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docProps/app.xml" ContentType="application/vnd.openxmlformats-officedocument.extended-properties+xml"/>
  <Override PartName="/customXml/itemProps4.xml" ContentType="application/vnd.openxmlformats-officedocument.customXmlProperties+xml"/>
  <Override PartName="/docProps/core.xml" ContentType="application/vnd.openxmlformats-package.core-properties+xml"/>
  <Override PartName="/docProps/custom.xml" ContentType="application/vnd.openxmlformats-officedocument.custom-properties+xml"/>
  <Override PartName="/customXml/itemProps5.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4"/>
  </p:sldMasterIdLst>
  <p:notesMasterIdLst>
    <p:notesMasterId r:id="rId64"/>
  </p:notesMasterIdLst>
  <p:handoutMasterIdLst>
    <p:handoutMasterId r:id="rId65"/>
  </p:handoutMasterIdLst>
  <p:sldIdLst>
    <p:sldId id="256" r:id="rId5"/>
    <p:sldId id="288" r:id="rId6"/>
    <p:sldId id="381" r:id="rId7"/>
    <p:sldId id="395" r:id="rId8"/>
    <p:sldId id="382" r:id="rId9"/>
    <p:sldId id="383" r:id="rId10"/>
    <p:sldId id="384" r:id="rId11"/>
    <p:sldId id="385" r:id="rId12"/>
    <p:sldId id="386" r:id="rId13"/>
    <p:sldId id="312" r:id="rId14"/>
    <p:sldId id="389" r:id="rId15"/>
    <p:sldId id="390" r:id="rId16"/>
    <p:sldId id="299" r:id="rId17"/>
    <p:sldId id="348" r:id="rId18"/>
    <p:sldId id="343" r:id="rId19"/>
    <p:sldId id="311" r:id="rId20"/>
    <p:sldId id="397" r:id="rId21"/>
    <p:sldId id="349" r:id="rId22"/>
    <p:sldId id="408" r:id="rId23"/>
    <p:sldId id="407" r:id="rId24"/>
    <p:sldId id="403" r:id="rId25"/>
    <p:sldId id="305" r:id="rId26"/>
    <p:sldId id="352" r:id="rId27"/>
    <p:sldId id="353" r:id="rId28"/>
    <p:sldId id="310" r:id="rId29"/>
    <p:sldId id="358" r:id="rId30"/>
    <p:sldId id="391" r:id="rId31"/>
    <p:sldId id="392" r:id="rId32"/>
    <p:sldId id="400" r:id="rId33"/>
    <p:sldId id="401" r:id="rId34"/>
    <p:sldId id="396" r:id="rId35"/>
    <p:sldId id="406" r:id="rId36"/>
    <p:sldId id="356" r:id="rId37"/>
    <p:sldId id="404" r:id="rId38"/>
    <p:sldId id="321" r:id="rId39"/>
    <p:sldId id="361" r:id="rId40"/>
    <p:sldId id="393" r:id="rId41"/>
    <p:sldId id="364" r:id="rId42"/>
    <p:sldId id="399" r:id="rId43"/>
    <p:sldId id="365" r:id="rId44"/>
    <p:sldId id="366" r:id="rId45"/>
    <p:sldId id="367" r:id="rId46"/>
    <p:sldId id="394" r:id="rId47"/>
    <p:sldId id="370" r:id="rId48"/>
    <p:sldId id="371" r:id="rId49"/>
    <p:sldId id="337" r:id="rId50"/>
    <p:sldId id="372" r:id="rId51"/>
    <p:sldId id="373" r:id="rId52"/>
    <p:sldId id="336" r:id="rId53"/>
    <p:sldId id="374" r:id="rId54"/>
    <p:sldId id="387" r:id="rId55"/>
    <p:sldId id="388" r:id="rId56"/>
    <p:sldId id="340" r:id="rId57"/>
    <p:sldId id="405" r:id="rId58"/>
    <p:sldId id="339" r:id="rId59"/>
    <p:sldId id="376" r:id="rId60"/>
    <p:sldId id="375" r:id="rId61"/>
    <p:sldId id="290" r:id="rId62"/>
    <p:sldId id="398" r:id="rId6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C69FF"/>
    <a:srgbClr val="DEEFFA"/>
    <a:srgbClr val="658AFF"/>
    <a:srgbClr val="F8F5EC"/>
    <a:srgbClr val="FFF8E5"/>
    <a:srgbClr val="C3E2F5"/>
    <a:srgbClr val="FFFFFF"/>
    <a:srgbClr val="00FF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2017" autoAdjust="0"/>
    <p:restoredTop sz="94660"/>
  </p:normalViewPr>
  <p:slideViewPr>
    <p:cSldViewPr snapToGrid="0">
      <p:cViewPr varScale="1">
        <p:scale>
          <a:sx n="75" d="100"/>
          <a:sy n="75" d="100"/>
        </p:scale>
        <p:origin x="710" y="262"/>
      </p:cViewPr>
      <p:guideLst/>
    </p:cSldViewPr>
  </p:slideViewPr>
  <p:notesTextViewPr>
    <p:cViewPr>
      <p:scale>
        <a:sx n="1" d="1"/>
        <a:sy n="1" d="1"/>
      </p:scale>
      <p:origin x="0" y="0"/>
    </p:cViewPr>
  </p:notesTextViewPr>
  <p:notesViewPr>
    <p:cSldViewPr snapToGrid="0">
      <p:cViewPr varScale="1">
        <p:scale>
          <a:sx n="87" d="100"/>
          <a:sy n="87" d="100"/>
        </p:scale>
        <p:origin x="3840" y="66"/>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theme" Target="theme/theme1.xml"/><Relationship Id="rId7" Type="http://schemas.openxmlformats.org/officeDocument/2006/relationships/slide" Target="slides/slide3.xml"/><Relationship Id="rId71" Type="http://schemas.openxmlformats.org/officeDocument/2006/relationships/customXml" Target="../customXml/item4.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customXml" Target="../customXml/item5.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viewProps" Target="view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handoutMaster" Target="handoutMasters/handout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ff Humphreys" userId="21bd7dc386a3c6e9" providerId="LiveId" clId="{2933FB96-2388-489E-9821-040375927E1C}"/>
    <pc:docChg chg="modSld sldOrd">
      <pc:chgData name="Jeff Humphreys" userId="21bd7dc386a3c6e9" providerId="LiveId" clId="{2933FB96-2388-489E-9821-040375927E1C}" dt="2025-08-28T00:09:56.154" v="66"/>
      <pc:docMkLst>
        <pc:docMk/>
      </pc:docMkLst>
      <pc:sldChg chg="modSp mod">
        <pc:chgData name="Jeff Humphreys" userId="21bd7dc386a3c6e9" providerId="LiveId" clId="{2933FB96-2388-489E-9821-040375927E1C}" dt="2025-08-28T00:04:55.173" v="63" actId="20577"/>
        <pc:sldMkLst>
          <pc:docMk/>
          <pc:sldMk cId="104802937" sldId="364"/>
        </pc:sldMkLst>
        <pc:spChg chg="mod">
          <ac:chgData name="Jeff Humphreys" userId="21bd7dc386a3c6e9" providerId="LiveId" clId="{2933FB96-2388-489E-9821-040375927E1C}" dt="2025-08-28T00:04:55.173" v="63" actId="20577"/>
          <ac:spMkLst>
            <pc:docMk/>
            <pc:sldMk cId="104802937" sldId="364"/>
            <ac:spMk id="4" creationId="{FACA9B26-955C-3B96-9C4C-28743912D99F}"/>
          </ac:spMkLst>
        </pc:spChg>
      </pc:sldChg>
      <pc:sldChg chg="modSp mod">
        <pc:chgData name="Jeff Humphreys" userId="21bd7dc386a3c6e9" providerId="LiveId" clId="{2933FB96-2388-489E-9821-040375927E1C}" dt="2025-08-28T00:07:22.452" v="64" actId="6549"/>
        <pc:sldMkLst>
          <pc:docMk/>
          <pc:sldMk cId="3211583098" sldId="399"/>
        </pc:sldMkLst>
        <pc:spChg chg="mod">
          <ac:chgData name="Jeff Humphreys" userId="21bd7dc386a3c6e9" providerId="LiveId" clId="{2933FB96-2388-489E-9821-040375927E1C}" dt="2025-08-28T00:07:22.452" v="64" actId="6549"/>
          <ac:spMkLst>
            <pc:docMk/>
            <pc:sldMk cId="3211583098" sldId="399"/>
            <ac:spMk id="4" creationId="{25C5E714-8ABC-3DD7-53AB-AE39EC273A1E}"/>
          </ac:spMkLst>
        </pc:spChg>
      </pc:sldChg>
      <pc:sldChg chg="ord">
        <pc:chgData name="Jeff Humphreys" userId="21bd7dc386a3c6e9" providerId="LiveId" clId="{2933FB96-2388-489E-9821-040375927E1C}" dt="2025-08-28T00:09:56.154" v="66"/>
        <pc:sldMkLst>
          <pc:docMk/>
          <pc:sldMk cId="2237380470" sldId="405"/>
        </pc:sldMkLst>
      </pc:sldChg>
      <pc:sldChg chg="modSp mod">
        <pc:chgData name="Jeff Humphreys" userId="21bd7dc386a3c6e9" providerId="LiveId" clId="{2933FB96-2388-489E-9821-040375927E1C}" dt="2025-08-27T23:56:32.472" v="61" actId="20577"/>
        <pc:sldMkLst>
          <pc:docMk/>
          <pc:sldMk cId="2056577045" sldId="406"/>
        </pc:sldMkLst>
        <pc:spChg chg="mod">
          <ac:chgData name="Jeff Humphreys" userId="21bd7dc386a3c6e9" providerId="LiveId" clId="{2933FB96-2388-489E-9821-040375927E1C}" dt="2025-08-27T23:56:32.472" v="61" actId="20577"/>
          <ac:spMkLst>
            <pc:docMk/>
            <pc:sldMk cId="2056577045" sldId="406"/>
            <ac:spMk id="4" creationId="{1A907229-5CDB-3563-1E34-266CE33EF80D}"/>
          </ac:spMkLst>
        </pc:spChg>
        <pc:spChg chg="mod">
          <ac:chgData name="Jeff Humphreys" userId="21bd7dc386a3c6e9" providerId="LiveId" clId="{2933FB96-2388-489E-9821-040375927E1C}" dt="2025-08-27T23:56:11.140" v="53" actId="20577"/>
          <ac:spMkLst>
            <pc:docMk/>
            <pc:sldMk cId="2056577045" sldId="406"/>
            <ac:spMk id="5" creationId="{E84D8292-BFAE-C38C-3BA5-2F006F4C4872}"/>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D8122D51-88A5-C907-6F52-5D2B4226E5AD}"/>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a:extLst>
              <a:ext uri="{FF2B5EF4-FFF2-40B4-BE49-F238E27FC236}">
                <a16:creationId xmlns:a16="http://schemas.microsoft.com/office/drawing/2014/main" id="{5FD8DF43-6ABC-4869-6D07-ECF5DEE90E20}"/>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85E89FC-1D7A-4111-8582-7F7F9F2A7276}" type="datetimeFigureOut">
              <a:rPr lang="en-AU" smtClean="0"/>
              <a:t>28/08/2025</a:t>
            </a:fld>
            <a:endParaRPr lang="en-AU" dirty="0"/>
          </a:p>
        </p:txBody>
      </p:sp>
      <p:sp>
        <p:nvSpPr>
          <p:cNvPr id="4" name="Footer Placeholder 3">
            <a:extLst>
              <a:ext uri="{FF2B5EF4-FFF2-40B4-BE49-F238E27FC236}">
                <a16:creationId xmlns:a16="http://schemas.microsoft.com/office/drawing/2014/main" id="{8A73A99D-4072-C712-0710-F31910B55485}"/>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5" name="Slide Number Placeholder 4">
            <a:extLst>
              <a:ext uri="{FF2B5EF4-FFF2-40B4-BE49-F238E27FC236}">
                <a16:creationId xmlns:a16="http://schemas.microsoft.com/office/drawing/2014/main" id="{D43E9E97-72A3-EE44-89CA-43D76607898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603F138A-79F7-4E2C-8E24-3C9E8CC545CD}" type="slidenum">
              <a:rPr lang="en-AU" smtClean="0"/>
              <a:t>‹#›</a:t>
            </a:fld>
            <a:endParaRPr lang="en-AU" dirty="0"/>
          </a:p>
        </p:txBody>
      </p:sp>
    </p:spTree>
    <p:extLst>
      <p:ext uri="{BB962C8B-B14F-4D97-AF65-F5344CB8AC3E}">
        <p14:creationId xmlns:p14="http://schemas.microsoft.com/office/powerpoint/2010/main" val="258089346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1D4346C-2F29-49B7-9AD3-5B3B6AA901CC}" type="datetimeFigureOut">
              <a:rPr lang="en-AU" smtClean="0"/>
              <a:t>28/08/2025</a:t>
            </a:fld>
            <a:endParaRPr lang="en-AU"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E6A8710-C25B-453E-B46D-747C89A28E45}" type="slidenum">
              <a:rPr lang="en-AU" smtClean="0"/>
              <a:t>‹#›</a:t>
            </a:fld>
            <a:endParaRPr lang="en-AU" dirty="0"/>
          </a:p>
        </p:txBody>
      </p:sp>
    </p:spTree>
    <p:extLst>
      <p:ext uri="{BB962C8B-B14F-4D97-AF65-F5344CB8AC3E}">
        <p14:creationId xmlns:p14="http://schemas.microsoft.com/office/powerpoint/2010/main" val="173170663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rgbClr val="3C6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414A4-AC9F-4637-6244-6930D80E90F8}"/>
              </a:ext>
            </a:extLst>
          </p:cNvPr>
          <p:cNvSpPr>
            <a:spLocks noGrp="1"/>
          </p:cNvSpPr>
          <p:nvPr>
            <p:ph type="ctrTitle"/>
          </p:nvPr>
        </p:nvSpPr>
        <p:spPr>
          <a:xfrm>
            <a:off x="501536" y="1986742"/>
            <a:ext cx="6938356" cy="1851574"/>
          </a:xfrm>
        </p:spPr>
        <p:txBody>
          <a:bodyPr anchor="b"/>
          <a:lstStyle>
            <a:lvl1pPr algn="l">
              <a:defRPr sz="6000">
                <a:solidFill>
                  <a:schemeClr val="bg1"/>
                </a:solidFill>
                <a:latin typeface="Century Gothic" panose="020B0502020202020204" pitchFamily="34" charset="0"/>
              </a:defRPr>
            </a:lvl1pPr>
          </a:lstStyle>
          <a:p>
            <a:r>
              <a:rPr lang="en-US" dirty="0"/>
              <a:t>Click to edit Master title style</a:t>
            </a:r>
            <a:endParaRPr lang="en-AU" dirty="0"/>
          </a:p>
        </p:txBody>
      </p:sp>
      <p:sp>
        <p:nvSpPr>
          <p:cNvPr id="3" name="Subtitle 2">
            <a:extLst>
              <a:ext uri="{FF2B5EF4-FFF2-40B4-BE49-F238E27FC236}">
                <a16:creationId xmlns:a16="http://schemas.microsoft.com/office/drawing/2014/main" id="{29239346-30DB-B9AD-74E8-A84C5B7B7A88}"/>
              </a:ext>
            </a:extLst>
          </p:cNvPr>
          <p:cNvSpPr>
            <a:spLocks noGrp="1"/>
          </p:cNvSpPr>
          <p:nvPr>
            <p:ph type="subTitle" idx="1"/>
          </p:nvPr>
        </p:nvSpPr>
        <p:spPr>
          <a:xfrm>
            <a:off x="501535" y="4001049"/>
            <a:ext cx="6938357" cy="820333"/>
          </a:xfrm>
        </p:spPr>
        <p:txBody>
          <a:bodyPr/>
          <a:lstStyle>
            <a:lvl1pPr marL="0" indent="0" algn="l">
              <a:buNone/>
              <a:defRPr sz="2400">
                <a:solidFill>
                  <a:schemeClr val="bg1"/>
                </a:solidFill>
                <a:latin typeface="Century Gothic" panose="020B0502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AU" dirty="0"/>
          </a:p>
        </p:txBody>
      </p:sp>
      <p:sp>
        <p:nvSpPr>
          <p:cNvPr id="4" name="Graphic 11">
            <a:extLst>
              <a:ext uri="{FF2B5EF4-FFF2-40B4-BE49-F238E27FC236}">
                <a16:creationId xmlns:a16="http://schemas.microsoft.com/office/drawing/2014/main" id="{B8E1D58E-AE97-DCB9-FD0F-C6DD1B87FF39}"/>
              </a:ext>
            </a:extLst>
          </p:cNvPr>
          <p:cNvSpPr/>
          <p:nvPr userDrawn="1"/>
        </p:nvSpPr>
        <p:spPr>
          <a:xfrm>
            <a:off x="9244208" y="317500"/>
            <a:ext cx="2636642" cy="1008569"/>
          </a:xfrm>
          <a:custGeom>
            <a:avLst/>
            <a:gdLst>
              <a:gd name="connsiteX0" fmla="*/ 4115562 w 4188999"/>
              <a:gd name="connsiteY0" fmla="*/ 1595750 h 1602377"/>
              <a:gd name="connsiteX1" fmla="*/ 4189000 w 4188999"/>
              <a:gd name="connsiteY1" fmla="*/ 1522747 h 1602377"/>
              <a:gd name="connsiteX2" fmla="*/ 4115562 w 4188999"/>
              <a:gd name="connsiteY2" fmla="*/ 1450690 h 1602377"/>
              <a:gd name="connsiteX3" fmla="*/ 4042124 w 4188999"/>
              <a:gd name="connsiteY3" fmla="*/ 1522747 h 1602377"/>
              <a:gd name="connsiteX4" fmla="*/ 4115562 w 4188999"/>
              <a:gd name="connsiteY4" fmla="*/ 1595750 h 1602377"/>
              <a:gd name="connsiteX5" fmla="*/ 3601307 w 4188999"/>
              <a:gd name="connsiteY5" fmla="*/ 1296067 h 1602377"/>
              <a:gd name="connsiteX6" fmla="*/ 3731038 w 4188999"/>
              <a:gd name="connsiteY6" fmla="*/ 1179414 h 1602377"/>
              <a:gd name="connsiteX7" fmla="*/ 3859816 w 4188999"/>
              <a:gd name="connsiteY7" fmla="*/ 1296067 h 1602377"/>
              <a:gd name="connsiteX8" fmla="*/ 3601307 w 4188999"/>
              <a:gd name="connsiteY8" fmla="*/ 1296067 h 1602377"/>
              <a:gd name="connsiteX9" fmla="*/ 3735800 w 4188999"/>
              <a:gd name="connsiteY9" fmla="*/ 1602378 h 1602377"/>
              <a:gd name="connsiteX10" fmla="*/ 3960019 w 4188999"/>
              <a:gd name="connsiteY10" fmla="*/ 1462053 h 1602377"/>
              <a:gd name="connsiteX11" fmla="*/ 3839813 w 4188999"/>
              <a:gd name="connsiteY11" fmla="*/ 1462053 h 1602377"/>
              <a:gd name="connsiteX12" fmla="*/ 3737705 w 4188999"/>
              <a:gd name="connsiteY12" fmla="*/ 1513278 h 1602377"/>
              <a:gd name="connsiteX13" fmla="*/ 3599403 w 4188999"/>
              <a:gd name="connsiteY13" fmla="*/ 1378634 h 1602377"/>
              <a:gd name="connsiteX14" fmla="*/ 3973354 w 4188999"/>
              <a:gd name="connsiteY14" fmla="*/ 1378634 h 1602377"/>
              <a:gd name="connsiteX15" fmla="*/ 3728180 w 4188999"/>
              <a:gd name="connsiteY15" fmla="*/ 1089367 h 1602377"/>
              <a:gd name="connsiteX16" fmla="*/ 3483959 w 4188999"/>
              <a:gd name="connsiteY16" fmla="*/ 1347387 h 1602377"/>
              <a:gd name="connsiteX17" fmla="*/ 3735800 w 4188999"/>
              <a:gd name="connsiteY17" fmla="*/ 1602378 h 1602377"/>
              <a:gd name="connsiteX18" fmla="*/ 3363754 w 4188999"/>
              <a:gd name="connsiteY18" fmla="*/ 1592909 h 1602377"/>
              <a:gd name="connsiteX19" fmla="*/ 3436239 w 4188999"/>
              <a:gd name="connsiteY19" fmla="*/ 1583441 h 1602377"/>
              <a:gd name="connsiteX20" fmla="*/ 3436239 w 4188999"/>
              <a:gd name="connsiteY20" fmla="*/ 1500969 h 1602377"/>
              <a:gd name="connsiteX21" fmla="*/ 3394234 w 4188999"/>
              <a:gd name="connsiteY21" fmla="*/ 1505703 h 1602377"/>
              <a:gd name="connsiteX22" fmla="*/ 3329369 w 4188999"/>
              <a:gd name="connsiteY22" fmla="*/ 1428912 h 1602377"/>
              <a:gd name="connsiteX23" fmla="*/ 3329369 w 4188999"/>
              <a:gd name="connsiteY23" fmla="*/ 1191818 h 1602377"/>
              <a:gd name="connsiteX24" fmla="*/ 3426714 w 4188999"/>
              <a:gd name="connsiteY24" fmla="*/ 1191818 h 1602377"/>
              <a:gd name="connsiteX25" fmla="*/ 3426714 w 4188999"/>
              <a:gd name="connsiteY25" fmla="*/ 1103570 h 1602377"/>
              <a:gd name="connsiteX26" fmla="*/ 3329369 w 4188999"/>
              <a:gd name="connsiteY26" fmla="*/ 1103570 h 1602377"/>
              <a:gd name="connsiteX27" fmla="*/ 3329369 w 4188999"/>
              <a:gd name="connsiteY27" fmla="*/ 961256 h 1602377"/>
              <a:gd name="connsiteX28" fmla="*/ 3218688 w 4188999"/>
              <a:gd name="connsiteY28" fmla="*/ 961256 h 1602377"/>
              <a:gd name="connsiteX29" fmla="*/ 3218688 w 4188999"/>
              <a:gd name="connsiteY29" fmla="*/ 1103570 h 1602377"/>
              <a:gd name="connsiteX30" fmla="*/ 3135725 w 4188999"/>
              <a:gd name="connsiteY30" fmla="*/ 1103570 h 1602377"/>
              <a:gd name="connsiteX31" fmla="*/ 3135725 w 4188999"/>
              <a:gd name="connsiteY31" fmla="*/ 1191818 h 1602377"/>
              <a:gd name="connsiteX32" fmla="*/ 3218688 w 4188999"/>
              <a:gd name="connsiteY32" fmla="*/ 1191818 h 1602377"/>
              <a:gd name="connsiteX33" fmla="*/ 3218688 w 4188999"/>
              <a:gd name="connsiteY33" fmla="*/ 1449743 h 1602377"/>
              <a:gd name="connsiteX34" fmla="*/ 3363754 w 4188999"/>
              <a:gd name="connsiteY34" fmla="*/ 1592909 h 1602377"/>
              <a:gd name="connsiteX35" fmla="*/ 2815209 w 4188999"/>
              <a:gd name="connsiteY35" fmla="*/ 1602378 h 1602377"/>
              <a:gd name="connsiteX36" fmla="*/ 2952560 w 4188999"/>
              <a:gd name="connsiteY36" fmla="*/ 1528428 h 1602377"/>
              <a:gd name="connsiteX37" fmla="*/ 2952560 w 4188999"/>
              <a:gd name="connsiteY37" fmla="*/ 1588175 h 1602377"/>
              <a:gd name="connsiteX38" fmla="*/ 3064193 w 4188999"/>
              <a:gd name="connsiteY38" fmla="*/ 1588175 h 1602377"/>
              <a:gd name="connsiteX39" fmla="*/ 3064193 w 4188999"/>
              <a:gd name="connsiteY39" fmla="*/ 1103570 h 1602377"/>
              <a:gd name="connsiteX40" fmla="*/ 2950655 w 4188999"/>
              <a:gd name="connsiteY40" fmla="*/ 1103570 h 1602377"/>
              <a:gd name="connsiteX41" fmla="*/ 2950655 w 4188999"/>
              <a:gd name="connsiteY41" fmla="*/ 1372006 h 1602377"/>
              <a:gd name="connsiteX42" fmla="*/ 2848547 w 4188999"/>
              <a:gd name="connsiteY42" fmla="*/ 1509490 h 1602377"/>
              <a:gd name="connsiteX43" fmla="*/ 2766536 w 4188999"/>
              <a:gd name="connsiteY43" fmla="*/ 1407040 h 1602377"/>
              <a:gd name="connsiteX44" fmla="*/ 2766536 w 4188999"/>
              <a:gd name="connsiteY44" fmla="*/ 1103570 h 1602377"/>
              <a:gd name="connsiteX45" fmla="*/ 2652998 w 4188999"/>
              <a:gd name="connsiteY45" fmla="*/ 1103570 h 1602377"/>
              <a:gd name="connsiteX46" fmla="*/ 2652998 w 4188999"/>
              <a:gd name="connsiteY46" fmla="*/ 1424178 h 1602377"/>
              <a:gd name="connsiteX47" fmla="*/ 2815209 w 4188999"/>
              <a:gd name="connsiteY47" fmla="*/ 1602378 h 1602377"/>
              <a:gd name="connsiteX48" fmla="*/ 2499360 w 4188999"/>
              <a:gd name="connsiteY48" fmla="*/ 1592909 h 1602377"/>
              <a:gd name="connsiteX49" fmla="*/ 2571845 w 4188999"/>
              <a:gd name="connsiteY49" fmla="*/ 1583441 h 1602377"/>
              <a:gd name="connsiteX50" fmla="*/ 2571845 w 4188999"/>
              <a:gd name="connsiteY50" fmla="*/ 1500969 h 1602377"/>
              <a:gd name="connsiteX51" fmla="*/ 2529840 w 4188999"/>
              <a:gd name="connsiteY51" fmla="*/ 1505703 h 1602377"/>
              <a:gd name="connsiteX52" fmla="*/ 2464975 w 4188999"/>
              <a:gd name="connsiteY52" fmla="*/ 1428912 h 1602377"/>
              <a:gd name="connsiteX53" fmla="*/ 2464975 w 4188999"/>
              <a:gd name="connsiteY53" fmla="*/ 1191818 h 1602377"/>
              <a:gd name="connsiteX54" fmla="*/ 2562320 w 4188999"/>
              <a:gd name="connsiteY54" fmla="*/ 1191818 h 1602377"/>
              <a:gd name="connsiteX55" fmla="*/ 2562320 w 4188999"/>
              <a:gd name="connsiteY55" fmla="*/ 1103570 h 1602377"/>
              <a:gd name="connsiteX56" fmla="*/ 2465070 w 4188999"/>
              <a:gd name="connsiteY56" fmla="*/ 1103570 h 1602377"/>
              <a:gd name="connsiteX57" fmla="*/ 2465070 w 4188999"/>
              <a:gd name="connsiteY57" fmla="*/ 961256 h 1602377"/>
              <a:gd name="connsiteX58" fmla="*/ 2354390 w 4188999"/>
              <a:gd name="connsiteY58" fmla="*/ 961256 h 1602377"/>
              <a:gd name="connsiteX59" fmla="*/ 2354390 w 4188999"/>
              <a:gd name="connsiteY59" fmla="*/ 1103570 h 1602377"/>
              <a:gd name="connsiteX60" fmla="*/ 2271427 w 4188999"/>
              <a:gd name="connsiteY60" fmla="*/ 1103570 h 1602377"/>
              <a:gd name="connsiteX61" fmla="*/ 2271427 w 4188999"/>
              <a:gd name="connsiteY61" fmla="*/ 1191818 h 1602377"/>
              <a:gd name="connsiteX62" fmla="*/ 2354390 w 4188999"/>
              <a:gd name="connsiteY62" fmla="*/ 1191818 h 1602377"/>
              <a:gd name="connsiteX63" fmla="*/ 2354390 w 4188999"/>
              <a:gd name="connsiteY63" fmla="*/ 1449743 h 1602377"/>
              <a:gd name="connsiteX64" fmla="*/ 2499360 w 4188999"/>
              <a:gd name="connsiteY64" fmla="*/ 1592909 h 1602377"/>
              <a:gd name="connsiteX65" fmla="*/ 2069116 w 4188999"/>
              <a:gd name="connsiteY65" fmla="*/ 980194 h 1602377"/>
              <a:gd name="connsiteX66" fmla="*/ 2143506 w 4188999"/>
              <a:gd name="connsiteY66" fmla="*/ 1054144 h 1602377"/>
              <a:gd name="connsiteX67" fmla="*/ 2217896 w 4188999"/>
              <a:gd name="connsiteY67" fmla="*/ 980194 h 1602377"/>
              <a:gd name="connsiteX68" fmla="*/ 2143506 w 4188999"/>
              <a:gd name="connsiteY68" fmla="*/ 905297 h 1602377"/>
              <a:gd name="connsiteX69" fmla="*/ 2069116 w 4188999"/>
              <a:gd name="connsiteY69" fmla="*/ 980194 h 1602377"/>
              <a:gd name="connsiteX70" fmla="*/ 2087213 w 4188999"/>
              <a:gd name="connsiteY70" fmla="*/ 1588175 h 1602377"/>
              <a:gd name="connsiteX71" fmla="*/ 2199799 w 4188999"/>
              <a:gd name="connsiteY71" fmla="*/ 1588175 h 1602377"/>
              <a:gd name="connsiteX72" fmla="*/ 2199799 w 4188999"/>
              <a:gd name="connsiteY72" fmla="*/ 1103570 h 1602377"/>
              <a:gd name="connsiteX73" fmla="*/ 2087213 w 4188999"/>
              <a:gd name="connsiteY73" fmla="*/ 1103570 h 1602377"/>
              <a:gd name="connsiteX74" fmla="*/ 2087213 w 4188999"/>
              <a:gd name="connsiteY74" fmla="*/ 1588175 h 1602377"/>
              <a:gd name="connsiteX75" fmla="*/ 1928908 w 4188999"/>
              <a:gd name="connsiteY75" fmla="*/ 1592909 h 1602377"/>
              <a:gd name="connsiteX76" fmla="*/ 2001393 w 4188999"/>
              <a:gd name="connsiteY76" fmla="*/ 1583441 h 1602377"/>
              <a:gd name="connsiteX77" fmla="*/ 2001393 w 4188999"/>
              <a:gd name="connsiteY77" fmla="*/ 1500969 h 1602377"/>
              <a:gd name="connsiteX78" fmla="*/ 1959388 w 4188999"/>
              <a:gd name="connsiteY78" fmla="*/ 1505703 h 1602377"/>
              <a:gd name="connsiteX79" fmla="*/ 1894523 w 4188999"/>
              <a:gd name="connsiteY79" fmla="*/ 1428912 h 1602377"/>
              <a:gd name="connsiteX80" fmla="*/ 1894523 w 4188999"/>
              <a:gd name="connsiteY80" fmla="*/ 1191818 h 1602377"/>
              <a:gd name="connsiteX81" fmla="*/ 1991868 w 4188999"/>
              <a:gd name="connsiteY81" fmla="*/ 1191818 h 1602377"/>
              <a:gd name="connsiteX82" fmla="*/ 1991868 w 4188999"/>
              <a:gd name="connsiteY82" fmla="*/ 1103570 h 1602377"/>
              <a:gd name="connsiteX83" fmla="*/ 1894523 w 4188999"/>
              <a:gd name="connsiteY83" fmla="*/ 1103570 h 1602377"/>
              <a:gd name="connsiteX84" fmla="*/ 1894523 w 4188999"/>
              <a:gd name="connsiteY84" fmla="*/ 961256 h 1602377"/>
              <a:gd name="connsiteX85" fmla="*/ 1783842 w 4188999"/>
              <a:gd name="connsiteY85" fmla="*/ 961256 h 1602377"/>
              <a:gd name="connsiteX86" fmla="*/ 1783842 w 4188999"/>
              <a:gd name="connsiteY86" fmla="*/ 1103570 h 1602377"/>
              <a:gd name="connsiteX87" fmla="*/ 1700879 w 4188999"/>
              <a:gd name="connsiteY87" fmla="*/ 1103570 h 1602377"/>
              <a:gd name="connsiteX88" fmla="*/ 1700879 w 4188999"/>
              <a:gd name="connsiteY88" fmla="*/ 1191818 h 1602377"/>
              <a:gd name="connsiteX89" fmla="*/ 1783842 w 4188999"/>
              <a:gd name="connsiteY89" fmla="*/ 1191818 h 1602377"/>
              <a:gd name="connsiteX90" fmla="*/ 1783842 w 4188999"/>
              <a:gd name="connsiteY90" fmla="*/ 1449743 h 1602377"/>
              <a:gd name="connsiteX91" fmla="*/ 1928908 w 4188999"/>
              <a:gd name="connsiteY91" fmla="*/ 1592909 h 1602377"/>
              <a:gd name="connsiteX92" fmla="*/ 1450848 w 4188999"/>
              <a:gd name="connsiteY92" fmla="*/ 1602378 h 1602377"/>
              <a:gd name="connsiteX93" fmla="*/ 1666494 w 4188999"/>
              <a:gd name="connsiteY93" fmla="*/ 1444914 h 1602377"/>
              <a:gd name="connsiteX94" fmla="*/ 1488091 w 4188999"/>
              <a:gd name="connsiteY94" fmla="*/ 1298813 h 1602377"/>
              <a:gd name="connsiteX95" fmla="*/ 1428941 w 4188999"/>
              <a:gd name="connsiteY95" fmla="*/ 1285557 h 1602377"/>
              <a:gd name="connsiteX96" fmla="*/ 1351693 w 4188999"/>
              <a:gd name="connsiteY96" fmla="*/ 1229598 h 1602377"/>
              <a:gd name="connsiteX97" fmla="*/ 1435608 w 4188999"/>
              <a:gd name="connsiteY97" fmla="*/ 1172691 h 1602377"/>
              <a:gd name="connsiteX98" fmla="*/ 1535811 w 4188999"/>
              <a:gd name="connsiteY98" fmla="*/ 1234332 h 1602377"/>
              <a:gd name="connsiteX99" fmla="*/ 1649349 w 4188999"/>
              <a:gd name="connsiteY99" fmla="*/ 1234332 h 1602377"/>
              <a:gd name="connsiteX100" fmla="*/ 1436561 w 4188999"/>
              <a:gd name="connsiteY100" fmla="*/ 1090219 h 1602377"/>
              <a:gd name="connsiteX101" fmla="*/ 1236155 w 4188999"/>
              <a:gd name="connsiteY101" fmla="*/ 1236320 h 1602377"/>
              <a:gd name="connsiteX102" fmla="*/ 1400270 w 4188999"/>
              <a:gd name="connsiteY102" fmla="*/ 1380433 h 1602377"/>
              <a:gd name="connsiteX103" fmla="*/ 1457516 w 4188999"/>
              <a:gd name="connsiteY103" fmla="*/ 1392742 h 1602377"/>
              <a:gd name="connsiteX104" fmla="*/ 1551051 w 4188999"/>
              <a:gd name="connsiteY104" fmla="*/ 1456277 h 1602377"/>
              <a:gd name="connsiteX105" fmla="*/ 1456563 w 4188999"/>
              <a:gd name="connsiteY105" fmla="*/ 1518864 h 1602377"/>
              <a:gd name="connsiteX106" fmla="*/ 1341120 w 4188999"/>
              <a:gd name="connsiteY106" fmla="*/ 1437339 h 1602377"/>
              <a:gd name="connsiteX107" fmla="*/ 1219010 w 4188999"/>
              <a:gd name="connsiteY107" fmla="*/ 1437339 h 1602377"/>
              <a:gd name="connsiteX108" fmla="*/ 1450848 w 4188999"/>
              <a:gd name="connsiteY108" fmla="*/ 1602378 h 1602377"/>
              <a:gd name="connsiteX109" fmla="*/ 720090 w 4188999"/>
              <a:gd name="connsiteY109" fmla="*/ 1588175 h 1602377"/>
              <a:gd name="connsiteX110" fmla="*/ 833628 w 4188999"/>
              <a:gd name="connsiteY110" fmla="*/ 1588175 h 1602377"/>
              <a:gd name="connsiteX111" fmla="*/ 833628 w 4188999"/>
              <a:gd name="connsiteY111" fmla="*/ 1317845 h 1602377"/>
              <a:gd name="connsiteX112" fmla="*/ 943356 w 4188999"/>
              <a:gd name="connsiteY112" fmla="*/ 1182254 h 1602377"/>
              <a:gd name="connsiteX113" fmla="*/ 1023461 w 4188999"/>
              <a:gd name="connsiteY113" fmla="*/ 1275236 h 1602377"/>
              <a:gd name="connsiteX114" fmla="*/ 1023461 w 4188999"/>
              <a:gd name="connsiteY114" fmla="*/ 1588175 h 1602377"/>
              <a:gd name="connsiteX115" fmla="*/ 1137952 w 4188999"/>
              <a:gd name="connsiteY115" fmla="*/ 1588175 h 1602377"/>
              <a:gd name="connsiteX116" fmla="*/ 1137952 w 4188999"/>
              <a:gd name="connsiteY116" fmla="*/ 1265673 h 1602377"/>
              <a:gd name="connsiteX117" fmla="*/ 975741 w 4188999"/>
              <a:gd name="connsiteY117" fmla="*/ 1089272 h 1602377"/>
              <a:gd name="connsiteX118" fmla="*/ 830675 w 4188999"/>
              <a:gd name="connsiteY118" fmla="*/ 1166063 h 1602377"/>
              <a:gd name="connsiteX119" fmla="*/ 830675 w 4188999"/>
              <a:gd name="connsiteY119" fmla="*/ 1103475 h 1602377"/>
              <a:gd name="connsiteX120" fmla="*/ 720090 w 4188999"/>
              <a:gd name="connsiteY120" fmla="*/ 1103475 h 1602377"/>
              <a:gd name="connsiteX121" fmla="*/ 720090 w 4188999"/>
              <a:gd name="connsiteY121" fmla="*/ 1588175 h 1602377"/>
              <a:gd name="connsiteX122" fmla="*/ 471964 w 4188999"/>
              <a:gd name="connsiteY122" fmla="*/ 1588175 h 1602377"/>
              <a:gd name="connsiteX123" fmla="*/ 591217 w 4188999"/>
              <a:gd name="connsiteY123" fmla="*/ 1588175 h 1602377"/>
              <a:gd name="connsiteX124" fmla="*/ 591217 w 4188999"/>
              <a:gd name="connsiteY124" fmla="*/ 924329 h 1602377"/>
              <a:gd name="connsiteX125" fmla="*/ 471964 w 4188999"/>
              <a:gd name="connsiteY125" fmla="*/ 924329 h 1602377"/>
              <a:gd name="connsiteX126" fmla="*/ 471964 w 4188999"/>
              <a:gd name="connsiteY126" fmla="*/ 1588175 h 1602377"/>
              <a:gd name="connsiteX127" fmla="*/ 3960971 w 4188999"/>
              <a:gd name="connsiteY127" fmla="*/ 697081 h 1602377"/>
              <a:gd name="connsiteX128" fmla="*/ 4176617 w 4188999"/>
              <a:gd name="connsiteY128" fmla="*/ 539618 h 1602377"/>
              <a:gd name="connsiteX129" fmla="*/ 3998214 w 4188999"/>
              <a:gd name="connsiteY129" fmla="*/ 393517 h 1602377"/>
              <a:gd name="connsiteX130" fmla="*/ 3939064 w 4188999"/>
              <a:gd name="connsiteY130" fmla="*/ 380261 h 1602377"/>
              <a:gd name="connsiteX131" fmla="*/ 3861816 w 4188999"/>
              <a:gd name="connsiteY131" fmla="*/ 324301 h 1602377"/>
              <a:gd name="connsiteX132" fmla="*/ 3945731 w 4188999"/>
              <a:gd name="connsiteY132" fmla="*/ 267394 h 1602377"/>
              <a:gd name="connsiteX133" fmla="*/ 4045934 w 4188999"/>
              <a:gd name="connsiteY133" fmla="*/ 329035 h 1602377"/>
              <a:gd name="connsiteX134" fmla="*/ 4159472 w 4188999"/>
              <a:gd name="connsiteY134" fmla="*/ 329035 h 1602377"/>
              <a:gd name="connsiteX135" fmla="*/ 3946684 w 4188999"/>
              <a:gd name="connsiteY135" fmla="*/ 184923 h 1602377"/>
              <a:gd name="connsiteX136" fmla="*/ 3746278 w 4188999"/>
              <a:gd name="connsiteY136" fmla="*/ 331024 h 1602377"/>
              <a:gd name="connsiteX137" fmla="*/ 3910394 w 4188999"/>
              <a:gd name="connsiteY137" fmla="*/ 475136 h 1602377"/>
              <a:gd name="connsiteX138" fmla="*/ 3967639 w 4188999"/>
              <a:gd name="connsiteY138" fmla="*/ 487446 h 1602377"/>
              <a:gd name="connsiteX139" fmla="*/ 4061174 w 4188999"/>
              <a:gd name="connsiteY139" fmla="*/ 550980 h 1602377"/>
              <a:gd name="connsiteX140" fmla="*/ 3966686 w 4188999"/>
              <a:gd name="connsiteY140" fmla="*/ 613568 h 1602377"/>
              <a:gd name="connsiteX141" fmla="*/ 3851243 w 4188999"/>
              <a:gd name="connsiteY141" fmla="*/ 532043 h 1602377"/>
              <a:gd name="connsiteX142" fmla="*/ 3729133 w 4188999"/>
              <a:gd name="connsiteY142" fmla="*/ 532043 h 1602377"/>
              <a:gd name="connsiteX143" fmla="*/ 3960971 w 4188999"/>
              <a:gd name="connsiteY143" fmla="*/ 697081 h 1602377"/>
              <a:gd name="connsiteX144" fmla="*/ 3307747 w 4188999"/>
              <a:gd name="connsiteY144" fmla="*/ 390771 h 1602377"/>
              <a:gd name="connsiteX145" fmla="*/ 3437478 w 4188999"/>
              <a:gd name="connsiteY145" fmla="*/ 274117 h 1602377"/>
              <a:gd name="connsiteX146" fmla="*/ 3566255 w 4188999"/>
              <a:gd name="connsiteY146" fmla="*/ 390771 h 1602377"/>
              <a:gd name="connsiteX147" fmla="*/ 3307747 w 4188999"/>
              <a:gd name="connsiteY147" fmla="*/ 390771 h 1602377"/>
              <a:gd name="connsiteX148" fmla="*/ 3442240 w 4188999"/>
              <a:gd name="connsiteY148" fmla="*/ 697081 h 1602377"/>
              <a:gd name="connsiteX149" fmla="*/ 3666458 w 4188999"/>
              <a:gd name="connsiteY149" fmla="*/ 556756 h 1602377"/>
              <a:gd name="connsiteX150" fmla="*/ 3546253 w 4188999"/>
              <a:gd name="connsiteY150" fmla="*/ 556756 h 1602377"/>
              <a:gd name="connsiteX151" fmla="*/ 3444145 w 4188999"/>
              <a:gd name="connsiteY151" fmla="*/ 607981 h 1602377"/>
              <a:gd name="connsiteX152" fmla="*/ 3305842 w 4188999"/>
              <a:gd name="connsiteY152" fmla="*/ 473337 h 1602377"/>
              <a:gd name="connsiteX153" fmla="*/ 3679889 w 4188999"/>
              <a:gd name="connsiteY153" fmla="*/ 473337 h 1602377"/>
              <a:gd name="connsiteX154" fmla="*/ 3434715 w 4188999"/>
              <a:gd name="connsiteY154" fmla="*/ 184070 h 1602377"/>
              <a:gd name="connsiteX155" fmla="*/ 3190494 w 4188999"/>
              <a:gd name="connsiteY155" fmla="*/ 441996 h 1602377"/>
              <a:gd name="connsiteX156" fmla="*/ 3442240 w 4188999"/>
              <a:gd name="connsiteY156" fmla="*/ 697081 h 1602377"/>
              <a:gd name="connsiteX157" fmla="*/ 2968371 w 4188999"/>
              <a:gd name="connsiteY157" fmla="*/ 74897 h 1602377"/>
              <a:gd name="connsiteX158" fmla="*/ 3042761 w 4188999"/>
              <a:gd name="connsiteY158" fmla="*/ 148847 h 1602377"/>
              <a:gd name="connsiteX159" fmla="*/ 3117152 w 4188999"/>
              <a:gd name="connsiteY159" fmla="*/ 74897 h 1602377"/>
              <a:gd name="connsiteX160" fmla="*/ 3042761 w 4188999"/>
              <a:gd name="connsiteY160" fmla="*/ 0 h 1602377"/>
              <a:gd name="connsiteX161" fmla="*/ 2968371 w 4188999"/>
              <a:gd name="connsiteY161" fmla="*/ 74897 h 1602377"/>
              <a:gd name="connsiteX162" fmla="*/ 2986469 w 4188999"/>
              <a:gd name="connsiteY162" fmla="*/ 682878 h 1602377"/>
              <a:gd name="connsiteX163" fmla="*/ 3099054 w 4188999"/>
              <a:gd name="connsiteY163" fmla="*/ 682878 h 1602377"/>
              <a:gd name="connsiteX164" fmla="*/ 3099054 w 4188999"/>
              <a:gd name="connsiteY164" fmla="*/ 198179 h 1602377"/>
              <a:gd name="connsiteX165" fmla="*/ 2986469 w 4188999"/>
              <a:gd name="connsiteY165" fmla="*/ 198179 h 1602377"/>
              <a:gd name="connsiteX166" fmla="*/ 2986469 w 4188999"/>
              <a:gd name="connsiteY166" fmla="*/ 682878 h 1602377"/>
              <a:gd name="connsiteX167" fmla="*/ 2628995 w 4188999"/>
              <a:gd name="connsiteY167" fmla="*/ 682878 h 1602377"/>
              <a:gd name="connsiteX168" fmla="*/ 2742533 w 4188999"/>
              <a:gd name="connsiteY168" fmla="*/ 682878 h 1602377"/>
              <a:gd name="connsiteX169" fmla="*/ 2742533 w 4188999"/>
              <a:gd name="connsiteY169" fmla="*/ 463774 h 1602377"/>
              <a:gd name="connsiteX170" fmla="*/ 2826449 w 4188999"/>
              <a:gd name="connsiteY170" fmla="*/ 299682 h 1602377"/>
              <a:gd name="connsiteX171" fmla="*/ 2913316 w 4188999"/>
              <a:gd name="connsiteY171" fmla="*/ 292108 h 1602377"/>
              <a:gd name="connsiteX172" fmla="*/ 2913316 w 4188999"/>
              <a:gd name="connsiteY172" fmla="*/ 183976 h 1602377"/>
              <a:gd name="connsiteX173" fmla="*/ 2739676 w 4188999"/>
              <a:gd name="connsiteY173" fmla="*/ 297789 h 1602377"/>
              <a:gd name="connsiteX174" fmla="*/ 2739676 w 4188999"/>
              <a:gd name="connsiteY174" fmla="*/ 198179 h 1602377"/>
              <a:gd name="connsiteX175" fmla="*/ 2628995 w 4188999"/>
              <a:gd name="connsiteY175" fmla="*/ 198179 h 1602377"/>
              <a:gd name="connsiteX176" fmla="*/ 2628995 w 4188999"/>
              <a:gd name="connsiteY176" fmla="*/ 682878 h 1602377"/>
              <a:gd name="connsiteX177" fmla="*/ 2140744 w 4188999"/>
              <a:gd name="connsiteY177" fmla="*/ 440102 h 1602377"/>
              <a:gd name="connsiteX178" fmla="*/ 2264759 w 4188999"/>
              <a:gd name="connsiteY178" fmla="*/ 275064 h 1602377"/>
              <a:gd name="connsiteX179" fmla="*/ 2392585 w 4188999"/>
              <a:gd name="connsiteY179" fmla="*/ 440102 h 1602377"/>
              <a:gd name="connsiteX180" fmla="*/ 2264759 w 4188999"/>
              <a:gd name="connsiteY180" fmla="*/ 607034 h 1602377"/>
              <a:gd name="connsiteX181" fmla="*/ 2140744 w 4188999"/>
              <a:gd name="connsiteY181" fmla="*/ 440102 h 1602377"/>
              <a:gd name="connsiteX182" fmla="*/ 2242852 w 4188999"/>
              <a:gd name="connsiteY182" fmla="*/ 697081 h 1602377"/>
              <a:gd name="connsiteX183" fmla="*/ 2390775 w 4188999"/>
              <a:gd name="connsiteY183" fmla="*/ 622184 h 1602377"/>
              <a:gd name="connsiteX184" fmla="*/ 2390775 w 4188999"/>
              <a:gd name="connsiteY184" fmla="*/ 682878 h 1602377"/>
              <a:gd name="connsiteX185" fmla="*/ 2505266 w 4188999"/>
              <a:gd name="connsiteY185" fmla="*/ 682878 h 1602377"/>
              <a:gd name="connsiteX186" fmla="*/ 2505266 w 4188999"/>
              <a:gd name="connsiteY186" fmla="*/ 198179 h 1602377"/>
              <a:gd name="connsiteX187" fmla="*/ 2390775 w 4188999"/>
              <a:gd name="connsiteY187" fmla="*/ 198179 h 1602377"/>
              <a:gd name="connsiteX188" fmla="*/ 2390775 w 4188999"/>
              <a:gd name="connsiteY188" fmla="*/ 260766 h 1602377"/>
              <a:gd name="connsiteX189" fmla="*/ 2242852 w 4188999"/>
              <a:gd name="connsiteY189" fmla="*/ 183976 h 1602377"/>
              <a:gd name="connsiteX190" fmla="*/ 2024348 w 4188999"/>
              <a:gd name="connsiteY190" fmla="*/ 440008 h 1602377"/>
              <a:gd name="connsiteX191" fmla="*/ 2242852 w 4188999"/>
              <a:gd name="connsiteY191" fmla="*/ 697081 h 1602377"/>
              <a:gd name="connsiteX192" fmla="*/ 1683068 w 4188999"/>
              <a:gd name="connsiteY192" fmla="*/ 697081 h 1602377"/>
              <a:gd name="connsiteX193" fmla="*/ 1820418 w 4188999"/>
              <a:gd name="connsiteY193" fmla="*/ 623131 h 1602377"/>
              <a:gd name="connsiteX194" fmla="*/ 1820418 w 4188999"/>
              <a:gd name="connsiteY194" fmla="*/ 682878 h 1602377"/>
              <a:gd name="connsiteX195" fmla="*/ 1932051 w 4188999"/>
              <a:gd name="connsiteY195" fmla="*/ 682878 h 1602377"/>
              <a:gd name="connsiteX196" fmla="*/ 1932051 w 4188999"/>
              <a:gd name="connsiteY196" fmla="*/ 198179 h 1602377"/>
              <a:gd name="connsiteX197" fmla="*/ 1818513 w 4188999"/>
              <a:gd name="connsiteY197" fmla="*/ 198179 h 1602377"/>
              <a:gd name="connsiteX198" fmla="*/ 1818513 w 4188999"/>
              <a:gd name="connsiteY198" fmla="*/ 466615 h 1602377"/>
              <a:gd name="connsiteX199" fmla="*/ 1716405 w 4188999"/>
              <a:gd name="connsiteY199" fmla="*/ 604099 h 1602377"/>
              <a:gd name="connsiteX200" fmla="*/ 1634395 w 4188999"/>
              <a:gd name="connsiteY200" fmla="*/ 501649 h 1602377"/>
              <a:gd name="connsiteX201" fmla="*/ 1634395 w 4188999"/>
              <a:gd name="connsiteY201" fmla="*/ 198179 h 1602377"/>
              <a:gd name="connsiteX202" fmla="*/ 1520857 w 4188999"/>
              <a:gd name="connsiteY202" fmla="*/ 198179 h 1602377"/>
              <a:gd name="connsiteX203" fmla="*/ 1520857 w 4188999"/>
              <a:gd name="connsiteY203" fmla="*/ 518787 h 1602377"/>
              <a:gd name="connsiteX204" fmla="*/ 1683068 w 4188999"/>
              <a:gd name="connsiteY204" fmla="*/ 697081 h 1602377"/>
              <a:gd name="connsiteX205" fmla="*/ 1368552 w 4188999"/>
              <a:gd name="connsiteY205" fmla="*/ 687613 h 1602377"/>
              <a:gd name="connsiteX206" fmla="*/ 1441037 w 4188999"/>
              <a:gd name="connsiteY206" fmla="*/ 678144 h 1602377"/>
              <a:gd name="connsiteX207" fmla="*/ 1441037 w 4188999"/>
              <a:gd name="connsiteY207" fmla="*/ 595577 h 1602377"/>
              <a:gd name="connsiteX208" fmla="*/ 1399032 w 4188999"/>
              <a:gd name="connsiteY208" fmla="*/ 600312 h 1602377"/>
              <a:gd name="connsiteX209" fmla="*/ 1334167 w 4188999"/>
              <a:gd name="connsiteY209" fmla="*/ 523521 h 1602377"/>
              <a:gd name="connsiteX210" fmla="*/ 1334167 w 4188999"/>
              <a:gd name="connsiteY210" fmla="*/ 286426 h 1602377"/>
              <a:gd name="connsiteX211" fmla="*/ 1431512 w 4188999"/>
              <a:gd name="connsiteY211" fmla="*/ 286426 h 1602377"/>
              <a:gd name="connsiteX212" fmla="*/ 1431512 w 4188999"/>
              <a:gd name="connsiteY212" fmla="*/ 198179 h 1602377"/>
              <a:gd name="connsiteX213" fmla="*/ 1334167 w 4188999"/>
              <a:gd name="connsiteY213" fmla="*/ 198179 h 1602377"/>
              <a:gd name="connsiteX214" fmla="*/ 1334167 w 4188999"/>
              <a:gd name="connsiteY214" fmla="*/ 55960 h 1602377"/>
              <a:gd name="connsiteX215" fmla="*/ 1223486 w 4188999"/>
              <a:gd name="connsiteY215" fmla="*/ 55960 h 1602377"/>
              <a:gd name="connsiteX216" fmla="*/ 1223486 w 4188999"/>
              <a:gd name="connsiteY216" fmla="*/ 198179 h 1602377"/>
              <a:gd name="connsiteX217" fmla="*/ 1140524 w 4188999"/>
              <a:gd name="connsiteY217" fmla="*/ 198179 h 1602377"/>
              <a:gd name="connsiteX218" fmla="*/ 1140524 w 4188999"/>
              <a:gd name="connsiteY218" fmla="*/ 286426 h 1602377"/>
              <a:gd name="connsiteX219" fmla="*/ 1223486 w 4188999"/>
              <a:gd name="connsiteY219" fmla="*/ 286426 h 1602377"/>
              <a:gd name="connsiteX220" fmla="*/ 1223486 w 4188999"/>
              <a:gd name="connsiteY220" fmla="*/ 544352 h 1602377"/>
              <a:gd name="connsiteX221" fmla="*/ 1368552 w 4188999"/>
              <a:gd name="connsiteY221" fmla="*/ 687613 h 1602377"/>
              <a:gd name="connsiteX222" fmla="*/ 884111 w 4188999"/>
              <a:gd name="connsiteY222" fmla="*/ 697081 h 1602377"/>
              <a:gd name="connsiteX223" fmla="*/ 1106424 w 4188999"/>
              <a:gd name="connsiteY223" fmla="*/ 530149 h 1602377"/>
              <a:gd name="connsiteX224" fmla="*/ 993838 w 4188999"/>
              <a:gd name="connsiteY224" fmla="*/ 530149 h 1602377"/>
              <a:gd name="connsiteX225" fmla="*/ 886015 w 4188999"/>
              <a:gd name="connsiteY225" fmla="*/ 604099 h 1602377"/>
              <a:gd name="connsiteX226" fmla="*/ 761048 w 4188999"/>
              <a:gd name="connsiteY226" fmla="*/ 441901 h 1602377"/>
              <a:gd name="connsiteX227" fmla="*/ 888873 w 4188999"/>
              <a:gd name="connsiteY227" fmla="*/ 277810 h 1602377"/>
              <a:gd name="connsiteX228" fmla="*/ 993838 w 4188999"/>
              <a:gd name="connsiteY228" fmla="*/ 351760 h 1602377"/>
              <a:gd name="connsiteX229" fmla="*/ 1105472 w 4188999"/>
              <a:gd name="connsiteY229" fmla="*/ 351760 h 1602377"/>
              <a:gd name="connsiteX230" fmla="*/ 886968 w 4188999"/>
              <a:gd name="connsiteY230" fmla="*/ 184828 h 1602377"/>
              <a:gd name="connsiteX231" fmla="*/ 641795 w 4188999"/>
              <a:gd name="connsiteY231" fmla="*/ 441807 h 1602377"/>
              <a:gd name="connsiteX232" fmla="*/ 884111 w 4188999"/>
              <a:gd name="connsiteY232" fmla="*/ 697081 h 1602377"/>
              <a:gd name="connsiteX233" fmla="*/ 208026 w 4188999"/>
              <a:gd name="connsiteY233" fmla="*/ 444837 h 1602377"/>
              <a:gd name="connsiteX234" fmla="*/ 252889 w 4188999"/>
              <a:gd name="connsiteY234" fmla="*/ 314927 h 1602377"/>
              <a:gd name="connsiteX235" fmla="*/ 312039 w 4188999"/>
              <a:gd name="connsiteY235" fmla="*/ 143261 h 1602377"/>
              <a:gd name="connsiteX236" fmla="*/ 312992 w 4188999"/>
              <a:gd name="connsiteY236" fmla="*/ 143261 h 1602377"/>
              <a:gd name="connsiteX237" fmla="*/ 372142 w 4188999"/>
              <a:gd name="connsiteY237" fmla="*/ 313980 h 1602377"/>
              <a:gd name="connsiteX238" fmla="*/ 417005 w 4188999"/>
              <a:gd name="connsiteY238" fmla="*/ 444837 h 1602377"/>
              <a:gd name="connsiteX239" fmla="*/ 208026 w 4188999"/>
              <a:gd name="connsiteY239" fmla="*/ 444837 h 1602377"/>
              <a:gd name="connsiteX240" fmla="*/ 0 w 4188999"/>
              <a:gd name="connsiteY240" fmla="*/ 682878 h 1602377"/>
              <a:gd name="connsiteX241" fmla="*/ 124968 w 4188999"/>
              <a:gd name="connsiteY241" fmla="*/ 682878 h 1602377"/>
              <a:gd name="connsiteX242" fmla="*/ 172688 w 4188999"/>
              <a:gd name="connsiteY242" fmla="*/ 544447 h 1602377"/>
              <a:gd name="connsiteX243" fmla="*/ 451295 w 4188999"/>
              <a:gd name="connsiteY243" fmla="*/ 544447 h 1602377"/>
              <a:gd name="connsiteX244" fmla="*/ 499015 w 4188999"/>
              <a:gd name="connsiteY244" fmla="*/ 682878 h 1602377"/>
              <a:gd name="connsiteX245" fmla="*/ 626840 w 4188999"/>
              <a:gd name="connsiteY245" fmla="*/ 682878 h 1602377"/>
              <a:gd name="connsiteX246" fmla="*/ 380714 w 4188999"/>
              <a:gd name="connsiteY246" fmla="*/ 18937 h 1602377"/>
              <a:gd name="connsiteX247" fmla="*/ 248984 w 4188999"/>
              <a:gd name="connsiteY247" fmla="*/ 18937 h 1602377"/>
              <a:gd name="connsiteX248" fmla="*/ 0 w 4188999"/>
              <a:gd name="connsiteY248" fmla="*/ 682878 h 16023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Lst>
            <a:rect l="l" t="t" r="r" b="b"/>
            <a:pathLst>
              <a:path w="4188999" h="1602377">
                <a:moveTo>
                  <a:pt x="4115562" y="1595750"/>
                </a:moveTo>
                <a:cubicBezTo>
                  <a:pt x="4155662" y="1595750"/>
                  <a:pt x="4189000" y="1563462"/>
                  <a:pt x="4189000" y="1522747"/>
                </a:cubicBezTo>
                <a:cubicBezTo>
                  <a:pt x="4189000" y="1482884"/>
                  <a:pt x="4155567" y="1450690"/>
                  <a:pt x="4115562" y="1450690"/>
                </a:cubicBezTo>
                <a:cubicBezTo>
                  <a:pt x="4075462" y="1450690"/>
                  <a:pt x="4042124" y="1482978"/>
                  <a:pt x="4042124" y="1522747"/>
                </a:cubicBezTo>
                <a:cubicBezTo>
                  <a:pt x="4042124" y="1563556"/>
                  <a:pt x="4075462" y="1595750"/>
                  <a:pt x="4115562" y="1595750"/>
                </a:cubicBezTo>
                <a:moveTo>
                  <a:pt x="3601307" y="1296067"/>
                </a:moveTo>
                <a:cubicBezTo>
                  <a:pt x="3611785" y="1227798"/>
                  <a:pt x="3664268" y="1179414"/>
                  <a:pt x="3731038" y="1179414"/>
                </a:cubicBezTo>
                <a:cubicBezTo>
                  <a:pt x="3803523" y="1179414"/>
                  <a:pt x="3849338" y="1225905"/>
                  <a:pt x="3859816" y="1296067"/>
                </a:cubicBezTo>
                <a:lnTo>
                  <a:pt x="3601307" y="1296067"/>
                </a:lnTo>
                <a:close/>
                <a:moveTo>
                  <a:pt x="3735800" y="1602378"/>
                </a:moveTo>
                <a:cubicBezTo>
                  <a:pt x="3856006" y="1602378"/>
                  <a:pt x="3934206" y="1544524"/>
                  <a:pt x="3960019" y="1462053"/>
                </a:cubicBezTo>
                <a:lnTo>
                  <a:pt x="3839813" y="1462053"/>
                </a:lnTo>
                <a:cubicBezTo>
                  <a:pt x="3824573" y="1490459"/>
                  <a:pt x="3793046" y="1513278"/>
                  <a:pt x="3737705" y="1513278"/>
                </a:cubicBezTo>
                <a:cubicBezTo>
                  <a:pt x="3661410" y="1513278"/>
                  <a:pt x="3605117" y="1459212"/>
                  <a:pt x="3599403" y="1378634"/>
                </a:cubicBezTo>
                <a:lnTo>
                  <a:pt x="3973354" y="1378634"/>
                </a:lnTo>
                <a:cubicBezTo>
                  <a:pt x="3971449" y="1194658"/>
                  <a:pt x="3874103" y="1089367"/>
                  <a:pt x="3728180" y="1089367"/>
                </a:cubicBezTo>
                <a:cubicBezTo>
                  <a:pt x="3595592" y="1089367"/>
                  <a:pt x="3483959" y="1195605"/>
                  <a:pt x="3483959" y="1347387"/>
                </a:cubicBezTo>
                <a:cubicBezTo>
                  <a:pt x="3483959" y="1500022"/>
                  <a:pt x="3580353" y="1602378"/>
                  <a:pt x="3735800" y="1602378"/>
                </a:cubicBezTo>
                <a:moveTo>
                  <a:pt x="3363754" y="1592909"/>
                </a:moveTo>
                <a:cubicBezTo>
                  <a:pt x="3390424" y="1592909"/>
                  <a:pt x="3420047" y="1589122"/>
                  <a:pt x="3436239" y="1583441"/>
                </a:cubicBezTo>
                <a:lnTo>
                  <a:pt x="3436239" y="1500969"/>
                </a:lnTo>
                <a:cubicBezTo>
                  <a:pt x="3420047" y="1503809"/>
                  <a:pt x="3405664" y="1505703"/>
                  <a:pt x="3394234" y="1505703"/>
                </a:cubicBezTo>
                <a:cubicBezTo>
                  <a:pt x="3346514" y="1505703"/>
                  <a:pt x="3329369" y="1479191"/>
                  <a:pt x="3329369" y="1428912"/>
                </a:cubicBezTo>
                <a:lnTo>
                  <a:pt x="3329369" y="1191818"/>
                </a:lnTo>
                <a:lnTo>
                  <a:pt x="3426714" y="1191818"/>
                </a:lnTo>
                <a:lnTo>
                  <a:pt x="3426714" y="1103570"/>
                </a:lnTo>
                <a:lnTo>
                  <a:pt x="3329369" y="1103570"/>
                </a:lnTo>
                <a:lnTo>
                  <a:pt x="3329369" y="961256"/>
                </a:lnTo>
                <a:lnTo>
                  <a:pt x="3218688" y="961256"/>
                </a:lnTo>
                <a:lnTo>
                  <a:pt x="3218688" y="1103570"/>
                </a:lnTo>
                <a:lnTo>
                  <a:pt x="3135725" y="1103570"/>
                </a:lnTo>
                <a:lnTo>
                  <a:pt x="3135725" y="1191818"/>
                </a:lnTo>
                <a:lnTo>
                  <a:pt x="3218688" y="1191818"/>
                </a:lnTo>
                <a:lnTo>
                  <a:pt x="3218688" y="1449743"/>
                </a:lnTo>
                <a:cubicBezTo>
                  <a:pt x="3218688" y="1556928"/>
                  <a:pt x="3284601" y="1592909"/>
                  <a:pt x="3363754" y="1592909"/>
                </a:cubicBezTo>
                <a:moveTo>
                  <a:pt x="2815209" y="1602378"/>
                </a:moveTo>
                <a:cubicBezTo>
                  <a:pt x="2879122" y="1602378"/>
                  <a:pt x="2925890" y="1576813"/>
                  <a:pt x="2952560" y="1528428"/>
                </a:cubicBezTo>
                <a:lnTo>
                  <a:pt x="2952560" y="1588175"/>
                </a:lnTo>
                <a:lnTo>
                  <a:pt x="3064193" y="1588175"/>
                </a:lnTo>
                <a:lnTo>
                  <a:pt x="3064193" y="1103570"/>
                </a:lnTo>
                <a:lnTo>
                  <a:pt x="2950655" y="1103570"/>
                </a:lnTo>
                <a:lnTo>
                  <a:pt x="2950655" y="1372006"/>
                </a:lnTo>
                <a:cubicBezTo>
                  <a:pt x="2950655" y="1469722"/>
                  <a:pt x="2899124" y="1509490"/>
                  <a:pt x="2848547" y="1509490"/>
                </a:cubicBezTo>
                <a:cubicBezTo>
                  <a:pt x="2791301" y="1509490"/>
                  <a:pt x="2766536" y="1471521"/>
                  <a:pt x="2766536" y="1407040"/>
                </a:cubicBezTo>
                <a:lnTo>
                  <a:pt x="2766536" y="1103570"/>
                </a:lnTo>
                <a:lnTo>
                  <a:pt x="2652998" y="1103570"/>
                </a:lnTo>
                <a:lnTo>
                  <a:pt x="2652998" y="1424178"/>
                </a:lnTo>
                <a:cubicBezTo>
                  <a:pt x="2652998" y="1541684"/>
                  <a:pt x="2719769" y="1602378"/>
                  <a:pt x="2815209" y="1602378"/>
                </a:cubicBezTo>
                <a:moveTo>
                  <a:pt x="2499360" y="1592909"/>
                </a:moveTo>
                <a:cubicBezTo>
                  <a:pt x="2526030" y="1592909"/>
                  <a:pt x="2555653" y="1589122"/>
                  <a:pt x="2571845" y="1583441"/>
                </a:cubicBezTo>
                <a:lnTo>
                  <a:pt x="2571845" y="1500969"/>
                </a:lnTo>
                <a:cubicBezTo>
                  <a:pt x="2555653" y="1503809"/>
                  <a:pt x="2541270" y="1505703"/>
                  <a:pt x="2529840" y="1505703"/>
                </a:cubicBezTo>
                <a:cubicBezTo>
                  <a:pt x="2482120" y="1505703"/>
                  <a:pt x="2464975" y="1479191"/>
                  <a:pt x="2464975" y="1428912"/>
                </a:cubicBezTo>
                <a:lnTo>
                  <a:pt x="2464975" y="1191818"/>
                </a:lnTo>
                <a:lnTo>
                  <a:pt x="2562320" y="1191818"/>
                </a:lnTo>
                <a:lnTo>
                  <a:pt x="2562320" y="1103570"/>
                </a:lnTo>
                <a:lnTo>
                  <a:pt x="2465070" y="1103570"/>
                </a:lnTo>
                <a:lnTo>
                  <a:pt x="2465070" y="961256"/>
                </a:lnTo>
                <a:lnTo>
                  <a:pt x="2354390" y="961256"/>
                </a:lnTo>
                <a:lnTo>
                  <a:pt x="2354390" y="1103570"/>
                </a:lnTo>
                <a:lnTo>
                  <a:pt x="2271427" y="1103570"/>
                </a:lnTo>
                <a:lnTo>
                  <a:pt x="2271427" y="1191818"/>
                </a:lnTo>
                <a:lnTo>
                  <a:pt x="2354390" y="1191818"/>
                </a:lnTo>
                <a:lnTo>
                  <a:pt x="2354390" y="1449743"/>
                </a:lnTo>
                <a:cubicBezTo>
                  <a:pt x="2354390" y="1556928"/>
                  <a:pt x="2420207" y="1592909"/>
                  <a:pt x="2499360" y="1592909"/>
                </a:cubicBezTo>
                <a:moveTo>
                  <a:pt x="2069116" y="980194"/>
                </a:moveTo>
                <a:cubicBezTo>
                  <a:pt x="2069116" y="1021003"/>
                  <a:pt x="2102549" y="1054144"/>
                  <a:pt x="2143506" y="1054144"/>
                </a:cubicBezTo>
                <a:cubicBezTo>
                  <a:pt x="2184559" y="1054144"/>
                  <a:pt x="2217896" y="1020909"/>
                  <a:pt x="2217896" y="980194"/>
                </a:cubicBezTo>
                <a:cubicBezTo>
                  <a:pt x="2217896" y="938437"/>
                  <a:pt x="2184464" y="905297"/>
                  <a:pt x="2143506" y="905297"/>
                </a:cubicBezTo>
                <a:cubicBezTo>
                  <a:pt x="2102549" y="905297"/>
                  <a:pt x="2069116" y="938532"/>
                  <a:pt x="2069116" y="980194"/>
                </a:cubicBezTo>
                <a:moveTo>
                  <a:pt x="2087213" y="1588175"/>
                </a:moveTo>
                <a:lnTo>
                  <a:pt x="2199799" y="1588175"/>
                </a:lnTo>
                <a:lnTo>
                  <a:pt x="2199799" y="1103570"/>
                </a:lnTo>
                <a:lnTo>
                  <a:pt x="2087213" y="1103570"/>
                </a:lnTo>
                <a:lnTo>
                  <a:pt x="2087213" y="1588175"/>
                </a:lnTo>
                <a:close/>
                <a:moveTo>
                  <a:pt x="1928908" y="1592909"/>
                </a:moveTo>
                <a:cubicBezTo>
                  <a:pt x="1955578" y="1592909"/>
                  <a:pt x="1985201" y="1589122"/>
                  <a:pt x="2001393" y="1583441"/>
                </a:cubicBezTo>
                <a:lnTo>
                  <a:pt x="2001393" y="1500969"/>
                </a:lnTo>
                <a:cubicBezTo>
                  <a:pt x="1985201" y="1503809"/>
                  <a:pt x="1970818" y="1505703"/>
                  <a:pt x="1959388" y="1505703"/>
                </a:cubicBezTo>
                <a:cubicBezTo>
                  <a:pt x="1911668" y="1505703"/>
                  <a:pt x="1894523" y="1479191"/>
                  <a:pt x="1894523" y="1428912"/>
                </a:cubicBezTo>
                <a:lnTo>
                  <a:pt x="1894523" y="1191818"/>
                </a:lnTo>
                <a:lnTo>
                  <a:pt x="1991868" y="1191818"/>
                </a:lnTo>
                <a:lnTo>
                  <a:pt x="1991868" y="1103570"/>
                </a:lnTo>
                <a:lnTo>
                  <a:pt x="1894523" y="1103570"/>
                </a:lnTo>
                <a:lnTo>
                  <a:pt x="1894523" y="961256"/>
                </a:lnTo>
                <a:lnTo>
                  <a:pt x="1783842" y="961256"/>
                </a:lnTo>
                <a:lnTo>
                  <a:pt x="1783842" y="1103570"/>
                </a:lnTo>
                <a:lnTo>
                  <a:pt x="1700879" y="1103570"/>
                </a:lnTo>
                <a:lnTo>
                  <a:pt x="1700879" y="1191818"/>
                </a:lnTo>
                <a:lnTo>
                  <a:pt x="1783842" y="1191818"/>
                </a:lnTo>
                <a:lnTo>
                  <a:pt x="1783842" y="1449743"/>
                </a:lnTo>
                <a:cubicBezTo>
                  <a:pt x="1783842" y="1556928"/>
                  <a:pt x="1849660" y="1592909"/>
                  <a:pt x="1928908" y="1592909"/>
                </a:cubicBezTo>
                <a:moveTo>
                  <a:pt x="1450848" y="1602378"/>
                </a:moveTo>
                <a:cubicBezTo>
                  <a:pt x="1573911" y="1602378"/>
                  <a:pt x="1666494" y="1541684"/>
                  <a:pt x="1666494" y="1444914"/>
                </a:cubicBezTo>
                <a:cubicBezTo>
                  <a:pt x="1666494" y="1360549"/>
                  <a:pt x="1595914" y="1322579"/>
                  <a:pt x="1488091" y="1298813"/>
                </a:cubicBezTo>
                <a:lnTo>
                  <a:pt x="1428941" y="1285557"/>
                </a:lnTo>
                <a:cubicBezTo>
                  <a:pt x="1374553" y="1274195"/>
                  <a:pt x="1351693" y="1260939"/>
                  <a:pt x="1351693" y="1229598"/>
                </a:cubicBezTo>
                <a:cubicBezTo>
                  <a:pt x="1351693" y="1194469"/>
                  <a:pt x="1387031" y="1172691"/>
                  <a:pt x="1435608" y="1172691"/>
                </a:cubicBezTo>
                <a:cubicBezTo>
                  <a:pt x="1489996" y="1172691"/>
                  <a:pt x="1524381" y="1195416"/>
                  <a:pt x="1535811" y="1234332"/>
                </a:cubicBezTo>
                <a:lnTo>
                  <a:pt x="1649349" y="1234332"/>
                </a:lnTo>
                <a:cubicBezTo>
                  <a:pt x="1637919" y="1155647"/>
                  <a:pt x="1566386" y="1090219"/>
                  <a:pt x="1436561" y="1090219"/>
                </a:cubicBezTo>
                <a:cubicBezTo>
                  <a:pt x="1318260" y="1090219"/>
                  <a:pt x="1236155" y="1150913"/>
                  <a:pt x="1236155" y="1236320"/>
                </a:cubicBezTo>
                <a:cubicBezTo>
                  <a:pt x="1236155" y="1316898"/>
                  <a:pt x="1294352" y="1357708"/>
                  <a:pt x="1400270" y="1380433"/>
                </a:cubicBezTo>
                <a:lnTo>
                  <a:pt x="1457516" y="1392742"/>
                </a:lnTo>
                <a:cubicBezTo>
                  <a:pt x="1526191" y="1406945"/>
                  <a:pt x="1551051" y="1423137"/>
                  <a:pt x="1551051" y="1456277"/>
                </a:cubicBezTo>
                <a:cubicBezTo>
                  <a:pt x="1551051" y="1496140"/>
                  <a:pt x="1511903" y="1518864"/>
                  <a:pt x="1456563" y="1518864"/>
                </a:cubicBezTo>
                <a:cubicBezTo>
                  <a:pt x="1386935" y="1518864"/>
                  <a:pt x="1349693" y="1485629"/>
                  <a:pt x="1341120" y="1437339"/>
                </a:cubicBezTo>
                <a:lnTo>
                  <a:pt x="1219010" y="1437339"/>
                </a:lnTo>
                <a:cubicBezTo>
                  <a:pt x="1226630" y="1534109"/>
                  <a:pt x="1309688" y="1602378"/>
                  <a:pt x="1450848" y="1602378"/>
                </a:cubicBezTo>
                <a:moveTo>
                  <a:pt x="720090" y="1588175"/>
                </a:moveTo>
                <a:lnTo>
                  <a:pt x="833628" y="1588175"/>
                </a:lnTo>
                <a:lnTo>
                  <a:pt x="833628" y="1317845"/>
                </a:lnTo>
                <a:cubicBezTo>
                  <a:pt x="833628" y="1222023"/>
                  <a:pt x="887063" y="1182254"/>
                  <a:pt x="943356" y="1182254"/>
                </a:cubicBezTo>
                <a:cubicBezTo>
                  <a:pt x="1002506" y="1182254"/>
                  <a:pt x="1023461" y="1222117"/>
                  <a:pt x="1023461" y="1275236"/>
                </a:cubicBezTo>
                <a:lnTo>
                  <a:pt x="1023461" y="1588175"/>
                </a:lnTo>
                <a:lnTo>
                  <a:pt x="1137952" y="1588175"/>
                </a:lnTo>
                <a:lnTo>
                  <a:pt x="1137952" y="1265673"/>
                </a:lnTo>
                <a:cubicBezTo>
                  <a:pt x="1137952" y="1151860"/>
                  <a:pt x="1074039" y="1089272"/>
                  <a:pt x="975741" y="1089272"/>
                </a:cubicBezTo>
                <a:cubicBezTo>
                  <a:pt x="905161" y="1089272"/>
                  <a:pt x="856488" y="1125348"/>
                  <a:pt x="830675" y="1166063"/>
                </a:cubicBezTo>
                <a:lnTo>
                  <a:pt x="830675" y="1103475"/>
                </a:lnTo>
                <a:lnTo>
                  <a:pt x="720090" y="1103475"/>
                </a:lnTo>
                <a:lnTo>
                  <a:pt x="720090" y="1588175"/>
                </a:lnTo>
                <a:close/>
                <a:moveTo>
                  <a:pt x="471964" y="1588175"/>
                </a:moveTo>
                <a:lnTo>
                  <a:pt x="591217" y="1588175"/>
                </a:lnTo>
                <a:lnTo>
                  <a:pt x="591217" y="924329"/>
                </a:lnTo>
                <a:lnTo>
                  <a:pt x="471964" y="924329"/>
                </a:lnTo>
                <a:lnTo>
                  <a:pt x="471964" y="1588175"/>
                </a:lnTo>
                <a:close/>
                <a:moveTo>
                  <a:pt x="3960971" y="697081"/>
                </a:moveTo>
                <a:cubicBezTo>
                  <a:pt x="4084034" y="697081"/>
                  <a:pt x="4176617" y="636387"/>
                  <a:pt x="4176617" y="539618"/>
                </a:cubicBezTo>
                <a:cubicBezTo>
                  <a:pt x="4176617" y="455157"/>
                  <a:pt x="4106037" y="417283"/>
                  <a:pt x="3998214" y="393517"/>
                </a:cubicBezTo>
                <a:lnTo>
                  <a:pt x="3939064" y="380261"/>
                </a:lnTo>
                <a:cubicBezTo>
                  <a:pt x="3884676" y="368898"/>
                  <a:pt x="3861816" y="355642"/>
                  <a:pt x="3861816" y="324301"/>
                </a:cubicBezTo>
                <a:cubicBezTo>
                  <a:pt x="3861816" y="289172"/>
                  <a:pt x="3897154" y="267394"/>
                  <a:pt x="3945731" y="267394"/>
                </a:cubicBezTo>
                <a:cubicBezTo>
                  <a:pt x="4000119" y="267394"/>
                  <a:pt x="4034504" y="290119"/>
                  <a:pt x="4045934" y="329035"/>
                </a:cubicBezTo>
                <a:lnTo>
                  <a:pt x="4159472" y="329035"/>
                </a:lnTo>
                <a:cubicBezTo>
                  <a:pt x="4148042" y="250351"/>
                  <a:pt x="4076510" y="184923"/>
                  <a:pt x="3946684" y="184923"/>
                </a:cubicBezTo>
                <a:cubicBezTo>
                  <a:pt x="3828383" y="184923"/>
                  <a:pt x="3746278" y="245617"/>
                  <a:pt x="3746278" y="331024"/>
                </a:cubicBezTo>
                <a:cubicBezTo>
                  <a:pt x="3746278" y="411602"/>
                  <a:pt x="3804476" y="452412"/>
                  <a:pt x="3910394" y="475136"/>
                </a:cubicBezTo>
                <a:lnTo>
                  <a:pt x="3967639" y="487446"/>
                </a:lnTo>
                <a:cubicBezTo>
                  <a:pt x="4036314" y="501649"/>
                  <a:pt x="4061174" y="517840"/>
                  <a:pt x="4061174" y="550980"/>
                </a:cubicBezTo>
                <a:cubicBezTo>
                  <a:pt x="4061174" y="590843"/>
                  <a:pt x="4022027" y="613568"/>
                  <a:pt x="3966686" y="613568"/>
                </a:cubicBezTo>
                <a:cubicBezTo>
                  <a:pt x="3897059" y="613568"/>
                  <a:pt x="3859816" y="580333"/>
                  <a:pt x="3851243" y="532043"/>
                </a:cubicBezTo>
                <a:lnTo>
                  <a:pt x="3729133" y="532043"/>
                </a:lnTo>
                <a:cubicBezTo>
                  <a:pt x="3736848" y="628812"/>
                  <a:pt x="3819811" y="697081"/>
                  <a:pt x="3960971" y="697081"/>
                </a:cubicBezTo>
                <a:moveTo>
                  <a:pt x="3307747" y="390771"/>
                </a:moveTo>
                <a:cubicBezTo>
                  <a:pt x="3318224" y="322502"/>
                  <a:pt x="3370707" y="274117"/>
                  <a:pt x="3437478" y="274117"/>
                </a:cubicBezTo>
                <a:cubicBezTo>
                  <a:pt x="3509963" y="274117"/>
                  <a:pt x="3555778" y="320608"/>
                  <a:pt x="3566255" y="390771"/>
                </a:cubicBezTo>
                <a:lnTo>
                  <a:pt x="3307747" y="390771"/>
                </a:lnTo>
                <a:close/>
                <a:moveTo>
                  <a:pt x="3442240" y="697081"/>
                </a:moveTo>
                <a:cubicBezTo>
                  <a:pt x="3562445" y="697081"/>
                  <a:pt x="3640646" y="639228"/>
                  <a:pt x="3666458" y="556756"/>
                </a:cubicBezTo>
                <a:lnTo>
                  <a:pt x="3546253" y="556756"/>
                </a:lnTo>
                <a:cubicBezTo>
                  <a:pt x="3531013" y="585257"/>
                  <a:pt x="3499485" y="607981"/>
                  <a:pt x="3444145" y="607981"/>
                </a:cubicBezTo>
                <a:cubicBezTo>
                  <a:pt x="3367849" y="607981"/>
                  <a:pt x="3311557" y="553915"/>
                  <a:pt x="3305842" y="473337"/>
                </a:cubicBezTo>
                <a:lnTo>
                  <a:pt x="3679889" y="473337"/>
                </a:lnTo>
                <a:cubicBezTo>
                  <a:pt x="3677984" y="289362"/>
                  <a:pt x="3580638" y="184070"/>
                  <a:pt x="3434715" y="184070"/>
                </a:cubicBezTo>
                <a:cubicBezTo>
                  <a:pt x="3302127" y="184070"/>
                  <a:pt x="3190494" y="290308"/>
                  <a:pt x="3190494" y="441996"/>
                </a:cubicBezTo>
                <a:cubicBezTo>
                  <a:pt x="3190399" y="594631"/>
                  <a:pt x="3286792" y="697081"/>
                  <a:pt x="3442240" y="697081"/>
                </a:cubicBezTo>
                <a:moveTo>
                  <a:pt x="2968371" y="74897"/>
                </a:moveTo>
                <a:cubicBezTo>
                  <a:pt x="2968371" y="115707"/>
                  <a:pt x="3001804" y="148847"/>
                  <a:pt x="3042761" y="148847"/>
                </a:cubicBezTo>
                <a:cubicBezTo>
                  <a:pt x="3083814" y="148847"/>
                  <a:pt x="3117152" y="115612"/>
                  <a:pt x="3117152" y="74897"/>
                </a:cubicBezTo>
                <a:cubicBezTo>
                  <a:pt x="3117152" y="33140"/>
                  <a:pt x="3083719" y="0"/>
                  <a:pt x="3042761" y="0"/>
                </a:cubicBezTo>
                <a:cubicBezTo>
                  <a:pt x="3001804" y="0"/>
                  <a:pt x="2968371" y="33235"/>
                  <a:pt x="2968371" y="74897"/>
                </a:cubicBezTo>
                <a:moveTo>
                  <a:pt x="2986469" y="682878"/>
                </a:moveTo>
                <a:lnTo>
                  <a:pt x="3099054" y="682878"/>
                </a:lnTo>
                <a:lnTo>
                  <a:pt x="3099054" y="198179"/>
                </a:lnTo>
                <a:lnTo>
                  <a:pt x="2986469" y="198179"/>
                </a:lnTo>
                <a:lnTo>
                  <a:pt x="2986469" y="682878"/>
                </a:lnTo>
                <a:close/>
                <a:moveTo>
                  <a:pt x="2628995" y="682878"/>
                </a:moveTo>
                <a:lnTo>
                  <a:pt x="2742533" y="682878"/>
                </a:lnTo>
                <a:lnTo>
                  <a:pt x="2742533" y="463774"/>
                </a:lnTo>
                <a:cubicBezTo>
                  <a:pt x="2742533" y="377420"/>
                  <a:pt x="2767298" y="320513"/>
                  <a:pt x="2826449" y="299682"/>
                </a:cubicBezTo>
                <a:cubicBezTo>
                  <a:pt x="2850261" y="291161"/>
                  <a:pt x="2878931" y="289267"/>
                  <a:pt x="2913316" y="292108"/>
                </a:cubicBezTo>
                <a:lnTo>
                  <a:pt x="2913316" y="183976"/>
                </a:lnTo>
                <a:cubicBezTo>
                  <a:pt x="2828354" y="179241"/>
                  <a:pt x="2771204" y="211435"/>
                  <a:pt x="2739676" y="297789"/>
                </a:cubicBezTo>
                <a:lnTo>
                  <a:pt x="2739676" y="198179"/>
                </a:lnTo>
                <a:lnTo>
                  <a:pt x="2628995" y="198179"/>
                </a:lnTo>
                <a:lnTo>
                  <a:pt x="2628995" y="682878"/>
                </a:lnTo>
                <a:close/>
                <a:moveTo>
                  <a:pt x="2140744" y="440102"/>
                </a:moveTo>
                <a:cubicBezTo>
                  <a:pt x="2140744" y="339545"/>
                  <a:pt x="2184654" y="275064"/>
                  <a:pt x="2264759" y="275064"/>
                </a:cubicBezTo>
                <a:cubicBezTo>
                  <a:pt x="2340102" y="275064"/>
                  <a:pt x="2392585" y="344280"/>
                  <a:pt x="2392585" y="440102"/>
                </a:cubicBezTo>
                <a:cubicBezTo>
                  <a:pt x="2392585" y="536872"/>
                  <a:pt x="2340102" y="607034"/>
                  <a:pt x="2264759" y="607034"/>
                </a:cubicBezTo>
                <a:cubicBezTo>
                  <a:pt x="2184654" y="607034"/>
                  <a:pt x="2140744" y="541511"/>
                  <a:pt x="2140744" y="440102"/>
                </a:cubicBezTo>
                <a:moveTo>
                  <a:pt x="2242852" y="697081"/>
                </a:moveTo>
                <a:cubicBezTo>
                  <a:pt x="2313432" y="697081"/>
                  <a:pt x="2364962" y="665740"/>
                  <a:pt x="2390775" y="622184"/>
                </a:cubicBezTo>
                <a:lnTo>
                  <a:pt x="2390775" y="682878"/>
                </a:lnTo>
                <a:lnTo>
                  <a:pt x="2505266" y="682878"/>
                </a:lnTo>
                <a:lnTo>
                  <a:pt x="2505266" y="198179"/>
                </a:lnTo>
                <a:lnTo>
                  <a:pt x="2390775" y="198179"/>
                </a:lnTo>
                <a:lnTo>
                  <a:pt x="2390775" y="260766"/>
                </a:lnTo>
                <a:cubicBezTo>
                  <a:pt x="2365058" y="217116"/>
                  <a:pt x="2313527" y="183976"/>
                  <a:pt x="2242852" y="183976"/>
                </a:cubicBezTo>
                <a:cubicBezTo>
                  <a:pt x="2118836" y="183976"/>
                  <a:pt x="2024348" y="280745"/>
                  <a:pt x="2024348" y="440008"/>
                </a:cubicBezTo>
                <a:cubicBezTo>
                  <a:pt x="2024348" y="599270"/>
                  <a:pt x="2118836" y="697081"/>
                  <a:pt x="2242852" y="697081"/>
                </a:cubicBezTo>
                <a:moveTo>
                  <a:pt x="1683068" y="697081"/>
                </a:moveTo>
                <a:cubicBezTo>
                  <a:pt x="1746980" y="697081"/>
                  <a:pt x="1793748" y="671516"/>
                  <a:pt x="1820418" y="623131"/>
                </a:cubicBezTo>
                <a:lnTo>
                  <a:pt x="1820418" y="682878"/>
                </a:lnTo>
                <a:lnTo>
                  <a:pt x="1932051" y="682878"/>
                </a:lnTo>
                <a:lnTo>
                  <a:pt x="1932051" y="198179"/>
                </a:lnTo>
                <a:lnTo>
                  <a:pt x="1818513" y="198179"/>
                </a:lnTo>
                <a:lnTo>
                  <a:pt x="1818513" y="466615"/>
                </a:lnTo>
                <a:cubicBezTo>
                  <a:pt x="1818513" y="564331"/>
                  <a:pt x="1766983" y="604099"/>
                  <a:pt x="1716405" y="604099"/>
                </a:cubicBezTo>
                <a:cubicBezTo>
                  <a:pt x="1659160" y="604099"/>
                  <a:pt x="1634395" y="566130"/>
                  <a:pt x="1634395" y="501649"/>
                </a:cubicBezTo>
                <a:lnTo>
                  <a:pt x="1634395" y="198179"/>
                </a:lnTo>
                <a:lnTo>
                  <a:pt x="1520857" y="198179"/>
                </a:lnTo>
                <a:lnTo>
                  <a:pt x="1520857" y="518787"/>
                </a:lnTo>
                <a:cubicBezTo>
                  <a:pt x="1520952" y="636387"/>
                  <a:pt x="1587722" y="697081"/>
                  <a:pt x="1683068" y="697081"/>
                </a:cubicBezTo>
                <a:moveTo>
                  <a:pt x="1368552" y="687613"/>
                </a:moveTo>
                <a:cubicBezTo>
                  <a:pt x="1395222" y="687613"/>
                  <a:pt x="1424845" y="683825"/>
                  <a:pt x="1441037" y="678144"/>
                </a:cubicBezTo>
                <a:lnTo>
                  <a:pt x="1441037" y="595577"/>
                </a:lnTo>
                <a:cubicBezTo>
                  <a:pt x="1424845" y="598418"/>
                  <a:pt x="1410462" y="600312"/>
                  <a:pt x="1399032" y="600312"/>
                </a:cubicBezTo>
                <a:cubicBezTo>
                  <a:pt x="1351312" y="600312"/>
                  <a:pt x="1334167" y="573800"/>
                  <a:pt x="1334167" y="523521"/>
                </a:cubicBezTo>
                <a:lnTo>
                  <a:pt x="1334167" y="286426"/>
                </a:lnTo>
                <a:lnTo>
                  <a:pt x="1431512" y="286426"/>
                </a:lnTo>
                <a:lnTo>
                  <a:pt x="1431512" y="198179"/>
                </a:lnTo>
                <a:lnTo>
                  <a:pt x="1334167" y="198179"/>
                </a:lnTo>
                <a:lnTo>
                  <a:pt x="1334167" y="55960"/>
                </a:lnTo>
                <a:lnTo>
                  <a:pt x="1223486" y="55960"/>
                </a:lnTo>
                <a:lnTo>
                  <a:pt x="1223486" y="198179"/>
                </a:lnTo>
                <a:lnTo>
                  <a:pt x="1140524" y="198179"/>
                </a:lnTo>
                <a:lnTo>
                  <a:pt x="1140524" y="286426"/>
                </a:lnTo>
                <a:lnTo>
                  <a:pt x="1223486" y="286426"/>
                </a:lnTo>
                <a:lnTo>
                  <a:pt x="1223486" y="544352"/>
                </a:lnTo>
                <a:cubicBezTo>
                  <a:pt x="1223486" y="651537"/>
                  <a:pt x="1289399" y="687613"/>
                  <a:pt x="1368552" y="687613"/>
                </a:cubicBezTo>
                <a:moveTo>
                  <a:pt x="884111" y="697081"/>
                </a:moveTo>
                <a:cubicBezTo>
                  <a:pt x="1011936" y="697081"/>
                  <a:pt x="1093089" y="620291"/>
                  <a:pt x="1106424" y="530149"/>
                </a:cubicBezTo>
                <a:lnTo>
                  <a:pt x="993838" y="530149"/>
                </a:lnTo>
                <a:cubicBezTo>
                  <a:pt x="978599" y="572853"/>
                  <a:pt x="946118" y="604099"/>
                  <a:pt x="886015" y="604099"/>
                </a:cubicBezTo>
                <a:cubicBezTo>
                  <a:pt x="816388" y="604099"/>
                  <a:pt x="761048" y="548140"/>
                  <a:pt x="761048" y="441901"/>
                </a:cubicBezTo>
                <a:cubicBezTo>
                  <a:pt x="761048" y="334716"/>
                  <a:pt x="815435" y="277810"/>
                  <a:pt x="888873" y="277810"/>
                </a:cubicBezTo>
                <a:cubicBezTo>
                  <a:pt x="944213" y="277810"/>
                  <a:pt x="978599" y="308204"/>
                  <a:pt x="993838" y="351760"/>
                </a:cubicBezTo>
                <a:lnTo>
                  <a:pt x="1105472" y="351760"/>
                </a:lnTo>
                <a:cubicBezTo>
                  <a:pt x="1092137" y="260672"/>
                  <a:pt x="1013841" y="184828"/>
                  <a:pt x="886968" y="184828"/>
                </a:cubicBezTo>
                <a:cubicBezTo>
                  <a:pt x="746760" y="184828"/>
                  <a:pt x="641795" y="285385"/>
                  <a:pt x="641795" y="441807"/>
                </a:cubicBezTo>
                <a:cubicBezTo>
                  <a:pt x="641795" y="600312"/>
                  <a:pt x="744855" y="697081"/>
                  <a:pt x="884111" y="697081"/>
                </a:cubicBezTo>
                <a:moveTo>
                  <a:pt x="208026" y="444837"/>
                </a:moveTo>
                <a:lnTo>
                  <a:pt x="252889" y="314927"/>
                </a:lnTo>
                <a:cubicBezTo>
                  <a:pt x="271939" y="265595"/>
                  <a:pt x="290132" y="209636"/>
                  <a:pt x="312039" y="143261"/>
                </a:cubicBezTo>
                <a:lnTo>
                  <a:pt x="312992" y="143261"/>
                </a:lnTo>
                <a:cubicBezTo>
                  <a:pt x="335851" y="209636"/>
                  <a:pt x="354997" y="266542"/>
                  <a:pt x="372142" y="313980"/>
                </a:cubicBezTo>
                <a:lnTo>
                  <a:pt x="417005" y="444837"/>
                </a:lnTo>
                <a:lnTo>
                  <a:pt x="208026" y="444837"/>
                </a:lnTo>
                <a:close/>
                <a:moveTo>
                  <a:pt x="0" y="682878"/>
                </a:moveTo>
                <a:lnTo>
                  <a:pt x="124968" y="682878"/>
                </a:lnTo>
                <a:lnTo>
                  <a:pt x="172688" y="544447"/>
                </a:lnTo>
                <a:lnTo>
                  <a:pt x="451295" y="544447"/>
                </a:lnTo>
                <a:lnTo>
                  <a:pt x="499015" y="682878"/>
                </a:lnTo>
                <a:lnTo>
                  <a:pt x="626840" y="682878"/>
                </a:lnTo>
                <a:lnTo>
                  <a:pt x="380714" y="18937"/>
                </a:lnTo>
                <a:lnTo>
                  <a:pt x="248984" y="18937"/>
                </a:lnTo>
                <a:lnTo>
                  <a:pt x="0" y="682878"/>
                </a:lnTo>
                <a:close/>
              </a:path>
            </a:pathLst>
          </a:custGeom>
          <a:solidFill>
            <a:schemeClr val="bg1"/>
          </a:solidFill>
          <a:ln w="9525" cap="flat">
            <a:noFill/>
            <a:prstDash val="solid"/>
            <a:miter/>
          </a:ln>
        </p:spPr>
        <p:txBody>
          <a:bodyPr rtlCol="0" anchor="ctr"/>
          <a:lstStyle/>
          <a:p>
            <a:endParaRPr lang="en-US" dirty="0"/>
          </a:p>
        </p:txBody>
      </p:sp>
      <p:sp>
        <p:nvSpPr>
          <p:cNvPr id="5" name="Freeform 7">
            <a:extLst>
              <a:ext uri="{FF2B5EF4-FFF2-40B4-BE49-F238E27FC236}">
                <a16:creationId xmlns:a16="http://schemas.microsoft.com/office/drawing/2014/main" id="{F4987405-A2BC-723E-0F93-2C4D78B753BD}"/>
              </a:ext>
            </a:extLst>
          </p:cNvPr>
          <p:cNvSpPr/>
          <p:nvPr userDrawn="1"/>
        </p:nvSpPr>
        <p:spPr>
          <a:xfrm>
            <a:off x="8188346" y="2855934"/>
            <a:ext cx="3692504" cy="3692504"/>
          </a:xfrm>
          <a:custGeom>
            <a:avLst/>
            <a:gdLst>
              <a:gd name="connsiteX0" fmla="*/ 1027937 w 2055876"/>
              <a:gd name="connsiteY0" fmla="*/ 436911 h 2055876"/>
              <a:gd name="connsiteX1" fmla="*/ 436911 w 2055876"/>
              <a:gd name="connsiteY1" fmla="*/ 1027937 h 2055876"/>
              <a:gd name="connsiteX2" fmla="*/ 1027937 w 2055876"/>
              <a:gd name="connsiteY2" fmla="*/ 1619059 h 2055876"/>
              <a:gd name="connsiteX3" fmla="*/ 1618964 w 2055876"/>
              <a:gd name="connsiteY3" fmla="*/ 1027937 h 2055876"/>
              <a:gd name="connsiteX4" fmla="*/ 1027937 w 2055876"/>
              <a:gd name="connsiteY4" fmla="*/ 436911 h 2055876"/>
              <a:gd name="connsiteX5" fmla="*/ 1027938 w 2055876"/>
              <a:gd name="connsiteY5" fmla="*/ 0 h 2055876"/>
              <a:gd name="connsiteX6" fmla="*/ 2055876 w 2055876"/>
              <a:gd name="connsiteY6" fmla="*/ 1027938 h 2055876"/>
              <a:gd name="connsiteX7" fmla="*/ 2055876 w 2055876"/>
              <a:gd name="connsiteY7" fmla="*/ 2055876 h 2055876"/>
              <a:gd name="connsiteX8" fmla="*/ 1027938 w 2055876"/>
              <a:gd name="connsiteY8" fmla="*/ 2055876 h 2055876"/>
              <a:gd name="connsiteX9" fmla="*/ 0 w 2055876"/>
              <a:gd name="connsiteY9" fmla="*/ 1027938 h 2055876"/>
              <a:gd name="connsiteX10" fmla="*/ 1027938 w 2055876"/>
              <a:gd name="connsiteY10" fmla="*/ 0 h 20558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5876" h="2055876">
                <a:moveTo>
                  <a:pt x="1027937" y="436911"/>
                </a:moveTo>
                <a:cubicBezTo>
                  <a:pt x="701516" y="436911"/>
                  <a:pt x="436911" y="701516"/>
                  <a:pt x="436911" y="1027937"/>
                </a:cubicBezTo>
                <a:cubicBezTo>
                  <a:pt x="436911" y="1354454"/>
                  <a:pt x="701516" y="1619059"/>
                  <a:pt x="1027937" y="1619059"/>
                </a:cubicBezTo>
                <a:cubicBezTo>
                  <a:pt x="1354359" y="1619059"/>
                  <a:pt x="1618964" y="1354454"/>
                  <a:pt x="1618964" y="1027937"/>
                </a:cubicBezTo>
                <a:cubicBezTo>
                  <a:pt x="1618964" y="701516"/>
                  <a:pt x="1354359" y="436911"/>
                  <a:pt x="1027937" y="436911"/>
                </a:cubicBezTo>
                <a:close/>
                <a:moveTo>
                  <a:pt x="1027938" y="0"/>
                </a:moveTo>
                <a:cubicBezTo>
                  <a:pt x="1595628" y="0"/>
                  <a:pt x="2055876" y="460248"/>
                  <a:pt x="2055876" y="1027938"/>
                </a:cubicBezTo>
                <a:lnTo>
                  <a:pt x="2055876" y="2055876"/>
                </a:lnTo>
                <a:lnTo>
                  <a:pt x="1027938" y="2055876"/>
                </a:lnTo>
                <a:cubicBezTo>
                  <a:pt x="460248" y="2055876"/>
                  <a:pt x="0" y="1595723"/>
                  <a:pt x="0" y="1027938"/>
                </a:cubicBezTo>
                <a:cubicBezTo>
                  <a:pt x="0" y="460248"/>
                  <a:pt x="460248" y="0"/>
                  <a:pt x="1027938" y="0"/>
                </a:cubicBezTo>
                <a:close/>
              </a:path>
            </a:pathLst>
          </a:custGeom>
          <a:solidFill>
            <a:schemeClr val="bg1"/>
          </a:solidFill>
          <a:ln w="9525" cap="flat">
            <a:noFill/>
            <a:prstDash val="solid"/>
            <a:miter/>
          </a:ln>
        </p:spPr>
        <p:txBody>
          <a:bodyPr rtlCol="0" anchor="ctr"/>
          <a:lstStyle/>
          <a:p>
            <a:endParaRPr lang="en-US" dirty="0"/>
          </a:p>
        </p:txBody>
      </p:sp>
    </p:spTree>
    <p:extLst>
      <p:ext uri="{BB962C8B-B14F-4D97-AF65-F5344CB8AC3E}">
        <p14:creationId xmlns:p14="http://schemas.microsoft.com/office/powerpoint/2010/main" val="28963859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1ECC4-0A2D-C6CD-082A-39977B3DD8FB}"/>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E76C71B5-4486-6775-947C-5B99326B42D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42840244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493F260-13A0-22EA-5929-AE2D8C453033}"/>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CD360CAE-069F-91AF-628F-3DE2EDEEDD3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4615779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hank you">
    <p:bg>
      <p:bgPr>
        <a:solidFill>
          <a:srgbClr val="3C69FF"/>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D5113-57A5-9394-9EAC-AE049E0FC471}"/>
              </a:ext>
            </a:extLst>
          </p:cNvPr>
          <p:cNvSpPr>
            <a:spLocks noGrp="1"/>
          </p:cNvSpPr>
          <p:nvPr>
            <p:ph type="ctrTitle"/>
          </p:nvPr>
        </p:nvSpPr>
        <p:spPr>
          <a:xfrm>
            <a:off x="1169811" y="2819273"/>
            <a:ext cx="6571317" cy="780120"/>
          </a:xfrm>
        </p:spPr>
        <p:txBody>
          <a:bodyPr anchor="t" anchorCtr="0"/>
          <a:lstStyle>
            <a:lvl1pPr algn="l">
              <a:defRPr sz="3100" b="0" i="0">
                <a:solidFill>
                  <a:schemeClr val="bg1"/>
                </a:solidFill>
                <a:latin typeface="ABC Oracle Medium" panose="020B0504040202060203" pitchFamily="34" charset="77"/>
              </a:defRPr>
            </a:lvl1pPr>
          </a:lstStyle>
          <a:p>
            <a:r>
              <a:rPr lang="en-US" dirty="0"/>
              <a:t>Click to edit Master title style</a:t>
            </a:r>
            <a:endParaRPr lang="en-GB" dirty="0"/>
          </a:p>
        </p:txBody>
      </p:sp>
      <p:sp>
        <p:nvSpPr>
          <p:cNvPr id="3" name="Subtitle 2">
            <a:extLst>
              <a:ext uri="{FF2B5EF4-FFF2-40B4-BE49-F238E27FC236}">
                <a16:creationId xmlns:a16="http://schemas.microsoft.com/office/drawing/2014/main" id="{0F1D9585-239A-5710-5FBB-F38F3137D466}"/>
              </a:ext>
            </a:extLst>
          </p:cNvPr>
          <p:cNvSpPr>
            <a:spLocks noGrp="1"/>
          </p:cNvSpPr>
          <p:nvPr>
            <p:ph type="subTitle" idx="1"/>
          </p:nvPr>
        </p:nvSpPr>
        <p:spPr>
          <a:xfrm>
            <a:off x="1187165" y="3624574"/>
            <a:ext cx="6566752" cy="1598604"/>
          </a:xfrm>
        </p:spPr>
        <p:txBody>
          <a:bodyPr anchor="t" anchorCtr="0"/>
          <a:lstStyle>
            <a:lvl1pPr marL="0" indent="0" algn="l">
              <a:spcBef>
                <a:spcPts val="0"/>
              </a:spcBef>
              <a:spcAft>
                <a:spcPts val="0"/>
              </a:spcAft>
              <a:buNone/>
              <a:defRPr sz="14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endParaRPr lang="en-GB" dirty="0"/>
          </a:p>
        </p:txBody>
      </p:sp>
      <p:sp>
        <p:nvSpPr>
          <p:cNvPr id="11" name="Graphic 9">
            <a:extLst>
              <a:ext uri="{FF2B5EF4-FFF2-40B4-BE49-F238E27FC236}">
                <a16:creationId xmlns:a16="http://schemas.microsoft.com/office/drawing/2014/main" id="{7C687F61-C361-715E-64E1-F940513FF331}"/>
              </a:ext>
            </a:extLst>
          </p:cNvPr>
          <p:cNvSpPr/>
          <p:nvPr/>
        </p:nvSpPr>
        <p:spPr>
          <a:xfrm>
            <a:off x="333637" y="298711"/>
            <a:ext cx="2237988" cy="1392303"/>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bg1"/>
          </a:solidFill>
          <a:ln w="9509" cap="flat">
            <a:noFill/>
            <a:prstDash val="solid"/>
            <a:miter/>
          </a:ln>
        </p:spPr>
        <p:txBody>
          <a:bodyPr rtlCol="0" anchor="ctr"/>
          <a:lstStyle/>
          <a:p>
            <a:endParaRPr lang="en-US" dirty="0"/>
          </a:p>
        </p:txBody>
      </p:sp>
    </p:spTree>
    <p:extLst>
      <p:ext uri="{BB962C8B-B14F-4D97-AF65-F5344CB8AC3E}">
        <p14:creationId xmlns:p14="http://schemas.microsoft.com/office/powerpoint/2010/main" val="5971846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65639E-6CAB-68A6-B749-245AB3CBCE42}"/>
              </a:ext>
            </a:extLst>
          </p:cNvPr>
          <p:cNvSpPr>
            <a:spLocks noGrp="1"/>
          </p:cNvSpPr>
          <p:nvPr>
            <p:ph type="title"/>
          </p:nvPr>
        </p:nvSpPr>
        <p:spPr/>
        <p:txBody>
          <a:bodyPr>
            <a:normAutofit/>
          </a:bodyPr>
          <a:lstStyle>
            <a:lvl1pPr>
              <a:defRPr sz="3600" b="1">
                <a:latin typeface="Century Gothic" panose="020B0502020202020204" pitchFamily="34" charset="0"/>
              </a:defRPr>
            </a:lvl1pPr>
          </a:lstStyle>
          <a:p>
            <a:r>
              <a:rPr lang="en-US" dirty="0"/>
              <a:t>Click to edit Master title style</a:t>
            </a:r>
            <a:endParaRPr lang="en-AU" dirty="0"/>
          </a:p>
        </p:txBody>
      </p:sp>
      <p:sp>
        <p:nvSpPr>
          <p:cNvPr id="3" name="Content Placeholder 2">
            <a:extLst>
              <a:ext uri="{FF2B5EF4-FFF2-40B4-BE49-F238E27FC236}">
                <a16:creationId xmlns:a16="http://schemas.microsoft.com/office/drawing/2014/main" id="{F59BDCD7-BB99-B6E4-14B7-C313178BC6DB}"/>
              </a:ext>
            </a:extLst>
          </p:cNvPr>
          <p:cNvSpPr>
            <a:spLocks noGrp="1"/>
          </p:cNvSpPr>
          <p:nvPr>
            <p:ph idx="1"/>
          </p:nvPr>
        </p:nvSpPr>
        <p:spPr/>
        <p:txBody>
          <a:bodyPr>
            <a:normAutofit/>
          </a:bodyPr>
          <a:lstStyle>
            <a:lvl1pPr>
              <a:lnSpc>
                <a:spcPct val="100000"/>
              </a:lnSpc>
              <a:spcBef>
                <a:spcPts val="300"/>
              </a:spcBef>
              <a:spcAft>
                <a:spcPts val="300"/>
              </a:spcAft>
              <a:defRPr sz="2200">
                <a:latin typeface="Century Gothic" panose="020B0502020202020204" pitchFamily="34" charset="0"/>
              </a:defRPr>
            </a:lvl1pPr>
            <a:lvl2pPr>
              <a:lnSpc>
                <a:spcPct val="100000"/>
              </a:lnSpc>
              <a:spcBef>
                <a:spcPts val="300"/>
              </a:spcBef>
              <a:spcAft>
                <a:spcPts val="300"/>
              </a:spcAft>
              <a:defRPr sz="2200">
                <a:latin typeface="Century Gothic" panose="020B0502020202020204" pitchFamily="34" charset="0"/>
              </a:defRPr>
            </a:lvl2pPr>
            <a:lvl3pPr>
              <a:lnSpc>
                <a:spcPct val="100000"/>
              </a:lnSpc>
              <a:spcBef>
                <a:spcPts val="300"/>
              </a:spcBef>
              <a:spcAft>
                <a:spcPts val="300"/>
              </a:spcAft>
              <a:defRPr sz="2200">
                <a:latin typeface="Century Gothic" panose="020B0502020202020204" pitchFamily="34" charset="0"/>
              </a:defRPr>
            </a:lvl3pPr>
            <a:lvl4pPr>
              <a:lnSpc>
                <a:spcPct val="100000"/>
              </a:lnSpc>
              <a:spcBef>
                <a:spcPts val="300"/>
              </a:spcBef>
              <a:spcAft>
                <a:spcPts val="300"/>
              </a:spcAft>
              <a:defRPr sz="2200">
                <a:latin typeface="Century Gothic" panose="020B0502020202020204" pitchFamily="34" charset="0"/>
              </a:defRPr>
            </a:lvl4pPr>
            <a:lvl5pPr>
              <a:lnSpc>
                <a:spcPct val="100000"/>
              </a:lnSpc>
              <a:spcBef>
                <a:spcPts val="300"/>
              </a:spcBef>
              <a:spcAft>
                <a:spcPts val="300"/>
              </a:spcAft>
              <a:defRPr sz="2200">
                <a:latin typeface="Century Gothic" panose="020B0502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Graphic 9">
            <a:extLst>
              <a:ext uri="{FF2B5EF4-FFF2-40B4-BE49-F238E27FC236}">
                <a16:creationId xmlns:a16="http://schemas.microsoft.com/office/drawing/2014/main" id="{0A6E0BCF-701C-13EE-8965-372DC883F15E}"/>
              </a:ext>
            </a:extLst>
          </p:cNvPr>
          <p:cNvSpPr/>
          <p:nvPr userDrawn="1"/>
        </p:nvSpPr>
        <p:spPr>
          <a:xfrm>
            <a:off x="212747" y="592279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chemeClr val="accent1"/>
          </a:solidFill>
          <a:ln w="9509" cap="flat">
            <a:noFill/>
            <a:prstDash val="solid"/>
            <a:miter/>
          </a:ln>
        </p:spPr>
        <p:txBody>
          <a:bodyPr rtlCol="0" anchor="ctr"/>
          <a:lstStyle/>
          <a:p>
            <a:endParaRPr lang="en-US" dirty="0"/>
          </a:p>
        </p:txBody>
      </p:sp>
    </p:spTree>
    <p:extLst>
      <p:ext uri="{BB962C8B-B14F-4D97-AF65-F5344CB8AC3E}">
        <p14:creationId xmlns:p14="http://schemas.microsoft.com/office/powerpoint/2010/main" val="36076981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26E219-BB3C-964A-A2AF-7AA33015144E}"/>
              </a:ext>
            </a:extLst>
          </p:cNvPr>
          <p:cNvSpPr>
            <a:spLocks noGrp="1"/>
          </p:cNvSpPr>
          <p:nvPr>
            <p:ph type="title"/>
          </p:nvPr>
        </p:nvSpPr>
        <p:spPr>
          <a:xfrm>
            <a:off x="831850" y="1709738"/>
            <a:ext cx="10515600" cy="2852737"/>
          </a:xfrm>
        </p:spPr>
        <p:txBody>
          <a:bodyPr anchor="b">
            <a:normAutofit/>
          </a:bodyPr>
          <a:lstStyle>
            <a:lvl1pPr>
              <a:defRPr sz="4800" b="1">
                <a:latin typeface="Century Gothic" panose="020B0502020202020204" pitchFamily="34" charset="0"/>
              </a:defRPr>
            </a:lvl1p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A1589234-5196-93C9-ADD2-F78EC72D8E0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latin typeface="Century Gothic" panose="020B0502020202020204" pitchFamily="34" charset="0"/>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Tree>
    <p:extLst>
      <p:ext uri="{BB962C8B-B14F-4D97-AF65-F5344CB8AC3E}">
        <p14:creationId xmlns:p14="http://schemas.microsoft.com/office/powerpoint/2010/main" val="4495956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5B273E-2E05-BFBE-00F7-F35131A01D10}"/>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88D9CEC9-237E-3897-AE30-5A888D2EB69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9628C45E-28F4-52ED-DAFD-4125C2E51DD9}"/>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32359908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AA5828-32F7-2E42-1989-F1A548B347A7}"/>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2E658AF6-0C44-E014-2989-2CA242005D5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3016E38-F430-6305-0994-A228928EFA9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01241D6C-308F-CCAC-3CD5-95D6AE0C7D3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E831A13A-C7D2-25DE-A90B-D8BD06E4874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Tree>
    <p:extLst>
      <p:ext uri="{BB962C8B-B14F-4D97-AF65-F5344CB8AC3E}">
        <p14:creationId xmlns:p14="http://schemas.microsoft.com/office/powerpoint/2010/main" val="23363446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EEC63B-6ECB-F40F-26C8-5FA3D85A1918}"/>
              </a:ext>
            </a:extLst>
          </p:cNvPr>
          <p:cNvSpPr>
            <a:spLocks noGrp="1"/>
          </p:cNvSpPr>
          <p:nvPr>
            <p:ph type="title"/>
          </p:nvPr>
        </p:nvSpPr>
        <p:spPr/>
        <p:txBody>
          <a:bodyPr/>
          <a:lstStyle/>
          <a:p>
            <a:r>
              <a:rPr lang="en-US"/>
              <a:t>Click to edit Master title style</a:t>
            </a:r>
            <a:endParaRPr lang="en-AU"/>
          </a:p>
        </p:txBody>
      </p:sp>
    </p:spTree>
    <p:extLst>
      <p:ext uri="{BB962C8B-B14F-4D97-AF65-F5344CB8AC3E}">
        <p14:creationId xmlns:p14="http://schemas.microsoft.com/office/powerpoint/2010/main" val="12712870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1277360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6063BF-E7D9-9109-0F24-7F1A3D1DEC1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44926CB8-67AD-93C3-12F6-A62349185077}"/>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783DFE7D-DD7A-1A8C-7850-BA4EAEE23F6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1219016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13D85F-0EDD-3596-E530-7960AF7FA7B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601A17FC-84D5-7C6F-495F-95EE71965F9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dirty="0"/>
          </a:p>
        </p:txBody>
      </p:sp>
      <p:sp>
        <p:nvSpPr>
          <p:cNvPr id="4" name="Text Placeholder 3">
            <a:extLst>
              <a:ext uri="{FF2B5EF4-FFF2-40B4-BE49-F238E27FC236}">
                <a16:creationId xmlns:a16="http://schemas.microsoft.com/office/drawing/2014/main" id="{8C0858F4-8EA8-3C32-8327-C6A5DD21F01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Tree>
    <p:extLst>
      <p:ext uri="{BB962C8B-B14F-4D97-AF65-F5344CB8AC3E}">
        <p14:creationId xmlns:p14="http://schemas.microsoft.com/office/powerpoint/2010/main" val="25020766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757627F-C33D-4930-359C-9F2571D043B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endParaRPr lang="en-AU" dirty="0"/>
          </a:p>
        </p:txBody>
      </p:sp>
      <p:sp>
        <p:nvSpPr>
          <p:cNvPr id="3" name="Text Placeholder 2">
            <a:extLst>
              <a:ext uri="{FF2B5EF4-FFF2-40B4-BE49-F238E27FC236}">
                <a16:creationId xmlns:a16="http://schemas.microsoft.com/office/drawing/2014/main" id="{FC10071E-7B24-B533-6E08-12B97F8B836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AU" dirty="0"/>
          </a:p>
        </p:txBody>
      </p:sp>
      <p:sp>
        <p:nvSpPr>
          <p:cNvPr id="8" name="Graphic 9">
            <a:extLst>
              <a:ext uri="{FF2B5EF4-FFF2-40B4-BE49-F238E27FC236}">
                <a16:creationId xmlns:a16="http://schemas.microsoft.com/office/drawing/2014/main" id="{9CCC1CAE-E919-B519-75DA-5A38B95FF39F}"/>
              </a:ext>
            </a:extLst>
          </p:cNvPr>
          <p:cNvSpPr/>
          <p:nvPr userDrawn="1"/>
        </p:nvSpPr>
        <p:spPr>
          <a:xfrm>
            <a:off x="310861" y="5922792"/>
            <a:ext cx="1250905" cy="778216"/>
          </a:xfrm>
          <a:custGeom>
            <a:avLst/>
            <a:gdLst>
              <a:gd name="connsiteX0" fmla="*/ 1616252 w 5680133"/>
              <a:gd name="connsiteY0" fmla="*/ 1027014 h 3533740"/>
              <a:gd name="connsiteX1" fmla="*/ 1026216 w 5680133"/>
              <a:gd name="connsiteY1" fmla="*/ 1617605 h 3533740"/>
              <a:gd name="connsiteX2" fmla="*/ 436180 w 5680133"/>
              <a:gd name="connsiteY2" fmla="*/ 1027014 h 3533740"/>
              <a:gd name="connsiteX3" fmla="*/ 1026216 w 5680133"/>
              <a:gd name="connsiteY3" fmla="*/ 436519 h 3533740"/>
              <a:gd name="connsiteX4" fmla="*/ 1616252 w 5680133"/>
              <a:gd name="connsiteY4" fmla="*/ 1027014 h 3533740"/>
              <a:gd name="connsiteX5" fmla="*/ 2052432 w 5680133"/>
              <a:gd name="connsiteY5" fmla="*/ 2054029 h 3533740"/>
              <a:gd name="connsiteX6" fmla="*/ 2052432 w 5680133"/>
              <a:gd name="connsiteY6" fmla="*/ 1027014 h 3533740"/>
              <a:gd name="connsiteX7" fmla="*/ 1026216 w 5680133"/>
              <a:gd name="connsiteY7" fmla="*/ 0 h 3533740"/>
              <a:gd name="connsiteX8" fmla="*/ 0 w 5680133"/>
              <a:gd name="connsiteY8" fmla="*/ 1027014 h 3533740"/>
              <a:gd name="connsiteX9" fmla="*/ 1026216 w 5680133"/>
              <a:gd name="connsiteY9" fmla="*/ 2054029 h 3533740"/>
              <a:gd name="connsiteX10" fmla="*/ 2052432 w 5680133"/>
              <a:gd name="connsiteY10" fmla="*/ 2054029 h 3533740"/>
              <a:gd name="connsiteX11" fmla="*/ 5302720 w 5680133"/>
              <a:gd name="connsiteY11" fmla="*/ 3528126 h 3533740"/>
              <a:gd name="connsiteX12" fmla="*/ 5363767 w 5680133"/>
              <a:gd name="connsiteY12" fmla="*/ 3466935 h 3533740"/>
              <a:gd name="connsiteX13" fmla="*/ 5302720 w 5680133"/>
              <a:gd name="connsiteY13" fmla="*/ 3406601 h 3533740"/>
              <a:gd name="connsiteX14" fmla="*/ 5241576 w 5680133"/>
              <a:gd name="connsiteY14" fmla="*/ 3466935 h 3533740"/>
              <a:gd name="connsiteX15" fmla="*/ 5302720 w 5680133"/>
              <a:gd name="connsiteY15" fmla="*/ 3528126 h 3533740"/>
              <a:gd name="connsiteX16" fmla="*/ 4875097 w 5680133"/>
              <a:gd name="connsiteY16" fmla="*/ 3277272 h 3533740"/>
              <a:gd name="connsiteX17" fmla="*/ 4983025 w 5680133"/>
              <a:gd name="connsiteY17" fmla="*/ 3179634 h 3533740"/>
              <a:gd name="connsiteX18" fmla="*/ 5090097 w 5680133"/>
              <a:gd name="connsiteY18" fmla="*/ 3277272 h 3533740"/>
              <a:gd name="connsiteX19" fmla="*/ 4875097 w 5680133"/>
              <a:gd name="connsiteY19" fmla="*/ 3277272 h 3533740"/>
              <a:gd name="connsiteX20" fmla="*/ 4986924 w 5680133"/>
              <a:gd name="connsiteY20" fmla="*/ 3533740 h 3533740"/>
              <a:gd name="connsiteX21" fmla="*/ 5173396 w 5680133"/>
              <a:gd name="connsiteY21" fmla="*/ 3416213 h 3533740"/>
              <a:gd name="connsiteX22" fmla="*/ 5073456 w 5680133"/>
              <a:gd name="connsiteY22" fmla="*/ 3416213 h 3533740"/>
              <a:gd name="connsiteX23" fmla="*/ 4988540 w 5680133"/>
              <a:gd name="connsiteY23" fmla="*/ 3459037 h 3533740"/>
              <a:gd name="connsiteX24" fmla="*/ 4873481 w 5680133"/>
              <a:gd name="connsiteY24" fmla="*/ 3346267 h 3533740"/>
              <a:gd name="connsiteX25" fmla="*/ 5184427 w 5680133"/>
              <a:gd name="connsiteY25" fmla="*/ 3346267 h 3533740"/>
              <a:gd name="connsiteX26" fmla="*/ 4980553 w 5680133"/>
              <a:gd name="connsiteY26" fmla="*/ 3104168 h 3533740"/>
              <a:gd name="connsiteX27" fmla="*/ 4777440 w 5680133"/>
              <a:gd name="connsiteY27" fmla="*/ 3320096 h 3533740"/>
              <a:gd name="connsiteX28" fmla="*/ 4986924 w 5680133"/>
              <a:gd name="connsiteY28" fmla="*/ 3533740 h 3533740"/>
              <a:gd name="connsiteX29" fmla="*/ 4677595 w 5680133"/>
              <a:gd name="connsiteY29" fmla="*/ 3525747 h 3533740"/>
              <a:gd name="connsiteX30" fmla="*/ 4737882 w 5680133"/>
              <a:gd name="connsiteY30" fmla="*/ 3517753 h 3533740"/>
              <a:gd name="connsiteX31" fmla="*/ 4737882 w 5680133"/>
              <a:gd name="connsiteY31" fmla="*/ 3448664 h 3533740"/>
              <a:gd name="connsiteX32" fmla="*/ 4702984 w 5680133"/>
              <a:gd name="connsiteY32" fmla="*/ 3452660 h 3533740"/>
              <a:gd name="connsiteX33" fmla="*/ 4649068 w 5680133"/>
              <a:gd name="connsiteY33" fmla="*/ 3388329 h 3533740"/>
              <a:gd name="connsiteX34" fmla="*/ 4649068 w 5680133"/>
              <a:gd name="connsiteY34" fmla="*/ 3189912 h 3533740"/>
              <a:gd name="connsiteX35" fmla="*/ 4729990 w 5680133"/>
              <a:gd name="connsiteY35" fmla="*/ 3189912 h 3533740"/>
              <a:gd name="connsiteX36" fmla="*/ 4729990 w 5680133"/>
              <a:gd name="connsiteY36" fmla="*/ 3116064 h 3533740"/>
              <a:gd name="connsiteX37" fmla="*/ 4649068 w 5680133"/>
              <a:gd name="connsiteY37" fmla="*/ 3116064 h 3533740"/>
              <a:gd name="connsiteX38" fmla="*/ 4649068 w 5680133"/>
              <a:gd name="connsiteY38" fmla="*/ 2997013 h 3533740"/>
              <a:gd name="connsiteX39" fmla="*/ 4557020 w 5680133"/>
              <a:gd name="connsiteY39" fmla="*/ 2997013 h 3533740"/>
              <a:gd name="connsiteX40" fmla="*/ 4557020 w 5680133"/>
              <a:gd name="connsiteY40" fmla="*/ 3116064 h 3533740"/>
              <a:gd name="connsiteX41" fmla="*/ 4487984 w 5680133"/>
              <a:gd name="connsiteY41" fmla="*/ 3116064 h 3533740"/>
              <a:gd name="connsiteX42" fmla="*/ 4487984 w 5680133"/>
              <a:gd name="connsiteY42" fmla="*/ 3189912 h 3533740"/>
              <a:gd name="connsiteX43" fmla="*/ 4557020 w 5680133"/>
              <a:gd name="connsiteY43" fmla="*/ 3189912 h 3533740"/>
              <a:gd name="connsiteX44" fmla="*/ 4557020 w 5680133"/>
              <a:gd name="connsiteY44" fmla="*/ 3405840 h 3533740"/>
              <a:gd name="connsiteX45" fmla="*/ 4677595 w 5680133"/>
              <a:gd name="connsiteY45" fmla="*/ 3525747 h 3533740"/>
              <a:gd name="connsiteX46" fmla="*/ 4221446 w 5680133"/>
              <a:gd name="connsiteY46" fmla="*/ 3533740 h 3533740"/>
              <a:gd name="connsiteX47" fmla="*/ 4335650 w 5680133"/>
              <a:gd name="connsiteY47" fmla="*/ 3471789 h 3533740"/>
              <a:gd name="connsiteX48" fmla="*/ 4335650 w 5680133"/>
              <a:gd name="connsiteY48" fmla="*/ 3521845 h 3533740"/>
              <a:gd name="connsiteX49" fmla="*/ 4428458 w 5680133"/>
              <a:gd name="connsiteY49" fmla="*/ 3521845 h 3533740"/>
              <a:gd name="connsiteX50" fmla="*/ 4428458 w 5680133"/>
              <a:gd name="connsiteY50" fmla="*/ 3116159 h 3533740"/>
              <a:gd name="connsiteX51" fmla="*/ 4334033 w 5680133"/>
              <a:gd name="connsiteY51" fmla="*/ 3116159 h 3533740"/>
              <a:gd name="connsiteX52" fmla="*/ 4334033 w 5680133"/>
              <a:gd name="connsiteY52" fmla="*/ 3340842 h 3533740"/>
              <a:gd name="connsiteX53" fmla="*/ 4249117 w 5680133"/>
              <a:gd name="connsiteY53" fmla="*/ 3455991 h 3533740"/>
              <a:gd name="connsiteX54" fmla="*/ 4180937 w 5680133"/>
              <a:gd name="connsiteY54" fmla="*/ 3370248 h 3533740"/>
              <a:gd name="connsiteX55" fmla="*/ 4180937 w 5680133"/>
              <a:gd name="connsiteY55" fmla="*/ 3116159 h 3533740"/>
              <a:gd name="connsiteX56" fmla="*/ 4086512 w 5680133"/>
              <a:gd name="connsiteY56" fmla="*/ 3116159 h 3533740"/>
              <a:gd name="connsiteX57" fmla="*/ 4086512 w 5680133"/>
              <a:gd name="connsiteY57" fmla="*/ 3384523 h 3533740"/>
              <a:gd name="connsiteX58" fmla="*/ 4221446 w 5680133"/>
              <a:gd name="connsiteY58" fmla="*/ 3533740 h 3533740"/>
              <a:gd name="connsiteX59" fmla="*/ 3958806 w 5680133"/>
              <a:gd name="connsiteY59" fmla="*/ 3525747 h 3533740"/>
              <a:gd name="connsiteX60" fmla="*/ 4019093 w 5680133"/>
              <a:gd name="connsiteY60" fmla="*/ 3517753 h 3533740"/>
              <a:gd name="connsiteX61" fmla="*/ 4019093 w 5680133"/>
              <a:gd name="connsiteY61" fmla="*/ 3448664 h 3533740"/>
              <a:gd name="connsiteX62" fmla="*/ 3984195 w 5680133"/>
              <a:gd name="connsiteY62" fmla="*/ 3452660 h 3533740"/>
              <a:gd name="connsiteX63" fmla="*/ 3930279 w 5680133"/>
              <a:gd name="connsiteY63" fmla="*/ 3388329 h 3533740"/>
              <a:gd name="connsiteX64" fmla="*/ 3930279 w 5680133"/>
              <a:gd name="connsiteY64" fmla="*/ 3189912 h 3533740"/>
              <a:gd name="connsiteX65" fmla="*/ 4011201 w 5680133"/>
              <a:gd name="connsiteY65" fmla="*/ 3189912 h 3533740"/>
              <a:gd name="connsiteX66" fmla="*/ 4011201 w 5680133"/>
              <a:gd name="connsiteY66" fmla="*/ 3116064 h 3533740"/>
              <a:gd name="connsiteX67" fmla="*/ 3930279 w 5680133"/>
              <a:gd name="connsiteY67" fmla="*/ 3116064 h 3533740"/>
              <a:gd name="connsiteX68" fmla="*/ 3930279 w 5680133"/>
              <a:gd name="connsiteY68" fmla="*/ 2997013 h 3533740"/>
              <a:gd name="connsiteX69" fmla="*/ 3838231 w 5680133"/>
              <a:gd name="connsiteY69" fmla="*/ 2997013 h 3533740"/>
              <a:gd name="connsiteX70" fmla="*/ 3838231 w 5680133"/>
              <a:gd name="connsiteY70" fmla="*/ 3116064 h 3533740"/>
              <a:gd name="connsiteX71" fmla="*/ 3769196 w 5680133"/>
              <a:gd name="connsiteY71" fmla="*/ 3116064 h 3533740"/>
              <a:gd name="connsiteX72" fmla="*/ 3769196 w 5680133"/>
              <a:gd name="connsiteY72" fmla="*/ 3189912 h 3533740"/>
              <a:gd name="connsiteX73" fmla="*/ 3838231 w 5680133"/>
              <a:gd name="connsiteY73" fmla="*/ 3189912 h 3533740"/>
              <a:gd name="connsiteX74" fmla="*/ 3838231 w 5680133"/>
              <a:gd name="connsiteY74" fmla="*/ 3405840 h 3533740"/>
              <a:gd name="connsiteX75" fmla="*/ 3958806 w 5680133"/>
              <a:gd name="connsiteY75" fmla="*/ 3525747 h 3533740"/>
              <a:gd name="connsiteX76" fmla="*/ 3601076 w 5680133"/>
              <a:gd name="connsiteY76" fmla="*/ 3012906 h 3533740"/>
              <a:gd name="connsiteX77" fmla="*/ 3662979 w 5680133"/>
              <a:gd name="connsiteY77" fmla="*/ 3074858 h 3533740"/>
              <a:gd name="connsiteX78" fmla="*/ 3724883 w 5680133"/>
              <a:gd name="connsiteY78" fmla="*/ 3012906 h 3533740"/>
              <a:gd name="connsiteX79" fmla="*/ 3662979 w 5680133"/>
              <a:gd name="connsiteY79" fmla="*/ 2950192 h 3533740"/>
              <a:gd name="connsiteX80" fmla="*/ 3601076 w 5680133"/>
              <a:gd name="connsiteY80" fmla="*/ 3012906 h 3533740"/>
              <a:gd name="connsiteX81" fmla="*/ 3616100 w 5680133"/>
              <a:gd name="connsiteY81" fmla="*/ 3521750 h 3533740"/>
              <a:gd name="connsiteX82" fmla="*/ 3709669 w 5680133"/>
              <a:gd name="connsiteY82" fmla="*/ 3521750 h 3533740"/>
              <a:gd name="connsiteX83" fmla="*/ 3709669 w 5680133"/>
              <a:gd name="connsiteY83" fmla="*/ 3116064 h 3533740"/>
              <a:gd name="connsiteX84" fmla="*/ 3616100 w 5680133"/>
              <a:gd name="connsiteY84" fmla="*/ 3116064 h 3533740"/>
              <a:gd name="connsiteX85" fmla="*/ 3616100 w 5680133"/>
              <a:gd name="connsiteY85" fmla="*/ 3521750 h 3533740"/>
              <a:gd name="connsiteX86" fmla="*/ 3484399 w 5680133"/>
              <a:gd name="connsiteY86" fmla="*/ 3525747 h 3533740"/>
              <a:gd name="connsiteX87" fmla="*/ 3544687 w 5680133"/>
              <a:gd name="connsiteY87" fmla="*/ 3517753 h 3533740"/>
              <a:gd name="connsiteX88" fmla="*/ 3544687 w 5680133"/>
              <a:gd name="connsiteY88" fmla="*/ 3448664 h 3533740"/>
              <a:gd name="connsiteX89" fmla="*/ 3509789 w 5680133"/>
              <a:gd name="connsiteY89" fmla="*/ 3452660 h 3533740"/>
              <a:gd name="connsiteX90" fmla="*/ 3455872 w 5680133"/>
              <a:gd name="connsiteY90" fmla="*/ 3388329 h 3533740"/>
              <a:gd name="connsiteX91" fmla="*/ 3455872 w 5680133"/>
              <a:gd name="connsiteY91" fmla="*/ 3189912 h 3533740"/>
              <a:gd name="connsiteX92" fmla="*/ 3536794 w 5680133"/>
              <a:gd name="connsiteY92" fmla="*/ 3189912 h 3533740"/>
              <a:gd name="connsiteX93" fmla="*/ 3536794 w 5680133"/>
              <a:gd name="connsiteY93" fmla="*/ 3116064 h 3533740"/>
              <a:gd name="connsiteX94" fmla="*/ 3455872 w 5680133"/>
              <a:gd name="connsiteY94" fmla="*/ 3116064 h 3533740"/>
              <a:gd name="connsiteX95" fmla="*/ 3455872 w 5680133"/>
              <a:gd name="connsiteY95" fmla="*/ 2997013 h 3533740"/>
              <a:gd name="connsiteX96" fmla="*/ 3363825 w 5680133"/>
              <a:gd name="connsiteY96" fmla="*/ 2997013 h 3533740"/>
              <a:gd name="connsiteX97" fmla="*/ 3363825 w 5680133"/>
              <a:gd name="connsiteY97" fmla="*/ 3116064 h 3533740"/>
              <a:gd name="connsiteX98" fmla="*/ 3294789 w 5680133"/>
              <a:gd name="connsiteY98" fmla="*/ 3116064 h 3533740"/>
              <a:gd name="connsiteX99" fmla="*/ 3294789 w 5680133"/>
              <a:gd name="connsiteY99" fmla="*/ 3189912 h 3533740"/>
              <a:gd name="connsiteX100" fmla="*/ 3363825 w 5680133"/>
              <a:gd name="connsiteY100" fmla="*/ 3189912 h 3533740"/>
              <a:gd name="connsiteX101" fmla="*/ 3363825 w 5680133"/>
              <a:gd name="connsiteY101" fmla="*/ 3405840 h 3533740"/>
              <a:gd name="connsiteX102" fmla="*/ 3484399 w 5680133"/>
              <a:gd name="connsiteY102" fmla="*/ 3525747 h 3533740"/>
              <a:gd name="connsiteX103" fmla="*/ 3087017 w 5680133"/>
              <a:gd name="connsiteY103" fmla="*/ 3533740 h 3533740"/>
              <a:gd name="connsiteX104" fmla="*/ 3266357 w 5680133"/>
              <a:gd name="connsiteY104" fmla="*/ 3401938 h 3533740"/>
              <a:gd name="connsiteX105" fmla="*/ 3118016 w 5680133"/>
              <a:gd name="connsiteY105" fmla="*/ 3279652 h 3533740"/>
              <a:gd name="connsiteX106" fmla="*/ 3068854 w 5680133"/>
              <a:gd name="connsiteY106" fmla="*/ 3268517 h 3533740"/>
              <a:gd name="connsiteX107" fmla="*/ 3004573 w 5680133"/>
              <a:gd name="connsiteY107" fmla="*/ 3221696 h 3533740"/>
              <a:gd name="connsiteX108" fmla="*/ 3074370 w 5680133"/>
              <a:gd name="connsiteY108" fmla="*/ 3174019 h 3533740"/>
              <a:gd name="connsiteX109" fmla="*/ 3157669 w 5680133"/>
              <a:gd name="connsiteY109" fmla="*/ 3225598 h 3533740"/>
              <a:gd name="connsiteX110" fmla="*/ 3252094 w 5680133"/>
              <a:gd name="connsiteY110" fmla="*/ 3225598 h 3533740"/>
              <a:gd name="connsiteX111" fmla="*/ 3075225 w 5680133"/>
              <a:gd name="connsiteY111" fmla="*/ 3104930 h 3533740"/>
              <a:gd name="connsiteX112" fmla="*/ 2908627 w 5680133"/>
              <a:gd name="connsiteY112" fmla="*/ 3227216 h 3533740"/>
              <a:gd name="connsiteX113" fmla="*/ 3045082 w 5680133"/>
              <a:gd name="connsiteY113" fmla="*/ 3347884 h 3533740"/>
              <a:gd name="connsiteX114" fmla="*/ 3092722 w 5680133"/>
              <a:gd name="connsiteY114" fmla="*/ 3358162 h 3533740"/>
              <a:gd name="connsiteX115" fmla="*/ 3170506 w 5680133"/>
              <a:gd name="connsiteY115" fmla="*/ 3411359 h 3533740"/>
              <a:gd name="connsiteX116" fmla="*/ 3091961 w 5680133"/>
              <a:gd name="connsiteY116" fmla="*/ 3463795 h 3533740"/>
              <a:gd name="connsiteX117" fmla="*/ 2996015 w 5680133"/>
              <a:gd name="connsiteY117" fmla="*/ 3395562 h 3533740"/>
              <a:gd name="connsiteX118" fmla="*/ 2894459 w 5680133"/>
              <a:gd name="connsiteY118" fmla="*/ 3395562 h 3533740"/>
              <a:gd name="connsiteX119" fmla="*/ 3087017 w 5680133"/>
              <a:gd name="connsiteY119" fmla="*/ 3533740 h 3533740"/>
              <a:gd name="connsiteX120" fmla="*/ 2479294 w 5680133"/>
              <a:gd name="connsiteY120" fmla="*/ 3521750 h 3533740"/>
              <a:gd name="connsiteX121" fmla="*/ 2573718 w 5680133"/>
              <a:gd name="connsiteY121" fmla="*/ 3521750 h 3533740"/>
              <a:gd name="connsiteX122" fmla="*/ 2573718 w 5680133"/>
              <a:gd name="connsiteY122" fmla="*/ 3295544 h 3533740"/>
              <a:gd name="connsiteX123" fmla="*/ 2664910 w 5680133"/>
              <a:gd name="connsiteY123" fmla="*/ 3182013 h 3533740"/>
              <a:gd name="connsiteX124" fmla="*/ 2731569 w 5680133"/>
              <a:gd name="connsiteY124" fmla="*/ 3259857 h 3533740"/>
              <a:gd name="connsiteX125" fmla="*/ 2731569 w 5680133"/>
              <a:gd name="connsiteY125" fmla="*/ 3521845 h 3533740"/>
              <a:gd name="connsiteX126" fmla="*/ 2826754 w 5680133"/>
              <a:gd name="connsiteY126" fmla="*/ 3521845 h 3533740"/>
              <a:gd name="connsiteX127" fmla="*/ 2826754 w 5680133"/>
              <a:gd name="connsiteY127" fmla="*/ 3251959 h 3533740"/>
              <a:gd name="connsiteX128" fmla="*/ 2691916 w 5680133"/>
              <a:gd name="connsiteY128" fmla="*/ 3104264 h 3533740"/>
              <a:gd name="connsiteX129" fmla="*/ 2571341 w 5680133"/>
              <a:gd name="connsiteY129" fmla="*/ 3168595 h 3533740"/>
              <a:gd name="connsiteX130" fmla="*/ 2571341 w 5680133"/>
              <a:gd name="connsiteY130" fmla="*/ 3116159 h 3533740"/>
              <a:gd name="connsiteX131" fmla="*/ 2479294 w 5680133"/>
              <a:gd name="connsiteY131" fmla="*/ 3116159 h 3533740"/>
              <a:gd name="connsiteX132" fmla="*/ 2479294 w 5680133"/>
              <a:gd name="connsiteY132" fmla="*/ 3521750 h 3533740"/>
              <a:gd name="connsiteX133" fmla="*/ 2273042 w 5680133"/>
              <a:gd name="connsiteY133" fmla="*/ 3521750 h 3533740"/>
              <a:gd name="connsiteX134" fmla="*/ 2372222 w 5680133"/>
              <a:gd name="connsiteY134" fmla="*/ 3521750 h 3533740"/>
              <a:gd name="connsiteX135" fmla="*/ 2372222 w 5680133"/>
              <a:gd name="connsiteY135" fmla="*/ 2965990 h 3533740"/>
              <a:gd name="connsiteX136" fmla="*/ 2273042 w 5680133"/>
              <a:gd name="connsiteY136" fmla="*/ 2965990 h 3533740"/>
              <a:gd name="connsiteX137" fmla="*/ 2273042 w 5680133"/>
              <a:gd name="connsiteY137" fmla="*/ 3521750 h 3533740"/>
              <a:gd name="connsiteX138" fmla="*/ 5500793 w 5680133"/>
              <a:gd name="connsiteY138" fmla="*/ 2775851 h 3533740"/>
              <a:gd name="connsiteX139" fmla="*/ 5680134 w 5680133"/>
              <a:gd name="connsiteY139" fmla="*/ 2644048 h 3533740"/>
              <a:gd name="connsiteX140" fmla="*/ 5531792 w 5680133"/>
              <a:gd name="connsiteY140" fmla="*/ 2521762 h 3533740"/>
              <a:gd name="connsiteX141" fmla="*/ 5482631 w 5680133"/>
              <a:gd name="connsiteY141" fmla="*/ 2510628 h 3533740"/>
              <a:gd name="connsiteX142" fmla="*/ 5418349 w 5680133"/>
              <a:gd name="connsiteY142" fmla="*/ 2463807 h 3533740"/>
              <a:gd name="connsiteX143" fmla="*/ 5488146 w 5680133"/>
              <a:gd name="connsiteY143" fmla="*/ 2416225 h 3533740"/>
              <a:gd name="connsiteX144" fmla="*/ 5571445 w 5680133"/>
              <a:gd name="connsiteY144" fmla="*/ 2467804 h 3533740"/>
              <a:gd name="connsiteX145" fmla="*/ 5665870 w 5680133"/>
              <a:gd name="connsiteY145" fmla="*/ 2467804 h 3533740"/>
              <a:gd name="connsiteX146" fmla="*/ 5489001 w 5680133"/>
              <a:gd name="connsiteY146" fmla="*/ 2347135 h 3533740"/>
              <a:gd name="connsiteX147" fmla="*/ 5322403 w 5680133"/>
              <a:gd name="connsiteY147" fmla="*/ 2469422 h 3533740"/>
              <a:gd name="connsiteX148" fmla="*/ 5458858 w 5680133"/>
              <a:gd name="connsiteY148" fmla="*/ 2590090 h 3533740"/>
              <a:gd name="connsiteX149" fmla="*/ 5506498 w 5680133"/>
              <a:gd name="connsiteY149" fmla="*/ 2600368 h 3533740"/>
              <a:gd name="connsiteX150" fmla="*/ 5584282 w 5680133"/>
              <a:gd name="connsiteY150" fmla="*/ 2653565 h 3533740"/>
              <a:gd name="connsiteX151" fmla="*/ 5505737 w 5680133"/>
              <a:gd name="connsiteY151" fmla="*/ 2706000 h 3533740"/>
              <a:gd name="connsiteX152" fmla="*/ 5409791 w 5680133"/>
              <a:gd name="connsiteY152" fmla="*/ 2637767 h 3533740"/>
              <a:gd name="connsiteX153" fmla="*/ 5308234 w 5680133"/>
              <a:gd name="connsiteY153" fmla="*/ 2637767 h 3533740"/>
              <a:gd name="connsiteX154" fmla="*/ 5500793 w 5680133"/>
              <a:gd name="connsiteY154" fmla="*/ 2775851 h 3533740"/>
              <a:gd name="connsiteX155" fmla="*/ 4957636 w 5680133"/>
              <a:gd name="connsiteY155" fmla="*/ 2519383 h 3533740"/>
              <a:gd name="connsiteX156" fmla="*/ 5065564 w 5680133"/>
              <a:gd name="connsiteY156" fmla="*/ 2421744 h 3533740"/>
              <a:gd name="connsiteX157" fmla="*/ 5172635 w 5680133"/>
              <a:gd name="connsiteY157" fmla="*/ 2519383 h 3533740"/>
              <a:gd name="connsiteX158" fmla="*/ 4957636 w 5680133"/>
              <a:gd name="connsiteY158" fmla="*/ 2519383 h 3533740"/>
              <a:gd name="connsiteX159" fmla="*/ 5069462 w 5680133"/>
              <a:gd name="connsiteY159" fmla="*/ 2775851 h 3533740"/>
              <a:gd name="connsiteX160" fmla="*/ 5255935 w 5680133"/>
              <a:gd name="connsiteY160" fmla="*/ 2658323 h 3533740"/>
              <a:gd name="connsiteX161" fmla="*/ 5155994 w 5680133"/>
              <a:gd name="connsiteY161" fmla="*/ 2658323 h 3533740"/>
              <a:gd name="connsiteX162" fmla="*/ 5071079 w 5680133"/>
              <a:gd name="connsiteY162" fmla="*/ 2701147 h 3533740"/>
              <a:gd name="connsiteX163" fmla="*/ 4956020 w 5680133"/>
              <a:gd name="connsiteY163" fmla="*/ 2588377 h 3533740"/>
              <a:gd name="connsiteX164" fmla="*/ 5266965 w 5680133"/>
              <a:gd name="connsiteY164" fmla="*/ 2588377 h 3533740"/>
              <a:gd name="connsiteX165" fmla="*/ 5063091 w 5680133"/>
              <a:gd name="connsiteY165" fmla="*/ 2346279 h 3533740"/>
              <a:gd name="connsiteX166" fmla="*/ 4859978 w 5680133"/>
              <a:gd name="connsiteY166" fmla="*/ 2562207 h 3533740"/>
              <a:gd name="connsiteX167" fmla="*/ 5069462 w 5680133"/>
              <a:gd name="connsiteY167" fmla="*/ 2775851 h 3533740"/>
              <a:gd name="connsiteX168" fmla="*/ 4675408 w 5680133"/>
              <a:gd name="connsiteY168" fmla="*/ 2255016 h 3533740"/>
              <a:gd name="connsiteX169" fmla="*/ 4737312 w 5680133"/>
              <a:gd name="connsiteY169" fmla="*/ 2316968 h 3533740"/>
              <a:gd name="connsiteX170" fmla="*/ 4799215 w 5680133"/>
              <a:gd name="connsiteY170" fmla="*/ 2255016 h 3533740"/>
              <a:gd name="connsiteX171" fmla="*/ 4737312 w 5680133"/>
              <a:gd name="connsiteY171" fmla="*/ 2192303 h 3533740"/>
              <a:gd name="connsiteX172" fmla="*/ 4675408 w 5680133"/>
              <a:gd name="connsiteY172" fmla="*/ 2255016 h 3533740"/>
              <a:gd name="connsiteX173" fmla="*/ 4690527 w 5680133"/>
              <a:gd name="connsiteY173" fmla="*/ 2763956 h 3533740"/>
              <a:gd name="connsiteX174" fmla="*/ 4784096 w 5680133"/>
              <a:gd name="connsiteY174" fmla="*/ 2763956 h 3533740"/>
              <a:gd name="connsiteX175" fmla="*/ 4784096 w 5680133"/>
              <a:gd name="connsiteY175" fmla="*/ 2358270 h 3533740"/>
              <a:gd name="connsiteX176" fmla="*/ 4690527 w 5680133"/>
              <a:gd name="connsiteY176" fmla="*/ 2358270 h 3533740"/>
              <a:gd name="connsiteX177" fmla="*/ 4690527 w 5680133"/>
              <a:gd name="connsiteY177" fmla="*/ 2763956 h 3533740"/>
              <a:gd name="connsiteX178" fmla="*/ 4393274 w 5680133"/>
              <a:gd name="connsiteY178" fmla="*/ 2763956 h 3533740"/>
              <a:gd name="connsiteX179" fmla="*/ 4487699 w 5680133"/>
              <a:gd name="connsiteY179" fmla="*/ 2763956 h 3533740"/>
              <a:gd name="connsiteX180" fmla="*/ 4487699 w 5680133"/>
              <a:gd name="connsiteY180" fmla="*/ 2580574 h 3533740"/>
              <a:gd name="connsiteX181" fmla="*/ 4557495 w 5680133"/>
              <a:gd name="connsiteY181" fmla="*/ 2443251 h 3533740"/>
              <a:gd name="connsiteX182" fmla="*/ 4629669 w 5680133"/>
              <a:gd name="connsiteY182" fmla="*/ 2436876 h 3533740"/>
              <a:gd name="connsiteX183" fmla="*/ 4629669 w 5680133"/>
              <a:gd name="connsiteY183" fmla="*/ 2346374 h 3533740"/>
              <a:gd name="connsiteX184" fmla="*/ 4485322 w 5680133"/>
              <a:gd name="connsiteY184" fmla="*/ 2441634 h 3533740"/>
              <a:gd name="connsiteX185" fmla="*/ 4485322 w 5680133"/>
              <a:gd name="connsiteY185" fmla="*/ 2358270 h 3533740"/>
              <a:gd name="connsiteX186" fmla="*/ 4393274 w 5680133"/>
              <a:gd name="connsiteY186" fmla="*/ 2358270 h 3533740"/>
              <a:gd name="connsiteX187" fmla="*/ 4393274 w 5680133"/>
              <a:gd name="connsiteY187" fmla="*/ 2763956 h 3533740"/>
              <a:gd name="connsiteX188" fmla="*/ 3987333 w 5680133"/>
              <a:gd name="connsiteY188" fmla="*/ 2560684 h 3533740"/>
              <a:gd name="connsiteX189" fmla="*/ 4090506 w 5680133"/>
              <a:gd name="connsiteY189" fmla="*/ 2422506 h 3533740"/>
              <a:gd name="connsiteX190" fmla="*/ 4196817 w 5680133"/>
              <a:gd name="connsiteY190" fmla="*/ 2560684 h 3533740"/>
              <a:gd name="connsiteX191" fmla="*/ 4090506 w 5680133"/>
              <a:gd name="connsiteY191" fmla="*/ 2700386 h 3533740"/>
              <a:gd name="connsiteX192" fmla="*/ 3987333 w 5680133"/>
              <a:gd name="connsiteY192" fmla="*/ 2560684 h 3533740"/>
              <a:gd name="connsiteX193" fmla="*/ 4072154 w 5680133"/>
              <a:gd name="connsiteY193" fmla="*/ 2775851 h 3533740"/>
              <a:gd name="connsiteX194" fmla="*/ 4195106 w 5680133"/>
              <a:gd name="connsiteY194" fmla="*/ 2713138 h 3533740"/>
              <a:gd name="connsiteX195" fmla="*/ 4195106 w 5680133"/>
              <a:gd name="connsiteY195" fmla="*/ 2763956 h 3533740"/>
              <a:gd name="connsiteX196" fmla="*/ 4290291 w 5680133"/>
              <a:gd name="connsiteY196" fmla="*/ 2763956 h 3533740"/>
              <a:gd name="connsiteX197" fmla="*/ 4290291 w 5680133"/>
              <a:gd name="connsiteY197" fmla="*/ 2358270 h 3533740"/>
              <a:gd name="connsiteX198" fmla="*/ 4195106 w 5680133"/>
              <a:gd name="connsiteY198" fmla="*/ 2358270 h 3533740"/>
              <a:gd name="connsiteX199" fmla="*/ 4195106 w 5680133"/>
              <a:gd name="connsiteY199" fmla="*/ 2410705 h 3533740"/>
              <a:gd name="connsiteX200" fmla="*/ 4072154 w 5680133"/>
              <a:gd name="connsiteY200" fmla="*/ 2346374 h 3533740"/>
              <a:gd name="connsiteX201" fmla="*/ 3890531 w 5680133"/>
              <a:gd name="connsiteY201" fmla="*/ 2560684 h 3533740"/>
              <a:gd name="connsiteX202" fmla="*/ 4072154 w 5680133"/>
              <a:gd name="connsiteY202" fmla="*/ 2775851 h 3533740"/>
              <a:gd name="connsiteX203" fmla="*/ 3606781 w 5680133"/>
              <a:gd name="connsiteY203" fmla="*/ 2775851 h 3533740"/>
              <a:gd name="connsiteX204" fmla="*/ 3720985 w 5680133"/>
              <a:gd name="connsiteY204" fmla="*/ 2713899 h 3533740"/>
              <a:gd name="connsiteX205" fmla="*/ 3720985 w 5680133"/>
              <a:gd name="connsiteY205" fmla="*/ 2763956 h 3533740"/>
              <a:gd name="connsiteX206" fmla="*/ 3813793 w 5680133"/>
              <a:gd name="connsiteY206" fmla="*/ 2763956 h 3533740"/>
              <a:gd name="connsiteX207" fmla="*/ 3813793 w 5680133"/>
              <a:gd name="connsiteY207" fmla="*/ 2358270 h 3533740"/>
              <a:gd name="connsiteX208" fmla="*/ 3719368 w 5680133"/>
              <a:gd name="connsiteY208" fmla="*/ 2358270 h 3533740"/>
              <a:gd name="connsiteX209" fmla="*/ 3719368 w 5680133"/>
              <a:gd name="connsiteY209" fmla="*/ 2582953 h 3533740"/>
              <a:gd name="connsiteX210" fmla="*/ 3634452 w 5680133"/>
              <a:gd name="connsiteY210" fmla="*/ 2698102 h 3533740"/>
              <a:gd name="connsiteX211" fmla="*/ 3566177 w 5680133"/>
              <a:gd name="connsiteY211" fmla="*/ 2612359 h 3533740"/>
              <a:gd name="connsiteX212" fmla="*/ 3566177 w 5680133"/>
              <a:gd name="connsiteY212" fmla="*/ 2358270 h 3533740"/>
              <a:gd name="connsiteX213" fmla="*/ 3471753 w 5680133"/>
              <a:gd name="connsiteY213" fmla="*/ 2358270 h 3533740"/>
              <a:gd name="connsiteX214" fmla="*/ 3471753 w 5680133"/>
              <a:gd name="connsiteY214" fmla="*/ 2626538 h 3533740"/>
              <a:gd name="connsiteX215" fmla="*/ 3606781 w 5680133"/>
              <a:gd name="connsiteY215" fmla="*/ 2775851 h 3533740"/>
              <a:gd name="connsiteX216" fmla="*/ 3345187 w 5680133"/>
              <a:gd name="connsiteY216" fmla="*/ 2767952 h 3533740"/>
              <a:gd name="connsiteX217" fmla="*/ 3405475 w 5680133"/>
              <a:gd name="connsiteY217" fmla="*/ 2759959 h 3533740"/>
              <a:gd name="connsiteX218" fmla="*/ 3405475 w 5680133"/>
              <a:gd name="connsiteY218" fmla="*/ 2690869 h 3533740"/>
              <a:gd name="connsiteX219" fmla="*/ 3370576 w 5680133"/>
              <a:gd name="connsiteY219" fmla="*/ 2694866 h 3533740"/>
              <a:gd name="connsiteX220" fmla="*/ 3316660 w 5680133"/>
              <a:gd name="connsiteY220" fmla="*/ 2630535 h 3533740"/>
              <a:gd name="connsiteX221" fmla="*/ 3316660 w 5680133"/>
              <a:gd name="connsiteY221" fmla="*/ 2432022 h 3533740"/>
              <a:gd name="connsiteX222" fmla="*/ 3397582 w 5680133"/>
              <a:gd name="connsiteY222" fmla="*/ 2432022 h 3533740"/>
              <a:gd name="connsiteX223" fmla="*/ 3397582 w 5680133"/>
              <a:gd name="connsiteY223" fmla="*/ 2358174 h 3533740"/>
              <a:gd name="connsiteX224" fmla="*/ 3316660 w 5680133"/>
              <a:gd name="connsiteY224" fmla="*/ 2358174 h 3533740"/>
              <a:gd name="connsiteX225" fmla="*/ 3316660 w 5680133"/>
              <a:gd name="connsiteY225" fmla="*/ 2239124 h 3533740"/>
              <a:gd name="connsiteX226" fmla="*/ 3224612 w 5680133"/>
              <a:gd name="connsiteY226" fmla="*/ 2239124 h 3533740"/>
              <a:gd name="connsiteX227" fmla="*/ 3224612 w 5680133"/>
              <a:gd name="connsiteY227" fmla="*/ 2358174 h 3533740"/>
              <a:gd name="connsiteX228" fmla="*/ 3155577 w 5680133"/>
              <a:gd name="connsiteY228" fmla="*/ 2358174 h 3533740"/>
              <a:gd name="connsiteX229" fmla="*/ 3155577 w 5680133"/>
              <a:gd name="connsiteY229" fmla="*/ 2432022 h 3533740"/>
              <a:gd name="connsiteX230" fmla="*/ 3224612 w 5680133"/>
              <a:gd name="connsiteY230" fmla="*/ 2432022 h 3533740"/>
              <a:gd name="connsiteX231" fmla="*/ 3224612 w 5680133"/>
              <a:gd name="connsiteY231" fmla="*/ 2647950 h 3533740"/>
              <a:gd name="connsiteX232" fmla="*/ 3345187 w 5680133"/>
              <a:gd name="connsiteY232" fmla="*/ 2767952 h 3533740"/>
              <a:gd name="connsiteX233" fmla="*/ 2942384 w 5680133"/>
              <a:gd name="connsiteY233" fmla="*/ 2775851 h 3533740"/>
              <a:gd name="connsiteX234" fmla="*/ 3127240 w 5680133"/>
              <a:gd name="connsiteY234" fmla="*/ 2636150 h 3533740"/>
              <a:gd name="connsiteX235" fmla="*/ 3033671 w 5680133"/>
              <a:gd name="connsiteY235" fmla="*/ 2636150 h 3533740"/>
              <a:gd name="connsiteX236" fmla="*/ 2944001 w 5680133"/>
              <a:gd name="connsiteY236" fmla="*/ 2698102 h 3533740"/>
              <a:gd name="connsiteX237" fmla="*/ 2840067 w 5680133"/>
              <a:gd name="connsiteY237" fmla="*/ 2562302 h 3533740"/>
              <a:gd name="connsiteX238" fmla="*/ 2946378 w 5680133"/>
              <a:gd name="connsiteY238" fmla="*/ 2424980 h 3533740"/>
              <a:gd name="connsiteX239" fmla="*/ 3033671 w 5680133"/>
              <a:gd name="connsiteY239" fmla="*/ 2486932 h 3533740"/>
              <a:gd name="connsiteX240" fmla="*/ 3126479 w 5680133"/>
              <a:gd name="connsiteY240" fmla="*/ 2486932 h 3533740"/>
              <a:gd name="connsiteX241" fmla="*/ 2944761 w 5680133"/>
              <a:gd name="connsiteY241" fmla="*/ 2347230 h 3533740"/>
              <a:gd name="connsiteX242" fmla="*/ 2740887 w 5680133"/>
              <a:gd name="connsiteY242" fmla="*/ 2562397 h 3533740"/>
              <a:gd name="connsiteX243" fmla="*/ 2942384 w 5680133"/>
              <a:gd name="connsiteY243" fmla="*/ 2775851 h 3533740"/>
              <a:gd name="connsiteX244" fmla="*/ 2380114 w 5680133"/>
              <a:gd name="connsiteY244" fmla="*/ 2564681 h 3533740"/>
              <a:gd name="connsiteX245" fmla="*/ 2417390 w 5680133"/>
              <a:gd name="connsiteY245" fmla="*/ 2455908 h 3533740"/>
              <a:gd name="connsiteX246" fmla="*/ 2466552 w 5680133"/>
              <a:gd name="connsiteY246" fmla="*/ 2312210 h 3533740"/>
              <a:gd name="connsiteX247" fmla="*/ 2467312 w 5680133"/>
              <a:gd name="connsiteY247" fmla="*/ 2312210 h 3533740"/>
              <a:gd name="connsiteX248" fmla="*/ 2516474 w 5680133"/>
              <a:gd name="connsiteY248" fmla="*/ 2455147 h 3533740"/>
              <a:gd name="connsiteX249" fmla="*/ 2553749 w 5680133"/>
              <a:gd name="connsiteY249" fmla="*/ 2564681 h 3533740"/>
              <a:gd name="connsiteX250" fmla="*/ 2380114 w 5680133"/>
              <a:gd name="connsiteY250" fmla="*/ 2564681 h 3533740"/>
              <a:gd name="connsiteX251" fmla="*/ 2207240 w 5680133"/>
              <a:gd name="connsiteY251" fmla="*/ 2763956 h 3533740"/>
              <a:gd name="connsiteX252" fmla="*/ 2311174 w 5680133"/>
              <a:gd name="connsiteY252" fmla="*/ 2763956 h 3533740"/>
              <a:gd name="connsiteX253" fmla="*/ 2350826 w 5680133"/>
              <a:gd name="connsiteY253" fmla="*/ 2648045 h 3533740"/>
              <a:gd name="connsiteX254" fmla="*/ 2582466 w 5680133"/>
              <a:gd name="connsiteY254" fmla="*/ 2648045 h 3533740"/>
              <a:gd name="connsiteX255" fmla="*/ 2622119 w 5680133"/>
              <a:gd name="connsiteY255" fmla="*/ 2763956 h 3533740"/>
              <a:gd name="connsiteX256" fmla="*/ 2728430 w 5680133"/>
              <a:gd name="connsiteY256" fmla="*/ 2763956 h 3533740"/>
              <a:gd name="connsiteX257" fmla="*/ 2523701 w 5680133"/>
              <a:gd name="connsiteY257" fmla="*/ 2208195 h 3533740"/>
              <a:gd name="connsiteX258" fmla="*/ 2414252 w 5680133"/>
              <a:gd name="connsiteY258" fmla="*/ 2208195 h 3533740"/>
              <a:gd name="connsiteX259" fmla="*/ 2207240 w 5680133"/>
              <a:gd name="connsiteY259" fmla="*/ 2763956 h 35337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Lst>
            <a:rect l="l" t="t" r="r" b="b"/>
            <a:pathLst>
              <a:path w="5680133" h="3533740">
                <a:moveTo>
                  <a:pt x="1616252" y="1027014"/>
                </a:moveTo>
                <a:cubicBezTo>
                  <a:pt x="1616252" y="1353238"/>
                  <a:pt x="1352091" y="1617605"/>
                  <a:pt x="1026216" y="1617605"/>
                </a:cubicBezTo>
                <a:cubicBezTo>
                  <a:pt x="700341" y="1617605"/>
                  <a:pt x="436180" y="1353238"/>
                  <a:pt x="436180" y="1027014"/>
                </a:cubicBezTo>
                <a:cubicBezTo>
                  <a:pt x="436180" y="700886"/>
                  <a:pt x="700341" y="436519"/>
                  <a:pt x="1026216" y="436519"/>
                </a:cubicBezTo>
                <a:cubicBezTo>
                  <a:pt x="1352091" y="436519"/>
                  <a:pt x="1616252" y="700886"/>
                  <a:pt x="1616252" y="1027014"/>
                </a:cubicBezTo>
                <a:moveTo>
                  <a:pt x="2052432" y="2054029"/>
                </a:moveTo>
                <a:lnTo>
                  <a:pt x="2052432" y="1027014"/>
                </a:lnTo>
                <a:cubicBezTo>
                  <a:pt x="2052432" y="459834"/>
                  <a:pt x="1592955" y="0"/>
                  <a:pt x="1026216" y="0"/>
                </a:cubicBezTo>
                <a:cubicBezTo>
                  <a:pt x="459477" y="0"/>
                  <a:pt x="0" y="459834"/>
                  <a:pt x="0" y="1027014"/>
                </a:cubicBezTo>
                <a:cubicBezTo>
                  <a:pt x="0" y="1594290"/>
                  <a:pt x="459477" y="2054029"/>
                  <a:pt x="1026216" y="2054029"/>
                </a:cubicBezTo>
                <a:lnTo>
                  <a:pt x="2052432" y="2054029"/>
                </a:lnTo>
                <a:close/>
                <a:moveTo>
                  <a:pt x="5302720" y="3528126"/>
                </a:moveTo>
                <a:cubicBezTo>
                  <a:pt x="5336001" y="3528126"/>
                  <a:pt x="5363767" y="3501099"/>
                  <a:pt x="5363767" y="3466935"/>
                </a:cubicBezTo>
                <a:cubicBezTo>
                  <a:pt x="5363767" y="3433628"/>
                  <a:pt x="5336001" y="3406601"/>
                  <a:pt x="5302720" y="3406601"/>
                </a:cubicBezTo>
                <a:cubicBezTo>
                  <a:pt x="5269343" y="3406601"/>
                  <a:pt x="5241576" y="3433628"/>
                  <a:pt x="5241576" y="3466935"/>
                </a:cubicBezTo>
                <a:cubicBezTo>
                  <a:pt x="5241576" y="3501194"/>
                  <a:pt x="5269343" y="3528126"/>
                  <a:pt x="5302720" y="3528126"/>
                </a:cubicBezTo>
                <a:moveTo>
                  <a:pt x="4875097" y="3277272"/>
                </a:moveTo>
                <a:cubicBezTo>
                  <a:pt x="4883846" y="3220079"/>
                  <a:pt x="4927492" y="3179634"/>
                  <a:pt x="4983025" y="3179634"/>
                </a:cubicBezTo>
                <a:cubicBezTo>
                  <a:pt x="5043313" y="3179634"/>
                  <a:pt x="5081349" y="3218556"/>
                  <a:pt x="5090097" y="3277272"/>
                </a:cubicBezTo>
                <a:lnTo>
                  <a:pt x="4875097" y="3277272"/>
                </a:lnTo>
                <a:close/>
                <a:moveTo>
                  <a:pt x="4986924" y="3533740"/>
                </a:moveTo>
                <a:cubicBezTo>
                  <a:pt x="5086864" y="3533740"/>
                  <a:pt x="5151906" y="3485302"/>
                  <a:pt x="5173396" y="3416213"/>
                </a:cubicBezTo>
                <a:lnTo>
                  <a:pt x="5073456" y="3416213"/>
                </a:lnTo>
                <a:cubicBezTo>
                  <a:pt x="5060809" y="3440004"/>
                  <a:pt x="5034564" y="3459037"/>
                  <a:pt x="4988540" y="3459037"/>
                </a:cubicBezTo>
                <a:cubicBezTo>
                  <a:pt x="4925115" y="3459037"/>
                  <a:pt x="4878236" y="3413738"/>
                  <a:pt x="4873481" y="3346267"/>
                </a:cubicBezTo>
                <a:lnTo>
                  <a:pt x="5184427" y="3346267"/>
                </a:lnTo>
                <a:cubicBezTo>
                  <a:pt x="5182810" y="3192291"/>
                  <a:pt x="5101983" y="3104168"/>
                  <a:pt x="4980553" y="3104168"/>
                </a:cubicBezTo>
                <a:cubicBezTo>
                  <a:pt x="4870248" y="3104168"/>
                  <a:pt x="4777440" y="3193052"/>
                  <a:pt x="4777440" y="3320096"/>
                </a:cubicBezTo>
                <a:cubicBezTo>
                  <a:pt x="4777535" y="3447997"/>
                  <a:pt x="4857601" y="3533740"/>
                  <a:pt x="4986924" y="3533740"/>
                </a:cubicBezTo>
                <a:moveTo>
                  <a:pt x="4677595" y="3525747"/>
                </a:moveTo>
                <a:cubicBezTo>
                  <a:pt x="4699846" y="3525747"/>
                  <a:pt x="4724379" y="3522606"/>
                  <a:pt x="4737882" y="3517753"/>
                </a:cubicBezTo>
                <a:lnTo>
                  <a:pt x="4737882" y="3448664"/>
                </a:lnTo>
                <a:cubicBezTo>
                  <a:pt x="4724379" y="3451043"/>
                  <a:pt x="4712493" y="3452660"/>
                  <a:pt x="4702984" y="3452660"/>
                </a:cubicBezTo>
                <a:cubicBezTo>
                  <a:pt x="4663331" y="3452660"/>
                  <a:pt x="4649068" y="3430392"/>
                  <a:pt x="4649068" y="3388329"/>
                </a:cubicBezTo>
                <a:lnTo>
                  <a:pt x="4649068" y="3189912"/>
                </a:lnTo>
                <a:lnTo>
                  <a:pt x="4729990" y="3189912"/>
                </a:lnTo>
                <a:lnTo>
                  <a:pt x="4729990" y="3116064"/>
                </a:lnTo>
                <a:lnTo>
                  <a:pt x="4649068" y="3116064"/>
                </a:lnTo>
                <a:lnTo>
                  <a:pt x="4649068" y="2997013"/>
                </a:lnTo>
                <a:lnTo>
                  <a:pt x="4557020" y="2997013"/>
                </a:lnTo>
                <a:lnTo>
                  <a:pt x="4557020" y="3116064"/>
                </a:lnTo>
                <a:lnTo>
                  <a:pt x="4487984" y="3116064"/>
                </a:lnTo>
                <a:lnTo>
                  <a:pt x="4487984" y="3189912"/>
                </a:lnTo>
                <a:lnTo>
                  <a:pt x="4557020" y="3189912"/>
                </a:lnTo>
                <a:lnTo>
                  <a:pt x="4557020" y="3405840"/>
                </a:lnTo>
                <a:cubicBezTo>
                  <a:pt x="4557020" y="3495580"/>
                  <a:pt x="4611697" y="3525747"/>
                  <a:pt x="4677595" y="3525747"/>
                </a:cubicBezTo>
                <a:moveTo>
                  <a:pt x="4221446" y="3533740"/>
                </a:moveTo>
                <a:cubicBezTo>
                  <a:pt x="4274601" y="3533740"/>
                  <a:pt x="4313493" y="3512328"/>
                  <a:pt x="4335650" y="3471789"/>
                </a:cubicBezTo>
                <a:lnTo>
                  <a:pt x="4335650" y="3521845"/>
                </a:lnTo>
                <a:lnTo>
                  <a:pt x="4428458" y="3521845"/>
                </a:lnTo>
                <a:lnTo>
                  <a:pt x="4428458" y="3116159"/>
                </a:lnTo>
                <a:lnTo>
                  <a:pt x="4334033" y="3116159"/>
                </a:lnTo>
                <a:lnTo>
                  <a:pt x="4334033" y="3340842"/>
                </a:lnTo>
                <a:cubicBezTo>
                  <a:pt x="4334033" y="3422588"/>
                  <a:pt x="4291147" y="3455991"/>
                  <a:pt x="4249117" y="3455991"/>
                </a:cubicBezTo>
                <a:cubicBezTo>
                  <a:pt x="4201477" y="3455991"/>
                  <a:pt x="4180937" y="3424206"/>
                  <a:pt x="4180937" y="3370248"/>
                </a:cubicBezTo>
                <a:lnTo>
                  <a:pt x="4180937" y="3116159"/>
                </a:lnTo>
                <a:lnTo>
                  <a:pt x="4086512" y="3116159"/>
                </a:lnTo>
                <a:lnTo>
                  <a:pt x="4086512" y="3384523"/>
                </a:lnTo>
                <a:cubicBezTo>
                  <a:pt x="4086512" y="3482923"/>
                  <a:pt x="4142045" y="3533740"/>
                  <a:pt x="4221446" y="3533740"/>
                </a:cubicBezTo>
                <a:moveTo>
                  <a:pt x="3958806" y="3525747"/>
                </a:moveTo>
                <a:cubicBezTo>
                  <a:pt x="3981057" y="3525747"/>
                  <a:pt x="4005590" y="3522606"/>
                  <a:pt x="4019093" y="3517753"/>
                </a:cubicBezTo>
                <a:lnTo>
                  <a:pt x="4019093" y="3448664"/>
                </a:lnTo>
                <a:cubicBezTo>
                  <a:pt x="4005590" y="3451043"/>
                  <a:pt x="3993704" y="3452660"/>
                  <a:pt x="3984195" y="3452660"/>
                </a:cubicBezTo>
                <a:cubicBezTo>
                  <a:pt x="3944542" y="3452660"/>
                  <a:pt x="3930279" y="3430392"/>
                  <a:pt x="3930279" y="3388329"/>
                </a:cubicBezTo>
                <a:lnTo>
                  <a:pt x="3930279" y="3189912"/>
                </a:lnTo>
                <a:lnTo>
                  <a:pt x="4011201" y="3189912"/>
                </a:lnTo>
                <a:lnTo>
                  <a:pt x="4011201" y="3116064"/>
                </a:lnTo>
                <a:lnTo>
                  <a:pt x="3930279" y="3116064"/>
                </a:lnTo>
                <a:lnTo>
                  <a:pt x="3930279" y="2997013"/>
                </a:lnTo>
                <a:lnTo>
                  <a:pt x="3838231" y="2997013"/>
                </a:lnTo>
                <a:lnTo>
                  <a:pt x="3838231" y="3116064"/>
                </a:lnTo>
                <a:lnTo>
                  <a:pt x="3769196" y="3116064"/>
                </a:lnTo>
                <a:lnTo>
                  <a:pt x="3769196" y="3189912"/>
                </a:lnTo>
                <a:lnTo>
                  <a:pt x="3838231" y="3189912"/>
                </a:lnTo>
                <a:lnTo>
                  <a:pt x="3838231" y="3405840"/>
                </a:lnTo>
                <a:cubicBezTo>
                  <a:pt x="3838231" y="3495580"/>
                  <a:pt x="3893003" y="3525747"/>
                  <a:pt x="3958806" y="3525747"/>
                </a:cubicBezTo>
                <a:moveTo>
                  <a:pt x="3601076" y="3012906"/>
                </a:moveTo>
                <a:cubicBezTo>
                  <a:pt x="3601076" y="3047070"/>
                  <a:pt x="3628842" y="3074858"/>
                  <a:pt x="3662979" y="3074858"/>
                </a:cubicBezTo>
                <a:cubicBezTo>
                  <a:pt x="3697117" y="3074858"/>
                  <a:pt x="3724883" y="3047070"/>
                  <a:pt x="3724883" y="3012906"/>
                </a:cubicBezTo>
                <a:cubicBezTo>
                  <a:pt x="3724883" y="2977980"/>
                  <a:pt x="3697117" y="2950192"/>
                  <a:pt x="3662979" y="2950192"/>
                </a:cubicBezTo>
                <a:cubicBezTo>
                  <a:pt x="3628842" y="2950192"/>
                  <a:pt x="3601076" y="2977885"/>
                  <a:pt x="3601076" y="3012906"/>
                </a:cubicBezTo>
                <a:moveTo>
                  <a:pt x="3616100" y="3521750"/>
                </a:moveTo>
                <a:lnTo>
                  <a:pt x="3709669" y="3521750"/>
                </a:lnTo>
                <a:lnTo>
                  <a:pt x="3709669" y="3116064"/>
                </a:lnTo>
                <a:lnTo>
                  <a:pt x="3616100" y="3116064"/>
                </a:lnTo>
                <a:lnTo>
                  <a:pt x="3616100" y="3521750"/>
                </a:lnTo>
                <a:close/>
                <a:moveTo>
                  <a:pt x="3484399" y="3525747"/>
                </a:moveTo>
                <a:cubicBezTo>
                  <a:pt x="3506651" y="3525747"/>
                  <a:pt x="3531184" y="3522606"/>
                  <a:pt x="3544687" y="3517753"/>
                </a:cubicBezTo>
                <a:lnTo>
                  <a:pt x="3544687" y="3448664"/>
                </a:lnTo>
                <a:cubicBezTo>
                  <a:pt x="3531184" y="3451043"/>
                  <a:pt x="3519298" y="3452660"/>
                  <a:pt x="3509789" y="3452660"/>
                </a:cubicBezTo>
                <a:cubicBezTo>
                  <a:pt x="3470136" y="3452660"/>
                  <a:pt x="3455872" y="3430392"/>
                  <a:pt x="3455872" y="3388329"/>
                </a:cubicBezTo>
                <a:lnTo>
                  <a:pt x="3455872" y="3189912"/>
                </a:lnTo>
                <a:lnTo>
                  <a:pt x="3536794" y="3189912"/>
                </a:lnTo>
                <a:lnTo>
                  <a:pt x="3536794" y="3116064"/>
                </a:lnTo>
                <a:lnTo>
                  <a:pt x="3455872" y="3116064"/>
                </a:lnTo>
                <a:lnTo>
                  <a:pt x="3455872" y="2997013"/>
                </a:lnTo>
                <a:lnTo>
                  <a:pt x="3363825" y="2997013"/>
                </a:lnTo>
                <a:lnTo>
                  <a:pt x="3363825" y="3116064"/>
                </a:lnTo>
                <a:lnTo>
                  <a:pt x="3294789" y="3116064"/>
                </a:lnTo>
                <a:lnTo>
                  <a:pt x="3294789" y="3189912"/>
                </a:lnTo>
                <a:lnTo>
                  <a:pt x="3363825" y="3189912"/>
                </a:lnTo>
                <a:lnTo>
                  <a:pt x="3363825" y="3405840"/>
                </a:lnTo>
                <a:cubicBezTo>
                  <a:pt x="3363825" y="3495580"/>
                  <a:pt x="3418597" y="3525747"/>
                  <a:pt x="3484399" y="3525747"/>
                </a:cubicBezTo>
                <a:moveTo>
                  <a:pt x="3087017" y="3533740"/>
                </a:moveTo>
                <a:cubicBezTo>
                  <a:pt x="3189334" y="3533740"/>
                  <a:pt x="3266357" y="3482923"/>
                  <a:pt x="3266357" y="3401938"/>
                </a:cubicBezTo>
                <a:cubicBezTo>
                  <a:pt x="3266357" y="3331326"/>
                  <a:pt x="3207686" y="3299541"/>
                  <a:pt x="3118016" y="3279652"/>
                </a:cubicBezTo>
                <a:lnTo>
                  <a:pt x="3068854" y="3268517"/>
                </a:lnTo>
                <a:cubicBezTo>
                  <a:pt x="3023591" y="3259001"/>
                  <a:pt x="3004573" y="3247867"/>
                  <a:pt x="3004573" y="3221696"/>
                </a:cubicBezTo>
                <a:cubicBezTo>
                  <a:pt x="3004573" y="3192291"/>
                  <a:pt x="3033956" y="3174019"/>
                  <a:pt x="3074370" y="3174019"/>
                </a:cubicBezTo>
                <a:cubicBezTo>
                  <a:pt x="3119633" y="3174019"/>
                  <a:pt x="3148160" y="3193052"/>
                  <a:pt x="3157669" y="3225598"/>
                </a:cubicBezTo>
                <a:lnTo>
                  <a:pt x="3252094" y="3225598"/>
                </a:lnTo>
                <a:cubicBezTo>
                  <a:pt x="3242585" y="3159744"/>
                  <a:pt x="3183058" y="3104930"/>
                  <a:pt x="3075225" y="3104930"/>
                </a:cubicBezTo>
                <a:cubicBezTo>
                  <a:pt x="2976902" y="3104930"/>
                  <a:pt x="2908627" y="3155747"/>
                  <a:pt x="2908627" y="3227216"/>
                </a:cubicBezTo>
                <a:cubicBezTo>
                  <a:pt x="2908627" y="3294687"/>
                  <a:pt x="2957028" y="3328851"/>
                  <a:pt x="3045082" y="3347884"/>
                </a:cubicBezTo>
                <a:lnTo>
                  <a:pt x="3092722" y="3358162"/>
                </a:lnTo>
                <a:cubicBezTo>
                  <a:pt x="3149871" y="3370058"/>
                  <a:pt x="3170506" y="3383571"/>
                  <a:pt x="3170506" y="3411359"/>
                </a:cubicBezTo>
                <a:cubicBezTo>
                  <a:pt x="3170506" y="3444667"/>
                  <a:pt x="3137985" y="3463795"/>
                  <a:pt x="3091961" y="3463795"/>
                </a:cubicBezTo>
                <a:cubicBezTo>
                  <a:pt x="3034051" y="3463795"/>
                  <a:pt x="3003147" y="3436007"/>
                  <a:pt x="2996015" y="3395562"/>
                </a:cubicBezTo>
                <a:lnTo>
                  <a:pt x="2894459" y="3395562"/>
                </a:lnTo>
                <a:cubicBezTo>
                  <a:pt x="2900544" y="3476547"/>
                  <a:pt x="2969580" y="3533740"/>
                  <a:pt x="3087017" y="3533740"/>
                </a:cubicBezTo>
                <a:moveTo>
                  <a:pt x="2479294" y="3521750"/>
                </a:moveTo>
                <a:lnTo>
                  <a:pt x="2573718" y="3521750"/>
                </a:lnTo>
                <a:lnTo>
                  <a:pt x="2573718" y="3295544"/>
                </a:lnTo>
                <a:cubicBezTo>
                  <a:pt x="2573718" y="3215320"/>
                  <a:pt x="2618125" y="3182013"/>
                  <a:pt x="2664910" y="3182013"/>
                </a:cubicBezTo>
                <a:cubicBezTo>
                  <a:pt x="2714072" y="3182013"/>
                  <a:pt x="2731569" y="3215320"/>
                  <a:pt x="2731569" y="3259857"/>
                </a:cubicBezTo>
                <a:lnTo>
                  <a:pt x="2731569" y="3521845"/>
                </a:lnTo>
                <a:lnTo>
                  <a:pt x="2826754" y="3521845"/>
                </a:lnTo>
                <a:lnTo>
                  <a:pt x="2826754" y="3251959"/>
                </a:lnTo>
                <a:cubicBezTo>
                  <a:pt x="2826754" y="3156699"/>
                  <a:pt x="2773598" y="3104264"/>
                  <a:pt x="2691916" y="3104264"/>
                </a:cubicBezTo>
                <a:cubicBezTo>
                  <a:pt x="2633245" y="3104264"/>
                  <a:pt x="2592736" y="3134431"/>
                  <a:pt x="2571341" y="3168595"/>
                </a:cubicBezTo>
                <a:lnTo>
                  <a:pt x="2571341" y="3116159"/>
                </a:lnTo>
                <a:lnTo>
                  <a:pt x="2479294" y="3116159"/>
                </a:lnTo>
                <a:lnTo>
                  <a:pt x="2479294" y="3521750"/>
                </a:lnTo>
                <a:close/>
                <a:moveTo>
                  <a:pt x="2273042" y="3521750"/>
                </a:moveTo>
                <a:lnTo>
                  <a:pt x="2372222" y="3521750"/>
                </a:lnTo>
                <a:lnTo>
                  <a:pt x="2372222" y="2965990"/>
                </a:lnTo>
                <a:lnTo>
                  <a:pt x="2273042" y="2965990"/>
                </a:lnTo>
                <a:lnTo>
                  <a:pt x="2273042" y="3521750"/>
                </a:lnTo>
                <a:close/>
                <a:moveTo>
                  <a:pt x="5500793" y="2775851"/>
                </a:moveTo>
                <a:cubicBezTo>
                  <a:pt x="5603110" y="2775851"/>
                  <a:pt x="5680134" y="2725033"/>
                  <a:pt x="5680134" y="2644048"/>
                </a:cubicBezTo>
                <a:cubicBezTo>
                  <a:pt x="5680134" y="2573437"/>
                  <a:pt x="5621462" y="2541651"/>
                  <a:pt x="5531792" y="2521762"/>
                </a:cubicBezTo>
                <a:lnTo>
                  <a:pt x="5482631" y="2510628"/>
                </a:lnTo>
                <a:cubicBezTo>
                  <a:pt x="5437367" y="2501111"/>
                  <a:pt x="5418349" y="2489977"/>
                  <a:pt x="5418349" y="2463807"/>
                </a:cubicBezTo>
                <a:cubicBezTo>
                  <a:pt x="5418349" y="2434401"/>
                  <a:pt x="5447732" y="2416225"/>
                  <a:pt x="5488146" y="2416225"/>
                </a:cubicBezTo>
                <a:cubicBezTo>
                  <a:pt x="5533409" y="2416225"/>
                  <a:pt x="5561936" y="2435258"/>
                  <a:pt x="5571445" y="2467804"/>
                </a:cubicBezTo>
                <a:lnTo>
                  <a:pt x="5665870" y="2467804"/>
                </a:lnTo>
                <a:cubicBezTo>
                  <a:pt x="5656361" y="2401950"/>
                  <a:pt x="5596834" y="2347135"/>
                  <a:pt x="5489001" y="2347135"/>
                </a:cubicBezTo>
                <a:cubicBezTo>
                  <a:pt x="5390583" y="2347135"/>
                  <a:pt x="5322403" y="2397953"/>
                  <a:pt x="5322403" y="2469422"/>
                </a:cubicBezTo>
                <a:cubicBezTo>
                  <a:pt x="5322403" y="2536893"/>
                  <a:pt x="5370804" y="2571057"/>
                  <a:pt x="5458858" y="2590090"/>
                </a:cubicBezTo>
                <a:lnTo>
                  <a:pt x="5506498" y="2600368"/>
                </a:lnTo>
                <a:cubicBezTo>
                  <a:pt x="5563648" y="2612263"/>
                  <a:pt x="5584282" y="2625777"/>
                  <a:pt x="5584282" y="2653565"/>
                </a:cubicBezTo>
                <a:cubicBezTo>
                  <a:pt x="5584282" y="2686872"/>
                  <a:pt x="5551761" y="2706000"/>
                  <a:pt x="5505737" y="2706000"/>
                </a:cubicBezTo>
                <a:cubicBezTo>
                  <a:pt x="5447827" y="2706000"/>
                  <a:pt x="5416923" y="2678212"/>
                  <a:pt x="5409791" y="2637767"/>
                </a:cubicBezTo>
                <a:lnTo>
                  <a:pt x="5308234" y="2637767"/>
                </a:lnTo>
                <a:cubicBezTo>
                  <a:pt x="5314415" y="2718657"/>
                  <a:pt x="5383356" y="2775851"/>
                  <a:pt x="5500793" y="2775851"/>
                </a:cubicBezTo>
                <a:moveTo>
                  <a:pt x="4957636" y="2519383"/>
                </a:moveTo>
                <a:cubicBezTo>
                  <a:pt x="4966385" y="2462189"/>
                  <a:pt x="5010031" y="2421744"/>
                  <a:pt x="5065564" y="2421744"/>
                </a:cubicBezTo>
                <a:cubicBezTo>
                  <a:pt x="5125851" y="2421744"/>
                  <a:pt x="5163887" y="2460667"/>
                  <a:pt x="5172635" y="2519383"/>
                </a:cubicBezTo>
                <a:lnTo>
                  <a:pt x="4957636" y="2519383"/>
                </a:lnTo>
                <a:close/>
                <a:moveTo>
                  <a:pt x="5069462" y="2775851"/>
                </a:moveTo>
                <a:cubicBezTo>
                  <a:pt x="5169403" y="2775851"/>
                  <a:pt x="5234444" y="2727412"/>
                  <a:pt x="5255935" y="2658323"/>
                </a:cubicBezTo>
                <a:lnTo>
                  <a:pt x="5155994" y="2658323"/>
                </a:lnTo>
                <a:cubicBezTo>
                  <a:pt x="5143348" y="2682114"/>
                  <a:pt x="5117103" y="2701147"/>
                  <a:pt x="5071079" y="2701147"/>
                </a:cubicBezTo>
                <a:cubicBezTo>
                  <a:pt x="5007654" y="2701147"/>
                  <a:pt x="4960774" y="2655849"/>
                  <a:pt x="4956020" y="2588377"/>
                </a:cubicBezTo>
                <a:lnTo>
                  <a:pt x="5266965" y="2588377"/>
                </a:lnTo>
                <a:cubicBezTo>
                  <a:pt x="5265348" y="2434401"/>
                  <a:pt x="5184427" y="2346279"/>
                  <a:pt x="5063091" y="2346279"/>
                </a:cubicBezTo>
                <a:cubicBezTo>
                  <a:pt x="4952786" y="2346279"/>
                  <a:pt x="4859978" y="2435162"/>
                  <a:pt x="4859978" y="2562207"/>
                </a:cubicBezTo>
                <a:cubicBezTo>
                  <a:pt x="4860073" y="2690108"/>
                  <a:pt x="4940140" y="2775851"/>
                  <a:pt x="5069462" y="2775851"/>
                </a:cubicBezTo>
                <a:moveTo>
                  <a:pt x="4675408" y="2255016"/>
                </a:moveTo>
                <a:cubicBezTo>
                  <a:pt x="4675408" y="2289180"/>
                  <a:pt x="4703174" y="2316968"/>
                  <a:pt x="4737312" y="2316968"/>
                </a:cubicBezTo>
                <a:cubicBezTo>
                  <a:pt x="4771449" y="2316968"/>
                  <a:pt x="4799215" y="2289180"/>
                  <a:pt x="4799215" y="2255016"/>
                </a:cubicBezTo>
                <a:cubicBezTo>
                  <a:pt x="4799215" y="2220091"/>
                  <a:pt x="4771449" y="2192303"/>
                  <a:pt x="4737312" y="2192303"/>
                </a:cubicBezTo>
                <a:cubicBezTo>
                  <a:pt x="4703174" y="2192303"/>
                  <a:pt x="4675408" y="2220091"/>
                  <a:pt x="4675408" y="2255016"/>
                </a:cubicBezTo>
                <a:moveTo>
                  <a:pt x="4690527" y="2763956"/>
                </a:moveTo>
                <a:lnTo>
                  <a:pt x="4784096" y="2763956"/>
                </a:lnTo>
                <a:lnTo>
                  <a:pt x="4784096" y="2358270"/>
                </a:lnTo>
                <a:lnTo>
                  <a:pt x="4690527" y="2358270"/>
                </a:lnTo>
                <a:lnTo>
                  <a:pt x="4690527" y="2763956"/>
                </a:lnTo>
                <a:close/>
                <a:moveTo>
                  <a:pt x="4393274" y="2763956"/>
                </a:moveTo>
                <a:lnTo>
                  <a:pt x="4487699" y="2763956"/>
                </a:lnTo>
                <a:lnTo>
                  <a:pt x="4487699" y="2580574"/>
                </a:lnTo>
                <a:cubicBezTo>
                  <a:pt x="4487699" y="2508344"/>
                  <a:pt x="4508334" y="2460667"/>
                  <a:pt x="4557495" y="2443251"/>
                </a:cubicBezTo>
                <a:cubicBezTo>
                  <a:pt x="4577369" y="2436114"/>
                  <a:pt x="4601142" y="2434496"/>
                  <a:pt x="4629669" y="2436876"/>
                </a:cubicBezTo>
                <a:lnTo>
                  <a:pt x="4629669" y="2346374"/>
                </a:lnTo>
                <a:cubicBezTo>
                  <a:pt x="4559017" y="2342377"/>
                  <a:pt x="4511472" y="2369404"/>
                  <a:pt x="4485322" y="2441634"/>
                </a:cubicBezTo>
                <a:lnTo>
                  <a:pt x="4485322" y="2358270"/>
                </a:lnTo>
                <a:lnTo>
                  <a:pt x="4393274" y="2358270"/>
                </a:lnTo>
                <a:lnTo>
                  <a:pt x="4393274" y="2763956"/>
                </a:lnTo>
                <a:close/>
                <a:moveTo>
                  <a:pt x="3987333" y="2560684"/>
                </a:moveTo>
                <a:cubicBezTo>
                  <a:pt x="3987333" y="2476559"/>
                  <a:pt x="4023848" y="2422506"/>
                  <a:pt x="4090506" y="2422506"/>
                </a:cubicBezTo>
                <a:cubicBezTo>
                  <a:pt x="4153171" y="2422506"/>
                  <a:pt x="4196817" y="2480461"/>
                  <a:pt x="4196817" y="2560684"/>
                </a:cubicBezTo>
                <a:cubicBezTo>
                  <a:pt x="4196817" y="2641669"/>
                  <a:pt x="4153171" y="2700386"/>
                  <a:pt x="4090506" y="2700386"/>
                </a:cubicBezTo>
                <a:cubicBezTo>
                  <a:pt x="4023753" y="2700386"/>
                  <a:pt x="3987333" y="2645666"/>
                  <a:pt x="3987333" y="2560684"/>
                </a:cubicBezTo>
                <a:moveTo>
                  <a:pt x="4072154" y="2775851"/>
                </a:moveTo>
                <a:cubicBezTo>
                  <a:pt x="4130824" y="2775851"/>
                  <a:pt x="4173710" y="2749681"/>
                  <a:pt x="4195106" y="2713138"/>
                </a:cubicBezTo>
                <a:lnTo>
                  <a:pt x="4195106" y="2763956"/>
                </a:lnTo>
                <a:lnTo>
                  <a:pt x="4290291" y="2763956"/>
                </a:lnTo>
                <a:lnTo>
                  <a:pt x="4290291" y="2358270"/>
                </a:lnTo>
                <a:lnTo>
                  <a:pt x="4195106" y="2358270"/>
                </a:lnTo>
                <a:lnTo>
                  <a:pt x="4195106" y="2410705"/>
                </a:lnTo>
                <a:cubicBezTo>
                  <a:pt x="4173710" y="2374162"/>
                  <a:pt x="4130824" y="2346374"/>
                  <a:pt x="4072154" y="2346374"/>
                </a:cubicBezTo>
                <a:cubicBezTo>
                  <a:pt x="3968981" y="2346374"/>
                  <a:pt x="3890531" y="2427359"/>
                  <a:pt x="3890531" y="2560684"/>
                </a:cubicBezTo>
                <a:cubicBezTo>
                  <a:pt x="3890531" y="2694010"/>
                  <a:pt x="3969076" y="2775851"/>
                  <a:pt x="4072154" y="2775851"/>
                </a:cubicBezTo>
                <a:moveTo>
                  <a:pt x="3606781" y="2775851"/>
                </a:moveTo>
                <a:cubicBezTo>
                  <a:pt x="3659937" y="2775851"/>
                  <a:pt x="3698829" y="2754439"/>
                  <a:pt x="3720985" y="2713899"/>
                </a:cubicBezTo>
                <a:lnTo>
                  <a:pt x="3720985" y="2763956"/>
                </a:lnTo>
                <a:lnTo>
                  <a:pt x="3813793" y="2763956"/>
                </a:lnTo>
                <a:lnTo>
                  <a:pt x="3813793" y="2358270"/>
                </a:lnTo>
                <a:lnTo>
                  <a:pt x="3719368" y="2358270"/>
                </a:lnTo>
                <a:lnTo>
                  <a:pt x="3719368" y="2582953"/>
                </a:lnTo>
                <a:cubicBezTo>
                  <a:pt x="3719368" y="2664699"/>
                  <a:pt x="3676578" y="2698102"/>
                  <a:pt x="3634452" y="2698102"/>
                </a:cubicBezTo>
                <a:cubicBezTo>
                  <a:pt x="3586812" y="2698102"/>
                  <a:pt x="3566177" y="2666317"/>
                  <a:pt x="3566177" y="2612359"/>
                </a:cubicBezTo>
                <a:lnTo>
                  <a:pt x="3566177" y="2358270"/>
                </a:lnTo>
                <a:lnTo>
                  <a:pt x="3471753" y="2358270"/>
                </a:lnTo>
                <a:lnTo>
                  <a:pt x="3471753" y="2626538"/>
                </a:lnTo>
                <a:cubicBezTo>
                  <a:pt x="3471847" y="2725033"/>
                  <a:pt x="3527381" y="2775851"/>
                  <a:pt x="3606781" y="2775851"/>
                </a:cubicBezTo>
                <a:moveTo>
                  <a:pt x="3345187" y="2767952"/>
                </a:moveTo>
                <a:cubicBezTo>
                  <a:pt x="3367438" y="2767952"/>
                  <a:pt x="3391972" y="2764812"/>
                  <a:pt x="3405475" y="2759959"/>
                </a:cubicBezTo>
                <a:lnTo>
                  <a:pt x="3405475" y="2690869"/>
                </a:lnTo>
                <a:cubicBezTo>
                  <a:pt x="3391972" y="2693248"/>
                  <a:pt x="3380085" y="2694866"/>
                  <a:pt x="3370576" y="2694866"/>
                </a:cubicBezTo>
                <a:cubicBezTo>
                  <a:pt x="3330924" y="2694866"/>
                  <a:pt x="3316660" y="2672693"/>
                  <a:pt x="3316660" y="2630535"/>
                </a:cubicBezTo>
                <a:lnTo>
                  <a:pt x="3316660" y="2432022"/>
                </a:lnTo>
                <a:lnTo>
                  <a:pt x="3397582" y="2432022"/>
                </a:lnTo>
                <a:lnTo>
                  <a:pt x="3397582" y="2358174"/>
                </a:lnTo>
                <a:lnTo>
                  <a:pt x="3316660" y="2358174"/>
                </a:lnTo>
                <a:lnTo>
                  <a:pt x="3316660" y="2239124"/>
                </a:lnTo>
                <a:lnTo>
                  <a:pt x="3224612" y="2239124"/>
                </a:lnTo>
                <a:lnTo>
                  <a:pt x="3224612" y="2358174"/>
                </a:lnTo>
                <a:lnTo>
                  <a:pt x="3155577" y="2358174"/>
                </a:lnTo>
                <a:lnTo>
                  <a:pt x="3155577" y="2432022"/>
                </a:lnTo>
                <a:lnTo>
                  <a:pt x="3224612" y="2432022"/>
                </a:lnTo>
                <a:lnTo>
                  <a:pt x="3224612" y="2647950"/>
                </a:lnTo>
                <a:cubicBezTo>
                  <a:pt x="3224612" y="2737785"/>
                  <a:pt x="3279289" y="2767952"/>
                  <a:pt x="3345187" y="2767952"/>
                </a:cubicBezTo>
                <a:moveTo>
                  <a:pt x="2942384" y="2775851"/>
                </a:moveTo>
                <a:cubicBezTo>
                  <a:pt x="3048695" y="2775851"/>
                  <a:pt x="3116114" y="2711520"/>
                  <a:pt x="3127240" y="2636150"/>
                </a:cubicBezTo>
                <a:lnTo>
                  <a:pt x="3033671" y="2636150"/>
                </a:lnTo>
                <a:cubicBezTo>
                  <a:pt x="3020929" y="2671836"/>
                  <a:pt x="2994018" y="2698102"/>
                  <a:pt x="2944001" y="2698102"/>
                </a:cubicBezTo>
                <a:cubicBezTo>
                  <a:pt x="2886091" y="2698102"/>
                  <a:pt x="2840067" y="2651281"/>
                  <a:pt x="2840067" y="2562302"/>
                </a:cubicBezTo>
                <a:cubicBezTo>
                  <a:pt x="2840067" y="2472562"/>
                  <a:pt x="2885330" y="2424980"/>
                  <a:pt x="2946378" y="2424980"/>
                </a:cubicBezTo>
                <a:cubicBezTo>
                  <a:pt x="2992402" y="2424980"/>
                  <a:pt x="3020929" y="2450389"/>
                  <a:pt x="3033671" y="2486932"/>
                </a:cubicBezTo>
                <a:lnTo>
                  <a:pt x="3126479" y="2486932"/>
                </a:lnTo>
                <a:cubicBezTo>
                  <a:pt x="3115353" y="2410705"/>
                  <a:pt x="3050312" y="2347230"/>
                  <a:pt x="2944761" y="2347230"/>
                </a:cubicBezTo>
                <a:cubicBezTo>
                  <a:pt x="2828180" y="2347230"/>
                  <a:pt x="2740887" y="2431356"/>
                  <a:pt x="2740887" y="2562397"/>
                </a:cubicBezTo>
                <a:cubicBezTo>
                  <a:pt x="2740887" y="2694866"/>
                  <a:pt x="2826564" y="2775851"/>
                  <a:pt x="2942384" y="2775851"/>
                </a:cubicBezTo>
                <a:moveTo>
                  <a:pt x="2380114" y="2564681"/>
                </a:moveTo>
                <a:lnTo>
                  <a:pt x="2417390" y="2455908"/>
                </a:lnTo>
                <a:cubicBezTo>
                  <a:pt x="2433270" y="2414607"/>
                  <a:pt x="2448294" y="2367786"/>
                  <a:pt x="2466552" y="2312210"/>
                </a:cubicBezTo>
                <a:lnTo>
                  <a:pt x="2467312" y="2312210"/>
                </a:lnTo>
                <a:cubicBezTo>
                  <a:pt x="2486330" y="2367786"/>
                  <a:pt x="2502210" y="2415464"/>
                  <a:pt x="2516474" y="2455147"/>
                </a:cubicBezTo>
                <a:lnTo>
                  <a:pt x="2553749" y="2564681"/>
                </a:lnTo>
                <a:lnTo>
                  <a:pt x="2380114" y="2564681"/>
                </a:lnTo>
                <a:close/>
                <a:moveTo>
                  <a:pt x="2207240" y="2763956"/>
                </a:moveTo>
                <a:lnTo>
                  <a:pt x="2311174" y="2763956"/>
                </a:lnTo>
                <a:lnTo>
                  <a:pt x="2350826" y="2648045"/>
                </a:lnTo>
                <a:lnTo>
                  <a:pt x="2582466" y="2648045"/>
                </a:lnTo>
                <a:lnTo>
                  <a:pt x="2622119" y="2763956"/>
                </a:lnTo>
                <a:lnTo>
                  <a:pt x="2728430" y="2763956"/>
                </a:lnTo>
                <a:lnTo>
                  <a:pt x="2523701" y="2208195"/>
                </a:lnTo>
                <a:lnTo>
                  <a:pt x="2414252" y="2208195"/>
                </a:lnTo>
                <a:lnTo>
                  <a:pt x="2207240" y="2763956"/>
                </a:lnTo>
                <a:close/>
              </a:path>
            </a:pathLst>
          </a:custGeom>
          <a:solidFill>
            <a:srgbClr val="3C69FF"/>
          </a:solidFill>
          <a:ln w="9509" cap="flat">
            <a:noFill/>
            <a:prstDash val="solid"/>
            <a:miter/>
          </a:ln>
        </p:spPr>
        <p:txBody>
          <a:bodyPr rtlCol="0" anchor="ctr"/>
          <a:lstStyle/>
          <a:p>
            <a:pPr marL="0" marR="0" lvl="0" indent="0"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dirty="0">
              <a:ln>
                <a:noFill/>
              </a:ln>
              <a:solidFill>
                <a:srgbClr val="000000"/>
              </a:solidFill>
              <a:effectLst/>
              <a:uLnTx/>
              <a:uFillTx/>
              <a:latin typeface="ABC Oracle"/>
            </a:endParaRPr>
          </a:p>
        </p:txBody>
      </p:sp>
      <p:sp>
        <p:nvSpPr>
          <p:cNvPr id="5" name="TextBox 4">
            <a:extLst>
              <a:ext uri="{FF2B5EF4-FFF2-40B4-BE49-F238E27FC236}">
                <a16:creationId xmlns:a16="http://schemas.microsoft.com/office/drawing/2014/main" id="{B11FFAC4-E0F3-26A3-35A8-CDEB99B445D1}"/>
              </a:ext>
            </a:extLst>
          </p:cNvPr>
          <p:cNvSpPr txBox="1"/>
          <p:nvPr userDrawn="1">
            <p:extLst>
              <p:ext uri="{1162E1C5-73C7-4A58-AE30-91384D911F3F}">
                <p184:classification xmlns:p184="http://schemas.microsoft.com/office/powerpoint/2018/4/main" val="ftr"/>
              </p:ext>
            </p:extLst>
          </p:nvPr>
        </p:nvSpPr>
        <p:spPr>
          <a:xfrm>
            <a:off x="63500" y="6642100"/>
            <a:ext cx="1824038" cy="152400"/>
          </a:xfrm>
          <a:prstGeom prst="rect">
            <a:avLst/>
          </a:prstGeom>
        </p:spPr>
        <p:txBody>
          <a:bodyPr horzOverflow="overflow" lIns="0" tIns="0" rIns="0" bIns="0">
            <a:spAutoFit/>
          </a:bodyPr>
          <a:lstStyle/>
          <a:p>
            <a:pPr algn="l"/>
            <a:r>
              <a:rPr lang="en-GB" sz="1000" dirty="0">
                <a:solidFill>
                  <a:srgbClr val="000000"/>
                </a:solidFill>
                <a:latin typeface="Calibri" panose="020F0502020204030204" pitchFamily="34" charset="0"/>
                <a:ea typeface="Calibri" panose="020F0502020204030204" pitchFamily="34" charset="0"/>
                <a:cs typeface="Calibri" panose="020F0502020204030204" pitchFamily="34" charset="0"/>
              </a:rPr>
              <a:t>This document is classified as open</a:t>
            </a:r>
          </a:p>
        </p:txBody>
      </p:sp>
    </p:spTree>
    <p:extLst>
      <p:ext uri="{BB962C8B-B14F-4D97-AF65-F5344CB8AC3E}">
        <p14:creationId xmlns:p14="http://schemas.microsoft.com/office/powerpoint/2010/main" val="408824242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80" r:id="rId12"/>
  </p:sldLayoutIdLst>
  <p:hf hdr="0" ftr="0" dt="0"/>
  <p:txStyles>
    <p:titleStyle>
      <a:lvl1pPr algn="l" defTabSz="914400" rtl="0" eaLnBrk="1" latinLnBrk="0" hangingPunct="1">
        <a:lnSpc>
          <a:spcPct val="90000"/>
        </a:lnSpc>
        <a:spcBef>
          <a:spcPct val="0"/>
        </a:spcBef>
        <a:buNone/>
        <a:defRPr sz="4400" b="0" kern="1200">
          <a:solidFill>
            <a:srgbClr val="3C69FF"/>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s://www5.austlii.edu.au/au/legis/cth/consol_act/sia1993473/s38.html#entity"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87CF50-5083-18BE-5E86-603785BD7EF7}"/>
              </a:ext>
            </a:extLst>
          </p:cNvPr>
          <p:cNvSpPr>
            <a:spLocks noGrp="1"/>
          </p:cNvSpPr>
          <p:nvPr>
            <p:ph type="ctrTitle"/>
          </p:nvPr>
        </p:nvSpPr>
        <p:spPr>
          <a:xfrm>
            <a:off x="790293" y="3551723"/>
            <a:ext cx="6938356" cy="2240522"/>
          </a:xfrm>
        </p:spPr>
        <p:txBody>
          <a:bodyPr>
            <a:normAutofit fontScale="90000"/>
          </a:bodyPr>
          <a:lstStyle/>
          <a:p>
            <a:pPr>
              <a:lnSpc>
                <a:spcPct val="100000"/>
              </a:lnSpc>
              <a:spcBef>
                <a:spcPts val="300"/>
              </a:spcBef>
              <a:spcAft>
                <a:spcPts val="300"/>
              </a:spcAft>
            </a:pPr>
            <a:r>
              <a:rPr lang="en-AU" sz="4900" b="1" dirty="0"/>
              <a:t>Insurance in Super – Public Policy Statement</a:t>
            </a:r>
            <a:br>
              <a:rPr lang="en-US" sz="4400" b="1" dirty="0"/>
            </a:br>
            <a:br>
              <a:rPr lang="en-US" sz="4400" b="1" dirty="0"/>
            </a:br>
            <a:r>
              <a:rPr lang="en-US" sz="2700" dirty="0"/>
              <a:t>Insurance in Superannuation Sub-Committee</a:t>
            </a:r>
            <a:br>
              <a:rPr lang="en-US" sz="2700" dirty="0"/>
            </a:br>
            <a:br>
              <a:rPr lang="en-US" sz="2700" dirty="0"/>
            </a:br>
            <a:r>
              <a:rPr lang="en-US" sz="2200" dirty="0"/>
              <a:t>Presented by:</a:t>
            </a:r>
            <a:br>
              <a:rPr lang="en-US" sz="2200" dirty="0"/>
            </a:br>
            <a:r>
              <a:rPr lang="en-US" sz="2200" dirty="0"/>
              <a:t>Jeff Humphreys</a:t>
            </a:r>
            <a:br>
              <a:rPr lang="en-US" sz="2200" dirty="0"/>
            </a:br>
            <a:r>
              <a:rPr lang="en-US" sz="2200" dirty="0"/>
              <a:t>Amy McDonald</a:t>
            </a:r>
            <a:br>
              <a:rPr lang="en-US" sz="2200" dirty="0"/>
            </a:br>
            <a:r>
              <a:rPr lang="en-US" sz="2200" dirty="0"/>
              <a:t>Karen Lau</a:t>
            </a:r>
            <a:endParaRPr lang="en-AU" sz="2000" dirty="0"/>
          </a:p>
        </p:txBody>
      </p:sp>
    </p:spTree>
    <p:extLst>
      <p:ext uri="{BB962C8B-B14F-4D97-AF65-F5344CB8AC3E}">
        <p14:creationId xmlns:p14="http://schemas.microsoft.com/office/powerpoint/2010/main" val="3227162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658AFF"/>
        </a:solidFill>
        <a:effectLst/>
      </p:bgPr>
    </p:bg>
    <p:spTree>
      <p:nvGrpSpPr>
        <p:cNvPr id="1" name="">
          <a:extLst>
            <a:ext uri="{FF2B5EF4-FFF2-40B4-BE49-F238E27FC236}">
              <a16:creationId xmlns:a16="http://schemas.microsoft.com/office/drawing/2014/main" id="{F9CB2BB1-722D-682D-D276-DE0CB8870C4F}"/>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5990A66-C481-9EEA-6475-EC6116302FAD}"/>
              </a:ext>
            </a:extLst>
          </p:cNvPr>
          <p:cNvSpPr>
            <a:spLocks noGrp="1"/>
          </p:cNvSpPr>
          <p:nvPr>
            <p:ph type="title"/>
          </p:nvPr>
        </p:nvSpPr>
        <p:spPr>
          <a:xfrm>
            <a:off x="1449270" y="1077590"/>
            <a:ext cx="9650530" cy="960120"/>
          </a:xfrm>
        </p:spPr>
        <p:txBody>
          <a:bodyPr>
            <a:normAutofit/>
          </a:bodyPr>
          <a:lstStyle/>
          <a:p>
            <a:pPr lvl="0">
              <a:lnSpc>
                <a:spcPct val="120000"/>
              </a:lnSpc>
              <a:spcBef>
                <a:spcPts val="1200"/>
              </a:spcBef>
              <a:spcAft>
                <a:spcPts val="1200"/>
              </a:spcAft>
            </a:pPr>
            <a:r>
              <a:rPr lang="en-GB" dirty="0">
                <a:solidFill>
                  <a:schemeClr val="bg1"/>
                </a:solidFill>
                <a:latin typeface="Century Gothic" panose="020B0502020202020204" pitchFamily="34" charset="0"/>
              </a:rPr>
              <a:t>Support for Group Insurance in Super</a:t>
            </a:r>
            <a:endParaRPr lang="en-GB" sz="2200" dirty="0">
              <a:solidFill>
                <a:schemeClr val="bg1"/>
              </a:solidFill>
              <a:latin typeface="Century Gothic" panose="020B0502020202020204" pitchFamily="34" charset="0"/>
            </a:endParaRPr>
          </a:p>
        </p:txBody>
      </p:sp>
      <p:sp>
        <p:nvSpPr>
          <p:cNvPr id="4" name="Title 1">
            <a:extLst>
              <a:ext uri="{FF2B5EF4-FFF2-40B4-BE49-F238E27FC236}">
                <a16:creationId xmlns:a16="http://schemas.microsoft.com/office/drawing/2014/main" id="{8E3FF26D-699C-E59D-9521-5B80A5203E89}"/>
              </a:ext>
            </a:extLst>
          </p:cNvPr>
          <p:cNvSpPr txBox="1">
            <a:spLocks/>
          </p:cNvSpPr>
          <p:nvPr/>
        </p:nvSpPr>
        <p:spPr>
          <a:xfrm>
            <a:off x="1449270" y="2458720"/>
            <a:ext cx="9298004" cy="245925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50000"/>
              </a:lnSpc>
              <a:spcBef>
                <a:spcPts val="600"/>
              </a:spcBef>
              <a:spcAft>
                <a:spcPts val="600"/>
              </a:spcAft>
            </a:pPr>
            <a:r>
              <a:rPr lang="en-GB" sz="2400" b="0" dirty="0">
                <a:solidFill>
                  <a:schemeClr val="bg1"/>
                </a:solidFill>
              </a:rPr>
              <a:t>The Actuaries Institute supports</a:t>
            </a:r>
            <a:r>
              <a:rPr lang="en-US" sz="2400" b="0" dirty="0">
                <a:solidFill>
                  <a:schemeClr val="bg1"/>
                </a:solidFill>
              </a:rPr>
              <a:t>:</a:t>
            </a:r>
            <a:endParaRPr lang="en-GB" sz="2800" dirty="0">
              <a:solidFill>
                <a:schemeClr val="bg1"/>
              </a:solidFill>
            </a:endParaRPr>
          </a:p>
        </p:txBody>
      </p:sp>
      <p:grpSp>
        <p:nvGrpSpPr>
          <p:cNvPr id="8" name="Group 7">
            <a:extLst>
              <a:ext uri="{FF2B5EF4-FFF2-40B4-BE49-F238E27FC236}">
                <a16:creationId xmlns:a16="http://schemas.microsoft.com/office/drawing/2014/main" id="{76AF3880-0B9B-419A-B1FA-7112BB729EB4}"/>
              </a:ext>
            </a:extLst>
          </p:cNvPr>
          <p:cNvGrpSpPr/>
          <p:nvPr/>
        </p:nvGrpSpPr>
        <p:grpSpPr>
          <a:xfrm>
            <a:off x="3131365" y="3104950"/>
            <a:ext cx="7635113" cy="2234035"/>
            <a:chOff x="2496615" y="3627317"/>
            <a:chExt cx="7635113" cy="2032000"/>
          </a:xfrm>
          <a:solidFill>
            <a:srgbClr val="F8F5EC"/>
          </a:solidFill>
        </p:grpSpPr>
        <p:sp>
          <p:nvSpPr>
            <p:cNvPr id="7" name="Rectangle: Rounded Corners 6">
              <a:extLst>
                <a:ext uri="{FF2B5EF4-FFF2-40B4-BE49-F238E27FC236}">
                  <a16:creationId xmlns:a16="http://schemas.microsoft.com/office/drawing/2014/main" id="{27CE5D54-D8FA-82C6-ABE0-C99CB5370E11}"/>
                </a:ext>
              </a:extLst>
            </p:cNvPr>
            <p:cNvSpPr/>
            <p:nvPr/>
          </p:nvSpPr>
          <p:spPr>
            <a:xfrm>
              <a:off x="2496615" y="3627317"/>
              <a:ext cx="7635113" cy="2032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itle 1">
              <a:extLst>
                <a:ext uri="{FF2B5EF4-FFF2-40B4-BE49-F238E27FC236}">
                  <a16:creationId xmlns:a16="http://schemas.microsoft.com/office/drawing/2014/main" id="{7A9F4523-22E4-F318-DFFB-CC8F97ACB5FE}"/>
                </a:ext>
              </a:extLst>
            </p:cNvPr>
            <p:cNvSpPr txBox="1">
              <a:spLocks/>
            </p:cNvSpPr>
            <p:nvPr/>
          </p:nvSpPr>
          <p:spPr>
            <a:xfrm>
              <a:off x="2796662" y="3711669"/>
              <a:ext cx="6967758" cy="1489510"/>
            </a:xfrm>
            <a:prstGeom prst="rect">
              <a:avLst/>
            </a:prstGeom>
            <a:grpFill/>
          </p:spPr>
          <p:txBody>
            <a:bodyPr vert="horz" wrap="square" lIns="72000" tIns="45720" rIns="72000" bIns="45720" rtlCol="0" anchor="t">
              <a:noAutofit/>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25000"/>
                </a:lnSpc>
                <a:spcBef>
                  <a:spcPts val="600"/>
                </a:spcBef>
                <a:spcAft>
                  <a:spcPts val="600"/>
                </a:spcAft>
              </a:pPr>
              <a:r>
                <a:rPr lang="en-GB" sz="2500" b="0" dirty="0">
                  <a:solidFill>
                    <a:schemeClr val="tx1"/>
                  </a:solidFill>
                </a:rPr>
                <a:t>how the legislated </a:t>
              </a:r>
              <a:r>
                <a:rPr lang="en-GB" sz="2500" dirty="0">
                  <a:solidFill>
                    <a:schemeClr val="tx1"/>
                  </a:solidFill>
                </a:rPr>
                <a:t>Objective of Superannuation</a:t>
              </a:r>
              <a:r>
                <a:rPr lang="en-GB" sz="2500" b="0" dirty="0">
                  <a:solidFill>
                    <a:schemeClr val="tx1"/>
                  </a:solidFill>
                </a:rPr>
                <a:t> </a:t>
              </a:r>
              <a:r>
                <a:rPr lang="en-GB" sz="2500" dirty="0">
                  <a:solidFill>
                    <a:schemeClr val="tx1"/>
                  </a:solidFill>
                </a:rPr>
                <a:t>recognises the role of group insurance</a:t>
              </a:r>
              <a:r>
                <a:rPr lang="en-GB" sz="2500" b="0" dirty="0">
                  <a:solidFill>
                    <a:schemeClr val="tx1"/>
                  </a:solidFill>
                </a:rPr>
                <a:t> in </a:t>
              </a:r>
              <a:r>
                <a:rPr lang="en-GB" sz="2500" dirty="0">
                  <a:solidFill>
                    <a:schemeClr val="tx1"/>
                  </a:solidFill>
                </a:rPr>
                <a:t>providing members with a dignified retirement</a:t>
              </a:r>
              <a:r>
                <a:rPr lang="en-GB" sz="2500" b="0" dirty="0">
                  <a:solidFill>
                    <a:schemeClr val="tx1"/>
                  </a:solidFill>
                </a:rPr>
                <a:t>.</a:t>
              </a:r>
              <a:endParaRPr lang="en-GB" sz="2500" dirty="0">
                <a:solidFill>
                  <a:schemeClr val="tx1"/>
                </a:solidFill>
              </a:endParaRPr>
            </a:p>
          </p:txBody>
        </p:sp>
      </p:grpSp>
      <p:grpSp>
        <p:nvGrpSpPr>
          <p:cNvPr id="10" name="Group 9">
            <a:extLst>
              <a:ext uri="{FF2B5EF4-FFF2-40B4-BE49-F238E27FC236}">
                <a16:creationId xmlns:a16="http://schemas.microsoft.com/office/drawing/2014/main" id="{5B75014F-D94F-E514-AEFA-49285B24DAE6}"/>
              </a:ext>
            </a:extLst>
          </p:cNvPr>
          <p:cNvGrpSpPr/>
          <p:nvPr/>
        </p:nvGrpSpPr>
        <p:grpSpPr>
          <a:xfrm>
            <a:off x="1430066" y="3220950"/>
            <a:ext cx="1800000" cy="1800000"/>
            <a:chOff x="1155700" y="3594100"/>
            <a:chExt cx="1800000" cy="1800000"/>
          </a:xfrm>
          <a:solidFill>
            <a:schemeClr val="accent5">
              <a:lumMod val="20000"/>
              <a:lumOff val="80000"/>
            </a:schemeClr>
          </a:solidFill>
        </p:grpSpPr>
        <p:sp>
          <p:nvSpPr>
            <p:cNvPr id="9" name="Oval 8">
              <a:extLst>
                <a:ext uri="{FF2B5EF4-FFF2-40B4-BE49-F238E27FC236}">
                  <a16:creationId xmlns:a16="http://schemas.microsoft.com/office/drawing/2014/main" id="{007A3540-3AB7-0FE3-A5C4-206736CB215C}"/>
                </a:ext>
              </a:extLst>
            </p:cNvPr>
            <p:cNvSpPr/>
            <p:nvPr/>
          </p:nvSpPr>
          <p:spPr>
            <a:xfrm>
              <a:off x="1155700" y="3594100"/>
              <a:ext cx="1800000" cy="1800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Rounded Corners 4">
              <a:extLst>
                <a:ext uri="{FF2B5EF4-FFF2-40B4-BE49-F238E27FC236}">
                  <a16:creationId xmlns:a16="http://schemas.microsoft.com/office/drawing/2014/main" id="{0A5E03EC-CD01-2217-C166-00EA9257A9AF}"/>
                </a:ext>
              </a:extLst>
            </p:cNvPr>
            <p:cNvSpPr/>
            <p:nvPr/>
          </p:nvSpPr>
          <p:spPr>
            <a:xfrm>
              <a:off x="1376250" y="3711278"/>
              <a:ext cx="1358900" cy="1489510"/>
            </a:xfrm>
            <a:prstGeom prst="roundRect">
              <a:avLst>
                <a:gd name="adj" fmla="val 2638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500" dirty="0">
                  <a:solidFill>
                    <a:schemeClr val="tx1"/>
                  </a:solidFill>
                  <a:latin typeface="Century Gothic" panose="020B0502020202020204" pitchFamily="34" charset="0"/>
                </a:rPr>
                <a:t>1</a:t>
              </a:r>
              <a:endParaRPr lang="en-AU" sz="5400" dirty="0">
                <a:solidFill>
                  <a:schemeClr val="tx1"/>
                </a:solidFill>
                <a:latin typeface="Century Gothic" panose="020B0502020202020204" pitchFamily="34" charset="0"/>
              </a:endParaRPr>
            </a:p>
          </p:txBody>
        </p:sp>
      </p:grpSp>
      <p:sp>
        <p:nvSpPr>
          <p:cNvPr id="3" name="TextBox 2">
            <a:extLst>
              <a:ext uri="{FF2B5EF4-FFF2-40B4-BE49-F238E27FC236}">
                <a16:creationId xmlns:a16="http://schemas.microsoft.com/office/drawing/2014/main" id="{8F330C05-88B5-2B77-1AF6-5B0FA2EDE7EC}"/>
              </a:ext>
            </a:extLst>
          </p:cNvPr>
          <p:cNvSpPr txBox="1"/>
          <p:nvPr/>
        </p:nvSpPr>
        <p:spPr>
          <a:xfrm>
            <a:off x="10766478" y="279400"/>
            <a:ext cx="1752600" cy="400110"/>
          </a:xfrm>
          <a:prstGeom prst="rect">
            <a:avLst/>
          </a:prstGeom>
          <a:noFill/>
        </p:spPr>
        <p:txBody>
          <a:bodyPr wrap="square" rtlCol="0">
            <a:spAutoFit/>
          </a:bodyPr>
          <a:lstStyle/>
          <a:p>
            <a:r>
              <a:rPr lang="en-GB" sz="2000" dirty="0">
                <a:solidFill>
                  <a:schemeClr val="bg1"/>
                </a:solidFill>
              </a:rPr>
              <a:t>Amy</a:t>
            </a:r>
            <a:endParaRPr lang="en-AU" sz="2000" dirty="0">
              <a:solidFill>
                <a:schemeClr val="bg1"/>
              </a:solidFill>
            </a:endParaRPr>
          </a:p>
        </p:txBody>
      </p:sp>
    </p:spTree>
    <p:extLst>
      <p:ext uri="{BB962C8B-B14F-4D97-AF65-F5344CB8AC3E}">
        <p14:creationId xmlns:p14="http://schemas.microsoft.com/office/powerpoint/2010/main" val="98199183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C83D52-FF33-C47F-67D4-23B8AFDEACF8}"/>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9B5AC9D-63D9-D545-925F-E28E735581D8}"/>
              </a:ext>
            </a:extLst>
          </p:cNvPr>
          <p:cNvSpPr/>
          <p:nvPr/>
        </p:nvSpPr>
        <p:spPr>
          <a:xfrm>
            <a:off x="1333498" y="2144975"/>
            <a:ext cx="9966561" cy="356280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US" sz="2200" b="1" dirty="0">
                <a:solidFill>
                  <a:schemeClr val="tx1"/>
                </a:solidFill>
                <a:latin typeface="Century Gothic" panose="020B0502020202020204" pitchFamily="34" charset="0"/>
              </a:rPr>
              <a:t>Legislative Recognition </a:t>
            </a:r>
            <a:r>
              <a:rPr lang="en-US" sz="2200" dirty="0">
                <a:solidFill>
                  <a:schemeClr val="tx1"/>
                </a:solidFill>
                <a:latin typeface="Century Gothic" panose="020B0502020202020204" pitchFamily="34" charset="0"/>
              </a:rPr>
              <a:t>– Explanatory Memorandum</a:t>
            </a:r>
            <a:r>
              <a:rPr lang="en-US" sz="2200" baseline="30000" dirty="0">
                <a:solidFill>
                  <a:schemeClr val="tx1"/>
                </a:solidFill>
                <a:latin typeface="Century Gothic" panose="020B0502020202020204" pitchFamily="34" charset="0"/>
              </a:rPr>
              <a:t>2</a:t>
            </a:r>
            <a:r>
              <a:rPr lang="en-US" sz="2200" dirty="0">
                <a:solidFill>
                  <a:schemeClr val="tx1"/>
                </a:solidFill>
                <a:latin typeface="Century Gothic" panose="020B0502020202020204" pitchFamily="34" charset="0"/>
              </a:rPr>
              <a:t> of the </a:t>
            </a:r>
            <a:r>
              <a:rPr lang="en-AU" sz="2200" dirty="0">
                <a:solidFill>
                  <a:schemeClr val="tx1"/>
                </a:solidFill>
                <a:latin typeface="Century Gothic" panose="020B0502020202020204" pitchFamily="34" charset="0"/>
              </a:rPr>
              <a:t>Superannuation (Objective) Act 2024 </a:t>
            </a:r>
            <a:r>
              <a:rPr lang="en-AU" sz="2200" b="1" dirty="0">
                <a:solidFill>
                  <a:schemeClr val="tx1"/>
                </a:solidFill>
                <a:latin typeface="Century Gothic" panose="020B0502020202020204" pitchFamily="34" charset="0"/>
              </a:rPr>
              <a:t>recognises the role of group insurance</a:t>
            </a:r>
            <a:r>
              <a:rPr lang="en-AU" sz="2200" dirty="0">
                <a:solidFill>
                  <a:schemeClr val="tx1"/>
                </a:solidFill>
                <a:latin typeface="Century Gothic" panose="020B0502020202020204" pitchFamily="34" charset="0"/>
              </a:rPr>
              <a:t>, providing a "safety net"</a:t>
            </a:r>
          </a:p>
          <a:p>
            <a:pPr marL="34290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Broad Reach </a:t>
            </a:r>
            <a:r>
              <a:rPr lang="en-AU" sz="2200" dirty="0">
                <a:solidFill>
                  <a:schemeClr val="tx1"/>
                </a:solidFill>
                <a:latin typeface="Century Gothic" panose="020B0502020202020204" pitchFamily="34" charset="0"/>
              </a:rPr>
              <a:t>– Provides broad reach with affordable access</a:t>
            </a:r>
          </a:p>
          <a:p>
            <a:pPr marL="342900" lvl="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Valuable Protection</a:t>
            </a:r>
            <a:r>
              <a:rPr lang="en-AU" sz="2200" dirty="0">
                <a:solidFill>
                  <a:schemeClr val="tx1"/>
                </a:solidFill>
                <a:latin typeface="Century Gothic" panose="020B0502020202020204" pitchFamily="34" charset="0"/>
              </a:rPr>
              <a:t> – Delivers "valuable protection to community and meets member’ needs at reasonable cost“</a:t>
            </a:r>
          </a:p>
          <a:p>
            <a:pPr marL="342900" lvl="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Dignified Retirement </a:t>
            </a:r>
            <a:r>
              <a:rPr lang="en-AU" sz="2200" dirty="0">
                <a:solidFill>
                  <a:schemeClr val="tx1"/>
                </a:solidFill>
                <a:latin typeface="Century Gothic" panose="020B0502020202020204" pitchFamily="34" charset="0"/>
              </a:rPr>
              <a:t>– Supports a</a:t>
            </a:r>
            <a:r>
              <a:rPr lang="en-AU" sz="2200" b="1" dirty="0">
                <a:solidFill>
                  <a:schemeClr val="tx1"/>
                </a:solidFill>
                <a:latin typeface="Century Gothic" panose="020B0502020202020204" pitchFamily="34" charset="0"/>
              </a:rPr>
              <a:t> dignified retirement under all lifetime scenarios</a:t>
            </a:r>
          </a:p>
          <a:p>
            <a:pPr marL="342900" lvl="0" indent="-342900">
              <a:spcBef>
                <a:spcPts val="600"/>
              </a:spcBef>
              <a:spcAft>
                <a:spcPts val="600"/>
              </a:spcAft>
              <a:buFont typeface="Arial" panose="020B0604020202020204" pitchFamily="34" charset="0"/>
              <a:buChar char="•"/>
            </a:pPr>
            <a:endParaRPr lang="en-AU" sz="2200" b="1" dirty="0">
              <a:solidFill>
                <a:schemeClr val="tx1"/>
              </a:solidFill>
              <a:latin typeface="Century Gothic" panose="020B0502020202020204" pitchFamily="34" charset="0"/>
            </a:endParaRPr>
          </a:p>
          <a:p>
            <a:pPr marL="342900" lvl="0" indent="-342900">
              <a:spcBef>
                <a:spcPts val="600"/>
              </a:spcBef>
              <a:spcAft>
                <a:spcPts val="600"/>
              </a:spcAft>
              <a:buFont typeface="Arial" panose="020B0604020202020204" pitchFamily="34" charset="0"/>
              <a:buChar char="•"/>
            </a:pPr>
            <a:endParaRPr lang="en-AU" sz="2200" b="1" dirty="0">
              <a:solidFill>
                <a:schemeClr val="tx1"/>
              </a:solidFill>
              <a:latin typeface="Century Gothic" panose="020B0502020202020204" pitchFamily="34" charset="0"/>
            </a:endParaRPr>
          </a:p>
          <a:p>
            <a:pPr marL="342900" lvl="0" indent="-342900">
              <a:spcBef>
                <a:spcPts val="600"/>
              </a:spcBef>
              <a:spcAft>
                <a:spcPts val="600"/>
              </a:spcAft>
              <a:buFont typeface="Arial" panose="020B0604020202020204" pitchFamily="34" charset="0"/>
              <a:buChar char="•"/>
            </a:pPr>
            <a:endParaRPr lang="en-AU" sz="2200"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FF6C7E77-5D7B-B981-CED0-4494C73418B1}"/>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Insurance as Cornerstone of Dignified Retirement</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E4257FEA-B578-4037-A577-27E4F8E3BCE3}"/>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Objective of Super</a:t>
            </a:r>
            <a:endParaRPr lang="en-GB" sz="4000" b="0" dirty="0">
              <a:solidFill>
                <a:schemeClr val="tx1"/>
              </a:solidFill>
            </a:endParaRPr>
          </a:p>
        </p:txBody>
      </p:sp>
      <p:sp>
        <p:nvSpPr>
          <p:cNvPr id="2" name="TextBox 1">
            <a:extLst>
              <a:ext uri="{FF2B5EF4-FFF2-40B4-BE49-F238E27FC236}">
                <a16:creationId xmlns:a16="http://schemas.microsoft.com/office/drawing/2014/main" id="{8993D393-491E-1264-4DE3-6B2BA984A000}"/>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Amy</a:t>
            </a:r>
            <a:endParaRPr lang="en-AU" sz="2000" dirty="0">
              <a:solidFill>
                <a:srgbClr val="C00000"/>
              </a:solidFill>
            </a:endParaRPr>
          </a:p>
        </p:txBody>
      </p:sp>
      <p:sp>
        <p:nvSpPr>
          <p:cNvPr id="6" name="TextBox 5">
            <a:extLst>
              <a:ext uri="{FF2B5EF4-FFF2-40B4-BE49-F238E27FC236}">
                <a16:creationId xmlns:a16="http://schemas.microsoft.com/office/drawing/2014/main" id="{7CFA318A-23F5-BF52-B6E5-2ABF762B6AD6}"/>
              </a:ext>
            </a:extLst>
          </p:cNvPr>
          <p:cNvSpPr txBox="1"/>
          <p:nvPr/>
        </p:nvSpPr>
        <p:spPr>
          <a:xfrm>
            <a:off x="1392253" y="6078763"/>
            <a:ext cx="9407494" cy="276999"/>
          </a:xfrm>
          <a:prstGeom prst="rect">
            <a:avLst/>
          </a:prstGeom>
          <a:noFill/>
        </p:spPr>
        <p:txBody>
          <a:bodyPr wrap="square">
            <a:spAutoFit/>
          </a:bodyPr>
          <a:lstStyle/>
          <a:p>
            <a:pPr>
              <a:spcBef>
                <a:spcPts val="600"/>
              </a:spcBef>
              <a:spcAft>
                <a:spcPts val="600"/>
              </a:spcAft>
            </a:pPr>
            <a:r>
              <a:rPr lang="en-AU" sz="1200" b="1" dirty="0">
                <a:solidFill>
                  <a:srgbClr val="3C69FF"/>
                </a:solidFill>
                <a:latin typeface="Century Gothic" panose="020B0502020202020204" pitchFamily="34" charset="0"/>
              </a:rPr>
              <a:t>2. https://classic.austlii.edu.au/au/legis/cth/bill_em/sb2023287/memo_0.html</a:t>
            </a:r>
          </a:p>
        </p:txBody>
      </p:sp>
      <p:sp>
        <p:nvSpPr>
          <p:cNvPr id="3" name="Slide Number Placeholder 3">
            <a:extLst>
              <a:ext uri="{FF2B5EF4-FFF2-40B4-BE49-F238E27FC236}">
                <a16:creationId xmlns:a16="http://schemas.microsoft.com/office/drawing/2014/main" id="{71B033D1-BE8E-6F5E-C8BC-600B7912A35A}"/>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11</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12717131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1E86AA-47CB-D455-EBBC-64C3DA6A1CE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87FA2AE-9C41-641E-D92B-FE86DF8F5DF6}"/>
              </a:ext>
            </a:extLst>
          </p:cNvPr>
          <p:cNvSpPr/>
          <p:nvPr/>
        </p:nvSpPr>
        <p:spPr>
          <a:xfrm>
            <a:off x="1333498" y="2144975"/>
            <a:ext cx="9966561" cy="282072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Automatic Access</a:t>
            </a:r>
            <a:r>
              <a:rPr lang="en-AU" sz="2200" dirty="0">
                <a:solidFill>
                  <a:schemeClr val="tx1"/>
                </a:solidFill>
                <a:latin typeface="Century Gothic" panose="020B0502020202020204" pitchFamily="34" charset="0"/>
              </a:rPr>
              <a:t> – Automatic default cover provides access to insurance for all members, as deemed appropriate by the trustee.</a:t>
            </a:r>
          </a:p>
          <a:p>
            <a:pPr marL="342900" lvl="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No Underwriting </a:t>
            </a:r>
            <a:r>
              <a:rPr lang="en-AU" sz="2200" dirty="0">
                <a:solidFill>
                  <a:schemeClr val="tx1"/>
                </a:solidFill>
                <a:latin typeface="Century Gothic" panose="020B0502020202020204" pitchFamily="34" charset="0"/>
              </a:rPr>
              <a:t>– No health evidence or underwriting required</a:t>
            </a:r>
          </a:p>
          <a:p>
            <a:pPr marL="342900" lvl="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Adaptive Coverage Controls </a:t>
            </a:r>
            <a:r>
              <a:rPr lang="en-AU" sz="2200" dirty="0">
                <a:solidFill>
                  <a:schemeClr val="tx1"/>
                </a:solidFill>
                <a:latin typeface="Century Gothic" panose="020B0502020202020204" pitchFamily="34" charset="0"/>
              </a:rPr>
              <a:t>– Cover available on eligibility and  (as a default) switches off during long periods of unemployment when considered with PYS legislation	</a:t>
            </a:r>
          </a:p>
        </p:txBody>
      </p:sp>
      <p:sp>
        <p:nvSpPr>
          <p:cNvPr id="5" name="Rectangle: Rounded Corners 4">
            <a:extLst>
              <a:ext uri="{FF2B5EF4-FFF2-40B4-BE49-F238E27FC236}">
                <a16:creationId xmlns:a16="http://schemas.microsoft.com/office/drawing/2014/main" id="{0716FFCA-1190-F487-2A1C-CD7465E99976}"/>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Efficient Protection for all Members</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A897CA9A-17F6-30C2-3B32-C4EB8BD4E8A1}"/>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Provision of Automatic Default Cover</a:t>
            </a:r>
            <a:endParaRPr lang="en-GB" sz="4000" b="0" dirty="0">
              <a:solidFill>
                <a:schemeClr val="tx1"/>
              </a:solidFill>
            </a:endParaRPr>
          </a:p>
        </p:txBody>
      </p:sp>
      <p:sp>
        <p:nvSpPr>
          <p:cNvPr id="2" name="TextBox 1">
            <a:extLst>
              <a:ext uri="{FF2B5EF4-FFF2-40B4-BE49-F238E27FC236}">
                <a16:creationId xmlns:a16="http://schemas.microsoft.com/office/drawing/2014/main" id="{04FB9033-4A94-8186-E073-328E668C2BE6}"/>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Amy</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93E51F6F-FC52-2C75-23B4-3CA107FA2C42}"/>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12</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1038607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658AFF"/>
        </a:solidFill>
        <a:effectLst/>
      </p:bgPr>
    </p:bg>
    <p:spTree>
      <p:nvGrpSpPr>
        <p:cNvPr id="1" name="">
          <a:extLst>
            <a:ext uri="{FF2B5EF4-FFF2-40B4-BE49-F238E27FC236}">
              <a16:creationId xmlns:a16="http://schemas.microsoft.com/office/drawing/2014/main" id="{1B99AD9E-51C6-E3FA-CAF9-546C41A24D6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AA77A06-FE7C-5103-5010-6DA7FDC66940}"/>
              </a:ext>
            </a:extLst>
          </p:cNvPr>
          <p:cNvSpPr>
            <a:spLocks noGrp="1"/>
          </p:cNvSpPr>
          <p:nvPr>
            <p:ph type="title"/>
          </p:nvPr>
        </p:nvSpPr>
        <p:spPr>
          <a:xfrm>
            <a:off x="1461970" y="192065"/>
            <a:ext cx="9663230" cy="960120"/>
          </a:xfrm>
        </p:spPr>
        <p:txBody>
          <a:bodyPr>
            <a:normAutofit/>
          </a:bodyPr>
          <a:lstStyle/>
          <a:p>
            <a:pPr lvl="0">
              <a:lnSpc>
                <a:spcPct val="120000"/>
              </a:lnSpc>
              <a:spcBef>
                <a:spcPts val="1200"/>
              </a:spcBef>
              <a:spcAft>
                <a:spcPts val="1200"/>
              </a:spcAft>
            </a:pPr>
            <a:r>
              <a:rPr lang="en-GB" dirty="0">
                <a:solidFill>
                  <a:schemeClr val="bg1"/>
                </a:solidFill>
              </a:rPr>
              <a:t>Support for Group Insurance in Super</a:t>
            </a:r>
            <a:endParaRPr lang="en-GB" sz="2200" dirty="0">
              <a:solidFill>
                <a:schemeClr val="bg1"/>
              </a:solidFill>
              <a:latin typeface="Century Gothic" panose="020B0502020202020204" pitchFamily="34" charset="0"/>
            </a:endParaRPr>
          </a:p>
        </p:txBody>
      </p:sp>
      <p:sp>
        <p:nvSpPr>
          <p:cNvPr id="4" name="Title 1">
            <a:extLst>
              <a:ext uri="{FF2B5EF4-FFF2-40B4-BE49-F238E27FC236}">
                <a16:creationId xmlns:a16="http://schemas.microsoft.com/office/drawing/2014/main" id="{F49B1267-CD33-7C54-ABB6-4B0ACB78A867}"/>
              </a:ext>
            </a:extLst>
          </p:cNvPr>
          <p:cNvSpPr txBox="1">
            <a:spLocks/>
          </p:cNvSpPr>
          <p:nvPr/>
        </p:nvSpPr>
        <p:spPr>
          <a:xfrm>
            <a:off x="1446998" y="957178"/>
            <a:ext cx="9298004" cy="245925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50000"/>
              </a:lnSpc>
              <a:spcBef>
                <a:spcPts val="600"/>
              </a:spcBef>
              <a:spcAft>
                <a:spcPts val="600"/>
              </a:spcAft>
            </a:pPr>
            <a:r>
              <a:rPr lang="en-GB" sz="2400" b="0" dirty="0">
                <a:solidFill>
                  <a:schemeClr val="bg1"/>
                </a:solidFill>
              </a:rPr>
              <a:t>The Actuaries Institute</a:t>
            </a:r>
            <a:r>
              <a:rPr lang="en-US" sz="2400" b="0" dirty="0">
                <a:solidFill>
                  <a:schemeClr val="bg1"/>
                </a:solidFill>
              </a:rPr>
              <a:t> supports:</a:t>
            </a:r>
            <a:endParaRPr lang="en-GB" sz="2800" dirty="0">
              <a:solidFill>
                <a:schemeClr val="bg1"/>
              </a:solidFill>
            </a:endParaRPr>
          </a:p>
        </p:txBody>
      </p:sp>
      <p:grpSp>
        <p:nvGrpSpPr>
          <p:cNvPr id="8" name="Group 7">
            <a:extLst>
              <a:ext uri="{FF2B5EF4-FFF2-40B4-BE49-F238E27FC236}">
                <a16:creationId xmlns:a16="http://schemas.microsoft.com/office/drawing/2014/main" id="{20A54CD7-9319-D242-A1DF-C3962569197A}"/>
              </a:ext>
            </a:extLst>
          </p:cNvPr>
          <p:cNvGrpSpPr/>
          <p:nvPr/>
        </p:nvGrpSpPr>
        <p:grpSpPr>
          <a:xfrm>
            <a:off x="3129093" y="1709283"/>
            <a:ext cx="7635113" cy="1722688"/>
            <a:chOff x="2496615" y="3627317"/>
            <a:chExt cx="7635113" cy="2032000"/>
          </a:xfrm>
          <a:solidFill>
            <a:srgbClr val="F8F5EC"/>
          </a:solidFill>
        </p:grpSpPr>
        <p:sp>
          <p:nvSpPr>
            <p:cNvPr id="7" name="Rectangle: Rounded Corners 6">
              <a:extLst>
                <a:ext uri="{FF2B5EF4-FFF2-40B4-BE49-F238E27FC236}">
                  <a16:creationId xmlns:a16="http://schemas.microsoft.com/office/drawing/2014/main" id="{54C30945-AE61-89CB-B84A-4F74006248A0}"/>
                </a:ext>
              </a:extLst>
            </p:cNvPr>
            <p:cNvSpPr/>
            <p:nvPr/>
          </p:nvSpPr>
          <p:spPr>
            <a:xfrm>
              <a:off x="2496615" y="3627317"/>
              <a:ext cx="7635113" cy="2032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dirty="0"/>
            </a:p>
          </p:txBody>
        </p:sp>
        <p:sp>
          <p:nvSpPr>
            <p:cNvPr id="6" name="Title 1">
              <a:extLst>
                <a:ext uri="{FF2B5EF4-FFF2-40B4-BE49-F238E27FC236}">
                  <a16:creationId xmlns:a16="http://schemas.microsoft.com/office/drawing/2014/main" id="{9DBB978F-DD3C-30F8-3D0E-BD8FD84FC130}"/>
                </a:ext>
              </a:extLst>
            </p:cNvPr>
            <p:cNvSpPr txBox="1">
              <a:spLocks/>
            </p:cNvSpPr>
            <p:nvPr/>
          </p:nvSpPr>
          <p:spPr>
            <a:xfrm>
              <a:off x="2830292" y="3862678"/>
              <a:ext cx="6967758" cy="1489510"/>
            </a:xfrm>
            <a:prstGeom prst="rect">
              <a:avLst/>
            </a:prstGeom>
            <a:grpFill/>
          </p:spPr>
          <p:txBody>
            <a:bodyPr vert="horz" wrap="square" lIns="72000" tIns="45720" rIns="72000" bIns="45720" rtlCol="0" anchor="ctr">
              <a:noAutofit/>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25000"/>
                </a:lnSpc>
                <a:spcBef>
                  <a:spcPts val="600"/>
                </a:spcBef>
                <a:spcAft>
                  <a:spcPts val="600"/>
                </a:spcAft>
              </a:pPr>
              <a:r>
                <a:rPr lang="en-US" sz="2400" b="0" dirty="0">
                  <a:solidFill>
                    <a:schemeClr val="tx1"/>
                  </a:solidFill>
                </a:rPr>
                <a:t>the </a:t>
              </a:r>
              <a:r>
                <a:rPr lang="en-US" sz="2400" dirty="0">
                  <a:solidFill>
                    <a:schemeClr val="tx1"/>
                  </a:solidFill>
                </a:rPr>
                <a:t>trustee structure </a:t>
              </a:r>
              <a:r>
                <a:rPr lang="en-US" sz="2400" b="0" dirty="0">
                  <a:solidFill>
                    <a:schemeClr val="tx1"/>
                  </a:solidFill>
                </a:rPr>
                <a:t>as </a:t>
              </a:r>
              <a:r>
                <a:rPr lang="en-US" sz="2400" dirty="0">
                  <a:solidFill>
                    <a:schemeClr val="tx1"/>
                  </a:solidFill>
                </a:rPr>
                <a:t>the best structure </a:t>
              </a:r>
              <a:r>
                <a:rPr lang="en-US" sz="2400" b="0" dirty="0">
                  <a:solidFill>
                    <a:schemeClr val="tx1"/>
                  </a:solidFill>
                </a:rPr>
                <a:t>for insurance in superannuation to </a:t>
              </a:r>
              <a:r>
                <a:rPr lang="en-US" sz="2400" dirty="0">
                  <a:solidFill>
                    <a:schemeClr val="tx1"/>
                  </a:solidFill>
                </a:rPr>
                <a:t>achieve the Objective of Superannuation; </a:t>
              </a:r>
              <a:r>
                <a:rPr lang="en-US" sz="2400" b="0" dirty="0">
                  <a:solidFill>
                    <a:schemeClr val="tx1"/>
                  </a:solidFill>
                </a:rPr>
                <a:t>and</a:t>
              </a:r>
              <a:endParaRPr lang="en-GB" sz="2400" dirty="0">
                <a:solidFill>
                  <a:schemeClr val="tx1"/>
                </a:solidFill>
              </a:endParaRPr>
            </a:p>
          </p:txBody>
        </p:sp>
      </p:grpSp>
      <p:grpSp>
        <p:nvGrpSpPr>
          <p:cNvPr id="10" name="Group 9">
            <a:extLst>
              <a:ext uri="{FF2B5EF4-FFF2-40B4-BE49-F238E27FC236}">
                <a16:creationId xmlns:a16="http://schemas.microsoft.com/office/drawing/2014/main" id="{499C08F5-7097-92AF-7134-7CA51F58112D}"/>
              </a:ext>
            </a:extLst>
          </p:cNvPr>
          <p:cNvGrpSpPr/>
          <p:nvPr/>
        </p:nvGrpSpPr>
        <p:grpSpPr>
          <a:xfrm>
            <a:off x="1427794" y="1719408"/>
            <a:ext cx="1800000" cy="1800000"/>
            <a:chOff x="1155700" y="3594100"/>
            <a:chExt cx="1800000" cy="1800000"/>
          </a:xfrm>
          <a:solidFill>
            <a:schemeClr val="accent5">
              <a:lumMod val="20000"/>
              <a:lumOff val="80000"/>
            </a:schemeClr>
          </a:solidFill>
        </p:grpSpPr>
        <p:sp>
          <p:nvSpPr>
            <p:cNvPr id="9" name="Oval 8">
              <a:extLst>
                <a:ext uri="{FF2B5EF4-FFF2-40B4-BE49-F238E27FC236}">
                  <a16:creationId xmlns:a16="http://schemas.microsoft.com/office/drawing/2014/main" id="{937AB023-6E31-B12D-BC26-998FCC283717}"/>
                </a:ext>
              </a:extLst>
            </p:cNvPr>
            <p:cNvSpPr/>
            <p:nvPr/>
          </p:nvSpPr>
          <p:spPr>
            <a:xfrm>
              <a:off x="1155700" y="3594100"/>
              <a:ext cx="1800000" cy="1800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Rounded Corners 4">
              <a:extLst>
                <a:ext uri="{FF2B5EF4-FFF2-40B4-BE49-F238E27FC236}">
                  <a16:creationId xmlns:a16="http://schemas.microsoft.com/office/drawing/2014/main" id="{ED08B6FB-4926-65A4-3D82-6A3E11B7605B}"/>
                </a:ext>
              </a:extLst>
            </p:cNvPr>
            <p:cNvSpPr/>
            <p:nvPr/>
          </p:nvSpPr>
          <p:spPr>
            <a:xfrm>
              <a:off x="1376250" y="3711278"/>
              <a:ext cx="1358900" cy="1489510"/>
            </a:xfrm>
            <a:prstGeom prst="roundRect">
              <a:avLst>
                <a:gd name="adj" fmla="val 2638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500" dirty="0">
                  <a:solidFill>
                    <a:schemeClr val="tx1"/>
                  </a:solidFill>
                  <a:latin typeface="Century Gothic" panose="020B0502020202020204" pitchFamily="34" charset="0"/>
                </a:rPr>
                <a:t>2</a:t>
              </a:r>
              <a:endParaRPr lang="en-AU" sz="5400" dirty="0">
                <a:solidFill>
                  <a:schemeClr val="tx1"/>
                </a:solidFill>
                <a:latin typeface="Century Gothic" panose="020B0502020202020204" pitchFamily="34" charset="0"/>
              </a:endParaRPr>
            </a:p>
          </p:txBody>
        </p:sp>
      </p:grpSp>
      <p:grpSp>
        <p:nvGrpSpPr>
          <p:cNvPr id="3" name="Group 2">
            <a:extLst>
              <a:ext uri="{FF2B5EF4-FFF2-40B4-BE49-F238E27FC236}">
                <a16:creationId xmlns:a16="http://schemas.microsoft.com/office/drawing/2014/main" id="{D69AC6E2-64C3-0F78-2721-E7FBF1E6641D}"/>
              </a:ext>
            </a:extLst>
          </p:cNvPr>
          <p:cNvGrpSpPr/>
          <p:nvPr/>
        </p:nvGrpSpPr>
        <p:grpSpPr>
          <a:xfrm>
            <a:off x="3109889" y="3616557"/>
            <a:ext cx="7635113" cy="3019525"/>
            <a:chOff x="2496615" y="3627317"/>
            <a:chExt cx="7635113" cy="2032000"/>
          </a:xfrm>
          <a:solidFill>
            <a:srgbClr val="F8F5EC"/>
          </a:solidFill>
        </p:grpSpPr>
        <p:sp>
          <p:nvSpPr>
            <p:cNvPr id="11" name="Rectangle: Rounded Corners 10">
              <a:extLst>
                <a:ext uri="{FF2B5EF4-FFF2-40B4-BE49-F238E27FC236}">
                  <a16:creationId xmlns:a16="http://schemas.microsoft.com/office/drawing/2014/main" id="{8FADE44D-07C9-5964-6714-1BE9722414B9}"/>
                </a:ext>
              </a:extLst>
            </p:cNvPr>
            <p:cNvSpPr/>
            <p:nvPr/>
          </p:nvSpPr>
          <p:spPr>
            <a:xfrm>
              <a:off x="2496615" y="3627317"/>
              <a:ext cx="7635113" cy="2032000"/>
            </a:xfrm>
            <a:prstGeom prst="roundRect">
              <a:avLst>
                <a:gd name="adj" fmla="val 9017"/>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sz="1600" dirty="0"/>
            </a:p>
          </p:txBody>
        </p:sp>
        <p:sp>
          <p:nvSpPr>
            <p:cNvPr id="12" name="Title 1">
              <a:extLst>
                <a:ext uri="{FF2B5EF4-FFF2-40B4-BE49-F238E27FC236}">
                  <a16:creationId xmlns:a16="http://schemas.microsoft.com/office/drawing/2014/main" id="{91F15973-03D9-AF05-FF4E-F77F5FEB2FB0}"/>
                </a:ext>
              </a:extLst>
            </p:cNvPr>
            <p:cNvSpPr txBox="1">
              <a:spLocks/>
            </p:cNvSpPr>
            <p:nvPr/>
          </p:nvSpPr>
          <p:spPr>
            <a:xfrm>
              <a:off x="2869460" y="3657600"/>
              <a:ext cx="6967758" cy="1489510"/>
            </a:xfrm>
            <a:prstGeom prst="rect">
              <a:avLst/>
            </a:prstGeom>
            <a:grpFill/>
          </p:spPr>
          <p:txBody>
            <a:bodyPr vert="horz" wrap="square" lIns="72000" tIns="45720" rIns="72000" bIns="45720" rtlCol="0" anchor="t">
              <a:noAutofit/>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25000"/>
                </a:lnSpc>
                <a:spcBef>
                  <a:spcPts val="600"/>
                </a:spcBef>
                <a:spcAft>
                  <a:spcPts val="600"/>
                </a:spcAft>
              </a:pPr>
              <a:r>
                <a:rPr lang="en-GB" sz="2400" b="0" dirty="0">
                  <a:solidFill>
                    <a:schemeClr val="tx1"/>
                  </a:solidFill>
                </a:rPr>
                <a:t>the role of trustees to </a:t>
              </a:r>
              <a:r>
                <a:rPr lang="en-GB" sz="2400" dirty="0">
                  <a:solidFill>
                    <a:schemeClr val="tx1"/>
                  </a:solidFill>
                </a:rPr>
                <a:t>assess the value of default death and disability cover </a:t>
              </a:r>
              <a:r>
                <a:rPr lang="en-GB" sz="2400" b="0" dirty="0">
                  <a:solidFill>
                    <a:schemeClr val="tx1"/>
                  </a:solidFill>
                </a:rPr>
                <a:t>to the member and to </a:t>
              </a:r>
              <a:r>
                <a:rPr lang="en-GB" sz="2400" dirty="0">
                  <a:solidFill>
                    <a:schemeClr val="tx1"/>
                  </a:solidFill>
                </a:rPr>
                <a:t>balance a dignified retirement </a:t>
              </a:r>
              <a:r>
                <a:rPr lang="en-GB" sz="2400" b="0" dirty="0">
                  <a:solidFill>
                    <a:schemeClr val="tx1"/>
                  </a:solidFill>
                </a:rPr>
                <a:t>under various lifetime health scenarios, </a:t>
              </a:r>
              <a:r>
                <a:rPr lang="en-GB" sz="2400" dirty="0">
                  <a:solidFill>
                    <a:schemeClr val="tx1"/>
                  </a:solidFill>
                </a:rPr>
                <a:t>in conjunction </a:t>
              </a:r>
              <a:r>
                <a:rPr lang="en-GB" sz="2400" b="0" dirty="0">
                  <a:solidFill>
                    <a:schemeClr val="tx1"/>
                  </a:solidFill>
                </a:rPr>
                <a:t>with the </a:t>
              </a:r>
              <a:r>
                <a:rPr lang="en-GB" sz="2400" dirty="0">
                  <a:solidFill>
                    <a:schemeClr val="tx1"/>
                  </a:solidFill>
                </a:rPr>
                <a:t>impact of premiums</a:t>
              </a:r>
              <a:r>
                <a:rPr lang="en-GB" sz="2400" b="0" dirty="0">
                  <a:solidFill>
                    <a:schemeClr val="tx1"/>
                  </a:solidFill>
                </a:rPr>
                <a:t> on </a:t>
              </a:r>
              <a:r>
                <a:rPr lang="en-GB" sz="2400" dirty="0">
                  <a:solidFill>
                    <a:schemeClr val="tx1"/>
                  </a:solidFill>
                </a:rPr>
                <a:t>member retirement income</a:t>
              </a:r>
              <a:r>
                <a:rPr lang="en-GB" sz="2400" b="0" dirty="0">
                  <a:solidFill>
                    <a:schemeClr val="tx1"/>
                  </a:solidFill>
                </a:rPr>
                <a:t>.</a:t>
              </a:r>
              <a:endParaRPr lang="en-GB" sz="2400" dirty="0">
                <a:solidFill>
                  <a:schemeClr val="tx1"/>
                </a:solidFill>
              </a:endParaRPr>
            </a:p>
          </p:txBody>
        </p:sp>
      </p:grpSp>
      <p:grpSp>
        <p:nvGrpSpPr>
          <p:cNvPr id="13" name="Group 12">
            <a:extLst>
              <a:ext uri="{FF2B5EF4-FFF2-40B4-BE49-F238E27FC236}">
                <a16:creationId xmlns:a16="http://schemas.microsoft.com/office/drawing/2014/main" id="{F46126CF-9D4F-8372-D108-A30D9D761BBE}"/>
              </a:ext>
            </a:extLst>
          </p:cNvPr>
          <p:cNvGrpSpPr/>
          <p:nvPr/>
        </p:nvGrpSpPr>
        <p:grpSpPr>
          <a:xfrm>
            <a:off x="1408590" y="3724938"/>
            <a:ext cx="1800000" cy="1800000"/>
            <a:chOff x="1155700" y="3594100"/>
            <a:chExt cx="1800000" cy="1800000"/>
          </a:xfrm>
          <a:solidFill>
            <a:schemeClr val="accent5">
              <a:lumMod val="20000"/>
              <a:lumOff val="80000"/>
            </a:schemeClr>
          </a:solidFill>
        </p:grpSpPr>
        <p:sp>
          <p:nvSpPr>
            <p:cNvPr id="14" name="Oval 13">
              <a:extLst>
                <a:ext uri="{FF2B5EF4-FFF2-40B4-BE49-F238E27FC236}">
                  <a16:creationId xmlns:a16="http://schemas.microsoft.com/office/drawing/2014/main" id="{D7AAAFC8-C8CE-D451-B6F9-67F05358B25E}"/>
                </a:ext>
              </a:extLst>
            </p:cNvPr>
            <p:cNvSpPr/>
            <p:nvPr/>
          </p:nvSpPr>
          <p:spPr>
            <a:xfrm>
              <a:off x="1155700" y="3594100"/>
              <a:ext cx="1800000" cy="1800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15" name="Rectangle: Rounded Corners 14">
              <a:extLst>
                <a:ext uri="{FF2B5EF4-FFF2-40B4-BE49-F238E27FC236}">
                  <a16:creationId xmlns:a16="http://schemas.microsoft.com/office/drawing/2014/main" id="{F2A7D34F-282A-3999-18FF-A8F0ACABC9FE}"/>
                </a:ext>
              </a:extLst>
            </p:cNvPr>
            <p:cNvSpPr/>
            <p:nvPr/>
          </p:nvSpPr>
          <p:spPr>
            <a:xfrm>
              <a:off x="1376250" y="3711278"/>
              <a:ext cx="1358900" cy="1489510"/>
            </a:xfrm>
            <a:prstGeom prst="roundRect">
              <a:avLst>
                <a:gd name="adj" fmla="val 2638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500" dirty="0">
                  <a:solidFill>
                    <a:schemeClr val="tx1"/>
                  </a:solidFill>
                  <a:latin typeface="Century Gothic" panose="020B0502020202020204" pitchFamily="34" charset="0"/>
                </a:rPr>
                <a:t>4</a:t>
              </a:r>
              <a:endParaRPr lang="en-AU" sz="5400" dirty="0">
                <a:solidFill>
                  <a:schemeClr val="tx1"/>
                </a:solidFill>
                <a:latin typeface="Century Gothic" panose="020B0502020202020204" pitchFamily="34" charset="0"/>
              </a:endParaRPr>
            </a:p>
          </p:txBody>
        </p:sp>
      </p:grpSp>
      <p:sp>
        <p:nvSpPr>
          <p:cNvPr id="16" name="TextBox 15">
            <a:extLst>
              <a:ext uri="{FF2B5EF4-FFF2-40B4-BE49-F238E27FC236}">
                <a16:creationId xmlns:a16="http://schemas.microsoft.com/office/drawing/2014/main" id="{7E164E27-CFF6-55D3-CFFD-F70CB1F3048B}"/>
              </a:ext>
            </a:extLst>
          </p:cNvPr>
          <p:cNvSpPr txBox="1"/>
          <p:nvPr/>
        </p:nvSpPr>
        <p:spPr>
          <a:xfrm>
            <a:off x="10766478" y="279400"/>
            <a:ext cx="1752600" cy="400110"/>
          </a:xfrm>
          <a:prstGeom prst="rect">
            <a:avLst/>
          </a:prstGeom>
          <a:noFill/>
        </p:spPr>
        <p:txBody>
          <a:bodyPr wrap="square" rtlCol="0">
            <a:spAutoFit/>
          </a:bodyPr>
          <a:lstStyle/>
          <a:p>
            <a:r>
              <a:rPr lang="en-GB" sz="2000" dirty="0">
                <a:solidFill>
                  <a:schemeClr val="bg1"/>
                </a:solidFill>
              </a:rPr>
              <a:t>Karen</a:t>
            </a:r>
            <a:endParaRPr lang="en-AU" sz="2000" dirty="0">
              <a:solidFill>
                <a:schemeClr val="bg1"/>
              </a:solidFill>
            </a:endParaRPr>
          </a:p>
        </p:txBody>
      </p:sp>
    </p:spTree>
    <p:extLst>
      <p:ext uri="{BB962C8B-B14F-4D97-AF65-F5344CB8AC3E}">
        <p14:creationId xmlns:p14="http://schemas.microsoft.com/office/powerpoint/2010/main" val="24806510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25F29-CF50-57F8-8E50-D01B93AFBEE9}"/>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76B0EA1-F852-6474-46B8-E45E9E1E2ACA}"/>
              </a:ext>
            </a:extLst>
          </p:cNvPr>
          <p:cNvSpPr/>
          <p:nvPr/>
        </p:nvSpPr>
        <p:spPr>
          <a:xfrm>
            <a:off x="1333498" y="1929074"/>
            <a:ext cx="10248902" cy="492892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Market Power </a:t>
            </a:r>
            <a:r>
              <a:rPr lang="en-GB" sz="2200" dirty="0">
                <a:solidFill>
                  <a:schemeClr val="tx1"/>
                </a:solidFill>
                <a:latin typeface="Century Gothic" panose="020B0502020202020204" pitchFamily="34" charset="0"/>
              </a:rPr>
              <a:t>– Trustee is better able to negotiate on risk pooling, premiums, terms and service levels in the best financial interest of members.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Advocacy </a:t>
            </a:r>
            <a:r>
              <a:rPr lang="en-GB" sz="2200" dirty="0">
                <a:solidFill>
                  <a:schemeClr val="tx1"/>
                </a:solidFill>
                <a:latin typeface="Century Gothic" panose="020B0502020202020204" pitchFamily="34" charset="0"/>
              </a:rPr>
              <a:t>– Trustee can advocate for claimants</a:t>
            </a:r>
          </a:p>
          <a:p>
            <a:pPr marL="34290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Monitoring &amp; Oversight </a:t>
            </a:r>
            <a:r>
              <a:rPr lang="en-GB" sz="2200" dirty="0">
                <a:solidFill>
                  <a:schemeClr val="tx1"/>
                </a:solidFill>
                <a:latin typeface="Century Gothic" panose="020B0502020202020204" pitchFamily="34" charset="0"/>
              </a:rPr>
              <a:t>– Trustees can actively monitor insurance arrangements for sustainability; assess the appropriateness of design, terms and conditions for all covers; cover represents value for money</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Minimise Cross-Subsidisation </a:t>
            </a:r>
            <a:r>
              <a:rPr lang="en-GB" sz="2200" dirty="0">
                <a:solidFill>
                  <a:schemeClr val="tx1"/>
                </a:solidFill>
                <a:latin typeface="Century Gothic" panose="020B0502020202020204" pitchFamily="34" charset="0"/>
              </a:rPr>
              <a:t>–</a:t>
            </a:r>
            <a:r>
              <a:rPr lang="en-GB" sz="2200" b="1" dirty="0">
                <a:solidFill>
                  <a:schemeClr val="tx1"/>
                </a:solidFill>
                <a:latin typeface="Century Gothic" panose="020B0502020202020204" pitchFamily="34" charset="0"/>
              </a:rPr>
              <a:t> </a:t>
            </a:r>
            <a:r>
              <a:rPr lang="en-GB" sz="2200" dirty="0">
                <a:solidFill>
                  <a:schemeClr val="tx1"/>
                </a:solidFill>
                <a:latin typeface="Century Gothic" panose="020B0502020202020204" pitchFamily="34" charset="0"/>
              </a:rPr>
              <a:t>Ensure premiums reflect the estimated member cohort risks and manage risks of voluntary cover on default premiums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Market Discipline </a:t>
            </a:r>
            <a:r>
              <a:rPr lang="en-GB" sz="2200" dirty="0">
                <a:solidFill>
                  <a:schemeClr val="tx1"/>
                </a:solidFill>
                <a:latin typeface="Century Gothic" panose="020B0502020202020204" pitchFamily="34" charset="0"/>
              </a:rPr>
              <a:t>– Review Insurance market through a market tender and benefit structures on a regular basis.</a:t>
            </a:r>
          </a:p>
        </p:txBody>
      </p:sp>
      <p:sp>
        <p:nvSpPr>
          <p:cNvPr id="5" name="Rectangle: Rounded Corners 4">
            <a:extLst>
              <a:ext uri="{FF2B5EF4-FFF2-40B4-BE49-F238E27FC236}">
                <a16:creationId xmlns:a16="http://schemas.microsoft.com/office/drawing/2014/main" id="{B8041DA9-3539-DAAD-D7A0-68A772BAFAB6}"/>
              </a:ext>
            </a:extLst>
          </p:cNvPr>
          <p:cNvSpPr/>
          <p:nvPr/>
        </p:nvSpPr>
        <p:spPr>
          <a:xfrm>
            <a:off x="1257298" y="1253899"/>
            <a:ext cx="103251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Trustee System – Value Add</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31DCCA08-5DF6-8010-4D07-2A4D268C2E5C}"/>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Benefits of the Trustee System</a:t>
            </a:r>
            <a:endParaRPr lang="en-GB" sz="4000" b="0" dirty="0">
              <a:solidFill>
                <a:schemeClr val="tx1"/>
              </a:solidFill>
            </a:endParaRPr>
          </a:p>
        </p:txBody>
      </p:sp>
      <p:sp>
        <p:nvSpPr>
          <p:cNvPr id="2" name="TextBox 1">
            <a:extLst>
              <a:ext uri="{FF2B5EF4-FFF2-40B4-BE49-F238E27FC236}">
                <a16:creationId xmlns:a16="http://schemas.microsoft.com/office/drawing/2014/main" id="{0C674097-726F-757D-3138-CBE8D316B2B3}"/>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Karen</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236F3738-B1A3-A4D5-58C4-B7AC1C474FB9}"/>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14</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228095061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3DDA0-2A4A-1A64-CC37-C580DD39BCAE}"/>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D646A57-4B6C-7BD1-F0C2-91845F3EBAA3}"/>
              </a:ext>
            </a:extLst>
          </p:cNvPr>
          <p:cNvSpPr/>
          <p:nvPr/>
        </p:nvSpPr>
        <p:spPr>
          <a:xfrm>
            <a:off x="1333499" y="2144974"/>
            <a:ext cx="9697054" cy="2860163"/>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Trustee-led Design </a:t>
            </a:r>
            <a:r>
              <a:rPr lang="en-GB" sz="2200" dirty="0">
                <a:solidFill>
                  <a:schemeClr val="tx1"/>
                </a:solidFill>
                <a:latin typeface="Century Gothic" panose="020B0502020202020204" pitchFamily="34" charset="0"/>
              </a:rPr>
              <a:t>– </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Set by trustee to recognise fund members’ profile</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Regulation &amp; Legislation Solutions imposed only if product design concerns and unsatisfactory industry response</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Benchmarking Design </a:t>
            </a:r>
            <a:r>
              <a:rPr lang="en-GB" sz="2200" dirty="0">
                <a:solidFill>
                  <a:schemeClr val="tx1"/>
                </a:solidFill>
                <a:latin typeface="Century Gothic" panose="020B0502020202020204" pitchFamily="34" charset="0"/>
              </a:rPr>
              <a:t>– Unlikely optimal for members; does not inform trustee on best financial interests</a:t>
            </a:r>
          </a:p>
        </p:txBody>
      </p:sp>
      <p:sp>
        <p:nvSpPr>
          <p:cNvPr id="5" name="Rectangle: Rounded Corners 4">
            <a:extLst>
              <a:ext uri="{FF2B5EF4-FFF2-40B4-BE49-F238E27FC236}">
                <a16:creationId xmlns:a16="http://schemas.microsoft.com/office/drawing/2014/main" id="{A4B5502D-8753-F782-E0E4-5F20FA19D093}"/>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Trustee-Led, Member-Focused Insurance Design</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F0CF78FC-9B67-8988-4134-D14F2B2119F8}"/>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Benefit Designs Set by the Trustee</a:t>
            </a:r>
            <a:endParaRPr lang="en-GB" sz="4000" b="0" dirty="0">
              <a:solidFill>
                <a:schemeClr val="tx1"/>
              </a:solidFill>
            </a:endParaRPr>
          </a:p>
        </p:txBody>
      </p:sp>
      <p:sp>
        <p:nvSpPr>
          <p:cNvPr id="2" name="TextBox 1">
            <a:extLst>
              <a:ext uri="{FF2B5EF4-FFF2-40B4-BE49-F238E27FC236}">
                <a16:creationId xmlns:a16="http://schemas.microsoft.com/office/drawing/2014/main" id="{1D63B7D0-8119-241E-9C0C-FC2E7D5F9AB3}"/>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Karen</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04AC7B52-231C-90F3-0F86-301769795A37}"/>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15</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37980497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658AFF"/>
        </a:solidFill>
        <a:effectLst/>
      </p:bgPr>
    </p:bg>
    <p:spTree>
      <p:nvGrpSpPr>
        <p:cNvPr id="1" name="">
          <a:extLst>
            <a:ext uri="{FF2B5EF4-FFF2-40B4-BE49-F238E27FC236}">
              <a16:creationId xmlns:a16="http://schemas.microsoft.com/office/drawing/2014/main" id="{58833B59-A07F-CBC7-6685-36C35852FAC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0AFE049-3B77-94F3-74E9-C8D110C54EA1}"/>
              </a:ext>
            </a:extLst>
          </p:cNvPr>
          <p:cNvSpPr>
            <a:spLocks noGrp="1"/>
          </p:cNvSpPr>
          <p:nvPr>
            <p:ph type="title"/>
          </p:nvPr>
        </p:nvSpPr>
        <p:spPr>
          <a:xfrm>
            <a:off x="1449270" y="1077590"/>
            <a:ext cx="9650530" cy="960120"/>
          </a:xfrm>
        </p:spPr>
        <p:txBody>
          <a:bodyPr>
            <a:normAutofit/>
          </a:bodyPr>
          <a:lstStyle/>
          <a:p>
            <a:pPr lvl="0">
              <a:lnSpc>
                <a:spcPct val="120000"/>
              </a:lnSpc>
              <a:spcBef>
                <a:spcPts val="1200"/>
              </a:spcBef>
              <a:spcAft>
                <a:spcPts val="1200"/>
              </a:spcAft>
            </a:pPr>
            <a:r>
              <a:rPr lang="en-GB" dirty="0">
                <a:solidFill>
                  <a:schemeClr val="bg1"/>
                </a:solidFill>
                <a:latin typeface="Century Gothic" panose="020B0502020202020204" pitchFamily="34" charset="0"/>
              </a:rPr>
              <a:t>Support for Group Insurance in Super</a:t>
            </a:r>
            <a:endParaRPr lang="en-GB" sz="2200" dirty="0">
              <a:solidFill>
                <a:schemeClr val="bg1"/>
              </a:solidFill>
              <a:latin typeface="Century Gothic" panose="020B0502020202020204" pitchFamily="34" charset="0"/>
            </a:endParaRPr>
          </a:p>
        </p:txBody>
      </p:sp>
      <p:sp>
        <p:nvSpPr>
          <p:cNvPr id="4" name="Title 1">
            <a:extLst>
              <a:ext uri="{FF2B5EF4-FFF2-40B4-BE49-F238E27FC236}">
                <a16:creationId xmlns:a16="http://schemas.microsoft.com/office/drawing/2014/main" id="{B8E3B80E-861B-C695-A0B7-746D8D385174}"/>
              </a:ext>
            </a:extLst>
          </p:cNvPr>
          <p:cNvSpPr txBox="1">
            <a:spLocks/>
          </p:cNvSpPr>
          <p:nvPr/>
        </p:nvSpPr>
        <p:spPr>
          <a:xfrm>
            <a:off x="1449270" y="2458720"/>
            <a:ext cx="9298004" cy="245925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50000"/>
              </a:lnSpc>
              <a:spcBef>
                <a:spcPts val="600"/>
              </a:spcBef>
              <a:spcAft>
                <a:spcPts val="600"/>
              </a:spcAft>
            </a:pPr>
            <a:r>
              <a:rPr lang="en-GB" sz="2400" b="0" dirty="0">
                <a:solidFill>
                  <a:schemeClr val="bg1"/>
                </a:solidFill>
              </a:rPr>
              <a:t>The Actuaries Institute advocates:</a:t>
            </a:r>
            <a:endParaRPr lang="en-GB" sz="2800" dirty="0">
              <a:solidFill>
                <a:schemeClr val="bg1"/>
              </a:solidFill>
            </a:endParaRPr>
          </a:p>
        </p:txBody>
      </p:sp>
      <p:grpSp>
        <p:nvGrpSpPr>
          <p:cNvPr id="8" name="Group 7">
            <a:extLst>
              <a:ext uri="{FF2B5EF4-FFF2-40B4-BE49-F238E27FC236}">
                <a16:creationId xmlns:a16="http://schemas.microsoft.com/office/drawing/2014/main" id="{D03B37F8-B81C-6664-5B92-9BFBA910F37D}"/>
              </a:ext>
            </a:extLst>
          </p:cNvPr>
          <p:cNvGrpSpPr/>
          <p:nvPr/>
        </p:nvGrpSpPr>
        <p:grpSpPr>
          <a:xfrm>
            <a:off x="3131365" y="3104950"/>
            <a:ext cx="7635113" cy="2234035"/>
            <a:chOff x="2496615" y="3627317"/>
            <a:chExt cx="7635113" cy="2032000"/>
          </a:xfrm>
          <a:solidFill>
            <a:srgbClr val="F8F5EC"/>
          </a:solidFill>
        </p:grpSpPr>
        <p:sp>
          <p:nvSpPr>
            <p:cNvPr id="7" name="Rectangle: Rounded Corners 6">
              <a:extLst>
                <a:ext uri="{FF2B5EF4-FFF2-40B4-BE49-F238E27FC236}">
                  <a16:creationId xmlns:a16="http://schemas.microsoft.com/office/drawing/2014/main" id="{7452A6F1-59C7-209F-D22B-2C7A9613CD57}"/>
                </a:ext>
              </a:extLst>
            </p:cNvPr>
            <p:cNvSpPr/>
            <p:nvPr/>
          </p:nvSpPr>
          <p:spPr>
            <a:xfrm>
              <a:off x="2496615" y="3627317"/>
              <a:ext cx="7635113" cy="2032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itle 1">
              <a:extLst>
                <a:ext uri="{FF2B5EF4-FFF2-40B4-BE49-F238E27FC236}">
                  <a16:creationId xmlns:a16="http://schemas.microsoft.com/office/drawing/2014/main" id="{5BC717D0-340D-2ED3-3B9D-B535CFCBC075}"/>
                </a:ext>
              </a:extLst>
            </p:cNvPr>
            <p:cNvSpPr txBox="1">
              <a:spLocks/>
            </p:cNvSpPr>
            <p:nvPr/>
          </p:nvSpPr>
          <p:spPr>
            <a:xfrm>
              <a:off x="2869460" y="3657600"/>
              <a:ext cx="6967758" cy="1489510"/>
            </a:xfrm>
            <a:prstGeom prst="rect">
              <a:avLst/>
            </a:prstGeom>
            <a:grpFill/>
          </p:spPr>
          <p:txBody>
            <a:bodyPr vert="horz" wrap="square" lIns="72000" tIns="45720" rIns="72000" bIns="45720" rtlCol="0" anchor="t">
              <a:noAutofit/>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25000"/>
                </a:lnSpc>
                <a:spcBef>
                  <a:spcPts val="600"/>
                </a:spcBef>
                <a:spcAft>
                  <a:spcPts val="600"/>
                </a:spcAft>
              </a:pPr>
              <a:r>
                <a:rPr lang="en-GB" sz="2500" b="0" dirty="0">
                  <a:solidFill>
                    <a:schemeClr val="tx1"/>
                  </a:solidFill>
                </a:rPr>
                <a:t>for </a:t>
              </a:r>
              <a:r>
                <a:rPr lang="en-GB" sz="2500" dirty="0">
                  <a:solidFill>
                    <a:schemeClr val="tx1"/>
                  </a:solidFill>
                </a:rPr>
                <a:t>improvements as to how trustees strike an appropriate balance </a:t>
              </a:r>
              <a:r>
                <a:rPr lang="en-GB" sz="2500" b="0" dirty="0">
                  <a:solidFill>
                    <a:schemeClr val="tx1"/>
                  </a:solidFill>
                </a:rPr>
                <a:t>between the </a:t>
              </a:r>
              <a:r>
                <a:rPr lang="en-GB" sz="2500" dirty="0">
                  <a:solidFill>
                    <a:schemeClr val="tx1"/>
                  </a:solidFill>
                </a:rPr>
                <a:t>costs </a:t>
              </a:r>
              <a:r>
                <a:rPr lang="en-GB" sz="2500" b="0" dirty="0">
                  <a:solidFill>
                    <a:schemeClr val="tx1"/>
                  </a:solidFill>
                </a:rPr>
                <a:t>and</a:t>
              </a:r>
              <a:r>
                <a:rPr lang="en-GB" sz="2500" dirty="0">
                  <a:solidFill>
                    <a:schemeClr val="tx1"/>
                  </a:solidFill>
                </a:rPr>
                <a:t> benefits </a:t>
              </a:r>
              <a:r>
                <a:rPr lang="en-GB" sz="2500" b="0" dirty="0">
                  <a:solidFill>
                    <a:schemeClr val="tx1"/>
                  </a:solidFill>
                </a:rPr>
                <a:t>of providing insurance cover to members.</a:t>
              </a:r>
              <a:endParaRPr lang="en-GB" sz="2500" dirty="0">
                <a:solidFill>
                  <a:schemeClr val="tx1"/>
                </a:solidFill>
              </a:endParaRPr>
            </a:p>
          </p:txBody>
        </p:sp>
      </p:grpSp>
      <p:grpSp>
        <p:nvGrpSpPr>
          <p:cNvPr id="10" name="Group 9">
            <a:extLst>
              <a:ext uri="{FF2B5EF4-FFF2-40B4-BE49-F238E27FC236}">
                <a16:creationId xmlns:a16="http://schemas.microsoft.com/office/drawing/2014/main" id="{9247633C-0B3F-E98B-8BC7-0FE40257DD5F}"/>
              </a:ext>
            </a:extLst>
          </p:cNvPr>
          <p:cNvGrpSpPr/>
          <p:nvPr/>
        </p:nvGrpSpPr>
        <p:grpSpPr>
          <a:xfrm>
            <a:off x="1430066" y="3220950"/>
            <a:ext cx="1800000" cy="1800000"/>
            <a:chOff x="1155700" y="3594100"/>
            <a:chExt cx="1800000" cy="1800000"/>
          </a:xfrm>
          <a:solidFill>
            <a:schemeClr val="accent5">
              <a:lumMod val="20000"/>
              <a:lumOff val="80000"/>
            </a:schemeClr>
          </a:solidFill>
        </p:grpSpPr>
        <p:sp>
          <p:nvSpPr>
            <p:cNvPr id="9" name="Oval 8">
              <a:extLst>
                <a:ext uri="{FF2B5EF4-FFF2-40B4-BE49-F238E27FC236}">
                  <a16:creationId xmlns:a16="http://schemas.microsoft.com/office/drawing/2014/main" id="{7857F9A0-7496-FD18-CD7D-CDAE0A4F8D69}"/>
                </a:ext>
              </a:extLst>
            </p:cNvPr>
            <p:cNvSpPr/>
            <p:nvPr/>
          </p:nvSpPr>
          <p:spPr>
            <a:xfrm>
              <a:off x="1155700" y="3594100"/>
              <a:ext cx="1800000" cy="1800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Rounded Corners 4">
              <a:extLst>
                <a:ext uri="{FF2B5EF4-FFF2-40B4-BE49-F238E27FC236}">
                  <a16:creationId xmlns:a16="http://schemas.microsoft.com/office/drawing/2014/main" id="{AA21C3CB-ABD6-8EBB-9F8E-6385A69BE229}"/>
                </a:ext>
              </a:extLst>
            </p:cNvPr>
            <p:cNvSpPr/>
            <p:nvPr/>
          </p:nvSpPr>
          <p:spPr>
            <a:xfrm>
              <a:off x="1376250" y="3711278"/>
              <a:ext cx="1358900" cy="1489510"/>
            </a:xfrm>
            <a:prstGeom prst="roundRect">
              <a:avLst>
                <a:gd name="adj" fmla="val 2638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500" dirty="0">
                  <a:solidFill>
                    <a:schemeClr val="tx1"/>
                  </a:solidFill>
                  <a:latin typeface="Century Gothic" panose="020B0502020202020204" pitchFamily="34" charset="0"/>
                </a:rPr>
                <a:t>3</a:t>
              </a:r>
              <a:endParaRPr lang="en-AU" sz="5400" dirty="0">
                <a:solidFill>
                  <a:schemeClr val="tx1"/>
                </a:solidFill>
                <a:latin typeface="Century Gothic" panose="020B0502020202020204" pitchFamily="34" charset="0"/>
              </a:endParaRPr>
            </a:p>
          </p:txBody>
        </p:sp>
      </p:grpSp>
      <p:sp>
        <p:nvSpPr>
          <p:cNvPr id="3" name="TextBox 2">
            <a:extLst>
              <a:ext uri="{FF2B5EF4-FFF2-40B4-BE49-F238E27FC236}">
                <a16:creationId xmlns:a16="http://schemas.microsoft.com/office/drawing/2014/main" id="{2F67F198-3796-1B93-C28E-59FB78CB3E9C}"/>
              </a:ext>
            </a:extLst>
          </p:cNvPr>
          <p:cNvSpPr txBox="1"/>
          <p:nvPr/>
        </p:nvSpPr>
        <p:spPr>
          <a:xfrm>
            <a:off x="10766478" y="279400"/>
            <a:ext cx="1752600" cy="400110"/>
          </a:xfrm>
          <a:prstGeom prst="rect">
            <a:avLst/>
          </a:prstGeom>
          <a:noFill/>
        </p:spPr>
        <p:txBody>
          <a:bodyPr wrap="square" rtlCol="0">
            <a:spAutoFit/>
          </a:bodyPr>
          <a:lstStyle/>
          <a:p>
            <a:r>
              <a:rPr lang="en-GB" sz="2000" dirty="0">
                <a:solidFill>
                  <a:schemeClr val="bg1"/>
                </a:solidFill>
              </a:rPr>
              <a:t>Jeff</a:t>
            </a:r>
            <a:endParaRPr lang="en-AU" sz="2000" dirty="0">
              <a:solidFill>
                <a:schemeClr val="bg1"/>
              </a:solidFill>
            </a:endParaRPr>
          </a:p>
        </p:txBody>
      </p:sp>
    </p:spTree>
    <p:extLst>
      <p:ext uri="{BB962C8B-B14F-4D97-AF65-F5344CB8AC3E}">
        <p14:creationId xmlns:p14="http://schemas.microsoft.com/office/powerpoint/2010/main" val="198523589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CA3DD12-438C-041F-E4FE-50BAE3B912D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F72158A-EED0-3CF3-CBB4-3DE9B5C2D008}"/>
              </a:ext>
            </a:extLst>
          </p:cNvPr>
          <p:cNvSpPr/>
          <p:nvPr/>
        </p:nvSpPr>
        <p:spPr>
          <a:xfrm>
            <a:off x="1333498" y="2144975"/>
            <a:ext cx="9966561" cy="984305"/>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SIS Act </a:t>
            </a:r>
            <a:r>
              <a:rPr lang="en-GB" sz="2200" dirty="0">
                <a:solidFill>
                  <a:schemeClr val="tx1"/>
                </a:solidFill>
                <a:latin typeface="Century Gothic" panose="020B0502020202020204" pitchFamily="34" charset="0"/>
              </a:rPr>
              <a:t>– SIS legislation currently has a design, a cost and an erode covenant (and insurer selection and claims covenant).</a:t>
            </a:r>
          </a:p>
        </p:txBody>
      </p:sp>
      <p:sp>
        <p:nvSpPr>
          <p:cNvPr id="5" name="Rectangle: Rounded Corners 4">
            <a:extLst>
              <a:ext uri="{FF2B5EF4-FFF2-40B4-BE49-F238E27FC236}">
                <a16:creationId xmlns:a16="http://schemas.microsoft.com/office/drawing/2014/main" id="{8B5F14A2-ADFC-5072-3330-3BD48CD92828}"/>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Striking the Right Balance</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B2EED6A6-A589-D2E9-B747-DBD50D6C93CF}"/>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Costs and Benefits</a:t>
            </a:r>
            <a:endParaRPr lang="en-GB" sz="4000" b="0" dirty="0">
              <a:solidFill>
                <a:schemeClr val="tx1"/>
              </a:solidFill>
            </a:endParaRPr>
          </a:p>
        </p:txBody>
      </p:sp>
      <p:sp>
        <p:nvSpPr>
          <p:cNvPr id="2" name="TextBox 1">
            <a:extLst>
              <a:ext uri="{FF2B5EF4-FFF2-40B4-BE49-F238E27FC236}">
                <a16:creationId xmlns:a16="http://schemas.microsoft.com/office/drawing/2014/main" id="{8D05784A-F848-7328-F752-8AAC0643ED65}"/>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B5D25002-A736-3FCB-D879-8EC7110A0D08}"/>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17</a:t>
            </a:fld>
            <a:endParaRPr lang="en-GB" sz="1050" dirty="0">
              <a:latin typeface="Century Gothic" panose="020B0502020202020204" pitchFamily="34" charset="0"/>
            </a:endParaRPr>
          </a:p>
        </p:txBody>
      </p:sp>
      <p:sp>
        <p:nvSpPr>
          <p:cNvPr id="6" name="TextBox 5">
            <a:extLst>
              <a:ext uri="{FF2B5EF4-FFF2-40B4-BE49-F238E27FC236}">
                <a16:creationId xmlns:a16="http://schemas.microsoft.com/office/drawing/2014/main" id="{9BA5D40F-9CCB-8098-C37E-C8942351626A}"/>
              </a:ext>
            </a:extLst>
          </p:cNvPr>
          <p:cNvSpPr txBox="1"/>
          <p:nvPr/>
        </p:nvSpPr>
        <p:spPr>
          <a:xfrm>
            <a:off x="1176434" y="3072409"/>
            <a:ext cx="10123625" cy="2523768"/>
          </a:xfrm>
          <a:prstGeom prst="rect">
            <a:avLst/>
          </a:prstGeom>
          <a:noFill/>
        </p:spPr>
        <p:txBody>
          <a:bodyPr wrap="square">
            <a:spAutoFit/>
          </a:bodyPr>
          <a:lstStyle/>
          <a:p>
            <a:r>
              <a:rPr lang="en-US" sz="1600" b="1" i="0" u="none" strike="noStrike" baseline="0" dirty="0">
                <a:solidFill>
                  <a:srgbClr val="C00000"/>
                </a:solidFill>
                <a:latin typeface="Century Gothic" panose="020B0502020202020204" pitchFamily="34" charset="0"/>
              </a:rPr>
              <a:t>“</a:t>
            </a:r>
            <a:r>
              <a:rPr lang="en-US" sz="1600" dirty="0"/>
              <a:t>(a) …… insurance strategy for the benefit of beneficiaries …..</a:t>
            </a:r>
          </a:p>
          <a:p>
            <a:pPr lvl="1"/>
            <a:r>
              <a:rPr lang="en-US" sz="1600" dirty="0"/>
              <a:t>(iii)  the basis for the decision to offer or acquire insurance of those kinds, with cover at that level or levels, having regard to the demographic composition of the beneficiaries of the </a:t>
            </a:r>
            <a:r>
              <a:rPr lang="en-US" sz="1600" dirty="0">
                <a:hlinkClick r:id="rId2"/>
              </a:rPr>
              <a:t>entity</a:t>
            </a:r>
            <a:endParaRPr lang="en-US" sz="1600" dirty="0"/>
          </a:p>
          <a:p>
            <a:r>
              <a:rPr lang="en-US" sz="2200" dirty="0">
                <a:solidFill>
                  <a:srgbClr val="FF0000"/>
                </a:solidFill>
              </a:rPr>
              <a:t>(b)  to consider the cost to all beneficiaries of offering or acquiring insurance of a particular kind, or at a particular level;</a:t>
            </a:r>
          </a:p>
          <a:p>
            <a:r>
              <a:rPr lang="en-US" sz="2200" dirty="0">
                <a:solidFill>
                  <a:srgbClr val="FF0000"/>
                </a:solidFill>
              </a:rPr>
              <a:t>(c)  to only offer or acquire insurance of a particular kind, or at a particular level, if the cost of the insurance does not inappropriately erode the retirement income of beneficiaries;</a:t>
            </a:r>
          </a:p>
        </p:txBody>
      </p:sp>
    </p:spTree>
    <p:extLst>
      <p:ext uri="{BB962C8B-B14F-4D97-AF65-F5344CB8AC3E}">
        <p14:creationId xmlns:p14="http://schemas.microsoft.com/office/powerpoint/2010/main" val="176633704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C1D61C-64A8-FF33-0F37-8C5678276F46}"/>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92F381C9-0910-C9BD-0C5C-C92528DEA093}"/>
              </a:ext>
            </a:extLst>
          </p:cNvPr>
          <p:cNvSpPr/>
          <p:nvPr/>
        </p:nvSpPr>
        <p:spPr>
          <a:xfrm>
            <a:off x="1333498" y="2144974"/>
            <a:ext cx="9966561" cy="333634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Erode </a:t>
            </a:r>
            <a:r>
              <a:rPr lang="en-GB" sz="2200" dirty="0">
                <a:solidFill>
                  <a:schemeClr val="tx1"/>
                </a:solidFill>
                <a:latin typeface="Century Gothic" panose="020B0502020202020204" pitchFamily="34" charset="0"/>
              </a:rPr>
              <a:t>is negative and may be given undue weight by trustees. Has resulted in benefit reductions in real terms and in absolute terms.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Reflection of Benefit </a:t>
            </a:r>
            <a:r>
              <a:rPr lang="en-GB" sz="2200" dirty="0">
                <a:solidFill>
                  <a:schemeClr val="tx1"/>
                </a:solidFill>
                <a:latin typeface="Century Gothic" panose="020B0502020202020204" pitchFamily="34" charset="0"/>
              </a:rPr>
              <a:t>– Better reflect the nature of the premium as ‘removing part or all of the financial risk of the member’, not an erosion of their retirement benefit.</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30% </a:t>
            </a:r>
            <a:r>
              <a:rPr lang="en-GB" sz="2200" dirty="0">
                <a:solidFill>
                  <a:schemeClr val="tx1"/>
                </a:solidFill>
                <a:latin typeface="Century Gothic" panose="020B0502020202020204" pitchFamily="34" charset="0"/>
              </a:rPr>
              <a:t>- need to better reflect the risk of the membership</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Cost </a:t>
            </a:r>
            <a:r>
              <a:rPr lang="en-GB" sz="2200" dirty="0">
                <a:solidFill>
                  <a:schemeClr val="tx1"/>
                </a:solidFill>
                <a:latin typeface="Century Gothic" panose="020B0502020202020204" pitchFamily="34" charset="0"/>
              </a:rPr>
              <a:t>– Support ‘cost’ expressed as a ‘reduction in retirement income’</a:t>
            </a:r>
          </a:p>
        </p:txBody>
      </p:sp>
      <p:sp>
        <p:nvSpPr>
          <p:cNvPr id="5" name="Rectangle: Rounded Corners 4">
            <a:extLst>
              <a:ext uri="{FF2B5EF4-FFF2-40B4-BE49-F238E27FC236}">
                <a16:creationId xmlns:a16="http://schemas.microsoft.com/office/drawing/2014/main" id="{B4CECE3B-3F4E-35AF-A401-8ABCC916855F}"/>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Striking the Right Balance</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6505041B-4F6D-B8CB-7811-F53BEC61925E}"/>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Costs and Benefits</a:t>
            </a:r>
            <a:endParaRPr lang="en-GB" sz="4000" b="0" dirty="0">
              <a:solidFill>
                <a:schemeClr val="tx1"/>
              </a:solidFill>
            </a:endParaRPr>
          </a:p>
        </p:txBody>
      </p:sp>
      <p:sp>
        <p:nvSpPr>
          <p:cNvPr id="2" name="TextBox 1">
            <a:extLst>
              <a:ext uri="{FF2B5EF4-FFF2-40B4-BE49-F238E27FC236}">
                <a16:creationId xmlns:a16="http://schemas.microsoft.com/office/drawing/2014/main" id="{85DC8C23-9CC9-68ED-68C9-858D8FDC7817}"/>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99EF1411-DF5A-816F-1F4C-69479B894C50}"/>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18</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14603683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C39464-D955-DFC3-00FB-E54974EAEC68}"/>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9E338E8-18B0-BD1A-2D3C-EAEDD55A528A}"/>
              </a:ext>
            </a:extLst>
          </p:cNvPr>
          <p:cNvSpPr/>
          <p:nvPr/>
        </p:nvSpPr>
        <p:spPr>
          <a:xfrm>
            <a:off x="1333498" y="2144975"/>
            <a:ext cx="9966561" cy="1786945"/>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dirty="0">
                <a:solidFill>
                  <a:schemeClr val="tx1"/>
                </a:solidFill>
                <a:latin typeface="Century Gothic" panose="020B0502020202020204" pitchFamily="34" charset="0"/>
              </a:rPr>
              <a:t>Institute suggests:</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Replacing the cost and erode covenant with a covenant focused on the trustee requirement to determine an </a:t>
            </a:r>
            <a:r>
              <a:rPr lang="en-GB" sz="2200" b="1" dirty="0">
                <a:solidFill>
                  <a:schemeClr val="tx1"/>
                </a:solidFill>
                <a:latin typeface="Century Gothic" panose="020B0502020202020204" pitchFamily="34" charset="0"/>
              </a:rPr>
              <a:t>appropriate balance between cost and benefit</a:t>
            </a:r>
            <a:endParaRPr lang="en-GB" sz="2200"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5AF7E01D-B681-4889-3C9B-DB9E2AC7A4CE}"/>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Striking the Right Balance</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9BCB89D8-28D9-CC95-2B73-3955490B052A}"/>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Costs and Benefits</a:t>
            </a:r>
            <a:endParaRPr lang="en-GB" sz="4000" b="0" dirty="0">
              <a:solidFill>
                <a:schemeClr val="tx1"/>
              </a:solidFill>
            </a:endParaRPr>
          </a:p>
        </p:txBody>
      </p:sp>
      <p:sp>
        <p:nvSpPr>
          <p:cNvPr id="2" name="TextBox 1">
            <a:extLst>
              <a:ext uri="{FF2B5EF4-FFF2-40B4-BE49-F238E27FC236}">
                <a16:creationId xmlns:a16="http://schemas.microsoft.com/office/drawing/2014/main" id="{B5ECF4E1-E178-31E3-5E88-4B26ACD9AC37}"/>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20CD803D-B814-1D09-6099-C4DD114A2F9A}"/>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19</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17632241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11CDD61-D9F0-B6E2-BEA4-0DD8D2999106}"/>
              </a:ext>
            </a:extLst>
          </p:cNvPr>
          <p:cNvSpPr>
            <a:spLocks noGrp="1"/>
          </p:cNvSpPr>
          <p:nvPr>
            <p:ph idx="1"/>
          </p:nvPr>
        </p:nvSpPr>
        <p:spPr>
          <a:xfrm>
            <a:off x="838200" y="1513135"/>
            <a:ext cx="10723485" cy="5104028"/>
          </a:xfrm>
        </p:spPr>
        <p:txBody>
          <a:bodyPr>
            <a:normAutofit fontScale="40000" lnSpcReduction="20000"/>
          </a:bodyPr>
          <a:lstStyle/>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This meeting is being conducted in accordance with Institute’s Code of Conduct and attended by members in their professional capacity.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It is acknowledged that professional members in their employed capacity, may be active market participants in their respective industries who may compete with each other as defined by competition law. </a:t>
            </a:r>
          </a:p>
          <a:p>
            <a:pPr marL="0" marR="0" lvl="0" indent="0" algn="l" defTabSz="914400" rtl="0" eaLnBrk="0" fontAlgn="base" latinLnBrk="0" hangingPunct="0">
              <a:lnSpc>
                <a:spcPct val="150000"/>
              </a:lnSpc>
              <a:spcBef>
                <a:spcPct val="0"/>
              </a:spcBef>
              <a:spcAft>
                <a:spcPct val="0"/>
              </a:spcAft>
              <a:buClrTx/>
              <a:buSzTx/>
              <a:buFontTx/>
              <a:buNone/>
              <a:tabLst/>
              <a:defRPr/>
            </a:pP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marR="0" lvl="0" indent="0" algn="l" defTabSz="914400" rtl="0" eaLnBrk="0" fontAlgn="base" latinLnBrk="0" hangingPunct="0">
              <a:lnSpc>
                <a:spcPct val="150000"/>
              </a:lnSpc>
              <a:spcBef>
                <a:spcPct val="0"/>
              </a:spcBef>
              <a:spcAft>
                <a:spcPct val="0"/>
              </a:spcAft>
              <a:buClrTx/>
              <a:buSzTx/>
              <a:buFontTx/>
              <a:buNone/>
              <a:tabLs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Participants are, therefore, reminded that in accordance with their competition law compliance obligations they should not: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lvl="1" indent="-171450" eaLnBrk="0" fontAlgn="base" hangingPunct="0">
              <a:lnSpc>
                <a:spcPct val="170000"/>
              </a:lnSpc>
              <a:spcBef>
                <a:spcPct val="0"/>
              </a:spcBef>
              <a:spcAft>
                <a:spcPct val="0"/>
              </a:spcAf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discuss any matter that may be perceived as being cooperation by competitors in a market to influence that market;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lvl="1" indent="-171450" eaLnBrk="0" fontAlgn="base" hangingPunct="0">
              <a:lnSpc>
                <a:spcPct val="170000"/>
              </a:lnSpc>
              <a:spcBef>
                <a:spcPct val="0"/>
              </a:spcBef>
              <a:spcAft>
                <a:spcPct val="0"/>
              </a:spcAf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discuss any matters that could be regarded as fixing, maintaining or controlling prices, allocation of customers or territories, coordinating bids and/or restricting output or acquisitions in any circumstances;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lvl="1" indent="-171450" eaLnBrk="0" fontAlgn="base" hangingPunct="0">
              <a:lnSpc>
                <a:spcPct val="170000"/>
              </a:lnSpc>
              <a:spcBef>
                <a:spcPct val="0"/>
              </a:spcBef>
              <a:spcAft>
                <a:spcPct val="0"/>
              </a:spcAf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share commercially sensitive information relating to their employer; or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628650" lvl="1" indent="-171450" eaLnBrk="0" fontAlgn="base" hangingPunct="0">
              <a:lnSpc>
                <a:spcPct val="170000"/>
              </a:lnSpc>
              <a:spcBef>
                <a:spcPct val="0"/>
              </a:spcBef>
              <a:spcAft>
                <a:spcPct val="0"/>
              </a:spcAft>
              <a:defRPr/>
            </a:pPr>
            <a:r>
              <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ea typeface="Times New Roman" panose="02020603050405020304" pitchFamily="18" charset="0"/>
                <a:cs typeface="Arial" panose="020B0604020202020204" pitchFamily="34" charset="0"/>
              </a:rPr>
              <a:t>share information for an anti-competitive purpose. </a:t>
            </a:r>
            <a:endParaRPr kumimoji="0" lang="en-US" altLang="en-US" sz="40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endParaRPr>
          </a:p>
          <a:p>
            <a:pPr marL="0" indent="0">
              <a:buNone/>
            </a:pPr>
            <a:endParaRPr lang="en-AU" dirty="0"/>
          </a:p>
        </p:txBody>
      </p:sp>
      <p:sp>
        <p:nvSpPr>
          <p:cNvPr id="4" name="Title 1">
            <a:extLst>
              <a:ext uri="{FF2B5EF4-FFF2-40B4-BE49-F238E27FC236}">
                <a16:creationId xmlns:a16="http://schemas.microsoft.com/office/drawing/2014/main" id="{FC5D3285-9CE9-FF4E-8874-7A33D7173AA4}"/>
              </a:ext>
            </a:extLst>
          </p:cNvPr>
          <p:cNvSpPr>
            <a:spLocks noGrp="1"/>
          </p:cNvSpPr>
          <p:nvPr>
            <p:ph type="title"/>
          </p:nvPr>
        </p:nvSpPr>
        <p:spPr>
          <a:xfrm>
            <a:off x="838200" y="240837"/>
            <a:ext cx="10515600" cy="1325563"/>
          </a:xfrm>
        </p:spPr>
        <p:txBody>
          <a:bodyPr>
            <a:noAutofit/>
          </a:bodyPr>
          <a:lstStyle/>
          <a:p>
            <a:r>
              <a:rPr lang="en-US" b="1" dirty="0">
                <a:solidFill>
                  <a:srgbClr val="3C69FF"/>
                </a:solidFill>
              </a:rPr>
              <a:t>Important notice for all participants </a:t>
            </a:r>
          </a:p>
        </p:txBody>
      </p:sp>
      <p:sp>
        <p:nvSpPr>
          <p:cNvPr id="5" name="Slide Number Placeholder 3">
            <a:extLst>
              <a:ext uri="{FF2B5EF4-FFF2-40B4-BE49-F238E27FC236}">
                <a16:creationId xmlns:a16="http://schemas.microsoft.com/office/drawing/2014/main" id="{E9026347-902B-2A82-CB57-4A94BA0A7B78}"/>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2</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300125739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28DAA1-A176-B750-A952-5A03C94A2E4C}"/>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ECC9415E-7428-59B9-2A0F-59B4C5758D0D}"/>
              </a:ext>
            </a:extLst>
          </p:cNvPr>
          <p:cNvSpPr/>
          <p:nvPr/>
        </p:nvSpPr>
        <p:spPr>
          <a:xfrm>
            <a:off x="1252131" y="1218734"/>
            <a:ext cx="10658477"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2800" b="1" dirty="0">
              <a:solidFill>
                <a:srgbClr val="C00000"/>
              </a:solidFill>
              <a:latin typeface="Century Gothic" panose="020B0502020202020204" pitchFamily="34" charset="0"/>
            </a:endParaRPr>
          </a:p>
          <a:p>
            <a:endParaRPr lang="en-AU" sz="2800" b="1" dirty="0">
              <a:solidFill>
                <a:srgbClr val="C00000"/>
              </a:solidFill>
              <a:latin typeface="Century Gothic" panose="020B0502020202020204" pitchFamily="34" charset="0"/>
            </a:endParaRPr>
          </a:p>
        </p:txBody>
      </p:sp>
      <p:sp>
        <p:nvSpPr>
          <p:cNvPr id="2" name="TextBox 1">
            <a:extLst>
              <a:ext uri="{FF2B5EF4-FFF2-40B4-BE49-F238E27FC236}">
                <a16:creationId xmlns:a16="http://schemas.microsoft.com/office/drawing/2014/main" id="{BD8AFE9C-BF2C-02A8-712D-83DC2227A15F}"/>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4" name="TextBox 3">
            <a:extLst>
              <a:ext uri="{FF2B5EF4-FFF2-40B4-BE49-F238E27FC236}">
                <a16:creationId xmlns:a16="http://schemas.microsoft.com/office/drawing/2014/main" id="{6EEB89B7-55A7-77A2-1AA8-F82C92605BEC}"/>
              </a:ext>
            </a:extLst>
          </p:cNvPr>
          <p:cNvSpPr txBox="1"/>
          <p:nvPr/>
        </p:nvSpPr>
        <p:spPr>
          <a:xfrm>
            <a:off x="1438060" y="1553489"/>
            <a:ext cx="10123625" cy="4124206"/>
          </a:xfrm>
          <a:prstGeom prst="rect">
            <a:avLst/>
          </a:prstGeom>
          <a:noFill/>
        </p:spPr>
        <p:txBody>
          <a:bodyPr wrap="square">
            <a:spAutoFit/>
          </a:bodyPr>
          <a:lstStyle/>
          <a:p>
            <a:r>
              <a:rPr lang="en-US" sz="2200" dirty="0">
                <a:solidFill>
                  <a:srgbClr val="FF0000"/>
                </a:solidFill>
              </a:rPr>
              <a:t>“(b)  to consider the cost to all beneficiaries of offering or acquiring insurance of a particular kind, or at a particular level;</a:t>
            </a:r>
          </a:p>
          <a:p>
            <a:r>
              <a:rPr lang="en-US" sz="2200" dirty="0">
                <a:solidFill>
                  <a:srgbClr val="FF0000"/>
                </a:solidFill>
              </a:rPr>
              <a:t>(c)  to only offer or acquire insurance of a particular kind, or at a particular level, if the cost of the insurance does not inappropriately erode the retirement income of beneficiaries</a:t>
            </a:r>
            <a:r>
              <a:rPr lang="en-AU" sz="1600" b="1" i="0" u="none" strike="noStrike" baseline="0" dirty="0">
                <a:solidFill>
                  <a:srgbClr val="C00000"/>
                </a:solidFill>
                <a:latin typeface="Century Gothic" panose="020B0502020202020204" pitchFamily="34" charset="0"/>
              </a:rPr>
              <a:t>”</a:t>
            </a:r>
          </a:p>
          <a:p>
            <a:pPr algn="ctr"/>
            <a:r>
              <a:rPr lang="en-AU" sz="2000" b="1" dirty="0">
                <a:latin typeface="Century Gothic" panose="020B0502020202020204" pitchFamily="34" charset="0"/>
              </a:rPr>
              <a:t>RED TO GREEN</a:t>
            </a:r>
          </a:p>
          <a:p>
            <a:r>
              <a:rPr lang="en-US" sz="2200" dirty="0">
                <a:solidFill>
                  <a:schemeClr val="accent6"/>
                </a:solidFill>
                <a:latin typeface="Century Gothic" panose="020B0502020202020204" pitchFamily="34" charset="0"/>
              </a:rPr>
              <a:t>“(b) to consider and determine </a:t>
            </a:r>
            <a:r>
              <a:rPr lang="en-US" sz="2200" b="1" dirty="0">
                <a:solidFill>
                  <a:schemeClr val="accent6"/>
                </a:solidFill>
                <a:latin typeface="Century Gothic" panose="020B0502020202020204" pitchFamily="34" charset="0"/>
              </a:rPr>
              <a:t>an appropriate balance </a:t>
            </a:r>
            <a:r>
              <a:rPr lang="en-US" sz="2200" dirty="0">
                <a:solidFill>
                  <a:schemeClr val="accent6"/>
                </a:solidFill>
                <a:latin typeface="Century Gothic" panose="020B0502020202020204" pitchFamily="34" charset="0"/>
              </a:rPr>
              <a:t>between the cost and the benefit, to all beneficiaries, of offering or acquiring insurance of a particular kind and at a particular level under various lifetime health scenarios, such as working to normal retirement age, becoming disabled or dying before normal retirement age. The cost of insurance is to be measured as the reduction in retirement income.</a:t>
            </a:r>
            <a:r>
              <a:rPr lang="en-US" sz="2200" b="1" dirty="0">
                <a:solidFill>
                  <a:schemeClr val="accent6"/>
                </a:solidFill>
                <a:latin typeface="Century Gothic" panose="020B0502020202020204" pitchFamily="34" charset="0"/>
              </a:rPr>
              <a:t>”</a:t>
            </a:r>
            <a:endParaRPr lang="en-AU" sz="2200" b="1" dirty="0">
              <a:solidFill>
                <a:schemeClr val="accent6"/>
              </a:solidFill>
              <a:latin typeface="Century Gothic" panose="020B0502020202020204" pitchFamily="34" charset="0"/>
            </a:endParaRPr>
          </a:p>
        </p:txBody>
      </p:sp>
      <p:sp>
        <p:nvSpPr>
          <p:cNvPr id="9" name="TextBox 8">
            <a:extLst>
              <a:ext uri="{FF2B5EF4-FFF2-40B4-BE49-F238E27FC236}">
                <a16:creationId xmlns:a16="http://schemas.microsoft.com/office/drawing/2014/main" id="{7B938C67-EF20-4DF3-0F07-D17E6F97AF57}"/>
              </a:ext>
            </a:extLst>
          </p:cNvPr>
          <p:cNvSpPr txBox="1"/>
          <p:nvPr/>
        </p:nvSpPr>
        <p:spPr>
          <a:xfrm>
            <a:off x="1685822" y="1230274"/>
            <a:ext cx="10153348" cy="369332"/>
          </a:xfrm>
          <a:prstGeom prst="rect">
            <a:avLst/>
          </a:prstGeom>
          <a:noFill/>
        </p:spPr>
        <p:txBody>
          <a:bodyPr wrap="square">
            <a:spAutoFit/>
          </a:bodyPr>
          <a:lstStyle/>
          <a:p>
            <a:pPr algn="l"/>
            <a:r>
              <a:rPr lang="en-US" sz="1800" b="1" i="0" u="none" strike="noStrike" baseline="0" dirty="0">
                <a:latin typeface="Century Gothic" panose="020B0502020202020204" pitchFamily="34" charset="0"/>
              </a:rPr>
              <a:t>Sections 52(7)</a:t>
            </a:r>
            <a:r>
              <a:rPr lang="en-US" sz="800" b="1" i="0" u="none" strike="noStrike" baseline="0" dirty="0">
                <a:latin typeface="Century Gothic" panose="020B0502020202020204" pitchFamily="34" charset="0"/>
              </a:rPr>
              <a:t> </a:t>
            </a:r>
            <a:r>
              <a:rPr lang="en-US" sz="1800" b="1" i="0" u="none" strike="noStrike" baseline="0" dirty="0">
                <a:latin typeface="Century Gothic" panose="020B0502020202020204" pitchFamily="34" charset="0"/>
              </a:rPr>
              <a:t>of the </a:t>
            </a:r>
            <a:r>
              <a:rPr lang="en-US" sz="1800" b="1" i="1" u="none" strike="noStrike" baseline="0" dirty="0">
                <a:latin typeface="Century Gothic" panose="020B0502020202020204" pitchFamily="34" charset="0"/>
              </a:rPr>
              <a:t>Superannuation Industry (Supervision) </a:t>
            </a:r>
            <a:r>
              <a:rPr lang="en-US" sz="1800" b="1" i="0" u="none" strike="noStrike" baseline="0" dirty="0">
                <a:latin typeface="Century Gothic" panose="020B0502020202020204" pitchFamily="34" charset="0"/>
              </a:rPr>
              <a:t>Act</a:t>
            </a:r>
          </a:p>
        </p:txBody>
      </p:sp>
      <p:sp>
        <p:nvSpPr>
          <p:cNvPr id="3" name="Slide Number Placeholder 3">
            <a:extLst>
              <a:ext uri="{FF2B5EF4-FFF2-40B4-BE49-F238E27FC236}">
                <a16:creationId xmlns:a16="http://schemas.microsoft.com/office/drawing/2014/main" id="{6762D548-1DA2-C72B-4A16-BAEBACACD56E}"/>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20</a:t>
            </a:fld>
            <a:endParaRPr lang="en-GB" sz="1050" dirty="0">
              <a:latin typeface="Century Gothic" panose="020B0502020202020204" pitchFamily="34" charset="0"/>
            </a:endParaRPr>
          </a:p>
        </p:txBody>
      </p:sp>
      <p:sp>
        <p:nvSpPr>
          <p:cNvPr id="6" name="Title 1">
            <a:extLst>
              <a:ext uri="{FF2B5EF4-FFF2-40B4-BE49-F238E27FC236}">
                <a16:creationId xmlns:a16="http://schemas.microsoft.com/office/drawing/2014/main" id="{247B31C8-3910-68A9-EA38-E538467EBBE8}"/>
              </a:ext>
            </a:extLst>
          </p:cNvPr>
          <p:cNvSpPr txBox="1">
            <a:spLocks/>
          </p:cNvSpPr>
          <p:nvPr/>
        </p:nvSpPr>
        <p:spPr>
          <a:xfrm>
            <a:off x="1252131" y="637773"/>
            <a:ext cx="10515600" cy="790575"/>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85000"/>
              </a:lnSpc>
              <a:spcBef>
                <a:spcPts val="600"/>
              </a:spcBef>
              <a:spcAft>
                <a:spcPts val="600"/>
              </a:spcAft>
            </a:pPr>
            <a:r>
              <a:rPr lang="en-GB" dirty="0">
                <a:solidFill>
                  <a:schemeClr val="tx1"/>
                </a:solidFill>
              </a:rPr>
              <a:t>SIS Insurance Covenants – Proposed Change</a:t>
            </a:r>
            <a:endParaRPr lang="en-GB" b="0" dirty="0">
              <a:solidFill>
                <a:schemeClr val="tx1"/>
              </a:solidFill>
            </a:endParaRPr>
          </a:p>
        </p:txBody>
      </p:sp>
    </p:spTree>
    <p:extLst>
      <p:ext uri="{BB962C8B-B14F-4D97-AF65-F5344CB8AC3E}">
        <p14:creationId xmlns:p14="http://schemas.microsoft.com/office/powerpoint/2010/main" val="246828598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F9765E1E-6209-589F-0AA9-642424962F1F}"/>
              </a:ext>
            </a:extLst>
          </p:cNvPr>
          <p:cNvSpPr txBox="1">
            <a:spLocks/>
          </p:cNvSpPr>
          <p:nvPr/>
        </p:nvSpPr>
        <p:spPr>
          <a:xfrm>
            <a:off x="971536" y="704388"/>
            <a:ext cx="393223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rgbClr val="3C69FF"/>
                </a:solidFill>
                <a:latin typeface="ABC Oracle" panose="020B0504040202060203" pitchFamily="34" charset="0"/>
              </a:rPr>
              <a:t>Q&amp;A</a:t>
            </a:r>
            <a:endParaRPr lang="en-US" dirty="0"/>
          </a:p>
        </p:txBody>
      </p:sp>
      <p:sp>
        <p:nvSpPr>
          <p:cNvPr id="5" name="Content Placeholder 2">
            <a:extLst>
              <a:ext uri="{FF2B5EF4-FFF2-40B4-BE49-F238E27FC236}">
                <a16:creationId xmlns:a16="http://schemas.microsoft.com/office/drawing/2014/main" id="{EF93DA4B-8C82-8F68-BCB4-57C5256FD8BE}"/>
              </a:ext>
            </a:extLst>
          </p:cNvPr>
          <p:cNvSpPr txBox="1">
            <a:spLocks/>
          </p:cNvSpPr>
          <p:nvPr/>
        </p:nvSpPr>
        <p:spPr>
          <a:xfrm>
            <a:off x="5344297"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dirty="0">
              <a:solidFill>
                <a:prstClr val="black"/>
              </a:solidFill>
              <a:latin typeface="ABC Oracle" panose="020B0504040202060203" pitchFamily="34" charset="0"/>
            </a:endParaRPr>
          </a:p>
          <a:p>
            <a:pPr marL="0" indent="0" algn="ctr">
              <a:buNone/>
            </a:pPr>
            <a:r>
              <a:rPr lang="en-US" sz="6000" b="1" dirty="0">
                <a:solidFill>
                  <a:prstClr val="black"/>
                </a:solidFill>
                <a:latin typeface="ABC Oracle"/>
              </a:rPr>
              <a:t>Join at slido.com #</a:t>
            </a:r>
            <a:r>
              <a:rPr lang="en-US" sz="6000" b="1" dirty="0"/>
              <a:t>1162820</a:t>
            </a:r>
            <a:endParaRPr lang="en-AU" sz="6000" b="1" dirty="0"/>
          </a:p>
          <a:p>
            <a:endParaRPr lang="en-US" dirty="0"/>
          </a:p>
        </p:txBody>
      </p:sp>
      <p:pic>
        <p:nvPicPr>
          <p:cNvPr id="3" name="Picture 2" descr="A qr code with black squares&#10;&#10;AI-generated content may be incorrect.">
            <a:extLst>
              <a:ext uri="{FF2B5EF4-FFF2-40B4-BE49-F238E27FC236}">
                <a16:creationId xmlns:a16="http://schemas.microsoft.com/office/drawing/2014/main" id="{74EB10C1-74AA-E9CD-BDCB-5F0FF7A8CF1A}"/>
              </a:ext>
            </a:extLst>
          </p:cNvPr>
          <p:cNvPicPr>
            <a:picLocks noChangeAspect="1"/>
          </p:cNvPicPr>
          <p:nvPr/>
        </p:nvPicPr>
        <p:blipFill>
          <a:blip r:embed="rId2"/>
          <a:stretch>
            <a:fillRect/>
          </a:stretch>
        </p:blipFill>
        <p:spPr>
          <a:xfrm>
            <a:off x="984250" y="1902557"/>
            <a:ext cx="4127500" cy="4107962"/>
          </a:xfrm>
          <a:prstGeom prst="rect">
            <a:avLst/>
          </a:prstGeom>
        </p:spPr>
      </p:pic>
      <p:sp>
        <p:nvSpPr>
          <p:cNvPr id="6" name="Slide Number Placeholder 3">
            <a:extLst>
              <a:ext uri="{FF2B5EF4-FFF2-40B4-BE49-F238E27FC236}">
                <a16:creationId xmlns:a16="http://schemas.microsoft.com/office/drawing/2014/main" id="{A288BEB9-A71E-A78C-ADB3-B1AEEE4A98F3}"/>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21</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531782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658AFF"/>
        </a:solidFill>
        <a:effectLst/>
      </p:bgPr>
    </p:bg>
    <p:spTree>
      <p:nvGrpSpPr>
        <p:cNvPr id="1" name="">
          <a:extLst>
            <a:ext uri="{FF2B5EF4-FFF2-40B4-BE49-F238E27FC236}">
              <a16:creationId xmlns:a16="http://schemas.microsoft.com/office/drawing/2014/main" id="{6FA70739-AC77-C671-9595-365ED5DED94E}"/>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B064C16-D360-F3A9-D43B-0C9E87B6061B}"/>
              </a:ext>
            </a:extLst>
          </p:cNvPr>
          <p:cNvSpPr txBox="1">
            <a:spLocks/>
          </p:cNvSpPr>
          <p:nvPr/>
        </p:nvSpPr>
        <p:spPr>
          <a:xfrm>
            <a:off x="1449270" y="2471420"/>
            <a:ext cx="9298004" cy="245925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50000"/>
              </a:lnSpc>
              <a:spcBef>
                <a:spcPts val="600"/>
              </a:spcBef>
              <a:spcAft>
                <a:spcPts val="600"/>
              </a:spcAft>
            </a:pPr>
            <a:r>
              <a:rPr lang="en-GB" sz="2400" b="0" dirty="0">
                <a:solidFill>
                  <a:schemeClr val="bg1"/>
                </a:solidFill>
              </a:rPr>
              <a:t>The Actuaries Institute </a:t>
            </a:r>
            <a:r>
              <a:rPr lang="en-US" sz="2400" b="0" dirty="0">
                <a:solidFill>
                  <a:schemeClr val="bg1"/>
                </a:solidFill>
              </a:rPr>
              <a:t>supports:</a:t>
            </a:r>
            <a:endParaRPr lang="en-GB" sz="2800" dirty="0">
              <a:solidFill>
                <a:schemeClr val="bg1"/>
              </a:solidFill>
            </a:endParaRPr>
          </a:p>
        </p:txBody>
      </p:sp>
      <p:grpSp>
        <p:nvGrpSpPr>
          <p:cNvPr id="8" name="Group 7">
            <a:extLst>
              <a:ext uri="{FF2B5EF4-FFF2-40B4-BE49-F238E27FC236}">
                <a16:creationId xmlns:a16="http://schemas.microsoft.com/office/drawing/2014/main" id="{F35D0146-DD16-8C96-BED2-38F4880A3817}"/>
              </a:ext>
            </a:extLst>
          </p:cNvPr>
          <p:cNvGrpSpPr/>
          <p:nvPr/>
        </p:nvGrpSpPr>
        <p:grpSpPr>
          <a:xfrm>
            <a:off x="3131365" y="3117650"/>
            <a:ext cx="7635113" cy="2813250"/>
            <a:chOff x="2496615" y="3627317"/>
            <a:chExt cx="7635113" cy="2032000"/>
          </a:xfrm>
          <a:solidFill>
            <a:srgbClr val="F8F5EC"/>
          </a:solidFill>
        </p:grpSpPr>
        <p:sp>
          <p:nvSpPr>
            <p:cNvPr id="7" name="Rectangle: Rounded Corners 6">
              <a:extLst>
                <a:ext uri="{FF2B5EF4-FFF2-40B4-BE49-F238E27FC236}">
                  <a16:creationId xmlns:a16="http://schemas.microsoft.com/office/drawing/2014/main" id="{DBF520D2-A549-44EF-FC7F-25F3F31D46EB}"/>
                </a:ext>
              </a:extLst>
            </p:cNvPr>
            <p:cNvSpPr/>
            <p:nvPr/>
          </p:nvSpPr>
          <p:spPr>
            <a:xfrm>
              <a:off x="2496615" y="3627317"/>
              <a:ext cx="7635113" cy="2032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itle 1">
              <a:extLst>
                <a:ext uri="{FF2B5EF4-FFF2-40B4-BE49-F238E27FC236}">
                  <a16:creationId xmlns:a16="http://schemas.microsoft.com/office/drawing/2014/main" id="{3B146A0F-2DE2-A5BE-C6CE-AD1371EBFDA1}"/>
                </a:ext>
              </a:extLst>
            </p:cNvPr>
            <p:cNvSpPr txBox="1">
              <a:spLocks/>
            </p:cNvSpPr>
            <p:nvPr/>
          </p:nvSpPr>
          <p:spPr>
            <a:xfrm>
              <a:off x="2879643" y="3751442"/>
              <a:ext cx="6967758" cy="1489510"/>
            </a:xfrm>
            <a:prstGeom prst="rect">
              <a:avLst/>
            </a:prstGeom>
            <a:grpFill/>
          </p:spPr>
          <p:txBody>
            <a:bodyPr vert="horz" wrap="square" lIns="72000" tIns="45720" rIns="72000" bIns="45720" rtlCol="0" anchor="t">
              <a:noAutofit/>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25000"/>
                </a:lnSpc>
                <a:spcBef>
                  <a:spcPts val="600"/>
                </a:spcBef>
                <a:spcAft>
                  <a:spcPts val="600"/>
                </a:spcAft>
              </a:pPr>
              <a:r>
                <a:rPr lang="en-GB" sz="2500" dirty="0">
                  <a:solidFill>
                    <a:schemeClr val="tx1"/>
                  </a:solidFill>
                </a:rPr>
                <a:t>Board competency </a:t>
              </a:r>
              <a:r>
                <a:rPr lang="en-GB" sz="2500" b="0" dirty="0">
                  <a:solidFill>
                    <a:schemeClr val="tx1"/>
                  </a:solidFill>
                </a:rPr>
                <a:t>in the </a:t>
              </a:r>
              <a:r>
                <a:rPr lang="en-GB" sz="2500" dirty="0">
                  <a:solidFill>
                    <a:schemeClr val="tx1"/>
                  </a:solidFill>
                </a:rPr>
                <a:t>governance of insurance in superannuation</a:t>
              </a:r>
              <a:r>
                <a:rPr lang="en-GB" sz="2500" b="0" dirty="0">
                  <a:solidFill>
                    <a:schemeClr val="tx1"/>
                  </a:solidFill>
                </a:rPr>
                <a:t>, including where relevant strong </a:t>
              </a:r>
              <a:r>
                <a:rPr lang="en-GB" sz="2500" dirty="0">
                  <a:solidFill>
                    <a:schemeClr val="tx1"/>
                  </a:solidFill>
                </a:rPr>
                <a:t>operational risk management practices</a:t>
              </a:r>
              <a:r>
                <a:rPr lang="en-GB" sz="2500" b="0" dirty="0">
                  <a:solidFill>
                    <a:schemeClr val="tx1"/>
                  </a:solidFill>
                </a:rPr>
                <a:t> in the use of </a:t>
              </a:r>
              <a:r>
                <a:rPr lang="en-GB" sz="2500" dirty="0">
                  <a:solidFill>
                    <a:schemeClr val="tx1"/>
                  </a:solidFill>
                </a:rPr>
                <a:t>third-party providers.</a:t>
              </a:r>
            </a:p>
          </p:txBody>
        </p:sp>
      </p:grpSp>
      <p:grpSp>
        <p:nvGrpSpPr>
          <p:cNvPr id="10" name="Group 9">
            <a:extLst>
              <a:ext uri="{FF2B5EF4-FFF2-40B4-BE49-F238E27FC236}">
                <a16:creationId xmlns:a16="http://schemas.microsoft.com/office/drawing/2014/main" id="{10751E46-9865-8498-A3D8-62EF032AE227}"/>
              </a:ext>
            </a:extLst>
          </p:cNvPr>
          <p:cNvGrpSpPr/>
          <p:nvPr/>
        </p:nvGrpSpPr>
        <p:grpSpPr>
          <a:xfrm>
            <a:off x="1430066" y="3233650"/>
            <a:ext cx="1800000" cy="1800000"/>
            <a:chOff x="1155700" y="3594100"/>
            <a:chExt cx="1800000" cy="1800000"/>
          </a:xfrm>
          <a:solidFill>
            <a:schemeClr val="accent5">
              <a:lumMod val="20000"/>
              <a:lumOff val="80000"/>
            </a:schemeClr>
          </a:solidFill>
        </p:grpSpPr>
        <p:sp>
          <p:nvSpPr>
            <p:cNvPr id="9" name="Oval 8">
              <a:extLst>
                <a:ext uri="{FF2B5EF4-FFF2-40B4-BE49-F238E27FC236}">
                  <a16:creationId xmlns:a16="http://schemas.microsoft.com/office/drawing/2014/main" id="{A19E9814-02A8-5A5D-2A0D-09AAC4176C52}"/>
                </a:ext>
              </a:extLst>
            </p:cNvPr>
            <p:cNvSpPr/>
            <p:nvPr/>
          </p:nvSpPr>
          <p:spPr>
            <a:xfrm>
              <a:off x="1155700" y="3594100"/>
              <a:ext cx="1800000" cy="1800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Rounded Corners 4">
              <a:extLst>
                <a:ext uri="{FF2B5EF4-FFF2-40B4-BE49-F238E27FC236}">
                  <a16:creationId xmlns:a16="http://schemas.microsoft.com/office/drawing/2014/main" id="{6BC06E1E-BB0A-0B9F-87D7-6731D2931695}"/>
                </a:ext>
              </a:extLst>
            </p:cNvPr>
            <p:cNvSpPr/>
            <p:nvPr/>
          </p:nvSpPr>
          <p:spPr>
            <a:xfrm>
              <a:off x="1376250" y="3711278"/>
              <a:ext cx="1358900" cy="1489510"/>
            </a:xfrm>
            <a:prstGeom prst="roundRect">
              <a:avLst>
                <a:gd name="adj" fmla="val 2638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500" dirty="0">
                  <a:solidFill>
                    <a:schemeClr val="tx1"/>
                  </a:solidFill>
                  <a:latin typeface="Century Gothic" panose="020B0502020202020204" pitchFamily="34" charset="0"/>
                </a:rPr>
                <a:t>5</a:t>
              </a:r>
              <a:endParaRPr lang="en-AU" sz="5400" dirty="0">
                <a:solidFill>
                  <a:schemeClr val="tx1"/>
                </a:solidFill>
                <a:latin typeface="Century Gothic" panose="020B0502020202020204" pitchFamily="34" charset="0"/>
              </a:endParaRPr>
            </a:p>
          </p:txBody>
        </p:sp>
      </p:grpSp>
      <p:sp>
        <p:nvSpPr>
          <p:cNvPr id="13" name="Title 1">
            <a:extLst>
              <a:ext uri="{FF2B5EF4-FFF2-40B4-BE49-F238E27FC236}">
                <a16:creationId xmlns:a16="http://schemas.microsoft.com/office/drawing/2014/main" id="{E670F747-F044-75C3-3458-648788000E66}"/>
              </a:ext>
            </a:extLst>
          </p:cNvPr>
          <p:cNvSpPr>
            <a:spLocks noGrp="1"/>
          </p:cNvSpPr>
          <p:nvPr>
            <p:ph type="title"/>
          </p:nvPr>
        </p:nvSpPr>
        <p:spPr>
          <a:xfrm>
            <a:off x="1468474" y="1090290"/>
            <a:ext cx="9298004" cy="960120"/>
          </a:xfrm>
        </p:spPr>
        <p:txBody>
          <a:bodyPr>
            <a:noAutofit/>
          </a:bodyPr>
          <a:lstStyle/>
          <a:p>
            <a:pPr lvl="0">
              <a:lnSpc>
                <a:spcPct val="120000"/>
              </a:lnSpc>
              <a:spcBef>
                <a:spcPts val="1200"/>
              </a:spcBef>
              <a:spcAft>
                <a:spcPts val="1200"/>
              </a:spcAft>
            </a:pPr>
            <a:r>
              <a:rPr lang="en-GB" dirty="0">
                <a:solidFill>
                  <a:schemeClr val="bg1"/>
                </a:solidFill>
                <a:latin typeface="Century Gothic" panose="020B0502020202020204" pitchFamily="34" charset="0"/>
              </a:rPr>
              <a:t>Strong Governance Standards</a:t>
            </a:r>
            <a:endParaRPr lang="en-GB" sz="4400" dirty="0">
              <a:solidFill>
                <a:schemeClr val="bg1"/>
              </a:solidFill>
              <a:latin typeface="Century Gothic" panose="020B0502020202020204" pitchFamily="34" charset="0"/>
            </a:endParaRPr>
          </a:p>
        </p:txBody>
      </p:sp>
      <p:sp>
        <p:nvSpPr>
          <p:cNvPr id="2" name="TextBox 1">
            <a:extLst>
              <a:ext uri="{FF2B5EF4-FFF2-40B4-BE49-F238E27FC236}">
                <a16:creationId xmlns:a16="http://schemas.microsoft.com/office/drawing/2014/main" id="{12D21EF9-1C3D-22B3-BD0C-31182BC3A5CC}"/>
              </a:ext>
            </a:extLst>
          </p:cNvPr>
          <p:cNvSpPr txBox="1"/>
          <p:nvPr/>
        </p:nvSpPr>
        <p:spPr>
          <a:xfrm>
            <a:off x="10766478" y="279400"/>
            <a:ext cx="1752600" cy="400110"/>
          </a:xfrm>
          <a:prstGeom prst="rect">
            <a:avLst/>
          </a:prstGeom>
          <a:noFill/>
        </p:spPr>
        <p:txBody>
          <a:bodyPr wrap="square" rtlCol="0">
            <a:spAutoFit/>
          </a:bodyPr>
          <a:lstStyle/>
          <a:p>
            <a:r>
              <a:rPr lang="en-GB" sz="2000" dirty="0">
                <a:solidFill>
                  <a:schemeClr val="bg1"/>
                </a:solidFill>
              </a:rPr>
              <a:t>Karen</a:t>
            </a:r>
            <a:endParaRPr lang="en-AU" sz="2000" dirty="0">
              <a:solidFill>
                <a:schemeClr val="bg1"/>
              </a:solidFill>
            </a:endParaRPr>
          </a:p>
        </p:txBody>
      </p:sp>
    </p:spTree>
    <p:extLst>
      <p:ext uri="{BB962C8B-B14F-4D97-AF65-F5344CB8AC3E}">
        <p14:creationId xmlns:p14="http://schemas.microsoft.com/office/powerpoint/2010/main" val="106269050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732AE0-1D3D-456F-984E-052AF041475B}"/>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CF95CCD-C030-BBC6-8B52-3FBCA617ADC5}"/>
              </a:ext>
            </a:extLst>
          </p:cNvPr>
          <p:cNvSpPr/>
          <p:nvPr/>
        </p:nvSpPr>
        <p:spPr>
          <a:xfrm>
            <a:off x="1333498" y="2144974"/>
            <a:ext cx="9966561" cy="278262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Board competency </a:t>
            </a:r>
            <a:r>
              <a:rPr lang="en-GB" sz="2200" dirty="0">
                <a:solidFill>
                  <a:schemeClr val="tx1"/>
                </a:solidFill>
                <a:latin typeface="Century Gothic" panose="020B0502020202020204" pitchFamily="34" charset="0"/>
              </a:rPr>
              <a:t>– Recognise insurance in superannuation as a </a:t>
            </a:r>
            <a:r>
              <a:rPr lang="en-GB" sz="2200" u="sng" dirty="0">
                <a:solidFill>
                  <a:schemeClr val="tx1"/>
                </a:solidFill>
                <a:latin typeface="Century Gothic" panose="020B0502020202020204" pitchFamily="34" charset="0"/>
              </a:rPr>
              <a:t>core</a:t>
            </a:r>
            <a:r>
              <a:rPr lang="en-GB" sz="2200" dirty="0">
                <a:solidFill>
                  <a:schemeClr val="tx1"/>
                </a:solidFill>
                <a:latin typeface="Century Gothic" panose="020B0502020202020204" pitchFamily="34" charset="0"/>
              </a:rPr>
              <a:t> and </a:t>
            </a:r>
            <a:r>
              <a:rPr lang="en-GB" sz="2200" u="sng" dirty="0">
                <a:solidFill>
                  <a:schemeClr val="tx1"/>
                </a:solidFill>
                <a:latin typeface="Century Gothic" panose="020B0502020202020204" pitchFamily="34" charset="0"/>
              </a:rPr>
              <a:t>separate</a:t>
            </a:r>
            <a:r>
              <a:rPr lang="en-GB" sz="2200" dirty="0">
                <a:solidFill>
                  <a:schemeClr val="tx1"/>
                </a:solidFill>
                <a:latin typeface="Century Gothic" panose="020B0502020202020204" pitchFamily="34" charset="0"/>
              </a:rPr>
              <a:t> board competency to seek, monitor and report</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Oversight and reporting </a:t>
            </a:r>
            <a:r>
              <a:rPr lang="en-GB" sz="2200" dirty="0">
                <a:solidFill>
                  <a:schemeClr val="tx1"/>
                </a:solidFill>
                <a:latin typeface="Century Gothic" panose="020B0502020202020204" pitchFamily="34" charset="0"/>
              </a:rPr>
              <a:t>– Monitor and report board insurance competency to members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Management expertise </a:t>
            </a:r>
            <a:r>
              <a:rPr lang="en-GB" sz="2200" dirty="0">
                <a:solidFill>
                  <a:schemeClr val="tx1"/>
                </a:solidFill>
                <a:latin typeface="Century Gothic" panose="020B0502020202020204" pitchFamily="34" charset="0"/>
              </a:rPr>
              <a:t>– Ensure trustee’s management and their advisers have insurance in superannuation expertise</a:t>
            </a:r>
          </a:p>
        </p:txBody>
      </p:sp>
      <p:sp>
        <p:nvSpPr>
          <p:cNvPr id="5" name="Rectangle: Rounded Corners 4">
            <a:extLst>
              <a:ext uri="{FF2B5EF4-FFF2-40B4-BE49-F238E27FC236}">
                <a16:creationId xmlns:a16="http://schemas.microsoft.com/office/drawing/2014/main" id="{53C031B8-E0C4-7741-AD93-E37D717F7842}"/>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Elevate Board Governance</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EDFFF1A1-959C-EC25-ADB6-58C26A9458B9}"/>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Improve Governance</a:t>
            </a:r>
            <a:endParaRPr lang="en-GB" sz="4000" b="0" dirty="0">
              <a:solidFill>
                <a:schemeClr val="tx1"/>
              </a:solidFill>
            </a:endParaRPr>
          </a:p>
        </p:txBody>
      </p:sp>
      <p:sp>
        <p:nvSpPr>
          <p:cNvPr id="2" name="TextBox 1">
            <a:extLst>
              <a:ext uri="{FF2B5EF4-FFF2-40B4-BE49-F238E27FC236}">
                <a16:creationId xmlns:a16="http://schemas.microsoft.com/office/drawing/2014/main" id="{E03A0F52-CDC7-A240-B5D4-F5C222063850}"/>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Karen</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82B3A5CD-8A1F-4110-3293-1B62E634BE98}"/>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23</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38707912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FD174-869F-29B4-9718-B51F220B2D11}"/>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1E065C9-92E6-C4DA-4459-F87671513D03}"/>
              </a:ext>
            </a:extLst>
          </p:cNvPr>
          <p:cNvSpPr/>
          <p:nvPr/>
        </p:nvSpPr>
        <p:spPr>
          <a:xfrm>
            <a:off x="1333498" y="2144975"/>
            <a:ext cx="9966561" cy="311282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Operational risk </a:t>
            </a:r>
            <a:r>
              <a:rPr lang="en-GB" sz="2200" dirty="0">
                <a:solidFill>
                  <a:schemeClr val="tx1"/>
                </a:solidFill>
                <a:latin typeface="Century Gothic" panose="020B0502020202020204" pitchFamily="34" charset="0"/>
              </a:rPr>
              <a:t>– The Institute supports strong operational risk management practices as set out in CPS 230</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Accountability </a:t>
            </a:r>
            <a:r>
              <a:rPr lang="en-GB" sz="2200" dirty="0">
                <a:solidFill>
                  <a:schemeClr val="tx1"/>
                </a:solidFill>
                <a:latin typeface="Century Gothic" panose="020B0502020202020204" pitchFamily="34" charset="0"/>
              </a:rPr>
              <a:t>– Ensure third-party rectification clauses are appropriate and enforced; </a:t>
            </a:r>
            <a:r>
              <a:rPr lang="en-GB" sz="2200" i="1" dirty="0">
                <a:solidFill>
                  <a:schemeClr val="tx1"/>
                </a:solidFill>
                <a:latin typeface="Century Gothic" panose="020B0502020202020204" pitchFamily="34" charset="0"/>
              </a:rPr>
              <a:t>responsible parties should meet full cost of errors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Data integrity </a:t>
            </a:r>
            <a:r>
              <a:rPr lang="en-GB" sz="2200" dirty="0">
                <a:solidFill>
                  <a:schemeClr val="tx1"/>
                </a:solidFill>
                <a:latin typeface="Century Gothic" panose="020B0502020202020204" pitchFamily="34" charset="0"/>
              </a:rPr>
              <a:t>– Include compulsory data integrity checks or audits in insurance service agreements</a:t>
            </a:r>
          </a:p>
        </p:txBody>
      </p:sp>
      <p:sp>
        <p:nvSpPr>
          <p:cNvPr id="5" name="Rectangle: Rounded Corners 4">
            <a:extLst>
              <a:ext uri="{FF2B5EF4-FFF2-40B4-BE49-F238E27FC236}">
                <a16:creationId xmlns:a16="http://schemas.microsoft.com/office/drawing/2014/main" id="{C4ED1C97-9E4B-ECA5-E79D-BA16DBCEB18F}"/>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Uplift Trustee Responsibilities on Third Party Agreements</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2004B155-D99C-46A3-D2A6-BA6312EECC8F}"/>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Managing Third Parties</a:t>
            </a:r>
            <a:endParaRPr lang="en-GB" sz="4000" b="0" dirty="0">
              <a:solidFill>
                <a:schemeClr val="tx1"/>
              </a:solidFill>
            </a:endParaRPr>
          </a:p>
        </p:txBody>
      </p:sp>
      <p:sp>
        <p:nvSpPr>
          <p:cNvPr id="2" name="TextBox 1">
            <a:extLst>
              <a:ext uri="{FF2B5EF4-FFF2-40B4-BE49-F238E27FC236}">
                <a16:creationId xmlns:a16="http://schemas.microsoft.com/office/drawing/2014/main" id="{386C5E1C-4D01-7731-EA84-50C983EAF70F}"/>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Karen</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2706D165-9CC1-653F-708B-A365D4101528}"/>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24</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40834790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658AFF"/>
        </a:solidFill>
        <a:effectLst/>
      </p:bgPr>
    </p:bg>
    <p:spTree>
      <p:nvGrpSpPr>
        <p:cNvPr id="1" name="">
          <a:extLst>
            <a:ext uri="{FF2B5EF4-FFF2-40B4-BE49-F238E27FC236}">
              <a16:creationId xmlns:a16="http://schemas.microsoft.com/office/drawing/2014/main" id="{0B1F0504-65ED-EA34-1ED2-1674E31AF1A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73FDB34-AC52-697F-7E67-E434A2C9C0CC}"/>
              </a:ext>
            </a:extLst>
          </p:cNvPr>
          <p:cNvSpPr txBox="1">
            <a:spLocks/>
          </p:cNvSpPr>
          <p:nvPr/>
        </p:nvSpPr>
        <p:spPr>
          <a:xfrm>
            <a:off x="1449270" y="2179320"/>
            <a:ext cx="9298004" cy="245925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50000"/>
              </a:lnSpc>
              <a:spcBef>
                <a:spcPts val="600"/>
              </a:spcBef>
              <a:spcAft>
                <a:spcPts val="600"/>
              </a:spcAft>
            </a:pPr>
            <a:r>
              <a:rPr lang="en-GB" sz="2400" b="0" dirty="0">
                <a:solidFill>
                  <a:schemeClr val="bg1"/>
                </a:solidFill>
              </a:rPr>
              <a:t>The Actuaries Institute </a:t>
            </a:r>
            <a:r>
              <a:rPr lang="en-US" sz="2400" b="0" dirty="0">
                <a:solidFill>
                  <a:schemeClr val="bg1"/>
                </a:solidFill>
              </a:rPr>
              <a:t>supports:</a:t>
            </a:r>
            <a:endParaRPr lang="en-GB" sz="2800" dirty="0">
              <a:solidFill>
                <a:schemeClr val="bg1"/>
              </a:solidFill>
            </a:endParaRPr>
          </a:p>
        </p:txBody>
      </p:sp>
      <p:grpSp>
        <p:nvGrpSpPr>
          <p:cNvPr id="8" name="Group 7">
            <a:extLst>
              <a:ext uri="{FF2B5EF4-FFF2-40B4-BE49-F238E27FC236}">
                <a16:creationId xmlns:a16="http://schemas.microsoft.com/office/drawing/2014/main" id="{A4C7F333-FE17-13D2-A33A-6398D3172B53}"/>
              </a:ext>
            </a:extLst>
          </p:cNvPr>
          <p:cNvGrpSpPr/>
          <p:nvPr/>
        </p:nvGrpSpPr>
        <p:grpSpPr>
          <a:xfrm>
            <a:off x="3131365" y="2825550"/>
            <a:ext cx="8324035" cy="3727650"/>
            <a:chOff x="2496615" y="3627317"/>
            <a:chExt cx="7635113" cy="2032000"/>
          </a:xfrm>
          <a:solidFill>
            <a:srgbClr val="F8F5EC"/>
          </a:solidFill>
        </p:grpSpPr>
        <p:sp>
          <p:nvSpPr>
            <p:cNvPr id="7" name="Rectangle: Rounded Corners 6">
              <a:extLst>
                <a:ext uri="{FF2B5EF4-FFF2-40B4-BE49-F238E27FC236}">
                  <a16:creationId xmlns:a16="http://schemas.microsoft.com/office/drawing/2014/main" id="{05E09F20-8ED8-03E9-CCE5-AA08EE942E5D}"/>
                </a:ext>
              </a:extLst>
            </p:cNvPr>
            <p:cNvSpPr/>
            <p:nvPr/>
          </p:nvSpPr>
          <p:spPr>
            <a:xfrm>
              <a:off x="2496615" y="3627317"/>
              <a:ext cx="7635113" cy="2032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itle 1">
              <a:extLst>
                <a:ext uri="{FF2B5EF4-FFF2-40B4-BE49-F238E27FC236}">
                  <a16:creationId xmlns:a16="http://schemas.microsoft.com/office/drawing/2014/main" id="{6A802F20-1962-9688-DA35-F5BC45689141}"/>
                </a:ext>
              </a:extLst>
            </p:cNvPr>
            <p:cNvSpPr txBox="1">
              <a:spLocks/>
            </p:cNvSpPr>
            <p:nvPr/>
          </p:nvSpPr>
          <p:spPr>
            <a:xfrm>
              <a:off x="2869460" y="3657600"/>
              <a:ext cx="6967758" cy="1489510"/>
            </a:xfrm>
            <a:prstGeom prst="rect">
              <a:avLst/>
            </a:prstGeom>
            <a:grpFill/>
          </p:spPr>
          <p:txBody>
            <a:bodyPr vert="horz" wrap="square" lIns="72000" tIns="45720" rIns="72000" bIns="45720" rtlCol="0" anchor="t">
              <a:noAutofit/>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25000"/>
                </a:lnSpc>
                <a:spcBef>
                  <a:spcPts val="600"/>
                </a:spcBef>
                <a:spcAft>
                  <a:spcPts val="600"/>
                </a:spcAft>
              </a:pPr>
              <a:r>
                <a:rPr lang="en-GB" sz="2500" b="0" dirty="0">
                  <a:solidFill>
                    <a:schemeClr val="tx1"/>
                  </a:solidFill>
                </a:rPr>
                <a:t>a </a:t>
              </a:r>
              <a:r>
                <a:rPr lang="en-GB" sz="2500" dirty="0">
                  <a:solidFill>
                    <a:schemeClr val="tx1"/>
                  </a:solidFill>
                </a:rPr>
                <a:t>simpler</a:t>
              </a:r>
              <a:r>
                <a:rPr lang="en-GB" sz="2500" b="0" dirty="0">
                  <a:solidFill>
                    <a:schemeClr val="tx1"/>
                  </a:solidFill>
                </a:rPr>
                <a:t> more </a:t>
              </a:r>
              <a:r>
                <a:rPr lang="en-GB" sz="2500" dirty="0">
                  <a:solidFill>
                    <a:schemeClr val="tx1"/>
                  </a:solidFill>
                </a:rPr>
                <a:t>integrated system </a:t>
              </a:r>
              <a:r>
                <a:rPr lang="en-GB" sz="2500" b="0" dirty="0">
                  <a:solidFill>
                    <a:schemeClr val="tx1"/>
                  </a:solidFill>
                </a:rPr>
                <a:t>to assist in making death and disability designs </a:t>
              </a:r>
              <a:r>
                <a:rPr lang="en-GB" sz="2500" dirty="0">
                  <a:solidFill>
                    <a:schemeClr val="tx1"/>
                  </a:solidFill>
                </a:rPr>
                <a:t>easier to understand</a:t>
              </a:r>
              <a:r>
                <a:rPr lang="en-GB" sz="2500" b="0" dirty="0">
                  <a:solidFill>
                    <a:schemeClr val="tx1"/>
                  </a:solidFill>
                </a:rPr>
                <a:t>, </a:t>
              </a:r>
              <a:r>
                <a:rPr lang="en-GB" sz="2500" dirty="0">
                  <a:solidFill>
                    <a:schemeClr val="tx1"/>
                  </a:solidFill>
                </a:rPr>
                <a:t>engage with</a:t>
              </a:r>
              <a:r>
                <a:rPr lang="en-GB" sz="2500" b="0" dirty="0">
                  <a:solidFill>
                    <a:schemeClr val="tx1"/>
                  </a:solidFill>
                </a:rPr>
                <a:t>, </a:t>
              </a:r>
              <a:r>
                <a:rPr lang="en-GB" sz="2500" dirty="0">
                  <a:solidFill>
                    <a:schemeClr val="tx1"/>
                  </a:solidFill>
                </a:rPr>
                <a:t>administer</a:t>
              </a:r>
              <a:r>
                <a:rPr lang="en-GB" sz="2500" b="0" dirty="0">
                  <a:solidFill>
                    <a:schemeClr val="tx1"/>
                  </a:solidFill>
                </a:rPr>
                <a:t> and </a:t>
              </a:r>
              <a:r>
                <a:rPr lang="en-GB" sz="2500" dirty="0">
                  <a:solidFill>
                    <a:schemeClr val="tx1"/>
                  </a:solidFill>
                </a:rPr>
                <a:t>communicate to members</a:t>
              </a:r>
              <a:r>
                <a:rPr lang="en-GB" sz="2500" b="0" dirty="0">
                  <a:solidFill>
                    <a:schemeClr val="tx1"/>
                  </a:solidFill>
                </a:rPr>
                <a:t>, including advocating for </a:t>
              </a:r>
              <a:r>
                <a:rPr lang="en-GB" sz="2500" dirty="0">
                  <a:solidFill>
                    <a:schemeClr val="tx1"/>
                  </a:solidFill>
                </a:rPr>
                <a:t>a review of start of cover rules</a:t>
              </a:r>
              <a:r>
                <a:rPr lang="en-GB" sz="2500" b="0" dirty="0">
                  <a:solidFill>
                    <a:schemeClr val="tx1"/>
                  </a:solidFill>
                </a:rPr>
                <a:t>, </a:t>
              </a:r>
              <a:r>
                <a:rPr lang="en-GB" sz="2500" dirty="0">
                  <a:solidFill>
                    <a:schemeClr val="tx1"/>
                  </a:solidFill>
                </a:rPr>
                <a:t>more accurate insurance product names and descriptions</a:t>
              </a:r>
              <a:r>
                <a:rPr lang="en-GB" sz="2500" b="0" dirty="0">
                  <a:solidFill>
                    <a:schemeClr val="tx1"/>
                  </a:solidFill>
                </a:rPr>
                <a:t>, and </a:t>
              </a:r>
              <a:r>
                <a:rPr lang="en-GB" sz="2500" dirty="0">
                  <a:solidFill>
                    <a:schemeClr val="tx1"/>
                  </a:solidFill>
                </a:rPr>
                <a:t>stamp duty rationalisation</a:t>
              </a:r>
              <a:r>
                <a:rPr lang="en-GB" sz="2500" b="0" dirty="0">
                  <a:solidFill>
                    <a:schemeClr val="tx1"/>
                  </a:solidFill>
                </a:rPr>
                <a:t>.</a:t>
              </a:r>
            </a:p>
          </p:txBody>
        </p:sp>
      </p:grpSp>
      <p:grpSp>
        <p:nvGrpSpPr>
          <p:cNvPr id="10" name="Group 9">
            <a:extLst>
              <a:ext uri="{FF2B5EF4-FFF2-40B4-BE49-F238E27FC236}">
                <a16:creationId xmlns:a16="http://schemas.microsoft.com/office/drawing/2014/main" id="{DC3836D5-B69E-4C3D-7D1D-64079B274E4B}"/>
              </a:ext>
            </a:extLst>
          </p:cNvPr>
          <p:cNvGrpSpPr/>
          <p:nvPr/>
        </p:nvGrpSpPr>
        <p:grpSpPr>
          <a:xfrm>
            <a:off x="1430066" y="2941550"/>
            <a:ext cx="1800000" cy="1800000"/>
            <a:chOff x="1155700" y="3594100"/>
            <a:chExt cx="1800000" cy="1800000"/>
          </a:xfrm>
          <a:solidFill>
            <a:schemeClr val="accent5">
              <a:lumMod val="20000"/>
              <a:lumOff val="80000"/>
            </a:schemeClr>
          </a:solidFill>
        </p:grpSpPr>
        <p:sp>
          <p:nvSpPr>
            <p:cNvPr id="9" name="Oval 8">
              <a:extLst>
                <a:ext uri="{FF2B5EF4-FFF2-40B4-BE49-F238E27FC236}">
                  <a16:creationId xmlns:a16="http://schemas.microsoft.com/office/drawing/2014/main" id="{265B8C54-A184-700E-5C10-A505264A5F9B}"/>
                </a:ext>
              </a:extLst>
            </p:cNvPr>
            <p:cNvSpPr/>
            <p:nvPr/>
          </p:nvSpPr>
          <p:spPr>
            <a:xfrm>
              <a:off x="1155700" y="3594100"/>
              <a:ext cx="1800000" cy="1800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Rounded Corners 4">
              <a:extLst>
                <a:ext uri="{FF2B5EF4-FFF2-40B4-BE49-F238E27FC236}">
                  <a16:creationId xmlns:a16="http://schemas.microsoft.com/office/drawing/2014/main" id="{8B985C49-5178-1ABC-4114-1BFA1C8C8DA9}"/>
                </a:ext>
              </a:extLst>
            </p:cNvPr>
            <p:cNvSpPr/>
            <p:nvPr/>
          </p:nvSpPr>
          <p:spPr>
            <a:xfrm>
              <a:off x="1376250" y="3711278"/>
              <a:ext cx="1358900" cy="1489510"/>
            </a:xfrm>
            <a:prstGeom prst="roundRect">
              <a:avLst>
                <a:gd name="adj" fmla="val 2638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500" dirty="0">
                  <a:solidFill>
                    <a:schemeClr val="tx1"/>
                  </a:solidFill>
                  <a:latin typeface="Century Gothic" panose="020B0502020202020204" pitchFamily="34" charset="0"/>
                </a:rPr>
                <a:t>6</a:t>
              </a:r>
              <a:endParaRPr lang="en-AU" sz="5400" dirty="0">
                <a:solidFill>
                  <a:schemeClr val="tx1"/>
                </a:solidFill>
                <a:latin typeface="Century Gothic" panose="020B0502020202020204" pitchFamily="34" charset="0"/>
              </a:endParaRPr>
            </a:p>
          </p:txBody>
        </p:sp>
      </p:grpSp>
      <p:sp>
        <p:nvSpPr>
          <p:cNvPr id="13" name="Title 1">
            <a:extLst>
              <a:ext uri="{FF2B5EF4-FFF2-40B4-BE49-F238E27FC236}">
                <a16:creationId xmlns:a16="http://schemas.microsoft.com/office/drawing/2014/main" id="{9A1661D4-FC00-7949-AEBA-3F1CB04974FC}"/>
              </a:ext>
            </a:extLst>
          </p:cNvPr>
          <p:cNvSpPr txBox="1">
            <a:spLocks/>
          </p:cNvSpPr>
          <p:nvPr/>
        </p:nvSpPr>
        <p:spPr>
          <a:xfrm>
            <a:off x="1468474" y="1090290"/>
            <a:ext cx="9665842" cy="96012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20000"/>
              </a:lnSpc>
              <a:spcBef>
                <a:spcPts val="1200"/>
              </a:spcBef>
              <a:spcAft>
                <a:spcPts val="1200"/>
              </a:spcAft>
            </a:pPr>
            <a:r>
              <a:rPr lang="en-GB" sz="4000" dirty="0">
                <a:solidFill>
                  <a:schemeClr val="bg1"/>
                </a:solidFill>
              </a:rPr>
              <a:t>Simplify the System</a:t>
            </a:r>
          </a:p>
        </p:txBody>
      </p:sp>
      <p:sp>
        <p:nvSpPr>
          <p:cNvPr id="2" name="TextBox 1">
            <a:extLst>
              <a:ext uri="{FF2B5EF4-FFF2-40B4-BE49-F238E27FC236}">
                <a16:creationId xmlns:a16="http://schemas.microsoft.com/office/drawing/2014/main" id="{F7385DA4-E064-E94F-77F5-7CBBC3D64183}"/>
              </a:ext>
            </a:extLst>
          </p:cNvPr>
          <p:cNvSpPr txBox="1"/>
          <p:nvPr/>
        </p:nvSpPr>
        <p:spPr>
          <a:xfrm>
            <a:off x="10766478" y="279400"/>
            <a:ext cx="1752600" cy="400110"/>
          </a:xfrm>
          <a:prstGeom prst="rect">
            <a:avLst/>
          </a:prstGeom>
          <a:noFill/>
        </p:spPr>
        <p:txBody>
          <a:bodyPr wrap="square" rtlCol="0">
            <a:spAutoFit/>
          </a:bodyPr>
          <a:lstStyle/>
          <a:p>
            <a:r>
              <a:rPr lang="en-GB" sz="2000" dirty="0">
                <a:solidFill>
                  <a:schemeClr val="bg1"/>
                </a:solidFill>
              </a:rPr>
              <a:t>Amy</a:t>
            </a:r>
            <a:endParaRPr lang="en-AU" sz="2000" dirty="0">
              <a:solidFill>
                <a:schemeClr val="bg1"/>
              </a:solidFill>
            </a:endParaRPr>
          </a:p>
        </p:txBody>
      </p:sp>
    </p:spTree>
    <p:extLst>
      <p:ext uri="{BB962C8B-B14F-4D97-AF65-F5344CB8AC3E}">
        <p14:creationId xmlns:p14="http://schemas.microsoft.com/office/powerpoint/2010/main" val="115610971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F139C6-46E6-7438-C736-84962863B63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9A7616F-1E9B-D9AF-F27D-F1CC1D47508C}"/>
              </a:ext>
            </a:extLst>
          </p:cNvPr>
          <p:cNvSpPr/>
          <p:nvPr/>
        </p:nvSpPr>
        <p:spPr>
          <a:xfrm>
            <a:off x="1341319" y="2324033"/>
            <a:ext cx="9966561" cy="3590587"/>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Simplify:</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SIS, Tax &amp; Superannuation Guarantee alignment for disability benefits</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Stamp duty rationalisation across states/territories</a:t>
            </a:r>
          </a:p>
          <a:p>
            <a:pPr marL="34290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Benefits</a:t>
            </a:r>
            <a:r>
              <a:rPr lang="en-AU" sz="2200" dirty="0">
                <a:solidFill>
                  <a:schemeClr val="tx1"/>
                </a:solidFill>
                <a:latin typeface="Century Gothic" panose="020B0502020202020204" pitchFamily="34" charset="0"/>
              </a:rPr>
              <a:t>:</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Reduced administrative burden and RISK!</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Improved member understanding and engagement</a:t>
            </a:r>
          </a:p>
          <a:p>
            <a:pPr marL="800100" lvl="1" indent="-342900">
              <a:spcBef>
                <a:spcPts val="600"/>
              </a:spcBef>
              <a:spcAft>
                <a:spcPts val="600"/>
              </a:spcAft>
              <a:buFont typeface="Wingdings" panose="05000000000000000000" pitchFamily="2" charset="2"/>
              <a:buChar char="Ø"/>
            </a:pPr>
            <a:endParaRPr lang="en-GB" sz="2200"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3B83430D-2C12-641C-9AC2-1BF1777F35ED}"/>
              </a:ext>
            </a:extLst>
          </p:cNvPr>
          <p:cNvSpPr/>
          <p:nvPr/>
        </p:nvSpPr>
        <p:spPr>
          <a:xfrm>
            <a:off x="1162049" y="159901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E6A50C03-750A-8F31-68B1-FBBB5AC0ECE9}"/>
              </a:ext>
            </a:extLst>
          </p:cNvPr>
          <p:cNvSpPr>
            <a:spLocks noGrp="1"/>
          </p:cNvSpPr>
          <p:nvPr>
            <p:ph type="title"/>
          </p:nvPr>
        </p:nvSpPr>
        <p:spPr>
          <a:xfrm>
            <a:off x="1066800" y="625348"/>
            <a:ext cx="10515600" cy="790575"/>
          </a:xfrm>
        </p:spPr>
        <p:txBody>
          <a:bodyPr>
            <a:noAutofit/>
          </a:bodyPr>
          <a:lstStyle/>
          <a:p>
            <a:pPr>
              <a:lnSpc>
                <a:spcPct val="95000"/>
              </a:lnSpc>
              <a:spcBef>
                <a:spcPts val="600"/>
              </a:spcBef>
              <a:spcAft>
                <a:spcPts val="600"/>
              </a:spcAft>
            </a:pPr>
            <a:r>
              <a:rPr lang="en-GB" sz="4000" dirty="0">
                <a:solidFill>
                  <a:schemeClr val="tx1"/>
                </a:solidFill>
              </a:rPr>
              <a:t>Simplification and Streamlining </a:t>
            </a:r>
            <a:endParaRPr lang="en-GB" sz="2800" b="0" dirty="0">
              <a:solidFill>
                <a:schemeClr val="tx1"/>
              </a:solidFill>
            </a:endParaRPr>
          </a:p>
        </p:txBody>
      </p:sp>
      <p:sp>
        <p:nvSpPr>
          <p:cNvPr id="2" name="TextBox 1">
            <a:extLst>
              <a:ext uri="{FF2B5EF4-FFF2-40B4-BE49-F238E27FC236}">
                <a16:creationId xmlns:a16="http://schemas.microsoft.com/office/drawing/2014/main" id="{9C87347A-697C-9865-E723-F63828D1D549}"/>
              </a:ext>
            </a:extLst>
          </p:cNvPr>
          <p:cNvSpPr txBox="1"/>
          <p:nvPr/>
        </p:nvSpPr>
        <p:spPr>
          <a:xfrm>
            <a:off x="10627141" y="225238"/>
            <a:ext cx="1752600" cy="400110"/>
          </a:xfrm>
          <a:prstGeom prst="rect">
            <a:avLst/>
          </a:prstGeom>
          <a:noFill/>
        </p:spPr>
        <p:txBody>
          <a:bodyPr wrap="square" rtlCol="0">
            <a:spAutoFit/>
          </a:bodyPr>
          <a:lstStyle/>
          <a:p>
            <a:r>
              <a:rPr lang="en-GB" sz="2000" dirty="0">
                <a:solidFill>
                  <a:srgbClr val="C00000"/>
                </a:solidFill>
              </a:rPr>
              <a:t>Amy</a:t>
            </a:r>
            <a:endParaRPr lang="en-AU" sz="2000" dirty="0">
              <a:solidFill>
                <a:srgbClr val="C00000"/>
              </a:solidFill>
            </a:endParaRPr>
          </a:p>
        </p:txBody>
      </p:sp>
      <p:sp>
        <p:nvSpPr>
          <p:cNvPr id="3" name="Rectangle: Rounded Corners 2">
            <a:extLst>
              <a:ext uri="{FF2B5EF4-FFF2-40B4-BE49-F238E27FC236}">
                <a16:creationId xmlns:a16="http://schemas.microsoft.com/office/drawing/2014/main" id="{922DE65F-5393-CE8D-A067-250927C6633F}"/>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SIS, Tax &amp; Superannuation Guarantee for Disability Benefits and Stamp Duty</a:t>
            </a:r>
            <a:endParaRPr lang="en-AU" sz="2800" b="1" dirty="0">
              <a:solidFill>
                <a:srgbClr val="C00000"/>
              </a:solidFill>
              <a:latin typeface="Century Gothic" panose="020B0502020202020204" pitchFamily="34" charset="0"/>
            </a:endParaRPr>
          </a:p>
        </p:txBody>
      </p:sp>
      <p:sp>
        <p:nvSpPr>
          <p:cNvPr id="6" name="Slide Number Placeholder 3">
            <a:extLst>
              <a:ext uri="{FF2B5EF4-FFF2-40B4-BE49-F238E27FC236}">
                <a16:creationId xmlns:a16="http://schemas.microsoft.com/office/drawing/2014/main" id="{57DA09D1-5F1F-B216-B8FC-BDA69BB6F886}"/>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26</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175890374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FA354B-C9D8-8A64-920C-DDD296235F3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12A57F0-90DC-1C2D-A3A4-AE93D77C4FD4}"/>
              </a:ext>
            </a:extLst>
          </p:cNvPr>
          <p:cNvSpPr/>
          <p:nvPr/>
        </p:nvSpPr>
        <p:spPr>
          <a:xfrm>
            <a:off x="1333498" y="2144974"/>
            <a:ext cx="9966561" cy="3408327"/>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Inefficiency</a:t>
            </a:r>
            <a:r>
              <a:rPr lang="en-GB" sz="2200" dirty="0">
                <a:solidFill>
                  <a:schemeClr val="tx1"/>
                </a:solidFill>
                <a:latin typeface="Century Gothic" panose="020B0502020202020204" pitchFamily="34" charset="0"/>
              </a:rPr>
              <a:t> - There could be various disability benefits supporting members, such as government disability schemes (e.g. Newstart, DSP), workers compensation, NDIS, CTP and other insurance policies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Integrate and Simplify </a:t>
            </a:r>
            <a:r>
              <a:rPr lang="en-GB" sz="2200" dirty="0">
                <a:solidFill>
                  <a:schemeClr val="tx1"/>
                </a:solidFill>
                <a:latin typeface="Century Gothic" panose="020B0502020202020204" pitchFamily="34" charset="0"/>
              </a:rPr>
              <a:t>- The Institute sees opportunity for: </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Alignment of payment periods,</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Industry standards on who pays when,</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Consideration of offsets. </a:t>
            </a:r>
          </a:p>
        </p:txBody>
      </p:sp>
      <p:sp>
        <p:nvSpPr>
          <p:cNvPr id="5" name="Rectangle: Rounded Corners 4">
            <a:extLst>
              <a:ext uri="{FF2B5EF4-FFF2-40B4-BE49-F238E27FC236}">
                <a16:creationId xmlns:a16="http://schemas.microsoft.com/office/drawing/2014/main" id="{B3403178-A85D-CC10-929F-B59FF00D4268}"/>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b="1" dirty="0">
                <a:solidFill>
                  <a:srgbClr val="C00000"/>
                </a:solidFill>
                <a:latin typeface="Century Gothic" panose="020B0502020202020204" pitchFamily="34" charset="0"/>
              </a:rPr>
              <a:t>Creating Seamless Protection Across All Benefits</a:t>
            </a:r>
          </a:p>
        </p:txBody>
      </p:sp>
      <p:sp>
        <p:nvSpPr>
          <p:cNvPr id="12" name="Title 1">
            <a:extLst>
              <a:ext uri="{FF2B5EF4-FFF2-40B4-BE49-F238E27FC236}">
                <a16:creationId xmlns:a16="http://schemas.microsoft.com/office/drawing/2014/main" id="{96201AF4-D208-B5E3-DB77-25233CF09D75}"/>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Integration – “No Gaps, No Overlaps” </a:t>
            </a:r>
            <a:endParaRPr lang="en-GB" sz="4000" b="0" dirty="0">
              <a:solidFill>
                <a:schemeClr val="tx1"/>
              </a:solidFill>
            </a:endParaRPr>
          </a:p>
        </p:txBody>
      </p:sp>
      <p:sp>
        <p:nvSpPr>
          <p:cNvPr id="2" name="TextBox 1">
            <a:extLst>
              <a:ext uri="{FF2B5EF4-FFF2-40B4-BE49-F238E27FC236}">
                <a16:creationId xmlns:a16="http://schemas.microsoft.com/office/drawing/2014/main" id="{BC25F968-B9F8-CAB8-D074-7B3DA21C5AD6}"/>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Amy</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61B1FE07-0DA5-0836-6166-FF214A8A0EAA}"/>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27</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26914062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F17BB6-F5A4-CAE5-0F37-2793B950EF5C}"/>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FBA031F-6943-5841-D6C5-6E705F027BF2}"/>
              </a:ext>
            </a:extLst>
          </p:cNvPr>
          <p:cNvSpPr/>
          <p:nvPr/>
        </p:nvSpPr>
        <p:spPr>
          <a:xfrm>
            <a:off x="1341319" y="2030278"/>
            <a:ext cx="9966561" cy="3852870"/>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PMIF and Member Outcomes </a:t>
            </a:r>
            <a:r>
              <a:rPr lang="en-AU" sz="2200" dirty="0">
                <a:solidFill>
                  <a:schemeClr val="tx1"/>
                </a:solidFill>
                <a:latin typeface="Century Gothic" panose="020B0502020202020204" pitchFamily="34" charset="0"/>
              </a:rPr>
              <a:t>– PMIF has produced unintended consequences:</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Members working in a Dangerous Occupation are covered in some funds but not others</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Additional and substantive pre-existing condition exclusions</a:t>
            </a:r>
          </a:p>
          <a:p>
            <a:pPr marL="1257300" lvl="2" indent="-342900">
              <a:spcBef>
                <a:spcPts val="600"/>
              </a:spcBef>
              <a:spcAft>
                <a:spcPts val="600"/>
              </a:spcAft>
              <a:buFont typeface="Arial" panose="020B0604020202020204" pitchFamily="34" charset="0"/>
              <a:buChar char="•"/>
            </a:pPr>
            <a:r>
              <a:rPr lang="en-AU" sz="2200" dirty="0">
                <a:solidFill>
                  <a:schemeClr val="tx1"/>
                </a:solidFill>
                <a:latin typeface="Century Gothic" panose="020B0502020202020204" pitchFamily="34" charset="0"/>
              </a:rPr>
              <a:t>Start of cover</a:t>
            </a:r>
          </a:p>
          <a:p>
            <a:pPr marL="1257300" lvl="2" indent="-342900">
              <a:spcBef>
                <a:spcPts val="600"/>
              </a:spcBef>
              <a:spcAft>
                <a:spcPts val="600"/>
              </a:spcAft>
              <a:buFont typeface="Arial" panose="020B0604020202020204" pitchFamily="34" charset="0"/>
              <a:buChar char="•"/>
            </a:pPr>
            <a:r>
              <a:rPr lang="en-AU" sz="2200" dirty="0">
                <a:solidFill>
                  <a:schemeClr val="tx1"/>
                </a:solidFill>
                <a:latin typeface="Century Gothic" panose="020B0502020202020204" pitchFamily="34" charset="0"/>
              </a:rPr>
              <a:t>Also impacting claim assessment duration</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Complexity reduces member understanding</a:t>
            </a:r>
          </a:p>
        </p:txBody>
      </p:sp>
      <p:sp>
        <p:nvSpPr>
          <p:cNvPr id="5" name="Rectangle: Rounded Corners 4">
            <a:extLst>
              <a:ext uri="{FF2B5EF4-FFF2-40B4-BE49-F238E27FC236}">
                <a16:creationId xmlns:a16="http://schemas.microsoft.com/office/drawing/2014/main" id="{736E6468-A7C5-8696-E286-EA02A4C5E1D9}"/>
              </a:ext>
            </a:extLst>
          </p:cNvPr>
          <p:cNvSpPr/>
          <p:nvPr/>
        </p:nvSpPr>
        <p:spPr>
          <a:xfrm>
            <a:off x="1257297" y="1304699"/>
            <a:ext cx="10658477" cy="725579"/>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b="1" dirty="0">
                <a:solidFill>
                  <a:srgbClr val="C00000"/>
                </a:solidFill>
                <a:latin typeface="Century Gothic" panose="020B0502020202020204" pitchFamily="34" charset="0"/>
              </a:rPr>
              <a:t>PMIF</a:t>
            </a:r>
          </a:p>
        </p:txBody>
      </p:sp>
      <p:sp>
        <p:nvSpPr>
          <p:cNvPr id="12" name="Title 1">
            <a:extLst>
              <a:ext uri="{FF2B5EF4-FFF2-40B4-BE49-F238E27FC236}">
                <a16:creationId xmlns:a16="http://schemas.microsoft.com/office/drawing/2014/main" id="{55D2E770-F8EF-F34F-8A9A-3F74BC91D0EA}"/>
              </a:ext>
            </a:extLst>
          </p:cNvPr>
          <p:cNvSpPr>
            <a:spLocks noGrp="1"/>
          </p:cNvSpPr>
          <p:nvPr>
            <p:ph type="title"/>
          </p:nvPr>
        </p:nvSpPr>
        <p:spPr>
          <a:xfrm>
            <a:off x="1066800" y="625348"/>
            <a:ext cx="10515600" cy="790575"/>
          </a:xfrm>
        </p:spPr>
        <p:txBody>
          <a:bodyPr>
            <a:noAutofit/>
          </a:bodyPr>
          <a:lstStyle/>
          <a:p>
            <a:pPr>
              <a:lnSpc>
                <a:spcPct val="85000"/>
              </a:lnSpc>
              <a:spcBef>
                <a:spcPts val="600"/>
              </a:spcBef>
              <a:spcAft>
                <a:spcPts val="600"/>
              </a:spcAft>
            </a:pPr>
            <a:r>
              <a:rPr lang="en-GB" sz="4000" dirty="0">
                <a:solidFill>
                  <a:schemeClr val="tx1"/>
                </a:solidFill>
              </a:rPr>
              <a:t>Start of Automatic Insurance Cover Rules</a:t>
            </a:r>
            <a:endParaRPr lang="en-GB" sz="4000" b="0" dirty="0">
              <a:solidFill>
                <a:schemeClr val="tx1"/>
              </a:solidFill>
            </a:endParaRPr>
          </a:p>
        </p:txBody>
      </p:sp>
      <p:sp>
        <p:nvSpPr>
          <p:cNvPr id="2" name="TextBox 1">
            <a:extLst>
              <a:ext uri="{FF2B5EF4-FFF2-40B4-BE49-F238E27FC236}">
                <a16:creationId xmlns:a16="http://schemas.microsoft.com/office/drawing/2014/main" id="{C5678C90-2799-9569-B0AC-51E3F969FBA0}"/>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4C7F5E11-A439-53AA-D8F9-D31C826AD202}"/>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28</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133366352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7DBC5-F6BD-CB89-4E15-A8A0BEF2B584}"/>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B478B421-3092-8F48-047D-DC5AEE3834EB}"/>
              </a:ext>
            </a:extLst>
          </p:cNvPr>
          <p:cNvSpPr/>
          <p:nvPr/>
        </p:nvSpPr>
        <p:spPr>
          <a:xfrm>
            <a:off x="86627" y="5775158"/>
            <a:ext cx="1896177" cy="10828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4" name="Rectangle: Rounded Corners 3">
            <a:extLst>
              <a:ext uri="{FF2B5EF4-FFF2-40B4-BE49-F238E27FC236}">
                <a16:creationId xmlns:a16="http://schemas.microsoft.com/office/drawing/2014/main" id="{B6A13881-64CC-7553-7019-3EE5470C4CBD}"/>
              </a:ext>
            </a:extLst>
          </p:cNvPr>
          <p:cNvSpPr/>
          <p:nvPr/>
        </p:nvSpPr>
        <p:spPr>
          <a:xfrm>
            <a:off x="1066800" y="1761871"/>
            <a:ext cx="10165882" cy="4966188"/>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Complexity</a:t>
            </a:r>
            <a:r>
              <a:rPr lang="en-AU" sz="2200" dirty="0">
                <a:solidFill>
                  <a:schemeClr val="tx1"/>
                </a:solidFill>
                <a:latin typeface="Century Gothic" panose="020B0502020202020204" pitchFamily="34" charset="0"/>
              </a:rPr>
              <a:t> - reduces member understanding, delays claim payments</a:t>
            </a:r>
          </a:p>
        </p:txBody>
      </p:sp>
      <p:sp>
        <p:nvSpPr>
          <p:cNvPr id="5" name="Rectangle: Rounded Corners 4">
            <a:extLst>
              <a:ext uri="{FF2B5EF4-FFF2-40B4-BE49-F238E27FC236}">
                <a16:creationId xmlns:a16="http://schemas.microsoft.com/office/drawing/2014/main" id="{21765F5F-D618-0676-E81E-21F12CD689C0}"/>
              </a:ext>
            </a:extLst>
          </p:cNvPr>
          <p:cNvSpPr/>
          <p:nvPr/>
        </p:nvSpPr>
        <p:spPr>
          <a:xfrm>
            <a:off x="1205636" y="1167539"/>
            <a:ext cx="10658477" cy="727543"/>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b="1" dirty="0">
                <a:solidFill>
                  <a:srgbClr val="C00000"/>
                </a:solidFill>
                <a:latin typeface="Century Gothic" panose="020B0502020202020204" pitchFamily="34" charset="0"/>
              </a:rPr>
              <a:t>PMIF Funds – Can a member understand start of cover?</a:t>
            </a:r>
          </a:p>
        </p:txBody>
      </p:sp>
      <p:sp>
        <p:nvSpPr>
          <p:cNvPr id="12" name="Title 1">
            <a:extLst>
              <a:ext uri="{FF2B5EF4-FFF2-40B4-BE49-F238E27FC236}">
                <a16:creationId xmlns:a16="http://schemas.microsoft.com/office/drawing/2014/main" id="{0D7702C4-1B3A-5DD2-C2C9-F22C227865DC}"/>
              </a:ext>
            </a:extLst>
          </p:cNvPr>
          <p:cNvSpPr>
            <a:spLocks noGrp="1"/>
          </p:cNvSpPr>
          <p:nvPr>
            <p:ph type="title"/>
          </p:nvPr>
        </p:nvSpPr>
        <p:spPr>
          <a:xfrm>
            <a:off x="1066800" y="625348"/>
            <a:ext cx="10515600" cy="790575"/>
          </a:xfrm>
        </p:spPr>
        <p:txBody>
          <a:bodyPr>
            <a:noAutofit/>
          </a:bodyPr>
          <a:lstStyle/>
          <a:p>
            <a:pPr>
              <a:lnSpc>
                <a:spcPct val="85000"/>
              </a:lnSpc>
              <a:spcBef>
                <a:spcPts val="600"/>
              </a:spcBef>
              <a:spcAft>
                <a:spcPts val="600"/>
              </a:spcAft>
            </a:pPr>
            <a:r>
              <a:rPr lang="en-GB" sz="4000" dirty="0">
                <a:solidFill>
                  <a:schemeClr val="tx1"/>
                </a:solidFill>
              </a:rPr>
              <a:t>Start of Automatic Insurance Cover Rules</a:t>
            </a:r>
            <a:endParaRPr lang="en-GB" sz="4000" b="0" dirty="0">
              <a:solidFill>
                <a:schemeClr val="tx1"/>
              </a:solidFill>
            </a:endParaRPr>
          </a:p>
        </p:txBody>
      </p:sp>
      <p:sp>
        <p:nvSpPr>
          <p:cNvPr id="2" name="TextBox 1">
            <a:extLst>
              <a:ext uri="{FF2B5EF4-FFF2-40B4-BE49-F238E27FC236}">
                <a16:creationId xmlns:a16="http://schemas.microsoft.com/office/drawing/2014/main" id="{EE63C859-9E1B-EE43-75A9-F15BB2B380AC}"/>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05F0E93F-7857-D04D-7E4C-025059614E8F}"/>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29</a:t>
            </a:fld>
            <a:endParaRPr lang="en-GB" sz="1050" dirty="0">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0A72B0A5-DB90-0A57-6D04-5186727EB9A7}"/>
              </a:ext>
            </a:extLst>
          </p:cNvPr>
          <p:cNvSpPr/>
          <p:nvPr/>
        </p:nvSpPr>
        <p:spPr>
          <a:xfrm>
            <a:off x="1555099" y="2774946"/>
            <a:ext cx="9211379" cy="3885735"/>
          </a:xfrm>
          <a:prstGeom prst="roundRect">
            <a:avLst>
              <a:gd name="adj" fmla="val 870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a:spcBef>
                <a:spcPts val="600"/>
              </a:spcBef>
              <a:spcAft>
                <a:spcPts val="600"/>
              </a:spcAft>
            </a:pPr>
            <a:r>
              <a:rPr lang="en-US" sz="1700" dirty="0">
                <a:solidFill>
                  <a:schemeClr val="tx1"/>
                </a:solidFill>
                <a:latin typeface="Century Gothic" panose="020B0502020202020204" pitchFamily="34" charset="0"/>
              </a:rPr>
              <a:t>“You’re eligible to receive basic cover automatically if you’re 25 or older; and your super balance reaches $6,000; and you’ve received an employer super contribution after you meet both age and balance requirements (other conditions apply).”</a:t>
            </a:r>
          </a:p>
          <a:p>
            <a:pPr>
              <a:spcBef>
                <a:spcPts val="600"/>
              </a:spcBef>
              <a:spcAft>
                <a:spcPts val="600"/>
              </a:spcAft>
            </a:pPr>
            <a:endParaRPr lang="en-US" sz="600" dirty="0">
              <a:solidFill>
                <a:schemeClr val="tx1"/>
              </a:solidFill>
              <a:latin typeface="Century Gothic" panose="020B0502020202020204" pitchFamily="34" charset="0"/>
            </a:endParaRPr>
          </a:p>
          <a:p>
            <a:r>
              <a:rPr lang="en-US" sz="1700" dirty="0">
                <a:solidFill>
                  <a:schemeClr val="tx1"/>
                </a:solidFill>
                <a:latin typeface="Century Gothic" panose="020B0502020202020204" pitchFamily="34" charset="0"/>
              </a:rPr>
              <a:t>“Once you’re eligible………….., your basic cover will start on the latest of these dates: </a:t>
            </a:r>
          </a:p>
          <a:p>
            <a:pPr marL="285750" indent="-285750">
              <a:buFont typeface="Arial" panose="020B0604020202020204" pitchFamily="34" charset="0"/>
              <a:buChar char="•"/>
            </a:pPr>
            <a:r>
              <a:rPr lang="en-US" sz="1700" dirty="0">
                <a:solidFill>
                  <a:schemeClr val="tx1"/>
                </a:solidFill>
                <a:latin typeface="Century Gothic" panose="020B0502020202020204" pitchFamily="34" charset="0"/>
              </a:rPr>
              <a:t>the date you turn 25, or</a:t>
            </a:r>
          </a:p>
          <a:p>
            <a:pPr marL="285750" indent="-285750">
              <a:buFont typeface="Arial" panose="020B0604020202020204" pitchFamily="34" charset="0"/>
              <a:buChar char="•"/>
            </a:pPr>
            <a:r>
              <a:rPr lang="en-US" sz="1700" dirty="0">
                <a:solidFill>
                  <a:schemeClr val="tx1"/>
                </a:solidFill>
                <a:latin typeface="Century Gothic" panose="020B0502020202020204" pitchFamily="34" charset="0"/>
              </a:rPr>
              <a:t>the date your balance first reaches $6,000, or</a:t>
            </a:r>
          </a:p>
          <a:p>
            <a:pPr marL="285750" indent="-285750">
              <a:buFont typeface="Arial" panose="020B0604020202020204" pitchFamily="34" charset="0"/>
              <a:buChar char="•"/>
            </a:pPr>
            <a:r>
              <a:rPr lang="en-US" sz="1700" dirty="0">
                <a:solidFill>
                  <a:schemeClr val="tx1"/>
                </a:solidFill>
                <a:latin typeface="Century Gothic" panose="020B0502020202020204" pitchFamily="34" charset="0"/>
              </a:rPr>
              <a:t>the date you started working for your employer, or</a:t>
            </a:r>
          </a:p>
          <a:p>
            <a:pPr marL="285750" indent="-285750">
              <a:buFont typeface="Arial" panose="020B0604020202020204" pitchFamily="34" charset="0"/>
              <a:buChar char="•"/>
            </a:pPr>
            <a:r>
              <a:rPr lang="en-US" sz="1700" dirty="0">
                <a:solidFill>
                  <a:schemeClr val="tx1"/>
                </a:solidFill>
                <a:latin typeface="Century Gothic" panose="020B0502020202020204" pitchFamily="34" charset="0"/>
              </a:rPr>
              <a:t>the start date of the payment period that applies to your first employer super contribution (after you meet both age and balance requirements), or</a:t>
            </a:r>
          </a:p>
          <a:p>
            <a:pPr marL="285750" indent="-285750">
              <a:buFont typeface="Arial" panose="020B0604020202020204" pitchFamily="34" charset="0"/>
              <a:buChar char="•"/>
            </a:pPr>
            <a:r>
              <a:rPr lang="en-US" sz="1700" dirty="0">
                <a:solidFill>
                  <a:schemeClr val="tx1"/>
                </a:solidFill>
                <a:latin typeface="Century Gothic" panose="020B0502020202020204" pitchFamily="34" charset="0"/>
              </a:rPr>
              <a:t>120 days before we receive your first employer super contribution (after you meet both age and balance requirements).“	</a:t>
            </a:r>
          </a:p>
          <a:p>
            <a:pPr>
              <a:spcBef>
                <a:spcPts val="600"/>
              </a:spcBef>
              <a:spcAft>
                <a:spcPts val="600"/>
              </a:spcAft>
            </a:pPr>
            <a:endParaRPr lang="en-AU" sz="2200"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17635717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6C053-8025-934B-E08C-898B7B9FD3C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1686506-0125-EADD-BA78-7447CD65E0BE}"/>
              </a:ext>
            </a:extLst>
          </p:cNvPr>
          <p:cNvSpPr/>
          <p:nvPr/>
        </p:nvSpPr>
        <p:spPr>
          <a:xfrm>
            <a:off x="1427480" y="2030674"/>
            <a:ext cx="10256520" cy="454792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First</a:t>
            </a:r>
            <a:r>
              <a:rPr lang="en-GB" sz="2200" dirty="0">
                <a:solidFill>
                  <a:schemeClr val="tx1"/>
                </a:solidFill>
                <a:latin typeface="Century Gothic" panose="020B0502020202020204" pitchFamily="34" charset="0"/>
              </a:rPr>
              <a:t> </a:t>
            </a:r>
            <a:r>
              <a:rPr lang="en-GB" sz="2200" b="1" dirty="0">
                <a:solidFill>
                  <a:schemeClr val="tx1"/>
                </a:solidFill>
                <a:latin typeface="Century Gothic" panose="020B0502020202020204" pitchFamily="34" charset="0"/>
              </a:rPr>
              <a:t>Public Policy Statement </a:t>
            </a:r>
            <a:r>
              <a:rPr lang="en-GB" sz="2200" dirty="0">
                <a:solidFill>
                  <a:schemeClr val="tx1"/>
                </a:solidFill>
                <a:latin typeface="Century Gothic" panose="020B0502020202020204" pitchFamily="34" charset="0"/>
              </a:rPr>
              <a:t>(PPS) on </a:t>
            </a:r>
            <a:r>
              <a:rPr lang="en-GB" sz="2200" b="1" dirty="0">
                <a:solidFill>
                  <a:schemeClr val="tx1"/>
                </a:solidFill>
                <a:latin typeface="Century Gothic" panose="020B0502020202020204" pitchFamily="34" charset="0"/>
              </a:rPr>
              <a:t>Insurance is Super</a:t>
            </a:r>
          </a:p>
          <a:p>
            <a:pPr marL="342900" indent="-342900">
              <a:spcBef>
                <a:spcPts val="600"/>
              </a:spcBef>
              <a:spcAft>
                <a:spcPts val="600"/>
              </a:spcAft>
              <a:buFont typeface="Arial" panose="020B0604020202020204" pitchFamily="34" charset="0"/>
              <a:buChar char="•"/>
            </a:pPr>
            <a:r>
              <a:rPr lang="en-AU" sz="2200" dirty="0">
                <a:solidFill>
                  <a:schemeClr val="tx1"/>
                </a:solidFill>
                <a:latin typeface="Century Gothic" panose="020B0502020202020204" pitchFamily="34" charset="0"/>
              </a:rPr>
              <a:t>Public Policy Statements present the </a:t>
            </a:r>
            <a:r>
              <a:rPr lang="en-AU" sz="2200" b="1" dirty="0">
                <a:solidFill>
                  <a:schemeClr val="tx1"/>
                </a:solidFill>
                <a:latin typeface="Century Gothic" panose="020B0502020202020204" pitchFamily="34" charset="0"/>
              </a:rPr>
              <a:t>Institute’s current standing </a:t>
            </a:r>
            <a:r>
              <a:rPr lang="en-AU" sz="2200" dirty="0">
                <a:solidFill>
                  <a:schemeClr val="tx1"/>
                </a:solidFill>
                <a:latin typeface="Century Gothic" panose="020B0502020202020204" pitchFamily="34" charset="0"/>
              </a:rPr>
              <a:t>on important public policy issues:</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a:t>
            </a:r>
            <a:r>
              <a:rPr lang="en-AU" sz="2200" b="1" dirty="0">
                <a:solidFill>
                  <a:schemeClr val="tx1"/>
                </a:solidFill>
                <a:latin typeface="Century Gothic" panose="020B0502020202020204" pitchFamily="34" charset="0"/>
              </a:rPr>
              <a:t>Living documents</a:t>
            </a:r>
            <a:r>
              <a:rPr lang="en-AU" sz="2200" dirty="0">
                <a:solidFill>
                  <a:schemeClr val="tx1"/>
                </a:solidFill>
                <a:latin typeface="Century Gothic" panose="020B0502020202020204" pitchFamily="34" charset="0"/>
              </a:rPr>
              <a:t>’ – refined and updated as required by the changing policy environment</a:t>
            </a:r>
          </a:p>
          <a:p>
            <a:pPr marL="800100" lvl="1" indent="-342900">
              <a:spcBef>
                <a:spcPts val="600"/>
              </a:spcBef>
              <a:spcAft>
                <a:spcPts val="600"/>
              </a:spcAft>
              <a:buFont typeface="Courier New" panose="02070309020205020404" pitchFamily="49" charset="0"/>
              <a:buChar char="o"/>
            </a:pPr>
            <a:r>
              <a:rPr lang="en-AU" sz="2200" b="1" dirty="0">
                <a:solidFill>
                  <a:schemeClr val="tx1"/>
                </a:solidFill>
                <a:latin typeface="Century Gothic" panose="020B0502020202020204" pitchFamily="34" charset="0"/>
              </a:rPr>
              <a:t>Useful for </a:t>
            </a:r>
            <a:r>
              <a:rPr lang="en-AU" sz="2200" dirty="0">
                <a:solidFill>
                  <a:schemeClr val="tx1"/>
                </a:solidFill>
                <a:latin typeface="Century Gothic" panose="020B0502020202020204" pitchFamily="34" charset="0"/>
              </a:rPr>
              <a:t>– </a:t>
            </a:r>
          </a:p>
          <a:p>
            <a:pPr marL="1257300" lvl="2" indent="-342900">
              <a:lnSpc>
                <a:spcPct val="85000"/>
              </a:lnSpc>
              <a:spcBef>
                <a:spcPts val="600"/>
              </a:spcBef>
              <a:spcAft>
                <a:spcPts val="600"/>
              </a:spcAft>
              <a:buFont typeface="Arial" panose="020B0604020202020204" pitchFamily="34" charset="0"/>
              <a:buChar char="•"/>
            </a:pPr>
            <a:r>
              <a:rPr lang="en-AU" sz="2000" b="1" dirty="0">
                <a:solidFill>
                  <a:schemeClr val="tx1"/>
                </a:solidFill>
                <a:latin typeface="Century Gothic" panose="020B0502020202020204" pitchFamily="34" charset="0"/>
              </a:rPr>
              <a:t>Media and public policy makers </a:t>
            </a:r>
            <a:r>
              <a:rPr lang="en-AU" sz="2000" dirty="0">
                <a:solidFill>
                  <a:schemeClr val="tx1"/>
                </a:solidFill>
                <a:latin typeface="Century Gothic" panose="020B0502020202020204" pitchFamily="34" charset="0"/>
              </a:rPr>
              <a:t>to know the Institute’s position on a topic</a:t>
            </a:r>
          </a:p>
          <a:p>
            <a:pPr marL="1257300" lvl="2" indent="-342900">
              <a:lnSpc>
                <a:spcPct val="85000"/>
              </a:lnSpc>
              <a:spcBef>
                <a:spcPts val="600"/>
              </a:spcBef>
              <a:spcAft>
                <a:spcPts val="600"/>
              </a:spcAft>
              <a:buFont typeface="Arial" panose="020B0604020202020204" pitchFamily="34" charset="0"/>
              <a:buChar char="•"/>
            </a:pPr>
            <a:r>
              <a:rPr lang="en-AU" sz="2000" b="1" dirty="0">
                <a:solidFill>
                  <a:schemeClr val="tx1"/>
                </a:solidFill>
                <a:latin typeface="Century Gothic" panose="020B0502020202020204" pitchFamily="34" charset="0"/>
              </a:rPr>
              <a:t>Spokespeople</a:t>
            </a:r>
            <a:r>
              <a:rPr lang="en-AU" sz="2000" dirty="0">
                <a:solidFill>
                  <a:schemeClr val="tx1"/>
                </a:solidFill>
                <a:latin typeface="Century Gothic" panose="020B0502020202020204" pitchFamily="34" charset="0"/>
              </a:rPr>
              <a:t> to use as needed</a:t>
            </a:r>
          </a:p>
          <a:p>
            <a:pPr marL="1257300" lvl="2" indent="-342900">
              <a:lnSpc>
                <a:spcPct val="85000"/>
              </a:lnSpc>
              <a:spcBef>
                <a:spcPts val="600"/>
              </a:spcBef>
              <a:spcAft>
                <a:spcPts val="600"/>
              </a:spcAft>
              <a:buFont typeface="Arial" panose="020B0604020202020204" pitchFamily="34" charset="0"/>
              <a:buChar char="•"/>
            </a:pPr>
            <a:r>
              <a:rPr lang="en-AU" sz="2000" dirty="0">
                <a:solidFill>
                  <a:schemeClr val="tx1"/>
                </a:solidFill>
                <a:latin typeface="Century Gothic" panose="020B0502020202020204" pitchFamily="34" charset="0"/>
              </a:rPr>
              <a:t>Volunteers to draw upon when </a:t>
            </a:r>
            <a:r>
              <a:rPr lang="en-AU" sz="2000" b="1" dirty="0">
                <a:solidFill>
                  <a:schemeClr val="tx1"/>
                </a:solidFill>
                <a:latin typeface="Century Gothic" panose="020B0502020202020204" pitchFamily="34" charset="0"/>
              </a:rPr>
              <a:t>drafting Institute submissions to consultations</a:t>
            </a:r>
          </a:p>
        </p:txBody>
      </p:sp>
      <p:sp>
        <p:nvSpPr>
          <p:cNvPr id="5" name="Rectangle: Rounded Corners 4">
            <a:extLst>
              <a:ext uri="{FF2B5EF4-FFF2-40B4-BE49-F238E27FC236}">
                <a16:creationId xmlns:a16="http://schemas.microsoft.com/office/drawing/2014/main" id="{AA8C8BE9-9ADB-1518-9579-2921FF11C03E}"/>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A6D84F5D-1DFA-8E74-DC0B-4D3938EF5568}"/>
              </a:ext>
            </a:extLst>
          </p:cNvPr>
          <p:cNvSpPr>
            <a:spLocks noGrp="1"/>
          </p:cNvSpPr>
          <p:nvPr>
            <p:ph type="title"/>
          </p:nvPr>
        </p:nvSpPr>
        <p:spPr>
          <a:xfrm>
            <a:off x="1066800" y="625348"/>
            <a:ext cx="6346556" cy="790575"/>
          </a:xfrm>
        </p:spPr>
        <p:txBody>
          <a:bodyPr>
            <a:noAutofit/>
          </a:bodyPr>
          <a:lstStyle/>
          <a:p>
            <a:pPr>
              <a:lnSpc>
                <a:spcPct val="110000"/>
              </a:lnSpc>
              <a:spcBef>
                <a:spcPts val="600"/>
              </a:spcBef>
              <a:spcAft>
                <a:spcPts val="600"/>
              </a:spcAft>
            </a:pPr>
            <a:r>
              <a:rPr lang="en-GB" sz="4000" dirty="0">
                <a:solidFill>
                  <a:schemeClr val="tx1"/>
                </a:solidFill>
              </a:rPr>
              <a:t>Public Policy Statement</a:t>
            </a:r>
          </a:p>
        </p:txBody>
      </p:sp>
      <p:sp>
        <p:nvSpPr>
          <p:cNvPr id="2" name="TextBox 1">
            <a:extLst>
              <a:ext uri="{FF2B5EF4-FFF2-40B4-BE49-F238E27FC236}">
                <a16:creationId xmlns:a16="http://schemas.microsoft.com/office/drawing/2014/main" id="{CBA562AE-5910-E84C-929A-C2424133C66C}"/>
              </a:ext>
            </a:extLst>
          </p:cNvPr>
          <p:cNvSpPr txBox="1"/>
          <p:nvPr/>
        </p:nvSpPr>
        <p:spPr>
          <a:xfrm>
            <a:off x="9810428" y="279400"/>
            <a:ext cx="2149098" cy="1323439"/>
          </a:xfrm>
          <a:prstGeom prst="rect">
            <a:avLst/>
          </a:prstGeom>
          <a:noFill/>
        </p:spPr>
        <p:txBody>
          <a:bodyPr wrap="square" rtlCol="0">
            <a:spAutoFit/>
          </a:bodyPr>
          <a:lstStyle/>
          <a:p>
            <a:endParaRPr lang="en-GB" sz="2000" dirty="0">
              <a:solidFill>
                <a:srgbClr val="C00000"/>
              </a:solidFill>
            </a:endParaRPr>
          </a:p>
          <a:p>
            <a:endParaRPr lang="en-GB" sz="2000" dirty="0">
              <a:solidFill>
                <a:srgbClr val="C00000"/>
              </a:solidFill>
            </a:endParaRPr>
          </a:p>
          <a:p>
            <a:endParaRPr lang="en-GB" sz="2000" dirty="0">
              <a:solidFill>
                <a:srgbClr val="C00000"/>
              </a:solidFill>
            </a:endParaRPr>
          </a:p>
          <a:p>
            <a:endParaRPr lang="en-AU" sz="2000" dirty="0">
              <a:solidFill>
                <a:srgbClr val="C00000"/>
              </a:solidFill>
            </a:endParaRPr>
          </a:p>
        </p:txBody>
      </p:sp>
      <p:sp>
        <p:nvSpPr>
          <p:cNvPr id="3" name="Rectangle: Rounded Corners 2">
            <a:extLst>
              <a:ext uri="{FF2B5EF4-FFF2-40B4-BE49-F238E27FC236}">
                <a16:creationId xmlns:a16="http://schemas.microsoft.com/office/drawing/2014/main" id="{4E21DFEB-7538-2278-AB05-693431169A9D}"/>
              </a:ext>
            </a:extLst>
          </p:cNvPr>
          <p:cNvSpPr/>
          <p:nvPr/>
        </p:nvSpPr>
        <p:spPr>
          <a:xfrm>
            <a:off x="990600" y="1232486"/>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spcBef>
                <a:spcPts val="600"/>
              </a:spcBef>
              <a:spcAft>
                <a:spcPts val="600"/>
              </a:spcAft>
            </a:pPr>
            <a:r>
              <a:rPr lang="en-GB" sz="2800" b="1" dirty="0">
                <a:solidFill>
                  <a:srgbClr val="C00000"/>
                </a:solidFill>
                <a:latin typeface="Century Gothic" panose="020B0502020202020204" pitchFamily="34" charset="0"/>
              </a:rPr>
              <a:t>Purpose</a:t>
            </a:r>
            <a:endParaRPr lang="en-AU" sz="2800" b="1" dirty="0">
              <a:solidFill>
                <a:srgbClr val="C00000"/>
              </a:solidFill>
              <a:latin typeface="Century Gothic" panose="020B0502020202020204" pitchFamily="34" charset="0"/>
            </a:endParaRPr>
          </a:p>
        </p:txBody>
      </p:sp>
      <p:pic>
        <p:nvPicPr>
          <p:cNvPr id="6" name="Picture 5" descr="A qr code with black squares&#10;&#10;AI-generated content may be incorrect.">
            <a:extLst>
              <a:ext uri="{FF2B5EF4-FFF2-40B4-BE49-F238E27FC236}">
                <a16:creationId xmlns:a16="http://schemas.microsoft.com/office/drawing/2014/main" id="{998D190B-46C8-C699-4C1A-B9EB4FC418AE}"/>
              </a:ext>
            </a:extLst>
          </p:cNvPr>
          <p:cNvPicPr>
            <a:picLocks noChangeAspect="1"/>
          </p:cNvPicPr>
          <p:nvPr/>
        </p:nvPicPr>
        <p:blipFill>
          <a:blip r:embed="rId2"/>
          <a:stretch>
            <a:fillRect/>
          </a:stretch>
        </p:blipFill>
        <p:spPr>
          <a:xfrm>
            <a:off x="9975897" y="541159"/>
            <a:ext cx="1818159" cy="1323538"/>
          </a:xfrm>
          <a:prstGeom prst="rect">
            <a:avLst/>
          </a:prstGeom>
        </p:spPr>
      </p:pic>
      <p:sp>
        <p:nvSpPr>
          <p:cNvPr id="8" name="TextBox 7">
            <a:extLst>
              <a:ext uri="{FF2B5EF4-FFF2-40B4-BE49-F238E27FC236}">
                <a16:creationId xmlns:a16="http://schemas.microsoft.com/office/drawing/2014/main" id="{DC1CBB17-5EF0-ED17-546D-62319106C7E8}"/>
              </a:ext>
            </a:extLst>
          </p:cNvPr>
          <p:cNvSpPr txBox="1"/>
          <p:nvPr/>
        </p:nvSpPr>
        <p:spPr>
          <a:xfrm>
            <a:off x="7103818" y="1397235"/>
            <a:ext cx="2867188" cy="369332"/>
          </a:xfrm>
          <a:prstGeom prst="rect">
            <a:avLst/>
          </a:prstGeom>
          <a:noFill/>
        </p:spPr>
        <p:txBody>
          <a:bodyPr wrap="square">
            <a:spAutoFit/>
          </a:bodyPr>
          <a:lstStyle/>
          <a:p>
            <a:pPr marL="0" indent="0" algn="ctr">
              <a:buNone/>
            </a:pPr>
            <a:r>
              <a:rPr lang="en-US" sz="1800" b="1" dirty="0">
                <a:solidFill>
                  <a:prstClr val="black"/>
                </a:solidFill>
                <a:latin typeface="ABC Oracle"/>
              </a:rPr>
              <a:t>Join at slido.com #</a:t>
            </a:r>
            <a:r>
              <a:rPr lang="en-US" sz="1800" b="1" dirty="0"/>
              <a:t>1162820</a:t>
            </a:r>
            <a:endParaRPr lang="en-AU" sz="1800" b="1" dirty="0"/>
          </a:p>
        </p:txBody>
      </p:sp>
      <p:sp>
        <p:nvSpPr>
          <p:cNvPr id="9" name="Slide Number Placeholder 3">
            <a:extLst>
              <a:ext uri="{FF2B5EF4-FFF2-40B4-BE49-F238E27FC236}">
                <a16:creationId xmlns:a16="http://schemas.microsoft.com/office/drawing/2014/main" id="{A4EF8C77-0B95-A567-B1F0-52F1DB4B6568}"/>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3</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290638754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BC8270-074B-4883-7EF2-48992FCC195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9087670-2462-4CDB-D0E3-B76DC2840FE4}"/>
              </a:ext>
            </a:extLst>
          </p:cNvPr>
          <p:cNvSpPr/>
          <p:nvPr/>
        </p:nvSpPr>
        <p:spPr>
          <a:xfrm>
            <a:off x="1066800" y="1761871"/>
            <a:ext cx="9966561" cy="4470781"/>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PEC’s exclusions </a:t>
            </a:r>
            <a:r>
              <a:rPr lang="en-AU" sz="2200" dirty="0">
                <a:solidFill>
                  <a:schemeClr val="tx1"/>
                </a:solidFill>
                <a:latin typeface="Century Gothic" panose="020B0502020202020204" pitchFamily="34" charset="0"/>
              </a:rPr>
              <a:t>reduce member understanding, delay claim payments</a:t>
            </a:r>
          </a:p>
          <a:p>
            <a:pPr marL="342900" indent="-342900">
              <a:spcBef>
                <a:spcPts val="600"/>
              </a:spcBef>
              <a:spcAft>
                <a:spcPts val="600"/>
              </a:spcAft>
              <a:buFont typeface="Arial" panose="020B0604020202020204" pitchFamily="34" charset="0"/>
              <a:buChar char="•"/>
            </a:pPr>
            <a:endParaRPr lang="en-US" sz="2200" dirty="0">
              <a:solidFill>
                <a:schemeClr val="tx1"/>
              </a:solidFill>
              <a:latin typeface="Century Gothic" panose="020B0502020202020204" pitchFamily="34" charset="0"/>
            </a:endParaRPr>
          </a:p>
          <a:p>
            <a:pPr marL="342900" indent="-342900">
              <a:spcBef>
                <a:spcPts val="600"/>
              </a:spcBef>
              <a:spcAft>
                <a:spcPts val="600"/>
              </a:spcAft>
              <a:buFont typeface="Arial" panose="020B0604020202020204" pitchFamily="34" charset="0"/>
              <a:buChar char="•"/>
            </a:pPr>
            <a:endParaRPr lang="en-US" sz="2200" dirty="0">
              <a:solidFill>
                <a:schemeClr val="tx1"/>
              </a:solidFill>
              <a:latin typeface="Century Gothic" panose="020B0502020202020204" pitchFamily="34" charset="0"/>
            </a:endParaRPr>
          </a:p>
          <a:p>
            <a:pPr marL="342900" indent="-342900">
              <a:spcBef>
                <a:spcPts val="600"/>
              </a:spcBef>
              <a:spcAft>
                <a:spcPts val="600"/>
              </a:spcAft>
              <a:buFont typeface="Arial" panose="020B0604020202020204" pitchFamily="34" charset="0"/>
              <a:buChar char="•"/>
            </a:pPr>
            <a:endParaRPr lang="en-US" sz="2200" dirty="0">
              <a:solidFill>
                <a:schemeClr val="tx1"/>
              </a:solidFill>
              <a:latin typeface="Century Gothic" panose="020B0502020202020204" pitchFamily="34" charset="0"/>
            </a:endParaRPr>
          </a:p>
          <a:p>
            <a:pPr marL="342900" indent="-342900">
              <a:spcBef>
                <a:spcPts val="600"/>
              </a:spcBef>
              <a:spcAft>
                <a:spcPts val="600"/>
              </a:spcAft>
              <a:buFont typeface="Arial" panose="020B0604020202020204" pitchFamily="34" charset="0"/>
              <a:buChar char="•"/>
            </a:pPr>
            <a:endParaRPr lang="en-US" sz="2200" dirty="0">
              <a:solidFill>
                <a:schemeClr val="tx1"/>
              </a:solidFill>
              <a:latin typeface="Century Gothic" panose="020B0502020202020204" pitchFamily="34" charset="0"/>
            </a:endParaRPr>
          </a:p>
          <a:p>
            <a:pPr marL="342900" indent="-342900">
              <a:spcBef>
                <a:spcPts val="600"/>
              </a:spcBef>
              <a:spcAft>
                <a:spcPts val="600"/>
              </a:spcAft>
              <a:buFont typeface="Arial" panose="020B0604020202020204" pitchFamily="34" charset="0"/>
              <a:buChar char="•"/>
            </a:pPr>
            <a:endParaRPr lang="en-US" sz="2200" dirty="0">
              <a:solidFill>
                <a:schemeClr val="tx1"/>
              </a:solidFill>
              <a:latin typeface="Century Gothic" panose="020B0502020202020204" pitchFamily="34" charset="0"/>
            </a:endParaRPr>
          </a:p>
          <a:p>
            <a:pPr marL="342900" indent="-342900">
              <a:spcBef>
                <a:spcPts val="600"/>
              </a:spcBef>
              <a:spcAft>
                <a:spcPts val="600"/>
              </a:spcAft>
              <a:buFont typeface="Arial" panose="020B0604020202020204" pitchFamily="34" charset="0"/>
              <a:buChar char="•"/>
            </a:pPr>
            <a:endParaRPr lang="en-AU" sz="2200" dirty="0">
              <a:solidFill>
                <a:schemeClr val="tx1"/>
              </a:solidFill>
              <a:latin typeface="Century Gothic" panose="020B0502020202020204" pitchFamily="34" charset="0"/>
            </a:endParaRPr>
          </a:p>
          <a:p>
            <a:pPr marL="342900" indent="-342900">
              <a:spcBef>
                <a:spcPts val="600"/>
              </a:spcBef>
              <a:spcAft>
                <a:spcPts val="600"/>
              </a:spcAft>
              <a:buFont typeface="Arial" panose="020B0604020202020204" pitchFamily="34" charset="0"/>
              <a:buChar char="•"/>
            </a:pPr>
            <a:r>
              <a:rPr lang="en-AU" sz="2200" dirty="0">
                <a:solidFill>
                  <a:schemeClr val="tx1"/>
                </a:solidFill>
                <a:latin typeface="Century Gothic" panose="020B0502020202020204" pitchFamily="34" charset="0"/>
              </a:rPr>
              <a:t>And the member </a:t>
            </a:r>
            <a:r>
              <a:rPr lang="en-AU" sz="2200" b="1" dirty="0">
                <a:solidFill>
                  <a:schemeClr val="tx1"/>
                </a:solidFill>
                <a:latin typeface="Century Gothic" panose="020B0502020202020204" pitchFamily="34" charset="0"/>
              </a:rPr>
              <a:t>pays the full premium </a:t>
            </a:r>
            <a:r>
              <a:rPr lang="en-AU" sz="2200" dirty="0">
                <a:solidFill>
                  <a:schemeClr val="tx1"/>
                </a:solidFill>
                <a:latin typeface="Century Gothic" panose="020B0502020202020204" pitchFamily="34" charset="0"/>
              </a:rPr>
              <a:t>for Limited Cover</a:t>
            </a:r>
          </a:p>
          <a:p>
            <a:pPr>
              <a:spcBef>
                <a:spcPts val="600"/>
              </a:spcBef>
              <a:spcAft>
                <a:spcPts val="600"/>
              </a:spcAft>
            </a:pPr>
            <a:endParaRPr lang="en-AU" sz="2200"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0C366B3C-5342-BD67-5883-2BDFAEDFC0D5}"/>
              </a:ext>
            </a:extLst>
          </p:cNvPr>
          <p:cNvSpPr/>
          <p:nvPr/>
        </p:nvSpPr>
        <p:spPr>
          <a:xfrm>
            <a:off x="1205636" y="1167539"/>
            <a:ext cx="10658477" cy="727543"/>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b="1" dirty="0">
                <a:solidFill>
                  <a:srgbClr val="C00000"/>
                </a:solidFill>
                <a:latin typeface="Century Gothic" panose="020B0502020202020204" pitchFamily="34" charset="0"/>
              </a:rPr>
              <a:t>PMIF Funds – how is a member to understand exclusions?</a:t>
            </a:r>
          </a:p>
        </p:txBody>
      </p:sp>
      <p:sp>
        <p:nvSpPr>
          <p:cNvPr id="12" name="Title 1">
            <a:extLst>
              <a:ext uri="{FF2B5EF4-FFF2-40B4-BE49-F238E27FC236}">
                <a16:creationId xmlns:a16="http://schemas.microsoft.com/office/drawing/2014/main" id="{08F68D63-1012-26EE-3991-48A815E15468}"/>
              </a:ext>
            </a:extLst>
          </p:cNvPr>
          <p:cNvSpPr>
            <a:spLocks noGrp="1"/>
          </p:cNvSpPr>
          <p:nvPr>
            <p:ph type="title"/>
          </p:nvPr>
        </p:nvSpPr>
        <p:spPr>
          <a:xfrm>
            <a:off x="1066800" y="625348"/>
            <a:ext cx="10515600" cy="790575"/>
          </a:xfrm>
        </p:spPr>
        <p:txBody>
          <a:bodyPr>
            <a:noAutofit/>
          </a:bodyPr>
          <a:lstStyle/>
          <a:p>
            <a:pPr>
              <a:lnSpc>
                <a:spcPct val="85000"/>
              </a:lnSpc>
              <a:spcBef>
                <a:spcPts val="600"/>
              </a:spcBef>
              <a:spcAft>
                <a:spcPts val="600"/>
              </a:spcAft>
            </a:pPr>
            <a:r>
              <a:rPr lang="en-GB" sz="4000" dirty="0">
                <a:solidFill>
                  <a:schemeClr val="tx1"/>
                </a:solidFill>
              </a:rPr>
              <a:t>Start of Automatic Insurance Cover Rules</a:t>
            </a:r>
            <a:endParaRPr lang="en-GB" sz="4000" b="0" dirty="0">
              <a:solidFill>
                <a:schemeClr val="tx1"/>
              </a:solidFill>
            </a:endParaRPr>
          </a:p>
        </p:txBody>
      </p:sp>
      <p:sp>
        <p:nvSpPr>
          <p:cNvPr id="2" name="TextBox 1">
            <a:extLst>
              <a:ext uri="{FF2B5EF4-FFF2-40B4-BE49-F238E27FC236}">
                <a16:creationId xmlns:a16="http://schemas.microsoft.com/office/drawing/2014/main" id="{5B714C82-5D4A-A526-5414-07286B819E9C}"/>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0A26F017-2785-9708-5A9E-5062FE4B1B58}"/>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30</a:t>
            </a:fld>
            <a:endParaRPr lang="en-GB" sz="1050" dirty="0">
              <a:latin typeface="Century Gothic" panose="020B0502020202020204" pitchFamily="34" charset="0"/>
            </a:endParaRPr>
          </a:p>
        </p:txBody>
      </p:sp>
      <p:sp>
        <p:nvSpPr>
          <p:cNvPr id="6" name="Rectangle: Rounded Corners 5">
            <a:extLst>
              <a:ext uri="{FF2B5EF4-FFF2-40B4-BE49-F238E27FC236}">
                <a16:creationId xmlns:a16="http://schemas.microsoft.com/office/drawing/2014/main" id="{DB930DA3-BE5E-7A7E-9DC8-4C3DE81627C5}"/>
              </a:ext>
            </a:extLst>
          </p:cNvPr>
          <p:cNvSpPr/>
          <p:nvPr/>
        </p:nvSpPr>
        <p:spPr>
          <a:xfrm>
            <a:off x="1515614" y="2727364"/>
            <a:ext cx="9081801" cy="2797537"/>
          </a:xfrm>
          <a:prstGeom prst="roundRect">
            <a:avLst>
              <a:gd name="adj" fmla="val 8709"/>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r>
              <a:rPr lang="en-US" i="1" dirty="0">
                <a:solidFill>
                  <a:schemeClr val="tx1"/>
                </a:solidFill>
                <a:latin typeface="Century Gothic" panose="020B0502020202020204" pitchFamily="34" charset="0"/>
              </a:rPr>
              <a:t>“Your basic cover is limited cover if:</a:t>
            </a:r>
          </a:p>
          <a:p>
            <a:pPr marL="285750" indent="-285750">
              <a:buFont typeface="Arial" panose="020B0604020202020204" pitchFamily="34" charset="0"/>
              <a:buChar char="•"/>
            </a:pPr>
            <a:r>
              <a:rPr lang="en-US" i="1" dirty="0">
                <a:solidFill>
                  <a:schemeClr val="tx1"/>
                </a:solidFill>
                <a:latin typeface="Century Gothic" panose="020B0502020202020204" pitchFamily="34" charset="0"/>
              </a:rPr>
              <a:t>You haven’t been in active employment for </a:t>
            </a:r>
            <a:r>
              <a:rPr lang="en-US" b="1" i="1" dirty="0">
                <a:solidFill>
                  <a:schemeClr val="tx1"/>
                </a:solidFill>
                <a:latin typeface="Century Gothic" panose="020B0502020202020204" pitchFamily="34" charset="0"/>
              </a:rPr>
              <a:t>60 consecutive days </a:t>
            </a:r>
            <a:r>
              <a:rPr lang="en-US" i="1" dirty="0">
                <a:solidFill>
                  <a:schemeClr val="tx1"/>
                </a:solidFill>
                <a:latin typeface="Century Gothic" panose="020B0502020202020204" pitchFamily="34" charset="0"/>
              </a:rPr>
              <a:t>ending on the date that your basic </a:t>
            </a:r>
            <a:r>
              <a:rPr lang="en-US" b="1" i="1" dirty="0">
                <a:solidFill>
                  <a:schemeClr val="tx1"/>
                </a:solidFill>
                <a:latin typeface="Century Gothic" panose="020B0502020202020204" pitchFamily="34" charset="0"/>
              </a:rPr>
              <a:t>cover starts </a:t>
            </a:r>
            <a:r>
              <a:rPr lang="en-US" i="1" dirty="0">
                <a:solidFill>
                  <a:schemeClr val="tx1"/>
                </a:solidFill>
                <a:latin typeface="Century Gothic" panose="020B0502020202020204" pitchFamily="34" charset="0"/>
              </a:rPr>
              <a:t>or restarts.</a:t>
            </a:r>
          </a:p>
          <a:p>
            <a:pPr marL="285750" indent="-285750">
              <a:buFont typeface="Arial" panose="020B0604020202020204" pitchFamily="34" charset="0"/>
              <a:buChar char="•"/>
            </a:pPr>
            <a:r>
              <a:rPr lang="en-US" i="1" dirty="0">
                <a:solidFill>
                  <a:schemeClr val="tx1"/>
                </a:solidFill>
                <a:latin typeface="Century Gothic" panose="020B0502020202020204" pitchFamily="34" charset="0"/>
              </a:rPr>
              <a:t>You’ve been unable to work because you’re ill or injured, for 10 or more consecutive days in the 12 months immediately prior to when your basic </a:t>
            </a:r>
            <a:r>
              <a:rPr lang="en-US" b="1" i="1" dirty="0">
                <a:solidFill>
                  <a:schemeClr val="tx1"/>
                </a:solidFill>
                <a:latin typeface="Century Gothic" panose="020B0502020202020204" pitchFamily="34" charset="0"/>
              </a:rPr>
              <a:t>cover starts </a:t>
            </a:r>
            <a:r>
              <a:rPr lang="en-US" i="1" dirty="0">
                <a:solidFill>
                  <a:schemeClr val="tx1"/>
                </a:solidFill>
                <a:latin typeface="Century Gothic" panose="020B0502020202020204" pitchFamily="34" charset="0"/>
              </a:rPr>
              <a:t>or restarts.</a:t>
            </a:r>
          </a:p>
          <a:p>
            <a:endParaRPr lang="en-US" i="1" dirty="0">
              <a:solidFill>
                <a:schemeClr val="tx1"/>
              </a:solidFill>
              <a:latin typeface="Century Gothic" panose="020B0502020202020204" pitchFamily="34" charset="0"/>
            </a:endParaRPr>
          </a:p>
          <a:p>
            <a:r>
              <a:rPr lang="en-US" i="1" dirty="0">
                <a:solidFill>
                  <a:schemeClr val="tx1"/>
                </a:solidFill>
                <a:latin typeface="Century Gothic" panose="020B0502020202020204" pitchFamily="34" charset="0"/>
              </a:rPr>
              <a:t>Your basic cover …….will be limited cover until you’ve been in active employment for </a:t>
            </a:r>
            <a:r>
              <a:rPr lang="en-US" b="1" i="1" dirty="0">
                <a:solidFill>
                  <a:schemeClr val="tx1"/>
                </a:solidFill>
                <a:latin typeface="Century Gothic" panose="020B0502020202020204" pitchFamily="34" charset="0"/>
              </a:rPr>
              <a:t>60 consecutive days</a:t>
            </a:r>
            <a:r>
              <a:rPr lang="en-US" i="1" dirty="0">
                <a:solidFill>
                  <a:schemeClr val="tx1"/>
                </a:solidFill>
                <a:latin typeface="Century Gothic" panose="020B0502020202020204" pitchFamily="34" charset="0"/>
              </a:rPr>
              <a:t>. “	</a:t>
            </a:r>
          </a:p>
          <a:p>
            <a:pPr>
              <a:spcBef>
                <a:spcPts val="600"/>
              </a:spcBef>
              <a:spcAft>
                <a:spcPts val="600"/>
              </a:spcAft>
            </a:pPr>
            <a:endParaRPr lang="en-AU" sz="2200" i="1" dirty="0">
              <a:solidFill>
                <a:schemeClr val="tx1"/>
              </a:solidFill>
              <a:latin typeface="Century Gothic" panose="020B0502020202020204" pitchFamily="34" charset="0"/>
            </a:endParaRPr>
          </a:p>
        </p:txBody>
      </p:sp>
    </p:spTree>
    <p:extLst>
      <p:ext uri="{BB962C8B-B14F-4D97-AF65-F5344CB8AC3E}">
        <p14:creationId xmlns:p14="http://schemas.microsoft.com/office/powerpoint/2010/main" val="392752658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D7B7080-00D6-5C3B-DA74-507E28CC194C}"/>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538F0703-F8C7-C75F-15B8-5A4463278FB7}"/>
              </a:ext>
            </a:extLst>
          </p:cNvPr>
          <p:cNvSpPr/>
          <p:nvPr/>
        </p:nvSpPr>
        <p:spPr>
          <a:xfrm>
            <a:off x="1257297" y="1304700"/>
            <a:ext cx="10658477" cy="400110"/>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b="1" dirty="0">
                <a:solidFill>
                  <a:srgbClr val="C00000"/>
                </a:solidFill>
                <a:latin typeface="Century Gothic" panose="020B0502020202020204" pitchFamily="34" charset="0"/>
              </a:rPr>
              <a:t>Start of Cover Rules – PMIF Funds</a:t>
            </a:r>
          </a:p>
        </p:txBody>
      </p:sp>
      <p:sp>
        <p:nvSpPr>
          <p:cNvPr id="2" name="TextBox 1">
            <a:extLst>
              <a:ext uri="{FF2B5EF4-FFF2-40B4-BE49-F238E27FC236}">
                <a16:creationId xmlns:a16="http://schemas.microsoft.com/office/drawing/2014/main" id="{E5D22744-4D34-55BB-6E24-E6B2C778B03A}"/>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9" name="Title 1">
            <a:extLst>
              <a:ext uri="{FF2B5EF4-FFF2-40B4-BE49-F238E27FC236}">
                <a16:creationId xmlns:a16="http://schemas.microsoft.com/office/drawing/2014/main" id="{9D418D11-48B7-F950-5593-A3721C449B85}"/>
              </a:ext>
            </a:extLst>
          </p:cNvPr>
          <p:cNvSpPr>
            <a:spLocks noGrp="1"/>
          </p:cNvSpPr>
          <p:nvPr>
            <p:ph type="title"/>
          </p:nvPr>
        </p:nvSpPr>
        <p:spPr>
          <a:xfrm>
            <a:off x="1118461" y="620525"/>
            <a:ext cx="10515600" cy="790575"/>
          </a:xfrm>
        </p:spPr>
        <p:txBody>
          <a:bodyPr>
            <a:noAutofit/>
          </a:bodyPr>
          <a:lstStyle/>
          <a:p>
            <a:pPr>
              <a:lnSpc>
                <a:spcPct val="80000"/>
              </a:lnSpc>
              <a:spcBef>
                <a:spcPts val="0"/>
              </a:spcBef>
              <a:spcAft>
                <a:spcPts val="600"/>
              </a:spcAft>
            </a:pPr>
            <a:r>
              <a:rPr lang="en-GB" sz="4000" dirty="0">
                <a:solidFill>
                  <a:schemeClr val="tx1"/>
                </a:solidFill>
              </a:rPr>
              <a:t>Start of Automatic Cover Rules</a:t>
            </a:r>
            <a:endParaRPr lang="en-GB" sz="4000" b="0" dirty="0">
              <a:solidFill>
                <a:schemeClr val="tx1"/>
              </a:solidFill>
            </a:endParaRPr>
          </a:p>
        </p:txBody>
      </p:sp>
      <p:pic>
        <p:nvPicPr>
          <p:cNvPr id="6" name="Picture 5">
            <a:extLst>
              <a:ext uri="{FF2B5EF4-FFF2-40B4-BE49-F238E27FC236}">
                <a16:creationId xmlns:a16="http://schemas.microsoft.com/office/drawing/2014/main" id="{5BBA6B57-0291-B30C-63B2-0875C4E2DD07}"/>
              </a:ext>
            </a:extLst>
          </p:cNvPr>
          <p:cNvPicPr>
            <a:picLocks noChangeAspect="1"/>
          </p:cNvPicPr>
          <p:nvPr/>
        </p:nvPicPr>
        <p:blipFill>
          <a:blip r:embed="rId2"/>
          <a:stretch>
            <a:fillRect/>
          </a:stretch>
        </p:blipFill>
        <p:spPr>
          <a:xfrm>
            <a:off x="2101531" y="1661160"/>
            <a:ext cx="5857855" cy="5105364"/>
          </a:xfrm>
          <a:prstGeom prst="rect">
            <a:avLst/>
          </a:prstGeom>
        </p:spPr>
      </p:pic>
      <p:sp>
        <p:nvSpPr>
          <p:cNvPr id="3" name="Slide Number Placeholder 3">
            <a:extLst>
              <a:ext uri="{FF2B5EF4-FFF2-40B4-BE49-F238E27FC236}">
                <a16:creationId xmlns:a16="http://schemas.microsoft.com/office/drawing/2014/main" id="{E86469DD-C20D-B515-2170-F8035DB0B185}"/>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31</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385499125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5918623-2D47-8811-6CF1-527AA2A1D684}"/>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1A907229-5CDB-3563-1E34-266CE33EF80D}"/>
              </a:ext>
            </a:extLst>
          </p:cNvPr>
          <p:cNvSpPr/>
          <p:nvPr/>
        </p:nvSpPr>
        <p:spPr>
          <a:xfrm>
            <a:off x="1333498" y="2144974"/>
            <a:ext cx="9966561" cy="431678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Review the need for a legislated start of cover rule:</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Optimise trustee design reflecting their membership </a:t>
            </a:r>
            <a:r>
              <a:rPr lang="en-AU" sz="2200" dirty="0" err="1">
                <a:solidFill>
                  <a:schemeClr val="tx1"/>
                </a:solidFill>
                <a:latin typeface="Century Gothic" panose="020B0502020202020204" pitchFamily="34" charset="0"/>
              </a:rPr>
              <a:t>eg</a:t>
            </a:r>
            <a:r>
              <a:rPr lang="en-AU" sz="2200" dirty="0">
                <a:solidFill>
                  <a:schemeClr val="tx1"/>
                </a:solidFill>
                <a:latin typeface="Century Gothic" panose="020B0502020202020204" pitchFamily="34" charset="0"/>
              </a:rPr>
              <a:t> Cbus</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PMIF possibly outdated with YFYS (staple </a:t>
            </a:r>
            <a:r>
              <a:rPr lang="en-AU" sz="2200" dirty="0" err="1">
                <a:solidFill>
                  <a:schemeClr val="tx1"/>
                </a:solidFill>
                <a:latin typeface="Century Gothic" panose="020B0502020202020204" pitchFamily="34" charset="0"/>
              </a:rPr>
              <a:t>member,“fund</a:t>
            </a:r>
            <a:r>
              <a:rPr lang="en-AU" sz="2200" dirty="0">
                <a:solidFill>
                  <a:schemeClr val="tx1"/>
                </a:solidFill>
                <a:latin typeface="Century Gothic" panose="020B0502020202020204" pitchFamily="34" charset="0"/>
              </a:rPr>
              <a:t> for life”)</a:t>
            </a:r>
          </a:p>
          <a:p>
            <a:pPr marL="342900" lvl="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Consider Low-level Death/TPD </a:t>
            </a:r>
            <a:r>
              <a:rPr lang="en-AU" sz="2200" dirty="0">
                <a:solidFill>
                  <a:schemeClr val="tx1"/>
                </a:solidFill>
                <a:latin typeface="Century Gothic" panose="020B0502020202020204" pitchFamily="34" charset="0"/>
              </a:rPr>
              <a:t>cover for all low balance members when joining workforce:</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Similar to admin fee cap (3% until account balance reaches $6,000)</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Could be fully or partially subsidised at very low cost at around $2 per member p.a. for $10,000 cover (until account balance reaches $6,000)</a:t>
            </a:r>
            <a:endParaRPr lang="en-AU" sz="2200" dirty="0">
              <a:solidFill>
                <a:schemeClr val="tx1"/>
              </a:solidFill>
              <a:highlight>
                <a:srgbClr val="FFFF00"/>
              </a:highlight>
              <a:latin typeface="Century Gothic" panose="020B0502020202020204" pitchFamily="34" charset="0"/>
            </a:endParaRPr>
          </a:p>
          <a:p>
            <a:pPr marL="800100" lvl="1" indent="-342900">
              <a:spcBef>
                <a:spcPts val="600"/>
              </a:spcBef>
              <a:spcAft>
                <a:spcPts val="600"/>
              </a:spcAft>
              <a:buFont typeface="Courier New" panose="02070309020205020404" pitchFamily="49" charset="0"/>
              <a:buChar char="o"/>
            </a:pPr>
            <a:endParaRPr lang="en-AU" sz="2200" dirty="0">
              <a:solidFill>
                <a:schemeClr val="tx1"/>
              </a:solidFill>
              <a:highlight>
                <a:srgbClr val="FFFF00"/>
              </a:highlight>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E84D8292-BFAE-C38C-3BA5-2F006F4C4872}"/>
              </a:ext>
            </a:extLst>
          </p:cNvPr>
          <p:cNvSpPr/>
          <p:nvPr/>
        </p:nvSpPr>
        <p:spPr>
          <a:xfrm>
            <a:off x="1257297" y="1304699"/>
            <a:ext cx="10658477" cy="606759"/>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b="1" dirty="0">
                <a:solidFill>
                  <a:srgbClr val="C00000"/>
                </a:solidFill>
                <a:latin typeface="Century Gothic" panose="020B0502020202020204" pitchFamily="34" charset="0"/>
              </a:rPr>
              <a:t>Review Start of Cover Rules</a:t>
            </a:r>
          </a:p>
        </p:txBody>
      </p:sp>
      <p:sp>
        <p:nvSpPr>
          <p:cNvPr id="2" name="TextBox 1">
            <a:extLst>
              <a:ext uri="{FF2B5EF4-FFF2-40B4-BE49-F238E27FC236}">
                <a16:creationId xmlns:a16="http://schemas.microsoft.com/office/drawing/2014/main" id="{60CA54F1-9216-096A-5F24-2A1A32779147}"/>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9" name="Title 1">
            <a:extLst>
              <a:ext uri="{FF2B5EF4-FFF2-40B4-BE49-F238E27FC236}">
                <a16:creationId xmlns:a16="http://schemas.microsoft.com/office/drawing/2014/main" id="{F4957617-B914-88AB-1817-178F79F7900E}"/>
              </a:ext>
            </a:extLst>
          </p:cNvPr>
          <p:cNvSpPr>
            <a:spLocks noGrp="1"/>
          </p:cNvSpPr>
          <p:nvPr>
            <p:ph type="title"/>
          </p:nvPr>
        </p:nvSpPr>
        <p:spPr>
          <a:xfrm>
            <a:off x="1066800" y="625348"/>
            <a:ext cx="10515600" cy="790575"/>
          </a:xfrm>
        </p:spPr>
        <p:txBody>
          <a:bodyPr>
            <a:noAutofit/>
          </a:bodyPr>
          <a:lstStyle/>
          <a:p>
            <a:pPr>
              <a:lnSpc>
                <a:spcPct val="80000"/>
              </a:lnSpc>
              <a:spcBef>
                <a:spcPts val="0"/>
              </a:spcBef>
              <a:spcAft>
                <a:spcPts val="600"/>
              </a:spcAft>
            </a:pPr>
            <a:r>
              <a:rPr lang="en-GB" sz="4000" dirty="0">
                <a:solidFill>
                  <a:schemeClr val="tx1"/>
                </a:solidFill>
              </a:rPr>
              <a:t>Start of Automatic Cover Rules</a:t>
            </a:r>
            <a:endParaRPr lang="en-GB" sz="4000" b="0" dirty="0">
              <a:solidFill>
                <a:schemeClr val="tx1"/>
              </a:solidFill>
            </a:endParaRPr>
          </a:p>
        </p:txBody>
      </p:sp>
      <p:sp>
        <p:nvSpPr>
          <p:cNvPr id="3" name="Slide Number Placeholder 3">
            <a:extLst>
              <a:ext uri="{FF2B5EF4-FFF2-40B4-BE49-F238E27FC236}">
                <a16:creationId xmlns:a16="http://schemas.microsoft.com/office/drawing/2014/main" id="{3EDDA0EA-EF0E-697D-4F47-31262F1B7E3D}"/>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32</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20565770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96FF296-D257-A24F-0FD5-317EBAB6143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C6D631D-3C3A-707B-9216-7D14033C0932}"/>
              </a:ext>
            </a:extLst>
          </p:cNvPr>
          <p:cNvSpPr/>
          <p:nvPr/>
        </p:nvSpPr>
        <p:spPr>
          <a:xfrm>
            <a:off x="1257298" y="2318825"/>
            <a:ext cx="9966561" cy="313822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IP</a:t>
            </a:r>
            <a:r>
              <a:rPr lang="en-GB" sz="2200" dirty="0">
                <a:solidFill>
                  <a:schemeClr val="tx1"/>
                </a:solidFill>
                <a:latin typeface="Century Gothic" panose="020B0502020202020204" pitchFamily="34" charset="0"/>
              </a:rPr>
              <a:t> – Through its offset provisions is often a supplement to other disability support benefits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TPD </a:t>
            </a:r>
            <a:r>
              <a:rPr lang="en-GB" sz="2200" dirty="0">
                <a:solidFill>
                  <a:schemeClr val="tx1"/>
                </a:solidFill>
                <a:latin typeface="Century Gothic" panose="020B0502020202020204" pitchFamily="34" charset="0"/>
              </a:rPr>
              <a:t>– is a probability estimate, and does not mean “never work again” or “total and permanent disablement”</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TPD definitions vary widely - </a:t>
            </a:r>
            <a:r>
              <a:rPr lang="en-GB" sz="2200" dirty="0">
                <a:solidFill>
                  <a:schemeClr val="tx1"/>
                </a:solidFill>
                <a:latin typeface="Century Gothic" panose="020B0502020202020204" pitchFamily="34" charset="0"/>
              </a:rPr>
              <a:t>between funds and within funds as does the associated premium </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Institute suggests standardise to the legislated definition</a:t>
            </a:r>
          </a:p>
        </p:txBody>
      </p:sp>
      <p:sp>
        <p:nvSpPr>
          <p:cNvPr id="5" name="Rectangle: Rounded Corners 4">
            <a:extLst>
              <a:ext uri="{FF2B5EF4-FFF2-40B4-BE49-F238E27FC236}">
                <a16:creationId xmlns:a16="http://schemas.microsoft.com/office/drawing/2014/main" id="{880F3A13-D610-A6A2-60B7-19EEBA99A1BB}"/>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US" sz="2800" b="1" dirty="0">
                <a:solidFill>
                  <a:srgbClr val="C00000"/>
                </a:solidFill>
                <a:latin typeface="Century Gothic" panose="020B0502020202020204" pitchFamily="34" charset="0"/>
              </a:rPr>
              <a:t>Member understanding – description fits the benefit</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4655A750-A3C6-F1DC-C290-23980CDE979F}"/>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Product Names and Descriptions</a:t>
            </a:r>
            <a:endParaRPr lang="en-GB" sz="4000" b="0" dirty="0">
              <a:solidFill>
                <a:schemeClr val="tx1"/>
              </a:solidFill>
            </a:endParaRPr>
          </a:p>
        </p:txBody>
      </p:sp>
      <p:sp>
        <p:nvSpPr>
          <p:cNvPr id="2" name="TextBox 1">
            <a:extLst>
              <a:ext uri="{FF2B5EF4-FFF2-40B4-BE49-F238E27FC236}">
                <a16:creationId xmlns:a16="http://schemas.microsoft.com/office/drawing/2014/main" id="{6D9C33C2-383E-C3CE-4C86-1AB3332D72DF}"/>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12829C15-C9B2-D385-4FE7-412AED39FDA2}"/>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33</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282290477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520DB0-41DB-CC4E-17A1-D10F0F0F5E77}"/>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C07100F-24F2-CF28-C3EF-F919FB899644}"/>
              </a:ext>
            </a:extLst>
          </p:cNvPr>
          <p:cNvSpPr txBox="1">
            <a:spLocks/>
          </p:cNvSpPr>
          <p:nvPr/>
        </p:nvSpPr>
        <p:spPr>
          <a:xfrm>
            <a:off x="971536" y="704388"/>
            <a:ext cx="393223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rgbClr val="3C69FF"/>
                </a:solidFill>
                <a:latin typeface="ABC Oracle" panose="020B0504040202060203" pitchFamily="34" charset="0"/>
              </a:rPr>
              <a:t>Q&amp;A</a:t>
            </a:r>
            <a:endParaRPr lang="en-US" dirty="0"/>
          </a:p>
        </p:txBody>
      </p:sp>
      <p:sp>
        <p:nvSpPr>
          <p:cNvPr id="5" name="Content Placeholder 2">
            <a:extLst>
              <a:ext uri="{FF2B5EF4-FFF2-40B4-BE49-F238E27FC236}">
                <a16:creationId xmlns:a16="http://schemas.microsoft.com/office/drawing/2014/main" id="{1B06B710-018F-7328-0A2D-F9CD2883E74B}"/>
              </a:ext>
            </a:extLst>
          </p:cNvPr>
          <p:cNvSpPr txBox="1">
            <a:spLocks/>
          </p:cNvSpPr>
          <p:nvPr/>
        </p:nvSpPr>
        <p:spPr>
          <a:xfrm>
            <a:off x="5344297"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dirty="0">
              <a:solidFill>
                <a:prstClr val="black"/>
              </a:solidFill>
              <a:latin typeface="ABC Oracle" panose="020B0504040202060203" pitchFamily="34" charset="0"/>
            </a:endParaRPr>
          </a:p>
          <a:p>
            <a:pPr marL="0" indent="0" algn="ctr">
              <a:buNone/>
            </a:pPr>
            <a:r>
              <a:rPr lang="en-US" sz="6000" b="1" dirty="0">
                <a:solidFill>
                  <a:prstClr val="black"/>
                </a:solidFill>
                <a:latin typeface="ABC Oracle"/>
              </a:rPr>
              <a:t>Join at slido.com #</a:t>
            </a:r>
            <a:r>
              <a:rPr lang="en-US" sz="6000" b="1" dirty="0"/>
              <a:t>1162820</a:t>
            </a:r>
            <a:endParaRPr lang="en-AU" sz="6000" b="1" dirty="0"/>
          </a:p>
          <a:p>
            <a:endParaRPr lang="en-US" dirty="0"/>
          </a:p>
        </p:txBody>
      </p:sp>
      <p:pic>
        <p:nvPicPr>
          <p:cNvPr id="3" name="Picture 2" descr="A qr code with black squares&#10;&#10;AI-generated content may be incorrect.">
            <a:extLst>
              <a:ext uri="{FF2B5EF4-FFF2-40B4-BE49-F238E27FC236}">
                <a16:creationId xmlns:a16="http://schemas.microsoft.com/office/drawing/2014/main" id="{D0394011-1682-2223-CF79-02B929DDB303}"/>
              </a:ext>
            </a:extLst>
          </p:cNvPr>
          <p:cNvPicPr>
            <a:picLocks noChangeAspect="1"/>
          </p:cNvPicPr>
          <p:nvPr/>
        </p:nvPicPr>
        <p:blipFill>
          <a:blip r:embed="rId2"/>
          <a:stretch>
            <a:fillRect/>
          </a:stretch>
        </p:blipFill>
        <p:spPr>
          <a:xfrm>
            <a:off x="984250" y="1902557"/>
            <a:ext cx="4127500" cy="4107962"/>
          </a:xfrm>
          <a:prstGeom prst="rect">
            <a:avLst/>
          </a:prstGeom>
        </p:spPr>
      </p:pic>
      <p:sp>
        <p:nvSpPr>
          <p:cNvPr id="6" name="Slide Number Placeholder 3">
            <a:extLst>
              <a:ext uri="{FF2B5EF4-FFF2-40B4-BE49-F238E27FC236}">
                <a16:creationId xmlns:a16="http://schemas.microsoft.com/office/drawing/2014/main" id="{B7A5635C-62A3-7E51-2E2D-4A0423054149}"/>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34</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173376752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658AFF"/>
        </a:solidFill>
        <a:effectLst/>
      </p:bgPr>
    </p:bg>
    <p:spTree>
      <p:nvGrpSpPr>
        <p:cNvPr id="1" name="">
          <a:extLst>
            <a:ext uri="{FF2B5EF4-FFF2-40B4-BE49-F238E27FC236}">
              <a16:creationId xmlns:a16="http://schemas.microsoft.com/office/drawing/2014/main" id="{9895FB6A-8655-9D08-280E-5A669416B11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38563F62-5351-AE5F-C8BC-80B32E47C9B1}"/>
              </a:ext>
            </a:extLst>
          </p:cNvPr>
          <p:cNvSpPr txBox="1">
            <a:spLocks/>
          </p:cNvSpPr>
          <p:nvPr/>
        </p:nvSpPr>
        <p:spPr>
          <a:xfrm>
            <a:off x="1449270" y="2179320"/>
            <a:ext cx="9298004" cy="245925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50000"/>
              </a:lnSpc>
              <a:spcBef>
                <a:spcPts val="600"/>
              </a:spcBef>
              <a:spcAft>
                <a:spcPts val="600"/>
              </a:spcAft>
            </a:pPr>
            <a:r>
              <a:rPr lang="en-GB" sz="2400" b="0" dirty="0">
                <a:solidFill>
                  <a:schemeClr val="bg1"/>
                </a:solidFill>
              </a:rPr>
              <a:t>The Actuaries Institute </a:t>
            </a:r>
            <a:r>
              <a:rPr lang="en-US" sz="2400" b="0" dirty="0">
                <a:solidFill>
                  <a:schemeClr val="bg1"/>
                </a:solidFill>
              </a:rPr>
              <a:t>supports and advocates for:</a:t>
            </a:r>
            <a:endParaRPr lang="en-GB" sz="2800" dirty="0">
              <a:solidFill>
                <a:schemeClr val="bg1"/>
              </a:solidFill>
            </a:endParaRPr>
          </a:p>
        </p:txBody>
      </p:sp>
      <p:grpSp>
        <p:nvGrpSpPr>
          <p:cNvPr id="8" name="Group 7">
            <a:extLst>
              <a:ext uri="{FF2B5EF4-FFF2-40B4-BE49-F238E27FC236}">
                <a16:creationId xmlns:a16="http://schemas.microsoft.com/office/drawing/2014/main" id="{CDEBE26F-425C-422D-9F00-012A0B0B1015}"/>
              </a:ext>
            </a:extLst>
          </p:cNvPr>
          <p:cNvGrpSpPr/>
          <p:nvPr/>
        </p:nvGrpSpPr>
        <p:grpSpPr>
          <a:xfrm>
            <a:off x="3131365" y="2825550"/>
            <a:ext cx="8324035" cy="3422850"/>
            <a:chOff x="2496615" y="3627317"/>
            <a:chExt cx="7635113" cy="2032000"/>
          </a:xfrm>
          <a:solidFill>
            <a:srgbClr val="F8F5EC"/>
          </a:solidFill>
        </p:grpSpPr>
        <p:sp>
          <p:nvSpPr>
            <p:cNvPr id="7" name="Rectangle: Rounded Corners 6">
              <a:extLst>
                <a:ext uri="{FF2B5EF4-FFF2-40B4-BE49-F238E27FC236}">
                  <a16:creationId xmlns:a16="http://schemas.microsoft.com/office/drawing/2014/main" id="{BD2052FA-ED5A-292C-C536-CF2AC63B1A2E}"/>
                </a:ext>
              </a:extLst>
            </p:cNvPr>
            <p:cNvSpPr/>
            <p:nvPr/>
          </p:nvSpPr>
          <p:spPr>
            <a:xfrm>
              <a:off x="2496615" y="3627317"/>
              <a:ext cx="7635113" cy="2032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itle 1">
              <a:extLst>
                <a:ext uri="{FF2B5EF4-FFF2-40B4-BE49-F238E27FC236}">
                  <a16:creationId xmlns:a16="http://schemas.microsoft.com/office/drawing/2014/main" id="{098CD742-3221-8248-0AED-15BE13AEF4E2}"/>
                </a:ext>
              </a:extLst>
            </p:cNvPr>
            <p:cNvSpPr txBox="1">
              <a:spLocks/>
            </p:cNvSpPr>
            <p:nvPr/>
          </p:nvSpPr>
          <p:spPr>
            <a:xfrm>
              <a:off x="2869460" y="3696181"/>
              <a:ext cx="6967758" cy="1489510"/>
            </a:xfrm>
            <a:prstGeom prst="rect">
              <a:avLst/>
            </a:prstGeom>
            <a:grpFill/>
          </p:spPr>
          <p:txBody>
            <a:bodyPr vert="horz" wrap="square" lIns="72000" tIns="45720" rIns="72000" bIns="45720" rtlCol="0" anchor="t">
              <a:noAutofit/>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00000"/>
                </a:lnSpc>
                <a:spcBef>
                  <a:spcPts val="600"/>
                </a:spcBef>
                <a:spcAft>
                  <a:spcPts val="600"/>
                </a:spcAft>
              </a:pPr>
              <a:r>
                <a:rPr lang="en-GB" sz="2500" dirty="0">
                  <a:solidFill>
                    <a:schemeClr val="tx1"/>
                  </a:solidFill>
                </a:rPr>
                <a:t>efficient use of superannuation</a:t>
              </a:r>
              <a:r>
                <a:rPr lang="en-GB" sz="2500" b="0" dirty="0">
                  <a:solidFill>
                    <a:schemeClr val="tx1"/>
                  </a:solidFill>
                </a:rPr>
                <a:t> savings to </a:t>
              </a:r>
              <a:r>
                <a:rPr lang="en-GB" sz="2500" dirty="0">
                  <a:solidFill>
                    <a:schemeClr val="tx1"/>
                  </a:solidFill>
                </a:rPr>
                <a:t>provide death and disability benefits</a:t>
              </a:r>
              <a:r>
                <a:rPr lang="en-GB" sz="2500" b="0" dirty="0">
                  <a:solidFill>
                    <a:schemeClr val="tx1"/>
                  </a:solidFill>
                </a:rPr>
                <a:t>, including the appropriate design and use of indemnity cover, service structures and effective standards, terminal illness benefits, risk pooling and insurance reserve arrangements, health and wellbeing initiatives, exclusions and restrictions and insurer selection practices.</a:t>
              </a:r>
            </a:p>
          </p:txBody>
        </p:sp>
      </p:grpSp>
      <p:grpSp>
        <p:nvGrpSpPr>
          <p:cNvPr id="10" name="Group 9">
            <a:extLst>
              <a:ext uri="{FF2B5EF4-FFF2-40B4-BE49-F238E27FC236}">
                <a16:creationId xmlns:a16="http://schemas.microsoft.com/office/drawing/2014/main" id="{AB70087D-0FCC-6247-1339-ABB64D9C86D0}"/>
              </a:ext>
            </a:extLst>
          </p:cNvPr>
          <p:cNvGrpSpPr/>
          <p:nvPr/>
        </p:nvGrpSpPr>
        <p:grpSpPr>
          <a:xfrm>
            <a:off x="1430066" y="2941550"/>
            <a:ext cx="1800000" cy="1800000"/>
            <a:chOff x="1155700" y="3594100"/>
            <a:chExt cx="1800000" cy="1800000"/>
          </a:xfrm>
          <a:solidFill>
            <a:schemeClr val="accent5">
              <a:lumMod val="20000"/>
              <a:lumOff val="80000"/>
            </a:schemeClr>
          </a:solidFill>
        </p:grpSpPr>
        <p:sp>
          <p:nvSpPr>
            <p:cNvPr id="9" name="Oval 8">
              <a:extLst>
                <a:ext uri="{FF2B5EF4-FFF2-40B4-BE49-F238E27FC236}">
                  <a16:creationId xmlns:a16="http://schemas.microsoft.com/office/drawing/2014/main" id="{27319F0E-D2CE-A97B-A39C-1BD563642028}"/>
                </a:ext>
              </a:extLst>
            </p:cNvPr>
            <p:cNvSpPr/>
            <p:nvPr/>
          </p:nvSpPr>
          <p:spPr>
            <a:xfrm>
              <a:off x="1155700" y="3594100"/>
              <a:ext cx="1800000" cy="1800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Rounded Corners 4">
              <a:extLst>
                <a:ext uri="{FF2B5EF4-FFF2-40B4-BE49-F238E27FC236}">
                  <a16:creationId xmlns:a16="http://schemas.microsoft.com/office/drawing/2014/main" id="{5F2776A7-6E02-3812-D342-B461C8112135}"/>
                </a:ext>
              </a:extLst>
            </p:cNvPr>
            <p:cNvSpPr/>
            <p:nvPr/>
          </p:nvSpPr>
          <p:spPr>
            <a:xfrm>
              <a:off x="1376250" y="3711278"/>
              <a:ext cx="1358900" cy="1489510"/>
            </a:xfrm>
            <a:prstGeom prst="roundRect">
              <a:avLst>
                <a:gd name="adj" fmla="val 2638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500" dirty="0">
                  <a:solidFill>
                    <a:schemeClr val="tx1"/>
                  </a:solidFill>
                  <a:latin typeface="Century Gothic" panose="020B0502020202020204" pitchFamily="34" charset="0"/>
                </a:rPr>
                <a:t>7</a:t>
              </a:r>
              <a:endParaRPr lang="en-AU" sz="5400" dirty="0">
                <a:solidFill>
                  <a:schemeClr val="tx1"/>
                </a:solidFill>
                <a:latin typeface="Century Gothic" panose="020B0502020202020204" pitchFamily="34" charset="0"/>
              </a:endParaRPr>
            </a:p>
          </p:txBody>
        </p:sp>
      </p:grpSp>
      <p:sp>
        <p:nvSpPr>
          <p:cNvPr id="11" name="Title 1">
            <a:extLst>
              <a:ext uri="{FF2B5EF4-FFF2-40B4-BE49-F238E27FC236}">
                <a16:creationId xmlns:a16="http://schemas.microsoft.com/office/drawing/2014/main" id="{C72D6768-316A-64A7-855D-5675DED43002}"/>
              </a:ext>
            </a:extLst>
          </p:cNvPr>
          <p:cNvSpPr>
            <a:spLocks noGrp="1"/>
          </p:cNvSpPr>
          <p:nvPr>
            <p:ph type="title"/>
          </p:nvPr>
        </p:nvSpPr>
        <p:spPr>
          <a:xfrm>
            <a:off x="1468474" y="1090290"/>
            <a:ext cx="10126626" cy="960120"/>
          </a:xfrm>
        </p:spPr>
        <p:txBody>
          <a:bodyPr>
            <a:noAutofit/>
          </a:bodyPr>
          <a:lstStyle/>
          <a:p>
            <a:pPr lvl="0">
              <a:lnSpc>
                <a:spcPct val="120000"/>
              </a:lnSpc>
              <a:spcBef>
                <a:spcPts val="1200"/>
              </a:spcBef>
              <a:spcAft>
                <a:spcPts val="1200"/>
              </a:spcAft>
            </a:pPr>
            <a:r>
              <a:rPr lang="en-GB" sz="4000" dirty="0">
                <a:solidFill>
                  <a:schemeClr val="bg1"/>
                </a:solidFill>
                <a:latin typeface="Century Gothic" panose="020B0502020202020204" pitchFamily="34" charset="0"/>
              </a:rPr>
              <a:t>Improve System Efficiency &amp; Innovation</a:t>
            </a:r>
          </a:p>
        </p:txBody>
      </p:sp>
    </p:spTree>
    <p:extLst>
      <p:ext uri="{BB962C8B-B14F-4D97-AF65-F5344CB8AC3E}">
        <p14:creationId xmlns:p14="http://schemas.microsoft.com/office/powerpoint/2010/main" val="249025112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893F59-5D8B-44BE-7DA1-C5F57B2FF06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EDE43DF-4576-EAFC-C836-E08FD827393F}"/>
              </a:ext>
            </a:extLst>
          </p:cNvPr>
          <p:cNvSpPr/>
          <p:nvPr/>
        </p:nvSpPr>
        <p:spPr>
          <a:xfrm>
            <a:off x="1333498" y="2208475"/>
            <a:ext cx="9966561" cy="3123921"/>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Indemnity cover</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Meets financial needs or part thereof</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Optimises the limited premium dollars available</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Key sustainability requirement</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Income stream to replace lost income stream - IP</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Claim cause</a:t>
            </a:r>
          </a:p>
          <a:p>
            <a:pPr marL="342900" lvl="0" indent="-342900">
              <a:spcBef>
                <a:spcPts val="600"/>
              </a:spcBef>
              <a:spcAft>
                <a:spcPts val="600"/>
              </a:spcAft>
              <a:buFont typeface="Arial" panose="020B0604020202020204" pitchFamily="34" charset="0"/>
              <a:buChar char="•"/>
            </a:pPr>
            <a:endParaRPr lang="en-GB" sz="2200"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7C8D57BD-F63F-310A-45E4-1EFE37E8DDE5}"/>
              </a:ext>
            </a:extLst>
          </p:cNvPr>
          <p:cNvSpPr/>
          <p:nvPr/>
        </p:nvSpPr>
        <p:spPr>
          <a:xfrm>
            <a:off x="1257298" y="13681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IP as the Primary Disability Benefit</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EB8859A8-DCFC-F55E-FDC6-FB05FA4256D9}"/>
              </a:ext>
            </a:extLst>
          </p:cNvPr>
          <p:cNvSpPr>
            <a:spLocks noGrp="1"/>
          </p:cNvSpPr>
          <p:nvPr>
            <p:ph type="title"/>
          </p:nvPr>
        </p:nvSpPr>
        <p:spPr>
          <a:xfrm>
            <a:off x="1066800" y="625348"/>
            <a:ext cx="10515600" cy="790575"/>
          </a:xfrm>
        </p:spPr>
        <p:txBody>
          <a:bodyPr>
            <a:noAutofit/>
          </a:bodyPr>
          <a:lstStyle/>
          <a:p>
            <a:pPr>
              <a:spcBef>
                <a:spcPts val="600"/>
              </a:spcBef>
              <a:spcAft>
                <a:spcPts val="600"/>
              </a:spcAft>
            </a:pPr>
            <a:r>
              <a:rPr lang="en-GB" sz="4000" dirty="0">
                <a:solidFill>
                  <a:schemeClr val="tx1"/>
                </a:solidFill>
              </a:rPr>
              <a:t>Indemnity Cover and Efficient Use of Premiums </a:t>
            </a:r>
            <a:endParaRPr lang="en-GB" sz="4000" b="0" dirty="0">
              <a:solidFill>
                <a:schemeClr val="tx1"/>
              </a:solidFill>
            </a:endParaRPr>
          </a:p>
        </p:txBody>
      </p:sp>
      <p:sp>
        <p:nvSpPr>
          <p:cNvPr id="2" name="TextBox 1">
            <a:extLst>
              <a:ext uri="{FF2B5EF4-FFF2-40B4-BE49-F238E27FC236}">
                <a16:creationId xmlns:a16="http://schemas.microsoft.com/office/drawing/2014/main" id="{7B8E1577-C5CB-7D80-70D7-1762D426AE9B}"/>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90FE88DE-6939-3FEE-7DF5-A32010874E6E}"/>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36</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119027940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0134CE-D19A-D6FA-ECDB-C55054656F7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7DCD069-5725-DBEC-58E3-34E5FE096573}"/>
              </a:ext>
            </a:extLst>
          </p:cNvPr>
          <p:cNvSpPr/>
          <p:nvPr/>
        </p:nvSpPr>
        <p:spPr>
          <a:xfrm>
            <a:off x="1333498" y="2144975"/>
            <a:ext cx="9966561" cy="279532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Service</a:t>
            </a:r>
            <a:r>
              <a:rPr lang="en-GB" sz="2200" dirty="0">
                <a:solidFill>
                  <a:schemeClr val="tx1"/>
                </a:solidFill>
                <a:latin typeface="Century Gothic" panose="020B0502020202020204" pitchFamily="34" charset="0"/>
              </a:rPr>
              <a:t> – Provision of structures to provide best member outcomes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Continuous Review &amp; Improvement of Services </a:t>
            </a:r>
            <a:r>
              <a:rPr lang="en-GB" sz="2200" dirty="0">
                <a:solidFill>
                  <a:schemeClr val="tx1"/>
                </a:solidFill>
                <a:latin typeface="Century Gothic" panose="020B0502020202020204" pitchFamily="34" charset="0"/>
              </a:rPr>
              <a:t>–</a:t>
            </a:r>
            <a:r>
              <a:rPr lang="en-GB" sz="2200" b="1" dirty="0">
                <a:solidFill>
                  <a:schemeClr val="tx1"/>
                </a:solidFill>
                <a:latin typeface="Century Gothic" panose="020B0502020202020204" pitchFamily="34" charset="0"/>
              </a:rPr>
              <a:t> </a:t>
            </a:r>
            <a:r>
              <a:rPr lang="en-GB" sz="2200" dirty="0">
                <a:solidFill>
                  <a:schemeClr val="tx1"/>
                </a:solidFill>
                <a:latin typeface="Century Gothic" panose="020B0502020202020204" pitchFamily="34" charset="0"/>
              </a:rPr>
              <a:t>efficient, honest and fair</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Institute Supports FSC Standard 28 </a:t>
            </a:r>
            <a:r>
              <a:rPr lang="en-GB" sz="2200" dirty="0">
                <a:solidFill>
                  <a:schemeClr val="tx1"/>
                </a:solidFill>
                <a:latin typeface="Century Gothic" panose="020B0502020202020204" pitchFamily="34" charset="0"/>
              </a:rPr>
              <a:t>(Claims handling standard for Superannuation Funds); Opportunity for similar compulsory standards to extend to other services</a:t>
            </a:r>
          </a:p>
        </p:txBody>
      </p:sp>
      <p:sp>
        <p:nvSpPr>
          <p:cNvPr id="5" name="Rectangle: Rounded Corners 4">
            <a:extLst>
              <a:ext uri="{FF2B5EF4-FFF2-40B4-BE49-F238E27FC236}">
                <a16:creationId xmlns:a16="http://schemas.microsoft.com/office/drawing/2014/main" id="{649D592C-B314-82D9-8254-664283784FCB}"/>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b="1" dirty="0">
                <a:solidFill>
                  <a:srgbClr val="C00000"/>
                </a:solidFill>
                <a:latin typeface="Century Gothic" panose="020B0502020202020204" pitchFamily="34" charset="0"/>
              </a:rPr>
              <a:t>Enhancing Member Experience and Outcomes</a:t>
            </a:r>
          </a:p>
        </p:txBody>
      </p:sp>
      <p:sp>
        <p:nvSpPr>
          <p:cNvPr id="12" name="Title 1">
            <a:extLst>
              <a:ext uri="{FF2B5EF4-FFF2-40B4-BE49-F238E27FC236}">
                <a16:creationId xmlns:a16="http://schemas.microsoft.com/office/drawing/2014/main" id="{854E06C5-F1C8-731E-AAF7-81C35547E150}"/>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Service Structures – Best of Breed </a:t>
            </a:r>
            <a:endParaRPr lang="en-GB" sz="4000" b="0" dirty="0">
              <a:solidFill>
                <a:schemeClr val="tx1"/>
              </a:solidFill>
            </a:endParaRPr>
          </a:p>
        </p:txBody>
      </p:sp>
      <p:sp>
        <p:nvSpPr>
          <p:cNvPr id="2" name="TextBox 1">
            <a:extLst>
              <a:ext uri="{FF2B5EF4-FFF2-40B4-BE49-F238E27FC236}">
                <a16:creationId xmlns:a16="http://schemas.microsoft.com/office/drawing/2014/main" id="{3246A520-39E5-AC8E-5C36-858D7193A515}"/>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Amy</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16B04C97-3231-28D7-C5F7-D408C64E6BA0}"/>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37</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222146815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87C477-434C-E241-333E-27CCF40947E1}"/>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ACA9B26-955C-3B96-9C4C-28743912D99F}"/>
              </a:ext>
            </a:extLst>
          </p:cNvPr>
          <p:cNvSpPr/>
          <p:nvPr/>
        </p:nvSpPr>
        <p:spPr>
          <a:xfrm>
            <a:off x="1333498" y="2034540"/>
            <a:ext cx="9966561" cy="4544060"/>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2 components - </a:t>
            </a:r>
            <a:r>
              <a:rPr lang="en-GB" sz="2200" dirty="0">
                <a:solidFill>
                  <a:schemeClr val="tx1"/>
                </a:solidFill>
                <a:latin typeface="Century Gothic" panose="020B0502020202020204" pitchFamily="34" charset="0"/>
              </a:rPr>
              <a:t>account balance and insured benefit, if any</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Origins </a:t>
            </a:r>
            <a:r>
              <a:rPr lang="en-GB" sz="2200" dirty="0">
                <a:solidFill>
                  <a:schemeClr val="tx1"/>
                </a:solidFill>
                <a:latin typeface="Century Gothic" panose="020B0502020202020204" pitchFamily="34" charset="0"/>
              </a:rPr>
              <a:t>in early release</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Is Terminal Illness insurance indemnity cover?</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Key question </a:t>
            </a:r>
            <a:r>
              <a:rPr lang="en-GB" sz="2200" dirty="0">
                <a:solidFill>
                  <a:schemeClr val="tx1"/>
                </a:solidFill>
                <a:latin typeface="Century Gothic" panose="020B0502020202020204" pitchFamily="34" charset="0"/>
              </a:rPr>
              <a:t>Is the Terminal Illness benefit the bringing forward of the death benefit?</a:t>
            </a:r>
          </a:p>
          <a:p>
            <a:pPr marL="1257300" lvl="2" indent="-342900">
              <a:spcAft>
                <a:spcPts val="600"/>
              </a:spcAft>
              <a:buFont typeface="Courier New" panose="02070309020205020404" pitchFamily="49" charset="0"/>
              <a:buChar char="o"/>
            </a:pPr>
            <a:r>
              <a:rPr lang="en-GB" sz="2000" dirty="0">
                <a:solidFill>
                  <a:schemeClr val="tx1"/>
                </a:solidFill>
                <a:latin typeface="Century Gothic" panose="020B0502020202020204" pitchFamily="34" charset="0"/>
              </a:rPr>
              <a:t>Who receives the benefit?</a:t>
            </a:r>
          </a:p>
          <a:p>
            <a:pPr marL="1257300" lvl="2" indent="-342900">
              <a:spcAft>
                <a:spcPts val="600"/>
              </a:spcAft>
              <a:buFont typeface="Courier New" panose="02070309020205020404" pitchFamily="49" charset="0"/>
              <a:buChar char="o"/>
            </a:pPr>
            <a:r>
              <a:rPr lang="en-GB" sz="2000" dirty="0">
                <a:solidFill>
                  <a:schemeClr val="tx1"/>
                </a:solidFill>
                <a:latin typeface="Century Gothic" panose="020B0502020202020204" pitchFamily="34" charset="0"/>
              </a:rPr>
              <a:t>Is the sum insured the same?</a:t>
            </a:r>
          </a:p>
          <a:p>
            <a:pPr marL="1257300" lvl="2" indent="-342900">
              <a:spcAft>
                <a:spcPts val="600"/>
              </a:spcAft>
              <a:buFont typeface="Courier New" panose="02070309020205020404" pitchFamily="49" charset="0"/>
              <a:buChar char="o"/>
            </a:pPr>
            <a:r>
              <a:rPr lang="en-GB" sz="2000" dirty="0">
                <a:solidFill>
                  <a:schemeClr val="tx1"/>
                </a:solidFill>
                <a:latin typeface="Century Gothic" panose="020B0502020202020204" pitchFamily="34" charset="0"/>
              </a:rPr>
              <a:t>What proportion die within 24 months?</a:t>
            </a:r>
          </a:p>
          <a:p>
            <a:pPr marL="1257300" lvl="2" indent="-342900">
              <a:spcAft>
                <a:spcPts val="600"/>
              </a:spcAft>
              <a:buFont typeface="Courier New" panose="02070309020205020404" pitchFamily="49" charset="0"/>
              <a:buChar char="o"/>
            </a:pPr>
            <a:r>
              <a:rPr lang="en-GB" sz="2000" dirty="0">
                <a:solidFill>
                  <a:schemeClr val="tx1"/>
                </a:solidFill>
                <a:latin typeface="Century Gothic" panose="020B0502020202020204" pitchFamily="34" charset="0"/>
              </a:rPr>
              <a:t>Default death sum insured set with financial dependents in mind?</a:t>
            </a:r>
          </a:p>
          <a:p>
            <a:pPr marL="1257300" lvl="2" indent="-342900">
              <a:spcAft>
                <a:spcPts val="600"/>
              </a:spcAft>
              <a:buFont typeface="Courier New" panose="02070309020205020404" pitchFamily="49" charset="0"/>
              <a:buChar char="o"/>
            </a:pPr>
            <a:r>
              <a:rPr lang="en-GB" sz="2000" dirty="0">
                <a:solidFill>
                  <a:schemeClr val="tx1"/>
                </a:solidFill>
                <a:latin typeface="Century Gothic" panose="020B0502020202020204" pitchFamily="34" charset="0"/>
              </a:rPr>
              <a:t>20%+ of death insurance claims</a:t>
            </a:r>
          </a:p>
          <a:p>
            <a:pPr marL="342900" indent="-342900">
              <a:spcAft>
                <a:spcPts val="600"/>
              </a:spcAft>
              <a:buFont typeface="Courier New" panose="02070309020205020404" pitchFamily="49" charset="0"/>
              <a:buChar char="o"/>
            </a:pPr>
            <a:endParaRPr lang="en-GB" sz="2000" dirty="0">
              <a:solidFill>
                <a:schemeClr val="tx1"/>
              </a:solidFill>
              <a:latin typeface="Century Gothic" panose="020B0502020202020204" pitchFamily="34" charset="0"/>
            </a:endParaRPr>
          </a:p>
          <a:p>
            <a:pPr marL="1257300" lvl="2" indent="-342900">
              <a:spcAft>
                <a:spcPts val="600"/>
              </a:spcAft>
              <a:buFont typeface="Courier New" panose="02070309020205020404" pitchFamily="49" charset="0"/>
              <a:buChar char="o"/>
            </a:pPr>
            <a:endParaRPr lang="en-GB" sz="2000"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C3E4B940-0CF1-6A88-1E96-56859B5C098E}"/>
              </a:ext>
            </a:extLst>
          </p:cNvPr>
          <p:cNvSpPr/>
          <p:nvPr/>
        </p:nvSpPr>
        <p:spPr>
          <a:xfrm>
            <a:off x="1257298" y="1368199"/>
            <a:ext cx="9867902" cy="46060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Purpose</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653223E5-9650-F27C-2FFA-DAD36C3AFEA0}"/>
              </a:ext>
            </a:extLst>
          </p:cNvPr>
          <p:cNvSpPr>
            <a:spLocks noGrp="1"/>
          </p:cNvSpPr>
          <p:nvPr>
            <p:ph type="title"/>
          </p:nvPr>
        </p:nvSpPr>
        <p:spPr>
          <a:xfrm>
            <a:off x="1066800" y="625348"/>
            <a:ext cx="10515600" cy="790575"/>
          </a:xfrm>
        </p:spPr>
        <p:txBody>
          <a:bodyPr>
            <a:noAutofit/>
          </a:bodyPr>
          <a:lstStyle/>
          <a:p>
            <a:pPr>
              <a:spcBef>
                <a:spcPts val="600"/>
              </a:spcBef>
              <a:spcAft>
                <a:spcPts val="600"/>
              </a:spcAft>
            </a:pPr>
            <a:r>
              <a:rPr lang="en-GB" sz="4000" dirty="0">
                <a:solidFill>
                  <a:schemeClr val="tx1"/>
                </a:solidFill>
              </a:rPr>
              <a:t>Terminal Illness Benefits</a:t>
            </a:r>
            <a:endParaRPr lang="en-GB" sz="4000" b="0" dirty="0">
              <a:solidFill>
                <a:schemeClr val="tx1"/>
              </a:solidFill>
            </a:endParaRPr>
          </a:p>
        </p:txBody>
      </p:sp>
      <p:sp>
        <p:nvSpPr>
          <p:cNvPr id="2" name="TextBox 1">
            <a:extLst>
              <a:ext uri="{FF2B5EF4-FFF2-40B4-BE49-F238E27FC236}">
                <a16:creationId xmlns:a16="http://schemas.microsoft.com/office/drawing/2014/main" id="{CB3F0419-3C29-5A83-140F-E57C6B5B5734}"/>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C41FC881-74B4-97FA-22B6-285D58C10198}"/>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38</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10480293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77B2FF-75AE-E9B0-1BC6-491A63953B8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5C5E714-8ABC-3DD7-53AB-AE39EC273A1E}"/>
              </a:ext>
            </a:extLst>
          </p:cNvPr>
          <p:cNvSpPr/>
          <p:nvPr/>
        </p:nvSpPr>
        <p:spPr>
          <a:xfrm>
            <a:off x="1333498" y="2034540"/>
            <a:ext cx="9966561" cy="3605864"/>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What other ways does the terminally ill member receive fund support?</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IP benefits, many funds</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Early release - financial hardship and disability</a:t>
            </a:r>
          </a:p>
          <a:p>
            <a:pPr marL="34290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Insured Death Benefit for Financial Dependents </a:t>
            </a:r>
            <a:r>
              <a:rPr lang="en-GB" sz="2200" dirty="0">
                <a:solidFill>
                  <a:schemeClr val="tx1"/>
                </a:solidFill>
                <a:latin typeface="Century Gothic" panose="020B0502020202020204" pitchFamily="34" charset="0"/>
              </a:rPr>
              <a:t>– Institute proposes a middle position - the insured component be retained for the financial dependents while the member receives account balance</a:t>
            </a:r>
          </a:p>
        </p:txBody>
      </p:sp>
      <p:sp>
        <p:nvSpPr>
          <p:cNvPr id="5" name="Rectangle: Rounded Corners 4">
            <a:extLst>
              <a:ext uri="{FF2B5EF4-FFF2-40B4-BE49-F238E27FC236}">
                <a16:creationId xmlns:a16="http://schemas.microsoft.com/office/drawing/2014/main" id="{F1951013-D6F7-F699-5694-0F3F2FEC6ED6}"/>
              </a:ext>
            </a:extLst>
          </p:cNvPr>
          <p:cNvSpPr/>
          <p:nvPr/>
        </p:nvSpPr>
        <p:spPr>
          <a:xfrm>
            <a:off x="1257298" y="1368199"/>
            <a:ext cx="9867902" cy="46060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Purpose</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EC08F53F-3556-0B39-7FD8-E6015AF17E9A}"/>
              </a:ext>
            </a:extLst>
          </p:cNvPr>
          <p:cNvSpPr>
            <a:spLocks noGrp="1"/>
          </p:cNvSpPr>
          <p:nvPr>
            <p:ph type="title"/>
          </p:nvPr>
        </p:nvSpPr>
        <p:spPr>
          <a:xfrm>
            <a:off x="1066800" y="625348"/>
            <a:ext cx="10515600" cy="790575"/>
          </a:xfrm>
        </p:spPr>
        <p:txBody>
          <a:bodyPr>
            <a:noAutofit/>
          </a:bodyPr>
          <a:lstStyle/>
          <a:p>
            <a:pPr>
              <a:spcBef>
                <a:spcPts val="600"/>
              </a:spcBef>
              <a:spcAft>
                <a:spcPts val="600"/>
              </a:spcAft>
            </a:pPr>
            <a:r>
              <a:rPr lang="en-GB" sz="4000" dirty="0">
                <a:solidFill>
                  <a:schemeClr val="tx1"/>
                </a:solidFill>
              </a:rPr>
              <a:t>Terminal Illness Benefit</a:t>
            </a:r>
            <a:endParaRPr lang="en-GB" sz="4000" b="0" dirty="0">
              <a:solidFill>
                <a:schemeClr val="tx1"/>
              </a:solidFill>
            </a:endParaRPr>
          </a:p>
        </p:txBody>
      </p:sp>
      <p:sp>
        <p:nvSpPr>
          <p:cNvPr id="2" name="TextBox 1">
            <a:extLst>
              <a:ext uri="{FF2B5EF4-FFF2-40B4-BE49-F238E27FC236}">
                <a16:creationId xmlns:a16="http://schemas.microsoft.com/office/drawing/2014/main" id="{043A1B68-2C3B-0BE4-D0E8-CCB79859FACA}"/>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A2788926-68C5-F24B-E73D-998B52A26F65}"/>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39</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32115830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B9F6B88-29D0-4AAD-0D67-FA24BE0C0099}"/>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BD5E2F4-8B1F-0F17-B46F-FB27B7385DA2}"/>
              </a:ext>
            </a:extLst>
          </p:cNvPr>
          <p:cNvSpPr/>
          <p:nvPr/>
        </p:nvSpPr>
        <p:spPr>
          <a:xfrm>
            <a:off x="1333498" y="2144975"/>
            <a:ext cx="9966561" cy="252347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dirty="0">
                <a:solidFill>
                  <a:schemeClr val="tx1"/>
                </a:solidFill>
                <a:latin typeface="Century Gothic" panose="020B0502020202020204" pitchFamily="34" charset="0"/>
              </a:rPr>
              <a:t>Key public policy positions of the Institute relating to group insurance in superannuation:</a:t>
            </a:r>
          </a:p>
          <a:p>
            <a:pPr marL="800100" lvl="1" indent="-342900">
              <a:spcBef>
                <a:spcPts val="600"/>
              </a:spcBef>
              <a:spcAft>
                <a:spcPts val="600"/>
              </a:spcAft>
              <a:buFont typeface="Courier New" panose="02070309020205020404" pitchFamily="49" charset="0"/>
              <a:buChar char="o"/>
            </a:pPr>
            <a:r>
              <a:rPr lang="en-GB" sz="2200" b="1" dirty="0">
                <a:solidFill>
                  <a:schemeClr val="tx1"/>
                </a:solidFill>
                <a:latin typeface="Century Gothic" panose="020B0502020202020204" pitchFamily="34" charset="0"/>
              </a:rPr>
              <a:t>Aspects we support that are happening</a:t>
            </a:r>
          </a:p>
          <a:p>
            <a:pPr marL="800100" lvl="1" indent="-342900">
              <a:spcBef>
                <a:spcPts val="600"/>
              </a:spcBef>
              <a:spcAft>
                <a:spcPts val="600"/>
              </a:spcAft>
              <a:buFont typeface="Courier New" panose="02070309020205020404" pitchFamily="49" charset="0"/>
              <a:buChar char="o"/>
            </a:pPr>
            <a:r>
              <a:rPr lang="en-GB" sz="2200" b="1" dirty="0">
                <a:solidFill>
                  <a:schemeClr val="tx1"/>
                </a:solidFill>
                <a:latin typeface="Century Gothic" panose="020B0502020202020204" pitchFamily="34" charset="0"/>
              </a:rPr>
              <a:t>Aspects we support that are not always happening</a:t>
            </a:r>
          </a:p>
          <a:p>
            <a:pPr marL="800100" lvl="1" indent="-342900">
              <a:spcBef>
                <a:spcPts val="600"/>
              </a:spcBef>
              <a:spcAft>
                <a:spcPts val="600"/>
              </a:spcAft>
              <a:buFont typeface="Courier New" panose="02070309020205020404" pitchFamily="49" charset="0"/>
              <a:buChar char="o"/>
            </a:pPr>
            <a:r>
              <a:rPr lang="en-GB" sz="2200" b="1" dirty="0">
                <a:solidFill>
                  <a:schemeClr val="tx1"/>
                </a:solidFill>
                <a:latin typeface="Century Gothic" panose="020B0502020202020204" pitchFamily="34" charset="0"/>
              </a:rPr>
              <a:t>Suggesting/advocating areas for improvement</a:t>
            </a:r>
          </a:p>
        </p:txBody>
      </p:sp>
      <p:sp>
        <p:nvSpPr>
          <p:cNvPr id="5" name="Rectangle: Rounded Corners 4">
            <a:extLst>
              <a:ext uri="{FF2B5EF4-FFF2-40B4-BE49-F238E27FC236}">
                <a16:creationId xmlns:a16="http://schemas.microsoft.com/office/drawing/2014/main" id="{CE393549-6B12-C26C-E756-0CAC542DD5E6}"/>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B32D53E1-1400-4818-0D64-888B130EBEC6}"/>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Public Policy Statement</a:t>
            </a:r>
          </a:p>
        </p:txBody>
      </p:sp>
      <p:sp>
        <p:nvSpPr>
          <p:cNvPr id="2" name="TextBox 1">
            <a:extLst>
              <a:ext uri="{FF2B5EF4-FFF2-40B4-BE49-F238E27FC236}">
                <a16:creationId xmlns:a16="http://schemas.microsoft.com/office/drawing/2014/main" id="{5DA93BA7-4E0D-BB71-0778-BC01ED5621C5}"/>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Rectangle: Rounded Corners 2">
            <a:extLst>
              <a:ext uri="{FF2B5EF4-FFF2-40B4-BE49-F238E27FC236}">
                <a16:creationId xmlns:a16="http://schemas.microsoft.com/office/drawing/2014/main" id="{A71FE865-D5AB-AB8E-C4D6-46DB3A09572D}"/>
              </a:ext>
            </a:extLst>
          </p:cNvPr>
          <p:cNvSpPr/>
          <p:nvPr/>
        </p:nvSpPr>
        <p:spPr>
          <a:xfrm>
            <a:off x="1066800" y="1358861"/>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Purpose</a:t>
            </a:r>
            <a:endParaRPr lang="en-AU" sz="2800" b="1" dirty="0">
              <a:solidFill>
                <a:srgbClr val="C00000"/>
              </a:solidFill>
              <a:latin typeface="Century Gothic" panose="020B0502020202020204" pitchFamily="34" charset="0"/>
            </a:endParaRPr>
          </a:p>
        </p:txBody>
      </p:sp>
      <p:sp>
        <p:nvSpPr>
          <p:cNvPr id="6" name="Slide Number Placeholder 3">
            <a:extLst>
              <a:ext uri="{FF2B5EF4-FFF2-40B4-BE49-F238E27FC236}">
                <a16:creationId xmlns:a16="http://schemas.microsoft.com/office/drawing/2014/main" id="{0AE4E259-DA92-8906-5E9F-477AFE4FC084}"/>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4</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29442919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10D9AD1-5137-50AD-6B34-CE1CDD5635AB}"/>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0969BCF-DB59-B5BA-6D48-51730A634040}"/>
              </a:ext>
            </a:extLst>
          </p:cNvPr>
          <p:cNvSpPr/>
          <p:nvPr/>
        </p:nvSpPr>
        <p:spPr>
          <a:xfrm>
            <a:off x="1349137" y="2099325"/>
            <a:ext cx="9966561" cy="2599675"/>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indent="-342900">
              <a:buFont typeface="Arial" panose="020B0604020202020204" pitchFamily="34" charset="0"/>
              <a:buChar char="•"/>
            </a:pPr>
            <a:r>
              <a:rPr lang="en-US" sz="2200" b="1" dirty="0">
                <a:solidFill>
                  <a:schemeClr val="tx1"/>
                </a:solidFill>
                <a:latin typeface="Century Gothic" panose="020B0502020202020204" pitchFamily="34" charset="0"/>
              </a:rPr>
              <a:t>Risk Sharing </a:t>
            </a:r>
            <a:r>
              <a:rPr lang="en-US" sz="2200" dirty="0">
                <a:solidFill>
                  <a:schemeClr val="tx1"/>
                </a:solidFill>
                <a:latin typeface="Century Gothic" panose="020B0502020202020204" pitchFamily="34" charset="0"/>
              </a:rPr>
              <a:t>– Pooling involves sharing a financial risk (by paying premiums) that all members in the pool face but only a few will experience (claimants).</a:t>
            </a:r>
            <a:endParaRPr lang="en-AU" sz="2200" dirty="0">
              <a:solidFill>
                <a:schemeClr val="tx1"/>
              </a:solidFill>
              <a:latin typeface="Century Gothic" panose="020B0502020202020204" pitchFamily="34" charset="0"/>
            </a:endParaRP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Pooling Arrangements </a:t>
            </a:r>
            <a:r>
              <a:rPr lang="en-GB" sz="2200" dirty="0">
                <a:solidFill>
                  <a:schemeClr val="tx1"/>
                </a:solidFill>
                <a:latin typeface="Century Gothic" panose="020B0502020202020204" pitchFamily="34" charset="0"/>
              </a:rPr>
              <a:t>– Many pooling arrangements are possible and used as determined by the trustee</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Alternatives</a:t>
            </a:r>
            <a:r>
              <a:rPr lang="en-GB" sz="2200" dirty="0">
                <a:solidFill>
                  <a:schemeClr val="tx1"/>
                </a:solidFill>
                <a:latin typeface="Century Gothic" panose="020B0502020202020204" pitchFamily="34" charset="0"/>
              </a:rPr>
              <a:t> – should be able to be considered</a:t>
            </a:r>
          </a:p>
        </p:txBody>
      </p:sp>
      <p:sp>
        <p:nvSpPr>
          <p:cNvPr id="5" name="Rectangle: Rounded Corners 4">
            <a:extLst>
              <a:ext uri="{FF2B5EF4-FFF2-40B4-BE49-F238E27FC236}">
                <a16:creationId xmlns:a16="http://schemas.microsoft.com/office/drawing/2014/main" id="{F9517280-5891-4ADB-9A0C-4A1ABB6F5F07}"/>
              </a:ext>
            </a:extLst>
          </p:cNvPr>
          <p:cNvSpPr/>
          <p:nvPr/>
        </p:nvSpPr>
        <p:spPr>
          <a:xfrm>
            <a:off x="1257298" y="13681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0FFECA3A-A26D-3A8C-AA1A-FA45235161DF}"/>
              </a:ext>
            </a:extLst>
          </p:cNvPr>
          <p:cNvSpPr>
            <a:spLocks noGrp="1"/>
          </p:cNvSpPr>
          <p:nvPr>
            <p:ph type="title"/>
          </p:nvPr>
        </p:nvSpPr>
        <p:spPr>
          <a:xfrm>
            <a:off x="1066800" y="625348"/>
            <a:ext cx="10515600" cy="790575"/>
          </a:xfrm>
        </p:spPr>
        <p:txBody>
          <a:bodyPr>
            <a:noAutofit/>
          </a:bodyPr>
          <a:lstStyle/>
          <a:p>
            <a:pPr>
              <a:spcBef>
                <a:spcPts val="600"/>
              </a:spcBef>
              <a:spcAft>
                <a:spcPts val="600"/>
              </a:spcAft>
            </a:pPr>
            <a:r>
              <a:rPr lang="en-GB" sz="4000" dirty="0">
                <a:solidFill>
                  <a:schemeClr val="tx1"/>
                </a:solidFill>
              </a:rPr>
              <a:t>Leveraging the Benefits of Pooling Risk </a:t>
            </a:r>
            <a:endParaRPr lang="en-GB" sz="4000" b="0" dirty="0">
              <a:solidFill>
                <a:schemeClr val="tx1"/>
              </a:solidFill>
            </a:endParaRPr>
          </a:p>
        </p:txBody>
      </p:sp>
      <p:sp>
        <p:nvSpPr>
          <p:cNvPr id="2" name="TextBox 1">
            <a:extLst>
              <a:ext uri="{FF2B5EF4-FFF2-40B4-BE49-F238E27FC236}">
                <a16:creationId xmlns:a16="http://schemas.microsoft.com/office/drawing/2014/main" id="{CF99D754-0889-16BE-61CB-E2EF80220762}"/>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Rectangle: Rounded Corners 2">
            <a:extLst>
              <a:ext uri="{FF2B5EF4-FFF2-40B4-BE49-F238E27FC236}">
                <a16:creationId xmlns:a16="http://schemas.microsoft.com/office/drawing/2014/main" id="{6CF928E7-0D03-9FEE-0FB3-17658D994FD1}"/>
              </a:ext>
            </a:extLst>
          </p:cNvPr>
          <p:cNvSpPr/>
          <p:nvPr/>
        </p:nvSpPr>
        <p:spPr>
          <a:xfrm>
            <a:off x="1257298" y="1368199"/>
            <a:ext cx="9867902" cy="46060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Alternatives</a:t>
            </a:r>
            <a:endParaRPr lang="en-AU" sz="2800" b="1" dirty="0">
              <a:solidFill>
                <a:srgbClr val="C00000"/>
              </a:solidFill>
              <a:latin typeface="Century Gothic" panose="020B0502020202020204" pitchFamily="34" charset="0"/>
            </a:endParaRPr>
          </a:p>
        </p:txBody>
      </p:sp>
      <p:sp>
        <p:nvSpPr>
          <p:cNvPr id="6" name="Slide Number Placeholder 3">
            <a:extLst>
              <a:ext uri="{FF2B5EF4-FFF2-40B4-BE49-F238E27FC236}">
                <a16:creationId xmlns:a16="http://schemas.microsoft.com/office/drawing/2014/main" id="{9D0B2906-30EF-6C9B-C7B9-7C278A16D5E4}"/>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40</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1162810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BB2A5DF-2E0F-7344-BF45-AE6A34C110D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06443A19-7F68-24B2-4407-9F35A398C15E}"/>
              </a:ext>
            </a:extLst>
          </p:cNvPr>
          <p:cNvSpPr/>
          <p:nvPr/>
        </p:nvSpPr>
        <p:spPr>
          <a:xfrm>
            <a:off x="1333498" y="2106874"/>
            <a:ext cx="10248902" cy="447172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lnSpc>
                <a:spcPct val="95000"/>
              </a:lnSpc>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Clarity</a:t>
            </a:r>
            <a:r>
              <a:rPr lang="en-GB" sz="2200" dirty="0">
                <a:solidFill>
                  <a:schemeClr val="tx1"/>
                </a:solidFill>
                <a:latin typeface="Century Gothic" panose="020B0502020202020204" pitchFamily="34" charset="0"/>
              </a:rPr>
              <a:t> –</a:t>
            </a:r>
            <a:r>
              <a:rPr lang="en-GB" sz="2200" b="1" dirty="0">
                <a:solidFill>
                  <a:schemeClr val="tx1"/>
                </a:solidFill>
                <a:latin typeface="Century Gothic" panose="020B0502020202020204" pitchFamily="34" charset="0"/>
              </a:rPr>
              <a:t> </a:t>
            </a:r>
            <a:r>
              <a:rPr lang="en-GB" sz="2200" dirty="0">
                <a:solidFill>
                  <a:schemeClr val="tx1"/>
                </a:solidFill>
                <a:latin typeface="Century Gothic" panose="020B0502020202020204" pitchFamily="34" charset="0"/>
              </a:rPr>
              <a:t>The Institute supports initiatives that provide clearer understanding of cross subsidy in group insurance; often misused and misunderstood</a:t>
            </a:r>
          </a:p>
          <a:p>
            <a:pPr marL="342900" lvl="0" indent="-342900">
              <a:lnSpc>
                <a:spcPct val="95000"/>
              </a:lnSpc>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Definition </a:t>
            </a:r>
            <a:r>
              <a:rPr lang="en-GB" sz="2200" dirty="0">
                <a:solidFill>
                  <a:schemeClr val="tx1"/>
                </a:solidFill>
                <a:latin typeface="Century Gothic" panose="020B0502020202020204" pitchFamily="34" charset="0"/>
              </a:rPr>
              <a:t>– Premiums not reflecting cohort risk cause cross-subsidy; e.g. young versus old members</a:t>
            </a:r>
          </a:p>
          <a:p>
            <a:pPr marL="342900" lvl="0" indent="-342900">
              <a:lnSpc>
                <a:spcPct val="95000"/>
              </a:lnSpc>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Protection </a:t>
            </a:r>
            <a:r>
              <a:rPr lang="en-GB" sz="2200" dirty="0">
                <a:solidFill>
                  <a:schemeClr val="tx1"/>
                </a:solidFill>
                <a:latin typeface="Century Gothic" panose="020B0502020202020204" pitchFamily="34" charset="0"/>
              </a:rPr>
              <a:t>– ‘No benefit received’ ≠ Cross-Subsidising; all receive protection for premiums paid</a:t>
            </a:r>
          </a:p>
          <a:p>
            <a:pPr marL="342900" indent="-342900">
              <a:lnSpc>
                <a:spcPct val="95000"/>
              </a:lnSpc>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Trustees Responsibility </a:t>
            </a:r>
            <a:r>
              <a:rPr lang="en-GB" sz="2200" dirty="0">
                <a:solidFill>
                  <a:schemeClr val="tx1"/>
                </a:solidFill>
                <a:latin typeface="Century Gothic" panose="020B0502020202020204" pitchFamily="34" charset="0"/>
              </a:rPr>
              <a:t>– Play a key role in pricing and design to reduce material cross subsidies that harm value or price stability</a:t>
            </a:r>
          </a:p>
          <a:p>
            <a:pPr marL="342900" indent="-342900">
              <a:lnSpc>
                <a:spcPct val="95000"/>
              </a:lnSpc>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Limitation</a:t>
            </a:r>
            <a:r>
              <a:rPr lang="en-GB" sz="2200" dirty="0">
                <a:solidFill>
                  <a:schemeClr val="tx1"/>
                </a:solidFill>
                <a:latin typeface="Century Gothic" panose="020B0502020202020204" pitchFamily="34" charset="0"/>
              </a:rPr>
              <a:t> – Cross-subsidies cannot be fully eliminated, but must be justified, fair and preserve value for all cohorts.</a:t>
            </a:r>
          </a:p>
          <a:p>
            <a:pPr marL="342900" indent="-342900">
              <a:lnSpc>
                <a:spcPct val="95000"/>
              </a:lnSpc>
              <a:spcBef>
                <a:spcPts val="600"/>
              </a:spcBef>
              <a:spcAft>
                <a:spcPts val="600"/>
              </a:spcAft>
              <a:buFont typeface="Arial" panose="020B0604020202020204" pitchFamily="34" charset="0"/>
              <a:buChar char="•"/>
            </a:pPr>
            <a:endParaRPr lang="en-GB" sz="2200" dirty="0">
              <a:solidFill>
                <a:schemeClr val="tx1"/>
              </a:solidFill>
              <a:latin typeface="Century Gothic" panose="020B0502020202020204" pitchFamily="34" charset="0"/>
            </a:endParaRPr>
          </a:p>
          <a:p>
            <a:pPr marL="800100" lvl="1" indent="-342900">
              <a:lnSpc>
                <a:spcPct val="95000"/>
              </a:lnSpc>
              <a:spcBef>
                <a:spcPts val="600"/>
              </a:spcBef>
              <a:spcAft>
                <a:spcPts val="600"/>
              </a:spcAft>
              <a:buFont typeface="Courier New" panose="02070309020205020404" pitchFamily="49" charset="0"/>
              <a:buChar char="o"/>
            </a:pPr>
            <a:endParaRPr lang="en-GB" sz="2200" b="1"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28277641-A470-F326-E948-0A489893981D}"/>
              </a:ext>
            </a:extLst>
          </p:cNvPr>
          <p:cNvSpPr/>
          <p:nvPr/>
        </p:nvSpPr>
        <p:spPr>
          <a:xfrm>
            <a:off x="1257298" y="12665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Addressing Cross-Subsidy Misconceptions</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E365A7A9-4CD6-2468-A0E5-FCC6EA1891C0}"/>
              </a:ext>
            </a:extLst>
          </p:cNvPr>
          <p:cNvSpPr>
            <a:spLocks noGrp="1"/>
          </p:cNvSpPr>
          <p:nvPr>
            <p:ph type="title"/>
          </p:nvPr>
        </p:nvSpPr>
        <p:spPr>
          <a:xfrm>
            <a:off x="1066800" y="625348"/>
            <a:ext cx="10515600" cy="790575"/>
          </a:xfrm>
        </p:spPr>
        <p:txBody>
          <a:bodyPr>
            <a:noAutofit/>
          </a:bodyPr>
          <a:lstStyle/>
          <a:p>
            <a:pPr>
              <a:spcBef>
                <a:spcPts val="600"/>
              </a:spcBef>
              <a:spcAft>
                <a:spcPts val="600"/>
              </a:spcAft>
            </a:pPr>
            <a:r>
              <a:rPr lang="en-GB" sz="4000" dirty="0">
                <a:solidFill>
                  <a:schemeClr val="tx1"/>
                </a:solidFill>
              </a:rPr>
              <a:t>Cross Subsidy</a:t>
            </a:r>
            <a:endParaRPr lang="en-GB" sz="4000" b="0" dirty="0">
              <a:solidFill>
                <a:srgbClr val="C00000"/>
              </a:solidFill>
            </a:endParaRPr>
          </a:p>
        </p:txBody>
      </p:sp>
      <p:sp>
        <p:nvSpPr>
          <p:cNvPr id="2" name="TextBox 1">
            <a:extLst>
              <a:ext uri="{FF2B5EF4-FFF2-40B4-BE49-F238E27FC236}">
                <a16:creationId xmlns:a16="http://schemas.microsoft.com/office/drawing/2014/main" id="{35CCBE1B-9978-91D6-6129-A07F2EEB420A}"/>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Karen</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F914498E-99F8-BDAF-ECB2-1E74102F374A}"/>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41</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2306343950"/>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F89101-4E08-AD39-E9C3-FED107B3745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890E8F9-FD9C-D5A1-1627-0865E1475097}"/>
              </a:ext>
            </a:extLst>
          </p:cNvPr>
          <p:cNvSpPr/>
          <p:nvPr/>
        </p:nvSpPr>
        <p:spPr>
          <a:xfrm>
            <a:off x="1333498" y="2208474"/>
            <a:ext cx="9966561" cy="3803439"/>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Trustee Use </a:t>
            </a:r>
            <a:r>
              <a:rPr lang="en-GB" sz="2200" dirty="0">
                <a:solidFill>
                  <a:schemeClr val="tx1"/>
                </a:solidFill>
                <a:latin typeface="Century Gothic" panose="020B0502020202020204" pitchFamily="34" charset="0"/>
              </a:rPr>
              <a:t>– Supported under actuarial advice to lower long-term premiums and stabilise premiums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SPG 515 Compliance</a:t>
            </a:r>
            <a:r>
              <a:rPr lang="en-GB" sz="2200" dirty="0">
                <a:solidFill>
                  <a:schemeClr val="tx1"/>
                </a:solidFill>
                <a:latin typeface="Century Gothic" panose="020B0502020202020204" pitchFamily="34" charset="0"/>
              </a:rPr>
              <a:t> – Use only for insured benefit provision and administration, not general fund expenses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Excess Reserves </a:t>
            </a:r>
            <a:r>
              <a:rPr lang="en-GB" sz="2200" dirty="0">
                <a:solidFill>
                  <a:schemeClr val="tx1"/>
                </a:solidFill>
                <a:latin typeface="Century Gothic" panose="020B0502020202020204" pitchFamily="34" charset="0"/>
              </a:rPr>
              <a:t>– Release promptly to minimise generational cross-subsidy</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Reserving Policy </a:t>
            </a:r>
            <a:r>
              <a:rPr lang="en-GB" sz="2200" dirty="0">
                <a:solidFill>
                  <a:schemeClr val="tx1"/>
                </a:solidFill>
                <a:latin typeface="Century Gothic" panose="020B0502020202020204" pitchFamily="34" charset="0"/>
              </a:rPr>
              <a:t>– Consider fairness and equity across cohorts and over time using actuarial principles</a:t>
            </a:r>
          </a:p>
        </p:txBody>
      </p:sp>
      <p:sp>
        <p:nvSpPr>
          <p:cNvPr id="5" name="Rectangle: Rounded Corners 4">
            <a:extLst>
              <a:ext uri="{FF2B5EF4-FFF2-40B4-BE49-F238E27FC236}">
                <a16:creationId xmlns:a16="http://schemas.microsoft.com/office/drawing/2014/main" id="{866355F7-C694-3F0B-B061-51BED06A710B}"/>
              </a:ext>
            </a:extLst>
          </p:cNvPr>
          <p:cNvSpPr/>
          <p:nvPr/>
        </p:nvSpPr>
        <p:spPr>
          <a:xfrm>
            <a:off x="1257298" y="13681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Maintain Value, Governance and Equity</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C5E9368D-B10E-F724-93F6-DE1B6A3CEB9F}"/>
              </a:ext>
            </a:extLst>
          </p:cNvPr>
          <p:cNvSpPr>
            <a:spLocks noGrp="1"/>
          </p:cNvSpPr>
          <p:nvPr>
            <p:ph type="title"/>
          </p:nvPr>
        </p:nvSpPr>
        <p:spPr>
          <a:xfrm>
            <a:off x="1066800" y="625348"/>
            <a:ext cx="10515600" cy="790575"/>
          </a:xfrm>
        </p:spPr>
        <p:txBody>
          <a:bodyPr>
            <a:noAutofit/>
          </a:bodyPr>
          <a:lstStyle/>
          <a:p>
            <a:pPr>
              <a:spcBef>
                <a:spcPts val="600"/>
              </a:spcBef>
              <a:spcAft>
                <a:spcPts val="600"/>
              </a:spcAft>
            </a:pPr>
            <a:r>
              <a:rPr lang="en-GB" sz="4000" dirty="0">
                <a:solidFill>
                  <a:schemeClr val="tx1"/>
                </a:solidFill>
              </a:rPr>
              <a:t>Insurance Reserve</a:t>
            </a:r>
            <a:endParaRPr lang="en-GB" sz="4000" b="0" dirty="0">
              <a:solidFill>
                <a:schemeClr val="tx1"/>
              </a:solidFill>
            </a:endParaRPr>
          </a:p>
        </p:txBody>
      </p:sp>
      <p:sp>
        <p:nvSpPr>
          <p:cNvPr id="2" name="TextBox 1">
            <a:extLst>
              <a:ext uri="{FF2B5EF4-FFF2-40B4-BE49-F238E27FC236}">
                <a16:creationId xmlns:a16="http://schemas.microsoft.com/office/drawing/2014/main" id="{661906F3-68B3-720B-3F1F-7829FDF83742}"/>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Karen</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290E4D88-FA4A-2653-364F-2FAE113C15C6}"/>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42</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42100485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0A59EA1-F0D2-3357-972D-5463E8329D74}"/>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B4317F8-26F8-755A-E707-90E8511F1DCB}"/>
              </a:ext>
            </a:extLst>
          </p:cNvPr>
          <p:cNvSpPr/>
          <p:nvPr/>
        </p:nvSpPr>
        <p:spPr>
          <a:xfrm>
            <a:off x="1333498" y="2144974"/>
            <a:ext cx="9966561" cy="3803439"/>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Institute supports</a:t>
            </a:r>
            <a:r>
              <a:rPr lang="en-AU" sz="2200" dirty="0">
                <a:solidFill>
                  <a:schemeClr val="tx1"/>
                </a:solidFill>
                <a:latin typeface="Century Gothic" panose="020B0502020202020204" pitchFamily="34" charset="0"/>
              </a:rPr>
              <a:t>:</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Appropriate initiatives where trustees believe they promote the best financial interests of members</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Flow on impacts to fund membership, claim rates and premiums.  </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Return to work (gainful employment) claims management initiatives including rehabilitation strategies</a:t>
            </a:r>
          </a:p>
          <a:p>
            <a:pPr marL="800100" lvl="1" indent="-342900">
              <a:spcBef>
                <a:spcPts val="600"/>
              </a:spcBef>
              <a:spcAft>
                <a:spcPts val="600"/>
              </a:spcAft>
              <a:buFont typeface="Courier New" panose="02070309020205020404" pitchFamily="49" charset="0"/>
              <a:buChar char="o"/>
            </a:pPr>
            <a:r>
              <a:rPr lang="en-AU" sz="2200" dirty="0">
                <a:solidFill>
                  <a:schemeClr val="tx1"/>
                </a:solidFill>
                <a:latin typeface="Century Gothic" panose="020B0502020202020204" pitchFamily="34" charset="0"/>
              </a:rPr>
              <a:t>Faster disability claim reporting for earlier intervention</a:t>
            </a:r>
          </a:p>
        </p:txBody>
      </p:sp>
      <p:sp>
        <p:nvSpPr>
          <p:cNvPr id="12" name="Title 1">
            <a:extLst>
              <a:ext uri="{FF2B5EF4-FFF2-40B4-BE49-F238E27FC236}">
                <a16:creationId xmlns:a16="http://schemas.microsoft.com/office/drawing/2014/main" id="{147C58C1-A77D-149E-C6C9-AE1ABDE6846B}"/>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Health and Wellbeing Initiatives </a:t>
            </a:r>
            <a:endParaRPr lang="en-GB" sz="4000" b="0" dirty="0">
              <a:solidFill>
                <a:schemeClr val="tx1"/>
              </a:solidFill>
            </a:endParaRPr>
          </a:p>
        </p:txBody>
      </p:sp>
      <p:sp>
        <p:nvSpPr>
          <p:cNvPr id="2" name="TextBox 1">
            <a:extLst>
              <a:ext uri="{FF2B5EF4-FFF2-40B4-BE49-F238E27FC236}">
                <a16:creationId xmlns:a16="http://schemas.microsoft.com/office/drawing/2014/main" id="{4B8623F8-862A-EBE6-23FC-FC04617CC1A7}"/>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Amy</a:t>
            </a:r>
            <a:endParaRPr lang="en-AU" sz="2000" dirty="0">
              <a:solidFill>
                <a:srgbClr val="C00000"/>
              </a:solidFill>
            </a:endParaRPr>
          </a:p>
        </p:txBody>
      </p:sp>
      <p:sp>
        <p:nvSpPr>
          <p:cNvPr id="3" name="Rectangle: Rounded Corners 2">
            <a:extLst>
              <a:ext uri="{FF2B5EF4-FFF2-40B4-BE49-F238E27FC236}">
                <a16:creationId xmlns:a16="http://schemas.microsoft.com/office/drawing/2014/main" id="{31BB1E4B-4372-EE11-5EF0-B338149B1B35}"/>
              </a:ext>
            </a:extLst>
          </p:cNvPr>
          <p:cNvSpPr/>
          <p:nvPr/>
        </p:nvSpPr>
        <p:spPr>
          <a:xfrm>
            <a:off x="1257298" y="13681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Enhancing Member Outcomes</a:t>
            </a:r>
            <a:endParaRPr lang="en-AU" sz="2800" b="1" dirty="0">
              <a:solidFill>
                <a:srgbClr val="C00000"/>
              </a:solidFill>
              <a:latin typeface="Century Gothic" panose="020B0502020202020204" pitchFamily="34" charset="0"/>
            </a:endParaRPr>
          </a:p>
        </p:txBody>
      </p:sp>
      <p:sp>
        <p:nvSpPr>
          <p:cNvPr id="5" name="Slide Number Placeholder 3">
            <a:extLst>
              <a:ext uri="{FF2B5EF4-FFF2-40B4-BE49-F238E27FC236}">
                <a16:creationId xmlns:a16="http://schemas.microsoft.com/office/drawing/2014/main" id="{78ADF442-01BB-DE04-67F9-1FA718FD22D5}"/>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43</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299136589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E79914-2028-2205-EF02-18E914639373}"/>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5276687-AA41-7BFA-831F-C8D8ADDF690C}"/>
              </a:ext>
            </a:extLst>
          </p:cNvPr>
          <p:cNvSpPr/>
          <p:nvPr/>
        </p:nvSpPr>
        <p:spPr>
          <a:xfrm>
            <a:off x="1333498" y="2386275"/>
            <a:ext cx="9966561" cy="328132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Exclusions &amp; Restrictions </a:t>
            </a:r>
            <a:r>
              <a:rPr lang="en-GB" sz="2200" dirty="0">
                <a:solidFill>
                  <a:schemeClr val="tx1"/>
                </a:solidFill>
                <a:latin typeface="Century Gothic" panose="020B0502020202020204" pitchFamily="34" charset="0"/>
              </a:rPr>
              <a:t>–</a:t>
            </a:r>
            <a:r>
              <a:rPr lang="en-GB" sz="2200" b="1" dirty="0">
                <a:solidFill>
                  <a:schemeClr val="tx1"/>
                </a:solidFill>
                <a:latin typeface="Century Gothic" panose="020B0502020202020204" pitchFamily="34" charset="0"/>
              </a:rPr>
              <a:t> </a:t>
            </a:r>
            <a:r>
              <a:rPr lang="en-GB" sz="2200" dirty="0">
                <a:solidFill>
                  <a:schemeClr val="tx1"/>
                </a:solidFill>
                <a:latin typeface="Century Gothic" panose="020B0502020202020204" pitchFamily="34" charset="0"/>
              </a:rPr>
              <a:t>Supported only if, with the premium, justifiable, fair and reasonable for affected members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Occupational Exclusions &amp; Restrictive Disability Definitions </a:t>
            </a:r>
            <a:r>
              <a:rPr lang="en-GB" sz="2200" dirty="0">
                <a:solidFill>
                  <a:schemeClr val="tx1"/>
                </a:solidFill>
                <a:latin typeface="Century Gothic" panose="020B0502020202020204" pitchFamily="34" charset="0"/>
              </a:rPr>
              <a:t>– Supported removal in default cover, subject to FSC Standard No. 27 exceptions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Rating Factors </a:t>
            </a:r>
            <a:r>
              <a:rPr lang="en-GB" sz="2200" dirty="0">
                <a:solidFill>
                  <a:schemeClr val="tx1"/>
                </a:solidFill>
                <a:latin typeface="Century Gothic" panose="020B0502020202020204" pitchFamily="34" charset="0"/>
              </a:rPr>
              <a:t>– Support use only where justifiable, fair, reasonable, based on adequate data and demonstrated direct causal link to expected claims cost</a:t>
            </a:r>
          </a:p>
        </p:txBody>
      </p:sp>
      <p:sp>
        <p:nvSpPr>
          <p:cNvPr id="5" name="Rectangle: Rounded Corners 4">
            <a:extLst>
              <a:ext uri="{FF2B5EF4-FFF2-40B4-BE49-F238E27FC236}">
                <a16:creationId xmlns:a16="http://schemas.microsoft.com/office/drawing/2014/main" id="{7487D249-7A3C-ABFE-4B1C-C56D34674C49}"/>
              </a:ext>
            </a:extLst>
          </p:cNvPr>
          <p:cNvSpPr/>
          <p:nvPr/>
        </p:nvSpPr>
        <p:spPr>
          <a:xfrm>
            <a:off x="1257298" y="15459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Fair Pricing for Default Cover</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4EB58C34-E9DF-F4A8-C8E6-C729A4EE99CE}"/>
              </a:ext>
            </a:extLst>
          </p:cNvPr>
          <p:cNvSpPr>
            <a:spLocks noGrp="1"/>
          </p:cNvSpPr>
          <p:nvPr>
            <p:ph type="title"/>
          </p:nvPr>
        </p:nvSpPr>
        <p:spPr>
          <a:xfrm>
            <a:off x="1066800" y="803148"/>
            <a:ext cx="10515600" cy="790575"/>
          </a:xfrm>
        </p:spPr>
        <p:txBody>
          <a:bodyPr>
            <a:noAutofit/>
          </a:bodyPr>
          <a:lstStyle/>
          <a:p>
            <a:pPr>
              <a:spcBef>
                <a:spcPts val="600"/>
              </a:spcBef>
              <a:spcAft>
                <a:spcPts val="600"/>
              </a:spcAft>
            </a:pPr>
            <a:r>
              <a:rPr lang="en-GB" sz="4000" dirty="0">
                <a:solidFill>
                  <a:schemeClr val="tx1"/>
                </a:solidFill>
              </a:rPr>
              <a:t>Exclusions, Restrictions &amp; Premium Rating Factors </a:t>
            </a:r>
            <a:endParaRPr lang="en-GB" sz="4000" b="0" dirty="0">
              <a:solidFill>
                <a:schemeClr val="tx1"/>
              </a:solidFill>
            </a:endParaRPr>
          </a:p>
        </p:txBody>
      </p:sp>
      <p:sp>
        <p:nvSpPr>
          <p:cNvPr id="3" name="TextBox 2">
            <a:extLst>
              <a:ext uri="{FF2B5EF4-FFF2-40B4-BE49-F238E27FC236}">
                <a16:creationId xmlns:a16="http://schemas.microsoft.com/office/drawing/2014/main" id="{8CD7420F-B1C4-0901-F772-15FE1B5180EC}"/>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Karen</a:t>
            </a:r>
            <a:endParaRPr lang="en-AU" sz="2000" dirty="0">
              <a:solidFill>
                <a:srgbClr val="C00000"/>
              </a:solidFill>
            </a:endParaRPr>
          </a:p>
        </p:txBody>
      </p:sp>
      <p:sp>
        <p:nvSpPr>
          <p:cNvPr id="2" name="Slide Number Placeholder 3">
            <a:extLst>
              <a:ext uri="{FF2B5EF4-FFF2-40B4-BE49-F238E27FC236}">
                <a16:creationId xmlns:a16="http://schemas.microsoft.com/office/drawing/2014/main" id="{8A8C0E58-FC90-F27C-7060-E076750DBEA2}"/>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44</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11424385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500D7-3617-D85C-B277-583A213910C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191EFFE-044C-274B-016B-5F6D987BB085}"/>
              </a:ext>
            </a:extLst>
          </p:cNvPr>
          <p:cNvSpPr/>
          <p:nvPr/>
        </p:nvSpPr>
        <p:spPr>
          <a:xfrm>
            <a:off x="1333498" y="2208475"/>
            <a:ext cx="9966561" cy="317632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Insurer Selection Policy </a:t>
            </a:r>
            <a:r>
              <a:rPr lang="en-GB" sz="2200" dirty="0">
                <a:solidFill>
                  <a:schemeClr val="tx1"/>
                </a:solidFill>
                <a:latin typeface="Century Gothic" panose="020B0502020202020204" pitchFamily="34" charset="0"/>
              </a:rPr>
              <a:t>– Trustee’s policy should include max period between tenders and reason for period</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APRA Guidance (SPG 250) </a:t>
            </a:r>
            <a:r>
              <a:rPr lang="en-GB" sz="2200" dirty="0">
                <a:solidFill>
                  <a:schemeClr val="tx1"/>
                </a:solidFill>
                <a:latin typeface="Century Gothic" panose="020B0502020202020204" pitchFamily="34" charset="0"/>
              </a:rPr>
              <a:t>– Supports identifying practices when beneficiaries’ best financial interests aren’t prioritised – including a lack of market tender</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Tender Frequency </a:t>
            </a:r>
            <a:r>
              <a:rPr lang="en-GB" sz="2200" dirty="0">
                <a:solidFill>
                  <a:schemeClr val="tx1"/>
                </a:solidFill>
                <a:latin typeface="Century Gothic" panose="020B0502020202020204" pitchFamily="34" charset="0"/>
              </a:rPr>
              <a:t>– APRA guidance should set fixed tender period; current “industry average” is hard to calculate; no public data</a:t>
            </a:r>
          </a:p>
        </p:txBody>
      </p:sp>
      <p:sp>
        <p:nvSpPr>
          <p:cNvPr id="5" name="Rectangle: Rounded Corners 4">
            <a:extLst>
              <a:ext uri="{FF2B5EF4-FFF2-40B4-BE49-F238E27FC236}">
                <a16:creationId xmlns:a16="http://schemas.microsoft.com/office/drawing/2014/main" id="{E335ED03-B332-B27A-105E-CFA7192B4190}"/>
              </a:ext>
            </a:extLst>
          </p:cNvPr>
          <p:cNvSpPr/>
          <p:nvPr/>
        </p:nvSpPr>
        <p:spPr>
          <a:xfrm>
            <a:off x="1257298" y="13681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Strengthening Policy and APRA Guidance </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FB94D588-3388-0479-00E0-4079014976EE}"/>
              </a:ext>
            </a:extLst>
          </p:cNvPr>
          <p:cNvSpPr>
            <a:spLocks noGrp="1"/>
          </p:cNvSpPr>
          <p:nvPr>
            <p:ph type="title"/>
          </p:nvPr>
        </p:nvSpPr>
        <p:spPr>
          <a:xfrm>
            <a:off x="1066800" y="625348"/>
            <a:ext cx="10515600" cy="790575"/>
          </a:xfrm>
        </p:spPr>
        <p:txBody>
          <a:bodyPr>
            <a:noAutofit/>
          </a:bodyPr>
          <a:lstStyle/>
          <a:p>
            <a:pPr>
              <a:spcBef>
                <a:spcPts val="600"/>
              </a:spcBef>
              <a:spcAft>
                <a:spcPts val="600"/>
              </a:spcAft>
            </a:pPr>
            <a:r>
              <a:rPr lang="en-GB" sz="4000" dirty="0">
                <a:solidFill>
                  <a:schemeClr val="tx1"/>
                </a:solidFill>
              </a:rPr>
              <a:t>Insurer Selection</a:t>
            </a:r>
            <a:endParaRPr lang="en-GB" sz="4000" b="0" dirty="0">
              <a:solidFill>
                <a:schemeClr val="tx1"/>
              </a:solidFill>
            </a:endParaRPr>
          </a:p>
        </p:txBody>
      </p:sp>
      <p:sp>
        <p:nvSpPr>
          <p:cNvPr id="2" name="TextBox 1">
            <a:extLst>
              <a:ext uri="{FF2B5EF4-FFF2-40B4-BE49-F238E27FC236}">
                <a16:creationId xmlns:a16="http://schemas.microsoft.com/office/drawing/2014/main" id="{8EE4A5E2-AC3A-E6B5-D40B-7B4FA5C23B44}"/>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Karen</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77AA34FE-B58C-EDC0-489C-5DC2E3887AE3}"/>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45</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371291879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rgbClr val="658AFF"/>
        </a:solidFill>
        <a:effectLst/>
      </p:bgPr>
    </p:bg>
    <p:spTree>
      <p:nvGrpSpPr>
        <p:cNvPr id="1" name="">
          <a:extLst>
            <a:ext uri="{FF2B5EF4-FFF2-40B4-BE49-F238E27FC236}">
              <a16:creationId xmlns:a16="http://schemas.microsoft.com/office/drawing/2014/main" id="{537408E3-8824-4E41-5A9E-37A3A24D9AB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61AAEDBF-024C-C6BF-2474-393A20E13AB7}"/>
              </a:ext>
            </a:extLst>
          </p:cNvPr>
          <p:cNvSpPr txBox="1">
            <a:spLocks/>
          </p:cNvSpPr>
          <p:nvPr/>
        </p:nvSpPr>
        <p:spPr>
          <a:xfrm>
            <a:off x="1449270" y="2179320"/>
            <a:ext cx="9298004" cy="245925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50000"/>
              </a:lnSpc>
              <a:spcBef>
                <a:spcPts val="600"/>
              </a:spcBef>
              <a:spcAft>
                <a:spcPts val="600"/>
              </a:spcAft>
            </a:pPr>
            <a:r>
              <a:rPr lang="en-GB" sz="2400" b="0" dirty="0">
                <a:solidFill>
                  <a:schemeClr val="bg1"/>
                </a:solidFill>
              </a:rPr>
              <a:t>The Actuaries Institute </a:t>
            </a:r>
            <a:r>
              <a:rPr lang="en-US" sz="2400" b="0" dirty="0">
                <a:solidFill>
                  <a:schemeClr val="bg1"/>
                </a:solidFill>
              </a:rPr>
              <a:t>supports:</a:t>
            </a:r>
            <a:endParaRPr lang="en-GB" sz="2800" dirty="0">
              <a:solidFill>
                <a:schemeClr val="bg1"/>
              </a:solidFill>
            </a:endParaRPr>
          </a:p>
        </p:txBody>
      </p:sp>
      <p:grpSp>
        <p:nvGrpSpPr>
          <p:cNvPr id="8" name="Group 7">
            <a:extLst>
              <a:ext uri="{FF2B5EF4-FFF2-40B4-BE49-F238E27FC236}">
                <a16:creationId xmlns:a16="http://schemas.microsoft.com/office/drawing/2014/main" id="{A9919569-C36F-655F-780F-AB5ACAB614B2}"/>
              </a:ext>
            </a:extLst>
          </p:cNvPr>
          <p:cNvGrpSpPr/>
          <p:nvPr/>
        </p:nvGrpSpPr>
        <p:grpSpPr>
          <a:xfrm>
            <a:off x="3131365" y="2825550"/>
            <a:ext cx="8324035" cy="2190950"/>
            <a:chOff x="2496615" y="3627317"/>
            <a:chExt cx="7635113" cy="2032000"/>
          </a:xfrm>
          <a:solidFill>
            <a:srgbClr val="F8F5EC"/>
          </a:solidFill>
        </p:grpSpPr>
        <p:sp>
          <p:nvSpPr>
            <p:cNvPr id="7" name="Rectangle: Rounded Corners 6">
              <a:extLst>
                <a:ext uri="{FF2B5EF4-FFF2-40B4-BE49-F238E27FC236}">
                  <a16:creationId xmlns:a16="http://schemas.microsoft.com/office/drawing/2014/main" id="{A9918E68-B762-7B56-07E1-32EEC86258EF}"/>
                </a:ext>
              </a:extLst>
            </p:cNvPr>
            <p:cNvSpPr/>
            <p:nvPr/>
          </p:nvSpPr>
          <p:spPr>
            <a:xfrm>
              <a:off x="2496615" y="3627317"/>
              <a:ext cx="7635113" cy="2032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itle 1">
              <a:extLst>
                <a:ext uri="{FF2B5EF4-FFF2-40B4-BE49-F238E27FC236}">
                  <a16:creationId xmlns:a16="http://schemas.microsoft.com/office/drawing/2014/main" id="{FD26785B-AEBF-DAB5-D27F-CD79DADC5CB7}"/>
                </a:ext>
              </a:extLst>
            </p:cNvPr>
            <p:cNvSpPr txBox="1">
              <a:spLocks/>
            </p:cNvSpPr>
            <p:nvPr/>
          </p:nvSpPr>
          <p:spPr>
            <a:xfrm>
              <a:off x="2869460" y="3713080"/>
              <a:ext cx="6967758" cy="1489510"/>
            </a:xfrm>
            <a:prstGeom prst="rect">
              <a:avLst/>
            </a:prstGeom>
            <a:grpFill/>
          </p:spPr>
          <p:txBody>
            <a:bodyPr vert="horz" wrap="square" lIns="72000" tIns="45720" rIns="72000" bIns="45720" rtlCol="0" anchor="t">
              <a:noAutofit/>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00000"/>
                </a:lnSpc>
                <a:spcBef>
                  <a:spcPts val="600"/>
                </a:spcBef>
                <a:spcAft>
                  <a:spcPts val="600"/>
                </a:spcAft>
              </a:pPr>
              <a:r>
                <a:rPr lang="en-GB" sz="2500" dirty="0">
                  <a:solidFill>
                    <a:schemeClr val="tx1"/>
                  </a:solidFill>
                </a:rPr>
                <a:t>improvements to insurance data </a:t>
              </a:r>
              <a:r>
                <a:rPr lang="en-GB" sz="2500" b="0" dirty="0">
                  <a:solidFill>
                    <a:schemeClr val="tx1"/>
                  </a:solidFill>
                </a:rPr>
                <a:t>collection, retention and reporting with </a:t>
              </a:r>
              <a:r>
                <a:rPr lang="en-GB" sz="2500" dirty="0">
                  <a:solidFill>
                    <a:schemeClr val="tx1"/>
                  </a:solidFill>
                </a:rPr>
                <a:t>appropriate safeguards </a:t>
              </a:r>
              <a:r>
                <a:rPr lang="en-GB" sz="2500" b="0" dirty="0">
                  <a:solidFill>
                    <a:schemeClr val="tx1"/>
                  </a:solidFill>
                </a:rPr>
                <a:t>to enable trustees to </a:t>
              </a:r>
              <a:r>
                <a:rPr lang="en-GB" sz="2500" dirty="0">
                  <a:solidFill>
                    <a:schemeClr val="tx1"/>
                  </a:solidFill>
                </a:rPr>
                <a:t>better tailor cover</a:t>
              </a:r>
              <a:r>
                <a:rPr lang="en-GB" sz="2500" b="0" dirty="0">
                  <a:solidFill>
                    <a:schemeClr val="tx1"/>
                  </a:solidFill>
                </a:rPr>
                <a:t>, and to </a:t>
              </a:r>
              <a:r>
                <a:rPr lang="en-GB" sz="2500" dirty="0">
                  <a:solidFill>
                    <a:schemeClr val="tx1"/>
                  </a:solidFill>
                </a:rPr>
                <a:t>charge more accurate and fairer premiums</a:t>
              </a:r>
              <a:r>
                <a:rPr lang="en-GB" sz="2500" b="0" dirty="0">
                  <a:solidFill>
                    <a:schemeClr val="tx1"/>
                  </a:solidFill>
                </a:rPr>
                <a:t>.</a:t>
              </a:r>
            </a:p>
          </p:txBody>
        </p:sp>
      </p:grpSp>
      <p:grpSp>
        <p:nvGrpSpPr>
          <p:cNvPr id="10" name="Group 9">
            <a:extLst>
              <a:ext uri="{FF2B5EF4-FFF2-40B4-BE49-F238E27FC236}">
                <a16:creationId xmlns:a16="http://schemas.microsoft.com/office/drawing/2014/main" id="{BC1CEF74-8BEC-1985-39E4-D87655F28698}"/>
              </a:ext>
            </a:extLst>
          </p:cNvPr>
          <p:cNvGrpSpPr/>
          <p:nvPr/>
        </p:nvGrpSpPr>
        <p:grpSpPr>
          <a:xfrm>
            <a:off x="1430066" y="2941550"/>
            <a:ext cx="1800000" cy="1800000"/>
            <a:chOff x="1155700" y="3594100"/>
            <a:chExt cx="1800000" cy="1800000"/>
          </a:xfrm>
          <a:solidFill>
            <a:schemeClr val="accent5">
              <a:lumMod val="20000"/>
              <a:lumOff val="80000"/>
            </a:schemeClr>
          </a:solidFill>
        </p:grpSpPr>
        <p:sp>
          <p:nvSpPr>
            <p:cNvPr id="9" name="Oval 8">
              <a:extLst>
                <a:ext uri="{FF2B5EF4-FFF2-40B4-BE49-F238E27FC236}">
                  <a16:creationId xmlns:a16="http://schemas.microsoft.com/office/drawing/2014/main" id="{9E0A0C87-D351-F63A-3B44-E90073302EA2}"/>
                </a:ext>
              </a:extLst>
            </p:cNvPr>
            <p:cNvSpPr/>
            <p:nvPr/>
          </p:nvSpPr>
          <p:spPr>
            <a:xfrm>
              <a:off x="1155700" y="3594100"/>
              <a:ext cx="1800000" cy="1800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Rounded Corners 4">
              <a:extLst>
                <a:ext uri="{FF2B5EF4-FFF2-40B4-BE49-F238E27FC236}">
                  <a16:creationId xmlns:a16="http://schemas.microsoft.com/office/drawing/2014/main" id="{3AE64039-2F5F-FF55-BCC6-E3B19367266E}"/>
                </a:ext>
              </a:extLst>
            </p:cNvPr>
            <p:cNvSpPr/>
            <p:nvPr/>
          </p:nvSpPr>
          <p:spPr>
            <a:xfrm>
              <a:off x="1376250" y="3711278"/>
              <a:ext cx="1358900" cy="1489510"/>
            </a:xfrm>
            <a:prstGeom prst="roundRect">
              <a:avLst>
                <a:gd name="adj" fmla="val 2638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500" dirty="0">
                  <a:solidFill>
                    <a:schemeClr val="tx1"/>
                  </a:solidFill>
                  <a:latin typeface="Century Gothic" panose="020B0502020202020204" pitchFamily="34" charset="0"/>
                </a:rPr>
                <a:t>8</a:t>
              </a:r>
              <a:endParaRPr lang="en-AU" sz="5400" dirty="0">
                <a:solidFill>
                  <a:schemeClr val="tx1"/>
                </a:solidFill>
                <a:latin typeface="Century Gothic" panose="020B0502020202020204" pitchFamily="34" charset="0"/>
              </a:endParaRPr>
            </a:p>
          </p:txBody>
        </p:sp>
      </p:grpSp>
      <p:sp>
        <p:nvSpPr>
          <p:cNvPr id="11" name="Title 1">
            <a:extLst>
              <a:ext uri="{FF2B5EF4-FFF2-40B4-BE49-F238E27FC236}">
                <a16:creationId xmlns:a16="http://schemas.microsoft.com/office/drawing/2014/main" id="{7AA921C2-146E-EDC2-38FB-B08538E0816A}"/>
              </a:ext>
            </a:extLst>
          </p:cNvPr>
          <p:cNvSpPr>
            <a:spLocks noGrp="1"/>
          </p:cNvSpPr>
          <p:nvPr>
            <p:ph type="title"/>
          </p:nvPr>
        </p:nvSpPr>
        <p:spPr>
          <a:xfrm>
            <a:off x="1468474" y="1090290"/>
            <a:ext cx="10126626" cy="960120"/>
          </a:xfrm>
        </p:spPr>
        <p:txBody>
          <a:bodyPr>
            <a:noAutofit/>
          </a:bodyPr>
          <a:lstStyle/>
          <a:p>
            <a:pPr lvl="0">
              <a:lnSpc>
                <a:spcPct val="120000"/>
              </a:lnSpc>
              <a:spcBef>
                <a:spcPts val="1200"/>
              </a:spcBef>
              <a:spcAft>
                <a:spcPts val="1200"/>
              </a:spcAft>
            </a:pPr>
            <a:r>
              <a:rPr lang="en-GB" sz="4000" dirty="0">
                <a:solidFill>
                  <a:schemeClr val="bg1"/>
                </a:solidFill>
                <a:latin typeface="Century Gothic" panose="020B0502020202020204" pitchFamily="34" charset="0"/>
              </a:rPr>
              <a:t>Improve System Efficiency &amp; Innovation</a:t>
            </a:r>
          </a:p>
        </p:txBody>
      </p:sp>
      <p:sp>
        <p:nvSpPr>
          <p:cNvPr id="2" name="TextBox 1">
            <a:extLst>
              <a:ext uri="{FF2B5EF4-FFF2-40B4-BE49-F238E27FC236}">
                <a16:creationId xmlns:a16="http://schemas.microsoft.com/office/drawing/2014/main" id="{50FA3C88-8975-70F1-60B8-AF463D3B822E}"/>
              </a:ext>
            </a:extLst>
          </p:cNvPr>
          <p:cNvSpPr txBox="1"/>
          <p:nvPr/>
        </p:nvSpPr>
        <p:spPr>
          <a:xfrm>
            <a:off x="10766478" y="279400"/>
            <a:ext cx="1752600" cy="400110"/>
          </a:xfrm>
          <a:prstGeom prst="rect">
            <a:avLst/>
          </a:prstGeom>
          <a:noFill/>
        </p:spPr>
        <p:txBody>
          <a:bodyPr wrap="square" rtlCol="0">
            <a:spAutoFit/>
          </a:bodyPr>
          <a:lstStyle/>
          <a:p>
            <a:r>
              <a:rPr lang="en-GB" sz="2000" dirty="0">
                <a:solidFill>
                  <a:schemeClr val="bg1"/>
                </a:solidFill>
              </a:rPr>
              <a:t>Karen</a:t>
            </a:r>
            <a:endParaRPr lang="en-AU" sz="2000" dirty="0">
              <a:solidFill>
                <a:schemeClr val="bg1"/>
              </a:solidFill>
            </a:endParaRPr>
          </a:p>
        </p:txBody>
      </p:sp>
    </p:spTree>
    <p:extLst>
      <p:ext uri="{BB962C8B-B14F-4D97-AF65-F5344CB8AC3E}">
        <p14:creationId xmlns:p14="http://schemas.microsoft.com/office/powerpoint/2010/main" val="41486272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6F01A4B-3B2F-9064-E354-F0DA0DF2DD37}"/>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2AFBE40-477A-D10C-6717-90351F548978}"/>
              </a:ext>
            </a:extLst>
          </p:cNvPr>
          <p:cNvSpPr/>
          <p:nvPr/>
        </p:nvSpPr>
        <p:spPr>
          <a:xfrm>
            <a:off x="1333498" y="2208475"/>
            <a:ext cx="9966561" cy="299852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Extend SPS 250 P15 </a:t>
            </a:r>
            <a:r>
              <a:rPr lang="en-GB" sz="2200" dirty="0">
                <a:solidFill>
                  <a:schemeClr val="tx1"/>
                </a:solidFill>
                <a:latin typeface="Century Gothic" panose="020B0502020202020204" pitchFamily="34" charset="0"/>
              </a:rPr>
              <a:t>– The Institute suggests extension to require insurance data from 2012; five years is too short for TPD to understand claims experience and pricing</a:t>
            </a:r>
            <a:endParaRPr lang="en-GB" sz="2200" b="1" dirty="0">
              <a:solidFill>
                <a:schemeClr val="tx1"/>
              </a:solidFill>
              <a:latin typeface="Century Gothic" panose="020B0502020202020204" pitchFamily="34" charset="0"/>
            </a:endParaRP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ASIC Report 806 </a:t>
            </a:r>
            <a:r>
              <a:rPr lang="en-GB" sz="2200" dirty="0">
                <a:solidFill>
                  <a:schemeClr val="tx1"/>
                </a:solidFill>
                <a:latin typeface="Century Gothic" panose="020B0502020202020204" pitchFamily="34" charset="0"/>
              </a:rPr>
              <a:t>– the Institute supports the suggested trustee actions: ‘</a:t>
            </a:r>
            <a:r>
              <a:rPr lang="en-GB" sz="2200" i="1" dirty="0">
                <a:solidFill>
                  <a:schemeClr val="tx1"/>
                </a:solidFill>
                <a:latin typeface="Century Gothic" panose="020B0502020202020204" pitchFamily="34" charset="0"/>
              </a:rPr>
              <a:t>Taking ownership of death benefits: How trustees can deliver outcomes Australians deserve, to </a:t>
            </a:r>
            <a:r>
              <a:rPr lang="en-GB" sz="2200" b="1" i="1" dirty="0">
                <a:solidFill>
                  <a:schemeClr val="tx1"/>
                </a:solidFill>
                <a:latin typeface="Century Gothic" panose="020B0502020202020204" pitchFamily="34" charset="0"/>
              </a:rPr>
              <a:t>improve insurance data collection, retention and reporting</a:t>
            </a:r>
            <a:r>
              <a:rPr lang="en-GB" sz="2200" i="1" dirty="0">
                <a:solidFill>
                  <a:schemeClr val="tx1"/>
                </a:solidFill>
                <a:latin typeface="Century Gothic" panose="020B0502020202020204" pitchFamily="34" charset="0"/>
              </a:rPr>
              <a:t>.’</a:t>
            </a:r>
          </a:p>
        </p:txBody>
      </p:sp>
      <p:sp>
        <p:nvSpPr>
          <p:cNvPr id="5" name="Rectangle: Rounded Corners 4">
            <a:extLst>
              <a:ext uri="{FF2B5EF4-FFF2-40B4-BE49-F238E27FC236}">
                <a16:creationId xmlns:a16="http://schemas.microsoft.com/office/drawing/2014/main" id="{BD702B9E-8090-B005-5933-C8D5FE5EAE15}"/>
              </a:ext>
            </a:extLst>
          </p:cNvPr>
          <p:cNvSpPr/>
          <p:nvPr/>
        </p:nvSpPr>
        <p:spPr>
          <a:xfrm>
            <a:off x="1257298" y="13681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Collection, Retention and Reporting</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0C4163A2-B786-8FA7-FD03-1A85AE68C620}"/>
              </a:ext>
            </a:extLst>
          </p:cNvPr>
          <p:cNvSpPr>
            <a:spLocks noGrp="1"/>
          </p:cNvSpPr>
          <p:nvPr>
            <p:ph type="title"/>
          </p:nvPr>
        </p:nvSpPr>
        <p:spPr>
          <a:xfrm>
            <a:off x="1066800" y="625348"/>
            <a:ext cx="10515600" cy="790575"/>
          </a:xfrm>
        </p:spPr>
        <p:txBody>
          <a:bodyPr>
            <a:noAutofit/>
          </a:bodyPr>
          <a:lstStyle/>
          <a:p>
            <a:pPr>
              <a:spcBef>
                <a:spcPts val="600"/>
              </a:spcBef>
              <a:spcAft>
                <a:spcPts val="600"/>
              </a:spcAft>
            </a:pPr>
            <a:r>
              <a:rPr lang="en-GB" sz="4000" dirty="0">
                <a:solidFill>
                  <a:schemeClr val="tx1"/>
                </a:solidFill>
              </a:rPr>
              <a:t>Improve Data</a:t>
            </a:r>
            <a:endParaRPr lang="en-GB" sz="4000" b="0" dirty="0">
              <a:solidFill>
                <a:schemeClr val="tx1"/>
              </a:solidFill>
            </a:endParaRPr>
          </a:p>
        </p:txBody>
      </p:sp>
      <p:sp>
        <p:nvSpPr>
          <p:cNvPr id="2" name="TextBox 1">
            <a:extLst>
              <a:ext uri="{FF2B5EF4-FFF2-40B4-BE49-F238E27FC236}">
                <a16:creationId xmlns:a16="http://schemas.microsoft.com/office/drawing/2014/main" id="{6893AD3F-C76B-3671-69B0-C6A19CDE18C9}"/>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Karen</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36C74FA9-D739-4553-F852-5BD78958964F}"/>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47</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377274791"/>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B05E11-C08D-561C-1D09-29D9F9443778}"/>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13D4FA0-3BB7-DB5C-9833-E555FFF8158C}"/>
              </a:ext>
            </a:extLst>
          </p:cNvPr>
          <p:cNvSpPr/>
          <p:nvPr/>
        </p:nvSpPr>
        <p:spPr>
          <a:xfrm>
            <a:off x="1333498" y="2208474"/>
            <a:ext cx="9966561" cy="3803439"/>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Occupation Data </a:t>
            </a:r>
            <a:r>
              <a:rPr lang="en-GB" sz="2200" dirty="0">
                <a:solidFill>
                  <a:schemeClr val="tx1"/>
                </a:solidFill>
                <a:latin typeface="Century Gothic" panose="020B0502020202020204" pitchFamily="34" charset="0"/>
              </a:rPr>
              <a:t>– Trustees should be permitted, with safeguards, to use government-held member occupation data to tailor cover and improve premium accuracy</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Industry Studies </a:t>
            </a:r>
            <a:r>
              <a:rPr lang="en-GB" sz="2200" dirty="0">
                <a:solidFill>
                  <a:schemeClr val="tx1"/>
                </a:solidFill>
                <a:latin typeface="Century Gothic" panose="020B0502020202020204" pitchFamily="34" charset="0"/>
              </a:rPr>
              <a:t>– The Institute supports regular industry studies of group insurance claims experience, facilitated by regulators if required</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Regulatory Role </a:t>
            </a:r>
            <a:r>
              <a:rPr lang="en-GB" sz="2200" dirty="0">
                <a:solidFill>
                  <a:schemeClr val="tx1"/>
                </a:solidFill>
                <a:latin typeface="Century Gothic" panose="020B0502020202020204" pitchFamily="34" charset="0"/>
              </a:rPr>
              <a:t>–</a:t>
            </a:r>
            <a:r>
              <a:rPr lang="en-GB" sz="2200" b="1" dirty="0">
                <a:solidFill>
                  <a:schemeClr val="tx1"/>
                </a:solidFill>
                <a:latin typeface="Century Gothic" panose="020B0502020202020204" pitchFamily="34" charset="0"/>
              </a:rPr>
              <a:t> </a:t>
            </a:r>
            <a:r>
              <a:rPr lang="en-GB" sz="2200" dirty="0">
                <a:solidFill>
                  <a:schemeClr val="tx1"/>
                </a:solidFill>
                <a:latin typeface="Century Gothic" panose="020B0502020202020204" pitchFamily="34" charset="0"/>
              </a:rPr>
              <a:t>Regulators should ensure studies capture claim loss ratios, claims reporting patterns, causes of claim (TPD and IP) and IP claim duration.</a:t>
            </a:r>
          </a:p>
        </p:txBody>
      </p:sp>
      <p:sp>
        <p:nvSpPr>
          <p:cNvPr id="5" name="Rectangle: Rounded Corners 4">
            <a:extLst>
              <a:ext uri="{FF2B5EF4-FFF2-40B4-BE49-F238E27FC236}">
                <a16:creationId xmlns:a16="http://schemas.microsoft.com/office/drawing/2014/main" id="{62724E8C-26DD-D471-D679-03AE8A74E63F}"/>
              </a:ext>
            </a:extLst>
          </p:cNvPr>
          <p:cNvSpPr/>
          <p:nvPr/>
        </p:nvSpPr>
        <p:spPr>
          <a:xfrm>
            <a:off x="1257298" y="13681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Elevate Data, Drive Better Member Outcomes</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CF78CFB4-8620-5787-CC1F-DF79CBA8EAD4}"/>
              </a:ext>
            </a:extLst>
          </p:cNvPr>
          <p:cNvSpPr>
            <a:spLocks noGrp="1"/>
          </p:cNvSpPr>
          <p:nvPr>
            <p:ph type="title"/>
          </p:nvPr>
        </p:nvSpPr>
        <p:spPr>
          <a:xfrm>
            <a:off x="1066800" y="625348"/>
            <a:ext cx="11036300" cy="790575"/>
          </a:xfrm>
        </p:spPr>
        <p:txBody>
          <a:bodyPr>
            <a:noAutofit/>
          </a:bodyPr>
          <a:lstStyle/>
          <a:p>
            <a:pPr>
              <a:spcBef>
                <a:spcPts val="600"/>
              </a:spcBef>
              <a:spcAft>
                <a:spcPts val="600"/>
              </a:spcAft>
            </a:pPr>
            <a:r>
              <a:rPr lang="en-GB" sz="4000" dirty="0">
                <a:solidFill>
                  <a:schemeClr val="tx1"/>
                </a:solidFill>
              </a:rPr>
              <a:t>Additional Data</a:t>
            </a:r>
            <a:endParaRPr lang="en-GB" sz="4000" b="0" dirty="0">
              <a:solidFill>
                <a:schemeClr val="tx1"/>
              </a:solidFill>
            </a:endParaRPr>
          </a:p>
        </p:txBody>
      </p:sp>
      <p:sp>
        <p:nvSpPr>
          <p:cNvPr id="3" name="TextBox 2">
            <a:extLst>
              <a:ext uri="{FF2B5EF4-FFF2-40B4-BE49-F238E27FC236}">
                <a16:creationId xmlns:a16="http://schemas.microsoft.com/office/drawing/2014/main" id="{21C03B7C-7F58-D4F7-0996-DD990ACADB0E}"/>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Karen</a:t>
            </a:r>
            <a:endParaRPr lang="en-AU" sz="2000" dirty="0">
              <a:solidFill>
                <a:srgbClr val="C00000"/>
              </a:solidFill>
            </a:endParaRPr>
          </a:p>
        </p:txBody>
      </p:sp>
      <p:sp>
        <p:nvSpPr>
          <p:cNvPr id="2" name="Slide Number Placeholder 3">
            <a:extLst>
              <a:ext uri="{FF2B5EF4-FFF2-40B4-BE49-F238E27FC236}">
                <a16:creationId xmlns:a16="http://schemas.microsoft.com/office/drawing/2014/main" id="{A2F88A97-22AD-D421-F88B-6A148588C6DB}"/>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48</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365080038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bg>
      <p:bgPr>
        <a:solidFill>
          <a:srgbClr val="658AFF"/>
        </a:solidFill>
        <a:effectLst/>
      </p:bgPr>
    </p:bg>
    <p:spTree>
      <p:nvGrpSpPr>
        <p:cNvPr id="1" name="">
          <a:extLst>
            <a:ext uri="{FF2B5EF4-FFF2-40B4-BE49-F238E27FC236}">
              <a16:creationId xmlns:a16="http://schemas.microsoft.com/office/drawing/2014/main" id="{69491B92-FFB0-D1F4-8520-C931F1457026}"/>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9F374FC-0C5F-D163-0D16-D7E82927D531}"/>
              </a:ext>
            </a:extLst>
          </p:cNvPr>
          <p:cNvSpPr txBox="1">
            <a:spLocks/>
          </p:cNvSpPr>
          <p:nvPr/>
        </p:nvSpPr>
        <p:spPr>
          <a:xfrm>
            <a:off x="1449270" y="2179320"/>
            <a:ext cx="9298004" cy="245925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50000"/>
              </a:lnSpc>
              <a:spcBef>
                <a:spcPts val="600"/>
              </a:spcBef>
              <a:spcAft>
                <a:spcPts val="600"/>
              </a:spcAft>
            </a:pPr>
            <a:r>
              <a:rPr lang="en-GB" sz="2400" b="0" dirty="0">
                <a:solidFill>
                  <a:schemeClr val="bg1"/>
                </a:solidFill>
              </a:rPr>
              <a:t>The Actuaries Institute </a:t>
            </a:r>
            <a:r>
              <a:rPr lang="en-US" sz="2400" b="0" dirty="0">
                <a:solidFill>
                  <a:schemeClr val="bg1"/>
                </a:solidFill>
              </a:rPr>
              <a:t>supports:</a:t>
            </a:r>
            <a:endParaRPr lang="en-GB" sz="2800" dirty="0">
              <a:solidFill>
                <a:schemeClr val="bg1"/>
              </a:solidFill>
            </a:endParaRPr>
          </a:p>
        </p:txBody>
      </p:sp>
      <p:grpSp>
        <p:nvGrpSpPr>
          <p:cNvPr id="8" name="Group 7">
            <a:extLst>
              <a:ext uri="{FF2B5EF4-FFF2-40B4-BE49-F238E27FC236}">
                <a16:creationId xmlns:a16="http://schemas.microsoft.com/office/drawing/2014/main" id="{4D3A65CA-3E92-84CA-FF32-EE67B65B8719}"/>
              </a:ext>
            </a:extLst>
          </p:cNvPr>
          <p:cNvGrpSpPr/>
          <p:nvPr/>
        </p:nvGrpSpPr>
        <p:grpSpPr>
          <a:xfrm>
            <a:off x="3131365" y="2825549"/>
            <a:ext cx="8324035" cy="2356051"/>
            <a:chOff x="2496615" y="3627317"/>
            <a:chExt cx="7635113" cy="2032000"/>
          </a:xfrm>
          <a:solidFill>
            <a:srgbClr val="F8F5EC"/>
          </a:solidFill>
        </p:grpSpPr>
        <p:sp>
          <p:nvSpPr>
            <p:cNvPr id="7" name="Rectangle: Rounded Corners 6">
              <a:extLst>
                <a:ext uri="{FF2B5EF4-FFF2-40B4-BE49-F238E27FC236}">
                  <a16:creationId xmlns:a16="http://schemas.microsoft.com/office/drawing/2014/main" id="{947CF9FA-D69D-4848-7189-2AA8C03BA500}"/>
                </a:ext>
              </a:extLst>
            </p:cNvPr>
            <p:cNvSpPr/>
            <p:nvPr/>
          </p:nvSpPr>
          <p:spPr>
            <a:xfrm>
              <a:off x="2496615" y="3627317"/>
              <a:ext cx="7635113" cy="2032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itle 1">
              <a:extLst>
                <a:ext uri="{FF2B5EF4-FFF2-40B4-BE49-F238E27FC236}">
                  <a16:creationId xmlns:a16="http://schemas.microsoft.com/office/drawing/2014/main" id="{2E0B018E-FFF7-DAE5-CE62-93BB0532DC2B}"/>
                </a:ext>
              </a:extLst>
            </p:cNvPr>
            <p:cNvSpPr txBox="1">
              <a:spLocks/>
            </p:cNvSpPr>
            <p:nvPr/>
          </p:nvSpPr>
          <p:spPr>
            <a:xfrm>
              <a:off x="2875559" y="3750340"/>
              <a:ext cx="6967758" cy="1489510"/>
            </a:xfrm>
            <a:prstGeom prst="rect">
              <a:avLst/>
            </a:prstGeom>
            <a:grpFill/>
          </p:spPr>
          <p:txBody>
            <a:bodyPr vert="horz" wrap="square" lIns="72000" tIns="45720" rIns="72000" bIns="45720" rtlCol="0" anchor="t">
              <a:noAutofit/>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25000"/>
                </a:lnSpc>
                <a:spcBef>
                  <a:spcPts val="600"/>
                </a:spcBef>
                <a:spcAft>
                  <a:spcPts val="600"/>
                </a:spcAft>
              </a:pPr>
              <a:r>
                <a:rPr lang="en-GB" sz="2500" b="0" dirty="0">
                  <a:solidFill>
                    <a:schemeClr val="tx1"/>
                  </a:solidFill>
                </a:rPr>
                <a:t>the </a:t>
              </a:r>
              <a:r>
                <a:rPr lang="en-GB" sz="2500" dirty="0">
                  <a:solidFill>
                    <a:schemeClr val="tx1"/>
                  </a:solidFill>
                </a:rPr>
                <a:t>role of trustees </a:t>
              </a:r>
              <a:r>
                <a:rPr lang="en-GB" sz="2500" b="0" dirty="0">
                  <a:solidFill>
                    <a:schemeClr val="tx1"/>
                  </a:solidFill>
                </a:rPr>
                <a:t>to </a:t>
              </a:r>
              <a:r>
                <a:rPr lang="en-GB" sz="2500" dirty="0">
                  <a:solidFill>
                    <a:schemeClr val="tx1"/>
                  </a:solidFill>
                </a:rPr>
                <a:t>deliver and improve</a:t>
              </a:r>
              <a:r>
                <a:rPr lang="en-GB" sz="2500" b="0" dirty="0">
                  <a:solidFill>
                    <a:schemeClr val="tx1"/>
                  </a:solidFill>
                </a:rPr>
                <a:t> the </a:t>
              </a:r>
              <a:r>
                <a:rPr lang="en-GB" sz="2500" dirty="0">
                  <a:solidFill>
                    <a:schemeClr val="tx1"/>
                  </a:solidFill>
                </a:rPr>
                <a:t>standard of communication </a:t>
              </a:r>
              <a:r>
                <a:rPr lang="en-GB" sz="2500" b="0" dirty="0">
                  <a:solidFill>
                    <a:schemeClr val="tx1"/>
                  </a:solidFill>
                </a:rPr>
                <a:t>to </a:t>
              </a:r>
              <a:r>
                <a:rPr lang="en-GB" sz="2500" dirty="0">
                  <a:solidFill>
                    <a:schemeClr val="tx1"/>
                  </a:solidFill>
                </a:rPr>
                <a:t>members</a:t>
              </a:r>
              <a:r>
                <a:rPr lang="en-GB" sz="2500" b="0" dirty="0">
                  <a:solidFill>
                    <a:schemeClr val="tx1"/>
                  </a:solidFill>
                </a:rPr>
                <a:t> and </a:t>
              </a:r>
              <a:r>
                <a:rPr lang="en-GB" sz="2500" dirty="0">
                  <a:solidFill>
                    <a:schemeClr val="tx1"/>
                  </a:solidFill>
                </a:rPr>
                <a:t>the broader community </a:t>
              </a:r>
              <a:r>
                <a:rPr lang="en-GB" sz="2500" b="0" dirty="0">
                  <a:solidFill>
                    <a:schemeClr val="tx1"/>
                  </a:solidFill>
                </a:rPr>
                <a:t>about insurance in superannuation. </a:t>
              </a:r>
            </a:p>
          </p:txBody>
        </p:sp>
      </p:grpSp>
      <p:grpSp>
        <p:nvGrpSpPr>
          <p:cNvPr id="10" name="Group 9">
            <a:extLst>
              <a:ext uri="{FF2B5EF4-FFF2-40B4-BE49-F238E27FC236}">
                <a16:creationId xmlns:a16="http://schemas.microsoft.com/office/drawing/2014/main" id="{F6071277-FF8B-5530-16A4-F7CA0E7BF41E}"/>
              </a:ext>
            </a:extLst>
          </p:cNvPr>
          <p:cNvGrpSpPr/>
          <p:nvPr/>
        </p:nvGrpSpPr>
        <p:grpSpPr>
          <a:xfrm>
            <a:off x="1430066" y="2941550"/>
            <a:ext cx="1800000" cy="1800000"/>
            <a:chOff x="1155700" y="3594100"/>
            <a:chExt cx="1800000" cy="1800000"/>
          </a:xfrm>
          <a:solidFill>
            <a:schemeClr val="accent5">
              <a:lumMod val="20000"/>
              <a:lumOff val="80000"/>
            </a:schemeClr>
          </a:solidFill>
        </p:grpSpPr>
        <p:sp>
          <p:nvSpPr>
            <p:cNvPr id="9" name="Oval 8">
              <a:extLst>
                <a:ext uri="{FF2B5EF4-FFF2-40B4-BE49-F238E27FC236}">
                  <a16:creationId xmlns:a16="http://schemas.microsoft.com/office/drawing/2014/main" id="{ADEC0788-DB69-EC0E-28F8-8158EAC58776}"/>
                </a:ext>
              </a:extLst>
            </p:cNvPr>
            <p:cNvSpPr/>
            <p:nvPr/>
          </p:nvSpPr>
          <p:spPr>
            <a:xfrm>
              <a:off x="1155700" y="3594100"/>
              <a:ext cx="1800000" cy="1800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Rounded Corners 4">
              <a:extLst>
                <a:ext uri="{FF2B5EF4-FFF2-40B4-BE49-F238E27FC236}">
                  <a16:creationId xmlns:a16="http://schemas.microsoft.com/office/drawing/2014/main" id="{6F6526C0-F670-2AB7-6458-EA40EF03A325}"/>
                </a:ext>
              </a:extLst>
            </p:cNvPr>
            <p:cNvSpPr/>
            <p:nvPr/>
          </p:nvSpPr>
          <p:spPr>
            <a:xfrm>
              <a:off x="1376250" y="3711278"/>
              <a:ext cx="1358900" cy="1489510"/>
            </a:xfrm>
            <a:prstGeom prst="roundRect">
              <a:avLst>
                <a:gd name="adj" fmla="val 26380"/>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500" dirty="0">
                  <a:solidFill>
                    <a:schemeClr val="tx1"/>
                  </a:solidFill>
                  <a:latin typeface="Century Gothic" panose="020B0502020202020204" pitchFamily="34" charset="0"/>
                </a:rPr>
                <a:t>9</a:t>
              </a:r>
              <a:endParaRPr lang="en-AU" sz="5400" dirty="0">
                <a:solidFill>
                  <a:schemeClr val="tx1"/>
                </a:solidFill>
                <a:latin typeface="Century Gothic" panose="020B0502020202020204" pitchFamily="34" charset="0"/>
              </a:endParaRPr>
            </a:p>
          </p:txBody>
        </p:sp>
      </p:grpSp>
      <p:sp>
        <p:nvSpPr>
          <p:cNvPr id="11" name="Title 1">
            <a:extLst>
              <a:ext uri="{FF2B5EF4-FFF2-40B4-BE49-F238E27FC236}">
                <a16:creationId xmlns:a16="http://schemas.microsoft.com/office/drawing/2014/main" id="{AFA68554-C7D8-2937-B8C9-84939A740AE3}"/>
              </a:ext>
            </a:extLst>
          </p:cNvPr>
          <p:cNvSpPr>
            <a:spLocks noGrp="1"/>
          </p:cNvSpPr>
          <p:nvPr>
            <p:ph type="title"/>
          </p:nvPr>
        </p:nvSpPr>
        <p:spPr>
          <a:xfrm>
            <a:off x="1468474" y="1090290"/>
            <a:ext cx="10126626" cy="960120"/>
          </a:xfrm>
        </p:spPr>
        <p:txBody>
          <a:bodyPr>
            <a:noAutofit/>
          </a:bodyPr>
          <a:lstStyle/>
          <a:p>
            <a:pPr lvl="0">
              <a:lnSpc>
                <a:spcPct val="120000"/>
              </a:lnSpc>
              <a:spcBef>
                <a:spcPts val="1200"/>
              </a:spcBef>
              <a:spcAft>
                <a:spcPts val="1200"/>
              </a:spcAft>
            </a:pPr>
            <a:r>
              <a:rPr lang="en-GB" sz="4000" dirty="0">
                <a:solidFill>
                  <a:schemeClr val="bg1"/>
                </a:solidFill>
                <a:latin typeface="Century Gothic" panose="020B0502020202020204" pitchFamily="34" charset="0"/>
              </a:rPr>
              <a:t>Effective Communication and Advice</a:t>
            </a:r>
          </a:p>
        </p:txBody>
      </p:sp>
      <p:sp>
        <p:nvSpPr>
          <p:cNvPr id="2" name="TextBox 1">
            <a:extLst>
              <a:ext uri="{FF2B5EF4-FFF2-40B4-BE49-F238E27FC236}">
                <a16:creationId xmlns:a16="http://schemas.microsoft.com/office/drawing/2014/main" id="{E15E314B-08AC-F589-B655-0DFFC905BB4F}"/>
              </a:ext>
            </a:extLst>
          </p:cNvPr>
          <p:cNvSpPr txBox="1"/>
          <p:nvPr/>
        </p:nvSpPr>
        <p:spPr>
          <a:xfrm>
            <a:off x="10766478" y="279400"/>
            <a:ext cx="1752600" cy="400110"/>
          </a:xfrm>
          <a:prstGeom prst="rect">
            <a:avLst/>
          </a:prstGeom>
          <a:noFill/>
        </p:spPr>
        <p:txBody>
          <a:bodyPr wrap="square" rtlCol="0">
            <a:spAutoFit/>
          </a:bodyPr>
          <a:lstStyle/>
          <a:p>
            <a:r>
              <a:rPr lang="en-GB" sz="2000" dirty="0">
                <a:solidFill>
                  <a:schemeClr val="bg1"/>
                </a:solidFill>
              </a:rPr>
              <a:t>Karen</a:t>
            </a:r>
            <a:endParaRPr lang="en-AU" sz="2000" dirty="0">
              <a:solidFill>
                <a:schemeClr val="bg1"/>
              </a:solidFill>
            </a:endParaRPr>
          </a:p>
        </p:txBody>
      </p:sp>
    </p:spTree>
    <p:extLst>
      <p:ext uri="{BB962C8B-B14F-4D97-AF65-F5344CB8AC3E}">
        <p14:creationId xmlns:p14="http://schemas.microsoft.com/office/powerpoint/2010/main" val="311810168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186532-BB27-E9AC-82D9-7CD022D8BAB0}"/>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5DC27526-65D6-9CA3-6A99-E6DDA9259C72}"/>
              </a:ext>
            </a:extLst>
          </p:cNvPr>
          <p:cNvSpPr/>
          <p:nvPr/>
        </p:nvSpPr>
        <p:spPr>
          <a:xfrm>
            <a:off x="1333498" y="2144974"/>
            <a:ext cx="9966561" cy="3419884"/>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dirty="0">
                <a:solidFill>
                  <a:schemeClr val="tx1"/>
                </a:solidFill>
                <a:latin typeface="Century Gothic" panose="020B0502020202020204" pitchFamily="34" charset="0"/>
              </a:rPr>
              <a:t>Originated within a Superannuation and Investments Practice Committee (</a:t>
            </a:r>
            <a:r>
              <a:rPr lang="en-GB" sz="2200" b="1" dirty="0">
                <a:solidFill>
                  <a:schemeClr val="tx1"/>
                </a:solidFill>
                <a:latin typeface="Century Gothic" panose="020B0502020202020204" pitchFamily="34" charset="0"/>
              </a:rPr>
              <a:t>SIPC</a:t>
            </a:r>
            <a:r>
              <a:rPr lang="en-GB" sz="2200" dirty="0">
                <a:solidFill>
                  <a:schemeClr val="tx1"/>
                </a:solidFill>
                <a:latin typeface="Century Gothic" panose="020B0502020202020204" pitchFamily="34" charset="0"/>
              </a:rPr>
              <a:t>) discussion on retirement income policy and the gap in the Institute’s ability to respond to insurance in super issues that may arise</a:t>
            </a:r>
          </a:p>
          <a:p>
            <a:pPr marL="34290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Actuaries Institute </a:t>
            </a:r>
            <a:r>
              <a:rPr lang="en-GB" sz="2200" dirty="0">
                <a:solidFill>
                  <a:schemeClr val="tx1"/>
                </a:solidFill>
                <a:latin typeface="Century Gothic" panose="020B0502020202020204" pitchFamily="34" charset="0"/>
              </a:rPr>
              <a:t>decided a public policy statement was required </a:t>
            </a:r>
          </a:p>
          <a:p>
            <a:pPr marL="342900" lvl="0" indent="-342900">
              <a:spcBef>
                <a:spcPts val="600"/>
              </a:spcBef>
              <a:spcAft>
                <a:spcPts val="600"/>
              </a:spcAft>
              <a:buFont typeface="Arial" panose="020B0604020202020204" pitchFamily="34" charset="0"/>
              <a:buChar char="•"/>
            </a:pPr>
            <a:r>
              <a:rPr lang="en-GB" sz="2200" dirty="0">
                <a:solidFill>
                  <a:schemeClr val="tx1"/>
                </a:solidFill>
                <a:latin typeface="Century Gothic" panose="020B0502020202020204" pitchFamily="34" charset="0"/>
              </a:rPr>
              <a:t>Insurance in Super Sub-Committee (</a:t>
            </a:r>
            <a:r>
              <a:rPr lang="en-GB" sz="2200" b="1" dirty="0">
                <a:solidFill>
                  <a:schemeClr val="tx1"/>
                </a:solidFill>
                <a:latin typeface="Century Gothic" panose="020B0502020202020204" pitchFamily="34" charset="0"/>
              </a:rPr>
              <a:t>ISSC</a:t>
            </a:r>
            <a:r>
              <a:rPr lang="en-GB" sz="2200" dirty="0">
                <a:solidFill>
                  <a:schemeClr val="tx1"/>
                </a:solidFill>
                <a:latin typeface="Century Gothic" panose="020B0502020202020204" pitchFamily="34" charset="0"/>
              </a:rPr>
              <a:t>) took carriage for drafting the document and steering the PPS through the Institute review and approval process</a:t>
            </a:r>
          </a:p>
        </p:txBody>
      </p:sp>
      <p:sp>
        <p:nvSpPr>
          <p:cNvPr id="5" name="Rectangle: Rounded Corners 4">
            <a:extLst>
              <a:ext uri="{FF2B5EF4-FFF2-40B4-BE49-F238E27FC236}">
                <a16:creationId xmlns:a16="http://schemas.microsoft.com/office/drawing/2014/main" id="{7091382B-EF7B-E20C-8619-03B8B77E9915}"/>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64ED6128-192D-48C4-6D50-940D014F9497}"/>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Public Policy Statement</a:t>
            </a:r>
          </a:p>
        </p:txBody>
      </p:sp>
      <p:sp>
        <p:nvSpPr>
          <p:cNvPr id="2" name="TextBox 1">
            <a:extLst>
              <a:ext uri="{FF2B5EF4-FFF2-40B4-BE49-F238E27FC236}">
                <a16:creationId xmlns:a16="http://schemas.microsoft.com/office/drawing/2014/main" id="{1F2E1EAF-6D33-A863-9CA2-214CD60527FF}"/>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7" name="Rectangle: Rounded Corners 6">
            <a:extLst>
              <a:ext uri="{FF2B5EF4-FFF2-40B4-BE49-F238E27FC236}">
                <a16:creationId xmlns:a16="http://schemas.microsoft.com/office/drawing/2014/main" id="{3B24FED1-3B4A-1FB8-2DD3-4ED61BD9E15C}"/>
              </a:ext>
            </a:extLst>
          </p:cNvPr>
          <p:cNvSpPr/>
          <p:nvPr/>
        </p:nvSpPr>
        <p:spPr>
          <a:xfrm>
            <a:off x="990600" y="1293142"/>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Process</a:t>
            </a:r>
            <a:endParaRPr lang="en-AU" sz="2800" b="1" dirty="0">
              <a:solidFill>
                <a:srgbClr val="C00000"/>
              </a:solidFill>
              <a:latin typeface="Century Gothic" panose="020B0502020202020204" pitchFamily="34" charset="0"/>
            </a:endParaRPr>
          </a:p>
        </p:txBody>
      </p:sp>
      <p:sp>
        <p:nvSpPr>
          <p:cNvPr id="3" name="Slide Number Placeholder 3">
            <a:extLst>
              <a:ext uri="{FF2B5EF4-FFF2-40B4-BE49-F238E27FC236}">
                <a16:creationId xmlns:a16="http://schemas.microsoft.com/office/drawing/2014/main" id="{2688875A-C744-D96B-0330-F366347BC39E}"/>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5</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77243145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F5A284C-381F-6674-0979-621F030FC02B}"/>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2A1E3DC4-3453-FFA3-CA7E-D64209589FD8}"/>
              </a:ext>
            </a:extLst>
          </p:cNvPr>
          <p:cNvSpPr/>
          <p:nvPr/>
        </p:nvSpPr>
        <p:spPr>
          <a:xfrm>
            <a:off x="1411168" y="2104612"/>
            <a:ext cx="9966561" cy="4473988"/>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Explain Purpose &amp; Provide Info </a:t>
            </a:r>
            <a:r>
              <a:rPr lang="en-GB" sz="2200" dirty="0">
                <a:solidFill>
                  <a:schemeClr val="tx1"/>
                </a:solidFill>
                <a:latin typeface="Century Gothic" panose="020B0502020202020204" pitchFamily="34" charset="0"/>
              </a:rPr>
              <a:t>– Trustees should explain the purpose of insurance in super and provide additional information to members including:</a:t>
            </a:r>
          </a:p>
          <a:p>
            <a:pPr marL="800100" lvl="1" indent="-342900">
              <a:spcBef>
                <a:spcPts val="600"/>
              </a:spcBef>
              <a:spcAft>
                <a:spcPts val="600"/>
              </a:spcAft>
              <a:buFont typeface="Courier New" panose="02070309020205020404" pitchFamily="49" charset="0"/>
              <a:buChar char="o"/>
            </a:pPr>
            <a:r>
              <a:rPr lang="en-GB" sz="2200" b="1" dirty="0">
                <a:solidFill>
                  <a:schemeClr val="tx1"/>
                </a:solidFill>
                <a:latin typeface="Century Gothic" panose="020B0502020202020204" pitchFamily="34" charset="0"/>
              </a:rPr>
              <a:t>Estimate of full needs cover </a:t>
            </a:r>
            <a:r>
              <a:rPr lang="en-GB" sz="2200" dirty="0">
                <a:solidFill>
                  <a:schemeClr val="tx1"/>
                </a:solidFill>
                <a:latin typeface="Century Gothic" panose="020B0502020202020204" pitchFamily="34" charset="0"/>
              </a:rPr>
              <a:t>and </a:t>
            </a:r>
            <a:r>
              <a:rPr lang="en-GB" sz="2200" b="1" dirty="0">
                <a:solidFill>
                  <a:schemeClr val="tx1"/>
                </a:solidFill>
                <a:latin typeface="Century Gothic" panose="020B0502020202020204" pitchFamily="34" charset="0"/>
              </a:rPr>
              <a:t>proportion provided </a:t>
            </a:r>
            <a:r>
              <a:rPr lang="en-GB" sz="2200" dirty="0">
                <a:solidFill>
                  <a:schemeClr val="tx1"/>
                </a:solidFill>
                <a:latin typeface="Century Gothic" panose="020B0502020202020204" pitchFamily="34" charset="0"/>
              </a:rPr>
              <a:t>by default cover</a:t>
            </a:r>
          </a:p>
          <a:p>
            <a:pPr marL="800100" lvl="1" indent="-342900">
              <a:spcBef>
                <a:spcPts val="600"/>
              </a:spcBef>
              <a:spcAft>
                <a:spcPts val="600"/>
              </a:spcAft>
              <a:buFont typeface="Courier New" panose="02070309020205020404" pitchFamily="49" charset="0"/>
              <a:buChar char="o"/>
            </a:pPr>
            <a:r>
              <a:rPr lang="en-GB" sz="2200" b="1" dirty="0">
                <a:solidFill>
                  <a:schemeClr val="tx1"/>
                </a:solidFill>
                <a:latin typeface="Century Gothic" panose="020B0502020202020204" pitchFamily="34" charset="0"/>
              </a:rPr>
              <a:t>Reasoning</a:t>
            </a:r>
            <a:r>
              <a:rPr lang="en-GB" sz="2200" dirty="0">
                <a:solidFill>
                  <a:schemeClr val="tx1"/>
                </a:solidFill>
                <a:latin typeface="Century Gothic" panose="020B0502020202020204" pitchFamily="34" charset="0"/>
              </a:rPr>
              <a:t> of design and cover levels; </a:t>
            </a:r>
          </a:p>
          <a:p>
            <a:pPr marL="800100" lvl="1" indent="-342900">
              <a:spcBef>
                <a:spcPts val="600"/>
              </a:spcBef>
              <a:spcAft>
                <a:spcPts val="600"/>
              </a:spcAft>
              <a:buFont typeface="Courier New" panose="02070309020205020404" pitchFamily="49" charset="0"/>
              <a:buChar char="o"/>
            </a:pPr>
            <a:r>
              <a:rPr lang="en-GB" sz="2200" b="1" dirty="0">
                <a:solidFill>
                  <a:schemeClr val="tx1"/>
                </a:solidFill>
                <a:latin typeface="Century Gothic" panose="020B0502020202020204" pitchFamily="34" charset="0"/>
              </a:rPr>
              <a:t>Trustee’s design objectives </a:t>
            </a:r>
            <a:r>
              <a:rPr lang="en-GB" sz="2200" dirty="0">
                <a:solidFill>
                  <a:schemeClr val="tx1"/>
                </a:solidFill>
                <a:latin typeface="Century Gothic" panose="020B0502020202020204" pitchFamily="34" charset="0"/>
              </a:rPr>
              <a:t>and</a:t>
            </a:r>
            <a:r>
              <a:rPr lang="en-GB" sz="2200" b="1" dirty="0">
                <a:solidFill>
                  <a:schemeClr val="tx1"/>
                </a:solidFill>
                <a:latin typeface="Century Gothic" panose="020B0502020202020204" pitchFamily="34" charset="0"/>
              </a:rPr>
              <a:t> limitations</a:t>
            </a:r>
            <a:r>
              <a:rPr lang="en-GB" sz="2200" dirty="0">
                <a:solidFill>
                  <a:schemeClr val="tx1"/>
                </a:solidFill>
                <a:latin typeface="Century Gothic" panose="020B0502020202020204" pitchFamily="34" charset="0"/>
              </a:rPr>
              <a:t>; and </a:t>
            </a:r>
            <a:r>
              <a:rPr lang="en-GB" sz="2200" b="1" dirty="0">
                <a:solidFill>
                  <a:schemeClr val="tx1"/>
                </a:solidFill>
                <a:latin typeface="Century Gothic" panose="020B0502020202020204" pitchFamily="34" charset="0"/>
              </a:rPr>
              <a:t>factors </a:t>
            </a:r>
            <a:r>
              <a:rPr lang="en-GB" sz="2200" dirty="0">
                <a:solidFill>
                  <a:schemeClr val="tx1"/>
                </a:solidFill>
                <a:latin typeface="Century Gothic" panose="020B0502020202020204" pitchFamily="34" charset="0"/>
              </a:rPr>
              <a:t>for members to assess suitability</a:t>
            </a:r>
          </a:p>
          <a:p>
            <a:pPr lvl="1">
              <a:spcBef>
                <a:spcPts val="600"/>
              </a:spcBef>
              <a:spcAft>
                <a:spcPts val="600"/>
              </a:spcAft>
            </a:pPr>
            <a:r>
              <a:rPr lang="en-GB" sz="2200" dirty="0">
                <a:solidFill>
                  <a:schemeClr val="tx1"/>
                </a:solidFill>
                <a:latin typeface="Century Gothic" panose="020B0502020202020204" pitchFamily="34" charset="0"/>
              </a:rPr>
              <a:t>To </a:t>
            </a:r>
            <a:r>
              <a:rPr lang="en-GB" sz="2200" b="1" dirty="0">
                <a:solidFill>
                  <a:schemeClr val="tx1"/>
                </a:solidFill>
                <a:latin typeface="Century Gothic" panose="020B0502020202020204" pitchFamily="34" charset="0"/>
              </a:rPr>
              <a:t>help members review and adjust their coverage</a:t>
            </a:r>
            <a:r>
              <a:rPr lang="en-GB" sz="2200" dirty="0">
                <a:solidFill>
                  <a:schemeClr val="tx1"/>
                </a:solidFill>
                <a:latin typeface="Century Gothic" panose="020B0502020202020204" pitchFamily="34" charset="0"/>
              </a:rPr>
              <a:t>, as appropriate</a:t>
            </a:r>
          </a:p>
        </p:txBody>
      </p:sp>
      <p:sp>
        <p:nvSpPr>
          <p:cNvPr id="5" name="Rectangle: Rounded Corners 4">
            <a:extLst>
              <a:ext uri="{FF2B5EF4-FFF2-40B4-BE49-F238E27FC236}">
                <a16:creationId xmlns:a16="http://schemas.microsoft.com/office/drawing/2014/main" id="{16BABB12-C47B-D0E9-8616-454590FA61BD}"/>
              </a:ext>
            </a:extLst>
          </p:cNvPr>
          <p:cNvSpPr/>
          <p:nvPr/>
        </p:nvSpPr>
        <p:spPr>
          <a:xfrm>
            <a:off x="1257298" y="1368199"/>
            <a:ext cx="102743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Improve Communication to Members </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1961FC91-ED13-7633-87AB-DFCEAD29912B}"/>
              </a:ext>
            </a:extLst>
          </p:cNvPr>
          <p:cNvSpPr>
            <a:spLocks noGrp="1"/>
          </p:cNvSpPr>
          <p:nvPr>
            <p:ph type="title"/>
          </p:nvPr>
        </p:nvSpPr>
        <p:spPr>
          <a:xfrm>
            <a:off x="1066800" y="625348"/>
            <a:ext cx="11036300" cy="790575"/>
          </a:xfrm>
        </p:spPr>
        <p:txBody>
          <a:bodyPr>
            <a:noAutofit/>
          </a:bodyPr>
          <a:lstStyle/>
          <a:p>
            <a:pPr>
              <a:spcBef>
                <a:spcPts val="600"/>
              </a:spcBef>
              <a:spcAft>
                <a:spcPts val="600"/>
              </a:spcAft>
            </a:pPr>
            <a:r>
              <a:rPr lang="en-GB" sz="4000" dirty="0">
                <a:solidFill>
                  <a:schemeClr val="tx1"/>
                </a:solidFill>
              </a:rPr>
              <a:t>Communication</a:t>
            </a:r>
          </a:p>
        </p:txBody>
      </p:sp>
      <p:sp>
        <p:nvSpPr>
          <p:cNvPr id="2" name="TextBox 1">
            <a:extLst>
              <a:ext uri="{FF2B5EF4-FFF2-40B4-BE49-F238E27FC236}">
                <a16:creationId xmlns:a16="http://schemas.microsoft.com/office/drawing/2014/main" id="{6E8112A5-BA8E-2A55-0952-4444B33BCB3F}"/>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Karen</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B6CB1390-404F-EBB8-0B2B-634D13228819}"/>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50</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302546291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6879C22-4493-F004-D45A-9D2D44AC0F82}"/>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6B5BA241-3903-3AA8-B12B-974EDF9047E0}"/>
              </a:ext>
            </a:extLst>
          </p:cNvPr>
          <p:cNvSpPr/>
          <p:nvPr/>
        </p:nvSpPr>
        <p:spPr>
          <a:xfrm>
            <a:off x="1333498" y="2208474"/>
            <a:ext cx="9966561" cy="392562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SIS Act </a:t>
            </a:r>
            <a:r>
              <a:rPr lang="en-GB" sz="2200" dirty="0">
                <a:solidFill>
                  <a:schemeClr val="tx1"/>
                </a:solidFill>
                <a:latin typeface="Century Gothic" panose="020B0502020202020204" pitchFamily="34" charset="0"/>
              </a:rPr>
              <a:t>– Inclusion of communication requirements covenants to inform and improve member awareness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Insurance Communication Strategy </a:t>
            </a:r>
            <a:r>
              <a:rPr lang="en-GB" sz="2200" dirty="0">
                <a:solidFill>
                  <a:schemeClr val="tx1"/>
                </a:solidFill>
                <a:latin typeface="Century Gothic" panose="020B0502020202020204" pitchFamily="34" charset="0"/>
              </a:rPr>
              <a:t>– Required and set out in the Insurance Management Framework; Should be effective and fit for purpose for various cohorts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Member Documentation </a:t>
            </a:r>
            <a:r>
              <a:rPr lang="en-GB" sz="2200" dirty="0">
                <a:solidFill>
                  <a:schemeClr val="tx1"/>
                </a:solidFill>
                <a:latin typeface="Century Gothic" panose="020B0502020202020204" pitchFamily="34" charset="0"/>
              </a:rPr>
              <a:t>– Set out clear purpose for benefits: why provided and why set at the level provided</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Plain English </a:t>
            </a:r>
            <a:r>
              <a:rPr lang="en-GB" sz="2200" dirty="0">
                <a:solidFill>
                  <a:schemeClr val="tx1"/>
                </a:solidFill>
                <a:latin typeface="Century Gothic" panose="020B0502020202020204" pitchFamily="34" charset="0"/>
              </a:rPr>
              <a:t>– Support plain English descriptors and consistent terminology across funds</a:t>
            </a:r>
          </a:p>
        </p:txBody>
      </p:sp>
      <p:sp>
        <p:nvSpPr>
          <p:cNvPr id="12" name="Title 1">
            <a:extLst>
              <a:ext uri="{FF2B5EF4-FFF2-40B4-BE49-F238E27FC236}">
                <a16:creationId xmlns:a16="http://schemas.microsoft.com/office/drawing/2014/main" id="{BB5EF5A2-F142-8304-B660-E88E3442576A}"/>
              </a:ext>
            </a:extLst>
          </p:cNvPr>
          <p:cNvSpPr>
            <a:spLocks noGrp="1"/>
          </p:cNvSpPr>
          <p:nvPr>
            <p:ph type="title"/>
          </p:nvPr>
        </p:nvSpPr>
        <p:spPr>
          <a:xfrm>
            <a:off x="1066800" y="625348"/>
            <a:ext cx="11036300" cy="790575"/>
          </a:xfrm>
        </p:spPr>
        <p:txBody>
          <a:bodyPr>
            <a:noAutofit/>
          </a:bodyPr>
          <a:lstStyle/>
          <a:p>
            <a:pPr>
              <a:spcBef>
                <a:spcPts val="600"/>
              </a:spcBef>
              <a:spcAft>
                <a:spcPts val="600"/>
              </a:spcAft>
            </a:pPr>
            <a:r>
              <a:rPr lang="en-GB" sz="4000" dirty="0">
                <a:solidFill>
                  <a:schemeClr val="tx1"/>
                </a:solidFill>
              </a:rPr>
              <a:t>Communication </a:t>
            </a:r>
            <a:endParaRPr lang="en-GB" sz="4000" b="0" dirty="0">
              <a:solidFill>
                <a:schemeClr val="tx1"/>
              </a:solidFill>
            </a:endParaRPr>
          </a:p>
        </p:txBody>
      </p:sp>
      <p:sp>
        <p:nvSpPr>
          <p:cNvPr id="2" name="TextBox 1">
            <a:extLst>
              <a:ext uri="{FF2B5EF4-FFF2-40B4-BE49-F238E27FC236}">
                <a16:creationId xmlns:a16="http://schemas.microsoft.com/office/drawing/2014/main" id="{FD63D041-D51F-CBDA-8B09-8CB365339F09}"/>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Karen</a:t>
            </a:r>
            <a:endParaRPr lang="en-AU" sz="2000" dirty="0">
              <a:solidFill>
                <a:srgbClr val="C00000"/>
              </a:solidFill>
            </a:endParaRPr>
          </a:p>
        </p:txBody>
      </p:sp>
      <p:sp>
        <p:nvSpPr>
          <p:cNvPr id="7" name="Rectangle: Rounded Corners 6">
            <a:extLst>
              <a:ext uri="{FF2B5EF4-FFF2-40B4-BE49-F238E27FC236}">
                <a16:creationId xmlns:a16="http://schemas.microsoft.com/office/drawing/2014/main" id="{8FA0E7DE-F846-939E-7A72-6CD7F4D9C0C0}"/>
              </a:ext>
            </a:extLst>
          </p:cNvPr>
          <p:cNvSpPr/>
          <p:nvPr/>
        </p:nvSpPr>
        <p:spPr>
          <a:xfrm>
            <a:off x="1257298" y="1368199"/>
            <a:ext cx="102743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Elevate Communication Standards</a:t>
            </a:r>
            <a:endParaRPr lang="en-AU" sz="2800" b="1" dirty="0">
              <a:solidFill>
                <a:srgbClr val="C00000"/>
              </a:solidFill>
              <a:latin typeface="Century Gothic" panose="020B0502020202020204" pitchFamily="34" charset="0"/>
            </a:endParaRPr>
          </a:p>
        </p:txBody>
      </p:sp>
      <p:sp>
        <p:nvSpPr>
          <p:cNvPr id="3" name="Slide Number Placeholder 3">
            <a:extLst>
              <a:ext uri="{FF2B5EF4-FFF2-40B4-BE49-F238E27FC236}">
                <a16:creationId xmlns:a16="http://schemas.microsoft.com/office/drawing/2014/main" id="{28857BD0-A573-34CD-FE4B-B8BD537D81A9}"/>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51</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106753938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4FBADF-2B9B-3C07-9D46-BEB3D87E9BC2}"/>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F48953FB-F704-E54D-945E-438A7F7D5299}"/>
              </a:ext>
            </a:extLst>
          </p:cNvPr>
          <p:cNvSpPr/>
          <p:nvPr/>
        </p:nvSpPr>
        <p:spPr>
          <a:xfrm>
            <a:off x="1333498" y="2208474"/>
            <a:ext cx="9966561" cy="259212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Benefit Naming </a:t>
            </a:r>
            <a:r>
              <a:rPr lang="en-GB" sz="2200" dirty="0">
                <a:solidFill>
                  <a:schemeClr val="tx1"/>
                </a:solidFill>
                <a:latin typeface="Century Gothic" panose="020B0502020202020204" pitchFamily="34" charset="0"/>
              </a:rPr>
              <a:t>– Review names to reflect benefits provided; restrict "TPD" to legislated definition</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Standardised Disclosures </a:t>
            </a:r>
            <a:r>
              <a:rPr lang="en-GB" sz="2200" dirty="0">
                <a:solidFill>
                  <a:schemeClr val="tx1"/>
                </a:solidFill>
                <a:latin typeface="Century Gothic" panose="020B0502020202020204" pitchFamily="34" charset="0"/>
              </a:rPr>
              <a:t>– supports standardisation of death and disability benefits communication and disclosures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Other Benefits </a:t>
            </a:r>
            <a:r>
              <a:rPr lang="en-GB" sz="2200" dirty="0">
                <a:solidFill>
                  <a:schemeClr val="tx1"/>
                </a:solidFill>
                <a:latin typeface="Century Gothic" panose="020B0502020202020204" pitchFamily="34" charset="0"/>
              </a:rPr>
              <a:t>– Trustees should disclose any other possible entitlements to claimants</a:t>
            </a:r>
          </a:p>
        </p:txBody>
      </p:sp>
      <p:sp>
        <p:nvSpPr>
          <p:cNvPr id="12" name="Title 1">
            <a:extLst>
              <a:ext uri="{FF2B5EF4-FFF2-40B4-BE49-F238E27FC236}">
                <a16:creationId xmlns:a16="http://schemas.microsoft.com/office/drawing/2014/main" id="{69BB3E81-E326-917C-E41D-6BD10246674D}"/>
              </a:ext>
            </a:extLst>
          </p:cNvPr>
          <p:cNvSpPr>
            <a:spLocks noGrp="1"/>
          </p:cNvSpPr>
          <p:nvPr>
            <p:ph type="title"/>
          </p:nvPr>
        </p:nvSpPr>
        <p:spPr>
          <a:xfrm>
            <a:off x="1066800" y="625348"/>
            <a:ext cx="11036300" cy="790575"/>
          </a:xfrm>
        </p:spPr>
        <p:txBody>
          <a:bodyPr>
            <a:noAutofit/>
          </a:bodyPr>
          <a:lstStyle/>
          <a:p>
            <a:pPr>
              <a:spcBef>
                <a:spcPts val="600"/>
              </a:spcBef>
              <a:spcAft>
                <a:spcPts val="600"/>
              </a:spcAft>
            </a:pPr>
            <a:r>
              <a:rPr lang="en-GB" sz="4000" dirty="0">
                <a:solidFill>
                  <a:schemeClr val="tx1"/>
                </a:solidFill>
              </a:rPr>
              <a:t>Communication </a:t>
            </a:r>
            <a:endParaRPr lang="en-GB" sz="4000" b="0" dirty="0">
              <a:solidFill>
                <a:schemeClr val="tx1"/>
              </a:solidFill>
            </a:endParaRPr>
          </a:p>
        </p:txBody>
      </p:sp>
      <p:sp>
        <p:nvSpPr>
          <p:cNvPr id="2" name="TextBox 1">
            <a:extLst>
              <a:ext uri="{FF2B5EF4-FFF2-40B4-BE49-F238E27FC236}">
                <a16:creationId xmlns:a16="http://schemas.microsoft.com/office/drawing/2014/main" id="{CB6EBDB5-7AF2-D36E-2641-24374764BFD7}"/>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Karen</a:t>
            </a:r>
            <a:endParaRPr lang="en-AU" sz="2000" dirty="0">
              <a:solidFill>
                <a:srgbClr val="C00000"/>
              </a:solidFill>
            </a:endParaRPr>
          </a:p>
        </p:txBody>
      </p:sp>
      <p:sp>
        <p:nvSpPr>
          <p:cNvPr id="3" name="Rectangle: Rounded Corners 2">
            <a:extLst>
              <a:ext uri="{FF2B5EF4-FFF2-40B4-BE49-F238E27FC236}">
                <a16:creationId xmlns:a16="http://schemas.microsoft.com/office/drawing/2014/main" id="{A5A9DD61-820A-A485-EEAB-DD1E18970CE2}"/>
              </a:ext>
            </a:extLst>
          </p:cNvPr>
          <p:cNvSpPr/>
          <p:nvPr/>
        </p:nvSpPr>
        <p:spPr>
          <a:xfrm>
            <a:off x="1257298" y="1368199"/>
            <a:ext cx="102743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Elevate Communication Standards</a:t>
            </a:r>
            <a:endParaRPr lang="en-AU" sz="2800" b="1" dirty="0">
              <a:solidFill>
                <a:srgbClr val="C00000"/>
              </a:solidFill>
              <a:latin typeface="Century Gothic" panose="020B0502020202020204" pitchFamily="34" charset="0"/>
            </a:endParaRPr>
          </a:p>
        </p:txBody>
      </p:sp>
      <p:sp>
        <p:nvSpPr>
          <p:cNvPr id="5" name="Slide Number Placeholder 3">
            <a:extLst>
              <a:ext uri="{FF2B5EF4-FFF2-40B4-BE49-F238E27FC236}">
                <a16:creationId xmlns:a16="http://schemas.microsoft.com/office/drawing/2014/main" id="{6D140B0A-54C4-536C-1E23-7085DF1B4A07}"/>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52</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33330346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5BCB2F-7E54-C28B-EE17-C7F1951F0CA6}"/>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82D2B724-B362-1BD3-65C4-2D192FB684A2}"/>
              </a:ext>
            </a:extLst>
          </p:cNvPr>
          <p:cNvSpPr/>
          <p:nvPr/>
        </p:nvSpPr>
        <p:spPr>
          <a:xfrm>
            <a:off x="1333498" y="2404449"/>
            <a:ext cx="8851901" cy="3139703"/>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Legislated requirements </a:t>
            </a:r>
            <a:r>
              <a:rPr lang="en-GB" sz="2200" dirty="0">
                <a:solidFill>
                  <a:schemeClr val="tx1"/>
                </a:solidFill>
                <a:latin typeface="Century Gothic" panose="020B0502020202020204" pitchFamily="34" charset="0"/>
              </a:rPr>
              <a:t> – May be inadequate in some cases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Communication of end of cover </a:t>
            </a:r>
            <a:r>
              <a:rPr lang="en-GB" sz="2200" dirty="0">
                <a:solidFill>
                  <a:schemeClr val="tx1"/>
                </a:solidFill>
                <a:latin typeface="Century Gothic" panose="020B0502020202020204" pitchFamily="34" charset="0"/>
              </a:rPr>
              <a:t>– </a:t>
            </a:r>
          </a:p>
          <a:p>
            <a:pPr marL="800100" lvl="1" indent="-342900">
              <a:spcBef>
                <a:spcPts val="600"/>
              </a:spcBef>
              <a:spcAft>
                <a:spcPts val="600"/>
              </a:spcAft>
              <a:buFont typeface="Courier New" panose="02070309020205020404" pitchFamily="49" charset="0"/>
              <a:buChar char="o"/>
            </a:pPr>
            <a:r>
              <a:rPr lang="en-US" sz="2200" dirty="0">
                <a:solidFill>
                  <a:schemeClr val="tx1"/>
                </a:solidFill>
                <a:latin typeface="Century Gothic" panose="020B0502020202020204" pitchFamily="34" charset="0"/>
              </a:rPr>
              <a:t>Multiple communication channels</a:t>
            </a:r>
          </a:p>
          <a:p>
            <a:pPr marL="800100" lvl="1" indent="-342900">
              <a:spcBef>
                <a:spcPts val="600"/>
              </a:spcBef>
              <a:spcAft>
                <a:spcPts val="600"/>
              </a:spcAft>
              <a:buFont typeface="Courier New" panose="02070309020205020404" pitchFamily="49" charset="0"/>
              <a:buChar char="o"/>
            </a:pPr>
            <a:r>
              <a:rPr lang="en-US" sz="2200" dirty="0">
                <a:solidFill>
                  <a:schemeClr val="tx1"/>
                </a:solidFill>
                <a:latin typeface="Century Gothic" panose="020B0502020202020204" pitchFamily="34" charset="0"/>
              </a:rPr>
              <a:t>Additional frequencies</a:t>
            </a:r>
          </a:p>
          <a:p>
            <a:pPr marL="800100" lvl="1" indent="-342900">
              <a:spcBef>
                <a:spcPts val="600"/>
              </a:spcBef>
              <a:spcAft>
                <a:spcPts val="600"/>
              </a:spcAft>
              <a:buFont typeface="Courier New" panose="02070309020205020404" pitchFamily="49" charset="0"/>
              <a:buChar char="o"/>
            </a:pPr>
            <a:r>
              <a:rPr lang="en-US" sz="2200" dirty="0">
                <a:solidFill>
                  <a:schemeClr val="tx1"/>
                </a:solidFill>
                <a:latin typeface="Century Gothic" panose="020B0502020202020204" pitchFamily="34" charset="0"/>
              </a:rPr>
              <a:t>Alternative communication wording</a:t>
            </a:r>
            <a:endParaRPr lang="en-GB" sz="2200"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9A020621-7C44-B6FC-9D1C-3779365A707D}"/>
              </a:ext>
            </a:extLst>
          </p:cNvPr>
          <p:cNvSpPr/>
          <p:nvPr/>
        </p:nvSpPr>
        <p:spPr>
          <a:xfrm>
            <a:off x="1219198" y="1415923"/>
            <a:ext cx="64643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Legislated communication</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924D848C-E28A-DBC6-646A-F35030345989}"/>
              </a:ext>
            </a:extLst>
          </p:cNvPr>
          <p:cNvSpPr>
            <a:spLocks noGrp="1"/>
          </p:cNvSpPr>
          <p:nvPr>
            <p:ph type="title"/>
          </p:nvPr>
        </p:nvSpPr>
        <p:spPr>
          <a:xfrm>
            <a:off x="1066800" y="625348"/>
            <a:ext cx="10515600" cy="790575"/>
          </a:xfrm>
        </p:spPr>
        <p:txBody>
          <a:bodyPr>
            <a:noAutofit/>
          </a:bodyPr>
          <a:lstStyle/>
          <a:p>
            <a:pPr>
              <a:spcBef>
                <a:spcPts val="600"/>
              </a:spcBef>
              <a:spcAft>
                <a:spcPts val="600"/>
              </a:spcAft>
            </a:pPr>
            <a:r>
              <a:rPr lang="en-GB" sz="4000" dirty="0">
                <a:solidFill>
                  <a:schemeClr val="tx1"/>
                </a:solidFill>
              </a:rPr>
              <a:t>PYS</a:t>
            </a:r>
            <a:endParaRPr lang="en-GB" sz="4000" b="0" dirty="0">
              <a:solidFill>
                <a:schemeClr val="tx1"/>
              </a:solidFill>
            </a:endParaRPr>
          </a:p>
        </p:txBody>
      </p:sp>
      <p:sp>
        <p:nvSpPr>
          <p:cNvPr id="2" name="TextBox 1">
            <a:extLst>
              <a:ext uri="{FF2B5EF4-FFF2-40B4-BE49-F238E27FC236}">
                <a16:creationId xmlns:a16="http://schemas.microsoft.com/office/drawing/2014/main" id="{FC773E67-7C2A-4235-E21F-380C7A533465}"/>
              </a:ext>
            </a:extLst>
          </p:cNvPr>
          <p:cNvSpPr txBox="1"/>
          <p:nvPr/>
        </p:nvSpPr>
        <p:spPr>
          <a:xfrm>
            <a:off x="10766478" y="279400"/>
            <a:ext cx="1752600" cy="369332"/>
          </a:xfrm>
          <a:prstGeom prst="rect">
            <a:avLst/>
          </a:prstGeom>
          <a:noFill/>
        </p:spPr>
        <p:txBody>
          <a:bodyPr wrap="square" rtlCol="0">
            <a:spAutoFit/>
          </a:bodyPr>
          <a:lstStyle/>
          <a:p>
            <a:r>
              <a:rPr lang="en-GB" dirty="0">
                <a:solidFill>
                  <a:srgbClr val="C00000"/>
                </a:solidFill>
              </a:rPr>
              <a:t>Jeff</a:t>
            </a:r>
            <a:endParaRPr lang="en-AU" dirty="0">
              <a:solidFill>
                <a:srgbClr val="C00000"/>
              </a:solidFill>
            </a:endParaRPr>
          </a:p>
        </p:txBody>
      </p:sp>
      <p:sp>
        <p:nvSpPr>
          <p:cNvPr id="3" name="Slide Number Placeholder 3">
            <a:extLst>
              <a:ext uri="{FF2B5EF4-FFF2-40B4-BE49-F238E27FC236}">
                <a16:creationId xmlns:a16="http://schemas.microsoft.com/office/drawing/2014/main" id="{E00FA188-D32D-87C0-71DD-A13B0EDB188B}"/>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53</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85137544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150FB8-3DA1-13E6-0912-EC9D99506E4D}"/>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ACCDBF87-306E-C50E-E61A-300EAACA27D5}"/>
              </a:ext>
            </a:extLst>
          </p:cNvPr>
          <p:cNvSpPr txBox="1">
            <a:spLocks/>
          </p:cNvSpPr>
          <p:nvPr/>
        </p:nvSpPr>
        <p:spPr>
          <a:xfrm>
            <a:off x="971536" y="704388"/>
            <a:ext cx="393223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rgbClr val="3C69FF"/>
                </a:solidFill>
                <a:latin typeface="ABC Oracle" panose="020B0504040202060203" pitchFamily="34" charset="0"/>
              </a:rPr>
              <a:t>Q&amp;A</a:t>
            </a:r>
            <a:endParaRPr lang="en-US" dirty="0"/>
          </a:p>
        </p:txBody>
      </p:sp>
      <p:sp>
        <p:nvSpPr>
          <p:cNvPr id="5" name="Content Placeholder 2">
            <a:extLst>
              <a:ext uri="{FF2B5EF4-FFF2-40B4-BE49-F238E27FC236}">
                <a16:creationId xmlns:a16="http://schemas.microsoft.com/office/drawing/2014/main" id="{17101CE0-048C-3F29-28D9-60F37D387006}"/>
              </a:ext>
            </a:extLst>
          </p:cNvPr>
          <p:cNvSpPr txBox="1">
            <a:spLocks/>
          </p:cNvSpPr>
          <p:nvPr/>
        </p:nvSpPr>
        <p:spPr>
          <a:xfrm>
            <a:off x="5344297"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dirty="0">
              <a:solidFill>
                <a:prstClr val="black"/>
              </a:solidFill>
              <a:latin typeface="ABC Oracle" panose="020B0504040202060203" pitchFamily="34" charset="0"/>
            </a:endParaRPr>
          </a:p>
          <a:p>
            <a:pPr marL="0" indent="0" algn="ctr">
              <a:buNone/>
            </a:pPr>
            <a:r>
              <a:rPr lang="en-US" sz="6000" b="1" dirty="0">
                <a:solidFill>
                  <a:prstClr val="black"/>
                </a:solidFill>
                <a:latin typeface="ABC Oracle"/>
              </a:rPr>
              <a:t>Join at slido.com #</a:t>
            </a:r>
            <a:r>
              <a:rPr lang="en-US" sz="6000" b="1" dirty="0"/>
              <a:t>1162820</a:t>
            </a:r>
            <a:endParaRPr lang="en-AU" sz="6000" b="1" dirty="0"/>
          </a:p>
          <a:p>
            <a:endParaRPr lang="en-US" dirty="0"/>
          </a:p>
        </p:txBody>
      </p:sp>
      <p:pic>
        <p:nvPicPr>
          <p:cNvPr id="3" name="Picture 2" descr="A qr code with black squares&#10;&#10;AI-generated content may be incorrect.">
            <a:extLst>
              <a:ext uri="{FF2B5EF4-FFF2-40B4-BE49-F238E27FC236}">
                <a16:creationId xmlns:a16="http://schemas.microsoft.com/office/drawing/2014/main" id="{47EECE01-53F7-9E86-8B2F-6CB37DB92E63}"/>
              </a:ext>
            </a:extLst>
          </p:cNvPr>
          <p:cNvPicPr>
            <a:picLocks noChangeAspect="1"/>
          </p:cNvPicPr>
          <p:nvPr/>
        </p:nvPicPr>
        <p:blipFill>
          <a:blip r:embed="rId2"/>
          <a:stretch>
            <a:fillRect/>
          </a:stretch>
        </p:blipFill>
        <p:spPr>
          <a:xfrm>
            <a:off x="984250" y="1902557"/>
            <a:ext cx="4127500" cy="4107962"/>
          </a:xfrm>
          <a:prstGeom prst="rect">
            <a:avLst/>
          </a:prstGeom>
        </p:spPr>
      </p:pic>
      <p:sp>
        <p:nvSpPr>
          <p:cNvPr id="6" name="Slide Number Placeholder 3">
            <a:extLst>
              <a:ext uri="{FF2B5EF4-FFF2-40B4-BE49-F238E27FC236}">
                <a16:creationId xmlns:a16="http://schemas.microsoft.com/office/drawing/2014/main" id="{F1598821-4008-C346-C0B1-4EF72E9C7817}"/>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54</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223738047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solidFill>
          <a:srgbClr val="658AFF"/>
        </a:solidFill>
        <a:effectLst/>
      </p:bgPr>
    </p:bg>
    <p:spTree>
      <p:nvGrpSpPr>
        <p:cNvPr id="1" name="">
          <a:extLst>
            <a:ext uri="{FF2B5EF4-FFF2-40B4-BE49-F238E27FC236}">
              <a16:creationId xmlns:a16="http://schemas.microsoft.com/office/drawing/2014/main" id="{5A5EC95D-A247-D51B-7933-789CB5F52BAF}"/>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9B71E1A8-9F3B-EA16-C23A-BE7F1F9DD1E2}"/>
              </a:ext>
            </a:extLst>
          </p:cNvPr>
          <p:cNvSpPr txBox="1">
            <a:spLocks/>
          </p:cNvSpPr>
          <p:nvPr/>
        </p:nvSpPr>
        <p:spPr>
          <a:xfrm>
            <a:off x="1449270" y="2179320"/>
            <a:ext cx="9298004" cy="2459255"/>
          </a:xfrm>
          <a:prstGeom prst="rect">
            <a:avLst/>
          </a:prstGeom>
        </p:spPr>
        <p:txBody>
          <a:bodyPr vert="horz" lIns="91440" tIns="45720" rIns="91440" bIns="45720" rtlCol="0" anchor="t">
            <a:normAutofit fontScale="97500"/>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50000"/>
              </a:lnSpc>
              <a:spcBef>
                <a:spcPts val="600"/>
              </a:spcBef>
              <a:spcAft>
                <a:spcPts val="600"/>
              </a:spcAft>
            </a:pPr>
            <a:r>
              <a:rPr lang="en-GB" sz="2400" b="0" dirty="0">
                <a:solidFill>
                  <a:schemeClr val="bg1"/>
                </a:solidFill>
              </a:rPr>
              <a:t>The Actuaries Institute </a:t>
            </a:r>
            <a:r>
              <a:rPr lang="en-US" sz="2400" b="0" dirty="0">
                <a:solidFill>
                  <a:schemeClr val="bg1"/>
                </a:solidFill>
              </a:rPr>
              <a:t>supports:</a:t>
            </a:r>
            <a:endParaRPr lang="en-GB" sz="2800" dirty="0">
              <a:solidFill>
                <a:schemeClr val="bg1"/>
              </a:solidFill>
            </a:endParaRPr>
          </a:p>
        </p:txBody>
      </p:sp>
      <p:grpSp>
        <p:nvGrpSpPr>
          <p:cNvPr id="8" name="Group 7">
            <a:extLst>
              <a:ext uri="{FF2B5EF4-FFF2-40B4-BE49-F238E27FC236}">
                <a16:creationId xmlns:a16="http://schemas.microsoft.com/office/drawing/2014/main" id="{0AD6CDBA-9142-BDDD-13DE-60B68BB3CFCC}"/>
              </a:ext>
            </a:extLst>
          </p:cNvPr>
          <p:cNvGrpSpPr/>
          <p:nvPr/>
        </p:nvGrpSpPr>
        <p:grpSpPr>
          <a:xfrm>
            <a:off x="3131365" y="2825549"/>
            <a:ext cx="8324035" cy="2942161"/>
            <a:chOff x="2496615" y="3627317"/>
            <a:chExt cx="7635113" cy="2032000"/>
          </a:xfrm>
          <a:solidFill>
            <a:srgbClr val="F8F5EC"/>
          </a:solidFill>
        </p:grpSpPr>
        <p:sp>
          <p:nvSpPr>
            <p:cNvPr id="7" name="Rectangle: Rounded Corners 6">
              <a:extLst>
                <a:ext uri="{FF2B5EF4-FFF2-40B4-BE49-F238E27FC236}">
                  <a16:creationId xmlns:a16="http://schemas.microsoft.com/office/drawing/2014/main" id="{B6F033F6-2633-73C6-B40F-5D22478A2D57}"/>
                </a:ext>
              </a:extLst>
            </p:cNvPr>
            <p:cNvSpPr/>
            <p:nvPr/>
          </p:nvSpPr>
          <p:spPr>
            <a:xfrm>
              <a:off x="2496615" y="3627317"/>
              <a:ext cx="7635113" cy="2032000"/>
            </a:xfrm>
            <a:prstGeom prst="roundRect">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6" name="Title 1">
              <a:extLst>
                <a:ext uri="{FF2B5EF4-FFF2-40B4-BE49-F238E27FC236}">
                  <a16:creationId xmlns:a16="http://schemas.microsoft.com/office/drawing/2014/main" id="{962FAA54-7162-90FD-EA05-B1F9C136A5D6}"/>
                </a:ext>
              </a:extLst>
            </p:cNvPr>
            <p:cNvSpPr txBox="1">
              <a:spLocks/>
            </p:cNvSpPr>
            <p:nvPr/>
          </p:nvSpPr>
          <p:spPr>
            <a:xfrm>
              <a:off x="2875559" y="3750340"/>
              <a:ext cx="6967758" cy="1489510"/>
            </a:xfrm>
            <a:prstGeom prst="rect">
              <a:avLst/>
            </a:prstGeom>
            <a:grpFill/>
          </p:spPr>
          <p:txBody>
            <a:bodyPr vert="horz" wrap="square" lIns="72000" tIns="45720" rIns="72000" bIns="45720" rtlCol="0" anchor="t">
              <a:noAutofit/>
            </a:bodyPr>
            <a:lstStyle>
              <a:lvl1pPr algn="l" defTabSz="914400" rtl="0" eaLnBrk="1" latinLnBrk="0" hangingPunct="1">
                <a:lnSpc>
                  <a:spcPct val="90000"/>
                </a:lnSpc>
                <a:spcBef>
                  <a:spcPct val="0"/>
                </a:spcBef>
                <a:buNone/>
                <a:defRPr sz="3600" b="1" kern="1200">
                  <a:solidFill>
                    <a:srgbClr val="3C69FF"/>
                  </a:solidFill>
                  <a:latin typeface="Century Gothic" panose="020B0502020202020204" pitchFamily="34" charset="0"/>
                  <a:ea typeface="+mj-ea"/>
                  <a:cs typeface="Arial" panose="020B0604020202020204" pitchFamily="34" charset="0"/>
                </a:defRPr>
              </a:lvl1pPr>
            </a:lstStyle>
            <a:p>
              <a:pPr>
                <a:lnSpc>
                  <a:spcPct val="125000"/>
                </a:lnSpc>
                <a:spcBef>
                  <a:spcPts val="600"/>
                </a:spcBef>
                <a:spcAft>
                  <a:spcPts val="600"/>
                </a:spcAft>
              </a:pPr>
              <a:r>
                <a:rPr lang="en-GB" sz="2500" dirty="0">
                  <a:solidFill>
                    <a:schemeClr val="tx1"/>
                  </a:solidFill>
                </a:rPr>
                <a:t>policies</a:t>
              </a:r>
              <a:r>
                <a:rPr lang="en-GB" sz="2500" b="0" dirty="0">
                  <a:solidFill>
                    <a:schemeClr val="tx1"/>
                  </a:solidFill>
                </a:rPr>
                <a:t> and </a:t>
              </a:r>
              <a:r>
                <a:rPr lang="en-GB" sz="2500" dirty="0">
                  <a:solidFill>
                    <a:schemeClr val="tx1"/>
                  </a:solidFill>
                </a:rPr>
                <a:t>innovations</a:t>
              </a:r>
              <a:r>
                <a:rPr lang="en-GB" sz="2500" b="0" dirty="0">
                  <a:solidFill>
                    <a:schemeClr val="tx1"/>
                  </a:solidFill>
                </a:rPr>
                <a:t> that </a:t>
              </a:r>
              <a:r>
                <a:rPr lang="en-GB" sz="2500" dirty="0">
                  <a:solidFill>
                    <a:schemeClr val="tx1"/>
                  </a:solidFill>
                </a:rPr>
                <a:t>allow members to receive appropriate guidance </a:t>
              </a:r>
              <a:r>
                <a:rPr lang="en-GB" sz="2500" b="0" dirty="0">
                  <a:solidFill>
                    <a:schemeClr val="tx1"/>
                  </a:solidFill>
                </a:rPr>
                <a:t>and </a:t>
              </a:r>
              <a:r>
                <a:rPr lang="en-GB" sz="2500" dirty="0">
                  <a:solidFill>
                    <a:schemeClr val="tx1"/>
                  </a:solidFill>
                </a:rPr>
                <a:t>financial advice </a:t>
              </a:r>
              <a:r>
                <a:rPr lang="en-GB" sz="2500" b="0" dirty="0">
                  <a:solidFill>
                    <a:schemeClr val="tx1"/>
                  </a:solidFill>
                </a:rPr>
                <a:t>on death and disability cover, including the </a:t>
              </a:r>
              <a:r>
                <a:rPr lang="en-GB" sz="2500" dirty="0">
                  <a:solidFill>
                    <a:schemeClr val="tx1"/>
                  </a:solidFill>
                </a:rPr>
                <a:t>use of calculators </a:t>
              </a:r>
              <a:r>
                <a:rPr lang="en-GB" sz="2500" b="0" dirty="0">
                  <a:solidFill>
                    <a:schemeClr val="tx1"/>
                  </a:solidFill>
                </a:rPr>
                <a:t>to assist members in </a:t>
              </a:r>
              <a:r>
                <a:rPr lang="en-GB" sz="2500" dirty="0">
                  <a:solidFill>
                    <a:schemeClr val="tx1"/>
                  </a:solidFill>
                </a:rPr>
                <a:t>determining their cover needs</a:t>
              </a:r>
              <a:r>
                <a:rPr lang="en-GB" sz="2500" b="0" dirty="0">
                  <a:solidFill>
                    <a:schemeClr val="tx1"/>
                  </a:solidFill>
                </a:rPr>
                <a:t>.</a:t>
              </a:r>
            </a:p>
          </p:txBody>
        </p:sp>
      </p:grpSp>
      <p:grpSp>
        <p:nvGrpSpPr>
          <p:cNvPr id="10" name="Group 9">
            <a:extLst>
              <a:ext uri="{FF2B5EF4-FFF2-40B4-BE49-F238E27FC236}">
                <a16:creationId xmlns:a16="http://schemas.microsoft.com/office/drawing/2014/main" id="{D5EC9DE3-0838-E7E2-B661-CE2753B9FD32}"/>
              </a:ext>
            </a:extLst>
          </p:cNvPr>
          <p:cNvGrpSpPr/>
          <p:nvPr/>
        </p:nvGrpSpPr>
        <p:grpSpPr>
          <a:xfrm>
            <a:off x="1209516" y="2941550"/>
            <a:ext cx="2155984" cy="1800000"/>
            <a:chOff x="935150" y="3594100"/>
            <a:chExt cx="2155984" cy="1800000"/>
          </a:xfrm>
          <a:solidFill>
            <a:schemeClr val="accent5">
              <a:lumMod val="20000"/>
              <a:lumOff val="80000"/>
            </a:schemeClr>
          </a:solidFill>
        </p:grpSpPr>
        <p:sp>
          <p:nvSpPr>
            <p:cNvPr id="9" name="Oval 8">
              <a:extLst>
                <a:ext uri="{FF2B5EF4-FFF2-40B4-BE49-F238E27FC236}">
                  <a16:creationId xmlns:a16="http://schemas.microsoft.com/office/drawing/2014/main" id="{128DC227-2CD9-54AD-E3B7-F7A3467D02F9}"/>
                </a:ext>
              </a:extLst>
            </p:cNvPr>
            <p:cNvSpPr/>
            <p:nvPr/>
          </p:nvSpPr>
          <p:spPr>
            <a:xfrm>
              <a:off x="1155700" y="3594100"/>
              <a:ext cx="1800000" cy="1800000"/>
            </a:xfrm>
            <a:prstGeom prst="ellipse">
              <a:avLst/>
            </a:prstGeom>
            <a:grp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dirty="0"/>
            </a:p>
          </p:txBody>
        </p:sp>
        <p:sp>
          <p:nvSpPr>
            <p:cNvPr id="5" name="Rectangle: Rounded Corners 4">
              <a:extLst>
                <a:ext uri="{FF2B5EF4-FFF2-40B4-BE49-F238E27FC236}">
                  <a16:creationId xmlns:a16="http://schemas.microsoft.com/office/drawing/2014/main" id="{EB996F7B-ECCA-3B45-E707-198F7D25DE84}"/>
                </a:ext>
              </a:extLst>
            </p:cNvPr>
            <p:cNvSpPr/>
            <p:nvPr/>
          </p:nvSpPr>
          <p:spPr>
            <a:xfrm>
              <a:off x="935150" y="3711278"/>
              <a:ext cx="2155984" cy="1489510"/>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11500" dirty="0">
                  <a:solidFill>
                    <a:schemeClr val="tx1"/>
                  </a:solidFill>
                  <a:latin typeface="Century Gothic" panose="020B0502020202020204" pitchFamily="34" charset="0"/>
                </a:rPr>
                <a:t>10</a:t>
              </a:r>
              <a:endParaRPr lang="en-AU" sz="5400" dirty="0">
                <a:solidFill>
                  <a:schemeClr val="tx1"/>
                </a:solidFill>
                <a:latin typeface="Century Gothic" panose="020B0502020202020204" pitchFamily="34" charset="0"/>
              </a:endParaRPr>
            </a:p>
          </p:txBody>
        </p:sp>
      </p:grpSp>
      <p:sp>
        <p:nvSpPr>
          <p:cNvPr id="11" name="Title 1">
            <a:extLst>
              <a:ext uri="{FF2B5EF4-FFF2-40B4-BE49-F238E27FC236}">
                <a16:creationId xmlns:a16="http://schemas.microsoft.com/office/drawing/2014/main" id="{E74281AA-B65D-0E6A-BC44-01706F79C2B7}"/>
              </a:ext>
            </a:extLst>
          </p:cNvPr>
          <p:cNvSpPr>
            <a:spLocks noGrp="1"/>
          </p:cNvSpPr>
          <p:nvPr>
            <p:ph type="title"/>
          </p:nvPr>
        </p:nvSpPr>
        <p:spPr>
          <a:xfrm>
            <a:off x="1468474" y="1090290"/>
            <a:ext cx="10126626" cy="960120"/>
          </a:xfrm>
        </p:spPr>
        <p:txBody>
          <a:bodyPr>
            <a:noAutofit/>
          </a:bodyPr>
          <a:lstStyle/>
          <a:p>
            <a:pPr lvl="0">
              <a:lnSpc>
                <a:spcPct val="120000"/>
              </a:lnSpc>
              <a:spcBef>
                <a:spcPts val="1200"/>
              </a:spcBef>
              <a:spcAft>
                <a:spcPts val="1200"/>
              </a:spcAft>
            </a:pPr>
            <a:r>
              <a:rPr lang="en-GB" sz="4000" dirty="0">
                <a:solidFill>
                  <a:schemeClr val="bg1"/>
                </a:solidFill>
                <a:latin typeface="Century Gothic" panose="020B0502020202020204" pitchFamily="34" charset="0"/>
              </a:rPr>
              <a:t>Effective Communication and Advice</a:t>
            </a:r>
          </a:p>
        </p:txBody>
      </p:sp>
      <p:sp>
        <p:nvSpPr>
          <p:cNvPr id="2" name="TextBox 1">
            <a:extLst>
              <a:ext uri="{FF2B5EF4-FFF2-40B4-BE49-F238E27FC236}">
                <a16:creationId xmlns:a16="http://schemas.microsoft.com/office/drawing/2014/main" id="{9381B78B-7559-F0E0-4CEE-7CA6225A9B6C}"/>
              </a:ext>
            </a:extLst>
          </p:cNvPr>
          <p:cNvSpPr txBox="1"/>
          <p:nvPr/>
        </p:nvSpPr>
        <p:spPr>
          <a:xfrm>
            <a:off x="10766478" y="279400"/>
            <a:ext cx="1752600" cy="400110"/>
          </a:xfrm>
          <a:prstGeom prst="rect">
            <a:avLst/>
          </a:prstGeom>
          <a:noFill/>
        </p:spPr>
        <p:txBody>
          <a:bodyPr wrap="square" rtlCol="0">
            <a:spAutoFit/>
          </a:bodyPr>
          <a:lstStyle/>
          <a:p>
            <a:r>
              <a:rPr lang="en-GB" sz="2000" dirty="0">
                <a:solidFill>
                  <a:schemeClr val="bg1"/>
                </a:solidFill>
              </a:rPr>
              <a:t>Jeff</a:t>
            </a:r>
            <a:endParaRPr lang="en-AU" sz="2000" dirty="0">
              <a:solidFill>
                <a:schemeClr val="bg1"/>
              </a:solidFill>
            </a:endParaRPr>
          </a:p>
        </p:txBody>
      </p:sp>
    </p:spTree>
    <p:extLst>
      <p:ext uri="{BB962C8B-B14F-4D97-AF65-F5344CB8AC3E}">
        <p14:creationId xmlns:p14="http://schemas.microsoft.com/office/powerpoint/2010/main" val="3217249401"/>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C4743F4-2972-2DA4-19E7-ED366A600BE0}"/>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7F48EA4-486F-BDCB-F36F-5927DBC12A0C}"/>
              </a:ext>
            </a:extLst>
          </p:cNvPr>
          <p:cNvSpPr/>
          <p:nvPr/>
        </p:nvSpPr>
        <p:spPr>
          <a:xfrm>
            <a:off x="1158639" y="2158774"/>
            <a:ext cx="9966561" cy="4290152"/>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Accessibility</a:t>
            </a:r>
            <a:r>
              <a:rPr lang="en-GB" sz="2200" dirty="0">
                <a:solidFill>
                  <a:schemeClr val="tx1"/>
                </a:solidFill>
                <a:latin typeface="Century Gothic" panose="020B0502020202020204" pitchFamily="34" charset="0"/>
              </a:rPr>
              <a:t> to guidance – More accessible and affordable</a:t>
            </a:r>
          </a:p>
          <a:p>
            <a:pPr marL="800100" lvl="1" indent="-342900">
              <a:buFont typeface="Courier New" panose="02070309020205020404" pitchFamily="49" charset="0"/>
              <a:buChar char="o"/>
            </a:pPr>
            <a:r>
              <a:rPr lang="en-AU" sz="2200" dirty="0">
                <a:solidFill>
                  <a:schemeClr val="tx1"/>
                </a:solidFill>
                <a:latin typeface="Century Gothic" panose="020B0502020202020204" pitchFamily="34" charset="0"/>
              </a:rPr>
              <a:t>Including capability of financial advice and guidance tools</a:t>
            </a:r>
            <a:endParaRPr lang="en-GB" sz="2200" dirty="0">
              <a:solidFill>
                <a:schemeClr val="tx1"/>
              </a:solidFill>
              <a:latin typeface="Century Gothic" panose="020B0502020202020204" pitchFamily="34" charset="0"/>
            </a:endParaRP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Disclosure</a:t>
            </a:r>
            <a:r>
              <a:rPr lang="en-GB" sz="2200" b="1" dirty="0">
                <a:solidFill>
                  <a:schemeClr val="tx1"/>
                </a:solidFill>
                <a:highlight>
                  <a:srgbClr val="FFFF00"/>
                </a:highlight>
                <a:latin typeface="Century Gothic" panose="020B0502020202020204" pitchFamily="34" charset="0"/>
              </a:rPr>
              <a:t> </a:t>
            </a:r>
          </a:p>
          <a:p>
            <a:pPr marL="800100" lvl="1" indent="-342900">
              <a:spcBef>
                <a:spcPts val="600"/>
              </a:spcBef>
              <a:spcAft>
                <a:spcPts val="600"/>
              </a:spcAft>
              <a:buFont typeface="Courier New" panose="02070309020205020404" pitchFamily="49" charset="0"/>
              <a:buChar char="o"/>
            </a:pPr>
            <a:r>
              <a:rPr lang="en-US" sz="2200" dirty="0">
                <a:solidFill>
                  <a:schemeClr val="tx1"/>
                </a:solidFill>
                <a:latin typeface="Century Gothic" panose="020B0502020202020204" pitchFamily="34" charset="0"/>
              </a:rPr>
              <a:t>The extent of coverage provided by the default design relative to the member’s needs; and</a:t>
            </a:r>
            <a:endParaRPr lang="en-AU" sz="2200" dirty="0">
              <a:solidFill>
                <a:schemeClr val="tx1"/>
              </a:solidFill>
              <a:latin typeface="Century Gothic" panose="020B0502020202020204" pitchFamily="34" charset="0"/>
            </a:endParaRPr>
          </a:p>
          <a:p>
            <a:pPr marL="800100" lvl="1" indent="-342900">
              <a:spcBef>
                <a:spcPts val="600"/>
              </a:spcBef>
              <a:spcAft>
                <a:spcPts val="600"/>
              </a:spcAft>
              <a:buFont typeface="Courier New" panose="02070309020205020404" pitchFamily="49" charset="0"/>
              <a:buChar char="o"/>
            </a:pPr>
            <a:r>
              <a:rPr lang="en-US" sz="2200" dirty="0">
                <a:solidFill>
                  <a:schemeClr val="tx1"/>
                </a:solidFill>
                <a:latin typeface="Century Gothic" panose="020B0502020202020204" pitchFamily="34" charset="0"/>
              </a:rPr>
              <a:t>Methods and assumptions used by the trustee.</a:t>
            </a:r>
          </a:p>
          <a:p>
            <a:pPr marL="342900" indent="-342900">
              <a:spcBef>
                <a:spcPts val="600"/>
              </a:spcBef>
              <a:spcAft>
                <a:spcPts val="600"/>
              </a:spcAft>
              <a:buFont typeface="Arial" panose="020B0604020202020204" pitchFamily="34" charset="0"/>
              <a:buChar char="•"/>
            </a:pPr>
            <a:r>
              <a:rPr lang="en-US" sz="2200" b="1" dirty="0">
                <a:solidFill>
                  <a:schemeClr val="tx1"/>
                </a:solidFill>
                <a:latin typeface="Century Gothic" panose="020B0502020202020204" pitchFamily="34" charset="0"/>
              </a:rPr>
              <a:t>Member Empowerment </a:t>
            </a:r>
            <a:r>
              <a:rPr lang="en-US" sz="2200" dirty="0">
                <a:solidFill>
                  <a:schemeClr val="tx1"/>
                </a:solidFill>
                <a:latin typeface="Century Gothic" panose="020B0502020202020204" pitchFamily="34" charset="0"/>
              </a:rPr>
              <a:t>– Helps to empower members and their advisers to make informed decisions on cover levels</a:t>
            </a:r>
            <a:endParaRPr lang="en-GB" sz="2200"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68DA449D-DD0F-9EC2-B339-3E58557ACC94}"/>
              </a:ext>
            </a:extLst>
          </p:cNvPr>
          <p:cNvSpPr/>
          <p:nvPr/>
        </p:nvSpPr>
        <p:spPr>
          <a:xfrm>
            <a:off x="1257298" y="13681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Guidance on Cover Levels</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796A3872-CF05-1164-5350-255FCF8AB5B4}"/>
              </a:ext>
            </a:extLst>
          </p:cNvPr>
          <p:cNvSpPr>
            <a:spLocks noGrp="1"/>
          </p:cNvSpPr>
          <p:nvPr>
            <p:ph type="title"/>
          </p:nvPr>
        </p:nvSpPr>
        <p:spPr>
          <a:xfrm>
            <a:off x="1066800" y="625348"/>
            <a:ext cx="10515600" cy="790575"/>
          </a:xfrm>
        </p:spPr>
        <p:txBody>
          <a:bodyPr>
            <a:noAutofit/>
          </a:bodyPr>
          <a:lstStyle/>
          <a:p>
            <a:pPr>
              <a:spcBef>
                <a:spcPts val="600"/>
              </a:spcBef>
              <a:spcAft>
                <a:spcPts val="600"/>
              </a:spcAft>
            </a:pPr>
            <a:r>
              <a:rPr lang="en-GB" sz="4000" dirty="0">
                <a:solidFill>
                  <a:schemeClr val="tx1"/>
                </a:solidFill>
              </a:rPr>
              <a:t>Financial Advice</a:t>
            </a:r>
            <a:endParaRPr lang="en-GB" sz="4000" b="0" dirty="0">
              <a:solidFill>
                <a:schemeClr val="tx1"/>
              </a:solidFill>
            </a:endParaRPr>
          </a:p>
        </p:txBody>
      </p:sp>
      <p:sp>
        <p:nvSpPr>
          <p:cNvPr id="2" name="TextBox 1">
            <a:extLst>
              <a:ext uri="{FF2B5EF4-FFF2-40B4-BE49-F238E27FC236}">
                <a16:creationId xmlns:a16="http://schemas.microsoft.com/office/drawing/2014/main" id="{357224DA-6C58-62E5-60E4-86D718EC3712}"/>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2AE2EFFC-5E70-F116-7F49-3746F3D4E0E5}"/>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56</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22655631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8A4837-EE25-7DE5-1E0A-BEAE4618337A}"/>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AF17D9F4-57A8-113E-7A47-E36A490C777A}"/>
              </a:ext>
            </a:extLst>
          </p:cNvPr>
          <p:cNvSpPr/>
          <p:nvPr/>
        </p:nvSpPr>
        <p:spPr>
          <a:xfrm>
            <a:off x="1333498" y="2208474"/>
            <a:ext cx="9966561" cy="419793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Funds Comparison </a:t>
            </a:r>
            <a:r>
              <a:rPr lang="en-GB" sz="2200" dirty="0">
                <a:solidFill>
                  <a:schemeClr val="tx1"/>
                </a:solidFill>
                <a:latin typeface="Century Gothic" panose="020B0502020202020204" pitchFamily="34" charset="0"/>
              </a:rPr>
              <a:t>– Wide variation of results, for the same member profile, between funds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Cover Basis </a:t>
            </a:r>
            <a:r>
              <a:rPr lang="en-GB" sz="2200" dirty="0">
                <a:solidFill>
                  <a:schemeClr val="tx1"/>
                </a:solidFill>
                <a:latin typeface="Century Gothic" panose="020B0502020202020204" pitchFamily="34" charset="0"/>
              </a:rPr>
              <a:t>– Institute suggest </a:t>
            </a:r>
            <a:r>
              <a:rPr lang="en-GB" sz="2200" b="1" dirty="0">
                <a:solidFill>
                  <a:schemeClr val="tx1"/>
                </a:solidFill>
                <a:latin typeface="Century Gothic" panose="020B0502020202020204" pitchFamily="34" charset="0"/>
              </a:rPr>
              <a:t>indemnity cover (salary) </a:t>
            </a:r>
            <a:r>
              <a:rPr lang="en-GB" sz="2200" dirty="0">
                <a:solidFill>
                  <a:schemeClr val="tx1"/>
                </a:solidFill>
                <a:latin typeface="Century Gothic" panose="020B0502020202020204" pitchFamily="34" charset="0"/>
              </a:rPr>
              <a:t>rather than estimated expenses</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Full Disclosure for </a:t>
            </a:r>
            <a:r>
              <a:rPr lang="en-US" sz="2200" dirty="0">
                <a:solidFill>
                  <a:schemeClr val="tx1"/>
                </a:solidFill>
                <a:latin typeface="Century Gothic" panose="020B0502020202020204" pitchFamily="34" charset="0"/>
              </a:rPr>
              <a:t>cover levels and types</a:t>
            </a:r>
            <a:r>
              <a:rPr lang="en-GB" sz="2200" dirty="0">
                <a:solidFill>
                  <a:schemeClr val="tx1"/>
                </a:solidFill>
                <a:latin typeface="Century Gothic" panose="020B0502020202020204" pitchFamily="34" charset="0"/>
              </a:rPr>
              <a:t>:</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Algorithms</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Methods</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Assumptions</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Responsible party</a:t>
            </a:r>
          </a:p>
          <a:p>
            <a:pPr marL="800100" lvl="1" indent="-342900">
              <a:spcBef>
                <a:spcPts val="600"/>
              </a:spcBef>
              <a:spcAft>
                <a:spcPts val="600"/>
              </a:spcAft>
              <a:buFont typeface="Arial" panose="020B0604020202020204" pitchFamily="34" charset="0"/>
              <a:buChar char="•"/>
            </a:pPr>
            <a:endParaRPr lang="en-GB" sz="2200"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EA75C408-606D-AC5B-6A42-BB34C6752689}"/>
              </a:ext>
            </a:extLst>
          </p:cNvPr>
          <p:cNvSpPr/>
          <p:nvPr/>
        </p:nvSpPr>
        <p:spPr>
          <a:xfrm>
            <a:off x="1257298" y="13681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Institute Supports Improved Guidance</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55F69638-06AE-AC9C-BD43-55F7D609A047}"/>
              </a:ext>
            </a:extLst>
          </p:cNvPr>
          <p:cNvSpPr>
            <a:spLocks noGrp="1"/>
          </p:cNvSpPr>
          <p:nvPr>
            <p:ph type="title"/>
          </p:nvPr>
        </p:nvSpPr>
        <p:spPr>
          <a:xfrm>
            <a:off x="1066800" y="625348"/>
            <a:ext cx="10515600" cy="790575"/>
          </a:xfrm>
        </p:spPr>
        <p:txBody>
          <a:bodyPr>
            <a:noAutofit/>
          </a:bodyPr>
          <a:lstStyle/>
          <a:p>
            <a:pPr>
              <a:spcBef>
                <a:spcPts val="600"/>
              </a:spcBef>
              <a:spcAft>
                <a:spcPts val="600"/>
              </a:spcAft>
            </a:pPr>
            <a:r>
              <a:rPr lang="en-GB" sz="4000" dirty="0">
                <a:solidFill>
                  <a:schemeClr val="tx1"/>
                </a:solidFill>
              </a:rPr>
              <a:t>Insurance Cover Level Calculators</a:t>
            </a:r>
            <a:endParaRPr lang="en-GB" sz="4000" b="0" dirty="0">
              <a:solidFill>
                <a:schemeClr val="tx1"/>
              </a:solidFill>
            </a:endParaRPr>
          </a:p>
        </p:txBody>
      </p:sp>
      <p:sp>
        <p:nvSpPr>
          <p:cNvPr id="2" name="TextBox 1">
            <a:extLst>
              <a:ext uri="{FF2B5EF4-FFF2-40B4-BE49-F238E27FC236}">
                <a16:creationId xmlns:a16="http://schemas.microsoft.com/office/drawing/2014/main" id="{D0BAFD6D-E881-BBFC-37A7-A0130BE40BD1}"/>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76D69E5F-4606-0C16-D224-9FE3AC9A481E}"/>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57</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138158273"/>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DE3D7F-17C2-128D-DCE9-034236321480}"/>
            </a:ext>
          </a:extLst>
        </p:cNvPr>
        <p:cNvGrpSpPr/>
        <p:nvPr/>
      </p:nvGrpSpPr>
      <p:grpSpPr>
        <a:xfrm>
          <a:off x="0" y="0"/>
          <a:ext cx="0" cy="0"/>
          <a:chOff x="0" y="0"/>
          <a:chExt cx="0" cy="0"/>
        </a:xfrm>
      </p:grpSpPr>
      <p:sp>
        <p:nvSpPr>
          <p:cNvPr id="4" name="Title 1">
            <a:extLst>
              <a:ext uri="{FF2B5EF4-FFF2-40B4-BE49-F238E27FC236}">
                <a16:creationId xmlns:a16="http://schemas.microsoft.com/office/drawing/2014/main" id="{8CA4E8C8-16F5-0164-288B-B6413D8A8319}"/>
              </a:ext>
            </a:extLst>
          </p:cNvPr>
          <p:cNvSpPr txBox="1">
            <a:spLocks/>
          </p:cNvSpPr>
          <p:nvPr/>
        </p:nvSpPr>
        <p:spPr>
          <a:xfrm>
            <a:off x="0" y="655139"/>
            <a:ext cx="7918967" cy="1200150"/>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6600" b="1" dirty="0">
                <a:solidFill>
                  <a:srgbClr val="3C69FF"/>
                </a:solidFill>
                <a:latin typeface="ABC Oracle" panose="020B0504040202060203" pitchFamily="34" charset="0"/>
              </a:rPr>
              <a:t>Feedback Poll</a:t>
            </a:r>
            <a:endParaRPr lang="en-US" dirty="0"/>
          </a:p>
        </p:txBody>
      </p:sp>
      <p:sp>
        <p:nvSpPr>
          <p:cNvPr id="5" name="Content Placeholder 2">
            <a:extLst>
              <a:ext uri="{FF2B5EF4-FFF2-40B4-BE49-F238E27FC236}">
                <a16:creationId xmlns:a16="http://schemas.microsoft.com/office/drawing/2014/main" id="{39E6924E-6E6A-7A65-B25C-62AF78F14950}"/>
              </a:ext>
            </a:extLst>
          </p:cNvPr>
          <p:cNvSpPr txBox="1">
            <a:spLocks/>
          </p:cNvSpPr>
          <p:nvPr/>
        </p:nvSpPr>
        <p:spPr>
          <a:xfrm>
            <a:off x="5344297" y="1255214"/>
            <a:ext cx="6172200" cy="4873625"/>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Arial" panose="020B0604020202020204" pitchFamily="34" charset="0"/>
              <a:buNone/>
              <a:defRPr/>
            </a:pPr>
            <a:endParaRPr lang="en-US" sz="6000" b="1" dirty="0">
              <a:solidFill>
                <a:prstClr val="black"/>
              </a:solidFill>
              <a:latin typeface="ABC Oracle" panose="020B0504040202060203" pitchFamily="34" charset="0"/>
            </a:endParaRPr>
          </a:p>
          <a:p>
            <a:pPr marL="0" indent="0" algn="ctr">
              <a:buNone/>
            </a:pPr>
            <a:r>
              <a:rPr lang="en-US" sz="6000" b="1" dirty="0">
                <a:solidFill>
                  <a:prstClr val="black"/>
                </a:solidFill>
                <a:latin typeface="ABC Oracle"/>
              </a:rPr>
              <a:t>Join at slido.com #</a:t>
            </a:r>
            <a:r>
              <a:rPr lang="en-US" sz="6000" b="1" dirty="0">
                <a:solidFill>
                  <a:prstClr val="black"/>
                </a:solidFill>
                <a:ea typeface="+mn-lt"/>
                <a:cs typeface="+mn-lt"/>
              </a:rPr>
              <a:t>1162820</a:t>
            </a:r>
            <a:endParaRPr lang="en-AU" sz="6000" b="1" dirty="0">
              <a:solidFill>
                <a:prstClr val="black"/>
              </a:solidFill>
              <a:ea typeface="+mn-lt"/>
              <a:cs typeface="+mn-lt"/>
            </a:endParaRPr>
          </a:p>
          <a:p>
            <a:endParaRPr lang="en-US" dirty="0"/>
          </a:p>
        </p:txBody>
      </p:sp>
      <p:pic>
        <p:nvPicPr>
          <p:cNvPr id="3" name="Picture 2" descr="A qr code with black squares&#10;&#10;AI-generated content may be incorrect.">
            <a:extLst>
              <a:ext uri="{FF2B5EF4-FFF2-40B4-BE49-F238E27FC236}">
                <a16:creationId xmlns:a16="http://schemas.microsoft.com/office/drawing/2014/main" id="{F940AC90-E171-CCC4-0EC9-1FB5C43D5B4D}"/>
              </a:ext>
            </a:extLst>
          </p:cNvPr>
          <p:cNvPicPr>
            <a:picLocks noChangeAspect="1"/>
          </p:cNvPicPr>
          <p:nvPr/>
        </p:nvPicPr>
        <p:blipFill>
          <a:blip r:embed="rId2"/>
          <a:stretch>
            <a:fillRect/>
          </a:stretch>
        </p:blipFill>
        <p:spPr>
          <a:xfrm>
            <a:off x="886558" y="1804865"/>
            <a:ext cx="4332654" cy="4332654"/>
          </a:xfrm>
          <a:prstGeom prst="rect">
            <a:avLst/>
          </a:prstGeom>
        </p:spPr>
      </p:pic>
      <p:sp>
        <p:nvSpPr>
          <p:cNvPr id="6" name="Slide Number Placeholder 3">
            <a:extLst>
              <a:ext uri="{FF2B5EF4-FFF2-40B4-BE49-F238E27FC236}">
                <a16:creationId xmlns:a16="http://schemas.microsoft.com/office/drawing/2014/main" id="{1AE8B545-E97D-1067-1F33-0001D08730D5}"/>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58</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230708875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BA8085-FFD5-D6D8-FE71-3823694A780F}"/>
            </a:ext>
          </a:extLst>
        </p:cNvPr>
        <p:cNvGrpSpPr/>
        <p:nvPr/>
      </p:nvGrpSpPr>
      <p:grpSpPr>
        <a:xfrm>
          <a:off x="0" y="0"/>
          <a:ext cx="0" cy="0"/>
          <a:chOff x="0" y="0"/>
          <a:chExt cx="0" cy="0"/>
        </a:xfrm>
      </p:grpSpPr>
      <p:sp>
        <p:nvSpPr>
          <p:cNvPr id="5" name="Rectangle: Rounded Corners 4">
            <a:extLst>
              <a:ext uri="{FF2B5EF4-FFF2-40B4-BE49-F238E27FC236}">
                <a16:creationId xmlns:a16="http://schemas.microsoft.com/office/drawing/2014/main" id="{0D52310B-E34F-8B84-DEC4-8AF196C35602}"/>
              </a:ext>
            </a:extLst>
          </p:cNvPr>
          <p:cNvSpPr/>
          <p:nvPr/>
        </p:nvSpPr>
        <p:spPr>
          <a:xfrm>
            <a:off x="1252131" y="1218734"/>
            <a:ext cx="10658477"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AU" sz="2800" b="1" dirty="0">
                <a:solidFill>
                  <a:srgbClr val="C00000"/>
                </a:solidFill>
                <a:latin typeface="Century Gothic" panose="020B0502020202020204" pitchFamily="34" charset="0"/>
              </a:rPr>
              <a:t>PMIF – added complexity and PEC’s</a:t>
            </a:r>
          </a:p>
          <a:p>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6053E3DD-0F14-0066-FB04-8FAFDE4E470C}"/>
              </a:ext>
            </a:extLst>
          </p:cNvPr>
          <p:cNvSpPr>
            <a:spLocks noGrp="1"/>
          </p:cNvSpPr>
          <p:nvPr>
            <p:ph type="title"/>
          </p:nvPr>
        </p:nvSpPr>
        <p:spPr>
          <a:xfrm>
            <a:off x="1066800" y="625348"/>
            <a:ext cx="10515600" cy="790575"/>
          </a:xfrm>
        </p:spPr>
        <p:txBody>
          <a:bodyPr>
            <a:noAutofit/>
          </a:bodyPr>
          <a:lstStyle/>
          <a:p>
            <a:pPr>
              <a:lnSpc>
                <a:spcPct val="85000"/>
              </a:lnSpc>
              <a:spcBef>
                <a:spcPts val="600"/>
              </a:spcBef>
              <a:spcAft>
                <a:spcPts val="600"/>
              </a:spcAft>
            </a:pPr>
            <a:r>
              <a:rPr lang="en-GB" sz="4000" dirty="0">
                <a:solidFill>
                  <a:schemeClr val="tx1"/>
                </a:solidFill>
              </a:rPr>
              <a:t>Start of Automatic Insurance Cover Rules</a:t>
            </a:r>
            <a:endParaRPr lang="en-GB" sz="4000" b="0" dirty="0">
              <a:solidFill>
                <a:schemeClr val="tx1"/>
              </a:solidFill>
            </a:endParaRPr>
          </a:p>
        </p:txBody>
      </p:sp>
      <p:sp>
        <p:nvSpPr>
          <p:cNvPr id="2" name="TextBox 1">
            <a:extLst>
              <a:ext uri="{FF2B5EF4-FFF2-40B4-BE49-F238E27FC236}">
                <a16:creationId xmlns:a16="http://schemas.microsoft.com/office/drawing/2014/main" id="{5E548E3F-41D9-CE41-7CC3-385F8CCC1A27}"/>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pic>
        <p:nvPicPr>
          <p:cNvPr id="6" name="Picture 5">
            <a:extLst>
              <a:ext uri="{FF2B5EF4-FFF2-40B4-BE49-F238E27FC236}">
                <a16:creationId xmlns:a16="http://schemas.microsoft.com/office/drawing/2014/main" id="{76B13C6D-7F39-1CEB-5499-AAD81F93ADC9}"/>
              </a:ext>
            </a:extLst>
          </p:cNvPr>
          <p:cNvPicPr>
            <a:picLocks noChangeAspect="1"/>
          </p:cNvPicPr>
          <p:nvPr/>
        </p:nvPicPr>
        <p:blipFill>
          <a:blip r:embed="rId2"/>
          <a:stretch>
            <a:fillRect/>
          </a:stretch>
        </p:blipFill>
        <p:spPr>
          <a:xfrm>
            <a:off x="7633221" y="1272896"/>
            <a:ext cx="4040809" cy="5585104"/>
          </a:xfrm>
          <a:prstGeom prst="rect">
            <a:avLst/>
          </a:prstGeom>
        </p:spPr>
      </p:pic>
      <p:pic>
        <p:nvPicPr>
          <p:cNvPr id="8" name="Picture 7">
            <a:extLst>
              <a:ext uri="{FF2B5EF4-FFF2-40B4-BE49-F238E27FC236}">
                <a16:creationId xmlns:a16="http://schemas.microsoft.com/office/drawing/2014/main" id="{DDC9A481-C969-5216-3F1B-EB0BB7A537CA}"/>
              </a:ext>
            </a:extLst>
          </p:cNvPr>
          <p:cNvPicPr>
            <a:picLocks noChangeAspect="1"/>
          </p:cNvPicPr>
          <p:nvPr/>
        </p:nvPicPr>
        <p:blipFill>
          <a:blip r:embed="rId3"/>
          <a:stretch>
            <a:fillRect/>
          </a:stretch>
        </p:blipFill>
        <p:spPr>
          <a:xfrm>
            <a:off x="1377888" y="1786143"/>
            <a:ext cx="3488579" cy="5071857"/>
          </a:xfrm>
          <a:prstGeom prst="rect">
            <a:avLst/>
          </a:prstGeom>
        </p:spPr>
      </p:pic>
      <p:sp>
        <p:nvSpPr>
          <p:cNvPr id="3" name="Slide Number Placeholder 3">
            <a:extLst>
              <a:ext uri="{FF2B5EF4-FFF2-40B4-BE49-F238E27FC236}">
                <a16:creationId xmlns:a16="http://schemas.microsoft.com/office/drawing/2014/main" id="{8F370788-928C-F1E8-CD5D-063BFFE39A5D}"/>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59</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42092782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EFB61-B488-7EA2-7E78-19B8105F13ED}"/>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44382687-FC7A-CE80-58C1-85F349E7A31A}"/>
              </a:ext>
            </a:extLst>
          </p:cNvPr>
          <p:cNvSpPr/>
          <p:nvPr/>
        </p:nvSpPr>
        <p:spPr>
          <a:xfrm>
            <a:off x="1333498" y="2144974"/>
            <a:ext cx="9966561" cy="327792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ISSC subgroup </a:t>
            </a:r>
            <a:r>
              <a:rPr lang="en-GB" sz="2200" dirty="0">
                <a:solidFill>
                  <a:schemeClr val="tx1"/>
                </a:solidFill>
                <a:latin typeface="Century Gothic" panose="020B0502020202020204" pitchFamily="34" charset="0"/>
              </a:rPr>
              <a:t>- draft and steer</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Iterative review and approval </a:t>
            </a:r>
            <a:r>
              <a:rPr lang="en-GB" sz="2200" dirty="0">
                <a:solidFill>
                  <a:schemeClr val="tx1"/>
                </a:solidFill>
                <a:latin typeface="Century Gothic" panose="020B0502020202020204" pitchFamily="34" charset="0"/>
              </a:rPr>
              <a:t>process:</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ISSC, SIPC and Life Insurance Practice Committee (LIPC)</a:t>
            </a:r>
          </a:p>
          <a:p>
            <a:pPr marL="800100" lvl="1" indent="-342900">
              <a:spcBef>
                <a:spcPts val="600"/>
              </a:spcBef>
              <a:spcAft>
                <a:spcPts val="600"/>
              </a:spcAft>
              <a:buFont typeface="Courier New" panose="02070309020205020404" pitchFamily="49" charset="0"/>
              <a:buChar char="o"/>
            </a:pPr>
            <a:r>
              <a:rPr lang="en-GB" sz="2200" dirty="0">
                <a:solidFill>
                  <a:schemeClr val="tx1"/>
                </a:solidFill>
                <a:latin typeface="Century Gothic" panose="020B0502020202020204" pitchFamily="34" charset="0"/>
              </a:rPr>
              <a:t>ISSC, SIPC and LIPC subgroup</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Public Policy Council Committee (PPCC)</a:t>
            </a:r>
            <a:r>
              <a:rPr lang="en-GB" sz="2200" dirty="0">
                <a:solidFill>
                  <a:srgbClr val="FF0000"/>
                </a:solidFill>
                <a:latin typeface="Century Gothic" panose="020B0502020202020204" pitchFamily="34" charset="0"/>
              </a:rPr>
              <a:t> </a:t>
            </a:r>
            <a:r>
              <a:rPr lang="en-GB" sz="2200" dirty="0">
                <a:solidFill>
                  <a:schemeClr val="tx1"/>
                </a:solidFill>
                <a:latin typeface="Century Gothic" panose="020B0502020202020204" pitchFamily="34" charset="0"/>
              </a:rPr>
              <a:t>review and approval</a:t>
            </a:r>
          </a:p>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Actuaries Institute </a:t>
            </a:r>
            <a:r>
              <a:rPr lang="en-GB" sz="2200" dirty="0">
                <a:solidFill>
                  <a:schemeClr val="tx1"/>
                </a:solidFill>
                <a:latin typeface="Century Gothic" panose="020B0502020202020204" pitchFamily="34" charset="0"/>
              </a:rPr>
              <a:t>review and approval</a:t>
            </a:r>
          </a:p>
        </p:txBody>
      </p:sp>
      <p:sp>
        <p:nvSpPr>
          <p:cNvPr id="5" name="Rectangle: Rounded Corners 4">
            <a:extLst>
              <a:ext uri="{FF2B5EF4-FFF2-40B4-BE49-F238E27FC236}">
                <a16:creationId xmlns:a16="http://schemas.microsoft.com/office/drawing/2014/main" id="{9A66E593-908D-70F9-1501-497BD6CBCD12}"/>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Process</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04F52ABF-9501-E555-0352-F2B940FEF5A6}"/>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Public Policy Statement</a:t>
            </a:r>
          </a:p>
        </p:txBody>
      </p:sp>
      <p:sp>
        <p:nvSpPr>
          <p:cNvPr id="2" name="TextBox 1">
            <a:extLst>
              <a:ext uri="{FF2B5EF4-FFF2-40B4-BE49-F238E27FC236}">
                <a16:creationId xmlns:a16="http://schemas.microsoft.com/office/drawing/2014/main" id="{48E10843-771F-A332-3EA5-C54CC6F15FB7}"/>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557008CA-E405-1482-5482-719C1BD244AF}"/>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6</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222129503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75A34DF-1273-8FE0-77EA-8C89618E7F1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E340E4C1-6A9D-01A2-9437-E22B74572ADC}"/>
              </a:ext>
            </a:extLst>
          </p:cNvPr>
          <p:cNvSpPr/>
          <p:nvPr/>
        </p:nvSpPr>
        <p:spPr>
          <a:xfrm>
            <a:off x="1333498" y="2144974"/>
            <a:ext cx="9966561" cy="3963726"/>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lvl="0">
              <a:spcBef>
                <a:spcPts val="1200"/>
              </a:spcBef>
              <a:spcAft>
                <a:spcPts val="1200"/>
              </a:spcAft>
            </a:pPr>
            <a:r>
              <a:rPr lang="en-GB" sz="2200" b="1" dirty="0">
                <a:solidFill>
                  <a:schemeClr val="tx1"/>
                </a:solidFill>
                <a:latin typeface="Century Gothic" panose="020B0502020202020204" pitchFamily="34" charset="0"/>
              </a:rPr>
              <a:t>10 policy positions </a:t>
            </a:r>
            <a:r>
              <a:rPr lang="en-GB" sz="2200" dirty="0">
                <a:solidFill>
                  <a:schemeClr val="tx1"/>
                </a:solidFill>
                <a:latin typeface="Century Gothic" panose="020B0502020202020204" pitchFamily="34" charset="0"/>
              </a:rPr>
              <a:t>summarising a wide range of issues within </a:t>
            </a:r>
            <a:r>
              <a:rPr lang="en-GB" sz="2200" b="1" dirty="0">
                <a:solidFill>
                  <a:schemeClr val="tx1"/>
                </a:solidFill>
                <a:latin typeface="Century Gothic" panose="020B0502020202020204" pitchFamily="34" charset="0"/>
              </a:rPr>
              <a:t>5 areas</a:t>
            </a:r>
            <a:r>
              <a:rPr lang="en-GB" sz="2200" dirty="0">
                <a:solidFill>
                  <a:schemeClr val="tx1"/>
                </a:solidFill>
                <a:latin typeface="Century Gothic" panose="020B0502020202020204" pitchFamily="34" charset="0"/>
              </a:rPr>
              <a:t>:</a:t>
            </a:r>
          </a:p>
          <a:p>
            <a:pPr marL="914400" lvl="1" indent="-457200">
              <a:spcBef>
                <a:spcPts val="1200"/>
              </a:spcBef>
              <a:spcAft>
                <a:spcPts val="1200"/>
              </a:spcAft>
              <a:buFont typeface="+mj-lt"/>
              <a:buAutoNum type="arabicPeriod"/>
            </a:pPr>
            <a:r>
              <a:rPr lang="en-US" sz="2200" b="1" dirty="0">
                <a:solidFill>
                  <a:schemeClr val="tx1"/>
                </a:solidFill>
                <a:latin typeface="Century Gothic" panose="020B0502020202020204" pitchFamily="34" charset="0"/>
              </a:rPr>
              <a:t>Support for Group Insurance in Superannuation</a:t>
            </a:r>
            <a:endParaRPr lang="en-AU" sz="2200" b="1" dirty="0">
              <a:solidFill>
                <a:schemeClr val="tx1"/>
              </a:solidFill>
              <a:latin typeface="Century Gothic" panose="020B0502020202020204" pitchFamily="34" charset="0"/>
            </a:endParaRPr>
          </a:p>
          <a:p>
            <a:pPr marL="914400" lvl="1" indent="-457200">
              <a:spcBef>
                <a:spcPts val="1200"/>
              </a:spcBef>
              <a:spcAft>
                <a:spcPts val="1200"/>
              </a:spcAft>
              <a:buFont typeface="+mj-lt"/>
              <a:buAutoNum type="arabicPeriod"/>
            </a:pPr>
            <a:r>
              <a:rPr lang="en-US" sz="2200" b="1" dirty="0">
                <a:solidFill>
                  <a:schemeClr val="tx1"/>
                </a:solidFill>
                <a:latin typeface="Century Gothic" panose="020B0502020202020204" pitchFamily="34" charset="0"/>
              </a:rPr>
              <a:t>Strong Governance Standards</a:t>
            </a:r>
            <a:endParaRPr lang="en-AU" sz="2200" b="1" dirty="0">
              <a:solidFill>
                <a:schemeClr val="tx1"/>
              </a:solidFill>
              <a:latin typeface="Century Gothic" panose="020B0502020202020204" pitchFamily="34" charset="0"/>
            </a:endParaRPr>
          </a:p>
          <a:p>
            <a:pPr marL="914400" lvl="1" indent="-457200">
              <a:spcBef>
                <a:spcPts val="1200"/>
              </a:spcBef>
              <a:spcAft>
                <a:spcPts val="1200"/>
              </a:spcAft>
              <a:buFont typeface="+mj-lt"/>
              <a:buAutoNum type="arabicPeriod"/>
            </a:pPr>
            <a:r>
              <a:rPr lang="en-US" sz="2200" b="1" dirty="0">
                <a:solidFill>
                  <a:schemeClr val="tx1"/>
                </a:solidFill>
                <a:latin typeface="Century Gothic" panose="020B0502020202020204" pitchFamily="34" charset="0"/>
              </a:rPr>
              <a:t>Simplify the System</a:t>
            </a:r>
            <a:r>
              <a:rPr lang="en-GB" sz="2200" b="1" dirty="0">
                <a:solidFill>
                  <a:schemeClr val="tx1"/>
                </a:solidFill>
                <a:latin typeface="Century Gothic" panose="020B0502020202020204" pitchFamily="34" charset="0"/>
              </a:rPr>
              <a:t>  </a:t>
            </a:r>
          </a:p>
          <a:p>
            <a:pPr marL="914400" lvl="1" indent="-457200">
              <a:spcBef>
                <a:spcPts val="1200"/>
              </a:spcBef>
              <a:spcAft>
                <a:spcPts val="1200"/>
              </a:spcAft>
              <a:buFont typeface="+mj-lt"/>
              <a:buAutoNum type="arabicPeriod"/>
            </a:pPr>
            <a:r>
              <a:rPr lang="en-US" sz="2200" b="1" dirty="0">
                <a:solidFill>
                  <a:schemeClr val="tx1"/>
                </a:solidFill>
                <a:latin typeface="Century Gothic" panose="020B0502020202020204" pitchFamily="34" charset="0"/>
              </a:rPr>
              <a:t>Improve System Efficiency and Innovation</a:t>
            </a:r>
          </a:p>
          <a:p>
            <a:pPr marL="914400" lvl="1" indent="-457200">
              <a:spcBef>
                <a:spcPts val="1200"/>
              </a:spcBef>
              <a:spcAft>
                <a:spcPts val="1200"/>
              </a:spcAft>
              <a:buFont typeface="+mj-lt"/>
              <a:buAutoNum type="arabicPeriod"/>
            </a:pPr>
            <a:r>
              <a:rPr lang="en-US" sz="2200" b="1" dirty="0">
                <a:solidFill>
                  <a:schemeClr val="tx1"/>
                </a:solidFill>
                <a:latin typeface="Century Gothic" panose="020B0502020202020204" pitchFamily="34" charset="0"/>
              </a:rPr>
              <a:t>Effective Communication and Advice</a:t>
            </a:r>
            <a:endParaRPr lang="en-AU" sz="2200" b="1" dirty="0">
              <a:solidFill>
                <a:schemeClr val="tx1"/>
              </a:solidFill>
              <a:latin typeface="Century Gothic" panose="020B0502020202020204" pitchFamily="34" charset="0"/>
            </a:endParaRPr>
          </a:p>
          <a:p>
            <a:pPr marL="342900" indent="-342900">
              <a:spcBef>
                <a:spcPts val="1200"/>
              </a:spcBef>
              <a:spcAft>
                <a:spcPts val="1200"/>
              </a:spcAft>
              <a:buFont typeface="Arial" panose="020B0604020202020204" pitchFamily="34" charset="0"/>
              <a:buChar char="•"/>
            </a:pPr>
            <a:endParaRPr lang="en-AU" sz="2200" dirty="0"/>
          </a:p>
          <a:p>
            <a:pPr marL="342900" lvl="0" indent="-342900">
              <a:spcBef>
                <a:spcPts val="1200"/>
              </a:spcBef>
              <a:spcAft>
                <a:spcPts val="1200"/>
              </a:spcAft>
              <a:buFont typeface="Arial" panose="020B0604020202020204" pitchFamily="34" charset="0"/>
              <a:buChar char="•"/>
            </a:pPr>
            <a:endParaRPr lang="en-GB" sz="2200" dirty="0">
              <a:solidFill>
                <a:schemeClr val="tx1"/>
              </a:solidFill>
              <a:latin typeface="Century Gothic" panose="020B0502020202020204" pitchFamily="34" charset="0"/>
            </a:endParaRPr>
          </a:p>
          <a:p>
            <a:pPr marL="342900" lvl="0" indent="-342900">
              <a:spcBef>
                <a:spcPts val="1200"/>
              </a:spcBef>
              <a:spcAft>
                <a:spcPts val="1200"/>
              </a:spcAft>
              <a:buFont typeface="Arial" panose="020B0604020202020204" pitchFamily="34" charset="0"/>
              <a:buChar char="•"/>
            </a:pPr>
            <a:endParaRPr lang="en-GB" sz="2200"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A5E9F7B4-B9A6-9E3E-2EB1-716029A78125}"/>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Structure</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02C7D7E3-5008-2A94-5833-D33B6C4D0E6B}"/>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Public Policy Statement</a:t>
            </a:r>
          </a:p>
        </p:txBody>
      </p:sp>
      <p:sp>
        <p:nvSpPr>
          <p:cNvPr id="2" name="TextBox 1">
            <a:extLst>
              <a:ext uri="{FF2B5EF4-FFF2-40B4-BE49-F238E27FC236}">
                <a16:creationId xmlns:a16="http://schemas.microsoft.com/office/drawing/2014/main" id="{74CFA17F-13BC-9131-06D5-8D24C874C41A}"/>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E633299F-BA50-A17D-E6E1-C8BC32F4C2F7}"/>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7</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153451506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508880-3282-BC29-264C-617799843FD0}"/>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BFA8258E-4C98-8095-258F-4B1B5A620F0B}"/>
              </a:ext>
            </a:extLst>
          </p:cNvPr>
          <p:cNvSpPr/>
          <p:nvPr/>
        </p:nvSpPr>
        <p:spPr>
          <a:xfrm>
            <a:off x="1333498" y="2144975"/>
            <a:ext cx="9966561" cy="2898664"/>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indent="-342900">
              <a:spcBef>
                <a:spcPts val="600"/>
              </a:spcBef>
              <a:spcAft>
                <a:spcPts val="600"/>
              </a:spcAft>
              <a:buFont typeface="Arial" panose="020B0604020202020204" pitchFamily="34" charset="0"/>
              <a:buChar char="•"/>
            </a:pPr>
            <a:r>
              <a:rPr lang="en-US" sz="2200" b="1" dirty="0">
                <a:solidFill>
                  <a:schemeClr val="tx1"/>
                </a:solidFill>
                <a:latin typeface="Century Gothic" panose="020B0502020202020204" pitchFamily="34" charset="0"/>
              </a:rPr>
              <a:t>Risk </a:t>
            </a:r>
            <a:r>
              <a:rPr lang="en-US" sz="2200" dirty="0">
                <a:solidFill>
                  <a:schemeClr val="tx1"/>
                </a:solidFill>
                <a:latin typeface="Century Gothic" panose="020B0502020202020204" pitchFamily="34" charset="0"/>
              </a:rPr>
              <a:t>– During their working life, around 30% of Australians will be financially impacted by disablement or the death of their partner</a:t>
            </a:r>
            <a:r>
              <a:rPr lang="en-AU" sz="2200" dirty="0">
                <a:solidFill>
                  <a:schemeClr val="tx1"/>
                </a:solidFill>
                <a:latin typeface="Century Gothic" panose="020B0502020202020204" pitchFamily="34" charset="0"/>
              </a:rPr>
              <a:t> </a:t>
            </a:r>
          </a:p>
          <a:p>
            <a:pPr marL="342900" indent="-342900">
              <a:spcBef>
                <a:spcPts val="600"/>
              </a:spcBef>
              <a:spcAft>
                <a:spcPts val="600"/>
              </a:spcAft>
              <a:buFont typeface="Arial" panose="020B0604020202020204" pitchFamily="34" charset="0"/>
              <a:buChar char="•"/>
            </a:pPr>
            <a:r>
              <a:rPr lang="en-US" sz="2200" b="1" dirty="0">
                <a:solidFill>
                  <a:schemeClr val="tx1"/>
                </a:solidFill>
                <a:latin typeface="Century Gothic" panose="020B0502020202020204" pitchFamily="34" charset="0"/>
              </a:rPr>
              <a:t>Efficient Risk Mitigation </a:t>
            </a:r>
            <a:r>
              <a:rPr lang="en-US" sz="2200" dirty="0">
                <a:solidFill>
                  <a:schemeClr val="tx1"/>
                </a:solidFill>
                <a:latin typeface="Century Gothic" panose="020B0502020202020204" pitchFamily="34" charset="0"/>
              </a:rPr>
              <a:t>– Group insured death and disability benefits can be a very efficient and effective means of mitigating the financial loss impacting these individuals</a:t>
            </a:r>
          </a:p>
          <a:p>
            <a:pPr marL="342900" indent="-342900">
              <a:spcBef>
                <a:spcPts val="600"/>
              </a:spcBef>
              <a:spcAft>
                <a:spcPts val="600"/>
              </a:spcAft>
              <a:buFont typeface="Arial" panose="020B0604020202020204" pitchFamily="34" charset="0"/>
              <a:buChar char="•"/>
            </a:pPr>
            <a:r>
              <a:rPr lang="en-US" sz="2200" b="1" dirty="0">
                <a:solidFill>
                  <a:schemeClr val="tx1"/>
                </a:solidFill>
                <a:latin typeface="Century Gothic" panose="020B0502020202020204" pitchFamily="34" charset="0"/>
              </a:rPr>
              <a:t>Super Objective Legislation</a:t>
            </a:r>
            <a:endParaRPr lang="en-US" sz="2200" dirty="0">
              <a:solidFill>
                <a:schemeClr val="tx1"/>
              </a:solidFill>
              <a:latin typeface="Century Gothic" panose="020B0502020202020204" pitchFamily="34" charset="0"/>
            </a:endParaRPr>
          </a:p>
          <a:p>
            <a:pPr marL="800100" lvl="1" indent="-342900">
              <a:spcBef>
                <a:spcPts val="600"/>
              </a:spcBef>
              <a:spcAft>
                <a:spcPts val="600"/>
              </a:spcAft>
              <a:buFont typeface="Arial" panose="020B0604020202020204" pitchFamily="34" charset="0"/>
              <a:buChar char="•"/>
            </a:pPr>
            <a:endParaRPr lang="en-AU" sz="2200" dirty="0">
              <a:solidFill>
                <a:schemeClr val="tx1"/>
              </a:solidFill>
              <a:latin typeface="Century Gothic" panose="020B0502020202020204" pitchFamily="34" charset="0"/>
            </a:endParaRPr>
          </a:p>
          <a:p>
            <a:pPr>
              <a:spcBef>
                <a:spcPts val="600"/>
              </a:spcBef>
              <a:spcAft>
                <a:spcPts val="600"/>
              </a:spcAft>
            </a:pPr>
            <a:endParaRPr lang="en-AU" sz="2200" dirty="0">
              <a:solidFill>
                <a:schemeClr val="tx1"/>
              </a:solidFill>
              <a:latin typeface="Century Gothic" panose="020B0502020202020204" pitchFamily="34" charset="0"/>
            </a:endParaRPr>
          </a:p>
          <a:p>
            <a:pPr marL="342900" lvl="0" indent="-342900">
              <a:spcBef>
                <a:spcPts val="600"/>
              </a:spcBef>
              <a:spcAft>
                <a:spcPts val="600"/>
              </a:spcAft>
              <a:buFont typeface="Arial" panose="020B0604020202020204" pitchFamily="34" charset="0"/>
              <a:buChar char="•"/>
            </a:pPr>
            <a:endParaRPr lang="en-GB" sz="2200"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5F5328A7-7388-92EC-A1A8-9EC835628B95}"/>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Context</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E16C9070-9C8D-B14B-6067-5DDD32551E07}"/>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Public Policy Statement</a:t>
            </a:r>
          </a:p>
        </p:txBody>
      </p:sp>
      <p:sp>
        <p:nvSpPr>
          <p:cNvPr id="2" name="TextBox 1">
            <a:extLst>
              <a:ext uri="{FF2B5EF4-FFF2-40B4-BE49-F238E27FC236}">
                <a16:creationId xmlns:a16="http://schemas.microsoft.com/office/drawing/2014/main" id="{FC6B0AF8-4D2C-C3FC-593A-90A427B25B6A}"/>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Jeff</a:t>
            </a:r>
            <a:endParaRPr lang="en-AU" sz="2000" dirty="0">
              <a:solidFill>
                <a:srgbClr val="C00000"/>
              </a:solidFill>
            </a:endParaRPr>
          </a:p>
        </p:txBody>
      </p:sp>
      <p:sp>
        <p:nvSpPr>
          <p:cNvPr id="3" name="Slide Number Placeholder 3">
            <a:extLst>
              <a:ext uri="{FF2B5EF4-FFF2-40B4-BE49-F238E27FC236}">
                <a16:creationId xmlns:a16="http://schemas.microsoft.com/office/drawing/2014/main" id="{EB0BBA92-3211-2F29-387D-40E3D834FEF6}"/>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8</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10087227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00843A-60F5-113A-AB72-F71A67AB2E7F}"/>
            </a:ext>
          </a:extLst>
        </p:cNvPr>
        <p:cNvGrpSpPr/>
        <p:nvPr/>
      </p:nvGrpSpPr>
      <p:grpSpPr>
        <a:xfrm>
          <a:off x="0" y="0"/>
          <a:ext cx="0" cy="0"/>
          <a:chOff x="0" y="0"/>
          <a:chExt cx="0" cy="0"/>
        </a:xfrm>
      </p:grpSpPr>
      <p:sp>
        <p:nvSpPr>
          <p:cNvPr id="4" name="Rectangle: Rounded Corners 3">
            <a:extLst>
              <a:ext uri="{FF2B5EF4-FFF2-40B4-BE49-F238E27FC236}">
                <a16:creationId xmlns:a16="http://schemas.microsoft.com/office/drawing/2014/main" id="{DB733021-7E53-DA2E-A7CE-746041A2E7A6}"/>
              </a:ext>
            </a:extLst>
          </p:cNvPr>
          <p:cNvSpPr/>
          <p:nvPr/>
        </p:nvSpPr>
        <p:spPr>
          <a:xfrm>
            <a:off x="1333498" y="2144974"/>
            <a:ext cx="9966561" cy="3813063"/>
          </a:xfrm>
          <a:prstGeom prst="roundRect">
            <a:avLst>
              <a:gd name="adj" fmla="val 8709"/>
            </a:avLst>
          </a:prstGeom>
          <a:solidFill>
            <a:srgbClr val="F8F5EC"/>
          </a:solidFill>
          <a:ln>
            <a:noFill/>
          </a:ln>
        </p:spPr>
        <p:style>
          <a:lnRef idx="2">
            <a:schemeClr val="accent1">
              <a:shade val="15000"/>
            </a:schemeClr>
          </a:lnRef>
          <a:fillRef idx="1">
            <a:schemeClr val="accent1"/>
          </a:fillRef>
          <a:effectRef idx="0">
            <a:schemeClr val="accent1"/>
          </a:effectRef>
          <a:fontRef idx="minor">
            <a:schemeClr val="lt1"/>
          </a:fontRef>
        </p:style>
        <p:txBody>
          <a:bodyPr lIns="126000" rIns="126000" rtlCol="0" anchor="t"/>
          <a:lstStyle/>
          <a:p>
            <a:pPr marL="342900" lvl="0" indent="-342900">
              <a:spcBef>
                <a:spcPts val="600"/>
              </a:spcBef>
              <a:spcAft>
                <a:spcPts val="600"/>
              </a:spcAft>
              <a:buFont typeface="Arial" panose="020B0604020202020204" pitchFamily="34" charset="0"/>
              <a:buChar char="•"/>
            </a:pPr>
            <a:r>
              <a:rPr lang="en-GB" sz="2200" b="1" dirty="0">
                <a:solidFill>
                  <a:schemeClr val="tx1"/>
                </a:solidFill>
                <a:latin typeface="Century Gothic" panose="020B0502020202020204" pitchFamily="34" charset="0"/>
              </a:rPr>
              <a:t>Actuaries Digital Article</a:t>
            </a:r>
            <a:r>
              <a:rPr lang="en-GB" sz="2200" baseline="30000" dirty="0">
                <a:solidFill>
                  <a:schemeClr val="tx1"/>
                </a:solidFill>
                <a:latin typeface="Century Gothic" panose="020B0502020202020204" pitchFamily="34" charset="0"/>
              </a:rPr>
              <a:t>1</a:t>
            </a:r>
            <a:r>
              <a:rPr lang="en-GB" sz="2200" dirty="0">
                <a:solidFill>
                  <a:schemeClr val="tx1"/>
                </a:solidFill>
                <a:latin typeface="Century Gothic" panose="020B0502020202020204" pitchFamily="34" charset="0"/>
              </a:rPr>
              <a:t> – The Value of Group Insurance in Superannuation: Utilisation</a:t>
            </a:r>
          </a:p>
          <a:p>
            <a:pPr marL="342900" lvl="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Total Risk </a:t>
            </a:r>
            <a:r>
              <a:rPr lang="en-AU" sz="2200" dirty="0">
                <a:solidFill>
                  <a:schemeClr val="tx1"/>
                </a:solidFill>
                <a:latin typeface="Century Gothic" panose="020B0502020202020204" pitchFamily="34" charset="0"/>
              </a:rPr>
              <a:t>–</a:t>
            </a:r>
            <a:r>
              <a:rPr lang="en-AU" sz="2200" b="1" dirty="0">
                <a:solidFill>
                  <a:schemeClr val="tx1"/>
                </a:solidFill>
                <a:latin typeface="Century Gothic" panose="020B0502020202020204" pitchFamily="34" charset="0"/>
              </a:rPr>
              <a:t> 30% of Australians </a:t>
            </a:r>
            <a:r>
              <a:rPr lang="en-AU" sz="2200" dirty="0">
                <a:solidFill>
                  <a:schemeClr val="tx1"/>
                </a:solidFill>
                <a:latin typeface="Century Gothic" panose="020B0502020202020204" pitchFamily="34" charset="0"/>
              </a:rPr>
              <a:t>experience financial impact from disability/death during working life</a:t>
            </a:r>
          </a:p>
          <a:p>
            <a:pPr marL="342900" lvl="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Disability Risk </a:t>
            </a:r>
            <a:r>
              <a:rPr lang="en-AU" sz="2200" dirty="0">
                <a:solidFill>
                  <a:schemeClr val="tx1"/>
                </a:solidFill>
                <a:latin typeface="Century Gothic" panose="020B0502020202020204" pitchFamily="34" charset="0"/>
              </a:rPr>
              <a:t>– </a:t>
            </a:r>
            <a:r>
              <a:rPr lang="en-AU" sz="2200" b="1" dirty="0">
                <a:solidFill>
                  <a:schemeClr val="tx1"/>
                </a:solidFill>
                <a:latin typeface="Century Gothic" panose="020B0502020202020204" pitchFamily="34" charset="0"/>
              </a:rPr>
              <a:t>24% of members </a:t>
            </a:r>
            <a:r>
              <a:rPr lang="en-AU" sz="2200" dirty="0">
                <a:solidFill>
                  <a:schemeClr val="tx1"/>
                </a:solidFill>
                <a:latin typeface="Century Gothic" panose="020B0502020202020204" pitchFamily="34" charset="0"/>
              </a:rPr>
              <a:t>experience either </a:t>
            </a:r>
            <a:r>
              <a:rPr lang="en-AU" sz="2200" b="1" dirty="0">
                <a:solidFill>
                  <a:schemeClr val="tx1"/>
                </a:solidFill>
                <a:latin typeface="Century Gothic" panose="020B0502020202020204" pitchFamily="34" charset="0"/>
              </a:rPr>
              <a:t>early retirement </a:t>
            </a:r>
            <a:r>
              <a:rPr lang="en-AU" sz="2200" dirty="0">
                <a:solidFill>
                  <a:schemeClr val="tx1"/>
                </a:solidFill>
                <a:latin typeface="Century Gothic" panose="020B0502020202020204" pitchFamily="34" charset="0"/>
              </a:rPr>
              <a:t>or </a:t>
            </a:r>
            <a:r>
              <a:rPr lang="en-AU" sz="2200" b="1" dirty="0">
                <a:solidFill>
                  <a:schemeClr val="tx1"/>
                </a:solidFill>
                <a:latin typeface="Century Gothic" panose="020B0502020202020204" pitchFamily="34" charset="0"/>
              </a:rPr>
              <a:t>interrupted work </a:t>
            </a:r>
            <a:r>
              <a:rPr lang="en-AU" sz="2200" dirty="0">
                <a:solidFill>
                  <a:schemeClr val="tx1"/>
                </a:solidFill>
                <a:latin typeface="Century Gothic" panose="020B0502020202020204" pitchFamily="34" charset="0"/>
              </a:rPr>
              <a:t>patterns</a:t>
            </a:r>
          </a:p>
          <a:p>
            <a:pPr marL="342900" lvl="0" indent="-342900">
              <a:spcBef>
                <a:spcPts val="600"/>
              </a:spcBef>
              <a:spcAft>
                <a:spcPts val="600"/>
              </a:spcAft>
              <a:buFont typeface="Arial" panose="020B0604020202020204" pitchFamily="34" charset="0"/>
              <a:buChar char="•"/>
            </a:pPr>
            <a:r>
              <a:rPr lang="en-AU" sz="2200" b="1" dirty="0">
                <a:solidFill>
                  <a:schemeClr val="tx1"/>
                </a:solidFill>
                <a:latin typeface="Century Gothic" panose="020B0502020202020204" pitchFamily="34" charset="0"/>
              </a:rPr>
              <a:t>Validation </a:t>
            </a:r>
            <a:r>
              <a:rPr lang="en-AU" sz="2200" dirty="0">
                <a:solidFill>
                  <a:schemeClr val="tx1"/>
                </a:solidFill>
                <a:latin typeface="Century Gothic" panose="020B0502020202020204" pitchFamily="34" charset="0"/>
              </a:rPr>
              <a:t>– </a:t>
            </a:r>
            <a:r>
              <a:rPr lang="en-AU" sz="2200" b="1" dirty="0">
                <a:solidFill>
                  <a:schemeClr val="tx1"/>
                </a:solidFill>
                <a:latin typeface="Century Gothic" panose="020B0502020202020204" pitchFamily="34" charset="0"/>
              </a:rPr>
              <a:t>Survival techniques </a:t>
            </a:r>
            <a:r>
              <a:rPr lang="en-AU" sz="2200" dirty="0">
                <a:solidFill>
                  <a:schemeClr val="tx1"/>
                </a:solidFill>
                <a:latin typeface="Century Gothic" panose="020B0502020202020204" pitchFamily="34" charset="0"/>
              </a:rPr>
              <a:t>were employed to analyse the </a:t>
            </a:r>
            <a:r>
              <a:rPr lang="en-AU" sz="2200" b="1" dirty="0">
                <a:solidFill>
                  <a:schemeClr val="tx1"/>
                </a:solidFill>
                <a:latin typeface="Century Gothic" panose="020B0502020202020204" pitchFamily="34" charset="0"/>
              </a:rPr>
              <a:t>probability of claim over the working life</a:t>
            </a:r>
            <a:r>
              <a:rPr lang="en-AU" sz="2200" dirty="0">
                <a:solidFill>
                  <a:schemeClr val="tx1"/>
                </a:solidFill>
                <a:latin typeface="Century Gothic" panose="020B0502020202020204" pitchFamily="34" charset="0"/>
              </a:rPr>
              <a:t> (age 18-66 inclusive). The results were validated using published premium rate data.</a:t>
            </a:r>
          </a:p>
          <a:p>
            <a:pPr marL="342900" lvl="0" indent="-342900">
              <a:spcBef>
                <a:spcPts val="600"/>
              </a:spcBef>
              <a:spcAft>
                <a:spcPts val="600"/>
              </a:spcAft>
              <a:buFont typeface="Arial" panose="020B0604020202020204" pitchFamily="34" charset="0"/>
              <a:buChar char="•"/>
            </a:pPr>
            <a:endParaRPr lang="en-AU" sz="2200" dirty="0">
              <a:solidFill>
                <a:schemeClr val="tx1"/>
              </a:solidFill>
              <a:latin typeface="Century Gothic" panose="020B0502020202020204" pitchFamily="34" charset="0"/>
            </a:endParaRPr>
          </a:p>
          <a:p>
            <a:pPr lvl="0">
              <a:spcBef>
                <a:spcPts val="600"/>
              </a:spcBef>
              <a:spcAft>
                <a:spcPts val="600"/>
              </a:spcAft>
            </a:pPr>
            <a:endParaRPr lang="en-GB" sz="2200" dirty="0">
              <a:solidFill>
                <a:schemeClr val="tx1"/>
              </a:solidFill>
              <a:latin typeface="Century Gothic" panose="020B0502020202020204" pitchFamily="34" charset="0"/>
            </a:endParaRPr>
          </a:p>
        </p:txBody>
      </p:sp>
      <p:sp>
        <p:nvSpPr>
          <p:cNvPr id="5" name="Rectangle: Rounded Corners 4">
            <a:extLst>
              <a:ext uri="{FF2B5EF4-FFF2-40B4-BE49-F238E27FC236}">
                <a16:creationId xmlns:a16="http://schemas.microsoft.com/office/drawing/2014/main" id="{2107C874-2A04-75F3-3765-A1A878964015}"/>
              </a:ext>
            </a:extLst>
          </p:cNvPr>
          <p:cNvSpPr/>
          <p:nvPr/>
        </p:nvSpPr>
        <p:spPr>
          <a:xfrm>
            <a:off x="1257298" y="1304699"/>
            <a:ext cx="9867902" cy="884851"/>
          </a:xfrm>
          <a:prstGeom prst="roundRect">
            <a:avLst>
              <a:gd name="adj" fmla="val 26380"/>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en-GB" sz="2800" b="1" dirty="0">
                <a:solidFill>
                  <a:srgbClr val="C00000"/>
                </a:solidFill>
                <a:latin typeface="Century Gothic" panose="020B0502020202020204" pitchFamily="34" charset="0"/>
              </a:rPr>
              <a:t>Context - Utilisation</a:t>
            </a:r>
            <a:endParaRPr lang="en-AU" sz="2800" b="1" dirty="0">
              <a:solidFill>
                <a:srgbClr val="C00000"/>
              </a:solidFill>
              <a:latin typeface="Century Gothic" panose="020B0502020202020204" pitchFamily="34" charset="0"/>
            </a:endParaRPr>
          </a:p>
        </p:txBody>
      </p:sp>
      <p:sp>
        <p:nvSpPr>
          <p:cNvPr id="12" name="Title 1">
            <a:extLst>
              <a:ext uri="{FF2B5EF4-FFF2-40B4-BE49-F238E27FC236}">
                <a16:creationId xmlns:a16="http://schemas.microsoft.com/office/drawing/2014/main" id="{A1ADB1D5-FEEB-A4CD-7910-72A72871DB96}"/>
              </a:ext>
            </a:extLst>
          </p:cNvPr>
          <p:cNvSpPr>
            <a:spLocks noGrp="1"/>
          </p:cNvSpPr>
          <p:nvPr>
            <p:ph type="title"/>
          </p:nvPr>
        </p:nvSpPr>
        <p:spPr>
          <a:xfrm>
            <a:off x="1066800" y="625348"/>
            <a:ext cx="10515600" cy="790575"/>
          </a:xfrm>
        </p:spPr>
        <p:txBody>
          <a:bodyPr>
            <a:noAutofit/>
          </a:bodyPr>
          <a:lstStyle/>
          <a:p>
            <a:pPr>
              <a:lnSpc>
                <a:spcPct val="110000"/>
              </a:lnSpc>
              <a:spcBef>
                <a:spcPts val="600"/>
              </a:spcBef>
              <a:spcAft>
                <a:spcPts val="600"/>
              </a:spcAft>
            </a:pPr>
            <a:r>
              <a:rPr lang="en-GB" sz="4000" dirty="0">
                <a:solidFill>
                  <a:schemeClr val="tx1"/>
                </a:solidFill>
              </a:rPr>
              <a:t>Public Policy Statement</a:t>
            </a:r>
          </a:p>
        </p:txBody>
      </p:sp>
      <p:sp>
        <p:nvSpPr>
          <p:cNvPr id="2" name="TextBox 1">
            <a:extLst>
              <a:ext uri="{FF2B5EF4-FFF2-40B4-BE49-F238E27FC236}">
                <a16:creationId xmlns:a16="http://schemas.microsoft.com/office/drawing/2014/main" id="{942B869C-2A58-98EE-6228-1DC25059CB00}"/>
              </a:ext>
            </a:extLst>
          </p:cNvPr>
          <p:cNvSpPr txBox="1"/>
          <p:nvPr/>
        </p:nvSpPr>
        <p:spPr>
          <a:xfrm>
            <a:off x="10766478" y="279400"/>
            <a:ext cx="1752600" cy="400110"/>
          </a:xfrm>
          <a:prstGeom prst="rect">
            <a:avLst/>
          </a:prstGeom>
          <a:noFill/>
        </p:spPr>
        <p:txBody>
          <a:bodyPr wrap="square" rtlCol="0">
            <a:spAutoFit/>
          </a:bodyPr>
          <a:lstStyle/>
          <a:p>
            <a:r>
              <a:rPr lang="en-GB" sz="2000" dirty="0">
                <a:solidFill>
                  <a:srgbClr val="C00000"/>
                </a:solidFill>
              </a:rPr>
              <a:t>Amy</a:t>
            </a:r>
            <a:endParaRPr lang="en-AU" sz="2000" dirty="0">
              <a:solidFill>
                <a:srgbClr val="C00000"/>
              </a:solidFill>
            </a:endParaRPr>
          </a:p>
        </p:txBody>
      </p:sp>
      <p:sp>
        <p:nvSpPr>
          <p:cNvPr id="6" name="TextBox 5">
            <a:extLst>
              <a:ext uri="{FF2B5EF4-FFF2-40B4-BE49-F238E27FC236}">
                <a16:creationId xmlns:a16="http://schemas.microsoft.com/office/drawing/2014/main" id="{29FDE700-267E-E10B-9893-2472D04CB444}"/>
              </a:ext>
            </a:extLst>
          </p:cNvPr>
          <p:cNvSpPr txBox="1"/>
          <p:nvPr/>
        </p:nvSpPr>
        <p:spPr>
          <a:xfrm>
            <a:off x="1333498" y="6036784"/>
            <a:ext cx="9663764" cy="276999"/>
          </a:xfrm>
          <a:prstGeom prst="rect">
            <a:avLst/>
          </a:prstGeom>
          <a:noFill/>
        </p:spPr>
        <p:txBody>
          <a:bodyPr wrap="square">
            <a:spAutoFit/>
          </a:bodyPr>
          <a:lstStyle/>
          <a:p>
            <a:r>
              <a:rPr lang="en-GB" sz="1200" b="1" dirty="0">
                <a:solidFill>
                  <a:srgbClr val="3C69FF"/>
                </a:solidFill>
                <a:latin typeface="Century Gothic" panose="020B0502020202020204" pitchFamily="34" charset="0"/>
              </a:rPr>
              <a:t>1. https://www.actuaries.asn.au/research-analysis/the-value-of-group-insurance-in-superannuation-utilisation</a:t>
            </a:r>
          </a:p>
        </p:txBody>
      </p:sp>
      <p:sp>
        <p:nvSpPr>
          <p:cNvPr id="3" name="Slide Number Placeholder 3">
            <a:extLst>
              <a:ext uri="{FF2B5EF4-FFF2-40B4-BE49-F238E27FC236}">
                <a16:creationId xmlns:a16="http://schemas.microsoft.com/office/drawing/2014/main" id="{81158D3A-712F-72F1-47F5-62530C39E4ED}"/>
              </a:ext>
            </a:extLst>
          </p:cNvPr>
          <p:cNvSpPr txBox="1">
            <a:spLocks/>
          </p:cNvSpPr>
          <p:nvPr/>
        </p:nvSpPr>
        <p:spPr>
          <a:xfrm>
            <a:off x="11561685" y="240837"/>
            <a:ext cx="416447" cy="186484"/>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41AFF56-1126-4107-9C02-BC0EFBF16431}" type="slidenum">
              <a:rPr lang="en-GB" sz="1050" smtClean="0">
                <a:latin typeface="Century Gothic" panose="020B0502020202020204" pitchFamily="34" charset="0"/>
              </a:rPr>
              <a:pPr/>
              <a:t>9</a:t>
            </a:fld>
            <a:endParaRPr lang="en-GB" sz="1050" dirty="0">
              <a:latin typeface="Century Gothic" panose="020B0502020202020204" pitchFamily="34" charset="0"/>
            </a:endParaRPr>
          </a:p>
        </p:txBody>
      </p:sp>
    </p:spTree>
    <p:extLst>
      <p:ext uri="{BB962C8B-B14F-4D97-AF65-F5344CB8AC3E}">
        <p14:creationId xmlns:p14="http://schemas.microsoft.com/office/powerpoint/2010/main" val="40371429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Subtle Solids">
      <a:fillStyleLst>
        <a:solidFill>
          <a:schemeClr val="phClr"/>
        </a:solidFill>
        <a:solidFill>
          <a:schemeClr val="phClr">
            <a:tint val="65000"/>
          </a:schemeClr>
        </a:solidFill>
        <a:solidFill>
          <a:schemeClr val="phClr">
            <a:shade val="80000"/>
            <a:satMod val="15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2700" h="25400"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_rels/item5.xml.rels><?xml version="1.0" encoding="UTF-8" standalone="yes"?>
<Relationships xmlns="http://schemas.openxmlformats.org/package/2006/relationships"><Relationship Id="rId1" Type="http://schemas.openxmlformats.org/officeDocument/2006/relationships/customXmlProps" Target="itemProps5.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Stop_x0020_publishing xmlns="b9043e53-a078-4fe1-9a97-1dc890974721" xsi:nil="true"/>
    <Region xmlns="b9043e53-a078-4fe1-9a97-1dc890974721" xsi:nil="true"/>
    <No_x0020_Web_x0020_Index xmlns="b9043e53-a078-4fe1-9a97-1dc890974721">false</No_x0020_Web_x0020_Index>
    <Published xmlns="b9043e53-a078-4fe1-9a97-1dc890974721">false</Published>
    <Start_x0020_publishing xmlns="b9043e53-a078-4fe1-9a97-1dc890974721" xsi:nil="true"/>
    <na442cf9b07645d39bff0c316c917a88 xmlns="b9043e53-a078-4fe1-9a97-1dc890974721">
      <Terms xmlns="http://schemas.microsoft.com/office/infopath/2007/PartnerControls"/>
    </na442cf9b07645d39bff0c316c917a88>
    <Level xmlns="b9043e53-a078-4fe1-9a97-1dc890974721" xsi:nil="true"/>
    <Availability xmlns="b9043e53-a078-4fe1-9a97-1dc890974721" xsi:nil="true"/>
    <_ExtendedDescription xmlns="http://schemas.microsoft.com/sharepoint/v3">This session will provide participants with the context behind and insight into the development of the new Public Policy Statement* on Group Insurance within Superannuation, which will be released ahead of this session. There will be opportunities for participants to affirm and challenge particular positions. With the objective of superannuation legislated and a new parliamentary term starting, actuaries and the profession at large are well positioned to contribute and shape the ongoing policy debate around potential upcoming reforms in this area.</_ExtendedDescription>
    <External-link xmlns="b9043e53-a078-4fe1-9a97-1dc890974721" xsi:nil="true"/>
    <c245b723492e46feb8c242c474f81c06 xmlns="b9043e53-a078-4fe1-9a97-1dc890974721">
      <Terms xmlns="http://schemas.microsoft.com/office/infopath/2007/PartnerControls"/>
    </c245b723492e46feb8c242c474f81c06>
    <lbd57a3197f24a75a016012f8260598a xmlns="b9043e53-a078-4fe1-9a97-1dc890974721">
      <Terms xmlns="http://schemas.microsoft.com/office/infopath/2007/PartnerControls">
        <TermInfo xmlns="http://schemas.microsoft.com/office/infopath/2007/PartnerControls">
          <TermName xmlns="http://schemas.microsoft.com/office/infopath/2007/PartnerControls">Superannuation and Investments</TermName>
          <TermId xmlns="http://schemas.microsoft.com/office/infopath/2007/PartnerControls">c4023ceb-8694-42da-8304-ff16c412bbef</TermId>
        </TermInfo>
      </Terms>
    </lbd57a3197f24a75a016012f8260598a>
    <ifb2a14d9ef14379a3042bde0b0232b7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82514a72-d478-4557-818e-561b0f30fbaf</TermId>
        </TermInfo>
      </Terms>
    </ifb2a14d9ef14379a3042bde0b0232b7>
    <g6881e4ce23a4b13a21acda1c762ef3b xmlns="b9043e53-a078-4fe1-9a97-1dc890974721">
      <Terms xmlns="http://schemas.microsoft.com/office/infopath/2007/PartnerControls">
        <TermInfo xmlns="http://schemas.microsoft.com/office/infopath/2007/PartnerControls">
          <TermName xmlns="http://schemas.microsoft.com/office/infopath/2007/PartnerControls">Insights</TermName>
          <TermId xmlns="http://schemas.microsoft.com/office/infopath/2007/PartnerControls">ab485f83-9006-4bcf-ac6c-13f27c86f67c</TermId>
        </TermInfo>
      </Terms>
    </g6881e4ce23a4b13a21acda1c762ef3b>
    <TaxCatchAll xmlns="b9043e53-a078-4fe1-9a97-1dc890974721">
      <Value>12</Value>
      <Value>33</Value>
      <Value>29</Value>
      <Value>21</Value>
    </TaxCatchAll>
    <TaxCatchAllLabel xmlns="b9043e53-a078-4fe1-9a97-1dc890974721" xsi:nil="true"/>
    <Source_x0020_Document_x0020_ID xmlns="b9043e53-a078-4fe1-9a97-1dc890974721" xsi:nil="true"/>
    <Age_x0020_Group xmlns="b9043e53-a078-4fe1-9a97-1dc890974721" xsi:nil="true"/>
    <a1da6ed942364e6aa931c032ae078b9a xmlns="b9043e53-a078-4fe1-9a97-1dc890974721">
      <Terms xmlns="http://schemas.microsoft.com/office/infopath/2007/PartnerControls">
        <TermInfo xmlns="http://schemas.microsoft.com/office/infopath/2007/PartnerControls">
          <TermName xmlns="http://schemas.microsoft.com/office/infopath/2007/PartnerControls">Presentation Slides</TermName>
          <TermId xmlns="http://schemas.microsoft.com/office/infopath/2007/PartnerControls">d40094d7-41bb-4670-ae67-14554674b2a3</TermId>
        </TermInfo>
      </Terms>
    </a1da6ed942364e6aa931c032ae078b9a>
    <CPD xmlns="b9043e53-a078-4fe1-9a97-1dc890974721">1</CPD>
    <Membership xmlns="b9043e53-a078-4fe1-9a97-1dc890974721" xsi:nil="true"/>
    <DMS_Type xmlns="b9043e53-a078-4fe1-9a97-1dc890974721" xsi:nil="true"/>
    <CMS_x0020_Document_x0020_ID xmlns="b9043e53-a078-4fe1-9a97-1dc890974721" xsi:nil="true"/>
    <Created-Date xmlns="b9043e53-a078-4fe1-9a97-1dc890974721">2025-08-27T14:00:00+00:00</Created-Date>
    <wic_System_Copyright xmlns="http://schemas.microsoft.com/sharepoint/v3/fields" xsi:nil="true"/>
    <new-release-expiry xmlns="b9043e53-a078-4fe1-9a97-1dc890974721" xsi:nil="true"/>
    <_dlc_DocId xmlns="7c09f450-3099-4ab0-9797-308ed8a26daf">CE6YYQN64SX3-786882053-16167</_dlc_DocId>
    <_dlc_DocIdUrl xmlns="7c09f450-3099-4ab0-9797-308ed8a26daf">
      <Url>https://actuaries.sharepoint.com/sites/DMS/_layouts/15/DocIdRedir.aspx?ID=CE6YYQN64SX3-786882053-16167</Url>
      <Description>CE6YYQN64SX3-786882053-16167</Description>
    </_dlc_DocIdUrl>
  </documentManagement>
</p:properties>
</file>

<file path=customXml/item3.xml><?xml version="1.0" encoding="utf-8"?>
<?mso-contentType ?>
<SharedContentType xmlns="Microsoft.SharePoint.Taxonomy.ContentTypeSync" SourceId="599de3cb-4d49-453d-b800-5d7115dc628a" ContentTypeId="0x0101005B474B5874136940B1FCFFA385B6F80C" PreviousValue="false"/>
</file>

<file path=customXml/item4.xml><?xml version="1.0" encoding="utf-8"?>
<ct:contentTypeSchema xmlns:ct="http://schemas.microsoft.com/office/2006/metadata/contentType" xmlns:ma="http://schemas.microsoft.com/office/2006/metadata/properties/metaAttributes" ct:_="" ma:_="" ma:contentTypeName="DMS Document" ma:contentTypeID="0x0101005B474B5874136940B1FCFFA385B6F80C00B91DFC3462D36342B5E9C63B1B6AF453" ma:contentTypeVersion="205" ma:contentTypeDescription="" ma:contentTypeScope="" ma:versionID="8c1134c8d9aea38da993f15c9e4c14b1">
  <xsd:schema xmlns:xsd="http://www.w3.org/2001/XMLSchema" xmlns:xs="http://www.w3.org/2001/XMLSchema" xmlns:p="http://schemas.microsoft.com/office/2006/metadata/properties" xmlns:ns1="http://schemas.microsoft.com/sharepoint/v3" xmlns:ns2="b9043e53-a078-4fe1-9a97-1dc890974721" xmlns:ns3="http://schemas.microsoft.com/sharepoint/v3/fields" xmlns:ns4="7c09f450-3099-4ab0-9797-308ed8a26daf" targetNamespace="http://schemas.microsoft.com/office/2006/metadata/properties" ma:root="true" ma:fieldsID="339d4051a3428176d9d511de67f9022f" ns1:_="" ns2:_="" ns3:_="" ns4:_="">
    <xsd:import namespace="http://schemas.microsoft.com/sharepoint/v3"/>
    <xsd:import namespace="b9043e53-a078-4fe1-9a97-1dc890974721"/>
    <xsd:import namespace="http://schemas.microsoft.com/sharepoint/v3/fields"/>
    <xsd:import namespace="7c09f450-3099-4ab0-9797-308ed8a26daf"/>
    <xsd:element name="properties">
      <xsd:complexType>
        <xsd:sequence>
          <xsd:element name="documentManagement">
            <xsd:complexType>
              <xsd:all>
                <xsd:element ref="ns1:_ExtendedDescription" minOccurs="0"/>
                <xsd:element ref="ns2:Source_x0020_Document_x0020_ID" minOccurs="0"/>
                <xsd:element ref="ns2:CMS_x0020_Document_x0020_ID" minOccurs="0"/>
                <xsd:element ref="ns2:Published" minOccurs="0"/>
                <xsd:element ref="ns2:Start_x0020_publishing" minOccurs="0"/>
                <xsd:element ref="ns2:Stop_x0020_publishing" minOccurs="0"/>
                <xsd:element ref="ns2:Created-Date" minOccurs="0"/>
                <xsd:element ref="ns3:wic_System_Copyright" minOccurs="0"/>
                <xsd:element ref="ns2:CPD" minOccurs="0"/>
                <xsd:element ref="ns2:Level" minOccurs="0"/>
                <xsd:element ref="ns2:Age_x0020_Group" minOccurs="0"/>
                <xsd:element ref="ns2:Availability" minOccurs="0"/>
                <xsd:element ref="ns2:External-link" minOccurs="0"/>
                <xsd:element ref="ns2:Membership" minOccurs="0"/>
                <xsd:element ref="ns2:new-release-expiry" minOccurs="0"/>
                <xsd:element ref="ns2:Region" minOccurs="0"/>
                <xsd:element ref="ns2:DMS_Type" minOccurs="0"/>
                <xsd:element ref="ns2:ifb2a14d9ef14379a3042bde0b0232b7" minOccurs="0"/>
                <xsd:element ref="ns2:na442cf9b07645d39bff0c316c917a88" minOccurs="0"/>
                <xsd:element ref="ns2:g6881e4ce23a4b13a21acda1c762ef3b" minOccurs="0"/>
                <xsd:element ref="ns2:c245b723492e46feb8c242c474f81c06" minOccurs="0"/>
                <xsd:element ref="ns2:TaxCatchAll" minOccurs="0"/>
                <xsd:element ref="ns2:TaxCatchAllLabel" minOccurs="0"/>
                <xsd:element ref="ns2:a1da6ed942364e6aa931c032ae078b9a" minOccurs="0"/>
                <xsd:element ref="ns2:lbd57a3197f24a75a016012f8260598a" minOccurs="0"/>
                <xsd:element ref="ns2:No_x0020_Web_x0020_Index" minOccurs="0"/>
                <xsd:element ref="ns4:_dlc_DocId" minOccurs="0"/>
                <xsd:element ref="ns4:_dlc_DocIdUrl" minOccurs="0"/>
                <xsd:element ref="ns4: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ExtendedDescription" ma:index="2" nillable="true" ma:displayName="Description" ma:description="DMS Description" ma:format="Dropdown" ma:internalName="_ExtendedDescription" ma:readOnly="fals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b9043e53-a078-4fe1-9a97-1dc890974721" elementFormDefault="qualified">
    <xsd:import namespace="http://schemas.microsoft.com/office/2006/documentManagement/types"/>
    <xsd:import namespace="http://schemas.microsoft.com/office/infopath/2007/PartnerControls"/>
    <xsd:element name="Source_x0020_Document_x0020_ID" ma:index="3" nillable="true" ma:displayName="Source Document ID" ma:description="ID of the document in the Team Sites" ma:internalName="Source_x0020_Document_x0020_ID" ma:readOnly="false">
      <xsd:simpleType>
        <xsd:restriction base="dms:Text">
          <xsd:maxLength value="255"/>
        </xsd:restriction>
      </xsd:simpleType>
    </xsd:element>
    <xsd:element name="CMS_x0020_Document_x0020_ID" ma:index="4" nillable="true" ma:displayName="CMS Document ID" ma:description="ID of the document in CMS" ma:internalName="CMS_x0020_Document_x0020_ID" ma:readOnly="false">
      <xsd:simpleType>
        <xsd:restriction base="dms:Text">
          <xsd:maxLength value="255"/>
        </xsd:restriction>
      </xsd:simpleType>
    </xsd:element>
    <xsd:element name="Published" ma:index="5" nillable="true" ma:displayName="Published" ma:default="0" ma:hidden="true" ma:internalName="Published" ma:readOnly="false">
      <xsd:simpleType>
        <xsd:restriction base="dms:Boolean"/>
      </xsd:simpleType>
    </xsd:element>
    <xsd:element name="Start_x0020_publishing" ma:index="6" nillable="true" ma:displayName="Start publishing" ma:format="DateOnly" ma:hidden="true" ma:internalName="Start_x0020_publishing" ma:readOnly="false">
      <xsd:simpleType>
        <xsd:restriction base="dms:DateTime"/>
      </xsd:simpleType>
    </xsd:element>
    <xsd:element name="Stop_x0020_publishing" ma:index="7" nillable="true" ma:displayName="Stop publishing" ma:format="DateOnly" ma:hidden="true" ma:internalName="Stop_x0020_publishing" ma:readOnly="false">
      <xsd:simpleType>
        <xsd:restriction base="dms:DateTime"/>
      </xsd:simpleType>
    </xsd:element>
    <xsd:element name="Created-Date" ma:index="8" nillable="true" ma:displayName="Created-Date" ma:format="DateOnly" ma:internalName="Created_x002d_Date" ma:readOnly="false">
      <xsd:simpleType>
        <xsd:restriction base="dms:DateTime"/>
      </xsd:simpleType>
    </xsd:element>
    <xsd:element name="CPD" ma:index="11" nillable="true" ma:displayName="CPD" ma:decimals="2" ma:internalName="CPD" ma:readOnly="false">
      <xsd:simpleType>
        <xsd:restriction base="dms:Number"/>
      </xsd:simpleType>
    </xsd:element>
    <xsd:element name="Level" ma:index="12" nillable="true" ma:displayName="Level" ma:hidden="true" ma:internalName="Level" ma:readOnly="false">
      <xsd:simpleType>
        <xsd:restriction base="dms:Text">
          <xsd:maxLength value="255"/>
        </xsd:restriction>
      </xsd:simpleType>
    </xsd:element>
    <xsd:element name="Age_x0020_Group" ma:index="19" nillable="true" ma:displayName="Age Group" ma:format="Dropdown" ma:hidden="true" ma:internalName="Age_x0020_Group" ma:readOnly="false">
      <xsd:simpleType>
        <xsd:restriction base="dms:Text">
          <xsd:maxLength value="255"/>
        </xsd:restriction>
      </xsd:simpleType>
    </xsd:element>
    <xsd:element name="Availability" ma:index="20" nillable="true" ma:displayName="Availability" ma:hidden="true" ma:internalName="Availability" ma:readOnly="false">
      <xsd:simpleType>
        <xsd:restriction base="dms:Text">
          <xsd:maxLength value="255"/>
        </xsd:restriction>
      </xsd:simpleType>
    </xsd:element>
    <xsd:element name="External-link" ma:index="21" nillable="true" ma:displayName="External-link" ma:internalName="External_x002d_link" ma:readOnly="false">
      <xsd:simpleType>
        <xsd:restriction base="dms:Text">
          <xsd:maxLength value="255"/>
        </xsd:restriction>
      </xsd:simpleType>
    </xsd:element>
    <xsd:element name="Membership" ma:index="22" nillable="true" ma:displayName="Membership" ma:internalName="Membership" ma:readOnly="false">
      <xsd:simpleType>
        <xsd:restriction base="dms:Text">
          <xsd:maxLength value="255"/>
        </xsd:restriction>
      </xsd:simpleType>
    </xsd:element>
    <xsd:element name="new-release-expiry" ma:index="23" nillable="true" ma:displayName="new-release-expiry" ma:format="DateOnly" ma:hidden="true" ma:internalName="new_x002d_release_x002d_expiry" ma:readOnly="false">
      <xsd:simpleType>
        <xsd:restriction base="dms:DateTime"/>
      </xsd:simpleType>
    </xsd:element>
    <xsd:element name="Region" ma:index="24" nillable="true" ma:displayName="Region" ma:hidden="true" ma:internalName="Region" ma:readOnly="false">
      <xsd:simpleType>
        <xsd:restriction base="dms:Text">
          <xsd:maxLength value="255"/>
        </xsd:restriction>
      </xsd:simpleType>
    </xsd:element>
    <xsd:element name="DMS_Type" ma:index="25" nillable="true" ma:displayName="DMS_Type" ma:hidden="true" ma:internalName="DMS_Type" ma:readOnly="false">
      <xsd:simpleType>
        <xsd:restriction base="dms:Text">
          <xsd:maxLength value="255"/>
        </xsd:restriction>
      </xsd:simpleType>
    </xsd:element>
    <xsd:element name="ifb2a14d9ef14379a3042bde0b0232b7" ma:index="26" nillable="true" ma:taxonomy="true" ma:internalName="ifb2a14d9ef14379a3042bde0b0232b7" ma:taxonomyFieldName="Prototype_Content_Types" ma:displayName="Content_Types" ma:readOnly="false" ma:default="" ma:fieldId="{2fb2a14d-9ef1-4379-a304-2bde0b0232b7}" ma:sspId="599de3cb-4d49-453d-b800-5d7115dc628a" ma:termSetId="8bf43160-4240-4a14-b9c4-81e260e50208" ma:anchorId="00000000-0000-0000-0000-000000000000" ma:open="false" ma:isKeyword="false">
      <xsd:complexType>
        <xsd:sequence>
          <xsd:element ref="pc:Terms" minOccurs="0" maxOccurs="1"/>
        </xsd:sequence>
      </xsd:complexType>
    </xsd:element>
    <xsd:element name="na442cf9b07645d39bff0c316c917a88" ma:index="28" nillable="true" ma:taxonomy="true" ma:internalName="na442cf9b07645d39bff0c316c917a88" ma:taxonomyFieldName="Prototype_Education_Programs" ma:displayName="Qualifications_and_Lifelong_Learning" ma:readOnly="false" ma:default="" ma:fieldId="{7a442cf9-b076-45d3-9bff-0c316c917a88}" ma:taxonomyMulti="true" ma:sspId="599de3cb-4d49-453d-b800-5d7115dc628a" ma:termSetId="03d00ede-6ba3-415f-b99e-a9b924b20c9b" ma:anchorId="00000000-0000-0000-0000-000000000000" ma:open="false" ma:isKeyword="false">
      <xsd:complexType>
        <xsd:sequence>
          <xsd:element ref="pc:Terms" minOccurs="0" maxOccurs="1"/>
        </xsd:sequence>
      </xsd:complexType>
    </xsd:element>
    <xsd:element name="g6881e4ce23a4b13a21acda1c762ef3b" ma:index="30" nillable="true" ma:taxonomy="true" ma:internalName="g6881e4ce23a4b13a21acda1c762ef3b" ma:taxonomyFieldName="Prototype_Event_Types" ma:displayName="Event_Types" ma:readOnly="false" ma:default="" ma:fieldId="{06881e4c-e23a-4b13-a21a-cda1c762ef3b}" ma:sspId="599de3cb-4d49-453d-b800-5d7115dc628a" ma:termSetId="c11d6ec0-8d82-4edb-a7c3-61e9562d4773" ma:anchorId="00000000-0000-0000-0000-000000000000" ma:open="false" ma:isKeyword="false">
      <xsd:complexType>
        <xsd:sequence>
          <xsd:element ref="pc:Terms" minOccurs="0" maxOccurs="1"/>
        </xsd:sequence>
      </xsd:complexType>
    </xsd:element>
    <xsd:element name="c245b723492e46feb8c242c474f81c06" ma:index="32" nillable="true" ma:taxonomy="true" ma:internalName="c245b723492e46feb8c242c474f81c06" ma:taxonomyFieldName="Prototype_Tags" ma:displayName="DMS_Tags" ma:readOnly="false" ma:fieldId="{c245b723-492e-46fe-b8c2-42c474f81c06}" ma:taxonomyMulti="true" ma:sspId="599de3cb-4d49-453d-b800-5d7115dc628a" ma:termSetId="cb3da33c-e535-4ab0-b8bc-bc8e4c95dd5f" ma:anchorId="00000000-0000-0000-0000-000000000000" ma:open="false" ma:isKeyword="false">
      <xsd:complexType>
        <xsd:sequence>
          <xsd:element ref="pc:Terms" minOccurs="0" maxOccurs="1"/>
        </xsd:sequence>
      </xsd:complexType>
    </xsd:element>
    <xsd:element name="TaxCatchAll" ma:index="33" nillable="true" ma:displayName="Taxonomy Catch All Column" ma:hidden="true" ma:list="{a99bd1f2-8352-44bd-99e3-18fccfc5b22e}" ma:internalName="TaxCatchAll" ma:readOnly="false" ma:showField="CatchAllData"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TaxCatchAllLabel" ma:index="34" nillable="true" ma:displayName="Taxonomy Catch All Column1" ma:hidden="true" ma:list="{a99bd1f2-8352-44bd-99e3-18fccfc5b22e}" ma:internalName="TaxCatchAllLabel" ma:readOnly="false" ma:showField="CatchAllDataLabel" ma:web="7c09f450-3099-4ab0-9797-308ed8a26daf">
      <xsd:complexType>
        <xsd:complexContent>
          <xsd:extension base="dms:MultiChoiceLookup">
            <xsd:sequence>
              <xsd:element name="Value" type="dms:Lookup" maxOccurs="unbounded" minOccurs="0" nillable="true"/>
            </xsd:sequence>
          </xsd:extension>
        </xsd:complexContent>
      </xsd:complexType>
    </xsd:element>
    <xsd:element name="a1da6ed942364e6aa931c032ae078b9a" ma:index="37" nillable="true" ma:taxonomy="true" ma:internalName="a1da6ed942364e6aa931c032ae078b9a" ma:taxonomyFieldName="Prototype_CPD_Activity_Format" ma:displayName="CPD_Activity_Format" ma:readOnly="false" ma:default="" ma:fieldId="{a1da6ed9-4236-4e6a-a931-c032ae078b9a}" ma:sspId="599de3cb-4d49-453d-b800-5d7115dc628a" ma:termSetId="4bf07c46-5940-460a-b59f-14a3af91a71d" ma:anchorId="00000000-0000-0000-0000-000000000000" ma:open="false" ma:isKeyword="false">
      <xsd:complexType>
        <xsd:sequence>
          <xsd:element ref="pc:Terms" minOccurs="0" maxOccurs="1"/>
        </xsd:sequence>
      </xsd:complexType>
    </xsd:element>
    <xsd:element name="lbd57a3197f24a75a016012f8260598a" ma:index="38" nillable="true" ma:taxonomy="true" ma:internalName="lbd57a3197f24a75a016012f8260598a" ma:taxonomyFieldName="Prototype_Practice_Area" ma:displayName="Practice_Area" ma:readOnly="false" ma:default="" ma:fieldId="{5bd57a31-97f2-4a75-a016-012f8260598a}" ma:taxonomyMulti="true" ma:sspId="599de3cb-4d49-453d-b800-5d7115dc628a" ma:termSetId="82bf7a2a-7f43-4f1c-b7bb-4a3a0ba5f298" ma:anchorId="00000000-0000-0000-0000-000000000000" ma:open="false" ma:isKeyword="false">
      <xsd:complexType>
        <xsd:sequence>
          <xsd:element ref="pc:Terms" minOccurs="0" maxOccurs="1"/>
        </xsd:sequence>
      </xsd:complexType>
    </xsd:element>
    <xsd:element name="No_x0020_Web_x0020_Index" ma:index="40" nillable="true" ma:displayName="No Web Index" ma:default="0" ma:internalName="No_x0020_Web_x0020_Index">
      <xsd:simpleType>
        <xsd:restriction base="dms:Boolean"/>
      </xsd:simple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fields" elementFormDefault="qualified">
    <xsd:import namespace="http://schemas.microsoft.com/office/2006/documentManagement/types"/>
    <xsd:import namespace="http://schemas.microsoft.com/office/infopath/2007/PartnerControls"/>
    <xsd:element name="wic_System_Copyright" ma:index="10" nillable="true" ma:displayName="Copyright" ma:hidden="true" ma:internalName="wic_System_Copyright" ma:readOnly="fals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c09f450-3099-4ab0-9797-308ed8a26daf" elementFormDefault="qualified">
    <xsd:import namespace="http://schemas.microsoft.com/office/2006/documentManagement/types"/>
    <xsd:import namespace="http://schemas.microsoft.com/office/infopath/2007/PartnerControls"/>
    <xsd:element name="_dlc_DocId" ma:index="41" nillable="true" ma:displayName="Document ID Value" ma:description="The value of the document ID assigned to this item." ma:indexed="true" ma:internalName="_dlc_DocId" ma:readOnly="true">
      <xsd:simpleType>
        <xsd:restriction base="dms:Text"/>
      </xsd:simpleType>
    </xsd:element>
    <xsd:element name="_dlc_DocIdUrl" ma:index="42"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43"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ma:index="9" ma:displayName="Author"/>
        <xsd:element ref="dcterms:created" minOccurs="0" maxOccurs="1"/>
        <xsd:element ref="dc:identifier" minOccurs="0" maxOccurs="1"/>
        <xsd:element name="contentType" minOccurs="0" maxOccurs="1" type="xsd:string"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5.xml><?xml version="1.0" encoding="utf-8"?>
<?mso-contentType ?>
<spe:Receivers xmlns:spe="http://schemas.microsoft.com/sharepoint/events">
  <Receiver>
    <Name>Document ID Generator</Name>
    <Synchronization>Synchronous</Synchronization>
    <Type>10001</Type>
    <SequenceNumber>1000</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10002</Type>
    <SequenceNumber>1001</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10004</Type>
    <SequenceNumber>1002</SequenceNumber>
    <Url/>
    <Assembly>Microsoft.Office.DocumentManagement, Version=16.0.0.0, Culture=neutral, PublicKeyToken=71e9bce111e9429c</Assembly>
    <Class>Microsoft.Office.DocumentManagement.Internal.DocIdHandler</Class>
    <Data/>
    <Filter/>
  </Receiver>
  <Receiver>
    <Name>Document ID Generator</Name>
    <Synchronization>Synchronous</Synchronization>
    <Type>10006</Type>
    <SequenceNumber>1003</SequenceNumber>
    <Url/>
    <Assembly>Microsoft.Office.DocumentManagement, Version=16.0.0.0, Culture=neutral, PublicKeyToken=71e9bce111e9429c</Assembly>
    <Class>Microsoft.Office.DocumentManagement.Internal.DocIdHandler</Class>
    <Data/>
    <Filter/>
  </Receiver>
</spe:Receivers>
</file>

<file path=customXml/itemProps1.xml><?xml version="1.0" encoding="utf-8"?>
<ds:datastoreItem xmlns:ds="http://schemas.openxmlformats.org/officeDocument/2006/customXml" ds:itemID="{989894A3-068B-4A6E-9843-41F335378A8F}">
  <ds:schemaRefs>
    <ds:schemaRef ds:uri="http://schemas.microsoft.com/sharepoint/v3/contenttype/forms"/>
  </ds:schemaRefs>
</ds:datastoreItem>
</file>

<file path=customXml/itemProps2.xml><?xml version="1.0" encoding="utf-8"?>
<ds:datastoreItem xmlns:ds="http://schemas.openxmlformats.org/officeDocument/2006/customXml" ds:itemID="{903C829D-074B-4869-8F5E-57AE856EC8DB}">
  <ds:schemaRefs>
    <ds:schemaRef ds:uri="http://schemas.microsoft.com/office/2006/documentManagement/types"/>
    <ds:schemaRef ds:uri="http://www.w3.org/XML/1998/namespace"/>
    <ds:schemaRef ds:uri="http://schemas.microsoft.com/office/2006/metadata/properties"/>
    <ds:schemaRef ds:uri="http://purl.org/dc/dcmitype/"/>
    <ds:schemaRef ds:uri="http://purl.org/dc/elements/1.1/"/>
    <ds:schemaRef ds:uri="http://schemas.microsoft.com/office/infopath/2007/PartnerControls"/>
    <ds:schemaRef ds:uri="http://schemas.openxmlformats.org/package/2006/metadata/core-properties"/>
    <ds:schemaRef ds:uri="7e948e1f-1c1f-44ca-b8c3-272baaf9988d"/>
    <ds:schemaRef ds:uri="29b6971d-9ae2-44cf-a571-270c32ad5d5b"/>
    <ds:schemaRef ds:uri="http://purl.org/dc/terms/"/>
  </ds:schemaRefs>
</ds:datastoreItem>
</file>

<file path=customXml/itemProps3.xml><?xml version="1.0" encoding="utf-8"?>
<ds:datastoreItem xmlns:ds="http://schemas.openxmlformats.org/officeDocument/2006/customXml" ds:itemID="{E771D88C-5750-4A16-B7F2-453C986C7C49}"/>
</file>

<file path=customXml/itemProps4.xml><?xml version="1.0" encoding="utf-8"?>
<ds:datastoreItem xmlns:ds="http://schemas.openxmlformats.org/officeDocument/2006/customXml" ds:itemID="{0E4BAB8B-DC94-48CC-9B0C-A37DFF8EB28C}"/>
</file>

<file path=customXml/itemProps5.xml><?xml version="1.0" encoding="utf-8"?>
<ds:datastoreItem xmlns:ds="http://schemas.openxmlformats.org/officeDocument/2006/customXml" ds:itemID="{254FB650-73E8-4DE2-9652-EC37AC8E8780}"/>
</file>

<file path=docProps/app.xml><?xml version="1.0" encoding="utf-8"?>
<Properties xmlns="http://schemas.openxmlformats.org/officeDocument/2006/extended-properties" xmlns:vt="http://schemas.openxmlformats.org/officeDocument/2006/docPropsVTypes">
  <Template/>
  <TotalTime>7407</TotalTime>
  <Words>3824</Words>
  <Application>Microsoft Office PowerPoint</Application>
  <PresentationFormat>Widescreen</PresentationFormat>
  <Paragraphs>456</Paragraphs>
  <Slides>59</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59</vt:i4>
      </vt:variant>
    </vt:vector>
  </HeadingPairs>
  <TitlesOfParts>
    <vt:vector size="67" baseType="lpstr">
      <vt:lpstr>ABC Oracle</vt:lpstr>
      <vt:lpstr>ABC Oracle Medium</vt:lpstr>
      <vt:lpstr>Arial</vt:lpstr>
      <vt:lpstr>Calibri</vt:lpstr>
      <vt:lpstr>Century Gothic</vt:lpstr>
      <vt:lpstr>Courier New</vt:lpstr>
      <vt:lpstr>Wingdings</vt:lpstr>
      <vt:lpstr>Office Theme</vt:lpstr>
      <vt:lpstr>Insurance in Super – Public Policy Statement  Insurance in Superannuation Sub-Committee  Presented by: Jeff Humphreys Amy McDonald Karen Lau</vt:lpstr>
      <vt:lpstr>Important notice for all participants </vt:lpstr>
      <vt:lpstr>Public Policy Statement</vt:lpstr>
      <vt:lpstr>Public Policy Statement</vt:lpstr>
      <vt:lpstr>Public Policy Statement</vt:lpstr>
      <vt:lpstr>Public Policy Statement</vt:lpstr>
      <vt:lpstr>Public Policy Statement</vt:lpstr>
      <vt:lpstr>Public Policy Statement</vt:lpstr>
      <vt:lpstr>Public Policy Statement</vt:lpstr>
      <vt:lpstr>Support for Group Insurance in Super</vt:lpstr>
      <vt:lpstr>Objective of Super</vt:lpstr>
      <vt:lpstr>Provision of Automatic Default Cover</vt:lpstr>
      <vt:lpstr>Support for Group Insurance in Super</vt:lpstr>
      <vt:lpstr>Benefits of the Trustee System</vt:lpstr>
      <vt:lpstr>Benefit Designs Set by the Trustee</vt:lpstr>
      <vt:lpstr>Support for Group Insurance in Super</vt:lpstr>
      <vt:lpstr>Costs and Benefits</vt:lpstr>
      <vt:lpstr>Costs and Benefits</vt:lpstr>
      <vt:lpstr>Costs and Benefits</vt:lpstr>
      <vt:lpstr>PowerPoint Presentation</vt:lpstr>
      <vt:lpstr>PowerPoint Presentation</vt:lpstr>
      <vt:lpstr>Strong Governance Standards</vt:lpstr>
      <vt:lpstr>Improve Governance</vt:lpstr>
      <vt:lpstr>Managing Third Parties</vt:lpstr>
      <vt:lpstr>PowerPoint Presentation</vt:lpstr>
      <vt:lpstr>Simplification and Streamlining </vt:lpstr>
      <vt:lpstr>Integration – “No Gaps, No Overlaps” </vt:lpstr>
      <vt:lpstr>Start of Automatic Insurance Cover Rules</vt:lpstr>
      <vt:lpstr>Start of Automatic Insurance Cover Rules</vt:lpstr>
      <vt:lpstr>Start of Automatic Insurance Cover Rules</vt:lpstr>
      <vt:lpstr>Start of Automatic Cover Rules</vt:lpstr>
      <vt:lpstr>Start of Automatic Cover Rules</vt:lpstr>
      <vt:lpstr>Product Names and Descriptions</vt:lpstr>
      <vt:lpstr>PowerPoint Presentation</vt:lpstr>
      <vt:lpstr>Improve System Efficiency &amp; Innovation</vt:lpstr>
      <vt:lpstr>Indemnity Cover and Efficient Use of Premiums </vt:lpstr>
      <vt:lpstr>Service Structures – Best of Breed </vt:lpstr>
      <vt:lpstr>Terminal Illness Benefits</vt:lpstr>
      <vt:lpstr>Terminal Illness Benefit</vt:lpstr>
      <vt:lpstr>Leveraging the Benefits of Pooling Risk </vt:lpstr>
      <vt:lpstr>Cross Subsidy</vt:lpstr>
      <vt:lpstr>Insurance Reserve</vt:lpstr>
      <vt:lpstr>Health and Wellbeing Initiatives </vt:lpstr>
      <vt:lpstr>Exclusions, Restrictions &amp; Premium Rating Factors </vt:lpstr>
      <vt:lpstr>Insurer Selection</vt:lpstr>
      <vt:lpstr>Improve System Efficiency &amp; Innovation</vt:lpstr>
      <vt:lpstr>Improve Data</vt:lpstr>
      <vt:lpstr>Additional Data</vt:lpstr>
      <vt:lpstr>Effective Communication and Advice</vt:lpstr>
      <vt:lpstr>Communication</vt:lpstr>
      <vt:lpstr>Communication </vt:lpstr>
      <vt:lpstr>Communication </vt:lpstr>
      <vt:lpstr>PYS</vt:lpstr>
      <vt:lpstr>PowerPoint Presentation</vt:lpstr>
      <vt:lpstr>Effective Communication and Advice</vt:lpstr>
      <vt:lpstr>Financial Advice</vt:lpstr>
      <vt:lpstr>Insurance Cover Level Calculators</vt:lpstr>
      <vt:lpstr>PowerPoint Presentation</vt:lpstr>
      <vt:lpstr>Start of Automatic Insurance Cover Rules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Insurance in Super: Public Policy Statement and Sub-committee update</dc:title>
  <dc:creator>Jeff Humphreys, Amy McDonald, Karen Lau</dc:creator>
  <cp:lastModifiedBy>Jeff Humphreys</cp:lastModifiedBy>
  <cp:revision>181</cp:revision>
  <dcterms:created xsi:type="dcterms:W3CDTF">2023-06-27T07:25:34Z</dcterms:created>
  <dcterms:modified xsi:type="dcterms:W3CDTF">2025-08-28T00:11:01Z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0x0101005B474B5874136940B1FCFFA385B6F80C00B91DFC3462D36342B5E9C63B1B6AF453</vt:lpwstr>
  </property>
  <property fmtid="{D5CDD505-2E9C-101B-9397-08002B2CF9AE}" pid="3" name="Order">
    <vt:r8>100</vt:r8>
  </property>
  <property fmtid="{D5CDD505-2E9C-101B-9397-08002B2CF9AE}" pid="4" name="MediaServiceImageTags">
    <vt:lpwstr/>
  </property>
  <property fmtid="{D5CDD505-2E9C-101B-9397-08002B2CF9AE}" pid="5" name="MSIP_Label_2db0bbba-3770-427c-ae5b-c455f35ada4f_Enabled">
    <vt:lpwstr>true</vt:lpwstr>
  </property>
  <property fmtid="{D5CDD505-2E9C-101B-9397-08002B2CF9AE}" pid="6" name="MSIP_Label_2db0bbba-3770-427c-ae5b-c455f35ada4f_SetDate">
    <vt:lpwstr>2024-05-21T02:44:08Z</vt:lpwstr>
  </property>
  <property fmtid="{D5CDD505-2E9C-101B-9397-08002B2CF9AE}" pid="7" name="MSIP_Label_2db0bbba-3770-427c-ae5b-c455f35ada4f_Method">
    <vt:lpwstr>Privileged</vt:lpwstr>
  </property>
  <property fmtid="{D5CDD505-2E9C-101B-9397-08002B2CF9AE}" pid="8" name="MSIP_Label_2db0bbba-3770-427c-ae5b-c455f35ada4f_Name">
    <vt:lpwstr>Open</vt:lpwstr>
  </property>
  <property fmtid="{D5CDD505-2E9C-101B-9397-08002B2CF9AE}" pid="9" name="MSIP_Label_2db0bbba-3770-427c-ae5b-c455f35ada4f_SiteId">
    <vt:lpwstr>0bbfcf87-e604-4790-969f-3eec674cdbe9</vt:lpwstr>
  </property>
  <property fmtid="{D5CDD505-2E9C-101B-9397-08002B2CF9AE}" pid="10" name="MSIP_Label_2db0bbba-3770-427c-ae5b-c455f35ada4f_ActionId">
    <vt:lpwstr>8f1785d7-e3d3-44bf-a79f-210f8dc9b5c0</vt:lpwstr>
  </property>
  <property fmtid="{D5CDD505-2E9C-101B-9397-08002B2CF9AE}" pid="11" name="MSIP_Label_2db0bbba-3770-427c-ae5b-c455f35ada4f_ContentBits">
    <vt:lpwstr>2</vt:lpwstr>
  </property>
  <property fmtid="{D5CDD505-2E9C-101B-9397-08002B2CF9AE}" pid="12" name="ClassificationContentMarkingFooterLocations">
    <vt:lpwstr>Office Theme:5</vt:lpwstr>
  </property>
  <property fmtid="{D5CDD505-2E9C-101B-9397-08002B2CF9AE}" pid="13" name="ClassificationContentMarkingFooterText">
    <vt:lpwstr>This document is classified as open</vt:lpwstr>
  </property>
  <property fmtid="{D5CDD505-2E9C-101B-9397-08002B2CF9AE}" pid="14" name="_dlc_DocIdItemGuid">
    <vt:lpwstr>41fb5a86-6800-4de7-aa94-143d34e6a8d9</vt:lpwstr>
  </property>
  <property fmtid="{D5CDD505-2E9C-101B-9397-08002B2CF9AE}" pid="15" name="Prototype_Education_Programs">
    <vt:lpwstr/>
  </property>
  <property fmtid="{D5CDD505-2E9C-101B-9397-08002B2CF9AE}" pid="16" name="Prototype_CPD_Activity_Format">
    <vt:lpwstr>33;#Presentation Slides|d40094d7-41bb-4670-ae67-14554674b2a3</vt:lpwstr>
  </property>
  <property fmtid="{D5CDD505-2E9C-101B-9397-08002B2CF9AE}" pid="17" name="Prototype_Practice_Area">
    <vt:lpwstr>21;#Superannuation and Investments|c4023ceb-8694-42da-8304-ff16c412bbef</vt:lpwstr>
  </property>
  <property fmtid="{D5CDD505-2E9C-101B-9397-08002B2CF9AE}" pid="18" name="Prototype_Content_Types">
    <vt:lpwstr>29;#Presentation slides|82514a72-d478-4557-818e-561b0f30fbaf</vt:lpwstr>
  </property>
  <property fmtid="{D5CDD505-2E9C-101B-9397-08002B2CF9AE}" pid="19" name="Prototype_Tags">
    <vt:lpwstr/>
  </property>
  <property fmtid="{D5CDD505-2E9C-101B-9397-08002B2CF9AE}" pid="20" name="lcf76f155ced4ddcb4097134ff3c332f">
    <vt:lpwstr/>
  </property>
  <property fmtid="{D5CDD505-2E9C-101B-9397-08002B2CF9AE}" pid="21" name="Prototype_Event_Types">
    <vt:lpwstr>12;#Insights|ab485f83-9006-4bcf-ac6c-13f27c86f67c</vt:lpwstr>
  </property>
</Properties>
</file>