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323" r:id="rId6"/>
    <p:sldId id="267" r:id="rId7"/>
    <p:sldId id="326" r:id="rId8"/>
    <p:sldId id="310" r:id="rId9"/>
    <p:sldId id="271" r:id="rId10"/>
    <p:sldId id="274" r:id="rId11"/>
    <p:sldId id="308" r:id="rId12"/>
    <p:sldId id="324" r:id="rId13"/>
    <p:sldId id="312" r:id="rId14"/>
    <p:sldId id="275" r:id="rId15"/>
    <p:sldId id="276" r:id="rId16"/>
    <p:sldId id="277" r:id="rId17"/>
    <p:sldId id="278" r:id="rId18"/>
    <p:sldId id="327" r:id="rId19"/>
    <p:sldId id="319" r:id="rId20"/>
    <p:sldId id="283" r:id="rId21"/>
    <p:sldId id="328" r:id="rId22"/>
    <p:sldId id="318" r:id="rId23"/>
    <p:sldId id="288" r:id="rId24"/>
    <p:sldId id="289" r:id="rId25"/>
    <p:sldId id="329" r:id="rId26"/>
    <p:sldId id="320" r:id="rId27"/>
    <p:sldId id="294" r:id="rId28"/>
    <p:sldId id="295" r:id="rId29"/>
    <p:sldId id="296" r:id="rId30"/>
    <p:sldId id="297" r:id="rId31"/>
    <p:sldId id="330" r:id="rId32"/>
    <p:sldId id="321" r:id="rId33"/>
    <p:sldId id="302" r:id="rId34"/>
    <p:sldId id="303" r:id="rId35"/>
    <p:sldId id="304" r:id="rId36"/>
    <p:sldId id="316" r:id="rId37"/>
    <p:sldId id="315" r:id="rId38"/>
    <p:sldId id="305" r:id="rId39"/>
    <p:sldId id="306"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IKBruAMZc0qnLsGCj4YE1gCENj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A0A88D-0366-D555-0776-83E88A5878E6}" name="Antony Claughton" initials="AC" userId="71c2001eeedfed9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DAD1"/>
    <a:srgbClr val="FFFFCC"/>
    <a:srgbClr val="800000"/>
    <a:srgbClr val="CC3300"/>
    <a:srgbClr val="0099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D3D0FA-B704-4746-A540-1C9FA0F9F53A}">
  <a:tblStyle styleId="{BAD3D0FA-B704-4746-A540-1C9FA0F9F53A}" styleName="Table_0">
    <a:wholeTbl>
      <a:tcTxStyle b="off" i="off">
        <a:font>
          <a:latin typeface="ABC Oracle"/>
          <a:ea typeface="ABC Oracle"/>
          <a:cs typeface="ABC Oracl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FF"/>
          </a:solidFill>
        </a:fill>
      </a:tcStyle>
    </a:wholeTbl>
    <a:band1H>
      <a:tcTxStyle/>
      <a:tcStyle>
        <a:tcBdr/>
        <a:fill>
          <a:solidFill>
            <a:srgbClr val="CDD3FF"/>
          </a:solidFill>
        </a:fill>
      </a:tcStyle>
    </a:band1H>
    <a:band2H>
      <a:tcTxStyle/>
      <a:tcStyle>
        <a:tcBdr/>
      </a:tcStyle>
    </a:band2H>
    <a:band1V>
      <a:tcTxStyle/>
      <a:tcStyle>
        <a:tcBdr/>
        <a:fill>
          <a:solidFill>
            <a:srgbClr val="CDD3FF"/>
          </a:solidFill>
        </a:fill>
      </a:tcStyle>
    </a:band1V>
    <a:band2V>
      <a:tcTxStyle/>
      <a:tcStyle>
        <a:tcBdr/>
      </a:tcStyle>
    </a:band2V>
    <a:lastCol>
      <a:tcTxStyle b="on" i="off">
        <a:font>
          <a:latin typeface="ABC Oracle"/>
          <a:ea typeface="ABC Oracle"/>
          <a:cs typeface="ABC Oracle"/>
        </a:font>
        <a:schemeClr val="lt1"/>
      </a:tcTxStyle>
      <a:tcStyle>
        <a:tcBdr/>
        <a:fill>
          <a:solidFill>
            <a:schemeClr val="accent1"/>
          </a:solidFill>
        </a:fill>
      </a:tcStyle>
    </a:lastCol>
    <a:firstCol>
      <a:tcTxStyle b="on" i="off">
        <a:font>
          <a:latin typeface="ABC Oracle"/>
          <a:ea typeface="ABC Oracle"/>
          <a:cs typeface="ABC Oracle"/>
        </a:font>
        <a:schemeClr val="lt1"/>
      </a:tcTxStyle>
      <a:tcStyle>
        <a:tcBdr/>
        <a:fill>
          <a:solidFill>
            <a:schemeClr val="accent1"/>
          </a:solidFill>
        </a:fill>
      </a:tcStyle>
    </a:firstCol>
    <a:lastRow>
      <a:tcTxStyle b="on" i="off">
        <a:font>
          <a:latin typeface="ABC Oracle"/>
          <a:ea typeface="ABC Oracle"/>
          <a:cs typeface="ABC Oracl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BC Oracle"/>
          <a:ea typeface="ABC Oracle"/>
          <a:cs typeface="ABC Oracl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60"/>
  </p:normalViewPr>
  <p:slideViewPr>
    <p:cSldViewPr snapToGrid="0">
      <p:cViewPr varScale="1">
        <p:scale>
          <a:sx n="101" d="100"/>
          <a:sy n="101" d="100"/>
        </p:scale>
        <p:origin x="9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8" Type="http://schemas.openxmlformats.org/officeDocument/2006/relationships/presProps" Target="presProps.xml"/><Relationship Id="rId66"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openxmlformats.org/officeDocument/2006/relationships/theme" Target="theme/theme1.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4"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viewProps" Target="viewProps.xml"/><Relationship Id="rId67" Type="http://schemas.openxmlformats.org/officeDocument/2006/relationships/customXml" Target="../customXml/item5.xml"/><Relationship Id="rId20" Type="http://schemas.openxmlformats.org/officeDocument/2006/relationships/slide" Target="slides/slide19.xml"/><Relationship Id="rId41"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zb\Desktop\SW\Gold%20Product%20Workstream\Sub%20Working%20Group\Data\HPC_Gold%20Working%20Group_Membership%20Analysis_CZ.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600" dirty="0">
                <a:latin typeface="Arial" panose="020B0604020202020204" pitchFamily="34" charset="0"/>
                <a:cs typeface="Arial" panose="020B0604020202020204" pitchFamily="34" charset="0"/>
              </a:rPr>
              <a:t>Hospital Treatment</a:t>
            </a:r>
            <a:r>
              <a:rPr lang="en-AU" sz="1600" baseline="0" dirty="0">
                <a:latin typeface="Arial" panose="020B0604020202020204" pitchFamily="34" charset="0"/>
                <a:cs typeface="Arial" panose="020B0604020202020204" pitchFamily="34" charset="0"/>
              </a:rPr>
              <a:t> Policies by Tier</a:t>
            </a:r>
            <a:endParaRPr lang="en-AU" sz="16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160106373290104"/>
          <c:y val="0.12151181810214445"/>
          <c:w val="0.87103785836989478"/>
          <c:h val="0.70674303014420858"/>
        </c:manualLayout>
      </c:layout>
      <c:barChart>
        <c:barDir val="col"/>
        <c:grouping val="clustered"/>
        <c:varyColors val="0"/>
        <c:ser>
          <c:idx val="0"/>
          <c:order val="0"/>
          <c:tx>
            <c:strRef>
              <c:f>Gold!$L$7</c:f>
              <c:strCache>
                <c:ptCount val="1"/>
                <c:pt idx="0">
                  <c:v>Jun-20</c:v>
                </c:pt>
              </c:strCache>
            </c:strRef>
          </c:tx>
          <c:spPr>
            <a:solidFill>
              <a:schemeClr val="accent1">
                <a:tint val="39000"/>
              </a:schemeClr>
            </a:solidFill>
            <a:ln>
              <a:noFill/>
            </a:ln>
            <a:effectLst/>
          </c:spPr>
          <c:invertIfNegative val="0"/>
          <c:cat>
            <c:strRef>
              <c:f>Gold!$M$2:$P$2</c:f>
              <c:strCache>
                <c:ptCount val="4"/>
                <c:pt idx="0">
                  <c:v>Gold</c:v>
                </c:pt>
                <c:pt idx="1">
                  <c:v>Silver</c:v>
                </c:pt>
                <c:pt idx="2">
                  <c:v>Bronze</c:v>
                </c:pt>
                <c:pt idx="3">
                  <c:v>Basic</c:v>
                </c:pt>
              </c:strCache>
            </c:strRef>
          </c:cat>
          <c:val>
            <c:numRef>
              <c:f>Gold!$M$7:$P$7</c:f>
              <c:numCache>
                <c:formatCode>0.0%</c:formatCode>
                <c:ptCount val="4"/>
                <c:pt idx="0">
                  <c:v>0.40089654647976397</c:v>
                </c:pt>
                <c:pt idx="1">
                  <c:v>0.32971260874710895</c:v>
                </c:pt>
                <c:pt idx="2">
                  <c:v>0.15839042516661625</c:v>
                </c:pt>
                <c:pt idx="3">
                  <c:v>0.11099987253152929</c:v>
                </c:pt>
              </c:numCache>
            </c:numRef>
          </c:val>
          <c:extLst>
            <c:ext xmlns:c16="http://schemas.microsoft.com/office/drawing/2014/chart" uri="{C3380CC4-5D6E-409C-BE32-E72D297353CC}">
              <c16:uniqueId val="{00000000-BF22-42B1-9418-3AF4BE6BE916}"/>
            </c:ext>
          </c:extLst>
        </c:ser>
        <c:ser>
          <c:idx val="1"/>
          <c:order val="1"/>
          <c:tx>
            <c:strRef>
              <c:f>Gold!$L$8</c:f>
              <c:strCache>
                <c:ptCount val="1"/>
                <c:pt idx="0">
                  <c:v>Sep-20</c:v>
                </c:pt>
              </c:strCache>
            </c:strRef>
          </c:tx>
          <c:spPr>
            <a:solidFill>
              <a:schemeClr val="accent1">
                <a:tint val="48000"/>
              </a:schemeClr>
            </a:solidFill>
            <a:ln>
              <a:noFill/>
            </a:ln>
            <a:effectLst/>
          </c:spPr>
          <c:invertIfNegative val="0"/>
          <c:cat>
            <c:strRef>
              <c:f>Gold!$M$2:$P$2</c:f>
              <c:strCache>
                <c:ptCount val="4"/>
                <c:pt idx="0">
                  <c:v>Gold</c:v>
                </c:pt>
                <c:pt idx="1">
                  <c:v>Silver</c:v>
                </c:pt>
                <c:pt idx="2">
                  <c:v>Bronze</c:v>
                </c:pt>
                <c:pt idx="3">
                  <c:v>Basic</c:v>
                </c:pt>
              </c:strCache>
            </c:strRef>
          </c:cat>
          <c:val>
            <c:numRef>
              <c:f>Gold!$M$8:$P$8</c:f>
              <c:numCache>
                <c:formatCode>0.0%</c:formatCode>
                <c:ptCount val="4"/>
                <c:pt idx="0">
                  <c:v>0.39615392878310529</c:v>
                </c:pt>
                <c:pt idx="1">
                  <c:v>0.33115807295291461</c:v>
                </c:pt>
                <c:pt idx="2">
                  <c:v>0.1625484035603573</c:v>
                </c:pt>
                <c:pt idx="3">
                  <c:v>0.11013959470362281</c:v>
                </c:pt>
              </c:numCache>
            </c:numRef>
          </c:val>
          <c:extLst>
            <c:ext xmlns:c16="http://schemas.microsoft.com/office/drawing/2014/chart" uri="{C3380CC4-5D6E-409C-BE32-E72D297353CC}">
              <c16:uniqueId val="{00000001-BF22-42B1-9418-3AF4BE6BE916}"/>
            </c:ext>
          </c:extLst>
        </c:ser>
        <c:ser>
          <c:idx val="2"/>
          <c:order val="2"/>
          <c:tx>
            <c:strRef>
              <c:f>Gold!$L$9</c:f>
              <c:strCache>
                <c:ptCount val="1"/>
                <c:pt idx="0">
                  <c:v>Dec-20</c:v>
                </c:pt>
              </c:strCache>
            </c:strRef>
          </c:tx>
          <c:spPr>
            <a:solidFill>
              <a:schemeClr val="accent1">
                <a:tint val="57000"/>
              </a:schemeClr>
            </a:solidFill>
            <a:ln>
              <a:noFill/>
            </a:ln>
            <a:effectLst/>
          </c:spPr>
          <c:invertIfNegative val="0"/>
          <c:cat>
            <c:strRef>
              <c:f>Gold!$M$2:$P$2</c:f>
              <c:strCache>
                <c:ptCount val="4"/>
                <c:pt idx="0">
                  <c:v>Gold</c:v>
                </c:pt>
                <c:pt idx="1">
                  <c:v>Silver</c:v>
                </c:pt>
                <c:pt idx="2">
                  <c:v>Bronze</c:v>
                </c:pt>
                <c:pt idx="3">
                  <c:v>Basic</c:v>
                </c:pt>
              </c:strCache>
            </c:strRef>
          </c:cat>
          <c:val>
            <c:numRef>
              <c:f>Gold!$M$9:$P$9</c:f>
              <c:numCache>
                <c:formatCode>0.0%</c:formatCode>
                <c:ptCount val="4"/>
                <c:pt idx="0">
                  <c:v>0.40086289326868052</c:v>
                </c:pt>
                <c:pt idx="1">
                  <c:v>0.32470056268686442</c:v>
                </c:pt>
                <c:pt idx="2">
                  <c:v>0.16512215775849243</c:v>
                </c:pt>
                <c:pt idx="3">
                  <c:v>0.10931438628596266</c:v>
                </c:pt>
              </c:numCache>
            </c:numRef>
          </c:val>
          <c:extLst>
            <c:ext xmlns:c16="http://schemas.microsoft.com/office/drawing/2014/chart" uri="{C3380CC4-5D6E-409C-BE32-E72D297353CC}">
              <c16:uniqueId val="{00000002-BF22-42B1-9418-3AF4BE6BE916}"/>
            </c:ext>
          </c:extLst>
        </c:ser>
        <c:ser>
          <c:idx val="3"/>
          <c:order val="3"/>
          <c:tx>
            <c:strRef>
              <c:f>Gold!$L$10</c:f>
              <c:strCache>
                <c:ptCount val="1"/>
                <c:pt idx="0">
                  <c:v>Mar-21</c:v>
                </c:pt>
              </c:strCache>
            </c:strRef>
          </c:tx>
          <c:spPr>
            <a:solidFill>
              <a:schemeClr val="accent1">
                <a:tint val="65000"/>
              </a:schemeClr>
            </a:solidFill>
            <a:ln>
              <a:noFill/>
            </a:ln>
            <a:effectLst/>
          </c:spPr>
          <c:invertIfNegative val="0"/>
          <c:cat>
            <c:strRef>
              <c:f>Gold!$M$2:$P$2</c:f>
              <c:strCache>
                <c:ptCount val="4"/>
                <c:pt idx="0">
                  <c:v>Gold</c:v>
                </c:pt>
                <c:pt idx="1">
                  <c:v>Silver</c:v>
                </c:pt>
                <c:pt idx="2">
                  <c:v>Bronze</c:v>
                </c:pt>
                <c:pt idx="3">
                  <c:v>Basic</c:v>
                </c:pt>
              </c:strCache>
            </c:strRef>
          </c:cat>
          <c:val>
            <c:numRef>
              <c:f>Gold!$M$10:$P$10</c:f>
              <c:numCache>
                <c:formatCode>0.0%</c:formatCode>
                <c:ptCount val="4"/>
                <c:pt idx="0">
                  <c:v>0.39548391276732564</c:v>
                </c:pt>
                <c:pt idx="1">
                  <c:v>0.33389992611142011</c:v>
                </c:pt>
                <c:pt idx="2">
                  <c:v>0.16128780418467442</c:v>
                </c:pt>
                <c:pt idx="3">
                  <c:v>0.10932835693657984</c:v>
                </c:pt>
              </c:numCache>
            </c:numRef>
          </c:val>
          <c:extLst>
            <c:ext xmlns:c16="http://schemas.microsoft.com/office/drawing/2014/chart" uri="{C3380CC4-5D6E-409C-BE32-E72D297353CC}">
              <c16:uniqueId val="{00000003-BF22-42B1-9418-3AF4BE6BE916}"/>
            </c:ext>
          </c:extLst>
        </c:ser>
        <c:ser>
          <c:idx val="4"/>
          <c:order val="4"/>
          <c:tx>
            <c:strRef>
              <c:f>Gold!$L$11</c:f>
              <c:strCache>
                <c:ptCount val="1"/>
                <c:pt idx="0">
                  <c:v>Jun-21</c:v>
                </c:pt>
              </c:strCache>
            </c:strRef>
          </c:tx>
          <c:spPr>
            <a:solidFill>
              <a:schemeClr val="accent1">
                <a:tint val="74000"/>
              </a:schemeClr>
            </a:solidFill>
            <a:ln>
              <a:noFill/>
            </a:ln>
            <a:effectLst/>
          </c:spPr>
          <c:invertIfNegative val="0"/>
          <c:cat>
            <c:strRef>
              <c:f>Gold!$M$2:$P$2</c:f>
              <c:strCache>
                <c:ptCount val="4"/>
                <c:pt idx="0">
                  <c:v>Gold</c:v>
                </c:pt>
                <c:pt idx="1">
                  <c:v>Silver</c:v>
                </c:pt>
                <c:pt idx="2">
                  <c:v>Bronze</c:v>
                </c:pt>
                <c:pt idx="3">
                  <c:v>Basic</c:v>
                </c:pt>
              </c:strCache>
            </c:strRef>
          </c:cat>
          <c:val>
            <c:numRef>
              <c:f>Gold!$M$11:$P$11</c:f>
              <c:numCache>
                <c:formatCode>0.0%</c:formatCode>
                <c:ptCount val="4"/>
                <c:pt idx="0">
                  <c:v>0.39087458218657006</c:v>
                </c:pt>
                <c:pt idx="1">
                  <c:v>0.33610090704734669</c:v>
                </c:pt>
                <c:pt idx="2">
                  <c:v>0.16463604205857196</c:v>
                </c:pt>
                <c:pt idx="3">
                  <c:v>0.10838846870751126</c:v>
                </c:pt>
              </c:numCache>
            </c:numRef>
          </c:val>
          <c:extLst>
            <c:ext xmlns:c16="http://schemas.microsoft.com/office/drawing/2014/chart" uri="{C3380CC4-5D6E-409C-BE32-E72D297353CC}">
              <c16:uniqueId val="{00000004-BF22-42B1-9418-3AF4BE6BE916}"/>
            </c:ext>
          </c:extLst>
        </c:ser>
        <c:ser>
          <c:idx val="5"/>
          <c:order val="5"/>
          <c:tx>
            <c:strRef>
              <c:f>Gold!$L$12</c:f>
              <c:strCache>
                <c:ptCount val="1"/>
                <c:pt idx="0">
                  <c:v>Sep-21</c:v>
                </c:pt>
              </c:strCache>
            </c:strRef>
          </c:tx>
          <c:spPr>
            <a:solidFill>
              <a:schemeClr val="accent1">
                <a:tint val="83000"/>
              </a:schemeClr>
            </a:solidFill>
            <a:ln>
              <a:noFill/>
            </a:ln>
            <a:effectLst/>
          </c:spPr>
          <c:invertIfNegative val="0"/>
          <c:cat>
            <c:strRef>
              <c:f>Gold!$M$2:$P$2</c:f>
              <c:strCache>
                <c:ptCount val="4"/>
                <c:pt idx="0">
                  <c:v>Gold</c:v>
                </c:pt>
                <c:pt idx="1">
                  <c:v>Silver</c:v>
                </c:pt>
                <c:pt idx="2">
                  <c:v>Bronze</c:v>
                </c:pt>
                <c:pt idx="3">
                  <c:v>Basic</c:v>
                </c:pt>
              </c:strCache>
            </c:strRef>
          </c:cat>
          <c:val>
            <c:numRef>
              <c:f>Gold!$M$12:$P$12</c:f>
              <c:numCache>
                <c:formatCode>0.0%</c:formatCode>
                <c:ptCount val="4"/>
                <c:pt idx="0">
                  <c:v>0.38657018389011982</c:v>
                </c:pt>
                <c:pt idx="1">
                  <c:v>0.33322447523360482</c:v>
                </c:pt>
                <c:pt idx="2">
                  <c:v>0.17173127650987627</c:v>
                </c:pt>
                <c:pt idx="3">
                  <c:v>0.10847406436639906</c:v>
                </c:pt>
              </c:numCache>
            </c:numRef>
          </c:val>
          <c:extLst>
            <c:ext xmlns:c16="http://schemas.microsoft.com/office/drawing/2014/chart" uri="{C3380CC4-5D6E-409C-BE32-E72D297353CC}">
              <c16:uniqueId val="{00000005-BF22-42B1-9418-3AF4BE6BE916}"/>
            </c:ext>
          </c:extLst>
        </c:ser>
        <c:ser>
          <c:idx val="6"/>
          <c:order val="6"/>
          <c:tx>
            <c:strRef>
              <c:f>Gold!$L$13</c:f>
              <c:strCache>
                <c:ptCount val="1"/>
                <c:pt idx="0">
                  <c:v>Dec-21</c:v>
                </c:pt>
              </c:strCache>
            </c:strRef>
          </c:tx>
          <c:spPr>
            <a:solidFill>
              <a:schemeClr val="accent1">
                <a:tint val="92000"/>
              </a:schemeClr>
            </a:solidFill>
            <a:ln>
              <a:noFill/>
            </a:ln>
            <a:effectLst/>
          </c:spPr>
          <c:invertIfNegative val="0"/>
          <c:cat>
            <c:strRef>
              <c:f>Gold!$M$2:$P$2</c:f>
              <c:strCache>
                <c:ptCount val="4"/>
                <c:pt idx="0">
                  <c:v>Gold</c:v>
                </c:pt>
                <c:pt idx="1">
                  <c:v>Silver</c:v>
                </c:pt>
                <c:pt idx="2">
                  <c:v>Bronze</c:v>
                </c:pt>
                <c:pt idx="3">
                  <c:v>Basic</c:v>
                </c:pt>
              </c:strCache>
            </c:strRef>
          </c:cat>
          <c:val>
            <c:numRef>
              <c:f>Gold!$M$13:$P$13</c:f>
              <c:numCache>
                <c:formatCode>0.0%</c:formatCode>
                <c:ptCount val="4"/>
                <c:pt idx="0">
                  <c:v>0.38146089738989181</c:v>
                </c:pt>
                <c:pt idx="1">
                  <c:v>0.33613908440534312</c:v>
                </c:pt>
                <c:pt idx="2">
                  <c:v>0.17098072920586962</c:v>
                </c:pt>
                <c:pt idx="3">
                  <c:v>0.11141928899889546</c:v>
                </c:pt>
              </c:numCache>
            </c:numRef>
          </c:val>
          <c:extLst>
            <c:ext xmlns:c16="http://schemas.microsoft.com/office/drawing/2014/chart" uri="{C3380CC4-5D6E-409C-BE32-E72D297353CC}">
              <c16:uniqueId val="{00000006-BF22-42B1-9418-3AF4BE6BE916}"/>
            </c:ext>
          </c:extLst>
        </c:ser>
        <c:ser>
          <c:idx val="7"/>
          <c:order val="7"/>
          <c:tx>
            <c:strRef>
              <c:f>Gold!$L$14</c:f>
              <c:strCache>
                <c:ptCount val="1"/>
                <c:pt idx="0">
                  <c:v>Mar-22</c:v>
                </c:pt>
              </c:strCache>
            </c:strRef>
          </c:tx>
          <c:spPr>
            <a:solidFill>
              <a:schemeClr val="accent1"/>
            </a:solidFill>
            <a:ln>
              <a:noFill/>
            </a:ln>
            <a:effectLst/>
          </c:spPr>
          <c:invertIfNegative val="0"/>
          <c:cat>
            <c:strRef>
              <c:f>Gold!$M$2:$P$2</c:f>
              <c:strCache>
                <c:ptCount val="4"/>
                <c:pt idx="0">
                  <c:v>Gold</c:v>
                </c:pt>
                <c:pt idx="1">
                  <c:v>Silver</c:v>
                </c:pt>
                <c:pt idx="2">
                  <c:v>Bronze</c:v>
                </c:pt>
                <c:pt idx="3">
                  <c:v>Basic</c:v>
                </c:pt>
              </c:strCache>
            </c:strRef>
          </c:cat>
          <c:val>
            <c:numRef>
              <c:f>Gold!$M$14:$P$14</c:f>
              <c:numCache>
                <c:formatCode>0.0%</c:formatCode>
                <c:ptCount val="4"/>
                <c:pt idx="0">
                  <c:v>0.37844528356196949</c:v>
                </c:pt>
                <c:pt idx="1">
                  <c:v>0.33904159535341827</c:v>
                </c:pt>
                <c:pt idx="2">
                  <c:v>0.17382221137762088</c:v>
                </c:pt>
                <c:pt idx="3">
                  <c:v>0.10869090970699141</c:v>
                </c:pt>
              </c:numCache>
            </c:numRef>
          </c:val>
          <c:extLst>
            <c:ext xmlns:c16="http://schemas.microsoft.com/office/drawing/2014/chart" uri="{C3380CC4-5D6E-409C-BE32-E72D297353CC}">
              <c16:uniqueId val="{00000007-BF22-42B1-9418-3AF4BE6BE916}"/>
            </c:ext>
          </c:extLst>
        </c:ser>
        <c:ser>
          <c:idx val="8"/>
          <c:order val="8"/>
          <c:tx>
            <c:strRef>
              <c:f>Gold!$L$15</c:f>
              <c:strCache>
                <c:ptCount val="1"/>
                <c:pt idx="0">
                  <c:v>Jun-22</c:v>
                </c:pt>
              </c:strCache>
            </c:strRef>
          </c:tx>
          <c:spPr>
            <a:solidFill>
              <a:schemeClr val="accent1">
                <a:shade val="91000"/>
              </a:schemeClr>
            </a:solidFill>
            <a:ln>
              <a:noFill/>
            </a:ln>
            <a:effectLst/>
          </c:spPr>
          <c:invertIfNegative val="0"/>
          <c:cat>
            <c:strRef>
              <c:f>Gold!$M$2:$P$2</c:f>
              <c:strCache>
                <c:ptCount val="4"/>
                <c:pt idx="0">
                  <c:v>Gold</c:v>
                </c:pt>
                <c:pt idx="1">
                  <c:v>Silver</c:v>
                </c:pt>
                <c:pt idx="2">
                  <c:v>Bronze</c:v>
                </c:pt>
                <c:pt idx="3">
                  <c:v>Basic</c:v>
                </c:pt>
              </c:strCache>
            </c:strRef>
          </c:cat>
          <c:val>
            <c:numRef>
              <c:f>Gold!$M$15:$P$15</c:f>
              <c:numCache>
                <c:formatCode>0.0%</c:formatCode>
                <c:ptCount val="4"/>
                <c:pt idx="0">
                  <c:v>0.37377372256055258</c:v>
                </c:pt>
                <c:pt idx="1">
                  <c:v>0.34054932991836484</c:v>
                </c:pt>
                <c:pt idx="2">
                  <c:v>0.17726472205883145</c:v>
                </c:pt>
                <c:pt idx="3">
                  <c:v>0.10841222546225117</c:v>
                </c:pt>
              </c:numCache>
            </c:numRef>
          </c:val>
          <c:extLst>
            <c:ext xmlns:c16="http://schemas.microsoft.com/office/drawing/2014/chart" uri="{C3380CC4-5D6E-409C-BE32-E72D297353CC}">
              <c16:uniqueId val="{00000008-BF22-42B1-9418-3AF4BE6BE916}"/>
            </c:ext>
          </c:extLst>
        </c:ser>
        <c:ser>
          <c:idx val="9"/>
          <c:order val="9"/>
          <c:tx>
            <c:strRef>
              <c:f>Gold!$L$16</c:f>
              <c:strCache>
                <c:ptCount val="1"/>
                <c:pt idx="0">
                  <c:v>Sep-22</c:v>
                </c:pt>
              </c:strCache>
            </c:strRef>
          </c:tx>
          <c:spPr>
            <a:solidFill>
              <a:schemeClr val="accent1">
                <a:shade val="82000"/>
              </a:schemeClr>
            </a:solidFill>
            <a:ln>
              <a:noFill/>
            </a:ln>
            <a:effectLst/>
          </c:spPr>
          <c:invertIfNegative val="0"/>
          <c:cat>
            <c:strRef>
              <c:f>Gold!$M$2:$P$2</c:f>
              <c:strCache>
                <c:ptCount val="4"/>
                <c:pt idx="0">
                  <c:v>Gold</c:v>
                </c:pt>
                <c:pt idx="1">
                  <c:v>Silver</c:v>
                </c:pt>
                <c:pt idx="2">
                  <c:v>Bronze</c:v>
                </c:pt>
                <c:pt idx="3">
                  <c:v>Basic</c:v>
                </c:pt>
              </c:strCache>
            </c:strRef>
          </c:cat>
          <c:val>
            <c:numRef>
              <c:f>Gold!$M$16:$P$16</c:f>
              <c:numCache>
                <c:formatCode>0.0%</c:formatCode>
                <c:ptCount val="4"/>
                <c:pt idx="0">
                  <c:v>0.36932022340630061</c:v>
                </c:pt>
                <c:pt idx="1">
                  <c:v>0.34169990918639503</c:v>
                </c:pt>
                <c:pt idx="2">
                  <c:v>0.18046037078597776</c:v>
                </c:pt>
                <c:pt idx="3">
                  <c:v>0.10851949662132659</c:v>
                </c:pt>
              </c:numCache>
            </c:numRef>
          </c:val>
          <c:extLst>
            <c:ext xmlns:c16="http://schemas.microsoft.com/office/drawing/2014/chart" uri="{C3380CC4-5D6E-409C-BE32-E72D297353CC}">
              <c16:uniqueId val="{00000009-BF22-42B1-9418-3AF4BE6BE916}"/>
            </c:ext>
          </c:extLst>
        </c:ser>
        <c:ser>
          <c:idx val="10"/>
          <c:order val="10"/>
          <c:tx>
            <c:strRef>
              <c:f>Gold!$L$17</c:f>
              <c:strCache>
                <c:ptCount val="1"/>
                <c:pt idx="0">
                  <c:v>Dec-22</c:v>
                </c:pt>
              </c:strCache>
            </c:strRef>
          </c:tx>
          <c:spPr>
            <a:solidFill>
              <a:schemeClr val="accent1">
                <a:shade val="73000"/>
              </a:schemeClr>
            </a:solidFill>
            <a:ln>
              <a:noFill/>
            </a:ln>
            <a:effectLst/>
          </c:spPr>
          <c:invertIfNegative val="0"/>
          <c:cat>
            <c:strRef>
              <c:f>Gold!$M$2:$P$2</c:f>
              <c:strCache>
                <c:ptCount val="4"/>
                <c:pt idx="0">
                  <c:v>Gold</c:v>
                </c:pt>
                <c:pt idx="1">
                  <c:v>Silver</c:v>
                </c:pt>
                <c:pt idx="2">
                  <c:v>Bronze</c:v>
                </c:pt>
                <c:pt idx="3">
                  <c:v>Basic</c:v>
                </c:pt>
              </c:strCache>
            </c:strRef>
          </c:cat>
          <c:val>
            <c:numRef>
              <c:f>Gold!$M$17:$P$17</c:f>
              <c:numCache>
                <c:formatCode>0.0%</c:formatCode>
                <c:ptCount val="4"/>
                <c:pt idx="0">
                  <c:v>0.36532208284649809</c:v>
                </c:pt>
                <c:pt idx="1">
                  <c:v>0.34388244444566918</c:v>
                </c:pt>
                <c:pt idx="2">
                  <c:v>0.18243473192830845</c:v>
                </c:pt>
                <c:pt idx="3">
                  <c:v>0.10836074077952426</c:v>
                </c:pt>
              </c:numCache>
            </c:numRef>
          </c:val>
          <c:extLst>
            <c:ext xmlns:c16="http://schemas.microsoft.com/office/drawing/2014/chart" uri="{C3380CC4-5D6E-409C-BE32-E72D297353CC}">
              <c16:uniqueId val="{0000000A-BF22-42B1-9418-3AF4BE6BE916}"/>
            </c:ext>
          </c:extLst>
        </c:ser>
        <c:ser>
          <c:idx val="11"/>
          <c:order val="11"/>
          <c:tx>
            <c:strRef>
              <c:f>Gold!$L$18</c:f>
              <c:strCache>
                <c:ptCount val="1"/>
                <c:pt idx="0">
                  <c:v>Mar-23</c:v>
                </c:pt>
              </c:strCache>
            </c:strRef>
          </c:tx>
          <c:spPr>
            <a:solidFill>
              <a:schemeClr val="accent1">
                <a:shade val="65000"/>
              </a:schemeClr>
            </a:solidFill>
            <a:ln>
              <a:noFill/>
            </a:ln>
            <a:effectLst/>
          </c:spPr>
          <c:invertIfNegative val="0"/>
          <c:cat>
            <c:strRef>
              <c:f>Gold!$M$2:$P$2</c:f>
              <c:strCache>
                <c:ptCount val="4"/>
                <c:pt idx="0">
                  <c:v>Gold</c:v>
                </c:pt>
                <c:pt idx="1">
                  <c:v>Silver</c:v>
                </c:pt>
                <c:pt idx="2">
                  <c:v>Bronze</c:v>
                </c:pt>
                <c:pt idx="3">
                  <c:v>Basic</c:v>
                </c:pt>
              </c:strCache>
            </c:strRef>
          </c:cat>
          <c:val>
            <c:numRef>
              <c:f>Gold!$M$18:$P$18</c:f>
              <c:numCache>
                <c:formatCode>0.0%</c:formatCode>
                <c:ptCount val="4"/>
                <c:pt idx="0">
                  <c:v>0.36033009961552537</c:v>
                </c:pt>
                <c:pt idx="1">
                  <c:v>0.34661145793825315</c:v>
                </c:pt>
                <c:pt idx="2">
                  <c:v>0.18493328688005328</c:v>
                </c:pt>
                <c:pt idx="3">
                  <c:v>0.10812515556616822</c:v>
                </c:pt>
              </c:numCache>
            </c:numRef>
          </c:val>
          <c:extLst>
            <c:ext xmlns:c16="http://schemas.microsoft.com/office/drawing/2014/chart" uri="{C3380CC4-5D6E-409C-BE32-E72D297353CC}">
              <c16:uniqueId val="{0000000B-BF22-42B1-9418-3AF4BE6BE916}"/>
            </c:ext>
          </c:extLst>
        </c:ser>
        <c:ser>
          <c:idx val="12"/>
          <c:order val="12"/>
          <c:tx>
            <c:strRef>
              <c:f>Gold!$L$19</c:f>
              <c:strCache>
                <c:ptCount val="1"/>
                <c:pt idx="0">
                  <c:v>Jun-23</c:v>
                </c:pt>
              </c:strCache>
            </c:strRef>
          </c:tx>
          <c:spPr>
            <a:solidFill>
              <a:schemeClr val="accent1">
                <a:shade val="56000"/>
              </a:schemeClr>
            </a:solidFill>
            <a:ln>
              <a:noFill/>
            </a:ln>
            <a:effectLst/>
          </c:spPr>
          <c:invertIfNegative val="0"/>
          <c:cat>
            <c:strRef>
              <c:f>Gold!$M$2:$P$2</c:f>
              <c:strCache>
                <c:ptCount val="4"/>
                <c:pt idx="0">
                  <c:v>Gold</c:v>
                </c:pt>
                <c:pt idx="1">
                  <c:v>Silver</c:v>
                </c:pt>
                <c:pt idx="2">
                  <c:v>Bronze</c:v>
                </c:pt>
                <c:pt idx="3">
                  <c:v>Basic</c:v>
                </c:pt>
              </c:strCache>
            </c:strRef>
          </c:cat>
          <c:val>
            <c:numRef>
              <c:f>Gold!$M$19:$P$19</c:f>
              <c:numCache>
                <c:formatCode>0.0%</c:formatCode>
                <c:ptCount val="4"/>
                <c:pt idx="0">
                  <c:v>0.3542781604349633</c:v>
                </c:pt>
                <c:pt idx="1">
                  <c:v>0.34825568346195562</c:v>
                </c:pt>
                <c:pt idx="2">
                  <c:v>0.18884702464718117</c:v>
                </c:pt>
                <c:pt idx="3">
                  <c:v>0.10861913145589988</c:v>
                </c:pt>
              </c:numCache>
            </c:numRef>
          </c:val>
          <c:extLst>
            <c:ext xmlns:c16="http://schemas.microsoft.com/office/drawing/2014/chart" uri="{C3380CC4-5D6E-409C-BE32-E72D297353CC}">
              <c16:uniqueId val="{0000000C-BF22-42B1-9418-3AF4BE6BE916}"/>
            </c:ext>
          </c:extLst>
        </c:ser>
        <c:ser>
          <c:idx val="13"/>
          <c:order val="13"/>
          <c:tx>
            <c:strRef>
              <c:f>Gold!$L$20</c:f>
              <c:strCache>
                <c:ptCount val="1"/>
                <c:pt idx="0">
                  <c:v>Sep-23</c:v>
                </c:pt>
              </c:strCache>
            </c:strRef>
          </c:tx>
          <c:spPr>
            <a:solidFill>
              <a:schemeClr val="accent1">
                <a:shade val="47000"/>
              </a:schemeClr>
            </a:solidFill>
            <a:ln>
              <a:noFill/>
            </a:ln>
            <a:effectLst/>
          </c:spPr>
          <c:invertIfNegative val="0"/>
          <c:cat>
            <c:strRef>
              <c:f>Gold!$M$2:$P$2</c:f>
              <c:strCache>
                <c:ptCount val="4"/>
                <c:pt idx="0">
                  <c:v>Gold</c:v>
                </c:pt>
                <c:pt idx="1">
                  <c:v>Silver</c:v>
                </c:pt>
                <c:pt idx="2">
                  <c:v>Bronze</c:v>
                </c:pt>
                <c:pt idx="3">
                  <c:v>Basic</c:v>
                </c:pt>
              </c:strCache>
            </c:strRef>
          </c:cat>
          <c:val>
            <c:numRef>
              <c:f>Gold!$M$20:$P$20</c:f>
              <c:numCache>
                <c:formatCode>0.0%</c:formatCode>
                <c:ptCount val="4"/>
                <c:pt idx="0">
                  <c:v>0.34787425341437872</c:v>
                </c:pt>
                <c:pt idx="1">
                  <c:v>0.35034759623741518</c:v>
                </c:pt>
                <c:pt idx="2">
                  <c:v>0.19227339154783926</c:v>
                </c:pt>
                <c:pt idx="3">
                  <c:v>0.10950475880036689</c:v>
                </c:pt>
              </c:numCache>
            </c:numRef>
          </c:val>
          <c:extLst>
            <c:ext xmlns:c16="http://schemas.microsoft.com/office/drawing/2014/chart" uri="{C3380CC4-5D6E-409C-BE32-E72D297353CC}">
              <c16:uniqueId val="{0000000D-BF22-42B1-9418-3AF4BE6BE916}"/>
            </c:ext>
          </c:extLst>
        </c:ser>
        <c:ser>
          <c:idx val="14"/>
          <c:order val="14"/>
          <c:tx>
            <c:strRef>
              <c:f>Gold!$L$21</c:f>
              <c:strCache>
                <c:ptCount val="1"/>
                <c:pt idx="0">
                  <c:v>Dec-23</c:v>
                </c:pt>
              </c:strCache>
            </c:strRef>
          </c:tx>
          <c:spPr>
            <a:solidFill>
              <a:schemeClr val="accent1">
                <a:shade val="38000"/>
              </a:schemeClr>
            </a:solidFill>
            <a:ln>
              <a:noFill/>
            </a:ln>
            <a:effectLst/>
          </c:spPr>
          <c:invertIfNegative val="0"/>
          <c:cat>
            <c:strRef>
              <c:f>Gold!$M$2:$P$2</c:f>
              <c:strCache>
                <c:ptCount val="4"/>
                <c:pt idx="0">
                  <c:v>Gold</c:v>
                </c:pt>
                <c:pt idx="1">
                  <c:v>Silver</c:v>
                </c:pt>
                <c:pt idx="2">
                  <c:v>Bronze</c:v>
                </c:pt>
                <c:pt idx="3">
                  <c:v>Basic</c:v>
                </c:pt>
              </c:strCache>
            </c:strRef>
          </c:cat>
          <c:val>
            <c:numRef>
              <c:f>Gold!$M$21:$P$21</c:f>
              <c:numCache>
                <c:formatCode>0.0%</c:formatCode>
                <c:ptCount val="4"/>
                <c:pt idx="0">
                  <c:v>0.34325658738321413</c:v>
                </c:pt>
                <c:pt idx="1">
                  <c:v>0.35259523732396075</c:v>
                </c:pt>
                <c:pt idx="2">
                  <c:v>0.19465899612086071</c:v>
                </c:pt>
                <c:pt idx="3">
                  <c:v>0.10948917917196438</c:v>
                </c:pt>
              </c:numCache>
            </c:numRef>
          </c:val>
          <c:extLst>
            <c:ext xmlns:c16="http://schemas.microsoft.com/office/drawing/2014/chart" uri="{C3380CC4-5D6E-409C-BE32-E72D297353CC}">
              <c16:uniqueId val="{0000000E-BF22-42B1-9418-3AF4BE6BE916}"/>
            </c:ext>
          </c:extLst>
        </c:ser>
        <c:dLbls>
          <c:showLegendKey val="0"/>
          <c:showVal val="0"/>
          <c:showCatName val="0"/>
          <c:showSerName val="0"/>
          <c:showPercent val="0"/>
          <c:showBubbleSize val="0"/>
        </c:dLbls>
        <c:gapWidth val="219"/>
        <c:overlap val="-27"/>
        <c:axId val="1246077151"/>
        <c:axId val="1246065631"/>
      </c:barChart>
      <c:catAx>
        <c:axId val="12460771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6065631"/>
        <c:crosses val="autoZero"/>
        <c:auto val="1"/>
        <c:lblAlgn val="ctr"/>
        <c:lblOffset val="100"/>
        <c:noMultiLvlLbl val="0"/>
      </c:catAx>
      <c:valAx>
        <c:axId val="12460656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6077151"/>
        <c:crosses val="autoZero"/>
        <c:crossBetween val="between"/>
      </c:valAx>
      <c:spPr>
        <a:noFill/>
        <a:ln>
          <a:noFill/>
        </a:ln>
        <a:effectLst/>
      </c:spPr>
    </c:plotArea>
    <c:legend>
      <c:legendPos val="b"/>
      <c:layout>
        <c:manualLayout>
          <c:xMode val="edge"/>
          <c:yMode val="edge"/>
          <c:x val="4.1662449461312263E-2"/>
          <c:y val="0.87579345007296527"/>
          <c:w val="0.91954430686314015"/>
          <c:h val="0.104944586465614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0.13994</cdr:x>
      <cdr:y>0.16017</cdr:y>
    </cdr:from>
    <cdr:to>
      <cdr:x>0.2977</cdr:x>
      <cdr:y>0.24918</cdr:y>
    </cdr:to>
    <cdr:cxnSp macro="">
      <cdr:nvCxnSpPr>
        <cdr:cNvPr id="2" name="Straight Arrow Connector 1">
          <a:extLst xmlns:a="http://schemas.openxmlformats.org/drawingml/2006/main">
            <a:ext uri="{FF2B5EF4-FFF2-40B4-BE49-F238E27FC236}">
              <a16:creationId xmlns:a16="http://schemas.microsoft.com/office/drawing/2014/main" id="{9A206301-9A58-4B67-810C-3CB5D9CD7DFD}"/>
            </a:ext>
          </a:extLst>
        </cdr:cNvPr>
        <cdr:cNvCxnSpPr/>
      </cdr:nvCxnSpPr>
      <cdr:spPr>
        <a:xfrm xmlns:a="http://schemas.openxmlformats.org/drawingml/2006/main">
          <a:off x="714483" y="738316"/>
          <a:ext cx="805490" cy="410310"/>
        </a:xfrm>
        <a:prstGeom xmlns:a="http://schemas.openxmlformats.org/drawingml/2006/main" prst="straightConnector1">
          <a:avLst/>
        </a:prstGeom>
        <a:ln xmlns:a="http://schemas.openxmlformats.org/drawingml/2006/main" w="28575">
          <a:solidFill>
            <a:srgbClr val="C00000"/>
          </a:solidFill>
          <a:prstDash val="soli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3" name="Google Shape;40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3" name="Google Shape;40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489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6" name="Google Shape;3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97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3" name="Google Shape;40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571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want to limit the secondary effects:</a:t>
            </a:r>
          </a:p>
          <a:p>
            <a:pPr marL="0" lvl="0" indent="0" algn="l" rtl="0">
              <a:spcBef>
                <a:spcPts val="0"/>
              </a:spcBef>
              <a:spcAft>
                <a:spcPts val="0"/>
              </a:spcAft>
              <a:buNone/>
            </a:pPr>
            <a:r>
              <a:rPr lang="en-US" dirty="0"/>
              <a:t>A solution would not work if it led to funds becoming financially vulnerable</a:t>
            </a:r>
          </a:p>
          <a:p>
            <a:pPr marL="0" lvl="0" indent="0" algn="l" rtl="0">
              <a:spcBef>
                <a:spcPts val="0"/>
              </a:spcBef>
              <a:spcAft>
                <a:spcPts val="0"/>
              </a:spcAft>
              <a:buNone/>
            </a:pPr>
            <a:r>
              <a:rPr lang="en-US" dirty="0"/>
              <a:t>If it leads to consumers o acting in ways that distort their choices or outcomes</a:t>
            </a:r>
          </a:p>
          <a:p>
            <a:pPr marL="0" lvl="0" indent="0" algn="l" rtl="0">
              <a:spcBef>
                <a:spcPts val="0"/>
              </a:spcBef>
              <a:spcAft>
                <a:spcPts val="0"/>
              </a:spcAft>
              <a:buNone/>
            </a:pPr>
            <a:r>
              <a:rPr lang="en-US" dirty="0"/>
              <a:t>If it leads to insurer actions that would create distortions (i.e. to access and availability) in the market</a:t>
            </a:r>
          </a:p>
          <a:p>
            <a:pPr marL="0" lvl="0" indent="0" algn="l" rtl="0">
              <a:spcBef>
                <a:spcPts val="0"/>
              </a:spcBef>
              <a:spcAft>
                <a:spcPts val="0"/>
              </a:spcAft>
              <a:buNone/>
            </a:pPr>
            <a:endParaRPr dirty="0"/>
          </a:p>
        </p:txBody>
      </p:sp>
      <p:sp>
        <p:nvSpPr>
          <p:cNvPr id="412" name="Google Shape;4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0" name="Google Shape;4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Only these ones do possibly fix, but they’ve got problems themselves. </a:t>
            </a:r>
            <a:endParaRPr dirty="0"/>
          </a:p>
        </p:txBody>
      </p:sp>
      <p:sp>
        <p:nvSpPr>
          <p:cNvPr id="427" name="Google Shape;4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5" name="Google Shape;4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4" name="Google Shape;4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18</a:t>
            </a:fld>
            <a:endParaRPr dirty="0"/>
          </a:p>
        </p:txBody>
      </p:sp>
    </p:spTree>
    <p:extLst>
      <p:ext uri="{BB962C8B-B14F-4D97-AF65-F5344CB8AC3E}">
        <p14:creationId xmlns:p14="http://schemas.microsoft.com/office/powerpoint/2010/main" val="103835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Tilt doesn’t signify anything!</a:t>
            </a:r>
          </a:p>
          <a:p>
            <a:pPr marL="0" lvl="0" indent="0" algn="l" rtl="0">
              <a:spcBef>
                <a:spcPts val="0"/>
              </a:spcBef>
              <a:spcAft>
                <a:spcPts val="0"/>
              </a:spcAft>
              <a:buNone/>
            </a:pPr>
            <a:r>
              <a:rPr lang="en-US" dirty="0"/>
              <a:t>Many are a balance; probably have cheaper access but higher costs</a:t>
            </a:r>
            <a:endParaRPr dirty="0"/>
          </a:p>
        </p:txBody>
      </p:sp>
      <p:sp>
        <p:nvSpPr>
          <p:cNvPr id="506" name="Google Shape;50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19</a:t>
            </a:fld>
            <a:endParaRPr dirty="0"/>
          </a:p>
        </p:txBody>
      </p:sp>
    </p:spTree>
    <p:extLst>
      <p:ext uri="{BB962C8B-B14F-4D97-AF65-F5344CB8AC3E}">
        <p14:creationId xmlns:p14="http://schemas.microsoft.com/office/powerpoint/2010/main" val="8495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 name="Google Shape;2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9" name="Google Shape;4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4" name="Google Shape;4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21</a:t>
            </a:fld>
            <a:endParaRPr dirty="0"/>
          </a:p>
        </p:txBody>
      </p:sp>
    </p:spTree>
    <p:extLst>
      <p:ext uri="{BB962C8B-B14F-4D97-AF65-F5344CB8AC3E}">
        <p14:creationId xmlns:p14="http://schemas.microsoft.com/office/powerpoint/2010/main" val="2405357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Results do vary depending on if RE is balanced elsewhere, or just increases amount shared. </a:t>
            </a:r>
            <a:endParaRPr dirty="0"/>
          </a:p>
        </p:txBody>
      </p:sp>
      <p:sp>
        <p:nvSpPr>
          <p:cNvPr id="506" name="Google Shape;50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22</a:t>
            </a:fld>
            <a:endParaRPr/>
          </a:p>
        </p:txBody>
      </p:sp>
    </p:spTree>
    <p:extLst>
      <p:ext uri="{BB962C8B-B14F-4D97-AF65-F5344CB8AC3E}">
        <p14:creationId xmlns:p14="http://schemas.microsoft.com/office/powerpoint/2010/main" val="140105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Should broader changes be made at the same time?</a:t>
            </a:r>
            <a:endParaRPr/>
          </a:p>
          <a:p>
            <a:pPr marL="0" lvl="0" indent="0" algn="l" rtl="0">
              <a:spcBef>
                <a:spcPts val="0"/>
              </a:spcBef>
              <a:spcAft>
                <a:spcPts val="0"/>
              </a:spcAft>
              <a:buNone/>
            </a:pPr>
            <a:r>
              <a:rPr lang="en-AU"/>
              <a:t>Are considering this as a future HPC goal/focus. </a:t>
            </a:r>
            <a:endParaRPr/>
          </a:p>
          <a:p>
            <a:pPr marL="0" lvl="0" indent="0" algn="l" rtl="0">
              <a:spcBef>
                <a:spcPts val="0"/>
              </a:spcBef>
              <a:spcAft>
                <a:spcPts val="0"/>
              </a:spcAft>
              <a:buNone/>
            </a:pPr>
            <a:endParaRPr/>
          </a:p>
        </p:txBody>
      </p:sp>
      <p:sp>
        <p:nvSpPr>
          <p:cNvPr id="524" name="Google Shape;52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4" name="Google Shape;4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25</a:t>
            </a:fld>
            <a:endParaRPr dirty="0"/>
          </a:p>
        </p:txBody>
      </p:sp>
    </p:spTree>
    <p:extLst>
      <p:ext uri="{BB962C8B-B14F-4D97-AF65-F5344CB8AC3E}">
        <p14:creationId xmlns:p14="http://schemas.microsoft.com/office/powerpoint/2010/main" val="1405480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Tilt doesn’t signify anything!</a:t>
            </a:r>
          </a:p>
          <a:p>
            <a:pPr marL="0" lvl="0" indent="0" algn="l" rtl="0">
              <a:spcBef>
                <a:spcPts val="0"/>
              </a:spcBef>
              <a:spcAft>
                <a:spcPts val="0"/>
              </a:spcAft>
              <a:buNone/>
            </a:pPr>
            <a:r>
              <a:rPr lang="en-US" dirty="0"/>
              <a:t>Showing for unfiltered support. If other changes (such as having to buy the gold to access tax exemption, boxes will shift). Also depend on what else money could have been spent on. </a:t>
            </a:r>
            <a:endParaRPr dirty="0"/>
          </a:p>
        </p:txBody>
      </p:sp>
      <p:sp>
        <p:nvSpPr>
          <p:cNvPr id="506" name="Google Shape;50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26</a:t>
            </a:fld>
            <a:endParaRPr/>
          </a:p>
        </p:txBody>
      </p:sp>
    </p:spTree>
    <p:extLst>
      <p:ext uri="{BB962C8B-B14F-4D97-AF65-F5344CB8AC3E}">
        <p14:creationId xmlns:p14="http://schemas.microsoft.com/office/powerpoint/2010/main" val="2934841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These options were not considered to be viable without causing significant market distortions. Such as funds offering products at exorbitant levels. </a:t>
            </a:r>
            <a:endParaRPr/>
          </a:p>
          <a:p>
            <a:pPr marL="0" lvl="0" indent="0" algn="l" rtl="0">
              <a:spcBef>
                <a:spcPts val="0"/>
              </a:spcBef>
              <a:spcAft>
                <a:spcPts val="0"/>
              </a:spcAft>
              <a:buNone/>
            </a:pPr>
            <a:endParaRPr/>
          </a:p>
        </p:txBody>
      </p:sp>
      <p:sp>
        <p:nvSpPr>
          <p:cNvPr id="585" name="Google Shape;58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Raise: we are assuming knowledge of PHI, such as hospital tiers, media coverage, minister proposals. Going through what is happening </a:t>
            </a:r>
            <a:r>
              <a:rPr lang="en-AU" b="1" dirty="0"/>
              <a:t>quickly.</a:t>
            </a:r>
            <a:endParaRPr dirty="0"/>
          </a:p>
          <a:p>
            <a:pPr marL="0" lvl="0" indent="0" algn="l" rtl="0">
              <a:spcBef>
                <a:spcPts val="0"/>
              </a:spcBef>
              <a:spcAft>
                <a:spcPts val="0"/>
              </a:spcAft>
              <a:buNone/>
            </a:pPr>
            <a:r>
              <a:rPr lang="en-AU" dirty="0"/>
              <a:t>Are focussing on gold standalone</a:t>
            </a:r>
            <a:endParaRPr dirty="0"/>
          </a:p>
        </p:txBody>
      </p:sp>
      <p:sp>
        <p:nvSpPr>
          <p:cNvPr id="225" name="Google Shape;2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These options were not considered to be viable without causing significant market distortions. Such as funds offering products at exorbitant levels. </a:t>
            </a:r>
            <a:endParaRPr/>
          </a:p>
          <a:p>
            <a:pPr marL="0" lvl="0" indent="0" algn="l" rtl="0">
              <a:spcBef>
                <a:spcPts val="0"/>
              </a:spcBef>
              <a:spcAft>
                <a:spcPts val="0"/>
              </a:spcAft>
              <a:buNone/>
            </a:pPr>
            <a:r>
              <a:rPr lang="en-AU"/>
              <a:t>For this discussion, assume no other impacts on RE. </a:t>
            </a:r>
            <a:endParaRPr/>
          </a:p>
          <a:p>
            <a:pPr marL="0" lvl="0" indent="0" algn="l" rtl="0">
              <a:spcBef>
                <a:spcPts val="0"/>
              </a:spcBef>
              <a:spcAft>
                <a:spcPts val="0"/>
              </a:spcAft>
              <a:buNone/>
            </a:pPr>
            <a:endParaRPr/>
          </a:p>
        </p:txBody>
      </p:sp>
      <p:sp>
        <p:nvSpPr>
          <p:cNvPr id="603" name="Google Shape;60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4" name="Google Shape;4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31</a:t>
            </a:fld>
            <a:endParaRPr dirty="0"/>
          </a:p>
        </p:txBody>
      </p:sp>
    </p:spTree>
    <p:extLst>
      <p:ext uri="{BB962C8B-B14F-4D97-AF65-F5344CB8AC3E}">
        <p14:creationId xmlns:p14="http://schemas.microsoft.com/office/powerpoint/2010/main" val="3609887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Tilt still means nothing! </a:t>
            </a:r>
            <a:r>
              <a:rPr lang="en-US" dirty="0">
                <a:sym typeface="Wingdings" panose="05000000000000000000" pitchFamily="2" charset="2"/>
              </a:rPr>
              <a:t> </a:t>
            </a:r>
            <a:endParaRPr dirty="0"/>
          </a:p>
        </p:txBody>
      </p:sp>
      <p:sp>
        <p:nvSpPr>
          <p:cNvPr id="506" name="Google Shape;50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32</a:t>
            </a:fld>
            <a:endParaRPr/>
          </a:p>
        </p:txBody>
      </p:sp>
    </p:spTree>
    <p:extLst>
      <p:ext uri="{BB962C8B-B14F-4D97-AF65-F5344CB8AC3E}">
        <p14:creationId xmlns:p14="http://schemas.microsoft.com/office/powerpoint/2010/main" val="1706484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9" name="Google Shape;2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going through background </a:t>
            </a:r>
            <a:r>
              <a:rPr lang="en-US" b="1" dirty="0"/>
              <a:t>quickly</a:t>
            </a:r>
            <a:endParaRPr lang="en-US" dirty="0"/>
          </a:p>
          <a:p>
            <a:pPr marL="0" lvl="0" indent="0" algn="l" rtl="0">
              <a:spcBef>
                <a:spcPts val="0"/>
              </a:spcBef>
              <a:spcAft>
                <a:spcPts val="0"/>
              </a:spcAft>
              <a:buNone/>
            </a:pPr>
            <a:r>
              <a:rPr lang="en-US" dirty="0"/>
              <a:t>Explain did investigations, reported back at the September 2024 Insight Session. </a:t>
            </a:r>
            <a:endParaRPr dirty="0"/>
          </a:p>
        </p:txBody>
      </p:sp>
      <p:sp>
        <p:nvSpPr>
          <p:cNvPr id="304" name="Google Shape;30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5</a:t>
            </a:fld>
            <a:endParaRPr dirty="0"/>
          </a:p>
        </p:txBody>
      </p:sp>
    </p:spTree>
    <p:extLst>
      <p:ext uri="{BB962C8B-B14F-4D97-AF65-F5344CB8AC3E}">
        <p14:creationId xmlns:p14="http://schemas.microsoft.com/office/powerpoint/2010/main" val="331313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3" name="Google Shape;3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8" name="Google Shape;3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48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Drink! </a:t>
            </a:r>
            <a:endParaRPr dirty="0"/>
          </a:p>
        </p:txBody>
      </p:sp>
      <p:sp>
        <p:nvSpPr>
          <p:cNvPr id="368" name="Google Shape;3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55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6" name="Google Shape;3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8D8D8"/>
        </a:solidFill>
        <a:effectLst/>
      </p:bgPr>
    </p:bg>
    <p:spTree>
      <p:nvGrpSpPr>
        <p:cNvPr id="1" name="Shape 15"/>
        <p:cNvGrpSpPr/>
        <p:nvPr/>
      </p:nvGrpSpPr>
      <p:grpSpPr>
        <a:xfrm>
          <a:off x="0" y="0"/>
          <a:ext cx="0" cy="0"/>
          <a:chOff x="0" y="0"/>
          <a:chExt cx="0" cy="0"/>
        </a:xfrm>
      </p:grpSpPr>
      <p:sp>
        <p:nvSpPr>
          <p:cNvPr id="16" name="Google Shape;16;p52"/>
          <p:cNvSpPr txBox="1">
            <a:spLocks noGrp="1"/>
          </p:cNvSpPr>
          <p:nvPr>
            <p:ph type="ctrTitle"/>
          </p:nvPr>
        </p:nvSpPr>
        <p:spPr>
          <a:xfrm>
            <a:off x="1984003" y="3702358"/>
            <a:ext cx="6571317" cy="78012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500"/>
              <a:buFont typeface="Arial"/>
              <a:buNone/>
              <a:defRPr sz="35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2"/>
          <p:cNvSpPr txBox="1">
            <a:spLocks noGrp="1"/>
          </p:cNvSpPr>
          <p:nvPr>
            <p:ph type="subTitle" idx="1"/>
          </p:nvPr>
        </p:nvSpPr>
        <p:spPr>
          <a:xfrm>
            <a:off x="2001357" y="4488870"/>
            <a:ext cx="6566752" cy="15986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Clr>
                <a:schemeClr val="accent3"/>
              </a:buClr>
              <a:buSzPts val="2000"/>
              <a:buNone/>
              <a:defRPr sz="2000"/>
            </a:lvl2pPr>
            <a:lvl3pPr lvl="2" algn="ctr">
              <a:lnSpc>
                <a:spcPct val="100000"/>
              </a:lnSpc>
              <a:spcBef>
                <a:spcPts val="0"/>
              </a:spcBef>
              <a:spcAft>
                <a:spcPts val="0"/>
              </a:spcAft>
              <a:buClr>
                <a:schemeClr val="accent3"/>
              </a:buClr>
              <a:buSzPts val="1800"/>
              <a:buNone/>
              <a:defRPr sz="1800"/>
            </a:lvl3pPr>
            <a:lvl4pPr lvl="3" algn="ctr">
              <a:lnSpc>
                <a:spcPct val="100000"/>
              </a:lnSpc>
              <a:spcBef>
                <a:spcPts val="0"/>
              </a:spcBef>
              <a:spcAft>
                <a:spcPts val="0"/>
              </a:spcAft>
              <a:buClr>
                <a:schemeClr val="accent3"/>
              </a:buClr>
              <a:buSzPts val="1600"/>
              <a:buNone/>
              <a:defRPr sz="1600"/>
            </a:lvl4pPr>
            <a:lvl5pPr lvl="4" algn="ctr">
              <a:lnSpc>
                <a:spcPct val="100000"/>
              </a:lnSpc>
              <a:spcBef>
                <a:spcPts val="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2"/>
          <p:cNvSpPr/>
          <p:nvPr/>
        </p:nvSpPr>
        <p:spPr>
          <a:xfrm>
            <a:off x="333637" y="298711"/>
            <a:ext cx="4232364" cy="2633050"/>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19;p52"/>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Section Title">
  <p:cSld name="4_Section Title">
    <p:bg>
      <p:bgPr>
        <a:solidFill>
          <a:schemeClr val="accent1"/>
        </a:solidFill>
        <a:effectLst/>
      </p:bgPr>
    </p:bg>
    <p:spTree>
      <p:nvGrpSpPr>
        <p:cNvPr id="1" name="Shape 67"/>
        <p:cNvGrpSpPr/>
        <p:nvPr/>
      </p:nvGrpSpPr>
      <p:grpSpPr>
        <a:xfrm>
          <a:off x="0" y="0"/>
          <a:ext cx="0" cy="0"/>
          <a:chOff x="0" y="0"/>
          <a:chExt cx="0" cy="0"/>
        </a:xfrm>
      </p:grpSpPr>
      <p:sp>
        <p:nvSpPr>
          <p:cNvPr id="68" name="Google Shape;68;p61"/>
          <p:cNvSpPr txBox="1">
            <a:spLocks noGrp="1"/>
          </p:cNvSpPr>
          <p:nvPr>
            <p:ph type="title"/>
          </p:nvPr>
        </p:nvSpPr>
        <p:spPr>
          <a:xfrm>
            <a:off x="314323" y="269601"/>
            <a:ext cx="5781678" cy="88667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200"/>
              <a:buFont typeface="Arial"/>
              <a:buNone/>
              <a:defRPr sz="42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61"/>
          <p:cNvSpPr/>
          <p:nvPr/>
        </p:nvSpPr>
        <p:spPr>
          <a:xfrm>
            <a:off x="6603805" y="1271393"/>
            <a:ext cx="5277046" cy="5277046"/>
          </a:xfrm>
          <a:custGeom>
            <a:avLst/>
            <a:gdLst/>
            <a:ahLst/>
            <a:cxnLst/>
            <a:rect l="l" t="t" r="r" b="b"/>
            <a:pathLst>
              <a:path w="2055875" h="2055875" extrusionOk="0">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 name="Google Shape;70;p61"/>
          <p:cNvSpPr>
            <a:spLocks noGrp="1"/>
          </p:cNvSpPr>
          <p:nvPr>
            <p:ph type="pic" idx="2"/>
          </p:nvPr>
        </p:nvSpPr>
        <p:spPr>
          <a:xfrm>
            <a:off x="7389936" y="2057498"/>
            <a:ext cx="3704784" cy="3705082"/>
          </a:xfrm>
          <a:prstGeom prst="rect">
            <a:avLst/>
          </a:prstGeom>
          <a:solidFill>
            <a:schemeClr val="accent1"/>
          </a:solidFill>
          <a:ln>
            <a:noFill/>
          </a:ln>
        </p:spPr>
      </p:sp>
      <p:sp>
        <p:nvSpPr>
          <p:cNvPr id="71" name="Google Shape;71;p61"/>
          <p:cNvSpPr/>
          <p:nvPr/>
        </p:nvSpPr>
        <p:spPr>
          <a:xfrm>
            <a:off x="352426" y="6216963"/>
            <a:ext cx="862600" cy="331475"/>
          </a:xfrm>
          <a:custGeom>
            <a:avLst/>
            <a:gdLst/>
            <a:ahLst/>
            <a:cxnLst/>
            <a:rect l="l" t="t" r="r" b="b"/>
            <a:pathLst>
              <a:path w="3469189" h="1333121" extrusionOk="0">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 name="Google Shape;72;p61"/>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Title">
  <p:cSld name="2_Section Title">
    <p:bg>
      <p:bgPr>
        <a:solidFill>
          <a:schemeClr val="accent1"/>
        </a:solidFill>
        <a:effectLst/>
      </p:bgPr>
    </p:bg>
    <p:spTree>
      <p:nvGrpSpPr>
        <p:cNvPr id="1" name="Shape 73"/>
        <p:cNvGrpSpPr/>
        <p:nvPr/>
      </p:nvGrpSpPr>
      <p:grpSpPr>
        <a:xfrm>
          <a:off x="0" y="0"/>
          <a:ext cx="0" cy="0"/>
          <a:chOff x="0" y="0"/>
          <a:chExt cx="0" cy="0"/>
        </a:xfrm>
      </p:grpSpPr>
      <p:sp>
        <p:nvSpPr>
          <p:cNvPr id="74" name="Google Shape;74;p62"/>
          <p:cNvSpPr txBox="1">
            <a:spLocks noGrp="1"/>
          </p:cNvSpPr>
          <p:nvPr>
            <p:ph type="title"/>
          </p:nvPr>
        </p:nvSpPr>
        <p:spPr>
          <a:xfrm>
            <a:off x="314323" y="269601"/>
            <a:ext cx="5781678" cy="88667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200"/>
              <a:buFont typeface="Arial"/>
              <a:buNone/>
              <a:defRPr sz="42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2"/>
          <p:cNvSpPr/>
          <p:nvPr/>
        </p:nvSpPr>
        <p:spPr>
          <a:xfrm>
            <a:off x="9244208" y="317500"/>
            <a:ext cx="2636642" cy="1008569"/>
          </a:xfrm>
          <a:custGeom>
            <a:avLst/>
            <a:gdLst/>
            <a:ahLst/>
            <a:cxnLst/>
            <a:rect l="l" t="t" r="r" b="b"/>
            <a:pathLst>
              <a:path w="4188999" h="1602377" extrusionOk="0">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 name="Google Shape;76;p62"/>
          <p:cNvSpPr/>
          <p:nvPr/>
        </p:nvSpPr>
        <p:spPr>
          <a:xfrm>
            <a:off x="8188346" y="2855934"/>
            <a:ext cx="3692504" cy="3692504"/>
          </a:xfrm>
          <a:custGeom>
            <a:avLst/>
            <a:gdLst/>
            <a:ahLst/>
            <a:cxnLst/>
            <a:rect l="l" t="t" r="r" b="b"/>
            <a:pathLst>
              <a:path w="2055876" h="2055876" extrusionOk="0">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62"/>
          <p:cNvSpPr txBox="1">
            <a:spLocks noGrp="1"/>
          </p:cNvSpPr>
          <p:nvPr>
            <p:ph type="subTitle" idx="1"/>
          </p:nvPr>
        </p:nvSpPr>
        <p:spPr>
          <a:xfrm>
            <a:off x="338464" y="1122801"/>
            <a:ext cx="5802764" cy="15986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Clr>
                <a:schemeClr val="accent3"/>
              </a:buClr>
              <a:buSzPts val="2000"/>
              <a:buNone/>
              <a:defRPr sz="2000"/>
            </a:lvl2pPr>
            <a:lvl3pPr lvl="2" algn="ctr">
              <a:lnSpc>
                <a:spcPct val="100000"/>
              </a:lnSpc>
              <a:spcBef>
                <a:spcPts val="0"/>
              </a:spcBef>
              <a:spcAft>
                <a:spcPts val="0"/>
              </a:spcAft>
              <a:buClr>
                <a:schemeClr val="accent3"/>
              </a:buClr>
              <a:buSzPts val="1800"/>
              <a:buNone/>
              <a:defRPr sz="1800"/>
            </a:lvl3pPr>
            <a:lvl4pPr lvl="3" algn="ctr">
              <a:lnSpc>
                <a:spcPct val="100000"/>
              </a:lnSpc>
              <a:spcBef>
                <a:spcPts val="0"/>
              </a:spcBef>
              <a:spcAft>
                <a:spcPts val="0"/>
              </a:spcAft>
              <a:buClr>
                <a:schemeClr val="accent3"/>
              </a:buClr>
              <a:buSzPts val="1600"/>
              <a:buNone/>
              <a:defRPr sz="1600"/>
            </a:lvl4pPr>
            <a:lvl5pPr lvl="4" algn="ctr">
              <a:lnSpc>
                <a:spcPct val="100000"/>
              </a:lnSpc>
              <a:spcBef>
                <a:spcPts val="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62"/>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Section Title">
  <p:cSld name="3_Section Title">
    <p:bg>
      <p:bgPr>
        <a:solidFill>
          <a:schemeClr val="lt1"/>
        </a:solidFill>
        <a:effectLst/>
      </p:bgPr>
    </p:bg>
    <p:spTree>
      <p:nvGrpSpPr>
        <p:cNvPr id="1" name="Shape 79"/>
        <p:cNvGrpSpPr/>
        <p:nvPr/>
      </p:nvGrpSpPr>
      <p:grpSpPr>
        <a:xfrm>
          <a:off x="0" y="0"/>
          <a:ext cx="0" cy="0"/>
          <a:chOff x="0" y="0"/>
          <a:chExt cx="0" cy="0"/>
        </a:xfrm>
      </p:grpSpPr>
      <p:sp>
        <p:nvSpPr>
          <p:cNvPr id="80" name="Google Shape;80;p63"/>
          <p:cNvSpPr txBox="1">
            <a:spLocks noGrp="1"/>
          </p:cNvSpPr>
          <p:nvPr>
            <p:ph type="title"/>
          </p:nvPr>
        </p:nvSpPr>
        <p:spPr>
          <a:xfrm>
            <a:off x="314323" y="269601"/>
            <a:ext cx="5781678" cy="88667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3"/>
          <p:cNvSpPr/>
          <p:nvPr/>
        </p:nvSpPr>
        <p:spPr>
          <a:xfrm>
            <a:off x="9244208" y="317500"/>
            <a:ext cx="2636642" cy="1008569"/>
          </a:xfrm>
          <a:custGeom>
            <a:avLst/>
            <a:gdLst/>
            <a:ahLst/>
            <a:cxnLst/>
            <a:rect l="l" t="t" r="r" b="b"/>
            <a:pathLst>
              <a:path w="4188999" h="1602377" extrusionOk="0">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 name="Google Shape;82;p63"/>
          <p:cNvSpPr/>
          <p:nvPr/>
        </p:nvSpPr>
        <p:spPr>
          <a:xfrm>
            <a:off x="8188346" y="2855934"/>
            <a:ext cx="3692504" cy="3692504"/>
          </a:xfrm>
          <a:custGeom>
            <a:avLst/>
            <a:gdLst/>
            <a:ahLst/>
            <a:cxnLst/>
            <a:rect l="l" t="t" r="r" b="b"/>
            <a:pathLst>
              <a:path w="2055876" h="2055876" extrusionOk="0">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 name="Google Shape;83;p63"/>
          <p:cNvSpPr txBox="1">
            <a:spLocks noGrp="1"/>
          </p:cNvSpPr>
          <p:nvPr>
            <p:ph type="subTitle" idx="1"/>
          </p:nvPr>
        </p:nvSpPr>
        <p:spPr>
          <a:xfrm>
            <a:off x="338464" y="1122801"/>
            <a:ext cx="5802764" cy="15986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3"/>
              </a:buClr>
              <a:buSzPts val="2000"/>
              <a:buNone/>
              <a:defRPr sz="2000"/>
            </a:lvl2pPr>
            <a:lvl3pPr lvl="2" algn="ctr">
              <a:lnSpc>
                <a:spcPct val="100000"/>
              </a:lnSpc>
              <a:spcBef>
                <a:spcPts val="0"/>
              </a:spcBef>
              <a:spcAft>
                <a:spcPts val="0"/>
              </a:spcAft>
              <a:buClr>
                <a:schemeClr val="accent3"/>
              </a:buClr>
              <a:buSzPts val="1800"/>
              <a:buNone/>
              <a:defRPr sz="1800"/>
            </a:lvl3pPr>
            <a:lvl4pPr lvl="3" algn="ctr">
              <a:lnSpc>
                <a:spcPct val="100000"/>
              </a:lnSpc>
              <a:spcBef>
                <a:spcPts val="0"/>
              </a:spcBef>
              <a:spcAft>
                <a:spcPts val="0"/>
              </a:spcAft>
              <a:buClr>
                <a:schemeClr val="accent3"/>
              </a:buClr>
              <a:buSzPts val="1600"/>
              <a:buNone/>
              <a:defRPr sz="1600"/>
            </a:lvl4pPr>
            <a:lvl5pPr lvl="4" algn="ctr">
              <a:lnSpc>
                <a:spcPct val="100000"/>
              </a:lnSpc>
              <a:spcBef>
                <a:spcPts val="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 name="Google Shape;84;p63"/>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1"/>
        </a:solidFill>
        <a:effectLst/>
      </p:bgPr>
    </p:bg>
    <p:spTree>
      <p:nvGrpSpPr>
        <p:cNvPr id="1" name="Shape 85"/>
        <p:cNvGrpSpPr/>
        <p:nvPr/>
      </p:nvGrpSpPr>
      <p:grpSpPr>
        <a:xfrm>
          <a:off x="0" y="0"/>
          <a:ext cx="0" cy="0"/>
          <a:chOff x="0" y="0"/>
          <a:chExt cx="0" cy="0"/>
        </a:xfrm>
      </p:grpSpPr>
      <p:sp>
        <p:nvSpPr>
          <p:cNvPr id="86" name="Google Shape;86;p64"/>
          <p:cNvSpPr/>
          <p:nvPr/>
        </p:nvSpPr>
        <p:spPr>
          <a:xfrm>
            <a:off x="6603805" y="1271393"/>
            <a:ext cx="5277046" cy="5277046"/>
          </a:xfrm>
          <a:custGeom>
            <a:avLst/>
            <a:gdLst/>
            <a:ahLst/>
            <a:cxnLst/>
            <a:rect l="l" t="t" r="r" b="b"/>
            <a:pathLst>
              <a:path w="2055875" h="2055875" extrusionOk="0">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64"/>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200"/>
              <a:buFont typeface="Arial"/>
              <a:buNone/>
              <a:defRPr sz="42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64"/>
          <p:cNvSpPr/>
          <p:nvPr/>
        </p:nvSpPr>
        <p:spPr>
          <a:xfrm>
            <a:off x="352426" y="6216963"/>
            <a:ext cx="862600" cy="331475"/>
          </a:xfrm>
          <a:custGeom>
            <a:avLst/>
            <a:gdLst/>
            <a:ahLst/>
            <a:cxnLst/>
            <a:rect l="l" t="t" r="r" b="b"/>
            <a:pathLst>
              <a:path w="3469189" h="1333121" extrusionOk="0">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 name="Google Shape;89;p64"/>
          <p:cNvSpPr>
            <a:spLocks noGrp="1"/>
          </p:cNvSpPr>
          <p:nvPr>
            <p:ph type="pic" idx="2"/>
          </p:nvPr>
        </p:nvSpPr>
        <p:spPr>
          <a:xfrm>
            <a:off x="7389936" y="2057498"/>
            <a:ext cx="3704784" cy="3705082"/>
          </a:xfrm>
          <a:prstGeom prst="rect">
            <a:avLst/>
          </a:prstGeom>
          <a:solidFill>
            <a:schemeClr val="accent1"/>
          </a:solidFill>
          <a:ln>
            <a:noFill/>
          </a:ln>
        </p:spPr>
      </p:sp>
      <p:sp>
        <p:nvSpPr>
          <p:cNvPr id="90" name="Google Shape;90;p64"/>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eature Copy">
  <p:cSld name="Feature Copy">
    <p:bg>
      <p:bgPr>
        <a:solidFill>
          <a:srgbClr val="D8D8D8"/>
        </a:solidFill>
        <a:effectLst/>
      </p:bgPr>
    </p:bg>
    <p:spTree>
      <p:nvGrpSpPr>
        <p:cNvPr id="1" name="Shape 91"/>
        <p:cNvGrpSpPr/>
        <p:nvPr/>
      </p:nvGrpSpPr>
      <p:grpSpPr>
        <a:xfrm>
          <a:off x="0" y="0"/>
          <a:ext cx="0" cy="0"/>
          <a:chOff x="0" y="0"/>
          <a:chExt cx="0" cy="0"/>
        </a:xfrm>
      </p:grpSpPr>
      <p:sp>
        <p:nvSpPr>
          <p:cNvPr id="92" name="Google Shape;92;p65"/>
          <p:cNvSpPr txBox="1">
            <a:spLocks noGrp="1"/>
          </p:cNvSpPr>
          <p:nvPr>
            <p:ph type="title"/>
          </p:nvPr>
        </p:nvSpPr>
        <p:spPr>
          <a:xfrm>
            <a:off x="314322" y="269600"/>
            <a:ext cx="7132401" cy="31593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200"/>
              <a:buFont typeface="Arial"/>
              <a:buNone/>
              <a:defRPr sz="42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65"/>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 name="Google Shape;94;p65"/>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lt1"/>
                </a:solidFill>
                <a:latin typeface="Arial"/>
                <a:ea typeface="Arial"/>
                <a:cs typeface="Arial"/>
                <a:sym typeface="Arial"/>
              </a:defRPr>
            </a:lvl1pPr>
            <a:lvl2pPr marL="0" lvl="1" indent="0" algn="r">
              <a:spcBef>
                <a:spcPts val="0"/>
              </a:spcBef>
              <a:buNone/>
              <a:defRPr sz="1000" b="0" i="0">
                <a:solidFill>
                  <a:schemeClr val="lt1"/>
                </a:solidFill>
                <a:latin typeface="Arial"/>
                <a:ea typeface="Arial"/>
                <a:cs typeface="Arial"/>
                <a:sym typeface="Arial"/>
              </a:defRPr>
            </a:lvl2pPr>
            <a:lvl3pPr marL="0" lvl="2" indent="0" algn="r">
              <a:spcBef>
                <a:spcPts val="0"/>
              </a:spcBef>
              <a:buNone/>
              <a:defRPr sz="1000" b="0" i="0">
                <a:solidFill>
                  <a:schemeClr val="lt1"/>
                </a:solidFill>
                <a:latin typeface="Arial"/>
                <a:ea typeface="Arial"/>
                <a:cs typeface="Arial"/>
                <a:sym typeface="Arial"/>
              </a:defRPr>
            </a:lvl3pPr>
            <a:lvl4pPr marL="0" lvl="3" indent="0" algn="r">
              <a:spcBef>
                <a:spcPts val="0"/>
              </a:spcBef>
              <a:buNone/>
              <a:defRPr sz="1000" b="0" i="0">
                <a:solidFill>
                  <a:schemeClr val="lt1"/>
                </a:solidFill>
                <a:latin typeface="Arial"/>
                <a:ea typeface="Arial"/>
                <a:cs typeface="Arial"/>
                <a:sym typeface="Arial"/>
              </a:defRPr>
            </a:lvl4pPr>
            <a:lvl5pPr marL="0" lvl="4" indent="0" algn="r">
              <a:spcBef>
                <a:spcPts val="0"/>
              </a:spcBef>
              <a:buNone/>
              <a:defRPr sz="1000" b="0" i="0">
                <a:solidFill>
                  <a:schemeClr val="lt1"/>
                </a:solidFill>
                <a:latin typeface="Arial"/>
                <a:ea typeface="Arial"/>
                <a:cs typeface="Arial"/>
                <a:sym typeface="Arial"/>
              </a:defRPr>
            </a:lvl5pPr>
            <a:lvl6pPr marL="0" lvl="5" indent="0" algn="r">
              <a:spcBef>
                <a:spcPts val="0"/>
              </a:spcBef>
              <a:buNone/>
              <a:defRPr sz="1000" b="0" i="0">
                <a:solidFill>
                  <a:schemeClr val="lt1"/>
                </a:solidFill>
                <a:latin typeface="Arial"/>
                <a:ea typeface="Arial"/>
                <a:cs typeface="Arial"/>
                <a:sym typeface="Arial"/>
              </a:defRPr>
            </a:lvl6pPr>
            <a:lvl7pPr marL="0" lvl="6" indent="0" algn="r">
              <a:spcBef>
                <a:spcPts val="0"/>
              </a:spcBef>
              <a:buNone/>
              <a:defRPr sz="1000" b="0" i="0">
                <a:solidFill>
                  <a:schemeClr val="lt1"/>
                </a:solidFill>
                <a:latin typeface="Arial"/>
                <a:ea typeface="Arial"/>
                <a:cs typeface="Arial"/>
                <a:sym typeface="Arial"/>
              </a:defRPr>
            </a:lvl7pPr>
            <a:lvl8pPr marL="0" lvl="7" indent="0" algn="r">
              <a:spcBef>
                <a:spcPts val="0"/>
              </a:spcBef>
              <a:buNone/>
              <a:defRPr sz="1000" b="0" i="0">
                <a:solidFill>
                  <a:schemeClr val="lt1"/>
                </a:solidFill>
                <a:latin typeface="Arial"/>
                <a:ea typeface="Arial"/>
                <a:cs typeface="Arial"/>
                <a:sym typeface="Arial"/>
              </a:defRPr>
            </a:lvl8pPr>
            <a:lvl9pPr marL="0" lvl="8" indent="0" algn="r">
              <a:spcBef>
                <a:spcPts val="0"/>
              </a:spcBef>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95" name="Google Shape;95;p65"/>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accent2"/>
        </a:solidFill>
        <a:effectLst/>
      </p:bgPr>
    </p:bg>
    <p:spTree>
      <p:nvGrpSpPr>
        <p:cNvPr id="1" name="Shape 96"/>
        <p:cNvGrpSpPr/>
        <p:nvPr/>
      </p:nvGrpSpPr>
      <p:grpSpPr>
        <a:xfrm>
          <a:off x="0" y="0"/>
          <a:ext cx="0" cy="0"/>
          <a:chOff x="0" y="0"/>
          <a:chExt cx="0" cy="0"/>
        </a:xfrm>
      </p:grpSpPr>
      <p:sp>
        <p:nvSpPr>
          <p:cNvPr id="97" name="Google Shape;97;p66"/>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1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6"/>
          <p:cNvSpPr txBox="1">
            <a:spLocks noGrp="1"/>
          </p:cNvSpPr>
          <p:nvPr>
            <p:ph type="body" idx="1"/>
          </p:nvPr>
        </p:nvSpPr>
        <p:spPr>
          <a:xfrm>
            <a:off x="333635" y="1468061"/>
            <a:ext cx="7545236" cy="42511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1"/>
              </a:buClr>
              <a:buSzPts val="2400"/>
              <a:buNone/>
              <a:defRPr sz="2400">
                <a:solidFill>
                  <a:schemeClr val="lt1"/>
                </a:solidFill>
              </a:defRPr>
            </a:lvl1pPr>
            <a:lvl2pPr marL="914400" lvl="1" indent="-228600" algn="l">
              <a:lnSpc>
                <a:spcPct val="100000"/>
              </a:lnSpc>
              <a:spcBef>
                <a:spcPts val="600"/>
              </a:spcBef>
              <a:spcAft>
                <a:spcPts val="0"/>
              </a:spcAft>
              <a:buClr>
                <a:schemeClr val="lt1"/>
              </a:buClr>
              <a:buSzPts val="2400"/>
              <a:buNone/>
              <a:defRPr sz="2400">
                <a:solidFill>
                  <a:schemeClr val="lt1"/>
                </a:solidFill>
              </a:defRPr>
            </a:lvl2pPr>
            <a:lvl3pPr marL="1371600" lvl="2" indent="-381000" algn="l">
              <a:lnSpc>
                <a:spcPct val="100000"/>
              </a:lnSpc>
              <a:spcBef>
                <a:spcPts val="0"/>
              </a:spcBef>
              <a:spcAft>
                <a:spcPts val="0"/>
              </a:spcAft>
              <a:buClr>
                <a:schemeClr val="lt1"/>
              </a:buClr>
              <a:buSzPts val="2400"/>
              <a:buChar char="•"/>
              <a:defRPr sz="2400">
                <a:solidFill>
                  <a:schemeClr val="lt1"/>
                </a:solidFill>
              </a:defRPr>
            </a:lvl3pPr>
            <a:lvl4pPr marL="1828800" lvl="3" indent="-381000" algn="l">
              <a:lnSpc>
                <a:spcPct val="100000"/>
              </a:lnSpc>
              <a:spcBef>
                <a:spcPts val="0"/>
              </a:spcBef>
              <a:spcAft>
                <a:spcPts val="0"/>
              </a:spcAft>
              <a:buClr>
                <a:schemeClr val="lt1"/>
              </a:buClr>
              <a:buSzPts val="2400"/>
              <a:buChar char="•"/>
              <a:defRPr sz="2400">
                <a:solidFill>
                  <a:schemeClr val="lt1"/>
                </a:solidFill>
              </a:defRPr>
            </a:lvl4pPr>
            <a:lvl5pPr marL="2286000" lvl="4" indent="-381000" algn="l">
              <a:lnSpc>
                <a:spcPct val="100000"/>
              </a:lnSpc>
              <a:spcBef>
                <a:spcPts val="0"/>
              </a:spcBef>
              <a:spcAft>
                <a:spcPts val="0"/>
              </a:spcAft>
              <a:buClr>
                <a:schemeClr val="lt1"/>
              </a:buClr>
              <a:buSzPts val="2400"/>
              <a:buChar char="•"/>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6"/>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lt1"/>
                </a:solidFill>
                <a:latin typeface="Arial"/>
                <a:ea typeface="Arial"/>
                <a:cs typeface="Arial"/>
                <a:sym typeface="Arial"/>
              </a:defRPr>
            </a:lvl1pPr>
            <a:lvl2pPr marL="0" lvl="1" indent="0" algn="r">
              <a:spcBef>
                <a:spcPts val="0"/>
              </a:spcBef>
              <a:buNone/>
              <a:defRPr sz="1000" b="0" i="0">
                <a:solidFill>
                  <a:schemeClr val="lt1"/>
                </a:solidFill>
                <a:latin typeface="Arial"/>
                <a:ea typeface="Arial"/>
                <a:cs typeface="Arial"/>
                <a:sym typeface="Arial"/>
              </a:defRPr>
            </a:lvl2pPr>
            <a:lvl3pPr marL="0" lvl="2" indent="0" algn="r">
              <a:spcBef>
                <a:spcPts val="0"/>
              </a:spcBef>
              <a:buNone/>
              <a:defRPr sz="1000" b="0" i="0">
                <a:solidFill>
                  <a:schemeClr val="lt1"/>
                </a:solidFill>
                <a:latin typeface="Arial"/>
                <a:ea typeface="Arial"/>
                <a:cs typeface="Arial"/>
                <a:sym typeface="Arial"/>
              </a:defRPr>
            </a:lvl3pPr>
            <a:lvl4pPr marL="0" lvl="3" indent="0" algn="r">
              <a:spcBef>
                <a:spcPts val="0"/>
              </a:spcBef>
              <a:buNone/>
              <a:defRPr sz="1000" b="0" i="0">
                <a:solidFill>
                  <a:schemeClr val="lt1"/>
                </a:solidFill>
                <a:latin typeface="Arial"/>
                <a:ea typeface="Arial"/>
                <a:cs typeface="Arial"/>
                <a:sym typeface="Arial"/>
              </a:defRPr>
            </a:lvl4pPr>
            <a:lvl5pPr marL="0" lvl="4" indent="0" algn="r">
              <a:spcBef>
                <a:spcPts val="0"/>
              </a:spcBef>
              <a:buNone/>
              <a:defRPr sz="1000" b="0" i="0">
                <a:solidFill>
                  <a:schemeClr val="lt1"/>
                </a:solidFill>
                <a:latin typeface="Arial"/>
                <a:ea typeface="Arial"/>
                <a:cs typeface="Arial"/>
                <a:sym typeface="Arial"/>
              </a:defRPr>
            </a:lvl5pPr>
            <a:lvl6pPr marL="0" lvl="5" indent="0" algn="r">
              <a:spcBef>
                <a:spcPts val="0"/>
              </a:spcBef>
              <a:buNone/>
              <a:defRPr sz="1000" b="0" i="0">
                <a:solidFill>
                  <a:schemeClr val="lt1"/>
                </a:solidFill>
                <a:latin typeface="Arial"/>
                <a:ea typeface="Arial"/>
                <a:cs typeface="Arial"/>
                <a:sym typeface="Arial"/>
              </a:defRPr>
            </a:lvl6pPr>
            <a:lvl7pPr marL="0" lvl="6" indent="0" algn="r">
              <a:spcBef>
                <a:spcPts val="0"/>
              </a:spcBef>
              <a:buNone/>
              <a:defRPr sz="1000" b="0" i="0">
                <a:solidFill>
                  <a:schemeClr val="lt1"/>
                </a:solidFill>
                <a:latin typeface="Arial"/>
                <a:ea typeface="Arial"/>
                <a:cs typeface="Arial"/>
                <a:sym typeface="Arial"/>
              </a:defRPr>
            </a:lvl7pPr>
            <a:lvl8pPr marL="0" lvl="7" indent="0" algn="r">
              <a:spcBef>
                <a:spcPts val="0"/>
              </a:spcBef>
              <a:buNone/>
              <a:defRPr sz="1000" b="0" i="0">
                <a:solidFill>
                  <a:schemeClr val="lt1"/>
                </a:solidFill>
                <a:latin typeface="Arial"/>
                <a:ea typeface="Arial"/>
                <a:cs typeface="Arial"/>
                <a:sym typeface="Arial"/>
              </a:defRPr>
            </a:lvl8pPr>
            <a:lvl9pPr marL="0" lvl="8" indent="0" algn="r">
              <a:spcBef>
                <a:spcPts val="0"/>
              </a:spcBef>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00" name="Google Shape;100;p66"/>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66"/>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02"/>
        <p:cNvGrpSpPr/>
        <p:nvPr/>
      </p:nvGrpSpPr>
      <p:grpSpPr>
        <a:xfrm>
          <a:off x="0" y="0"/>
          <a:ext cx="0" cy="0"/>
          <a:chOff x="0" y="0"/>
          <a:chExt cx="0" cy="0"/>
        </a:xfrm>
      </p:grpSpPr>
      <p:sp>
        <p:nvSpPr>
          <p:cNvPr id="103" name="Google Shape;103;p67"/>
          <p:cNvSpPr txBox="1">
            <a:spLocks noGrp="1"/>
          </p:cNvSpPr>
          <p:nvPr>
            <p:ph type="title"/>
          </p:nvPr>
        </p:nvSpPr>
        <p:spPr>
          <a:xfrm>
            <a:off x="326849" y="300915"/>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000"/>
              <a:buFont typeface="Arial"/>
              <a:buNone/>
              <a:defRPr sz="20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7"/>
          <p:cNvSpPr txBox="1">
            <a:spLocks noGrp="1"/>
          </p:cNvSpPr>
          <p:nvPr>
            <p:ph type="body" idx="1"/>
          </p:nvPr>
        </p:nvSpPr>
        <p:spPr>
          <a:xfrm>
            <a:off x="8755693" y="304974"/>
            <a:ext cx="3125157" cy="1203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a:solidFill>
                  <a:schemeClr val="dk1"/>
                </a:solidFill>
              </a:defRPr>
            </a:lvl1pPr>
            <a:lvl2pPr marL="914400" lvl="1" indent="-228600" algn="l">
              <a:lnSpc>
                <a:spcPct val="100000"/>
              </a:lnSpc>
              <a:spcBef>
                <a:spcPts val="0"/>
              </a:spcBef>
              <a:spcAft>
                <a:spcPts val="0"/>
              </a:spcAft>
              <a:buClr>
                <a:schemeClr val="dk1"/>
              </a:buClr>
              <a:buSzPts val="900"/>
              <a:buNone/>
              <a:defRPr sz="900">
                <a:solidFill>
                  <a:schemeClr val="dk1"/>
                </a:solidFill>
              </a:defRPr>
            </a:lvl2pPr>
            <a:lvl3pPr marL="1371600" lvl="2" indent="-285750" algn="l">
              <a:lnSpc>
                <a:spcPct val="100000"/>
              </a:lnSpc>
              <a:spcBef>
                <a:spcPts val="0"/>
              </a:spcBef>
              <a:spcAft>
                <a:spcPts val="0"/>
              </a:spcAft>
              <a:buClr>
                <a:schemeClr val="dk1"/>
              </a:buClr>
              <a:buSzPts val="900"/>
              <a:buChar char="•"/>
              <a:defRPr sz="900">
                <a:solidFill>
                  <a:schemeClr val="dk1"/>
                </a:solidFill>
              </a:defRPr>
            </a:lvl3pPr>
            <a:lvl4pPr marL="1828800" lvl="3" indent="-285750" algn="l">
              <a:lnSpc>
                <a:spcPct val="100000"/>
              </a:lnSpc>
              <a:spcBef>
                <a:spcPts val="0"/>
              </a:spcBef>
              <a:spcAft>
                <a:spcPts val="0"/>
              </a:spcAft>
              <a:buClr>
                <a:schemeClr val="dk1"/>
              </a:buClr>
              <a:buSzPts val="900"/>
              <a:buChar char="•"/>
              <a:defRPr sz="900">
                <a:solidFill>
                  <a:schemeClr val="dk1"/>
                </a:solidFill>
              </a:defRPr>
            </a:lvl4pPr>
            <a:lvl5pPr marL="2286000" lvl="4" indent="-285750" algn="l">
              <a:lnSpc>
                <a:spcPct val="100000"/>
              </a:lnSpc>
              <a:spcBef>
                <a:spcPts val="0"/>
              </a:spcBef>
              <a:spcAft>
                <a:spcPts val="0"/>
              </a:spcAft>
              <a:buClr>
                <a:schemeClr val="dk1"/>
              </a:buClr>
              <a:buSzPts val="900"/>
              <a:buChar char="•"/>
              <a:defRPr sz="9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67"/>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accent3"/>
                </a:solidFill>
                <a:latin typeface="Arial"/>
                <a:ea typeface="Arial"/>
                <a:cs typeface="Arial"/>
                <a:sym typeface="Arial"/>
              </a:defRPr>
            </a:lvl1pPr>
            <a:lvl2pPr marL="0" lvl="1" indent="0" algn="r">
              <a:spcBef>
                <a:spcPts val="0"/>
              </a:spcBef>
              <a:buNone/>
              <a:defRPr sz="1000" b="0" i="0">
                <a:solidFill>
                  <a:schemeClr val="accent3"/>
                </a:solidFill>
                <a:latin typeface="Arial"/>
                <a:ea typeface="Arial"/>
                <a:cs typeface="Arial"/>
                <a:sym typeface="Arial"/>
              </a:defRPr>
            </a:lvl2pPr>
            <a:lvl3pPr marL="0" lvl="2" indent="0" algn="r">
              <a:spcBef>
                <a:spcPts val="0"/>
              </a:spcBef>
              <a:buNone/>
              <a:defRPr sz="1000" b="0" i="0">
                <a:solidFill>
                  <a:schemeClr val="accent3"/>
                </a:solidFill>
                <a:latin typeface="Arial"/>
                <a:ea typeface="Arial"/>
                <a:cs typeface="Arial"/>
                <a:sym typeface="Arial"/>
              </a:defRPr>
            </a:lvl3pPr>
            <a:lvl4pPr marL="0" lvl="3" indent="0" algn="r">
              <a:spcBef>
                <a:spcPts val="0"/>
              </a:spcBef>
              <a:buNone/>
              <a:defRPr sz="1000" b="0" i="0">
                <a:solidFill>
                  <a:schemeClr val="accent3"/>
                </a:solidFill>
                <a:latin typeface="Arial"/>
                <a:ea typeface="Arial"/>
                <a:cs typeface="Arial"/>
                <a:sym typeface="Arial"/>
              </a:defRPr>
            </a:lvl4pPr>
            <a:lvl5pPr marL="0" lvl="4" indent="0" algn="r">
              <a:spcBef>
                <a:spcPts val="0"/>
              </a:spcBef>
              <a:buNone/>
              <a:defRPr sz="1000" b="0" i="0">
                <a:solidFill>
                  <a:schemeClr val="accent3"/>
                </a:solidFill>
                <a:latin typeface="Arial"/>
                <a:ea typeface="Arial"/>
                <a:cs typeface="Arial"/>
                <a:sym typeface="Arial"/>
              </a:defRPr>
            </a:lvl5pPr>
            <a:lvl6pPr marL="0" lvl="5" indent="0" algn="r">
              <a:spcBef>
                <a:spcPts val="0"/>
              </a:spcBef>
              <a:buNone/>
              <a:defRPr sz="1000" b="0" i="0">
                <a:solidFill>
                  <a:schemeClr val="accent3"/>
                </a:solidFill>
                <a:latin typeface="Arial"/>
                <a:ea typeface="Arial"/>
                <a:cs typeface="Arial"/>
                <a:sym typeface="Arial"/>
              </a:defRPr>
            </a:lvl6pPr>
            <a:lvl7pPr marL="0" lvl="6" indent="0" algn="r">
              <a:spcBef>
                <a:spcPts val="0"/>
              </a:spcBef>
              <a:buNone/>
              <a:defRPr sz="1000" b="0" i="0">
                <a:solidFill>
                  <a:schemeClr val="accent3"/>
                </a:solidFill>
                <a:latin typeface="Arial"/>
                <a:ea typeface="Arial"/>
                <a:cs typeface="Arial"/>
                <a:sym typeface="Arial"/>
              </a:defRPr>
            </a:lvl7pPr>
            <a:lvl8pPr marL="0" lvl="7" indent="0" algn="r">
              <a:spcBef>
                <a:spcPts val="0"/>
              </a:spcBef>
              <a:buNone/>
              <a:defRPr sz="1000" b="0" i="0">
                <a:solidFill>
                  <a:schemeClr val="accent3"/>
                </a:solidFill>
                <a:latin typeface="Arial"/>
                <a:ea typeface="Arial"/>
                <a:cs typeface="Arial"/>
                <a:sym typeface="Arial"/>
              </a:defRPr>
            </a:lvl8pPr>
            <a:lvl9pPr marL="0" lvl="8" indent="0" algn="r">
              <a:spcBef>
                <a:spcPts val="0"/>
              </a:spcBef>
              <a:buNone/>
              <a:defRPr sz="1000" b="0" i="0">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06" name="Google Shape;106;p67"/>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AU"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107" name="Google Shape;107;p67"/>
          <p:cNvSpPr txBox="1">
            <a:spLocks noGrp="1"/>
          </p:cNvSpPr>
          <p:nvPr>
            <p:ph type="body" idx="2"/>
          </p:nvPr>
        </p:nvSpPr>
        <p:spPr>
          <a:xfrm>
            <a:off x="352425" y="1520824"/>
            <a:ext cx="11528425" cy="50276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accent3"/>
              </a:buClr>
              <a:buSzPts val="1800"/>
              <a:buNone/>
              <a:defRPr/>
            </a:lvl1pPr>
            <a:lvl2pPr marL="914400" lvl="1" indent="-228600" algn="l">
              <a:lnSpc>
                <a:spcPct val="100000"/>
              </a:lnSpc>
              <a:spcBef>
                <a:spcPts val="600"/>
              </a:spcBef>
              <a:spcAft>
                <a:spcPts val="0"/>
              </a:spcAft>
              <a:buClr>
                <a:schemeClr val="accent3"/>
              </a:buClr>
              <a:buSzPts val="1800"/>
              <a:buNone/>
              <a:defRPr/>
            </a:lvl2pPr>
            <a:lvl3pPr marL="1371600" lvl="2" indent="-342900" algn="l">
              <a:lnSpc>
                <a:spcPct val="100000"/>
              </a:lnSpc>
              <a:spcBef>
                <a:spcPts val="0"/>
              </a:spcBef>
              <a:spcAft>
                <a:spcPts val="0"/>
              </a:spcAft>
              <a:buClr>
                <a:schemeClr val="accent3"/>
              </a:buClr>
              <a:buSzPts val="1800"/>
              <a:buChar char="•"/>
              <a:defRPr/>
            </a:lvl3pPr>
            <a:lvl4pPr marL="1828800" lvl="3" indent="-342900" algn="l">
              <a:lnSpc>
                <a:spcPct val="100000"/>
              </a:lnSpc>
              <a:spcBef>
                <a:spcPts val="0"/>
              </a:spcBef>
              <a:spcAft>
                <a:spcPts val="0"/>
              </a:spcAft>
              <a:buClr>
                <a:schemeClr val="accent3"/>
              </a:buClr>
              <a:buSzPts val="1800"/>
              <a:buChar char="•"/>
              <a:defRPr/>
            </a:lvl4pPr>
            <a:lvl5pPr marL="2286000" lvl="4" indent="-342900" algn="l">
              <a:lnSpc>
                <a:spcPct val="100000"/>
              </a:lnSpc>
              <a:spcBef>
                <a:spcPts val="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67"/>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accent6"/>
        </a:solidFill>
        <a:effectLst/>
      </p:bgPr>
    </p:bg>
    <p:spTree>
      <p:nvGrpSpPr>
        <p:cNvPr id="1" name="Shape 109"/>
        <p:cNvGrpSpPr/>
        <p:nvPr/>
      </p:nvGrpSpPr>
      <p:grpSpPr>
        <a:xfrm>
          <a:off x="0" y="0"/>
          <a:ext cx="0" cy="0"/>
          <a:chOff x="0" y="0"/>
          <a:chExt cx="0" cy="0"/>
        </a:xfrm>
      </p:grpSpPr>
      <p:sp>
        <p:nvSpPr>
          <p:cNvPr id="110" name="Google Shape;110;p68"/>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Font typeface="Arial"/>
              <a:buNone/>
              <a:defRPr sz="30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68"/>
          <p:cNvSpPr txBox="1">
            <a:spLocks noGrp="1"/>
          </p:cNvSpPr>
          <p:nvPr>
            <p:ph type="body" idx="1"/>
          </p:nvPr>
        </p:nvSpPr>
        <p:spPr>
          <a:xfrm>
            <a:off x="8755693" y="304974"/>
            <a:ext cx="3125157" cy="1203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a:solidFill>
                  <a:schemeClr val="dk1"/>
                </a:solidFill>
              </a:defRPr>
            </a:lvl1pPr>
            <a:lvl2pPr marL="914400" lvl="1" indent="-228600" algn="l">
              <a:lnSpc>
                <a:spcPct val="100000"/>
              </a:lnSpc>
              <a:spcBef>
                <a:spcPts val="0"/>
              </a:spcBef>
              <a:spcAft>
                <a:spcPts val="0"/>
              </a:spcAft>
              <a:buClr>
                <a:schemeClr val="dk1"/>
              </a:buClr>
              <a:buSzPts val="900"/>
              <a:buNone/>
              <a:defRPr sz="900">
                <a:solidFill>
                  <a:schemeClr val="dk1"/>
                </a:solidFill>
              </a:defRPr>
            </a:lvl2pPr>
            <a:lvl3pPr marL="1371600" lvl="2" indent="-285750" algn="l">
              <a:lnSpc>
                <a:spcPct val="100000"/>
              </a:lnSpc>
              <a:spcBef>
                <a:spcPts val="0"/>
              </a:spcBef>
              <a:spcAft>
                <a:spcPts val="0"/>
              </a:spcAft>
              <a:buClr>
                <a:schemeClr val="dk1"/>
              </a:buClr>
              <a:buSzPts val="900"/>
              <a:buChar char="•"/>
              <a:defRPr sz="900">
                <a:solidFill>
                  <a:schemeClr val="dk1"/>
                </a:solidFill>
              </a:defRPr>
            </a:lvl3pPr>
            <a:lvl4pPr marL="1828800" lvl="3" indent="-285750" algn="l">
              <a:lnSpc>
                <a:spcPct val="100000"/>
              </a:lnSpc>
              <a:spcBef>
                <a:spcPts val="0"/>
              </a:spcBef>
              <a:spcAft>
                <a:spcPts val="0"/>
              </a:spcAft>
              <a:buClr>
                <a:schemeClr val="dk1"/>
              </a:buClr>
              <a:buSzPts val="900"/>
              <a:buChar char="•"/>
              <a:defRPr sz="900">
                <a:solidFill>
                  <a:schemeClr val="dk1"/>
                </a:solidFill>
              </a:defRPr>
            </a:lvl4pPr>
            <a:lvl5pPr marL="2286000" lvl="4" indent="-285750" algn="l">
              <a:lnSpc>
                <a:spcPct val="100000"/>
              </a:lnSpc>
              <a:spcBef>
                <a:spcPts val="0"/>
              </a:spcBef>
              <a:spcAft>
                <a:spcPts val="0"/>
              </a:spcAft>
              <a:buClr>
                <a:schemeClr val="dk1"/>
              </a:buClr>
              <a:buSzPts val="900"/>
              <a:buChar char="•"/>
              <a:defRPr sz="9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68"/>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accent1"/>
                </a:solidFill>
                <a:latin typeface="Arial"/>
                <a:ea typeface="Arial"/>
                <a:cs typeface="Arial"/>
                <a:sym typeface="Arial"/>
              </a:defRPr>
            </a:lvl1pPr>
            <a:lvl2pPr marL="0" lvl="1" indent="0" algn="r">
              <a:spcBef>
                <a:spcPts val="0"/>
              </a:spcBef>
              <a:buNone/>
              <a:defRPr sz="1000" b="0" i="0">
                <a:solidFill>
                  <a:schemeClr val="accent1"/>
                </a:solidFill>
                <a:latin typeface="Arial"/>
                <a:ea typeface="Arial"/>
                <a:cs typeface="Arial"/>
                <a:sym typeface="Arial"/>
              </a:defRPr>
            </a:lvl2pPr>
            <a:lvl3pPr marL="0" lvl="2" indent="0" algn="r">
              <a:spcBef>
                <a:spcPts val="0"/>
              </a:spcBef>
              <a:buNone/>
              <a:defRPr sz="1000" b="0" i="0">
                <a:solidFill>
                  <a:schemeClr val="accent1"/>
                </a:solidFill>
                <a:latin typeface="Arial"/>
                <a:ea typeface="Arial"/>
                <a:cs typeface="Arial"/>
                <a:sym typeface="Arial"/>
              </a:defRPr>
            </a:lvl3pPr>
            <a:lvl4pPr marL="0" lvl="3" indent="0" algn="r">
              <a:spcBef>
                <a:spcPts val="0"/>
              </a:spcBef>
              <a:buNone/>
              <a:defRPr sz="1000" b="0" i="0">
                <a:solidFill>
                  <a:schemeClr val="accent1"/>
                </a:solidFill>
                <a:latin typeface="Arial"/>
                <a:ea typeface="Arial"/>
                <a:cs typeface="Arial"/>
                <a:sym typeface="Arial"/>
              </a:defRPr>
            </a:lvl4pPr>
            <a:lvl5pPr marL="0" lvl="4" indent="0" algn="r">
              <a:spcBef>
                <a:spcPts val="0"/>
              </a:spcBef>
              <a:buNone/>
              <a:defRPr sz="1000" b="0" i="0">
                <a:solidFill>
                  <a:schemeClr val="accent1"/>
                </a:solidFill>
                <a:latin typeface="Arial"/>
                <a:ea typeface="Arial"/>
                <a:cs typeface="Arial"/>
                <a:sym typeface="Arial"/>
              </a:defRPr>
            </a:lvl5pPr>
            <a:lvl6pPr marL="0" lvl="5" indent="0" algn="r">
              <a:spcBef>
                <a:spcPts val="0"/>
              </a:spcBef>
              <a:buNone/>
              <a:defRPr sz="1000" b="0" i="0">
                <a:solidFill>
                  <a:schemeClr val="accent1"/>
                </a:solidFill>
                <a:latin typeface="Arial"/>
                <a:ea typeface="Arial"/>
                <a:cs typeface="Arial"/>
                <a:sym typeface="Arial"/>
              </a:defRPr>
            </a:lvl6pPr>
            <a:lvl7pPr marL="0" lvl="6" indent="0" algn="r">
              <a:spcBef>
                <a:spcPts val="0"/>
              </a:spcBef>
              <a:buNone/>
              <a:defRPr sz="1000" b="0" i="0">
                <a:solidFill>
                  <a:schemeClr val="accent1"/>
                </a:solidFill>
                <a:latin typeface="Arial"/>
                <a:ea typeface="Arial"/>
                <a:cs typeface="Arial"/>
                <a:sym typeface="Arial"/>
              </a:defRPr>
            </a:lvl7pPr>
            <a:lvl8pPr marL="0" lvl="7" indent="0" algn="r">
              <a:spcBef>
                <a:spcPts val="0"/>
              </a:spcBef>
              <a:buNone/>
              <a:defRPr sz="1000" b="0" i="0">
                <a:solidFill>
                  <a:schemeClr val="accent1"/>
                </a:solidFill>
                <a:latin typeface="Arial"/>
                <a:ea typeface="Arial"/>
                <a:cs typeface="Arial"/>
                <a:sym typeface="Arial"/>
              </a:defRPr>
            </a:lvl8pPr>
            <a:lvl9pPr marL="0" lvl="8" indent="0" algn="r">
              <a:spcBef>
                <a:spcPts val="0"/>
              </a:spcBef>
              <a:buNone/>
              <a:defRPr sz="1000" b="0" i="0">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13" name="Google Shape;113;p68"/>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AU"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114" name="Google Shape;114;p68"/>
          <p:cNvSpPr txBox="1">
            <a:spLocks noGrp="1"/>
          </p:cNvSpPr>
          <p:nvPr>
            <p:ph type="body" idx="2"/>
          </p:nvPr>
        </p:nvSpPr>
        <p:spPr>
          <a:xfrm>
            <a:off x="352425" y="1520824"/>
            <a:ext cx="11528425" cy="50276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accent1"/>
              </a:buClr>
              <a:buSzPts val="1400"/>
              <a:buNone/>
              <a:defRPr>
                <a:solidFill>
                  <a:schemeClr val="accent1"/>
                </a:solidFill>
              </a:defRPr>
            </a:lvl1pPr>
            <a:lvl2pPr marL="914400" lvl="1" indent="-228600" algn="l">
              <a:lnSpc>
                <a:spcPct val="100000"/>
              </a:lnSpc>
              <a:spcBef>
                <a:spcPts val="600"/>
              </a:spcBef>
              <a:spcAft>
                <a:spcPts val="0"/>
              </a:spcAft>
              <a:buClr>
                <a:schemeClr val="accent1"/>
              </a:buClr>
              <a:buSzPts val="1400"/>
              <a:buNone/>
              <a:defRPr>
                <a:solidFill>
                  <a:schemeClr val="accent1"/>
                </a:solidFill>
              </a:defRPr>
            </a:lvl2pPr>
            <a:lvl3pPr marL="1371600" lvl="2" indent="-317500" algn="l">
              <a:lnSpc>
                <a:spcPct val="100000"/>
              </a:lnSpc>
              <a:spcBef>
                <a:spcPts val="0"/>
              </a:spcBef>
              <a:spcAft>
                <a:spcPts val="0"/>
              </a:spcAft>
              <a:buClr>
                <a:schemeClr val="accent1"/>
              </a:buClr>
              <a:buSzPts val="1400"/>
              <a:buChar char="•"/>
              <a:defRPr>
                <a:solidFill>
                  <a:schemeClr val="accent1"/>
                </a:solidFill>
              </a:defRPr>
            </a:lvl3pPr>
            <a:lvl4pPr marL="1828800" lvl="3" indent="-317500" algn="l">
              <a:lnSpc>
                <a:spcPct val="100000"/>
              </a:lnSpc>
              <a:spcBef>
                <a:spcPts val="0"/>
              </a:spcBef>
              <a:spcAft>
                <a:spcPts val="0"/>
              </a:spcAft>
              <a:buClr>
                <a:schemeClr val="accent1"/>
              </a:buClr>
              <a:buSzPts val="1400"/>
              <a:buChar char="•"/>
              <a:defRPr>
                <a:solidFill>
                  <a:schemeClr val="accent1"/>
                </a:solidFill>
              </a:defRPr>
            </a:lvl4pPr>
            <a:lvl5pPr marL="2286000" lvl="4" indent="-317500" algn="l">
              <a:lnSpc>
                <a:spcPct val="100000"/>
              </a:lnSpc>
              <a:spcBef>
                <a:spcPts val="0"/>
              </a:spcBef>
              <a:spcAft>
                <a:spcPts val="0"/>
              </a:spcAft>
              <a:buClr>
                <a:schemeClr val="accent1"/>
              </a:buClr>
              <a:buSzPts val="1400"/>
              <a:buChar char="•"/>
              <a:defRPr>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68"/>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chemeClr val="accent1"/>
        </a:solidFill>
        <a:effectLst/>
      </p:bgPr>
    </p:bg>
    <p:spTree>
      <p:nvGrpSpPr>
        <p:cNvPr id="1" name="Shape 116"/>
        <p:cNvGrpSpPr/>
        <p:nvPr/>
      </p:nvGrpSpPr>
      <p:grpSpPr>
        <a:xfrm>
          <a:off x="0" y="0"/>
          <a:ext cx="0" cy="0"/>
          <a:chOff x="0" y="0"/>
          <a:chExt cx="0" cy="0"/>
        </a:xfrm>
      </p:grpSpPr>
      <p:sp>
        <p:nvSpPr>
          <p:cNvPr id="117" name="Google Shape;117;p69"/>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69"/>
          <p:cNvSpPr txBox="1">
            <a:spLocks noGrp="1"/>
          </p:cNvSpPr>
          <p:nvPr>
            <p:ph type="body" idx="1"/>
          </p:nvPr>
        </p:nvSpPr>
        <p:spPr>
          <a:xfrm>
            <a:off x="8755693" y="304974"/>
            <a:ext cx="3125157" cy="1203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900"/>
              <a:buNone/>
              <a:defRPr sz="900">
                <a:solidFill>
                  <a:schemeClr val="lt1"/>
                </a:solidFill>
              </a:defRPr>
            </a:lvl1pPr>
            <a:lvl2pPr marL="914400" lvl="1" indent="-228600" algn="l">
              <a:lnSpc>
                <a:spcPct val="100000"/>
              </a:lnSpc>
              <a:spcBef>
                <a:spcPts val="0"/>
              </a:spcBef>
              <a:spcAft>
                <a:spcPts val="0"/>
              </a:spcAft>
              <a:buClr>
                <a:schemeClr val="lt1"/>
              </a:buClr>
              <a:buSzPts val="900"/>
              <a:buNone/>
              <a:defRPr sz="900">
                <a:solidFill>
                  <a:schemeClr val="lt1"/>
                </a:solidFill>
              </a:defRPr>
            </a:lvl2pPr>
            <a:lvl3pPr marL="1371600" lvl="2" indent="-285750" algn="l">
              <a:lnSpc>
                <a:spcPct val="100000"/>
              </a:lnSpc>
              <a:spcBef>
                <a:spcPts val="0"/>
              </a:spcBef>
              <a:spcAft>
                <a:spcPts val="0"/>
              </a:spcAft>
              <a:buClr>
                <a:schemeClr val="lt1"/>
              </a:buClr>
              <a:buSzPts val="900"/>
              <a:buChar char="•"/>
              <a:defRPr sz="900">
                <a:solidFill>
                  <a:schemeClr val="lt1"/>
                </a:solidFill>
              </a:defRPr>
            </a:lvl3pPr>
            <a:lvl4pPr marL="1828800" lvl="3" indent="-285750" algn="l">
              <a:lnSpc>
                <a:spcPct val="100000"/>
              </a:lnSpc>
              <a:spcBef>
                <a:spcPts val="0"/>
              </a:spcBef>
              <a:spcAft>
                <a:spcPts val="0"/>
              </a:spcAft>
              <a:buClr>
                <a:schemeClr val="lt1"/>
              </a:buClr>
              <a:buSzPts val="900"/>
              <a:buChar char="•"/>
              <a:defRPr sz="900">
                <a:solidFill>
                  <a:schemeClr val="lt1"/>
                </a:solidFill>
              </a:defRPr>
            </a:lvl4pPr>
            <a:lvl5pPr marL="2286000" lvl="4" indent="-285750" algn="l">
              <a:lnSpc>
                <a:spcPct val="100000"/>
              </a:lnSpc>
              <a:spcBef>
                <a:spcPts val="0"/>
              </a:spcBef>
              <a:spcAft>
                <a:spcPts val="0"/>
              </a:spcAft>
              <a:buClr>
                <a:schemeClr val="lt1"/>
              </a:buClr>
              <a:buSzPts val="900"/>
              <a:buChar char="•"/>
              <a:defRPr sz="9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69"/>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lt1"/>
                </a:solidFill>
                <a:latin typeface="Arial"/>
                <a:ea typeface="Arial"/>
                <a:cs typeface="Arial"/>
                <a:sym typeface="Arial"/>
              </a:defRPr>
            </a:lvl1pPr>
            <a:lvl2pPr marL="0" lvl="1" indent="0" algn="r">
              <a:spcBef>
                <a:spcPts val="0"/>
              </a:spcBef>
              <a:buNone/>
              <a:defRPr sz="1000" b="0" i="0">
                <a:solidFill>
                  <a:schemeClr val="lt1"/>
                </a:solidFill>
                <a:latin typeface="Arial"/>
                <a:ea typeface="Arial"/>
                <a:cs typeface="Arial"/>
                <a:sym typeface="Arial"/>
              </a:defRPr>
            </a:lvl2pPr>
            <a:lvl3pPr marL="0" lvl="2" indent="0" algn="r">
              <a:spcBef>
                <a:spcPts val="0"/>
              </a:spcBef>
              <a:buNone/>
              <a:defRPr sz="1000" b="0" i="0">
                <a:solidFill>
                  <a:schemeClr val="lt1"/>
                </a:solidFill>
                <a:latin typeface="Arial"/>
                <a:ea typeface="Arial"/>
                <a:cs typeface="Arial"/>
                <a:sym typeface="Arial"/>
              </a:defRPr>
            </a:lvl3pPr>
            <a:lvl4pPr marL="0" lvl="3" indent="0" algn="r">
              <a:spcBef>
                <a:spcPts val="0"/>
              </a:spcBef>
              <a:buNone/>
              <a:defRPr sz="1000" b="0" i="0">
                <a:solidFill>
                  <a:schemeClr val="lt1"/>
                </a:solidFill>
                <a:latin typeface="Arial"/>
                <a:ea typeface="Arial"/>
                <a:cs typeface="Arial"/>
                <a:sym typeface="Arial"/>
              </a:defRPr>
            </a:lvl4pPr>
            <a:lvl5pPr marL="0" lvl="4" indent="0" algn="r">
              <a:spcBef>
                <a:spcPts val="0"/>
              </a:spcBef>
              <a:buNone/>
              <a:defRPr sz="1000" b="0" i="0">
                <a:solidFill>
                  <a:schemeClr val="lt1"/>
                </a:solidFill>
                <a:latin typeface="Arial"/>
                <a:ea typeface="Arial"/>
                <a:cs typeface="Arial"/>
                <a:sym typeface="Arial"/>
              </a:defRPr>
            </a:lvl5pPr>
            <a:lvl6pPr marL="0" lvl="5" indent="0" algn="r">
              <a:spcBef>
                <a:spcPts val="0"/>
              </a:spcBef>
              <a:buNone/>
              <a:defRPr sz="1000" b="0" i="0">
                <a:solidFill>
                  <a:schemeClr val="lt1"/>
                </a:solidFill>
                <a:latin typeface="Arial"/>
                <a:ea typeface="Arial"/>
                <a:cs typeface="Arial"/>
                <a:sym typeface="Arial"/>
              </a:defRPr>
            </a:lvl6pPr>
            <a:lvl7pPr marL="0" lvl="6" indent="0" algn="r">
              <a:spcBef>
                <a:spcPts val="0"/>
              </a:spcBef>
              <a:buNone/>
              <a:defRPr sz="1000" b="0" i="0">
                <a:solidFill>
                  <a:schemeClr val="lt1"/>
                </a:solidFill>
                <a:latin typeface="Arial"/>
                <a:ea typeface="Arial"/>
                <a:cs typeface="Arial"/>
                <a:sym typeface="Arial"/>
              </a:defRPr>
            </a:lvl7pPr>
            <a:lvl8pPr marL="0" lvl="7" indent="0" algn="r">
              <a:spcBef>
                <a:spcPts val="0"/>
              </a:spcBef>
              <a:buNone/>
              <a:defRPr sz="1000" b="0" i="0">
                <a:solidFill>
                  <a:schemeClr val="lt1"/>
                </a:solidFill>
                <a:latin typeface="Arial"/>
                <a:ea typeface="Arial"/>
                <a:cs typeface="Arial"/>
                <a:sym typeface="Arial"/>
              </a:defRPr>
            </a:lvl8pPr>
            <a:lvl9pPr marL="0" lvl="8" indent="0" algn="r">
              <a:spcBef>
                <a:spcPts val="0"/>
              </a:spcBef>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20" name="Google Shape;120;p69"/>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AU"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121" name="Google Shape;121;p69"/>
          <p:cNvSpPr txBox="1">
            <a:spLocks noGrp="1"/>
          </p:cNvSpPr>
          <p:nvPr>
            <p:ph type="body" idx="2"/>
          </p:nvPr>
        </p:nvSpPr>
        <p:spPr>
          <a:xfrm>
            <a:off x="352425" y="1520824"/>
            <a:ext cx="11528425" cy="50276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1"/>
              </a:buClr>
              <a:buSzPts val="1400"/>
              <a:buNone/>
              <a:defRPr>
                <a:solidFill>
                  <a:schemeClr val="lt1"/>
                </a:solidFill>
              </a:defRPr>
            </a:lvl1pPr>
            <a:lvl2pPr marL="914400" lvl="1" indent="-228600" algn="l">
              <a:lnSpc>
                <a:spcPct val="100000"/>
              </a:lnSpc>
              <a:spcBef>
                <a:spcPts val="600"/>
              </a:spcBef>
              <a:spcAft>
                <a:spcPts val="0"/>
              </a:spcAft>
              <a:buClr>
                <a:schemeClr val="lt1"/>
              </a:buClr>
              <a:buSzPts val="1400"/>
              <a:buNone/>
              <a:defRPr>
                <a:solidFill>
                  <a:schemeClr val="lt1"/>
                </a:solidFill>
              </a:defRPr>
            </a:lvl2pPr>
            <a:lvl3pPr marL="1371600" lvl="2" indent="-317500" algn="l">
              <a:lnSpc>
                <a:spcPct val="100000"/>
              </a:lnSpc>
              <a:spcBef>
                <a:spcPts val="0"/>
              </a:spcBef>
              <a:spcAft>
                <a:spcPts val="0"/>
              </a:spcAft>
              <a:buClr>
                <a:schemeClr val="lt1"/>
              </a:buClr>
              <a:buSzPts val="1400"/>
              <a:buChar char="•"/>
              <a:defRPr>
                <a:solidFill>
                  <a:schemeClr val="lt1"/>
                </a:solidFill>
              </a:defRPr>
            </a:lvl3pPr>
            <a:lvl4pPr marL="1828800" lvl="3" indent="-317500" algn="l">
              <a:lnSpc>
                <a:spcPct val="100000"/>
              </a:lnSpc>
              <a:spcBef>
                <a:spcPts val="0"/>
              </a:spcBef>
              <a:spcAft>
                <a:spcPts val="0"/>
              </a:spcAft>
              <a:buClr>
                <a:schemeClr val="lt1"/>
              </a:buClr>
              <a:buSzPts val="1400"/>
              <a:buChar char="•"/>
              <a:defRPr>
                <a:solidFill>
                  <a:schemeClr val="lt1"/>
                </a:solidFill>
              </a:defRPr>
            </a:lvl4pPr>
            <a:lvl5pPr marL="2286000" lvl="4" indent="-317500" algn="l">
              <a:lnSpc>
                <a:spcPct val="100000"/>
              </a:lnSpc>
              <a:spcBef>
                <a:spcPts val="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69"/>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70"/>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Font typeface="Arial"/>
              <a:buNone/>
              <a:defRPr sz="30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70"/>
          <p:cNvSpPr txBox="1">
            <a:spLocks noGrp="1"/>
          </p:cNvSpPr>
          <p:nvPr>
            <p:ph type="body" idx="1"/>
          </p:nvPr>
        </p:nvSpPr>
        <p:spPr>
          <a:xfrm>
            <a:off x="8755693" y="304974"/>
            <a:ext cx="3125157" cy="1203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a:solidFill>
                  <a:schemeClr val="dk1"/>
                </a:solidFill>
              </a:defRPr>
            </a:lvl1pPr>
            <a:lvl2pPr marL="914400" lvl="1" indent="-228600" algn="l">
              <a:lnSpc>
                <a:spcPct val="100000"/>
              </a:lnSpc>
              <a:spcBef>
                <a:spcPts val="0"/>
              </a:spcBef>
              <a:spcAft>
                <a:spcPts val="0"/>
              </a:spcAft>
              <a:buClr>
                <a:schemeClr val="dk1"/>
              </a:buClr>
              <a:buSzPts val="900"/>
              <a:buNone/>
              <a:defRPr sz="900">
                <a:solidFill>
                  <a:schemeClr val="dk1"/>
                </a:solidFill>
              </a:defRPr>
            </a:lvl2pPr>
            <a:lvl3pPr marL="1371600" lvl="2" indent="-285750" algn="l">
              <a:lnSpc>
                <a:spcPct val="100000"/>
              </a:lnSpc>
              <a:spcBef>
                <a:spcPts val="0"/>
              </a:spcBef>
              <a:spcAft>
                <a:spcPts val="0"/>
              </a:spcAft>
              <a:buClr>
                <a:schemeClr val="dk1"/>
              </a:buClr>
              <a:buSzPts val="900"/>
              <a:buChar char="•"/>
              <a:defRPr sz="900">
                <a:solidFill>
                  <a:schemeClr val="dk1"/>
                </a:solidFill>
              </a:defRPr>
            </a:lvl3pPr>
            <a:lvl4pPr marL="1828800" lvl="3" indent="-285750" algn="l">
              <a:lnSpc>
                <a:spcPct val="100000"/>
              </a:lnSpc>
              <a:spcBef>
                <a:spcPts val="0"/>
              </a:spcBef>
              <a:spcAft>
                <a:spcPts val="0"/>
              </a:spcAft>
              <a:buClr>
                <a:schemeClr val="dk1"/>
              </a:buClr>
              <a:buSzPts val="900"/>
              <a:buChar char="•"/>
              <a:defRPr sz="900">
                <a:solidFill>
                  <a:schemeClr val="dk1"/>
                </a:solidFill>
              </a:defRPr>
            </a:lvl4pPr>
            <a:lvl5pPr marL="2286000" lvl="4" indent="-285750" algn="l">
              <a:lnSpc>
                <a:spcPct val="100000"/>
              </a:lnSpc>
              <a:spcBef>
                <a:spcPts val="0"/>
              </a:spcBef>
              <a:spcAft>
                <a:spcPts val="0"/>
              </a:spcAft>
              <a:buClr>
                <a:schemeClr val="dk1"/>
              </a:buClr>
              <a:buSzPts val="900"/>
              <a:buChar char="•"/>
              <a:defRPr sz="9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70"/>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dk1"/>
                </a:solidFill>
                <a:latin typeface="Arial"/>
                <a:ea typeface="Arial"/>
                <a:cs typeface="Arial"/>
                <a:sym typeface="Arial"/>
              </a:defRPr>
            </a:lvl1pPr>
            <a:lvl2pPr marL="0" lvl="1" indent="0" algn="r">
              <a:spcBef>
                <a:spcPts val="0"/>
              </a:spcBef>
              <a:buNone/>
              <a:defRPr sz="1000" b="0" i="0">
                <a:solidFill>
                  <a:schemeClr val="dk1"/>
                </a:solidFill>
                <a:latin typeface="Arial"/>
                <a:ea typeface="Arial"/>
                <a:cs typeface="Arial"/>
                <a:sym typeface="Arial"/>
              </a:defRPr>
            </a:lvl2pPr>
            <a:lvl3pPr marL="0" lvl="2" indent="0" algn="r">
              <a:spcBef>
                <a:spcPts val="0"/>
              </a:spcBef>
              <a:buNone/>
              <a:defRPr sz="1000" b="0" i="0">
                <a:solidFill>
                  <a:schemeClr val="dk1"/>
                </a:solidFill>
                <a:latin typeface="Arial"/>
                <a:ea typeface="Arial"/>
                <a:cs typeface="Arial"/>
                <a:sym typeface="Arial"/>
              </a:defRPr>
            </a:lvl3pPr>
            <a:lvl4pPr marL="0" lvl="3" indent="0" algn="r">
              <a:spcBef>
                <a:spcPts val="0"/>
              </a:spcBef>
              <a:buNone/>
              <a:defRPr sz="1000" b="0" i="0">
                <a:solidFill>
                  <a:schemeClr val="dk1"/>
                </a:solidFill>
                <a:latin typeface="Arial"/>
                <a:ea typeface="Arial"/>
                <a:cs typeface="Arial"/>
                <a:sym typeface="Arial"/>
              </a:defRPr>
            </a:lvl4pPr>
            <a:lvl5pPr marL="0" lvl="4" indent="0" algn="r">
              <a:spcBef>
                <a:spcPts val="0"/>
              </a:spcBef>
              <a:buNone/>
              <a:defRPr sz="1000" b="0" i="0">
                <a:solidFill>
                  <a:schemeClr val="dk1"/>
                </a:solidFill>
                <a:latin typeface="Arial"/>
                <a:ea typeface="Arial"/>
                <a:cs typeface="Arial"/>
                <a:sym typeface="Arial"/>
              </a:defRPr>
            </a:lvl5pPr>
            <a:lvl6pPr marL="0" lvl="5" indent="0" algn="r">
              <a:spcBef>
                <a:spcPts val="0"/>
              </a:spcBef>
              <a:buNone/>
              <a:defRPr sz="1000" b="0" i="0">
                <a:solidFill>
                  <a:schemeClr val="dk1"/>
                </a:solidFill>
                <a:latin typeface="Arial"/>
                <a:ea typeface="Arial"/>
                <a:cs typeface="Arial"/>
                <a:sym typeface="Arial"/>
              </a:defRPr>
            </a:lvl6pPr>
            <a:lvl7pPr marL="0" lvl="6" indent="0" algn="r">
              <a:spcBef>
                <a:spcPts val="0"/>
              </a:spcBef>
              <a:buNone/>
              <a:defRPr sz="1000" b="0" i="0">
                <a:solidFill>
                  <a:schemeClr val="dk1"/>
                </a:solidFill>
                <a:latin typeface="Arial"/>
                <a:ea typeface="Arial"/>
                <a:cs typeface="Arial"/>
                <a:sym typeface="Arial"/>
              </a:defRPr>
            </a:lvl7pPr>
            <a:lvl8pPr marL="0" lvl="7" indent="0" algn="r">
              <a:spcBef>
                <a:spcPts val="0"/>
              </a:spcBef>
              <a:buNone/>
              <a:defRPr sz="1000" b="0" i="0">
                <a:solidFill>
                  <a:schemeClr val="dk1"/>
                </a:solidFill>
                <a:latin typeface="Arial"/>
                <a:ea typeface="Arial"/>
                <a:cs typeface="Arial"/>
                <a:sym typeface="Arial"/>
              </a:defRPr>
            </a:lvl8pPr>
            <a:lvl9pPr marL="0" lvl="8" indent="0" algn="r">
              <a:spcBef>
                <a:spcPts val="0"/>
              </a:spcBef>
              <a:buNone/>
              <a:defRPr sz="100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27" name="Google Shape;127;p70"/>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AU"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128" name="Google Shape;128;p70"/>
          <p:cNvSpPr txBox="1">
            <a:spLocks noGrp="1"/>
          </p:cNvSpPr>
          <p:nvPr>
            <p:ph type="body" idx="2"/>
          </p:nvPr>
        </p:nvSpPr>
        <p:spPr>
          <a:xfrm>
            <a:off x="352425" y="1520824"/>
            <a:ext cx="11528425" cy="50276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1400"/>
              <a:buNone/>
              <a:defRPr>
                <a:solidFill>
                  <a:schemeClr val="dk1"/>
                </a:solidFill>
              </a:defRPr>
            </a:lvl1pPr>
            <a:lvl2pPr marL="914400" lvl="1" indent="-228600" algn="l">
              <a:lnSpc>
                <a:spcPct val="100000"/>
              </a:lnSpc>
              <a:spcBef>
                <a:spcPts val="600"/>
              </a:spcBef>
              <a:spcAft>
                <a:spcPts val="0"/>
              </a:spcAft>
              <a:buClr>
                <a:schemeClr val="dk1"/>
              </a:buClr>
              <a:buSzPts val="1400"/>
              <a:buNone/>
              <a:defRPr>
                <a:solidFill>
                  <a:schemeClr val="dk1"/>
                </a:solidFill>
              </a:defRPr>
            </a:lvl2pPr>
            <a:lvl3pPr marL="1371600" lvl="2" indent="-317500" algn="l">
              <a:lnSpc>
                <a:spcPct val="100000"/>
              </a:lnSpc>
              <a:spcBef>
                <a:spcPts val="0"/>
              </a:spcBef>
              <a:spcAft>
                <a:spcPts val="0"/>
              </a:spcAft>
              <a:buClr>
                <a:schemeClr val="dk1"/>
              </a:buClr>
              <a:buSzPts val="1400"/>
              <a:buChar char="•"/>
              <a:defRPr>
                <a:solidFill>
                  <a:schemeClr val="dk1"/>
                </a:solidFill>
              </a:defRPr>
            </a:lvl3pPr>
            <a:lvl4pPr marL="1828800" lvl="3" indent="-317500" algn="l">
              <a:lnSpc>
                <a:spcPct val="100000"/>
              </a:lnSpc>
              <a:spcBef>
                <a:spcPts val="0"/>
              </a:spcBef>
              <a:spcAft>
                <a:spcPts val="0"/>
              </a:spcAft>
              <a:buClr>
                <a:schemeClr val="dk1"/>
              </a:buClr>
              <a:buSzPts val="1400"/>
              <a:buChar char="•"/>
              <a:defRPr>
                <a:solidFill>
                  <a:schemeClr val="dk1"/>
                </a:solidFill>
              </a:defRPr>
            </a:lvl4pPr>
            <a:lvl5pPr marL="2286000" lvl="4" indent="-317500" algn="l">
              <a:lnSpc>
                <a:spcPct val="100000"/>
              </a:lnSpc>
              <a:spcBef>
                <a:spcPts val="0"/>
              </a:spcBef>
              <a:spcAft>
                <a:spcPts val="0"/>
              </a:spcAft>
              <a:buClr>
                <a:schemeClr val="dk1"/>
              </a:buClr>
              <a:buSzPts val="14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70"/>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eature Copy">
  <p:cSld name="1_Feature Copy">
    <p:bg>
      <p:bgPr>
        <a:solidFill>
          <a:schemeClr val="accent5"/>
        </a:solidFill>
        <a:effectLst/>
      </p:bgPr>
    </p:bg>
    <p:spTree>
      <p:nvGrpSpPr>
        <p:cNvPr id="1" name="Shape 20"/>
        <p:cNvGrpSpPr/>
        <p:nvPr/>
      </p:nvGrpSpPr>
      <p:grpSpPr>
        <a:xfrm>
          <a:off x="0" y="0"/>
          <a:ext cx="0" cy="0"/>
          <a:chOff x="0" y="0"/>
          <a:chExt cx="0" cy="0"/>
        </a:xfrm>
      </p:grpSpPr>
      <p:sp>
        <p:nvSpPr>
          <p:cNvPr id="21" name="Google Shape;21;p53"/>
          <p:cNvSpPr txBox="1">
            <a:spLocks noGrp="1"/>
          </p:cNvSpPr>
          <p:nvPr>
            <p:ph type="title"/>
          </p:nvPr>
        </p:nvSpPr>
        <p:spPr>
          <a:xfrm>
            <a:off x="314322" y="235980"/>
            <a:ext cx="9804590" cy="444359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500"/>
              <a:buFont typeface="Arial"/>
              <a:buNone/>
              <a:defRPr sz="35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3"/>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23;p53"/>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dk1"/>
                </a:solidFill>
                <a:latin typeface="Arial"/>
                <a:ea typeface="Arial"/>
                <a:cs typeface="Arial"/>
                <a:sym typeface="Arial"/>
              </a:defRPr>
            </a:lvl1pPr>
            <a:lvl2pPr marL="0" lvl="1" indent="0" algn="r">
              <a:spcBef>
                <a:spcPts val="0"/>
              </a:spcBef>
              <a:buNone/>
              <a:defRPr sz="1000" b="0" i="0">
                <a:solidFill>
                  <a:schemeClr val="dk1"/>
                </a:solidFill>
                <a:latin typeface="Arial"/>
                <a:ea typeface="Arial"/>
                <a:cs typeface="Arial"/>
                <a:sym typeface="Arial"/>
              </a:defRPr>
            </a:lvl2pPr>
            <a:lvl3pPr marL="0" lvl="2" indent="0" algn="r">
              <a:spcBef>
                <a:spcPts val="0"/>
              </a:spcBef>
              <a:buNone/>
              <a:defRPr sz="1000" b="0" i="0">
                <a:solidFill>
                  <a:schemeClr val="dk1"/>
                </a:solidFill>
                <a:latin typeface="Arial"/>
                <a:ea typeface="Arial"/>
                <a:cs typeface="Arial"/>
                <a:sym typeface="Arial"/>
              </a:defRPr>
            </a:lvl3pPr>
            <a:lvl4pPr marL="0" lvl="3" indent="0" algn="r">
              <a:spcBef>
                <a:spcPts val="0"/>
              </a:spcBef>
              <a:buNone/>
              <a:defRPr sz="1000" b="0" i="0">
                <a:solidFill>
                  <a:schemeClr val="dk1"/>
                </a:solidFill>
                <a:latin typeface="Arial"/>
                <a:ea typeface="Arial"/>
                <a:cs typeface="Arial"/>
                <a:sym typeface="Arial"/>
              </a:defRPr>
            </a:lvl4pPr>
            <a:lvl5pPr marL="0" lvl="4" indent="0" algn="r">
              <a:spcBef>
                <a:spcPts val="0"/>
              </a:spcBef>
              <a:buNone/>
              <a:defRPr sz="1000" b="0" i="0">
                <a:solidFill>
                  <a:schemeClr val="dk1"/>
                </a:solidFill>
                <a:latin typeface="Arial"/>
                <a:ea typeface="Arial"/>
                <a:cs typeface="Arial"/>
                <a:sym typeface="Arial"/>
              </a:defRPr>
            </a:lvl5pPr>
            <a:lvl6pPr marL="0" lvl="5" indent="0" algn="r">
              <a:spcBef>
                <a:spcPts val="0"/>
              </a:spcBef>
              <a:buNone/>
              <a:defRPr sz="1000" b="0" i="0">
                <a:solidFill>
                  <a:schemeClr val="dk1"/>
                </a:solidFill>
                <a:latin typeface="Arial"/>
                <a:ea typeface="Arial"/>
                <a:cs typeface="Arial"/>
                <a:sym typeface="Arial"/>
              </a:defRPr>
            </a:lvl6pPr>
            <a:lvl7pPr marL="0" lvl="6" indent="0" algn="r">
              <a:spcBef>
                <a:spcPts val="0"/>
              </a:spcBef>
              <a:buNone/>
              <a:defRPr sz="1000" b="0" i="0">
                <a:solidFill>
                  <a:schemeClr val="dk1"/>
                </a:solidFill>
                <a:latin typeface="Arial"/>
                <a:ea typeface="Arial"/>
                <a:cs typeface="Arial"/>
                <a:sym typeface="Arial"/>
              </a:defRPr>
            </a:lvl7pPr>
            <a:lvl8pPr marL="0" lvl="7" indent="0" algn="r">
              <a:spcBef>
                <a:spcPts val="0"/>
              </a:spcBef>
              <a:buNone/>
              <a:defRPr sz="1000" b="0" i="0">
                <a:solidFill>
                  <a:schemeClr val="dk1"/>
                </a:solidFill>
                <a:latin typeface="Arial"/>
                <a:ea typeface="Arial"/>
                <a:cs typeface="Arial"/>
                <a:sym typeface="Arial"/>
              </a:defRPr>
            </a:lvl8pPr>
            <a:lvl9pPr marL="0" lvl="8" indent="0" algn="r">
              <a:spcBef>
                <a:spcPts val="0"/>
              </a:spcBef>
              <a:buNone/>
              <a:defRPr sz="100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24" name="Google Shape;24;p53"/>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1"/>
        </a:solidFill>
        <a:effectLst/>
      </p:bgPr>
    </p:bg>
    <p:spTree>
      <p:nvGrpSpPr>
        <p:cNvPr id="1" name="Shape 130"/>
        <p:cNvGrpSpPr/>
        <p:nvPr/>
      </p:nvGrpSpPr>
      <p:grpSpPr>
        <a:xfrm>
          <a:off x="0" y="0"/>
          <a:ext cx="0" cy="0"/>
          <a:chOff x="0" y="0"/>
          <a:chExt cx="0" cy="0"/>
        </a:xfrm>
      </p:grpSpPr>
      <p:grpSp>
        <p:nvGrpSpPr>
          <p:cNvPr id="131" name="Google Shape;131;p71"/>
          <p:cNvGrpSpPr/>
          <p:nvPr/>
        </p:nvGrpSpPr>
        <p:grpSpPr>
          <a:xfrm>
            <a:off x="417526" y="387280"/>
            <a:ext cx="11340345" cy="6075045"/>
            <a:chOff x="417526" y="387280"/>
            <a:chExt cx="11340345" cy="6075045"/>
          </a:xfrm>
        </p:grpSpPr>
        <p:sp>
          <p:nvSpPr>
            <p:cNvPr id="132" name="Google Shape;132;p71"/>
            <p:cNvSpPr/>
            <p:nvPr/>
          </p:nvSpPr>
          <p:spPr>
            <a:xfrm>
              <a:off x="3627164" y="1507599"/>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 name="Google Shape;133;p71"/>
            <p:cNvSpPr/>
            <p:nvPr/>
          </p:nvSpPr>
          <p:spPr>
            <a:xfrm>
              <a:off x="3627164" y="387280"/>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71"/>
            <p:cNvSpPr/>
            <p:nvPr/>
          </p:nvSpPr>
          <p:spPr>
            <a:xfrm>
              <a:off x="5405447" y="387280"/>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71"/>
            <p:cNvSpPr/>
            <p:nvPr/>
          </p:nvSpPr>
          <p:spPr>
            <a:xfrm>
              <a:off x="5405447" y="786973"/>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71"/>
            <p:cNvSpPr/>
            <p:nvPr/>
          </p:nvSpPr>
          <p:spPr>
            <a:xfrm>
              <a:off x="5405447" y="2255371"/>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71"/>
            <p:cNvSpPr/>
            <p:nvPr/>
          </p:nvSpPr>
          <p:spPr>
            <a:xfrm>
              <a:off x="5761121" y="2255371"/>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Google Shape;138;p71"/>
            <p:cNvSpPr/>
            <p:nvPr/>
          </p:nvSpPr>
          <p:spPr>
            <a:xfrm>
              <a:off x="5761121" y="1894969"/>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9" name="Google Shape;139;p71"/>
            <p:cNvSpPr/>
            <p:nvPr/>
          </p:nvSpPr>
          <p:spPr>
            <a:xfrm>
              <a:off x="5761121" y="2627917"/>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0" name="Google Shape;140;p71"/>
            <p:cNvSpPr/>
            <p:nvPr/>
          </p:nvSpPr>
          <p:spPr>
            <a:xfrm>
              <a:off x="5761121" y="4088546"/>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1" name="Google Shape;141;p71"/>
            <p:cNvSpPr/>
            <p:nvPr/>
          </p:nvSpPr>
          <p:spPr>
            <a:xfrm>
              <a:off x="6828145" y="4088546"/>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2" name="Google Shape;142;p71"/>
            <p:cNvSpPr/>
            <p:nvPr/>
          </p:nvSpPr>
          <p:spPr>
            <a:xfrm>
              <a:off x="7539493" y="3291304"/>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3" name="Google Shape;143;p71"/>
            <p:cNvSpPr/>
            <p:nvPr/>
          </p:nvSpPr>
          <p:spPr>
            <a:xfrm>
              <a:off x="4338513" y="4821852"/>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4" name="Google Shape;144;p71"/>
            <p:cNvSpPr/>
            <p:nvPr/>
          </p:nvSpPr>
          <p:spPr>
            <a:xfrm>
              <a:off x="4338513" y="5183147"/>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5" name="Google Shape;145;p71"/>
            <p:cNvSpPr/>
            <p:nvPr/>
          </p:nvSpPr>
          <p:spPr>
            <a:xfrm>
              <a:off x="6828145" y="4453413"/>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6" name="Google Shape;146;p71"/>
            <p:cNvSpPr/>
            <p:nvPr/>
          </p:nvSpPr>
          <p:spPr>
            <a:xfrm>
              <a:off x="6472470" y="5903773"/>
              <a:ext cx="180113" cy="180201"/>
            </a:xfrm>
            <a:custGeom>
              <a:avLst/>
              <a:gdLst/>
              <a:ahLst/>
              <a:cxnLst/>
              <a:rect l="l" t="t" r="r" b="b"/>
              <a:pathLst>
                <a:path w="180113" h="180201" extrusionOk="0">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71"/>
            <p:cNvSpPr/>
            <p:nvPr/>
          </p:nvSpPr>
          <p:spPr>
            <a:xfrm>
              <a:off x="6472470" y="6282124"/>
              <a:ext cx="180113" cy="180201"/>
            </a:xfrm>
            <a:custGeom>
              <a:avLst/>
              <a:gdLst/>
              <a:ahLst/>
              <a:cxnLst/>
              <a:rect l="l" t="t" r="r" b="b"/>
              <a:pathLst>
                <a:path w="180113" h="180201" extrusionOk="0">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71"/>
            <p:cNvSpPr/>
            <p:nvPr/>
          </p:nvSpPr>
          <p:spPr>
            <a:xfrm>
              <a:off x="7183819" y="4453413"/>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71"/>
            <p:cNvSpPr/>
            <p:nvPr/>
          </p:nvSpPr>
          <p:spPr>
            <a:xfrm>
              <a:off x="5049773" y="4088546"/>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0" name="Google Shape;150;p71"/>
            <p:cNvSpPr/>
            <p:nvPr/>
          </p:nvSpPr>
          <p:spPr>
            <a:xfrm>
              <a:off x="4694187" y="4088546"/>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1" name="Google Shape;151;p71"/>
            <p:cNvSpPr/>
            <p:nvPr/>
          </p:nvSpPr>
          <p:spPr>
            <a:xfrm>
              <a:off x="3627164" y="4088546"/>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2" name="Google Shape;152;p71"/>
            <p:cNvSpPr/>
            <p:nvPr/>
          </p:nvSpPr>
          <p:spPr>
            <a:xfrm>
              <a:off x="3982838" y="4088546"/>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 name="Google Shape;153;p71"/>
            <p:cNvSpPr/>
            <p:nvPr/>
          </p:nvSpPr>
          <p:spPr>
            <a:xfrm>
              <a:off x="3982838" y="3701533"/>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4" name="Google Shape;154;p71"/>
            <p:cNvSpPr/>
            <p:nvPr/>
          </p:nvSpPr>
          <p:spPr>
            <a:xfrm>
              <a:off x="3627164" y="1186576"/>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5" name="Google Shape;155;p71"/>
            <p:cNvSpPr/>
            <p:nvPr/>
          </p:nvSpPr>
          <p:spPr>
            <a:xfrm>
              <a:off x="3627164" y="786973"/>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6" name="Google Shape;156;p71"/>
            <p:cNvSpPr/>
            <p:nvPr/>
          </p:nvSpPr>
          <p:spPr>
            <a:xfrm>
              <a:off x="4338513" y="4088546"/>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7" name="Google Shape;157;p71"/>
            <p:cNvSpPr/>
            <p:nvPr/>
          </p:nvSpPr>
          <p:spPr>
            <a:xfrm>
              <a:off x="5405447" y="4088546"/>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71"/>
            <p:cNvSpPr/>
            <p:nvPr/>
          </p:nvSpPr>
          <p:spPr>
            <a:xfrm>
              <a:off x="5405447" y="2627917"/>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71"/>
            <p:cNvSpPr/>
            <p:nvPr/>
          </p:nvSpPr>
          <p:spPr>
            <a:xfrm>
              <a:off x="5405447" y="1894969"/>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Google Shape;160;p71"/>
            <p:cNvSpPr/>
            <p:nvPr/>
          </p:nvSpPr>
          <p:spPr>
            <a:xfrm>
              <a:off x="5405447" y="1507599"/>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Google Shape;161;p71"/>
            <p:cNvSpPr/>
            <p:nvPr/>
          </p:nvSpPr>
          <p:spPr>
            <a:xfrm>
              <a:off x="5405447" y="1186576"/>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2" name="Google Shape;162;p71"/>
            <p:cNvSpPr/>
            <p:nvPr/>
          </p:nvSpPr>
          <p:spPr>
            <a:xfrm>
              <a:off x="773201" y="5183147"/>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3" name="Google Shape;163;p71"/>
            <p:cNvSpPr/>
            <p:nvPr/>
          </p:nvSpPr>
          <p:spPr>
            <a:xfrm>
              <a:off x="773201" y="4783544"/>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4" name="Google Shape;164;p71"/>
            <p:cNvSpPr/>
            <p:nvPr/>
          </p:nvSpPr>
          <p:spPr>
            <a:xfrm>
              <a:off x="773201" y="3315146"/>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5" name="Google Shape;165;p71"/>
            <p:cNvSpPr/>
            <p:nvPr/>
          </p:nvSpPr>
          <p:spPr>
            <a:xfrm>
              <a:off x="417526" y="3315146"/>
              <a:ext cx="180113" cy="180201"/>
            </a:xfrm>
            <a:custGeom>
              <a:avLst/>
              <a:gdLst/>
              <a:ahLst/>
              <a:cxnLst/>
              <a:rect l="l" t="t" r="r" b="b"/>
              <a:pathLst>
                <a:path w="180113" h="180201" extrusionOk="0">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 name="Google Shape;166;p71"/>
            <p:cNvSpPr/>
            <p:nvPr/>
          </p:nvSpPr>
          <p:spPr>
            <a:xfrm>
              <a:off x="417526" y="3675459"/>
              <a:ext cx="180113" cy="180201"/>
            </a:xfrm>
            <a:custGeom>
              <a:avLst/>
              <a:gdLst/>
              <a:ahLst/>
              <a:cxnLst/>
              <a:rect l="l" t="t" r="r" b="b"/>
              <a:pathLst>
                <a:path w="180113" h="180201" extrusionOk="0">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71"/>
            <p:cNvSpPr/>
            <p:nvPr/>
          </p:nvSpPr>
          <p:spPr>
            <a:xfrm>
              <a:off x="417526" y="2942510"/>
              <a:ext cx="180113" cy="180201"/>
            </a:xfrm>
            <a:custGeom>
              <a:avLst/>
              <a:gdLst/>
              <a:ahLst/>
              <a:cxnLst/>
              <a:rect l="l" t="t" r="r" b="b"/>
              <a:pathLst>
                <a:path w="180113" h="180201" extrusionOk="0">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8" name="Google Shape;168;p71"/>
            <p:cNvSpPr/>
            <p:nvPr/>
          </p:nvSpPr>
          <p:spPr>
            <a:xfrm>
              <a:off x="773201" y="2942510"/>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9" name="Google Shape;169;p71"/>
            <p:cNvSpPr/>
            <p:nvPr/>
          </p:nvSpPr>
          <p:spPr>
            <a:xfrm>
              <a:off x="773201" y="3675459"/>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71"/>
            <p:cNvSpPr/>
            <p:nvPr/>
          </p:nvSpPr>
          <p:spPr>
            <a:xfrm>
              <a:off x="773201" y="4062829"/>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p71"/>
            <p:cNvSpPr/>
            <p:nvPr/>
          </p:nvSpPr>
          <p:spPr>
            <a:xfrm>
              <a:off x="773201" y="4383851"/>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71"/>
            <p:cNvSpPr/>
            <p:nvPr/>
          </p:nvSpPr>
          <p:spPr>
            <a:xfrm>
              <a:off x="6116796" y="4088546"/>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71"/>
            <p:cNvSpPr/>
            <p:nvPr/>
          </p:nvSpPr>
          <p:spPr>
            <a:xfrm>
              <a:off x="6472470" y="4088546"/>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71"/>
            <p:cNvSpPr/>
            <p:nvPr/>
          </p:nvSpPr>
          <p:spPr>
            <a:xfrm>
              <a:off x="6472470" y="4453413"/>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71"/>
            <p:cNvSpPr/>
            <p:nvPr/>
          </p:nvSpPr>
          <p:spPr>
            <a:xfrm>
              <a:off x="7183819" y="5903773"/>
              <a:ext cx="180113" cy="180201"/>
            </a:xfrm>
            <a:custGeom>
              <a:avLst/>
              <a:gdLst/>
              <a:ahLst/>
              <a:cxnLst/>
              <a:rect l="l" t="t" r="r" b="b"/>
              <a:pathLst>
                <a:path w="180113" h="180201" extrusionOk="0">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71"/>
            <p:cNvSpPr/>
            <p:nvPr/>
          </p:nvSpPr>
          <p:spPr>
            <a:xfrm>
              <a:off x="7183819" y="6282124"/>
              <a:ext cx="180113" cy="180201"/>
            </a:xfrm>
            <a:custGeom>
              <a:avLst/>
              <a:gdLst/>
              <a:ahLst/>
              <a:cxnLst/>
              <a:rect l="l" t="t" r="r" b="b"/>
              <a:pathLst>
                <a:path w="180113" h="180201" extrusionOk="0">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71"/>
            <p:cNvSpPr/>
            <p:nvPr/>
          </p:nvSpPr>
          <p:spPr>
            <a:xfrm>
              <a:off x="6828145" y="6282124"/>
              <a:ext cx="180113" cy="180201"/>
            </a:xfrm>
            <a:custGeom>
              <a:avLst/>
              <a:gdLst/>
              <a:ahLst/>
              <a:cxnLst/>
              <a:rect l="l" t="t" r="r" b="b"/>
              <a:pathLst>
                <a:path w="180113" h="180201" extrusionOk="0">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71"/>
            <p:cNvSpPr/>
            <p:nvPr/>
          </p:nvSpPr>
          <p:spPr>
            <a:xfrm>
              <a:off x="4338513" y="4417337"/>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71"/>
            <p:cNvSpPr/>
            <p:nvPr/>
          </p:nvSpPr>
          <p:spPr>
            <a:xfrm>
              <a:off x="4338513" y="3701533"/>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71"/>
            <p:cNvSpPr/>
            <p:nvPr/>
          </p:nvSpPr>
          <p:spPr>
            <a:xfrm>
              <a:off x="9443712" y="2580947"/>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71"/>
            <p:cNvSpPr/>
            <p:nvPr/>
          </p:nvSpPr>
          <p:spPr>
            <a:xfrm>
              <a:off x="8376778" y="2580947"/>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71"/>
            <p:cNvSpPr/>
            <p:nvPr/>
          </p:nvSpPr>
          <p:spPr>
            <a:xfrm>
              <a:off x="10866409" y="1847641"/>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71"/>
            <p:cNvSpPr/>
            <p:nvPr/>
          </p:nvSpPr>
          <p:spPr>
            <a:xfrm>
              <a:off x="10866409" y="1486346"/>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71"/>
            <p:cNvSpPr/>
            <p:nvPr/>
          </p:nvSpPr>
          <p:spPr>
            <a:xfrm>
              <a:off x="8376778" y="2216080"/>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5" name="Google Shape;185;p71"/>
            <p:cNvSpPr/>
            <p:nvPr/>
          </p:nvSpPr>
          <p:spPr>
            <a:xfrm>
              <a:off x="8732453" y="765720"/>
              <a:ext cx="180113" cy="180201"/>
            </a:xfrm>
            <a:custGeom>
              <a:avLst/>
              <a:gdLst/>
              <a:ahLst/>
              <a:cxnLst/>
              <a:rect l="l" t="t" r="r" b="b"/>
              <a:pathLst>
                <a:path w="180113"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71"/>
            <p:cNvSpPr/>
            <p:nvPr/>
          </p:nvSpPr>
          <p:spPr>
            <a:xfrm>
              <a:off x="8732453" y="387369"/>
              <a:ext cx="180113" cy="180201"/>
            </a:xfrm>
            <a:custGeom>
              <a:avLst/>
              <a:gdLst/>
              <a:ahLst/>
              <a:cxnLst/>
              <a:rect l="l" t="t" r="r" b="b"/>
              <a:pathLst>
                <a:path w="180113"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Google Shape;187;p71"/>
            <p:cNvSpPr/>
            <p:nvPr/>
          </p:nvSpPr>
          <p:spPr>
            <a:xfrm>
              <a:off x="8021104" y="2216080"/>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Google Shape;188;p71"/>
            <p:cNvSpPr/>
            <p:nvPr/>
          </p:nvSpPr>
          <p:spPr>
            <a:xfrm>
              <a:off x="10155061" y="2580947"/>
              <a:ext cx="180112" cy="180201"/>
            </a:xfrm>
            <a:custGeom>
              <a:avLst/>
              <a:gdLst/>
              <a:ahLst/>
              <a:cxnLst/>
              <a:rect l="l" t="t" r="r" b="b"/>
              <a:pathLst>
                <a:path w="180112" h="180201" extrusionOk="0">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71"/>
            <p:cNvSpPr/>
            <p:nvPr/>
          </p:nvSpPr>
          <p:spPr>
            <a:xfrm>
              <a:off x="10510735" y="2580947"/>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0" name="Google Shape;190;p71"/>
            <p:cNvSpPr/>
            <p:nvPr/>
          </p:nvSpPr>
          <p:spPr>
            <a:xfrm>
              <a:off x="11577759" y="2580947"/>
              <a:ext cx="180112" cy="180201"/>
            </a:xfrm>
            <a:custGeom>
              <a:avLst/>
              <a:gdLst/>
              <a:ahLst/>
              <a:cxnLst/>
              <a:rect l="l" t="t" r="r" b="b"/>
              <a:pathLst>
                <a:path w="180112"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71"/>
            <p:cNvSpPr/>
            <p:nvPr/>
          </p:nvSpPr>
          <p:spPr>
            <a:xfrm>
              <a:off x="11222084" y="2580947"/>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p71"/>
            <p:cNvSpPr/>
            <p:nvPr/>
          </p:nvSpPr>
          <p:spPr>
            <a:xfrm>
              <a:off x="11222084" y="2967960"/>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3" name="Google Shape;193;p71"/>
            <p:cNvSpPr/>
            <p:nvPr/>
          </p:nvSpPr>
          <p:spPr>
            <a:xfrm>
              <a:off x="10866409" y="2580947"/>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4" name="Google Shape;194;p71"/>
            <p:cNvSpPr/>
            <p:nvPr/>
          </p:nvSpPr>
          <p:spPr>
            <a:xfrm>
              <a:off x="9799387" y="2580947"/>
              <a:ext cx="180112" cy="180201"/>
            </a:xfrm>
            <a:custGeom>
              <a:avLst/>
              <a:gdLst/>
              <a:ahLst/>
              <a:cxnLst/>
              <a:rect l="l" t="t" r="r" b="b"/>
              <a:pathLst>
                <a:path w="180112"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5" name="Google Shape;195;p71"/>
            <p:cNvSpPr/>
            <p:nvPr/>
          </p:nvSpPr>
          <p:spPr>
            <a:xfrm>
              <a:off x="9088038" y="2580947"/>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71"/>
            <p:cNvSpPr/>
            <p:nvPr/>
          </p:nvSpPr>
          <p:spPr>
            <a:xfrm>
              <a:off x="8732453" y="2580947"/>
              <a:ext cx="180113" cy="180201"/>
            </a:xfrm>
            <a:custGeom>
              <a:avLst/>
              <a:gdLst/>
              <a:ahLst/>
              <a:cxnLst/>
              <a:rect l="l" t="t" r="r" b="b"/>
              <a:pathLst>
                <a:path w="180113"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71"/>
            <p:cNvSpPr/>
            <p:nvPr/>
          </p:nvSpPr>
          <p:spPr>
            <a:xfrm>
              <a:off x="8732453" y="2216080"/>
              <a:ext cx="180113" cy="180201"/>
            </a:xfrm>
            <a:custGeom>
              <a:avLst/>
              <a:gdLst/>
              <a:ahLst/>
              <a:cxnLst/>
              <a:rect l="l" t="t" r="r" b="b"/>
              <a:pathLst>
                <a:path w="180113"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 name="Google Shape;198;p71"/>
            <p:cNvSpPr/>
            <p:nvPr/>
          </p:nvSpPr>
          <p:spPr>
            <a:xfrm>
              <a:off x="8021104" y="765720"/>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p71"/>
            <p:cNvSpPr/>
            <p:nvPr/>
          </p:nvSpPr>
          <p:spPr>
            <a:xfrm>
              <a:off x="8021104" y="387369"/>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 name="Google Shape;200;p71"/>
            <p:cNvSpPr/>
            <p:nvPr/>
          </p:nvSpPr>
          <p:spPr>
            <a:xfrm>
              <a:off x="8376778" y="387369"/>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 name="Google Shape;201;p71"/>
            <p:cNvSpPr/>
            <p:nvPr/>
          </p:nvSpPr>
          <p:spPr>
            <a:xfrm>
              <a:off x="10866409" y="2252156"/>
              <a:ext cx="180113" cy="180201"/>
            </a:xfrm>
            <a:custGeom>
              <a:avLst/>
              <a:gdLst/>
              <a:ahLst/>
              <a:cxnLst/>
              <a:rect l="l" t="t" r="r" b="b"/>
              <a:pathLst>
                <a:path w="180113" h="180201" extrusionOk="0">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 name="Google Shape;202;p71"/>
            <p:cNvSpPr/>
            <p:nvPr/>
          </p:nvSpPr>
          <p:spPr>
            <a:xfrm>
              <a:off x="10866409" y="2967960"/>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03" name="Google Shape;203;p71"/>
          <p:cNvSpPr txBox="1">
            <a:spLocks noGrp="1"/>
          </p:cNvSpPr>
          <p:nvPr>
            <p:ph type="title"/>
          </p:nvPr>
        </p:nvSpPr>
        <p:spPr>
          <a:xfrm>
            <a:off x="964504" y="1684751"/>
            <a:ext cx="4465529" cy="2022953"/>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71"/>
          <p:cNvSpPr txBox="1">
            <a:spLocks noGrp="1"/>
          </p:cNvSpPr>
          <p:nvPr>
            <p:ph type="body" idx="1"/>
          </p:nvPr>
        </p:nvSpPr>
        <p:spPr>
          <a:xfrm>
            <a:off x="352425" y="304974"/>
            <a:ext cx="3125157" cy="1203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900"/>
              <a:buNone/>
              <a:defRPr sz="900" b="0" i="0">
                <a:solidFill>
                  <a:schemeClr val="lt1"/>
                </a:solidFill>
                <a:latin typeface="Arial"/>
                <a:ea typeface="Arial"/>
                <a:cs typeface="Arial"/>
                <a:sym typeface="Arial"/>
              </a:defRPr>
            </a:lvl1pPr>
            <a:lvl2pPr marL="914400" lvl="1" indent="-228600" algn="l">
              <a:lnSpc>
                <a:spcPct val="100000"/>
              </a:lnSpc>
              <a:spcBef>
                <a:spcPts val="0"/>
              </a:spcBef>
              <a:spcAft>
                <a:spcPts val="0"/>
              </a:spcAft>
              <a:buClr>
                <a:schemeClr val="lt1"/>
              </a:buClr>
              <a:buSzPts val="900"/>
              <a:buNone/>
              <a:defRPr sz="900" b="0" i="0">
                <a:solidFill>
                  <a:schemeClr val="lt1"/>
                </a:solidFill>
                <a:latin typeface="Arial"/>
                <a:ea typeface="Arial"/>
                <a:cs typeface="Arial"/>
                <a:sym typeface="Arial"/>
              </a:defRPr>
            </a:lvl2pPr>
            <a:lvl3pPr marL="1371600" lvl="2" indent="-285750" algn="l">
              <a:lnSpc>
                <a:spcPct val="100000"/>
              </a:lnSpc>
              <a:spcBef>
                <a:spcPts val="0"/>
              </a:spcBef>
              <a:spcAft>
                <a:spcPts val="0"/>
              </a:spcAft>
              <a:buClr>
                <a:schemeClr val="lt1"/>
              </a:buClr>
              <a:buSzPts val="900"/>
              <a:buChar char="•"/>
              <a:defRPr sz="900" b="0" i="0">
                <a:solidFill>
                  <a:schemeClr val="lt1"/>
                </a:solidFill>
                <a:latin typeface="Arial"/>
                <a:ea typeface="Arial"/>
                <a:cs typeface="Arial"/>
                <a:sym typeface="Arial"/>
              </a:defRPr>
            </a:lvl3pPr>
            <a:lvl4pPr marL="1828800" lvl="3" indent="-285750" algn="l">
              <a:lnSpc>
                <a:spcPct val="100000"/>
              </a:lnSpc>
              <a:spcBef>
                <a:spcPts val="0"/>
              </a:spcBef>
              <a:spcAft>
                <a:spcPts val="0"/>
              </a:spcAft>
              <a:buClr>
                <a:schemeClr val="lt1"/>
              </a:buClr>
              <a:buSzPts val="900"/>
              <a:buChar char="•"/>
              <a:defRPr sz="900" b="0" i="0">
                <a:solidFill>
                  <a:schemeClr val="lt1"/>
                </a:solidFill>
                <a:latin typeface="Arial"/>
                <a:ea typeface="Arial"/>
                <a:cs typeface="Arial"/>
                <a:sym typeface="Arial"/>
              </a:defRPr>
            </a:lvl4pPr>
            <a:lvl5pPr marL="2286000" lvl="4" indent="-285750" algn="l">
              <a:lnSpc>
                <a:spcPct val="100000"/>
              </a:lnSpc>
              <a:spcBef>
                <a:spcPts val="0"/>
              </a:spcBef>
              <a:spcAft>
                <a:spcPts val="0"/>
              </a:spcAft>
              <a:buClr>
                <a:schemeClr val="lt1"/>
              </a:buClr>
              <a:buSzPts val="900"/>
              <a:buChar char="•"/>
              <a:defRPr sz="900" b="0" i="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71"/>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lt1"/>
                </a:solidFill>
                <a:latin typeface="Arial"/>
                <a:ea typeface="Arial"/>
                <a:cs typeface="Arial"/>
                <a:sym typeface="Arial"/>
              </a:defRPr>
            </a:lvl1pPr>
            <a:lvl2pPr marL="0" lvl="1" indent="0" algn="r">
              <a:spcBef>
                <a:spcPts val="0"/>
              </a:spcBef>
              <a:buNone/>
              <a:defRPr sz="1000" b="0" i="0">
                <a:solidFill>
                  <a:schemeClr val="lt1"/>
                </a:solidFill>
                <a:latin typeface="Arial"/>
                <a:ea typeface="Arial"/>
                <a:cs typeface="Arial"/>
                <a:sym typeface="Arial"/>
              </a:defRPr>
            </a:lvl2pPr>
            <a:lvl3pPr marL="0" lvl="2" indent="0" algn="r">
              <a:spcBef>
                <a:spcPts val="0"/>
              </a:spcBef>
              <a:buNone/>
              <a:defRPr sz="1000" b="0" i="0">
                <a:solidFill>
                  <a:schemeClr val="lt1"/>
                </a:solidFill>
                <a:latin typeface="Arial"/>
                <a:ea typeface="Arial"/>
                <a:cs typeface="Arial"/>
                <a:sym typeface="Arial"/>
              </a:defRPr>
            </a:lvl3pPr>
            <a:lvl4pPr marL="0" lvl="3" indent="0" algn="r">
              <a:spcBef>
                <a:spcPts val="0"/>
              </a:spcBef>
              <a:buNone/>
              <a:defRPr sz="1000" b="0" i="0">
                <a:solidFill>
                  <a:schemeClr val="lt1"/>
                </a:solidFill>
                <a:latin typeface="Arial"/>
                <a:ea typeface="Arial"/>
                <a:cs typeface="Arial"/>
                <a:sym typeface="Arial"/>
              </a:defRPr>
            </a:lvl4pPr>
            <a:lvl5pPr marL="0" lvl="4" indent="0" algn="r">
              <a:spcBef>
                <a:spcPts val="0"/>
              </a:spcBef>
              <a:buNone/>
              <a:defRPr sz="1000" b="0" i="0">
                <a:solidFill>
                  <a:schemeClr val="lt1"/>
                </a:solidFill>
                <a:latin typeface="Arial"/>
                <a:ea typeface="Arial"/>
                <a:cs typeface="Arial"/>
                <a:sym typeface="Arial"/>
              </a:defRPr>
            </a:lvl5pPr>
            <a:lvl6pPr marL="0" lvl="5" indent="0" algn="r">
              <a:spcBef>
                <a:spcPts val="0"/>
              </a:spcBef>
              <a:buNone/>
              <a:defRPr sz="1000" b="0" i="0">
                <a:solidFill>
                  <a:schemeClr val="lt1"/>
                </a:solidFill>
                <a:latin typeface="Arial"/>
                <a:ea typeface="Arial"/>
                <a:cs typeface="Arial"/>
                <a:sym typeface="Arial"/>
              </a:defRPr>
            </a:lvl6pPr>
            <a:lvl7pPr marL="0" lvl="6" indent="0" algn="r">
              <a:spcBef>
                <a:spcPts val="0"/>
              </a:spcBef>
              <a:buNone/>
              <a:defRPr sz="1000" b="0" i="0">
                <a:solidFill>
                  <a:schemeClr val="lt1"/>
                </a:solidFill>
                <a:latin typeface="Arial"/>
                <a:ea typeface="Arial"/>
                <a:cs typeface="Arial"/>
                <a:sym typeface="Arial"/>
              </a:defRPr>
            </a:lvl7pPr>
            <a:lvl8pPr marL="0" lvl="7" indent="0" algn="r">
              <a:spcBef>
                <a:spcPts val="0"/>
              </a:spcBef>
              <a:buNone/>
              <a:defRPr sz="1000" b="0" i="0">
                <a:solidFill>
                  <a:schemeClr val="lt1"/>
                </a:solidFill>
                <a:latin typeface="Arial"/>
                <a:ea typeface="Arial"/>
                <a:cs typeface="Arial"/>
                <a:sym typeface="Arial"/>
              </a:defRPr>
            </a:lvl8pPr>
            <a:lvl9pPr marL="0" lvl="8" indent="0" algn="r">
              <a:spcBef>
                <a:spcPts val="0"/>
              </a:spcBef>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206" name="Google Shape;206;p71"/>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AU"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207" name="Google Shape;207;p71"/>
          <p:cNvSpPr txBox="1">
            <a:spLocks noGrp="1"/>
          </p:cNvSpPr>
          <p:nvPr>
            <p:ph type="ftr" idx="11"/>
          </p:nvPr>
        </p:nvSpPr>
        <p:spPr>
          <a:xfrm>
            <a:off x="4037117" y="6587284"/>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4"/>
          <p:cNvSpPr txBox="1">
            <a:spLocks noGrp="1"/>
          </p:cNvSpPr>
          <p:nvPr>
            <p:ph type="title"/>
          </p:nvPr>
        </p:nvSpPr>
        <p:spPr>
          <a:xfrm>
            <a:off x="326848" y="288390"/>
            <a:ext cx="11554001" cy="101607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4"/>
          <p:cNvSpPr txBox="1">
            <a:spLocks noGrp="1"/>
          </p:cNvSpPr>
          <p:nvPr>
            <p:ph type="body" idx="1"/>
          </p:nvPr>
        </p:nvSpPr>
        <p:spPr>
          <a:xfrm>
            <a:off x="6181595" y="273659"/>
            <a:ext cx="5699254" cy="55269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300"/>
              <a:buNone/>
              <a:defRPr sz="2300">
                <a:solidFill>
                  <a:schemeClr val="dk1"/>
                </a:solidFill>
              </a:defRPr>
            </a:lvl1pPr>
            <a:lvl2pPr marL="914400" lvl="1" indent="-228600" algn="l">
              <a:lnSpc>
                <a:spcPct val="100000"/>
              </a:lnSpc>
              <a:spcBef>
                <a:spcPts val="0"/>
              </a:spcBef>
              <a:spcAft>
                <a:spcPts val="0"/>
              </a:spcAft>
              <a:buClr>
                <a:schemeClr val="dk1"/>
              </a:buClr>
              <a:buSzPts val="2300"/>
              <a:buNone/>
              <a:defRPr sz="2300">
                <a:solidFill>
                  <a:schemeClr val="dk1"/>
                </a:solidFill>
              </a:defRPr>
            </a:lvl2pPr>
            <a:lvl3pPr marL="1371600" lvl="2" indent="-374650" algn="l">
              <a:lnSpc>
                <a:spcPct val="100000"/>
              </a:lnSpc>
              <a:spcBef>
                <a:spcPts val="0"/>
              </a:spcBef>
              <a:spcAft>
                <a:spcPts val="0"/>
              </a:spcAft>
              <a:buClr>
                <a:schemeClr val="dk1"/>
              </a:buClr>
              <a:buSzPts val="2300"/>
              <a:buChar char="•"/>
              <a:defRPr sz="2300">
                <a:solidFill>
                  <a:schemeClr val="dk1"/>
                </a:solidFill>
              </a:defRPr>
            </a:lvl3pPr>
            <a:lvl4pPr marL="1828800" lvl="3" indent="-374650" algn="l">
              <a:lnSpc>
                <a:spcPct val="100000"/>
              </a:lnSpc>
              <a:spcBef>
                <a:spcPts val="0"/>
              </a:spcBef>
              <a:spcAft>
                <a:spcPts val="0"/>
              </a:spcAft>
              <a:buClr>
                <a:schemeClr val="dk1"/>
              </a:buClr>
              <a:buSzPts val="2300"/>
              <a:buChar char="•"/>
              <a:defRPr sz="2300">
                <a:solidFill>
                  <a:schemeClr val="dk1"/>
                </a:solidFill>
              </a:defRPr>
            </a:lvl4pPr>
            <a:lvl5pPr marL="2286000" lvl="4" indent="-374650" algn="l">
              <a:lnSpc>
                <a:spcPct val="100000"/>
              </a:lnSpc>
              <a:spcBef>
                <a:spcPts val="0"/>
              </a:spcBef>
              <a:spcAft>
                <a:spcPts val="0"/>
              </a:spcAft>
              <a:buClr>
                <a:schemeClr val="dk1"/>
              </a:buClr>
              <a:buSzPts val="2300"/>
              <a:buChar char="•"/>
              <a:defRPr sz="23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4"/>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29" name="Google Shape;29;p54"/>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30;p54"/>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Title">
  <p:cSld name="1_Section Title">
    <p:bg>
      <p:bgPr>
        <a:solidFill>
          <a:schemeClr val="accent2"/>
        </a:solidFill>
        <a:effectLst/>
      </p:bgPr>
    </p:bg>
    <p:spTree>
      <p:nvGrpSpPr>
        <p:cNvPr id="1" name="Shape 31"/>
        <p:cNvGrpSpPr/>
        <p:nvPr/>
      </p:nvGrpSpPr>
      <p:grpSpPr>
        <a:xfrm>
          <a:off x="0" y="0"/>
          <a:ext cx="0" cy="0"/>
          <a:chOff x="0" y="0"/>
          <a:chExt cx="0" cy="0"/>
        </a:xfrm>
      </p:grpSpPr>
      <p:sp>
        <p:nvSpPr>
          <p:cNvPr id="32" name="Google Shape;32;p55"/>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200"/>
              <a:buFont typeface="Arial"/>
              <a:buNone/>
              <a:defRPr sz="42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5"/>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34;p55"/>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1800"/>
              </a:spcBef>
              <a:spcAft>
                <a:spcPts val="0"/>
              </a:spcAft>
              <a:buClr>
                <a:schemeClr val="lt1"/>
              </a:buClr>
              <a:buSzPts val="23000"/>
              <a:buNone/>
              <a:defRPr sz="23000">
                <a:solidFill>
                  <a:schemeClr val="lt1"/>
                </a:solidFill>
              </a:defRPr>
            </a:lvl1pPr>
            <a:lvl2pPr marL="914400" lvl="1" indent="-228600" algn="l">
              <a:lnSpc>
                <a:spcPct val="100000"/>
              </a:lnSpc>
              <a:spcBef>
                <a:spcPts val="600"/>
              </a:spcBef>
              <a:spcAft>
                <a:spcPts val="0"/>
              </a:spcAft>
              <a:buClr>
                <a:schemeClr val="accent3"/>
              </a:buClr>
              <a:buSzPts val="1800"/>
              <a:buNone/>
              <a:defRPr/>
            </a:lvl2pPr>
            <a:lvl3pPr marL="1371600" lvl="2" indent="-342900" algn="l">
              <a:lnSpc>
                <a:spcPct val="100000"/>
              </a:lnSpc>
              <a:spcBef>
                <a:spcPts val="0"/>
              </a:spcBef>
              <a:spcAft>
                <a:spcPts val="0"/>
              </a:spcAft>
              <a:buClr>
                <a:schemeClr val="accent3"/>
              </a:buClr>
              <a:buSzPts val="1800"/>
              <a:buChar char="•"/>
              <a:defRPr/>
            </a:lvl3pPr>
            <a:lvl4pPr marL="1828800" lvl="3" indent="-342900" algn="l">
              <a:lnSpc>
                <a:spcPct val="100000"/>
              </a:lnSpc>
              <a:spcBef>
                <a:spcPts val="0"/>
              </a:spcBef>
              <a:spcAft>
                <a:spcPts val="0"/>
              </a:spcAft>
              <a:buClr>
                <a:schemeClr val="accent3"/>
              </a:buClr>
              <a:buSzPts val="1800"/>
              <a:buChar char="•"/>
              <a:defRPr/>
            </a:lvl4pPr>
            <a:lvl5pPr marL="2286000" lvl="4" indent="-342900" algn="l">
              <a:lnSpc>
                <a:spcPct val="100000"/>
              </a:lnSpc>
              <a:spcBef>
                <a:spcPts val="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5"/>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
        <p:cNvGrpSpPr/>
        <p:nvPr/>
      </p:nvGrpSpPr>
      <p:grpSpPr>
        <a:xfrm>
          <a:off x="0" y="0"/>
          <a:ext cx="0" cy="0"/>
          <a:chOff x="0" y="0"/>
          <a:chExt cx="0" cy="0"/>
        </a:xfrm>
      </p:grpSpPr>
      <p:sp>
        <p:nvSpPr>
          <p:cNvPr id="37" name="Google Shape;37;p56"/>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1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6"/>
          <p:cNvSpPr txBox="1">
            <a:spLocks noGrp="1"/>
          </p:cNvSpPr>
          <p:nvPr>
            <p:ph type="body" idx="1"/>
          </p:nvPr>
        </p:nvSpPr>
        <p:spPr>
          <a:xfrm>
            <a:off x="352424" y="1493113"/>
            <a:ext cx="4300995" cy="425633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accent3"/>
              </a:buClr>
              <a:buSzPts val="1400"/>
              <a:buNone/>
              <a:defRPr>
                <a:solidFill>
                  <a:schemeClr val="accent3"/>
                </a:solidFill>
              </a:defRPr>
            </a:lvl1pPr>
            <a:lvl2pPr marL="914400" lvl="1" indent="-228600" algn="l">
              <a:lnSpc>
                <a:spcPct val="100000"/>
              </a:lnSpc>
              <a:spcBef>
                <a:spcPts val="600"/>
              </a:spcBef>
              <a:spcAft>
                <a:spcPts val="0"/>
              </a:spcAft>
              <a:buClr>
                <a:schemeClr val="accent3"/>
              </a:buClr>
              <a:buSzPts val="1400"/>
              <a:buNone/>
              <a:defRPr>
                <a:solidFill>
                  <a:schemeClr val="accent3"/>
                </a:solidFill>
              </a:defRPr>
            </a:lvl2pPr>
            <a:lvl3pPr marL="1371600" lvl="2" indent="-317500" algn="l">
              <a:lnSpc>
                <a:spcPct val="100000"/>
              </a:lnSpc>
              <a:spcBef>
                <a:spcPts val="0"/>
              </a:spcBef>
              <a:spcAft>
                <a:spcPts val="0"/>
              </a:spcAft>
              <a:buClr>
                <a:schemeClr val="accent3"/>
              </a:buClr>
              <a:buSzPts val="1400"/>
              <a:buChar char="•"/>
              <a:defRPr>
                <a:solidFill>
                  <a:schemeClr val="accent3"/>
                </a:solidFill>
              </a:defRPr>
            </a:lvl3pPr>
            <a:lvl4pPr marL="1828800" lvl="3" indent="-317500" algn="l">
              <a:lnSpc>
                <a:spcPct val="100000"/>
              </a:lnSpc>
              <a:spcBef>
                <a:spcPts val="0"/>
              </a:spcBef>
              <a:spcAft>
                <a:spcPts val="0"/>
              </a:spcAft>
              <a:buClr>
                <a:schemeClr val="accent3"/>
              </a:buClr>
              <a:buSzPts val="1400"/>
              <a:buChar char="•"/>
              <a:defRPr>
                <a:solidFill>
                  <a:schemeClr val="accent3"/>
                </a:solidFill>
              </a:defRPr>
            </a:lvl4pPr>
            <a:lvl5pPr marL="2286000" lvl="4" indent="-317500" algn="l">
              <a:lnSpc>
                <a:spcPct val="100000"/>
              </a:lnSpc>
              <a:spcBef>
                <a:spcPts val="0"/>
              </a:spcBef>
              <a:spcAft>
                <a:spcPts val="0"/>
              </a:spcAft>
              <a:buClr>
                <a:schemeClr val="accent3"/>
              </a:buClr>
              <a:buSzPts val="14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6"/>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accent3"/>
                </a:solidFill>
                <a:latin typeface="Arial"/>
                <a:ea typeface="Arial"/>
                <a:cs typeface="Arial"/>
                <a:sym typeface="Arial"/>
              </a:defRPr>
            </a:lvl1pPr>
            <a:lvl2pPr marL="0" lvl="1" indent="0" algn="r">
              <a:spcBef>
                <a:spcPts val="0"/>
              </a:spcBef>
              <a:buNone/>
              <a:defRPr sz="1000" b="0" i="0">
                <a:solidFill>
                  <a:schemeClr val="accent3"/>
                </a:solidFill>
                <a:latin typeface="Arial"/>
                <a:ea typeface="Arial"/>
                <a:cs typeface="Arial"/>
                <a:sym typeface="Arial"/>
              </a:defRPr>
            </a:lvl2pPr>
            <a:lvl3pPr marL="0" lvl="2" indent="0" algn="r">
              <a:spcBef>
                <a:spcPts val="0"/>
              </a:spcBef>
              <a:buNone/>
              <a:defRPr sz="1000" b="0" i="0">
                <a:solidFill>
                  <a:schemeClr val="accent3"/>
                </a:solidFill>
                <a:latin typeface="Arial"/>
                <a:ea typeface="Arial"/>
                <a:cs typeface="Arial"/>
                <a:sym typeface="Arial"/>
              </a:defRPr>
            </a:lvl3pPr>
            <a:lvl4pPr marL="0" lvl="3" indent="0" algn="r">
              <a:spcBef>
                <a:spcPts val="0"/>
              </a:spcBef>
              <a:buNone/>
              <a:defRPr sz="1000" b="0" i="0">
                <a:solidFill>
                  <a:schemeClr val="accent3"/>
                </a:solidFill>
                <a:latin typeface="Arial"/>
                <a:ea typeface="Arial"/>
                <a:cs typeface="Arial"/>
                <a:sym typeface="Arial"/>
              </a:defRPr>
            </a:lvl4pPr>
            <a:lvl5pPr marL="0" lvl="4" indent="0" algn="r">
              <a:spcBef>
                <a:spcPts val="0"/>
              </a:spcBef>
              <a:buNone/>
              <a:defRPr sz="1000" b="0" i="0">
                <a:solidFill>
                  <a:schemeClr val="accent3"/>
                </a:solidFill>
                <a:latin typeface="Arial"/>
                <a:ea typeface="Arial"/>
                <a:cs typeface="Arial"/>
                <a:sym typeface="Arial"/>
              </a:defRPr>
            </a:lvl5pPr>
            <a:lvl6pPr marL="0" lvl="5" indent="0" algn="r">
              <a:spcBef>
                <a:spcPts val="0"/>
              </a:spcBef>
              <a:buNone/>
              <a:defRPr sz="1000" b="0" i="0">
                <a:solidFill>
                  <a:schemeClr val="accent3"/>
                </a:solidFill>
                <a:latin typeface="Arial"/>
                <a:ea typeface="Arial"/>
                <a:cs typeface="Arial"/>
                <a:sym typeface="Arial"/>
              </a:defRPr>
            </a:lvl6pPr>
            <a:lvl7pPr marL="0" lvl="6" indent="0" algn="r">
              <a:spcBef>
                <a:spcPts val="0"/>
              </a:spcBef>
              <a:buNone/>
              <a:defRPr sz="1000" b="0" i="0">
                <a:solidFill>
                  <a:schemeClr val="accent3"/>
                </a:solidFill>
                <a:latin typeface="Arial"/>
                <a:ea typeface="Arial"/>
                <a:cs typeface="Arial"/>
                <a:sym typeface="Arial"/>
              </a:defRPr>
            </a:lvl7pPr>
            <a:lvl8pPr marL="0" lvl="7" indent="0" algn="r">
              <a:spcBef>
                <a:spcPts val="0"/>
              </a:spcBef>
              <a:buNone/>
              <a:defRPr sz="1000" b="0" i="0">
                <a:solidFill>
                  <a:schemeClr val="accent3"/>
                </a:solidFill>
                <a:latin typeface="Arial"/>
                <a:ea typeface="Arial"/>
                <a:cs typeface="Arial"/>
                <a:sym typeface="Arial"/>
              </a:defRPr>
            </a:lvl8pPr>
            <a:lvl9pPr marL="0" lvl="8" indent="0" algn="r">
              <a:spcBef>
                <a:spcPts val="0"/>
              </a:spcBef>
              <a:buNone/>
              <a:defRPr sz="1000" b="0" i="0">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40" name="Google Shape;40;p56"/>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41;p56"/>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AU"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42" name="Google Shape;42;p56"/>
          <p:cNvSpPr txBox="1">
            <a:spLocks noGrp="1"/>
          </p:cNvSpPr>
          <p:nvPr>
            <p:ph type="body" idx="2"/>
          </p:nvPr>
        </p:nvSpPr>
        <p:spPr>
          <a:xfrm>
            <a:off x="5231904" y="1493113"/>
            <a:ext cx="4300995" cy="425633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accent3"/>
              </a:buClr>
              <a:buSzPts val="1400"/>
              <a:buNone/>
              <a:defRPr>
                <a:solidFill>
                  <a:schemeClr val="accent3"/>
                </a:solidFill>
              </a:defRPr>
            </a:lvl1pPr>
            <a:lvl2pPr marL="914400" lvl="1" indent="-228600" algn="l">
              <a:lnSpc>
                <a:spcPct val="100000"/>
              </a:lnSpc>
              <a:spcBef>
                <a:spcPts val="600"/>
              </a:spcBef>
              <a:spcAft>
                <a:spcPts val="0"/>
              </a:spcAft>
              <a:buClr>
                <a:schemeClr val="accent3"/>
              </a:buClr>
              <a:buSzPts val="1400"/>
              <a:buNone/>
              <a:defRPr>
                <a:solidFill>
                  <a:schemeClr val="accent3"/>
                </a:solidFill>
              </a:defRPr>
            </a:lvl2pPr>
            <a:lvl3pPr marL="1371600" lvl="2" indent="-317500" algn="l">
              <a:lnSpc>
                <a:spcPct val="100000"/>
              </a:lnSpc>
              <a:spcBef>
                <a:spcPts val="0"/>
              </a:spcBef>
              <a:spcAft>
                <a:spcPts val="0"/>
              </a:spcAft>
              <a:buClr>
                <a:schemeClr val="accent3"/>
              </a:buClr>
              <a:buSzPts val="1400"/>
              <a:buChar char="•"/>
              <a:defRPr>
                <a:solidFill>
                  <a:schemeClr val="accent3"/>
                </a:solidFill>
              </a:defRPr>
            </a:lvl3pPr>
            <a:lvl4pPr marL="1828800" lvl="3" indent="-317500" algn="l">
              <a:lnSpc>
                <a:spcPct val="100000"/>
              </a:lnSpc>
              <a:spcBef>
                <a:spcPts val="0"/>
              </a:spcBef>
              <a:spcAft>
                <a:spcPts val="0"/>
              </a:spcAft>
              <a:buClr>
                <a:schemeClr val="accent3"/>
              </a:buClr>
              <a:buSzPts val="1400"/>
              <a:buChar char="•"/>
              <a:defRPr>
                <a:solidFill>
                  <a:schemeClr val="accent3"/>
                </a:solidFill>
              </a:defRPr>
            </a:lvl4pPr>
            <a:lvl5pPr marL="2286000" lvl="4" indent="-317500" algn="l">
              <a:lnSpc>
                <a:spcPct val="100000"/>
              </a:lnSpc>
              <a:spcBef>
                <a:spcPts val="0"/>
              </a:spcBef>
              <a:spcAft>
                <a:spcPts val="0"/>
              </a:spcAft>
              <a:buClr>
                <a:schemeClr val="accent3"/>
              </a:buClr>
              <a:buSzPts val="14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6"/>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4"/>
        <p:cNvGrpSpPr/>
        <p:nvPr/>
      </p:nvGrpSpPr>
      <p:grpSpPr>
        <a:xfrm>
          <a:off x="0" y="0"/>
          <a:ext cx="0" cy="0"/>
          <a:chOff x="0" y="0"/>
          <a:chExt cx="0" cy="0"/>
        </a:xfrm>
      </p:grpSpPr>
      <p:sp>
        <p:nvSpPr>
          <p:cNvPr id="45" name="Google Shape;45;p57"/>
          <p:cNvSpPr>
            <a:spLocks noGrp="1"/>
          </p:cNvSpPr>
          <p:nvPr>
            <p:ph type="pic" idx="2"/>
          </p:nvPr>
        </p:nvSpPr>
        <p:spPr>
          <a:xfrm>
            <a:off x="6096000" y="0"/>
            <a:ext cx="6096000" cy="6858000"/>
          </a:xfrm>
          <a:prstGeom prst="rect">
            <a:avLst/>
          </a:prstGeom>
          <a:solidFill>
            <a:srgbClr val="D8D8D8"/>
          </a:solidFill>
          <a:ln>
            <a:noFill/>
          </a:ln>
        </p:spPr>
      </p:sp>
      <p:sp>
        <p:nvSpPr>
          <p:cNvPr id="46" name="Google Shape;46;p57"/>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7"/>
          <p:cNvSpPr txBox="1">
            <a:spLocks noGrp="1"/>
          </p:cNvSpPr>
          <p:nvPr>
            <p:ph type="body" idx="1"/>
          </p:nvPr>
        </p:nvSpPr>
        <p:spPr>
          <a:xfrm>
            <a:off x="352424" y="1493113"/>
            <a:ext cx="4300995" cy="43513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accent3"/>
              </a:buClr>
              <a:buSzPts val="1800"/>
              <a:buNone/>
              <a:defRPr/>
            </a:lvl1pPr>
            <a:lvl2pPr marL="914400" lvl="1" indent="-228600" algn="l">
              <a:lnSpc>
                <a:spcPct val="100000"/>
              </a:lnSpc>
              <a:spcBef>
                <a:spcPts val="600"/>
              </a:spcBef>
              <a:spcAft>
                <a:spcPts val="0"/>
              </a:spcAft>
              <a:buClr>
                <a:schemeClr val="accent3"/>
              </a:buClr>
              <a:buSzPts val="1800"/>
              <a:buNone/>
              <a:defRPr/>
            </a:lvl2pPr>
            <a:lvl3pPr marL="1371600" lvl="2" indent="-342900" algn="l">
              <a:lnSpc>
                <a:spcPct val="100000"/>
              </a:lnSpc>
              <a:spcBef>
                <a:spcPts val="0"/>
              </a:spcBef>
              <a:spcAft>
                <a:spcPts val="0"/>
              </a:spcAft>
              <a:buClr>
                <a:schemeClr val="accent3"/>
              </a:buClr>
              <a:buSzPts val="1800"/>
              <a:buChar char="•"/>
              <a:defRPr/>
            </a:lvl3pPr>
            <a:lvl4pPr marL="1828800" lvl="3" indent="-342900" algn="l">
              <a:lnSpc>
                <a:spcPct val="100000"/>
              </a:lnSpc>
              <a:spcBef>
                <a:spcPts val="0"/>
              </a:spcBef>
              <a:spcAft>
                <a:spcPts val="0"/>
              </a:spcAft>
              <a:buClr>
                <a:schemeClr val="accent3"/>
              </a:buClr>
              <a:buSzPts val="1800"/>
              <a:buChar char="•"/>
              <a:defRPr/>
            </a:lvl4pPr>
            <a:lvl5pPr marL="2286000" lvl="4" indent="-342900" algn="l">
              <a:lnSpc>
                <a:spcPct val="100000"/>
              </a:lnSpc>
              <a:spcBef>
                <a:spcPts val="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7"/>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lt1"/>
                </a:solidFill>
                <a:latin typeface="Arial"/>
                <a:ea typeface="Arial"/>
                <a:cs typeface="Arial"/>
                <a:sym typeface="Arial"/>
              </a:defRPr>
            </a:lvl1pPr>
            <a:lvl2pPr marL="0" lvl="1" indent="0" algn="r">
              <a:spcBef>
                <a:spcPts val="0"/>
              </a:spcBef>
              <a:buNone/>
              <a:defRPr sz="1000" b="0" i="0">
                <a:solidFill>
                  <a:schemeClr val="lt1"/>
                </a:solidFill>
                <a:latin typeface="Arial"/>
                <a:ea typeface="Arial"/>
                <a:cs typeface="Arial"/>
                <a:sym typeface="Arial"/>
              </a:defRPr>
            </a:lvl2pPr>
            <a:lvl3pPr marL="0" lvl="2" indent="0" algn="r">
              <a:spcBef>
                <a:spcPts val="0"/>
              </a:spcBef>
              <a:buNone/>
              <a:defRPr sz="1000" b="0" i="0">
                <a:solidFill>
                  <a:schemeClr val="lt1"/>
                </a:solidFill>
                <a:latin typeface="Arial"/>
                <a:ea typeface="Arial"/>
                <a:cs typeface="Arial"/>
                <a:sym typeface="Arial"/>
              </a:defRPr>
            </a:lvl3pPr>
            <a:lvl4pPr marL="0" lvl="3" indent="0" algn="r">
              <a:spcBef>
                <a:spcPts val="0"/>
              </a:spcBef>
              <a:buNone/>
              <a:defRPr sz="1000" b="0" i="0">
                <a:solidFill>
                  <a:schemeClr val="lt1"/>
                </a:solidFill>
                <a:latin typeface="Arial"/>
                <a:ea typeface="Arial"/>
                <a:cs typeface="Arial"/>
                <a:sym typeface="Arial"/>
              </a:defRPr>
            </a:lvl4pPr>
            <a:lvl5pPr marL="0" lvl="4" indent="0" algn="r">
              <a:spcBef>
                <a:spcPts val="0"/>
              </a:spcBef>
              <a:buNone/>
              <a:defRPr sz="1000" b="0" i="0">
                <a:solidFill>
                  <a:schemeClr val="lt1"/>
                </a:solidFill>
                <a:latin typeface="Arial"/>
                <a:ea typeface="Arial"/>
                <a:cs typeface="Arial"/>
                <a:sym typeface="Arial"/>
              </a:defRPr>
            </a:lvl5pPr>
            <a:lvl6pPr marL="0" lvl="5" indent="0" algn="r">
              <a:spcBef>
                <a:spcPts val="0"/>
              </a:spcBef>
              <a:buNone/>
              <a:defRPr sz="1000" b="0" i="0">
                <a:solidFill>
                  <a:schemeClr val="lt1"/>
                </a:solidFill>
                <a:latin typeface="Arial"/>
                <a:ea typeface="Arial"/>
                <a:cs typeface="Arial"/>
                <a:sym typeface="Arial"/>
              </a:defRPr>
            </a:lvl6pPr>
            <a:lvl7pPr marL="0" lvl="6" indent="0" algn="r">
              <a:spcBef>
                <a:spcPts val="0"/>
              </a:spcBef>
              <a:buNone/>
              <a:defRPr sz="1000" b="0" i="0">
                <a:solidFill>
                  <a:schemeClr val="lt1"/>
                </a:solidFill>
                <a:latin typeface="Arial"/>
                <a:ea typeface="Arial"/>
                <a:cs typeface="Arial"/>
                <a:sym typeface="Arial"/>
              </a:defRPr>
            </a:lvl7pPr>
            <a:lvl8pPr marL="0" lvl="7" indent="0" algn="r">
              <a:spcBef>
                <a:spcPts val="0"/>
              </a:spcBef>
              <a:buNone/>
              <a:defRPr sz="1000" b="0" i="0">
                <a:solidFill>
                  <a:schemeClr val="lt1"/>
                </a:solidFill>
                <a:latin typeface="Arial"/>
                <a:ea typeface="Arial"/>
                <a:cs typeface="Arial"/>
                <a:sym typeface="Arial"/>
              </a:defRPr>
            </a:lvl8pPr>
            <a:lvl9pPr marL="0" lvl="8" indent="0" algn="r">
              <a:spcBef>
                <a:spcPts val="0"/>
              </a:spcBef>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49" name="Google Shape;49;p57"/>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57"/>
          <p:cNvSpPr txBox="1">
            <a:spLocks noGrp="1"/>
          </p:cNvSpPr>
          <p:nvPr>
            <p:ph type="ftr" idx="11"/>
          </p:nvPr>
        </p:nvSpPr>
        <p:spPr>
          <a:xfrm>
            <a:off x="1798530" y="6417425"/>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6"/>
        </a:solidFill>
        <a:effectLst/>
      </p:bgPr>
    </p:bg>
    <p:spTree>
      <p:nvGrpSpPr>
        <p:cNvPr id="1" name="Shape 51"/>
        <p:cNvGrpSpPr/>
        <p:nvPr/>
      </p:nvGrpSpPr>
      <p:grpSpPr>
        <a:xfrm>
          <a:off x="0" y="0"/>
          <a:ext cx="0" cy="0"/>
          <a:chOff x="0" y="0"/>
          <a:chExt cx="0" cy="0"/>
        </a:xfrm>
      </p:grpSpPr>
      <p:sp>
        <p:nvSpPr>
          <p:cNvPr id="52" name="Google Shape;52;p58"/>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100"/>
              <a:buFont typeface="Arial"/>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8"/>
          <p:cNvSpPr txBox="1">
            <a:spLocks noGrp="1"/>
          </p:cNvSpPr>
          <p:nvPr>
            <p:ph type="body" idx="1"/>
          </p:nvPr>
        </p:nvSpPr>
        <p:spPr>
          <a:xfrm>
            <a:off x="347083" y="1481509"/>
            <a:ext cx="5748917" cy="506692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sz="1400">
                <a:solidFill>
                  <a:schemeClr val="dk2"/>
                </a:solidFill>
              </a:defRPr>
            </a:lvl1pPr>
            <a:lvl2pPr marL="914400" lvl="1" indent="-228600" algn="l">
              <a:lnSpc>
                <a:spcPct val="100000"/>
              </a:lnSpc>
              <a:spcBef>
                <a:spcPts val="0"/>
              </a:spcBef>
              <a:spcAft>
                <a:spcPts val="0"/>
              </a:spcAft>
              <a:buClr>
                <a:schemeClr val="dk2"/>
              </a:buClr>
              <a:buSzPts val="1400"/>
              <a:buNone/>
              <a:defRPr sz="1400">
                <a:solidFill>
                  <a:schemeClr val="dk2"/>
                </a:solidFill>
              </a:defRPr>
            </a:lvl2pPr>
            <a:lvl3pPr marL="1371600" lvl="2" indent="-317500" algn="l">
              <a:lnSpc>
                <a:spcPct val="100000"/>
              </a:lnSpc>
              <a:spcBef>
                <a:spcPts val="0"/>
              </a:spcBef>
              <a:spcAft>
                <a:spcPts val="0"/>
              </a:spcAft>
              <a:buClr>
                <a:schemeClr val="dk2"/>
              </a:buClr>
              <a:buSzPts val="1400"/>
              <a:buChar char="•"/>
              <a:defRPr sz="1400">
                <a:solidFill>
                  <a:schemeClr val="dk2"/>
                </a:solidFill>
              </a:defRPr>
            </a:lvl3pPr>
            <a:lvl4pPr marL="1828800" lvl="3" indent="-317500" algn="l">
              <a:lnSpc>
                <a:spcPct val="100000"/>
              </a:lnSpc>
              <a:spcBef>
                <a:spcPts val="0"/>
              </a:spcBef>
              <a:spcAft>
                <a:spcPts val="0"/>
              </a:spcAft>
              <a:buClr>
                <a:schemeClr val="dk2"/>
              </a:buClr>
              <a:buSzPts val="1400"/>
              <a:buChar char="•"/>
              <a:defRPr sz="1400">
                <a:solidFill>
                  <a:schemeClr val="dk2"/>
                </a:solidFill>
              </a:defRPr>
            </a:lvl4pPr>
            <a:lvl5pPr marL="2286000" lvl="4" indent="-317500" algn="l">
              <a:lnSpc>
                <a:spcPct val="100000"/>
              </a:lnSpc>
              <a:spcBef>
                <a:spcPts val="0"/>
              </a:spcBef>
              <a:spcAft>
                <a:spcPts val="0"/>
              </a:spcAft>
              <a:buClr>
                <a:schemeClr val="dk2"/>
              </a:buClr>
              <a:buSzPts val="1400"/>
              <a:buChar char="•"/>
              <a:defRPr sz="14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8"/>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accent1"/>
                </a:solidFill>
                <a:latin typeface="Arial"/>
                <a:ea typeface="Arial"/>
                <a:cs typeface="Arial"/>
                <a:sym typeface="Arial"/>
              </a:defRPr>
            </a:lvl1pPr>
            <a:lvl2pPr marL="0" lvl="1" indent="0" algn="r">
              <a:spcBef>
                <a:spcPts val="0"/>
              </a:spcBef>
              <a:buNone/>
              <a:defRPr sz="1000" b="0" i="0">
                <a:solidFill>
                  <a:schemeClr val="accent1"/>
                </a:solidFill>
                <a:latin typeface="Arial"/>
                <a:ea typeface="Arial"/>
                <a:cs typeface="Arial"/>
                <a:sym typeface="Arial"/>
              </a:defRPr>
            </a:lvl2pPr>
            <a:lvl3pPr marL="0" lvl="2" indent="0" algn="r">
              <a:spcBef>
                <a:spcPts val="0"/>
              </a:spcBef>
              <a:buNone/>
              <a:defRPr sz="1000" b="0" i="0">
                <a:solidFill>
                  <a:schemeClr val="accent1"/>
                </a:solidFill>
                <a:latin typeface="Arial"/>
                <a:ea typeface="Arial"/>
                <a:cs typeface="Arial"/>
                <a:sym typeface="Arial"/>
              </a:defRPr>
            </a:lvl3pPr>
            <a:lvl4pPr marL="0" lvl="3" indent="0" algn="r">
              <a:spcBef>
                <a:spcPts val="0"/>
              </a:spcBef>
              <a:buNone/>
              <a:defRPr sz="1000" b="0" i="0">
                <a:solidFill>
                  <a:schemeClr val="accent1"/>
                </a:solidFill>
                <a:latin typeface="Arial"/>
                <a:ea typeface="Arial"/>
                <a:cs typeface="Arial"/>
                <a:sym typeface="Arial"/>
              </a:defRPr>
            </a:lvl4pPr>
            <a:lvl5pPr marL="0" lvl="4" indent="0" algn="r">
              <a:spcBef>
                <a:spcPts val="0"/>
              </a:spcBef>
              <a:buNone/>
              <a:defRPr sz="1000" b="0" i="0">
                <a:solidFill>
                  <a:schemeClr val="accent1"/>
                </a:solidFill>
                <a:latin typeface="Arial"/>
                <a:ea typeface="Arial"/>
                <a:cs typeface="Arial"/>
                <a:sym typeface="Arial"/>
              </a:defRPr>
            </a:lvl5pPr>
            <a:lvl6pPr marL="0" lvl="5" indent="0" algn="r">
              <a:spcBef>
                <a:spcPts val="0"/>
              </a:spcBef>
              <a:buNone/>
              <a:defRPr sz="1000" b="0" i="0">
                <a:solidFill>
                  <a:schemeClr val="accent1"/>
                </a:solidFill>
                <a:latin typeface="Arial"/>
                <a:ea typeface="Arial"/>
                <a:cs typeface="Arial"/>
                <a:sym typeface="Arial"/>
              </a:defRPr>
            </a:lvl6pPr>
            <a:lvl7pPr marL="0" lvl="6" indent="0" algn="r">
              <a:spcBef>
                <a:spcPts val="0"/>
              </a:spcBef>
              <a:buNone/>
              <a:defRPr sz="1000" b="0" i="0">
                <a:solidFill>
                  <a:schemeClr val="accent1"/>
                </a:solidFill>
                <a:latin typeface="Arial"/>
                <a:ea typeface="Arial"/>
                <a:cs typeface="Arial"/>
                <a:sym typeface="Arial"/>
              </a:defRPr>
            </a:lvl7pPr>
            <a:lvl8pPr marL="0" lvl="7" indent="0" algn="r">
              <a:spcBef>
                <a:spcPts val="0"/>
              </a:spcBef>
              <a:buNone/>
              <a:defRPr sz="1000" b="0" i="0">
                <a:solidFill>
                  <a:schemeClr val="accent1"/>
                </a:solidFill>
                <a:latin typeface="Arial"/>
                <a:ea typeface="Arial"/>
                <a:cs typeface="Arial"/>
                <a:sym typeface="Arial"/>
              </a:defRPr>
            </a:lvl8pPr>
            <a:lvl9pPr marL="0" lvl="8" indent="0" algn="r">
              <a:spcBef>
                <a:spcPts val="0"/>
              </a:spcBef>
              <a:buNone/>
              <a:defRPr sz="1000" b="0" i="0">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55" name="Google Shape;55;p58"/>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accent1"/>
        </a:solidFill>
        <a:effectLst/>
      </p:bgPr>
    </p:bg>
    <p:spTree>
      <p:nvGrpSpPr>
        <p:cNvPr id="1" name="Shape 56"/>
        <p:cNvGrpSpPr/>
        <p:nvPr/>
      </p:nvGrpSpPr>
      <p:grpSpPr>
        <a:xfrm>
          <a:off x="0" y="0"/>
          <a:ext cx="0" cy="0"/>
          <a:chOff x="0" y="0"/>
          <a:chExt cx="0" cy="0"/>
        </a:xfrm>
      </p:grpSpPr>
      <p:sp>
        <p:nvSpPr>
          <p:cNvPr id="57" name="Google Shape;57;p59"/>
          <p:cNvSpPr txBox="1">
            <a:spLocks noGrp="1"/>
          </p:cNvSpPr>
          <p:nvPr>
            <p:ph type="ctrTitle"/>
          </p:nvPr>
        </p:nvSpPr>
        <p:spPr>
          <a:xfrm>
            <a:off x="1169811" y="2819273"/>
            <a:ext cx="6571317" cy="78012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100"/>
              <a:buFont typeface="Arial"/>
              <a:buNone/>
              <a:defRPr sz="31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9"/>
          <p:cNvSpPr txBox="1">
            <a:spLocks noGrp="1"/>
          </p:cNvSpPr>
          <p:nvPr>
            <p:ph type="subTitle" idx="1"/>
          </p:nvPr>
        </p:nvSpPr>
        <p:spPr>
          <a:xfrm>
            <a:off x="1187165" y="3624574"/>
            <a:ext cx="6566752" cy="15986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accent3"/>
              </a:buClr>
              <a:buSzPts val="2000"/>
              <a:buNone/>
              <a:defRPr sz="2000"/>
            </a:lvl2pPr>
            <a:lvl3pPr lvl="2" algn="ctr">
              <a:lnSpc>
                <a:spcPct val="100000"/>
              </a:lnSpc>
              <a:spcBef>
                <a:spcPts val="0"/>
              </a:spcBef>
              <a:spcAft>
                <a:spcPts val="0"/>
              </a:spcAft>
              <a:buClr>
                <a:schemeClr val="accent3"/>
              </a:buClr>
              <a:buSzPts val="1800"/>
              <a:buNone/>
              <a:defRPr sz="1800"/>
            </a:lvl3pPr>
            <a:lvl4pPr lvl="3" algn="ctr">
              <a:lnSpc>
                <a:spcPct val="100000"/>
              </a:lnSpc>
              <a:spcBef>
                <a:spcPts val="0"/>
              </a:spcBef>
              <a:spcAft>
                <a:spcPts val="0"/>
              </a:spcAft>
              <a:buClr>
                <a:schemeClr val="accent3"/>
              </a:buClr>
              <a:buSzPts val="1600"/>
              <a:buNone/>
              <a:defRPr sz="1600"/>
            </a:lvl4pPr>
            <a:lvl5pPr lvl="4" algn="ctr">
              <a:lnSpc>
                <a:spcPct val="100000"/>
              </a:lnSpc>
              <a:spcBef>
                <a:spcPts val="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9"/>
          <p:cNvSpPr/>
          <p:nvPr/>
        </p:nvSpPr>
        <p:spPr>
          <a:xfrm>
            <a:off x="333637" y="298711"/>
            <a:ext cx="2237988" cy="1392303"/>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 name="Google Shape;60;p59"/>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D8D8D8"/>
        </a:solidFill>
        <a:effectLst/>
      </p:bgPr>
    </p:bg>
    <p:spTree>
      <p:nvGrpSpPr>
        <p:cNvPr id="1" name="Shape 61"/>
        <p:cNvGrpSpPr/>
        <p:nvPr/>
      </p:nvGrpSpPr>
      <p:grpSpPr>
        <a:xfrm>
          <a:off x="0" y="0"/>
          <a:ext cx="0" cy="0"/>
          <a:chOff x="0" y="0"/>
          <a:chExt cx="0" cy="0"/>
        </a:xfrm>
      </p:grpSpPr>
      <p:sp>
        <p:nvSpPr>
          <p:cNvPr id="62" name="Google Shape;62;p60"/>
          <p:cNvSpPr txBox="1">
            <a:spLocks noGrp="1"/>
          </p:cNvSpPr>
          <p:nvPr>
            <p:ph type="ctrTitle"/>
          </p:nvPr>
        </p:nvSpPr>
        <p:spPr>
          <a:xfrm>
            <a:off x="321110" y="286185"/>
            <a:ext cx="6571317" cy="78012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500"/>
              <a:buFont typeface="Arial"/>
              <a:buNone/>
              <a:defRPr sz="35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0"/>
          <p:cNvSpPr txBox="1">
            <a:spLocks noGrp="1"/>
          </p:cNvSpPr>
          <p:nvPr>
            <p:ph type="subTitle" idx="1"/>
          </p:nvPr>
        </p:nvSpPr>
        <p:spPr>
          <a:xfrm>
            <a:off x="338464" y="1122801"/>
            <a:ext cx="6566752" cy="15986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Clr>
                <a:schemeClr val="accent3"/>
              </a:buClr>
              <a:buSzPts val="2000"/>
              <a:buNone/>
              <a:defRPr sz="2000"/>
            </a:lvl2pPr>
            <a:lvl3pPr lvl="2" algn="ctr">
              <a:lnSpc>
                <a:spcPct val="100000"/>
              </a:lnSpc>
              <a:spcBef>
                <a:spcPts val="0"/>
              </a:spcBef>
              <a:spcAft>
                <a:spcPts val="0"/>
              </a:spcAft>
              <a:buClr>
                <a:schemeClr val="accent3"/>
              </a:buClr>
              <a:buSzPts val="1800"/>
              <a:buNone/>
              <a:defRPr sz="1800"/>
            </a:lvl3pPr>
            <a:lvl4pPr lvl="3" algn="ctr">
              <a:lnSpc>
                <a:spcPct val="100000"/>
              </a:lnSpc>
              <a:spcBef>
                <a:spcPts val="0"/>
              </a:spcBef>
              <a:spcAft>
                <a:spcPts val="0"/>
              </a:spcAft>
              <a:buClr>
                <a:schemeClr val="accent3"/>
              </a:buClr>
              <a:buSzPts val="1600"/>
              <a:buNone/>
              <a:defRPr sz="1600"/>
            </a:lvl4pPr>
            <a:lvl5pPr lvl="4" algn="ctr">
              <a:lnSpc>
                <a:spcPct val="100000"/>
              </a:lnSpc>
              <a:spcBef>
                <a:spcPts val="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60"/>
          <p:cNvSpPr/>
          <p:nvPr/>
        </p:nvSpPr>
        <p:spPr>
          <a:xfrm>
            <a:off x="8188346" y="2855934"/>
            <a:ext cx="3692504" cy="3692504"/>
          </a:xfrm>
          <a:custGeom>
            <a:avLst/>
            <a:gdLst/>
            <a:ahLst/>
            <a:cxnLst/>
            <a:rect l="l" t="t" r="r" b="b"/>
            <a:pathLst>
              <a:path w="2055876" h="2055876" extrusionOk="0">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 name="Google Shape;65;p60"/>
          <p:cNvSpPr/>
          <p:nvPr/>
        </p:nvSpPr>
        <p:spPr>
          <a:xfrm>
            <a:off x="9244208" y="317500"/>
            <a:ext cx="2636642" cy="1008569"/>
          </a:xfrm>
          <a:custGeom>
            <a:avLst/>
            <a:gdLst/>
            <a:ahLst/>
            <a:cxnLst/>
            <a:rect l="l" t="t" r="r" b="b"/>
            <a:pathLst>
              <a:path w="4188999" h="1602377" extrusionOk="0">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 name="Google Shape;66;p60"/>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326848" y="288390"/>
            <a:ext cx="11554001" cy="101607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100"/>
              <a:buFont typeface="Arial"/>
              <a:buNone/>
              <a:defRPr sz="31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1"/>
          <p:cNvSpPr txBox="1">
            <a:spLocks noGrp="1"/>
          </p:cNvSpPr>
          <p:nvPr>
            <p:ph type="body" idx="1"/>
          </p:nvPr>
        </p:nvSpPr>
        <p:spPr>
          <a:xfrm>
            <a:off x="352424" y="1493113"/>
            <a:ext cx="11528425" cy="435133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8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100000"/>
              </a:lnSpc>
              <a:spcBef>
                <a:spcPts val="6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2pPr>
            <a:lvl3pPr marL="1371600" marR="0" lvl="2" indent="-317500" algn="l" rtl="0">
              <a:lnSpc>
                <a:spcPct val="100000"/>
              </a:lnSpc>
              <a:spcBef>
                <a:spcPts val="0"/>
              </a:spcBef>
              <a:spcAft>
                <a:spcPts val="0"/>
              </a:spcAft>
              <a:buClr>
                <a:schemeClr val="accent3"/>
              </a:buClr>
              <a:buSzPts val="1400"/>
              <a:buFont typeface="Arial"/>
              <a:buChar char="•"/>
              <a:defRPr sz="1400" b="0" i="0" u="none" strike="noStrike" cap="none">
                <a:solidFill>
                  <a:schemeClr val="accent3"/>
                </a:solidFill>
                <a:latin typeface="Arial"/>
                <a:ea typeface="Arial"/>
                <a:cs typeface="Arial"/>
                <a:sym typeface="Arial"/>
              </a:defRPr>
            </a:lvl3pPr>
            <a:lvl4pPr marL="1828800" marR="0" lvl="3" indent="-317500" algn="l" rtl="0">
              <a:lnSpc>
                <a:spcPct val="100000"/>
              </a:lnSpc>
              <a:spcBef>
                <a:spcPts val="0"/>
              </a:spcBef>
              <a:spcAft>
                <a:spcPts val="0"/>
              </a:spcAft>
              <a:buClr>
                <a:schemeClr val="accent3"/>
              </a:buClr>
              <a:buSzPts val="1400"/>
              <a:buFont typeface="Arial"/>
              <a:buChar char="•"/>
              <a:defRPr sz="1400" b="0" i="0" u="none" strike="noStrike" cap="none">
                <a:solidFill>
                  <a:schemeClr val="accent3"/>
                </a:solidFill>
                <a:latin typeface="Arial"/>
                <a:ea typeface="Arial"/>
                <a:cs typeface="Arial"/>
                <a:sym typeface="Arial"/>
              </a:defRPr>
            </a:lvl4pPr>
            <a:lvl5pPr marL="2286000" marR="0" lvl="4" indent="-317500" algn="l" rtl="0">
              <a:lnSpc>
                <a:spcPct val="100000"/>
              </a:lnSpc>
              <a:spcBef>
                <a:spcPts val="0"/>
              </a:spcBef>
              <a:spcAft>
                <a:spcPts val="0"/>
              </a:spcAft>
              <a:buClr>
                <a:schemeClr val="accent3"/>
              </a:buClr>
              <a:buSzPts val="1400"/>
              <a:buFont typeface="Arial"/>
              <a:buChar char="•"/>
              <a:defRPr sz="1400" b="0" i="0" u="none" strike="noStrike" cap="none">
                <a:solidFill>
                  <a:schemeClr val="accent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1"/>
          <p:cNvSpPr txBox="1">
            <a:spLocks noGrp="1"/>
          </p:cNvSpPr>
          <p:nvPr>
            <p:ph type="dt" idx="10"/>
          </p:nvPr>
        </p:nvSpPr>
        <p:spPr>
          <a:xfrm>
            <a:off x="9150438" y="298318"/>
            <a:ext cx="2743200" cy="365125"/>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1"/>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000" b="0" i="0" u="none" strike="noStrike" cap="none">
                <a:solidFill>
                  <a:schemeClr val="dk2"/>
                </a:solidFill>
                <a:latin typeface="Arial"/>
                <a:ea typeface="Arial"/>
                <a:cs typeface="Arial"/>
                <a:sym typeface="Arial"/>
              </a:defRPr>
            </a:lvl1pPr>
            <a:lvl2pPr marL="0" marR="0" lvl="1" indent="0" algn="r" rtl="0">
              <a:spcBef>
                <a:spcPts val="0"/>
              </a:spcBef>
              <a:buNone/>
              <a:defRPr sz="1000" b="0" i="0" u="none" strike="noStrike" cap="none">
                <a:solidFill>
                  <a:schemeClr val="dk2"/>
                </a:solidFill>
                <a:latin typeface="Arial"/>
                <a:ea typeface="Arial"/>
                <a:cs typeface="Arial"/>
                <a:sym typeface="Arial"/>
              </a:defRPr>
            </a:lvl2pPr>
            <a:lvl3pPr marL="0" marR="0" lvl="2" indent="0" algn="r" rtl="0">
              <a:spcBef>
                <a:spcPts val="0"/>
              </a:spcBef>
              <a:buNone/>
              <a:defRPr sz="1000" b="0" i="0" u="none" strike="noStrike" cap="none">
                <a:solidFill>
                  <a:schemeClr val="dk2"/>
                </a:solidFill>
                <a:latin typeface="Arial"/>
                <a:ea typeface="Arial"/>
                <a:cs typeface="Arial"/>
                <a:sym typeface="Arial"/>
              </a:defRPr>
            </a:lvl3pPr>
            <a:lvl4pPr marL="0" marR="0" lvl="3" indent="0" algn="r" rtl="0">
              <a:spcBef>
                <a:spcPts val="0"/>
              </a:spcBef>
              <a:buNone/>
              <a:defRPr sz="1000" b="0" i="0" u="none" strike="noStrike" cap="none">
                <a:solidFill>
                  <a:schemeClr val="dk2"/>
                </a:solidFill>
                <a:latin typeface="Arial"/>
                <a:ea typeface="Arial"/>
                <a:cs typeface="Arial"/>
                <a:sym typeface="Arial"/>
              </a:defRPr>
            </a:lvl4pPr>
            <a:lvl5pPr marL="0" marR="0" lvl="4" indent="0" algn="r" rtl="0">
              <a:spcBef>
                <a:spcPts val="0"/>
              </a:spcBef>
              <a:buNone/>
              <a:defRPr sz="1000" b="0" i="0" u="none" strike="noStrike" cap="none">
                <a:solidFill>
                  <a:schemeClr val="dk2"/>
                </a:solidFill>
                <a:latin typeface="Arial"/>
                <a:ea typeface="Arial"/>
                <a:cs typeface="Arial"/>
                <a:sym typeface="Arial"/>
              </a:defRPr>
            </a:lvl5pPr>
            <a:lvl6pPr marL="0" marR="0" lvl="5" indent="0" algn="r" rtl="0">
              <a:spcBef>
                <a:spcPts val="0"/>
              </a:spcBef>
              <a:buNone/>
              <a:defRPr sz="1000" b="0" i="0" u="none" strike="noStrike" cap="none">
                <a:solidFill>
                  <a:schemeClr val="dk2"/>
                </a:solidFill>
                <a:latin typeface="Arial"/>
                <a:ea typeface="Arial"/>
                <a:cs typeface="Arial"/>
                <a:sym typeface="Arial"/>
              </a:defRPr>
            </a:lvl6pPr>
            <a:lvl7pPr marL="0" marR="0" lvl="6" indent="0" algn="r" rtl="0">
              <a:spcBef>
                <a:spcPts val="0"/>
              </a:spcBef>
              <a:buNone/>
              <a:defRPr sz="1000" b="0" i="0" u="none" strike="noStrike" cap="none">
                <a:solidFill>
                  <a:schemeClr val="dk2"/>
                </a:solidFill>
                <a:latin typeface="Arial"/>
                <a:ea typeface="Arial"/>
                <a:cs typeface="Arial"/>
                <a:sym typeface="Arial"/>
              </a:defRPr>
            </a:lvl7pPr>
            <a:lvl8pPr marL="0" marR="0" lvl="7" indent="0" algn="r" rtl="0">
              <a:spcBef>
                <a:spcPts val="0"/>
              </a:spcBef>
              <a:buNone/>
              <a:defRPr sz="1000" b="0" i="0" u="none" strike="noStrike" cap="none">
                <a:solidFill>
                  <a:schemeClr val="dk2"/>
                </a:solidFill>
                <a:latin typeface="Arial"/>
                <a:ea typeface="Arial"/>
                <a:cs typeface="Arial"/>
                <a:sym typeface="Arial"/>
              </a:defRPr>
            </a:lvl8pPr>
            <a:lvl9pPr marL="0" marR="0" lvl="8" indent="0" algn="r" rtl="0">
              <a:spcBef>
                <a:spcPts val="0"/>
              </a:spcBef>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4" name="Google Shape;1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00">
          <p15:clr>
            <a:srgbClr val="F26B43"/>
          </p15:clr>
        </p15:guide>
        <p15:guide id="4" pos="222">
          <p15:clr>
            <a:srgbClr val="F26B43"/>
          </p15:clr>
        </p15:guide>
        <p15:guide id="5" orient="horz" pos="4125">
          <p15:clr>
            <a:srgbClr val="F26B43"/>
          </p15:clr>
        </p15:guide>
        <p15:guide id="6" pos="7484">
          <p15:clr>
            <a:srgbClr val="F26B43"/>
          </p15:clr>
        </p15:guide>
        <p15:guide id="7" orient="horz" pos="958">
          <p15:clr>
            <a:srgbClr val="F26B43"/>
          </p15:clr>
        </p15:guide>
        <p15:guide id="8" pos="1269">
          <p15:clr>
            <a:srgbClr val="F26B43"/>
          </p15:clr>
        </p15:guide>
        <p15:guide id="9" pos="3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1"/>
        <p:cNvGrpSpPr/>
        <p:nvPr/>
      </p:nvGrpSpPr>
      <p:grpSpPr>
        <a:xfrm>
          <a:off x="0" y="0"/>
          <a:ext cx="0" cy="0"/>
          <a:chOff x="0" y="0"/>
          <a:chExt cx="0" cy="0"/>
        </a:xfrm>
      </p:grpSpPr>
      <p:sp>
        <p:nvSpPr>
          <p:cNvPr id="212" name="Google Shape;212;p1"/>
          <p:cNvSpPr txBox="1">
            <a:spLocks noGrp="1"/>
          </p:cNvSpPr>
          <p:nvPr>
            <p:ph type="ctrTitle"/>
          </p:nvPr>
        </p:nvSpPr>
        <p:spPr>
          <a:xfrm>
            <a:off x="1984003" y="3702358"/>
            <a:ext cx="6571317" cy="78012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500"/>
              <a:buFont typeface="Arial"/>
              <a:buNone/>
            </a:pPr>
            <a:r>
              <a:rPr lang="en-AU" dirty="0"/>
              <a:t>In Gold we trust? </a:t>
            </a:r>
            <a:endParaRPr dirty="0"/>
          </a:p>
        </p:txBody>
      </p:sp>
      <p:sp>
        <p:nvSpPr>
          <p:cNvPr id="213" name="Google Shape;213;p1"/>
          <p:cNvSpPr txBox="1">
            <a:spLocks noGrp="1"/>
          </p:cNvSpPr>
          <p:nvPr>
            <p:ph type="subTitle" idx="1"/>
          </p:nvPr>
        </p:nvSpPr>
        <p:spPr>
          <a:xfrm>
            <a:off x="2001356" y="4488870"/>
            <a:ext cx="6932331" cy="159860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None/>
            </a:pPr>
            <a:r>
              <a:rPr lang="en-AU" dirty="0"/>
              <a:t>How do we approach fixing gold hospital products?</a:t>
            </a:r>
            <a:endParaRPr dirty="0"/>
          </a:p>
          <a:p>
            <a:pPr marL="0" lvl="0" indent="0" algn="l" rtl="0">
              <a:lnSpc>
                <a:spcPct val="100000"/>
              </a:lnSpc>
              <a:spcBef>
                <a:spcPts val="0"/>
              </a:spcBef>
              <a:spcAft>
                <a:spcPts val="0"/>
              </a:spcAft>
              <a:buClr>
                <a:schemeClr val="lt1"/>
              </a:buClr>
              <a:buSzPts val="2400"/>
              <a:buNone/>
            </a:pPr>
            <a:r>
              <a:rPr lang="en-AU" dirty="0"/>
              <a:t>June 2025</a:t>
            </a:r>
            <a:endParaRPr dirty="0"/>
          </a:p>
        </p:txBody>
      </p:sp>
      <p:sp>
        <p:nvSpPr>
          <p:cNvPr id="214" name="Google Shape;214;p1"/>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dirty="0">
                <a:solidFill>
                  <a:schemeClr val="lt1"/>
                </a:solidFill>
                <a:latin typeface="Arial"/>
                <a:ea typeface="Arial"/>
                <a:cs typeface="Arial"/>
                <a:sym typeface="Arial"/>
              </a:rPr>
              <a:t>Presented at the 2025 All Actuaries Summit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7" name="Google Shape;407;p18"/>
          <p:cNvSpPr txBox="1"/>
          <p:nvPr/>
        </p:nvSpPr>
        <p:spPr>
          <a:xfrm>
            <a:off x="432000" y="206000"/>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US" sz="3200" b="1" dirty="0">
                <a:solidFill>
                  <a:srgbClr val="3C69FF"/>
                </a:solidFill>
                <a:latin typeface="Arial"/>
                <a:ea typeface="Arial"/>
                <a:cs typeface="Arial"/>
                <a:sym typeface="Arial"/>
              </a:rPr>
              <a:t>Community rating principles are under threat</a:t>
            </a:r>
          </a:p>
        </p:txBody>
      </p:sp>
      <p:sp>
        <p:nvSpPr>
          <p:cNvPr id="405" name="Google Shape;405;p18"/>
          <p:cNvSpPr txBox="1">
            <a:spLocks noGrp="1"/>
          </p:cNvSpPr>
          <p:nvPr>
            <p:ph type="body" idx="1"/>
          </p:nvPr>
        </p:nvSpPr>
        <p:spPr>
          <a:xfrm>
            <a:off x="933450" y="885825"/>
            <a:ext cx="10826550" cy="4863622"/>
          </a:xfrm>
          <a:prstGeom prst="rect">
            <a:avLst/>
          </a:prstGeom>
          <a:noFill/>
          <a:ln>
            <a:noFill/>
          </a:ln>
        </p:spPr>
        <p:txBody>
          <a:bodyPr spcFirstLastPara="1" wrap="square" lIns="0" tIns="0" rIns="0" bIns="0" anchor="t" anchorCtr="0">
            <a:noAutofit/>
          </a:bodyPr>
          <a:lstStyle/>
          <a:p>
            <a:pPr marL="285750" indent="-285750">
              <a:spcBef>
                <a:spcPts val="0"/>
              </a:spcBef>
              <a:buSzPts val="2800"/>
              <a:buFont typeface="Arial"/>
              <a:buChar char="•"/>
            </a:pPr>
            <a:r>
              <a:rPr lang="en-US" sz="2800" dirty="0"/>
              <a:t>If comprehensive clinical coverage is only available at unaffordable prices, the system has failed</a:t>
            </a:r>
          </a:p>
          <a:p>
            <a:pPr marL="285750" indent="-285750">
              <a:spcBef>
                <a:spcPts val="0"/>
              </a:spcBef>
              <a:buSzPts val="2800"/>
              <a:buFont typeface="Arial"/>
              <a:buChar char="•"/>
            </a:pPr>
            <a:r>
              <a:rPr lang="en-US" sz="2800" dirty="0"/>
              <a:t>Adverse selection is creating unsustainable risk pools</a:t>
            </a:r>
          </a:p>
          <a:p>
            <a:pPr marL="285750" indent="-285750">
              <a:spcBef>
                <a:spcPts val="0"/>
              </a:spcBef>
              <a:buSzPts val="2800"/>
              <a:buFont typeface="Arial"/>
              <a:buChar char="•"/>
            </a:pPr>
            <a:r>
              <a:rPr lang="en-US" sz="2800" dirty="0"/>
              <a:t>Market distortions are undermining actuarial pricing principles</a:t>
            </a:r>
          </a:p>
          <a:p>
            <a:pPr marL="285750" lvl="0" indent="-285750" algn="l" rtl="0">
              <a:lnSpc>
                <a:spcPct val="100000"/>
              </a:lnSpc>
              <a:spcBef>
                <a:spcPts val="0"/>
              </a:spcBef>
              <a:spcAft>
                <a:spcPts val="0"/>
              </a:spcAft>
              <a:buClr>
                <a:schemeClr val="accent3"/>
              </a:buClr>
              <a:buSzPts val="2800"/>
              <a:buFont typeface="Arial"/>
              <a:buChar char="•"/>
            </a:pPr>
            <a:endParaRPr lang="en-AU" sz="2800" dirty="0"/>
          </a:p>
          <a:p>
            <a:pPr marL="0" lvl="0" indent="0" algn="l" rtl="0">
              <a:lnSpc>
                <a:spcPct val="100000"/>
              </a:lnSpc>
              <a:spcBef>
                <a:spcPts val="0"/>
              </a:spcBef>
              <a:spcAft>
                <a:spcPts val="0"/>
              </a:spcAft>
              <a:buClr>
                <a:schemeClr val="accent3"/>
              </a:buClr>
              <a:buSzPts val="2800"/>
            </a:pPr>
            <a:r>
              <a:rPr lang="en-AU" sz="2800" dirty="0"/>
              <a:t>However, community rating already isn’t applied unilaterally:</a:t>
            </a:r>
            <a:endParaRPr dirty="0"/>
          </a:p>
          <a:p>
            <a:pPr marL="285750" lvl="2" indent="-285750">
              <a:buSzPts val="2800"/>
            </a:pPr>
            <a:r>
              <a:rPr lang="en-US" sz="2800" dirty="0"/>
              <a:t>Hospital tiers</a:t>
            </a:r>
          </a:p>
          <a:p>
            <a:pPr marL="285750" lvl="2" indent="-285750">
              <a:buSzPts val="2800"/>
            </a:pPr>
            <a:r>
              <a:rPr lang="en-US" sz="2800" dirty="0"/>
              <a:t>Discounts for new customers</a:t>
            </a:r>
          </a:p>
          <a:p>
            <a:pPr marL="285750" lvl="2" indent="-285750">
              <a:buSzPts val="2800"/>
            </a:pPr>
            <a:r>
              <a:rPr lang="en-US" sz="2800" dirty="0"/>
              <a:t>Closed and corporate products</a:t>
            </a:r>
          </a:p>
          <a:p>
            <a:pPr marL="285750" lvl="2" indent="-285750">
              <a:buSzPts val="2800"/>
            </a:pPr>
            <a:r>
              <a:rPr lang="en-US" sz="2800" dirty="0"/>
              <a:t>Restricted funds</a:t>
            </a:r>
          </a:p>
        </p:txBody>
      </p:sp>
      <p:sp>
        <p:nvSpPr>
          <p:cNvPr id="406" name="Google Shape;406;p18"/>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10</a:t>
            </a:fld>
            <a:endParaRPr dirty="0"/>
          </a:p>
        </p:txBody>
      </p:sp>
      <p:sp>
        <p:nvSpPr>
          <p:cNvPr id="408" name="Google Shape;408;p18"/>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
        <p:nvSpPr>
          <p:cNvPr id="2" name="Rectangle: Rounded Corners 1">
            <a:extLst>
              <a:ext uri="{FF2B5EF4-FFF2-40B4-BE49-F238E27FC236}">
                <a16:creationId xmlns:a16="http://schemas.microsoft.com/office/drawing/2014/main" id="{5F3D75D2-1327-D382-FFC4-2E458E318A48}"/>
              </a:ext>
            </a:extLst>
          </p:cNvPr>
          <p:cNvSpPr/>
          <p:nvPr/>
        </p:nvSpPr>
        <p:spPr>
          <a:xfrm>
            <a:off x="7200802" y="4039600"/>
            <a:ext cx="4559198" cy="224058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50000"/>
                  </a:schemeClr>
                </a:solidFill>
              </a:rPr>
              <a:t>Is it a problem that new members expecting to shortly make high cost claims pay more?</a:t>
            </a:r>
          </a:p>
          <a:p>
            <a:pPr algn="ctr"/>
            <a:endParaRPr lang="en-US" sz="2000" b="1" dirty="0">
              <a:solidFill>
                <a:schemeClr val="accent1">
                  <a:lumMod val="50000"/>
                </a:schemeClr>
              </a:solidFill>
            </a:endParaRPr>
          </a:p>
          <a:p>
            <a:pPr algn="ctr"/>
            <a:r>
              <a:rPr lang="en-US" sz="2000" b="1" dirty="0">
                <a:solidFill>
                  <a:schemeClr val="accent1">
                    <a:lumMod val="50000"/>
                  </a:schemeClr>
                </a:solidFill>
              </a:rPr>
              <a:t>Was this known and accepted when hospital tiers were introduced?</a:t>
            </a:r>
            <a:endParaRPr lang="en-AU" sz="2000" b="1" dirty="0">
              <a:solidFill>
                <a:schemeClr val="accent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7" name="Google Shape;407;p18"/>
          <p:cNvSpPr txBox="1"/>
          <p:nvPr/>
        </p:nvSpPr>
        <p:spPr>
          <a:xfrm>
            <a:off x="432000" y="206000"/>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Key issue</a:t>
            </a:r>
            <a:endParaRPr sz="2400" b="0" dirty="0">
              <a:solidFill>
                <a:srgbClr val="3C69FF"/>
              </a:solidFill>
              <a:latin typeface="Arial"/>
              <a:ea typeface="Arial"/>
              <a:cs typeface="Arial"/>
              <a:sym typeface="Arial"/>
            </a:endParaRPr>
          </a:p>
        </p:txBody>
      </p:sp>
      <p:sp>
        <p:nvSpPr>
          <p:cNvPr id="405" name="Google Shape;405;p18"/>
          <p:cNvSpPr txBox="1">
            <a:spLocks noGrp="1"/>
          </p:cNvSpPr>
          <p:nvPr>
            <p:ph type="body" idx="1"/>
          </p:nvPr>
        </p:nvSpPr>
        <p:spPr>
          <a:xfrm>
            <a:off x="432000" y="750771"/>
            <a:ext cx="11328000" cy="499867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2800"/>
            </a:pPr>
            <a:r>
              <a:rPr lang="en-US" sz="2800" dirty="0"/>
              <a:t>In our view the key issue is </a:t>
            </a:r>
            <a:r>
              <a:rPr lang="en-US" sz="5400" b="1" dirty="0"/>
              <a:t>accessibility</a:t>
            </a:r>
            <a:r>
              <a:rPr lang="en-US" sz="2800" dirty="0"/>
              <a:t> </a:t>
            </a:r>
          </a:p>
          <a:p>
            <a:pPr marL="285750" indent="-285750">
              <a:spcBef>
                <a:spcPts val="0"/>
              </a:spcBef>
              <a:buSzPts val="2800"/>
              <a:buFont typeface="Arial"/>
              <a:buChar char="•"/>
            </a:pPr>
            <a:endParaRPr lang="en-US" sz="2800" b="1" u="sng" dirty="0"/>
          </a:p>
          <a:p>
            <a:pPr marL="285750" indent="-285750">
              <a:spcBef>
                <a:spcPts val="0"/>
              </a:spcBef>
              <a:buSzPts val="2800"/>
              <a:buFont typeface="Arial"/>
              <a:buChar char="•"/>
            </a:pPr>
            <a:r>
              <a:rPr lang="en-US" sz="2800" b="1" u="sng" dirty="0"/>
              <a:t>If</a:t>
            </a:r>
            <a:r>
              <a:rPr lang="en-US" sz="2800" dirty="0"/>
              <a:t> some clinical coverage is only available to consumers on the gold tier and that tier is unaffordable or unavailable then this is a failure of community rating principles</a:t>
            </a:r>
          </a:p>
          <a:p>
            <a:pPr marL="285750" indent="-285750">
              <a:spcBef>
                <a:spcPts val="0"/>
              </a:spcBef>
              <a:buSzPts val="2800"/>
              <a:buFont typeface="Arial"/>
              <a:buChar char="•"/>
            </a:pPr>
            <a:r>
              <a:rPr lang="en-US" sz="2800" dirty="0"/>
              <a:t>Similarly, if consumers want a product that gives them cover for all clinical categories and </a:t>
            </a:r>
            <a:r>
              <a:rPr lang="en-US" sz="2800" b="1" u="sng" dirty="0"/>
              <a:t>if</a:t>
            </a:r>
            <a:r>
              <a:rPr lang="en-US" sz="2800" dirty="0"/>
              <a:t> that product is unaffordable or unavailable then that is a failure of the system</a:t>
            </a:r>
          </a:p>
          <a:p>
            <a:pPr marL="285750" indent="-285750">
              <a:spcBef>
                <a:spcPts val="0"/>
              </a:spcBef>
              <a:buSzPts val="2800"/>
              <a:buFont typeface="Arial"/>
              <a:buChar char="•"/>
            </a:pPr>
            <a:endParaRPr lang="en-US" sz="2800" dirty="0"/>
          </a:p>
          <a:p>
            <a:pPr marL="0" indent="0">
              <a:spcBef>
                <a:spcPts val="0"/>
              </a:spcBef>
              <a:buSzPts val="2800"/>
            </a:pPr>
            <a:r>
              <a:rPr lang="en-US" sz="2800" dirty="0"/>
              <a:t>We note that for many (most?) policyholders the coverage they want is likely still available at affordable rates on non-gold products </a:t>
            </a:r>
          </a:p>
          <a:p>
            <a:pPr marL="0" indent="0" algn="ctr">
              <a:spcBef>
                <a:spcPts val="0"/>
              </a:spcBef>
              <a:buSzPts val="2800"/>
            </a:pPr>
            <a:r>
              <a:rPr lang="en-US" sz="2800" b="1" i="1" dirty="0">
                <a:solidFill>
                  <a:srgbClr val="FF0000"/>
                </a:solidFill>
              </a:rPr>
              <a:t>and may be cheaper due to what is happening on gold!</a:t>
            </a:r>
            <a:endParaRPr lang="en-US" sz="2800" dirty="0">
              <a:solidFill>
                <a:srgbClr val="FF0000"/>
              </a:solidFill>
            </a:endParaRPr>
          </a:p>
          <a:p>
            <a:pPr marL="0" lvl="0" indent="0" algn="l" rtl="0">
              <a:lnSpc>
                <a:spcPct val="100000"/>
              </a:lnSpc>
              <a:spcBef>
                <a:spcPts val="0"/>
              </a:spcBef>
              <a:spcAft>
                <a:spcPts val="0"/>
              </a:spcAft>
              <a:buClr>
                <a:schemeClr val="accent3"/>
              </a:buClr>
              <a:buSzPts val="2800"/>
            </a:pPr>
            <a:endParaRPr sz="2800" dirty="0"/>
          </a:p>
        </p:txBody>
      </p:sp>
      <p:sp>
        <p:nvSpPr>
          <p:cNvPr id="406" name="Google Shape;406;p18"/>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11</a:t>
            </a:fld>
            <a:endParaRPr dirty="0"/>
          </a:p>
        </p:txBody>
      </p:sp>
      <p:sp>
        <p:nvSpPr>
          <p:cNvPr id="408" name="Google Shape;408;p18"/>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Tree>
    <p:extLst>
      <p:ext uri="{BB962C8B-B14F-4D97-AF65-F5344CB8AC3E}">
        <p14:creationId xmlns:p14="http://schemas.microsoft.com/office/powerpoint/2010/main" val="148649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5"/>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200"/>
              <a:buFont typeface="Arial"/>
              <a:buNone/>
            </a:pPr>
            <a:r>
              <a:rPr lang="en-AU" dirty="0"/>
              <a:t>Rating solutions</a:t>
            </a:r>
            <a:endParaRPr dirty="0"/>
          </a:p>
        </p:txBody>
      </p:sp>
      <p:sp>
        <p:nvSpPr>
          <p:cNvPr id="379" name="Google Shape;379;p15"/>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AU" dirty="0"/>
              <a:t>03</a:t>
            </a:r>
            <a:endParaRPr dirty="0"/>
          </a:p>
        </p:txBody>
      </p:sp>
      <p:sp>
        <p:nvSpPr>
          <p:cNvPr id="380" name="Google Shape;380;p15"/>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dirty="0">
                <a:solidFill>
                  <a:schemeClr val="lt1"/>
                </a:solidFill>
                <a:latin typeface="Arial"/>
                <a:ea typeface="Arial"/>
                <a:cs typeface="Arial"/>
                <a:sym typeface="Arial"/>
              </a:rPr>
              <a:t>Presented at the 2025 All Actuaries Summit</a:t>
            </a:r>
            <a:endParaRPr dirty="0"/>
          </a:p>
        </p:txBody>
      </p:sp>
    </p:spTree>
    <p:extLst>
      <p:ext uri="{BB962C8B-B14F-4D97-AF65-F5344CB8AC3E}">
        <p14:creationId xmlns:p14="http://schemas.microsoft.com/office/powerpoint/2010/main" val="135396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7" name="Google Shape;407;p18"/>
          <p:cNvSpPr txBox="1"/>
          <p:nvPr/>
        </p:nvSpPr>
        <p:spPr>
          <a:xfrm>
            <a:off x="432000" y="223043"/>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The requirement for principles to define a solution</a:t>
            </a:r>
            <a:endParaRPr sz="2400" b="0" dirty="0">
              <a:solidFill>
                <a:srgbClr val="3C69FF"/>
              </a:solidFill>
              <a:latin typeface="Arial"/>
              <a:ea typeface="Arial"/>
              <a:cs typeface="Arial"/>
              <a:sym typeface="Arial"/>
            </a:endParaRPr>
          </a:p>
        </p:txBody>
      </p:sp>
      <p:sp>
        <p:nvSpPr>
          <p:cNvPr id="405" name="Google Shape;405;p18"/>
          <p:cNvSpPr txBox="1">
            <a:spLocks noGrp="1"/>
          </p:cNvSpPr>
          <p:nvPr>
            <p:ph type="body" idx="1"/>
          </p:nvPr>
        </p:nvSpPr>
        <p:spPr>
          <a:xfrm>
            <a:off x="933450" y="1212849"/>
            <a:ext cx="10826550" cy="4536597"/>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1200"/>
              </a:spcAft>
              <a:buClr>
                <a:schemeClr val="accent3"/>
              </a:buClr>
              <a:buSzPts val="2800"/>
              <a:buFont typeface="Arial"/>
              <a:buChar char="•"/>
            </a:pPr>
            <a:r>
              <a:rPr lang="en-US" sz="2400" dirty="0"/>
              <a:t>Solutions can be varied, and when comparing them there must be some basis against which they are measured for their plausibility</a:t>
            </a:r>
          </a:p>
          <a:p>
            <a:pPr marL="285750" lvl="0" indent="-285750" algn="l" rtl="0">
              <a:lnSpc>
                <a:spcPct val="100000"/>
              </a:lnSpc>
              <a:spcBef>
                <a:spcPts val="0"/>
              </a:spcBef>
              <a:spcAft>
                <a:spcPts val="1200"/>
              </a:spcAft>
              <a:buClr>
                <a:schemeClr val="accent3"/>
              </a:buClr>
              <a:buSzPts val="2800"/>
              <a:buFont typeface="Arial"/>
              <a:buChar char="•"/>
            </a:pPr>
            <a:r>
              <a:rPr lang="en-US" sz="2400" dirty="0"/>
              <a:t>The principles should reflect the core goal</a:t>
            </a:r>
          </a:p>
          <a:p>
            <a:pPr marL="285750" lvl="0" indent="-285750" algn="l" rtl="0">
              <a:lnSpc>
                <a:spcPct val="100000"/>
              </a:lnSpc>
              <a:spcBef>
                <a:spcPts val="0"/>
              </a:spcBef>
              <a:spcAft>
                <a:spcPts val="1200"/>
              </a:spcAft>
              <a:buClr>
                <a:schemeClr val="accent3"/>
              </a:buClr>
              <a:buSzPts val="2800"/>
              <a:buFont typeface="Arial"/>
              <a:buChar char="•"/>
            </a:pPr>
            <a:r>
              <a:rPr lang="en-US" sz="2400" dirty="0"/>
              <a:t>The principles should attempt to mitigate the most egregious secondary impacts that could occur</a:t>
            </a:r>
          </a:p>
          <a:p>
            <a:pPr marL="285750" lvl="0" indent="-285750" algn="l" rtl="0">
              <a:lnSpc>
                <a:spcPct val="100000"/>
              </a:lnSpc>
              <a:spcBef>
                <a:spcPts val="0"/>
              </a:spcBef>
              <a:spcAft>
                <a:spcPts val="600"/>
              </a:spcAft>
              <a:buClr>
                <a:schemeClr val="accent3"/>
              </a:buClr>
              <a:buSzPts val="2800"/>
              <a:buFont typeface="Arial"/>
              <a:buChar char="•"/>
            </a:pPr>
            <a:endParaRPr lang="en-US" sz="2800" dirty="0"/>
          </a:p>
          <a:p>
            <a:pPr marL="285750" lvl="0" indent="-285750" algn="l" rtl="0">
              <a:lnSpc>
                <a:spcPct val="100000"/>
              </a:lnSpc>
              <a:spcBef>
                <a:spcPts val="0"/>
              </a:spcBef>
              <a:spcAft>
                <a:spcPts val="600"/>
              </a:spcAft>
              <a:buClr>
                <a:schemeClr val="accent3"/>
              </a:buClr>
              <a:buSzPts val="2800"/>
              <a:buFont typeface="Arial"/>
              <a:buChar char="•"/>
            </a:pPr>
            <a:r>
              <a:rPr lang="en-US" sz="2800" dirty="0"/>
              <a:t>There is no silver bullet</a:t>
            </a:r>
          </a:p>
          <a:p>
            <a:pPr marL="285750" lvl="0" indent="-285750" algn="l" rtl="0">
              <a:lnSpc>
                <a:spcPct val="100000"/>
              </a:lnSpc>
              <a:spcBef>
                <a:spcPts val="0"/>
              </a:spcBef>
              <a:spcAft>
                <a:spcPts val="600"/>
              </a:spcAft>
              <a:buClr>
                <a:schemeClr val="accent3"/>
              </a:buClr>
              <a:buSzPts val="2800"/>
              <a:buFont typeface="Arial"/>
              <a:buChar char="•"/>
            </a:pPr>
            <a:endParaRPr lang="en-US" sz="2800" dirty="0"/>
          </a:p>
          <a:p>
            <a:pPr marL="0" indent="0" algn="ctr">
              <a:spcBef>
                <a:spcPts val="0"/>
              </a:spcBef>
              <a:spcAft>
                <a:spcPts val="600"/>
              </a:spcAft>
              <a:buSzPts val="2800"/>
            </a:pPr>
            <a:r>
              <a:rPr lang="en-US" sz="3200" b="1" dirty="0"/>
              <a:t>No solution proposed (or considered) won’t have secondary impacts on other stakeholders</a:t>
            </a:r>
          </a:p>
        </p:txBody>
      </p:sp>
      <p:sp>
        <p:nvSpPr>
          <p:cNvPr id="406" name="Google Shape;406;p18"/>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13</a:t>
            </a:fld>
            <a:endParaRPr dirty="0"/>
          </a:p>
        </p:txBody>
      </p:sp>
      <p:sp>
        <p:nvSpPr>
          <p:cNvPr id="408" name="Google Shape;408;p18"/>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Tree>
    <p:extLst>
      <p:ext uri="{BB962C8B-B14F-4D97-AF65-F5344CB8AC3E}">
        <p14:creationId xmlns:p14="http://schemas.microsoft.com/office/powerpoint/2010/main" val="197322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9"/>
          <p:cNvSpPr txBox="1">
            <a:spLocks noGrp="1"/>
          </p:cNvSpPr>
          <p:nvPr>
            <p:ph type="body" idx="1"/>
          </p:nvPr>
        </p:nvSpPr>
        <p:spPr>
          <a:xfrm>
            <a:off x="933450" y="1215545"/>
            <a:ext cx="10826550" cy="4533901"/>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chemeClr val="accent3"/>
              </a:buClr>
              <a:buSzPts val="2800"/>
              <a:buFont typeface="Arial"/>
              <a:buChar char="•"/>
            </a:pPr>
            <a:r>
              <a:rPr lang="en-AU" sz="2800" b="1" i="1" dirty="0"/>
              <a:t>Assuming</a:t>
            </a:r>
            <a:r>
              <a:rPr lang="en-AU" sz="2800" dirty="0"/>
              <a:t> current behaviour is not a good outcome and is leading to an issue of accessibility, we would propose the following principles should be applied when assessing solutions:</a:t>
            </a:r>
            <a:endParaRPr dirty="0"/>
          </a:p>
          <a:p>
            <a:pPr marL="641350" lvl="2" indent="-285750" algn="l" rtl="0">
              <a:lnSpc>
                <a:spcPct val="100000"/>
              </a:lnSpc>
              <a:spcBef>
                <a:spcPts val="0"/>
              </a:spcBef>
              <a:spcAft>
                <a:spcPts val="0"/>
              </a:spcAft>
              <a:buClr>
                <a:schemeClr val="accent3"/>
              </a:buClr>
              <a:buSzPts val="2800"/>
              <a:buChar char="•"/>
            </a:pPr>
            <a:r>
              <a:rPr lang="en-AU" sz="2800" dirty="0"/>
              <a:t>Key goal: </a:t>
            </a:r>
          </a:p>
          <a:p>
            <a:pPr marL="1098550" lvl="3" indent="-285750">
              <a:buSzPts val="2800"/>
            </a:pPr>
            <a:r>
              <a:rPr lang="en-AU" sz="2800" b="1" dirty="0"/>
              <a:t>Reduce the cost of access for clinical categories currently only available on gold and the cost of a full coverage insurance product</a:t>
            </a:r>
            <a:endParaRPr dirty="0"/>
          </a:p>
          <a:p>
            <a:pPr marL="641350" lvl="2" indent="-285750" algn="l" rtl="0">
              <a:lnSpc>
                <a:spcPct val="100000"/>
              </a:lnSpc>
              <a:spcBef>
                <a:spcPts val="0"/>
              </a:spcBef>
              <a:spcAft>
                <a:spcPts val="0"/>
              </a:spcAft>
              <a:buClr>
                <a:schemeClr val="accent3"/>
              </a:buClr>
              <a:buSzPts val="2800"/>
              <a:buChar char="•"/>
            </a:pPr>
            <a:r>
              <a:rPr lang="en-AU" sz="2800" dirty="0"/>
              <a:t>Secondary goals (to reduce undesirable impacts)</a:t>
            </a:r>
          </a:p>
          <a:p>
            <a:pPr marL="1098550" lvl="3" indent="-285750">
              <a:buSzPts val="2800"/>
            </a:pPr>
            <a:r>
              <a:rPr lang="en-AU" sz="2800" dirty="0"/>
              <a:t>Maintain the financial viability of PHI Funds and the system</a:t>
            </a:r>
            <a:endParaRPr dirty="0"/>
          </a:p>
          <a:p>
            <a:pPr marL="1098550" lvl="3" indent="-285750">
              <a:buSzPts val="2800"/>
            </a:pPr>
            <a:r>
              <a:rPr lang="en-AU" sz="2800" dirty="0"/>
              <a:t>Avoid creating further incentives for funds and/or consumers to act in ways that would cause further ‘problems’ for the industry</a:t>
            </a:r>
            <a:endParaRPr dirty="0"/>
          </a:p>
          <a:p>
            <a:pPr marL="285750" lvl="0" indent="-107950" algn="l" rtl="0">
              <a:lnSpc>
                <a:spcPct val="100000"/>
              </a:lnSpc>
              <a:spcBef>
                <a:spcPts val="0"/>
              </a:spcBef>
              <a:spcAft>
                <a:spcPts val="0"/>
              </a:spcAft>
              <a:buClr>
                <a:schemeClr val="accent3"/>
              </a:buClr>
              <a:buSzPts val="2800"/>
              <a:buFont typeface="Arial"/>
              <a:buNone/>
            </a:pPr>
            <a:endParaRPr sz="2800" dirty="0"/>
          </a:p>
          <a:p>
            <a:pPr marL="285750" lvl="0" indent="-107950" algn="l" rtl="0">
              <a:lnSpc>
                <a:spcPct val="100000"/>
              </a:lnSpc>
              <a:spcBef>
                <a:spcPts val="0"/>
              </a:spcBef>
              <a:spcAft>
                <a:spcPts val="0"/>
              </a:spcAft>
              <a:buClr>
                <a:schemeClr val="accent3"/>
              </a:buClr>
              <a:buSzPts val="2800"/>
              <a:buFont typeface="Arial"/>
              <a:buNone/>
            </a:pPr>
            <a:endParaRPr sz="2800" dirty="0"/>
          </a:p>
        </p:txBody>
      </p:sp>
      <p:sp>
        <p:nvSpPr>
          <p:cNvPr id="415" name="Google Shape;415;p19"/>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14</a:t>
            </a:fld>
            <a:endParaRPr dirty="0"/>
          </a:p>
        </p:txBody>
      </p:sp>
      <p:sp>
        <p:nvSpPr>
          <p:cNvPr id="416" name="Google Shape;416;p19"/>
          <p:cNvSpPr txBox="1"/>
          <p:nvPr/>
        </p:nvSpPr>
        <p:spPr>
          <a:xfrm>
            <a:off x="259543" y="415693"/>
            <a:ext cx="11672914" cy="79985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3C69FF"/>
              </a:buClr>
              <a:buSzPts val="4400"/>
              <a:buFont typeface="Arial"/>
              <a:buNone/>
            </a:pPr>
            <a:r>
              <a:rPr lang="en-AU" sz="4400" b="1" dirty="0">
                <a:solidFill>
                  <a:srgbClr val="3C69FF"/>
                </a:solidFill>
                <a:latin typeface="Arial"/>
                <a:ea typeface="Arial"/>
                <a:cs typeface="Arial"/>
                <a:sym typeface="Arial"/>
              </a:rPr>
              <a:t>Proposed goal for a solution</a:t>
            </a:r>
            <a:endParaRPr sz="4400" b="0" dirty="0">
              <a:solidFill>
                <a:srgbClr val="3C69FF"/>
              </a:solidFill>
              <a:latin typeface="Arial"/>
              <a:ea typeface="Arial"/>
              <a:cs typeface="Arial"/>
              <a:sym typeface="Arial"/>
            </a:endParaRPr>
          </a:p>
        </p:txBody>
      </p:sp>
      <p:sp>
        <p:nvSpPr>
          <p:cNvPr id="417" name="Google Shape;417;p19"/>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0"/>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200"/>
              <a:buFont typeface="Arial"/>
              <a:buNone/>
            </a:pPr>
            <a:r>
              <a:rPr lang="en-AU" dirty="0"/>
              <a:t>Levers of change</a:t>
            </a:r>
            <a:endParaRPr dirty="0"/>
          </a:p>
        </p:txBody>
      </p:sp>
      <p:sp>
        <p:nvSpPr>
          <p:cNvPr id="423" name="Google Shape;423;p20"/>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AU" dirty="0"/>
              <a:t>04</a:t>
            </a:r>
            <a:endParaRPr dirty="0"/>
          </a:p>
        </p:txBody>
      </p:sp>
      <p:sp>
        <p:nvSpPr>
          <p:cNvPr id="424" name="Google Shape;424;p20"/>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dirty="0">
                <a:solidFill>
                  <a:schemeClr val="lt1"/>
                </a:solidFill>
                <a:latin typeface="Arial"/>
                <a:ea typeface="Arial"/>
                <a:cs typeface="Arial"/>
                <a:sym typeface="Arial"/>
              </a:rPr>
              <a:t>Presented at the 2025 All Actuaries Summit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1"/>
          <p:cNvSpPr txBox="1">
            <a:spLocks noGrp="1"/>
          </p:cNvSpPr>
          <p:nvPr>
            <p:ph type="body" idx="1"/>
          </p:nvPr>
        </p:nvSpPr>
        <p:spPr>
          <a:xfrm>
            <a:off x="933450" y="1268361"/>
            <a:ext cx="11171464" cy="4481086"/>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1200"/>
              </a:spcAft>
              <a:buClr>
                <a:schemeClr val="accent3"/>
              </a:buClr>
              <a:buSzPts val="2800"/>
              <a:buFont typeface="Arial"/>
              <a:buChar char="•"/>
            </a:pPr>
            <a:r>
              <a:rPr lang="en-US" sz="2400" dirty="0"/>
              <a:t>We identified broad areas of similar levers/changes that could be made to potentially solve the problem</a:t>
            </a:r>
          </a:p>
          <a:p>
            <a:pPr marL="285750" indent="-285750">
              <a:spcBef>
                <a:spcPts val="0"/>
              </a:spcBef>
              <a:spcAft>
                <a:spcPts val="1200"/>
              </a:spcAft>
              <a:buSzPts val="2800"/>
              <a:buFont typeface="Arial"/>
              <a:buChar char="•"/>
            </a:pPr>
            <a:r>
              <a:rPr lang="en-US" sz="2400" dirty="0"/>
              <a:t>Unfortunately </a:t>
            </a:r>
            <a:r>
              <a:rPr lang="en-US" sz="2400" b="1" u="sng" dirty="0"/>
              <a:t>all</a:t>
            </a:r>
            <a:r>
              <a:rPr lang="en-US" sz="2400" dirty="0"/>
              <a:t> will have secondary impacts on other stakeholders</a:t>
            </a:r>
          </a:p>
          <a:p>
            <a:pPr marL="285750" lvl="0" indent="-285750" algn="l" rtl="0">
              <a:lnSpc>
                <a:spcPct val="100000"/>
              </a:lnSpc>
              <a:spcBef>
                <a:spcPts val="0"/>
              </a:spcBef>
              <a:spcAft>
                <a:spcPts val="1200"/>
              </a:spcAft>
              <a:buClr>
                <a:schemeClr val="accent3"/>
              </a:buClr>
              <a:buSzPts val="2800"/>
              <a:buFont typeface="Arial"/>
              <a:buChar char="•"/>
            </a:pPr>
            <a:r>
              <a:rPr lang="en-AU" sz="2400" dirty="0"/>
              <a:t>The problem is balancing impacts on stakeholders</a:t>
            </a:r>
            <a:endParaRPr sz="2400" dirty="0"/>
          </a:p>
          <a:p>
            <a:pPr marL="285750" lvl="0" indent="-285750" algn="l" rtl="0">
              <a:lnSpc>
                <a:spcPct val="100000"/>
              </a:lnSpc>
              <a:spcBef>
                <a:spcPts val="0"/>
              </a:spcBef>
              <a:spcAft>
                <a:spcPts val="1200"/>
              </a:spcAft>
              <a:buClr>
                <a:schemeClr val="accent3"/>
              </a:buClr>
              <a:buSzPts val="2800"/>
              <a:buFont typeface="Arial"/>
              <a:buChar char="•"/>
            </a:pPr>
            <a:r>
              <a:rPr lang="en-AU" sz="2400" dirty="0"/>
              <a:t>The levers discussed below are ones which do potentially solve the problem; however, they all have material drawbacks. </a:t>
            </a:r>
          </a:p>
          <a:p>
            <a:pPr marL="285750" lvl="0" indent="-285750" algn="l" rtl="0">
              <a:lnSpc>
                <a:spcPct val="100000"/>
              </a:lnSpc>
              <a:spcBef>
                <a:spcPts val="0"/>
              </a:spcBef>
              <a:spcAft>
                <a:spcPts val="1200"/>
              </a:spcAft>
              <a:buClr>
                <a:schemeClr val="accent3"/>
              </a:buClr>
              <a:buSzPts val="2800"/>
              <a:buFont typeface="Arial"/>
              <a:buChar char="•"/>
            </a:pPr>
            <a:r>
              <a:rPr lang="en-AU" sz="2400" dirty="0"/>
              <a:t>Other levers aren’t shown as we don’t believe they’d match the solution requirements </a:t>
            </a:r>
            <a:r>
              <a:rPr lang="en-AU" sz="2400" i="1" dirty="0"/>
              <a:t>on their own</a:t>
            </a:r>
            <a:endParaRPr lang="en-AU" sz="2400" dirty="0"/>
          </a:p>
          <a:p>
            <a:pPr marL="285750" lvl="0" indent="-285750" algn="l" rtl="0">
              <a:lnSpc>
                <a:spcPct val="100000"/>
              </a:lnSpc>
              <a:spcBef>
                <a:spcPts val="0"/>
              </a:spcBef>
              <a:spcAft>
                <a:spcPts val="1200"/>
              </a:spcAft>
              <a:buClr>
                <a:schemeClr val="accent3"/>
              </a:buClr>
              <a:buSzPts val="2800"/>
              <a:buFont typeface="Arial"/>
              <a:buChar char="•"/>
            </a:pPr>
            <a:r>
              <a:rPr lang="en-AU" sz="2400" b="1" dirty="0"/>
              <a:t>We do not expect our set of levers are all possible, and will be performing further investigation and consultation to seek further possibilities</a:t>
            </a:r>
            <a:endParaRPr sz="2400" b="1" dirty="0"/>
          </a:p>
        </p:txBody>
      </p:sp>
      <p:sp>
        <p:nvSpPr>
          <p:cNvPr id="430" name="Google Shape;430;p21"/>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16</a:t>
            </a:fld>
            <a:endParaRPr dirty="0"/>
          </a:p>
        </p:txBody>
      </p:sp>
      <p:sp>
        <p:nvSpPr>
          <p:cNvPr id="431" name="Google Shape;431;p21"/>
          <p:cNvSpPr txBox="1"/>
          <p:nvPr/>
        </p:nvSpPr>
        <p:spPr>
          <a:xfrm>
            <a:off x="432000" y="206000"/>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Approach to finding levers to enact change</a:t>
            </a:r>
            <a:endParaRPr sz="2400" b="0" dirty="0">
              <a:solidFill>
                <a:srgbClr val="3C69FF"/>
              </a:solidFill>
              <a:latin typeface="Arial"/>
              <a:ea typeface="Arial"/>
              <a:cs typeface="Arial"/>
              <a:sym typeface="Arial"/>
            </a:endParaRPr>
          </a:p>
        </p:txBody>
      </p:sp>
      <p:sp>
        <p:nvSpPr>
          <p:cNvPr id="432" name="Google Shape;432;p21"/>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2"/>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AU" dirty="0"/>
              <a:t>Changing waiting periods</a:t>
            </a:r>
            <a:endParaRPr dirty="0"/>
          </a:p>
        </p:txBody>
      </p:sp>
      <p:sp>
        <p:nvSpPr>
          <p:cNvPr id="438" name="Google Shape;438;p22"/>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17</a:t>
            </a:fld>
            <a:endParaRPr dirty="0"/>
          </a:p>
        </p:txBody>
      </p:sp>
      <p:pic>
        <p:nvPicPr>
          <p:cNvPr id="439" name="Google Shape;439;p22"/>
          <p:cNvPicPr preferRelativeResize="0">
            <a:picLocks noGrp="1"/>
          </p:cNvPicPr>
          <p:nvPr>
            <p:ph type="pic" idx="2"/>
          </p:nvPr>
        </p:nvPicPr>
        <p:blipFill rotWithShape="1">
          <a:blip r:embed="rId3">
            <a:alphaModFix/>
          </a:blip>
          <a:srcRect/>
          <a:stretch/>
        </p:blipFill>
        <p:spPr>
          <a:xfrm>
            <a:off x="6096000" y="0"/>
            <a:ext cx="6096000" cy="6858000"/>
          </a:xfrm>
          <a:prstGeom prst="rect">
            <a:avLst/>
          </a:prstGeom>
          <a:solidFill>
            <a:srgbClr val="D8D8D8"/>
          </a:solidFill>
          <a:ln>
            <a:noFill/>
          </a:ln>
        </p:spPr>
      </p:pic>
      <p:sp>
        <p:nvSpPr>
          <p:cNvPr id="440" name="Google Shape;440;p22"/>
          <p:cNvSpPr txBox="1">
            <a:spLocks noGrp="1"/>
          </p:cNvSpPr>
          <p:nvPr>
            <p:ph type="ftr" idx="11"/>
          </p:nvPr>
        </p:nvSpPr>
        <p:spPr>
          <a:xfrm>
            <a:off x="1872449" y="6365425"/>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18</a:t>
            </a:fld>
            <a:endParaRPr dirty="0"/>
          </a:p>
        </p:txBody>
      </p:sp>
      <p:sp>
        <p:nvSpPr>
          <p:cNvPr id="448" name="Google Shape;448;p23"/>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graphicFrame>
        <p:nvGraphicFramePr>
          <p:cNvPr id="449" name="Google Shape;449;p23"/>
          <p:cNvGraphicFramePr/>
          <p:nvPr>
            <p:extLst>
              <p:ext uri="{D42A27DB-BD31-4B8C-83A1-F6EECF244321}">
                <p14:modId xmlns:p14="http://schemas.microsoft.com/office/powerpoint/2010/main" val="4243625364"/>
              </p:ext>
            </p:extLst>
          </p:nvPr>
        </p:nvGraphicFramePr>
        <p:xfrm>
          <a:off x="259537" y="779881"/>
          <a:ext cx="11672925" cy="5778720"/>
        </p:xfrm>
        <a:graphic>
          <a:graphicData uri="http://schemas.openxmlformats.org/drawingml/2006/table">
            <a:tbl>
              <a:tblPr firstRow="1" firstCol="1" bandRow="1">
                <a:noFill/>
                <a:tableStyleId>{BAD3D0FA-B704-4746-A540-1C9FA0F9F53A}</a:tableStyleId>
              </a:tblPr>
              <a:tblGrid>
                <a:gridCol w="1562100">
                  <a:extLst>
                    <a:ext uri="{9D8B030D-6E8A-4147-A177-3AD203B41FA5}">
                      <a16:colId xmlns:a16="http://schemas.microsoft.com/office/drawing/2014/main" val="20000"/>
                    </a:ext>
                  </a:extLst>
                </a:gridCol>
                <a:gridCol w="10110825">
                  <a:extLst>
                    <a:ext uri="{9D8B030D-6E8A-4147-A177-3AD203B41FA5}">
                      <a16:colId xmlns:a16="http://schemas.microsoft.com/office/drawing/2014/main" val="20001"/>
                    </a:ext>
                  </a:extLst>
                </a:gridCol>
              </a:tblGrid>
              <a:tr h="537375">
                <a:tc>
                  <a:txBody>
                    <a:bodyPr/>
                    <a:lstStyle/>
                    <a:p>
                      <a:pPr marL="0" marR="0" lvl="0" indent="0" algn="l" rtl="0">
                        <a:lnSpc>
                          <a:spcPct val="100000"/>
                        </a:lnSpc>
                        <a:spcBef>
                          <a:spcPts val="0"/>
                        </a:spcBef>
                        <a:spcAft>
                          <a:spcPts val="0"/>
                        </a:spcAft>
                        <a:buNone/>
                      </a:pPr>
                      <a:r>
                        <a:rPr lang="en-AU" sz="1800" u="none" strike="noStrike" cap="none" dirty="0">
                          <a:latin typeface="+mj-lt"/>
                        </a:rPr>
                        <a:t>Proposed change</a:t>
                      </a:r>
                      <a:endParaRPr sz="1800" u="none" strike="noStrike" cap="none" dirty="0">
                        <a:solidFill>
                          <a:srgbClr val="1E1E1E"/>
                        </a:solidFill>
                        <a:latin typeface="+mj-lt"/>
                        <a:ea typeface="Calibri"/>
                        <a:cs typeface="Calibri"/>
                        <a:sym typeface="Calibri"/>
                      </a:endParaRPr>
                    </a:p>
                  </a:txBody>
                  <a:tcPr marL="17775" marR="17775" marT="18000" marB="0" anchor="ctr">
                    <a:solidFill>
                      <a:srgbClr val="FFC000"/>
                    </a:solidFill>
                  </a:tcPr>
                </a:tc>
                <a:tc>
                  <a:txBody>
                    <a:bodyPr/>
                    <a:lstStyle/>
                    <a:p>
                      <a:pPr marL="0" marR="0" lvl="0" indent="0" algn="l" rtl="0">
                        <a:lnSpc>
                          <a:spcPct val="100000"/>
                        </a:lnSpc>
                        <a:spcBef>
                          <a:spcPts val="0"/>
                        </a:spcBef>
                        <a:spcAft>
                          <a:spcPts val="0"/>
                        </a:spcAft>
                        <a:buNone/>
                      </a:pPr>
                      <a:r>
                        <a:rPr lang="en-AU" sz="1800" u="none" strike="noStrike" cap="none" dirty="0">
                          <a:solidFill>
                            <a:schemeClr val="dk1"/>
                          </a:solidFill>
                          <a:latin typeface="+mj-lt"/>
                        </a:rPr>
                        <a:t>Allow funds to apply increased waiting periods (up to 5 years) by clinical category, and remove the mental health waiver</a:t>
                      </a:r>
                      <a:endParaRPr sz="1800" u="none" strike="noStrike" cap="none" dirty="0">
                        <a:solidFill>
                          <a:schemeClr val="dk1"/>
                        </a:solidFill>
                        <a:latin typeface="+mj-lt"/>
                        <a:ea typeface="Calibri"/>
                        <a:cs typeface="Calibri"/>
                        <a:sym typeface="Calibri"/>
                      </a:endParaRPr>
                    </a:p>
                  </a:txBody>
                  <a:tcPr marL="17775" marR="17775" marT="18000" marB="0" anchor="ctr">
                    <a:solidFill>
                      <a:srgbClr val="FFC000"/>
                    </a:solidFill>
                  </a:tcPr>
                </a:tc>
                <a:extLst>
                  <a:ext uri="{0D108BD9-81ED-4DB2-BD59-A6C34878D82A}">
                    <a16:rowId xmlns:a16="http://schemas.microsoft.com/office/drawing/2014/main" val="10000"/>
                  </a:ext>
                </a:extLst>
              </a:tr>
              <a:tr h="1011050">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dirty="0">
                          <a:solidFill>
                            <a:schemeClr val="lt1"/>
                          </a:solidFill>
                          <a:latin typeface="+mj-lt"/>
                          <a:sym typeface="Arial"/>
                        </a:rPr>
                        <a:t>Pros</a:t>
                      </a:r>
                      <a:endParaRPr sz="1800" b="1" i="0" u="none" strike="noStrike" cap="none"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u="none" strike="noStrike" cap="none" dirty="0">
                          <a:latin typeface="+mj-lt"/>
                        </a:rPr>
                        <a:t>Requiring members to opt-in before using certain surgeries will increase member contribution and should reduce gold costs</a:t>
                      </a:r>
                    </a:p>
                    <a:p>
                      <a:pPr marL="342900" marR="0" lvl="0" indent="-34290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AU" sz="1800" b="0" i="0" u="none" strike="noStrike" cap="none" dirty="0">
                          <a:solidFill>
                            <a:schemeClr val="dk1"/>
                          </a:solidFill>
                          <a:latin typeface="+mj-lt"/>
                          <a:sym typeface="Arial"/>
                        </a:rPr>
                        <a:t>Should reduce </a:t>
                      </a:r>
                      <a:r>
                        <a:rPr lang="en-AU" sz="1800" b="0" i="0" u="none" strike="noStrike" cap="none" dirty="0">
                          <a:solidFill>
                            <a:schemeClr val="dk1"/>
                          </a:solidFill>
                          <a:latin typeface="+mj-lt"/>
                          <a:ea typeface="ABC Oracle"/>
                          <a:cs typeface="ABC Oracle"/>
                          <a:sym typeface="Arial"/>
                        </a:rPr>
                        <a:t>‘hit-and-run’ type behaviour, reducing premiums</a:t>
                      </a:r>
                    </a:p>
                    <a:p>
                      <a:pPr marL="342900" marR="0" lvl="0" indent="-34290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AU" sz="1800" b="0" i="0" u="none" strike="noStrike" cap="none" dirty="0">
                          <a:solidFill>
                            <a:schemeClr val="dk1"/>
                          </a:solidFill>
                          <a:latin typeface="+mj-lt"/>
                          <a:ea typeface="ABC Oracle"/>
                          <a:cs typeface="ABC Oracle"/>
                          <a:sym typeface="Arial"/>
                        </a:rPr>
                        <a:t>Encourage members to take up gold earlier to remove waiting periods</a:t>
                      </a:r>
                    </a:p>
                    <a:p>
                      <a:pPr marL="342900" marR="0" lvl="0" indent="-34290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AU" sz="1800" b="1" i="0" u="none" strike="noStrike" cap="none" dirty="0">
                          <a:solidFill>
                            <a:schemeClr val="dk1"/>
                          </a:solidFill>
                          <a:latin typeface="+mj-lt"/>
                          <a:ea typeface="ABC Oracle"/>
                          <a:cs typeface="ABC Oracle"/>
                          <a:sym typeface="Arial"/>
                        </a:rPr>
                        <a:t>Funds should be more willing to offer gold products at cheaper premiums</a:t>
                      </a:r>
                    </a:p>
                  </a:txBody>
                  <a:tcPr anchor="ctr">
                    <a:solidFill>
                      <a:srgbClr val="FFE9BD"/>
                    </a:solidFill>
                  </a:tcPr>
                </a:tc>
                <a:extLst>
                  <a:ext uri="{0D108BD9-81ED-4DB2-BD59-A6C34878D82A}">
                    <a16:rowId xmlns:a16="http://schemas.microsoft.com/office/drawing/2014/main" val="10001"/>
                  </a:ext>
                </a:extLst>
              </a:tr>
              <a:tr h="709375">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dirty="0">
                          <a:solidFill>
                            <a:schemeClr val="lt1"/>
                          </a:solidFill>
                          <a:latin typeface="+mj-lt"/>
                          <a:sym typeface="Arial"/>
                        </a:rPr>
                        <a:t>Cons</a:t>
                      </a:r>
                      <a:endParaRPr sz="1800" b="1" i="0" u="none" strike="noStrike" cap="none"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dirty="0">
                          <a:latin typeface="+mj-lt"/>
                        </a:rPr>
                        <a:t>Reduces the ‘insurance’ nature of PHI for new entrants</a:t>
                      </a:r>
                    </a:p>
                    <a:p>
                      <a:pPr marL="342900" marR="0" lvl="0" indent="-342900" algn="l" rtl="0">
                        <a:lnSpc>
                          <a:spcPct val="100000"/>
                        </a:lnSpc>
                        <a:spcBef>
                          <a:spcPts val="0"/>
                        </a:spcBef>
                        <a:spcAft>
                          <a:spcPts val="0"/>
                        </a:spcAft>
                        <a:buClr>
                          <a:schemeClr val="dk1"/>
                        </a:buClr>
                        <a:buSzPts val="2000"/>
                        <a:buFont typeface="Arial"/>
                        <a:buChar char="•"/>
                      </a:pPr>
                      <a:r>
                        <a:rPr lang="en-AU" sz="1800" dirty="0">
                          <a:latin typeface="+mj-lt"/>
                        </a:rPr>
                        <a:t>Will members understand the waiting periods on their products? </a:t>
                      </a:r>
                      <a:br>
                        <a:rPr lang="en-AU" sz="1800" dirty="0">
                          <a:latin typeface="+mj-lt"/>
                        </a:rPr>
                      </a:br>
                      <a:r>
                        <a:rPr lang="en-US" sz="1800" dirty="0">
                          <a:latin typeface="+mj-lt"/>
                        </a:rPr>
                        <a:t>Could lead to more disputes</a:t>
                      </a:r>
                    </a:p>
                    <a:p>
                      <a:pPr marL="342900" marR="0" lvl="0" indent="-34290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AU" sz="1800" dirty="0">
                          <a:latin typeface="+mj-lt"/>
                        </a:rPr>
                        <a:t>Reverses government policy on mental health and slows access to hospital psychiatric services</a:t>
                      </a:r>
                    </a:p>
                    <a:p>
                      <a:pPr marL="342900" marR="0" lvl="0" indent="-342900" algn="l" rtl="0">
                        <a:lnSpc>
                          <a:spcPct val="100000"/>
                        </a:lnSpc>
                        <a:spcBef>
                          <a:spcPts val="0"/>
                        </a:spcBef>
                        <a:spcAft>
                          <a:spcPts val="0"/>
                        </a:spcAft>
                        <a:buClr>
                          <a:schemeClr val="dk1"/>
                        </a:buClr>
                        <a:buSzPts val="2000"/>
                        <a:buFont typeface="Arial"/>
                        <a:buChar char="•"/>
                      </a:pPr>
                      <a:r>
                        <a:rPr lang="en-AU" sz="1800" dirty="0">
                          <a:latin typeface="+mj-lt"/>
                        </a:rPr>
                        <a:t>May make comparison of products more difficult for customers</a:t>
                      </a:r>
                    </a:p>
                  </a:txBody>
                  <a:tcPr anchor="ctr">
                    <a:solidFill>
                      <a:srgbClr val="FFE9BD"/>
                    </a:solidFill>
                  </a:tcPr>
                </a:tc>
                <a:extLst>
                  <a:ext uri="{0D108BD9-81ED-4DB2-BD59-A6C34878D82A}">
                    <a16:rowId xmlns:a16="http://schemas.microsoft.com/office/drawing/2014/main" val="10002"/>
                  </a:ext>
                </a:extLst>
              </a:tr>
              <a:tr h="709375">
                <a:tc>
                  <a:txBody>
                    <a:bodyPr/>
                    <a:lstStyle/>
                    <a:p>
                      <a:pPr marL="0" marR="0" lvl="0" indent="0" algn="l" rtl="0">
                        <a:lnSpc>
                          <a:spcPct val="100000"/>
                        </a:lnSpc>
                        <a:spcBef>
                          <a:spcPts val="0"/>
                        </a:spcBef>
                        <a:spcAft>
                          <a:spcPts val="0"/>
                        </a:spcAft>
                        <a:buClr>
                          <a:srgbClr val="000000"/>
                        </a:buClr>
                        <a:buFont typeface="Arial"/>
                        <a:buNone/>
                      </a:pPr>
                      <a:r>
                        <a:rPr lang="en-US" sz="1800" b="1" i="0" u="none" strike="noStrike" cap="none" dirty="0">
                          <a:solidFill>
                            <a:schemeClr val="lt1"/>
                          </a:solidFill>
                          <a:latin typeface="+mj-lt"/>
                          <a:ea typeface="ABC Oracle"/>
                          <a:cs typeface="ABC Oracle"/>
                          <a:sym typeface="Arial"/>
                        </a:rPr>
                        <a:t>Practical Issues</a:t>
                      </a:r>
                      <a:endParaRPr lang="en-US" sz="1800" b="1" i="0" u="none" strike="noStrike" cap="none"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u="none" strike="noStrike" cap="none" dirty="0">
                          <a:latin typeface="+mj-lt"/>
                        </a:rPr>
                        <a:t>Would require legislative change</a:t>
                      </a:r>
                    </a:p>
                    <a:p>
                      <a:pPr marL="342900" marR="0" lvl="0" indent="-34290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US" sz="1800" u="none" strike="noStrike" cap="none" dirty="0">
                          <a:latin typeface="+mj-lt"/>
                        </a:rPr>
                        <a:t>Operational changes required: Would need to be able to track time members had spent in the system with access to each clinical category</a:t>
                      </a:r>
                      <a:endParaRPr lang="en-US" sz="1800" dirty="0">
                        <a:latin typeface="+mj-lt"/>
                      </a:endParaRPr>
                    </a:p>
                    <a:p>
                      <a:pPr marL="342900" marR="0" lvl="0" indent="-342900" algn="l" rtl="0">
                        <a:lnSpc>
                          <a:spcPct val="100000"/>
                        </a:lnSpc>
                        <a:spcBef>
                          <a:spcPts val="0"/>
                        </a:spcBef>
                        <a:spcAft>
                          <a:spcPts val="0"/>
                        </a:spcAft>
                        <a:buClr>
                          <a:schemeClr val="dk1"/>
                        </a:buClr>
                        <a:buSzPts val="2000"/>
                        <a:buFont typeface="Arial"/>
                        <a:buChar char="•"/>
                      </a:pPr>
                      <a:r>
                        <a:rPr lang="en-US" sz="1800" u="none" strike="noStrike" cap="none" dirty="0">
                          <a:latin typeface="+mj-lt"/>
                        </a:rPr>
                        <a:t>Unknown how funds would change waiting periods; would funds increase other clinical categories’ waiting periods or waiting periods on other hospital tiers?</a:t>
                      </a:r>
                      <a:endParaRPr lang="en-US" sz="1800" dirty="0">
                        <a:latin typeface="+mj-lt"/>
                      </a:endParaRPr>
                    </a:p>
                    <a:p>
                      <a:pPr marL="342900" marR="0" lvl="0" indent="-34290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US" sz="1800" u="none" strike="noStrike" cap="none" dirty="0">
                          <a:latin typeface="+mj-lt"/>
                        </a:rPr>
                        <a:t>Can funds waive or reduce waiting periods for clinical categories as a marketing incentive?</a:t>
                      </a:r>
                    </a:p>
                    <a:p>
                      <a:pPr marL="342900" marR="0" lvl="0" indent="-34290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US" sz="1800" dirty="0">
                          <a:latin typeface="+mj-lt"/>
                        </a:rPr>
                        <a:t>Question of what happens to waiting periods of members leaving and returning to the system?</a:t>
                      </a:r>
                    </a:p>
                  </a:txBody>
                  <a:tcPr anchor="ctr">
                    <a:solidFill>
                      <a:srgbClr val="FFE9B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23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0"/>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19</a:t>
            </a:fld>
            <a:endParaRPr dirty="0"/>
          </a:p>
        </p:txBody>
      </p:sp>
      <p:sp>
        <p:nvSpPr>
          <p:cNvPr id="509" name="Google Shape;509;p30"/>
          <p:cNvSpPr txBox="1"/>
          <p:nvPr/>
        </p:nvSpPr>
        <p:spPr>
          <a:xfrm>
            <a:off x="432000" y="206001"/>
            <a:ext cx="11672914" cy="71065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Stakeholder impacts</a:t>
            </a:r>
            <a:endParaRPr sz="2400" b="0" dirty="0">
              <a:solidFill>
                <a:srgbClr val="3C69FF"/>
              </a:solidFill>
              <a:latin typeface="Arial"/>
              <a:ea typeface="Arial"/>
              <a:cs typeface="Arial"/>
              <a:sym typeface="Arial"/>
            </a:endParaRPr>
          </a:p>
        </p:txBody>
      </p:sp>
      <p:sp>
        <p:nvSpPr>
          <p:cNvPr id="510" name="Google Shape;510;p30"/>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
        <p:nvSpPr>
          <p:cNvPr id="2" name="Rectangle: Rounded Corners 1">
            <a:extLst>
              <a:ext uri="{FF2B5EF4-FFF2-40B4-BE49-F238E27FC236}">
                <a16:creationId xmlns:a16="http://schemas.microsoft.com/office/drawing/2014/main" id="{B95E79F6-C874-A719-EF17-25101187E688}"/>
              </a:ext>
            </a:extLst>
          </p:cNvPr>
          <p:cNvSpPr/>
          <p:nvPr/>
        </p:nvSpPr>
        <p:spPr>
          <a:xfrm rot="240000">
            <a:off x="3557813" y="3900448"/>
            <a:ext cx="2103810"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PHI Funds</a:t>
            </a:r>
          </a:p>
        </p:txBody>
      </p:sp>
      <p:sp>
        <p:nvSpPr>
          <p:cNvPr id="9" name="Rectangle: Rounded Corners 8">
            <a:extLst>
              <a:ext uri="{FF2B5EF4-FFF2-40B4-BE49-F238E27FC236}">
                <a16:creationId xmlns:a16="http://schemas.microsoft.com/office/drawing/2014/main" id="{AB55FA04-FF4F-8D87-8FF3-46A40FC63A47}"/>
              </a:ext>
            </a:extLst>
          </p:cNvPr>
          <p:cNvSpPr/>
          <p:nvPr/>
        </p:nvSpPr>
        <p:spPr>
          <a:xfrm rot="240000">
            <a:off x="1538653" y="3120714"/>
            <a:ext cx="2246275"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Gold Customers</a:t>
            </a:r>
            <a:br>
              <a:rPr lang="en-AU" dirty="0"/>
            </a:br>
            <a:r>
              <a:rPr lang="en-AU" dirty="0"/>
              <a:t>(existing members)</a:t>
            </a:r>
          </a:p>
        </p:txBody>
      </p:sp>
      <p:sp>
        <p:nvSpPr>
          <p:cNvPr id="14" name="Rectangle: Rounded Corners 13">
            <a:extLst>
              <a:ext uri="{FF2B5EF4-FFF2-40B4-BE49-F238E27FC236}">
                <a16:creationId xmlns:a16="http://schemas.microsoft.com/office/drawing/2014/main" id="{85A2F005-74C6-23B1-A55C-3DB7C983E05D}"/>
              </a:ext>
            </a:extLst>
          </p:cNvPr>
          <p:cNvSpPr/>
          <p:nvPr/>
        </p:nvSpPr>
        <p:spPr>
          <a:xfrm rot="240000">
            <a:off x="5044095" y="3449264"/>
            <a:ext cx="2103810" cy="395041"/>
          </a:xfrm>
          <a:prstGeom prst="roundRect">
            <a:avLst/>
          </a:prstGeom>
          <a:solidFill>
            <a:schemeClr val="accent1">
              <a:lumMod val="5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Government</a:t>
            </a:r>
          </a:p>
        </p:txBody>
      </p:sp>
      <p:sp>
        <p:nvSpPr>
          <p:cNvPr id="15" name="Isosceles Triangle 14">
            <a:extLst>
              <a:ext uri="{FF2B5EF4-FFF2-40B4-BE49-F238E27FC236}">
                <a16:creationId xmlns:a16="http://schemas.microsoft.com/office/drawing/2014/main" id="{C85AA9E6-0149-1671-DAE5-9F0A1B1286A9}"/>
              </a:ext>
            </a:extLst>
          </p:cNvPr>
          <p:cNvSpPr/>
          <p:nvPr/>
        </p:nvSpPr>
        <p:spPr>
          <a:xfrm>
            <a:off x="4506887" y="4622568"/>
            <a:ext cx="3178226" cy="1362744"/>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3" name="Straight Connector 22">
            <a:extLst>
              <a:ext uri="{FF2B5EF4-FFF2-40B4-BE49-F238E27FC236}">
                <a16:creationId xmlns:a16="http://schemas.microsoft.com/office/drawing/2014/main" id="{C6B738B4-6D66-10C6-F3ED-B68710355A3A}"/>
              </a:ext>
            </a:extLst>
          </p:cNvPr>
          <p:cNvCxnSpPr>
            <a:cxnSpLocks/>
          </p:cNvCxnSpPr>
          <p:nvPr/>
        </p:nvCxnSpPr>
        <p:spPr>
          <a:xfrm rot="-180000">
            <a:off x="1546372" y="4065995"/>
            <a:ext cx="9099257" cy="1170026"/>
          </a:xfrm>
          <a:prstGeom prst="line">
            <a:avLst/>
          </a:prstGeom>
          <a:ln w="793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8989681F-9745-D7C1-E3BF-B98CDC3E8E99}"/>
              </a:ext>
            </a:extLst>
          </p:cNvPr>
          <p:cNvSpPr/>
          <p:nvPr/>
        </p:nvSpPr>
        <p:spPr>
          <a:xfrm rot="240000">
            <a:off x="8311815" y="4252115"/>
            <a:ext cx="2341649" cy="556182"/>
          </a:xfrm>
          <a:prstGeom prst="roundRect">
            <a:avLst/>
          </a:prstGeom>
          <a:solidFill>
            <a:srgbClr val="CC33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Gold Customers</a:t>
            </a:r>
          </a:p>
          <a:p>
            <a:pPr algn="ctr"/>
            <a:r>
              <a:rPr lang="en-AU" dirty="0"/>
              <a:t>(new, planning to claim)</a:t>
            </a:r>
          </a:p>
        </p:txBody>
      </p:sp>
      <p:sp>
        <p:nvSpPr>
          <p:cNvPr id="37" name="Rectangle: Rounded Corners 36">
            <a:extLst>
              <a:ext uri="{FF2B5EF4-FFF2-40B4-BE49-F238E27FC236}">
                <a16:creationId xmlns:a16="http://schemas.microsoft.com/office/drawing/2014/main" id="{6B335628-DB9A-6BBF-5376-99D937ED6F13}"/>
              </a:ext>
            </a:extLst>
          </p:cNvPr>
          <p:cNvSpPr/>
          <p:nvPr/>
        </p:nvSpPr>
        <p:spPr>
          <a:xfrm rot="240000">
            <a:off x="5893176" y="2871623"/>
            <a:ext cx="2103810" cy="395041"/>
          </a:xfrm>
          <a:prstGeom prst="roundRect">
            <a:avLst/>
          </a:prstGeom>
          <a:solidFill>
            <a:srgbClr val="FFDAD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rgbClr val="0070C0"/>
                </a:solidFill>
              </a:rPr>
              <a:t>Regulators</a:t>
            </a:r>
          </a:p>
        </p:txBody>
      </p:sp>
      <p:sp>
        <p:nvSpPr>
          <p:cNvPr id="41" name="Google Shape;341;p11">
            <a:extLst>
              <a:ext uri="{FF2B5EF4-FFF2-40B4-BE49-F238E27FC236}">
                <a16:creationId xmlns:a16="http://schemas.microsoft.com/office/drawing/2014/main" id="{26FB1EA8-90D7-5C90-B709-E6D7FB1996D3}"/>
              </a:ext>
            </a:extLst>
          </p:cNvPr>
          <p:cNvSpPr txBox="1"/>
          <p:nvPr/>
        </p:nvSpPr>
        <p:spPr>
          <a:xfrm>
            <a:off x="7685113" y="6446207"/>
            <a:ext cx="3490179" cy="3429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AU" sz="1000" b="0" i="0" dirty="0">
                <a:solidFill>
                  <a:schemeClr val="dk1"/>
                </a:solidFill>
                <a:latin typeface="Arial"/>
                <a:ea typeface="Arial"/>
                <a:cs typeface="Arial"/>
                <a:sym typeface="Arial"/>
              </a:rPr>
              <a:t>These are high-level views by the taskforce members without rigorous analysis. They are meant to be indicative only. Some outcomes may depend on individual entities or view points. </a:t>
            </a:r>
            <a:endParaRPr dirty="0"/>
          </a:p>
        </p:txBody>
      </p:sp>
      <p:sp>
        <p:nvSpPr>
          <p:cNvPr id="3" name="Speech Bubble: Rectangle with Corners Rounded 2">
            <a:extLst>
              <a:ext uri="{FF2B5EF4-FFF2-40B4-BE49-F238E27FC236}">
                <a16:creationId xmlns:a16="http://schemas.microsoft.com/office/drawing/2014/main" id="{E11AB1F3-F0E3-44C4-1CBA-D144D1A4EFF8}"/>
              </a:ext>
            </a:extLst>
          </p:cNvPr>
          <p:cNvSpPr/>
          <p:nvPr/>
        </p:nvSpPr>
        <p:spPr>
          <a:xfrm>
            <a:off x="9233771" y="400763"/>
            <a:ext cx="2032307" cy="1020958"/>
          </a:xfrm>
          <a:prstGeom prst="wedgeRoundRectCallout">
            <a:avLst>
              <a:gd name="adj1" fmla="val -108460"/>
              <a:gd name="adj2" fmla="val 174701"/>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At least initially, may be less private and more public patients.</a:t>
            </a:r>
          </a:p>
          <a:p>
            <a:pPr algn="ctr"/>
            <a:r>
              <a:rPr lang="en-AU" dirty="0">
                <a:solidFill>
                  <a:schemeClr val="tx1"/>
                </a:solidFill>
              </a:rPr>
              <a:t>And more complaints</a:t>
            </a:r>
          </a:p>
        </p:txBody>
      </p:sp>
      <p:sp>
        <p:nvSpPr>
          <p:cNvPr id="7" name="Rectangle: Rounded Corners 6">
            <a:extLst>
              <a:ext uri="{FF2B5EF4-FFF2-40B4-BE49-F238E27FC236}">
                <a16:creationId xmlns:a16="http://schemas.microsoft.com/office/drawing/2014/main" id="{0EB11098-E0D3-9D5F-70D7-EDFCDE82532F}"/>
              </a:ext>
            </a:extLst>
          </p:cNvPr>
          <p:cNvSpPr/>
          <p:nvPr/>
        </p:nvSpPr>
        <p:spPr>
          <a:xfrm rot="240000">
            <a:off x="5893176" y="2393056"/>
            <a:ext cx="2103810" cy="395041"/>
          </a:xfrm>
          <a:prstGeom prst="roundRect">
            <a:avLst/>
          </a:prstGeom>
          <a:solidFill>
            <a:srgbClr val="FFDAD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rgbClr val="0070C0"/>
                </a:solidFill>
              </a:rPr>
              <a:t>Public Hospitals</a:t>
            </a:r>
          </a:p>
        </p:txBody>
      </p:sp>
      <p:sp>
        <p:nvSpPr>
          <p:cNvPr id="8" name="Rectangle: Rounded Corners 7">
            <a:extLst>
              <a:ext uri="{FF2B5EF4-FFF2-40B4-BE49-F238E27FC236}">
                <a16:creationId xmlns:a16="http://schemas.microsoft.com/office/drawing/2014/main" id="{01A00D71-BE27-2861-1250-F2E764C6E0B1}"/>
              </a:ext>
            </a:extLst>
          </p:cNvPr>
          <p:cNvSpPr/>
          <p:nvPr/>
        </p:nvSpPr>
        <p:spPr>
          <a:xfrm rot="240000">
            <a:off x="5893176" y="1894308"/>
            <a:ext cx="2103810" cy="395041"/>
          </a:xfrm>
          <a:prstGeom prst="roundRect">
            <a:avLst/>
          </a:prstGeom>
          <a:solidFill>
            <a:srgbClr val="FFDAD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rgbClr val="0070C0"/>
                </a:solidFill>
              </a:rPr>
              <a:t>Private Hospitals</a:t>
            </a:r>
          </a:p>
        </p:txBody>
      </p:sp>
      <p:sp>
        <p:nvSpPr>
          <p:cNvPr id="10" name="Rectangle: Rounded Corners 9">
            <a:extLst>
              <a:ext uri="{FF2B5EF4-FFF2-40B4-BE49-F238E27FC236}">
                <a16:creationId xmlns:a16="http://schemas.microsoft.com/office/drawing/2014/main" id="{DA55A562-EB59-C597-9E08-E3F3A3DB4A65}"/>
              </a:ext>
            </a:extLst>
          </p:cNvPr>
          <p:cNvSpPr/>
          <p:nvPr/>
        </p:nvSpPr>
        <p:spPr>
          <a:xfrm rot="240000">
            <a:off x="3396370" y="2648633"/>
            <a:ext cx="2264792"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Gold Customers</a:t>
            </a:r>
            <a:br>
              <a:rPr lang="en-AU" dirty="0"/>
            </a:br>
            <a:r>
              <a:rPr lang="en-AU" dirty="0"/>
              <a:t>(new, no claiming plans)</a:t>
            </a:r>
          </a:p>
        </p:txBody>
      </p:sp>
      <p:sp>
        <p:nvSpPr>
          <p:cNvPr id="12" name="Speech Bubble: Rectangle with Corners Rounded 11">
            <a:extLst>
              <a:ext uri="{FF2B5EF4-FFF2-40B4-BE49-F238E27FC236}">
                <a16:creationId xmlns:a16="http://schemas.microsoft.com/office/drawing/2014/main" id="{5BBFE809-A9DA-4D37-5EF8-D8838B51D53C}"/>
              </a:ext>
            </a:extLst>
          </p:cNvPr>
          <p:cNvSpPr/>
          <p:nvPr/>
        </p:nvSpPr>
        <p:spPr>
          <a:xfrm>
            <a:off x="1115418" y="931292"/>
            <a:ext cx="1546372" cy="840947"/>
          </a:xfrm>
          <a:prstGeom prst="wedgeRoundRectCallout">
            <a:avLst>
              <a:gd name="adj1" fmla="val 94407"/>
              <a:gd name="adj2" fmla="val 150213"/>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Longer waiting periods, but likely lower premiums</a:t>
            </a:r>
          </a:p>
        </p:txBody>
      </p:sp>
      <p:sp>
        <p:nvSpPr>
          <p:cNvPr id="17" name="Rectangle: Rounded Corners 16">
            <a:extLst>
              <a:ext uri="{FF2B5EF4-FFF2-40B4-BE49-F238E27FC236}">
                <a16:creationId xmlns:a16="http://schemas.microsoft.com/office/drawing/2014/main" id="{9044734E-4F39-4246-3661-99543D378CDF}"/>
              </a:ext>
            </a:extLst>
          </p:cNvPr>
          <p:cNvSpPr/>
          <p:nvPr/>
        </p:nvSpPr>
        <p:spPr>
          <a:xfrm rot="240000">
            <a:off x="5881085" y="4050192"/>
            <a:ext cx="2103810" cy="564777"/>
          </a:xfrm>
          <a:prstGeom prst="roundRect">
            <a:avLst/>
          </a:prstGeom>
          <a:solidFill>
            <a:srgbClr val="FFDAD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rgbClr val="0070C0"/>
                </a:solidFill>
              </a:rPr>
              <a:t>Non-gold Customers</a:t>
            </a:r>
            <a:br>
              <a:rPr lang="en-AU" dirty="0">
                <a:solidFill>
                  <a:srgbClr val="0070C0"/>
                </a:solidFill>
              </a:rPr>
            </a:br>
            <a:r>
              <a:rPr lang="en-AU" dirty="0">
                <a:solidFill>
                  <a:srgbClr val="0070C0"/>
                </a:solidFill>
              </a:rPr>
              <a:t>(existing members)</a:t>
            </a:r>
          </a:p>
        </p:txBody>
      </p:sp>
      <p:sp>
        <p:nvSpPr>
          <p:cNvPr id="4" name="Google Shape;341;p11">
            <a:extLst>
              <a:ext uri="{FF2B5EF4-FFF2-40B4-BE49-F238E27FC236}">
                <a16:creationId xmlns:a16="http://schemas.microsoft.com/office/drawing/2014/main" id="{DDCCE735-2788-E031-8195-3F1D3CAB1D8B}"/>
              </a:ext>
            </a:extLst>
          </p:cNvPr>
          <p:cNvSpPr txBox="1"/>
          <p:nvPr/>
        </p:nvSpPr>
        <p:spPr>
          <a:xfrm>
            <a:off x="2321878" y="5154028"/>
            <a:ext cx="2711001" cy="3429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AU" sz="1000" b="1" i="0" dirty="0">
                <a:solidFill>
                  <a:srgbClr val="FF0000"/>
                </a:solidFill>
                <a:latin typeface="Arial"/>
                <a:ea typeface="Arial"/>
                <a:cs typeface="Arial"/>
                <a:sym typeface="Arial"/>
              </a:rPr>
              <a:t>Tilt is just a visual example </a:t>
            </a:r>
            <a:r>
              <a:rPr lang="en-AU" sz="1000" b="1" dirty="0">
                <a:solidFill>
                  <a:srgbClr val="FF0000"/>
                </a:solidFill>
              </a:rPr>
              <a:t>and is not representative of any views of the taskforce</a:t>
            </a:r>
            <a:endParaRPr b="1" dirty="0">
              <a:solidFill>
                <a:srgbClr val="FF0000"/>
              </a:solidFill>
            </a:endParaRPr>
          </a:p>
        </p:txBody>
      </p:sp>
      <p:sp>
        <p:nvSpPr>
          <p:cNvPr id="5" name="Rectangle: Rounded Corners 4">
            <a:extLst>
              <a:ext uri="{FF2B5EF4-FFF2-40B4-BE49-F238E27FC236}">
                <a16:creationId xmlns:a16="http://schemas.microsoft.com/office/drawing/2014/main" id="{47F23C7E-7812-DA1F-747C-A448BF1E4CA6}"/>
              </a:ext>
            </a:extLst>
          </p:cNvPr>
          <p:cNvSpPr/>
          <p:nvPr/>
        </p:nvSpPr>
        <p:spPr>
          <a:xfrm rot="240000">
            <a:off x="8311814" y="3655872"/>
            <a:ext cx="2341649" cy="556182"/>
          </a:xfrm>
          <a:prstGeom prst="roundRect">
            <a:avLst/>
          </a:prstGeom>
          <a:solidFill>
            <a:srgbClr val="CC33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Non-gold Customers</a:t>
            </a:r>
          </a:p>
          <a:p>
            <a:pPr algn="ctr"/>
            <a:r>
              <a:rPr lang="en-AU" dirty="0"/>
              <a:t>(new members)</a:t>
            </a:r>
          </a:p>
        </p:txBody>
      </p:sp>
    </p:spTree>
    <p:extLst>
      <p:ext uri="{BB962C8B-B14F-4D97-AF65-F5344CB8AC3E}">
        <p14:creationId xmlns:p14="http://schemas.microsoft.com/office/powerpoint/2010/main" val="188325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8"/>
        <p:cNvGrpSpPr/>
        <p:nvPr/>
      </p:nvGrpSpPr>
      <p:grpSpPr>
        <a:xfrm>
          <a:off x="0" y="0"/>
          <a:ext cx="0" cy="0"/>
          <a:chOff x="0" y="0"/>
          <a:chExt cx="0" cy="0"/>
        </a:xfrm>
      </p:grpSpPr>
      <p:sp>
        <p:nvSpPr>
          <p:cNvPr id="219" name="Google Shape;219;p2"/>
          <p:cNvSpPr txBox="1">
            <a:spLocks noGrp="1"/>
          </p:cNvSpPr>
          <p:nvPr>
            <p:ph type="title"/>
          </p:nvPr>
        </p:nvSpPr>
        <p:spPr>
          <a:xfrm>
            <a:off x="314322" y="235980"/>
            <a:ext cx="9804590" cy="444359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500"/>
              <a:buFont typeface="Arial"/>
              <a:buNone/>
            </a:pPr>
            <a:r>
              <a:rPr lang="en-AU" dirty="0"/>
              <a:t>The Actuaries Institute acknowledges the traditional custodians of the lands and waters where we live and work, travel, and trade. </a:t>
            </a:r>
            <a:br>
              <a:rPr lang="en-AU" dirty="0"/>
            </a:br>
            <a:r>
              <a:rPr lang="en-AU" dirty="0"/>
              <a:t>We pay our respect to the members of those communities, Elders past and present, and recognise and celebrate their continuing custodianship and culture.</a:t>
            </a:r>
            <a:endParaRPr dirty="0"/>
          </a:p>
        </p:txBody>
      </p:sp>
      <p:sp>
        <p:nvSpPr>
          <p:cNvPr id="220" name="Google Shape;220;p2"/>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a:t>
            </a:fld>
            <a:endParaRPr dirty="0"/>
          </a:p>
        </p:txBody>
      </p:sp>
      <p:sp>
        <p:nvSpPr>
          <p:cNvPr id="221" name="Google Shape;221;p2"/>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7"/>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AU" dirty="0"/>
              <a:t>Risk Equalisation</a:t>
            </a:r>
            <a:endParaRPr dirty="0"/>
          </a:p>
        </p:txBody>
      </p:sp>
      <p:sp>
        <p:nvSpPr>
          <p:cNvPr id="482" name="Google Shape;482;p27"/>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20</a:t>
            </a:fld>
            <a:endParaRPr dirty="0"/>
          </a:p>
        </p:txBody>
      </p:sp>
      <p:pic>
        <p:nvPicPr>
          <p:cNvPr id="483" name="Google Shape;483;p27" descr="Person holding a hand"/>
          <p:cNvPicPr preferRelativeResize="0">
            <a:picLocks noGrp="1"/>
          </p:cNvPicPr>
          <p:nvPr>
            <p:ph type="pic" idx="2"/>
          </p:nvPr>
        </p:nvPicPr>
        <p:blipFill rotWithShape="1">
          <a:blip r:embed="rId3">
            <a:alphaModFix/>
          </a:blip>
          <a:srcRect/>
          <a:stretch/>
        </p:blipFill>
        <p:spPr>
          <a:xfrm>
            <a:off x="6096000" y="0"/>
            <a:ext cx="6096000" cy="6858000"/>
          </a:xfrm>
          <a:prstGeom prst="rect">
            <a:avLst/>
          </a:prstGeom>
          <a:solidFill>
            <a:srgbClr val="D8D8D8"/>
          </a:solidFill>
          <a:ln>
            <a:noFill/>
          </a:ln>
        </p:spPr>
      </p:pic>
      <p:sp>
        <p:nvSpPr>
          <p:cNvPr id="484" name="Google Shape;484;p27"/>
          <p:cNvSpPr txBox="1">
            <a:spLocks noGrp="1"/>
          </p:cNvSpPr>
          <p:nvPr>
            <p:ph type="ftr" idx="11"/>
          </p:nvPr>
        </p:nvSpPr>
        <p:spPr>
          <a:xfrm>
            <a:off x="1872449" y="6365425"/>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21</a:t>
            </a:fld>
            <a:endParaRPr dirty="0"/>
          </a:p>
        </p:txBody>
      </p:sp>
      <p:sp>
        <p:nvSpPr>
          <p:cNvPr id="448" name="Google Shape;448;p23"/>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graphicFrame>
        <p:nvGraphicFramePr>
          <p:cNvPr id="449" name="Google Shape;449;p23"/>
          <p:cNvGraphicFramePr/>
          <p:nvPr>
            <p:extLst>
              <p:ext uri="{D42A27DB-BD31-4B8C-83A1-F6EECF244321}">
                <p14:modId xmlns:p14="http://schemas.microsoft.com/office/powerpoint/2010/main" val="2812245826"/>
              </p:ext>
            </p:extLst>
          </p:nvPr>
        </p:nvGraphicFramePr>
        <p:xfrm>
          <a:off x="259537" y="779881"/>
          <a:ext cx="11672925" cy="4955760"/>
        </p:xfrm>
        <a:graphic>
          <a:graphicData uri="http://schemas.openxmlformats.org/drawingml/2006/table">
            <a:tbl>
              <a:tblPr firstRow="1" firstCol="1" bandRow="1">
                <a:noFill/>
                <a:tableStyleId>{BAD3D0FA-B704-4746-A540-1C9FA0F9F53A}</a:tableStyleId>
              </a:tblPr>
              <a:tblGrid>
                <a:gridCol w="1562100">
                  <a:extLst>
                    <a:ext uri="{9D8B030D-6E8A-4147-A177-3AD203B41FA5}">
                      <a16:colId xmlns:a16="http://schemas.microsoft.com/office/drawing/2014/main" val="20000"/>
                    </a:ext>
                  </a:extLst>
                </a:gridCol>
                <a:gridCol w="10110825">
                  <a:extLst>
                    <a:ext uri="{9D8B030D-6E8A-4147-A177-3AD203B41FA5}">
                      <a16:colId xmlns:a16="http://schemas.microsoft.com/office/drawing/2014/main" val="20001"/>
                    </a:ext>
                  </a:extLst>
                </a:gridCol>
              </a:tblGrid>
              <a:tr h="537375">
                <a:tc>
                  <a:txBody>
                    <a:bodyPr/>
                    <a:lstStyle/>
                    <a:p>
                      <a:pPr marL="0" marR="0" lvl="0" indent="0" algn="l" rtl="0">
                        <a:lnSpc>
                          <a:spcPct val="100000"/>
                        </a:lnSpc>
                        <a:spcBef>
                          <a:spcPts val="0"/>
                        </a:spcBef>
                        <a:spcAft>
                          <a:spcPts val="0"/>
                        </a:spcAft>
                        <a:buNone/>
                      </a:pPr>
                      <a:r>
                        <a:rPr lang="en-AU" sz="1800" u="none" strike="noStrike" cap="none" dirty="0">
                          <a:latin typeface="+mj-lt"/>
                        </a:rPr>
                        <a:t>Proposed change</a:t>
                      </a:r>
                      <a:endParaRPr sz="1800" u="none" strike="noStrike" cap="none" dirty="0">
                        <a:solidFill>
                          <a:srgbClr val="1E1E1E"/>
                        </a:solidFill>
                        <a:latin typeface="+mj-lt"/>
                        <a:ea typeface="Calibri"/>
                        <a:cs typeface="Calibri"/>
                        <a:sym typeface="Calibri"/>
                      </a:endParaRPr>
                    </a:p>
                  </a:txBody>
                  <a:tcPr marL="17775" marR="17775" marT="18000" marB="0" anchor="ctr">
                    <a:solidFill>
                      <a:srgbClr val="FFC000"/>
                    </a:solidFill>
                  </a:tcPr>
                </a:tc>
                <a:tc>
                  <a:txBody>
                    <a:bodyPr/>
                    <a:lstStyle/>
                    <a:p>
                      <a:pPr marL="0" marR="0" lvl="0" indent="0" algn="l" rtl="0">
                        <a:lnSpc>
                          <a:spcPct val="100000"/>
                        </a:lnSpc>
                        <a:spcBef>
                          <a:spcPts val="0"/>
                        </a:spcBef>
                        <a:spcAft>
                          <a:spcPts val="0"/>
                        </a:spcAft>
                        <a:buNone/>
                      </a:pPr>
                      <a:r>
                        <a:rPr lang="en-US" sz="1800" b="1" i="0" u="none" strike="noStrike" cap="none" dirty="0">
                          <a:solidFill>
                            <a:schemeClr val="dk1"/>
                          </a:solidFill>
                          <a:latin typeface="+mj-lt"/>
                          <a:ea typeface="ABC Oracle"/>
                          <a:cs typeface="ABC Oracle"/>
                          <a:sym typeface="Arial"/>
                        </a:rPr>
                        <a:t>Add obstetrics and mental health to the risk </a:t>
                      </a:r>
                      <a:r>
                        <a:rPr lang="en-AU" sz="1800" b="1" i="0" u="none" strike="noStrike" cap="none" noProof="0" dirty="0">
                          <a:solidFill>
                            <a:schemeClr val="dk1"/>
                          </a:solidFill>
                          <a:latin typeface="+mj-lt"/>
                          <a:ea typeface="ABC Oracle"/>
                          <a:cs typeface="ABC Oracle"/>
                          <a:sym typeface="Arial"/>
                        </a:rPr>
                        <a:t>equalisation</a:t>
                      </a:r>
                      <a:r>
                        <a:rPr lang="en-US" sz="1800" b="1" i="0" u="none" strike="noStrike" cap="none" dirty="0">
                          <a:solidFill>
                            <a:schemeClr val="dk1"/>
                          </a:solidFill>
                          <a:latin typeface="+mj-lt"/>
                          <a:ea typeface="ABC Oracle"/>
                          <a:cs typeface="ABC Oracle"/>
                          <a:sym typeface="Arial"/>
                        </a:rPr>
                        <a:t> system. Foreseeable costs would be shared across the industry</a:t>
                      </a:r>
                      <a:endParaRPr lang="en-US" sz="1800" b="1" i="0" u="none" strike="noStrike" cap="none" dirty="0">
                        <a:solidFill>
                          <a:schemeClr val="dk1"/>
                        </a:solidFill>
                        <a:latin typeface="+mj-lt"/>
                        <a:ea typeface="Calibri"/>
                        <a:cs typeface="Calibri"/>
                        <a:sym typeface="Calibri"/>
                      </a:endParaRPr>
                    </a:p>
                  </a:txBody>
                  <a:tcPr marL="17775" marR="17775" marT="18000" marB="0" anchor="ctr">
                    <a:solidFill>
                      <a:srgbClr val="FFC000"/>
                    </a:solidFill>
                  </a:tcPr>
                </a:tc>
                <a:extLst>
                  <a:ext uri="{0D108BD9-81ED-4DB2-BD59-A6C34878D82A}">
                    <a16:rowId xmlns:a16="http://schemas.microsoft.com/office/drawing/2014/main" val="10000"/>
                  </a:ext>
                </a:extLst>
              </a:tr>
              <a:tr h="414902">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dirty="0">
                          <a:solidFill>
                            <a:schemeClr val="lt1"/>
                          </a:solidFill>
                          <a:latin typeface="+mj-lt"/>
                          <a:sym typeface="Arial"/>
                        </a:rPr>
                        <a:t>Pros</a:t>
                      </a:r>
                      <a:endParaRPr sz="1800" b="1" i="0" u="none" strike="noStrike" cap="none"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US" sz="1800" b="0" i="0" u="none" strike="noStrike" cap="none" dirty="0">
                          <a:solidFill>
                            <a:schemeClr val="dk1"/>
                          </a:solidFill>
                          <a:latin typeface="+mj-lt"/>
                          <a:ea typeface="ABC Oracle"/>
                          <a:cs typeface="ABC Oracle"/>
                          <a:sym typeface="Arial"/>
                        </a:rPr>
                        <a:t>A sufficiently high level of </a:t>
                      </a:r>
                      <a:r>
                        <a:rPr lang="en-AU" sz="1800" b="0" i="0" u="none" strike="noStrike" cap="none" noProof="0" dirty="0">
                          <a:solidFill>
                            <a:schemeClr val="dk1"/>
                          </a:solidFill>
                          <a:latin typeface="+mj-lt"/>
                          <a:ea typeface="ABC Oracle"/>
                          <a:cs typeface="ABC Oracle"/>
                          <a:sym typeface="Arial"/>
                        </a:rPr>
                        <a:t>risk equalisation should lead to reduced cost of gold products</a:t>
                      </a:r>
                    </a:p>
                    <a:p>
                      <a:pPr marL="342900" marR="0" lvl="0" indent="-342900" algn="l" rtl="0">
                        <a:lnSpc>
                          <a:spcPct val="100000"/>
                        </a:lnSpc>
                        <a:spcBef>
                          <a:spcPts val="0"/>
                        </a:spcBef>
                        <a:spcAft>
                          <a:spcPts val="0"/>
                        </a:spcAft>
                        <a:buClr>
                          <a:schemeClr val="dk1"/>
                        </a:buClr>
                        <a:buSzPts val="2000"/>
                        <a:buFont typeface="Arial"/>
                        <a:buChar char="•"/>
                      </a:pPr>
                      <a:r>
                        <a:rPr lang="en-AU" sz="1800" b="0" i="0" u="none" strike="noStrike" cap="none" noProof="0" dirty="0">
                          <a:solidFill>
                            <a:schemeClr val="dk1"/>
                          </a:solidFill>
                          <a:latin typeface="+mj-lt"/>
                          <a:ea typeface="ABC Oracle"/>
                          <a:cs typeface="ABC Oracle"/>
                          <a:sym typeface="Arial"/>
                        </a:rPr>
                        <a:t>Probably be welcomed by media and public as lowering access costs to obstetrics and hospital psychiatric services</a:t>
                      </a:r>
                    </a:p>
                  </a:txBody>
                  <a:tcPr anchor="ctr">
                    <a:solidFill>
                      <a:srgbClr val="FFE9BD"/>
                    </a:solidFill>
                  </a:tcPr>
                </a:tc>
                <a:extLst>
                  <a:ext uri="{0D108BD9-81ED-4DB2-BD59-A6C34878D82A}">
                    <a16:rowId xmlns:a16="http://schemas.microsoft.com/office/drawing/2014/main" val="10001"/>
                  </a:ext>
                </a:extLst>
              </a:tr>
              <a:tr h="325380">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dirty="0">
                          <a:solidFill>
                            <a:schemeClr val="lt1"/>
                          </a:solidFill>
                          <a:latin typeface="+mj-lt"/>
                          <a:sym typeface="Arial"/>
                        </a:rPr>
                        <a:t>Cons</a:t>
                      </a:r>
                      <a:endParaRPr sz="1800" b="1" i="0" u="none" strike="noStrike" cap="none"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dirty="0">
                          <a:latin typeface="+mj-lt"/>
                        </a:rPr>
                        <a:t>Will lead to higher costs on other products, with extent depending on REF changes. This may lead to reduced PHI participation, possibly of good risks.</a:t>
                      </a:r>
                    </a:p>
                    <a:p>
                      <a:pPr marL="342900" marR="0" lvl="0" indent="-34290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AU" sz="1800" dirty="0">
                          <a:latin typeface="+mj-lt"/>
                        </a:rPr>
                        <a:t>May lead to increased number of bad risks purchasing PHI due to reduced Gold price</a:t>
                      </a:r>
                    </a:p>
                    <a:p>
                      <a:pPr marL="342900" marR="0" lvl="0" indent="-34290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AU" sz="1800" dirty="0">
                          <a:latin typeface="+mj-lt"/>
                        </a:rPr>
                        <a:t>These two combined may lead to higher costs for the entire PHI industry and more coverage of bad risks</a:t>
                      </a:r>
                    </a:p>
                    <a:p>
                      <a:pPr marL="342900" marR="0" lvl="0" indent="-34290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AU" sz="1800" dirty="0">
                          <a:latin typeface="+mj-lt"/>
                        </a:rPr>
                        <a:t>Poor media when other products’ premiums increase, and possibly higher future annual increases</a:t>
                      </a:r>
                    </a:p>
                  </a:txBody>
                  <a:tcPr anchor="ctr">
                    <a:solidFill>
                      <a:srgbClr val="FFE9BD"/>
                    </a:solidFill>
                  </a:tcPr>
                </a:tc>
                <a:extLst>
                  <a:ext uri="{0D108BD9-81ED-4DB2-BD59-A6C34878D82A}">
                    <a16:rowId xmlns:a16="http://schemas.microsoft.com/office/drawing/2014/main" val="10002"/>
                  </a:ext>
                </a:extLst>
              </a:tr>
              <a:tr h="709375">
                <a:tc>
                  <a:txBody>
                    <a:bodyPr/>
                    <a:lstStyle/>
                    <a:p>
                      <a:pPr marL="0" marR="0" lvl="0" indent="0" algn="l" rtl="0">
                        <a:lnSpc>
                          <a:spcPct val="100000"/>
                        </a:lnSpc>
                        <a:spcBef>
                          <a:spcPts val="0"/>
                        </a:spcBef>
                        <a:spcAft>
                          <a:spcPts val="0"/>
                        </a:spcAft>
                        <a:buClr>
                          <a:srgbClr val="000000"/>
                        </a:buClr>
                        <a:buFont typeface="Arial"/>
                        <a:buNone/>
                      </a:pPr>
                      <a:r>
                        <a:rPr lang="en-US" sz="1800" b="1" i="0" u="none" strike="noStrike" cap="none" dirty="0">
                          <a:solidFill>
                            <a:schemeClr val="lt1"/>
                          </a:solidFill>
                          <a:latin typeface="+mj-lt"/>
                          <a:ea typeface="ABC Oracle"/>
                          <a:cs typeface="ABC Oracle"/>
                          <a:sym typeface="Arial"/>
                        </a:rPr>
                        <a:t>Issues</a:t>
                      </a:r>
                      <a:endParaRPr lang="en-US" sz="1800" b="1" i="0" u="none" strike="noStrike" cap="none"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dirty="0">
                          <a:latin typeface="+mj-lt"/>
                        </a:rPr>
                        <a:t>Would require legislative change</a:t>
                      </a:r>
                    </a:p>
                    <a:p>
                      <a:pPr marL="342900" marR="0" lvl="0" indent="-342900" algn="l" rtl="0">
                        <a:lnSpc>
                          <a:spcPct val="100000"/>
                        </a:lnSpc>
                        <a:spcBef>
                          <a:spcPts val="0"/>
                        </a:spcBef>
                        <a:spcAft>
                          <a:spcPts val="0"/>
                        </a:spcAft>
                        <a:buClr>
                          <a:schemeClr val="dk1"/>
                        </a:buClr>
                        <a:buSzPts val="2000"/>
                        <a:buFont typeface="Arial"/>
                        <a:buChar char="•"/>
                      </a:pPr>
                      <a:r>
                        <a:rPr lang="en-AU" sz="1800" dirty="0">
                          <a:latin typeface="+mj-lt"/>
                        </a:rPr>
                        <a:t>Determining the level of REF sharing, and what/</a:t>
                      </a:r>
                      <a:r>
                        <a:rPr lang="en-AU" sz="1800" noProof="0" dirty="0">
                          <a:latin typeface="+mj-lt"/>
                        </a:rPr>
                        <a:t>if other changes to REF need to be made</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Various governments have investigated making changes to risk equalisation yet it has remained predominantly unchanged</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Any change in risk equalisation likely to lead to winners and </a:t>
                      </a:r>
                      <a:r>
                        <a:rPr lang="en-US" sz="1800" dirty="0">
                          <a:latin typeface="+mj-lt"/>
                        </a:rPr>
                        <a:t>losers in the PHI industry</a:t>
                      </a:r>
                    </a:p>
                  </a:txBody>
                  <a:tcPr anchor="ctr">
                    <a:solidFill>
                      <a:srgbClr val="FFE9B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844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0"/>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22</a:t>
            </a:fld>
            <a:endParaRPr/>
          </a:p>
        </p:txBody>
      </p:sp>
      <p:sp>
        <p:nvSpPr>
          <p:cNvPr id="509" name="Google Shape;509;p30"/>
          <p:cNvSpPr txBox="1"/>
          <p:nvPr/>
        </p:nvSpPr>
        <p:spPr>
          <a:xfrm>
            <a:off x="432000" y="206001"/>
            <a:ext cx="11672914" cy="71065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Stakeholder impacts</a:t>
            </a:r>
            <a:endParaRPr sz="2400" b="0" dirty="0">
              <a:solidFill>
                <a:srgbClr val="3C69FF"/>
              </a:solidFill>
              <a:latin typeface="Arial"/>
              <a:ea typeface="Arial"/>
              <a:cs typeface="Arial"/>
              <a:sym typeface="Arial"/>
            </a:endParaRPr>
          </a:p>
        </p:txBody>
      </p:sp>
      <p:sp>
        <p:nvSpPr>
          <p:cNvPr id="510" name="Google Shape;510;p30"/>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a:solidFill>
                  <a:schemeClr val="dk1"/>
                </a:solidFill>
                <a:latin typeface="Arial"/>
                <a:ea typeface="Arial"/>
                <a:cs typeface="Arial"/>
                <a:sym typeface="Arial"/>
              </a:rPr>
              <a:t>Presented at the 2025 All Actuaries Summit</a:t>
            </a:r>
            <a:endParaRPr/>
          </a:p>
        </p:txBody>
      </p:sp>
      <p:sp>
        <p:nvSpPr>
          <p:cNvPr id="2" name="Rectangle: Rounded Corners 1">
            <a:extLst>
              <a:ext uri="{FF2B5EF4-FFF2-40B4-BE49-F238E27FC236}">
                <a16:creationId xmlns:a16="http://schemas.microsoft.com/office/drawing/2014/main" id="{B95E79F6-C874-A719-EF17-25101187E688}"/>
              </a:ext>
            </a:extLst>
          </p:cNvPr>
          <p:cNvSpPr/>
          <p:nvPr/>
        </p:nvSpPr>
        <p:spPr>
          <a:xfrm rot="480000">
            <a:off x="1608878" y="2446634"/>
            <a:ext cx="2103810"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Customers</a:t>
            </a:r>
            <a:br>
              <a:rPr lang="en-AU" dirty="0"/>
            </a:br>
            <a:r>
              <a:rPr lang="en-AU" dirty="0"/>
              <a:t>(open gold, claimers)</a:t>
            </a:r>
          </a:p>
        </p:txBody>
      </p:sp>
      <p:sp>
        <p:nvSpPr>
          <p:cNvPr id="9" name="Rectangle: Rounded Corners 8">
            <a:extLst>
              <a:ext uri="{FF2B5EF4-FFF2-40B4-BE49-F238E27FC236}">
                <a16:creationId xmlns:a16="http://schemas.microsoft.com/office/drawing/2014/main" id="{AB55FA04-FF4F-8D87-8FF3-46A40FC63A47}"/>
              </a:ext>
            </a:extLst>
          </p:cNvPr>
          <p:cNvSpPr/>
          <p:nvPr/>
        </p:nvSpPr>
        <p:spPr>
          <a:xfrm rot="480000">
            <a:off x="1650719" y="1847761"/>
            <a:ext cx="2103810"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Customers</a:t>
            </a:r>
            <a:br>
              <a:rPr lang="en-AU" dirty="0"/>
            </a:br>
            <a:r>
              <a:rPr lang="en-AU" dirty="0"/>
              <a:t>(open gold, full cover)</a:t>
            </a:r>
          </a:p>
        </p:txBody>
      </p:sp>
      <p:sp>
        <p:nvSpPr>
          <p:cNvPr id="11" name="Rectangle: Rounded Corners 10">
            <a:extLst>
              <a:ext uri="{FF2B5EF4-FFF2-40B4-BE49-F238E27FC236}">
                <a16:creationId xmlns:a16="http://schemas.microsoft.com/office/drawing/2014/main" id="{58CCBE5A-52E3-136C-150A-B56970A97AC0}"/>
              </a:ext>
            </a:extLst>
          </p:cNvPr>
          <p:cNvSpPr/>
          <p:nvPr/>
        </p:nvSpPr>
        <p:spPr>
          <a:xfrm rot="480000">
            <a:off x="8181866" y="4409960"/>
            <a:ext cx="2103810" cy="556182"/>
          </a:xfrm>
          <a:prstGeom prst="roundRect">
            <a:avLst/>
          </a:prstGeom>
          <a:solidFill>
            <a:srgbClr val="CC33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Customers</a:t>
            </a:r>
            <a:br>
              <a:rPr lang="en-AU" dirty="0"/>
            </a:br>
            <a:r>
              <a:rPr lang="en-AU" dirty="0"/>
              <a:t>(closed gold)</a:t>
            </a:r>
          </a:p>
        </p:txBody>
      </p:sp>
      <p:sp>
        <p:nvSpPr>
          <p:cNvPr id="13" name="Rectangle: Rounded Corners 12">
            <a:extLst>
              <a:ext uri="{FF2B5EF4-FFF2-40B4-BE49-F238E27FC236}">
                <a16:creationId xmlns:a16="http://schemas.microsoft.com/office/drawing/2014/main" id="{787CDCC3-CAA5-E401-4593-0CA8FCB07C00}"/>
              </a:ext>
            </a:extLst>
          </p:cNvPr>
          <p:cNvSpPr/>
          <p:nvPr/>
        </p:nvSpPr>
        <p:spPr>
          <a:xfrm rot="480000">
            <a:off x="5155299" y="2281666"/>
            <a:ext cx="2103810" cy="556182"/>
          </a:xfrm>
          <a:prstGeom prst="roundRect">
            <a:avLst/>
          </a:prstGeom>
          <a:solidFill>
            <a:schemeClr val="accent1">
              <a:lumMod val="5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PHI Funds</a:t>
            </a:r>
          </a:p>
        </p:txBody>
      </p:sp>
      <p:sp>
        <p:nvSpPr>
          <p:cNvPr id="14" name="Rectangle: Rounded Corners 13">
            <a:extLst>
              <a:ext uri="{FF2B5EF4-FFF2-40B4-BE49-F238E27FC236}">
                <a16:creationId xmlns:a16="http://schemas.microsoft.com/office/drawing/2014/main" id="{85A2F005-74C6-23B1-A55C-3DB7C983E05D}"/>
              </a:ext>
            </a:extLst>
          </p:cNvPr>
          <p:cNvSpPr/>
          <p:nvPr/>
        </p:nvSpPr>
        <p:spPr>
          <a:xfrm rot="480000">
            <a:off x="5166512" y="2924561"/>
            <a:ext cx="2103810" cy="395041"/>
          </a:xfrm>
          <a:prstGeom prst="roundRect">
            <a:avLst/>
          </a:prstGeom>
          <a:solidFill>
            <a:schemeClr val="accent1">
              <a:lumMod val="5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Government</a:t>
            </a:r>
          </a:p>
        </p:txBody>
      </p:sp>
      <p:sp>
        <p:nvSpPr>
          <p:cNvPr id="15" name="Isosceles Triangle 14">
            <a:extLst>
              <a:ext uri="{FF2B5EF4-FFF2-40B4-BE49-F238E27FC236}">
                <a16:creationId xmlns:a16="http://schemas.microsoft.com/office/drawing/2014/main" id="{C85AA9E6-0149-1671-DAE5-9F0A1B1286A9}"/>
              </a:ext>
            </a:extLst>
          </p:cNvPr>
          <p:cNvSpPr/>
          <p:nvPr/>
        </p:nvSpPr>
        <p:spPr>
          <a:xfrm>
            <a:off x="4506887" y="4622568"/>
            <a:ext cx="3178226" cy="1362744"/>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C6B738B4-6D66-10C6-F3ED-B68710355A3A}"/>
              </a:ext>
            </a:extLst>
          </p:cNvPr>
          <p:cNvCxnSpPr>
            <a:cxnSpLocks/>
          </p:cNvCxnSpPr>
          <p:nvPr/>
        </p:nvCxnSpPr>
        <p:spPr>
          <a:xfrm>
            <a:off x="1546372" y="4065995"/>
            <a:ext cx="9099257" cy="1170026"/>
          </a:xfrm>
          <a:prstGeom prst="line">
            <a:avLst/>
          </a:prstGeom>
          <a:ln w="79375">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B752E4CC-0F97-6871-981C-331B129503BB}"/>
              </a:ext>
            </a:extLst>
          </p:cNvPr>
          <p:cNvSpPr/>
          <p:nvPr/>
        </p:nvSpPr>
        <p:spPr>
          <a:xfrm rot="480000">
            <a:off x="8309259" y="3150908"/>
            <a:ext cx="2103810" cy="556182"/>
          </a:xfrm>
          <a:prstGeom prst="roundRect">
            <a:avLst/>
          </a:prstGeom>
          <a:solidFill>
            <a:srgbClr val="CC33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Non-gold customers</a:t>
            </a:r>
          </a:p>
          <a:p>
            <a:pPr algn="ctr"/>
            <a:r>
              <a:rPr lang="en-AU" dirty="0"/>
              <a:t>(&gt;60 years old)</a:t>
            </a:r>
          </a:p>
        </p:txBody>
      </p:sp>
      <p:sp>
        <p:nvSpPr>
          <p:cNvPr id="26" name="Rectangle: Rounded Corners 25">
            <a:extLst>
              <a:ext uri="{FF2B5EF4-FFF2-40B4-BE49-F238E27FC236}">
                <a16:creationId xmlns:a16="http://schemas.microsoft.com/office/drawing/2014/main" id="{8989681F-9745-D7C1-E3BF-B98CDC3E8E99}"/>
              </a:ext>
            </a:extLst>
          </p:cNvPr>
          <p:cNvSpPr/>
          <p:nvPr/>
        </p:nvSpPr>
        <p:spPr>
          <a:xfrm rot="480000">
            <a:off x="7453904" y="3655771"/>
            <a:ext cx="2103810" cy="556182"/>
          </a:xfrm>
          <a:prstGeom prst="roundRect">
            <a:avLst/>
          </a:prstGeom>
          <a:solidFill>
            <a:srgbClr val="CC33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Non-gold customers</a:t>
            </a:r>
          </a:p>
          <a:p>
            <a:pPr algn="ctr"/>
            <a:r>
              <a:rPr lang="en-AU" dirty="0"/>
              <a:t>(&lt;60 years old)</a:t>
            </a:r>
          </a:p>
        </p:txBody>
      </p:sp>
      <p:sp>
        <p:nvSpPr>
          <p:cNvPr id="35" name="Rectangle: Rounded Corners 34">
            <a:extLst>
              <a:ext uri="{FF2B5EF4-FFF2-40B4-BE49-F238E27FC236}">
                <a16:creationId xmlns:a16="http://schemas.microsoft.com/office/drawing/2014/main" id="{4705E105-DD5D-8AE4-4AD3-216EDBEFE639}"/>
              </a:ext>
            </a:extLst>
          </p:cNvPr>
          <p:cNvSpPr/>
          <p:nvPr/>
        </p:nvSpPr>
        <p:spPr>
          <a:xfrm rot="480000">
            <a:off x="3232983" y="3531438"/>
            <a:ext cx="2103810" cy="363466"/>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Private Hospitals</a:t>
            </a:r>
          </a:p>
        </p:txBody>
      </p:sp>
      <p:sp>
        <p:nvSpPr>
          <p:cNvPr id="36" name="Rectangle: Rounded Corners 35">
            <a:extLst>
              <a:ext uri="{FF2B5EF4-FFF2-40B4-BE49-F238E27FC236}">
                <a16:creationId xmlns:a16="http://schemas.microsoft.com/office/drawing/2014/main" id="{91F20B93-F0A3-0F81-7B31-EC910D23700B}"/>
              </a:ext>
            </a:extLst>
          </p:cNvPr>
          <p:cNvSpPr/>
          <p:nvPr/>
        </p:nvSpPr>
        <p:spPr>
          <a:xfrm rot="480000">
            <a:off x="3231106" y="3971799"/>
            <a:ext cx="2103810" cy="349039"/>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Public Hospitals</a:t>
            </a:r>
          </a:p>
        </p:txBody>
      </p:sp>
      <p:sp>
        <p:nvSpPr>
          <p:cNvPr id="37" name="Rectangle: Rounded Corners 36">
            <a:extLst>
              <a:ext uri="{FF2B5EF4-FFF2-40B4-BE49-F238E27FC236}">
                <a16:creationId xmlns:a16="http://schemas.microsoft.com/office/drawing/2014/main" id="{6B335628-DB9A-6BBF-5376-99D937ED6F13}"/>
              </a:ext>
            </a:extLst>
          </p:cNvPr>
          <p:cNvSpPr/>
          <p:nvPr/>
        </p:nvSpPr>
        <p:spPr>
          <a:xfrm rot="480000">
            <a:off x="5159238" y="3369448"/>
            <a:ext cx="2103810" cy="395041"/>
          </a:xfrm>
          <a:prstGeom prst="roundRect">
            <a:avLst/>
          </a:prstGeom>
          <a:solidFill>
            <a:schemeClr val="accent1">
              <a:lumMod val="5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Regulators</a:t>
            </a:r>
          </a:p>
        </p:txBody>
      </p:sp>
      <p:sp>
        <p:nvSpPr>
          <p:cNvPr id="41" name="Google Shape;341;p11">
            <a:extLst>
              <a:ext uri="{FF2B5EF4-FFF2-40B4-BE49-F238E27FC236}">
                <a16:creationId xmlns:a16="http://schemas.microsoft.com/office/drawing/2014/main" id="{26FB1EA8-90D7-5C90-B709-E6D7FB1996D3}"/>
              </a:ext>
            </a:extLst>
          </p:cNvPr>
          <p:cNvSpPr txBox="1"/>
          <p:nvPr/>
        </p:nvSpPr>
        <p:spPr>
          <a:xfrm>
            <a:off x="7685113" y="6446207"/>
            <a:ext cx="3490179" cy="3429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b="0" i="0" dirty="0">
                <a:solidFill>
                  <a:schemeClr val="dk1"/>
                </a:solidFill>
                <a:latin typeface="Arial"/>
                <a:ea typeface="Arial"/>
                <a:cs typeface="Arial"/>
                <a:sym typeface="Arial"/>
              </a:rPr>
              <a:t>These are high-level views by the taskforce members without rigorous analysis. They are meant to be indicative only. Some outcomes may depend on individual entities or view points. </a:t>
            </a:r>
            <a:endParaRPr lang="en-US" sz="1000" dirty="0"/>
          </a:p>
        </p:txBody>
      </p:sp>
      <p:sp>
        <p:nvSpPr>
          <p:cNvPr id="47" name="Speech Bubble: Rectangle with Corners Rounded 46">
            <a:extLst>
              <a:ext uri="{FF2B5EF4-FFF2-40B4-BE49-F238E27FC236}">
                <a16:creationId xmlns:a16="http://schemas.microsoft.com/office/drawing/2014/main" id="{EADA0DC7-20E4-B5CD-633A-EB1D00D50F02}"/>
              </a:ext>
            </a:extLst>
          </p:cNvPr>
          <p:cNvSpPr/>
          <p:nvPr/>
        </p:nvSpPr>
        <p:spPr>
          <a:xfrm>
            <a:off x="66830" y="767986"/>
            <a:ext cx="1546372" cy="970961"/>
          </a:xfrm>
          <a:prstGeom prst="wedgeRoundRectCallout">
            <a:avLst>
              <a:gd name="adj1" fmla="val 48077"/>
              <a:gd name="adj2" fmla="val 109102"/>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RE changes expected to reduce premiums for open gold </a:t>
            </a:r>
          </a:p>
        </p:txBody>
      </p:sp>
      <p:sp>
        <p:nvSpPr>
          <p:cNvPr id="48" name="Speech Bubble: Rectangle with Corners Rounded 47">
            <a:extLst>
              <a:ext uri="{FF2B5EF4-FFF2-40B4-BE49-F238E27FC236}">
                <a16:creationId xmlns:a16="http://schemas.microsoft.com/office/drawing/2014/main" id="{8DC46223-B10D-4DEF-2121-DBC95E622B9F}"/>
              </a:ext>
            </a:extLst>
          </p:cNvPr>
          <p:cNvSpPr/>
          <p:nvPr/>
        </p:nvSpPr>
        <p:spPr>
          <a:xfrm>
            <a:off x="10441535" y="1218589"/>
            <a:ext cx="1546372" cy="970961"/>
          </a:xfrm>
          <a:prstGeom prst="wedgeRoundRectCallout">
            <a:avLst>
              <a:gd name="adj1" fmla="val -96400"/>
              <a:gd name="adj2" fmla="val 131431"/>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But increase premiums for everyone else, to some degree</a:t>
            </a:r>
          </a:p>
        </p:txBody>
      </p:sp>
      <p:sp>
        <p:nvSpPr>
          <p:cNvPr id="3" name="Google Shape;341;p11">
            <a:extLst>
              <a:ext uri="{FF2B5EF4-FFF2-40B4-BE49-F238E27FC236}">
                <a16:creationId xmlns:a16="http://schemas.microsoft.com/office/drawing/2014/main" id="{23F4CB60-E05B-2F9F-D583-55425B0C01DB}"/>
              </a:ext>
            </a:extLst>
          </p:cNvPr>
          <p:cNvSpPr txBox="1"/>
          <p:nvPr/>
        </p:nvSpPr>
        <p:spPr>
          <a:xfrm>
            <a:off x="2321878" y="5154028"/>
            <a:ext cx="2711001" cy="3429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AU" sz="1000" b="1" i="0" dirty="0">
                <a:solidFill>
                  <a:srgbClr val="FF0000"/>
                </a:solidFill>
                <a:latin typeface="Arial"/>
                <a:ea typeface="Arial"/>
                <a:cs typeface="Arial"/>
                <a:sym typeface="Arial"/>
              </a:rPr>
              <a:t>Tilt is just a visual example </a:t>
            </a:r>
            <a:r>
              <a:rPr lang="en-AU" sz="1000" b="1" dirty="0">
                <a:solidFill>
                  <a:srgbClr val="FF0000"/>
                </a:solidFill>
              </a:rPr>
              <a:t>and is not representative of any views of the taskforce</a:t>
            </a:r>
            <a:endParaRPr b="1" dirty="0">
              <a:solidFill>
                <a:srgbClr val="FF0000"/>
              </a:solidFill>
            </a:endParaRPr>
          </a:p>
        </p:txBody>
      </p:sp>
    </p:spTree>
    <p:extLst>
      <p:ext uri="{BB962C8B-B14F-4D97-AF65-F5344CB8AC3E}">
        <p14:creationId xmlns:p14="http://schemas.microsoft.com/office/powerpoint/2010/main" val="3678499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2"/>
          <p:cNvSpPr txBox="1">
            <a:spLocks noGrp="1"/>
          </p:cNvSpPr>
          <p:nvPr>
            <p:ph type="body" idx="1"/>
          </p:nvPr>
        </p:nvSpPr>
        <p:spPr>
          <a:xfrm>
            <a:off x="933450" y="1647825"/>
            <a:ext cx="10826550" cy="4101622"/>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3"/>
              </a:buClr>
              <a:buSzPts val="2800"/>
              <a:buNone/>
            </a:pPr>
            <a:r>
              <a:rPr lang="en-AU" sz="2800" b="1" dirty="0"/>
              <a:t>Need to establish criteria on which to measure the current system and rate potential changes</a:t>
            </a:r>
            <a:endParaRPr dirty="0"/>
          </a:p>
          <a:p>
            <a:pPr marL="285750" lvl="0" indent="-107950" algn="l" rtl="0">
              <a:lnSpc>
                <a:spcPct val="100000"/>
              </a:lnSpc>
              <a:spcBef>
                <a:spcPts val="0"/>
              </a:spcBef>
              <a:spcAft>
                <a:spcPts val="0"/>
              </a:spcAft>
              <a:buClr>
                <a:schemeClr val="accent3"/>
              </a:buClr>
              <a:buSzPts val="2800"/>
              <a:buFont typeface="Arial"/>
              <a:buNone/>
            </a:pPr>
            <a:endParaRPr sz="2800" dirty="0"/>
          </a:p>
          <a:p>
            <a:pPr marL="285750" lvl="0" indent="-107950" algn="l" rtl="0">
              <a:lnSpc>
                <a:spcPct val="100000"/>
              </a:lnSpc>
              <a:spcBef>
                <a:spcPts val="0"/>
              </a:spcBef>
              <a:spcAft>
                <a:spcPts val="0"/>
              </a:spcAft>
              <a:buClr>
                <a:schemeClr val="accent3"/>
              </a:buClr>
              <a:buSzPts val="2800"/>
              <a:buFont typeface="Arial"/>
              <a:buNone/>
            </a:pPr>
            <a:endParaRPr sz="2800" dirty="0"/>
          </a:p>
          <a:p>
            <a:pPr marL="285750" lvl="0" indent="-107950" algn="l" rtl="0">
              <a:lnSpc>
                <a:spcPct val="100000"/>
              </a:lnSpc>
              <a:spcBef>
                <a:spcPts val="0"/>
              </a:spcBef>
              <a:spcAft>
                <a:spcPts val="0"/>
              </a:spcAft>
              <a:buClr>
                <a:schemeClr val="accent3"/>
              </a:buClr>
              <a:buSzPts val="2800"/>
              <a:buFont typeface="Arial"/>
              <a:buNone/>
            </a:pPr>
            <a:endParaRPr sz="2800" dirty="0"/>
          </a:p>
          <a:p>
            <a:pPr marL="0" lvl="0" indent="0" algn="l" rtl="0">
              <a:lnSpc>
                <a:spcPct val="100000"/>
              </a:lnSpc>
              <a:spcBef>
                <a:spcPts val="0"/>
              </a:spcBef>
              <a:spcAft>
                <a:spcPts val="0"/>
              </a:spcAft>
              <a:buClr>
                <a:schemeClr val="accent3"/>
              </a:buClr>
              <a:buSzPts val="2800"/>
              <a:buNone/>
            </a:pPr>
            <a:endParaRPr sz="2800" dirty="0"/>
          </a:p>
          <a:p>
            <a:pPr marL="285750" lvl="0" indent="-107950" algn="l" rtl="0">
              <a:lnSpc>
                <a:spcPct val="100000"/>
              </a:lnSpc>
              <a:spcBef>
                <a:spcPts val="0"/>
              </a:spcBef>
              <a:spcAft>
                <a:spcPts val="0"/>
              </a:spcAft>
              <a:buClr>
                <a:schemeClr val="accent3"/>
              </a:buClr>
              <a:buSzPts val="2800"/>
              <a:buFont typeface="Arial"/>
              <a:buNone/>
            </a:pPr>
            <a:endParaRPr sz="2800" dirty="0"/>
          </a:p>
        </p:txBody>
      </p:sp>
      <p:sp>
        <p:nvSpPr>
          <p:cNvPr id="527" name="Google Shape;527;p32"/>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23</a:t>
            </a:fld>
            <a:endParaRPr/>
          </a:p>
        </p:txBody>
      </p:sp>
      <p:sp>
        <p:nvSpPr>
          <p:cNvPr id="528" name="Google Shape;528;p32"/>
          <p:cNvSpPr txBox="1"/>
          <p:nvPr/>
        </p:nvSpPr>
        <p:spPr>
          <a:xfrm>
            <a:off x="432000" y="206000"/>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a:solidFill>
                  <a:srgbClr val="3C69FF"/>
                </a:solidFill>
                <a:latin typeface="Arial"/>
                <a:ea typeface="Arial"/>
                <a:cs typeface="Arial"/>
                <a:sym typeface="Arial"/>
              </a:rPr>
              <a:t>What is an optimal level of equalisation?</a:t>
            </a:r>
            <a:endParaRPr sz="2400" b="0">
              <a:solidFill>
                <a:srgbClr val="3C69FF"/>
              </a:solidFill>
              <a:latin typeface="Arial"/>
              <a:ea typeface="Arial"/>
              <a:cs typeface="Arial"/>
              <a:sym typeface="Arial"/>
            </a:endParaRPr>
          </a:p>
        </p:txBody>
      </p:sp>
      <p:sp>
        <p:nvSpPr>
          <p:cNvPr id="529" name="Google Shape;529;p32"/>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a:solidFill>
                  <a:schemeClr val="dk1"/>
                </a:solidFill>
                <a:latin typeface="Arial"/>
                <a:ea typeface="Arial"/>
                <a:cs typeface="Arial"/>
                <a:sym typeface="Arial"/>
              </a:rPr>
              <a:t>Presented at the 2025 All Actuaries Summit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3"/>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AU"/>
              <a:t>Higher Government Support</a:t>
            </a:r>
            <a:endParaRPr/>
          </a:p>
        </p:txBody>
      </p:sp>
      <p:sp>
        <p:nvSpPr>
          <p:cNvPr id="535" name="Google Shape;535;p33"/>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24</a:t>
            </a:fld>
            <a:endParaRPr/>
          </a:p>
        </p:txBody>
      </p:sp>
      <p:pic>
        <p:nvPicPr>
          <p:cNvPr id="536" name="Google Shape;536;p33" descr="Front steps and columns of a majestic city building"/>
          <p:cNvPicPr preferRelativeResize="0">
            <a:picLocks noGrp="1"/>
          </p:cNvPicPr>
          <p:nvPr>
            <p:ph type="pic" idx="2"/>
          </p:nvPr>
        </p:nvPicPr>
        <p:blipFill rotWithShape="1">
          <a:blip r:embed="rId3">
            <a:alphaModFix/>
          </a:blip>
          <a:srcRect/>
          <a:stretch/>
        </p:blipFill>
        <p:spPr>
          <a:xfrm>
            <a:off x="6096000" y="0"/>
            <a:ext cx="6096000" cy="6858000"/>
          </a:xfrm>
          <a:prstGeom prst="rect">
            <a:avLst/>
          </a:prstGeom>
          <a:solidFill>
            <a:srgbClr val="D8D8D8"/>
          </a:solidFill>
          <a:ln>
            <a:noFill/>
          </a:ln>
        </p:spPr>
      </p:pic>
      <p:sp>
        <p:nvSpPr>
          <p:cNvPr id="537" name="Google Shape;537;p33"/>
          <p:cNvSpPr txBox="1">
            <a:spLocks noGrp="1"/>
          </p:cNvSpPr>
          <p:nvPr>
            <p:ph type="ftr" idx="11"/>
          </p:nvPr>
        </p:nvSpPr>
        <p:spPr>
          <a:xfrm>
            <a:off x="1872449" y="6365425"/>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a:solidFill>
                  <a:schemeClr val="dk1"/>
                </a:solidFill>
                <a:latin typeface="Arial"/>
                <a:ea typeface="Arial"/>
                <a:cs typeface="Arial"/>
                <a:sym typeface="Arial"/>
              </a:rPr>
              <a:t>Presented at the 2025 All Actuaries Summit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25</a:t>
            </a:fld>
            <a:endParaRPr dirty="0"/>
          </a:p>
        </p:txBody>
      </p:sp>
      <p:sp>
        <p:nvSpPr>
          <p:cNvPr id="448" name="Google Shape;448;p23"/>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graphicFrame>
        <p:nvGraphicFramePr>
          <p:cNvPr id="449" name="Google Shape;449;p23"/>
          <p:cNvGraphicFramePr/>
          <p:nvPr>
            <p:extLst>
              <p:ext uri="{D42A27DB-BD31-4B8C-83A1-F6EECF244321}">
                <p14:modId xmlns:p14="http://schemas.microsoft.com/office/powerpoint/2010/main" val="976783608"/>
              </p:ext>
            </p:extLst>
          </p:nvPr>
        </p:nvGraphicFramePr>
        <p:xfrm>
          <a:off x="259537" y="779881"/>
          <a:ext cx="11672925" cy="4567855"/>
        </p:xfrm>
        <a:graphic>
          <a:graphicData uri="http://schemas.openxmlformats.org/drawingml/2006/table">
            <a:tbl>
              <a:tblPr firstRow="1" firstCol="1" bandRow="1">
                <a:noFill/>
                <a:tableStyleId>{BAD3D0FA-B704-4746-A540-1C9FA0F9F53A}</a:tableStyleId>
              </a:tblPr>
              <a:tblGrid>
                <a:gridCol w="1562100">
                  <a:extLst>
                    <a:ext uri="{9D8B030D-6E8A-4147-A177-3AD203B41FA5}">
                      <a16:colId xmlns:a16="http://schemas.microsoft.com/office/drawing/2014/main" val="20000"/>
                    </a:ext>
                  </a:extLst>
                </a:gridCol>
                <a:gridCol w="10110825">
                  <a:extLst>
                    <a:ext uri="{9D8B030D-6E8A-4147-A177-3AD203B41FA5}">
                      <a16:colId xmlns:a16="http://schemas.microsoft.com/office/drawing/2014/main" val="20001"/>
                    </a:ext>
                  </a:extLst>
                </a:gridCol>
              </a:tblGrid>
              <a:tr h="537375">
                <a:tc>
                  <a:txBody>
                    <a:bodyPr/>
                    <a:lstStyle/>
                    <a:p>
                      <a:pPr marL="0" marR="0" lvl="0" indent="0" algn="l" rtl="0">
                        <a:lnSpc>
                          <a:spcPct val="100000"/>
                        </a:lnSpc>
                        <a:spcBef>
                          <a:spcPts val="0"/>
                        </a:spcBef>
                        <a:spcAft>
                          <a:spcPts val="0"/>
                        </a:spcAft>
                        <a:buNone/>
                      </a:pPr>
                      <a:r>
                        <a:rPr lang="en-AU" sz="1800" u="none" strike="noStrike" cap="none" noProof="0" dirty="0">
                          <a:latin typeface="+mj-lt"/>
                        </a:rPr>
                        <a:t>Proposed change</a:t>
                      </a:r>
                      <a:endParaRPr lang="en-AU" sz="1800" u="none" strike="noStrike" cap="none" noProof="0" dirty="0">
                        <a:solidFill>
                          <a:srgbClr val="1E1E1E"/>
                        </a:solidFill>
                        <a:latin typeface="+mj-lt"/>
                        <a:ea typeface="Calibri"/>
                        <a:cs typeface="Calibri"/>
                        <a:sym typeface="Calibri"/>
                      </a:endParaRPr>
                    </a:p>
                  </a:txBody>
                  <a:tcPr marL="17775" marR="17775" marT="18000" marB="0" anchor="ctr">
                    <a:solidFill>
                      <a:srgbClr val="FFC000"/>
                    </a:solidFill>
                  </a:tcPr>
                </a:tc>
                <a:tc>
                  <a:txBody>
                    <a:bodyPr/>
                    <a:lstStyle/>
                    <a:p>
                      <a:pPr marL="0" marR="0" lvl="0" indent="0" algn="l" rtl="0">
                        <a:lnSpc>
                          <a:spcPct val="100000"/>
                        </a:lnSpc>
                        <a:spcBef>
                          <a:spcPts val="0"/>
                        </a:spcBef>
                        <a:spcAft>
                          <a:spcPts val="0"/>
                        </a:spcAft>
                        <a:buNone/>
                      </a:pPr>
                      <a:r>
                        <a:rPr lang="en-AU" sz="1800" b="1" i="0" u="none" strike="noStrike" cap="none" noProof="0" dirty="0">
                          <a:solidFill>
                            <a:schemeClr val="dk1"/>
                          </a:solidFill>
                          <a:latin typeface="+mj-lt"/>
                          <a:ea typeface="ABC Oracle"/>
                          <a:cs typeface="ABC Oracle"/>
                          <a:sym typeface="Arial"/>
                        </a:rPr>
                        <a:t>Government rebates for obstetrics and psychiatric hospital services</a:t>
                      </a:r>
                      <a:endParaRPr lang="en-AU" sz="1800" b="1" i="0" u="none" strike="noStrike" cap="none" noProof="0" dirty="0">
                        <a:solidFill>
                          <a:schemeClr val="dk1"/>
                        </a:solidFill>
                        <a:latin typeface="+mj-lt"/>
                        <a:ea typeface="Calibri"/>
                        <a:cs typeface="Calibri"/>
                        <a:sym typeface="Calibri"/>
                      </a:endParaRPr>
                    </a:p>
                  </a:txBody>
                  <a:tcPr marL="17775" marR="17775" marT="18000" marB="0" anchor="ctr">
                    <a:solidFill>
                      <a:srgbClr val="FFC000"/>
                    </a:solidFill>
                  </a:tcPr>
                </a:tc>
                <a:extLst>
                  <a:ext uri="{0D108BD9-81ED-4DB2-BD59-A6C34878D82A}">
                    <a16:rowId xmlns:a16="http://schemas.microsoft.com/office/drawing/2014/main" val="10000"/>
                  </a:ext>
                </a:extLst>
              </a:tr>
              <a:tr h="414902">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noProof="0" dirty="0">
                          <a:solidFill>
                            <a:schemeClr val="lt1"/>
                          </a:solidFill>
                          <a:latin typeface="+mj-lt"/>
                          <a:sym typeface="Arial"/>
                        </a:rPr>
                        <a:t>Pros</a:t>
                      </a:r>
                      <a:endParaRPr lang="en-AU" sz="1800" b="1" i="0" u="none" strike="noStrike" cap="none" noProof="0"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b="0" i="0" u="none" strike="noStrike" cap="none" noProof="0" dirty="0">
                          <a:solidFill>
                            <a:schemeClr val="dk1"/>
                          </a:solidFill>
                          <a:latin typeface="+mj-lt"/>
                          <a:ea typeface="ABC Oracle"/>
                          <a:cs typeface="ABC Oracle"/>
                          <a:sym typeface="Arial"/>
                        </a:rPr>
                        <a:t>Would reduce cost of obstetrics and psychiatric hospital services. This is likely to lead to reduction in gold hospital premiums and improved availability</a:t>
                      </a:r>
                    </a:p>
                    <a:p>
                      <a:pPr marL="342900" marR="0" lvl="0" indent="-342900" algn="l" rtl="0">
                        <a:lnSpc>
                          <a:spcPct val="100000"/>
                        </a:lnSpc>
                        <a:spcBef>
                          <a:spcPts val="0"/>
                        </a:spcBef>
                        <a:spcAft>
                          <a:spcPts val="0"/>
                        </a:spcAft>
                        <a:buClr>
                          <a:schemeClr val="dk1"/>
                        </a:buClr>
                        <a:buSzPts val="2000"/>
                        <a:buFont typeface="Arial"/>
                        <a:buChar char="•"/>
                      </a:pPr>
                      <a:r>
                        <a:rPr lang="en-AU" sz="1800" b="0" i="0" u="none" strike="noStrike" cap="none" noProof="0" dirty="0">
                          <a:solidFill>
                            <a:schemeClr val="dk1"/>
                          </a:solidFill>
                          <a:latin typeface="+mj-lt"/>
                          <a:ea typeface="ABC Oracle"/>
                          <a:cs typeface="ABC Oracle"/>
                          <a:sym typeface="Arial"/>
                        </a:rPr>
                        <a:t>Improves viability of the PHI system and likely increases private hospital use (as key cost of bad risks covered/mitigated by government)</a:t>
                      </a:r>
                    </a:p>
                  </a:txBody>
                  <a:tcPr anchor="ctr">
                    <a:solidFill>
                      <a:srgbClr val="FFE9BD"/>
                    </a:solidFill>
                  </a:tcPr>
                </a:tc>
                <a:extLst>
                  <a:ext uri="{0D108BD9-81ED-4DB2-BD59-A6C34878D82A}">
                    <a16:rowId xmlns:a16="http://schemas.microsoft.com/office/drawing/2014/main" val="10001"/>
                  </a:ext>
                </a:extLst>
              </a:tr>
              <a:tr h="325380">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noProof="0" dirty="0">
                          <a:solidFill>
                            <a:schemeClr val="lt1"/>
                          </a:solidFill>
                          <a:latin typeface="+mj-lt"/>
                          <a:sym typeface="Arial"/>
                        </a:rPr>
                        <a:t>Cons</a:t>
                      </a:r>
                      <a:endParaRPr lang="en-AU" sz="1800" b="1" i="0" u="none" strike="noStrike" cap="none" noProof="0"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Would cost government (and hence tax payers) money</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Would face opposition from some media parties and some political groups</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Does not address adverse selection or ‘hit-and-run’ behaviour</a:t>
                      </a:r>
                    </a:p>
                  </a:txBody>
                  <a:tcPr anchor="ctr">
                    <a:solidFill>
                      <a:srgbClr val="FFE9BD"/>
                    </a:solidFill>
                  </a:tcPr>
                </a:tc>
                <a:extLst>
                  <a:ext uri="{0D108BD9-81ED-4DB2-BD59-A6C34878D82A}">
                    <a16:rowId xmlns:a16="http://schemas.microsoft.com/office/drawing/2014/main" val="10002"/>
                  </a:ext>
                </a:extLst>
              </a:tr>
              <a:tr h="709375">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noProof="0" dirty="0">
                          <a:solidFill>
                            <a:schemeClr val="lt1"/>
                          </a:solidFill>
                          <a:latin typeface="+mj-lt"/>
                          <a:ea typeface="ABC Oracle"/>
                          <a:cs typeface="ABC Oracle"/>
                          <a:sym typeface="Arial"/>
                        </a:rPr>
                        <a:t>Issues</a:t>
                      </a:r>
                      <a:endParaRPr lang="en-AU" sz="1800" b="1" i="0" u="none" strike="noStrike" cap="none" noProof="0"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Would require legislative change</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Would require political buy-in, which may not be practical</a:t>
                      </a:r>
                    </a:p>
                  </a:txBody>
                  <a:tcPr anchor="ctr">
                    <a:solidFill>
                      <a:srgbClr val="FFE9BD"/>
                    </a:solidFill>
                  </a:tcPr>
                </a:tc>
                <a:extLst>
                  <a:ext uri="{0D108BD9-81ED-4DB2-BD59-A6C34878D82A}">
                    <a16:rowId xmlns:a16="http://schemas.microsoft.com/office/drawing/2014/main" val="10003"/>
                  </a:ext>
                </a:extLst>
              </a:tr>
              <a:tr h="709375">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noProof="0" dirty="0">
                          <a:solidFill>
                            <a:schemeClr val="lt1"/>
                          </a:solidFill>
                          <a:latin typeface="+mj-lt"/>
                          <a:ea typeface="Calibri"/>
                          <a:cs typeface="Calibri"/>
                          <a:sym typeface="Calibri"/>
                        </a:rPr>
                        <a:t>Alternatives</a:t>
                      </a: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US" sz="1800" noProof="0" dirty="0">
                          <a:latin typeface="+mj-lt"/>
                        </a:rPr>
                        <a:t>Alternative is to make change via adjusting existing regulatory ‘sticks’ and ‘carrots’ such as: </a:t>
                      </a:r>
                    </a:p>
                    <a:p>
                      <a:pPr marL="539750" marR="0" lvl="2" indent="-269875" algn="l" rtl="0">
                        <a:lnSpc>
                          <a:spcPct val="100000"/>
                        </a:lnSpc>
                        <a:spcBef>
                          <a:spcPts val="0"/>
                        </a:spcBef>
                        <a:spcAft>
                          <a:spcPts val="0"/>
                        </a:spcAft>
                        <a:buClr>
                          <a:schemeClr val="dk1"/>
                        </a:buClr>
                        <a:buSzPts val="2000"/>
                        <a:buFont typeface="Arial"/>
                        <a:buChar char="•"/>
                      </a:pPr>
                      <a:r>
                        <a:rPr lang="en-US" sz="1800" noProof="0" dirty="0">
                          <a:latin typeface="+mj-lt"/>
                        </a:rPr>
                        <a:t>higher product tier = higher rebate %</a:t>
                      </a:r>
                    </a:p>
                    <a:p>
                      <a:pPr marL="539750" marR="0" lvl="2" indent="-269875" algn="l" rtl="0">
                        <a:lnSpc>
                          <a:spcPct val="100000"/>
                        </a:lnSpc>
                        <a:spcBef>
                          <a:spcPts val="0"/>
                        </a:spcBef>
                        <a:spcAft>
                          <a:spcPts val="0"/>
                        </a:spcAft>
                        <a:buClr>
                          <a:schemeClr val="dk1"/>
                        </a:buClr>
                        <a:buSzPts val="2000"/>
                        <a:buFont typeface="Arial"/>
                        <a:buChar char="•"/>
                      </a:pPr>
                      <a:r>
                        <a:rPr lang="en-US" sz="1800" noProof="0" dirty="0">
                          <a:latin typeface="+mj-lt"/>
                        </a:rPr>
                        <a:t>Higher MLS income tiers requires higher tier cover</a:t>
                      </a:r>
                    </a:p>
                    <a:p>
                      <a:pPr marL="539750" marR="0" lvl="2" indent="-269875" algn="l" rtl="0">
                        <a:lnSpc>
                          <a:spcPct val="100000"/>
                        </a:lnSpc>
                        <a:spcBef>
                          <a:spcPts val="0"/>
                        </a:spcBef>
                        <a:spcAft>
                          <a:spcPts val="0"/>
                        </a:spcAft>
                        <a:buClr>
                          <a:schemeClr val="dk1"/>
                        </a:buClr>
                        <a:buSzPts val="2000"/>
                        <a:buFont typeface="Arial"/>
                        <a:buChar char="•"/>
                      </a:pPr>
                      <a:r>
                        <a:rPr lang="en-US" sz="1800" noProof="0" dirty="0">
                          <a:latin typeface="+mj-lt"/>
                        </a:rPr>
                        <a:t>LHC loading exemption for maintaining Gold cover?</a:t>
                      </a:r>
                    </a:p>
                  </a:txBody>
                  <a:tcPr anchor="ctr">
                    <a:solidFill>
                      <a:srgbClr val="FFE9BD"/>
                    </a:solidFill>
                  </a:tcPr>
                </a:tc>
                <a:extLst>
                  <a:ext uri="{0D108BD9-81ED-4DB2-BD59-A6C34878D82A}">
                    <a16:rowId xmlns:a16="http://schemas.microsoft.com/office/drawing/2014/main" val="1477988321"/>
                  </a:ext>
                </a:extLst>
              </a:tr>
            </a:tbl>
          </a:graphicData>
        </a:graphic>
      </p:graphicFrame>
    </p:spTree>
    <p:extLst>
      <p:ext uri="{BB962C8B-B14F-4D97-AF65-F5344CB8AC3E}">
        <p14:creationId xmlns:p14="http://schemas.microsoft.com/office/powerpoint/2010/main" val="1216788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0"/>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26</a:t>
            </a:fld>
            <a:endParaRPr/>
          </a:p>
        </p:txBody>
      </p:sp>
      <p:sp>
        <p:nvSpPr>
          <p:cNvPr id="509" name="Google Shape;509;p30"/>
          <p:cNvSpPr txBox="1"/>
          <p:nvPr/>
        </p:nvSpPr>
        <p:spPr>
          <a:xfrm>
            <a:off x="432000" y="206001"/>
            <a:ext cx="11672914" cy="71065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Stakeholder impacts</a:t>
            </a:r>
            <a:endParaRPr sz="2400" b="0" dirty="0">
              <a:solidFill>
                <a:srgbClr val="3C69FF"/>
              </a:solidFill>
              <a:latin typeface="Arial"/>
              <a:ea typeface="Arial"/>
              <a:cs typeface="Arial"/>
              <a:sym typeface="Arial"/>
            </a:endParaRPr>
          </a:p>
        </p:txBody>
      </p:sp>
      <p:sp>
        <p:nvSpPr>
          <p:cNvPr id="510" name="Google Shape;510;p30"/>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a:solidFill>
                  <a:schemeClr val="dk1"/>
                </a:solidFill>
                <a:latin typeface="Arial"/>
                <a:ea typeface="Arial"/>
                <a:cs typeface="Arial"/>
                <a:sym typeface="Arial"/>
              </a:rPr>
              <a:t>Presented at the 2025 All Actuaries Summit</a:t>
            </a:r>
            <a:endParaRPr/>
          </a:p>
        </p:txBody>
      </p:sp>
      <p:sp>
        <p:nvSpPr>
          <p:cNvPr id="2" name="Rectangle: Rounded Corners 1">
            <a:extLst>
              <a:ext uri="{FF2B5EF4-FFF2-40B4-BE49-F238E27FC236}">
                <a16:creationId xmlns:a16="http://schemas.microsoft.com/office/drawing/2014/main" id="{B95E79F6-C874-A719-EF17-25101187E688}"/>
              </a:ext>
            </a:extLst>
          </p:cNvPr>
          <p:cNvSpPr/>
          <p:nvPr/>
        </p:nvSpPr>
        <p:spPr>
          <a:xfrm rot="-240000">
            <a:off x="1556347" y="4252283"/>
            <a:ext cx="2103810"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PHI Funds</a:t>
            </a:r>
          </a:p>
        </p:txBody>
      </p:sp>
      <p:sp>
        <p:nvSpPr>
          <p:cNvPr id="14" name="Rectangle: Rounded Corners 13">
            <a:extLst>
              <a:ext uri="{FF2B5EF4-FFF2-40B4-BE49-F238E27FC236}">
                <a16:creationId xmlns:a16="http://schemas.microsoft.com/office/drawing/2014/main" id="{85A2F005-74C6-23B1-A55C-3DB7C983E05D}"/>
              </a:ext>
            </a:extLst>
          </p:cNvPr>
          <p:cNvSpPr/>
          <p:nvPr/>
        </p:nvSpPr>
        <p:spPr>
          <a:xfrm rot="-240000">
            <a:off x="5044095" y="4177100"/>
            <a:ext cx="2103810" cy="395041"/>
          </a:xfrm>
          <a:prstGeom prst="roundRect">
            <a:avLst/>
          </a:prstGeom>
          <a:solidFill>
            <a:schemeClr val="accent1">
              <a:lumMod val="5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Regulators</a:t>
            </a:r>
          </a:p>
        </p:txBody>
      </p:sp>
      <p:sp>
        <p:nvSpPr>
          <p:cNvPr id="15" name="Isosceles Triangle 14">
            <a:extLst>
              <a:ext uri="{FF2B5EF4-FFF2-40B4-BE49-F238E27FC236}">
                <a16:creationId xmlns:a16="http://schemas.microsoft.com/office/drawing/2014/main" id="{C85AA9E6-0149-1671-DAE5-9F0A1B1286A9}"/>
              </a:ext>
            </a:extLst>
          </p:cNvPr>
          <p:cNvSpPr/>
          <p:nvPr/>
        </p:nvSpPr>
        <p:spPr>
          <a:xfrm>
            <a:off x="4506887" y="4622568"/>
            <a:ext cx="3178226" cy="1362744"/>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C6B738B4-6D66-10C6-F3ED-B68710355A3A}"/>
              </a:ext>
            </a:extLst>
          </p:cNvPr>
          <p:cNvCxnSpPr>
            <a:cxnSpLocks/>
          </p:cNvCxnSpPr>
          <p:nvPr/>
        </p:nvCxnSpPr>
        <p:spPr>
          <a:xfrm rot="-240000" flipV="1">
            <a:off x="1531890" y="4635289"/>
            <a:ext cx="9128220" cy="5562"/>
          </a:xfrm>
          <a:prstGeom prst="line">
            <a:avLst/>
          </a:prstGeom>
          <a:ln w="793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8989681F-9745-D7C1-E3BF-B98CDC3E8E99}"/>
              </a:ext>
            </a:extLst>
          </p:cNvPr>
          <p:cNvSpPr/>
          <p:nvPr/>
        </p:nvSpPr>
        <p:spPr>
          <a:xfrm rot="-240000">
            <a:off x="8279916" y="3753315"/>
            <a:ext cx="2341649" cy="556182"/>
          </a:xfrm>
          <a:prstGeom prst="roundRect">
            <a:avLst/>
          </a:prstGeom>
          <a:solidFill>
            <a:srgbClr val="CC33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Government</a:t>
            </a:r>
          </a:p>
        </p:txBody>
      </p:sp>
      <p:sp>
        <p:nvSpPr>
          <p:cNvPr id="41" name="Google Shape;341;p11">
            <a:extLst>
              <a:ext uri="{FF2B5EF4-FFF2-40B4-BE49-F238E27FC236}">
                <a16:creationId xmlns:a16="http://schemas.microsoft.com/office/drawing/2014/main" id="{26FB1EA8-90D7-5C90-B709-E6D7FB1996D3}"/>
              </a:ext>
            </a:extLst>
          </p:cNvPr>
          <p:cNvSpPr txBox="1"/>
          <p:nvPr/>
        </p:nvSpPr>
        <p:spPr>
          <a:xfrm>
            <a:off x="7685113" y="6446207"/>
            <a:ext cx="3490179" cy="3429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AU" sz="1000" b="0" i="0" dirty="0">
                <a:solidFill>
                  <a:schemeClr val="dk1"/>
                </a:solidFill>
                <a:latin typeface="Arial"/>
                <a:ea typeface="Arial"/>
                <a:cs typeface="Arial"/>
                <a:sym typeface="Arial"/>
              </a:rPr>
              <a:t>These are high-level views by the taskforce members without rigorous analysis. They are meant to be indicative only. Some outcomes may depend on individual entities or view points. </a:t>
            </a:r>
            <a:endParaRPr dirty="0"/>
          </a:p>
        </p:txBody>
      </p:sp>
      <p:sp>
        <p:nvSpPr>
          <p:cNvPr id="3" name="Speech Bubble: Rectangle with Corners Rounded 2">
            <a:extLst>
              <a:ext uri="{FF2B5EF4-FFF2-40B4-BE49-F238E27FC236}">
                <a16:creationId xmlns:a16="http://schemas.microsoft.com/office/drawing/2014/main" id="{E11AB1F3-F0E3-44C4-1CBA-D144D1A4EFF8}"/>
              </a:ext>
            </a:extLst>
          </p:cNvPr>
          <p:cNvSpPr/>
          <p:nvPr/>
        </p:nvSpPr>
        <p:spPr>
          <a:xfrm>
            <a:off x="6172160" y="1578717"/>
            <a:ext cx="2284507" cy="1020958"/>
          </a:xfrm>
          <a:prstGeom prst="wedgeRoundRectCallout">
            <a:avLst>
              <a:gd name="adj1" fmla="val -14432"/>
              <a:gd name="adj2" fmla="val 177472"/>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Public hospital views will depend on where the money is coming from, but may reduce patient load</a:t>
            </a:r>
          </a:p>
        </p:txBody>
      </p:sp>
      <p:sp>
        <p:nvSpPr>
          <p:cNvPr id="4" name="Rectangle: Rounded Corners 3">
            <a:extLst>
              <a:ext uri="{FF2B5EF4-FFF2-40B4-BE49-F238E27FC236}">
                <a16:creationId xmlns:a16="http://schemas.microsoft.com/office/drawing/2014/main" id="{4B72ED66-A72D-C35D-E9B6-48DC98670EAE}"/>
              </a:ext>
            </a:extLst>
          </p:cNvPr>
          <p:cNvSpPr/>
          <p:nvPr/>
        </p:nvSpPr>
        <p:spPr>
          <a:xfrm rot="-240000">
            <a:off x="8279916" y="3120614"/>
            <a:ext cx="2341649" cy="556182"/>
          </a:xfrm>
          <a:prstGeom prst="roundRect">
            <a:avLst/>
          </a:prstGeom>
          <a:solidFill>
            <a:srgbClr val="CC33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Tax payers</a:t>
            </a:r>
          </a:p>
        </p:txBody>
      </p:sp>
      <p:sp>
        <p:nvSpPr>
          <p:cNvPr id="5" name="Rectangle: Rounded Corners 4">
            <a:extLst>
              <a:ext uri="{FF2B5EF4-FFF2-40B4-BE49-F238E27FC236}">
                <a16:creationId xmlns:a16="http://schemas.microsoft.com/office/drawing/2014/main" id="{285B4DDE-8BE4-2E8E-F0D6-2B2CCD544183}"/>
              </a:ext>
            </a:extLst>
          </p:cNvPr>
          <p:cNvSpPr/>
          <p:nvPr/>
        </p:nvSpPr>
        <p:spPr>
          <a:xfrm rot="-240000">
            <a:off x="1556347" y="3646711"/>
            <a:ext cx="2103810"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PHI Customers</a:t>
            </a:r>
          </a:p>
        </p:txBody>
      </p:sp>
      <p:sp>
        <p:nvSpPr>
          <p:cNvPr id="6" name="Rectangle: Rounded Corners 5">
            <a:extLst>
              <a:ext uri="{FF2B5EF4-FFF2-40B4-BE49-F238E27FC236}">
                <a16:creationId xmlns:a16="http://schemas.microsoft.com/office/drawing/2014/main" id="{934A208E-1221-B1CB-17B7-B1180C8B77BC}"/>
              </a:ext>
            </a:extLst>
          </p:cNvPr>
          <p:cNvSpPr/>
          <p:nvPr/>
        </p:nvSpPr>
        <p:spPr>
          <a:xfrm rot="-240000">
            <a:off x="1556347" y="3035923"/>
            <a:ext cx="2103810"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Private Hospitals</a:t>
            </a:r>
          </a:p>
        </p:txBody>
      </p:sp>
      <p:sp>
        <p:nvSpPr>
          <p:cNvPr id="11" name="Rectangle: Rounded Corners 10">
            <a:extLst>
              <a:ext uri="{FF2B5EF4-FFF2-40B4-BE49-F238E27FC236}">
                <a16:creationId xmlns:a16="http://schemas.microsoft.com/office/drawing/2014/main" id="{1917BE7B-F8AC-C55A-6568-BE06D3C45360}"/>
              </a:ext>
            </a:extLst>
          </p:cNvPr>
          <p:cNvSpPr/>
          <p:nvPr/>
        </p:nvSpPr>
        <p:spPr>
          <a:xfrm rot="-240000">
            <a:off x="5044095" y="3707215"/>
            <a:ext cx="2103810" cy="395041"/>
          </a:xfrm>
          <a:prstGeom prst="roundRect">
            <a:avLst/>
          </a:prstGeom>
          <a:solidFill>
            <a:schemeClr val="accent1">
              <a:lumMod val="5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Public Hospitals</a:t>
            </a:r>
          </a:p>
        </p:txBody>
      </p:sp>
      <p:sp>
        <p:nvSpPr>
          <p:cNvPr id="13" name="Rectangle: Rounded Corners 12">
            <a:extLst>
              <a:ext uri="{FF2B5EF4-FFF2-40B4-BE49-F238E27FC236}">
                <a16:creationId xmlns:a16="http://schemas.microsoft.com/office/drawing/2014/main" id="{7E4AF58F-A3AB-9B77-DE71-3C34673A3ABC}"/>
              </a:ext>
            </a:extLst>
          </p:cNvPr>
          <p:cNvSpPr/>
          <p:nvPr/>
        </p:nvSpPr>
        <p:spPr>
          <a:xfrm rot="-240000">
            <a:off x="1553549" y="2516183"/>
            <a:ext cx="2103810" cy="461194"/>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Government</a:t>
            </a:r>
          </a:p>
        </p:txBody>
      </p:sp>
      <p:sp>
        <p:nvSpPr>
          <p:cNvPr id="16" name="Speech Bubble: Rectangle with Corners Rounded 15">
            <a:extLst>
              <a:ext uri="{FF2B5EF4-FFF2-40B4-BE49-F238E27FC236}">
                <a16:creationId xmlns:a16="http://schemas.microsoft.com/office/drawing/2014/main" id="{3E9D1E4F-4441-0F1D-CA60-EDFEC23424B8}"/>
              </a:ext>
            </a:extLst>
          </p:cNvPr>
          <p:cNvSpPr/>
          <p:nvPr/>
        </p:nvSpPr>
        <p:spPr>
          <a:xfrm>
            <a:off x="187711" y="981020"/>
            <a:ext cx="1518541" cy="1020958"/>
          </a:xfrm>
          <a:prstGeom prst="wedgeRoundRectCallout">
            <a:avLst>
              <a:gd name="adj1" fmla="val 102754"/>
              <a:gd name="adj2" fmla="val 110992"/>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Government in both as it depends on their point of view.</a:t>
            </a:r>
          </a:p>
        </p:txBody>
      </p:sp>
      <p:sp>
        <p:nvSpPr>
          <p:cNvPr id="7" name="Speech Bubble: Rectangle with Corners Rounded 6">
            <a:extLst>
              <a:ext uri="{FF2B5EF4-FFF2-40B4-BE49-F238E27FC236}">
                <a16:creationId xmlns:a16="http://schemas.microsoft.com/office/drawing/2014/main" id="{6C7D23EC-AA28-3E4B-6AA3-F413CA7EAD1F}"/>
              </a:ext>
            </a:extLst>
          </p:cNvPr>
          <p:cNvSpPr/>
          <p:nvPr/>
        </p:nvSpPr>
        <p:spPr>
          <a:xfrm>
            <a:off x="4038600" y="1386538"/>
            <a:ext cx="1518541" cy="1020958"/>
          </a:xfrm>
          <a:prstGeom prst="wedgeRoundRectCallout">
            <a:avLst>
              <a:gd name="adj1" fmla="val -73294"/>
              <a:gd name="adj2" fmla="val 190603"/>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Depends on re-calibration of any policy settings</a:t>
            </a:r>
          </a:p>
        </p:txBody>
      </p:sp>
      <p:sp>
        <p:nvSpPr>
          <p:cNvPr id="8" name="Google Shape;341;p11">
            <a:extLst>
              <a:ext uri="{FF2B5EF4-FFF2-40B4-BE49-F238E27FC236}">
                <a16:creationId xmlns:a16="http://schemas.microsoft.com/office/drawing/2014/main" id="{69839B5F-CE2A-D14C-8AB5-76AA0B225E78}"/>
              </a:ext>
            </a:extLst>
          </p:cNvPr>
          <p:cNvSpPr txBox="1"/>
          <p:nvPr/>
        </p:nvSpPr>
        <p:spPr>
          <a:xfrm>
            <a:off x="2321878" y="5154028"/>
            <a:ext cx="2711001" cy="3429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AU" sz="1000" b="1" i="0" dirty="0">
                <a:solidFill>
                  <a:srgbClr val="FF0000"/>
                </a:solidFill>
                <a:latin typeface="Arial"/>
                <a:ea typeface="Arial"/>
                <a:cs typeface="Arial"/>
                <a:sym typeface="Arial"/>
              </a:rPr>
              <a:t>Tilt is just a visual example </a:t>
            </a:r>
            <a:r>
              <a:rPr lang="en-AU" sz="1000" b="1" dirty="0">
                <a:solidFill>
                  <a:srgbClr val="FF0000"/>
                </a:solidFill>
              </a:rPr>
              <a:t>and is not representative of any views of the taskforce</a:t>
            </a:r>
            <a:endParaRPr b="1" dirty="0">
              <a:solidFill>
                <a:srgbClr val="FF0000"/>
              </a:solidFill>
            </a:endParaRPr>
          </a:p>
        </p:txBody>
      </p:sp>
    </p:spTree>
    <p:extLst>
      <p:ext uri="{BB962C8B-B14F-4D97-AF65-F5344CB8AC3E}">
        <p14:creationId xmlns:p14="http://schemas.microsoft.com/office/powerpoint/2010/main" val="1148249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8"/>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AU"/>
              <a:t>Other areas considered</a:t>
            </a:r>
            <a:endParaRPr/>
          </a:p>
        </p:txBody>
      </p:sp>
      <p:sp>
        <p:nvSpPr>
          <p:cNvPr id="579" name="Google Shape;579;p38"/>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27</a:t>
            </a:fld>
            <a:endParaRPr/>
          </a:p>
        </p:txBody>
      </p:sp>
      <p:pic>
        <p:nvPicPr>
          <p:cNvPr id="580" name="Google Shape;580;p38" descr="Stethoscope on white background"/>
          <p:cNvPicPr preferRelativeResize="0">
            <a:picLocks noGrp="1"/>
          </p:cNvPicPr>
          <p:nvPr>
            <p:ph type="pic" idx="2"/>
          </p:nvPr>
        </p:nvPicPr>
        <p:blipFill rotWithShape="1">
          <a:blip r:embed="rId3">
            <a:alphaModFix/>
          </a:blip>
          <a:srcRect/>
          <a:stretch/>
        </p:blipFill>
        <p:spPr>
          <a:xfrm>
            <a:off x="6096000" y="0"/>
            <a:ext cx="6096000" cy="6858000"/>
          </a:xfrm>
          <a:prstGeom prst="rect">
            <a:avLst/>
          </a:prstGeom>
          <a:solidFill>
            <a:srgbClr val="D8D8D8"/>
          </a:solidFill>
          <a:ln>
            <a:noFill/>
          </a:ln>
        </p:spPr>
      </p:pic>
      <p:sp>
        <p:nvSpPr>
          <p:cNvPr id="581" name="Google Shape;581;p38"/>
          <p:cNvSpPr txBox="1">
            <a:spLocks noGrp="1"/>
          </p:cNvSpPr>
          <p:nvPr>
            <p:ph type="ftr" idx="11"/>
          </p:nvPr>
        </p:nvSpPr>
        <p:spPr>
          <a:xfrm>
            <a:off x="1872449" y="6365425"/>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a:solidFill>
                  <a:schemeClr val="dk1"/>
                </a:solidFill>
                <a:latin typeface="Arial"/>
                <a:ea typeface="Arial"/>
                <a:cs typeface="Arial"/>
                <a:sym typeface="Arial"/>
              </a:rPr>
              <a:t>Presented at the 2025 All Actuaries Summit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9"/>
          <p:cNvSpPr txBox="1">
            <a:spLocks noGrp="1"/>
          </p:cNvSpPr>
          <p:nvPr>
            <p:ph type="body" idx="1"/>
          </p:nvPr>
        </p:nvSpPr>
        <p:spPr>
          <a:xfrm>
            <a:off x="741145" y="953729"/>
            <a:ext cx="11363769" cy="4795718"/>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chemeClr val="accent3"/>
              </a:buClr>
              <a:buSzPts val="2800"/>
              <a:buFont typeface="Arial"/>
              <a:buChar char="•"/>
            </a:pPr>
            <a:r>
              <a:rPr lang="en-AU" sz="2800" dirty="0"/>
              <a:t>Changing the tiering system</a:t>
            </a:r>
            <a:endParaRPr dirty="0"/>
          </a:p>
          <a:p>
            <a:pPr marL="641350" lvl="2" indent="-285750" algn="l" rtl="0">
              <a:lnSpc>
                <a:spcPct val="100000"/>
              </a:lnSpc>
              <a:spcBef>
                <a:spcPts val="0"/>
              </a:spcBef>
              <a:spcAft>
                <a:spcPts val="0"/>
              </a:spcAft>
              <a:buClr>
                <a:schemeClr val="accent3"/>
              </a:buClr>
              <a:buSzPts val="2800"/>
              <a:buChar char="•"/>
            </a:pPr>
            <a:r>
              <a:rPr lang="en-AU" sz="2800" dirty="0"/>
              <a:t>Restrict ‘+’ products</a:t>
            </a:r>
            <a:endParaRPr dirty="0"/>
          </a:p>
          <a:p>
            <a:pPr marL="641350" lvl="2" indent="-285750" algn="l" rtl="0">
              <a:lnSpc>
                <a:spcPct val="100000"/>
              </a:lnSpc>
              <a:spcBef>
                <a:spcPts val="0"/>
              </a:spcBef>
              <a:spcAft>
                <a:spcPts val="0"/>
              </a:spcAft>
              <a:buClr>
                <a:schemeClr val="accent3"/>
              </a:buClr>
              <a:buSzPts val="2800"/>
              <a:buChar char="•"/>
            </a:pPr>
            <a:r>
              <a:rPr lang="en-AU" sz="2800" dirty="0"/>
              <a:t>Add gold categories as riders or on lower product tiers</a:t>
            </a:r>
            <a:endParaRPr dirty="0"/>
          </a:p>
          <a:p>
            <a:pPr marL="285750" lvl="0" indent="-285750" algn="l" rtl="0">
              <a:lnSpc>
                <a:spcPct val="100000"/>
              </a:lnSpc>
              <a:spcBef>
                <a:spcPts val="0"/>
              </a:spcBef>
              <a:spcAft>
                <a:spcPts val="0"/>
              </a:spcAft>
              <a:buClr>
                <a:schemeClr val="accent3"/>
              </a:buClr>
              <a:buSzPts val="2800"/>
              <a:buFont typeface="Arial"/>
              <a:buChar char="•"/>
            </a:pPr>
            <a:r>
              <a:rPr lang="en-AU" sz="2800" dirty="0"/>
              <a:t>Forcing funds to have an open gold product</a:t>
            </a:r>
            <a:endParaRPr dirty="0"/>
          </a:p>
          <a:p>
            <a:pPr marL="285750" lvl="0" indent="-285750" algn="l" rtl="0">
              <a:lnSpc>
                <a:spcPct val="100000"/>
              </a:lnSpc>
              <a:spcBef>
                <a:spcPts val="0"/>
              </a:spcBef>
              <a:spcAft>
                <a:spcPts val="0"/>
              </a:spcAft>
              <a:buClr>
                <a:schemeClr val="accent3"/>
              </a:buClr>
              <a:buSzPts val="2800"/>
              <a:buFont typeface="Arial"/>
              <a:buChar char="•"/>
            </a:pPr>
            <a:r>
              <a:rPr lang="en-AU" sz="2800" dirty="0"/>
              <a:t>Forcing funds to have a single gold product</a:t>
            </a:r>
            <a:endParaRPr dirty="0"/>
          </a:p>
          <a:p>
            <a:pPr marL="285750" lvl="0" indent="-285750" algn="l" rtl="0">
              <a:lnSpc>
                <a:spcPct val="100000"/>
              </a:lnSpc>
              <a:spcBef>
                <a:spcPts val="0"/>
              </a:spcBef>
              <a:spcAft>
                <a:spcPts val="0"/>
              </a:spcAft>
              <a:buClr>
                <a:schemeClr val="accent3"/>
              </a:buClr>
              <a:buSzPts val="2800"/>
              <a:buFont typeface="Arial"/>
              <a:buChar char="•"/>
            </a:pPr>
            <a:r>
              <a:rPr lang="en-AU" sz="2800" dirty="0"/>
              <a:t>Non-insurance levers</a:t>
            </a:r>
            <a:endParaRPr dirty="0"/>
          </a:p>
          <a:p>
            <a:pPr marL="641350" lvl="2" indent="-285750" algn="l" rtl="0">
              <a:lnSpc>
                <a:spcPct val="100000"/>
              </a:lnSpc>
              <a:spcBef>
                <a:spcPts val="0"/>
              </a:spcBef>
              <a:spcAft>
                <a:spcPts val="0"/>
              </a:spcAft>
              <a:buClr>
                <a:schemeClr val="accent3"/>
              </a:buClr>
              <a:buSzPts val="2800"/>
              <a:buChar char="•"/>
            </a:pPr>
            <a:r>
              <a:rPr lang="en-AU" sz="2800" dirty="0"/>
              <a:t>Review of the costs around pregnancy and how those are charged and funded</a:t>
            </a:r>
            <a:endParaRPr dirty="0"/>
          </a:p>
          <a:p>
            <a:pPr marL="641350" lvl="2" indent="-285750" algn="l" rtl="0">
              <a:lnSpc>
                <a:spcPct val="100000"/>
              </a:lnSpc>
              <a:spcBef>
                <a:spcPts val="0"/>
              </a:spcBef>
              <a:spcAft>
                <a:spcPts val="0"/>
              </a:spcAft>
              <a:buClr>
                <a:schemeClr val="accent3"/>
              </a:buClr>
              <a:buSzPts val="2800"/>
              <a:buChar char="•"/>
            </a:pPr>
            <a:r>
              <a:rPr lang="en-AU" sz="2800" dirty="0"/>
              <a:t>E.g. issue of falling admissions</a:t>
            </a:r>
            <a:endParaRPr lang="en-AU" dirty="0"/>
          </a:p>
          <a:p>
            <a:pPr marL="285750" lvl="0" indent="-107950" algn="l" rtl="0">
              <a:lnSpc>
                <a:spcPct val="100000"/>
              </a:lnSpc>
              <a:spcBef>
                <a:spcPts val="0"/>
              </a:spcBef>
              <a:spcAft>
                <a:spcPts val="0"/>
              </a:spcAft>
              <a:buClr>
                <a:schemeClr val="accent3"/>
              </a:buClr>
              <a:buSzPts val="2800"/>
              <a:buFont typeface="Arial"/>
              <a:buNone/>
            </a:pPr>
            <a:endParaRPr lang="en-AU" sz="2800" dirty="0"/>
          </a:p>
          <a:p>
            <a:pPr marL="0" lvl="0" indent="0" algn="l" rtl="0">
              <a:lnSpc>
                <a:spcPct val="100000"/>
              </a:lnSpc>
              <a:spcBef>
                <a:spcPts val="0"/>
              </a:spcBef>
              <a:spcAft>
                <a:spcPts val="0"/>
              </a:spcAft>
              <a:buClr>
                <a:schemeClr val="accent3"/>
              </a:buClr>
              <a:buSzPts val="2800"/>
            </a:pPr>
            <a:r>
              <a:rPr lang="en-AU" sz="2800" b="1" dirty="0"/>
              <a:t>On their own, these possible levers had distinct issues but combining with other levers may contribute to a sensible outcome</a:t>
            </a:r>
            <a:endParaRPr b="1" dirty="0"/>
          </a:p>
        </p:txBody>
      </p:sp>
      <p:sp>
        <p:nvSpPr>
          <p:cNvPr id="588" name="Google Shape;588;p39"/>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28</a:t>
            </a:fld>
            <a:endParaRPr/>
          </a:p>
        </p:txBody>
      </p:sp>
      <p:sp>
        <p:nvSpPr>
          <p:cNvPr id="589" name="Google Shape;589;p39"/>
          <p:cNvSpPr txBox="1"/>
          <p:nvPr/>
        </p:nvSpPr>
        <p:spPr>
          <a:xfrm>
            <a:off x="432000" y="206000"/>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a:solidFill>
                  <a:srgbClr val="3C69FF"/>
                </a:solidFill>
                <a:latin typeface="Arial"/>
                <a:ea typeface="Arial"/>
                <a:cs typeface="Arial"/>
                <a:sym typeface="Arial"/>
              </a:rPr>
              <a:t>Other areas considered?</a:t>
            </a:r>
            <a:endParaRPr sz="2400" b="0">
              <a:solidFill>
                <a:srgbClr val="3C69FF"/>
              </a:solidFill>
              <a:latin typeface="Arial"/>
              <a:ea typeface="Arial"/>
              <a:cs typeface="Arial"/>
              <a:sym typeface="Arial"/>
            </a:endParaRPr>
          </a:p>
        </p:txBody>
      </p:sp>
      <p:sp>
        <p:nvSpPr>
          <p:cNvPr id="590" name="Google Shape;590;p39"/>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a:solidFill>
                  <a:schemeClr val="dk1"/>
                </a:solidFill>
                <a:latin typeface="Arial"/>
                <a:ea typeface="Arial"/>
                <a:cs typeface="Arial"/>
                <a:sym typeface="Arial"/>
              </a:rPr>
              <a:t>Presented at the 2025 All Actuaries Summit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0"/>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AU"/>
              <a:t>A hybrid approach</a:t>
            </a:r>
            <a:endParaRPr/>
          </a:p>
        </p:txBody>
      </p:sp>
      <p:sp>
        <p:nvSpPr>
          <p:cNvPr id="596" name="Google Shape;596;p40"/>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29</a:t>
            </a:fld>
            <a:endParaRPr/>
          </a:p>
        </p:txBody>
      </p:sp>
      <p:pic>
        <p:nvPicPr>
          <p:cNvPr id="597" name="Google Shape;597;p40" descr="Sunset on the grassy meadow"/>
          <p:cNvPicPr preferRelativeResize="0">
            <a:picLocks noGrp="1"/>
          </p:cNvPicPr>
          <p:nvPr>
            <p:ph type="pic" idx="2"/>
          </p:nvPr>
        </p:nvPicPr>
        <p:blipFill rotWithShape="1">
          <a:blip r:embed="rId3">
            <a:alphaModFix/>
          </a:blip>
          <a:srcRect/>
          <a:stretch/>
        </p:blipFill>
        <p:spPr>
          <a:xfrm>
            <a:off x="6096000" y="0"/>
            <a:ext cx="6096000" cy="6858000"/>
          </a:xfrm>
          <a:prstGeom prst="rect">
            <a:avLst/>
          </a:prstGeom>
          <a:solidFill>
            <a:srgbClr val="D8D8D8"/>
          </a:solidFill>
          <a:ln>
            <a:noFill/>
          </a:ln>
        </p:spPr>
      </p:pic>
      <p:sp>
        <p:nvSpPr>
          <p:cNvPr id="598" name="Google Shape;598;p40"/>
          <p:cNvSpPr txBox="1">
            <a:spLocks noGrp="1"/>
          </p:cNvSpPr>
          <p:nvPr>
            <p:ph type="ftr" idx="11"/>
          </p:nvPr>
        </p:nvSpPr>
        <p:spPr>
          <a:xfrm>
            <a:off x="1872449" y="6365425"/>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a:solidFill>
                  <a:schemeClr val="dk1"/>
                </a:solidFill>
                <a:latin typeface="Arial"/>
                <a:ea typeface="Arial"/>
                <a:cs typeface="Arial"/>
                <a:sym typeface="Arial"/>
              </a:rPr>
              <a:t>Presented at the 2025 All Actuaries Summit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
          <p:cNvSpPr txBox="1">
            <a:spLocks noGrp="1"/>
          </p:cNvSpPr>
          <p:nvPr>
            <p:ph type="title"/>
          </p:nvPr>
        </p:nvSpPr>
        <p:spPr>
          <a:xfrm>
            <a:off x="326848" y="288390"/>
            <a:ext cx="11554001" cy="101607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How do we approach fixing gold hospital products?</a:t>
            </a:r>
          </a:p>
        </p:txBody>
      </p:sp>
      <p:sp>
        <p:nvSpPr>
          <p:cNvPr id="228" name="Google Shape;228;p3"/>
          <p:cNvSpPr txBox="1">
            <a:spLocks noGrp="1"/>
          </p:cNvSpPr>
          <p:nvPr>
            <p:ph type="body" idx="1"/>
          </p:nvPr>
        </p:nvSpPr>
        <p:spPr>
          <a:xfrm>
            <a:off x="452487" y="1883664"/>
            <a:ext cx="4883084" cy="2817313"/>
          </a:xfrm>
          <a:prstGeom prst="rect">
            <a:avLst/>
          </a:prstGeom>
          <a:noFill/>
          <a:ln>
            <a:noFill/>
          </a:ln>
        </p:spPr>
        <p:txBody>
          <a:bodyPr spcFirstLastPara="1" wrap="square" lIns="0" tIns="0" rIns="0" bIns="0" anchor="t" anchorCtr="0">
            <a:noAutofit/>
          </a:bodyPr>
          <a:lstStyle/>
          <a:p>
            <a:pPr marL="514350" lvl="0" indent="-514350" algn="l" rtl="0">
              <a:lnSpc>
                <a:spcPct val="100000"/>
              </a:lnSpc>
              <a:spcBef>
                <a:spcPts val="0"/>
              </a:spcBef>
              <a:spcAft>
                <a:spcPts val="0"/>
              </a:spcAft>
              <a:buClr>
                <a:schemeClr val="dk1"/>
              </a:buClr>
              <a:buSzPts val="2800"/>
              <a:buFont typeface="Arial"/>
              <a:buAutoNum type="arabicPeriod"/>
            </a:pPr>
            <a:r>
              <a:rPr lang="en-AU" sz="2800" dirty="0"/>
              <a:t>What is happening?</a:t>
            </a:r>
            <a:endParaRPr dirty="0"/>
          </a:p>
          <a:p>
            <a:pPr marL="514350" lvl="0" indent="-514350" algn="l" rtl="0">
              <a:lnSpc>
                <a:spcPct val="100000"/>
              </a:lnSpc>
              <a:spcBef>
                <a:spcPts val="0"/>
              </a:spcBef>
              <a:spcAft>
                <a:spcPts val="0"/>
              </a:spcAft>
              <a:buClr>
                <a:schemeClr val="dk1"/>
              </a:buClr>
              <a:buSzPts val="2800"/>
              <a:buFont typeface="Arial"/>
              <a:buAutoNum type="arabicPeriod"/>
            </a:pPr>
            <a:r>
              <a:rPr lang="en-AU" sz="2800" dirty="0"/>
              <a:t>Key Issue?</a:t>
            </a:r>
            <a:endParaRPr dirty="0"/>
          </a:p>
          <a:p>
            <a:pPr marL="514350" lvl="0" indent="-514350" algn="l" rtl="0">
              <a:lnSpc>
                <a:spcPct val="100000"/>
              </a:lnSpc>
              <a:spcBef>
                <a:spcPts val="0"/>
              </a:spcBef>
              <a:spcAft>
                <a:spcPts val="0"/>
              </a:spcAft>
              <a:buClr>
                <a:schemeClr val="dk1"/>
              </a:buClr>
              <a:buSzPts val="2800"/>
              <a:buFont typeface="Arial"/>
              <a:buAutoNum type="arabicPeriod"/>
            </a:pPr>
            <a:r>
              <a:rPr lang="en-AU" sz="2800" dirty="0"/>
              <a:t>Rating solutions</a:t>
            </a:r>
            <a:endParaRPr dirty="0"/>
          </a:p>
          <a:p>
            <a:pPr marL="514350" lvl="0" indent="-514350" algn="l" rtl="0">
              <a:lnSpc>
                <a:spcPct val="100000"/>
              </a:lnSpc>
              <a:spcBef>
                <a:spcPts val="0"/>
              </a:spcBef>
              <a:spcAft>
                <a:spcPts val="0"/>
              </a:spcAft>
              <a:buClr>
                <a:schemeClr val="dk1"/>
              </a:buClr>
              <a:buSzPts val="2800"/>
              <a:buFont typeface="Arial"/>
              <a:buAutoNum type="arabicPeriod"/>
            </a:pPr>
            <a:r>
              <a:rPr lang="en-US" sz="2800" dirty="0"/>
              <a:t>Levers of change</a:t>
            </a:r>
            <a:endParaRPr dirty="0"/>
          </a:p>
          <a:p>
            <a:pPr marL="514350" lvl="0" indent="-514350" algn="l" rtl="0">
              <a:lnSpc>
                <a:spcPct val="100000"/>
              </a:lnSpc>
              <a:spcBef>
                <a:spcPts val="0"/>
              </a:spcBef>
              <a:spcAft>
                <a:spcPts val="0"/>
              </a:spcAft>
              <a:buClr>
                <a:schemeClr val="dk1"/>
              </a:buClr>
              <a:buSzPts val="2800"/>
              <a:buFont typeface="Arial"/>
              <a:buAutoNum type="arabicPeriod"/>
            </a:pPr>
            <a:r>
              <a:rPr lang="en-AU" sz="2800" dirty="0"/>
              <a:t>Taskforce next steps</a:t>
            </a:r>
            <a:endParaRPr dirty="0"/>
          </a:p>
          <a:p>
            <a:pPr marL="514350" lvl="0" indent="-514350" algn="l" rtl="0">
              <a:lnSpc>
                <a:spcPct val="100000"/>
              </a:lnSpc>
              <a:spcBef>
                <a:spcPts val="0"/>
              </a:spcBef>
              <a:spcAft>
                <a:spcPts val="0"/>
              </a:spcAft>
              <a:buClr>
                <a:schemeClr val="dk1"/>
              </a:buClr>
              <a:buSzPts val="2800"/>
              <a:buFont typeface="Arial"/>
              <a:buAutoNum type="arabicPeriod"/>
            </a:pPr>
            <a:r>
              <a:rPr lang="en-AU" sz="2800" dirty="0"/>
              <a:t>Q&amp;A</a:t>
            </a:r>
            <a:endParaRPr dirty="0"/>
          </a:p>
        </p:txBody>
      </p:sp>
      <p:sp>
        <p:nvSpPr>
          <p:cNvPr id="229" name="Google Shape;229;p3"/>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3</a:t>
            </a:fld>
            <a:endParaRPr dirty="0"/>
          </a:p>
        </p:txBody>
      </p:sp>
      <p:sp>
        <p:nvSpPr>
          <p:cNvPr id="230" name="Google Shape;230;p3"/>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pic>
        <p:nvPicPr>
          <p:cNvPr id="231" name="Google Shape;231;p3"/>
          <p:cNvPicPr preferRelativeResize="0"/>
          <p:nvPr/>
        </p:nvPicPr>
        <p:blipFill rotWithShape="1">
          <a:blip r:embed="rId3">
            <a:alphaModFix/>
          </a:blip>
          <a:srcRect/>
          <a:stretch/>
        </p:blipFill>
        <p:spPr>
          <a:xfrm>
            <a:off x="6316216" y="2290999"/>
            <a:ext cx="1259905" cy="1155966"/>
          </a:xfrm>
          <a:prstGeom prst="rect">
            <a:avLst/>
          </a:prstGeom>
          <a:noFill/>
          <a:ln>
            <a:noFill/>
          </a:ln>
        </p:spPr>
      </p:pic>
      <p:pic>
        <p:nvPicPr>
          <p:cNvPr id="232" name="Google Shape;232;p3"/>
          <p:cNvPicPr preferRelativeResize="0"/>
          <p:nvPr/>
        </p:nvPicPr>
        <p:blipFill rotWithShape="1">
          <a:blip r:embed="rId4">
            <a:alphaModFix/>
          </a:blip>
          <a:srcRect/>
          <a:stretch/>
        </p:blipFill>
        <p:spPr>
          <a:xfrm>
            <a:off x="6528281" y="3759631"/>
            <a:ext cx="943107" cy="1127829"/>
          </a:xfrm>
          <a:prstGeom prst="rect">
            <a:avLst/>
          </a:prstGeom>
          <a:noFill/>
          <a:ln>
            <a:noFill/>
          </a:ln>
        </p:spPr>
      </p:pic>
      <p:sp>
        <p:nvSpPr>
          <p:cNvPr id="233" name="Google Shape;233;p3"/>
          <p:cNvSpPr txBox="1"/>
          <p:nvPr/>
        </p:nvSpPr>
        <p:spPr>
          <a:xfrm>
            <a:off x="7577944" y="3759631"/>
            <a:ext cx="3031794" cy="1038370"/>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000000"/>
              </a:buClr>
              <a:buSzPts val="1800"/>
              <a:buFont typeface="Arial"/>
              <a:buNone/>
            </a:pPr>
            <a:r>
              <a:rPr lang="en-AU" sz="1800" dirty="0">
                <a:solidFill>
                  <a:srgbClr val="000000"/>
                </a:solidFill>
                <a:latin typeface="Arial"/>
                <a:ea typeface="Arial"/>
                <a:cs typeface="Arial"/>
                <a:sym typeface="Arial"/>
              </a:rPr>
              <a:t>Antony Claughton</a:t>
            </a:r>
            <a:endParaRPr dirty="0"/>
          </a:p>
        </p:txBody>
      </p:sp>
      <p:sp>
        <p:nvSpPr>
          <p:cNvPr id="234" name="Google Shape;234;p3"/>
          <p:cNvSpPr txBox="1"/>
          <p:nvPr/>
        </p:nvSpPr>
        <p:spPr>
          <a:xfrm>
            <a:off x="7682964" y="2386704"/>
            <a:ext cx="3031794" cy="1038370"/>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000000"/>
              </a:buClr>
              <a:buSzPts val="1800"/>
              <a:buFont typeface="Arial"/>
              <a:buNone/>
            </a:pPr>
            <a:r>
              <a:rPr lang="en-AU" sz="1800" dirty="0">
                <a:solidFill>
                  <a:srgbClr val="000000"/>
                </a:solidFill>
                <a:latin typeface="Arial"/>
                <a:ea typeface="Arial"/>
                <a:cs typeface="Arial"/>
                <a:sym typeface="Arial"/>
              </a:rPr>
              <a:t>Nathaniel Leonard</a:t>
            </a:r>
            <a:endParaRPr dirty="0"/>
          </a:p>
          <a:p>
            <a:pPr marL="0" marR="0" lvl="0" indent="0" algn="l" rtl="0">
              <a:lnSpc>
                <a:spcPct val="150000"/>
              </a:lnSpc>
              <a:spcBef>
                <a:spcPts val="0"/>
              </a:spcBef>
              <a:spcAft>
                <a:spcPts val="0"/>
              </a:spcAft>
              <a:buClr>
                <a:srgbClr val="000000"/>
              </a:buClr>
              <a:buSzPts val="1800"/>
              <a:buFont typeface="Arial"/>
              <a:buNone/>
            </a:pPr>
            <a:r>
              <a:rPr lang="en-AU" sz="1800" dirty="0">
                <a:solidFill>
                  <a:srgbClr val="000000"/>
                </a:solidFill>
                <a:latin typeface="Arial"/>
                <a:ea typeface="Arial"/>
                <a:cs typeface="Arial"/>
                <a:sym typeface="Arial"/>
              </a:rPr>
              <a:t>(nib)</a:t>
            </a:r>
            <a:endParaRPr dirty="0"/>
          </a:p>
          <a:p>
            <a:pPr marL="0" marR="0" lvl="0" indent="0" algn="l" rtl="0">
              <a:lnSpc>
                <a:spcPct val="90000"/>
              </a:lnSpc>
              <a:spcBef>
                <a:spcPts val="100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
        <p:nvSpPr>
          <p:cNvPr id="235" name="Google Shape;235;p3"/>
          <p:cNvSpPr txBox="1"/>
          <p:nvPr/>
        </p:nvSpPr>
        <p:spPr>
          <a:xfrm>
            <a:off x="6380085" y="1690688"/>
            <a:ext cx="5181600" cy="65868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Presenters and preparers</a:t>
            </a:r>
            <a:endParaRPr sz="3200" dirty="0">
              <a:solidFill>
                <a:schemeClr val="dk1"/>
              </a:solidFill>
              <a:latin typeface="Arial"/>
              <a:ea typeface="Arial"/>
              <a:cs typeface="Arial"/>
              <a:sym typeface="Arial"/>
            </a:endParaRPr>
          </a:p>
        </p:txBody>
      </p:sp>
      <p:sp>
        <p:nvSpPr>
          <p:cNvPr id="236" name="Google Shape;236;p3"/>
          <p:cNvSpPr txBox="1"/>
          <p:nvPr/>
        </p:nvSpPr>
        <p:spPr>
          <a:xfrm>
            <a:off x="6528280" y="5111297"/>
            <a:ext cx="4835045" cy="11278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ct val="100000"/>
              <a:buFont typeface="Arial"/>
              <a:buNone/>
            </a:pPr>
            <a:r>
              <a:rPr lang="en-AU" dirty="0">
                <a:solidFill>
                  <a:srgbClr val="000000"/>
                </a:solidFill>
                <a:latin typeface="Arial"/>
                <a:ea typeface="Arial"/>
                <a:cs typeface="Arial"/>
                <a:sym typeface="Arial"/>
              </a:rPr>
              <a:t>Thanks to the Gold Hospital Working Group, Greg Morris, and the contributors to the Insights session “Is the Gold Private Health Insurance Hospital Tier Sustainable?”</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1"/>
          <p:cNvSpPr txBox="1">
            <a:spLocks noGrp="1"/>
          </p:cNvSpPr>
          <p:nvPr>
            <p:ph type="body" idx="1"/>
          </p:nvPr>
        </p:nvSpPr>
        <p:spPr>
          <a:xfrm>
            <a:off x="6227547" y="1190625"/>
            <a:ext cx="5532454" cy="455882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2800"/>
            </a:pPr>
            <a:r>
              <a:rPr lang="en-AU" sz="2400" b="1" dirty="0"/>
              <a:t>An example combination:</a:t>
            </a:r>
            <a:endParaRPr sz="2400" b="1" dirty="0"/>
          </a:p>
          <a:p>
            <a:pPr marL="349250" lvl="1" indent="-285750">
              <a:spcBef>
                <a:spcPts val="0"/>
              </a:spcBef>
              <a:buSzPts val="2800"/>
              <a:buChar char="•"/>
            </a:pPr>
            <a:r>
              <a:rPr lang="en-AU" sz="2400" dirty="0"/>
              <a:t>Change risk equalisation to cover obstetrics, hospital psychiatric services and (possibly) weight loss surgery and IVF</a:t>
            </a:r>
            <a:endParaRPr sz="2400" dirty="0"/>
          </a:p>
          <a:p>
            <a:pPr marL="349250" lvl="1" indent="-285750">
              <a:spcBef>
                <a:spcPts val="0"/>
              </a:spcBef>
              <a:buSzPts val="2800"/>
              <a:buChar char="•"/>
            </a:pPr>
            <a:r>
              <a:rPr lang="en-AU" sz="2400" dirty="0"/>
              <a:t>Allow funds to increase waiting periods, with a maximum of five years allowed</a:t>
            </a:r>
            <a:endParaRPr sz="2400" dirty="0"/>
          </a:p>
          <a:p>
            <a:pPr marL="349250" lvl="1" indent="-285750">
              <a:spcBef>
                <a:spcPts val="0"/>
              </a:spcBef>
              <a:buSzPts val="2800"/>
              <a:buChar char="•"/>
            </a:pPr>
            <a:r>
              <a:rPr lang="en-AU" sz="2400" dirty="0"/>
              <a:t>Require all hospital tiers to include obstetrics and hospital psychiatric services</a:t>
            </a:r>
          </a:p>
          <a:p>
            <a:pPr marL="349250" lvl="1" indent="-285750">
              <a:spcBef>
                <a:spcPts val="0"/>
              </a:spcBef>
              <a:buSzPts val="2800"/>
              <a:buChar char="•"/>
            </a:pPr>
            <a:r>
              <a:rPr lang="en-AU" sz="2400" dirty="0"/>
              <a:t>No mental health waiver</a:t>
            </a:r>
            <a:endParaRPr sz="2400" dirty="0"/>
          </a:p>
        </p:txBody>
      </p:sp>
      <p:sp>
        <p:nvSpPr>
          <p:cNvPr id="606" name="Google Shape;606;p41"/>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30</a:t>
            </a:fld>
            <a:endParaRPr/>
          </a:p>
        </p:txBody>
      </p:sp>
      <p:sp>
        <p:nvSpPr>
          <p:cNvPr id="607" name="Google Shape;607;p41"/>
          <p:cNvSpPr txBox="1"/>
          <p:nvPr/>
        </p:nvSpPr>
        <p:spPr>
          <a:xfrm>
            <a:off x="432000" y="206000"/>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A hybrid approach</a:t>
            </a:r>
            <a:endParaRPr sz="2400" b="0" dirty="0">
              <a:solidFill>
                <a:srgbClr val="3C69FF"/>
              </a:solidFill>
              <a:latin typeface="Arial"/>
              <a:ea typeface="Arial"/>
              <a:cs typeface="Arial"/>
              <a:sym typeface="Arial"/>
            </a:endParaRPr>
          </a:p>
        </p:txBody>
      </p:sp>
      <p:sp>
        <p:nvSpPr>
          <p:cNvPr id="608" name="Google Shape;608;p41"/>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a:solidFill>
                  <a:schemeClr val="dk1"/>
                </a:solidFill>
                <a:latin typeface="Arial"/>
                <a:ea typeface="Arial"/>
                <a:cs typeface="Arial"/>
                <a:sym typeface="Arial"/>
              </a:rPr>
              <a:t>Presented at the 2025 All Actuaries Summit</a:t>
            </a:r>
            <a:endParaRPr/>
          </a:p>
        </p:txBody>
      </p:sp>
      <p:sp>
        <p:nvSpPr>
          <p:cNvPr id="2" name="Google Shape;605;p41">
            <a:extLst>
              <a:ext uri="{FF2B5EF4-FFF2-40B4-BE49-F238E27FC236}">
                <a16:creationId xmlns:a16="http://schemas.microsoft.com/office/drawing/2014/main" id="{0734792B-23EC-A0FC-96C5-22DFD26A7F6B}"/>
              </a:ext>
            </a:extLst>
          </p:cNvPr>
          <p:cNvSpPr txBox="1">
            <a:spLocks/>
          </p:cNvSpPr>
          <p:nvPr/>
        </p:nvSpPr>
        <p:spPr>
          <a:xfrm>
            <a:off x="186815" y="1190625"/>
            <a:ext cx="5532454" cy="45588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8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100000"/>
              </a:lnSpc>
              <a:spcBef>
                <a:spcPts val="6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2pPr>
            <a:lvl3pPr marL="1371600" marR="0" lvl="2" indent="-317500" algn="l" rtl="0">
              <a:lnSpc>
                <a:spcPct val="100000"/>
              </a:lnSpc>
              <a:spcBef>
                <a:spcPts val="0"/>
              </a:spcBef>
              <a:spcAft>
                <a:spcPts val="0"/>
              </a:spcAft>
              <a:buClr>
                <a:schemeClr val="accent3"/>
              </a:buClr>
              <a:buSzPts val="1400"/>
              <a:buFont typeface="Arial"/>
              <a:buChar char="•"/>
              <a:defRPr sz="1400" b="0" i="0" u="none" strike="noStrike" cap="none">
                <a:solidFill>
                  <a:schemeClr val="accent3"/>
                </a:solidFill>
                <a:latin typeface="Arial"/>
                <a:ea typeface="Arial"/>
                <a:cs typeface="Arial"/>
                <a:sym typeface="Arial"/>
              </a:defRPr>
            </a:lvl3pPr>
            <a:lvl4pPr marL="1828800" marR="0" lvl="3" indent="-317500" algn="l" rtl="0">
              <a:lnSpc>
                <a:spcPct val="100000"/>
              </a:lnSpc>
              <a:spcBef>
                <a:spcPts val="0"/>
              </a:spcBef>
              <a:spcAft>
                <a:spcPts val="0"/>
              </a:spcAft>
              <a:buClr>
                <a:schemeClr val="accent3"/>
              </a:buClr>
              <a:buSzPts val="1400"/>
              <a:buFont typeface="Arial"/>
              <a:buChar char="•"/>
              <a:defRPr sz="1400" b="0" i="0" u="none" strike="noStrike" cap="none">
                <a:solidFill>
                  <a:schemeClr val="accent3"/>
                </a:solidFill>
                <a:latin typeface="Arial"/>
                <a:ea typeface="Arial"/>
                <a:cs typeface="Arial"/>
                <a:sym typeface="Arial"/>
              </a:defRPr>
            </a:lvl4pPr>
            <a:lvl5pPr marL="2286000" marR="0" lvl="4" indent="-317500" algn="l" rtl="0">
              <a:lnSpc>
                <a:spcPct val="100000"/>
              </a:lnSpc>
              <a:spcBef>
                <a:spcPts val="0"/>
              </a:spcBef>
              <a:spcAft>
                <a:spcPts val="0"/>
              </a:spcAft>
              <a:buClr>
                <a:schemeClr val="accent3"/>
              </a:buClr>
              <a:buSzPts val="1400"/>
              <a:buFont typeface="Arial"/>
              <a:buChar char="•"/>
              <a:defRPr sz="1400" b="0" i="0" u="none" strike="noStrike" cap="none">
                <a:solidFill>
                  <a:schemeClr val="accent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SzPts val="2800"/>
              <a:buFont typeface="Arial"/>
              <a:buChar char="•"/>
            </a:pPr>
            <a:endParaRPr lang="en-US" sz="2400" dirty="0"/>
          </a:p>
          <a:p>
            <a:pPr marL="285750" indent="-285750">
              <a:spcBef>
                <a:spcPts val="0"/>
              </a:spcBef>
              <a:buSzPts val="2800"/>
              <a:buFont typeface="Arial"/>
              <a:buChar char="•"/>
            </a:pPr>
            <a:r>
              <a:rPr lang="en-US" sz="2400" dirty="0"/>
              <a:t>There could be many approaches which blend some or all of the preceding levers of possible change. </a:t>
            </a:r>
          </a:p>
          <a:p>
            <a:pPr marL="285750" indent="-285750">
              <a:spcBef>
                <a:spcPts val="0"/>
              </a:spcBef>
              <a:buSzPts val="2800"/>
              <a:buFont typeface="Arial"/>
              <a:buChar char="•"/>
            </a:pPr>
            <a:r>
              <a:rPr lang="en-US" sz="2400" dirty="0"/>
              <a:t>An approach which combines levers may balance improvements and secondary impacts better. </a:t>
            </a:r>
          </a:p>
          <a:p>
            <a:pPr marL="285750" indent="-285750">
              <a:spcBef>
                <a:spcPts val="0"/>
              </a:spcBef>
              <a:buSzPts val="2800"/>
              <a:buFont typeface="Arial"/>
              <a:buChar char="•"/>
            </a:pPr>
            <a:r>
              <a:rPr lang="en-US" sz="2400" dirty="0"/>
              <a:t>We present one example here of how a hybrid set of levers may be a better fix.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31</a:t>
            </a:fld>
            <a:endParaRPr dirty="0"/>
          </a:p>
        </p:txBody>
      </p:sp>
      <p:sp>
        <p:nvSpPr>
          <p:cNvPr id="448" name="Google Shape;448;p23"/>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graphicFrame>
        <p:nvGraphicFramePr>
          <p:cNvPr id="449" name="Google Shape;449;p23"/>
          <p:cNvGraphicFramePr/>
          <p:nvPr>
            <p:extLst>
              <p:ext uri="{D42A27DB-BD31-4B8C-83A1-F6EECF244321}">
                <p14:modId xmlns:p14="http://schemas.microsoft.com/office/powerpoint/2010/main" val="493763070"/>
              </p:ext>
            </p:extLst>
          </p:nvPr>
        </p:nvGraphicFramePr>
        <p:xfrm>
          <a:off x="259537" y="779881"/>
          <a:ext cx="11672925" cy="5504400"/>
        </p:xfrm>
        <a:graphic>
          <a:graphicData uri="http://schemas.openxmlformats.org/drawingml/2006/table">
            <a:tbl>
              <a:tblPr firstRow="1" firstCol="1" bandRow="1">
                <a:noFill/>
                <a:tableStyleId>{BAD3D0FA-B704-4746-A540-1C9FA0F9F53A}</a:tableStyleId>
              </a:tblPr>
              <a:tblGrid>
                <a:gridCol w="1562100">
                  <a:extLst>
                    <a:ext uri="{9D8B030D-6E8A-4147-A177-3AD203B41FA5}">
                      <a16:colId xmlns:a16="http://schemas.microsoft.com/office/drawing/2014/main" val="20000"/>
                    </a:ext>
                  </a:extLst>
                </a:gridCol>
                <a:gridCol w="10110825">
                  <a:extLst>
                    <a:ext uri="{9D8B030D-6E8A-4147-A177-3AD203B41FA5}">
                      <a16:colId xmlns:a16="http://schemas.microsoft.com/office/drawing/2014/main" val="20001"/>
                    </a:ext>
                  </a:extLst>
                </a:gridCol>
              </a:tblGrid>
              <a:tr h="634643">
                <a:tc>
                  <a:txBody>
                    <a:bodyPr/>
                    <a:lstStyle/>
                    <a:p>
                      <a:pPr marL="0" marR="0" lvl="0" indent="0" algn="l" rtl="0">
                        <a:lnSpc>
                          <a:spcPct val="100000"/>
                        </a:lnSpc>
                        <a:spcBef>
                          <a:spcPts val="0"/>
                        </a:spcBef>
                        <a:spcAft>
                          <a:spcPts val="0"/>
                        </a:spcAft>
                        <a:buNone/>
                      </a:pPr>
                      <a:r>
                        <a:rPr lang="en-AU" sz="1800" u="none" strike="noStrike" cap="none" noProof="0" dirty="0">
                          <a:latin typeface="+mj-lt"/>
                        </a:rPr>
                        <a:t>Proposed change</a:t>
                      </a:r>
                      <a:endParaRPr lang="en-AU" sz="1800" u="none" strike="noStrike" cap="none" noProof="0" dirty="0">
                        <a:solidFill>
                          <a:srgbClr val="1E1E1E"/>
                        </a:solidFill>
                        <a:latin typeface="+mj-lt"/>
                        <a:ea typeface="Calibri"/>
                        <a:cs typeface="Calibri"/>
                        <a:sym typeface="Calibri"/>
                      </a:endParaRPr>
                    </a:p>
                  </a:txBody>
                  <a:tcPr marL="17775" marR="17775" marT="18000" marB="0" anchor="ctr">
                    <a:solidFill>
                      <a:srgbClr val="FFC000"/>
                    </a:solidFill>
                  </a:tcPr>
                </a:tc>
                <a:tc>
                  <a:txBody>
                    <a:bodyPr/>
                    <a:lstStyle/>
                    <a:p>
                      <a:pPr marL="0" marR="0" lvl="0" indent="0" algn="l" rtl="0">
                        <a:lnSpc>
                          <a:spcPct val="100000"/>
                        </a:lnSpc>
                        <a:spcBef>
                          <a:spcPts val="0"/>
                        </a:spcBef>
                        <a:spcAft>
                          <a:spcPts val="0"/>
                        </a:spcAft>
                        <a:buNone/>
                      </a:pPr>
                      <a:r>
                        <a:rPr lang="en-AU" sz="1800" b="1" i="0" u="none" strike="noStrike" cap="none" noProof="0" dirty="0">
                          <a:solidFill>
                            <a:schemeClr val="dk1"/>
                          </a:solidFill>
                          <a:latin typeface="+mj-lt"/>
                          <a:ea typeface="ABC Oracle"/>
                          <a:cs typeface="ABC Oracle"/>
                          <a:sym typeface="Arial"/>
                        </a:rPr>
                        <a:t>Hybrid: longer waiting periods, no mental health waiver, risk equalisation on key clinical categories and all hospital tiers include coverage of obstetrics and psychiatric hospital services</a:t>
                      </a:r>
                      <a:endParaRPr lang="en-AU" sz="1800" b="1" i="0" u="none" strike="noStrike" cap="none" noProof="0" dirty="0">
                        <a:solidFill>
                          <a:schemeClr val="dk1"/>
                        </a:solidFill>
                        <a:latin typeface="+mj-lt"/>
                        <a:ea typeface="Calibri"/>
                        <a:cs typeface="Calibri"/>
                        <a:sym typeface="Calibri"/>
                      </a:endParaRPr>
                    </a:p>
                  </a:txBody>
                  <a:tcPr marL="17775" marR="17775" marT="18000" marB="0" anchor="ctr">
                    <a:solidFill>
                      <a:srgbClr val="FFC000"/>
                    </a:solidFill>
                  </a:tcPr>
                </a:tc>
                <a:extLst>
                  <a:ext uri="{0D108BD9-81ED-4DB2-BD59-A6C34878D82A}">
                    <a16:rowId xmlns:a16="http://schemas.microsoft.com/office/drawing/2014/main" val="10000"/>
                  </a:ext>
                </a:extLst>
              </a:tr>
              <a:tr h="414902">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noProof="0" dirty="0">
                          <a:solidFill>
                            <a:schemeClr val="lt1"/>
                          </a:solidFill>
                          <a:latin typeface="+mj-lt"/>
                          <a:sym typeface="Arial"/>
                        </a:rPr>
                        <a:t>Pros</a:t>
                      </a:r>
                      <a:endParaRPr lang="en-AU" sz="1800" b="1" i="0" u="none" strike="noStrike" cap="none" noProof="0"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b="0" i="0" u="none" strike="noStrike" cap="none" noProof="0" dirty="0">
                          <a:solidFill>
                            <a:schemeClr val="dk1"/>
                          </a:solidFill>
                          <a:latin typeface="+mj-lt"/>
                          <a:ea typeface="ABC Oracle"/>
                          <a:cs typeface="ABC Oracle"/>
                          <a:sym typeface="Arial"/>
                        </a:rPr>
                        <a:t>All hospital products have obstetrics and mental health coverage</a:t>
                      </a:r>
                    </a:p>
                    <a:p>
                      <a:pPr marL="342900" marR="0" lvl="0" indent="-342900" algn="l" rtl="0">
                        <a:lnSpc>
                          <a:spcPct val="100000"/>
                        </a:lnSpc>
                        <a:spcBef>
                          <a:spcPts val="0"/>
                        </a:spcBef>
                        <a:spcAft>
                          <a:spcPts val="0"/>
                        </a:spcAft>
                        <a:buClr>
                          <a:schemeClr val="dk1"/>
                        </a:buClr>
                        <a:buSzPts val="2000"/>
                        <a:buFont typeface="Arial"/>
                        <a:buChar char="•"/>
                      </a:pPr>
                      <a:r>
                        <a:rPr lang="en-AU" sz="1800" b="0" i="0" u="none" strike="noStrike" cap="none" noProof="0" dirty="0">
                          <a:solidFill>
                            <a:schemeClr val="dk1"/>
                          </a:solidFill>
                          <a:latin typeface="+mj-lt"/>
                          <a:ea typeface="ABC Oracle"/>
                          <a:cs typeface="ABC Oracle"/>
                          <a:sym typeface="Arial"/>
                        </a:rPr>
                        <a:t>Lower tiers acting as more ‘true’ insurance offering for younger Australians</a:t>
                      </a:r>
                    </a:p>
                    <a:p>
                      <a:pPr marL="342900" marR="0" lvl="0" indent="-342900" algn="l" rtl="0">
                        <a:lnSpc>
                          <a:spcPct val="100000"/>
                        </a:lnSpc>
                        <a:spcBef>
                          <a:spcPts val="0"/>
                        </a:spcBef>
                        <a:spcAft>
                          <a:spcPts val="0"/>
                        </a:spcAft>
                        <a:buClr>
                          <a:schemeClr val="dk1"/>
                        </a:buClr>
                        <a:buSzPts val="2000"/>
                        <a:buFont typeface="Arial"/>
                        <a:buChar char="•"/>
                      </a:pPr>
                      <a:r>
                        <a:rPr lang="en-AU" sz="1800" b="0" i="0" u="none" strike="noStrike" cap="none" noProof="0" dirty="0">
                          <a:solidFill>
                            <a:schemeClr val="dk1"/>
                          </a:solidFill>
                          <a:latin typeface="+mj-lt"/>
                          <a:ea typeface="ABC Oracle"/>
                          <a:cs typeface="ABC Oracle"/>
                          <a:sym typeface="Arial"/>
                        </a:rPr>
                        <a:t>Would encourage participation to start waiting periods</a:t>
                      </a:r>
                    </a:p>
                    <a:p>
                      <a:pPr marL="342900" marR="0" lvl="0" indent="-342900" algn="l" rtl="0">
                        <a:lnSpc>
                          <a:spcPct val="100000"/>
                        </a:lnSpc>
                        <a:spcBef>
                          <a:spcPts val="0"/>
                        </a:spcBef>
                        <a:spcAft>
                          <a:spcPts val="0"/>
                        </a:spcAft>
                        <a:buClr>
                          <a:schemeClr val="dk1"/>
                        </a:buClr>
                        <a:buSzPts val="2000"/>
                        <a:buFont typeface="Arial"/>
                        <a:buChar char="•"/>
                      </a:pPr>
                      <a:r>
                        <a:rPr lang="en-AU" sz="1800" b="0" i="0" u="none" strike="noStrike" cap="none" noProof="0" dirty="0">
                          <a:solidFill>
                            <a:schemeClr val="dk1"/>
                          </a:solidFill>
                          <a:latin typeface="+mj-lt"/>
                          <a:ea typeface="ABC Oracle"/>
                          <a:cs typeface="ABC Oracle"/>
                          <a:sym typeface="Arial"/>
                        </a:rPr>
                        <a:t>Should reduce gold premiums and reduce/remove reduction in product offerings</a:t>
                      </a:r>
                    </a:p>
                    <a:p>
                      <a:pPr marL="342900" marR="0" lvl="0" indent="-342900" algn="l" rtl="0">
                        <a:lnSpc>
                          <a:spcPct val="100000"/>
                        </a:lnSpc>
                        <a:spcBef>
                          <a:spcPts val="0"/>
                        </a:spcBef>
                        <a:spcAft>
                          <a:spcPts val="0"/>
                        </a:spcAft>
                        <a:buClr>
                          <a:schemeClr val="dk1"/>
                        </a:buClr>
                        <a:buSzPts val="2000"/>
                        <a:buFont typeface="Arial"/>
                        <a:buChar char="•"/>
                      </a:pPr>
                      <a:r>
                        <a:rPr lang="en-US" sz="1800" b="0" i="0" u="none" strike="noStrike" cap="none" noProof="0" dirty="0">
                          <a:solidFill>
                            <a:schemeClr val="dk1"/>
                          </a:solidFill>
                          <a:latin typeface="+mj-lt"/>
                          <a:ea typeface="ABC Oracle"/>
                          <a:cs typeface="ABC Oracle"/>
                          <a:sym typeface="Arial"/>
                        </a:rPr>
                        <a:t>Bad risks forced to spend more time in the system (albeit possibly on a lower tier level)</a:t>
                      </a:r>
                    </a:p>
                  </a:txBody>
                  <a:tcPr anchor="ctr">
                    <a:solidFill>
                      <a:srgbClr val="FFE9BD"/>
                    </a:solidFill>
                  </a:tcPr>
                </a:tc>
                <a:extLst>
                  <a:ext uri="{0D108BD9-81ED-4DB2-BD59-A6C34878D82A}">
                    <a16:rowId xmlns:a16="http://schemas.microsoft.com/office/drawing/2014/main" val="10001"/>
                  </a:ext>
                </a:extLst>
              </a:tr>
              <a:tr h="325380">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noProof="0" dirty="0">
                          <a:solidFill>
                            <a:schemeClr val="lt1"/>
                          </a:solidFill>
                          <a:latin typeface="+mj-lt"/>
                          <a:sym typeface="Arial"/>
                        </a:rPr>
                        <a:t>Cons</a:t>
                      </a:r>
                      <a:endParaRPr lang="en-AU" sz="1800" b="1" i="0" u="none" strike="noStrike" cap="none" noProof="0"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Same as for waiting periods and risk equalisation</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Non-gold product premiums will increase due to REF changes and increased coverage provided</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May encourage participation by bad risks by reduced gold costs (but offset by higher waiting periods)</a:t>
                      </a:r>
                    </a:p>
                  </a:txBody>
                  <a:tcPr anchor="ctr">
                    <a:solidFill>
                      <a:srgbClr val="FFE9BD"/>
                    </a:solidFill>
                  </a:tcPr>
                </a:tc>
                <a:extLst>
                  <a:ext uri="{0D108BD9-81ED-4DB2-BD59-A6C34878D82A}">
                    <a16:rowId xmlns:a16="http://schemas.microsoft.com/office/drawing/2014/main" val="10002"/>
                  </a:ext>
                </a:extLst>
              </a:tr>
              <a:tr h="709375">
                <a:tc>
                  <a:txBody>
                    <a:bodyPr/>
                    <a:lstStyle/>
                    <a:p>
                      <a:pPr marL="0" marR="0" lvl="0" indent="0" algn="l" rtl="0">
                        <a:lnSpc>
                          <a:spcPct val="100000"/>
                        </a:lnSpc>
                        <a:spcBef>
                          <a:spcPts val="0"/>
                        </a:spcBef>
                        <a:spcAft>
                          <a:spcPts val="0"/>
                        </a:spcAft>
                        <a:buClr>
                          <a:srgbClr val="000000"/>
                        </a:buClr>
                        <a:buFont typeface="Arial"/>
                        <a:buNone/>
                      </a:pPr>
                      <a:r>
                        <a:rPr lang="en-AU" sz="1800" b="1" i="0" u="none" strike="noStrike" cap="none" noProof="0" dirty="0">
                          <a:solidFill>
                            <a:schemeClr val="lt1"/>
                          </a:solidFill>
                          <a:latin typeface="+mj-lt"/>
                          <a:ea typeface="ABC Oracle"/>
                          <a:cs typeface="ABC Oracle"/>
                          <a:sym typeface="Arial"/>
                        </a:rPr>
                        <a:t>Issues</a:t>
                      </a:r>
                      <a:endParaRPr lang="en-AU" sz="1800" b="1" i="0" u="none" strike="noStrike" cap="none" noProof="0" dirty="0">
                        <a:solidFill>
                          <a:schemeClr val="lt1"/>
                        </a:solidFill>
                        <a:latin typeface="+mj-lt"/>
                        <a:ea typeface="Calibri"/>
                        <a:cs typeface="Calibri"/>
                        <a:sym typeface="Calibri"/>
                      </a:endParaRPr>
                    </a:p>
                  </a:txBody>
                  <a:tcPr marL="17775" marR="17775" marT="18000" marB="0" anchor="ctr">
                    <a:solidFill>
                      <a:srgbClr val="FFC000"/>
                    </a:solidFill>
                  </a:tcPr>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Would require legislative change</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Unknown the balance of impact on PHI participation and mix of good/bad risks</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Knock-on impacts of greater coverage on Basic and Bronze products are uncertain</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Unknown how funds would change waiting periods</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Operational: Much more complicated for funds to implement</a:t>
                      </a:r>
                    </a:p>
                    <a:p>
                      <a:pPr marL="342900" marR="0" lvl="0" indent="-342900" algn="l" rtl="0">
                        <a:lnSpc>
                          <a:spcPct val="100000"/>
                        </a:lnSpc>
                        <a:spcBef>
                          <a:spcPts val="0"/>
                        </a:spcBef>
                        <a:spcAft>
                          <a:spcPts val="0"/>
                        </a:spcAft>
                        <a:buClr>
                          <a:schemeClr val="dk1"/>
                        </a:buClr>
                        <a:buSzPts val="2000"/>
                        <a:buFont typeface="Arial"/>
                        <a:buChar char="•"/>
                      </a:pPr>
                      <a:r>
                        <a:rPr lang="en-AU" sz="1800" noProof="0" dirty="0">
                          <a:latin typeface="+mj-lt"/>
                        </a:rPr>
                        <a:t>Operational: Need to track time limits more closely</a:t>
                      </a:r>
                    </a:p>
                  </a:txBody>
                  <a:tcPr anchor="ctr">
                    <a:solidFill>
                      <a:srgbClr val="FFE9B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3021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0"/>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32</a:t>
            </a:fld>
            <a:endParaRPr/>
          </a:p>
        </p:txBody>
      </p:sp>
      <p:sp>
        <p:nvSpPr>
          <p:cNvPr id="509" name="Google Shape;509;p30"/>
          <p:cNvSpPr txBox="1"/>
          <p:nvPr/>
        </p:nvSpPr>
        <p:spPr>
          <a:xfrm>
            <a:off x="432000" y="206001"/>
            <a:ext cx="11672914" cy="71065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Stakeholder impacts</a:t>
            </a:r>
            <a:endParaRPr sz="2400" b="0" dirty="0">
              <a:solidFill>
                <a:srgbClr val="3C69FF"/>
              </a:solidFill>
              <a:latin typeface="Arial"/>
              <a:ea typeface="Arial"/>
              <a:cs typeface="Arial"/>
              <a:sym typeface="Arial"/>
            </a:endParaRPr>
          </a:p>
        </p:txBody>
      </p:sp>
      <p:sp>
        <p:nvSpPr>
          <p:cNvPr id="510" name="Google Shape;510;p30"/>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a:solidFill>
                  <a:schemeClr val="dk1"/>
                </a:solidFill>
                <a:latin typeface="Arial"/>
                <a:ea typeface="Arial"/>
                <a:cs typeface="Arial"/>
                <a:sym typeface="Arial"/>
              </a:rPr>
              <a:t>Presented at the 2025 All Actuaries Summit</a:t>
            </a:r>
            <a:endParaRPr/>
          </a:p>
        </p:txBody>
      </p:sp>
      <p:sp>
        <p:nvSpPr>
          <p:cNvPr id="2" name="Rectangle: Rounded Corners 1">
            <a:extLst>
              <a:ext uri="{FF2B5EF4-FFF2-40B4-BE49-F238E27FC236}">
                <a16:creationId xmlns:a16="http://schemas.microsoft.com/office/drawing/2014/main" id="{B95E79F6-C874-A719-EF17-25101187E688}"/>
              </a:ext>
            </a:extLst>
          </p:cNvPr>
          <p:cNvSpPr/>
          <p:nvPr/>
        </p:nvSpPr>
        <p:spPr>
          <a:xfrm>
            <a:off x="1519473" y="2644191"/>
            <a:ext cx="2103810"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Gold Customers</a:t>
            </a:r>
            <a:br>
              <a:rPr lang="en-AU" dirty="0"/>
            </a:br>
            <a:r>
              <a:rPr lang="en-AU" dirty="0"/>
              <a:t>(existing)</a:t>
            </a:r>
          </a:p>
        </p:txBody>
      </p:sp>
      <p:sp>
        <p:nvSpPr>
          <p:cNvPr id="9" name="Rectangle: Rounded Corners 8">
            <a:extLst>
              <a:ext uri="{FF2B5EF4-FFF2-40B4-BE49-F238E27FC236}">
                <a16:creationId xmlns:a16="http://schemas.microsoft.com/office/drawing/2014/main" id="{AB55FA04-FF4F-8D87-8FF3-46A40FC63A47}"/>
              </a:ext>
            </a:extLst>
          </p:cNvPr>
          <p:cNvSpPr/>
          <p:nvPr/>
        </p:nvSpPr>
        <p:spPr>
          <a:xfrm>
            <a:off x="1519473" y="3287031"/>
            <a:ext cx="2176627"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Gold Customers</a:t>
            </a:r>
            <a:br>
              <a:rPr lang="en-AU" dirty="0"/>
            </a:br>
            <a:r>
              <a:rPr lang="en-AU" dirty="0"/>
              <a:t>(new, no claiming plans)</a:t>
            </a:r>
          </a:p>
        </p:txBody>
      </p:sp>
      <p:sp>
        <p:nvSpPr>
          <p:cNvPr id="11" name="Rectangle: Rounded Corners 10">
            <a:extLst>
              <a:ext uri="{FF2B5EF4-FFF2-40B4-BE49-F238E27FC236}">
                <a16:creationId xmlns:a16="http://schemas.microsoft.com/office/drawing/2014/main" id="{58CCBE5A-52E3-136C-150A-B56970A97AC0}"/>
              </a:ext>
            </a:extLst>
          </p:cNvPr>
          <p:cNvSpPr/>
          <p:nvPr/>
        </p:nvSpPr>
        <p:spPr>
          <a:xfrm>
            <a:off x="8568715" y="3933968"/>
            <a:ext cx="2103810" cy="556182"/>
          </a:xfrm>
          <a:prstGeom prst="roundRect">
            <a:avLst/>
          </a:prstGeom>
          <a:solidFill>
            <a:srgbClr val="CC33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Customers</a:t>
            </a:r>
            <a:br>
              <a:rPr lang="en-AU" dirty="0"/>
            </a:br>
            <a:r>
              <a:rPr lang="en-AU" dirty="0"/>
              <a:t>(closed gold)</a:t>
            </a:r>
          </a:p>
        </p:txBody>
      </p:sp>
      <p:sp>
        <p:nvSpPr>
          <p:cNvPr id="14" name="Rectangle: Rounded Corners 13">
            <a:extLst>
              <a:ext uri="{FF2B5EF4-FFF2-40B4-BE49-F238E27FC236}">
                <a16:creationId xmlns:a16="http://schemas.microsoft.com/office/drawing/2014/main" id="{85A2F005-74C6-23B1-A55C-3DB7C983E05D}"/>
              </a:ext>
            </a:extLst>
          </p:cNvPr>
          <p:cNvSpPr/>
          <p:nvPr/>
        </p:nvSpPr>
        <p:spPr>
          <a:xfrm>
            <a:off x="5044095" y="3626180"/>
            <a:ext cx="2103810" cy="395041"/>
          </a:xfrm>
          <a:prstGeom prst="roundRect">
            <a:avLst/>
          </a:prstGeom>
          <a:solidFill>
            <a:schemeClr val="accent1">
              <a:lumMod val="5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Government</a:t>
            </a:r>
          </a:p>
        </p:txBody>
      </p:sp>
      <p:sp>
        <p:nvSpPr>
          <p:cNvPr id="15" name="Isosceles Triangle 14">
            <a:extLst>
              <a:ext uri="{FF2B5EF4-FFF2-40B4-BE49-F238E27FC236}">
                <a16:creationId xmlns:a16="http://schemas.microsoft.com/office/drawing/2014/main" id="{C85AA9E6-0149-1671-DAE5-9F0A1B1286A9}"/>
              </a:ext>
            </a:extLst>
          </p:cNvPr>
          <p:cNvSpPr/>
          <p:nvPr/>
        </p:nvSpPr>
        <p:spPr>
          <a:xfrm>
            <a:off x="4506887" y="4622568"/>
            <a:ext cx="3178226" cy="1362744"/>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C6B738B4-6D66-10C6-F3ED-B68710355A3A}"/>
              </a:ext>
            </a:extLst>
          </p:cNvPr>
          <p:cNvCxnSpPr>
            <a:cxnSpLocks/>
          </p:cNvCxnSpPr>
          <p:nvPr/>
        </p:nvCxnSpPr>
        <p:spPr>
          <a:xfrm>
            <a:off x="1519475" y="4572711"/>
            <a:ext cx="9153051" cy="11700"/>
          </a:xfrm>
          <a:prstGeom prst="line">
            <a:avLst/>
          </a:prstGeom>
          <a:ln w="79375">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B752E4CC-0F97-6871-981C-331B129503BB}"/>
              </a:ext>
            </a:extLst>
          </p:cNvPr>
          <p:cNvSpPr/>
          <p:nvPr/>
        </p:nvSpPr>
        <p:spPr>
          <a:xfrm>
            <a:off x="8568715" y="3293582"/>
            <a:ext cx="2103810" cy="556182"/>
          </a:xfrm>
          <a:prstGeom prst="roundRect">
            <a:avLst/>
          </a:prstGeom>
          <a:solidFill>
            <a:srgbClr val="CC33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Non-gold customers</a:t>
            </a:r>
          </a:p>
          <a:p>
            <a:pPr algn="ctr"/>
            <a:r>
              <a:rPr lang="en-AU" dirty="0"/>
              <a:t>(&gt;60 years old)</a:t>
            </a:r>
          </a:p>
        </p:txBody>
      </p:sp>
      <p:sp>
        <p:nvSpPr>
          <p:cNvPr id="26" name="Rectangle: Rounded Corners 25">
            <a:extLst>
              <a:ext uri="{FF2B5EF4-FFF2-40B4-BE49-F238E27FC236}">
                <a16:creationId xmlns:a16="http://schemas.microsoft.com/office/drawing/2014/main" id="{8989681F-9745-D7C1-E3BF-B98CDC3E8E99}"/>
              </a:ext>
            </a:extLst>
          </p:cNvPr>
          <p:cNvSpPr/>
          <p:nvPr/>
        </p:nvSpPr>
        <p:spPr>
          <a:xfrm>
            <a:off x="8131001" y="2650742"/>
            <a:ext cx="2103810" cy="556182"/>
          </a:xfrm>
          <a:prstGeom prst="roundRect">
            <a:avLst/>
          </a:prstGeom>
          <a:solidFill>
            <a:srgbClr val="CC33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Customers</a:t>
            </a:r>
          </a:p>
          <a:p>
            <a:pPr algn="ctr"/>
            <a:r>
              <a:rPr lang="en-AU" dirty="0"/>
              <a:t>(new, claiming plans)</a:t>
            </a:r>
          </a:p>
        </p:txBody>
      </p:sp>
      <p:sp>
        <p:nvSpPr>
          <p:cNvPr id="41" name="Google Shape;341;p11">
            <a:extLst>
              <a:ext uri="{FF2B5EF4-FFF2-40B4-BE49-F238E27FC236}">
                <a16:creationId xmlns:a16="http://schemas.microsoft.com/office/drawing/2014/main" id="{26FB1EA8-90D7-5C90-B709-E6D7FB1996D3}"/>
              </a:ext>
            </a:extLst>
          </p:cNvPr>
          <p:cNvSpPr txBox="1"/>
          <p:nvPr/>
        </p:nvSpPr>
        <p:spPr>
          <a:xfrm>
            <a:off x="7685113" y="6406161"/>
            <a:ext cx="3490179" cy="3429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b="0" i="0" dirty="0">
                <a:solidFill>
                  <a:schemeClr val="dk1"/>
                </a:solidFill>
                <a:latin typeface="Arial"/>
                <a:ea typeface="Arial"/>
                <a:cs typeface="Arial"/>
                <a:sym typeface="Arial"/>
              </a:rPr>
              <a:t>These are high-level views by the taskforce members without rigorous analysis. They are meant to be indicative only. Some outcomes may depend on individual entities or view points. </a:t>
            </a:r>
            <a:endParaRPr lang="en-US" sz="1000" dirty="0"/>
          </a:p>
        </p:txBody>
      </p:sp>
      <p:sp>
        <p:nvSpPr>
          <p:cNvPr id="47" name="Speech Bubble: Rectangle with Corners Rounded 46">
            <a:extLst>
              <a:ext uri="{FF2B5EF4-FFF2-40B4-BE49-F238E27FC236}">
                <a16:creationId xmlns:a16="http://schemas.microsoft.com/office/drawing/2014/main" id="{EADA0DC7-20E4-B5CD-633A-EB1D00D50F02}"/>
              </a:ext>
            </a:extLst>
          </p:cNvPr>
          <p:cNvSpPr/>
          <p:nvPr/>
        </p:nvSpPr>
        <p:spPr>
          <a:xfrm>
            <a:off x="66830" y="767986"/>
            <a:ext cx="1452643" cy="970961"/>
          </a:xfrm>
          <a:prstGeom prst="wedgeRoundRectCallout">
            <a:avLst>
              <a:gd name="adj1" fmla="val 46752"/>
              <a:gd name="adj2" fmla="val 208233"/>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Likely lower premiums but longer waiting periods</a:t>
            </a:r>
          </a:p>
        </p:txBody>
      </p:sp>
      <p:sp>
        <p:nvSpPr>
          <p:cNvPr id="48" name="Speech Bubble: Rectangle with Corners Rounded 47">
            <a:extLst>
              <a:ext uri="{FF2B5EF4-FFF2-40B4-BE49-F238E27FC236}">
                <a16:creationId xmlns:a16="http://schemas.microsoft.com/office/drawing/2014/main" id="{8DC46223-B10D-4DEF-2121-DBC95E622B9F}"/>
              </a:ext>
            </a:extLst>
          </p:cNvPr>
          <p:cNvSpPr/>
          <p:nvPr/>
        </p:nvSpPr>
        <p:spPr>
          <a:xfrm>
            <a:off x="8586238" y="717781"/>
            <a:ext cx="1546372" cy="970961"/>
          </a:xfrm>
          <a:prstGeom prst="wedgeRoundRectCallout">
            <a:avLst>
              <a:gd name="adj1" fmla="val -128766"/>
              <a:gd name="adj2" fmla="val 110614"/>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Likely higher premiums, but also higher coverage</a:t>
            </a:r>
          </a:p>
        </p:txBody>
      </p:sp>
      <p:sp>
        <p:nvSpPr>
          <p:cNvPr id="4" name="Rectangle: Rounded Corners 3">
            <a:extLst>
              <a:ext uri="{FF2B5EF4-FFF2-40B4-BE49-F238E27FC236}">
                <a16:creationId xmlns:a16="http://schemas.microsoft.com/office/drawing/2014/main" id="{37C2D630-0BE1-189E-647E-D84E05AFF51F}"/>
              </a:ext>
            </a:extLst>
          </p:cNvPr>
          <p:cNvSpPr/>
          <p:nvPr/>
        </p:nvSpPr>
        <p:spPr>
          <a:xfrm>
            <a:off x="5751774" y="4068657"/>
            <a:ext cx="2103810" cy="395041"/>
          </a:xfrm>
          <a:prstGeom prst="roundRect">
            <a:avLst/>
          </a:prstGeom>
          <a:solidFill>
            <a:srgbClr val="FFDAD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rgbClr val="0070C0"/>
                </a:solidFill>
              </a:rPr>
              <a:t>Regulators</a:t>
            </a:r>
          </a:p>
        </p:txBody>
      </p:sp>
      <p:sp>
        <p:nvSpPr>
          <p:cNvPr id="16" name="Rectangle: Rounded Corners 15">
            <a:extLst>
              <a:ext uri="{FF2B5EF4-FFF2-40B4-BE49-F238E27FC236}">
                <a16:creationId xmlns:a16="http://schemas.microsoft.com/office/drawing/2014/main" id="{AADA3C9B-C21C-240D-6B26-65E2C050550D}"/>
              </a:ext>
            </a:extLst>
          </p:cNvPr>
          <p:cNvSpPr/>
          <p:nvPr/>
        </p:nvSpPr>
        <p:spPr>
          <a:xfrm>
            <a:off x="1519473" y="3933968"/>
            <a:ext cx="2176627" cy="556182"/>
          </a:xfrm>
          <a:prstGeom prst="roundRect">
            <a:avLst/>
          </a:prstGeom>
          <a:solidFill>
            <a:srgbClr val="00CC66"/>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PHI Funds</a:t>
            </a:r>
          </a:p>
        </p:txBody>
      </p:sp>
      <p:grpSp>
        <p:nvGrpSpPr>
          <p:cNvPr id="24" name="Group 23">
            <a:extLst>
              <a:ext uri="{FF2B5EF4-FFF2-40B4-BE49-F238E27FC236}">
                <a16:creationId xmlns:a16="http://schemas.microsoft.com/office/drawing/2014/main" id="{79CC48B5-F083-57DC-9874-75B804DCA797}"/>
              </a:ext>
            </a:extLst>
          </p:cNvPr>
          <p:cNvGrpSpPr/>
          <p:nvPr/>
        </p:nvGrpSpPr>
        <p:grpSpPr>
          <a:xfrm>
            <a:off x="4638292" y="2596944"/>
            <a:ext cx="2915416" cy="974729"/>
            <a:chOff x="4605664" y="2596944"/>
            <a:chExt cx="2915416" cy="974729"/>
          </a:xfrm>
        </p:grpSpPr>
        <p:sp>
          <p:nvSpPr>
            <p:cNvPr id="5" name="Rectangle: Rounded Corners 4">
              <a:extLst>
                <a:ext uri="{FF2B5EF4-FFF2-40B4-BE49-F238E27FC236}">
                  <a16:creationId xmlns:a16="http://schemas.microsoft.com/office/drawing/2014/main" id="{8136F321-031E-F717-A3A6-533AD9CFF950}"/>
                </a:ext>
              </a:extLst>
            </p:cNvPr>
            <p:cNvSpPr/>
            <p:nvPr/>
          </p:nvSpPr>
          <p:spPr>
            <a:xfrm>
              <a:off x="6030745" y="3101808"/>
              <a:ext cx="1490335" cy="459866"/>
            </a:xfrm>
            <a:prstGeom prst="roundRect">
              <a:avLst>
                <a:gd name="adj" fmla="val 4109"/>
              </a:avLst>
            </a:prstGeom>
            <a:solidFill>
              <a:srgbClr val="FFDAD1"/>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r>
                <a:rPr lang="en-AU" dirty="0">
                  <a:solidFill>
                    <a:srgbClr val="0070C0"/>
                  </a:solidFill>
                </a:rPr>
                <a:t> Hospitals</a:t>
              </a:r>
            </a:p>
            <a:p>
              <a:pPr algn="ctr"/>
              <a:r>
                <a:rPr lang="en-AU" dirty="0">
                  <a:solidFill>
                    <a:srgbClr val="0070C0"/>
                  </a:solidFill>
                </a:rPr>
                <a:t> (short term)</a:t>
              </a:r>
            </a:p>
          </p:txBody>
        </p:sp>
        <p:sp>
          <p:nvSpPr>
            <p:cNvPr id="6" name="Rectangle: Rounded Corners 5">
              <a:extLst>
                <a:ext uri="{FF2B5EF4-FFF2-40B4-BE49-F238E27FC236}">
                  <a16:creationId xmlns:a16="http://schemas.microsoft.com/office/drawing/2014/main" id="{A59FD65C-03D4-5987-4AEB-A31FB538047A}"/>
                </a:ext>
              </a:extLst>
            </p:cNvPr>
            <p:cNvSpPr/>
            <p:nvPr/>
          </p:nvSpPr>
          <p:spPr>
            <a:xfrm>
              <a:off x="6030745" y="2603060"/>
              <a:ext cx="1490335" cy="459866"/>
            </a:xfrm>
            <a:prstGeom prst="roundRect">
              <a:avLst>
                <a:gd name="adj" fmla="val 0"/>
              </a:avLst>
            </a:prstGeom>
            <a:solidFill>
              <a:srgbClr val="FFDAD1"/>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r>
                <a:rPr lang="en-AU" dirty="0">
                  <a:solidFill>
                    <a:srgbClr val="0070C0"/>
                  </a:solidFill>
                </a:rPr>
                <a:t> Hospitals</a:t>
              </a:r>
            </a:p>
            <a:p>
              <a:pPr algn="ctr"/>
              <a:r>
                <a:rPr lang="en-AU" dirty="0">
                  <a:solidFill>
                    <a:srgbClr val="0070C0"/>
                  </a:solidFill>
                </a:rPr>
                <a:t> (short term)</a:t>
              </a:r>
            </a:p>
          </p:txBody>
        </p:sp>
        <p:sp>
          <p:nvSpPr>
            <p:cNvPr id="10" name="Rectangle: Rounded Corners 9">
              <a:extLst>
                <a:ext uri="{FF2B5EF4-FFF2-40B4-BE49-F238E27FC236}">
                  <a16:creationId xmlns:a16="http://schemas.microsoft.com/office/drawing/2014/main" id="{B9B04498-4B6F-9A19-411F-DC2434DC57C0}"/>
                </a:ext>
              </a:extLst>
            </p:cNvPr>
            <p:cNvSpPr/>
            <p:nvPr/>
          </p:nvSpPr>
          <p:spPr>
            <a:xfrm>
              <a:off x="4605664" y="3101807"/>
              <a:ext cx="1425081" cy="459866"/>
            </a:xfrm>
            <a:prstGeom prst="roundRect">
              <a:avLst>
                <a:gd name="adj" fmla="val 0"/>
              </a:avLst>
            </a:prstGeom>
            <a:solidFill>
              <a:srgbClr val="00CC66"/>
            </a:solidFill>
            <a:ln>
              <a:no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gn="r"/>
              <a:r>
                <a:rPr lang="en-AU" dirty="0">
                  <a:solidFill>
                    <a:schemeClr val="bg1"/>
                  </a:solidFill>
                </a:rPr>
                <a:t>Public </a:t>
              </a:r>
            </a:p>
            <a:p>
              <a:pPr algn="ctr"/>
              <a:r>
                <a:rPr lang="en-AU" dirty="0">
                  <a:solidFill>
                    <a:schemeClr val="bg1"/>
                  </a:solidFill>
                </a:rPr>
                <a:t>(longer term)</a:t>
              </a:r>
            </a:p>
          </p:txBody>
        </p:sp>
        <p:sp>
          <p:nvSpPr>
            <p:cNvPr id="12" name="Rectangle: Rounded Corners 11">
              <a:extLst>
                <a:ext uri="{FF2B5EF4-FFF2-40B4-BE49-F238E27FC236}">
                  <a16:creationId xmlns:a16="http://schemas.microsoft.com/office/drawing/2014/main" id="{105FE2A0-4986-F6DA-6AD4-E7B6097FF6AF}"/>
                </a:ext>
              </a:extLst>
            </p:cNvPr>
            <p:cNvSpPr/>
            <p:nvPr/>
          </p:nvSpPr>
          <p:spPr>
            <a:xfrm>
              <a:off x="4605664" y="2603059"/>
              <a:ext cx="1425081" cy="459866"/>
            </a:xfrm>
            <a:prstGeom prst="roundRect">
              <a:avLst>
                <a:gd name="adj" fmla="val 0"/>
              </a:avLst>
            </a:prstGeom>
            <a:solidFill>
              <a:srgbClr val="00CC66"/>
            </a:solidFill>
            <a:ln>
              <a:no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gn="r"/>
              <a:r>
                <a:rPr lang="en-AU" dirty="0">
                  <a:solidFill>
                    <a:schemeClr val="bg1"/>
                  </a:solidFill>
                </a:rPr>
                <a:t>Private </a:t>
              </a:r>
            </a:p>
            <a:p>
              <a:pPr algn="ctr"/>
              <a:r>
                <a:rPr lang="en-AU" dirty="0">
                  <a:solidFill>
                    <a:schemeClr val="bg1"/>
                  </a:solidFill>
                </a:rPr>
                <a:t>(longer term)</a:t>
              </a:r>
            </a:p>
          </p:txBody>
        </p:sp>
        <p:sp>
          <p:nvSpPr>
            <p:cNvPr id="18" name="Rectangle 17">
              <a:extLst>
                <a:ext uri="{FF2B5EF4-FFF2-40B4-BE49-F238E27FC236}">
                  <a16:creationId xmlns:a16="http://schemas.microsoft.com/office/drawing/2014/main" id="{4515ADAA-787B-50D4-5CFC-AA7B8B8D2B06}"/>
                </a:ext>
              </a:extLst>
            </p:cNvPr>
            <p:cNvSpPr/>
            <p:nvPr/>
          </p:nvSpPr>
          <p:spPr>
            <a:xfrm>
              <a:off x="4605664" y="2596944"/>
              <a:ext cx="2915416" cy="465981"/>
            </a:xfrm>
            <a:prstGeom prst="rect">
              <a:avLst/>
            </a:prstGeom>
            <a:no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6DDF575-07AB-CD68-082A-AEE95F7AFEF4}"/>
                </a:ext>
              </a:extLst>
            </p:cNvPr>
            <p:cNvSpPr/>
            <p:nvPr/>
          </p:nvSpPr>
          <p:spPr>
            <a:xfrm>
              <a:off x="4605664" y="3105692"/>
              <a:ext cx="2915416" cy="465981"/>
            </a:xfrm>
            <a:prstGeom prst="rect">
              <a:avLst/>
            </a:prstGeom>
            <a:no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Rectangle: Rounded Corners 19">
            <a:extLst>
              <a:ext uri="{FF2B5EF4-FFF2-40B4-BE49-F238E27FC236}">
                <a16:creationId xmlns:a16="http://schemas.microsoft.com/office/drawing/2014/main" id="{3E329358-5D7F-5BBE-10B5-D5D414B395D2}"/>
              </a:ext>
            </a:extLst>
          </p:cNvPr>
          <p:cNvSpPr/>
          <p:nvPr/>
        </p:nvSpPr>
        <p:spPr>
          <a:xfrm>
            <a:off x="5350832" y="1993327"/>
            <a:ext cx="2103810" cy="556181"/>
          </a:xfrm>
          <a:prstGeom prst="roundRect">
            <a:avLst/>
          </a:prstGeom>
          <a:solidFill>
            <a:srgbClr val="FFDAD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rgbClr val="0070C0"/>
                </a:solidFill>
              </a:rPr>
              <a:t>Non-gold customers</a:t>
            </a:r>
            <a:br>
              <a:rPr lang="en-AU" dirty="0">
                <a:solidFill>
                  <a:srgbClr val="0070C0"/>
                </a:solidFill>
              </a:rPr>
            </a:br>
            <a:r>
              <a:rPr lang="en-AU" dirty="0">
                <a:solidFill>
                  <a:srgbClr val="0070C0"/>
                </a:solidFill>
              </a:rPr>
              <a:t>(&lt;60 years old)</a:t>
            </a:r>
          </a:p>
        </p:txBody>
      </p:sp>
      <p:sp>
        <p:nvSpPr>
          <p:cNvPr id="21" name="Speech Bubble: Rectangle with Corners Rounded 20">
            <a:extLst>
              <a:ext uri="{FF2B5EF4-FFF2-40B4-BE49-F238E27FC236}">
                <a16:creationId xmlns:a16="http://schemas.microsoft.com/office/drawing/2014/main" id="{405A416F-D050-4C70-11BF-1DAAD3AC5130}"/>
              </a:ext>
            </a:extLst>
          </p:cNvPr>
          <p:cNvSpPr/>
          <p:nvPr/>
        </p:nvSpPr>
        <p:spPr>
          <a:xfrm>
            <a:off x="10402106" y="1294941"/>
            <a:ext cx="1546372" cy="970961"/>
          </a:xfrm>
          <a:prstGeom prst="wedgeRoundRectCallout">
            <a:avLst>
              <a:gd name="adj1" fmla="val -88930"/>
              <a:gd name="adj2" fmla="val 108631"/>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Lower premiums but longer waiting periods apply</a:t>
            </a:r>
          </a:p>
        </p:txBody>
      </p:sp>
      <p:sp>
        <p:nvSpPr>
          <p:cNvPr id="22" name="Speech Bubble: Rectangle with Corners Rounded 21">
            <a:extLst>
              <a:ext uri="{FF2B5EF4-FFF2-40B4-BE49-F238E27FC236}">
                <a16:creationId xmlns:a16="http://schemas.microsoft.com/office/drawing/2014/main" id="{0F8C65F1-B0C2-C7C0-BC46-F19378A59296}"/>
              </a:ext>
            </a:extLst>
          </p:cNvPr>
          <p:cNvSpPr/>
          <p:nvPr/>
        </p:nvSpPr>
        <p:spPr>
          <a:xfrm>
            <a:off x="10477504" y="4794814"/>
            <a:ext cx="1546372" cy="970961"/>
          </a:xfrm>
          <a:prstGeom prst="wedgeRoundRectCallout">
            <a:avLst>
              <a:gd name="adj1" fmla="val -55941"/>
              <a:gd name="adj2" fmla="val -147128"/>
              <a:gd name="adj3" fmla="val 16667"/>
            </a:avLst>
          </a:prstGeom>
          <a:solidFill>
            <a:srgbClr val="FFFFCC"/>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AU" dirty="0">
                <a:solidFill>
                  <a:schemeClr val="tx1"/>
                </a:solidFill>
              </a:rPr>
              <a:t>Likely higher premiums and waiting periods</a:t>
            </a:r>
          </a:p>
        </p:txBody>
      </p:sp>
      <p:sp>
        <p:nvSpPr>
          <p:cNvPr id="3" name="Google Shape;341;p11">
            <a:extLst>
              <a:ext uri="{FF2B5EF4-FFF2-40B4-BE49-F238E27FC236}">
                <a16:creationId xmlns:a16="http://schemas.microsoft.com/office/drawing/2014/main" id="{0A5EAEFB-9D7B-B91D-13AA-02B7BEC246C1}"/>
              </a:ext>
            </a:extLst>
          </p:cNvPr>
          <p:cNvSpPr txBox="1"/>
          <p:nvPr/>
        </p:nvSpPr>
        <p:spPr>
          <a:xfrm>
            <a:off x="2321878" y="5154028"/>
            <a:ext cx="2711001" cy="3429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AU" sz="1000" b="1" i="0" dirty="0">
                <a:solidFill>
                  <a:srgbClr val="FF0000"/>
                </a:solidFill>
                <a:latin typeface="Arial"/>
                <a:ea typeface="Arial"/>
                <a:cs typeface="Arial"/>
                <a:sym typeface="Arial"/>
              </a:rPr>
              <a:t>Tilt is just a visual example </a:t>
            </a:r>
            <a:r>
              <a:rPr lang="en-AU" sz="1000" b="1" dirty="0">
                <a:solidFill>
                  <a:srgbClr val="FF0000"/>
                </a:solidFill>
              </a:rPr>
              <a:t>and is not representative of any views of the taskforce</a:t>
            </a:r>
            <a:endParaRPr b="1" dirty="0">
              <a:solidFill>
                <a:srgbClr val="FF0000"/>
              </a:solidFill>
            </a:endParaRPr>
          </a:p>
        </p:txBody>
      </p:sp>
    </p:spTree>
    <p:extLst>
      <p:ext uri="{BB962C8B-B14F-4D97-AF65-F5344CB8AC3E}">
        <p14:creationId xmlns:p14="http://schemas.microsoft.com/office/powerpoint/2010/main" val="2904661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46"/>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200"/>
              <a:buFont typeface="Arial"/>
              <a:buNone/>
            </a:pPr>
            <a:r>
              <a:rPr lang="en-AU"/>
              <a:t>Taskforce next steps</a:t>
            </a:r>
            <a:endParaRPr/>
          </a:p>
        </p:txBody>
      </p:sp>
      <p:sp>
        <p:nvSpPr>
          <p:cNvPr id="650" name="Google Shape;650;p46"/>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AU"/>
              <a:t>05</a:t>
            </a:r>
            <a:endParaRPr/>
          </a:p>
        </p:txBody>
      </p:sp>
      <p:sp>
        <p:nvSpPr>
          <p:cNvPr id="651" name="Google Shape;651;p46"/>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a:solidFill>
                  <a:schemeClr val="lt1"/>
                </a:solidFill>
                <a:latin typeface="Arial"/>
                <a:ea typeface="Arial"/>
                <a:cs typeface="Arial"/>
                <a:sym typeface="Arial"/>
              </a:rPr>
              <a:t>Presented at the 2025 All Actuaries Summit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9" name="Google Shape;659;p47"/>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
        <p:nvSpPr>
          <p:cNvPr id="2" name="Rectangle 1">
            <a:extLst>
              <a:ext uri="{FF2B5EF4-FFF2-40B4-BE49-F238E27FC236}">
                <a16:creationId xmlns:a16="http://schemas.microsoft.com/office/drawing/2014/main" id="{D2F965A4-FC19-124E-AC4C-D3C1B4EED5C0}"/>
              </a:ext>
            </a:extLst>
          </p:cNvPr>
          <p:cNvSpPr/>
          <p:nvPr/>
        </p:nvSpPr>
        <p:spPr>
          <a:xfrm>
            <a:off x="4389120" y="6304547"/>
            <a:ext cx="3686476" cy="452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6" name="Google Shape;656;p47"/>
          <p:cNvSpPr txBox="1">
            <a:spLocks noGrp="1"/>
          </p:cNvSpPr>
          <p:nvPr>
            <p:ph type="body" idx="1"/>
          </p:nvPr>
        </p:nvSpPr>
        <p:spPr>
          <a:xfrm>
            <a:off x="933450" y="1314449"/>
            <a:ext cx="10826550" cy="4434997"/>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chemeClr val="accent3"/>
              </a:buClr>
              <a:buSzPts val="2800"/>
              <a:buFont typeface="Arial"/>
              <a:buChar char="•"/>
            </a:pPr>
            <a:r>
              <a:rPr lang="en-AU" sz="2800" dirty="0"/>
              <a:t>Request for data to try and determine if our root causes theories are correct and calibrate impacts of any proposed changes</a:t>
            </a:r>
            <a:endParaRPr dirty="0"/>
          </a:p>
          <a:p>
            <a:pPr marL="285750" lvl="0" indent="-285750" algn="l" rtl="0">
              <a:lnSpc>
                <a:spcPct val="100000"/>
              </a:lnSpc>
              <a:spcBef>
                <a:spcPts val="600"/>
              </a:spcBef>
              <a:spcAft>
                <a:spcPts val="0"/>
              </a:spcAft>
              <a:buClr>
                <a:schemeClr val="accent3"/>
              </a:buClr>
              <a:buSzPts val="2800"/>
              <a:buFont typeface="Arial"/>
              <a:buChar char="•"/>
            </a:pPr>
            <a:r>
              <a:rPr lang="en-AU" sz="2800" dirty="0"/>
              <a:t>Publish more in-depth articles on the levers that may solve the problem</a:t>
            </a:r>
            <a:endParaRPr dirty="0"/>
          </a:p>
          <a:p>
            <a:pPr marL="285750" lvl="0" indent="-285750" algn="l" rtl="0">
              <a:lnSpc>
                <a:spcPct val="100000"/>
              </a:lnSpc>
              <a:spcBef>
                <a:spcPts val="600"/>
              </a:spcBef>
              <a:spcAft>
                <a:spcPts val="0"/>
              </a:spcAft>
              <a:buClr>
                <a:schemeClr val="accent3"/>
              </a:buClr>
              <a:buSzPts val="2800"/>
              <a:buFont typeface="Arial"/>
              <a:buChar char="•"/>
            </a:pPr>
            <a:r>
              <a:rPr lang="en-AU" sz="2800" dirty="0"/>
              <a:t>Liaise with a wide variety of industry stakeholders on the view of the root cause and key issue, the solution principles, and possible levers and solutions (both those currently considered and any other possibilities)</a:t>
            </a:r>
            <a:endParaRPr dirty="0"/>
          </a:p>
          <a:p>
            <a:pPr marL="285750" lvl="0" indent="-285750" algn="l" rtl="0">
              <a:lnSpc>
                <a:spcPct val="100000"/>
              </a:lnSpc>
              <a:spcBef>
                <a:spcPts val="600"/>
              </a:spcBef>
              <a:spcAft>
                <a:spcPts val="0"/>
              </a:spcAft>
              <a:buClr>
                <a:schemeClr val="accent3"/>
              </a:buClr>
              <a:buSzPts val="2800"/>
              <a:buFont typeface="Arial"/>
              <a:buChar char="•"/>
            </a:pPr>
            <a:r>
              <a:rPr lang="en-AU" sz="2800" dirty="0"/>
              <a:t>Write a paper on our findings</a:t>
            </a:r>
            <a:endParaRPr dirty="0"/>
          </a:p>
          <a:p>
            <a:pPr marL="285750" lvl="0" indent="-107950" algn="l" rtl="0">
              <a:lnSpc>
                <a:spcPct val="100000"/>
              </a:lnSpc>
              <a:spcBef>
                <a:spcPts val="0"/>
              </a:spcBef>
              <a:spcAft>
                <a:spcPts val="0"/>
              </a:spcAft>
              <a:buClr>
                <a:schemeClr val="accent3"/>
              </a:buClr>
              <a:buSzPts val="2800"/>
              <a:buFont typeface="Arial"/>
              <a:buNone/>
            </a:pPr>
            <a:endParaRPr sz="2800" dirty="0"/>
          </a:p>
          <a:p>
            <a:pPr marL="0" lvl="0" indent="0" algn="ctr" rtl="0">
              <a:lnSpc>
                <a:spcPct val="100000"/>
              </a:lnSpc>
              <a:spcBef>
                <a:spcPts val="0"/>
              </a:spcBef>
              <a:spcAft>
                <a:spcPts val="0"/>
              </a:spcAft>
              <a:buClr>
                <a:schemeClr val="accent3"/>
              </a:buClr>
              <a:buSzPts val="2800"/>
              <a:buNone/>
            </a:pPr>
            <a:r>
              <a:rPr lang="en-AU" sz="2800" b="1" dirty="0">
                <a:solidFill>
                  <a:srgbClr val="FF0000"/>
                </a:solidFill>
              </a:rPr>
              <a:t>Can the audience suggestions on areas of investigation or publication?</a:t>
            </a:r>
            <a:endParaRPr dirty="0">
              <a:solidFill>
                <a:srgbClr val="FF0000"/>
              </a:solidFill>
            </a:endParaRPr>
          </a:p>
        </p:txBody>
      </p:sp>
      <p:sp>
        <p:nvSpPr>
          <p:cNvPr id="657" name="Google Shape;657;p47"/>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34</a:t>
            </a:fld>
            <a:endParaRPr/>
          </a:p>
        </p:txBody>
      </p:sp>
      <p:sp>
        <p:nvSpPr>
          <p:cNvPr id="658" name="Google Shape;658;p47"/>
          <p:cNvSpPr txBox="1"/>
          <p:nvPr/>
        </p:nvSpPr>
        <p:spPr>
          <a:xfrm>
            <a:off x="432000" y="206000"/>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Next Steps</a:t>
            </a:r>
            <a:endParaRPr sz="2400" b="0" dirty="0">
              <a:solidFill>
                <a:srgbClr val="3C69F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8"/>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200"/>
              <a:buFont typeface="Arial"/>
              <a:buNone/>
            </a:pPr>
            <a:r>
              <a:rPr lang="en-AU"/>
              <a:t>Q&amp;A session</a:t>
            </a:r>
            <a:endParaRPr/>
          </a:p>
        </p:txBody>
      </p:sp>
      <p:sp>
        <p:nvSpPr>
          <p:cNvPr id="665" name="Google Shape;665;p48"/>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AU"/>
              <a:t>06</a:t>
            </a:r>
            <a:endParaRPr/>
          </a:p>
        </p:txBody>
      </p:sp>
      <p:sp>
        <p:nvSpPr>
          <p:cNvPr id="666" name="Google Shape;666;p48"/>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a:solidFill>
                  <a:schemeClr val="lt1"/>
                </a:solidFill>
                <a:latin typeface="Arial"/>
                <a:ea typeface="Arial"/>
                <a:cs typeface="Arial"/>
                <a:sym typeface="Arial"/>
              </a:rPr>
              <a:t>Presented at the 2025 All Actuaries Summit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A257B-7D76-C567-F9B7-58982F619B94}"/>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a:extLst>
              <a:ext uri="{FF2B5EF4-FFF2-40B4-BE49-F238E27FC236}">
                <a16:creationId xmlns:a16="http://schemas.microsoft.com/office/drawing/2014/main" id="{0035233A-7B19-444B-A202-8E30A516DCD9}"/>
              </a:ext>
            </a:extLst>
          </p:cNvPr>
          <p:cNvSpPr>
            <a:spLocks noGrp="1"/>
          </p:cNvSpPr>
          <p:nvPr>
            <p:ph idx="1"/>
          </p:nvPr>
        </p:nvSpPr>
        <p:spPr>
          <a:xfrm>
            <a:off x="838199" y="513660"/>
            <a:ext cx="11134725" cy="4351338"/>
          </a:xfrm>
        </p:spPr>
        <p:txBody>
          <a:bodyPr/>
          <a:lstStyle/>
          <a:p>
            <a:r>
              <a:rPr lang="en-AU" sz="2800" dirty="0">
                <a:latin typeface="Arial" panose="020B0604020202020204" pitchFamily="34" charset="0"/>
                <a:cs typeface="Arial" panose="020B0604020202020204" pitchFamily="34" charset="0"/>
              </a:rPr>
              <a:t>Question 1: What do you think is/are the best lever(s) to use?</a:t>
            </a:r>
          </a:p>
          <a:p>
            <a:r>
              <a:rPr lang="en-AU" sz="2000" i="1" dirty="0">
                <a:latin typeface="Arial" panose="020B0604020202020204" pitchFamily="34" charset="0"/>
                <a:cs typeface="Arial" panose="020B0604020202020204" pitchFamily="34" charset="0"/>
              </a:rPr>
              <a:t>Can choose multiple options</a:t>
            </a:r>
            <a:endParaRPr lang="en-AU" sz="2800" dirty="0">
              <a:latin typeface="Arial" panose="020B0604020202020204" pitchFamily="34" charset="0"/>
              <a:cs typeface="Arial" panose="020B0604020202020204" pitchFamily="34" charset="0"/>
            </a:endParaRPr>
          </a:p>
          <a:p>
            <a:pPr marL="1162050" lvl="1" indent="-657225"/>
            <a:r>
              <a:rPr lang="en-AU" sz="2800" dirty="0">
                <a:latin typeface="Arial" panose="020B0604020202020204" pitchFamily="34" charset="0"/>
                <a:cs typeface="Arial" panose="020B0604020202020204" pitchFamily="34" charset="0"/>
              </a:rPr>
              <a:t>A1: Waiting Periods</a:t>
            </a:r>
          </a:p>
          <a:p>
            <a:pPr marL="1162050" lvl="1" indent="-657225"/>
            <a:r>
              <a:rPr lang="en-AU" sz="2800" dirty="0">
                <a:latin typeface="Arial" panose="020B0604020202020204" pitchFamily="34" charset="0"/>
                <a:cs typeface="Arial" panose="020B0604020202020204" pitchFamily="34" charset="0"/>
              </a:rPr>
              <a:t>A2: Risk Equalisation</a:t>
            </a:r>
          </a:p>
          <a:p>
            <a:pPr marL="1162050" lvl="1" indent="-657225"/>
            <a:r>
              <a:rPr lang="en-AU" sz="2800" dirty="0">
                <a:latin typeface="Arial" panose="020B0604020202020204" pitchFamily="34" charset="0"/>
                <a:cs typeface="Arial" panose="020B0604020202020204" pitchFamily="34" charset="0"/>
              </a:rPr>
              <a:t>A3: Government</a:t>
            </a:r>
            <a:r>
              <a:rPr lang="en-US" sz="2800" dirty="0">
                <a:latin typeface="Arial" panose="020B0604020202020204" pitchFamily="34" charset="0"/>
                <a:cs typeface="Arial" panose="020B0604020202020204" pitchFamily="34" charset="0"/>
              </a:rPr>
              <a:t> rebates for obstetrics &amp; mental health</a:t>
            </a:r>
          </a:p>
          <a:p>
            <a:pPr marL="1162050" lvl="1" indent="-657225"/>
            <a:r>
              <a:rPr lang="en-AU" sz="2800" dirty="0">
                <a:latin typeface="Arial" panose="020B0604020202020204" pitchFamily="34" charset="0"/>
                <a:cs typeface="Arial" panose="020B0604020202020204" pitchFamily="34" charset="0"/>
              </a:rPr>
              <a:t>A4: Remove “+” tiering</a:t>
            </a:r>
          </a:p>
          <a:p>
            <a:pPr marL="1162050" lvl="1" indent="-657225"/>
            <a:r>
              <a:rPr lang="en-AU" sz="2800" dirty="0">
                <a:latin typeface="Arial" panose="020B0604020202020204" pitchFamily="34" charset="0"/>
                <a:cs typeface="Arial" panose="020B0604020202020204" pitchFamily="34" charset="0"/>
              </a:rPr>
              <a:t>A5: Add these coverages to other tiers or as riders</a:t>
            </a:r>
          </a:p>
          <a:p>
            <a:pPr marL="1162050" lvl="1" indent="-657225"/>
            <a:r>
              <a:rPr lang="en-AU" sz="2800" dirty="0">
                <a:latin typeface="Arial" panose="020B0604020202020204" pitchFamily="34" charset="0"/>
                <a:cs typeface="Arial" panose="020B0604020202020204" pitchFamily="34" charset="0"/>
              </a:rPr>
              <a:t>A6: Funds must have an open gold product</a:t>
            </a:r>
          </a:p>
          <a:p>
            <a:pPr marL="1162050" lvl="1" indent="-657225"/>
            <a:r>
              <a:rPr lang="en-AU" sz="2800" dirty="0">
                <a:latin typeface="Arial" panose="020B0604020202020204" pitchFamily="34" charset="0"/>
                <a:cs typeface="Arial" panose="020B0604020202020204" pitchFamily="34" charset="0"/>
              </a:rPr>
              <a:t>A7: Funds can only have a single gold product that is open</a:t>
            </a:r>
          </a:p>
          <a:p>
            <a:pPr marL="1162050" lvl="1" indent="-657225"/>
            <a:r>
              <a:rPr lang="en-AU" sz="2800" dirty="0">
                <a:latin typeface="Arial" panose="020B0604020202020204" pitchFamily="34" charset="0"/>
                <a:cs typeface="Arial" panose="020B0604020202020204" pitchFamily="34" charset="0"/>
              </a:rPr>
              <a:t>A8: Policies can be longer than 1 year</a:t>
            </a:r>
          </a:p>
          <a:p>
            <a:pPr marL="1162050" lvl="1" indent="-657225"/>
            <a:r>
              <a:rPr lang="en-AU" sz="2800" dirty="0">
                <a:latin typeface="Arial" panose="020B0604020202020204" pitchFamily="34" charset="0"/>
                <a:cs typeface="Arial" panose="020B0604020202020204" pitchFamily="34" charset="0"/>
              </a:rPr>
              <a:t>A9: Remove mental health waiver</a:t>
            </a:r>
          </a:p>
          <a:p>
            <a:pPr marL="1162050" lvl="1" indent="-657225"/>
            <a:r>
              <a:rPr lang="en-AU" sz="2800" dirty="0">
                <a:latin typeface="Arial" panose="020B0604020202020204" pitchFamily="34" charset="0"/>
                <a:cs typeface="Arial" panose="020B0604020202020204" pitchFamily="34" charset="0"/>
              </a:rPr>
              <a:t>A10: Link MLS by income tier to hospital tier</a:t>
            </a:r>
          </a:p>
          <a:p>
            <a:pPr marL="1162050" lvl="1" indent="-657225"/>
            <a:r>
              <a:rPr lang="en-AU" sz="2800" dirty="0">
                <a:latin typeface="Arial" panose="020B0604020202020204" pitchFamily="34" charset="0"/>
                <a:cs typeface="Arial" panose="020B0604020202020204" pitchFamily="34" charset="0"/>
              </a:rPr>
              <a:t>A11: Link PHI rebate level to coverage of the policy</a:t>
            </a:r>
          </a:p>
          <a:p>
            <a:pPr lvl="1"/>
            <a:r>
              <a:rPr lang="en-AU" sz="2800">
                <a:latin typeface="Arial" panose="020B0604020202020204" pitchFamily="34" charset="0"/>
                <a:cs typeface="Arial" panose="020B0604020202020204" pitchFamily="34" charset="0"/>
              </a:rPr>
              <a:t> </a:t>
            </a:r>
            <a:endParaRPr lang="en-AU" sz="2800" dirty="0">
              <a:latin typeface="Arial" panose="020B0604020202020204" pitchFamily="34" charset="0"/>
              <a:cs typeface="Arial" panose="020B0604020202020204" pitchFamily="34" charset="0"/>
            </a:endParaRPr>
          </a:p>
          <a:p>
            <a:pPr lvl="1"/>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767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A257B-7D76-C567-F9B7-58982F619B94}"/>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a:extLst>
              <a:ext uri="{FF2B5EF4-FFF2-40B4-BE49-F238E27FC236}">
                <a16:creationId xmlns:a16="http://schemas.microsoft.com/office/drawing/2014/main" id="{0035233A-7B19-444B-A202-8E30A516DCD9}"/>
              </a:ext>
            </a:extLst>
          </p:cNvPr>
          <p:cNvSpPr>
            <a:spLocks noGrp="1"/>
          </p:cNvSpPr>
          <p:nvPr>
            <p:ph idx="1"/>
          </p:nvPr>
        </p:nvSpPr>
        <p:spPr>
          <a:xfrm>
            <a:off x="838200" y="513660"/>
            <a:ext cx="10515600" cy="4351338"/>
          </a:xfrm>
        </p:spPr>
        <p:txBody>
          <a:bodyPr/>
          <a:lstStyle/>
          <a:p>
            <a:r>
              <a:rPr lang="en-AU" sz="2800" dirty="0">
                <a:latin typeface="Arial" panose="020B0604020202020204" pitchFamily="34" charset="0"/>
                <a:cs typeface="Arial" panose="020B0604020202020204" pitchFamily="34" charset="0"/>
              </a:rPr>
              <a:t>Question 2: Do you agree accessibility is the key issue?</a:t>
            </a:r>
          </a:p>
          <a:p>
            <a:pPr lvl="1"/>
            <a:endParaRPr lang="en-AU" sz="2800" dirty="0">
              <a:latin typeface="Arial" panose="020B0604020202020204" pitchFamily="34" charset="0"/>
              <a:cs typeface="Arial" panose="020B0604020202020204" pitchFamily="34" charset="0"/>
            </a:endParaRPr>
          </a:p>
          <a:p>
            <a:pPr lvl="1"/>
            <a:r>
              <a:rPr lang="en-AU" sz="2800" dirty="0">
                <a:latin typeface="Arial" panose="020B0604020202020204" pitchFamily="34" charset="0"/>
                <a:cs typeface="Arial" panose="020B0604020202020204" pitchFamily="34" charset="0"/>
              </a:rPr>
              <a:t>A1: Yes, it is the key issue</a:t>
            </a:r>
          </a:p>
          <a:p>
            <a:pPr lvl="1"/>
            <a:r>
              <a:rPr lang="en-AU" sz="2800" dirty="0">
                <a:latin typeface="Arial" panose="020B0604020202020204" pitchFamily="34" charset="0"/>
                <a:cs typeface="Arial" panose="020B0604020202020204" pitchFamily="34" charset="0"/>
              </a:rPr>
              <a:t>A2: It is the major issue</a:t>
            </a:r>
          </a:p>
          <a:p>
            <a:pPr lvl="1"/>
            <a:r>
              <a:rPr lang="en-AU" sz="2800" dirty="0">
                <a:latin typeface="Arial" panose="020B0604020202020204" pitchFamily="34" charset="0"/>
                <a:cs typeface="Arial" panose="020B0604020202020204" pitchFamily="34" charset="0"/>
              </a:rPr>
              <a:t>A3: It is part of the issue</a:t>
            </a:r>
          </a:p>
          <a:p>
            <a:pPr lvl="1"/>
            <a:r>
              <a:rPr lang="en-AU" sz="2800" dirty="0">
                <a:latin typeface="Arial" panose="020B0604020202020204" pitchFamily="34" charset="0"/>
                <a:cs typeface="Arial" panose="020B0604020202020204" pitchFamily="34" charset="0"/>
              </a:rPr>
              <a:t>A4: It is not the main issue</a:t>
            </a:r>
          </a:p>
          <a:p>
            <a:pPr lvl="1"/>
            <a:r>
              <a:rPr lang="en-AU" sz="2800" dirty="0">
                <a:latin typeface="Arial" panose="020B0604020202020204" pitchFamily="34" charset="0"/>
                <a:cs typeface="Arial" panose="020B0604020202020204" pitchFamily="34" charset="0"/>
              </a:rPr>
              <a:t>A5: It is not an issue at all</a:t>
            </a:r>
          </a:p>
        </p:txBody>
      </p:sp>
    </p:spTree>
    <p:extLst>
      <p:ext uri="{BB962C8B-B14F-4D97-AF65-F5344CB8AC3E}">
        <p14:creationId xmlns:p14="http://schemas.microsoft.com/office/powerpoint/2010/main" val="2575082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49"/>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100"/>
              <a:buFont typeface="Arial"/>
              <a:buNone/>
            </a:pPr>
            <a:r>
              <a:rPr lang="en-AU"/>
              <a:t>About the Actuaries Institute</a:t>
            </a:r>
            <a:endParaRPr/>
          </a:p>
        </p:txBody>
      </p:sp>
      <p:sp>
        <p:nvSpPr>
          <p:cNvPr id="673" name="Google Shape;673;p49"/>
          <p:cNvSpPr txBox="1">
            <a:spLocks noGrp="1"/>
          </p:cNvSpPr>
          <p:nvPr>
            <p:ph type="body" idx="1"/>
          </p:nvPr>
        </p:nvSpPr>
        <p:spPr>
          <a:xfrm>
            <a:off x="347083" y="1481509"/>
            <a:ext cx="5748917" cy="50669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400"/>
              <a:buNone/>
            </a:pPr>
            <a:r>
              <a:rPr lang="en-AU" dirty="0"/>
              <a:t>The Actuaries Institute is the peak professional body for Actuaries in Australia. The Institute provides expert comment on public policy issues where there is uncertainty of future financial outcomes. </a:t>
            </a:r>
            <a:endParaRPr dirty="0"/>
          </a:p>
          <a:p>
            <a:pPr marL="0" lvl="0" indent="0" algn="l" rtl="0">
              <a:lnSpc>
                <a:spcPct val="100000"/>
              </a:lnSpc>
              <a:spcBef>
                <a:spcPts val="0"/>
              </a:spcBef>
              <a:spcAft>
                <a:spcPts val="0"/>
              </a:spcAft>
              <a:buClr>
                <a:schemeClr val="dk2"/>
              </a:buClr>
              <a:buSzPts val="1400"/>
              <a:buNone/>
            </a:pPr>
            <a:endParaRPr dirty="0"/>
          </a:p>
          <a:p>
            <a:pPr marL="0" lvl="0" indent="0" algn="l" rtl="0">
              <a:lnSpc>
                <a:spcPct val="100000"/>
              </a:lnSpc>
              <a:spcBef>
                <a:spcPts val="0"/>
              </a:spcBef>
              <a:spcAft>
                <a:spcPts val="0"/>
              </a:spcAft>
              <a:buClr>
                <a:schemeClr val="dk2"/>
              </a:buClr>
              <a:buSzPts val="1400"/>
              <a:buNone/>
            </a:pPr>
            <a:r>
              <a:rPr lang="en-AU" dirty="0"/>
              <a:t>Actuaries have a reputation for a high level of technical financial expertise and integrity. They apply their analytical and risk management expertise to allocate resources efficiently, identify and mitigate emerging risks and to help maintain system integrity across multiple segments of the financial and other sectors. This unrivalled expertise enables the profession to comment on a wide range of issues including life, general and health insurance, climate change, superannuation and retirement income policy, enterprise risk management and prudential regulation, the digital economy, finance and investment and wider health issues. </a:t>
            </a:r>
            <a:endParaRPr dirty="0"/>
          </a:p>
          <a:p>
            <a:pPr marL="0" lvl="0" indent="0" algn="l" rtl="0">
              <a:lnSpc>
                <a:spcPct val="100000"/>
              </a:lnSpc>
              <a:spcBef>
                <a:spcPts val="0"/>
              </a:spcBef>
              <a:spcAft>
                <a:spcPts val="0"/>
              </a:spcAft>
              <a:buClr>
                <a:schemeClr val="dk2"/>
              </a:buClr>
              <a:buSzPts val="1400"/>
              <a:buNone/>
            </a:pPr>
            <a:r>
              <a:rPr lang="en-AU" dirty="0"/>
              <a:t>  </a:t>
            </a:r>
            <a:endParaRPr dirty="0"/>
          </a:p>
          <a:p>
            <a:pPr marL="0" lvl="0" indent="0" algn="l" rtl="0">
              <a:lnSpc>
                <a:spcPct val="100000"/>
              </a:lnSpc>
              <a:spcBef>
                <a:spcPts val="0"/>
              </a:spcBef>
              <a:spcAft>
                <a:spcPts val="0"/>
              </a:spcAft>
              <a:buClr>
                <a:schemeClr val="dk2"/>
              </a:buClr>
              <a:buSzPts val="1400"/>
              <a:buNone/>
            </a:pPr>
            <a:r>
              <a:rPr lang="en-AU" dirty="0"/>
              <a:t>© Institute of Actuaries of Australia 2025.​ All rights reserved.</a:t>
            </a:r>
            <a:endParaRPr dirty="0"/>
          </a:p>
        </p:txBody>
      </p:sp>
      <p:sp>
        <p:nvSpPr>
          <p:cNvPr id="674" name="Google Shape;674;p49"/>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38</a:t>
            </a:fld>
            <a:endParaRPr/>
          </a:p>
        </p:txBody>
      </p:sp>
      <p:sp>
        <p:nvSpPr>
          <p:cNvPr id="675" name="Google Shape;675;p49"/>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a:solidFill>
                  <a:schemeClr val="accent1"/>
                </a:solidFill>
                <a:latin typeface="Arial"/>
                <a:ea typeface="Arial"/>
                <a:cs typeface="Arial"/>
                <a:sym typeface="Arial"/>
              </a:rPr>
              <a:t>Presented at the 2025 All Actuaries Summit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50"/>
          <p:cNvSpPr txBox="1">
            <a:spLocks noGrp="1"/>
          </p:cNvSpPr>
          <p:nvPr>
            <p:ph type="ctrTitle"/>
          </p:nvPr>
        </p:nvSpPr>
        <p:spPr>
          <a:xfrm>
            <a:off x="1169811" y="2819273"/>
            <a:ext cx="6571317" cy="78012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100"/>
              <a:buFont typeface="Arial"/>
              <a:buNone/>
            </a:pPr>
            <a:r>
              <a:rPr lang="en-AU"/>
              <a:t>Thank you</a:t>
            </a:r>
            <a:endParaRPr/>
          </a:p>
        </p:txBody>
      </p:sp>
      <p:sp>
        <p:nvSpPr>
          <p:cNvPr id="681" name="Google Shape;681;p50"/>
          <p:cNvSpPr txBox="1">
            <a:spLocks noGrp="1"/>
          </p:cNvSpPr>
          <p:nvPr>
            <p:ph type="subTitle" idx="1"/>
          </p:nvPr>
        </p:nvSpPr>
        <p:spPr>
          <a:xfrm>
            <a:off x="1187165" y="3624574"/>
            <a:ext cx="6566752" cy="159860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400"/>
              <a:buNone/>
            </a:pPr>
            <a:r>
              <a:rPr lang="en-AU"/>
              <a:t>Actuaries Institute</a:t>
            </a:r>
            <a:endParaRPr/>
          </a:p>
          <a:p>
            <a:pPr marL="0" lvl="0" indent="0" algn="l" rtl="0">
              <a:lnSpc>
                <a:spcPct val="100000"/>
              </a:lnSpc>
              <a:spcBef>
                <a:spcPts val="0"/>
              </a:spcBef>
              <a:spcAft>
                <a:spcPts val="0"/>
              </a:spcAft>
              <a:buClr>
                <a:schemeClr val="lt1"/>
              </a:buClr>
              <a:buSzPts val="1400"/>
              <a:buNone/>
            </a:pPr>
            <a:r>
              <a:rPr lang="en-AU"/>
              <a:t>actuaries.asn.au</a:t>
            </a:r>
            <a:endParaRPr/>
          </a:p>
        </p:txBody>
      </p:sp>
      <p:sp>
        <p:nvSpPr>
          <p:cNvPr id="682" name="Google Shape;682;p50"/>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a:solidFill>
                  <a:schemeClr val="lt1"/>
                </a:solidFill>
                <a:latin typeface="Arial"/>
                <a:ea typeface="Arial"/>
                <a:cs typeface="Arial"/>
                <a:sym typeface="Arial"/>
              </a:rPr>
              <a:t>Presented at the 2025 All Actuaries Summit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200"/>
              <a:buFont typeface="Arial"/>
              <a:buNone/>
            </a:pPr>
            <a:r>
              <a:rPr lang="en-AU" dirty="0"/>
              <a:t>What is happening?</a:t>
            </a:r>
            <a:endParaRPr dirty="0"/>
          </a:p>
        </p:txBody>
      </p:sp>
      <p:sp>
        <p:nvSpPr>
          <p:cNvPr id="242" name="Google Shape;242;p4"/>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AU" dirty="0"/>
              <a:t>01</a:t>
            </a:r>
            <a:endParaRPr dirty="0"/>
          </a:p>
        </p:txBody>
      </p:sp>
      <p:sp>
        <p:nvSpPr>
          <p:cNvPr id="243" name="Google Shape;243;p4"/>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dirty="0">
                <a:solidFill>
                  <a:schemeClr val="lt1"/>
                </a:solidFill>
                <a:latin typeface="Arial"/>
                <a:ea typeface="Arial"/>
                <a:cs typeface="Arial"/>
                <a:sym typeface="Arial"/>
              </a:rPr>
              <a:t>Presented at the 2025 All Actuaries Summit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9"/>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5</a:t>
            </a:fld>
            <a:endParaRPr dirty="0"/>
          </a:p>
        </p:txBody>
      </p:sp>
      <p:sp>
        <p:nvSpPr>
          <p:cNvPr id="307" name="Google Shape;307;p9"/>
          <p:cNvSpPr txBox="1"/>
          <p:nvPr/>
        </p:nvSpPr>
        <p:spPr>
          <a:xfrm>
            <a:off x="432000" y="206000"/>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US" sz="3200" b="1" dirty="0">
                <a:solidFill>
                  <a:srgbClr val="3C69FF"/>
                </a:solidFill>
                <a:latin typeface="Arial"/>
                <a:ea typeface="Arial"/>
                <a:cs typeface="Arial"/>
                <a:sym typeface="Arial"/>
              </a:rPr>
              <a:t>The Crisis in Numbers</a:t>
            </a:r>
            <a:endParaRPr dirty="0"/>
          </a:p>
        </p:txBody>
      </p:sp>
      <p:sp>
        <p:nvSpPr>
          <p:cNvPr id="308" name="Google Shape;308;p9"/>
          <p:cNvSpPr txBox="1">
            <a:spLocks noGrp="1"/>
          </p:cNvSpPr>
          <p:nvPr>
            <p:ph type="ftr" idx="11"/>
          </p:nvPr>
        </p:nvSpPr>
        <p:spPr>
          <a:xfrm>
            <a:off x="3652838" y="6320475"/>
            <a:ext cx="4886325" cy="46457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graphicFrame>
        <p:nvGraphicFramePr>
          <p:cNvPr id="309" name="Google Shape;309;p9"/>
          <p:cNvGraphicFramePr/>
          <p:nvPr/>
        </p:nvGraphicFramePr>
        <p:xfrm>
          <a:off x="7623208" y="1203158"/>
          <a:ext cx="4426312" cy="3955983"/>
        </p:xfrm>
        <a:graphic>
          <a:graphicData uri="http://schemas.openxmlformats.org/drawingml/2006/chart">
            <c:chart xmlns:c="http://schemas.openxmlformats.org/drawingml/2006/chart" xmlns:r="http://schemas.openxmlformats.org/officeDocument/2006/relationships" r:id="rId3"/>
          </a:graphicData>
        </a:graphic>
      </p:graphicFrame>
      <p:sp>
        <p:nvSpPr>
          <p:cNvPr id="310" name="Google Shape;310;p9"/>
          <p:cNvSpPr txBox="1"/>
          <p:nvPr/>
        </p:nvSpPr>
        <p:spPr>
          <a:xfrm>
            <a:off x="7623208" y="5159141"/>
            <a:ext cx="442631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000" dirty="0">
                <a:solidFill>
                  <a:schemeClr val="dk1"/>
                </a:solidFill>
                <a:latin typeface="Arial"/>
                <a:ea typeface="Arial"/>
                <a:cs typeface="Arial"/>
                <a:sym typeface="Arial"/>
              </a:rPr>
              <a:t>Source: Department of Health and Aged Care Private Health Insurance Reform Data released 15 April 2024</a:t>
            </a:r>
            <a:endParaRPr sz="1000" dirty="0">
              <a:solidFill>
                <a:schemeClr val="dk1"/>
              </a:solidFill>
              <a:latin typeface="Arial"/>
              <a:ea typeface="Arial"/>
              <a:cs typeface="Arial"/>
              <a:sym typeface="Arial"/>
            </a:endParaRPr>
          </a:p>
        </p:txBody>
      </p:sp>
      <p:sp>
        <p:nvSpPr>
          <p:cNvPr id="2" name="Google Shape;248;p5">
            <a:extLst>
              <a:ext uri="{FF2B5EF4-FFF2-40B4-BE49-F238E27FC236}">
                <a16:creationId xmlns:a16="http://schemas.microsoft.com/office/drawing/2014/main" id="{DA7B416E-64A2-594C-3126-CA6B76E7DC5F}"/>
              </a:ext>
            </a:extLst>
          </p:cNvPr>
          <p:cNvSpPr txBox="1">
            <a:spLocks noGrp="1"/>
          </p:cNvSpPr>
          <p:nvPr>
            <p:ph type="body" idx="1"/>
          </p:nvPr>
        </p:nvSpPr>
        <p:spPr>
          <a:xfrm>
            <a:off x="333175" y="981776"/>
            <a:ext cx="7097528" cy="42271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2800"/>
            </a:pPr>
            <a:r>
              <a:rPr lang="en-US" sz="2000" b="1" dirty="0"/>
              <a:t>Gold tier membership has collapsed from 40% to 34% in just three years</a:t>
            </a:r>
          </a:p>
          <a:p>
            <a:pPr marL="0" lvl="0" indent="0" algn="l" rtl="0">
              <a:lnSpc>
                <a:spcPct val="100000"/>
              </a:lnSpc>
              <a:spcBef>
                <a:spcPts val="0"/>
              </a:spcBef>
              <a:spcAft>
                <a:spcPts val="0"/>
              </a:spcAft>
              <a:buClr>
                <a:schemeClr val="accent3"/>
              </a:buClr>
              <a:buSzPts val="2800"/>
            </a:pPr>
            <a:endParaRPr lang="en-US" sz="2000" dirty="0"/>
          </a:p>
          <a:p>
            <a:pPr marL="285750" indent="-285750">
              <a:spcBef>
                <a:spcPts val="0"/>
              </a:spcBef>
              <a:spcAft>
                <a:spcPts val="600"/>
              </a:spcAft>
              <a:buSzPts val="2800"/>
              <a:buFont typeface="Arial"/>
              <a:buChar char="•"/>
            </a:pPr>
            <a:r>
              <a:rPr lang="en-US" sz="2000" dirty="0"/>
              <a:t>Multiple funds "hiding" Gold products, closing them to new members, or closing them entirely</a:t>
            </a:r>
          </a:p>
          <a:p>
            <a:pPr marL="285750" lvl="0" indent="-285750" algn="l" rtl="0">
              <a:lnSpc>
                <a:spcPct val="100000"/>
              </a:lnSpc>
              <a:spcBef>
                <a:spcPts val="0"/>
              </a:spcBef>
              <a:spcAft>
                <a:spcPts val="600"/>
              </a:spcAft>
              <a:buClr>
                <a:schemeClr val="accent3"/>
              </a:buClr>
              <a:buSzPts val="2800"/>
              <a:buFont typeface="Arial"/>
              <a:buChar char="•"/>
            </a:pPr>
            <a:r>
              <a:rPr lang="en-US" sz="2000" dirty="0"/>
              <a:t>Only 32 Gold products available from unrestricted funds at July 2024</a:t>
            </a:r>
          </a:p>
          <a:p>
            <a:pPr marL="285750" lvl="0" indent="-285750" algn="l" rtl="0">
              <a:lnSpc>
                <a:spcPct val="100000"/>
              </a:lnSpc>
              <a:spcBef>
                <a:spcPts val="0"/>
              </a:spcBef>
              <a:spcAft>
                <a:spcPts val="600"/>
              </a:spcAft>
              <a:buClr>
                <a:schemeClr val="accent3"/>
              </a:buClr>
              <a:buSzPts val="2800"/>
              <a:buFont typeface="Arial"/>
              <a:buChar char="•"/>
            </a:pPr>
            <a:r>
              <a:rPr lang="en-US" sz="2000" dirty="0"/>
              <a:t>Average Gold premiums increased ~40% over four years</a:t>
            </a:r>
          </a:p>
          <a:p>
            <a:pPr marL="285750" lvl="0" indent="-285750" algn="l" rtl="0">
              <a:lnSpc>
                <a:spcPct val="100000"/>
              </a:lnSpc>
              <a:spcBef>
                <a:spcPts val="0"/>
              </a:spcBef>
              <a:spcAft>
                <a:spcPts val="600"/>
              </a:spcAft>
              <a:buClr>
                <a:schemeClr val="accent3"/>
              </a:buClr>
              <a:buSzPts val="2800"/>
              <a:buFont typeface="Arial"/>
              <a:buChar char="•"/>
            </a:pPr>
            <a:r>
              <a:rPr lang="en-US" sz="2000" dirty="0"/>
              <a:t>Widening premium gap between open and closed Gold products</a:t>
            </a:r>
          </a:p>
          <a:p>
            <a:pPr marL="285750" lvl="0" indent="-285750" algn="l" rtl="0">
              <a:lnSpc>
                <a:spcPct val="100000"/>
              </a:lnSpc>
              <a:spcBef>
                <a:spcPts val="0"/>
              </a:spcBef>
              <a:spcAft>
                <a:spcPts val="600"/>
              </a:spcAft>
              <a:buClr>
                <a:schemeClr val="accent3"/>
              </a:buClr>
              <a:buSzPts val="2800"/>
              <a:buFont typeface="Arial"/>
              <a:buChar char="•"/>
            </a:pPr>
            <a:endParaRPr lang="en-US" sz="2000" dirty="0"/>
          </a:p>
          <a:p>
            <a:pPr marL="0" lvl="0" indent="0" algn="l" rtl="0">
              <a:lnSpc>
                <a:spcPct val="100000"/>
              </a:lnSpc>
              <a:spcBef>
                <a:spcPts val="0"/>
              </a:spcBef>
              <a:spcAft>
                <a:spcPts val="600"/>
              </a:spcAft>
              <a:buClr>
                <a:schemeClr val="accent3"/>
              </a:buClr>
              <a:buSzPts val="2800"/>
            </a:pPr>
            <a:r>
              <a:rPr lang="en-US" sz="2000" b="1" dirty="0"/>
              <a:t>The fundamental promise of community rating – that all coverage types and comprehensive coverage remains accessible – is potentially failing. </a:t>
            </a:r>
          </a:p>
        </p:txBody>
      </p:sp>
    </p:spTree>
    <p:extLst>
      <p:ext uri="{BB962C8B-B14F-4D97-AF65-F5344CB8AC3E}">
        <p14:creationId xmlns:p14="http://schemas.microsoft.com/office/powerpoint/2010/main" val="229589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1"/>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6</a:t>
            </a:fld>
            <a:endParaRPr dirty="0"/>
          </a:p>
        </p:txBody>
      </p:sp>
      <p:sp>
        <p:nvSpPr>
          <p:cNvPr id="336" name="Google Shape;336;p11"/>
          <p:cNvSpPr txBox="1"/>
          <p:nvPr/>
        </p:nvSpPr>
        <p:spPr>
          <a:xfrm>
            <a:off x="432000" y="206001"/>
            <a:ext cx="11672914" cy="84802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Gold purchasers</a:t>
            </a:r>
            <a:br>
              <a:rPr lang="en-AU" sz="3200" b="1" dirty="0">
                <a:solidFill>
                  <a:srgbClr val="3C69FF"/>
                </a:solidFill>
                <a:latin typeface="Arial"/>
                <a:ea typeface="Arial"/>
                <a:cs typeface="Arial"/>
                <a:sym typeface="Arial"/>
              </a:rPr>
            </a:br>
            <a:endParaRPr sz="2400" b="1" dirty="0">
              <a:solidFill>
                <a:srgbClr val="3C69FF"/>
              </a:solidFill>
              <a:latin typeface="Arial"/>
              <a:ea typeface="Arial"/>
              <a:cs typeface="Arial"/>
              <a:sym typeface="Arial"/>
            </a:endParaRPr>
          </a:p>
        </p:txBody>
      </p:sp>
      <p:sp>
        <p:nvSpPr>
          <p:cNvPr id="337" name="Google Shape;337;p11"/>
          <p:cNvSpPr txBox="1">
            <a:spLocks noGrp="1"/>
          </p:cNvSpPr>
          <p:nvPr>
            <p:ph type="ftr" idx="11"/>
          </p:nvPr>
        </p:nvSpPr>
        <p:spPr>
          <a:xfrm>
            <a:off x="3652838" y="6320475"/>
            <a:ext cx="4886325" cy="46457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
        <p:nvSpPr>
          <p:cNvPr id="338" name="Google Shape;338;p11"/>
          <p:cNvSpPr txBox="1">
            <a:spLocks noGrp="1"/>
          </p:cNvSpPr>
          <p:nvPr>
            <p:ph type="body" idx="1"/>
          </p:nvPr>
        </p:nvSpPr>
        <p:spPr>
          <a:xfrm>
            <a:off x="159992" y="1187076"/>
            <a:ext cx="5408831" cy="4848287"/>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chemeClr val="accent3"/>
              </a:buClr>
              <a:buSzPts val="2000"/>
              <a:buFont typeface="Arial"/>
              <a:buChar char="•"/>
            </a:pPr>
            <a:r>
              <a:rPr lang="en-US" sz="2400" dirty="0"/>
              <a:t>2023 survey data shows:</a:t>
            </a:r>
            <a:endParaRPr sz="2400" dirty="0"/>
          </a:p>
          <a:p>
            <a:pPr marL="539750" lvl="2" indent="-184150" algn="l" rtl="0">
              <a:lnSpc>
                <a:spcPct val="100000"/>
              </a:lnSpc>
              <a:spcBef>
                <a:spcPts val="300"/>
              </a:spcBef>
              <a:spcAft>
                <a:spcPts val="0"/>
              </a:spcAft>
              <a:buClr>
                <a:schemeClr val="accent3"/>
              </a:buClr>
              <a:buSzPts val="2000"/>
              <a:buChar char="•"/>
            </a:pPr>
            <a:r>
              <a:rPr lang="en-AU" sz="2200" dirty="0"/>
              <a:t>The majority of Gold tier products were sold to people under the age of 39</a:t>
            </a:r>
            <a:endParaRPr sz="2200" dirty="0"/>
          </a:p>
          <a:p>
            <a:pPr marL="539750" lvl="2" indent="-184150" algn="l" rtl="0">
              <a:lnSpc>
                <a:spcPct val="100000"/>
              </a:lnSpc>
              <a:spcBef>
                <a:spcPts val="300"/>
              </a:spcBef>
              <a:spcAft>
                <a:spcPts val="0"/>
              </a:spcAft>
              <a:buClr>
                <a:schemeClr val="accent3"/>
              </a:buClr>
              <a:buSzPts val="2000"/>
              <a:buChar char="•"/>
            </a:pPr>
            <a:r>
              <a:rPr lang="en-AU" sz="2200" dirty="0"/>
              <a:t>The proportion of sales to new entrants is much higher for Gold products compared to all other tiers except Basic</a:t>
            </a:r>
          </a:p>
          <a:p>
            <a:pPr marL="285750" lvl="1" indent="-285750">
              <a:spcBef>
                <a:spcPts val="300"/>
              </a:spcBef>
              <a:buSzPts val="2000"/>
              <a:buFont typeface="Arial"/>
              <a:buChar char="•"/>
            </a:pPr>
            <a:r>
              <a:rPr lang="en-AU" sz="2400" dirty="0"/>
              <a:t>This data won’t capture members utilising the mental health waiver to switch to gold (80% under age 55)</a:t>
            </a:r>
          </a:p>
          <a:p>
            <a:pPr marL="285750" lvl="1" indent="-285750">
              <a:spcBef>
                <a:spcPts val="300"/>
              </a:spcBef>
              <a:buSzPts val="2000"/>
              <a:buChar char="•"/>
            </a:pPr>
            <a:r>
              <a:rPr lang="en-AU" sz="2400" dirty="0"/>
              <a:t>Young claimers have limited risk equalisation involvement</a:t>
            </a:r>
          </a:p>
        </p:txBody>
      </p:sp>
      <p:pic>
        <p:nvPicPr>
          <p:cNvPr id="339" name="Google Shape;339;p11"/>
          <p:cNvPicPr preferRelativeResize="0"/>
          <p:nvPr/>
        </p:nvPicPr>
        <p:blipFill rotWithShape="1">
          <a:blip r:embed="rId3">
            <a:alphaModFix/>
          </a:blip>
          <a:srcRect/>
          <a:stretch/>
        </p:blipFill>
        <p:spPr>
          <a:xfrm>
            <a:off x="5568824" y="72946"/>
            <a:ext cx="6463184" cy="2918630"/>
          </a:xfrm>
          <a:prstGeom prst="rect">
            <a:avLst/>
          </a:prstGeom>
          <a:noFill/>
          <a:ln>
            <a:noFill/>
          </a:ln>
        </p:spPr>
      </p:pic>
      <p:pic>
        <p:nvPicPr>
          <p:cNvPr id="340" name="Google Shape;340;p11"/>
          <p:cNvPicPr preferRelativeResize="0"/>
          <p:nvPr/>
        </p:nvPicPr>
        <p:blipFill rotWithShape="1">
          <a:blip r:embed="rId4">
            <a:alphaModFix/>
          </a:blip>
          <a:srcRect/>
          <a:stretch/>
        </p:blipFill>
        <p:spPr>
          <a:xfrm>
            <a:off x="5568825" y="2980485"/>
            <a:ext cx="6536089" cy="2780860"/>
          </a:xfrm>
          <a:prstGeom prst="rect">
            <a:avLst/>
          </a:prstGeom>
          <a:noFill/>
          <a:ln>
            <a:noFill/>
          </a:ln>
        </p:spPr>
      </p:pic>
      <p:sp>
        <p:nvSpPr>
          <p:cNvPr id="341" name="Google Shape;341;p11"/>
          <p:cNvSpPr txBox="1"/>
          <p:nvPr/>
        </p:nvSpPr>
        <p:spPr>
          <a:xfrm>
            <a:off x="5659655" y="5720610"/>
            <a:ext cx="6224369" cy="73793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AU" sz="1000" b="0" i="0" dirty="0">
                <a:solidFill>
                  <a:schemeClr val="dk1"/>
                </a:solidFill>
                <a:latin typeface="Arial"/>
                <a:ea typeface="Arial"/>
                <a:cs typeface="Arial"/>
                <a:sym typeface="Arial"/>
              </a:rPr>
              <a:t>Source: PHIIA State of the Sector Survey 2023</a:t>
            </a:r>
          </a:p>
          <a:p>
            <a:pPr marL="0" marR="0" lvl="0" indent="0" algn="ctr" rtl="0">
              <a:spcBef>
                <a:spcPts val="0"/>
              </a:spcBef>
              <a:spcAft>
                <a:spcPts val="0"/>
              </a:spcAft>
              <a:buNone/>
            </a:pPr>
            <a:r>
              <a:rPr lang="en-US" sz="1000" dirty="0"/>
              <a:t>The survey data only accounts for around a quarter of total industry sales. Many funds do not offer Gold tier products through major intermediaries. Hence, the data may not be reflective of overall industry trends.</a:t>
            </a:r>
          </a:p>
          <a:p>
            <a:pPr marL="0" marR="0" lvl="0" indent="0" algn="ctr"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14"/>
          <p:cNvSpPr txBox="1"/>
          <p:nvPr/>
        </p:nvSpPr>
        <p:spPr>
          <a:xfrm>
            <a:off x="432000" y="206000"/>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The Risk Equalisation Fund gap</a:t>
            </a:r>
            <a:endParaRPr sz="2400" b="0" dirty="0">
              <a:solidFill>
                <a:srgbClr val="3C69FF"/>
              </a:solidFill>
              <a:latin typeface="Arial"/>
              <a:ea typeface="Arial"/>
              <a:cs typeface="Arial"/>
              <a:sym typeface="Arial"/>
            </a:endParaRPr>
          </a:p>
        </p:txBody>
      </p:sp>
      <p:sp>
        <p:nvSpPr>
          <p:cNvPr id="370" name="Google Shape;370;p14"/>
          <p:cNvSpPr txBox="1">
            <a:spLocks noGrp="1"/>
          </p:cNvSpPr>
          <p:nvPr>
            <p:ph type="body" idx="1"/>
          </p:nvPr>
        </p:nvSpPr>
        <p:spPr>
          <a:xfrm>
            <a:off x="488950" y="1183907"/>
            <a:ext cx="10512726" cy="464474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600"/>
              </a:spcAft>
              <a:buClr>
                <a:schemeClr val="accent3"/>
              </a:buClr>
              <a:buSzPts val="2800"/>
            </a:pPr>
            <a:r>
              <a:rPr lang="en-US" sz="2000" b="1" dirty="0"/>
              <a:t>Current REF structure creates perverse incentives:</a:t>
            </a:r>
            <a:endParaRPr lang="en-US" sz="2000" dirty="0"/>
          </a:p>
          <a:p>
            <a:pPr marL="285750" lvl="0" indent="-285750" algn="l" rtl="0">
              <a:lnSpc>
                <a:spcPct val="100000"/>
              </a:lnSpc>
              <a:spcBef>
                <a:spcPts val="0"/>
              </a:spcBef>
              <a:spcAft>
                <a:spcPts val="600"/>
              </a:spcAft>
              <a:buClr>
                <a:schemeClr val="accent3"/>
              </a:buClr>
              <a:buSzPts val="2800"/>
              <a:buFont typeface="Arial"/>
              <a:buChar char="•"/>
            </a:pPr>
            <a:r>
              <a:rPr lang="en-US" sz="2000" dirty="0"/>
              <a:t>What REF covers well:</a:t>
            </a:r>
          </a:p>
          <a:p>
            <a:pPr marL="742950" lvl="1" indent="-285750">
              <a:spcBef>
                <a:spcPts val="0"/>
              </a:spcBef>
              <a:spcAft>
                <a:spcPts val="600"/>
              </a:spcAft>
              <a:buSzPts val="2800"/>
              <a:buFont typeface="Arial"/>
              <a:buChar char="•"/>
            </a:pPr>
            <a:r>
              <a:rPr lang="en-US" sz="2000" dirty="0"/>
              <a:t>&gt;60% reinsurance for members over age 65</a:t>
            </a:r>
          </a:p>
          <a:p>
            <a:pPr marL="742950" lvl="1" indent="-285750">
              <a:spcBef>
                <a:spcPts val="0"/>
              </a:spcBef>
              <a:spcAft>
                <a:spcPts val="600"/>
              </a:spcAft>
              <a:buSzPts val="2800"/>
              <a:buFont typeface="Arial"/>
              <a:buChar char="•"/>
            </a:pPr>
            <a:r>
              <a:rPr lang="en-US" sz="2000" dirty="0"/>
              <a:t>82% reinsurance for claims above $50,000</a:t>
            </a:r>
          </a:p>
          <a:p>
            <a:pPr marL="285750" lvl="0" indent="-285750" algn="l" rtl="0">
              <a:lnSpc>
                <a:spcPct val="100000"/>
              </a:lnSpc>
              <a:spcBef>
                <a:spcPts val="0"/>
              </a:spcBef>
              <a:spcAft>
                <a:spcPts val="600"/>
              </a:spcAft>
              <a:buClr>
                <a:schemeClr val="accent3"/>
              </a:buClr>
              <a:buSzPts val="2800"/>
              <a:buFont typeface="Arial"/>
              <a:buChar char="•"/>
            </a:pPr>
            <a:r>
              <a:rPr lang="en-US" sz="2000" dirty="0"/>
              <a:t>What REF covers poorly:</a:t>
            </a:r>
          </a:p>
          <a:p>
            <a:pPr marL="742950" lvl="1" indent="-285750">
              <a:spcBef>
                <a:spcPts val="0"/>
              </a:spcBef>
              <a:spcAft>
                <a:spcPts val="600"/>
              </a:spcAft>
              <a:buSzPts val="2800"/>
              <a:buFont typeface="Arial"/>
              <a:buChar char="•"/>
            </a:pPr>
            <a:r>
              <a:rPr lang="en-US" sz="2000" dirty="0"/>
              <a:t>Psychiatric treatment (high cost but mostly under $50k threshold)</a:t>
            </a:r>
          </a:p>
          <a:p>
            <a:pPr marL="742950" lvl="1" indent="-285750">
              <a:spcBef>
                <a:spcPts val="0"/>
              </a:spcBef>
              <a:spcAft>
                <a:spcPts val="600"/>
              </a:spcAft>
              <a:buSzPts val="2800"/>
              <a:buFont typeface="Arial"/>
              <a:buChar char="•"/>
            </a:pPr>
            <a:r>
              <a:rPr lang="en-US" sz="2000" dirty="0"/>
              <a:t>Obstetrics (high frequency, costs typically under $50k)</a:t>
            </a:r>
          </a:p>
          <a:p>
            <a:pPr marL="742950" lvl="1" indent="-285750">
              <a:spcBef>
                <a:spcPts val="0"/>
              </a:spcBef>
              <a:spcAft>
                <a:spcPts val="600"/>
              </a:spcAft>
              <a:buSzPts val="2800"/>
              <a:buFont typeface="Arial"/>
              <a:buChar char="•"/>
            </a:pPr>
            <a:r>
              <a:rPr lang="en-US" sz="2000" dirty="0"/>
              <a:t>Weight Loss surgery and IVF which are planned activities</a:t>
            </a:r>
          </a:p>
          <a:p>
            <a:pPr marL="742950" lvl="1" indent="-285750">
              <a:spcBef>
                <a:spcPts val="0"/>
              </a:spcBef>
              <a:spcAft>
                <a:spcPts val="600"/>
              </a:spcAft>
              <a:buSzPts val="2800"/>
              <a:buFont typeface="Arial"/>
              <a:buChar char="•"/>
            </a:pPr>
            <a:r>
              <a:rPr lang="en-US" sz="2000" dirty="0"/>
              <a:t>Younger members (&lt;55 yrs) often claim in these categories but spend proportionality less time in the gold hospital category </a:t>
            </a:r>
          </a:p>
          <a:p>
            <a:pPr marL="285750" lvl="0" indent="-285750" algn="l" rtl="0">
              <a:lnSpc>
                <a:spcPct val="100000"/>
              </a:lnSpc>
              <a:spcBef>
                <a:spcPts val="0"/>
              </a:spcBef>
              <a:spcAft>
                <a:spcPts val="600"/>
              </a:spcAft>
              <a:buClr>
                <a:schemeClr val="accent3"/>
              </a:buClr>
              <a:buSzPts val="2800"/>
              <a:buFont typeface="Arial"/>
              <a:buChar char="•"/>
            </a:pPr>
            <a:endParaRPr lang="en-US" sz="2000" dirty="0"/>
          </a:p>
          <a:p>
            <a:pPr marL="0" lvl="0" indent="0" algn="l" rtl="0">
              <a:lnSpc>
                <a:spcPct val="100000"/>
              </a:lnSpc>
              <a:spcBef>
                <a:spcPts val="0"/>
              </a:spcBef>
              <a:spcAft>
                <a:spcPts val="600"/>
              </a:spcAft>
              <a:buClr>
                <a:schemeClr val="accent3"/>
              </a:buClr>
              <a:buSzPts val="2800"/>
            </a:pPr>
            <a:r>
              <a:rPr lang="en-US" sz="2000" dirty="0"/>
              <a:t>The mental health waiver compounds this problem</a:t>
            </a:r>
          </a:p>
        </p:txBody>
      </p:sp>
      <p:sp>
        <p:nvSpPr>
          <p:cNvPr id="371" name="Google Shape;371;p14"/>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7</a:t>
            </a:fld>
            <a:endParaRPr dirty="0"/>
          </a:p>
        </p:txBody>
      </p:sp>
      <p:sp>
        <p:nvSpPr>
          <p:cNvPr id="3" name="Google Shape;351;p12">
            <a:extLst>
              <a:ext uri="{FF2B5EF4-FFF2-40B4-BE49-F238E27FC236}">
                <a16:creationId xmlns:a16="http://schemas.microsoft.com/office/drawing/2014/main" id="{5F1DD1D4-30DC-0AB6-67E9-8EB30E85449C}"/>
              </a:ext>
            </a:extLst>
          </p:cNvPr>
          <p:cNvSpPr txBox="1"/>
          <p:nvPr/>
        </p:nvSpPr>
        <p:spPr>
          <a:xfrm>
            <a:off x="9007592" y="6370244"/>
            <a:ext cx="1243124" cy="434080"/>
          </a:xfrm>
          <a:prstGeom prst="rect">
            <a:avLst/>
          </a:prstGeom>
          <a:noFill/>
          <a:ln>
            <a:noFill/>
          </a:ln>
        </p:spPr>
        <p:txBody>
          <a:bodyPr spcFirstLastPara="1" wrap="square" lIns="0" tIns="0" rIns="0" bIns="0" anchor="ctr" anchorCtr="0">
            <a:noAutofit/>
          </a:bodyPr>
          <a:lstStyle/>
          <a:p>
            <a:pPr marL="0" marR="0" lvl="0" indent="0" rtl="0">
              <a:spcBef>
                <a:spcPts val="0"/>
              </a:spcBef>
              <a:spcAft>
                <a:spcPts val="0"/>
              </a:spcAft>
              <a:buNone/>
            </a:pPr>
            <a:r>
              <a:rPr lang="en-AU" sz="1000" b="0" i="0" dirty="0">
                <a:solidFill>
                  <a:schemeClr val="dk1"/>
                </a:solidFill>
                <a:latin typeface="Arial"/>
                <a:ea typeface="Arial"/>
                <a:cs typeface="Arial"/>
                <a:sym typeface="Arial"/>
              </a:rPr>
              <a:t>Source: APRA DCL Data Collection</a:t>
            </a:r>
            <a:endParaRPr dirty="0"/>
          </a:p>
        </p:txBody>
      </p:sp>
    </p:spTree>
    <p:extLst>
      <p:ext uri="{BB962C8B-B14F-4D97-AF65-F5344CB8AC3E}">
        <p14:creationId xmlns:p14="http://schemas.microsoft.com/office/powerpoint/2010/main" val="109133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14"/>
          <p:cNvSpPr txBox="1"/>
          <p:nvPr/>
        </p:nvSpPr>
        <p:spPr>
          <a:xfrm>
            <a:off x="432000" y="206000"/>
            <a:ext cx="11672914"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C69FF"/>
              </a:buClr>
              <a:buSzPts val="3200"/>
              <a:buFont typeface="Arial"/>
              <a:buNone/>
            </a:pPr>
            <a:r>
              <a:rPr lang="en-AU" sz="3200" b="1" dirty="0">
                <a:solidFill>
                  <a:srgbClr val="3C69FF"/>
                </a:solidFill>
                <a:latin typeface="Arial"/>
                <a:ea typeface="Arial"/>
                <a:cs typeface="Arial"/>
                <a:sym typeface="Arial"/>
              </a:rPr>
              <a:t>The resulting adverse selection ‘spiral’</a:t>
            </a:r>
            <a:endParaRPr sz="2400" b="0" dirty="0">
              <a:solidFill>
                <a:srgbClr val="3C69FF"/>
              </a:solidFill>
              <a:latin typeface="Arial"/>
              <a:ea typeface="Arial"/>
              <a:cs typeface="Arial"/>
              <a:sym typeface="Arial"/>
            </a:endParaRPr>
          </a:p>
        </p:txBody>
      </p:sp>
      <p:sp>
        <p:nvSpPr>
          <p:cNvPr id="370" name="Google Shape;370;p14"/>
          <p:cNvSpPr txBox="1">
            <a:spLocks noGrp="1"/>
          </p:cNvSpPr>
          <p:nvPr>
            <p:ph type="body" idx="1"/>
          </p:nvPr>
        </p:nvSpPr>
        <p:spPr>
          <a:xfrm>
            <a:off x="933449" y="885825"/>
            <a:ext cx="11069253" cy="4863622"/>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1200"/>
              </a:spcAft>
              <a:buClr>
                <a:schemeClr val="accent3"/>
              </a:buClr>
              <a:buSzPts val="2800"/>
              <a:buFont typeface="Arial"/>
              <a:buChar char="•"/>
            </a:pPr>
            <a:r>
              <a:rPr lang="en-AU" sz="2400" dirty="0"/>
              <a:t>Members planning to use Obstetrics, Psychiatric Hospital, weight loss surgery and IVF purchase gold and make claims that are high cost for funds</a:t>
            </a:r>
          </a:p>
          <a:p>
            <a:pPr marL="285750" lvl="0" indent="-285750" algn="l" rtl="0">
              <a:lnSpc>
                <a:spcPct val="100000"/>
              </a:lnSpc>
              <a:spcBef>
                <a:spcPts val="0"/>
              </a:spcBef>
              <a:spcAft>
                <a:spcPts val="1200"/>
              </a:spcAft>
              <a:buClr>
                <a:schemeClr val="accent3"/>
              </a:buClr>
              <a:buSzPts val="2800"/>
              <a:buFont typeface="Arial"/>
              <a:buChar char="•"/>
            </a:pPr>
            <a:r>
              <a:rPr lang="en-AU" sz="2400" dirty="0"/>
              <a:t>Funds have responded by closing gold products to protect existing members, reducing access and raising premiums</a:t>
            </a:r>
          </a:p>
          <a:p>
            <a:pPr marL="285750" indent="-285750">
              <a:spcBef>
                <a:spcPts val="0"/>
              </a:spcBef>
              <a:spcAft>
                <a:spcPts val="1200"/>
              </a:spcAft>
              <a:buSzPts val="2800"/>
              <a:buFont typeface="Arial"/>
              <a:buChar char="•"/>
            </a:pPr>
            <a:r>
              <a:rPr lang="en-AU" sz="2400" dirty="0"/>
              <a:t>This incentivises good risks to choose other options</a:t>
            </a:r>
          </a:p>
          <a:p>
            <a:pPr marL="285750" indent="-285750">
              <a:spcBef>
                <a:spcPts val="0"/>
              </a:spcBef>
              <a:spcAft>
                <a:spcPts val="1200"/>
              </a:spcAft>
              <a:buSzPts val="2800"/>
              <a:buFont typeface="Arial"/>
              <a:buChar char="•"/>
            </a:pPr>
            <a:r>
              <a:rPr lang="en-AU" sz="2400" dirty="0"/>
              <a:t>High claimers are incentivised to purchase gold, utilise it, then move to a cheaper product (or drop health insurance)</a:t>
            </a:r>
          </a:p>
          <a:p>
            <a:pPr marL="285750" lvl="0" indent="-285750" algn="l" rtl="0">
              <a:lnSpc>
                <a:spcPct val="100000"/>
              </a:lnSpc>
              <a:spcBef>
                <a:spcPts val="0"/>
              </a:spcBef>
              <a:spcAft>
                <a:spcPts val="1200"/>
              </a:spcAft>
              <a:buClr>
                <a:schemeClr val="accent3"/>
              </a:buClr>
              <a:buSzPts val="2800"/>
              <a:buFont typeface="Arial"/>
              <a:buChar char="•"/>
            </a:pPr>
            <a:r>
              <a:rPr lang="en-AU" sz="2400" dirty="0"/>
              <a:t>As a result open gold hospital only products’ performs worse, requiring further premium increases</a:t>
            </a:r>
          </a:p>
          <a:p>
            <a:pPr marL="285750" lvl="0" indent="-285750" algn="l" rtl="0">
              <a:lnSpc>
                <a:spcPct val="100000"/>
              </a:lnSpc>
              <a:spcBef>
                <a:spcPts val="0"/>
              </a:spcBef>
              <a:spcAft>
                <a:spcPts val="1200"/>
              </a:spcAft>
              <a:buClr>
                <a:schemeClr val="accent3"/>
              </a:buClr>
              <a:buSzPts val="2800"/>
              <a:buFont typeface="Arial"/>
              <a:buChar char="•"/>
            </a:pPr>
            <a:endParaRPr lang="en-AU" sz="800" dirty="0"/>
          </a:p>
          <a:p>
            <a:pPr marL="0" lvl="0" indent="0" algn="l" rtl="0">
              <a:lnSpc>
                <a:spcPct val="100000"/>
              </a:lnSpc>
              <a:spcBef>
                <a:spcPts val="0"/>
              </a:spcBef>
              <a:spcAft>
                <a:spcPts val="1200"/>
              </a:spcAft>
              <a:buClr>
                <a:schemeClr val="accent3"/>
              </a:buClr>
              <a:buSzPts val="2800"/>
            </a:pPr>
            <a:r>
              <a:rPr lang="en-AU" sz="2400" b="1" dirty="0"/>
              <a:t>Gold has become a niche product and is being priced for the members who buy and use that niche product</a:t>
            </a:r>
            <a:endParaRPr sz="1200" b="1" dirty="0"/>
          </a:p>
        </p:txBody>
      </p:sp>
      <p:sp>
        <p:nvSpPr>
          <p:cNvPr id="371" name="Google Shape;371;p14"/>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AU"/>
              <a:t>8</a:t>
            </a:fld>
            <a:endParaRPr dirty="0"/>
          </a:p>
        </p:txBody>
      </p:sp>
      <p:sp>
        <p:nvSpPr>
          <p:cNvPr id="373" name="Google Shape;373;p14"/>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AU" sz="1000" b="0" i="0" dirty="0">
                <a:solidFill>
                  <a:schemeClr val="dk1"/>
                </a:solidFill>
                <a:latin typeface="Arial"/>
                <a:ea typeface="Arial"/>
                <a:cs typeface="Arial"/>
                <a:sym typeface="Arial"/>
              </a:rPr>
              <a:t>Presented at the 2025 All Actuaries Summit</a:t>
            </a:r>
            <a:endParaRPr dirty="0"/>
          </a:p>
        </p:txBody>
      </p:sp>
    </p:spTree>
    <p:extLst>
      <p:ext uri="{BB962C8B-B14F-4D97-AF65-F5344CB8AC3E}">
        <p14:creationId xmlns:p14="http://schemas.microsoft.com/office/powerpoint/2010/main" val="95377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5"/>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200"/>
              <a:buFont typeface="Arial"/>
              <a:buNone/>
            </a:pPr>
            <a:r>
              <a:rPr lang="en-AU" dirty="0"/>
              <a:t>Key issue?</a:t>
            </a:r>
            <a:endParaRPr dirty="0"/>
          </a:p>
        </p:txBody>
      </p:sp>
      <p:sp>
        <p:nvSpPr>
          <p:cNvPr id="379" name="Google Shape;379;p15"/>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AU" dirty="0"/>
              <a:t>02</a:t>
            </a:r>
            <a:endParaRPr dirty="0"/>
          </a:p>
        </p:txBody>
      </p:sp>
      <p:sp>
        <p:nvSpPr>
          <p:cNvPr id="380" name="Google Shape;380;p15"/>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AU" sz="1000" b="0" i="0" dirty="0">
                <a:solidFill>
                  <a:schemeClr val="lt1"/>
                </a:solidFill>
                <a:latin typeface="Arial"/>
                <a:ea typeface="Arial"/>
                <a:cs typeface="Arial"/>
                <a:sym typeface="Arial"/>
              </a:rPr>
              <a:t>Presented at the 2025 All Actuaries Summit</a:t>
            </a:r>
            <a:endParaRPr dirty="0"/>
          </a:p>
        </p:txBody>
      </p:sp>
    </p:spTree>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27</Value>
      <Value>40</Value>
      <Value>38</Value>
      <Value>46</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"Finding Sustainability solutions for Gold Hospital in Australia’s Private Health Insurance market"
Building on the successful 30 September Insights session which explored the myriad challenges to the financial sustainability of the Gold hospital tier in Australia, the conversation now turns to the critical question: How should we tackle these problems, and who should be responsible?
The Actuaries Institute Gold Working Group (WG) invites you to join us as we delve deeper into stakeholder concerns around this product category and explore potential solutions. You’ll hear about how similar issues are addressed elsewhere around the globe, see alternatives assessed against the status quo and we’ll pull out the crystal ball to fast forward to a new age (or about 10 years from now).</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Health</TermName>
          <TermId xmlns="http://schemas.microsoft.com/office/infopath/2007/PartnerControls">86c6c317-aa04-4573-bfd3-11091ca80761</TermId>
        </TermInfo>
        <TermInfo xmlns="http://schemas.microsoft.com/office/infopath/2007/PartnerControls">
          <TermName xmlns="http://schemas.microsoft.com/office/infopath/2007/PartnerControls">Public Policy</TermName>
          <TermId xmlns="http://schemas.microsoft.com/office/infopath/2007/PartnerControls">7280e813-2a27-470b-94ab-451192d133d0</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2025-06-10T14:00:00+00:00</Created-Date>
    <wic_System_Copyright xmlns="http://schemas.microsoft.com/sharepoint/v3/fields" xsi:nil="true"/>
    <new-release-expiry xmlns="b9043e53-a078-4fe1-9a97-1dc890974721" xsi:nil="true"/>
    <_dlc_DocId xmlns="7c09f450-3099-4ab0-9797-308ed8a26daf">CE6YYQN64SX3-786882053-16237</_dlc_DocId>
    <_dlc_DocIdUrl xmlns="7c09f450-3099-4ab0-9797-308ed8a26daf">
      <Url>https://actuaries.sharepoint.com/sites/DMS/_layouts/15/DocIdRedir.aspx?ID=CE6YYQN64SX3-786882053-16237</Url>
      <Description>CE6YYQN64SX3-786882053-16237</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65C2CA-7A63-4A20-BB7F-4CE849F9E5C6}"/>
</file>

<file path=customXml/itemProps2.xml><?xml version="1.0" encoding="utf-8"?>
<ds:datastoreItem xmlns:ds="http://schemas.openxmlformats.org/officeDocument/2006/customXml" ds:itemID="{5CE28E89-2296-40C6-8818-500CA1F58E59}"/>
</file>

<file path=customXml/itemProps3.xml><?xml version="1.0" encoding="utf-8"?>
<ds:datastoreItem xmlns:ds="http://schemas.openxmlformats.org/officeDocument/2006/customXml" ds:itemID="{46EB4549-B595-41B2-97CB-BC72483D301A}"/>
</file>

<file path=customXml/itemProps4.xml><?xml version="1.0" encoding="utf-8"?>
<ds:datastoreItem xmlns:ds="http://schemas.openxmlformats.org/officeDocument/2006/customXml" ds:itemID="{25826AC7-FFDC-419F-817B-583C7DD61376}"/>
</file>

<file path=customXml/itemProps5.xml><?xml version="1.0" encoding="utf-8"?>
<ds:datastoreItem xmlns:ds="http://schemas.openxmlformats.org/officeDocument/2006/customXml" ds:itemID="{1D944C97-B25B-4F2A-92E1-09464883E21B}"/>
</file>

<file path=docProps/app.xml><?xml version="1.0" encoding="utf-8"?>
<Properties xmlns="http://schemas.openxmlformats.org/officeDocument/2006/extended-properties" xmlns:vt="http://schemas.openxmlformats.org/officeDocument/2006/docPropsVTypes">
  <TotalTime>1057</TotalTime>
  <Words>3506</Words>
  <Application>Microsoft Office PowerPoint</Application>
  <PresentationFormat>Widescreen</PresentationFormat>
  <Paragraphs>423</Paragraphs>
  <Slides>39</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In Gold we trust? </vt:lpstr>
      <vt:lpstr>The Actuaries Institute acknowledges the traditional custodians of the lands and waters where we live and work, travel, and trade.  We pay our respect to the members of those communities, Elders past and present, and recognise and celebrate their continuing custodianship and culture.</vt:lpstr>
      <vt:lpstr>How do we approach fixing gold hospital products?</vt:lpstr>
      <vt:lpstr>What is happening?</vt:lpstr>
      <vt:lpstr>PowerPoint Presentation</vt:lpstr>
      <vt:lpstr>PowerPoint Presentation</vt:lpstr>
      <vt:lpstr>PowerPoint Presentation</vt:lpstr>
      <vt:lpstr>PowerPoint Presentation</vt:lpstr>
      <vt:lpstr>Key issue?</vt:lpstr>
      <vt:lpstr>PowerPoint Presentation</vt:lpstr>
      <vt:lpstr>PowerPoint Presentation</vt:lpstr>
      <vt:lpstr>Rating solutions</vt:lpstr>
      <vt:lpstr>PowerPoint Presentation</vt:lpstr>
      <vt:lpstr>PowerPoint Presentation</vt:lpstr>
      <vt:lpstr>Levers of change</vt:lpstr>
      <vt:lpstr>PowerPoint Presentation</vt:lpstr>
      <vt:lpstr>Changing waiting periods</vt:lpstr>
      <vt:lpstr>PowerPoint Presentation</vt:lpstr>
      <vt:lpstr>PowerPoint Presentation</vt:lpstr>
      <vt:lpstr>Risk Equalisation</vt:lpstr>
      <vt:lpstr>PowerPoint Presentation</vt:lpstr>
      <vt:lpstr>PowerPoint Presentation</vt:lpstr>
      <vt:lpstr>PowerPoint Presentation</vt:lpstr>
      <vt:lpstr>Higher Government Support</vt:lpstr>
      <vt:lpstr>PowerPoint Presentation</vt:lpstr>
      <vt:lpstr>PowerPoint Presentation</vt:lpstr>
      <vt:lpstr>Other areas considered</vt:lpstr>
      <vt:lpstr>PowerPoint Presentation</vt:lpstr>
      <vt:lpstr>A hybrid approach</vt:lpstr>
      <vt:lpstr>PowerPoint Presentation</vt:lpstr>
      <vt:lpstr>PowerPoint Presentation</vt:lpstr>
      <vt:lpstr>PowerPoint Presentation</vt:lpstr>
      <vt:lpstr>Taskforce next steps</vt:lpstr>
      <vt:lpstr>PowerPoint Presentation</vt:lpstr>
      <vt:lpstr>Q&amp;A session</vt:lpstr>
      <vt:lpstr>PowerPoint Presentation</vt:lpstr>
      <vt:lpstr>PowerPoint Presentation</vt:lpstr>
      <vt:lpstr>About the Actuaries Institute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In Gold we trust? The Sustainability Challenges of Gold Hospital in Australian Private Health Insurance</dc:title>
  <dc:creator>Antony Claughton</dc:creator>
  <cp:lastModifiedBy>Antony Claughton</cp:lastModifiedBy>
  <cp:revision>24</cp:revision>
  <dcterms:created xsi:type="dcterms:W3CDTF">2023-05-24T00:01:03Z</dcterms:created>
  <dcterms:modified xsi:type="dcterms:W3CDTF">2025-06-09T03:55:35Z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MSIP_Label_3f044fd7-8254-428e-8b0c-569cd014f14b_Enabled">
    <vt:lpwstr>true</vt:lpwstr>
  </property>
  <property fmtid="{D5CDD505-2E9C-101B-9397-08002B2CF9AE}" pid="5" name="MSIP_Label_3f044fd7-8254-428e-8b0c-569cd014f14b_SetDate">
    <vt:lpwstr>2025-06-04T02:08:41Z</vt:lpwstr>
  </property>
  <property fmtid="{D5CDD505-2E9C-101B-9397-08002B2CF9AE}" pid="6" name="MSIP_Label_3f044fd7-8254-428e-8b0c-569cd014f14b_Method">
    <vt:lpwstr>Privileged</vt:lpwstr>
  </property>
  <property fmtid="{D5CDD505-2E9C-101B-9397-08002B2CF9AE}" pid="7" name="MSIP_Label_3f044fd7-8254-428e-8b0c-569cd014f14b_Name">
    <vt:lpwstr>Unclassified</vt:lpwstr>
  </property>
  <property fmtid="{D5CDD505-2E9C-101B-9397-08002B2CF9AE}" pid="8" name="MSIP_Label_3f044fd7-8254-428e-8b0c-569cd014f14b_SiteId">
    <vt:lpwstr>c6fee078-afdc-4eb1-99e1-a29f1e30d0ff</vt:lpwstr>
  </property>
  <property fmtid="{D5CDD505-2E9C-101B-9397-08002B2CF9AE}" pid="9" name="MSIP_Label_3f044fd7-8254-428e-8b0c-569cd014f14b_ActionId">
    <vt:lpwstr>e7436cb1-846d-47e9-9c00-127a50711611</vt:lpwstr>
  </property>
  <property fmtid="{D5CDD505-2E9C-101B-9397-08002B2CF9AE}" pid="10" name="MSIP_Label_3f044fd7-8254-428e-8b0c-569cd014f14b_ContentBits">
    <vt:lpwstr>0</vt:lpwstr>
  </property>
  <property fmtid="{D5CDD505-2E9C-101B-9397-08002B2CF9AE}" pid="11" name="MSIP_Label_3f044fd7-8254-428e-8b0c-569cd014f14b_Tag">
    <vt:lpwstr>10, 0, 1, 1</vt:lpwstr>
  </property>
  <property fmtid="{D5CDD505-2E9C-101B-9397-08002B2CF9AE}" pid="12" name="_dlc_DocIdItemGuid">
    <vt:lpwstr>bbac0847-9bbf-4b67-9bba-60a42c6877d4</vt:lpwstr>
  </property>
  <property fmtid="{D5CDD505-2E9C-101B-9397-08002B2CF9AE}" pid="13" name="Prototype_Education_Programs">
    <vt:lpwstr/>
  </property>
  <property fmtid="{D5CDD505-2E9C-101B-9397-08002B2CF9AE}" pid="14" name="Prototype_CPD_Activity_Format">
    <vt:lpwstr>33;#Presentation Slides|d40094d7-41bb-4670-ae67-14554674b2a3</vt:lpwstr>
  </property>
  <property fmtid="{D5CDD505-2E9C-101B-9397-08002B2CF9AE}" pid="15" name="Prototype_Practice_Area">
    <vt:lpwstr>27;#Health|86c6c317-aa04-4573-bfd3-11091ca80761;#46;#Public Policy|7280e813-2a27-470b-94ab-451192d133d0</vt:lpwstr>
  </property>
  <property fmtid="{D5CDD505-2E9C-101B-9397-08002B2CF9AE}" pid="16" name="Prototype_Content_Types">
    <vt:lpwstr>29;#Presentation slides|82514a72-d478-4557-818e-561b0f30fbaf</vt:lpwstr>
  </property>
  <property fmtid="{D5CDD505-2E9C-101B-9397-08002B2CF9AE}" pid="17" name="Prototype_Tags">
    <vt:lpwstr>40;#Past Event|81820cd3-45f0-44e5-97c3-ef5505ffe26e;#97;#All Actuaries Summit|57ed7ee8-003a-406d-a47c-605a474390f3</vt:lpwstr>
  </property>
  <property fmtid="{D5CDD505-2E9C-101B-9397-08002B2CF9AE}" pid="18" name="lcf76f155ced4ddcb4097134ff3c332f">
    <vt:lpwstr/>
  </property>
  <property fmtid="{D5CDD505-2E9C-101B-9397-08002B2CF9AE}" pid="19" name="Prototype_Event_Types">
    <vt:lpwstr>38;#Major Events|741f9fd0-c1f0-4e98-ad79-70afc16eedf5</vt:lpwstr>
  </property>
</Properties>
</file>