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75" r:id="rId5"/>
    <p:sldId id="300" r:id="rId6"/>
    <p:sldId id="277" r:id="rId7"/>
    <p:sldId id="278" r:id="rId8"/>
    <p:sldId id="279" r:id="rId9"/>
    <p:sldId id="297" r:id="rId10"/>
    <p:sldId id="283" r:id="rId11"/>
    <p:sldId id="295" r:id="rId12"/>
    <p:sldId id="296" r:id="rId13"/>
    <p:sldId id="284" r:id="rId14"/>
    <p:sldId id="285" r:id="rId15"/>
    <p:sldId id="293" r:id="rId16"/>
    <p:sldId id="294" r:id="rId17"/>
    <p:sldId id="299" r:id="rId18"/>
    <p:sldId id="286" r:id="rId19"/>
    <p:sldId id="298" r:id="rId20"/>
    <p:sldId id="287" r:id="rId21"/>
    <p:sldId id="2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0C88C9-4A24-3168-E41D-C626413B1760}" name="Michael Walker" initials="MW" userId="S::z3524276@ad.unsw.edu.au::f692b91f-7736-41ce-acb4-972ed7fe9fa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10" autoAdjust="0"/>
    <p:restoredTop sz="94681"/>
  </p:normalViewPr>
  <p:slideViewPr>
    <p:cSldViewPr snapToGrid="0">
      <p:cViewPr varScale="1">
        <p:scale>
          <a:sx n="107" d="100"/>
          <a:sy n="107" d="100"/>
        </p:scale>
        <p:origin x="4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 Id="rId30" Type="http://schemas.openxmlformats.org/officeDocument/2006/relationships/customXml" Target="../customXml/item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A4CF7-9883-7542-8774-50E62ADBD844}" type="datetimeFigureOut">
              <a:rPr lang="en-US" smtClean="0"/>
              <a:t>6/5/25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A80CD-AE39-0C4B-A880-515F813E088A}" type="slidenum">
              <a:rPr lang="en-US" smtClean="0"/>
              <a:t>‹#›</a:t>
            </a:fld>
            <a:endParaRPr lang="en-US"/>
          </a:p>
        </p:txBody>
      </p:sp>
    </p:spTree>
    <p:extLst>
      <p:ext uri="{BB962C8B-B14F-4D97-AF65-F5344CB8AC3E}">
        <p14:creationId xmlns:p14="http://schemas.microsoft.com/office/powerpoint/2010/main" val="115411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EA80CD-AE39-0C4B-A880-515F813E088A}" type="slidenum">
              <a:rPr lang="en-US" smtClean="0"/>
              <a:t>13</a:t>
            </a:fld>
            <a:endParaRPr lang="en-US"/>
          </a:p>
        </p:txBody>
      </p:sp>
    </p:spTree>
    <p:extLst>
      <p:ext uri="{BB962C8B-B14F-4D97-AF65-F5344CB8AC3E}">
        <p14:creationId xmlns:p14="http://schemas.microsoft.com/office/powerpoint/2010/main" val="1355882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BD034-4726-78DD-654B-ADC90D053E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D9997D-21E2-A727-53D9-C7C6285369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591E2E-415E-403C-BB29-A61A9C3DB2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65F4DD-D61E-D0F5-36A2-899F103B0629}"/>
              </a:ext>
            </a:extLst>
          </p:cNvPr>
          <p:cNvSpPr>
            <a:spLocks noGrp="1"/>
          </p:cNvSpPr>
          <p:nvPr>
            <p:ph type="sldNum" sz="quarter" idx="5"/>
          </p:nvPr>
        </p:nvSpPr>
        <p:spPr/>
        <p:txBody>
          <a:bodyPr/>
          <a:lstStyle/>
          <a:p>
            <a:fld id="{1BEA80CD-AE39-0C4B-A880-515F813E088A}" type="slidenum">
              <a:rPr lang="en-US" smtClean="0"/>
              <a:t>14</a:t>
            </a:fld>
            <a:endParaRPr lang="en-US"/>
          </a:p>
        </p:txBody>
      </p:sp>
    </p:spTree>
    <p:extLst>
      <p:ext uri="{BB962C8B-B14F-4D97-AF65-F5344CB8AC3E}">
        <p14:creationId xmlns:p14="http://schemas.microsoft.com/office/powerpoint/2010/main" val="1507840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984003" y="3702358"/>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2001357" y="4488870"/>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4232364" cy="2633050"/>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6E921332-E814-972E-C4E3-95339D3485E1}"/>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8068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ature Copy">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0"/>
            <a:ext cx="7132401" cy="3159399"/>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B43BF3A9-891A-B059-29FB-D64323A90CF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052419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43568E-B69F-31A9-5D84-5E0B7D27CE56}"/>
              </a:ext>
            </a:extLst>
          </p:cNvPr>
          <p:cNvSpPr>
            <a:spLocks noGrp="1"/>
          </p:cNvSpPr>
          <p:nvPr>
            <p:ph type="pic" sz="quarter" idx="13"/>
          </p:nvPr>
        </p:nvSpPr>
        <p:spPr>
          <a:xfrm>
            <a:off x="6096000" y="0"/>
            <a:ext cx="6096000" cy="6858000"/>
          </a:xfrm>
          <a:solidFill>
            <a:schemeClr val="bg1">
              <a:lumMod val="85000"/>
            </a:schemeClr>
          </a:solidFill>
        </p:spPr>
        <p:txBody>
          <a:bodyPr anchor="ctr" anchorCtr="0"/>
          <a:lstStyle>
            <a:lvl1pPr algn="ctr">
              <a:defRPr sz="1000"/>
            </a:lvl1pP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189C72DD-B617-4FC7-362F-A99AF8E75082}"/>
              </a:ext>
            </a:extLst>
          </p:cNvPr>
          <p:cNvSpPr>
            <a:spLocks noGrp="1"/>
          </p:cNvSpPr>
          <p:nvPr>
            <p:ph type="ftr" sz="quarter" idx="3"/>
          </p:nvPr>
        </p:nvSpPr>
        <p:spPr>
          <a:xfrm>
            <a:off x="1798530" y="6417425"/>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60304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33635" y="1468061"/>
            <a:ext cx="7545236" cy="4251199"/>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A7E709DD-B4DF-F760-665E-1764DED439B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802847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tx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8" name="Content Placeholder 2">
            <a:extLst>
              <a:ext uri="{FF2B5EF4-FFF2-40B4-BE49-F238E27FC236}">
                <a16:creationId xmlns:a16="http://schemas.microsoft.com/office/drawing/2014/main" id="{CE1E9FC3-FD80-6B63-EDE0-8BCF742EDEE8}"/>
              </a:ext>
            </a:extLst>
          </p:cNvPr>
          <p:cNvSpPr>
            <a:spLocks noGrp="1"/>
          </p:cNvSpPr>
          <p:nvPr>
            <p:ph idx="13"/>
          </p:nvPr>
        </p:nvSpPr>
        <p:spPr>
          <a:xfrm>
            <a:off x="523190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90E1AFF1-83F6-B417-3FB2-F082A2B78A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47394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300915"/>
            <a:ext cx="5403810" cy="1232435"/>
          </a:xfrm>
        </p:spPr>
        <p:txBody>
          <a:bodyPr/>
          <a:lstStyle>
            <a:lvl1pPr>
              <a:defRPr sz="2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884FAA58-F1B4-531A-061A-6D4457DF3FC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488098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EBE8D23D-CB16-3CD8-EC66-E391FD4D4BA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713542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bg1"/>
                </a:solidFill>
              </a:defRPr>
            </a:lvl1pPr>
            <a:lvl2pPr marL="0" indent="0">
              <a:buNone/>
              <a:defRPr sz="900">
                <a:solidFill>
                  <a:schemeClr val="bg1"/>
                </a:solidFill>
              </a:defRPr>
            </a:lvl2pPr>
            <a:lvl3pPr marL="180975" indent="-180975">
              <a:tabLst/>
              <a:defRPr sz="900">
                <a:solidFill>
                  <a:schemeClr val="bg1"/>
                </a:solidFill>
              </a:defRPr>
            </a:lvl3pPr>
            <a:lvl4pPr marL="355600" indent="-174625">
              <a:tabLst/>
              <a:defRPr sz="900">
                <a:solidFill>
                  <a:schemeClr val="bg1"/>
                </a:solidFill>
              </a:defRPr>
            </a:lvl4pPr>
            <a:lvl5pPr marL="536575" indent="-180975">
              <a:tabLst/>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49B5B446-BF61-9273-73C2-7E54AB446B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68639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tx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4660D2EA-6D20-7E9D-AE74-606945F6FE2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915598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1"/>
        </a:soli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D12EF5E7-BD8E-CAB9-E725-345E21653ECD}"/>
              </a:ext>
            </a:extLst>
          </p:cNvPr>
          <p:cNvGrpSpPr/>
          <p:nvPr userDrawn="1"/>
        </p:nvGrpSpPr>
        <p:grpSpPr>
          <a:xfrm>
            <a:off x="417526" y="387280"/>
            <a:ext cx="11340345" cy="6075045"/>
            <a:chOff x="417526" y="387280"/>
            <a:chExt cx="11340345" cy="6075045"/>
          </a:xfrm>
        </p:grpSpPr>
        <p:sp>
          <p:nvSpPr>
            <p:cNvPr id="12" name="Freeform 11">
              <a:extLst>
                <a:ext uri="{FF2B5EF4-FFF2-40B4-BE49-F238E27FC236}">
                  <a16:creationId xmlns:a16="http://schemas.microsoft.com/office/drawing/2014/main" id="{DB6E64BA-5E3F-0B13-F3BD-289BBB0BEB04}"/>
                </a:ext>
              </a:extLst>
            </p:cNvPr>
            <p:cNvSpPr/>
            <p:nvPr/>
          </p:nvSpPr>
          <p:spPr>
            <a:xfrm>
              <a:off x="3627164" y="150759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2A486A8-CC89-9FB4-E3D0-C4E0732EE99F}"/>
                </a:ext>
              </a:extLst>
            </p:cNvPr>
            <p:cNvSpPr/>
            <p:nvPr/>
          </p:nvSpPr>
          <p:spPr>
            <a:xfrm>
              <a:off x="3627164" y="387280"/>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CA9702C-BF9A-D515-F12E-47B1496EE8EC}"/>
                </a:ext>
              </a:extLst>
            </p:cNvPr>
            <p:cNvSpPr/>
            <p:nvPr/>
          </p:nvSpPr>
          <p:spPr>
            <a:xfrm>
              <a:off x="5405447" y="387280"/>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9A48810-A754-BB60-394F-F89ACC86D4CA}"/>
                </a:ext>
              </a:extLst>
            </p:cNvPr>
            <p:cNvSpPr/>
            <p:nvPr/>
          </p:nvSpPr>
          <p:spPr>
            <a:xfrm>
              <a:off x="5405447" y="78697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EE001CF-9FFD-81C1-7F2E-67002CD750B6}"/>
                </a:ext>
              </a:extLst>
            </p:cNvPr>
            <p:cNvSpPr/>
            <p:nvPr/>
          </p:nvSpPr>
          <p:spPr>
            <a:xfrm>
              <a:off x="5405447" y="2255371"/>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9DB2B16-09E4-D9CA-D412-561D7B44E1D1}"/>
                </a:ext>
              </a:extLst>
            </p:cNvPr>
            <p:cNvSpPr/>
            <p:nvPr/>
          </p:nvSpPr>
          <p:spPr>
            <a:xfrm>
              <a:off x="5761121" y="2255371"/>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64C8EF0-BEAE-EEA6-3638-EFD85102CE66}"/>
                </a:ext>
              </a:extLst>
            </p:cNvPr>
            <p:cNvSpPr/>
            <p:nvPr/>
          </p:nvSpPr>
          <p:spPr>
            <a:xfrm>
              <a:off x="5761121" y="189496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AE7F640-C6DF-4ECA-F9CC-28501FA4871F}"/>
                </a:ext>
              </a:extLst>
            </p:cNvPr>
            <p:cNvSpPr/>
            <p:nvPr/>
          </p:nvSpPr>
          <p:spPr>
            <a:xfrm>
              <a:off x="5761121" y="262791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CD68CA-0CCD-3986-6D30-A2131CBDF46C}"/>
                </a:ext>
              </a:extLst>
            </p:cNvPr>
            <p:cNvSpPr/>
            <p:nvPr/>
          </p:nvSpPr>
          <p:spPr>
            <a:xfrm>
              <a:off x="5761121"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A2CB4B6-6677-A64D-63E7-03B73A82ECE5}"/>
                </a:ext>
              </a:extLst>
            </p:cNvPr>
            <p:cNvSpPr/>
            <p:nvPr/>
          </p:nvSpPr>
          <p:spPr>
            <a:xfrm>
              <a:off x="6828145"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4DCD34-ECC1-F0D7-5D6A-E29C268BE537}"/>
                </a:ext>
              </a:extLst>
            </p:cNvPr>
            <p:cNvSpPr/>
            <p:nvPr/>
          </p:nvSpPr>
          <p:spPr>
            <a:xfrm>
              <a:off x="7539493" y="3291304"/>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7876098-EBCB-8E16-72E4-9E8F6D4E4118}"/>
                </a:ext>
              </a:extLst>
            </p:cNvPr>
            <p:cNvSpPr/>
            <p:nvPr/>
          </p:nvSpPr>
          <p:spPr>
            <a:xfrm>
              <a:off x="4338513" y="4821852"/>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0949F5A-DD1D-2EF7-285F-0C44C58CEA32}"/>
                </a:ext>
              </a:extLst>
            </p:cNvPr>
            <p:cNvSpPr/>
            <p:nvPr/>
          </p:nvSpPr>
          <p:spPr>
            <a:xfrm>
              <a:off x="4338513" y="518314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19BFF03-D109-FF17-C56C-B815AB9CAAC8}"/>
                </a:ext>
              </a:extLst>
            </p:cNvPr>
            <p:cNvSpPr/>
            <p:nvPr/>
          </p:nvSpPr>
          <p:spPr>
            <a:xfrm>
              <a:off x="6828145"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839"/>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C5E1BFD-6710-4C5F-1411-5CDF3F443D1E}"/>
                </a:ext>
              </a:extLst>
            </p:cNvPr>
            <p:cNvSpPr/>
            <p:nvPr/>
          </p:nvSpPr>
          <p:spPr>
            <a:xfrm>
              <a:off x="6472470" y="5903773"/>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61663C6-E7AA-643E-F135-F7DB591F6F9F}"/>
                </a:ext>
              </a:extLst>
            </p:cNvPr>
            <p:cNvSpPr/>
            <p:nvPr/>
          </p:nvSpPr>
          <p:spPr>
            <a:xfrm>
              <a:off x="6472470" y="6282124"/>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ADB5E5F-0B4D-1C4E-9A4A-8AE4310BC757}"/>
                </a:ext>
              </a:extLst>
            </p:cNvPr>
            <p:cNvSpPr/>
            <p:nvPr/>
          </p:nvSpPr>
          <p:spPr>
            <a:xfrm>
              <a:off x="7183819"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253" y="180201"/>
                    <a:pt x="90056" y="180201"/>
                  </a:cubicBezTo>
                </a:path>
              </a:pathLst>
            </a:custGeom>
            <a:solidFill>
              <a:srgbClr val="FFFFFF"/>
            </a:solidFill>
            <a:ln w="89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CE42CE8-2C56-6D65-4C6E-808C01DE8557}"/>
                </a:ext>
              </a:extLst>
            </p:cNvPr>
            <p:cNvSpPr/>
            <p:nvPr/>
          </p:nvSpPr>
          <p:spPr>
            <a:xfrm>
              <a:off x="5049773"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89"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ECEF3F9-E201-ED82-5EE4-9C586FC397F7}"/>
                </a:ext>
              </a:extLst>
            </p:cNvPr>
            <p:cNvSpPr/>
            <p:nvPr/>
          </p:nvSpPr>
          <p:spPr>
            <a:xfrm>
              <a:off x="4694187"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3" y="0"/>
                    <a:pt x="0" y="40362"/>
                    <a:pt x="0" y="90101"/>
                  </a:cubicBezTo>
                  <a:cubicBezTo>
                    <a:pt x="0" y="139928"/>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FC331F8-1856-1489-5EBF-61E86CBF999F}"/>
                </a:ext>
              </a:extLst>
            </p:cNvPr>
            <p:cNvSpPr/>
            <p:nvPr/>
          </p:nvSpPr>
          <p:spPr>
            <a:xfrm>
              <a:off x="3627164"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24F144B-A8C9-957F-42D1-5C7F03594357}"/>
                </a:ext>
              </a:extLst>
            </p:cNvPr>
            <p:cNvSpPr/>
            <p:nvPr/>
          </p:nvSpPr>
          <p:spPr>
            <a:xfrm>
              <a:off x="3982838"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C7D9CFF-5F9A-B8E8-DFE8-B02805F21ADC}"/>
                </a:ext>
              </a:extLst>
            </p:cNvPr>
            <p:cNvSpPr/>
            <p:nvPr/>
          </p:nvSpPr>
          <p:spPr>
            <a:xfrm>
              <a:off x="3982838"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55787E0B-4B27-2DDE-D56F-44B4911970ED}"/>
                </a:ext>
              </a:extLst>
            </p:cNvPr>
            <p:cNvSpPr/>
            <p:nvPr/>
          </p:nvSpPr>
          <p:spPr>
            <a:xfrm>
              <a:off x="3627164" y="118657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63AB14F-473B-DBE7-371F-85CDAF84173B}"/>
                </a:ext>
              </a:extLst>
            </p:cNvPr>
            <p:cNvSpPr/>
            <p:nvPr/>
          </p:nvSpPr>
          <p:spPr>
            <a:xfrm>
              <a:off x="3627164" y="78697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7AB4D39-853E-82D5-F4D8-2E20931ABBE8}"/>
                </a:ext>
              </a:extLst>
            </p:cNvPr>
            <p:cNvSpPr/>
            <p:nvPr/>
          </p:nvSpPr>
          <p:spPr>
            <a:xfrm>
              <a:off x="4338513"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7118E5C-0400-89B1-21D3-F2735918DA42}"/>
                </a:ext>
              </a:extLst>
            </p:cNvPr>
            <p:cNvSpPr/>
            <p:nvPr/>
          </p:nvSpPr>
          <p:spPr>
            <a:xfrm>
              <a:off x="5405447"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E17917-3F18-CF01-2254-FB2FF3511951}"/>
                </a:ext>
              </a:extLst>
            </p:cNvPr>
            <p:cNvSpPr/>
            <p:nvPr/>
          </p:nvSpPr>
          <p:spPr>
            <a:xfrm>
              <a:off x="5405447" y="2627917"/>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2C53243-6C12-76FC-D26E-1326E8C86796}"/>
                </a:ext>
              </a:extLst>
            </p:cNvPr>
            <p:cNvSpPr/>
            <p:nvPr/>
          </p:nvSpPr>
          <p:spPr>
            <a:xfrm>
              <a:off x="5405447" y="189496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8CABC40-E5E3-7D61-9129-E4670F1152B1}"/>
                </a:ext>
              </a:extLst>
            </p:cNvPr>
            <p:cNvSpPr/>
            <p:nvPr/>
          </p:nvSpPr>
          <p:spPr>
            <a:xfrm>
              <a:off x="5405447" y="150759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08EBC01-DE94-7581-D107-A02F4B39FC9E}"/>
                </a:ext>
              </a:extLst>
            </p:cNvPr>
            <p:cNvSpPr/>
            <p:nvPr/>
          </p:nvSpPr>
          <p:spPr>
            <a:xfrm>
              <a:off x="5405447" y="118657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96A0112-2400-63F5-2E19-6B65A40492F0}"/>
                </a:ext>
              </a:extLst>
            </p:cNvPr>
            <p:cNvSpPr/>
            <p:nvPr/>
          </p:nvSpPr>
          <p:spPr>
            <a:xfrm>
              <a:off x="773201" y="51831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14D029F-F993-724E-ECFF-246202FE8391}"/>
                </a:ext>
              </a:extLst>
            </p:cNvPr>
            <p:cNvSpPr/>
            <p:nvPr/>
          </p:nvSpPr>
          <p:spPr>
            <a:xfrm>
              <a:off x="773201" y="4783544"/>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6053E68-2382-F6EF-F1C7-B4BAF6385D82}"/>
                </a:ext>
              </a:extLst>
            </p:cNvPr>
            <p:cNvSpPr/>
            <p:nvPr/>
          </p:nvSpPr>
          <p:spPr>
            <a:xfrm>
              <a:off x="773201"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1FD4B44E-5AA3-540A-352F-D3289BBAF420}"/>
                </a:ext>
              </a:extLst>
            </p:cNvPr>
            <p:cNvSpPr/>
            <p:nvPr/>
          </p:nvSpPr>
          <p:spPr>
            <a:xfrm>
              <a:off x="417526"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273"/>
                    <a:pt x="139860" y="0"/>
                    <a:pt x="90057" y="0"/>
                  </a:cubicBezTo>
                </a:path>
              </a:pathLst>
            </a:custGeom>
            <a:solidFill>
              <a:srgbClr val="FFFFFF"/>
            </a:solidFill>
            <a:ln w="89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93F22E3-2B5D-DDD5-6A28-26A119DF55DD}"/>
                </a:ext>
              </a:extLst>
            </p:cNvPr>
            <p:cNvSpPr/>
            <p:nvPr/>
          </p:nvSpPr>
          <p:spPr>
            <a:xfrm>
              <a:off x="417526"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7E4A854-E7FD-A195-8D97-E5460BD3CA99}"/>
                </a:ext>
              </a:extLst>
            </p:cNvPr>
            <p:cNvSpPr/>
            <p:nvPr/>
          </p:nvSpPr>
          <p:spPr>
            <a:xfrm>
              <a:off x="417526"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2866FD6-F652-AB58-ABA3-8C1EDFFB1D6D}"/>
                </a:ext>
              </a:extLst>
            </p:cNvPr>
            <p:cNvSpPr/>
            <p:nvPr/>
          </p:nvSpPr>
          <p:spPr>
            <a:xfrm>
              <a:off x="773201"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1A88025-5747-CC7C-DDBE-340C4298564F}"/>
                </a:ext>
              </a:extLst>
            </p:cNvPr>
            <p:cNvSpPr/>
            <p:nvPr/>
          </p:nvSpPr>
          <p:spPr>
            <a:xfrm>
              <a:off x="773201"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481CBF7-D355-0B88-27C8-6F801D9EBFC7}"/>
                </a:ext>
              </a:extLst>
            </p:cNvPr>
            <p:cNvSpPr/>
            <p:nvPr/>
          </p:nvSpPr>
          <p:spPr>
            <a:xfrm>
              <a:off x="773201" y="406282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4B7063A-4105-2DEE-00FA-7A2935F2B9C1}"/>
                </a:ext>
              </a:extLst>
            </p:cNvPr>
            <p:cNvSpPr/>
            <p:nvPr/>
          </p:nvSpPr>
          <p:spPr>
            <a:xfrm>
              <a:off x="773201" y="4383851"/>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2E92CFC-ED66-1C32-253A-16338CDB913D}"/>
                </a:ext>
              </a:extLst>
            </p:cNvPr>
            <p:cNvSpPr/>
            <p:nvPr/>
          </p:nvSpPr>
          <p:spPr>
            <a:xfrm>
              <a:off x="6116796"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D15FDDE-BF44-C55E-8818-27696DF861FD}"/>
                </a:ext>
              </a:extLst>
            </p:cNvPr>
            <p:cNvSpPr/>
            <p:nvPr/>
          </p:nvSpPr>
          <p:spPr>
            <a:xfrm>
              <a:off x="6472470"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109CA2C-4B39-FDD1-DEC7-F9E28B52753A}"/>
                </a:ext>
              </a:extLst>
            </p:cNvPr>
            <p:cNvSpPr/>
            <p:nvPr/>
          </p:nvSpPr>
          <p:spPr>
            <a:xfrm>
              <a:off x="6472470" y="445341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4622A34-3A40-9246-3B5C-7EB00504F6C6}"/>
                </a:ext>
              </a:extLst>
            </p:cNvPr>
            <p:cNvSpPr/>
            <p:nvPr/>
          </p:nvSpPr>
          <p:spPr>
            <a:xfrm>
              <a:off x="7183819" y="5903773"/>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839"/>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C8656230-F658-A6EF-FDC2-4B0844867218}"/>
                </a:ext>
              </a:extLst>
            </p:cNvPr>
            <p:cNvSpPr/>
            <p:nvPr/>
          </p:nvSpPr>
          <p:spPr>
            <a:xfrm>
              <a:off x="7183819"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928"/>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B060D06-BD2C-E04C-F090-383F9F66EC7D}"/>
                </a:ext>
              </a:extLst>
            </p:cNvPr>
            <p:cNvSpPr/>
            <p:nvPr/>
          </p:nvSpPr>
          <p:spPr>
            <a:xfrm>
              <a:off x="6828145"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2" y="0"/>
                    <a:pt x="0" y="40362"/>
                    <a:pt x="0" y="90100"/>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8BA15A-88C8-B742-0695-BDCBBF5AD836}"/>
                </a:ext>
              </a:extLst>
            </p:cNvPr>
            <p:cNvSpPr/>
            <p:nvPr/>
          </p:nvSpPr>
          <p:spPr>
            <a:xfrm>
              <a:off x="4338513" y="441733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9BF82DE-166E-CAA1-37D1-7250A4AFB146}"/>
                </a:ext>
              </a:extLst>
            </p:cNvPr>
            <p:cNvSpPr/>
            <p:nvPr/>
          </p:nvSpPr>
          <p:spPr>
            <a:xfrm>
              <a:off x="4338513"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A02D2F6-0BE6-1891-319C-49A40E9E9150}"/>
                </a:ext>
              </a:extLst>
            </p:cNvPr>
            <p:cNvSpPr/>
            <p:nvPr/>
          </p:nvSpPr>
          <p:spPr>
            <a:xfrm>
              <a:off x="9443712"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11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74EDA4D-94E0-C119-CBD7-12C7EB304BA0}"/>
                </a:ext>
              </a:extLst>
            </p:cNvPr>
            <p:cNvSpPr/>
            <p:nvPr/>
          </p:nvSpPr>
          <p:spPr>
            <a:xfrm>
              <a:off x="8376778"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2A1432F-CA6B-FA35-36E4-8B0A59244716}"/>
                </a:ext>
              </a:extLst>
            </p:cNvPr>
            <p:cNvSpPr/>
            <p:nvPr/>
          </p:nvSpPr>
          <p:spPr>
            <a:xfrm>
              <a:off x="10866409" y="1847641"/>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F4DF9F6-817B-15FC-EEA2-650CB67377E3}"/>
                </a:ext>
              </a:extLst>
            </p:cNvPr>
            <p:cNvSpPr/>
            <p:nvPr/>
          </p:nvSpPr>
          <p:spPr>
            <a:xfrm>
              <a:off x="10866409" y="1486346"/>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EE327AE9-9F14-56D3-4C9E-7B493320F8A8}"/>
                </a:ext>
              </a:extLst>
            </p:cNvPr>
            <p:cNvSpPr/>
            <p:nvPr/>
          </p:nvSpPr>
          <p:spPr>
            <a:xfrm>
              <a:off x="8376778"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94C3AE4-71A3-35AC-C04A-7DEBE2710A14}"/>
                </a:ext>
              </a:extLst>
            </p:cNvPr>
            <p:cNvSpPr/>
            <p:nvPr/>
          </p:nvSpPr>
          <p:spPr>
            <a:xfrm>
              <a:off x="8732453" y="76572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FFFFFF"/>
            </a:solidFill>
            <a:ln w="89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0AB4B87-84B4-5F1F-3DC4-C56DEE5738EF}"/>
                </a:ext>
              </a:extLst>
            </p:cNvPr>
            <p:cNvSpPr/>
            <p:nvPr/>
          </p:nvSpPr>
          <p:spPr>
            <a:xfrm>
              <a:off x="8732453" y="387369"/>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BFCAE45-F12A-72CA-181F-7CF3502532CC}"/>
                </a:ext>
              </a:extLst>
            </p:cNvPr>
            <p:cNvSpPr/>
            <p:nvPr/>
          </p:nvSpPr>
          <p:spPr>
            <a:xfrm>
              <a:off x="8021104"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FFFFFF"/>
            </a:solidFill>
            <a:ln w="892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07B7A4F-6A54-318C-6F65-86F7E17B63C1}"/>
                </a:ext>
              </a:extLst>
            </p:cNvPr>
            <p:cNvSpPr/>
            <p:nvPr/>
          </p:nvSpPr>
          <p:spPr>
            <a:xfrm>
              <a:off x="10155061"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3" y="0"/>
                    <a:pt x="0" y="40362"/>
                    <a:pt x="0" y="90101"/>
                  </a:cubicBezTo>
                  <a:cubicBezTo>
                    <a:pt x="0" y="139839"/>
                    <a:pt x="40343" y="180201"/>
                    <a:pt x="90056" y="180201"/>
                  </a:cubicBezTo>
                  <a:cubicBezTo>
                    <a:pt x="139770" y="180201"/>
                    <a:pt x="180113" y="139839"/>
                    <a:pt x="180113" y="90101"/>
                  </a:cubicBezTo>
                  <a:cubicBezTo>
                    <a:pt x="18011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F48B8CD-A08A-C988-E18E-6D381DA95EC1}"/>
                </a:ext>
              </a:extLst>
            </p:cNvPr>
            <p:cNvSpPr/>
            <p:nvPr/>
          </p:nvSpPr>
          <p:spPr>
            <a:xfrm>
              <a:off x="10510735"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FFFFFF"/>
            </a:solidFill>
            <a:ln w="89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9E33877-D53D-6EFD-071B-B1B1CCBEDB57}"/>
                </a:ext>
              </a:extLst>
            </p:cNvPr>
            <p:cNvSpPr/>
            <p:nvPr/>
          </p:nvSpPr>
          <p:spPr>
            <a:xfrm>
              <a:off x="11577759"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9F7EF103-D592-937C-9ED8-DADCED4CB8DD}"/>
                </a:ext>
              </a:extLst>
            </p:cNvPr>
            <p:cNvSpPr/>
            <p:nvPr/>
          </p:nvSpPr>
          <p:spPr>
            <a:xfrm>
              <a:off x="11222084"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7FA22AEA-9F7D-9C0E-0254-51FDC0EC4714}"/>
                </a:ext>
              </a:extLst>
            </p:cNvPr>
            <p:cNvSpPr/>
            <p:nvPr/>
          </p:nvSpPr>
          <p:spPr>
            <a:xfrm>
              <a:off x="11222084" y="296796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833B02DB-13A0-D046-A64F-0F5EF99B1B18}"/>
                </a:ext>
              </a:extLst>
            </p:cNvPr>
            <p:cNvSpPr/>
            <p:nvPr/>
          </p:nvSpPr>
          <p:spPr>
            <a:xfrm>
              <a:off x="10866409"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BAF5164-6A0E-81F0-1CB6-1F782703012C}"/>
                </a:ext>
              </a:extLst>
            </p:cNvPr>
            <p:cNvSpPr/>
            <p:nvPr/>
          </p:nvSpPr>
          <p:spPr>
            <a:xfrm>
              <a:off x="9799387"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113"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1E4907E3-2F19-EFC4-378E-C9888F78EB45}"/>
                </a:ext>
              </a:extLst>
            </p:cNvPr>
            <p:cNvSpPr/>
            <p:nvPr/>
          </p:nvSpPr>
          <p:spPr>
            <a:xfrm>
              <a:off x="9088038"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860" y="0"/>
                    <a:pt x="90056" y="0"/>
                  </a:cubicBezTo>
                </a:path>
              </a:pathLst>
            </a:custGeom>
            <a:solidFill>
              <a:srgbClr val="D2D4D5"/>
            </a:solidFill>
            <a:ln w="892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0C8B9BE2-9741-51EE-D6E9-6E73F491F56C}"/>
                </a:ext>
              </a:extLst>
            </p:cNvPr>
            <p:cNvSpPr/>
            <p:nvPr/>
          </p:nvSpPr>
          <p:spPr>
            <a:xfrm>
              <a:off x="8732453"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04A0A22-3CED-F5E1-D272-ED799828958C}"/>
                </a:ext>
              </a:extLst>
            </p:cNvPr>
            <p:cNvSpPr/>
            <p:nvPr/>
          </p:nvSpPr>
          <p:spPr>
            <a:xfrm>
              <a:off x="8732453" y="221608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D2D4D5"/>
            </a:solidFill>
            <a:ln w="89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33A1048-DAD5-6CF2-FC2A-FB2DE197A25F}"/>
                </a:ext>
              </a:extLst>
            </p:cNvPr>
            <p:cNvSpPr/>
            <p:nvPr/>
          </p:nvSpPr>
          <p:spPr>
            <a:xfrm>
              <a:off x="8021104" y="76572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D2D4D5"/>
            </a:solidFill>
            <a:ln w="892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C188ED4-1642-4DC9-B500-24207264DC73}"/>
                </a:ext>
              </a:extLst>
            </p:cNvPr>
            <p:cNvSpPr/>
            <p:nvPr/>
          </p:nvSpPr>
          <p:spPr>
            <a:xfrm>
              <a:off x="8021104"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273"/>
                    <a:pt x="139770" y="0"/>
                    <a:pt x="90057" y="0"/>
                  </a:cubicBezTo>
                </a:path>
              </a:pathLst>
            </a:custGeom>
            <a:solidFill>
              <a:srgbClr val="D2D4D5"/>
            </a:solidFill>
            <a:ln w="892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C9C82084-9369-2FE7-0A77-59D20A08E31E}"/>
                </a:ext>
              </a:extLst>
            </p:cNvPr>
            <p:cNvSpPr/>
            <p:nvPr/>
          </p:nvSpPr>
          <p:spPr>
            <a:xfrm>
              <a:off x="8376778"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21B79C3-4455-EA97-326E-92AF7F750A27}"/>
                </a:ext>
              </a:extLst>
            </p:cNvPr>
            <p:cNvSpPr/>
            <p:nvPr/>
          </p:nvSpPr>
          <p:spPr>
            <a:xfrm>
              <a:off x="10866409" y="2252156"/>
              <a:ext cx="180113" cy="180201"/>
            </a:xfrm>
            <a:custGeom>
              <a:avLst/>
              <a:gdLst>
                <a:gd name="connsiteX0" fmla="*/ 90056 w 180113"/>
                <a:gd name="connsiteY0" fmla="*/ 0 h 180201"/>
                <a:gd name="connsiteX1" fmla="*/ 0 w 180113"/>
                <a:gd name="connsiteY1" fmla="*/ 90100 h 180201"/>
                <a:gd name="connsiteX2" fmla="*/ 90056 w 180113"/>
                <a:gd name="connsiteY2" fmla="*/ 180201 h 180201"/>
                <a:gd name="connsiteX3" fmla="*/ 180114 w 180113"/>
                <a:gd name="connsiteY3" fmla="*/ 90100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0"/>
                  </a:cubicBezTo>
                  <a:cubicBezTo>
                    <a:pt x="0" y="139839"/>
                    <a:pt x="40343" y="180201"/>
                    <a:pt x="90056" y="180201"/>
                  </a:cubicBezTo>
                  <a:cubicBezTo>
                    <a:pt x="139771" y="180201"/>
                    <a:pt x="180114" y="139839"/>
                    <a:pt x="180114" y="90100"/>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AF835D0-0DFB-7ADD-4E8C-0B5EB1D3FA4B}"/>
                </a:ext>
              </a:extLst>
            </p:cNvPr>
            <p:cNvSpPr/>
            <p:nvPr/>
          </p:nvSpPr>
          <p:spPr>
            <a:xfrm>
              <a:off x="10866409" y="296796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D2D4D5"/>
            </a:solidFill>
            <a:ln w="89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964504" y="1684751"/>
            <a:ext cx="4465529" cy="2022953"/>
          </a:xfrm>
        </p:spPr>
        <p:txBody>
          <a:bodyPr anchor="ctr" anchorCtr="0"/>
          <a:lstStyle>
            <a:lvl1pPr algn="ctr">
              <a:defRPr sz="30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5" y="304974"/>
            <a:ext cx="3125157" cy="1203325"/>
          </a:xfrm>
        </p:spPr>
        <p:txBody>
          <a:bodyPr/>
          <a:lstStyle>
            <a:lvl1pPr>
              <a:spcBef>
                <a:spcPts val="0"/>
              </a:spcBef>
              <a:spcAft>
                <a:spcPts val="0"/>
              </a:spcAft>
              <a:defRPr sz="900" b="0" i="0">
                <a:solidFill>
                  <a:schemeClr val="bg1"/>
                </a:solidFill>
                <a:latin typeface="ABC Oracle Medium" panose="020B0504040202060203" pitchFamily="34" charset="77"/>
              </a:defRPr>
            </a:lvl1pPr>
            <a:lvl2pPr marL="0" indent="0">
              <a:buNone/>
              <a:defRPr sz="900" b="0" i="0">
                <a:solidFill>
                  <a:schemeClr val="bg1"/>
                </a:solidFill>
                <a:latin typeface="ABC Oracle Medium" panose="020B0504040202060203" pitchFamily="34" charset="77"/>
              </a:defRPr>
            </a:lvl2pPr>
            <a:lvl3pPr marL="180975" indent="-180975">
              <a:tabLst/>
              <a:defRPr sz="900" b="0" i="0">
                <a:solidFill>
                  <a:schemeClr val="bg1"/>
                </a:solidFill>
                <a:latin typeface="ABC Oracle Medium" panose="020B0504040202060203" pitchFamily="34" charset="77"/>
              </a:defRPr>
            </a:lvl3pPr>
            <a:lvl4pPr marL="355600" indent="-174625">
              <a:tabLst/>
              <a:defRPr sz="900" b="0" i="0">
                <a:solidFill>
                  <a:schemeClr val="bg1"/>
                </a:solidFill>
                <a:latin typeface="ABC Oracle Medium" panose="020B0504040202060203" pitchFamily="34" charset="77"/>
              </a:defRPr>
            </a:lvl4pPr>
            <a:lvl5pPr marL="536575" indent="-180975">
              <a:tabLst/>
              <a:defRPr sz="900" b="0" i="0">
                <a:solidFill>
                  <a:schemeClr val="bg1"/>
                </a:solidFill>
                <a:latin typeface="ABC Oracle Medium" panose="020B050404020206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FCAC37BC-346D-51DA-B8FC-D5C95892C05D}"/>
              </a:ext>
            </a:extLst>
          </p:cNvPr>
          <p:cNvSpPr>
            <a:spLocks noGrp="1"/>
          </p:cNvSpPr>
          <p:nvPr>
            <p:ph type="ftr" sz="quarter" idx="3"/>
          </p:nvPr>
        </p:nvSpPr>
        <p:spPr>
          <a:xfrm>
            <a:off x="4037117" y="6587284"/>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793876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47083" y="1481509"/>
            <a:ext cx="5748917" cy="5066929"/>
          </a:xfrm>
        </p:spPr>
        <p:txBody>
          <a:bodyPr/>
          <a:lstStyle>
            <a:lvl1pPr>
              <a:spcBef>
                <a:spcPts val="0"/>
              </a:spcBef>
              <a:spcAft>
                <a:spcPts val="0"/>
              </a:spcAft>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D604D2A8-340C-6811-0193-59710C1F0322}"/>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08073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321110" y="286185"/>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338464" y="1122801"/>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8" name="Freeform 17">
            <a:extLst>
              <a:ext uri="{FF2B5EF4-FFF2-40B4-BE49-F238E27FC236}">
                <a16:creationId xmlns:a16="http://schemas.microsoft.com/office/drawing/2014/main" id="{476D9EB4-DA8D-7007-E1F1-13594489E635}"/>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13" name="Graphic 11">
            <a:extLst>
              <a:ext uri="{FF2B5EF4-FFF2-40B4-BE49-F238E27FC236}">
                <a16:creationId xmlns:a16="http://schemas.microsoft.com/office/drawing/2014/main" id="{9A47DABB-6B23-B92F-2CE3-C72452A43FFC}"/>
              </a:ext>
            </a:extLst>
          </p:cNvPr>
          <p:cNvSpPr/>
          <p:nvPr/>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E2B1A454-EE21-4091-6B8A-932B60F3789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710050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hank you">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169811" y="2819273"/>
            <a:ext cx="6571317" cy="780120"/>
          </a:xfrm>
        </p:spPr>
        <p:txBody>
          <a:bodyPr anchor="t" anchorCtr="0"/>
          <a:lstStyle>
            <a:lvl1pPr algn="l">
              <a:defRPr sz="31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1187165" y="3624574"/>
            <a:ext cx="6566752" cy="1598604"/>
          </a:xfrm>
        </p:spPr>
        <p:txBody>
          <a:bodyPr anchor="t" anchorCtr="0"/>
          <a:lstStyle>
            <a:lvl1pPr marL="0" indent="0" algn="l">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2237988" cy="1392303"/>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0C6C589F-6B53-EA41-A888-1CADBA5F425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15291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Section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accent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accent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 name="Footer Placeholder 4">
            <a:extLst>
              <a:ext uri="{FF2B5EF4-FFF2-40B4-BE49-F238E27FC236}">
                <a16:creationId xmlns:a16="http://schemas.microsoft.com/office/drawing/2014/main" id="{6DECE934-2A88-71C2-DF08-0CBBE37E633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808578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Feature Cop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35980"/>
            <a:ext cx="9804590" cy="4443594"/>
          </a:xfrm>
        </p:spPr>
        <p:txBody>
          <a:bodyPr/>
          <a:lstStyle>
            <a:lvl1pPr>
              <a:lnSpc>
                <a:spcPct val="100000"/>
              </a:lnSpc>
              <a:defRPr sz="3500" b="0" i="0">
                <a:solidFill>
                  <a:schemeClr val="tx1"/>
                </a:solidFill>
                <a:latin typeface="+mj-lt"/>
              </a:defRPr>
            </a:lvl1pPr>
          </a:lstStyle>
          <a:p>
            <a:r>
              <a:rPr lang="en-US" dirty="0"/>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tx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tx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1B4E5E3E-E595-2D73-908E-8B9477FF751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07070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tx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8" name="Content Placeholder 2">
            <a:extLst>
              <a:ext uri="{FF2B5EF4-FFF2-40B4-BE49-F238E27FC236}">
                <a16:creationId xmlns:a16="http://schemas.microsoft.com/office/drawing/2014/main" id="{CE1E9FC3-FD80-6B63-EDE0-8BCF742EDEE8}"/>
              </a:ext>
            </a:extLst>
          </p:cNvPr>
          <p:cNvSpPr>
            <a:spLocks noGrp="1"/>
          </p:cNvSpPr>
          <p:nvPr>
            <p:ph idx="13"/>
          </p:nvPr>
        </p:nvSpPr>
        <p:spPr>
          <a:xfrm>
            <a:off x="523190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90E1AFF1-83F6-B417-3FB2-F082A2B78A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997770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Section Tit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Text Placeholder 7">
            <a:extLst>
              <a:ext uri="{FF2B5EF4-FFF2-40B4-BE49-F238E27FC236}">
                <a16:creationId xmlns:a16="http://schemas.microsoft.com/office/drawing/2014/main" id="{6D15CAF0-DBAD-68DB-B4B8-EF505A445D04}"/>
              </a:ext>
            </a:extLst>
          </p:cNvPr>
          <p:cNvSpPr>
            <a:spLocks noGrp="1"/>
          </p:cNvSpPr>
          <p:nvPr>
            <p:ph type="body" sz="quarter" idx="10" hasCustomPrompt="1"/>
          </p:nvPr>
        </p:nvSpPr>
        <p:spPr>
          <a:xfrm>
            <a:off x="6096000" y="3429000"/>
            <a:ext cx="6048267" cy="4010982"/>
          </a:xfrm>
        </p:spPr>
        <p:txBody>
          <a:bodyPr anchor="b" anchorCtr="0"/>
          <a:lstStyle>
            <a:lvl1pPr algn="r">
              <a:defRPr sz="23000">
                <a:solidFill>
                  <a:schemeClr val="bg1"/>
                </a:solidFill>
              </a:defRPr>
            </a:lvl1pPr>
          </a:lstStyle>
          <a:p>
            <a:pPr lvl="0"/>
            <a:r>
              <a:rPr lang="en-GB" dirty="0"/>
              <a:t>#</a:t>
            </a:r>
            <a:endParaRPr lang="en-US" dirty="0"/>
          </a:p>
        </p:txBody>
      </p:sp>
      <p:sp>
        <p:nvSpPr>
          <p:cNvPr id="3" name="Footer Placeholder 4">
            <a:extLst>
              <a:ext uri="{FF2B5EF4-FFF2-40B4-BE49-F238E27FC236}">
                <a16:creationId xmlns:a16="http://schemas.microsoft.com/office/drawing/2014/main" id="{1B43FFE6-B47D-7A61-376C-A8D0D0E06BF7}"/>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3856537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43568E-B69F-31A9-5D84-5E0B7D27CE56}"/>
              </a:ext>
            </a:extLst>
          </p:cNvPr>
          <p:cNvSpPr>
            <a:spLocks noGrp="1"/>
          </p:cNvSpPr>
          <p:nvPr>
            <p:ph type="pic" sz="quarter" idx="13"/>
          </p:nvPr>
        </p:nvSpPr>
        <p:spPr>
          <a:xfrm>
            <a:off x="6096000" y="0"/>
            <a:ext cx="6096000" cy="6858000"/>
          </a:xfrm>
          <a:solidFill>
            <a:schemeClr val="bg1">
              <a:lumMod val="85000"/>
            </a:schemeClr>
          </a:solidFill>
        </p:spPr>
        <p:txBody>
          <a:bodyPr anchor="ctr" anchorCtr="0"/>
          <a:lstStyle>
            <a:lvl1pPr algn="ctr">
              <a:defRPr sz="1000"/>
            </a:lvl1pP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189C72DD-B617-4FC7-362F-A99AF8E75082}"/>
              </a:ext>
            </a:extLst>
          </p:cNvPr>
          <p:cNvSpPr>
            <a:spLocks noGrp="1"/>
          </p:cNvSpPr>
          <p:nvPr>
            <p:ph type="ftr" sz="quarter" idx="3"/>
          </p:nvPr>
        </p:nvSpPr>
        <p:spPr>
          <a:xfrm>
            <a:off x="1798530" y="6417425"/>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809589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300915"/>
            <a:ext cx="5403810" cy="1232435"/>
          </a:xfrm>
        </p:spPr>
        <p:txBody>
          <a:bodyPr/>
          <a:lstStyle>
            <a:lvl1pPr>
              <a:defRPr sz="2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884FAA58-F1B4-531A-061A-6D4457DF3FC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0737141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3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EBE8D23D-CB16-3CD8-EC66-E391FD4D4BA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384764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4_Title and Content">
    <p:bg>
      <p:bgPr>
        <a:solidFill>
          <a:schemeClr val="accent1"/>
        </a:soli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D12EF5E7-BD8E-CAB9-E725-345E21653ECD}"/>
              </a:ext>
            </a:extLst>
          </p:cNvPr>
          <p:cNvGrpSpPr/>
          <p:nvPr userDrawn="1"/>
        </p:nvGrpSpPr>
        <p:grpSpPr>
          <a:xfrm>
            <a:off x="417526" y="387280"/>
            <a:ext cx="11340345" cy="6075045"/>
            <a:chOff x="417526" y="387280"/>
            <a:chExt cx="11340345" cy="6075045"/>
          </a:xfrm>
        </p:grpSpPr>
        <p:sp>
          <p:nvSpPr>
            <p:cNvPr id="12" name="Freeform 11">
              <a:extLst>
                <a:ext uri="{FF2B5EF4-FFF2-40B4-BE49-F238E27FC236}">
                  <a16:creationId xmlns:a16="http://schemas.microsoft.com/office/drawing/2014/main" id="{DB6E64BA-5E3F-0B13-F3BD-289BBB0BEB04}"/>
                </a:ext>
              </a:extLst>
            </p:cNvPr>
            <p:cNvSpPr/>
            <p:nvPr/>
          </p:nvSpPr>
          <p:spPr>
            <a:xfrm>
              <a:off x="3627164" y="150759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2A486A8-CC89-9FB4-E3D0-C4E0732EE99F}"/>
                </a:ext>
              </a:extLst>
            </p:cNvPr>
            <p:cNvSpPr/>
            <p:nvPr/>
          </p:nvSpPr>
          <p:spPr>
            <a:xfrm>
              <a:off x="3627164" y="387280"/>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CA9702C-BF9A-D515-F12E-47B1496EE8EC}"/>
                </a:ext>
              </a:extLst>
            </p:cNvPr>
            <p:cNvSpPr/>
            <p:nvPr/>
          </p:nvSpPr>
          <p:spPr>
            <a:xfrm>
              <a:off x="5405447" y="387280"/>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9A48810-A754-BB60-394F-F89ACC86D4CA}"/>
                </a:ext>
              </a:extLst>
            </p:cNvPr>
            <p:cNvSpPr/>
            <p:nvPr/>
          </p:nvSpPr>
          <p:spPr>
            <a:xfrm>
              <a:off x="5405447" y="78697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EE001CF-9FFD-81C1-7F2E-67002CD750B6}"/>
                </a:ext>
              </a:extLst>
            </p:cNvPr>
            <p:cNvSpPr/>
            <p:nvPr/>
          </p:nvSpPr>
          <p:spPr>
            <a:xfrm>
              <a:off x="5405447" y="2255371"/>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9DB2B16-09E4-D9CA-D412-561D7B44E1D1}"/>
                </a:ext>
              </a:extLst>
            </p:cNvPr>
            <p:cNvSpPr/>
            <p:nvPr/>
          </p:nvSpPr>
          <p:spPr>
            <a:xfrm>
              <a:off x="5761121" y="2255371"/>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64C8EF0-BEAE-EEA6-3638-EFD85102CE66}"/>
                </a:ext>
              </a:extLst>
            </p:cNvPr>
            <p:cNvSpPr/>
            <p:nvPr/>
          </p:nvSpPr>
          <p:spPr>
            <a:xfrm>
              <a:off x="5761121" y="189496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AE7F640-C6DF-4ECA-F9CC-28501FA4871F}"/>
                </a:ext>
              </a:extLst>
            </p:cNvPr>
            <p:cNvSpPr/>
            <p:nvPr/>
          </p:nvSpPr>
          <p:spPr>
            <a:xfrm>
              <a:off x="5761121" y="262791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CD68CA-0CCD-3986-6D30-A2131CBDF46C}"/>
                </a:ext>
              </a:extLst>
            </p:cNvPr>
            <p:cNvSpPr/>
            <p:nvPr/>
          </p:nvSpPr>
          <p:spPr>
            <a:xfrm>
              <a:off x="5761121"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A2CB4B6-6677-A64D-63E7-03B73A82ECE5}"/>
                </a:ext>
              </a:extLst>
            </p:cNvPr>
            <p:cNvSpPr/>
            <p:nvPr/>
          </p:nvSpPr>
          <p:spPr>
            <a:xfrm>
              <a:off x="6828145"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4DCD34-ECC1-F0D7-5D6A-E29C268BE537}"/>
                </a:ext>
              </a:extLst>
            </p:cNvPr>
            <p:cNvSpPr/>
            <p:nvPr/>
          </p:nvSpPr>
          <p:spPr>
            <a:xfrm>
              <a:off x="7539493" y="3291304"/>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7876098-EBCB-8E16-72E4-9E8F6D4E4118}"/>
                </a:ext>
              </a:extLst>
            </p:cNvPr>
            <p:cNvSpPr/>
            <p:nvPr/>
          </p:nvSpPr>
          <p:spPr>
            <a:xfrm>
              <a:off x="4338513" y="4821852"/>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0949F5A-DD1D-2EF7-285F-0C44C58CEA32}"/>
                </a:ext>
              </a:extLst>
            </p:cNvPr>
            <p:cNvSpPr/>
            <p:nvPr/>
          </p:nvSpPr>
          <p:spPr>
            <a:xfrm>
              <a:off x="4338513" y="518314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19BFF03-D109-FF17-C56C-B815AB9CAAC8}"/>
                </a:ext>
              </a:extLst>
            </p:cNvPr>
            <p:cNvSpPr/>
            <p:nvPr/>
          </p:nvSpPr>
          <p:spPr>
            <a:xfrm>
              <a:off x="6828145"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839"/>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C5E1BFD-6710-4C5F-1411-5CDF3F443D1E}"/>
                </a:ext>
              </a:extLst>
            </p:cNvPr>
            <p:cNvSpPr/>
            <p:nvPr/>
          </p:nvSpPr>
          <p:spPr>
            <a:xfrm>
              <a:off x="6472470" y="5903773"/>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61663C6-E7AA-643E-F135-F7DB591F6F9F}"/>
                </a:ext>
              </a:extLst>
            </p:cNvPr>
            <p:cNvSpPr/>
            <p:nvPr/>
          </p:nvSpPr>
          <p:spPr>
            <a:xfrm>
              <a:off x="6472470" y="6282124"/>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ADB5E5F-0B4D-1C4E-9A4A-8AE4310BC757}"/>
                </a:ext>
              </a:extLst>
            </p:cNvPr>
            <p:cNvSpPr/>
            <p:nvPr/>
          </p:nvSpPr>
          <p:spPr>
            <a:xfrm>
              <a:off x="7183819"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253" y="180201"/>
                    <a:pt x="90056" y="180201"/>
                  </a:cubicBezTo>
                </a:path>
              </a:pathLst>
            </a:custGeom>
            <a:solidFill>
              <a:srgbClr val="FFFFFF"/>
            </a:solidFill>
            <a:ln w="89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CE42CE8-2C56-6D65-4C6E-808C01DE8557}"/>
                </a:ext>
              </a:extLst>
            </p:cNvPr>
            <p:cNvSpPr/>
            <p:nvPr/>
          </p:nvSpPr>
          <p:spPr>
            <a:xfrm>
              <a:off x="5049773"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89"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ECEF3F9-E201-ED82-5EE4-9C586FC397F7}"/>
                </a:ext>
              </a:extLst>
            </p:cNvPr>
            <p:cNvSpPr/>
            <p:nvPr/>
          </p:nvSpPr>
          <p:spPr>
            <a:xfrm>
              <a:off x="4694187"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3" y="0"/>
                    <a:pt x="0" y="40362"/>
                    <a:pt x="0" y="90101"/>
                  </a:cubicBezTo>
                  <a:cubicBezTo>
                    <a:pt x="0" y="139928"/>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FC331F8-1856-1489-5EBF-61E86CBF999F}"/>
                </a:ext>
              </a:extLst>
            </p:cNvPr>
            <p:cNvSpPr/>
            <p:nvPr/>
          </p:nvSpPr>
          <p:spPr>
            <a:xfrm>
              <a:off x="3627164"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24F144B-A8C9-957F-42D1-5C7F03594357}"/>
                </a:ext>
              </a:extLst>
            </p:cNvPr>
            <p:cNvSpPr/>
            <p:nvPr/>
          </p:nvSpPr>
          <p:spPr>
            <a:xfrm>
              <a:off x="3982838"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C7D9CFF-5F9A-B8E8-DFE8-B02805F21ADC}"/>
                </a:ext>
              </a:extLst>
            </p:cNvPr>
            <p:cNvSpPr/>
            <p:nvPr/>
          </p:nvSpPr>
          <p:spPr>
            <a:xfrm>
              <a:off x="3982838"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55787E0B-4B27-2DDE-D56F-44B4911970ED}"/>
                </a:ext>
              </a:extLst>
            </p:cNvPr>
            <p:cNvSpPr/>
            <p:nvPr/>
          </p:nvSpPr>
          <p:spPr>
            <a:xfrm>
              <a:off x="3627164" y="118657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63AB14F-473B-DBE7-371F-85CDAF84173B}"/>
                </a:ext>
              </a:extLst>
            </p:cNvPr>
            <p:cNvSpPr/>
            <p:nvPr/>
          </p:nvSpPr>
          <p:spPr>
            <a:xfrm>
              <a:off x="3627164" y="78697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7AB4D39-853E-82D5-F4D8-2E20931ABBE8}"/>
                </a:ext>
              </a:extLst>
            </p:cNvPr>
            <p:cNvSpPr/>
            <p:nvPr/>
          </p:nvSpPr>
          <p:spPr>
            <a:xfrm>
              <a:off x="4338513"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7118E5C-0400-89B1-21D3-F2735918DA42}"/>
                </a:ext>
              </a:extLst>
            </p:cNvPr>
            <p:cNvSpPr/>
            <p:nvPr/>
          </p:nvSpPr>
          <p:spPr>
            <a:xfrm>
              <a:off x="5405447"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E17917-3F18-CF01-2254-FB2FF3511951}"/>
                </a:ext>
              </a:extLst>
            </p:cNvPr>
            <p:cNvSpPr/>
            <p:nvPr/>
          </p:nvSpPr>
          <p:spPr>
            <a:xfrm>
              <a:off x="5405447" y="2627917"/>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2C53243-6C12-76FC-D26E-1326E8C86796}"/>
                </a:ext>
              </a:extLst>
            </p:cNvPr>
            <p:cNvSpPr/>
            <p:nvPr/>
          </p:nvSpPr>
          <p:spPr>
            <a:xfrm>
              <a:off x="5405447" y="189496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8CABC40-E5E3-7D61-9129-E4670F1152B1}"/>
                </a:ext>
              </a:extLst>
            </p:cNvPr>
            <p:cNvSpPr/>
            <p:nvPr/>
          </p:nvSpPr>
          <p:spPr>
            <a:xfrm>
              <a:off x="5405447" y="150759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08EBC01-DE94-7581-D107-A02F4B39FC9E}"/>
                </a:ext>
              </a:extLst>
            </p:cNvPr>
            <p:cNvSpPr/>
            <p:nvPr/>
          </p:nvSpPr>
          <p:spPr>
            <a:xfrm>
              <a:off x="5405447" y="118657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96A0112-2400-63F5-2E19-6B65A40492F0}"/>
                </a:ext>
              </a:extLst>
            </p:cNvPr>
            <p:cNvSpPr/>
            <p:nvPr/>
          </p:nvSpPr>
          <p:spPr>
            <a:xfrm>
              <a:off x="773201" y="51831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14D029F-F993-724E-ECFF-246202FE8391}"/>
                </a:ext>
              </a:extLst>
            </p:cNvPr>
            <p:cNvSpPr/>
            <p:nvPr/>
          </p:nvSpPr>
          <p:spPr>
            <a:xfrm>
              <a:off x="773201" y="4783544"/>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6053E68-2382-F6EF-F1C7-B4BAF6385D82}"/>
                </a:ext>
              </a:extLst>
            </p:cNvPr>
            <p:cNvSpPr/>
            <p:nvPr/>
          </p:nvSpPr>
          <p:spPr>
            <a:xfrm>
              <a:off x="773201"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1FD4B44E-5AA3-540A-352F-D3289BBAF420}"/>
                </a:ext>
              </a:extLst>
            </p:cNvPr>
            <p:cNvSpPr/>
            <p:nvPr/>
          </p:nvSpPr>
          <p:spPr>
            <a:xfrm>
              <a:off x="417526"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273"/>
                    <a:pt x="139860" y="0"/>
                    <a:pt x="90057" y="0"/>
                  </a:cubicBezTo>
                </a:path>
              </a:pathLst>
            </a:custGeom>
            <a:solidFill>
              <a:srgbClr val="FFFFFF"/>
            </a:solidFill>
            <a:ln w="89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93F22E3-2B5D-DDD5-6A28-26A119DF55DD}"/>
                </a:ext>
              </a:extLst>
            </p:cNvPr>
            <p:cNvSpPr/>
            <p:nvPr/>
          </p:nvSpPr>
          <p:spPr>
            <a:xfrm>
              <a:off x="417526"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7E4A854-E7FD-A195-8D97-E5460BD3CA99}"/>
                </a:ext>
              </a:extLst>
            </p:cNvPr>
            <p:cNvSpPr/>
            <p:nvPr/>
          </p:nvSpPr>
          <p:spPr>
            <a:xfrm>
              <a:off x="417526"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2866FD6-F652-AB58-ABA3-8C1EDFFB1D6D}"/>
                </a:ext>
              </a:extLst>
            </p:cNvPr>
            <p:cNvSpPr/>
            <p:nvPr/>
          </p:nvSpPr>
          <p:spPr>
            <a:xfrm>
              <a:off x="773201"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1A88025-5747-CC7C-DDBE-340C4298564F}"/>
                </a:ext>
              </a:extLst>
            </p:cNvPr>
            <p:cNvSpPr/>
            <p:nvPr/>
          </p:nvSpPr>
          <p:spPr>
            <a:xfrm>
              <a:off x="773201"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481CBF7-D355-0B88-27C8-6F801D9EBFC7}"/>
                </a:ext>
              </a:extLst>
            </p:cNvPr>
            <p:cNvSpPr/>
            <p:nvPr/>
          </p:nvSpPr>
          <p:spPr>
            <a:xfrm>
              <a:off x="773201" y="406282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4B7063A-4105-2DEE-00FA-7A2935F2B9C1}"/>
                </a:ext>
              </a:extLst>
            </p:cNvPr>
            <p:cNvSpPr/>
            <p:nvPr/>
          </p:nvSpPr>
          <p:spPr>
            <a:xfrm>
              <a:off x="773201" y="4383851"/>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2E92CFC-ED66-1C32-253A-16338CDB913D}"/>
                </a:ext>
              </a:extLst>
            </p:cNvPr>
            <p:cNvSpPr/>
            <p:nvPr/>
          </p:nvSpPr>
          <p:spPr>
            <a:xfrm>
              <a:off x="6116796"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D15FDDE-BF44-C55E-8818-27696DF861FD}"/>
                </a:ext>
              </a:extLst>
            </p:cNvPr>
            <p:cNvSpPr/>
            <p:nvPr/>
          </p:nvSpPr>
          <p:spPr>
            <a:xfrm>
              <a:off x="6472470"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109CA2C-4B39-FDD1-DEC7-F9E28B52753A}"/>
                </a:ext>
              </a:extLst>
            </p:cNvPr>
            <p:cNvSpPr/>
            <p:nvPr/>
          </p:nvSpPr>
          <p:spPr>
            <a:xfrm>
              <a:off x="6472470" y="445341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4622A34-3A40-9246-3B5C-7EB00504F6C6}"/>
                </a:ext>
              </a:extLst>
            </p:cNvPr>
            <p:cNvSpPr/>
            <p:nvPr/>
          </p:nvSpPr>
          <p:spPr>
            <a:xfrm>
              <a:off x="7183819" y="5903773"/>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839"/>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C8656230-F658-A6EF-FDC2-4B0844867218}"/>
                </a:ext>
              </a:extLst>
            </p:cNvPr>
            <p:cNvSpPr/>
            <p:nvPr/>
          </p:nvSpPr>
          <p:spPr>
            <a:xfrm>
              <a:off x="7183819"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928"/>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B060D06-BD2C-E04C-F090-383F9F66EC7D}"/>
                </a:ext>
              </a:extLst>
            </p:cNvPr>
            <p:cNvSpPr/>
            <p:nvPr/>
          </p:nvSpPr>
          <p:spPr>
            <a:xfrm>
              <a:off x="6828145"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2" y="0"/>
                    <a:pt x="0" y="40362"/>
                    <a:pt x="0" y="90100"/>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8BA15A-88C8-B742-0695-BDCBBF5AD836}"/>
                </a:ext>
              </a:extLst>
            </p:cNvPr>
            <p:cNvSpPr/>
            <p:nvPr/>
          </p:nvSpPr>
          <p:spPr>
            <a:xfrm>
              <a:off x="4338513" y="441733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9BF82DE-166E-CAA1-37D1-7250A4AFB146}"/>
                </a:ext>
              </a:extLst>
            </p:cNvPr>
            <p:cNvSpPr/>
            <p:nvPr/>
          </p:nvSpPr>
          <p:spPr>
            <a:xfrm>
              <a:off x="4338513"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A02D2F6-0BE6-1891-319C-49A40E9E9150}"/>
                </a:ext>
              </a:extLst>
            </p:cNvPr>
            <p:cNvSpPr/>
            <p:nvPr/>
          </p:nvSpPr>
          <p:spPr>
            <a:xfrm>
              <a:off x="9443712"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11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74EDA4D-94E0-C119-CBD7-12C7EB304BA0}"/>
                </a:ext>
              </a:extLst>
            </p:cNvPr>
            <p:cNvSpPr/>
            <p:nvPr/>
          </p:nvSpPr>
          <p:spPr>
            <a:xfrm>
              <a:off x="8376778"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2A1432F-CA6B-FA35-36E4-8B0A59244716}"/>
                </a:ext>
              </a:extLst>
            </p:cNvPr>
            <p:cNvSpPr/>
            <p:nvPr/>
          </p:nvSpPr>
          <p:spPr>
            <a:xfrm>
              <a:off x="10866409" y="1847641"/>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F4DF9F6-817B-15FC-EEA2-650CB67377E3}"/>
                </a:ext>
              </a:extLst>
            </p:cNvPr>
            <p:cNvSpPr/>
            <p:nvPr/>
          </p:nvSpPr>
          <p:spPr>
            <a:xfrm>
              <a:off x="10866409" y="1486346"/>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EE327AE9-9F14-56D3-4C9E-7B493320F8A8}"/>
                </a:ext>
              </a:extLst>
            </p:cNvPr>
            <p:cNvSpPr/>
            <p:nvPr/>
          </p:nvSpPr>
          <p:spPr>
            <a:xfrm>
              <a:off x="8376778"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94C3AE4-71A3-35AC-C04A-7DEBE2710A14}"/>
                </a:ext>
              </a:extLst>
            </p:cNvPr>
            <p:cNvSpPr/>
            <p:nvPr/>
          </p:nvSpPr>
          <p:spPr>
            <a:xfrm>
              <a:off x="8732453" y="76572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FFFFFF"/>
            </a:solidFill>
            <a:ln w="89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0AB4B87-84B4-5F1F-3DC4-C56DEE5738EF}"/>
                </a:ext>
              </a:extLst>
            </p:cNvPr>
            <p:cNvSpPr/>
            <p:nvPr/>
          </p:nvSpPr>
          <p:spPr>
            <a:xfrm>
              <a:off x="8732453" y="387369"/>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BFCAE45-F12A-72CA-181F-7CF3502532CC}"/>
                </a:ext>
              </a:extLst>
            </p:cNvPr>
            <p:cNvSpPr/>
            <p:nvPr/>
          </p:nvSpPr>
          <p:spPr>
            <a:xfrm>
              <a:off x="8021104"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FFFFFF"/>
            </a:solidFill>
            <a:ln w="892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07B7A4F-6A54-318C-6F65-86F7E17B63C1}"/>
                </a:ext>
              </a:extLst>
            </p:cNvPr>
            <p:cNvSpPr/>
            <p:nvPr/>
          </p:nvSpPr>
          <p:spPr>
            <a:xfrm>
              <a:off x="10155061"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3" y="0"/>
                    <a:pt x="0" y="40362"/>
                    <a:pt x="0" y="90101"/>
                  </a:cubicBezTo>
                  <a:cubicBezTo>
                    <a:pt x="0" y="139839"/>
                    <a:pt x="40343" y="180201"/>
                    <a:pt x="90056" y="180201"/>
                  </a:cubicBezTo>
                  <a:cubicBezTo>
                    <a:pt x="139770" y="180201"/>
                    <a:pt x="180113" y="139839"/>
                    <a:pt x="180113" y="90101"/>
                  </a:cubicBezTo>
                  <a:cubicBezTo>
                    <a:pt x="18011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F48B8CD-A08A-C988-E18E-6D381DA95EC1}"/>
                </a:ext>
              </a:extLst>
            </p:cNvPr>
            <p:cNvSpPr/>
            <p:nvPr/>
          </p:nvSpPr>
          <p:spPr>
            <a:xfrm>
              <a:off x="10510735"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FFFFFF"/>
            </a:solidFill>
            <a:ln w="89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9E33877-D53D-6EFD-071B-B1B1CCBEDB57}"/>
                </a:ext>
              </a:extLst>
            </p:cNvPr>
            <p:cNvSpPr/>
            <p:nvPr/>
          </p:nvSpPr>
          <p:spPr>
            <a:xfrm>
              <a:off x="11577759"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9F7EF103-D592-937C-9ED8-DADCED4CB8DD}"/>
                </a:ext>
              </a:extLst>
            </p:cNvPr>
            <p:cNvSpPr/>
            <p:nvPr/>
          </p:nvSpPr>
          <p:spPr>
            <a:xfrm>
              <a:off x="11222084"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7FA22AEA-9F7D-9C0E-0254-51FDC0EC4714}"/>
                </a:ext>
              </a:extLst>
            </p:cNvPr>
            <p:cNvSpPr/>
            <p:nvPr/>
          </p:nvSpPr>
          <p:spPr>
            <a:xfrm>
              <a:off x="11222084" y="296796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833B02DB-13A0-D046-A64F-0F5EF99B1B18}"/>
                </a:ext>
              </a:extLst>
            </p:cNvPr>
            <p:cNvSpPr/>
            <p:nvPr/>
          </p:nvSpPr>
          <p:spPr>
            <a:xfrm>
              <a:off x="10866409"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BAF5164-6A0E-81F0-1CB6-1F782703012C}"/>
                </a:ext>
              </a:extLst>
            </p:cNvPr>
            <p:cNvSpPr/>
            <p:nvPr/>
          </p:nvSpPr>
          <p:spPr>
            <a:xfrm>
              <a:off x="9799387"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113"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1E4907E3-2F19-EFC4-378E-C9888F78EB45}"/>
                </a:ext>
              </a:extLst>
            </p:cNvPr>
            <p:cNvSpPr/>
            <p:nvPr/>
          </p:nvSpPr>
          <p:spPr>
            <a:xfrm>
              <a:off x="9088038"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860" y="0"/>
                    <a:pt x="90056" y="0"/>
                  </a:cubicBezTo>
                </a:path>
              </a:pathLst>
            </a:custGeom>
            <a:solidFill>
              <a:srgbClr val="D2D4D5"/>
            </a:solidFill>
            <a:ln w="892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0C8B9BE2-9741-51EE-D6E9-6E73F491F56C}"/>
                </a:ext>
              </a:extLst>
            </p:cNvPr>
            <p:cNvSpPr/>
            <p:nvPr/>
          </p:nvSpPr>
          <p:spPr>
            <a:xfrm>
              <a:off x="8732453"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04A0A22-3CED-F5E1-D272-ED799828958C}"/>
                </a:ext>
              </a:extLst>
            </p:cNvPr>
            <p:cNvSpPr/>
            <p:nvPr/>
          </p:nvSpPr>
          <p:spPr>
            <a:xfrm>
              <a:off x="8732453" y="221608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D2D4D5"/>
            </a:solidFill>
            <a:ln w="89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33A1048-DAD5-6CF2-FC2A-FB2DE197A25F}"/>
                </a:ext>
              </a:extLst>
            </p:cNvPr>
            <p:cNvSpPr/>
            <p:nvPr/>
          </p:nvSpPr>
          <p:spPr>
            <a:xfrm>
              <a:off x="8021104" y="76572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D2D4D5"/>
            </a:solidFill>
            <a:ln w="892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C188ED4-1642-4DC9-B500-24207264DC73}"/>
                </a:ext>
              </a:extLst>
            </p:cNvPr>
            <p:cNvSpPr/>
            <p:nvPr/>
          </p:nvSpPr>
          <p:spPr>
            <a:xfrm>
              <a:off x="8021104"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273"/>
                    <a:pt x="139770" y="0"/>
                    <a:pt x="90057" y="0"/>
                  </a:cubicBezTo>
                </a:path>
              </a:pathLst>
            </a:custGeom>
            <a:solidFill>
              <a:srgbClr val="D2D4D5"/>
            </a:solidFill>
            <a:ln w="892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C9C82084-9369-2FE7-0A77-59D20A08E31E}"/>
                </a:ext>
              </a:extLst>
            </p:cNvPr>
            <p:cNvSpPr/>
            <p:nvPr/>
          </p:nvSpPr>
          <p:spPr>
            <a:xfrm>
              <a:off x="8376778"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21B79C3-4455-EA97-326E-92AF7F750A27}"/>
                </a:ext>
              </a:extLst>
            </p:cNvPr>
            <p:cNvSpPr/>
            <p:nvPr/>
          </p:nvSpPr>
          <p:spPr>
            <a:xfrm>
              <a:off x="10866409" y="2252156"/>
              <a:ext cx="180113" cy="180201"/>
            </a:xfrm>
            <a:custGeom>
              <a:avLst/>
              <a:gdLst>
                <a:gd name="connsiteX0" fmla="*/ 90056 w 180113"/>
                <a:gd name="connsiteY0" fmla="*/ 0 h 180201"/>
                <a:gd name="connsiteX1" fmla="*/ 0 w 180113"/>
                <a:gd name="connsiteY1" fmla="*/ 90100 h 180201"/>
                <a:gd name="connsiteX2" fmla="*/ 90056 w 180113"/>
                <a:gd name="connsiteY2" fmla="*/ 180201 h 180201"/>
                <a:gd name="connsiteX3" fmla="*/ 180114 w 180113"/>
                <a:gd name="connsiteY3" fmla="*/ 90100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0"/>
                  </a:cubicBezTo>
                  <a:cubicBezTo>
                    <a:pt x="0" y="139839"/>
                    <a:pt x="40343" y="180201"/>
                    <a:pt x="90056" y="180201"/>
                  </a:cubicBezTo>
                  <a:cubicBezTo>
                    <a:pt x="139771" y="180201"/>
                    <a:pt x="180114" y="139839"/>
                    <a:pt x="180114" y="90100"/>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AF835D0-0DFB-7ADD-4E8C-0B5EB1D3FA4B}"/>
                </a:ext>
              </a:extLst>
            </p:cNvPr>
            <p:cNvSpPr/>
            <p:nvPr/>
          </p:nvSpPr>
          <p:spPr>
            <a:xfrm>
              <a:off x="10866409" y="296796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D2D4D5"/>
            </a:solidFill>
            <a:ln w="89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964504" y="1684751"/>
            <a:ext cx="4465529" cy="2022953"/>
          </a:xfrm>
        </p:spPr>
        <p:txBody>
          <a:bodyPr anchor="ctr" anchorCtr="0"/>
          <a:lstStyle>
            <a:lvl1pPr algn="ctr">
              <a:defRPr sz="30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5" y="304974"/>
            <a:ext cx="3125157" cy="1203325"/>
          </a:xfrm>
        </p:spPr>
        <p:txBody>
          <a:bodyPr/>
          <a:lstStyle>
            <a:lvl1pPr>
              <a:spcBef>
                <a:spcPts val="0"/>
              </a:spcBef>
              <a:spcAft>
                <a:spcPts val="0"/>
              </a:spcAft>
              <a:defRPr sz="900" b="0" i="0">
                <a:solidFill>
                  <a:schemeClr val="bg1"/>
                </a:solidFill>
                <a:latin typeface="ABC Oracle Medium" panose="020B0504040202060203" pitchFamily="34" charset="77"/>
              </a:defRPr>
            </a:lvl1pPr>
            <a:lvl2pPr marL="0" indent="0">
              <a:buNone/>
              <a:defRPr sz="900" b="0" i="0">
                <a:solidFill>
                  <a:schemeClr val="bg1"/>
                </a:solidFill>
                <a:latin typeface="ABC Oracle Medium" panose="020B0504040202060203" pitchFamily="34" charset="77"/>
              </a:defRPr>
            </a:lvl2pPr>
            <a:lvl3pPr marL="180975" indent="-180975">
              <a:tabLst/>
              <a:defRPr sz="900" b="0" i="0">
                <a:solidFill>
                  <a:schemeClr val="bg1"/>
                </a:solidFill>
                <a:latin typeface="ABC Oracle Medium" panose="020B0504040202060203" pitchFamily="34" charset="77"/>
              </a:defRPr>
            </a:lvl3pPr>
            <a:lvl4pPr marL="355600" indent="-174625">
              <a:tabLst/>
              <a:defRPr sz="900" b="0" i="0">
                <a:solidFill>
                  <a:schemeClr val="bg1"/>
                </a:solidFill>
                <a:latin typeface="ABC Oracle Medium" panose="020B0504040202060203" pitchFamily="34" charset="77"/>
              </a:defRPr>
            </a:lvl4pPr>
            <a:lvl5pPr marL="536575" indent="-180975">
              <a:tabLst/>
              <a:defRPr sz="900" b="0" i="0">
                <a:solidFill>
                  <a:schemeClr val="bg1"/>
                </a:solidFill>
                <a:latin typeface="ABC Oracle Medium" panose="020B050404020206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FCAC37BC-346D-51DA-B8FC-D5C95892C05D}"/>
              </a:ext>
            </a:extLst>
          </p:cNvPr>
          <p:cNvSpPr>
            <a:spLocks noGrp="1"/>
          </p:cNvSpPr>
          <p:nvPr>
            <p:ph type="ftr" sz="quarter" idx="3"/>
          </p:nvPr>
        </p:nvSpPr>
        <p:spPr>
          <a:xfrm>
            <a:off x="4037117" y="6587284"/>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1481378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5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47083" y="1481509"/>
            <a:ext cx="5748917" cy="5066929"/>
          </a:xfrm>
        </p:spPr>
        <p:txBody>
          <a:bodyPr/>
          <a:lstStyle>
            <a:lvl1pPr>
              <a:spcBef>
                <a:spcPts val="0"/>
              </a:spcBef>
              <a:spcAft>
                <a:spcPts val="0"/>
              </a:spcAft>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D604D2A8-340C-6811-0193-59710C1F0322}"/>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43619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dirty="0"/>
              <a:t>Click to edit Master</a:t>
            </a:r>
            <a:endParaRPr lang="en-GB" dirty="0"/>
          </a:p>
        </p:txBody>
      </p:sp>
      <p:sp>
        <p:nvSpPr>
          <p:cNvPr id="6" name="Freeform 5">
            <a:extLst>
              <a:ext uri="{FF2B5EF4-FFF2-40B4-BE49-F238E27FC236}">
                <a16:creationId xmlns:a16="http://schemas.microsoft.com/office/drawing/2014/main" id="{D9883D46-8A8A-539B-4F87-C864BBE9A1FC}"/>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7" name="Picture Placeholder 20">
            <a:extLst>
              <a:ext uri="{FF2B5EF4-FFF2-40B4-BE49-F238E27FC236}">
                <a16:creationId xmlns:a16="http://schemas.microsoft.com/office/drawing/2014/main" id="{D2909ECF-720F-DB40-98FC-071C2A0D928E}"/>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10" name="Graphic 16">
            <a:extLst>
              <a:ext uri="{FF2B5EF4-FFF2-40B4-BE49-F238E27FC236}">
                <a16:creationId xmlns:a16="http://schemas.microsoft.com/office/drawing/2014/main" id="{348D57BA-ABBE-729C-59D1-961D617C7CE8}"/>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3" name="Footer Placeholder 4">
            <a:extLst>
              <a:ext uri="{FF2B5EF4-FFF2-40B4-BE49-F238E27FC236}">
                <a16:creationId xmlns:a16="http://schemas.microsoft.com/office/drawing/2014/main" id="{DCF7CA04-A556-4280-7BED-717528D657D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3345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 name="Footer Placeholder 4">
            <a:extLst>
              <a:ext uri="{FF2B5EF4-FFF2-40B4-BE49-F238E27FC236}">
                <a16:creationId xmlns:a16="http://schemas.microsoft.com/office/drawing/2014/main" id="{B9690DE6-400F-C9FE-AC94-D5789487857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62491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accent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accent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 name="Footer Placeholder 4">
            <a:extLst>
              <a:ext uri="{FF2B5EF4-FFF2-40B4-BE49-F238E27FC236}">
                <a16:creationId xmlns:a16="http://schemas.microsoft.com/office/drawing/2014/main" id="{6DECE934-2A88-71C2-DF08-0CBBE37E633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12921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6181595" y="273659"/>
            <a:ext cx="5699254" cy="5526951"/>
          </a:xfrm>
        </p:spPr>
        <p:txBody>
          <a:bodyPr/>
          <a:lstStyle>
            <a:lvl1pPr marL="0" indent="0">
              <a:spcBef>
                <a:spcPts val="0"/>
              </a:spcBef>
              <a:spcAft>
                <a:spcPts val="0"/>
              </a:spcAft>
              <a:tabLst>
                <a:tab pos="5059363" algn="l"/>
              </a:tabLst>
              <a:defRPr sz="2300">
                <a:solidFill>
                  <a:schemeClr val="tx1"/>
                </a:solidFill>
              </a:defRPr>
            </a:lvl1pPr>
            <a:lvl2pPr>
              <a:defRPr sz="2300">
                <a:solidFill>
                  <a:schemeClr val="tx1"/>
                </a:solidFill>
              </a:defRPr>
            </a:lvl2pPr>
            <a:lvl3pPr>
              <a:defRPr sz="2300">
                <a:solidFill>
                  <a:schemeClr val="tx1"/>
                </a:solidFill>
              </a:defRPr>
            </a:lvl3pPr>
            <a:lvl4pPr>
              <a:defRPr sz="2300">
                <a:solidFill>
                  <a:schemeClr val="tx1"/>
                </a:solidFill>
              </a:defRPr>
            </a:lvl4pPr>
            <a:lvl5pPr>
              <a:defRPr sz="23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p>
            <a:fld id="{741AFF56-1126-4107-9C02-BC0EFBF16431}" type="slidenum">
              <a:rPr lang="en-GB" smtClean="0"/>
              <a:t>‹#›</a:t>
            </a:fld>
            <a:endParaRPr lang="en-GB"/>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5620758D-F7DA-9AC4-5413-311A1B9B491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85835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Text Placeholder 7">
            <a:extLst>
              <a:ext uri="{FF2B5EF4-FFF2-40B4-BE49-F238E27FC236}">
                <a16:creationId xmlns:a16="http://schemas.microsoft.com/office/drawing/2014/main" id="{6D15CAF0-DBAD-68DB-B4B8-EF505A445D04}"/>
              </a:ext>
            </a:extLst>
          </p:cNvPr>
          <p:cNvSpPr>
            <a:spLocks noGrp="1"/>
          </p:cNvSpPr>
          <p:nvPr>
            <p:ph type="body" sz="quarter" idx="10" hasCustomPrompt="1"/>
          </p:nvPr>
        </p:nvSpPr>
        <p:spPr>
          <a:xfrm>
            <a:off x="6096000" y="3429000"/>
            <a:ext cx="6048267" cy="4010982"/>
          </a:xfrm>
        </p:spPr>
        <p:txBody>
          <a:bodyPr anchor="b" anchorCtr="0"/>
          <a:lstStyle>
            <a:lvl1pPr algn="r">
              <a:defRPr sz="23000">
                <a:solidFill>
                  <a:schemeClr val="bg1"/>
                </a:solidFill>
              </a:defRPr>
            </a:lvl1pPr>
          </a:lstStyle>
          <a:p>
            <a:pPr lvl="0"/>
            <a:r>
              <a:rPr lang="en-GB" dirty="0"/>
              <a:t>#</a:t>
            </a:r>
            <a:endParaRPr lang="en-US" dirty="0"/>
          </a:p>
        </p:txBody>
      </p:sp>
      <p:sp>
        <p:nvSpPr>
          <p:cNvPr id="3" name="Footer Placeholder 4">
            <a:extLst>
              <a:ext uri="{FF2B5EF4-FFF2-40B4-BE49-F238E27FC236}">
                <a16:creationId xmlns:a16="http://schemas.microsoft.com/office/drawing/2014/main" id="{1B43FFE6-B47D-7A61-376C-A8D0D0E06BF7}"/>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640948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eature Cop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35980"/>
            <a:ext cx="9804590" cy="4443594"/>
          </a:xfrm>
        </p:spPr>
        <p:txBody>
          <a:bodyPr/>
          <a:lstStyle>
            <a:lvl1pPr>
              <a:lnSpc>
                <a:spcPct val="100000"/>
              </a:lnSpc>
              <a:defRPr sz="3500" b="0" i="0">
                <a:solidFill>
                  <a:schemeClr val="tx1"/>
                </a:solidFill>
                <a:latin typeface="+mj-lt"/>
              </a:defRPr>
            </a:lvl1pPr>
          </a:lstStyle>
          <a:p>
            <a:r>
              <a:rPr lang="en-US" dirty="0"/>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tx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tx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1B4E5E3E-E595-2D73-908E-8B9477FF751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41677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378F8866-9DAD-2F19-71C0-40E571A05C88}"/>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18" name="Graphic 16">
            <a:extLst>
              <a:ext uri="{FF2B5EF4-FFF2-40B4-BE49-F238E27FC236}">
                <a16:creationId xmlns:a16="http://schemas.microsoft.com/office/drawing/2014/main" id="{05D16763-91CF-A8AE-40FD-F33DB51DCF46}"/>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21" name="Picture Placeholder 20">
            <a:extLst>
              <a:ext uri="{FF2B5EF4-FFF2-40B4-BE49-F238E27FC236}">
                <a16:creationId xmlns:a16="http://schemas.microsoft.com/office/drawing/2014/main" id="{EB1CCA5B-9CF3-3D9F-2FAF-8ADCA0DD54D0}"/>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3" name="Footer Placeholder 4">
            <a:extLst>
              <a:ext uri="{FF2B5EF4-FFF2-40B4-BE49-F238E27FC236}">
                <a16:creationId xmlns:a16="http://schemas.microsoft.com/office/drawing/2014/main" id="{F4C3B3E4-F5E6-D500-4ECE-A675832895B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9119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957E79-DEA8-79CD-9E4E-5D2FE921BB11}"/>
              </a:ext>
            </a:extLst>
          </p:cNvPr>
          <p:cNvSpPr>
            <a:spLocks noGrp="1"/>
          </p:cNvSpPr>
          <p:nvPr>
            <p:ph type="title"/>
          </p:nvPr>
        </p:nvSpPr>
        <p:spPr>
          <a:xfrm>
            <a:off x="326848" y="288390"/>
            <a:ext cx="11554001" cy="101607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EAF8F9D-C689-B18D-09AF-9B4C40550649}"/>
              </a:ext>
            </a:extLst>
          </p:cNvPr>
          <p:cNvSpPr>
            <a:spLocks noGrp="1"/>
          </p:cNvSpPr>
          <p:nvPr>
            <p:ph type="body" idx="1"/>
          </p:nvPr>
        </p:nvSpPr>
        <p:spPr>
          <a:xfrm>
            <a:off x="352424" y="1493113"/>
            <a:ext cx="11528425" cy="4351338"/>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3030489-BEFE-3F81-C3A1-A8FAC2B087EE}"/>
              </a:ext>
            </a:extLst>
          </p:cNvPr>
          <p:cNvSpPr>
            <a:spLocks noGrp="1"/>
          </p:cNvSpPr>
          <p:nvPr>
            <p:ph type="dt" sz="half" idx="2"/>
          </p:nvPr>
        </p:nvSpPr>
        <p:spPr>
          <a:xfrm>
            <a:off x="9150438" y="298318"/>
            <a:ext cx="2743200" cy="365125"/>
          </a:xfrm>
          <a:prstGeom prst="rect">
            <a:avLst/>
          </a:prstGeom>
        </p:spPr>
        <p:txBody>
          <a:bodyPr vert="horz" lIns="0" tIns="0" rIns="0" bIns="0" rtlCol="0" anchor="t" anchorCtr="0">
            <a:noAutofit/>
          </a:bodyPr>
          <a:lstStyle>
            <a:lvl1pPr algn="r">
              <a:defRPr sz="1000">
                <a:solidFill>
                  <a:schemeClr val="tx2"/>
                </a:solidFill>
              </a:defRPr>
            </a:lvl1pPr>
          </a:lstStyle>
          <a:p>
            <a:endParaRPr lang="en-GB" dirty="0"/>
          </a:p>
        </p:txBody>
      </p:sp>
      <p:sp>
        <p:nvSpPr>
          <p:cNvPr id="6" name="Slide Number Placeholder 5">
            <a:extLst>
              <a:ext uri="{FF2B5EF4-FFF2-40B4-BE49-F238E27FC236}">
                <a16:creationId xmlns:a16="http://schemas.microsoft.com/office/drawing/2014/main" id="{7D749530-956E-B9F1-B7EE-49FFED17FEA9}"/>
              </a:ext>
            </a:extLst>
          </p:cNvPr>
          <p:cNvSpPr>
            <a:spLocks noGrp="1"/>
          </p:cNvSpPr>
          <p:nvPr>
            <p:ph type="sldNum" sz="quarter" idx="4"/>
          </p:nvPr>
        </p:nvSpPr>
        <p:spPr>
          <a:xfrm>
            <a:off x="11467577" y="6400800"/>
            <a:ext cx="416447" cy="186484"/>
          </a:xfrm>
          <a:prstGeom prst="rect">
            <a:avLst/>
          </a:prstGeom>
        </p:spPr>
        <p:txBody>
          <a:bodyPr vert="horz" lIns="0" tIns="0" rIns="0" bIns="0" rtlCol="0" anchor="b" anchorCtr="0">
            <a:noAutofit/>
          </a:bodyPr>
          <a:lstStyle>
            <a:lvl1pPr algn="r">
              <a:defRPr sz="1000" b="0" i="0">
                <a:solidFill>
                  <a:schemeClr val="tx2"/>
                </a:solidFill>
                <a:latin typeface="ABC Oracle Medium" panose="020B0504040202060203" pitchFamily="34" charset="77"/>
              </a:defRPr>
            </a:lvl1pPr>
          </a:lstStyle>
          <a:p>
            <a:fld id="{741AFF56-1126-4107-9C02-BC0EFBF16431}" type="slidenum">
              <a:rPr lang="en-GB" smtClean="0"/>
              <a:pPr/>
              <a:t>‹#›</a:t>
            </a:fld>
            <a:endParaRPr lang="en-GB" dirty="0"/>
          </a:p>
        </p:txBody>
      </p:sp>
      <p:sp>
        <p:nvSpPr>
          <p:cNvPr id="7" name="Footer Placeholder 6">
            <a:extLst>
              <a:ext uri="{FF2B5EF4-FFF2-40B4-BE49-F238E27FC236}">
                <a16:creationId xmlns:a16="http://schemas.microsoft.com/office/drawing/2014/main" id="{B027F68E-C428-A4D9-BBBD-028E82BC8E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dirty="0"/>
              <a:t>Presented at the 2025 All Actuaries Summit</a:t>
            </a:r>
          </a:p>
        </p:txBody>
      </p:sp>
    </p:spTree>
    <p:extLst>
      <p:ext uri="{BB962C8B-B14F-4D97-AF65-F5344CB8AC3E}">
        <p14:creationId xmlns:p14="http://schemas.microsoft.com/office/powerpoint/2010/main" val="252882584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8" r:id="rId3"/>
    <p:sldLayoutId id="2147483664" r:id="rId4"/>
    <p:sldLayoutId id="2147483665" r:id="rId5"/>
    <p:sldLayoutId id="2147483650" r:id="rId6"/>
    <p:sldLayoutId id="2147483654" r:id="rId7"/>
    <p:sldLayoutId id="2147483666" r:id="rId8"/>
    <p:sldLayoutId id="2147483653" r:id="rId9"/>
    <p:sldLayoutId id="2147483655" r:id="rId10"/>
    <p:sldLayoutId id="2147483652" r:id="rId11"/>
    <p:sldLayoutId id="2147483656" r:id="rId12"/>
    <p:sldLayoutId id="2147483657" r:id="rId13"/>
    <p:sldLayoutId id="2147483658" r:id="rId14"/>
    <p:sldLayoutId id="2147483659" r:id="rId15"/>
    <p:sldLayoutId id="2147483660" r:id="rId16"/>
    <p:sldLayoutId id="2147483661" r:id="rId17"/>
    <p:sldLayoutId id="2147483662" r:id="rId18"/>
    <p:sldLayoutId id="2147483667" r:id="rId19"/>
    <p:sldLayoutId id="2147483663"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hf hdr="0" ftr="0" dt="0"/>
  <p:txStyles>
    <p:titleStyle>
      <a:lvl1pPr algn="l" defTabSz="91440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00" userDrawn="1">
          <p15:clr>
            <a:srgbClr val="F26B43"/>
          </p15:clr>
        </p15:guide>
        <p15:guide id="4" pos="222" userDrawn="1">
          <p15:clr>
            <a:srgbClr val="F26B43"/>
          </p15:clr>
        </p15:guide>
        <p15:guide id="5" orient="horz" pos="4125" userDrawn="1">
          <p15:clr>
            <a:srgbClr val="F26B43"/>
          </p15:clr>
        </p15:guide>
        <p15:guide id="6" pos="7484" userDrawn="1">
          <p15:clr>
            <a:srgbClr val="F26B43"/>
          </p15:clr>
        </p15:guide>
        <p15:guide id="7" orient="horz" pos="958" userDrawn="1">
          <p15:clr>
            <a:srgbClr val="F26B43"/>
          </p15:clr>
        </p15:guide>
        <p15:guide id="8" pos="1269" userDrawn="1">
          <p15:clr>
            <a:srgbClr val="F26B43"/>
          </p15:clr>
        </p15:guide>
        <p15:guide id="9" pos="32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2DD06-C964-CF6A-77C8-CA245EBA130F}"/>
              </a:ext>
            </a:extLst>
          </p:cNvPr>
          <p:cNvSpPr>
            <a:spLocks noGrp="1"/>
          </p:cNvSpPr>
          <p:nvPr>
            <p:ph type="title"/>
          </p:nvPr>
        </p:nvSpPr>
        <p:spPr>
          <a:xfrm>
            <a:off x="2153634" y="3595304"/>
            <a:ext cx="5781678" cy="886673"/>
          </a:xfrm>
        </p:spPr>
        <p:txBody>
          <a:bodyPr/>
          <a:lstStyle/>
          <a:p>
            <a:r>
              <a:rPr lang="en-US" dirty="0"/>
              <a:t>Quantum Computing</a:t>
            </a:r>
          </a:p>
        </p:txBody>
      </p:sp>
      <p:sp>
        <p:nvSpPr>
          <p:cNvPr id="3" name="Subtitle 2">
            <a:extLst>
              <a:ext uri="{FF2B5EF4-FFF2-40B4-BE49-F238E27FC236}">
                <a16:creationId xmlns:a16="http://schemas.microsoft.com/office/drawing/2014/main" id="{26C366F4-7949-6A5E-2C2B-244724097677}"/>
              </a:ext>
            </a:extLst>
          </p:cNvPr>
          <p:cNvSpPr>
            <a:spLocks noGrp="1"/>
          </p:cNvSpPr>
          <p:nvPr>
            <p:ph type="subTitle" idx="1"/>
          </p:nvPr>
        </p:nvSpPr>
        <p:spPr>
          <a:xfrm>
            <a:off x="2153634" y="4238297"/>
            <a:ext cx="5802764" cy="1598604"/>
          </a:xfrm>
        </p:spPr>
        <p:txBody>
          <a:bodyPr/>
          <a:lstStyle/>
          <a:p>
            <a:r>
              <a:rPr lang="en-US" dirty="0"/>
              <a:t>Anthony Lowe and Michael Walker</a:t>
            </a:r>
          </a:p>
          <a:p>
            <a:r>
              <a:rPr lang="en-US" dirty="0"/>
              <a:t>June 2025</a:t>
            </a:r>
          </a:p>
        </p:txBody>
      </p:sp>
      <p:sp>
        <p:nvSpPr>
          <p:cNvPr id="4" name="Footer Placeholder 4">
            <a:extLst>
              <a:ext uri="{FF2B5EF4-FFF2-40B4-BE49-F238E27FC236}">
                <a16:creationId xmlns:a16="http://schemas.microsoft.com/office/drawing/2014/main" id="{287D73BF-4D38-017E-B51B-023917F25E83}"/>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spTree>
    <p:extLst>
      <p:ext uri="{BB962C8B-B14F-4D97-AF65-F5344CB8AC3E}">
        <p14:creationId xmlns:p14="http://schemas.microsoft.com/office/powerpoint/2010/main" val="101252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33795-09B2-4F53-A2E1-00D6819FF50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53242E5D-4583-65DE-122C-DD9448F19C56}"/>
              </a:ext>
            </a:extLst>
          </p:cNvPr>
          <p:cNvSpPr>
            <a:spLocks noGrp="1"/>
          </p:cNvSpPr>
          <p:nvPr>
            <p:ph type="title"/>
          </p:nvPr>
        </p:nvSpPr>
        <p:spPr>
          <a:xfrm>
            <a:off x="326848" y="288389"/>
            <a:ext cx="6952725" cy="1232435"/>
          </a:xfrm>
        </p:spPr>
        <p:txBody>
          <a:bodyPr>
            <a:normAutofit/>
          </a:bodyPr>
          <a:lstStyle/>
          <a:p>
            <a:r>
              <a:rPr lang="en-US" dirty="0"/>
              <a:t>The Data Loading Bottleneck</a:t>
            </a:r>
          </a:p>
        </p:txBody>
      </p:sp>
      <p:sp>
        <p:nvSpPr>
          <p:cNvPr id="9" name="Content Placeholder 8">
            <a:extLst>
              <a:ext uri="{FF2B5EF4-FFF2-40B4-BE49-F238E27FC236}">
                <a16:creationId xmlns:a16="http://schemas.microsoft.com/office/drawing/2014/main" id="{AD15765B-5401-FC5E-4B12-AA820E3AC5AF}"/>
              </a:ext>
            </a:extLst>
          </p:cNvPr>
          <p:cNvSpPr>
            <a:spLocks noGrp="1"/>
          </p:cNvSpPr>
          <p:nvPr>
            <p:ph idx="1"/>
          </p:nvPr>
        </p:nvSpPr>
        <p:spPr>
          <a:xfrm>
            <a:off x="352424" y="1493113"/>
            <a:ext cx="4818666" cy="4256334"/>
          </a:xfrm>
        </p:spPr>
        <p:txBody>
          <a:bodyPr>
            <a:normAutofit fontScale="25000" lnSpcReduction="20000"/>
          </a:bodyPr>
          <a:lstStyle/>
          <a:p>
            <a:pPr>
              <a:lnSpc>
                <a:spcPct val="120000"/>
              </a:lnSpc>
            </a:pPr>
            <a:r>
              <a:rPr lang="en-AU" sz="6400" dirty="0"/>
              <a:t>One of the most practical challenges for actuarial applications of quantum computing is efficiently loading classical data into quantum systems.</a:t>
            </a:r>
          </a:p>
          <a:p>
            <a:pPr>
              <a:lnSpc>
                <a:spcPct val="120000"/>
              </a:lnSpc>
            </a:pPr>
            <a:r>
              <a:rPr lang="en-AU" sz="6400" dirty="0"/>
              <a:t>Actuarial work often involves very large datasets that would need to be encoded into quantum states.</a:t>
            </a:r>
          </a:p>
          <a:p>
            <a:pPr>
              <a:lnSpc>
                <a:spcPct val="120000"/>
              </a:lnSpc>
            </a:pPr>
            <a:r>
              <a:rPr lang="en-AU" sz="6400" dirty="0"/>
              <a:t>Current approaches like Quantum Random Access Memory (QRAM) remain theoretical.</a:t>
            </a:r>
          </a:p>
          <a:p>
            <a:pPr>
              <a:lnSpc>
                <a:spcPct val="120000"/>
              </a:lnSpc>
            </a:pPr>
            <a:r>
              <a:rPr lang="en-AU" sz="6400" dirty="0"/>
              <a:t>Existing data loading methods require time proportional to dataset size, resulting in decoherence of the qubits and potentially negating quantum speedups.</a:t>
            </a:r>
            <a:endParaRPr lang="en-AU" sz="5600" dirty="0"/>
          </a:p>
        </p:txBody>
      </p:sp>
      <p:sp>
        <p:nvSpPr>
          <p:cNvPr id="4" name="Slide Number Placeholder 3">
            <a:extLst>
              <a:ext uri="{FF2B5EF4-FFF2-40B4-BE49-F238E27FC236}">
                <a16:creationId xmlns:a16="http://schemas.microsoft.com/office/drawing/2014/main" id="{CA4AB122-1835-C6A5-CD33-9E0A8BE504F6}"/>
              </a:ext>
            </a:extLst>
          </p:cNvPr>
          <p:cNvSpPr>
            <a:spLocks noGrp="1"/>
          </p:cNvSpPr>
          <p:nvPr>
            <p:ph type="sldNum" sz="quarter" idx="12"/>
          </p:nvPr>
        </p:nvSpPr>
        <p:spPr/>
        <p:txBody>
          <a:bodyPr/>
          <a:lstStyle/>
          <a:p>
            <a:fld id="{741AFF56-1126-4107-9C02-BC0EFBF16431}" type="slidenum">
              <a:rPr lang="en-GB" smtClean="0"/>
              <a:pPr/>
              <a:t>10</a:t>
            </a:fld>
            <a:endParaRPr lang="en-GB" dirty="0"/>
          </a:p>
        </p:txBody>
      </p:sp>
      <p:sp>
        <p:nvSpPr>
          <p:cNvPr id="10" name="Content Placeholder 9">
            <a:extLst>
              <a:ext uri="{FF2B5EF4-FFF2-40B4-BE49-F238E27FC236}">
                <a16:creationId xmlns:a16="http://schemas.microsoft.com/office/drawing/2014/main" id="{46FDC972-7F04-FD9F-F16E-F06FB943F942}"/>
              </a:ext>
            </a:extLst>
          </p:cNvPr>
          <p:cNvSpPr>
            <a:spLocks noGrp="1"/>
          </p:cNvSpPr>
          <p:nvPr>
            <p:ph idx="13"/>
          </p:nvPr>
        </p:nvSpPr>
        <p:spPr>
          <a:xfrm>
            <a:off x="6109779" y="1493113"/>
            <a:ext cx="4300995" cy="4256334"/>
          </a:xfrm>
        </p:spPr>
        <p:txBody>
          <a:bodyPr>
            <a:normAutofit/>
          </a:bodyPr>
          <a:lstStyle/>
          <a:p>
            <a:r>
              <a:rPr lang="en-AU" sz="1600" dirty="0"/>
              <a:t>Promising strategies to address this include:</a:t>
            </a:r>
          </a:p>
          <a:p>
            <a:pPr marL="285750" indent="-285750">
              <a:spcBef>
                <a:spcPts val="600"/>
              </a:spcBef>
              <a:buFont typeface="Wingdings" pitchFamily="2" charset="2"/>
              <a:buChar char="§"/>
            </a:pPr>
            <a:r>
              <a:rPr lang="en-AU" sz="1600" dirty="0"/>
              <a:t>Hybrid classical-quantum systems where data preparation occurs classically</a:t>
            </a:r>
          </a:p>
          <a:p>
            <a:pPr marL="285750" lvl="0" indent="-285750">
              <a:spcBef>
                <a:spcPts val="600"/>
              </a:spcBef>
              <a:buFont typeface="Wingdings" pitchFamily="2" charset="2"/>
              <a:buChar char="§"/>
            </a:pPr>
            <a:r>
              <a:rPr lang="en-AU" sz="1600" dirty="0"/>
              <a:t>Quantum feature maps that efficiently encode only the most relevant features</a:t>
            </a:r>
          </a:p>
          <a:p>
            <a:pPr marL="285750" indent="-285750">
              <a:spcBef>
                <a:spcPts val="600"/>
              </a:spcBef>
              <a:buFont typeface="Wingdings" pitchFamily="2" charset="2"/>
              <a:buChar char="§"/>
            </a:pPr>
            <a:r>
              <a:rPr lang="en-AU" sz="1600" dirty="0"/>
              <a:t>Compression techniques optimised for actuarial datasets.</a:t>
            </a:r>
            <a:endParaRPr lang="en-US" sz="1600" dirty="0"/>
          </a:p>
          <a:p>
            <a:pPr lvl="0">
              <a:lnSpc>
                <a:spcPct val="120000"/>
              </a:lnSpc>
            </a:pPr>
            <a:endParaRPr lang="en-US" dirty="0"/>
          </a:p>
        </p:txBody>
      </p:sp>
      <p:sp>
        <p:nvSpPr>
          <p:cNvPr id="2" name="Footer Placeholder 4">
            <a:extLst>
              <a:ext uri="{FF2B5EF4-FFF2-40B4-BE49-F238E27FC236}">
                <a16:creationId xmlns:a16="http://schemas.microsoft.com/office/drawing/2014/main" id="{25953D6A-CD5D-D48A-A65D-0C7BBCC90B1C}"/>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spTree>
    <p:extLst>
      <p:ext uri="{BB962C8B-B14F-4D97-AF65-F5344CB8AC3E}">
        <p14:creationId xmlns:p14="http://schemas.microsoft.com/office/powerpoint/2010/main" val="1363010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1EB33-5F28-33F9-D715-BB518CD4DF96}"/>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4A31D10F-A926-E48A-3605-B668F08B637C}"/>
              </a:ext>
            </a:extLst>
          </p:cNvPr>
          <p:cNvSpPr>
            <a:spLocks noGrp="1"/>
          </p:cNvSpPr>
          <p:nvPr>
            <p:ph type="title"/>
          </p:nvPr>
        </p:nvSpPr>
        <p:spPr>
          <a:xfrm>
            <a:off x="326848" y="288389"/>
            <a:ext cx="6952725" cy="1232435"/>
          </a:xfrm>
        </p:spPr>
        <p:txBody>
          <a:bodyPr>
            <a:normAutofit/>
          </a:bodyPr>
          <a:lstStyle/>
          <a:p>
            <a:r>
              <a:rPr lang="en-US" dirty="0"/>
              <a:t>Quantum Algorithms</a:t>
            </a:r>
          </a:p>
        </p:txBody>
      </p:sp>
      <p:sp>
        <p:nvSpPr>
          <p:cNvPr id="9" name="Content Placeholder 8">
            <a:extLst>
              <a:ext uri="{FF2B5EF4-FFF2-40B4-BE49-F238E27FC236}">
                <a16:creationId xmlns:a16="http://schemas.microsoft.com/office/drawing/2014/main" id="{30436D52-7C54-952C-71B0-26B04A6AA60E}"/>
              </a:ext>
            </a:extLst>
          </p:cNvPr>
          <p:cNvSpPr>
            <a:spLocks noGrp="1"/>
          </p:cNvSpPr>
          <p:nvPr>
            <p:ph idx="1"/>
          </p:nvPr>
        </p:nvSpPr>
        <p:spPr/>
        <p:txBody>
          <a:bodyPr>
            <a:normAutofit/>
          </a:bodyPr>
          <a:lstStyle/>
          <a:p>
            <a:r>
              <a:rPr lang="en-US" sz="1800" b="1" dirty="0"/>
              <a:t>Shor’s Algorithm</a:t>
            </a:r>
          </a:p>
          <a:p>
            <a:pPr lvl="1"/>
            <a:r>
              <a:rPr lang="en-US" sz="1600" dirty="0"/>
              <a:t>Exponentially speeds up </a:t>
            </a:r>
            <a:r>
              <a:rPr lang="en-US" sz="1600" dirty="0" err="1"/>
              <a:t>factorisation</a:t>
            </a:r>
            <a:r>
              <a:rPr lang="en-US" sz="1600" dirty="0"/>
              <a:t> of large semiprime numbers.</a:t>
            </a:r>
          </a:p>
          <a:p>
            <a:pPr lvl="1"/>
            <a:endParaRPr lang="en-US" sz="1600" dirty="0"/>
          </a:p>
          <a:p>
            <a:pPr lvl="1"/>
            <a:endParaRPr lang="en-US" sz="1600" dirty="0"/>
          </a:p>
          <a:p>
            <a:pPr lvl="1"/>
            <a:endParaRPr lang="en-US" sz="1600" dirty="0"/>
          </a:p>
          <a:p>
            <a:pPr lvl="1"/>
            <a:endParaRPr lang="en-US" sz="1600" dirty="0"/>
          </a:p>
          <a:p>
            <a:pPr lvl="1"/>
            <a:endParaRPr lang="en-US" sz="1600" dirty="0"/>
          </a:p>
        </p:txBody>
      </p:sp>
      <p:sp>
        <p:nvSpPr>
          <p:cNvPr id="4" name="Slide Number Placeholder 3">
            <a:extLst>
              <a:ext uri="{FF2B5EF4-FFF2-40B4-BE49-F238E27FC236}">
                <a16:creationId xmlns:a16="http://schemas.microsoft.com/office/drawing/2014/main" id="{C0454D0D-D994-B15D-14E9-C5C270E0D4BF}"/>
              </a:ext>
            </a:extLst>
          </p:cNvPr>
          <p:cNvSpPr>
            <a:spLocks noGrp="1"/>
          </p:cNvSpPr>
          <p:nvPr>
            <p:ph type="sldNum" sz="quarter" idx="12"/>
          </p:nvPr>
        </p:nvSpPr>
        <p:spPr/>
        <p:txBody>
          <a:bodyPr/>
          <a:lstStyle/>
          <a:p>
            <a:fld id="{741AFF56-1126-4107-9C02-BC0EFBF16431}" type="slidenum">
              <a:rPr lang="en-GB" smtClean="0"/>
              <a:pPr/>
              <a:t>11</a:t>
            </a:fld>
            <a:endParaRPr lang="en-GB" dirty="0"/>
          </a:p>
        </p:txBody>
      </p:sp>
      <p:sp>
        <p:nvSpPr>
          <p:cNvPr id="10" name="Content Placeholder 9">
            <a:extLst>
              <a:ext uri="{FF2B5EF4-FFF2-40B4-BE49-F238E27FC236}">
                <a16:creationId xmlns:a16="http://schemas.microsoft.com/office/drawing/2014/main" id="{9F8EDBBA-008F-A7AC-E29C-C9B9603D677E}"/>
              </a:ext>
            </a:extLst>
          </p:cNvPr>
          <p:cNvSpPr>
            <a:spLocks noGrp="1"/>
          </p:cNvSpPr>
          <p:nvPr>
            <p:ph idx="13"/>
          </p:nvPr>
        </p:nvSpPr>
        <p:spPr>
          <a:xfrm>
            <a:off x="6096000" y="1493113"/>
            <a:ext cx="4300995" cy="4256334"/>
          </a:xfrm>
        </p:spPr>
        <p:txBody>
          <a:bodyPr>
            <a:normAutofit/>
          </a:bodyPr>
          <a:lstStyle/>
          <a:p>
            <a:r>
              <a:rPr lang="en-US" sz="1800" b="1" dirty="0"/>
              <a:t>Grover’s Algorithm</a:t>
            </a:r>
          </a:p>
          <a:p>
            <a:pPr lvl="1"/>
            <a:r>
              <a:rPr lang="en-US" sz="1600" dirty="0"/>
              <a:t>Quadratically speeds up searching unsorted databases.</a:t>
            </a:r>
          </a:p>
          <a:p>
            <a:endParaRPr lang="en-US" dirty="0"/>
          </a:p>
        </p:txBody>
      </p:sp>
      <p:sp>
        <p:nvSpPr>
          <p:cNvPr id="2" name="Footer Placeholder 4">
            <a:extLst>
              <a:ext uri="{FF2B5EF4-FFF2-40B4-BE49-F238E27FC236}">
                <a16:creationId xmlns:a16="http://schemas.microsoft.com/office/drawing/2014/main" id="{3BC71AE0-187F-9BDD-47CB-7BF587F450FF}"/>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pic>
        <p:nvPicPr>
          <p:cNvPr id="5" name="Picture 4" descr="A diagram of a number of squares&#10;&#10;Description automatically generated">
            <a:extLst>
              <a:ext uri="{FF2B5EF4-FFF2-40B4-BE49-F238E27FC236}">
                <a16:creationId xmlns:a16="http://schemas.microsoft.com/office/drawing/2014/main" id="{9A3A3BED-43FF-2AC7-68F6-C2BCEA093E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375" y="2543457"/>
            <a:ext cx="4278367" cy="1992915"/>
          </a:xfrm>
          <a:prstGeom prst="rect">
            <a:avLst/>
          </a:prstGeom>
        </p:spPr>
      </p:pic>
      <p:pic>
        <p:nvPicPr>
          <p:cNvPr id="7" name="Picture 6" descr="A diagram of a block diagram&#10;&#10;Description automatically generated">
            <a:extLst>
              <a:ext uri="{FF2B5EF4-FFF2-40B4-BE49-F238E27FC236}">
                <a16:creationId xmlns:a16="http://schemas.microsoft.com/office/drawing/2014/main" id="{9528E461-B31D-C716-9003-7FFEEA20D7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5848" y="2543457"/>
            <a:ext cx="3590557" cy="2636544"/>
          </a:xfrm>
          <a:prstGeom prst="rect">
            <a:avLst/>
          </a:prstGeom>
        </p:spPr>
      </p:pic>
    </p:spTree>
    <p:extLst>
      <p:ext uri="{BB962C8B-B14F-4D97-AF65-F5344CB8AC3E}">
        <p14:creationId xmlns:p14="http://schemas.microsoft.com/office/powerpoint/2010/main" val="3760785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ED58E-9FA3-7D8A-40B4-FA84711EBA03}"/>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B7ADD965-5B4F-CF4D-4E12-A7C3AAC2CAA1}"/>
              </a:ext>
            </a:extLst>
          </p:cNvPr>
          <p:cNvSpPr>
            <a:spLocks noGrp="1"/>
          </p:cNvSpPr>
          <p:nvPr>
            <p:ph type="title"/>
          </p:nvPr>
        </p:nvSpPr>
        <p:spPr>
          <a:xfrm>
            <a:off x="326848" y="288389"/>
            <a:ext cx="6952725" cy="1232435"/>
          </a:xfrm>
        </p:spPr>
        <p:txBody>
          <a:bodyPr>
            <a:normAutofit/>
          </a:bodyPr>
          <a:lstStyle/>
          <a:p>
            <a:r>
              <a:rPr lang="en-US" dirty="0"/>
              <a:t>Quantum Algorithms</a:t>
            </a:r>
          </a:p>
        </p:txBody>
      </p:sp>
      <p:sp>
        <p:nvSpPr>
          <p:cNvPr id="9" name="Content Placeholder 8">
            <a:extLst>
              <a:ext uri="{FF2B5EF4-FFF2-40B4-BE49-F238E27FC236}">
                <a16:creationId xmlns:a16="http://schemas.microsoft.com/office/drawing/2014/main" id="{66B23B8F-E039-5665-51B0-F49A7151B41D}"/>
              </a:ext>
            </a:extLst>
          </p:cNvPr>
          <p:cNvSpPr>
            <a:spLocks noGrp="1"/>
          </p:cNvSpPr>
          <p:nvPr>
            <p:ph idx="1"/>
          </p:nvPr>
        </p:nvSpPr>
        <p:spPr>
          <a:xfrm>
            <a:off x="352424" y="1493113"/>
            <a:ext cx="4839686" cy="4256334"/>
          </a:xfrm>
        </p:spPr>
        <p:txBody>
          <a:bodyPr>
            <a:normAutofit/>
          </a:bodyPr>
          <a:lstStyle/>
          <a:p>
            <a:r>
              <a:rPr lang="en-AU" sz="1800" b="1" dirty="0"/>
              <a:t>Quadratic Unconstrained Binary Optimisation (QUBO) Algorithm</a:t>
            </a:r>
          </a:p>
          <a:p>
            <a:pPr lvl="1"/>
            <a:r>
              <a:rPr lang="en-AU" sz="1600" dirty="0"/>
              <a:t>Efficiently solves quadratic optimisation problems, of great importance in portfolio optimisation.</a:t>
            </a:r>
          </a:p>
          <a:p>
            <a:pPr lvl="1">
              <a:spcBef>
                <a:spcPts val="1800"/>
              </a:spcBef>
              <a:spcAft>
                <a:spcPts val="600"/>
              </a:spcAft>
            </a:pPr>
            <a:r>
              <a:rPr lang="en-AU" sz="1800" b="1" dirty="0"/>
              <a:t>Quantum Annealing</a:t>
            </a:r>
            <a:endParaRPr lang="en-US" sz="1800" b="1" dirty="0"/>
          </a:p>
          <a:p>
            <a:pPr lvl="1"/>
            <a:r>
              <a:rPr lang="en-AU" sz="1600" dirty="0"/>
              <a:t>A general method for solving functions in which the register starts in a |0&gt; state and is subjected to a Hamiltonian whose final solution is the optimal input for the function of interest.</a:t>
            </a:r>
            <a:endParaRPr lang="en-US" sz="1600" dirty="0"/>
          </a:p>
          <a:p>
            <a:pPr lvl="1">
              <a:lnSpc>
                <a:spcPct val="110000"/>
              </a:lnSpc>
              <a:spcBef>
                <a:spcPts val="1800"/>
              </a:spcBef>
              <a:spcAft>
                <a:spcPts val="600"/>
              </a:spcAft>
            </a:pPr>
            <a:r>
              <a:rPr lang="en-AU" sz="1800" b="1" dirty="0"/>
              <a:t>HHL</a:t>
            </a:r>
            <a:endParaRPr lang="en-AU" sz="1600" dirty="0"/>
          </a:p>
          <a:p>
            <a:pPr lvl="1">
              <a:lnSpc>
                <a:spcPct val="110000"/>
              </a:lnSpc>
            </a:pPr>
            <a:r>
              <a:rPr lang="en-AU" sz="1600" dirty="0"/>
              <a:t>Named for its discoverers, will solve sparse linear equations with exponential speedup over classical methods.</a:t>
            </a:r>
            <a:endParaRPr lang="en-US" sz="1600" dirty="0"/>
          </a:p>
          <a:p>
            <a:pPr lvl="1"/>
            <a:endParaRPr lang="en-US" sz="1600" dirty="0"/>
          </a:p>
        </p:txBody>
      </p:sp>
      <p:sp>
        <p:nvSpPr>
          <p:cNvPr id="4" name="Slide Number Placeholder 3">
            <a:extLst>
              <a:ext uri="{FF2B5EF4-FFF2-40B4-BE49-F238E27FC236}">
                <a16:creationId xmlns:a16="http://schemas.microsoft.com/office/drawing/2014/main" id="{A44125D6-9275-7B54-BC2E-C150558E2C8A}"/>
              </a:ext>
            </a:extLst>
          </p:cNvPr>
          <p:cNvSpPr>
            <a:spLocks noGrp="1"/>
          </p:cNvSpPr>
          <p:nvPr>
            <p:ph type="sldNum" sz="quarter" idx="12"/>
          </p:nvPr>
        </p:nvSpPr>
        <p:spPr/>
        <p:txBody>
          <a:bodyPr/>
          <a:lstStyle/>
          <a:p>
            <a:fld id="{741AFF56-1126-4107-9C02-BC0EFBF16431}" type="slidenum">
              <a:rPr lang="en-GB" smtClean="0"/>
              <a:pPr/>
              <a:t>12</a:t>
            </a:fld>
            <a:endParaRPr lang="en-GB" dirty="0"/>
          </a:p>
        </p:txBody>
      </p:sp>
      <p:sp>
        <p:nvSpPr>
          <p:cNvPr id="10" name="Content Placeholder 9">
            <a:extLst>
              <a:ext uri="{FF2B5EF4-FFF2-40B4-BE49-F238E27FC236}">
                <a16:creationId xmlns:a16="http://schemas.microsoft.com/office/drawing/2014/main" id="{D3BCB63A-7E7D-C6F4-FB11-211510A8D2A0}"/>
              </a:ext>
            </a:extLst>
          </p:cNvPr>
          <p:cNvSpPr>
            <a:spLocks noGrp="1"/>
          </p:cNvSpPr>
          <p:nvPr>
            <p:ph idx="13"/>
          </p:nvPr>
        </p:nvSpPr>
        <p:spPr>
          <a:xfrm>
            <a:off x="6104458" y="1493757"/>
            <a:ext cx="4686118" cy="4765184"/>
          </a:xfrm>
        </p:spPr>
        <p:txBody>
          <a:bodyPr>
            <a:noAutofit/>
          </a:bodyPr>
          <a:lstStyle/>
          <a:p>
            <a:r>
              <a:rPr lang="en-AU" sz="1800" b="1" dirty="0"/>
              <a:t>Quantum Approximate Optimisation Algorithm (QAOA)</a:t>
            </a:r>
          </a:p>
          <a:p>
            <a:pPr lvl="1"/>
            <a:r>
              <a:rPr lang="en-AU" sz="1600" dirty="0"/>
              <a:t>Offers faster runtimes compared to conventional methods.</a:t>
            </a:r>
          </a:p>
          <a:p>
            <a:r>
              <a:rPr lang="en-AU" sz="1800" b="1" dirty="0"/>
              <a:t>Partial Differential Equations</a:t>
            </a:r>
          </a:p>
          <a:p>
            <a:pPr lvl="1">
              <a:spcAft>
                <a:spcPts val="600"/>
              </a:spcAft>
            </a:pPr>
            <a:r>
              <a:rPr lang="en-AU" sz="1600" dirty="0"/>
              <a:t>An efficient quantum algorithm for solving PDEs has been published with a one-hundred-fold improvement in accuracy over classical methods.</a:t>
            </a:r>
          </a:p>
          <a:p>
            <a:pPr lvl="1">
              <a:spcBef>
                <a:spcPts val="1800"/>
              </a:spcBef>
              <a:spcAft>
                <a:spcPts val="600"/>
              </a:spcAft>
            </a:pPr>
            <a:r>
              <a:rPr lang="en-AU" sz="1800" b="1" dirty="0"/>
              <a:t>Quantum Machine Learning</a:t>
            </a:r>
          </a:p>
          <a:p>
            <a:pPr lvl="1">
              <a:spcAft>
                <a:spcPts val="600"/>
              </a:spcAft>
            </a:pPr>
            <a:r>
              <a:rPr lang="en-AU" sz="1600" dirty="0"/>
              <a:t>Current conventional machine learning algorithms all have their quantum computing equivalents, early work in quantum machine learning being driven by the hope of faster performance. </a:t>
            </a:r>
            <a:endParaRPr lang="en-US" sz="1600" dirty="0"/>
          </a:p>
        </p:txBody>
      </p:sp>
      <p:sp>
        <p:nvSpPr>
          <p:cNvPr id="2" name="Footer Placeholder 4">
            <a:extLst>
              <a:ext uri="{FF2B5EF4-FFF2-40B4-BE49-F238E27FC236}">
                <a16:creationId xmlns:a16="http://schemas.microsoft.com/office/drawing/2014/main" id="{52EF4EC9-E523-FCA6-BF36-7D602A309847}"/>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spTree>
    <p:extLst>
      <p:ext uri="{BB962C8B-B14F-4D97-AF65-F5344CB8AC3E}">
        <p14:creationId xmlns:p14="http://schemas.microsoft.com/office/powerpoint/2010/main" val="449063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1E996-4A84-5CF1-3188-4936FEA45270}"/>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17B8306-01B2-6C09-04EC-8E206E0CA7DC}"/>
              </a:ext>
            </a:extLst>
          </p:cNvPr>
          <p:cNvSpPr>
            <a:spLocks noGrp="1"/>
          </p:cNvSpPr>
          <p:nvPr>
            <p:ph type="title"/>
          </p:nvPr>
        </p:nvSpPr>
        <p:spPr>
          <a:xfrm>
            <a:off x="326848" y="288389"/>
            <a:ext cx="6952725" cy="1232435"/>
          </a:xfrm>
        </p:spPr>
        <p:txBody>
          <a:bodyPr>
            <a:normAutofit/>
          </a:bodyPr>
          <a:lstStyle/>
          <a:p>
            <a:r>
              <a:rPr lang="en-US" dirty="0"/>
              <a:t>Energy Efficiency</a:t>
            </a:r>
          </a:p>
        </p:txBody>
      </p:sp>
      <p:sp>
        <p:nvSpPr>
          <p:cNvPr id="9" name="Content Placeholder 8">
            <a:extLst>
              <a:ext uri="{FF2B5EF4-FFF2-40B4-BE49-F238E27FC236}">
                <a16:creationId xmlns:a16="http://schemas.microsoft.com/office/drawing/2014/main" id="{14D6C181-437C-103F-03CA-4D1B0D45122E}"/>
              </a:ext>
            </a:extLst>
          </p:cNvPr>
          <p:cNvSpPr>
            <a:spLocks noGrp="1"/>
          </p:cNvSpPr>
          <p:nvPr>
            <p:ph idx="1"/>
          </p:nvPr>
        </p:nvSpPr>
        <p:spPr>
          <a:xfrm>
            <a:off x="987972" y="1493113"/>
            <a:ext cx="9743090" cy="4256334"/>
          </a:xfrm>
        </p:spPr>
        <p:txBody>
          <a:bodyPr>
            <a:normAutofit/>
          </a:bodyPr>
          <a:lstStyle/>
          <a:p>
            <a:pPr algn="just"/>
            <a:r>
              <a:rPr lang="en-AU" sz="1800" b="1" dirty="0" err="1"/>
              <a:t>Landauer’s</a:t>
            </a:r>
            <a:r>
              <a:rPr lang="en-AU" sz="1800" b="1" dirty="0"/>
              <a:t> Principle and Classical Computing</a:t>
            </a:r>
            <a:endParaRPr lang="en-US" sz="1800" b="1" dirty="0"/>
          </a:p>
          <a:p>
            <a:pPr lvl="1" algn="just">
              <a:spcBef>
                <a:spcPts val="1800"/>
              </a:spcBef>
              <a:spcAft>
                <a:spcPts val="600"/>
              </a:spcAft>
            </a:pPr>
            <a:r>
              <a:rPr lang="en-US" sz="1600" dirty="0"/>
              <a:t>Most classical computation involves irreversible operations like AND and OR. Each irreversible operation increases entropy and according to the second law of thermodynamics the increase in entropy must be dissipated as heat.  </a:t>
            </a:r>
          </a:p>
          <a:p>
            <a:pPr lvl="1" algn="just">
              <a:spcBef>
                <a:spcPts val="1800"/>
              </a:spcBef>
              <a:spcAft>
                <a:spcPts val="600"/>
              </a:spcAft>
            </a:pPr>
            <a:r>
              <a:rPr lang="en-US" sz="1600" dirty="0"/>
              <a:t>Landauer's principle establishes a fundamental thermodynamic limit on computation, erasing one bit of information must dissipate at least kT ln(2) of energy as heat, where:</a:t>
            </a:r>
          </a:p>
          <a:p>
            <a:pPr lvl="1" algn="just">
              <a:spcBef>
                <a:spcPts val="600"/>
              </a:spcBef>
            </a:pPr>
            <a:r>
              <a:rPr lang="en-US" sz="1600" dirty="0"/>
              <a:t>k = Boltzmann's constant </a:t>
            </a:r>
          </a:p>
          <a:p>
            <a:pPr lvl="1" algn="just">
              <a:spcAft>
                <a:spcPts val="600"/>
              </a:spcAft>
            </a:pPr>
            <a:r>
              <a:rPr lang="en-US" sz="1600" dirty="0"/>
              <a:t>T = absolute temperature.</a:t>
            </a:r>
          </a:p>
        </p:txBody>
      </p:sp>
      <p:sp>
        <p:nvSpPr>
          <p:cNvPr id="4" name="Slide Number Placeholder 3">
            <a:extLst>
              <a:ext uri="{FF2B5EF4-FFF2-40B4-BE49-F238E27FC236}">
                <a16:creationId xmlns:a16="http://schemas.microsoft.com/office/drawing/2014/main" id="{D962FDFD-B779-A603-3A9D-35D32A736C95}"/>
              </a:ext>
            </a:extLst>
          </p:cNvPr>
          <p:cNvSpPr>
            <a:spLocks noGrp="1"/>
          </p:cNvSpPr>
          <p:nvPr>
            <p:ph type="sldNum" sz="quarter" idx="12"/>
          </p:nvPr>
        </p:nvSpPr>
        <p:spPr/>
        <p:txBody>
          <a:bodyPr/>
          <a:lstStyle/>
          <a:p>
            <a:fld id="{741AFF56-1126-4107-9C02-BC0EFBF16431}" type="slidenum">
              <a:rPr lang="en-GB" smtClean="0"/>
              <a:pPr/>
              <a:t>13</a:t>
            </a:fld>
            <a:endParaRPr lang="en-GB" dirty="0"/>
          </a:p>
        </p:txBody>
      </p:sp>
      <p:sp>
        <p:nvSpPr>
          <p:cNvPr id="2" name="Footer Placeholder 4">
            <a:extLst>
              <a:ext uri="{FF2B5EF4-FFF2-40B4-BE49-F238E27FC236}">
                <a16:creationId xmlns:a16="http://schemas.microsoft.com/office/drawing/2014/main" id="{7FC029C7-554C-010F-DE6F-12DD63C5872B}"/>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spTree>
    <p:extLst>
      <p:ext uri="{BB962C8B-B14F-4D97-AF65-F5344CB8AC3E}">
        <p14:creationId xmlns:p14="http://schemas.microsoft.com/office/powerpoint/2010/main" val="415778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7DB25-3867-4CA3-5C46-3AEB8CA02EE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95070A7D-86C7-B634-5F97-4A251721F8CA}"/>
              </a:ext>
            </a:extLst>
          </p:cNvPr>
          <p:cNvSpPr>
            <a:spLocks noGrp="1"/>
          </p:cNvSpPr>
          <p:nvPr>
            <p:ph type="title"/>
          </p:nvPr>
        </p:nvSpPr>
        <p:spPr>
          <a:xfrm>
            <a:off x="326848" y="288389"/>
            <a:ext cx="6952725" cy="1232435"/>
          </a:xfrm>
        </p:spPr>
        <p:txBody>
          <a:bodyPr>
            <a:normAutofit/>
          </a:bodyPr>
          <a:lstStyle/>
          <a:p>
            <a:r>
              <a:rPr lang="en-US" dirty="0"/>
              <a:t>Energy Efficiency</a:t>
            </a:r>
          </a:p>
        </p:txBody>
      </p:sp>
      <p:sp>
        <p:nvSpPr>
          <p:cNvPr id="4" name="Slide Number Placeholder 3">
            <a:extLst>
              <a:ext uri="{FF2B5EF4-FFF2-40B4-BE49-F238E27FC236}">
                <a16:creationId xmlns:a16="http://schemas.microsoft.com/office/drawing/2014/main" id="{804A5A16-3A77-9CF8-2009-363D53FD0C08}"/>
              </a:ext>
            </a:extLst>
          </p:cNvPr>
          <p:cNvSpPr>
            <a:spLocks noGrp="1"/>
          </p:cNvSpPr>
          <p:nvPr>
            <p:ph type="sldNum" sz="quarter" idx="12"/>
          </p:nvPr>
        </p:nvSpPr>
        <p:spPr/>
        <p:txBody>
          <a:bodyPr/>
          <a:lstStyle/>
          <a:p>
            <a:fld id="{741AFF56-1126-4107-9C02-BC0EFBF16431}" type="slidenum">
              <a:rPr lang="en-GB" smtClean="0"/>
              <a:pPr/>
              <a:t>14</a:t>
            </a:fld>
            <a:endParaRPr lang="en-GB" dirty="0"/>
          </a:p>
        </p:txBody>
      </p:sp>
      <p:sp>
        <p:nvSpPr>
          <p:cNvPr id="10" name="Content Placeholder 9">
            <a:extLst>
              <a:ext uri="{FF2B5EF4-FFF2-40B4-BE49-F238E27FC236}">
                <a16:creationId xmlns:a16="http://schemas.microsoft.com/office/drawing/2014/main" id="{D7AECFF8-8F8F-CD31-5A1D-1CA2B4B006F9}"/>
              </a:ext>
            </a:extLst>
          </p:cNvPr>
          <p:cNvSpPr>
            <a:spLocks noGrp="1"/>
          </p:cNvSpPr>
          <p:nvPr>
            <p:ph idx="13"/>
          </p:nvPr>
        </p:nvSpPr>
        <p:spPr>
          <a:xfrm>
            <a:off x="1103586" y="1493113"/>
            <a:ext cx="10163504" cy="4682056"/>
          </a:xfrm>
        </p:spPr>
        <p:txBody>
          <a:bodyPr>
            <a:normAutofit/>
          </a:bodyPr>
          <a:lstStyle/>
          <a:p>
            <a:r>
              <a:rPr lang="en-US" sz="1800" b="1" dirty="0"/>
              <a:t>Quantum Computing</a:t>
            </a:r>
          </a:p>
          <a:p>
            <a:pPr lvl="1">
              <a:lnSpc>
                <a:spcPct val="110000"/>
              </a:lnSpc>
              <a:spcBef>
                <a:spcPts val="1800"/>
              </a:spcBef>
              <a:spcAft>
                <a:spcPts val="600"/>
              </a:spcAft>
            </a:pPr>
            <a:r>
              <a:rPr lang="en-US" sz="1600" dirty="0"/>
              <a:t>Unitary operators are reversible and therefore quantum computers are not subject to the </a:t>
            </a:r>
            <a:r>
              <a:rPr lang="en-US" sz="1600" dirty="0" err="1"/>
              <a:t>Landauer</a:t>
            </a:r>
            <a:r>
              <a:rPr lang="en-US" sz="1600" dirty="0"/>
              <a:t> limit (except for the final readout). This was initially thought to offer an energy advantage. However, most current quantum computers use significant energy for cooling.</a:t>
            </a:r>
          </a:p>
          <a:p>
            <a:pPr lvl="1">
              <a:lnSpc>
                <a:spcPct val="110000"/>
              </a:lnSpc>
              <a:spcBef>
                <a:spcPts val="1800"/>
              </a:spcBef>
              <a:spcAft>
                <a:spcPts val="600"/>
              </a:spcAft>
            </a:pPr>
            <a:r>
              <a:rPr lang="en-US" sz="1600" dirty="0"/>
              <a:t>Quantum computers could still lead to significant improvements in energy efficiency for certain types of calculations through:</a:t>
            </a:r>
          </a:p>
          <a:p>
            <a:pPr marL="285750" indent="-285750">
              <a:spcBef>
                <a:spcPts val="600"/>
              </a:spcBef>
              <a:buFont typeface="Wingdings" pitchFamily="2" charset="2"/>
              <a:buChar char="§"/>
            </a:pPr>
            <a:r>
              <a:rPr lang="en-US" sz="1600" dirty="0"/>
              <a:t>Algorithmic efficiency</a:t>
            </a:r>
          </a:p>
          <a:p>
            <a:pPr marL="285750" indent="-285750">
              <a:spcBef>
                <a:spcPts val="600"/>
              </a:spcBef>
              <a:buFont typeface="Wingdings" pitchFamily="2" charset="2"/>
              <a:buChar char="§"/>
            </a:pPr>
            <a:r>
              <a:rPr lang="en-US" sz="1600" dirty="0"/>
              <a:t>Reduced infrastructure needs</a:t>
            </a:r>
          </a:p>
          <a:p>
            <a:pPr marL="285750" indent="-285750">
              <a:spcBef>
                <a:spcPts val="600"/>
              </a:spcBef>
              <a:buFont typeface="Wingdings" pitchFamily="2" charset="2"/>
              <a:buChar char="§"/>
            </a:pPr>
            <a:r>
              <a:rPr lang="en-US" sz="1600" dirty="0"/>
              <a:t>Better </a:t>
            </a:r>
            <a:r>
              <a:rPr lang="en-US" sz="1600" dirty="0" err="1"/>
              <a:t>optimisation</a:t>
            </a:r>
            <a:r>
              <a:rPr lang="en-US" sz="1600" dirty="0"/>
              <a:t>.</a:t>
            </a:r>
          </a:p>
        </p:txBody>
      </p:sp>
      <p:sp>
        <p:nvSpPr>
          <p:cNvPr id="2" name="Footer Placeholder 4">
            <a:extLst>
              <a:ext uri="{FF2B5EF4-FFF2-40B4-BE49-F238E27FC236}">
                <a16:creationId xmlns:a16="http://schemas.microsoft.com/office/drawing/2014/main" id="{D6171B8D-A4E7-88A9-02D3-195605F160EE}"/>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spTree>
    <p:extLst>
      <p:ext uri="{BB962C8B-B14F-4D97-AF65-F5344CB8AC3E}">
        <p14:creationId xmlns:p14="http://schemas.microsoft.com/office/powerpoint/2010/main" val="2892921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9F67F-A920-191B-7888-28FFFAA18FC8}"/>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7F0F1987-6917-2D9B-5568-2B932757105A}"/>
              </a:ext>
            </a:extLst>
          </p:cNvPr>
          <p:cNvSpPr>
            <a:spLocks noGrp="1"/>
          </p:cNvSpPr>
          <p:nvPr>
            <p:ph type="title"/>
          </p:nvPr>
        </p:nvSpPr>
        <p:spPr>
          <a:xfrm>
            <a:off x="326848" y="288389"/>
            <a:ext cx="6952725" cy="1232435"/>
          </a:xfrm>
        </p:spPr>
        <p:txBody>
          <a:bodyPr>
            <a:normAutofit/>
          </a:bodyPr>
          <a:lstStyle/>
          <a:p>
            <a:r>
              <a:rPr lang="en-US" dirty="0"/>
              <a:t>Cybersecurity Danger</a:t>
            </a:r>
          </a:p>
        </p:txBody>
      </p:sp>
      <p:sp>
        <p:nvSpPr>
          <p:cNvPr id="9" name="Content Placeholder 8">
            <a:extLst>
              <a:ext uri="{FF2B5EF4-FFF2-40B4-BE49-F238E27FC236}">
                <a16:creationId xmlns:a16="http://schemas.microsoft.com/office/drawing/2014/main" id="{7722296A-46D3-9586-0509-BB38630C240E}"/>
              </a:ext>
            </a:extLst>
          </p:cNvPr>
          <p:cNvSpPr>
            <a:spLocks noGrp="1"/>
          </p:cNvSpPr>
          <p:nvPr>
            <p:ph idx="1"/>
          </p:nvPr>
        </p:nvSpPr>
        <p:spPr>
          <a:xfrm>
            <a:off x="1072055" y="1528738"/>
            <a:ext cx="9501352" cy="4256334"/>
          </a:xfrm>
        </p:spPr>
        <p:txBody>
          <a:bodyPr>
            <a:normAutofit/>
          </a:bodyPr>
          <a:lstStyle/>
          <a:p>
            <a:r>
              <a:rPr lang="en-AU" sz="1600" dirty="0"/>
              <a:t>Whilst commercially useful quantum computers are still a decade away by most expert estimates, that does not mean organisations can afford to wait to act.</a:t>
            </a:r>
          </a:p>
          <a:p>
            <a:r>
              <a:rPr lang="en-AU" sz="1600" dirty="0"/>
              <a:t>Almost all the transactions routinely taking place over the internet rely on encryption to protect privacy and sensitive data. Modern encryption relies on mathematical problems which are difficult to solve but easy to verify.</a:t>
            </a:r>
          </a:p>
          <a:p>
            <a:r>
              <a:rPr lang="en-AU" sz="1600" dirty="0"/>
              <a:t>The chief danger is to asymmetric encryption from Shor’s algorithm (coprime factorisation).</a:t>
            </a:r>
          </a:p>
          <a:p>
            <a:r>
              <a:rPr lang="en-AU" sz="1600" dirty="0"/>
              <a:t>Hackers, typically supported by rogue states and similar, are already running harvest-now-decrypt-later attacks. </a:t>
            </a:r>
          </a:p>
        </p:txBody>
      </p:sp>
      <p:sp>
        <p:nvSpPr>
          <p:cNvPr id="4" name="Slide Number Placeholder 3">
            <a:extLst>
              <a:ext uri="{FF2B5EF4-FFF2-40B4-BE49-F238E27FC236}">
                <a16:creationId xmlns:a16="http://schemas.microsoft.com/office/drawing/2014/main" id="{05049C2B-4C64-B3E2-38D4-4A28188EC2E0}"/>
              </a:ext>
            </a:extLst>
          </p:cNvPr>
          <p:cNvSpPr>
            <a:spLocks noGrp="1"/>
          </p:cNvSpPr>
          <p:nvPr>
            <p:ph type="sldNum" sz="quarter" idx="12"/>
          </p:nvPr>
        </p:nvSpPr>
        <p:spPr/>
        <p:txBody>
          <a:bodyPr/>
          <a:lstStyle/>
          <a:p>
            <a:fld id="{741AFF56-1126-4107-9C02-BC0EFBF16431}" type="slidenum">
              <a:rPr lang="en-GB" smtClean="0"/>
              <a:pPr/>
              <a:t>15</a:t>
            </a:fld>
            <a:endParaRPr lang="en-GB" dirty="0"/>
          </a:p>
        </p:txBody>
      </p:sp>
      <p:sp>
        <p:nvSpPr>
          <p:cNvPr id="2" name="Footer Placeholder 4">
            <a:extLst>
              <a:ext uri="{FF2B5EF4-FFF2-40B4-BE49-F238E27FC236}">
                <a16:creationId xmlns:a16="http://schemas.microsoft.com/office/drawing/2014/main" id="{2E85B9C6-40A0-79CB-4467-75E4D009BA40}"/>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spTree>
    <p:extLst>
      <p:ext uri="{BB962C8B-B14F-4D97-AF65-F5344CB8AC3E}">
        <p14:creationId xmlns:p14="http://schemas.microsoft.com/office/powerpoint/2010/main" val="2348511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3F100-35A7-EFDA-3ED8-D585BDC96B4F}"/>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6ABA38B9-758D-AC23-EFF3-A51D529F6235}"/>
              </a:ext>
            </a:extLst>
          </p:cNvPr>
          <p:cNvSpPr>
            <a:spLocks noGrp="1"/>
          </p:cNvSpPr>
          <p:nvPr>
            <p:ph type="title"/>
          </p:nvPr>
        </p:nvSpPr>
        <p:spPr>
          <a:xfrm>
            <a:off x="326848" y="288389"/>
            <a:ext cx="6952725" cy="1232435"/>
          </a:xfrm>
        </p:spPr>
        <p:txBody>
          <a:bodyPr>
            <a:normAutofit/>
          </a:bodyPr>
          <a:lstStyle/>
          <a:p>
            <a:r>
              <a:rPr lang="en-US" dirty="0"/>
              <a:t>Cybersecurity Solutions</a:t>
            </a:r>
          </a:p>
        </p:txBody>
      </p:sp>
      <p:sp>
        <p:nvSpPr>
          <p:cNvPr id="4" name="Slide Number Placeholder 3">
            <a:extLst>
              <a:ext uri="{FF2B5EF4-FFF2-40B4-BE49-F238E27FC236}">
                <a16:creationId xmlns:a16="http://schemas.microsoft.com/office/drawing/2014/main" id="{C0E589B3-DBE1-BA5A-A075-3EBBB6D65D14}"/>
              </a:ext>
            </a:extLst>
          </p:cNvPr>
          <p:cNvSpPr>
            <a:spLocks noGrp="1"/>
          </p:cNvSpPr>
          <p:nvPr>
            <p:ph type="sldNum" sz="quarter" idx="12"/>
          </p:nvPr>
        </p:nvSpPr>
        <p:spPr/>
        <p:txBody>
          <a:bodyPr/>
          <a:lstStyle/>
          <a:p>
            <a:fld id="{741AFF56-1126-4107-9C02-BC0EFBF16431}" type="slidenum">
              <a:rPr lang="en-GB" smtClean="0"/>
              <a:pPr/>
              <a:t>16</a:t>
            </a:fld>
            <a:endParaRPr lang="en-GB" dirty="0"/>
          </a:p>
        </p:txBody>
      </p:sp>
      <p:sp>
        <p:nvSpPr>
          <p:cNvPr id="10" name="Content Placeholder 9">
            <a:extLst>
              <a:ext uri="{FF2B5EF4-FFF2-40B4-BE49-F238E27FC236}">
                <a16:creationId xmlns:a16="http://schemas.microsoft.com/office/drawing/2014/main" id="{B43623C5-AB86-738E-89B9-FEB29385F339}"/>
              </a:ext>
            </a:extLst>
          </p:cNvPr>
          <p:cNvSpPr>
            <a:spLocks noGrp="1"/>
          </p:cNvSpPr>
          <p:nvPr>
            <p:ph idx="13"/>
          </p:nvPr>
        </p:nvSpPr>
        <p:spPr>
          <a:xfrm>
            <a:off x="1082566" y="1528738"/>
            <a:ext cx="9532882" cy="4256334"/>
          </a:xfrm>
        </p:spPr>
        <p:txBody>
          <a:bodyPr>
            <a:normAutofit/>
          </a:bodyPr>
          <a:lstStyle/>
          <a:p>
            <a:pPr lvl="1"/>
            <a:r>
              <a:rPr lang="en-AU" sz="1600" dirty="0"/>
              <a:t>Post-quantum encryption algorithms have already been developed based on different mathematical problems which neither conventional nor quantum computers can solve efficiently.</a:t>
            </a:r>
          </a:p>
          <a:p>
            <a:pPr lvl="1"/>
            <a:endParaRPr lang="en-AU" sz="1600" dirty="0"/>
          </a:p>
          <a:p>
            <a:pPr lvl="1">
              <a:spcBef>
                <a:spcPts val="0"/>
              </a:spcBef>
              <a:spcAft>
                <a:spcPts val="0"/>
              </a:spcAft>
            </a:pPr>
            <a:r>
              <a:rPr lang="en-AU" sz="1600" dirty="0"/>
              <a:t>The US National Institute of Standards and Technology has recommended four standards (Federal Information Processing Standards 203, 204, 205 and 206) based on new post-quantum encryption methods believed to be secure against quantum computers to be implemented by 2035. These methods are:</a:t>
            </a:r>
          </a:p>
          <a:p>
            <a:pPr marL="285750" lvl="1" indent="-285750">
              <a:spcBef>
                <a:spcPts val="600"/>
              </a:spcBef>
              <a:spcAft>
                <a:spcPts val="0"/>
              </a:spcAft>
              <a:buFont typeface="Wingdings" pitchFamily="2" charset="2"/>
              <a:buChar char="§"/>
            </a:pPr>
            <a:r>
              <a:rPr lang="en-AU" sz="1600" dirty="0"/>
              <a:t>ML-KEM : Module Lattice – Key Encapsulation Mechanism</a:t>
            </a:r>
          </a:p>
          <a:p>
            <a:pPr marL="285750" lvl="1" indent="-285750">
              <a:spcBef>
                <a:spcPts val="600"/>
              </a:spcBef>
              <a:spcAft>
                <a:spcPts val="0"/>
              </a:spcAft>
              <a:buFont typeface="Wingdings" pitchFamily="2" charset="2"/>
              <a:buChar char="§"/>
            </a:pPr>
            <a:r>
              <a:rPr lang="en-AU" sz="1600" dirty="0"/>
              <a:t>ML-DSA : Module Lattice – Digital Signature Algorithm</a:t>
            </a:r>
          </a:p>
          <a:p>
            <a:pPr marL="285750" lvl="1" indent="-285750">
              <a:spcBef>
                <a:spcPts val="600"/>
              </a:spcBef>
              <a:spcAft>
                <a:spcPts val="0"/>
              </a:spcAft>
              <a:buFont typeface="Wingdings" pitchFamily="2" charset="2"/>
              <a:buChar char="§"/>
            </a:pPr>
            <a:r>
              <a:rPr lang="en-AU" sz="1600" dirty="0"/>
              <a:t>SPHINCS+ : An implementation of stateless hash-based digital signature algorithm</a:t>
            </a:r>
          </a:p>
          <a:p>
            <a:pPr marL="285750" lvl="1" indent="-285750">
              <a:spcBef>
                <a:spcPts val="600"/>
              </a:spcBef>
              <a:spcAft>
                <a:spcPts val="0"/>
              </a:spcAft>
              <a:buFont typeface="Wingdings" pitchFamily="2" charset="2"/>
              <a:buChar char="§"/>
            </a:pPr>
            <a:r>
              <a:rPr lang="en-AU" sz="1600" dirty="0" err="1"/>
              <a:t>FaLCON</a:t>
            </a:r>
            <a:r>
              <a:rPr lang="en-AU" sz="1600" dirty="0"/>
              <a:t> : Fast Fourier Lattice-based compact signatures over NTRU.</a:t>
            </a:r>
          </a:p>
          <a:p>
            <a:pPr lvl="1">
              <a:spcBef>
                <a:spcPts val="1200"/>
              </a:spcBef>
            </a:pPr>
            <a:r>
              <a:rPr lang="en-AU" sz="1600" dirty="0"/>
              <a:t>Similar recommendations have been made by the Australian Signals Directorate to be implemented by 2030, and the European Commission has encouraged Member States to develop coordinated standards.</a:t>
            </a:r>
          </a:p>
          <a:p>
            <a:endParaRPr lang="en-AU" sz="1600" dirty="0"/>
          </a:p>
          <a:p>
            <a:endParaRPr lang="en-US" dirty="0"/>
          </a:p>
        </p:txBody>
      </p:sp>
      <p:sp>
        <p:nvSpPr>
          <p:cNvPr id="2" name="Footer Placeholder 4">
            <a:extLst>
              <a:ext uri="{FF2B5EF4-FFF2-40B4-BE49-F238E27FC236}">
                <a16:creationId xmlns:a16="http://schemas.microsoft.com/office/drawing/2014/main" id="{90D95289-688D-CB15-6B1A-D5526493A86B}"/>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spTree>
    <p:extLst>
      <p:ext uri="{BB962C8B-B14F-4D97-AF65-F5344CB8AC3E}">
        <p14:creationId xmlns:p14="http://schemas.microsoft.com/office/powerpoint/2010/main" val="2951437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92B4E-A2ED-5DA5-F002-47E814D4FB54}"/>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80368C7B-8A67-6C4F-4D11-EB3BF7BECB9D}"/>
              </a:ext>
            </a:extLst>
          </p:cNvPr>
          <p:cNvSpPr>
            <a:spLocks noGrp="1"/>
          </p:cNvSpPr>
          <p:nvPr>
            <p:ph type="title"/>
          </p:nvPr>
        </p:nvSpPr>
        <p:spPr>
          <a:xfrm>
            <a:off x="326848" y="288389"/>
            <a:ext cx="6952725" cy="1232435"/>
          </a:xfrm>
        </p:spPr>
        <p:txBody>
          <a:bodyPr>
            <a:normAutofit/>
          </a:bodyPr>
          <a:lstStyle/>
          <a:p>
            <a:r>
              <a:rPr lang="en-US" dirty="0"/>
              <a:t>Conclusion</a:t>
            </a:r>
          </a:p>
        </p:txBody>
      </p:sp>
      <p:sp>
        <p:nvSpPr>
          <p:cNvPr id="9" name="Content Placeholder 8">
            <a:extLst>
              <a:ext uri="{FF2B5EF4-FFF2-40B4-BE49-F238E27FC236}">
                <a16:creationId xmlns:a16="http://schemas.microsoft.com/office/drawing/2014/main" id="{F598C0C0-02BF-0795-E879-77F095A0EA8E}"/>
              </a:ext>
            </a:extLst>
          </p:cNvPr>
          <p:cNvSpPr>
            <a:spLocks noGrp="1"/>
          </p:cNvSpPr>
          <p:nvPr>
            <p:ph idx="1"/>
          </p:nvPr>
        </p:nvSpPr>
        <p:spPr>
          <a:xfrm>
            <a:off x="352424" y="1493113"/>
            <a:ext cx="4976321" cy="4256334"/>
          </a:xfrm>
        </p:spPr>
        <p:txBody>
          <a:bodyPr>
            <a:normAutofit/>
          </a:bodyPr>
          <a:lstStyle/>
          <a:p>
            <a:pPr lvl="1"/>
            <a:r>
              <a:rPr lang="en-AU" sz="1600" dirty="0"/>
              <a:t>Commercially useful quantum computers are still a decade away by most expert estimates but will offer significant computational advantages to those who are ready when they arrive.</a:t>
            </a:r>
          </a:p>
          <a:p>
            <a:pPr lvl="1"/>
            <a:endParaRPr lang="en-AU" sz="1600" dirty="0"/>
          </a:p>
          <a:p>
            <a:pPr lvl="1"/>
            <a:r>
              <a:rPr lang="en-AU" sz="1600" dirty="0"/>
              <a:t>Quantum algorithms relevant to optimisation offer improved performance with large calculations while quantum machine learning methods offer improved accuracy with less data.</a:t>
            </a:r>
          </a:p>
          <a:p>
            <a:pPr lvl="1"/>
            <a:endParaRPr lang="en-AU" sz="1600" dirty="0"/>
          </a:p>
          <a:p>
            <a:pPr lvl="1"/>
            <a:r>
              <a:rPr lang="en-AU" sz="1600" dirty="0"/>
              <a:t>Organisations seeking to take advantage of this technology will need to consider the pros and cons of different approaches.</a:t>
            </a:r>
          </a:p>
          <a:p>
            <a:pPr lvl="1"/>
            <a:r>
              <a:rPr lang="en-US" dirty="0"/>
              <a:t>.</a:t>
            </a:r>
          </a:p>
        </p:txBody>
      </p:sp>
      <p:sp>
        <p:nvSpPr>
          <p:cNvPr id="4" name="Slide Number Placeholder 3">
            <a:extLst>
              <a:ext uri="{FF2B5EF4-FFF2-40B4-BE49-F238E27FC236}">
                <a16:creationId xmlns:a16="http://schemas.microsoft.com/office/drawing/2014/main" id="{C9DE3923-598D-715F-63A0-00DCA2D612D0}"/>
              </a:ext>
            </a:extLst>
          </p:cNvPr>
          <p:cNvSpPr>
            <a:spLocks noGrp="1"/>
          </p:cNvSpPr>
          <p:nvPr>
            <p:ph type="sldNum" sz="quarter" idx="12"/>
          </p:nvPr>
        </p:nvSpPr>
        <p:spPr/>
        <p:txBody>
          <a:bodyPr/>
          <a:lstStyle/>
          <a:p>
            <a:fld id="{741AFF56-1126-4107-9C02-BC0EFBF16431}" type="slidenum">
              <a:rPr lang="en-GB" smtClean="0"/>
              <a:pPr/>
              <a:t>17</a:t>
            </a:fld>
            <a:endParaRPr lang="en-GB" dirty="0"/>
          </a:p>
        </p:txBody>
      </p:sp>
      <p:sp>
        <p:nvSpPr>
          <p:cNvPr id="10" name="Content Placeholder 9">
            <a:extLst>
              <a:ext uri="{FF2B5EF4-FFF2-40B4-BE49-F238E27FC236}">
                <a16:creationId xmlns:a16="http://schemas.microsoft.com/office/drawing/2014/main" id="{8D32D8BC-2DB2-2FA9-EDB6-4BB6797C8E3E}"/>
              </a:ext>
            </a:extLst>
          </p:cNvPr>
          <p:cNvSpPr>
            <a:spLocks noGrp="1"/>
          </p:cNvSpPr>
          <p:nvPr>
            <p:ph idx="13"/>
          </p:nvPr>
        </p:nvSpPr>
        <p:spPr>
          <a:xfrm>
            <a:off x="6096000" y="1493113"/>
            <a:ext cx="5538952" cy="4682056"/>
          </a:xfrm>
        </p:spPr>
        <p:txBody>
          <a:bodyPr>
            <a:normAutofit/>
          </a:bodyPr>
          <a:lstStyle/>
          <a:p>
            <a:pPr lvl="1"/>
            <a:r>
              <a:rPr lang="en-AU" sz="1600" dirty="0"/>
              <a:t>Most quantum computing technologies require cryogenic cooling down to temperatures approaching absolute zero, requiring bulky and sophisticated cooling equipment. They are therefore kept in specially adapted facilities and made available over the cloud.</a:t>
            </a:r>
          </a:p>
          <a:p>
            <a:pPr lvl="1"/>
            <a:endParaRPr lang="en-AU" sz="1600" dirty="0"/>
          </a:p>
          <a:p>
            <a:pPr lvl="1"/>
            <a:r>
              <a:rPr lang="en-AU" sz="1600" dirty="0"/>
              <a:t>Field deployable approaches are under development, such as the diamond-based technology of Quantum Brilliance or the neutral atom technology of </a:t>
            </a:r>
            <a:r>
              <a:rPr lang="en-AU" sz="1600" dirty="0" err="1"/>
              <a:t>Pasqal</a:t>
            </a:r>
            <a:r>
              <a:rPr lang="en-AU" sz="1600" dirty="0"/>
              <a:t> or </a:t>
            </a:r>
            <a:r>
              <a:rPr lang="en-AU" sz="1600" dirty="0" err="1"/>
              <a:t>QuEra</a:t>
            </a:r>
            <a:r>
              <a:rPr lang="en-AU" sz="1600" dirty="0"/>
              <a:t>.</a:t>
            </a:r>
          </a:p>
          <a:p>
            <a:pPr lvl="1"/>
            <a:endParaRPr lang="en-AU" sz="1600" dirty="0"/>
          </a:p>
          <a:p>
            <a:pPr lvl="1"/>
            <a:r>
              <a:rPr lang="en-AU" sz="1600" dirty="0"/>
              <a:t>Each organisation has its own needs and priorities, both now and going forward, but rewards exist for those who prepare for the arrival of quantum computers ahead of time.</a:t>
            </a:r>
          </a:p>
          <a:p>
            <a:pPr lvl="1"/>
            <a:endParaRPr lang="en-AU" sz="1600" dirty="0"/>
          </a:p>
          <a:p>
            <a:endParaRPr lang="en-US" sz="1600" dirty="0"/>
          </a:p>
        </p:txBody>
      </p:sp>
      <p:sp>
        <p:nvSpPr>
          <p:cNvPr id="2" name="Footer Placeholder 4">
            <a:extLst>
              <a:ext uri="{FF2B5EF4-FFF2-40B4-BE49-F238E27FC236}">
                <a16:creationId xmlns:a16="http://schemas.microsoft.com/office/drawing/2014/main" id="{EC0440A1-2D15-EA11-D5A1-8ED11C10ED63}"/>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spTree>
    <p:extLst>
      <p:ext uri="{BB962C8B-B14F-4D97-AF65-F5344CB8AC3E}">
        <p14:creationId xmlns:p14="http://schemas.microsoft.com/office/powerpoint/2010/main" val="1598342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A496-4C39-2B00-0D43-49A224521298}"/>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40216AD9-8DFE-D1F2-E19F-6CC337BFA40C}"/>
              </a:ext>
            </a:extLst>
          </p:cNvPr>
          <p:cNvSpPr>
            <a:spLocks noGrp="1"/>
          </p:cNvSpPr>
          <p:nvPr>
            <p:ph type="subTitle" idx="1"/>
          </p:nvPr>
        </p:nvSpPr>
        <p:spPr/>
        <p:txBody>
          <a:bodyPr/>
          <a:lstStyle/>
          <a:p>
            <a:r>
              <a:rPr lang="en-US" dirty="0"/>
              <a:t>Actuaries Institute</a:t>
            </a:r>
          </a:p>
          <a:p>
            <a:r>
              <a:rPr lang="en-US" dirty="0" err="1"/>
              <a:t>actuaries.asn.au</a:t>
            </a:r>
            <a:endParaRPr lang="en-US" dirty="0"/>
          </a:p>
        </p:txBody>
      </p:sp>
      <p:sp>
        <p:nvSpPr>
          <p:cNvPr id="4" name="Footer Placeholder 4">
            <a:extLst>
              <a:ext uri="{FF2B5EF4-FFF2-40B4-BE49-F238E27FC236}">
                <a16:creationId xmlns:a16="http://schemas.microsoft.com/office/drawing/2014/main" id="{18378F98-3ADB-4368-F405-BE3EFC9CF42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78366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021A5-3047-9090-7397-524FC0ACA23D}"/>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853F9A9D-4F30-0270-85D2-D1D0A7EDA389}"/>
              </a:ext>
            </a:extLst>
          </p:cNvPr>
          <p:cNvSpPr>
            <a:spLocks noGrp="1"/>
          </p:cNvSpPr>
          <p:nvPr>
            <p:ph type="title"/>
          </p:nvPr>
        </p:nvSpPr>
        <p:spPr>
          <a:xfrm>
            <a:off x="326848" y="288389"/>
            <a:ext cx="6952725" cy="1232435"/>
          </a:xfrm>
        </p:spPr>
        <p:txBody>
          <a:bodyPr>
            <a:normAutofit/>
          </a:bodyPr>
          <a:lstStyle/>
          <a:p>
            <a:r>
              <a:rPr lang="en-US" dirty="0"/>
              <a:t>Key Concepts of Quantum Computing</a:t>
            </a:r>
          </a:p>
        </p:txBody>
      </p:sp>
      <p:sp>
        <p:nvSpPr>
          <p:cNvPr id="9" name="Content Placeholder 8">
            <a:extLst>
              <a:ext uri="{FF2B5EF4-FFF2-40B4-BE49-F238E27FC236}">
                <a16:creationId xmlns:a16="http://schemas.microsoft.com/office/drawing/2014/main" id="{4973BB1F-57D5-6055-8D12-3BE9B76750B8}"/>
              </a:ext>
            </a:extLst>
          </p:cNvPr>
          <p:cNvSpPr>
            <a:spLocks noGrp="1"/>
          </p:cNvSpPr>
          <p:nvPr>
            <p:ph idx="1"/>
          </p:nvPr>
        </p:nvSpPr>
        <p:spPr/>
        <p:txBody>
          <a:bodyPr/>
          <a:lstStyle/>
          <a:p>
            <a:r>
              <a:rPr lang="en-US" sz="1800" b="1" dirty="0"/>
              <a:t>Classical</a:t>
            </a:r>
          </a:p>
          <a:p>
            <a:pPr lvl="1"/>
            <a:r>
              <a:rPr lang="en-US" sz="1600" dirty="0"/>
              <a:t>Information (e.g., a number or letter) is represented by bits.</a:t>
            </a:r>
          </a:p>
          <a:p>
            <a:pPr lvl="1"/>
            <a:endParaRPr lang="en-US" sz="1600" dirty="0"/>
          </a:p>
          <a:p>
            <a:pPr lvl="1"/>
            <a:r>
              <a:rPr lang="en-US" sz="1600" dirty="0"/>
              <a:t>Bit values: 0, 1</a:t>
            </a:r>
          </a:p>
        </p:txBody>
      </p:sp>
      <p:sp>
        <p:nvSpPr>
          <p:cNvPr id="4" name="Slide Number Placeholder 3">
            <a:extLst>
              <a:ext uri="{FF2B5EF4-FFF2-40B4-BE49-F238E27FC236}">
                <a16:creationId xmlns:a16="http://schemas.microsoft.com/office/drawing/2014/main" id="{585A32C8-DC85-C5F9-529A-C7E7DCCE87A0}"/>
              </a:ext>
            </a:extLst>
          </p:cNvPr>
          <p:cNvSpPr>
            <a:spLocks noGrp="1"/>
          </p:cNvSpPr>
          <p:nvPr>
            <p:ph type="sldNum" sz="quarter" idx="12"/>
          </p:nvPr>
        </p:nvSpPr>
        <p:spPr/>
        <p:txBody>
          <a:bodyPr/>
          <a:lstStyle/>
          <a:p>
            <a:fld id="{741AFF56-1126-4107-9C02-BC0EFBF16431}" type="slidenum">
              <a:rPr lang="en-GB" smtClean="0"/>
              <a:pPr/>
              <a:t>2</a:t>
            </a:fld>
            <a:endParaRPr lang="en-GB" dirty="0"/>
          </a:p>
        </p:txBody>
      </p:sp>
      <p:sp>
        <p:nvSpPr>
          <p:cNvPr id="10" name="Content Placeholder 9">
            <a:extLst>
              <a:ext uri="{FF2B5EF4-FFF2-40B4-BE49-F238E27FC236}">
                <a16:creationId xmlns:a16="http://schemas.microsoft.com/office/drawing/2014/main" id="{7441C8AA-EC37-27EA-62FC-58FEFA8B111B}"/>
              </a:ext>
            </a:extLst>
          </p:cNvPr>
          <p:cNvSpPr>
            <a:spLocks noGrp="1"/>
          </p:cNvSpPr>
          <p:nvPr>
            <p:ph idx="13"/>
          </p:nvPr>
        </p:nvSpPr>
        <p:spPr>
          <a:xfrm>
            <a:off x="6098800" y="1493112"/>
            <a:ext cx="4591365" cy="5252072"/>
          </a:xfrm>
        </p:spPr>
        <p:txBody>
          <a:bodyPr>
            <a:normAutofit/>
          </a:bodyPr>
          <a:lstStyle/>
          <a:p>
            <a:r>
              <a:rPr lang="en-US" sz="1800" b="1" dirty="0"/>
              <a:t>Quantum</a:t>
            </a:r>
          </a:p>
          <a:p>
            <a:pPr lvl="1"/>
            <a:r>
              <a:rPr lang="en-US" sz="1600" dirty="0"/>
              <a:t>Information is represented by qubits, quantum states of a system that can have two values. Common examples are electrons which have a quantum property called spin that is either -1/2 (</a:t>
            </a:r>
            <a:r>
              <a:rPr lang="en-AU" sz="1600" dirty="0"/>
              <a:t>↓</a:t>
            </a:r>
            <a:r>
              <a:rPr lang="en-US" sz="1600" dirty="0"/>
              <a:t>) or +1/2 (</a:t>
            </a:r>
            <a:r>
              <a:rPr lang="en-AU" sz="1600" dirty="0"/>
              <a:t>↑</a:t>
            </a:r>
            <a:r>
              <a:rPr lang="en-US" sz="1600" dirty="0"/>
              <a:t>), and photons, which have either vertical (V) or horizontal (H) </a:t>
            </a:r>
            <a:r>
              <a:rPr lang="en-US" sz="1600" dirty="0" err="1"/>
              <a:t>polarisation</a:t>
            </a:r>
            <a:r>
              <a:rPr lang="en-US" sz="1600" dirty="0"/>
              <a:t>.</a:t>
            </a:r>
          </a:p>
          <a:p>
            <a:pPr lvl="1"/>
            <a:endParaRPr lang="en-US" sz="1600" dirty="0"/>
          </a:p>
          <a:p>
            <a:pPr lvl="1"/>
            <a:r>
              <a:rPr lang="en-US" sz="1600" dirty="0"/>
              <a:t>Qubit values: </a:t>
            </a:r>
            <a:r>
              <a:rPr lang="en-AU" sz="1600" dirty="0"/>
              <a:t>|</a:t>
            </a:r>
            <a:r>
              <a:rPr lang="en-AU" sz="1600" dirty="0" err="1"/>
              <a:t>ψ</a:t>
            </a:r>
            <a:r>
              <a:rPr lang="en-AU" sz="1600" dirty="0"/>
              <a:t>&gt; = α |0&gt; + β |1&gt; where α and β are complex numbers and |α|</a:t>
            </a:r>
            <a:r>
              <a:rPr lang="en-AU" sz="1600" baseline="30000" dirty="0"/>
              <a:t>2</a:t>
            </a:r>
            <a:r>
              <a:rPr lang="en-AU" sz="1600" dirty="0"/>
              <a:t> + |β|</a:t>
            </a:r>
            <a:r>
              <a:rPr lang="en-AU" sz="1600" baseline="30000" dirty="0"/>
              <a:t>2</a:t>
            </a:r>
            <a:r>
              <a:rPr lang="en-AU" sz="1600" dirty="0"/>
              <a:t> = 1, known as a superposition of states. When we measure the state, we will either get the answer 0 with probability |α|</a:t>
            </a:r>
            <a:r>
              <a:rPr lang="en-AU" sz="1600" baseline="30000" dirty="0"/>
              <a:t>2 </a:t>
            </a:r>
            <a:r>
              <a:rPr lang="en-AU" sz="1600" dirty="0"/>
              <a:t>or 1 with probability |β|</a:t>
            </a:r>
            <a:r>
              <a:rPr lang="en-AU" sz="1600" baseline="30000" dirty="0"/>
              <a:t>2</a:t>
            </a:r>
            <a:r>
              <a:rPr lang="en-AU" sz="1600" dirty="0"/>
              <a:t>. State can be visualised as a sphere, known as the Bloch Sphere</a:t>
            </a:r>
          </a:p>
          <a:p>
            <a:pPr lvl="1"/>
            <a:endParaRPr lang="en-AU" sz="1600" dirty="0"/>
          </a:p>
          <a:p>
            <a:pPr lvl="1"/>
            <a:endParaRPr lang="en-AU" sz="1600" dirty="0"/>
          </a:p>
          <a:p>
            <a:pPr lvl="1"/>
            <a:endParaRPr lang="en-AU" sz="1600" dirty="0"/>
          </a:p>
          <a:p>
            <a:pPr lvl="1"/>
            <a:endParaRPr lang="en-AU" sz="1600" dirty="0"/>
          </a:p>
          <a:p>
            <a:pPr lvl="1"/>
            <a:endParaRPr lang="en-AU" sz="1600" dirty="0"/>
          </a:p>
          <a:p>
            <a:pPr lvl="1">
              <a:spcAft>
                <a:spcPts val="600"/>
              </a:spcAft>
            </a:pPr>
            <a:endParaRPr lang="en-AU" sz="1600" dirty="0"/>
          </a:p>
        </p:txBody>
      </p:sp>
      <p:sp>
        <p:nvSpPr>
          <p:cNvPr id="2" name="Footer Placeholder 4">
            <a:extLst>
              <a:ext uri="{FF2B5EF4-FFF2-40B4-BE49-F238E27FC236}">
                <a16:creationId xmlns:a16="http://schemas.microsoft.com/office/drawing/2014/main" id="{7DD3CBBD-6BDD-35BC-8450-B61AF370C149}"/>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pic>
        <p:nvPicPr>
          <p:cNvPr id="12" name="Picture 11">
            <a:extLst>
              <a:ext uri="{FF2B5EF4-FFF2-40B4-BE49-F238E27FC236}">
                <a16:creationId xmlns:a16="http://schemas.microsoft.com/office/drawing/2014/main" id="{50E3F32E-789A-2B68-24BA-C20CE0B1786C}"/>
              </a:ext>
            </a:extLst>
          </p:cNvPr>
          <p:cNvPicPr>
            <a:picLocks noChangeAspect="1"/>
          </p:cNvPicPr>
          <p:nvPr/>
        </p:nvPicPr>
        <p:blipFill>
          <a:blip r:embed="rId2"/>
          <a:stretch>
            <a:fillRect/>
          </a:stretch>
        </p:blipFill>
        <p:spPr>
          <a:xfrm>
            <a:off x="7719984" y="5068951"/>
            <a:ext cx="1379657" cy="1462466"/>
          </a:xfrm>
          <a:prstGeom prst="rect">
            <a:avLst/>
          </a:prstGeom>
        </p:spPr>
      </p:pic>
    </p:spTree>
    <p:extLst>
      <p:ext uri="{BB962C8B-B14F-4D97-AF65-F5344CB8AC3E}">
        <p14:creationId xmlns:p14="http://schemas.microsoft.com/office/powerpoint/2010/main" val="1268961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D8503-D25C-7228-36C8-CBD23FA1C869}"/>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0DC829D7-5544-F8A4-41B4-2A97B68D05EC}"/>
              </a:ext>
            </a:extLst>
          </p:cNvPr>
          <p:cNvSpPr>
            <a:spLocks noGrp="1"/>
          </p:cNvSpPr>
          <p:nvPr>
            <p:ph type="title"/>
          </p:nvPr>
        </p:nvSpPr>
        <p:spPr>
          <a:xfrm>
            <a:off x="326848" y="288389"/>
            <a:ext cx="6952725" cy="1232435"/>
          </a:xfrm>
        </p:spPr>
        <p:txBody>
          <a:bodyPr>
            <a:normAutofit/>
          </a:bodyPr>
          <a:lstStyle/>
          <a:p>
            <a:r>
              <a:rPr lang="en-US" dirty="0"/>
              <a:t>Key Concepts of Quantum Computing</a:t>
            </a:r>
          </a:p>
        </p:txBody>
      </p:sp>
      <p:sp>
        <p:nvSpPr>
          <p:cNvPr id="9" name="Content Placeholder 8">
            <a:extLst>
              <a:ext uri="{FF2B5EF4-FFF2-40B4-BE49-F238E27FC236}">
                <a16:creationId xmlns:a16="http://schemas.microsoft.com/office/drawing/2014/main" id="{2BB2BB03-E0ED-8DCE-8D13-9AD0B7736079}"/>
              </a:ext>
            </a:extLst>
          </p:cNvPr>
          <p:cNvSpPr>
            <a:spLocks noGrp="1"/>
          </p:cNvSpPr>
          <p:nvPr>
            <p:ph idx="1"/>
          </p:nvPr>
        </p:nvSpPr>
        <p:spPr/>
        <p:txBody>
          <a:bodyPr/>
          <a:lstStyle/>
          <a:p>
            <a:r>
              <a:rPr lang="en-US" sz="1800" b="1" dirty="0"/>
              <a:t>Classical</a:t>
            </a:r>
          </a:p>
          <a:p>
            <a:pPr lvl="1"/>
            <a:r>
              <a:rPr lang="en-US" sz="1600" dirty="0"/>
              <a:t>Gates and circuits: Boolean operators e.g. AND, OR</a:t>
            </a:r>
            <a:r>
              <a:rPr lang="en-AU" sz="1600" dirty="0"/>
              <a:t>,</a:t>
            </a:r>
            <a:r>
              <a:rPr lang="en-US" sz="1600" dirty="0"/>
              <a:t> NOT …</a:t>
            </a:r>
          </a:p>
          <a:p>
            <a:pPr lvl="1"/>
            <a:endParaRPr lang="en-US" sz="1600" dirty="0"/>
          </a:p>
          <a:p>
            <a:pPr lvl="1"/>
            <a:r>
              <a:rPr lang="en-US" sz="1600" dirty="0"/>
              <a:t>Many Boolean operators e.g. AND and OR are irreversible whereas quantum operators are reversible.</a:t>
            </a:r>
          </a:p>
        </p:txBody>
      </p:sp>
      <p:sp>
        <p:nvSpPr>
          <p:cNvPr id="4" name="Slide Number Placeholder 3">
            <a:extLst>
              <a:ext uri="{FF2B5EF4-FFF2-40B4-BE49-F238E27FC236}">
                <a16:creationId xmlns:a16="http://schemas.microsoft.com/office/drawing/2014/main" id="{99A1C45C-C209-9BD3-2938-5971AE120D37}"/>
              </a:ext>
            </a:extLst>
          </p:cNvPr>
          <p:cNvSpPr>
            <a:spLocks noGrp="1"/>
          </p:cNvSpPr>
          <p:nvPr>
            <p:ph type="sldNum" sz="quarter" idx="12"/>
          </p:nvPr>
        </p:nvSpPr>
        <p:spPr/>
        <p:txBody>
          <a:bodyPr/>
          <a:lstStyle/>
          <a:p>
            <a:fld id="{741AFF56-1126-4107-9C02-BC0EFBF16431}" type="slidenum">
              <a:rPr lang="en-GB" smtClean="0"/>
              <a:pPr/>
              <a:t>3</a:t>
            </a:fld>
            <a:endParaRPr lang="en-GB" dirty="0"/>
          </a:p>
        </p:txBody>
      </p:sp>
      <p:sp>
        <p:nvSpPr>
          <p:cNvPr id="10" name="Content Placeholder 9">
            <a:extLst>
              <a:ext uri="{FF2B5EF4-FFF2-40B4-BE49-F238E27FC236}">
                <a16:creationId xmlns:a16="http://schemas.microsoft.com/office/drawing/2014/main" id="{9A3C57D1-3516-D79C-9230-08F5ADEBB53C}"/>
              </a:ext>
            </a:extLst>
          </p:cNvPr>
          <p:cNvSpPr>
            <a:spLocks noGrp="1"/>
          </p:cNvSpPr>
          <p:nvPr>
            <p:ph idx="13"/>
          </p:nvPr>
        </p:nvSpPr>
        <p:spPr>
          <a:xfrm>
            <a:off x="6098798" y="1493112"/>
            <a:ext cx="4591365" cy="5252072"/>
          </a:xfrm>
        </p:spPr>
        <p:txBody>
          <a:bodyPr>
            <a:normAutofit/>
          </a:bodyPr>
          <a:lstStyle/>
          <a:p>
            <a:r>
              <a:rPr lang="en-US" sz="1800" b="1" dirty="0"/>
              <a:t>Quantum</a:t>
            </a:r>
            <a:endParaRPr lang="en-AU" sz="1600" dirty="0"/>
          </a:p>
          <a:p>
            <a:pPr lvl="1">
              <a:spcAft>
                <a:spcPts val="600"/>
              </a:spcAft>
            </a:pPr>
            <a:r>
              <a:rPr lang="en-AU" sz="1600" dirty="0"/>
              <a:t>Gates and circuits: Unitary operators e.g. CNOT, H, CCNOT …</a:t>
            </a:r>
          </a:p>
          <a:p>
            <a:pPr lvl="1"/>
            <a:r>
              <a:rPr lang="en-AU" sz="1600" dirty="0"/>
              <a:t>|0 &gt; 	H 	1/√ 2 (|0 &gt; + |1 &gt;) </a:t>
            </a:r>
          </a:p>
          <a:p>
            <a:pPr lvl="1"/>
            <a:r>
              <a:rPr lang="en-AU" sz="1600" dirty="0"/>
              <a:t>|1 &gt; 	H 	1/√ 2 (|0 &gt; – |1 &gt;) </a:t>
            </a:r>
          </a:p>
          <a:p>
            <a:endParaRPr lang="en-US" dirty="0"/>
          </a:p>
        </p:txBody>
      </p:sp>
      <p:sp>
        <p:nvSpPr>
          <p:cNvPr id="2" name="Footer Placeholder 4">
            <a:extLst>
              <a:ext uri="{FF2B5EF4-FFF2-40B4-BE49-F238E27FC236}">
                <a16:creationId xmlns:a16="http://schemas.microsoft.com/office/drawing/2014/main" id="{0181A727-578D-654F-8A25-2BA6B938D0DD}"/>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cxnSp>
        <p:nvCxnSpPr>
          <p:cNvPr id="5" name="Straight Connector 4">
            <a:extLst>
              <a:ext uri="{FF2B5EF4-FFF2-40B4-BE49-F238E27FC236}">
                <a16:creationId xmlns:a16="http://schemas.microsoft.com/office/drawing/2014/main" id="{72112795-7C5A-8CE0-BE8D-7271AE12CEA0}"/>
              </a:ext>
            </a:extLst>
          </p:cNvPr>
          <p:cNvCxnSpPr>
            <a:cxnSpLocks/>
          </p:cNvCxnSpPr>
          <p:nvPr/>
        </p:nvCxnSpPr>
        <p:spPr>
          <a:xfrm>
            <a:off x="6572000" y="2529447"/>
            <a:ext cx="296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0CC1387-3AB4-6FDB-51E3-FEFB84EAB7D3}"/>
              </a:ext>
            </a:extLst>
          </p:cNvPr>
          <p:cNvCxnSpPr>
            <a:cxnSpLocks/>
          </p:cNvCxnSpPr>
          <p:nvPr/>
        </p:nvCxnSpPr>
        <p:spPr>
          <a:xfrm>
            <a:off x="6572000" y="2753098"/>
            <a:ext cx="296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1F4A66A-EF6C-FF1D-85E2-CA5DD5603C64}"/>
              </a:ext>
            </a:extLst>
          </p:cNvPr>
          <p:cNvCxnSpPr>
            <a:cxnSpLocks/>
          </p:cNvCxnSpPr>
          <p:nvPr/>
        </p:nvCxnSpPr>
        <p:spPr>
          <a:xfrm>
            <a:off x="7377544" y="2527468"/>
            <a:ext cx="296885" cy="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BEC8026-7223-9505-9607-6B2398981D38}"/>
              </a:ext>
            </a:extLst>
          </p:cNvPr>
          <p:cNvCxnSpPr>
            <a:cxnSpLocks/>
          </p:cNvCxnSpPr>
          <p:nvPr/>
        </p:nvCxnSpPr>
        <p:spPr>
          <a:xfrm>
            <a:off x="7377544" y="2751119"/>
            <a:ext cx="296885" cy="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473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605A7-2735-8DE7-CD08-9E7073AC30DD}"/>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454BA0CA-B808-F453-2B42-214C0A3CC0F4}"/>
              </a:ext>
            </a:extLst>
          </p:cNvPr>
          <p:cNvSpPr>
            <a:spLocks noGrp="1"/>
          </p:cNvSpPr>
          <p:nvPr>
            <p:ph type="title"/>
          </p:nvPr>
        </p:nvSpPr>
        <p:spPr>
          <a:xfrm>
            <a:off x="326848" y="288389"/>
            <a:ext cx="6952725" cy="1232435"/>
          </a:xfrm>
        </p:spPr>
        <p:txBody>
          <a:bodyPr>
            <a:normAutofit/>
          </a:bodyPr>
          <a:lstStyle/>
          <a:p>
            <a:r>
              <a:rPr lang="en-US" dirty="0"/>
              <a:t>Key Concepts of Quantum Computing</a:t>
            </a:r>
          </a:p>
        </p:txBody>
      </p:sp>
      <p:sp>
        <p:nvSpPr>
          <p:cNvPr id="9" name="Content Placeholder 8">
            <a:extLst>
              <a:ext uri="{FF2B5EF4-FFF2-40B4-BE49-F238E27FC236}">
                <a16:creationId xmlns:a16="http://schemas.microsoft.com/office/drawing/2014/main" id="{3BD41425-2238-952E-4263-BAD849AAC8B7}"/>
              </a:ext>
            </a:extLst>
          </p:cNvPr>
          <p:cNvSpPr>
            <a:spLocks noGrp="1"/>
          </p:cNvSpPr>
          <p:nvPr>
            <p:ph idx="1"/>
          </p:nvPr>
        </p:nvSpPr>
        <p:spPr>
          <a:xfrm>
            <a:off x="352424" y="1493113"/>
            <a:ext cx="4480833" cy="4256334"/>
          </a:xfrm>
        </p:spPr>
        <p:txBody>
          <a:bodyPr>
            <a:normAutofit/>
          </a:bodyPr>
          <a:lstStyle/>
          <a:p>
            <a:pPr algn="just"/>
            <a:r>
              <a:rPr lang="en-AU" sz="1900" b="1" dirty="0"/>
              <a:t>Entanglement</a:t>
            </a:r>
            <a:endParaRPr lang="en-US" sz="1900" b="1" dirty="0"/>
          </a:p>
          <a:p>
            <a:pPr lvl="1" algn="just"/>
            <a:endParaRPr lang="en-AU" sz="1600" dirty="0"/>
          </a:p>
          <a:p>
            <a:pPr lvl="1" algn="just"/>
            <a:r>
              <a:rPr lang="en-AU" sz="1600" dirty="0"/>
              <a:t>	e</a:t>
            </a:r>
            <a:r>
              <a:rPr lang="en-AU" sz="1600" baseline="30000" dirty="0"/>
              <a:t>- </a:t>
            </a:r>
            <a:r>
              <a:rPr lang="en-AU" sz="1600" dirty="0"/>
              <a:t>	π</a:t>
            </a:r>
            <a:r>
              <a:rPr lang="en-AU" sz="1600" baseline="30000" dirty="0"/>
              <a:t>0</a:t>
            </a:r>
            <a:r>
              <a:rPr lang="en-AU" sz="1600" dirty="0"/>
              <a:t> 	e</a:t>
            </a:r>
            <a:r>
              <a:rPr lang="en-AU" sz="1600" baseline="30000" dirty="0"/>
              <a:t>+</a:t>
            </a:r>
          </a:p>
          <a:p>
            <a:pPr lvl="1" algn="just"/>
            <a:endParaRPr lang="en-AU" sz="1600" dirty="0"/>
          </a:p>
          <a:p>
            <a:pPr lvl="1" algn="just"/>
            <a:r>
              <a:rPr lang="en-AU" sz="1600" dirty="0"/>
              <a:t>	|</a:t>
            </a:r>
            <a:r>
              <a:rPr lang="en-AU" sz="1600" dirty="0" err="1"/>
              <a:t>ψ</a:t>
            </a:r>
            <a:r>
              <a:rPr lang="en-AU" sz="1600" dirty="0"/>
              <a:t>&gt; = α |↓↑&gt; + β |↑↓&gt; </a:t>
            </a:r>
          </a:p>
          <a:p>
            <a:pPr lvl="1" algn="just"/>
            <a:endParaRPr lang="en-US" sz="1600" dirty="0"/>
          </a:p>
          <a:p>
            <a:pPr lvl="1" algn="just"/>
            <a:r>
              <a:rPr lang="en-AU" sz="1600" dirty="0"/>
              <a:t>Einstein didn’t like this at all – he called it “spooky action at a distance”.</a:t>
            </a:r>
          </a:p>
          <a:p>
            <a:pPr lvl="1" algn="just"/>
            <a:endParaRPr lang="en-AU" sz="1600" dirty="0"/>
          </a:p>
          <a:p>
            <a:pPr lvl="1" algn="just"/>
            <a:r>
              <a:rPr lang="en-AU" sz="1600" dirty="0"/>
              <a:t>Unfortunately for Einstein experiments have shown entanglement is real.</a:t>
            </a:r>
          </a:p>
          <a:p>
            <a:pPr lvl="1" algn="just"/>
            <a:endParaRPr lang="en-AU" sz="1600" dirty="0"/>
          </a:p>
          <a:p>
            <a:pPr lvl="1" algn="just"/>
            <a:r>
              <a:rPr lang="en-AU" sz="1600" dirty="0"/>
              <a:t>Entanglement is important because it allows qubits to control operations on other qubits, permitting fine control over which components are included in qubits’ states.</a:t>
            </a:r>
          </a:p>
        </p:txBody>
      </p:sp>
      <p:sp>
        <p:nvSpPr>
          <p:cNvPr id="4" name="Slide Number Placeholder 3">
            <a:extLst>
              <a:ext uri="{FF2B5EF4-FFF2-40B4-BE49-F238E27FC236}">
                <a16:creationId xmlns:a16="http://schemas.microsoft.com/office/drawing/2014/main" id="{681051B5-9826-C930-9668-F9739C32E708}"/>
              </a:ext>
            </a:extLst>
          </p:cNvPr>
          <p:cNvSpPr>
            <a:spLocks noGrp="1"/>
          </p:cNvSpPr>
          <p:nvPr>
            <p:ph type="sldNum" sz="quarter" idx="12"/>
          </p:nvPr>
        </p:nvSpPr>
        <p:spPr/>
        <p:txBody>
          <a:bodyPr/>
          <a:lstStyle/>
          <a:p>
            <a:fld id="{741AFF56-1126-4107-9C02-BC0EFBF16431}" type="slidenum">
              <a:rPr lang="en-GB" smtClean="0"/>
              <a:pPr/>
              <a:t>4</a:t>
            </a:fld>
            <a:endParaRPr lang="en-GB" dirty="0"/>
          </a:p>
        </p:txBody>
      </p:sp>
      <p:sp>
        <p:nvSpPr>
          <p:cNvPr id="10" name="Content Placeholder 9">
            <a:extLst>
              <a:ext uri="{FF2B5EF4-FFF2-40B4-BE49-F238E27FC236}">
                <a16:creationId xmlns:a16="http://schemas.microsoft.com/office/drawing/2014/main" id="{C7F19313-E7F3-CF9D-3F02-AF45A5B89CD8}"/>
              </a:ext>
            </a:extLst>
          </p:cNvPr>
          <p:cNvSpPr>
            <a:spLocks noGrp="1"/>
          </p:cNvSpPr>
          <p:nvPr>
            <p:ph idx="13"/>
          </p:nvPr>
        </p:nvSpPr>
        <p:spPr>
          <a:xfrm>
            <a:off x="6109779" y="1520824"/>
            <a:ext cx="4852332" cy="4685618"/>
          </a:xfrm>
        </p:spPr>
        <p:txBody>
          <a:bodyPr>
            <a:normAutofit/>
          </a:bodyPr>
          <a:lstStyle/>
          <a:p>
            <a:r>
              <a:rPr lang="en-US" sz="1800" b="1" dirty="0"/>
              <a:t>No Cloning</a:t>
            </a:r>
          </a:p>
          <a:p>
            <a:pPr lvl="1"/>
            <a:r>
              <a:rPr lang="en-US" sz="1600" dirty="0"/>
              <a:t>It is impossible to make an independent and identical copy of a qubit unless its state is already known. This puts limitations on quantum circuit design.</a:t>
            </a:r>
          </a:p>
          <a:p>
            <a:pPr lvl="1"/>
            <a:endParaRPr lang="en-US" sz="1600" dirty="0"/>
          </a:p>
          <a:p>
            <a:pPr lvl="1"/>
            <a:r>
              <a:rPr lang="en-AU" sz="1600" dirty="0"/>
              <a:t>No cloning has important implications for error correction in quantum computing.</a:t>
            </a:r>
            <a:endParaRPr lang="en-US" dirty="0"/>
          </a:p>
          <a:p>
            <a:r>
              <a:rPr lang="en-US" sz="1800" b="1" dirty="0"/>
              <a:t>No Deletion</a:t>
            </a:r>
          </a:p>
          <a:p>
            <a:pPr lvl="1"/>
            <a:r>
              <a:rPr lang="en-US" sz="1600" dirty="0"/>
              <a:t>Information cannot be deleted or overridden in a quantum calculation and is only ever lost at measurement.</a:t>
            </a:r>
          </a:p>
          <a:p>
            <a:pPr lvl="1"/>
            <a:r>
              <a:rPr lang="en-US" sz="1600" dirty="0"/>
              <a:t> </a:t>
            </a:r>
          </a:p>
          <a:p>
            <a:pPr lvl="1"/>
            <a:r>
              <a:rPr lang="en-US" sz="1600" dirty="0"/>
              <a:t>This conservation of information is called unitarity. </a:t>
            </a:r>
          </a:p>
          <a:p>
            <a:pPr lvl="1"/>
            <a:endParaRPr lang="en-US" sz="1600" dirty="0"/>
          </a:p>
          <a:p>
            <a:pPr lvl="1"/>
            <a:endParaRPr lang="en-US" dirty="0"/>
          </a:p>
        </p:txBody>
      </p:sp>
      <p:sp>
        <p:nvSpPr>
          <p:cNvPr id="2" name="Footer Placeholder 4">
            <a:extLst>
              <a:ext uri="{FF2B5EF4-FFF2-40B4-BE49-F238E27FC236}">
                <a16:creationId xmlns:a16="http://schemas.microsoft.com/office/drawing/2014/main" id="{FD4455A2-0DF1-03E0-A015-2A610D190BE8}"/>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cxnSp>
        <p:nvCxnSpPr>
          <p:cNvPr id="7" name="Straight Arrow Connector 6">
            <a:extLst>
              <a:ext uri="{FF2B5EF4-FFF2-40B4-BE49-F238E27FC236}">
                <a16:creationId xmlns:a16="http://schemas.microsoft.com/office/drawing/2014/main" id="{8967053A-94F4-0DE6-AA6E-9CA81514CB31}"/>
              </a:ext>
            </a:extLst>
          </p:cNvPr>
          <p:cNvCxnSpPr/>
          <p:nvPr/>
        </p:nvCxnSpPr>
        <p:spPr>
          <a:xfrm>
            <a:off x="2529444" y="2256311"/>
            <a:ext cx="43938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BD35B69-6635-1EAD-4DF6-97559B5D19A4}"/>
              </a:ext>
            </a:extLst>
          </p:cNvPr>
          <p:cNvCxnSpPr>
            <a:cxnSpLocks/>
          </p:cNvCxnSpPr>
          <p:nvPr/>
        </p:nvCxnSpPr>
        <p:spPr>
          <a:xfrm flipH="1">
            <a:off x="1549728" y="2249054"/>
            <a:ext cx="43938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5891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BD8FD-32AE-9B4D-4AD6-791422B6DBC3}"/>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895BD2BD-084C-339C-13CA-F04263E78E10}"/>
              </a:ext>
            </a:extLst>
          </p:cNvPr>
          <p:cNvSpPr>
            <a:spLocks noGrp="1"/>
          </p:cNvSpPr>
          <p:nvPr>
            <p:ph type="title"/>
          </p:nvPr>
        </p:nvSpPr>
        <p:spPr>
          <a:xfrm>
            <a:off x="326848" y="288389"/>
            <a:ext cx="11557176" cy="1232435"/>
          </a:xfrm>
        </p:spPr>
        <p:txBody>
          <a:bodyPr>
            <a:normAutofit/>
          </a:bodyPr>
          <a:lstStyle/>
          <a:p>
            <a:r>
              <a:rPr lang="en-US" dirty="0"/>
              <a:t>How Do Quantum Computers Provide an Advantage Over Classical Computers?</a:t>
            </a:r>
          </a:p>
        </p:txBody>
      </p:sp>
      <p:sp>
        <p:nvSpPr>
          <p:cNvPr id="9" name="Content Placeholder 8">
            <a:extLst>
              <a:ext uri="{FF2B5EF4-FFF2-40B4-BE49-F238E27FC236}">
                <a16:creationId xmlns:a16="http://schemas.microsoft.com/office/drawing/2014/main" id="{0D341D72-E0E2-1FE5-3A82-0C641C4F22DC}"/>
              </a:ext>
            </a:extLst>
          </p:cNvPr>
          <p:cNvSpPr>
            <a:spLocks noGrp="1"/>
          </p:cNvSpPr>
          <p:nvPr>
            <p:ph idx="1"/>
          </p:nvPr>
        </p:nvSpPr>
        <p:spPr>
          <a:xfrm>
            <a:off x="352424" y="1493113"/>
            <a:ext cx="4965810" cy="4256334"/>
          </a:xfrm>
        </p:spPr>
        <p:txBody>
          <a:bodyPr>
            <a:noAutofit/>
          </a:bodyPr>
          <a:lstStyle/>
          <a:p>
            <a:r>
              <a:rPr lang="en-US" sz="1600" dirty="0"/>
              <a:t>Quantum computers do not run faster than classical computers, in fact they are typically slower measured by operations per second.</a:t>
            </a:r>
          </a:p>
          <a:p>
            <a:r>
              <a:rPr lang="en-US" sz="1600" dirty="0"/>
              <a:t>Classical bits are 0 or 1 whereas qubits are represented by the superposition </a:t>
            </a:r>
            <a:r>
              <a:rPr lang="en-AU" sz="1600" dirty="0"/>
              <a:t>α |0&gt; + β |1&gt; where α and β are complex numbers. Hence the state space of a qubit as represented by the Bloch Sphere is much larger than that of a classical bit.</a:t>
            </a:r>
          </a:p>
          <a:p>
            <a:r>
              <a:rPr lang="en-AU" sz="1600" dirty="0"/>
              <a:t>This allows quantum computers to follow algorithmic paths unavailable to classical computers. Some of these can be interpreted as quantum parallelism.</a:t>
            </a:r>
            <a:endParaRPr lang="en-US" sz="1600" dirty="0"/>
          </a:p>
        </p:txBody>
      </p:sp>
      <p:sp>
        <p:nvSpPr>
          <p:cNvPr id="4" name="Slide Number Placeholder 3">
            <a:extLst>
              <a:ext uri="{FF2B5EF4-FFF2-40B4-BE49-F238E27FC236}">
                <a16:creationId xmlns:a16="http://schemas.microsoft.com/office/drawing/2014/main" id="{7563F58B-B194-477D-6674-6D917E9D355C}"/>
              </a:ext>
            </a:extLst>
          </p:cNvPr>
          <p:cNvSpPr>
            <a:spLocks noGrp="1"/>
          </p:cNvSpPr>
          <p:nvPr>
            <p:ph type="sldNum" sz="quarter" idx="12"/>
          </p:nvPr>
        </p:nvSpPr>
        <p:spPr/>
        <p:txBody>
          <a:bodyPr/>
          <a:lstStyle/>
          <a:p>
            <a:fld id="{741AFF56-1126-4107-9C02-BC0EFBF16431}" type="slidenum">
              <a:rPr lang="en-GB" smtClean="0"/>
              <a:pPr/>
              <a:t>5</a:t>
            </a:fld>
            <a:endParaRPr lang="en-GB" dirty="0"/>
          </a:p>
        </p:txBody>
      </p:sp>
      <p:sp>
        <p:nvSpPr>
          <p:cNvPr id="2" name="Footer Placeholder 4">
            <a:extLst>
              <a:ext uri="{FF2B5EF4-FFF2-40B4-BE49-F238E27FC236}">
                <a16:creationId xmlns:a16="http://schemas.microsoft.com/office/drawing/2014/main" id="{2D0692EB-EC70-B1FE-7CC1-2B346C26AE31}"/>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pic>
        <p:nvPicPr>
          <p:cNvPr id="3" name="Picture 2">
            <a:extLst>
              <a:ext uri="{FF2B5EF4-FFF2-40B4-BE49-F238E27FC236}">
                <a16:creationId xmlns:a16="http://schemas.microsoft.com/office/drawing/2014/main" id="{DFC50C5E-9C70-4620-3073-10F50F41F227}"/>
              </a:ext>
            </a:extLst>
          </p:cNvPr>
          <p:cNvPicPr>
            <a:picLocks noChangeAspect="1"/>
          </p:cNvPicPr>
          <p:nvPr/>
        </p:nvPicPr>
        <p:blipFill>
          <a:blip r:embed="rId2"/>
          <a:stretch>
            <a:fillRect/>
          </a:stretch>
        </p:blipFill>
        <p:spPr>
          <a:xfrm>
            <a:off x="7232121" y="2077351"/>
            <a:ext cx="2555046" cy="2708404"/>
          </a:xfrm>
          <a:prstGeom prst="rect">
            <a:avLst/>
          </a:prstGeom>
        </p:spPr>
      </p:pic>
    </p:spTree>
    <p:extLst>
      <p:ext uri="{BB962C8B-B14F-4D97-AF65-F5344CB8AC3E}">
        <p14:creationId xmlns:p14="http://schemas.microsoft.com/office/powerpoint/2010/main" val="656532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A70B6-1771-0AA6-CC50-D72B05534014}"/>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768DA2E8-0606-5080-D886-DE236BAA3552}"/>
              </a:ext>
            </a:extLst>
          </p:cNvPr>
          <p:cNvSpPr>
            <a:spLocks noGrp="1"/>
          </p:cNvSpPr>
          <p:nvPr>
            <p:ph type="title"/>
          </p:nvPr>
        </p:nvSpPr>
        <p:spPr>
          <a:xfrm>
            <a:off x="326848" y="288389"/>
            <a:ext cx="6952725" cy="1232435"/>
          </a:xfrm>
        </p:spPr>
        <p:txBody>
          <a:bodyPr>
            <a:normAutofit/>
          </a:bodyPr>
          <a:lstStyle/>
          <a:p>
            <a:r>
              <a:rPr lang="en-US" dirty="0"/>
              <a:t>Computational Complexity</a:t>
            </a:r>
          </a:p>
        </p:txBody>
      </p:sp>
      <p:sp>
        <p:nvSpPr>
          <p:cNvPr id="9" name="Content Placeholder 8">
            <a:extLst>
              <a:ext uri="{FF2B5EF4-FFF2-40B4-BE49-F238E27FC236}">
                <a16:creationId xmlns:a16="http://schemas.microsoft.com/office/drawing/2014/main" id="{B3ACAA58-B542-FE61-446A-BBB44B6A9718}"/>
              </a:ext>
            </a:extLst>
          </p:cNvPr>
          <p:cNvSpPr>
            <a:spLocks noGrp="1"/>
          </p:cNvSpPr>
          <p:nvPr>
            <p:ph idx="1"/>
          </p:nvPr>
        </p:nvSpPr>
        <p:spPr/>
        <p:txBody>
          <a:bodyPr>
            <a:normAutofit/>
          </a:bodyPr>
          <a:lstStyle/>
          <a:p>
            <a:pPr lvl="1"/>
            <a:r>
              <a:rPr lang="en-AU" sz="1600" dirty="0"/>
              <a:t>The difficulty of calculations – irrespective of hardware – can be classified by the number of steps required to complete the calculation.</a:t>
            </a:r>
          </a:p>
          <a:p>
            <a:pPr lvl="1"/>
            <a:endParaRPr lang="en-US" dirty="0"/>
          </a:p>
          <a:p>
            <a:pPr lvl="1"/>
            <a:r>
              <a:rPr lang="en-AU" sz="1600" dirty="0"/>
              <a:t>If the calculation can be completed in ≤ </a:t>
            </a:r>
            <a:r>
              <a:rPr lang="en-AU" sz="1600" dirty="0" err="1"/>
              <a:t>kn</a:t>
            </a:r>
            <a:r>
              <a:rPr lang="en-AU" sz="1600" baseline="30000" dirty="0" err="1"/>
              <a:t>p</a:t>
            </a:r>
            <a:r>
              <a:rPr lang="en-AU" sz="1600" dirty="0"/>
              <a:t> steps, where n measures the input size, then it is said to be polynomial and regarded as tractable.</a:t>
            </a:r>
          </a:p>
          <a:p>
            <a:pPr lvl="1"/>
            <a:endParaRPr lang="en-AU" sz="1600" dirty="0"/>
          </a:p>
          <a:p>
            <a:pPr lvl="1"/>
            <a:r>
              <a:rPr lang="en-AU" sz="1600" dirty="0"/>
              <a:t>Calculations that require more steps than this are said to be intractable. Quantum computing has the potential to provide tractable calculations where classical ones are intractable.</a:t>
            </a:r>
            <a:endParaRPr lang="en-US" sz="1600" dirty="0"/>
          </a:p>
        </p:txBody>
      </p:sp>
      <p:sp>
        <p:nvSpPr>
          <p:cNvPr id="4" name="Slide Number Placeholder 3">
            <a:extLst>
              <a:ext uri="{FF2B5EF4-FFF2-40B4-BE49-F238E27FC236}">
                <a16:creationId xmlns:a16="http://schemas.microsoft.com/office/drawing/2014/main" id="{40D141C1-2C83-A2C4-164A-79EFB9616DE4}"/>
              </a:ext>
            </a:extLst>
          </p:cNvPr>
          <p:cNvSpPr>
            <a:spLocks noGrp="1"/>
          </p:cNvSpPr>
          <p:nvPr>
            <p:ph type="sldNum" sz="quarter" idx="12"/>
          </p:nvPr>
        </p:nvSpPr>
        <p:spPr/>
        <p:txBody>
          <a:bodyPr/>
          <a:lstStyle/>
          <a:p>
            <a:fld id="{741AFF56-1126-4107-9C02-BC0EFBF16431}" type="slidenum">
              <a:rPr lang="en-GB" smtClean="0"/>
              <a:pPr/>
              <a:t>6</a:t>
            </a:fld>
            <a:endParaRPr lang="en-GB" dirty="0"/>
          </a:p>
        </p:txBody>
      </p:sp>
      <p:sp>
        <p:nvSpPr>
          <p:cNvPr id="10" name="Content Placeholder 9">
            <a:extLst>
              <a:ext uri="{FF2B5EF4-FFF2-40B4-BE49-F238E27FC236}">
                <a16:creationId xmlns:a16="http://schemas.microsoft.com/office/drawing/2014/main" id="{E544B56C-F2C9-C08B-A27E-306697DE11BE}"/>
              </a:ext>
            </a:extLst>
          </p:cNvPr>
          <p:cNvSpPr>
            <a:spLocks noGrp="1"/>
          </p:cNvSpPr>
          <p:nvPr>
            <p:ph idx="13"/>
          </p:nvPr>
        </p:nvSpPr>
        <p:spPr>
          <a:xfrm>
            <a:off x="6107875" y="1493113"/>
            <a:ext cx="4300995" cy="4256334"/>
          </a:xfrm>
        </p:spPr>
        <p:txBody>
          <a:bodyPr>
            <a:normAutofit/>
          </a:bodyPr>
          <a:lstStyle/>
          <a:p>
            <a:pPr lvl="1"/>
            <a:r>
              <a:rPr lang="en-AU" sz="1600" dirty="0"/>
              <a:t>N qubits can hold 2</a:t>
            </a:r>
            <a:r>
              <a:rPr lang="en-AU" sz="1600" baseline="30000" dirty="0"/>
              <a:t>n</a:t>
            </a:r>
            <a:r>
              <a:rPr lang="en-AU" sz="1600" dirty="0"/>
              <a:t> values simultaneously, the number of values growing exponentially with the number of qubits.</a:t>
            </a:r>
          </a:p>
          <a:p>
            <a:pPr lvl="1"/>
            <a:endParaRPr lang="en-AU" sz="1600" dirty="0"/>
          </a:p>
          <a:p>
            <a:pPr lvl="1"/>
            <a:r>
              <a:rPr lang="en-AU" sz="1600" dirty="0"/>
              <a:t>Applied to a calculation, each component can represent a solution to our problem, i.e. quantum superpositions (and entanglement) enable quantum parallel processing.</a:t>
            </a:r>
          </a:p>
          <a:p>
            <a:pPr lvl="1"/>
            <a:endParaRPr lang="en-AU" sz="1600" dirty="0"/>
          </a:p>
          <a:p>
            <a:pPr lvl="1"/>
            <a:r>
              <a:rPr lang="en-AU" sz="1600" dirty="0"/>
              <a:t>Actuarial calculations most likely to benefit from quantum parallelism are those involving sparse matrices and combinatoric calculations.</a:t>
            </a:r>
            <a:endParaRPr lang="en-US" dirty="0"/>
          </a:p>
        </p:txBody>
      </p:sp>
      <p:sp>
        <p:nvSpPr>
          <p:cNvPr id="2" name="Footer Placeholder 4">
            <a:extLst>
              <a:ext uri="{FF2B5EF4-FFF2-40B4-BE49-F238E27FC236}">
                <a16:creationId xmlns:a16="http://schemas.microsoft.com/office/drawing/2014/main" id="{0340CD68-02E3-46C8-245D-3DAA90B92398}"/>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spTree>
    <p:extLst>
      <p:ext uri="{BB962C8B-B14F-4D97-AF65-F5344CB8AC3E}">
        <p14:creationId xmlns:p14="http://schemas.microsoft.com/office/powerpoint/2010/main" val="2597655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1644A-4BF2-3D32-E668-C4C4703BA4C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5D76FF98-127F-8247-92B4-4F5E8A94087F}"/>
              </a:ext>
            </a:extLst>
          </p:cNvPr>
          <p:cNvSpPr>
            <a:spLocks noGrp="1"/>
          </p:cNvSpPr>
          <p:nvPr>
            <p:ph type="title"/>
          </p:nvPr>
        </p:nvSpPr>
        <p:spPr>
          <a:xfrm>
            <a:off x="326848" y="288389"/>
            <a:ext cx="6952725" cy="1232435"/>
          </a:xfrm>
        </p:spPr>
        <p:txBody>
          <a:bodyPr>
            <a:normAutofit/>
          </a:bodyPr>
          <a:lstStyle/>
          <a:p>
            <a:r>
              <a:rPr lang="en-US" dirty="0"/>
              <a:t>Historical Context</a:t>
            </a:r>
          </a:p>
        </p:txBody>
      </p:sp>
      <p:sp>
        <p:nvSpPr>
          <p:cNvPr id="4" name="Slide Number Placeholder 3">
            <a:extLst>
              <a:ext uri="{FF2B5EF4-FFF2-40B4-BE49-F238E27FC236}">
                <a16:creationId xmlns:a16="http://schemas.microsoft.com/office/drawing/2014/main" id="{1FFDBA27-3515-3802-E201-C9D663E77BD7}"/>
              </a:ext>
            </a:extLst>
          </p:cNvPr>
          <p:cNvSpPr>
            <a:spLocks noGrp="1"/>
          </p:cNvSpPr>
          <p:nvPr>
            <p:ph type="sldNum" sz="quarter" idx="12"/>
          </p:nvPr>
        </p:nvSpPr>
        <p:spPr/>
        <p:txBody>
          <a:bodyPr/>
          <a:lstStyle/>
          <a:p>
            <a:fld id="{741AFF56-1126-4107-9C02-BC0EFBF16431}" type="slidenum">
              <a:rPr lang="en-GB" smtClean="0"/>
              <a:pPr/>
              <a:t>7</a:t>
            </a:fld>
            <a:endParaRPr lang="en-GB" dirty="0"/>
          </a:p>
        </p:txBody>
      </p:sp>
      <p:sp>
        <p:nvSpPr>
          <p:cNvPr id="2" name="Footer Placeholder 4">
            <a:extLst>
              <a:ext uri="{FF2B5EF4-FFF2-40B4-BE49-F238E27FC236}">
                <a16:creationId xmlns:a16="http://schemas.microsoft.com/office/drawing/2014/main" id="{AD076C6F-40B2-319C-08E5-5A90BBB42E92}"/>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pic>
        <p:nvPicPr>
          <p:cNvPr id="15" name="Content Placeholder 14" descr="A person standing in front of a machine&#10;&#10;Description automatically generated">
            <a:extLst>
              <a:ext uri="{FF2B5EF4-FFF2-40B4-BE49-F238E27FC236}">
                <a16:creationId xmlns:a16="http://schemas.microsoft.com/office/drawing/2014/main" id="{C1C1F911-89FE-098B-25DE-555A06813E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6469" y="1524269"/>
            <a:ext cx="3263799" cy="2160000"/>
          </a:xfrm>
        </p:spPr>
      </p:pic>
      <p:pic>
        <p:nvPicPr>
          <p:cNvPr id="21" name="Content Placeholder 20" descr="A person standing next to a machine&#10;&#10;Description automatically generated">
            <a:extLst>
              <a:ext uri="{FF2B5EF4-FFF2-40B4-BE49-F238E27FC236}">
                <a16:creationId xmlns:a16="http://schemas.microsoft.com/office/drawing/2014/main" id="{79B01D17-476D-61BB-CBA2-C2972DF81BEC}"/>
              </a:ext>
            </a:extLst>
          </p:cNvPr>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1898796" y="4074293"/>
            <a:ext cx="3079145" cy="2160000"/>
          </a:xfrm>
        </p:spPr>
      </p:pic>
      <p:sp>
        <p:nvSpPr>
          <p:cNvPr id="22" name="Right Arrow 21">
            <a:extLst>
              <a:ext uri="{FF2B5EF4-FFF2-40B4-BE49-F238E27FC236}">
                <a16:creationId xmlns:a16="http://schemas.microsoft.com/office/drawing/2014/main" id="{571647D8-B87B-BCE9-A616-26695DBE5B53}"/>
              </a:ext>
            </a:extLst>
          </p:cNvPr>
          <p:cNvSpPr/>
          <p:nvPr/>
        </p:nvSpPr>
        <p:spPr>
          <a:xfrm>
            <a:off x="5391171" y="2366502"/>
            <a:ext cx="596491" cy="484632"/>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a:extLst>
              <a:ext uri="{FF2B5EF4-FFF2-40B4-BE49-F238E27FC236}">
                <a16:creationId xmlns:a16="http://schemas.microsoft.com/office/drawing/2014/main" id="{7BE0A01B-00B6-186E-C594-AE449E0B649A}"/>
              </a:ext>
            </a:extLst>
          </p:cNvPr>
          <p:cNvSpPr/>
          <p:nvPr/>
        </p:nvSpPr>
        <p:spPr>
          <a:xfrm>
            <a:off x="5391171" y="4917316"/>
            <a:ext cx="596491" cy="484632"/>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hand holding a cell phone&#10;&#10;Description automatically generated">
            <a:extLst>
              <a:ext uri="{FF2B5EF4-FFF2-40B4-BE49-F238E27FC236}">
                <a16:creationId xmlns:a16="http://schemas.microsoft.com/office/drawing/2014/main" id="{C8BD3693-5E39-2B7C-8670-A934BE1828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6491" y="1520824"/>
            <a:ext cx="2880000" cy="2160000"/>
          </a:xfrm>
          <a:prstGeom prst="rect">
            <a:avLst/>
          </a:prstGeom>
        </p:spPr>
      </p:pic>
      <p:sp>
        <p:nvSpPr>
          <p:cNvPr id="26" name="TextBox 25">
            <a:extLst>
              <a:ext uri="{FF2B5EF4-FFF2-40B4-BE49-F238E27FC236}">
                <a16:creationId xmlns:a16="http://schemas.microsoft.com/office/drawing/2014/main" id="{AA270685-8FF5-B621-93D1-BB98D78A4714}"/>
              </a:ext>
            </a:extLst>
          </p:cNvPr>
          <p:cNvSpPr txBox="1"/>
          <p:nvPr/>
        </p:nvSpPr>
        <p:spPr>
          <a:xfrm>
            <a:off x="6544773" y="4557008"/>
            <a:ext cx="2383436" cy="1200329"/>
          </a:xfrm>
          <a:prstGeom prst="rect">
            <a:avLst/>
          </a:prstGeom>
          <a:noFill/>
        </p:spPr>
        <p:txBody>
          <a:bodyPr wrap="square" rtlCol="0">
            <a:spAutoFit/>
          </a:bodyPr>
          <a:lstStyle/>
          <a:p>
            <a:pPr algn="ctr"/>
            <a:r>
              <a:rPr lang="en-US" sz="7200" dirty="0"/>
              <a:t>?</a:t>
            </a:r>
          </a:p>
        </p:txBody>
      </p:sp>
    </p:spTree>
    <p:extLst>
      <p:ext uri="{BB962C8B-B14F-4D97-AF65-F5344CB8AC3E}">
        <p14:creationId xmlns:p14="http://schemas.microsoft.com/office/powerpoint/2010/main" val="2222643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E2B45-F766-F49B-C0FC-5A2DFEA285D1}"/>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49CC7E13-7F3B-2B08-3F42-FB4629086C2B}"/>
              </a:ext>
            </a:extLst>
          </p:cNvPr>
          <p:cNvSpPr>
            <a:spLocks noGrp="1"/>
          </p:cNvSpPr>
          <p:nvPr>
            <p:ph type="title"/>
          </p:nvPr>
        </p:nvSpPr>
        <p:spPr>
          <a:xfrm>
            <a:off x="326848" y="288389"/>
            <a:ext cx="11557176" cy="1232435"/>
          </a:xfrm>
        </p:spPr>
        <p:txBody>
          <a:bodyPr>
            <a:normAutofit/>
          </a:bodyPr>
          <a:lstStyle/>
          <a:p>
            <a:r>
              <a:rPr lang="en-US" dirty="0"/>
              <a:t>Approaches and Challenges to Building a Working Quantum Computer</a:t>
            </a:r>
          </a:p>
        </p:txBody>
      </p:sp>
      <p:sp>
        <p:nvSpPr>
          <p:cNvPr id="9" name="Content Placeholder 8">
            <a:extLst>
              <a:ext uri="{FF2B5EF4-FFF2-40B4-BE49-F238E27FC236}">
                <a16:creationId xmlns:a16="http://schemas.microsoft.com/office/drawing/2014/main" id="{012AB688-9BE3-9D70-2D48-16AF7CD215F5}"/>
              </a:ext>
            </a:extLst>
          </p:cNvPr>
          <p:cNvSpPr>
            <a:spLocks noGrp="1"/>
          </p:cNvSpPr>
          <p:nvPr>
            <p:ph idx="1"/>
          </p:nvPr>
        </p:nvSpPr>
        <p:spPr>
          <a:xfrm>
            <a:off x="352424" y="1493113"/>
            <a:ext cx="4300995" cy="4539552"/>
          </a:xfrm>
        </p:spPr>
        <p:txBody>
          <a:bodyPr>
            <a:normAutofit/>
          </a:bodyPr>
          <a:lstStyle/>
          <a:p>
            <a:pPr lvl="1">
              <a:lnSpc>
                <a:spcPct val="130000"/>
              </a:lnSpc>
            </a:pPr>
            <a:r>
              <a:rPr lang="en-AU" sz="1800" b="1" dirty="0"/>
              <a:t>Decoherence</a:t>
            </a:r>
          </a:p>
          <a:p>
            <a:pPr lvl="1">
              <a:lnSpc>
                <a:spcPct val="110000"/>
              </a:lnSpc>
            </a:pPr>
            <a:endParaRPr lang="en-AU" sz="1600" dirty="0"/>
          </a:p>
          <a:p>
            <a:pPr lvl="1">
              <a:lnSpc>
                <a:spcPct val="110000"/>
              </a:lnSpc>
            </a:pPr>
            <a:r>
              <a:rPr lang="en-AU" sz="1600" dirty="0"/>
              <a:t>Qubits don’t just interact with each other, they interact with the wider environment, degrading the quantum states and introducing errors in a process known as decoherence.</a:t>
            </a:r>
          </a:p>
          <a:p>
            <a:pPr lvl="1">
              <a:lnSpc>
                <a:spcPct val="110000"/>
              </a:lnSpc>
            </a:pPr>
            <a:endParaRPr lang="en-AU" sz="1600" dirty="0"/>
          </a:p>
          <a:p>
            <a:pPr lvl="1">
              <a:lnSpc>
                <a:spcPct val="110000"/>
              </a:lnSpc>
            </a:pPr>
            <a:r>
              <a:rPr lang="en-AU" sz="1600" dirty="0"/>
              <a:t>Decoherence increases with temperature and time. Most current quantum computers operate at a temperature close to absolute zero (-273 Celsius) to reduce thermal noise and maintain the coherence of the qubits. The practical implication is that whilst qubits themselves may be small, the equipment currently needed to set up and manipulate them is large and expensive.</a:t>
            </a:r>
          </a:p>
          <a:p>
            <a:pPr lvl="1"/>
            <a:endParaRPr lang="en-US" dirty="0"/>
          </a:p>
        </p:txBody>
      </p:sp>
      <p:sp>
        <p:nvSpPr>
          <p:cNvPr id="4" name="Slide Number Placeholder 3">
            <a:extLst>
              <a:ext uri="{FF2B5EF4-FFF2-40B4-BE49-F238E27FC236}">
                <a16:creationId xmlns:a16="http://schemas.microsoft.com/office/drawing/2014/main" id="{D2CC14ED-0E89-8D41-5CDF-6A2C174268F7}"/>
              </a:ext>
            </a:extLst>
          </p:cNvPr>
          <p:cNvSpPr>
            <a:spLocks noGrp="1"/>
          </p:cNvSpPr>
          <p:nvPr>
            <p:ph type="sldNum" sz="quarter" idx="12"/>
          </p:nvPr>
        </p:nvSpPr>
        <p:spPr/>
        <p:txBody>
          <a:bodyPr/>
          <a:lstStyle/>
          <a:p>
            <a:fld id="{741AFF56-1126-4107-9C02-BC0EFBF16431}" type="slidenum">
              <a:rPr lang="en-GB" smtClean="0"/>
              <a:pPr/>
              <a:t>8</a:t>
            </a:fld>
            <a:endParaRPr lang="en-GB" dirty="0"/>
          </a:p>
        </p:txBody>
      </p:sp>
      <p:sp>
        <p:nvSpPr>
          <p:cNvPr id="10" name="Content Placeholder 9">
            <a:extLst>
              <a:ext uri="{FF2B5EF4-FFF2-40B4-BE49-F238E27FC236}">
                <a16:creationId xmlns:a16="http://schemas.microsoft.com/office/drawing/2014/main" id="{6A0640C8-927D-C25B-34D3-C7F44B34C412}"/>
              </a:ext>
            </a:extLst>
          </p:cNvPr>
          <p:cNvSpPr>
            <a:spLocks noGrp="1"/>
          </p:cNvSpPr>
          <p:nvPr>
            <p:ph idx="13"/>
          </p:nvPr>
        </p:nvSpPr>
        <p:spPr>
          <a:xfrm>
            <a:off x="6109042" y="1499051"/>
            <a:ext cx="4300995" cy="4717682"/>
          </a:xfrm>
        </p:spPr>
        <p:txBody>
          <a:bodyPr>
            <a:normAutofit lnSpcReduction="10000"/>
          </a:bodyPr>
          <a:lstStyle/>
          <a:p>
            <a:pPr lvl="1">
              <a:lnSpc>
                <a:spcPct val="130000"/>
              </a:lnSpc>
            </a:pPr>
            <a:r>
              <a:rPr lang="en-AU" sz="1800" b="1" dirty="0"/>
              <a:t>Error Correction</a:t>
            </a:r>
          </a:p>
          <a:p>
            <a:pPr lvl="1">
              <a:lnSpc>
                <a:spcPct val="120000"/>
              </a:lnSpc>
            </a:pPr>
            <a:endParaRPr lang="en-AU" sz="1600" dirty="0"/>
          </a:p>
          <a:p>
            <a:pPr lvl="1">
              <a:lnSpc>
                <a:spcPct val="120000"/>
              </a:lnSpc>
            </a:pPr>
            <a:r>
              <a:rPr lang="en-AU" sz="1600" dirty="0"/>
              <a:t>Another implication of decoherence is that error correction will be important for quantum computers. Error correction allows clusters of qubits to correct errors and reduce the impacts of decoherence. In practice this means that every logical or effective qubit, requires many, perhaps hundreds or even a thousand physical qubits.</a:t>
            </a:r>
          </a:p>
          <a:p>
            <a:pPr lvl="1">
              <a:lnSpc>
                <a:spcPct val="120000"/>
              </a:lnSpc>
            </a:pPr>
            <a:endParaRPr lang="en-AU" sz="1600" dirty="0"/>
          </a:p>
          <a:p>
            <a:pPr lvl="1">
              <a:lnSpc>
                <a:spcPct val="120000"/>
              </a:lnSpc>
            </a:pPr>
            <a:r>
              <a:rPr lang="en-AU" sz="1600" dirty="0"/>
              <a:t>Currently, the most advanced quantum computers have 10s of physical qubits and are large and expensive. To be of practical use, they would need many times this number, perhaps millions of physical qubits, equating to thousands of logical qubits.</a:t>
            </a:r>
          </a:p>
          <a:p>
            <a:endParaRPr lang="en-US" dirty="0"/>
          </a:p>
        </p:txBody>
      </p:sp>
      <p:sp>
        <p:nvSpPr>
          <p:cNvPr id="2" name="Footer Placeholder 4">
            <a:extLst>
              <a:ext uri="{FF2B5EF4-FFF2-40B4-BE49-F238E27FC236}">
                <a16:creationId xmlns:a16="http://schemas.microsoft.com/office/drawing/2014/main" id="{83CBDDE3-566D-94A7-3AAB-4891CF9FF0A4}"/>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spTree>
    <p:extLst>
      <p:ext uri="{BB962C8B-B14F-4D97-AF65-F5344CB8AC3E}">
        <p14:creationId xmlns:p14="http://schemas.microsoft.com/office/powerpoint/2010/main" val="4212494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ACAC8-A7CF-B9F1-A05B-9CA39C8850CB}"/>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024B4A17-5B63-E1AD-80E8-A94562CF5B57}"/>
              </a:ext>
            </a:extLst>
          </p:cNvPr>
          <p:cNvSpPr>
            <a:spLocks noGrp="1"/>
          </p:cNvSpPr>
          <p:nvPr>
            <p:ph type="title"/>
          </p:nvPr>
        </p:nvSpPr>
        <p:spPr>
          <a:xfrm>
            <a:off x="326848" y="288389"/>
            <a:ext cx="11557176" cy="1232435"/>
          </a:xfrm>
        </p:spPr>
        <p:txBody>
          <a:bodyPr>
            <a:normAutofit/>
          </a:bodyPr>
          <a:lstStyle/>
          <a:p>
            <a:r>
              <a:rPr lang="en-US" dirty="0"/>
              <a:t>Approaches and Challenges to Building a Working Quantum Computer</a:t>
            </a:r>
          </a:p>
        </p:txBody>
      </p:sp>
      <p:sp>
        <p:nvSpPr>
          <p:cNvPr id="9" name="Content Placeholder 8">
            <a:extLst>
              <a:ext uri="{FF2B5EF4-FFF2-40B4-BE49-F238E27FC236}">
                <a16:creationId xmlns:a16="http://schemas.microsoft.com/office/drawing/2014/main" id="{BD5F6CD1-ECD1-19FA-79D0-797691923FAB}"/>
              </a:ext>
            </a:extLst>
          </p:cNvPr>
          <p:cNvSpPr>
            <a:spLocks noGrp="1"/>
          </p:cNvSpPr>
          <p:nvPr>
            <p:ph idx="1"/>
          </p:nvPr>
        </p:nvSpPr>
        <p:spPr>
          <a:xfrm>
            <a:off x="352424" y="1493113"/>
            <a:ext cx="4300995" cy="4468300"/>
          </a:xfrm>
        </p:spPr>
        <p:txBody>
          <a:bodyPr>
            <a:normAutofit/>
          </a:bodyPr>
          <a:lstStyle/>
          <a:p>
            <a:pPr lvl="1">
              <a:lnSpc>
                <a:spcPct val="130000"/>
              </a:lnSpc>
            </a:pPr>
            <a:r>
              <a:rPr lang="en-AU" sz="1900" b="1" dirty="0"/>
              <a:t>Hardware Approaches</a:t>
            </a:r>
          </a:p>
          <a:p>
            <a:pPr lvl="1">
              <a:lnSpc>
                <a:spcPct val="110000"/>
              </a:lnSpc>
            </a:pPr>
            <a:endParaRPr lang="en-AU" sz="1600" dirty="0"/>
          </a:p>
          <a:p>
            <a:pPr lvl="1">
              <a:lnSpc>
                <a:spcPct val="110000"/>
              </a:lnSpc>
              <a:spcAft>
                <a:spcPts val="600"/>
              </a:spcAft>
            </a:pPr>
            <a:r>
              <a:rPr lang="en-AU" sz="1700" dirty="0"/>
              <a:t>Building quantum hardware is experimental. There are currently 8 broad approaches:</a:t>
            </a:r>
          </a:p>
          <a:p>
            <a:pPr marL="285750" lvl="1" indent="-285750">
              <a:lnSpc>
                <a:spcPct val="120000"/>
              </a:lnSpc>
              <a:spcAft>
                <a:spcPts val="600"/>
              </a:spcAft>
              <a:buFont typeface="Wingdings" pitchFamily="2" charset="2"/>
              <a:buChar char="§"/>
            </a:pPr>
            <a:r>
              <a:rPr lang="en-US" sz="1700" dirty="0"/>
              <a:t>Spin/ quantum dot</a:t>
            </a:r>
          </a:p>
          <a:p>
            <a:pPr marL="285750" lvl="1" indent="-285750">
              <a:lnSpc>
                <a:spcPct val="120000"/>
              </a:lnSpc>
              <a:spcAft>
                <a:spcPts val="600"/>
              </a:spcAft>
              <a:buFont typeface="Wingdings" pitchFamily="2" charset="2"/>
              <a:buChar char="§"/>
            </a:pPr>
            <a:r>
              <a:rPr lang="en-US" sz="1700" dirty="0"/>
              <a:t>Photonic</a:t>
            </a:r>
          </a:p>
          <a:p>
            <a:pPr marL="285750" lvl="1" indent="-285750">
              <a:lnSpc>
                <a:spcPct val="120000"/>
              </a:lnSpc>
              <a:spcAft>
                <a:spcPts val="600"/>
              </a:spcAft>
              <a:buFont typeface="Wingdings" pitchFamily="2" charset="2"/>
              <a:buChar char="§"/>
            </a:pPr>
            <a:r>
              <a:rPr lang="en-US" sz="1700" dirty="0"/>
              <a:t>Trapped ions</a:t>
            </a:r>
          </a:p>
          <a:p>
            <a:pPr marL="285750" lvl="1" indent="-285750">
              <a:lnSpc>
                <a:spcPct val="120000"/>
              </a:lnSpc>
              <a:spcAft>
                <a:spcPts val="600"/>
              </a:spcAft>
              <a:buFont typeface="Wingdings" pitchFamily="2" charset="2"/>
              <a:buChar char="§"/>
            </a:pPr>
            <a:r>
              <a:rPr lang="en-US" sz="1700" dirty="0"/>
              <a:t>Superconducting</a:t>
            </a:r>
          </a:p>
          <a:p>
            <a:pPr marL="285750" lvl="1" indent="-285750">
              <a:lnSpc>
                <a:spcPct val="120000"/>
              </a:lnSpc>
              <a:spcAft>
                <a:spcPts val="600"/>
              </a:spcAft>
              <a:buFont typeface="Wingdings" pitchFamily="2" charset="2"/>
              <a:buChar char="§"/>
            </a:pPr>
            <a:r>
              <a:rPr lang="en-US" sz="1700" dirty="0"/>
              <a:t>Adiabatic/ annealing</a:t>
            </a:r>
          </a:p>
          <a:p>
            <a:pPr marL="285750" lvl="1" indent="-285750">
              <a:lnSpc>
                <a:spcPct val="120000"/>
              </a:lnSpc>
              <a:spcAft>
                <a:spcPts val="600"/>
              </a:spcAft>
              <a:buFont typeface="Wingdings" pitchFamily="2" charset="2"/>
              <a:buChar char="§"/>
            </a:pPr>
            <a:r>
              <a:rPr lang="en-US" sz="1700" dirty="0"/>
              <a:t>Topological</a:t>
            </a:r>
          </a:p>
          <a:p>
            <a:pPr marL="285750" lvl="1" indent="-285750">
              <a:lnSpc>
                <a:spcPct val="120000"/>
              </a:lnSpc>
              <a:spcAft>
                <a:spcPts val="600"/>
              </a:spcAft>
              <a:buFont typeface="Wingdings" pitchFamily="2" charset="2"/>
              <a:buChar char="§"/>
            </a:pPr>
            <a:r>
              <a:rPr lang="en-US" sz="1700" dirty="0"/>
              <a:t>NV diamond/ NVR</a:t>
            </a:r>
          </a:p>
          <a:p>
            <a:pPr marL="285750" lvl="1" indent="-285750">
              <a:lnSpc>
                <a:spcPct val="120000"/>
              </a:lnSpc>
              <a:spcAft>
                <a:spcPts val="600"/>
              </a:spcAft>
              <a:buFont typeface="Wingdings" pitchFamily="2" charset="2"/>
              <a:buChar char="§"/>
            </a:pPr>
            <a:r>
              <a:rPr lang="en-US" sz="1700" dirty="0"/>
              <a:t>Cold/ neutral/ helium atom.</a:t>
            </a:r>
          </a:p>
          <a:p>
            <a:pPr marL="285750" lvl="1" indent="-285750">
              <a:buFont typeface="Wingdings" pitchFamily="2" charset="2"/>
              <a:buChar char="§"/>
            </a:pPr>
            <a:endParaRPr lang="en-US" sz="1600" dirty="0"/>
          </a:p>
        </p:txBody>
      </p:sp>
      <p:sp>
        <p:nvSpPr>
          <p:cNvPr id="4" name="Slide Number Placeholder 3">
            <a:extLst>
              <a:ext uri="{FF2B5EF4-FFF2-40B4-BE49-F238E27FC236}">
                <a16:creationId xmlns:a16="http://schemas.microsoft.com/office/drawing/2014/main" id="{A7374794-04FC-2D8B-7FBF-5E766705909F}"/>
              </a:ext>
            </a:extLst>
          </p:cNvPr>
          <p:cNvSpPr>
            <a:spLocks noGrp="1"/>
          </p:cNvSpPr>
          <p:nvPr>
            <p:ph type="sldNum" sz="quarter" idx="12"/>
          </p:nvPr>
        </p:nvSpPr>
        <p:spPr/>
        <p:txBody>
          <a:bodyPr/>
          <a:lstStyle/>
          <a:p>
            <a:fld id="{741AFF56-1126-4107-9C02-BC0EFBF16431}" type="slidenum">
              <a:rPr lang="en-GB" smtClean="0"/>
              <a:pPr/>
              <a:t>9</a:t>
            </a:fld>
            <a:endParaRPr lang="en-GB" dirty="0"/>
          </a:p>
        </p:txBody>
      </p:sp>
      <p:sp>
        <p:nvSpPr>
          <p:cNvPr id="10" name="Content Placeholder 9">
            <a:extLst>
              <a:ext uri="{FF2B5EF4-FFF2-40B4-BE49-F238E27FC236}">
                <a16:creationId xmlns:a16="http://schemas.microsoft.com/office/drawing/2014/main" id="{242B2646-840E-02BB-F764-4A927BA5FD5E}"/>
              </a:ext>
            </a:extLst>
          </p:cNvPr>
          <p:cNvSpPr>
            <a:spLocks noGrp="1"/>
          </p:cNvSpPr>
          <p:nvPr>
            <p:ph idx="13"/>
          </p:nvPr>
        </p:nvSpPr>
        <p:spPr/>
        <p:txBody>
          <a:bodyPr>
            <a:normAutofit/>
          </a:bodyPr>
          <a:lstStyle/>
          <a:p>
            <a:pPr lvl="1">
              <a:lnSpc>
                <a:spcPct val="130000"/>
              </a:lnSpc>
            </a:pPr>
            <a:endParaRPr lang="en-AU" sz="1800" b="1" dirty="0"/>
          </a:p>
          <a:p>
            <a:pPr lvl="1">
              <a:lnSpc>
                <a:spcPct val="130000"/>
              </a:lnSpc>
            </a:pPr>
            <a:endParaRPr lang="en-AU" sz="1800" b="1" dirty="0"/>
          </a:p>
          <a:p>
            <a:pPr lvl="1">
              <a:lnSpc>
                <a:spcPct val="130000"/>
              </a:lnSpc>
            </a:pPr>
            <a:endParaRPr lang="en-AU" sz="1800" b="1" dirty="0"/>
          </a:p>
          <a:p>
            <a:pPr lvl="1">
              <a:lnSpc>
                <a:spcPct val="130000"/>
              </a:lnSpc>
            </a:pPr>
            <a:endParaRPr lang="en-AU" sz="1800" b="1" dirty="0"/>
          </a:p>
          <a:p>
            <a:pPr lvl="1">
              <a:lnSpc>
                <a:spcPct val="130000"/>
              </a:lnSpc>
            </a:pPr>
            <a:endParaRPr lang="en-AU" sz="1800" b="1" dirty="0"/>
          </a:p>
          <a:p>
            <a:pPr lvl="1">
              <a:lnSpc>
                <a:spcPct val="130000"/>
              </a:lnSpc>
            </a:pPr>
            <a:endParaRPr lang="en-AU" sz="1800" b="1" dirty="0"/>
          </a:p>
          <a:p>
            <a:endParaRPr lang="en-US" dirty="0"/>
          </a:p>
        </p:txBody>
      </p:sp>
      <p:sp>
        <p:nvSpPr>
          <p:cNvPr id="2" name="Footer Placeholder 4">
            <a:extLst>
              <a:ext uri="{FF2B5EF4-FFF2-40B4-BE49-F238E27FC236}">
                <a16:creationId xmlns:a16="http://schemas.microsoft.com/office/drawing/2014/main" id="{6FF942E9-E528-4724-8865-D03EA028F1ED}"/>
              </a:ext>
            </a:extLst>
          </p:cNvPr>
          <p:cNvSpPr>
            <a:spLocks noGrp="1"/>
          </p:cNvSpPr>
          <p:nvPr>
            <p:ph type="ftr" sz="quarter" idx="3"/>
          </p:nvPr>
        </p:nvSpPr>
        <p:spPr>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pic>
        <p:nvPicPr>
          <p:cNvPr id="5" name="Picture 4" descr="A person standing next to a machine&#10;&#10;Description automatically generated">
            <a:extLst>
              <a:ext uri="{FF2B5EF4-FFF2-40B4-BE49-F238E27FC236}">
                <a16:creationId xmlns:a16="http://schemas.microsoft.com/office/drawing/2014/main" id="{8E4C3C2B-1D90-3F80-6717-63FA0FF0FB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2400" y="1520824"/>
            <a:ext cx="3065454" cy="2160000"/>
          </a:xfrm>
          <a:prstGeom prst="rect">
            <a:avLst/>
          </a:prstGeom>
        </p:spPr>
      </p:pic>
      <p:pic>
        <p:nvPicPr>
          <p:cNvPr id="3" name="Picture 2">
            <a:extLst>
              <a:ext uri="{FF2B5EF4-FFF2-40B4-BE49-F238E27FC236}">
                <a16:creationId xmlns:a16="http://schemas.microsoft.com/office/drawing/2014/main" id="{053F70AE-BF5A-DFCD-8B30-0D16088DEC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400" y="3960812"/>
            <a:ext cx="3848250" cy="2160000"/>
          </a:xfrm>
          <a:prstGeom prst="rect">
            <a:avLst/>
          </a:prstGeom>
        </p:spPr>
      </p:pic>
      <p:sp>
        <p:nvSpPr>
          <p:cNvPr id="6" name="TextBox 5">
            <a:extLst>
              <a:ext uri="{FF2B5EF4-FFF2-40B4-BE49-F238E27FC236}">
                <a16:creationId xmlns:a16="http://schemas.microsoft.com/office/drawing/2014/main" id="{3C123DF2-E3E9-81FE-1574-4D43A88C2094}"/>
              </a:ext>
            </a:extLst>
          </p:cNvPr>
          <p:cNvSpPr txBox="1"/>
          <p:nvPr/>
        </p:nvSpPr>
        <p:spPr>
          <a:xfrm>
            <a:off x="9677150" y="2309277"/>
            <a:ext cx="1438649" cy="584775"/>
          </a:xfrm>
          <a:prstGeom prst="rect">
            <a:avLst/>
          </a:prstGeom>
          <a:noFill/>
        </p:spPr>
        <p:txBody>
          <a:bodyPr wrap="square" rtlCol="0">
            <a:spAutoFit/>
          </a:bodyPr>
          <a:lstStyle/>
          <a:p>
            <a:pPr algn="ctr"/>
            <a:r>
              <a:rPr lang="en-US" dirty="0"/>
              <a:t>UNSW</a:t>
            </a:r>
          </a:p>
          <a:p>
            <a:pPr algn="ctr"/>
            <a:r>
              <a:rPr lang="en-US" sz="1400" dirty="0"/>
              <a:t>(Quantum dot)</a:t>
            </a:r>
          </a:p>
        </p:txBody>
      </p:sp>
      <p:sp>
        <p:nvSpPr>
          <p:cNvPr id="7" name="TextBox 6">
            <a:extLst>
              <a:ext uri="{FF2B5EF4-FFF2-40B4-BE49-F238E27FC236}">
                <a16:creationId xmlns:a16="http://schemas.microsoft.com/office/drawing/2014/main" id="{DB1B9BEF-ADD4-2100-2134-956245289FCA}"/>
              </a:ext>
            </a:extLst>
          </p:cNvPr>
          <p:cNvSpPr txBox="1"/>
          <p:nvPr/>
        </p:nvSpPr>
        <p:spPr>
          <a:xfrm>
            <a:off x="9677150" y="4761146"/>
            <a:ext cx="1438649" cy="584775"/>
          </a:xfrm>
          <a:prstGeom prst="rect">
            <a:avLst/>
          </a:prstGeom>
          <a:noFill/>
        </p:spPr>
        <p:txBody>
          <a:bodyPr wrap="square" rtlCol="0">
            <a:spAutoFit/>
          </a:bodyPr>
          <a:lstStyle/>
          <a:p>
            <a:pPr algn="ctr"/>
            <a:r>
              <a:rPr lang="en-US" dirty="0" err="1"/>
              <a:t>PsiQuantum</a:t>
            </a:r>
            <a:endParaRPr lang="en-US" dirty="0"/>
          </a:p>
          <a:p>
            <a:pPr algn="ctr"/>
            <a:r>
              <a:rPr lang="en-US" sz="1400" dirty="0"/>
              <a:t>(Photonic)</a:t>
            </a:r>
          </a:p>
        </p:txBody>
      </p:sp>
    </p:spTree>
    <p:extLst>
      <p:ext uri="{BB962C8B-B14F-4D97-AF65-F5344CB8AC3E}">
        <p14:creationId xmlns:p14="http://schemas.microsoft.com/office/powerpoint/2010/main" val="131616432"/>
      </p:ext>
    </p:extLst>
  </p:cSld>
  <p:clrMapOvr>
    <a:masterClrMapping/>
  </p:clrMapOvr>
</p:sld>
</file>

<file path=ppt/theme/theme1.xml><?xml version="1.0" encoding="utf-8"?>
<a:theme xmlns:a="http://schemas.openxmlformats.org/drawingml/2006/main" name="Office Theme">
  <a:themeElements>
    <a:clrScheme name="Actuaries">
      <a:dk1>
        <a:srgbClr val="000000"/>
      </a:dk1>
      <a:lt1>
        <a:srgbClr val="FFFFFF"/>
      </a:lt1>
      <a:dk2>
        <a:srgbClr val="323232"/>
      </a:dk2>
      <a:lt2>
        <a:srgbClr val="EBEBEB"/>
      </a:lt2>
      <a:accent1>
        <a:srgbClr val="3C69FF"/>
      </a:accent1>
      <a:accent2>
        <a:srgbClr val="313131"/>
      </a:accent2>
      <a:accent3>
        <a:srgbClr val="5B5B5B"/>
      </a:accent3>
      <a:accent4>
        <a:srgbClr val="838484"/>
      </a:accent4>
      <a:accent5>
        <a:srgbClr val="ADADAD"/>
      </a:accent5>
      <a:accent6>
        <a:srgbClr val="D6D6D6"/>
      </a:accent6>
      <a:hlink>
        <a:srgbClr val="0563C1"/>
      </a:hlink>
      <a:folHlink>
        <a:srgbClr val="954F72"/>
      </a:folHlink>
    </a:clrScheme>
    <a:fontScheme name="Actuaries">
      <a:majorFont>
        <a:latin typeface="ABC Oracle"/>
        <a:ea typeface=""/>
        <a:cs typeface=""/>
      </a:majorFont>
      <a:minorFont>
        <a:latin typeface="ABC Orac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MS Document" ma:contentTypeID="0x0101005B474B5874136940B1FCFFA385B6F80C00B91DFC3462D36342B5E9C63B1B6AF453" ma:contentTypeVersion="205" ma:contentTypeDescription="" ma:contentTypeScope="" ma:versionID="8c1134c8d9aea38da993f15c9e4c14b1">
  <xsd:schema xmlns:xsd="http://www.w3.org/2001/XMLSchema" xmlns:xs="http://www.w3.org/2001/XMLSchema" xmlns:p="http://schemas.microsoft.com/office/2006/metadata/properties" xmlns:ns1="http://schemas.microsoft.com/sharepoint/v3" xmlns:ns2="b9043e53-a078-4fe1-9a97-1dc890974721" xmlns:ns3="http://schemas.microsoft.com/sharepoint/v3/fields" xmlns:ns4="7c09f450-3099-4ab0-9797-308ed8a26daf" targetNamespace="http://schemas.microsoft.com/office/2006/metadata/properties" ma:root="true" ma:fieldsID="339d4051a3428176d9d511de67f9022f" ns1:_="" ns2:_="" ns3:_="" ns4:_="">
    <xsd:import namespace="http://schemas.microsoft.com/sharepoint/v3"/>
    <xsd:import namespace="b9043e53-a078-4fe1-9a97-1dc890974721"/>
    <xsd:import namespace="http://schemas.microsoft.com/sharepoint/v3/fields"/>
    <xsd:import namespace="7c09f450-3099-4ab0-9797-308ed8a26daf"/>
    <xsd:element name="properties">
      <xsd:complexType>
        <xsd:sequence>
          <xsd:element name="documentManagement">
            <xsd:complexType>
              <xsd:all>
                <xsd:element ref="ns1:_ExtendedDescription" minOccurs="0"/>
                <xsd:element ref="ns2:Source_x0020_Document_x0020_ID" minOccurs="0"/>
                <xsd:element ref="ns2:CMS_x0020_Document_x0020_ID" minOccurs="0"/>
                <xsd:element ref="ns2:Published" minOccurs="0"/>
                <xsd:element ref="ns2:Start_x0020_publishing" minOccurs="0"/>
                <xsd:element ref="ns2:Stop_x0020_publishing" minOccurs="0"/>
                <xsd:element ref="ns2:Created-Date" minOccurs="0"/>
                <xsd:element ref="ns3:wic_System_Copyright" minOccurs="0"/>
                <xsd:element ref="ns2:CPD" minOccurs="0"/>
                <xsd:element ref="ns2:Level" minOccurs="0"/>
                <xsd:element ref="ns2:Age_x0020_Group" minOccurs="0"/>
                <xsd:element ref="ns2:Availability" minOccurs="0"/>
                <xsd:element ref="ns2:External-link" minOccurs="0"/>
                <xsd:element ref="ns2:Membership" minOccurs="0"/>
                <xsd:element ref="ns2:new-release-expiry" minOccurs="0"/>
                <xsd:element ref="ns2:Region" minOccurs="0"/>
                <xsd:element ref="ns2:DMS_Type" minOccurs="0"/>
                <xsd:element ref="ns2:ifb2a14d9ef14379a3042bde0b0232b7" minOccurs="0"/>
                <xsd:element ref="ns2:na442cf9b07645d39bff0c316c917a88" minOccurs="0"/>
                <xsd:element ref="ns2:g6881e4ce23a4b13a21acda1c762ef3b" minOccurs="0"/>
                <xsd:element ref="ns2:c245b723492e46feb8c242c474f81c06" minOccurs="0"/>
                <xsd:element ref="ns2:TaxCatchAll" minOccurs="0"/>
                <xsd:element ref="ns2:TaxCatchAllLabel" minOccurs="0"/>
                <xsd:element ref="ns2:a1da6ed942364e6aa931c032ae078b9a" minOccurs="0"/>
                <xsd:element ref="ns2:lbd57a3197f24a75a016012f8260598a" minOccurs="0"/>
                <xsd:element ref="ns2:No_x0020_Web_x0020_Index"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 nillable="true" ma:displayName="Description" ma:description="DMS Description" ma:format="Dropdown"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043e53-a078-4fe1-9a97-1dc890974721" elementFormDefault="qualified">
    <xsd:import namespace="http://schemas.microsoft.com/office/2006/documentManagement/types"/>
    <xsd:import namespace="http://schemas.microsoft.com/office/infopath/2007/PartnerControls"/>
    <xsd:element name="Source_x0020_Document_x0020_ID" ma:index="3" nillable="true" ma:displayName="Source Document ID" ma:description="ID of the document in the Team Sites" ma:internalName="Source_x0020_Document_x0020_ID" ma:readOnly="false">
      <xsd:simpleType>
        <xsd:restriction base="dms:Text">
          <xsd:maxLength value="255"/>
        </xsd:restriction>
      </xsd:simpleType>
    </xsd:element>
    <xsd:element name="CMS_x0020_Document_x0020_ID" ma:index="4" nillable="true" ma:displayName="CMS Document ID" ma:description="ID of the document in CMS" ma:internalName="CMS_x0020_Document_x0020_ID" ma:readOnly="false">
      <xsd:simpleType>
        <xsd:restriction base="dms:Text">
          <xsd:maxLength value="255"/>
        </xsd:restriction>
      </xsd:simpleType>
    </xsd:element>
    <xsd:element name="Published" ma:index="5" nillable="true" ma:displayName="Published" ma:default="0" ma:hidden="true" ma:internalName="Published" ma:readOnly="false">
      <xsd:simpleType>
        <xsd:restriction base="dms:Boolean"/>
      </xsd:simpleType>
    </xsd:element>
    <xsd:element name="Start_x0020_publishing" ma:index="6" nillable="true" ma:displayName="Start publishing" ma:format="DateOnly" ma:hidden="true" ma:internalName="Start_x0020_publishing" ma:readOnly="false">
      <xsd:simpleType>
        <xsd:restriction base="dms:DateTime"/>
      </xsd:simpleType>
    </xsd:element>
    <xsd:element name="Stop_x0020_publishing" ma:index="7" nillable="true" ma:displayName="Stop publishing" ma:format="DateOnly" ma:hidden="true" ma:internalName="Stop_x0020_publishing" ma:readOnly="false">
      <xsd:simpleType>
        <xsd:restriction base="dms:DateTime"/>
      </xsd:simpleType>
    </xsd:element>
    <xsd:element name="Created-Date" ma:index="8" nillable="true" ma:displayName="Created-Date" ma:format="DateOnly" ma:internalName="Created_x002d_Date" ma:readOnly="false">
      <xsd:simpleType>
        <xsd:restriction base="dms:DateTime"/>
      </xsd:simpleType>
    </xsd:element>
    <xsd:element name="CPD" ma:index="11" nillable="true" ma:displayName="CPD" ma:decimals="2" ma:internalName="CPD" ma:readOnly="false">
      <xsd:simpleType>
        <xsd:restriction base="dms:Number"/>
      </xsd:simpleType>
    </xsd:element>
    <xsd:element name="Level" ma:index="12" nillable="true" ma:displayName="Level" ma:hidden="true" ma:internalName="Level" ma:readOnly="false">
      <xsd:simpleType>
        <xsd:restriction base="dms:Text">
          <xsd:maxLength value="255"/>
        </xsd:restriction>
      </xsd:simpleType>
    </xsd:element>
    <xsd:element name="Age_x0020_Group" ma:index="19" nillable="true" ma:displayName="Age Group" ma:format="Dropdown" ma:hidden="true" ma:internalName="Age_x0020_Group" ma:readOnly="false">
      <xsd:simpleType>
        <xsd:restriction base="dms:Text">
          <xsd:maxLength value="255"/>
        </xsd:restriction>
      </xsd:simpleType>
    </xsd:element>
    <xsd:element name="Availability" ma:index="20" nillable="true" ma:displayName="Availability" ma:hidden="true" ma:internalName="Availability" ma:readOnly="false">
      <xsd:simpleType>
        <xsd:restriction base="dms:Text">
          <xsd:maxLength value="255"/>
        </xsd:restriction>
      </xsd:simpleType>
    </xsd:element>
    <xsd:element name="External-link" ma:index="21" nillable="true" ma:displayName="External-link" ma:internalName="External_x002d_link" ma:readOnly="false">
      <xsd:simpleType>
        <xsd:restriction base="dms:Text">
          <xsd:maxLength value="255"/>
        </xsd:restriction>
      </xsd:simpleType>
    </xsd:element>
    <xsd:element name="Membership" ma:index="22" nillable="true" ma:displayName="Membership" ma:internalName="Membership" ma:readOnly="false">
      <xsd:simpleType>
        <xsd:restriction base="dms:Text">
          <xsd:maxLength value="255"/>
        </xsd:restriction>
      </xsd:simpleType>
    </xsd:element>
    <xsd:element name="new-release-expiry" ma:index="23" nillable="true" ma:displayName="new-release-expiry" ma:format="DateOnly" ma:hidden="true" ma:internalName="new_x002d_release_x002d_expiry" ma:readOnly="false">
      <xsd:simpleType>
        <xsd:restriction base="dms:DateTime"/>
      </xsd:simpleType>
    </xsd:element>
    <xsd:element name="Region" ma:index="24" nillable="true" ma:displayName="Region" ma:hidden="true" ma:internalName="Region" ma:readOnly="false">
      <xsd:simpleType>
        <xsd:restriction base="dms:Text">
          <xsd:maxLength value="255"/>
        </xsd:restriction>
      </xsd:simpleType>
    </xsd:element>
    <xsd:element name="DMS_Type" ma:index="25" nillable="true" ma:displayName="DMS_Type" ma:hidden="true" ma:internalName="DMS_Type" ma:readOnly="false">
      <xsd:simpleType>
        <xsd:restriction base="dms:Text">
          <xsd:maxLength value="255"/>
        </xsd:restriction>
      </xsd:simpleType>
    </xsd:element>
    <xsd:element name="ifb2a14d9ef14379a3042bde0b0232b7" ma:index="26" nillable="true" ma:taxonomy="true" ma:internalName="ifb2a14d9ef14379a3042bde0b0232b7" ma:taxonomyFieldName="Prototype_Content_Types" ma:displayName="Content_Types" ma:readOnly="false" ma:default="" ma:fieldId="{2fb2a14d-9ef1-4379-a304-2bde0b0232b7}" ma:sspId="599de3cb-4d49-453d-b800-5d7115dc628a" ma:termSetId="8bf43160-4240-4a14-b9c4-81e260e50208" ma:anchorId="00000000-0000-0000-0000-000000000000" ma:open="false" ma:isKeyword="false">
      <xsd:complexType>
        <xsd:sequence>
          <xsd:element ref="pc:Terms" minOccurs="0" maxOccurs="1"/>
        </xsd:sequence>
      </xsd:complexType>
    </xsd:element>
    <xsd:element name="na442cf9b07645d39bff0c316c917a88" ma:index="28" nillable="true" ma:taxonomy="true" ma:internalName="na442cf9b07645d39bff0c316c917a88" ma:taxonomyFieldName="Prototype_Education_Programs" ma:displayName="Qualifications_and_Lifelong_Learning" ma:readOnly="false" ma:default="" ma:fieldId="{7a442cf9-b076-45d3-9bff-0c316c917a88}" ma:taxonomyMulti="true" ma:sspId="599de3cb-4d49-453d-b800-5d7115dc628a" ma:termSetId="03d00ede-6ba3-415f-b99e-a9b924b20c9b" ma:anchorId="00000000-0000-0000-0000-000000000000" ma:open="false" ma:isKeyword="false">
      <xsd:complexType>
        <xsd:sequence>
          <xsd:element ref="pc:Terms" minOccurs="0" maxOccurs="1"/>
        </xsd:sequence>
      </xsd:complexType>
    </xsd:element>
    <xsd:element name="g6881e4ce23a4b13a21acda1c762ef3b" ma:index="30" nillable="true" ma:taxonomy="true" ma:internalName="g6881e4ce23a4b13a21acda1c762ef3b" ma:taxonomyFieldName="Prototype_Event_Types" ma:displayName="Event_Types" ma:readOnly="false" ma:default="" ma:fieldId="{06881e4c-e23a-4b13-a21a-cda1c762ef3b}" ma:sspId="599de3cb-4d49-453d-b800-5d7115dc628a" ma:termSetId="c11d6ec0-8d82-4edb-a7c3-61e9562d4773" ma:anchorId="00000000-0000-0000-0000-000000000000" ma:open="false" ma:isKeyword="false">
      <xsd:complexType>
        <xsd:sequence>
          <xsd:element ref="pc:Terms" minOccurs="0" maxOccurs="1"/>
        </xsd:sequence>
      </xsd:complexType>
    </xsd:element>
    <xsd:element name="c245b723492e46feb8c242c474f81c06" ma:index="32" nillable="true" ma:taxonomy="true" ma:internalName="c245b723492e46feb8c242c474f81c06" ma:taxonomyFieldName="Prototype_Tags" ma:displayName="DMS_Tags" ma:readOnly="false" ma:fieldId="{c245b723-492e-46fe-b8c2-42c474f81c06}" ma:taxonomyMulti="true" ma:sspId="599de3cb-4d49-453d-b800-5d7115dc628a" ma:termSetId="cb3da33c-e535-4ab0-b8bc-bc8e4c95dd5f" ma:anchorId="00000000-0000-0000-0000-000000000000" ma:open="false" ma:isKeyword="false">
      <xsd:complexType>
        <xsd:sequence>
          <xsd:element ref="pc:Terms" minOccurs="0" maxOccurs="1"/>
        </xsd:sequence>
      </xsd:complexType>
    </xsd:element>
    <xsd:element name="TaxCatchAll" ma:index="33" nillable="true" ma:displayName="Taxonomy Catch All Column" ma:hidden="true" ma:list="{a99bd1f2-8352-44bd-99e3-18fccfc5b22e}" ma:internalName="TaxCatchAll" ma:readOnly="false" ma:showField="CatchAllData"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a99bd1f2-8352-44bd-99e3-18fccfc5b22e}" ma:internalName="TaxCatchAllLabel" ma:readOnly="false" ma:showField="CatchAllDataLabel"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a1da6ed942364e6aa931c032ae078b9a" ma:index="37" nillable="true" ma:taxonomy="true" ma:internalName="a1da6ed942364e6aa931c032ae078b9a" ma:taxonomyFieldName="Prototype_CPD_Activity_Format" ma:displayName="CPD_Activity_Format" ma:readOnly="false" ma:default="" ma:fieldId="{a1da6ed9-4236-4e6a-a931-c032ae078b9a}" ma:sspId="599de3cb-4d49-453d-b800-5d7115dc628a" ma:termSetId="4bf07c46-5940-460a-b59f-14a3af91a71d" ma:anchorId="00000000-0000-0000-0000-000000000000" ma:open="false" ma:isKeyword="false">
      <xsd:complexType>
        <xsd:sequence>
          <xsd:element ref="pc:Terms" minOccurs="0" maxOccurs="1"/>
        </xsd:sequence>
      </xsd:complexType>
    </xsd:element>
    <xsd:element name="lbd57a3197f24a75a016012f8260598a" ma:index="38" nillable="true" ma:taxonomy="true" ma:internalName="lbd57a3197f24a75a016012f8260598a" ma:taxonomyFieldName="Prototype_Practice_Area" ma:displayName="Practice_Area" ma:readOnly="false" ma:default="" ma:fieldId="{5bd57a31-97f2-4a75-a016-012f8260598a}" ma:taxonomyMulti="true" ma:sspId="599de3cb-4d49-453d-b800-5d7115dc628a" ma:termSetId="82bf7a2a-7f43-4f1c-b7bb-4a3a0ba5f298" ma:anchorId="00000000-0000-0000-0000-000000000000" ma:open="false" ma:isKeyword="false">
      <xsd:complexType>
        <xsd:sequence>
          <xsd:element ref="pc:Terms" minOccurs="0" maxOccurs="1"/>
        </xsd:sequence>
      </xsd:complexType>
    </xsd:element>
    <xsd:element name="No_x0020_Web_x0020_Index" ma:index="40" nillable="true" ma:displayName="No Web Index" ma:default="0" ma:internalName="No_x0020_Web_x0020_Index">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0" nillable="true" ma:displayName="Copyright" ma:hidden="true" ma:internalName="wic_System_Copyrigh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09f450-3099-4ab0-9797-308ed8a26daf" elementFormDefault="qualified">
    <xsd:import namespace="http://schemas.microsoft.com/office/2006/documentManagement/types"/>
    <xsd:import namespace="http://schemas.microsoft.com/office/infopath/2007/PartnerControls"/>
    <xsd:element name="_dlc_DocId" ma:index="41" nillable="true" ma:displayName="Document ID Value" ma:description="The value of the document ID assigned to this item." ma:indexed="true"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9043e53-a078-4fe1-9a97-1dc890974721">
      <Value>33</Value>
      <Value>29</Value>
      <Value>44</Value>
      <Value>97</Value>
      <Value>40</Value>
      <Value>38</Value>
      <Value>46</Value>
      <Value>27</Value>
    </TaxCatchAll>
    <Stop_x0020_publishing xmlns="b9043e53-a078-4fe1-9a97-1dc890974721" xsi:nil="true"/>
    <Region xmlns="b9043e53-a078-4fe1-9a97-1dc890974721" xsi:nil="true"/>
    <No_x0020_Web_x0020_Index xmlns="b9043e53-a078-4fe1-9a97-1dc890974721">false</No_x0020_Web_x0020_Index>
    <Published xmlns="b9043e53-a078-4fe1-9a97-1dc890974721">false</Published>
    <Start_x0020_publishing xmlns="b9043e53-a078-4fe1-9a97-1dc890974721" xsi:nil="true"/>
    <na442cf9b07645d39bff0c316c917a88 xmlns="b9043e53-a078-4fe1-9a97-1dc890974721">
      <Terms xmlns="http://schemas.microsoft.com/office/infopath/2007/PartnerControls"/>
    </na442cf9b07645d39bff0c316c917a88>
    <Level xmlns="b9043e53-a078-4fe1-9a97-1dc890974721" xsi:nil="true"/>
    <Availability xmlns="b9043e53-a078-4fe1-9a97-1dc890974721" xsi:nil="true"/>
    <_ExtendedDescription xmlns="http://schemas.microsoft.com/sharepoint/v3">Quantum computing is expected to revolutionise the way we use data and computation – from breaking current cybersecurity keys used in banking and other applications to enormously speeding up computationally intensive calculations such as optimising investment portfolios.
But given how far away we are from working quantum computers, a decade or more, should we already be concerned that quantum computers will be able to break current encryption protocols? What sorts of actuarial calculations are most likely to benefit from quantum computing?
In this presentation and accompanying paper, we explore the key concepts of quantum computing – superposition, entanglement, no cloning, and quantum error correction; discuss the various approaches to and practical challenges of building working quantum computers; cover quantum algorithms and the future of programming quantum computers; and discuss the immediate implications of quantum computing on cybersecurity.</_ExtendedDescription>
    <External-link xmlns="b9043e53-a078-4fe1-9a97-1dc890974721" xsi:nil="true"/>
    <c245b723492e46feb8c242c474f81c06 xmlns="b9043e53-a078-4fe1-9a97-1dc890974721">
      <Terms xmlns="http://schemas.microsoft.com/office/infopath/2007/PartnerControls">
        <TermInfo xmlns="http://schemas.microsoft.com/office/infopath/2007/PartnerControls">
          <TermName xmlns="http://schemas.microsoft.com/office/infopath/2007/PartnerControls">Past Event</TermName>
          <TermId xmlns="http://schemas.microsoft.com/office/infopath/2007/PartnerControls">81820cd3-45f0-44e5-97c3-ef5505ffe26e</TermId>
        </TermInfo>
        <TermInfo xmlns="http://schemas.microsoft.com/office/infopath/2007/PartnerControls">
          <TermName xmlns="http://schemas.microsoft.com/office/infopath/2007/PartnerControls">All Actuaries Summit</TermName>
          <TermId xmlns="http://schemas.microsoft.com/office/infopath/2007/PartnerControls">57ed7ee8-003a-406d-a47c-605a474390f3</TermId>
        </TermInfo>
      </Terms>
    </c245b723492e46feb8c242c474f81c06>
    <lbd57a3197f24a75a016012f8260598a xmlns="b9043e53-a078-4fe1-9a97-1dc890974721">
      <Terms xmlns="http://schemas.microsoft.com/office/infopath/2007/PartnerControls">
        <TermInfo xmlns="http://schemas.microsoft.com/office/infopath/2007/PartnerControls">
          <TermName xmlns="http://schemas.microsoft.com/office/infopath/2007/PartnerControls">Data Science and AI</TermName>
          <TermId xmlns="http://schemas.microsoft.com/office/infopath/2007/PartnerControls">70993916-283d-436e-9a11-782717950164</TermId>
        </TermInfo>
        <TermInfo xmlns="http://schemas.microsoft.com/office/infopath/2007/PartnerControls">
          <TermName xmlns="http://schemas.microsoft.com/office/infopath/2007/PartnerControls">Health</TermName>
          <TermId xmlns="http://schemas.microsoft.com/office/infopath/2007/PartnerControls">86c6c317-aa04-4573-bfd3-11091ca80761</TermId>
        </TermInfo>
        <TermInfo xmlns="http://schemas.microsoft.com/office/infopath/2007/PartnerControls">
          <TermName xmlns="http://schemas.microsoft.com/office/infopath/2007/PartnerControls">Public Policy</TermName>
          <TermId xmlns="http://schemas.microsoft.com/office/infopath/2007/PartnerControls">7280e813-2a27-470b-94ab-451192d133d0</TermId>
        </TermInfo>
      </Terms>
    </lbd57a3197f24a75a016012f8260598a>
    <ifb2a14d9ef14379a3042bde0b0232b7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82514a72-d478-4557-818e-561b0f30fbaf</TermId>
        </TermInfo>
      </Terms>
    </ifb2a14d9ef14379a3042bde0b0232b7>
    <g6881e4ce23a4b13a21acda1c762ef3b xmlns="b9043e53-a078-4fe1-9a97-1dc890974721">
      <Terms xmlns="http://schemas.microsoft.com/office/infopath/2007/PartnerControls">
        <TermInfo xmlns="http://schemas.microsoft.com/office/infopath/2007/PartnerControls">
          <TermName xmlns="http://schemas.microsoft.com/office/infopath/2007/PartnerControls">Major Events</TermName>
          <TermId xmlns="http://schemas.microsoft.com/office/infopath/2007/PartnerControls">741f9fd0-c1f0-4e98-ad79-70afc16eedf5</TermId>
        </TermInfo>
      </Terms>
    </g6881e4ce23a4b13a21acda1c762ef3b>
    <TaxCatchAllLabel xmlns="b9043e53-a078-4fe1-9a97-1dc890974721" xsi:nil="true"/>
    <Source_x0020_Document_x0020_ID xmlns="b9043e53-a078-4fe1-9a97-1dc890974721" xsi:nil="true"/>
    <Age_x0020_Group xmlns="b9043e53-a078-4fe1-9a97-1dc890974721" xsi:nil="true"/>
    <a1da6ed942364e6aa931c032ae078b9a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d40094d7-41bb-4670-ae67-14554674b2a3</TermId>
        </TermInfo>
      </Terms>
    </a1da6ed942364e6aa931c032ae078b9a>
    <CPD xmlns="b9043e53-a078-4fe1-9a97-1dc890974721">1</CPD>
    <Membership xmlns="b9043e53-a078-4fe1-9a97-1dc890974721" xsi:nil="true"/>
    <DMS_Type xmlns="b9043e53-a078-4fe1-9a97-1dc890974721" xsi:nil="true"/>
    <CMS_x0020_Document_x0020_ID xmlns="b9043e53-a078-4fe1-9a97-1dc890974721" xsi:nil="true"/>
    <Created-Date xmlns="b9043e53-a078-4fe1-9a97-1dc890974721">2025-06-10T14:00:00+00:00</Created-Date>
    <wic_System_Copyright xmlns="http://schemas.microsoft.com/sharepoint/v3/fields" xsi:nil="true"/>
    <new-release-expiry xmlns="b9043e53-a078-4fe1-9a97-1dc890974721" xsi:nil="true"/>
    <_dlc_DocId xmlns="7c09f450-3099-4ab0-9797-308ed8a26daf">CE6YYQN64SX3-786882053-16242</_dlc_DocId>
    <_dlc_DocIdUrl xmlns="7c09f450-3099-4ab0-9797-308ed8a26daf">
      <Url>https://actuaries.sharepoint.com/sites/DMS/_layouts/15/DocIdRedir.aspx?ID=CE6YYQN64SX3-786882053-16242</Url>
      <Description>CE6YYQN64SX3-786882053-16242</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599de3cb-4d49-453d-b800-5d7115dc628a" ContentTypeId="0x0101005B474B5874136940B1FCFFA385B6F80C"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9849AC4-20D4-487E-BB03-10C91480197D}"/>
</file>

<file path=customXml/itemProps2.xml><?xml version="1.0" encoding="utf-8"?>
<ds:datastoreItem xmlns:ds="http://schemas.openxmlformats.org/officeDocument/2006/customXml" ds:itemID="{23A7F36D-13F6-4DF0-A1FA-99BF5BE8352E}">
  <ds:schemaRefs>
    <ds:schemaRef ds:uri="http://schemas.microsoft.com/office/2006/metadata/properties"/>
    <ds:schemaRef ds:uri="http://www.w3.org/2000/xmlns/"/>
    <ds:schemaRef ds:uri="3138fe39-45e2-4243-b4f0-a56ce41f1c6e"/>
    <ds:schemaRef ds:uri="http://schemas.microsoft.com/office/infopath/2007/PartnerControls"/>
    <ds:schemaRef ds:uri="7e948e1f-1c1f-44ca-b8c3-272baaf9988d"/>
    <ds:schemaRef ds:uri="http://www.w3.org/2001/XMLSchema-instance"/>
  </ds:schemaRefs>
</ds:datastoreItem>
</file>

<file path=customXml/itemProps3.xml><?xml version="1.0" encoding="utf-8"?>
<ds:datastoreItem xmlns:ds="http://schemas.openxmlformats.org/officeDocument/2006/customXml" ds:itemID="{D1C5BB3B-F372-43FF-9698-4AAF69CFC0DE}">
  <ds:schemaRefs>
    <ds:schemaRef ds:uri="http://schemas.microsoft.com/sharepoint/v3/contenttype/forms"/>
  </ds:schemaRefs>
</ds:datastoreItem>
</file>

<file path=customXml/itemProps4.xml><?xml version="1.0" encoding="utf-8"?>
<ds:datastoreItem xmlns:ds="http://schemas.openxmlformats.org/officeDocument/2006/customXml" ds:itemID="{25F04DF7-77CD-4B3D-9CB5-3D326E0F0AF8}"/>
</file>

<file path=customXml/itemProps5.xml><?xml version="1.0" encoding="utf-8"?>
<ds:datastoreItem xmlns:ds="http://schemas.openxmlformats.org/officeDocument/2006/customXml" ds:itemID="{3B63F617-37D7-4E81-B483-7107789CCE9E}"/>
</file>

<file path=docProps/app.xml><?xml version="1.0" encoding="utf-8"?>
<Properties xmlns="http://schemas.openxmlformats.org/officeDocument/2006/extended-properties" xmlns:vt="http://schemas.openxmlformats.org/officeDocument/2006/docPropsVTypes">
  <Template/>
  <TotalTime>2030</TotalTime>
  <Words>1932</Words>
  <Application>Microsoft Office PowerPoint</Application>
  <PresentationFormat>Widescreen</PresentationFormat>
  <Paragraphs>202</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Quantum Computing</vt:lpstr>
      <vt:lpstr>Key Concepts of Quantum Computing</vt:lpstr>
      <vt:lpstr>Key Concepts of Quantum Computing</vt:lpstr>
      <vt:lpstr>Key Concepts of Quantum Computing</vt:lpstr>
      <vt:lpstr>How Do Quantum Computers Provide an Advantage Over Classical Computers?</vt:lpstr>
      <vt:lpstr>Computational Complexity</vt:lpstr>
      <vt:lpstr>Historical Context</vt:lpstr>
      <vt:lpstr>Approaches and Challenges to Building a Working Quantum Computer</vt:lpstr>
      <vt:lpstr>Approaches and Challenges to Building a Working Quantum Computer</vt:lpstr>
      <vt:lpstr>The Data Loading Bottleneck</vt:lpstr>
      <vt:lpstr>Quantum Algorithms</vt:lpstr>
      <vt:lpstr>Quantum Algorithms</vt:lpstr>
      <vt:lpstr>Energy Efficiency</vt:lpstr>
      <vt:lpstr>Energy Efficiency</vt:lpstr>
      <vt:lpstr>Cybersecurity Danger</vt:lpstr>
      <vt:lpstr>Cybersecurity Solutions</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Summit 2025: Quantum Computing</dc:title>
  <dc:creator>Anthony Lowe and Michael Walker</dc:creator>
  <cp:lastModifiedBy>Anthony Lowe</cp:lastModifiedBy>
  <cp:revision>174</cp:revision>
  <dcterms:created xsi:type="dcterms:W3CDTF">2023-05-24T00:01:03Z</dcterms:created>
  <dcterms:modified xsi:type="dcterms:W3CDTF">2025-06-05T02:49:47Z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0x0101005B474B5874136940B1FCFFA385B6F80C00B91DFC3462D36342B5E9C63B1B6AF453</vt:lpwstr>
  </property>
  <property fmtid="{D5CDD505-2E9C-101B-9397-08002B2CF9AE}" pid="3" name="MediaServiceImageTags">
    <vt:lpwstr/>
  </property>
  <property fmtid="{D5CDD505-2E9C-101B-9397-08002B2CF9AE}" pid="4" name="_dlc_DocIdItemGuid">
    <vt:lpwstr>e44b676a-04aa-4761-bde8-972799a31c16</vt:lpwstr>
  </property>
  <property fmtid="{D5CDD505-2E9C-101B-9397-08002B2CF9AE}" pid="5" name="Prototype_Education_Programs">
    <vt:lpwstr/>
  </property>
  <property fmtid="{D5CDD505-2E9C-101B-9397-08002B2CF9AE}" pid="6" name="Prototype_CPD_Activity_Format">
    <vt:lpwstr>33;#Presentation Slides|d40094d7-41bb-4670-ae67-14554674b2a3</vt:lpwstr>
  </property>
  <property fmtid="{D5CDD505-2E9C-101B-9397-08002B2CF9AE}" pid="7" name="Prototype_Event_Types">
    <vt:lpwstr>38;#Major Events|741f9fd0-c1f0-4e98-ad79-70afc16eedf5</vt:lpwstr>
  </property>
  <property fmtid="{D5CDD505-2E9C-101B-9397-08002B2CF9AE}" pid="8" name="Prototype_Practice_Area">
    <vt:lpwstr>44;#Data Science and AI|70993916-283d-436e-9a11-782717950164;#27;#Health|86c6c317-aa04-4573-bfd3-11091ca80761;#46;#Public Policy|7280e813-2a27-470b-94ab-451192d133d0</vt:lpwstr>
  </property>
  <property fmtid="{D5CDD505-2E9C-101B-9397-08002B2CF9AE}" pid="9" name="Prototype_Content_Types">
    <vt:lpwstr>29;#Presentation slides|82514a72-d478-4557-818e-561b0f30fbaf</vt:lpwstr>
  </property>
  <property fmtid="{D5CDD505-2E9C-101B-9397-08002B2CF9AE}" pid="10" name="Prototype_Tags">
    <vt:lpwstr>40;#Past Event|81820cd3-45f0-44e5-97c3-ef5505ffe26e;#97;#All Actuaries Summit|57ed7ee8-003a-406d-a47c-605a474390f3</vt:lpwstr>
  </property>
  <property fmtid="{D5CDD505-2E9C-101B-9397-08002B2CF9AE}" pid="11" name="lcf76f155ced4ddcb4097134ff3c332f">
    <vt:lpwstr/>
  </property>
</Properties>
</file>