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drawings/drawing1.xml" ContentType="application/vnd.openxmlformats-officedocument.drawingml.chartshapes+xml"/>
  <Override PartName="/ppt/drawings/drawing2.xml" ContentType="application/vnd.openxmlformats-officedocument.drawingml.chartshapes+xml"/>
  <Override PartName="/ppt/slideLayouts/slideLayout19.xml" ContentType="application/vnd.openxmlformats-officedocument.presentationml.slideLayou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28.xml" ContentType="application/vnd.openxmlformats-officedocument.presentationml.notesSlid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31.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4.xml" ContentType="application/vnd.openxmlformats-officedocument.drawingml.char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6.xml" ContentType="application/vnd.openxmlformats-officedocument.drawingml.chart+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Lst>
  <p:notesMasterIdLst>
    <p:notesMasterId r:id="rId40"/>
  </p:notesMasterIdLst>
  <p:sldIdLst>
    <p:sldId id="275" r:id="rId6"/>
    <p:sldId id="277" r:id="rId7"/>
    <p:sldId id="262" r:id="rId8"/>
    <p:sldId id="259" r:id="rId9"/>
    <p:sldId id="419" r:id="rId10"/>
    <p:sldId id="424" r:id="rId11"/>
    <p:sldId id="433" r:id="rId12"/>
    <p:sldId id="416" r:id="rId13"/>
    <p:sldId id="429" r:id="rId14"/>
    <p:sldId id="417" r:id="rId15"/>
    <p:sldId id="418" r:id="rId16"/>
    <p:sldId id="399" r:id="rId17"/>
    <p:sldId id="435" r:id="rId18"/>
    <p:sldId id="425" r:id="rId19"/>
    <p:sldId id="426" r:id="rId20"/>
    <p:sldId id="428" r:id="rId21"/>
    <p:sldId id="430" r:id="rId22"/>
    <p:sldId id="436" r:id="rId23"/>
    <p:sldId id="400" r:id="rId24"/>
    <p:sldId id="423" r:id="rId25"/>
    <p:sldId id="401" r:id="rId26"/>
    <p:sldId id="412" r:id="rId27"/>
    <p:sldId id="431" r:id="rId28"/>
    <p:sldId id="414" r:id="rId29"/>
    <p:sldId id="420" r:id="rId30"/>
    <p:sldId id="421" r:id="rId31"/>
    <p:sldId id="382" r:id="rId32"/>
    <p:sldId id="415" r:id="rId33"/>
    <p:sldId id="437" r:id="rId34"/>
    <p:sldId id="422" r:id="rId35"/>
    <p:sldId id="402" r:id="rId36"/>
    <p:sldId id="434" r:id="rId37"/>
    <p:sldId id="263" r:id="rId38"/>
    <p:sldId id="273" r:id="rId39"/>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11" autoAdjust="0"/>
    <p:restoredTop sz="94694"/>
  </p:normalViewPr>
  <p:slideViewPr>
    <p:cSldViewPr snapToGrid="0">
      <p:cViewPr varScale="1">
        <p:scale>
          <a:sx n="103" d="100"/>
          <a:sy n="103" d="100"/>
        </p:scale>
        <p:origin x="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customXml" Target="../customXml/item4.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ustomXml" Target="../customXml/item5.xml"/><Relationship Id="rId20" Type="http://schemas.openxmlformats.org/officeDocument/2006/relationships/slide" Target="slides/slide15.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odin\DBNDATA\Health\PHIAC\Operations%20of%20Health%20Funds\2024\Industry%20gross%20margin%20and%20MER.xlsb"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Odin\admin\Practice%20Areas\Private%20Health%20Insurance\MHFA\Directors%200225\Charts%20for%20industry%20issues%20section_with%20Finity%20formats_24%20v2_AUS_MHFA_0325.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Odin\admin\Practice%20Areas\Private%20Health%20Insurance\MHFA\Directors%200225\Charts%20for%20industry%20issues%20section_with%20Finity%20formats_24%20v2_AUS_MHFA_0325.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odin\DBNDATA\Health\PHIAC\Operations%20of%20Health%20Funds\2024\Industry%20gross%20margin%20and%20MER.xlsb"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Odin\DBNDATA\Health\_General%20Health%20Fund%20Stuff\Capital\2024%20disclosures\Summary_202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Odin\admin\Practice%20Areas\Private%20Health%20Insurance\MHFA\Directors%200225\Charts%20for%20industry%20issues%20section_with%20Finity%20formats_24%20v2_AUS_MHFA_032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kzb\Desktop\SW\Gold%20Product%20Workstream\Sub%20Working%20Group\Data\HPC_Gold%20Working%20Group_Membership%20Analysis_CZ.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file:///\\Odin\DBNDATA\Health\PHIAC\PHIAC%201%20analysis\2025-03\PHIAC1%20analysis%202025-03_Industry.xlsb"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oleObject" Target="file:///\\Odin\DBNDATA\Health\PHIAC\PHIAC%201%20analysis\2025-03\PHIAC1%20analysis%202025-03_Industry.xlsb"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Odin\DBNDATA\Health\PHIAC\PHIAC%201%20analysis\2025-03\PHIAC1%20analysis%202025-03_Industry.xlsb"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Odin\DBNDATA\Health\PHIAC\PHIAC%201%20analysis\2025-03\PHIAC1%20analysis%202025-03_Industry.xlsb"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Calibri Light"/>
                <a:ea typeface="Calibri Light"/>
                <a:cs typeface="Calibri Light"/>
              </a:defRPr>
            </a:pPr>
            <a:r>
              <a:rPr lang="en-AU"/>
              <a:t>Industry surplus or NPAT ($m)</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Calibri Light"/>
              <a:ea typeface="Calibri Light"/>
              <a:cs typeface="Calibri Light"/>
            </a:defRPr>
          </a:pPr>
          <a:endParaRPr lang="en-US"/>
        </a:p>
      </c:txPr>
    </c:title>
    <c:autoTitleDeleted val="0"/>
    <c:plotArea>
      <c:layout/>
      <c:barChart>
        <c:barDir val="col"/>
        <c:grouping val="stacked"/>
        <c:varyColors val="0"/>
        <c:ser>
          <c:idx val="0"/>
          <c:order val="0"/>
          <c:tx>
            <c:strRef>
              <c:f>Sheet1!$B$6</c:f>
              <c:strCache>
                <c:ptCount val="1"/>
                <c:pt idx="0">
                  <c:v>Net margin</c:v>
                </c:pt>
              </c:strCache>
            </c:strRef>
          </c:tx>
          <c:spPr>
            <a:solidFill>
              <a:srgbClr val="F8B217"/>
            </a:solidFill>
            <a:ln>
              <a:solidFill>
                <a:srgbClr val="F8B217"/>
              </a:solidFill>
            </a:ln>
            <a:effectLst/>
          </c:spPr>
          <c:invertIfNegative val="0"/>
          <c:cat>
            <c:strRef>
              <c:f>Sheet1!$C$3:$L$3</c:f>
              <c:strCache>
                <c:ptCount val="10"/>
                <c:pt idx="0">
                  <c:v>FY15</c:v>
                </c:pt>
                <c:pt idx="1">
                  <c:v>FY16</c:v>
                </c:pt>
                <c:pt idx="2">
                  <c:v>FY17</c:v>
                </c:pt>
                <c:pt idx="3">
                  <c:v>FY18</c:v>
                </c:pt>
                <c:pt idx="4">
                  <c:v>FY19</c:v>
                </c:pt>
                <c:pt idx="5">
                  <c:v>FY20</c:v>
                </c:pt>
                <c:pt idx="6">
                  <c:v>FY21</c:v>
                </c:pt>
                <c:pt idx="7">
                  <c:v>FY22</c:v>
                </c:pt>
                <c:pt idx="8">
                  <c:v>FY23</c:v>
                </c:pt>
                <c:pt idx="9">
                  <c:v>FY24</c:v>
                </c:pt>
              </c:strCache>
            </c:strRef>
          </c:cat>
          <c:val>
            <c:numRef>
              <c:f>Sheet1!$C$6:$L$6</c:f>
              <c:numCache>
                <c:formatCode>_-* #,##0,_);\(#,##0,\);_-* "-"_);_-@_)</c:formatCode>
                <c:ptCount val="10"/>
                <c:pt idx="0">
                  <c:v>919569.45135999436</c:v>
                </c:pt>
                <c:pt idx="1">
                  <c:v>1201301.5988597285</c:v>
                </c:pt>
                <c:pt idx="2">
                  <c:v>1193858.8259916608</c:v>
                </c:pt>
                <c:pt idx="3">
                  <c:v>1261642.258636239</c:v>
                </c:pt>
                <c:pt idx="4">
                  <c:v>1201504.6192078262</c:v>
                </c:pt>
                <c:pt idx="5">
                  <c:v>678811.47535953601</c:v>
                </c:pt>
                <c:pt idx="6">
                  <c:v>1305655.5225398517</c:v>
                </c:pt>
                <c:pt idx="7">
                  <c:v>1864114.4790442295</c:v>
                </c:pt>
                <c:pt idx="8">
                  <c:v>1804840.4184652877</c:v>
                </c:pt>
                <c:pt idx="9">
                  <c:v>1249155</c:v>
                </c:pt>
              </c:numCache>
            </c:numRef>
          </c:val>
          <c:extLst>
            <c:ext xmlns:c16="http://schemas.microsoft.com/office/drawing/2014/chart" uri="{C3380CC4-5D6E-409C-BE32-E72D297353CC}">
              <c16:uniqueId val="{00000000-0DA6-4C59-9FB9-531E1B4B1D8E}"/>
            </c:ext>
          </c:extLst>
        </c:ser>
        <c:ser>
          <c:idx val="1"/>
          <c:order val="1"/>
          <c:tx>
            <c:strRef>
              <c:f>Sheet1!$B$7</c:f>
              <c:strCache>
                <c:ptCount val="1"/>
                <c:pt idx="0">
                  <c:v>Investment income</c:v>
                </c:pt>
              </c:strCache>
            </c:strRef>
          </c:tx>
          <c:spPr>
            <a:solidFill>
              <a:srgbClr val="00B0BD"/>
            </a:solidFill>
            <a:ln>
              <a:solidFill>
                <a:srgbClr val="00B0BD"/>
              </a:solidFill>
            </a:ln>
            <a:effectLst/>
          </c:spPr>
          <c:invertIfNegative val="0"/>
          <c:cat>
            <c:strRef>
              <c:f>Sheet1!$C$3:$L$3</c:f>
              <c:strCache>
                <c:ptCount val="10"/>
                <c:pt idx="0">
                  <c:v>FY15</c:v>
                </c:pt>
                <c:pt idx="1">
                  <c:v>FY16</c:v>
                </c:pt>
                <c:pt idx="2">
                  <c:v>FY17</c:v>
                </c:pt>
                <c:pt idx="3">
                  <c:v>FY18</c:v>
                </c:pt>
                <c:pt idx="4">
                  <c:v>FY19</c:v>
                </c:pt>
                <c:pt idx="5">
                  <c:v>FY20</c:v>
                </c:pt>
                <c:pt idx="6">
                  <c:v>FY21</c:v>
                </c:pt>
                <c:pt idx="7">
                  <c:v>FY22</c:v>
                </c:pt>
                <c:pt idx="8">
                  <c:v>FY23</c:v>
                </c:pt>
                <c:pt idx="9">
                  <c:v>FY24</c:v>
                </c:pt>
              </c:strCache>
            </c:strRef>
          </c:cat>
          <c:val>
            <c:numRef>
              <c:f>Sheet1!$C$7:$L$7</c:f>
              <c:numCache>
                <c:formatCode>_-* #,##0,_);\(#,##0,\);_-* "-"_);_-@_)</c:formatCode>
                <c:ptCount val="10"/>
                <c:pt idx="0">
                  <c:v>552778.57299999986</c:v>
                </c:pt>
                <c:pt idx="1">
                  <c:v>439057.63157071412</c:v>
                </c:pt>
                <c:pt idx="2">
                  <c:v>719555.3067999935</c:v>
                </c:pt>
                <c:pt idx="3">
                  <c:v>614521.30923238001</c:v>
                </c:pt>
                <c:pt idx="4">
                  <c:v>668048.42503486015</c:v>
                </c:pt>
                <c:pt idx="5">
                  <c:v>425982.78009430092</c:v>
                </c:pt>
                <c:pt idx="6">
                  <c:v>696721.72378329874</c:v>
                </c:pt>
                <c:pt idx="7">
                  <c:v>-297212.14600885275</c:v>
                </c:pt>
                <c:pt idx="8">
                  <c:v>928998.75588849839</c:v>
                </c:pt>
                <c:pt idx="9">
                  <c:v>1182431.0803208591</c:v>
                </c:pt>
              </c:numCache>
            </c:numRef>
          </c:val>
          <c:extLst>
            <c:ext xmlns:c16="http://schemas.microsoft.com/office/drawing/2014/chart" uri="{C3380CC4-5D6E-409C-BE32-E72D297353CC}">
              <c16:uniqueId val="{00000001-0DA6-4C59-9FB9-531E1B4B1D8E}"/>
            </c:ext>
          </c:extLst>
        </c:ser>
        <c:dLbls>
          <c:showLegendKey val="0"/>
          <c:showVal val="0"/>
          <c:showCatName val="0"/>
          <c:showSerName val="0"/>
          <c:showPercent val="0"/>
          <c:showBubbleSize val="0"/>
        </c:dLbls>
        <c:gapWidth val="150"/>
        <c:overlap val="100"/>
        <c:axId val="388012032"/>
        <c:axId val="388013472"/>
      </c:barChart>
      <c:catAx>
        <c:axId val="388012032"/>
        <c:scaling>
          <c:orientation val="minMax"/>
        </c:scaling>
        <c:delete val="0"/>
        <c:axPos val="b"/>
        <c:numFmt formatCode="General" sourceLinked="1"/>
        <c:majorTickMark val="none"/>
        <c:minorTickMark val="none"/>
        <c:tickLblPos val="low"/>
        <c:spPr>
          <a:noFill/>
          <a:ln w="25400" cap="flat" cmpd="sng" algn="ctr">
            <a:noFill/>
            <a:round/>
          </a:ln>
          <a:effectLst/>
        </c:spPr>
        <c:txPr>
          <a:bodyPr rot="-60000000" spcFirstLastPara="1" vertOverflow="ellipsis" vert="horz" wrap="square" anchor="ctr" anchorCtr="1"/>
          <a:lstStyle/>
          <a:p>
            <a:pPr>
              <a:defRPr sz="900" b="0" i="0" u="none" strike="noStrike" kern="1200" baseline="0">
                <a:solidFill>
                  <a:srgbClr val="000000"/>
                </a:solidFill>
                <a:latin typeface="Calibri Light"/>
                <a:ea typeface="Calibri Light"/>
                <a:cs typeface="Calibri Light"/>
              </a:defRPr>
            </a:pPr>
            <a:endParaRPr lang="en-US"/>
          </a:p>
        </c:txPr>
        <c:crossAx val="388013472"/>
        <c:crosses val="autoZero"/>
        <c:auto val="1"/>
        <c:lblAlgn val="ctr"/>
        <c:lblOffset val="100"/>
        <c:noMultiLvlLbl val="0"/>
      </c:catAx>
      <c:valAx>
        <c:axId val="388013472"/>
        <c:scaling>
          <c:orientation val="minMax"/>
        </c:scaling>
        <c:delete val="0"/>
        <c:axPos val="l"/>
        <c:majorGridlines>
          <c:spPr>
            <a:ln w="3175" cap="flat" cmpd="sng" algn="ctr">
              <a:solidFill>
                <a:srgbClr val="BFBFBF"/>
              </a:solidFill>
              <a:prstDash val="solid"/>
              <a:round/>
            </a:ln>
            <a:effectLst/>
          </c:spPr>
        </c:majorGridlines>
        <c:numFmt formatCode="_-* #,##0,_);\(#,##0,\);_-* &quot;-&quot;_);_-@_)" sourceLinked="1"/>
        <c:majorTickMark val="none"/>
        <c:minorTickMark val="none"/>
        <c:tickLblPos val="nextTo"/>
        <c:spPr>
          <a:noFill/>
          <a:ln w="25400">
            <a:noFill/>
          </a:ln>
          <a:effectLst/>
        </c:spPr>
        <c:txPr>
          <a:bodyPr rot="-60000000" spcFirstLastPara="1" vertOverflow="ellipsis" vert="horz" wrap="square" anchor="ctr" anchorCtr="1"/>
          <a:lstStyle/>
          <a:p>
            <a:pPr>
              <a:defRPr sz="900" b="0" i="0" u="none" strike="noStrike" kern="1200" baseline="0">
                <a:solidFill>
                  <a:srgbClr val="000000"/>
                </a:solidFill>
                <a:latin typeface="Calibri Light"/>
                <a:ea typeface="Calibri Light"/>
                <a:cs typeface="Calibri Light"/>
              </a:defRPr>
            </a:pPr>
            <a:endParaRPr lang="en-US"/>
          </a:p>
        </c:txPr>
        <c:crossAx val="38801203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alibri Light"/>
              <a:ea typeface="Calibri Light"/>
              <a:cs typeface="Calibri Light"/>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c:spPr>
  <c:txPr>
    <a:bodyPr/>
    <a:lstStyle/>
    <a:p>
      <a:pPr>
        <a:defRPr sz="1000" b="0" i="0">
          <a:latin typeface="Calibri Light"/>
          <a:ea typeface="Calibri Light"/>
          <a:cs typeface="Calibri Light"/>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'Members and Claims'!$AF$4</c:f>
              <c:strCache>
                <c:ptCount val="1"/>
                <c:pt idx="0">
                  <c:v>Actual</c:v>
                </c:pt>
              </c:strCache>
            </c:strRef>
          </c:tx>
          <c:spPr>
            <a:ln w="28575" cap="rnd">
              <a:solidFill>
                <a:srgbClr val="F8B217"/>
              </a:solidFill>
              <a:round/>
            </a:ln>
            <a:effectLst/>
          </c:spPr>
          <c:marker>
            <c:symbol val="none"/>
          </c:marker>
          <c:cat>
            <c:numRef>
              <c:f>'Members and Claims'!$H$33:$H$65</c:f>
              <c:numCache>
                <c:formatCode>mmmyy</c:formatCode>
                <c:ptCount val="33"/>
                <c:pt idx="0">
                  <c:v>42825</c:v>
                </c:pt>
                <c:pt idx="1">
                  <c:v>42916</c:v>
                </c:pt>
                <c:pt idx="2">
                  <c:v>43008</c:v>
                </c:pt>
                <c:pt idx="3">
                  <c:v>43100</c:v>
                </c:pt>
                <c:pt idx="4">
                  <c:v>43190</c:v>
                </c:pt>
                <c:pt idx="5">
                  <c:v>43281</c:v>
                </c:pt>
                <c:pt idx="6">
                  <c:v>43373</c:v>
                </c:pt>
                <c:pt idx="7">
                  <c:v>43465</c:v>
                </c:pt>
                <c:pt idx="8">
                  <c:v>43555</c:v>
                </c:pt>
                <c:pt idx="9">
                  <c:v>43646</c:v>
                </c:pt>
                <c:pt idx="10">
                  <c:v>43738</c:v>
                </c:pt>
                <c:pt idx="11">
                  <c:v>43830</c:v>
                </c:pt>
                <c:pt idx="12">
                  <c:v>43921</c:v>
                </c:pt>
                <c:pt idx="13">
                  <c:v>44012</c:v>
                </c:pt>
                <c:pt idx="14">
                  <c:v>44104</c:v>
                </c:pt>
                <c:pt idx="15">
                  <c:v>44196</c:v>
                </c:pt>
                <c:pt idx="16">
                  <c:v>44286</c:v>
                </c:pt>
                <c:pt idx="17">
                  <c:v>44377</c:v>
                </c:pt>
                <c:pt idx="18">
                  <c:v>44469</c:v>
                </c:pt>
                <c:pt idx="19">
                  <c:v>44561</c:v>
                </c:pt>
                <c:pt idx="20">
                  <c:v>44651</c:v>
                </c:pt>
                <c:pt idx="21">
                  <c:v>44742</c:v>
                </c:pt>
                <c:pt idx="22">
                  <c:v>44834</c:v>
                </c:pt>
                <c:pt idx="23">
                  <c:v>44926</c:v>
                </c:pt>
                <c:pt idx="24">
                  <c:v>45016</c:v>
                </c:pt>
                <c:pt idx="25">
                  <c:v>45107</c:v>
                </c:pt>
                <c:pt idx="26">
                  <c:v>45199</c:v>
                </c:pt>
                <c:pt idx="27">
                  <c:v>45291</c:v>
                </c:pt>
                <c:pt idx="28">
                  <c:v>45382</c:v>
                </c:pt>
                <c:pt idx="29">
                  <c:v>45473</c:v>
                </c:pt>
                <c:pt idx="30">
                  <c:v>45565</c:v>
                </c:pt>
                <c:pt idx="31">
                  <c:v>45657</c:v>
                </c:pt>
                <c:pt idx="32">
                  <c:v>45717</c:v>
                </c:pt>
              </c:numCache>
            </c:numRef>
          </c:cat>
          <c:val>
            <c:numRef>
              <c:f>'Members and Claims'!$AF$33:$AF$65</c:f>
              <c:numCache>
                <c:formatCode>0.0</c:formatCode>
                <c:ptCount val="33"/>
                <c:pt idx="0">
                  <c:v>1274.8864259923544</c:v>
                </c:pt>
                <c:pt idx="1">
                  <c:v>1283.1745974061405</c:v>
                </c:pt>
                <c:pt idx="2">
                  <c:v>1287.6361880941008</c:v>
                </c:pt>
                <c:pt idx="3">
                  <c:v>1303.7563202260378</c:v>
                </c:pt>
                <c:pt idx="4">
                  <c:v>1313.582833893267</c:v>
                </c:pt>
                <c:pt idx="5">
                  <c:v>1328.6952994726653</c:v>
                </c:pt>
                <c:pt idx="6">
                  <c:v>1340.451983526621</c:v>
                </c:pt>
                <c:pt idx="7">
                  <c:v>1350.4708375329762</c:v>
                </c:pt>
                <c:pt idx="8">
                  <c:v>1363.0846977576484</c:v>
                </c:pt>
                <c:pt idx="9">
                  <c:v>1367.7584413770937</c:v>
                </c:pt>
                <c:pt idx="10">
                  <c:v>1387.5447537700106</c:v>
                </c:pt>
                <c:pt idx="11">
                  <c:v>1402.4945546543349</c:v>
                </c:pt>
                <c:pt idx="12">
                  <c:v>1412.5600705685231</c:v>
                </c:pt>
                <c:pt idx="13">
                  <c:v>1358.2822268179978</c:v>
                </c:pt>
                <c:pt idx="14">
                  <c:v>1342.7349127595389</c:v>
                </c:pt>
                <c:pt idx="15">
                  <c:v>1326.7582698696619</c:v>
                </c:pt>
                <c:pt idx="16">
                  <c:v>1324.2929727612338</c:v>
                </c:pt>
                <c:pt idx="17">
                  <c:v>1395.63912775476</c:v>
                </c:pt>
                <c:pt idx="18">
                  <c:v>1416.5289988270074</c:v>
                </c:pt>
                <c:pt idx="19">
                  <c:v>1409.9388332582134</c:v>
                </c:pt>
                <c:pt idx="20">
                  <c:v>1365.374384772394</c:v>
                </c:pt>
                <c:pt idx="21">
                  <c:v>1333.2321510255017</c:v>
                </c:pt>
                <c:pt idx="22">
                  <c:v>1308.6734768859371</c:v>
                </c:pt>
                <c:pt idx="23">
                  <c:v>1323.9429263486315</c:v>
                </c:pt>
                <c:pt idx="24">
                  <c:v>1361.2232729201235</c:v>
                </c:pt>
                <c:pt idx="25">
                  <c:v>1401.1884186741568</c:v>
                </c:pt>
                <c:pt idx="26">
                  <c:v>1428.4996227292788</c:v>
                </c:pt>
                <c:pt idx="27">
                  <c:v>1437.5256772499013</c:v>
                </c:pt>
                <c:pt idx="28">
                  <c:v>1458.1453665527627</c:v>
                </c:pt>
                <c:pt idx="29">
                  <c:v>1476.4417365143649</c:v>
                </c:pt>
                <c:pt idx="30">
                  <c:v>1498.4681619209373</c:v>
                </c:pt>
                <c:pt idx="31">
                  <c:v>1515.8268271771503</c:v>
                </c:pt>
                <c:pt idx="32">
                  <c:v>1520.3927169751116</c:v>
                </c:pt>
              </c:numCache>
            </c:numRef>
          </c:val>
          <c:smooth val="0"/>
          <c:extLst>
            <c:ext xmlns:c16="http://schemas.microsoft.com/office/drawing/2014/chart" uri="{C3380CC4-5D6E-409C-BE32-E72D297353CC}">
              <c16:uniqueId val="{00000000-34FA-4077-A21C-2DA34D5892A3}"/>
            </c:ext>
          </c:extLst>
        </c:ser>
        <c:ser>
          <c:idx val="1"/>
          <c:order val="1"/>
          <c:tx>
            <c:strRef>
              <c:f>'Members and Claims'!$AG$4</c:f>
              <c:strCache>
                <c:ptCount val="1"/>
                <c:pt idx="0">
                  <c:v>Expected (annual inflation 3.5% pre covid, 2.8% post covid)</c:v>
                </c:pt>
              </c:strCache>
            </c:strRef>
          </c:tx>
          <c:spPr>
            <a:ln w="28575" cap="rnd">
              <a:solidFill>
                <a:srgbClr val="00B0BD"/>
              </a:solidFill>
              <a:prstDash val="dash"/>
              <a:round/>
            </a:ln>
            <a:effectLst/>
          </c:spPr>
          <c:marker>
            <c:symbol val="none"/>
          </c:marker>
          <c:cat>
            <c:numRef>
              <c:f>'Members and Claims'!$H$33:$H$65</c:f>
              <c:numCache>
                <c:formatCode>mmmyy</c:formatCode>
                <c:ptCount val="33"/>
                <c:pt idx="0">
                  <c:v>42825</c:v>
                </c:pt>
                <c:pt idx="1">
                  <c:v>42916</c:v>
                </c:pt>
                <c:pt idx="2">
                  <c:v>43008</c:v>
                </c:pt>
                <c:pt idx="3">
                  <c:v>43100</c:v>
                </c:pt>
                <c:pt idx="4">
                  <c:v>43190</c:v>
                </c:pt>
                <c:pt idx="5">
                  <c:v>43281</c:v>
                </c:pt>
                <c:pt idx="6">
                  <c:v>43373</c:v>
                </c:pt>
                <c:pt idx="7">
                  <c:v>43465</c:v>
                </c:pt>
                <c:pt idx="8">
                  <c:v>43555</c:v>
                </c:pt>
                <c:pt idx="9">
                  <c:v>43646</c:v>
                </c:pt>
                <c:pt idx="10">
                  <c:v>43738</c:v>
                </c:pt>
                <c:pt idx="11">
                  <c:v>43830</c:v>
                </c:pt>
                <c:pt idx="12">
                  <c:v>43921</c:v>
                </c:pt>
                <c:pt idx="13">
                  <c:v>44012</c:v>
                </c:pt>
                <c:pt idx="14">
                  <c:v>44104</c:v>
                </c:pt>
                <c:pt idx="15">
                  <c:v>44196</c:v>
                </c:pt>
                <c:pt idx="16">
                  <c:v>44286</c:v>
                </c:pt>
                <c:pt idx="17">
                  <c:v>44377</c:v>
                </c:pt>
                <c:pt idx="18">
                  <c:v>44469</c:v>
                </c:pt>
                <c:pt idx="19">
                  <c:v>44561</c:v>
                </c:pt>
                <c:pt idx="20">
                  <c:v>44651</c:v>
                </c:pt>
                <c:pt idx="21">
                  <c:v>44742</c:v>
                </c:pt>
                <c:pt idx="22">
                  <c:v>44834</c:v>
                </c:pt>
                <c:pt idx="23">
                  <c:v>44926</c:v>
                </c:pt>
                <c:pt idx="24">
                  <c:v>45016</c:v>
                </c:pt>
                <c:pt idx="25">
                  <c:v>45107</c:v>
                </c:pt>
                <c:pt idx="26">
                  <c:v>45199</c:v>
                </c:pt>
                <c:pt idx="27">
                  <c:v>45291</c:v>
                </c:pt>
                <c:pt idx="28">
                  <c:v>45382</c:v>
                </c:pt>
                <c:pt idx="29">
                  <c:v>45473</c:v>
                </c:pt>
                <c:pt idx="30">
                  <c:v>45565</c:v>
                </c:pt>
                <c:pt idx="31">
                  <c:v>45657</c:v>
                </c:pt>
                <c:pt idx="32">
                  <c:v>45717</c:v>
                </c:pt>
              </c:numCache>
            </c:numRef>
          </c:cat>
          <c:val>
            <c:numRef>
              <c:f>'Members and Claims'!$AG$33:$AG$64</c:f>
              <c:numCache>
                <c:formatCode>0.0</c:formatCode>
                <c:ptCount val="32"/>
                <c:pt idx="0">
                  <c:v>1274.0482519671855</c:v>
                </c:pt>
                <c:pt idx="1">
                  <c:v>1285.0527749420332</c:v>
                </c:pt>
                <c:pt idx="2">
                  <c:v>1296.1523488898069</c:v>
                </c:pt>
                <c:pt idx="3">
                  <c:v>1307.347794808152</c:v>
                </c:pt>
                <c:pt idx="4">
                  <c:v>1318.6399407860372</c:v>
                </c:pt>
                <c:pt idx="5">
                  <c:v>1330.0296220650046</c:v>
                </c:pt>
                <c:pt idx="6">
                  <c:v>1341.5176811009503</c:v>
                </c:pt>
                <c:pt idx="7">
                  <c:v>1353.1049676264374</c:v>
                </c:pt>
                <c:pt idx="8">
                  <c:v>1364.7923387135486</c:v>
                </c:pt>
                <c:pt idx="9">
                  <c:v>1376.5806588372798</c:v>
                </c:pt>
                <c:pt idx="10">
                  <c:v>1388.4707999394836</c:v>
                </c:pt>
                <c:pt idx="11">
                  <c:v>1400.463641493363</c:v>
                </c:pt>
                <c:pt idx="12">
                  <c:v>1412.5600705685231</c:v>
                </c:pt>
                <c:pt idx="13">
                  <c:v>1422.3458317026113</c:v>
                </c:pt>
                <c:pt idx="14">
                  <c:v>1432.1993854375019</c:v>
                </c:pt>
                <c:pt idx="15">
                  <c:v>1442.1212014184948</c:v>
                </c:pt>
                <c:pt idx="16">
                  <c:v>1452.1117525444415</c:v>
                </c:pt>
                <c:pt idx="17">
                  <c:v>1462.1715149902841</c:v>
                </c:pt>
                <c:pt idx="18">
                  <c:v>1472.3009682297516</c:v>
                </c:pt>
                <c:pt idx="19">
                  <c:v>1482.5005950582122</c:v>
                </c:pt>
                <c:pt idx="20">
                  <c:v>1492.7708816156853</c:v>
                </c:pt>
                <c:pt idx="21">
                  <c:v>1503.1123174100114</c:v>
                </c:pt>
                <c:pt idx="22">
                  <c:v>1513.5253953401839</c:v>
                </c:pt>
                <c:pt idx="23">
                  <c:v>1524.0106117198416</c:v>
                </c:pt>
                <c:pt idx="24">
                  <c:v>1534.568466300924</c:v>
                </c:pt>
                <c:pt idx="25">
                  <c:v>1545.1994622974914</c:v>
                </c:pt>
                <c:pt idx="26">
                  <c:v>1555.9041064097089</c:v>
                </c:pt>
                <c:pt idx="27">
                  <c:v>1566.6829088479969</c:v>
                </c:pt>
                <c:pt idx="28">
                  <c:v>1577.5363833573497</c:v>
                </c:pt>
                <c:pt idx="29">
                  <c:v>1588.4650472418209</c:v>
                </c:pt>
                <c:pt idx="30">
                  <c:v>1599.4694213891803</c:v>
                </c:pt>
                <c:pt idx="31">
                  <c:v>1610.5500302957403</c:v>
                </c:pt>
              </c:numCache>
            </c:numRef>
          </c:val>
          <c:smooth val="0"/>
          <c:extLst>
            <c:ext xmlns:c16="http://schemas.microsoft.com/office/drawing/2014/chart" uri="{C3380CC4-5D6E-409C-BE32-E72D297353CC}">
              <c16:uniqueId val="{00000001-34FA-4077-A21C-2DA34D5892A3}"/>
            </c:ext>
          </c:extLst>
        </c:ser>
        <c:dLbls>
          <c:showLegendKey val="0"/>
          <c:showVal val="0"/>
          <c:showCatName val="0"/>
          <c:showSerName val="0"/>
          <c:showPercent val="0"/>
          <c:showBubbleSize val="0"/>
        </c:dLbls>
        <c:smooth val="0"/>
        <c:axId val="1661032528"/>
        <c:axId val="1767873120"/>
      </c:lineChart>
      <c:dateAx>
        <c:axId val="1661032528"/>
        <c:scaling>
          <c:orientation val="minMax"/>
          <c:max val="45672"/>
          <c:min val="42887"/>
        </c:scaling>
        <c:delete val="0"/>
        <c:axPos val="b"/>
        <c:numFmt formatCode="mmm\-yy" sourceLinked="0"/>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900" b="0" i="0" u="none" strike="noStrike" kern="1200" baseline="0">
                <a:solidFill>
                  <a:srgbClr val="000000"/>
                </a:solidFill>
                <a:latin typeface="Calibri Light"/>
                <a:ea typeface="Calibri Light"/>
                <a:cs typeface="Calibri Light"/>
              </a:defRPr>
            </a:pPr>
            <a:endParaRPr lang="en-US"/>
          </a:p>
        </c:txPr>
        <c:crossAx val="1767873120"/>
        <c:crosses val="autoZero"/>
        <c:auto val="1"/>
        <c:lblOffset val="100"/>
        <c:baseTimeUnit val="months"/>
        <c:majorUnit val="3"/>
        <c:majorTimeUnit val="months"/>
      </c:dateAx>
      <c:valAx>
        <c:axId val="1767873120"/>
        <c:scaling>
          <c:orientation val="minMax"/>
          <c:max val="1650"/>
          <c:min val="1250"/>
        </c:scaling>
        <c:delete val="0"/>
        <c:axPos val="l"/>
        <c:majorGridlines>
          <c:spPr>
            <a:ln w="3175" cap="flat" cmpd="sng" algn="ctr">
              <a:solidFill>
                <a:srgbClr val="BFBFBF"/>
              </a:solidFill>
              <a:prstDash val="solid"/>
              <a:round/>
            </a:ln>
            <a:effectLst/>
          </c:spPr>
        </c:majorGridlines>
        <c:title>
          <c:tx>
            <c:rich>
              <a:bodyPr rot="-5400000" spcFirstLastPara="1" vertOverflow="ellipsis" vert="horz" wrap="square" anchor="ctr" anchorCtr="1"/>
              <a:lstStyle/>
              <a:p>
                <a:pPr>
                  <a:defRPr sz="1000" b="0" i="0" u="none" strike="noStrike" kern="1200" baseline="0">
                    <a:solidFill>
                      <a:srgbClr val="000000"/>
                    </a:solidFill>
                    <a:latin typeface="Calibri"/>
                    <a:ea typeface="Calibri"/>
                    <a:cs typeface="Calibri"/>
                  </a:defRPr>
                </a:pPr>
                <a:r>
                  <a:rPr lang="en-US"/>
                  <a:t>Average annual hospital claim costs per insured person ($)</a:t>
                </a:r>
              </a:p>
            </c:rich>
          </c:tx>
          <c:overlay val="0"/>
          <c:spPr>
            <a:noFill/>
            <a:ln>
              <a:noFill/>
            </a:ln>
            <a:effectLst/>
          </c:spPr>
          <c:txPr>
            <a:bodyPr rot="-5400000" spcFirstLastPara="1" vertOverflow="ellipsis" vert="horz" wrap="square" anchor="ctr" anchorCtr="1"/>
            <a:lstStyle/>
            <a:p>
              <a:pPr>
                <a:defRPr sz="1000" b="0" i="0" u="none" strike="noStrike" kern="1200" baseline="0">
                  <a:solidFill>
                    <a:srgbClr val="000000"/>
                  </a:solidFill>
                  <a:latin typeface="Calibri"/>
                  <a:ea typeface="Calibri"/>
                  <a:cs typeface="Calibri"/>
                </a:defRPr>
              </a:pPr>
              <a:endParaRPr lang="en-US"/>
            </a:p>
          </c:txPr>
        </c:title>
        <c:numFmt formatCode="#,##0" sourceLinked="0"/>
        <c:majorTickMark val="none"/>
        <c:minorTickMark val="none"/>
        <c:tickLblPos val="nextTo"/>
        <c:spPr>
          <a:noFill/>
          <a:ln w="25400">
            <a:noFill/>
          </a:ln>
          <a:effectLst/>
        </c:spPr>
        <c:txPr>
          <a:bodyPr rot="-60000000" spcFirstLastPara="1" vertOverflow="ellipsis" vert="horz" wrap="square" anchor="ctr" anchorCtr="1"/>
          <a:lstStyle/>
          <a:p>
            <a:pPr>
              <a:defRPr sz="900" b="0" i="0" u="none" strike="noStrike" kern="1200" baseline="0">
                <a:solidFill>
                  <a:srgbClr val="000000"/>
                </a:solidFill>
                <a:latin typeface="Calibri Light"/>
                <a:ea typeface="Calibri Light"/>
                <a:cs typeface="Calibri Light"/>
              </a:defRPr>
            </a:pPr>
            <a:endParaRPr lang="en-US"/>
          </a:p>
        </c:txPr>
        <c:crossAx val="1661032528"/>
        <c:crosses val="autoZero"/>
        <c:crossBetween val="between"/>
      </c:valAx>
      <c:spPr>
        <a:noFill/>
        <a:ln w="25400">
          <a:noFill/>
        </a:ln>
        <a:effectLst/>
      </c:spPr>
    </c:plotArea>
    <c:legend>
      <c:legendPos val="b"/>
      <c:overlay val="0"/>
      <c:spPr>
        <a:noFill/>
        <a:ln w="25400">
          <a:noFill/>
        </a:ln>
        <a:effectLst/>
      </c:spPr>
      <c:txPr>
        <a:bodyPr rot="0" spcFirstLastPara="1" vertOverflow="ellipsis" vert="horz" wrap="square" anchor="ctr" anchorCtr="1"/>
        <a:lstStyle/>
        <a:p>
          <a:pPr>
            <a:defRPr sz="900" b="0" i="0" u="none" strike="noStrike" kern="1200" baseline="0">
              <a:solidFill>
                <a:srgbClr val="000000"/>
              </a:solidFill>
              <a:latin typeface="Calibri Light"/>
              <a:ea typeface="Calibri Light"/>
              <a:cs typeface="Calibri Light"/>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c:spPr>
  <c:txPr>
    <a:bodyPr/>
    <a:lstStyle/>
    <a:p>
      <a:pPr>
        <a:defRPr sz="1000" b="0" i="0">
          <a:latin typeface="Calibri Light"/>
          <a:ea typeface="Calibri Light"/>
          <a:cs typeface="Calibri Light"/>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dLbls>
          <c:showLegendKey val="0"/>
          <c:showVal val="0"/>
          <c:showCatName val="0"/>
          <c:showSerName val="0"/>
          <c:showPercent val="0"/>
          <c:showBubbleSize val="0"/>
        </c:dLbls>
        <c:axId val="1661032528"/>
        <c:axId val="1767873120"/>
        <c:extLst>
          <c:ext xmlns:c15="http://schemas.microsoft.com/office/drawing/2012/chart" uri="{02D57815-91ED-43cb-92C2-25804820EDAC}">
            <c15:filteredAreaSeries>
              <c15:ser>
                <c:idx val="3"/>
                <c:order val="3"/>
                <c:tx>
                  <c:v>COVID low</c:v>
                </c:tx>
                <c:spPr>
                  <a:solidFill>
                    <a:srgbClr val="00576B">
                      <a:alpha val="20000"/>
                    </a:srgbClr>
                  </a:solidFill>
                  <a:ln>
                    <a:solidFill>
                      <a:srgbClr val="00576B"/>
                    </a:solidFill>
                  </a:ln>
                  <a:effectLst/>
                </c:spPr>
                <c:val>
                  <c:numRef>
                    <c:extLst>
                      <c:ext uri="{02D57815-91ED-43cb-92C2-25804820EDAC}">
                        <c15:formulaRef>
                          <c15:sqref>'Members and Claims'!$AD$33:$AD$57</c15:sqref>
                        </c15:formulaRef>
                      </c:ext>
                    </c:extLst>
                    <c:numCache>
                      <c:formatCode>General</c:formatCode>
                      <c:ptCount val="25"/>
                      <c:pt idx="12" formatCode="0%">
                        <c:v>-0.1</c:v>
                      </c:pt>
                      <c:pt idx="13" formatCode="0%">
                        <c:v>-0.1</c:v>
                      </c:pt>
                      <c:pt idx="14" formatCode="0%">
                        <c:v>-0.1</c:v>
                      </c:pt>
                      <c:pt idx="15" formatCode="0%">
                        <c:v>-0.1</c:v>
                      </c:pt>
                      <c:pt idx="16" formatCode="0%">
                        <c:v>-0.1</c:v>
                      </c:pt>
                      <c:pt idx="17" formatCode="0%">
                        <c:v>-0.1</c:v>
                      </c:pt>
                      <c:pt idx="18" formatCode="0%">
                        <c:v>-0.1</c:v>
                      </c:pt>
                      <c:pt idx="19" formatCode="0%">
                        <c:v>-0.1</c:v>
                      </c:pt>
                      <c:pt idx="20" formatCode="0%">
                        <c:v>-0.1</c:v>
                      </c:pt>
                    </c:numCache>
                  </c:numRef>
                </c:val>
                <c:extLst>
                  <c:ext xmlns:c16="http://schemas.microsoft.com/office/drawing/2014/chart" uri="{C3380CC4-5D6E-409C-BE32-E72D297353CC}">
                    <c16:uniqueId val="{00000003-9600-4AD6-A9FE-02AF076F340E}"/>
                  </c:ext>
                </c:extLst>
              </c15:ser>
            </c15:filteredAreaSeries>
            <c15:filteredAreaSeries>
              <c15:ser>
                <c:idx val="4"/>
                <c:order val="4"/>
                <c:tx>
                  <c:v>COVID high</c:v>
                </c:tx>
                <c:spPr>
                  <a:solidFill>
                    <a:srgbClr val="EA663A">
                      <a:alpha val="20000"/>
                    </a:srgbClr>
                  </a:solidFill>
                  <a:ln>
                    <a:solidFill>
                      <a:srgbClr val="EA663A"/>
                    </a:solidFill>
                  </a:ln>
                  <a:effectLst/>
                </c:spPr>
                <c:val>
                  <c:numRef>
                    <c:extLst xmlns:c15="http://schemas.microsoft.com/office/drawing/2012/chart">
                      <c:ext xmlns:c15="http://schemas.microsoft.com/office/drawing/2012/chart" uri="{02D57815-91ED-43cb-92C2-25804820EDAC}">
                        <c15:formulaRef>
                          <c15:sqref>'Members and Claims'!$AE$33:$AE$57</c15:sqref>
                        </c15:formulaRef>
                      </c:ext>
                    </c:extLst>
                    <c:numCache>
                      <c:formatCode>General</c:formatCode>
                      <c:ptCount val="25"/>
                      <c:pt idx="12" formatCode="0%">
                        <c:v>0.1</c:v>
                      </c:pt>
                      <c:pt idx="13" formatCode="0%">
                        <c:v>0.1</c:v>
                      </c:pt>
                      <c:pt idx="14" formatCode="0%">
                        <c:v>0.1</c:v>
                      </c:pt>
                      <c:pt idx="15" formatCode="0%">
                        <c:v>0.1</c:v>
                      </c:pt>
                      <c:pt idx="16" formatCode="0%">
                        <c:v>0.1</c:v>
                      </c:pt>
                      <c:pt idx="17" formatCode="0%">
                        <c:v>0.1</c:v>
                      </c:pt>
                      <c:pt idx="18" formatCode="0%">
                        <c:v>0.1</c:v>
                      </c:pt>
                      <c:pt idx="19" formatCode="0%">
                        <c:v>0.1</c:v>
                      </c:pt>
                      <c:pt idx="20" formatCode="0%">
                        <c:v>0.1</c:v>
                      </c:pt>
                    </c:numCache>
                  </c:numRef>
                </c:val>
                <c:extLst xmlns:c15="http://schemas.microsoft.com/office/drawing/2012/chart">
                  <c:ext xmlns:c16="http://schemas.microsoft.com/office/drawing/2014/chart" uri="{C3380CC4-5D6E-409C-BE32-E72D297353CC}">
                    <c16:uniqueId val="{00000004-9600-4AD6-A9FE-02AF076F340E}"/>
                  </c:ext>
                </c:extLst>
              </c15:ser>
            </c15:filteredAreaSeries>
          </c:ext>
        </c:extLst>
      </c:areaChart>
      <c:lineChart>
        <c:grouping val="standard"/>
        <c:varyColors val="0"/>
        <c:ser>
          <c:idx val="2"/>
          <c:order val="0"/>
          <c:tx>
            <c:v>Utilisation growth</c:v>
          </c:tx>
          <c:spPr>
            <a:ln w="28575" cap="rnd">
              <a:solidFill>
                <a:schemeClr val="tx2"/>
              </a:solidFill>
              <a:round/>
            </a:ln>
            <a:effectLst/>
          </c:spPr>
          <c:marker>
            <c:symbol val="none"/>
          </c:marker>
          <c:cat>
            <c:numRef>
              <c:f>'Members and Claims'!$H$33:$H$65</c:f>
              <c:numCache>
                <c:formatCode>mmmyy</c:formatCode>
                <c:ptCount val="33"/>
                <c:pt idx="0">
                  <c:v>42825</c:v>
                </c:pt>
                <c:pt idx="1">
                  <c:v>42916</c:v>
                </c:pt>
                <c:pt idx="2">
                  <c:v>43008</c:v>
                </c:pt>
                <c:pt idx="3">
                  <c:v>43100</c:v>
                </c:pt>
                <c:pt idx="4">
                  <c:v>43190</c:v>
                </c:pt>
                <c:pt idx="5">
                  <c:v>43281</c:v>
                </c:pt>
                <c:pt idx="6">
                  <c:v>43373</c:v>
                </c:pt>
                <c:pt idx="7">
                  <c:v>43465</c:v>
                </c:pt>
                <c:pt idx="8">
                  <c:v>43555</c:v>
                </c:pt>
                <c:pt idx="9">
                  <c:v>43646</c:v>
                </c:pt>
                <c:pt idx="10">
                  <c:v>43738</c:v>
                </c:pt>
                <c:pt idx="11">
                  <c:v>43830</c:v>
                </c:pt>
                <c:pt idx="12">
                  <c:v>43921</c:v>
                </c:pt>
                <c:pt idx="13">
                  <c:v>44012</c:v>
                </c:pt>
                <c:pt idx="14">
                  <c:v>44104</c:v>
                </c:pt>
                <c:pt idx="15">
                  <c:v>44196</c:v>
                </c:pt>
                <c:pt idx="16">
                  <c:v>44286</c:v>
                </c:pt>
                <c:pt idx="17">
                  <c:v>44377</c:v>
                </c:pt>
                <c:pt idx="18">
                  <c:v>44469</c:v>
                </c:pt>
                <c:pt idx="19">
                  <c:v>44561</c:v>
                </c:pt>
                <c:pt idx="20">
                  <c:v>44651</c:v>
                </c:pt>
                <c:pt idx="21">
                  <c:v>44742</c:v>
                </c:pt>
                <c:pt idx="22">
                  <c:v>44834</c:v>
                </c:pt>
                <c:pt idx="23">
                  <c:v>44926</c:v>
                </c:pt>
                <c:pt idx="24">
                  <c:v>45016</c:v>
                </c:pt>
                <c:pt idx="25">
                  <c:v>45107</c:v>
                </c:pt>
                <c:pt idx="26">
                  <c:v>45199</c:v>
                </c:pt>
                <c:pt idx="27">
                  <c:v>45291</c:v>
                </c:pt>
                <c:pt idx="28">
                  <c:v>45382</c:v>
                </c:pt>
                <c:pt idx="29">
                  <c:v>45473</c:v>
                </c:pt>
                <c:pt idx="30">
                  <c:v>45565</c:v>
                </c:pt>
                <c:pt idx="31">
                  <c:v>45657</c:v>
                </c:pt>
                <c:pt idx="32">
                  <c:v>45717</c:v>
                </c:pt>
              </c:numCache>
            </c:numRef>
          </c:cat>
          <c:val>
            <c:numRef>
              <c:f>'Members and Claims'!$AB$33:$AB$65</c:f>
              <c:numCache>
                <c:formatCode>0.0%</c:formatCode>
                <c:ptCount val="33"/>
                <c:pt idx="0">
                  <c:v>4.2998285701551398E-2</c:v>
                </c:pt>
                <c:pt idx="1">
                  <c:v>3.6220234912451854E-2</c:v>
                </c:pt>
                <c:pt idx="2">
                  <c:v>2.7362192317280432E-2</c:v>
                </c:pt>
                <c:pt idx="3">
                  <c:v>2.5666731350663774E-2</c:v>
                </c:pt>
                <c:pt idx="4">
                  <c:v>1.5420997053817942E-2</c:v>
                </c:pt>
                <c:pt idx="5">
                  <c:v>2.0292787088342035E-2</c:v>
                </c:pt>
                <c:pt idx="6">
                  <c:v>2.4803872919765269E-2</c:v>
                </c:pt>
                <c:pt idx="7">
                  <c:v>2.1433907390100204E-2</c:v>
                </c:pt>
                <c:pt idx="8">
                  <c:v>1.7306989087311209E-2</c:v>
                </c:pt>
                <c:pt idx="9">
                  <c:v>4.8884779044875426E-3</c:v>
                </c:pt>
                <c:pt idx="10">
                  <c:v>8.4042565217030685E-3</c:v>
                </c:pt>
                <c:pt idx="11">
                  <c:v>3.8950755941926651E-3</c:v>
                </c:pt>
                <c:pt idx="12">
                  <c:v>8.3912457559294218E-3</c:v>
                </c:pt>
                <c:pt idx="13">
                  <c:v>-3.5696268714767054E-2</c:v>
                </c:pt>
                <c:pt idx="14">
                  <c:v>-6.2466747380760301E-2</c:v>
                </c:pt>
                <c:pt idx="15">
                  <c:v>-7.619398915201292E-2</c:v>
                </c:pt>
                <c:pt idx="16">
                  <c:v>-9.1320828397509213E-2</c:v>
                </c:pt>
                <c:pt idx="17">
                  <c:v>7.9712525072528351E-3</c:v>
                </c:pt>
                <c:pt idx="18">
                  <c:v>4.6533283261540825E-2</c:v>
                </c:pt>
                <c:pt idx="19">
                  <c:v>6.6148913631581818E-2</c:v>
                </c:pt>
                <c:pt idx="20">
                  <c:v>4.6923488276280567E-2</c:v>
                </c:pt>
                <c:pt idx="21">
                  <c:v>-3.4371911327274796E-2</c:v>
                </c:pt>
                <c:pt idx="22">
                  <c:v>-7.7340264989143259E-2</c:v>
                </c:pt>
                <c:pt idx="23">
                  <c:v>-7.4703118160562632E-2</c:v>
                </c:pt>
                <c:pt idx="24">
                  <c:v>-2.3159148689974152E-2</c:v>
                </c:pt>
                <c:pt idx="25">
                  <c:v>2.5923271525599256E-2</c:v>
                </c:pt>
                <c:pt idx="26">
                  <c:v>7.291749007663606E-2</c:v>
                </c:pt>
                <c:pt idx="27">
                  <c:v>6.8056484732935685E-2</c:v>
                </c:pt>
                <c:pt idx="28">
                  <c:v>4.682521161816755E-2</c:v>
                </c:pt>
                <c:pt idx="29">
                  <c:v>2.7531839620505316E-2</c:v>
                </c:pt>
                <c:pt idx="30">
                  <c:v>1.807869512131921E-2</c:v>
                </c:pt>
                <c:pt idx="31">
                  <c:v>1.8498678520249001E-2</c:v>
                </c:pt>
                <c:pt idx="32">
                  <c:v>8.2411407778679724E-3</c:v>
                </c:pt>
              </c:numCache>
            </c:numRef>
          </c:val>
          <c:smooth val="0"/>
          <c:extLst>
            <c:ext xmlns:c16="http://schemas.microsoft.com/office/drawing/2014/chart" uri="{C3380CC4-5D6E-409C-BE32-E72D297353CC}">
              <c16:uniqueId val="{00000000-9600-4AD6-A9FE-02AF076F340E}"/>
            </c:ext>
          </c:extLst>
        </c:ser>
        <c:ser>
          <c:idx val="0"/>
          <c:order val="1"/>
          <c:tx>
            <c:v>Cost per service inflation</c:v>
          </c:tx>
          <c:spPr>
            <a:ln w="28575" cap="rnd">
              <a:solidFill>
                <a:srgbClr val="00B0BD"/>
              </a:solidFill>
              <a:round/>
            </a:ln>
            <a:effectLst/>
          </c:spPr>
          <c:marker>
            <c:symbol val="none"/>
          </c:marker>
          <c:cat>
            <c:numRef>
              <c:f>'Members and Claims'!$H$33:$H$65</c:f>
              <c:numCache>
                <c:formatCode>mmmyy</c:formatCode>
                <c:ptCount val="33"/>
                <c:pt idx="0">
                  <c:v>42825</c:v>
                </c:pt>
                <c:pt idx="1">
                  <c:v>42916</c:v>
                </c:pt>
                <c:pt idx="2">
                  <c:v>43008</c:v>
                </c:pt>
                <c:pt idx="3">
                  <c:v>43100</c:v>
                </c:pt>
                <c:pt idx="4">
                  <c:v>43190</c:v>
                </c:pt>
                <c:pt idx="5">
                  <c:v>43281</c:v>
                </c:pt>
                <c:pt idx="6">
                  <c:v>43373</c:v>
                </c:pt>
                <c:pt idx="7">
                  <c:v>43465</c:v>
                </c:pt>
                <c:pt idx="8">
                  <c:v>43555</c:v>
                </c:pt>
                <c:pt idx="9">
                  <c:v>43646</c:v>
                </c:pt>
                <c:pt idx="10">
                  <c:v>43738</c:v>
                </c:pt>
                <c:pt idx="11">
                  <c:v>43830</c:v>
                </c:pt>
                <c:pt idx="12">
                  <c:v>43921</c:v>
                </c:pt>
                <c:pt idx="13">
                  <c:v>44012</c:v>
                </c:pt>
                <c:pt idx="14">
                  <c:v>44104</c:v>
                </c:pt>
                <c:pt idx="15">
                  <c:v>44196</c:v>
                </c:pt>
                <c:pt idx="16">
                  <c:v>44286</c:v>
                </c:pt>
                <c:pt idx="17">
                  <c:v>44377</c:v>
                </c:pt>
                <c:pt idx="18">
                  <c:v>44469</c:v>
                </c:pt>
                <c:pt idx="19">
                  <c:v>44561</c:v>
                </c:pt>
                <c:pt idx="20">
                  <c:v>44651</c:v>
                </c:pt>
                <c:pt idx="21">
                  <c:v>44742</c:v>
                </c:pt>
                <c:pt idx="22">
                  <c:v>44834</c:v>
                </c:pt>
                <c:pt idx="23">
                  <c:v>44926</c:v>
                </c:pt>
                <c:pt idx="24">
                  <c:v>45016</c:v>
                </c:pt>
                <c:pt idx="25">
                  <c:v>45107</c:v>
                </c:pt>
                <c:pt idx="26">
                  <c:v>45199</c:v>
                </c:pt>
                <c:pt idx="27">
                  <c:v>45291</c:v>
                </c:pt>
                <c:pt idx="28">
                  <c:v>45382</c:v>
                </c:pt>
                <c:pt idx="29">
                  <c:v>45473</c:v>
                </c:pt>
                <c:pt idx="30">
                  <c:v>45565</c:v>
                </c:pt>
                <c:pt idx="31">
                  <c:v>45657</c:v>
                </c:pt>
                <c:pt idx="32">
                  <c:v>45717</c:v>
                </c:pt>
              </c:numCache>
            </c:numRef>
          </c:cat>
          <c:val>
            <c:numRef>
              <c:f>'Members and Claims'!$AC$33:$AC$65</c:f>
              <c:numCache>
                <c:formatCode>0.0%</c:formatCode>
                <c:ptCount val="33"/>
                <c:pt idx="0">
                  <c:v>1.468378043872276E-2</c:v>
                </c:pt>
                <c:pt idx="1">
                  <c:v>1.3487154204695928E-2</c:v>
                </c:pt>
                <c:pt idx="2">
                  <c:v>1.2301959460272904E-2</c:v>
                </c:pt>
                <c:pt idx="3">
                  <c:v>1.5905734592257081E-2</c:v>
                </c:pt>
                <c:pt idx="4">
                  <c:v>1.4705063803097884E-2</c:v>
                </c:pt>
                <c:pt idx="5">
                  <c:v>1.4880314710956632E-2</c:v>
                </c:pt>
                <c:pt idx="6">
                  <c:v>1.5821335003056047E-2</c:v>
                </c:pt>
                <c:pt idx="7">
                  <c:v>1.4094700172113894E-2</c:v>
                </c:pt>
                <c:pt idx="8">
                  <c:v>2.003095084451445E-2</c:v>
                </c:pt>
                <c:pt idx="9">
                  <c:v>2.4391906565429222E-2</c:v>
                </c:pt>
                <c:pt idx="10">
                  <c:v>2.6504997008487408E-2</c:v>
                </c:pt>
                <c:pt idx="11">
                  <c:v>3.4493221966369836E-2</c:v>
                </c:pt>
                <c:pt idx="12">
                  <c:v>2.7673165948986611E-2</c:v>
                </c:pt>
                <c:pt idx="13">
                  <c:v>2.9832911533617557E-2</c:v>
                </c:pt>
                <c:pt idx="14">
                  <c:v>3.2182760495098828E-2</c:v>
                </c:pt>
                <c:pt idx="15">
                  <c:v>2.4023294024034136E-2</c:v>
                </c:pt>
                <c:pt idx="16">
                  <c:v>3.1731227038891863E-2</c:v>
                </c:pt>
                <c:pt idx="17">
                  <c:v>1.9377333619580384E-2</c:v>
                </c:pt>
                <c:pt idx="18">
                  <c:v>8.0501615221444389E-3</c:v>
                </c:pt>
                <c:pt idx="19">
                  <c:v>-3.2400027554797539E-3</c:v>
                </c:pt>
                <c:pt idx="20">
                  <c:v>-1.5189358168165024E-2</c:v>
                </c:pt>
                <c:pt idx="21">
                  <c:v>-1.0711977064520983E-2</c:v>
                </c:pt>
                <c:pt idx="22">
                  <c:v>1.3001068430484874E-3</c:v>
                </c:pt>
                <c:pt idx="23">
                  <c:v>1.4817371188978301E-2</c:v>
                </c:pt>
                <c:pt idx="24">
                  <c:v>2.0595857501908288E-2</c:v>
                </c:pt>
                <c:pt idx="25">
                  <c:v>2.4414883582299929E-2</c:v>
                </c:pt>
                <c:pt idx="26">
                  <c:v>1.7378380335171917E-2</c:v>
                </c:pt>
                <c:pt idx="27">
                  <c:v>1.6604730118094269E-2</c:v>
                </c:pt>
                <c:pt idx="28">
                  <c:v>2.3286590267493024E-2</c:v>
                </c:pt>
                <c:pt idx="29">
                  <c:v>2.5473604959050267E-2</c:v>
                </c:pt>
                <c:pt idx="30">
                  <c:v>3.0353001607944297E-2</c:v>
                </c:pt>
                <c:pt idx="31">
                  <c:v>3.5317388671364469E-2</c:v>
                </c:pt>
                <c:pt idx="32">
                  <c:v>3.4166686482435704E-2</c:v>
                </c:pt>
              </c:numCache>
            </c:numRef>
          </c:val>
          <c:smooth val="0"/>
          <c:extLst>
            <c:ext xmlns:c16="http://schemas.microsoft.com/office/drawing/2014/chart" uri="{C3380CC4-5D6E-409C-BE32-E72D297353CC}">
              <c16:uniqueId val="{00000001-9600-4AD6-A9FE-02AF076F340E}"/>
            </c:ext>
          </c:extLst>
        </c:ser>
        <c:ser>
          <c:idx val="1"/>
          <c:order val="2"/>
          <c:tx>
            <c:v>Average hospital cost per insured person</c:v>
          </c:tx>
          <c:spPr>
            <a:ln w="28575" cap="rnd">
              <a:solidFill>
                <a:schemeClr val="accent4"/>
              </a:solidFill>
              <a:round/>
            </a:ln>
            <a:effectLst/>
          </c:spPr>
          <c:marker>
            <c:symbol val="none"/>
          </c:marker>
          <c:cat>
            <c:numRef>
              <c:f>'Members and Claims'!$H$33:$H$65</c:f>
              <c:numCache>
                <c:formatCode>mmmyy</c:formatCode>
                <c:ptCount val="33"/>
                <c:pt idx="0">
                  <c:v>42825</c:v>
                </c:pt>
                <c:pt idx="1">
                  <c:v>42916</c:v>
                </c:pt>
                <c:pt idx="2">
                  <c:v>43008</c:v>
                </c:pt>
                <c:pt idx="3">
                  <c:v>43100</c:v>
                </c:pt>
                <c:pt idx="4">
                  <c:v>43190</c:v>
                </c:pt>
                <c:pt idx="5">
                  <c:v>43281</c:v>
                </c:pt>
                <c:pt idx="6">
                  <c:v>43373</c:v>
                </c:pt>
                <c:pt idx="7">
                  <c:v>43465</c:v>
                </c:pt>
                <c:pt idx="8">
                  <c:v>43555</c:v>
                </c:pt>
                <c:pt idx="9">
                  <c:v>43646</c:v>
                </c:pt>
                <c:pt idx="10">
                  <c:v>43738</c:v>
                </c:pt>
                <c:pt idx="11">
                  <c:v>43830</c:v>
                </c:pt>
                <c:pt idx="12">
                  <c:v>43921</c:v>
                </c:pt>
                <c:pt idx="13">
                  <c:v>44012</c:v>
                </c:pt>
                <c:pt idx="14">
                  <c:v>44104</c:v>
                </c:pt>
                <c:pt idx="15">
                  <c:v>44196</c:v>
                </c:pt>
                <c:pt idx="16">
                  <c:v>44286</c:v>
                </c:pt>
                <c:pt idx="17">
                  <c:v>44377</c:v>
                </c:pt>
                <c:pt idx="18">
                  <c:v>44469</c:v>
                </c:pt>
                <c:pt idx="19">
                  <c:v>44561</c:v>
                </c:pt>
                <c:pt idx="20">
                  <c:v>44651</c:v>
                </c:pt>
                <c:pt idx="21">
                  <c:v>44742</c:v>
                </c:pt>
                <c:pt idx="22">
                  <c:v>44834</c:v>
                </c:pt>
                <c:pt idx="23">
                  <c:v>44926</c:v>
                </c:pt>
                <c:pt idx="24">
                  <c:v>45016</c:v>
                </c:pt>
                <c:pt idx="25">
                  <c:v>45107</c:v>
                </c:pt>
                <c:pt idx="26">
                  <c:v>45199</c:v>
                </c:pt>
                <c:pt idx="27">
                  <c:v>45291</c:v>
                </c:pt>
                <c:pt idx="28">
                  <c:v>45382</c:v>
                </c:pt>
                <c:pt idx="29">
                  <c:v>45473</c:v>
                </c:pt>
                <c:pt idx="30">
                  <c:v>45565</c:v>
                </c:pt>
                <c:pt idx="31">
                  <c:v>45657</c:v>
                </c:pt>
                <c:pt idx="32">
                  <c:v>45717</c:v>
                </c:pt>
              </c:numCache>
            </c:numRef>
          </c:cat>
          <c:val>
            <c:numRef>
              <c:f>'Members and Claims'!$AA$33:$AA$65</c:f>
              <c:numCache>
                <c:formatCode>0.0%</c:formatCode>
                <c:ptCount val="33"/>
                <c:pt idx="0">
                  <c:v>5.831344352675738E-2</c:v>
                </c:pt>
                <c:pt idx="1">
                  <c:v>5.0195897010742341E-2</c:v>
                </c:pt>
                <c:pt idx="2">
                  <c:v>4.0000760358184895E-2</c:v>
                </c:pt>
                <c:pt idx="3">
                  <c:v>4.1980714159635335E-2</c:v>
                </c:pt>
                <c:pt idx="4">
                  <c:v>3.0352827602499355E-2</c:v>
                </c:pt>
                <c:pt idx="5">
                  <c:v>3.5475064857535488E-2</c:v>
                </c:pt>
                <c:pt idx="6">
                  <c:v>4.1017638305658188E-2</c:v>
                </c:pt>
                <c:pt idx="7">
                  <c:v>3.5830712060394232E-2</c:v>
                </c:pt>
                <c:pt idx="8">
                  <c:v>3.7684615379500075E-2</c:v>
                </c:pt>
                <c:pt idx="9">
                  <c:v>2.9399623766210192E-2</c:v>
                </c:pt>
                <c:pt idx="10">
                  <c:v>3.5132008324156638E-2</c:v>
                </c:pt>
                <c:pt idx="11">
                  <c:v>3.8522651267608898E-2</c:v>
                </c:pt>
                <c:pt idx="12">
                  <c:v>3.6296624041238568E-2</c:v>
                </c:pt>
                <c:pt idx="13">
                  <c:v>-6.9282808077975044E-3</c:v>
                </c:pt>
                <c:pt idx="14">
                  <c:v>-3.2294339255524385E-2</c:v>
                </c:pt>
                <c:pt idx="15">
                  <c:v>-5.4001125732241695E-2</c:v>
                </c:pt>
                <c:pt idx="16">
                  <c:v>-6.2487323297878428E-2</c:v>
                </c:pt>
                <c:pt idx="17">
                  <c:v>2.7503047746032072E-2</c:v>
                </c:pt>
                <c:pt idx="18">
                  <c:v>5.4958045230096619E-2</c:v>
                </c:pt>
                <c:pt idx="19">
                  <c:v>6.2694588213663804E-2</c:v>
                </c:pt>
                <c:pt idx="20">
                  <c:v>3.1021392438187467E-2</c:v>
                </c:pt>
                <c:pt idx="21">
                  <c:v>-4.4715697265994336E-2</c:v>
                </c:pt>
                <c:pt idx="22">
                  <c:v>-7.6140708753850261E-2</c:v>
                </c:pt>
                <c:pt idx="23">
                  <c:v>-6.0992650802343507E-2</c:v>
                </c:pt>
                <c:pt idx="24">
                  <c:v>-3.0402737143502279E-3</c:v>
                </c:pt>
                <c:pt idx="25">
                  <c:v>5.0971068764269045E-2</c:v>
                </c:pt>
                <c:pt idx="26">
                  <c:v>9.1563058287446042E-2</c:v>
                </c:pt>
                <c:pt idx="27">
                  <c:v>8.5791274412806651E-2</c:v>
                </c:pt>
                <c:pt idx="28">
                  <c:v>7.1202201402801535E-2</c:v>
                </c:pt>
                <c:pt idx="29">
                  <c:v>5.370677978584415E-2</c:v>
                </c:pt>
                <c:pt idx="30">
                  <c:v>4.8980439391350439E-2</c:v>
                </c:pt>
                <c:pt idx="31">
                  <c:v>5.44693922108197E-2</c:v>
                </c:pt>
                <c:pt idx="32">
                  <c:v>4.2689399733518707E-2</c:v>
                </c:pt>
              </c:numCache>
            </c:numRef>
          </c:val>
          <c:smooth val="0"/>
          <c:extLst>
            <c:ext xmlns:c16="http://schemas.microsoft.com/office/drawing/2014/chart" uri="{C3380CC4-5D6E-409C-BE32-E72D297353CC}">
              <c16:uniqueId val="{00000002-9600-4AD6-A9FE-02AF076F340E}"/>
            </c:ext>
          </c:extLst>
        </c:ser>
        <c:dLbls>
          <c:showLegendKey val="0"/>
          <c:showVal val="0"/>
          <c:showCatName val="0"/>
          <c:showSerName val="0"/>
          <c:showPercent val="0"/>
          <c:showBubbleSize val="0"/>
        </c:dLbls>
        <c:marker val="1"/>
        <c:smooth val="0"/>
        <c:axId val="1661032528"/>
        <c:axId val="1767873120"/>
      </c:lineChart>
      <c:dateAx>
        <c:axId val="1661032528"/>
        <c:scaling>
          <c:orientation val="minMax"/>
          <c:min val="42887"/>
        </c:scaling>
        <c:delete val="0"/>
        <c:axPos val="b"/>
        <c:numFmt formatCode="mmmyy" sourceLinked="1"/>
        <c:majorTickMark val="none"/>
        <c:minorTickMark val="none"/>
        <c:tickLblPos val="low"/>
        <c:spPr>
          <a:noFill/>
          <a:ln w="25400" cap="flat" cmpd="sng" algn="ctr">
            <a:noFill/>
            <a:round/>
          </a:ln>
          <a:effectLst/>
        </c:spPr>
        <c:txPr>
          <a:bodyPr rot="-60000000" spcFirstLastPara="1" vertOverflow="ellipsis" vert="horz" wrap="square" anchor="ctr" anchorCtr="1"/>
          <a:lstStyle/>
          <a:p>
            <a:pPr>
              <a:defRPr sz="900" b="0" i="0" u="none" strike="noStrike" kern="1200" baseline="0">
                <a:solidFill>
                  <a:srgbClr val="000000"/>
                </a:solidFill>
                <a:latin typeface="Calibri Light"/>
                <a:ea typeface="Calibri Light"/>
                <a:cs typeface="Calibri Light"/>
              </a:defRPr>
            </a:pPr>
            <a:endParaRPr lang="en-US"/>
          </a:p>
        </c:txPr>
        <c:crossAx val="1767873120"/>
        <c:crosses val="autoZero"/>
        <c:auto val="1"/>
        <c:lblOffset val="100"/>
        <c:baseTimeUnit val="months"/>
        <c:majorUnit val="3"/>
        <c:majorTimeUnit val="months"/>
      </c:dateAx>
      <c:valAx>
        <c:axId val="1767873120"/>
        <c:scaling>
          <c:orientation val="minMax"/>
          <c:max val="0.1"/>
          <c:min val="-0.1"/>
        </c:scaling>
        <c:delete val="0"/>
        <c:axPos val="l"/>
        <c:majorGridlines>
          <c:spPr>
            <a:ln w="3175" cap="flat" cmpd="sng" algn="ctr">
              <a:solidFill>
                <a:srgbClr val="BFBFBF"/>
              </a:solidFill>
              <a:prstDash val="solid"/>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alibri Light"/>
                    <a:ea typeface="Calibri Light"/>
                    <a:cs typeface="Calibri Light"/>
                  </a:defRPr>
                </a:pPr>
                <a:r>
                  <a:rPr lang="en-US"/>
                  <a:t>Annual percentage change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alibri Light"/>
                  <a:ea typeface="Calibri Light"/>
                  <a:cs typeface="Calibri Light"/>
                </a:defRPr>
              </a:pPr>
              <a:endParaRPr lang="en-US"/>
            </a:p>
          </c:txPr>
        </c:title>
        <c:numFmt formatCode="0%" sourceLinked="1"/>
        <c:majorTickMark val="none"/>
        <c:minorTickMark val="none"/>
        <c:tickLblPos val="nextTo"/>
        <c:spPr>
          <a:noFill/>
          <a:ln w="25400">
            <a:noFill/>
          </a:ln>
          <a:effectLst/>
        </c:spPr>
        <c:txPr>
          <a:bodyPr rot="-60000000" spcFirstLastPara="1" vertOverflow="ellipsis" vert="horz" wrap="square" anchor="ctr" anchorCtr="1"/>
          <a:lstStyle/>
          <a:p>
            <a:pPr>
              <a:defRPr sz="900" b="0" i="0" u="none" strike="noStrike" kern="1200" baseline="0">
                <a:solidFill>
                  <a:srgbClr val="000000"/>
                </a:solidFill>
                <a:latin typeface="Calibri Light"/>
                <a:ea typeface="Calibri Light"/>
                <a:cs typeface="Calibri Light"/>
              </a:defRPr>
            </a:pPr>
            <a:endParaRPr lang="en-US"/>
          </a:p>
        </c:txPr>
        <c:crossAx val="1661032528"/>
        <c:crosses val="autoZero"/>
        <c:crossBetween val="between"/>
      </c:valAx>
      <c:spPr>
        <a:noFill/>
        <a:ln w="25400">
          <a:noFill/>
        </a:ln>
        <a:effectLst/>
      </c:spPr>
    </c:plotArea>
    <c:legend>
      <c:legendPos val="b"/>
      <c:overlay val="0"/>
      <c:spPr>
        <a:noFill/>
        <a:ln w="25400">
          <a:noFill/>
        </a:ln>
        <a:effectLst/>
      </c:spPr>
      <c:txPr>
        <a:bodyPr rot="0" spcFirstLastPara="1" vertOverflow="ellipsis" vert="horz" wrap="square" anchor="ctr" anchorCtr="1"/>
        <a:lstStyle/>
        <a:p>
          <a:pPr>
            <a:defRPr sz="900" b="0" i="0" u="none" strike="noStrike" kern="1200" baseline="0">
              <a:solidFill>
                <a:srgbClr val="000000"/>
              </a:solidFill>
              <a:latin typeface="Calibri Light"/>
              <a:ea typeface="Calibri Light"/>
              <a:cs typeface="Calibri Light"/>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c:spPr>
  <c:txPr>
    <a:bodyPr/>
    <a:lstStyle/>
    <a:p>
      <a:pPr>
        <a:defRPr sz="1000" b="0" i="0">
          <a:latin typeface="Calibri Light"/>
          <a:ea typeface="Calibri Light"/>
          <a:cs typeface="Calibri Ligh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rgbClr val="000000"/>
                </a:solidFill>
                <a:latin typeface="Calibri Light"/>
                <a:ea typeface="Calibri Light"/>
                <a:cs typeface="Calibri Light"/>
              </a:defRPr>
            </a:pPr>
            <a:r>
              <a:rPr lang="en-US" sz="1200" dirty="0"/>
              <a:t>Industry gross margin (% HIB prem)</a:t>
            </a:r>
          </a:p>
        </c:rich>
      </c:tx>
      <c:overlay val="0"/>
      <c:spPr>
        <a:noFill/>
        <a:ln>
          <a:noFill/>
        </a:ln>
        <a:effectLst/>
      </c:spPr>
      <c:txPr>
        <a:bodyPr rot="0" spcFirstLastPara="1" vertOverflow="ellipsis" vert="horz" wrap="square" anchor="ctr" anchorCtr="1"/>
        <a:lstStyle/>
        <a:p>
          <a:pPr>
            <a:defRPr sz="1200" b="0" i="0" u="none" strike="noStrike" kern="1200" spc="0" baseline="0">
              <a:solidFill>
                <a:srgbClr val="000000"/>
              </a:solidFill>
              <a:latin typeface="Calibri Light"/>
              <a:ea typeface="Calibri Light"/>
              <a:cs typeface="Calibri Light"/>
            </a:defRPr>
          </a:pPr>
          <a:endParaRPr lang="en-US"/>
        </a:p>
      </c:txPr>
    </c:title>
    <c:autoTitleDeleted val="0"/>
    <c:plotArea>
      <c:layout/>
      <c:lineChart>
        <c:grouping val="standard"/>
        <c:varyColors val="0"/>
        <c:ser>
          <c:idx val="0"/>
          <c:order val="0"/>
          <c:tx>
            <c:strRef>
              <c:f>Sheet1!$B$4</c:f>
              <c:strCache>
                <c:ptCount val="1"/>
                <c:pt idx="0">
                  <c:v>Industry Gross margin (% HIB prem)</c:v>
                </c:pt>
              </c:strCache>
            </c:strRef>
          </c:tx>
          <c:spPr>
            <a:ln w="28575" cap="rnd">
              <a:solidFill>
                <a:srgbClr val="F8B217"/>
              </a:solidFill>
              <a:round/>
            </a:ln>
            <a:effectLst/>
          </c:spPr>
          <c:marker>
            <c:symbol val="none"/>
          </c:marker>
          <c:cat>
            <c:strRef>
              <c:f>Sheet1!$C$3:$L$3</c:f>
              <c:strCache>
                <c:ptCount val="10"/>
                <c:pt idx="0">
                  <c:v>FY15</c:v>
                </c:pt>
                <c:pt idx="1">
                  <c:v>FY16</c:v>
                </c:pt>
                <c:pt idx="2">
                  <c:v>FY17</c:v>
                </c:pt>
                <c:pt idx="3">
                  <c:v>FY18</c:v>
                </c:pt>
                <c:pt idx="4">
                  <c:v>FY19</c:v>
                </c:pt>
                <c:pt idx="5">
                  <c:v>FY20</c:v>
                </c:pt>
                <c:pt idx="6">
                  <c:v>FY21</c:v>
                </c:pt>
                <c:pt idx="7">
                  <c:v>FY22</c:v>
                </c:pt>
                <c:pt idx="8">
                  <c:v>FY23</c:v>
                </c:pt>
                <c:pt idx="9">
                  <c:v>FY24</c:v>
                </c:pt>
              </c:strCache>
            </c:strRef>
          </c:cat>
          <c:val>
            <c:numRef>
              <c:f>Sheet1!$C$4:$L$4</c:f>
              <c:numCache>
                <c:formatCode>0.0%</c:formatCode>
                <c:ptCount val="10"/>
                <c:pt idx="0">
                  <c:v>0.1289105618364873</c:v>
                </c:pt>
                <c:pt idx="1">
                  <c:v>0.13917822993104012</c:v>
                </c:pt>
                <c:pt idx="2">
                  <c:v>0.14006482991899594</c:v>
                </c:pt>
                <c:pt idx="3">
                  <c:v>0.1419356367608382</c:v>
                </c:pt>
                <c:pt idx="4">
                  <c:v>0.14019647920171485</c:v>
                </c:pt>
                <c:pt idx="5">
                  <c:v>0.11967383154639875</c:v>
                </c:pt>
                <c:pt idx="6">
                  <c:v>0.14586345075034352</c:v>
                </c:pt>
                <c:pt idx="7">
                  <c:v>0.16896527682372725</c:v>
                </c:pt>
                <c:pt idx="8">
                  <c:v>0.17387306783631079</c:v>
                </c:pt>
                <c:pt idx="9">
                  <c:v>0.15767448558538638</c:v>
                </c:pt>
              </c:numCache>
            </c:numRef>
          </c:val>
          <c:smooth val="0"/>
          <c:extLst>
            <c:ext xmlns:c16="http://schemas.microsoft.com/office/drawing/2014/chart" uri="{C3380CC4-5D6E-409C-BE32-E72D297353CC}">
              <c16:uniqueId val="{00000000-2F11-4F37-B473-B95B79168839}"/>
            </c:ext>
          </c:extLst>
        </c:ser>
        <c:dLbls>
          <c:showLegendKey val="0"/>
          <c:showVal val="0"/>
          <c:showCatName val="0"/>
          <c:showSerName val="0"/>
          <c:showPercent val="0"/>
          <c:showBubbleSize val="0"/>
        </c:dLbls>
        <c:smooth val="0"/>
        <c:axId val="790633104"/>
        <c:axId val="790635984"/>
      </c:lineChart>
      <c:catAx>
        <c:axId val="790633104"/>
        <c:scaling>
          <c:orientation val="minMax"/>
        </c:scaling>
        <c:delete val="0"/>
        <c:axPos val="b"/>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900" b="0" i="0" u="none" strike="noStrike" kern="1200" baseline="0">
                <a:solidFill>
                  <a:srgbClr val="000000"/>
                </a:solidFill>
                <a:latin typeface="Calibri Light"/>
                <a:ea typeface="Calibri Light"/>
                <a:cs typeface="Calibri Light"/>
              </a:defRPr>
            </a:pPr>
            <a:endParaRPr lang="en-US"/>
          </a:p>
        </c:txPr>
        <c:crossAx val="790635984"/>
        <c:crosses val="autoZero"/>
        <c:auto val="1"/>
        <c:lblAlgn val="ctr"/>
        <c:lblOffset val="100"/>
        <c:noMultiLvlLbl val="0"/>
      </c:catAx>
      <c:valAx>
        <c:axId val="790635984"/>
        <c:scaling>
          <c:orientation val="minMax"/>
        </c:scaling>
        <c:delete val="0"/>
        <c:axPos val="l"/>
        <c:majorGridlines>
          <c:spPr>
            <a:ln w="3175" cap="flat" cmpd="sng" algn="ctr">
              <a:solidFill>
                <a:srgbClr val="BFBFBF"/>
              </a:solidFill>
              <a:prstDash val="solid"/>
              <a:round/>
            </a:ln>
            <a:effectLst/>
          </c:spPr>
        </c:majorGridlines>
        <c:numFmt formatCode="0.0%" sourceLinked="1"/>
        <c:majorTickMark val="none"/>
        <c:minorTickMark val="none"/>
        <c:tickLblPos val="nextTo"/>
        <c:spPr>
          <a:noFill/>
          <a:ln w="25400">
            <a:noFill/>
          </a:ln>
          <a:effectLst/>
        </c:spPr>
        <c:txPr>
          <a:bodyPr rot="-60000000" spcFirstLastPara="1" vertOverflow="ellipsis" vert="horz" wrap="square" anchor="ctr" anchorCtr="1"/>
          <a:lstStyle/>
          <a:p>
            <a:pPr>
              <a:defRPr sz="900" b="0" i="0" u="none" strike="noStrike" kern="1200" baseline="0">
                <a:solidFill>
                  <a:srgbClr val="000000"/>
                </a:solidFill>
                <a:latin typeface="Calibri Light"/>
                <a:ea typeface="Calibri Light"/>
                <a:cs typeface="Calibri Light"/>
              </a:defRPr>
            </a:pPr>
            <a:endParaRPr lang="en-US"/>
          </a:p>
        </c:txPr>
        <c:crossAx val="7906331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c:spPr>
  <c:txPr>
    <a:bodyPr/>
    <a:lstStyle/>
    <a:p>
      <a:pPr>
        <a:defRPr sz="1000" b="0" i="0">
          <a:latin typeface="Calibri Light"/>
          <a:ea typeface="Calibri Light"/>
          <a:cs typeface="Calibri Ligh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dirty="0"/>
              <a:t>Disclosed Capital</a:t>
            </a:r>
            <a:r>
              <a:rPr lang="en-AU" baseline="0" dirty="0"/>
              <a:t> Adequacy Multiple by insurer at 30 June 2024</a:t>
            </a:r>
            <a:endParaRPr lang="en-AU" dirty="0"/>
          </a:p>
        </c:rich>
      </c:tx>
      <c:layout>
        <c:manualLayout>
          <c:xMode val="edge"/>
          <c:yMode val="edge"/>
          <c:x val="0.11535468143815701"/>
          <c:y val="2.145011039894612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AU"/>
        </a:p>
      </c:txPr>
    </c:title>
    <c:autoTitleDeleted val="0"/>
    <c:plotArea>
      <c:layout/>
      <c:barChart>
        <c:barDir val="col"/>
        <c:grouping val="clustered"/>
        <c:varyColors val="0"/>
        <c:ser>
          <c:idx val="0"/>
          <c:order val="0"/>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A7B8-421D-BB69-198753BB4E81}"/>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A7B8-421D-BB69-198753BB4E81}"/>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5-A7B8-421D-BB69-198753BB4E81}"/>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7-A7B8-421D-BB69-198753BB4E81}"/>
              </c:ext>
            </c:extLst>
          </c:dPt>
          <c:dPt>
            <c:idx val="10"/>
            <c:invertIfNegative val="0"/>
            <c:bubble3D val="0"/>
            <c:spPr>
              <a:solidFill>
                <a:schemeClr val="accent3"/>
              </a:solidFill>
              <a:ln>
                <a:noFill/>
              </a:ln>
              <a:effectLst/>
            </c:spPr>
            <c:extLst>
              <c:ext xmlns:c16="http://schemas.microsoft.com/office/drawing/2014/chart" uri="{C3380CC4-5D6E-409C-BE32-E72D297353CC}">
                <c16:uniqueId val="{00000009-A7B8-421D-BB69-198753BB4E81}"/>
              </c:ext>
            </c:extLst>
          </c:dPt>
          <c:cat>
            <c:strRef>
              <c:f>'2024'!$B$7:$B$34</c:f>
              <c:strCache>
                <c:ptCount val="28"/>
                <c:pt idx="0">
                  <c:v>Medibank</c:v>
                </c:pt>
                <c:pt idx="1">
                  <c:v>Police</c:v>
                </c:pt>
                <c:pt idx="2">
                  <c:v>nib</c:v>
                </c:pt>
                <c:pt idx="3">
                  <c:v>AU</c:v>
                </c:pt>
                <c:pt idx="4">
                  <c:v>DHF</c:v>
                </c:pt>
                <c:pt idx="5">
                  <c:v>BUPA</c:v>
                </c:pt>
                <c:pt idx="6">
                  <c:v>HHI</c:v>
                </c:pt>
                <c:pt idx="7">
                  <c:v>HCF</c:v>
                </c:pt>
                <c:pt idx="8">
                  <c:v>SLH</c:v>
                </c:pt>
                <c:pt idx="9">
                  <c:v>Peoplecare</c:v>
                </c:pt>
                <c:pt idx="10">
                  <c:v>CBHS</c:v>
                </c:pt>
                <c:pt idx="11">
                  <c:v>CBHSCH</c:v>
                </c:pt>
                <c:pt idx="12">
                  <c:v>GMHBA</c:v>
                </c:pt>
                <c:pt idx="13">
                  <c:v>NHBA</c:v>
                </c:pt>
                <c:pt idx="14">
                  <c:v>Navy</c:v>
                </c:pt>
                <c:pt idx="15">
                  <c:v>QTUH</c:v>
                </c:pt>
                <c:pt idx="16">
                  <c:v>HIF</c:v>
                </c:pt>
                <c:pt idx="17">
                  <c:v>HBF</c:v>
                </c:pt>
                <c:pt idx="18">
                  <c:v>Teachers</c:v>
                </c:pt>
                <c:pt idx="19">
                  <c:v>Westfund</c:v>
                </c:pt>
                <c:pt idx="20">
                  <c:v>DHL</c:v>
                </c:pt>
                <c:pt idx="21">
                  <c:v>Phoenix</c:v>
                </c:pt>
                <c:pt idx="22">
                  <c:v>HCI</c:v>
                </c:pt>
                <c:pt idx="23">
                  <c:v>RBHS</c:v>
                </c:pt>
                <c:pt idx="24">
                  <c:v>HP</c:v>
                </c:pt>
                <c:pt idx="25">
                  <c:v>Latrobe</c:v>
                </c:pt>
                <c:pt idx="26">
                  <c:v>Mildura</c:v>
                </c:pt>
                <c:pt idx="27">
                  <c:v>ACA</c:v>
                </c:pt>
              </c:strCache>
            </c:strRef>
          </c:cat>
          <c:val>
            <c:numRef>
              <c:f>'2024'!$C$7:$C$34</c:f>
              <c:numCache>
                <c:formatCode>General</c:formatCode>
                <c:ptCount val="28"/>
                <c:pt idx="0">
                  <c:v>1.9</c:v>
                </c:pt>
                <c:pt idx="1">
                  <c:v>1.92</c:v>
                </c:pt>
                <c:pt idx="2">
                  <c:v>1.94</c:v>
                </c:pt>
                <c:pt idx="3">
                  <c:v>2.3199999999999998</c:v>
                </c:pt>
                <c:pt idx="4">
                  <c:v>2.41</c:v>
                </c:pt>
                <c:pt idx="5">
                  <c:v>2.4500000000000002</c:v>
                </c:pt>
                <c:pt idx="6">
                  <c:v>2.54</c:v>
                </c:pt>
                <c:pt idx="7">
                  <c:v>2.56</c:v>
                </c:pt>
                <c:pt idx="8">
                  <c:v>2.58</c:v>
                </c:pt>
                <c:pt idx="9">
                  <c:v>2.75</c:v>
                </c:pt>
                <c:pt idx="10">
                  <c:v>2.78</c:v>
                </c:pt>
                <c:pt idx="11">
                  <c:v>2.89</c:v>
                </c:pt>
                <c:pt idx="12">
                  <c:v>3</c:v>
                </c:pt>
                <c:pt idx="13">
                  <c:v>3.05</c:v>
                </c:pt>
                <c:pt idx="14">
                  <c:v>3.24</c:v>
                </c:pt>
                <c:pt idx="15">
                  <c:v>3.25</c:v>
                </c:pt>
                <c:pt idx="16">
                  <c:v>3.28</c:v>
                </c:pt>
                <c:pt idx="17">
                  <c:v>3.3</c:v>
                </c:pt>
                <c:pt idx="18">
                  <c:v>3.3</c:v>
                </c:pt>
                <c:pt idx="19">
                  <c:v>3.32</c:v>
                </c:pt>
                <c:pt idx="20">
                  <c:v>3.44</c:v>
                </c:pt>
                <c:pt idx="21">
                  <c:v>3.58</c:v>
                </c:pt>
                <c:pt idx="22">
                  <c:v>3.82</c:v>
                </c:pt>
                <c:pt idx="23">
                  <c:v>4.37</c:v>
                </c:pt>
                <c:pt idx="24">
                  <c:v>4.5</c:v>
                </c:pt>
                <c:pt idx="25">
                  <c:v>4.5199999999999996</c:v>
                </c:pt>
                <c:pt idx="26">
                  <c:v>4.83</c:v>
                </c:pt>
                <c:pt idx="27">
                  <c:v>6.37</c:v>
                </c:pt>
              </c:numCache>
            </c:numRef>
          </c:val>
          <c:extLst>
            <c:ext xmlns:c16="http://schemas.microsoft.com/office/drawing/2014/chart" uri="{C3380CC4-5D6E-409C-BE32-E72D297353CC}">
              <c16:uniqueId val="{0000000A-A7B8-421D-BB69-198753BB4E81}"/>
            </c:ext>
          </c:extLst>
        </c:ser>
        <c:dLbls>
          <c:showLegendKey val="0"/>
          <c:showVal val="0"/>
          <c:showCatName val="0"/>
          <c:showSerName val="0"/>
          <c:showPercent val="0"/>
          <c:showBubbleSize val="0"/>
        </c:dLbls>
        <c:gapWidth val="39"/>
        <c:overlap val="-14"/>
        <c:axId val="26980688"/>
        <c:axId val="26978768"/>
      </c:barChart>
      <c:catAx>
        <c:axId val="2698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978768"/>
        <c:crosses val="autoZero"/>
        <c:auto val="1"/>
        <c:lblAlgn val="ctr"/>
        <c:lblOffset val="100"/>
        <c:noMultiLvlLbl val="0"/>
      </c:catAx>
      <c:valAx>
        <c:axId val="2697876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980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6628030811738"/>
          <c:y val="4.9768509122508915E-2"/>
          <c:w val="0.76459147929702709"/>
          <c:h val="0.64167781736063334"/>
        </c:manualLayout>
      </c:layout>
      <c:barChart>
        <c:barDir val="col"/>
        <c:grouping val="clustered"/>
        <c:varyColors val="0"/>
        <c:ser>
          <c:idx val="0"/>
          <c:order val="0"/>
          <c:tx>
            <c:strRef>
              <c:f>'Persons covered'!$A$3</c:f>
              <c:strCache>
                <c:ptCount val="1"/>
                <c:pt idx="0">
                  <c:v>Persons with hospital cover (millions) (LHS)</c:v>
                </c:pt>
              </c:strCache>
            </c:strRef>
          </c:tx>
          <c:spPr>
            <a:solidFill>
              <a:srgbClr val="F8B217"/>
            </a:solidFill>
            <a:ln>
              <a:solidFill>
                <a:srgbClr val="F8B217"/>
              </a:solidFill>
            </a:ln>
            <a:effectLst/>
          </c:spPr>
          <c:invertIfNegative val="0"/>
          <c:dPt>
            <c:idx val="15"/>
            <c:invertIfNegative val="0"/>
            <c:bubble3D val="0"/>
            <c:spPr>
              <a:solidFill>
                <a:srgbClr val="F8B217"/>
              </a:solidFill>
              <a:ln w="38100">
                <a:solidFill>
                  <a:srgbClr val="FF0000"/>
                </a:solidFill>
                <a:prstDash val="dash"/>
              </a:ln>
              <a:effectLst/>
            </c:spPr>
            <c:extLst>
              <c:ext xmlns:c16="http://schemas.microsoft.com/office/drawing/2014/chart" uri="{C3380CC4-5D6E-409C-BE32-E72D297353CC}">
                <c16:uniqueId val="{00000001-448F-478E-B579-17785895FAD6}"/>
              </c:ext>
            </c:extLst>
          </c:dPt>
          <c:cat>
            <c:numRef>
              <c:f>'Persons covered'!$J$2:$Y$2</c:f>
              <c:numCache>
                <c:formatCode>mmm\-yy</c:formatCode>
                <c:ptCount val="16"/>
                <c:pt idx="0">
                  <c:v>40359</c:v>
                </c:pt>
                <c:pt idx="1">
                  <c:v>40724</c:v>
                </c:pt>
                <c:pt idx="2">
                  <c:v>41090</c:v>
                </c:pt>
                <c:pt idx="3">
                  <c:v>41455</c:v>
                </c:pt>
                <c:pt idx="4">
                  <c:v>41820</c:v>
                </c:pt>
                <c:pt idx="5">
                  <c:v>42185</c:v>
                </c:pt>
                <c:pt idx="6">
                  <c:v>42551</c:v>
                </c:pt>
                <c:pt idx="7">
                  <c:v>42916</c:v>
                </c:pt>
                <c:pt idx="8">
                  <c:v>43281</c:v>
                </c:pt>
                <c:pt idx="9">
                  <c:v>43646</c:v>
                </c:pt>
                <c:pt idx="10">
                  <c:v>44012</c:v>
                </c:pt>
                <c:pt idx="11">
                  <c:v>44377</c:v>
                </c:pt>
                <c:pt idx="12">
                  <c:v>44742</c:v>
                </c:pt>
                <c:pt idx="13">
                  <c:v>45078</c:v>
                </c:pt>
                <c:pt idx="14">
                  <c:v>45444</c:v>
                </c:pt>
                <c:pt idx="15">
                  <c:v>45747</c:v>
                </c:pt>
              </c:numCache>
            </c:numRef>
          </c:cat>
          <c:val>
            <c:numRef>
              <c:f>'Persons covered'!$J$3:$Y$3</c:f>
              <c:numCache>
                <c:formatCode>_-* #,##0.0_-;\-* #,##0.0_-;_-* "-"??_-;_-@_-</c:formatCode>
                <c:ptCount val="16"/>
                <c:pt idx="0">
                  <c:v>9.9738640000000007</c:v>
                </c:pt>
                <c:pt idx="1">
                  <c:v>10.255675</c:v>
                </c:pt>
                <c:pt idx="2">
                  <c:v>10.587828</c:v>
                </c:pt>
                <c:pt idx="3">
                  <c:v>10.850227</c:v>
                </c:pt>
                <c:pt idx="4">
                  <c:v>11.091447000000001</c:v>
                </c:pt>
                <c:pt idx="5">
                  <c:v>11.276327999999999</c:v>
                </c:pt>
                <c:pt idx="6">
                  <c:v>11.328576999999999</c:v>
                </c:pt>
                <c:pt idx="7">
                  <c:v>11.318742</c:v>
                </c:pt>
                <c:pt idx="8">
                  <c:v>11.259263000000001</c:v>
                </c:pt>
                <c:pt idx="9">
                  <c:v>11.227569000000001</c:v>
                </c:pt>
                <c:pt idx="10">
                  <c:v>11.197395</c:v>
                </c:pt>
                <c:pt idx="11">
                  <c:v>11.442584</c:v>
                </c:pt>
                <c:pt idx="12">
                  <c:v>11.678283</c:v>
                </c:pt>
                <c:pt idx="13">
                  <c:v>11.948442999999999</c:v>
                </c:pt>
                <c:pt idx="14">
                  <c:v>12.23592</c:v>
                </c:pt>
                <c:pt idx="15">
                  <c:v>12.482108999999999</c:v>
                </c:pt>
              </c:numCache>
            </c:numRef>
          </c:val>
          <c:extLst>
            <c:ext xmlns:c16="http://schemas.microsoft.com/office/drawing/2014/chart" uri="{C3380CC4-5D6E-409C-BE32-E72D297353CC}">
              <c16:uniqueId val="{00000002-448F-478E-B579-17785895FAD6}"/>
            </c:ext>
          </c:extLst>
        </c:ser>
        <c:dLbls>
          <c:showLegendKey val="0"/>
          <c:showVal val="0"/>
          <c:showCatName val="0"/>
          <c:showSerName val="0"/>
          <c:showPercent val="0"/>
          <c:showBubbleSize val="0"/>
        </c:dLbls>
        <c:gapWidth val="70"/>
        <c:axId val="948983472"/>
        <c:axId val="342449984"/>
      </c:barChart>
      <c:lineChart>
        <c:grouping val="standard"/>
        <c:varyColors val="0"/>
        <c:ser>
          <c:idx val="1"/>
          <c:order val="1"/>
          <c:tx>
            <c:strRef>
              <c:f>'Persons covered'!$A$4</c:f>
              <c:strCache>
                <c:ptCount val="1"/>
                <c:pt idx="0">
                  <c:v>% of population with PHI (RHS)</c:v>
                </c:pt>
              </c:strCache>
            </c:strRef>
          </c:tx>
          <c:spPr>
            <a:ln w="28575" cap="rnd">
              <a:solidFill>
                <a:srgbClr val="00B0BD"/>
              </a:solidFill>
              <a:round/>
            </a:ln>
            <a:effectLst/>
          </c:spPr>
          <c:marker>
            <c:symbol val="none"/>
          </c:marker>
          <c:cat>
            <c:numRef>
              <c:f>'Persons covered'!$J$2:$Y$2</c:f>
              <c:numCache>
                <c:formatCode>mmm\-yy</c:formatCode>
                <c:ptCount val="16"/>
                <c:pt idx="0">
                  <c:v>40359</c:v>
                </c:pt>
                <c:pt idx="1">
                  <c:v>40724</c:v>
                </c:pt>
                <c:pt idx="2">
                  <c:v>41090</c:v>
                </c:pt>
                <c:pt idx="3">
                  <c:v>41455</c:v>
                </c:pt>
                <c:pt idx="4">
                  <c:v>41820</c:v>
                </c:pt>
                <c:pt idx="5">
                  <c:v>42185</c:v>
                </c:pt>
                <c:pt idx="6">
                  <c:v>42551</c:v>
                </c:pt>
                <c:pt idx="7">
                  <c:v>42916</c:v>
                </c:pt>
                <c:pt idx="8">
                  <c:v>43281</c:v>
                </c:pt>
                <c:pt idx="9">
                  <c:v>43646</c:v>
                </c:pt>
                <c:pt idx="10">
                  <c:v>44012</c:v>
                </c:pt>
                <c:pt idx="11">
                  <c:v>44377</c:v>
                </c:pt>
                <c:pt idx="12">
                  <c:v>44742</c:v>
                </c:pt>
                <c:pt idx="13">
                  <c:v>45078</c:v>
                </c:pt>
                <c:pt idx="14">
                  <c:v>45444</c:v>
                </c:pt>
                <c:pt idx="15">
                  <c:v>45747</c:v>
                </c:pt>
              </c:numCache>
            </c:numRef>
          </c:cat>
          <c:val>
            <c:numRef>
              <c:f>'Persons covered'!$J$4:$Y$4</c:f>
              <c:numCache>
                <c:formatCode>#,##0.00%;\-#,##0.00%;"-"</c:formatCode>
                <c:ptCount val="16"/>
                <c:pt idx="0">
                  <c:v>0.45276690244247331</c:v>
                </c:pt>
                <c:pt idx="1">
                  <c:v>0.45913585976787208</c:v>
                </c:pt>
                <c:pt idx="2">
                  <c:v>0.4656151807439049</c:v>
                </c:pt>
                <c:pt idx="3">
                  <c:v>0.4688352095567444</c:v>
                </c:pt>
                <c:pt idx="4">
                  <c:v>0.47195172576484501</c:v>
                </c:pt>
                <c:pt idx="5">
                  <c:v>0.47284338885335586</c:v>
                </c:pt>
                <c:pt idx="6">
                  <c:v>0.46838819779743895</c:v>
                </c:pt>
                <c:pt idx="7">
                  <c:v>0.46033757149904159</c:v>
                </c:pt>
                <c:pt idx="8">
                  <c:v>0.45111878170083153</c:v>
                </c:pt>
                <c:pt idx="9">
                  <c:v>0.44325096081531618</c:v>
                </c:pt>
                <c:pt idx="10">
                  <c:v>0.4366401768492163</c:v>
                </c:pt>
                <c:pt idx="11">
                  <c:v>0.44557373783330756</c:v>
                </c:pt>
                <c:pt idx="12">
                  <c:v>0.44900103535330332</c:v>
                </c:pt>
                <c:pt idx="13">
                  <c:v>0.44821925917145156</c:v>
                </c:pt>
                <c:pt idx="14">
                  <c:v>0.44842793938355119</c:v>
                </c:pt>
                <c:pt idx="15">
                  <c:v>0.45342947271647654</c:v>
                </c:pt>
              </c:numCache>
            </c:numRef>
          </c:val>
          <c:smooth val="0"/>
          <c:extLst>
            <c:ext xmlns:c16="http://schemas.microsoft.com/office/drawing/2014/chart" uri="{C3380CC4-5D6E-409C-BE32-E72D297353CC}">
              <c16:uniqueId val="{00000003-448F-478E-B579-17785895FAD6}"/>
            </c:ext>
          </c:extLst>
        </c:ser>
        <c:dLbls>
          <c:showLegendKey val="0"/>
          <c:showVal val="0"/>
          <c:showCatName val="0"/>
          <c:showSerName val="0"/>
          <c:showPercent val="0"/>
          <c:showBubbleSize val="0"/>
        </c:dLbls>
        <c:marker val="1"/>
        <c:smooth val="0"/>
        <c:axId val="492473728"/>
        <c:axId val="451232304"/>
      </c:lineChart>
      <c:catAx>
        <c:axId val="9489834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Calibri Light" panose="020F0302020204030204" pitchFamily="34" charset="0"/>
                    <a:ea typeface="Calibri Light"/>
                    <a:cs typeface="Calibri Light" panose="020F0302020204030204" pitchFamily="34" charset="0"/>
                  </a:defRPr>
                </a:pPr>
                <a:r>
                  <a:rPr lang="en-AU"/>
                  <a:t>Reporting month</a:t>
                </a:r>
              </a:p>
            </c:rich>
          </c:tx>
          <c:layout>
            <c:manualLayout>
              <c:xMode val="edge"/>
              <c:yMode val="edge"/>
              <c:x val="0.42440525732762491"/>
              <c:y val="0.8597476242933236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alibri Light" panose="020F0302020204030204" pitchFamily="34" charset="0"/>
                  <a:ea typeface="Calibri Light"/>
                  <a:cs typeface="Calibri Light" panose="020F0302020204030204" pitchFamily="34" charset="0"/>
                </a:defRPr>
              </a:pPr>
              <a:endParaRPr lang="en-US"/>
            </a:p>
          </c:txPr>
        </c:title>
        <c:numFmt formatCode="mmm\-yy"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Light" panose="020F0302020204030204" pitchFamily="34" charset="0"/>
                <a:ea typeface="Calibri Light"/>
                <a:cs typeface="Calibri Light" panose="020F0302020204030204" pitchFamily="34" charset="0"/>
              </a:defRPr>
            </a:pPr>
            <a:endParaRPr lang="en-US"/>
          </a:p>
        </c:txPr>
        <c:crossAx val="342449984"/>
        <c:crosses val="autoZero"/>
        <c:auto val="0"/>
        <c:lblAlgn val="ctr"/>
        <c:lblOffset val="100"/>
        <c:noMultiLvlLbl val="0"/>
      </c:catAx>
      <c:valAx>
        <c:axId val="342449984"/>
        <c:scaling>
          <c:orientation val="minMax"/>
          <c:min val="8"/>
        </c:scaling>
        <c:delete val="0"/>
        <c:axPos val="l"/>
        <c:majorGridlines>
          <c:spPr>
            <a:ln w="3175" cap="flat" cmpd="sng" algn="ctr">
              <a:solidFill>
                <a:srgbClr val="BFBFBF"/>
              </a:solidFill>
              <a:prstDash val="solid"/>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alibri Light" panose="020F0302020204030204" pitchFamily="34" charset="0"/>
                    <a:ea typeface="Calibri Light"/>
                    <a:cs typeface="Calibri Light" panose="020F0302020204030204" pitchFamily="34" charset="0"/>
                  </a:defRPr>
                </a:pPr>
                <a:r>
                  <a:rPr lang="en-US"/>
                  <a:t>Persons with hospital cover (millions)</a:t>
                </a:r>
              </a:p>
            </c:rich>
          </c:tx>
          <c:layout>
            <c:manualLayout>
              <c:xMode val="edge"/>
              <c:yMode val="edge"/>
              <c:x val="1.4745032839626289E-2"/>
              <c:y val="0.1304454705622030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alibri Light" panose="020F0302020204030204" pitchFamily="34" charset="0"/>
                  <a:ea typeface="Calibri Light"/>
                  <a:cs typeface="Calibri Light" panose="020F0302020204030204" pitchFamily="34" charset="0"/>
                </a:defRPr>
              </a:pPr>
              <a:endParaRPr lang="en-US"/>
            </a:p>
          </c:txPr>
        </c:title>
        <c:numFmt formatCode="0.0" sourceLinked="0"/>
        <c:majorTickMark val="none"/>
        <c:minorTickMark val="none"/>
        <c:tickLblPos val="nextTo"/>
        <c:spPr>
          <a:noFill/>
          <a:ln w="25400">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Light" panose="020F0302020204030204" pitchFamily="34" charset="0"/>
                <a:ea typeface="Calibri Light"/>
                <a:cs typeface="Calibri Light" panose="020F0302020204030204" pitchFamily="34" charset="0"/>
              </a:defRPr>
            </a:pPr>
            <a:endParaRPr lang="en-US"/>
          </a:p>
        </c:txPr>
        <c:crossAx val="948983472"/>
        <c:crosses val="autoZero"/>
        <c:crossBetween val="between"/>
      </c:valAx>
      <c:valAx>
        <c:axId val="45123230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alibri Light" panose="020F0302020204030204" pitchFamily="34" charset="0"/>
                    <a:ea typeface="Calibri Light"/>
                    <a:cs typeface="Calibri Light" panose="020F0302020204030204" pitchFamily="34" charset="0"/>
                  </a:defRPr>
                </a:pPr>
                <a:r>
                  <a:rPr lang="en-US"/>
                  <a:t>Hospital participation rate</a:t>
                </a:r>
              </a:p>
            </c:rich>
          </c:tx>
          <c:layout>
            <c:manualLayout>
              <c:xMode val="edge"/>
              <c:yMode val="edge"/>
              <c:x val="0.94788849968710343"/>
              <c:y val="0.1445860571793232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alibri Light" panose="020F0302020204030204" pitchFamily="34" charset="0"/>
                  <a:ea typeface="Calibri Light"/>
                  <a:cs typeface="Calibri Light" panose="020F0302020204030204" pitchFamily="34" charset="0"/>
                </a:defRPr>
              </a:pPr>
              <a:endParaRPr lang="en-US"/>
            </a:p>
          </c:txPr>
        </c:title>
        <c:numFmt formatCode="0%" sourceLinked="0"/>
        <c:majorTickMark val="none"/>
        <c:minorTickMark val="none"/>
        <c:tickLblPos val="nextTo"/>
        <c:spPr>
          <a:noFill/>
          <a:ln w="25400">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Light" panose="020F0302020204030204" pitchFamily="34" charset="0"/>
                <a:ea typeface="Calibri Light"/>
                <a:cs typeface="Calibri Light" panose="020F0302020204030204" pitchFamily="34" charset="0"/>
              </a:defRPr>
            </a:pPr>
            <a:endParaRPr lang="en-US"/>
          </a:p>
        </c:txPr>
        <c:crossAx val="492473728"/>
        <c:crosses val="max"/>
        <c:crossBetween val="between"/>
      </c:valAx>
      <c:dateAx>
        <c:axId val="492473728"/>
        <c:scaling>
          <c:orientation val="minMax"/>
        </c:scaling>
        <c:delete val="1"/>
        <c:axPos val="b"/>
        <c:numFmt formatCode="mmm\-yy" sourceLinked="1"/>
        <c:majorTickMark val="out"/>
        <c:minorTickMark val="none"/>
        <c:tickLblPos val="nextTo"/>
        <c:crossAx val="451232304"/>
        <c:crosses val="autoZero"/>
        <c:auto val="1"/>
        <c:lblOffset val="100"/>
        <c:baseTimeUnit val="months"/>
        <c:majorUnit val="1"/>
        <c:minorUnit val="1"/>
      </c:dateAx>
      <c:spPr>
        <a:noFill/>
        <a:ln w="25400">
          <a:noFill/>
        </a:ln>
        <a:effectLst/>
      </c:spPr>
    </c:plotArea>
    <c:legend>
      <c:legendPos val="b"/>
      <c:layout>
        <c:manualLayout>
          <c:xMode val="edge"/>
          <c:yMode val="edge"/>
          <c:x val="5.13502162039631E-2"/>
          <c:y val="0.92790621910469473"/>
          <c:w val="0.89729939651079738"/>
          <c:h val="5.8645885138027994E-2"/>
        </c:manualLayout>
      </c:layout>
      <c:overlay val="0"/>
      <c:spPr>
        <a:noFill/>
        <a:ln>
          <a:noFill/>
        </a:ln>
        <a:effectLst/>
        <a:extLst>
          <a:ext uri="{91240B29-F687-4F45-9708-019B960494DF}">
            <a14:hiddenLine xmlns:a14="http://schemas.microsoft.com/office/drawing/2010/main">
              <a:noFill/>
            </a14:hiddenLine>
          </a:ext>
        </a:ex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alibri Light" panose="020F0302020204030204" pitchFamily="34" charset="0"/>
              <a:ea typeface="Calibri Light"/>
              <a:cs typeface="Calibri Light" panose="020F03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c:spPr>
  <c:txPr>
    <a:bodyPr/>
    <a:lstStyle/>
    <a:p>
      <a:pPr>
        <a:defRPr sz="1000" b="0" i="0">
          <a:latin typeface="Calibri Light" panose="020F0302020204030204" pitchFamily="34" charset="0"/>
          <a:ea typeface="Calibri Light"/>
          <a:cs typeface="Calibri Light" panose="020F0302020204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AU" sz="1600" dirty="0">
                <a:latin typeface="Arial" panose="020B0604020202020204" pitchFamily="34" charset="0"/>
                <a:cs typeface="Arial" panose="020B0604020202020204" pitchFamily="34" charset="0"/>
              </a:rPr>
              <a:t>Hospital Treatment</a:t>
            </a:r>
            <a:r>
              <a:rPr lang="en-AU" sz="1600" baseline="0" dirty="0">
                <a:latin typeface="Arial" panose="020B0604020202020204" pitchFamily="34" charset="0"/>
                <a:cs typeface="Arial" panose="020B0604020202020204" pitchFamily="34" charset="0"/>
              </a:rPr>
              <a:t> Policies by Tier</a:t>
            </a:r>
            <a:endParaRPr lang="en-AU" sz="160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U"/>
        </a:p>
      </c:txPr>
    </c:title>
    <c:autoTitleDeleted val="0"/>
    <c:plotArea>
      <c:layout>
        <c:manualLayout>
          <c:layoutTarget val="inner"/>
          <c:xMode val="edge"/>
          <c:yMode val="edge"/>
          <c:x val="0.10160106373290104"/>
          <c:y val="0.12151181810214445"/>
          <c:w val="0.87103785836989478"/>
          <c:h val="0.58769699195495995"/>
        </c:manualLayout>
      </c:layout>
      <c:barChart>
        <c:barDir val="col"/>
        <c:grouping val="clustered"/>
        <c:varyColors val="0"/>
        <c:ser>
          <c:idx val="0"/>
          <c:order val="0"/>
          <c:tx>
            <c:strRef>
              <c:f>Gold!$L$7</c:f>
              <c:strCache>
                <c:ptCount val="1"/>
                <c:pt idx="0">
                  <c:v>Jun-20</c:v>
                </c:pt>
              </c:strCache>
            </c:strRef>
          </c:tx>
          <c:spPr>
            <a:solidFill>
              <a:schemeClr val="accent1">
                <a:tint val="39000"/>
              </a:schemeClr>
            </a:solidFill>
            <a:ln>
              <a:noFill/>
            </a:ln>
            <a:effectLst/>
          </c:spPr>
          <c:invertIfNegative val="0"/>
          <c:cat>
            <c:strRef>
              <c:f>Gold!$M$2:$P$2</c:f>
              <c:strCache>
                <c:ptCount val="4"/>
                <c:pt idx="0">
                  <c:v>Gold</c:v>
                </c:pt>
                <c:pt idx="1">
                  <c:v>Silver</c:v>
                </c:pt>
                <c:pt idx="2">
                  <c:v>Bronze</c:v>
                </c:pt>
                <c:pt idx="3">
                  <c:v>Basic</c:v>
                </c:pt>
              </c:strCache>
            </c:strRef>
          </c:cat>
          <c:val>
            <c:numRef>
              <c:f>Gold!$M$7:$P$7</c:f>
              <c:numCache>
                <c:formatCode>0.0%</c:formatCode>
                <c:ptCount val="4"/>
                <c:pt idx="0">
                  <c:v>0.40089654647976397</c:v>
                </c:pt>
                <c:pt idx="1">
                  <c:v>0.32971260874710895</c:v>
                </c:pt>
                <c:pt idx="2">
                  <c:v>0.15839042516661625</c:v>
                </c:pt>
                <c:pt idx="3">
                  <c:v>0.11099987253152929</c:v>
                </c:pt>
              </c:numCache>
            </c:numRef>
          </c:val>
          <c:extLst>
            <c:ext xmlns:c16="http://schemas.microsoft.com/office/drawing/2014/chart" uri="{C3380CC4-5D6E-409C-BE32-E72D297353CC}">
              <c16:uniqueId val="{00000000-0B75-45D7-B3A3-BFDA05B5FDD8}"/>
            </c:ext>
          </c:extLst>
        </c:ser>
        <c:ser>
          <c:idx val="1"/>
          <c:order val="1"/>
          <c:tx>
            <c:strRef>
              <c:f>Gold!$L$8</c:f>
              <c:strCache>
                <c:ptCount val="1"/>
                <c:pt idx="0">
                  <c:v>Sep-20</c:v>
                </c:pt>
              </c:strCache>
            </c:strRef>
          </c:tx>
          <c:spPr>
            <a:solidFill>
              <a:schemeClr val="accent1">
                <a:tint val="48000"/>
              </a:schemeClr>
            </a:solidFill>
            <a:ln>
              <a:noFill/>
            </a:ln>
            <a:effectLst/>
          </c:spPr>
          <c:invertIfNegative val="0"/>
          <c:cat>
            <c:strRef>
              <c:f>Gold!$M$2:$P$2</c:f>
              <c:strCache>
                <c:ptCount val="4"/>
                <c:pt idx="0">
                  <c:v>Gold</c:v>
                </c:pt>
                <c:pt idx="1">
                  <c:v>Silver</c:v>
                </c:pt>
                <c:pt idx="2">
                  <c:v>Bronze</c:v>
                </c:pt>
                <c:pt idx="3">
                  <c:v>Basic</c:v>
                </c:pt>
              </c:strCache>
            </c:strRef>
          </c:cat>
          <c:val>
            <c:numRef>
              <c:f>Gold!$M$8:$P$8</c:f>
              <c:numCache>
                <c:formatCode>0.0%</c:formatCode>
                <c:ptCount val="4"/>
                <c:pt idx="0">
                  <c:v>0.39615392878310529</c:v>
                </c:pt>
                <c:pt idx="1">
                  <c:v>0.33115807295291461</c:v>
                </c:pt>
                <c:pt idx="2">
                  <c:v>0.1625484035603573</c:v>
                </c:pt>
                <c:pt idx="3">
                  <c:v>0.11013959470362281</c:v>
                </c:pt>
              </c:numCache>
            </c:numRef>
          </c:val>
          <c:extLst>
            <c:ext xmlns:c16="http://schemas.microsoft.com/office/drawing/2014/chart" uri="{C3380CC4-5D6E-409C-BE32-E72D297353CC}">
              <c16:uniqueId val="{00000001-0B75-45D7-B3A3-BFDA05B5FDD8}"/>
            </c:ext>
          </c:extLst>
        </c:ser>
        <c:ser>
          <c:idx val="2"/>
          <c:order val="2"/>
          <c:tx>
            <c:strRef>
              <c:f>Gold!$L$9</c:f>
              <c:strCache>
                <c:ptCount val="1"/>
                <c:pt idx="0">
                  <c:v>Dec-20</c:v>
                </c:pt>
              </c:strCache>
            </c:strRef>
          </c:tx>
          <c:spPr>
            <a:solidFill>
              <a:schemeClr val="accent1">
                <a:tint val="57000"/>
              </a:schemeClr>
            </a:solidFill>
            <a:ln>
              <a:noFill/>
            </a:ln>
            <a:effectLst/>
          </c:spPr>
          <c:invertIfNegative val="0"/>
          <c:cat>
            <c:strRef>
              <c:f>Gold!$M$2:$P$2</c:f>
              <c:strCache>
                <c:ptCount val="4"/>
                <c:pt idx="0">
                  <c:v>Gold</c:v>
                </c:pt>
                <c:pt idx="1">
                  <c:v>Silver</c:v>
                </c:pt>
                <c:pt idx="2">
                  <c:v>Bronze</c:v>
                </c:pt>
                <c:pt idx="3">
                  <c:v>Basic</c:v>
                </c:pt>
              </c:strCache>
            </c:strRef>
          </c:cat>
          <c:val>
            <c:numRef>
              <c:f>Gold!$M$9:$P$9</c:f>
              <c:numCache>
                <c:formatCode>0.0%</c:formatCode>
                <c:ptCount val="4"/>
                <c:pt idx="0">
                  <c:v>0.40086289326868052</c:v>
                </c:pt>
                <c:pt idx="1">
                  <c:v>0.32470056268686442</c:v>
                </c:pt>
                <c:pt idx="2">
                  <c:v>0.16512215775849243</c:v>
                </c:pt>
                <c:pt idx="3">
                  <c:v>0.10931438628596266</c:v>
                </c:pt>
              </c:numCache>
            </c:numRef>
          </c:val>
          <c:extLst>
            <c:ext xmlns:c16="http://schemas.microsoft.com/office/drawing/2014/chart" uri="{C3380CC4-5D6E-409C-BE32-E72D297353CC}">
              <c16:uniqueId val="{00000002-0B75-45D7-B3A3-BFDA05B5FDD8}"/>
            </c:ext>
          </c:extLst>
        </c:ser>
        <c:ser>
          <c:idx val="3"/>
          <c:order val="3"/>
          <c:tx>
            <c:strRef>
              <c:f>Gold!$L$10</c:f>
              <c:strCache>
                <c:ptCount val="1"/>
                <c:pt idx="0">
                  <c:v>Mar-21</c:v>
                </c:pt>
              </c:strCache>
            </c:strRef>
          </c:tx>
          <c:spPr>
            <a:solidFill>
              <a:schemeClr val="accent1">
                <a:tint val="65000"/>
              </a:schemeClr>
            </a:solidFill>
            <a:ln>
              <a:noFill/>
            </a:ln>
            <a:effectLst/>
          </c:spPr>
          <c:invertIfNegative val="0"/>
          <c:cat>
            <c:strRef>
              <c:f>Gold!$M$2:$P$2</c:f>
              <c:strCache>
                <c:ptCount val="4"/>
                <c:pt idx="0">
                  <c:v>Gold</c:v>
                </c:pt>
                <c:pt idx="1">
                  <c:v>Silver</c:v>
                </c:pt>
                <c:pt idx="2">
                  <c:v>Bronze</c:v>
                </c:pt>
                <c:pt idx="3">
                  <c:v>Basic</c:v>
                </c:pt>
              </c:strCache>
            </c:strRef>
          </c:cat>
          <c:val>
            <c:numRef>
              <c:f>Gold!$M$10:$P$10</c:f>
              <c:numCache>
                <c:formatCode>0.0%</c:formatCode>
                <c:ptCount val="4"/>
                <c:pt idx="0">
                  <c:v>0.39548391276732564</c:v>
                </c:pt>
                <c:pt idx="1">
                  <c:v>0.33389992611142011</c:v>
                </c:pt>
                <c:pt idx="2">
                  <c:v>0.16128780418467442</c:v>
                </c:pt>
                <c:pt idx="3">
                  <c:v>0.10932835693657984</c:v>
                </c:pt>
              </c:numCache>
            </c:numRef>
          </c:val>
          <c:extLst>
            <c:ext xmlns:c16="http://schemas.microsoft.com/office/drawing/2014/chart" uri="{C3380CC4-5D6E-409C-BE32-E72D297353CC}">
              <c16:uniqueId val="{00000003-0B75-45D7-B3A3-BFDA05B5FDD8}"/>
            </c:ext>
          </c:extLst>
        </c:ser>
        <c:ser>
          <c:idx val="4"/>
          <c:order val="4"/>
          <c:tx>
            <c:strRef>
              <c:f>Gold!$L$11</c:f>
              <c:strCache>
                <c:ptCount val="1"/>
                <c:pt idx="0">
                  <c:v>Jun-21</c:v>
                </c:pt>
              </c:strCache>
            </c:strRef>
          </c:tx>
          <c:spPr>
            <a:solidFill>
              <a:schemeClr val="accent1">
                <a:tint val="74000"/>
              </a:schemeClr>
            </a:solidFill>
            <a:ln>
              <a:noFill/>
            </a:ln>
            <a:effectLst/>
          </c:spPr>
          <c:invertIfNegative val="0"/>
          <c:cat>
            <c:strRef>
              <c:f>Gold!$M$2:$P$2</c:f>
              <c:strCache>
                <c:ptCount val="4"/>
                <c:pt idx="0">
                  <c:v>Gold</c:v>
                </c:pt>
                <c:pt idx="1">
                  <c:v>Silver</c:v>
                </c:pt>
                <c:pt idx="2">
                  <c:v>Bronze</c:v>
                </c:pt>
                <c:pt idx="3">
                  <c:v>Basic</c:v>
                </c:pt>
              </c:strCache>
            </c:strRef>
          </c:cat>
          <c:val>
            <c:numRef>
              <c:f>Gold!$M$11:$P$11</c:f>
              <c:numCache>
                <c:formatCode>0.0%</c:formatCode>
                <c:ptCount val="4"/>
                <c:pt idx="0">
                  <c:v>0.39087458218657006</c:v>
                </c:pt>
                <c:pt idx="1">
                  <c:v>0.33610090704734669</c:v>
                </c:pt>
                <c:pt idx="2">
                  <c:v>0.16463604205857196</c:v>
                </c:pt>
                <c:pt idx="3">
                  <c:v>0.10838846870751126</c:v>
                </c:pt>
              </c:numCache>
            </c:numRef>
          </c:val>
          <c:extLst>
            <c:ext xmlns:c16="http://schemas.microsoft.com/office/drawing/2014/chart" uri="{C3380CC4-5D6E-409C-BE32-E72D297353CC}">
              <c16:uniqueId val="{00000004-0B75-45D7-B3A3-BFDA05B5FDD8}"/>
            </c:ext>
          </c:extLst>
        </c:ser>
        <c:ser>
          <c:idx val="5"/>
          <c:order val="5"/>
          <c:tx>
            <c:strRef>
              <c:f>Gold!$L$12</c:f>
              <c:strCache>
                <c:ptCount val="1"/>
                <c:pt idx="0">
                  <c:v>Sep-21</c:v>
                </c:pt>
              </c:strCache>
            </c:strRef>
          </c:tx>
          <c:spPr>
            <a:solidFill>
              <a:schemeClr val="accent1">
                <a:tint val="83000"/>
              </a:schemeClr>
            </a:solidFill>
            <a:ln>
              <a:noFill/>
            </a:ln>
            <a:effectLst/>
          </c:spPr>
          <c:invertIfNegative val="0"/>
          <c:cat>
            <c:strRef>
              <c:f>Gold!$M$2:$P$2</c:f>
              <c:strCache>
                <c:ptCount val="4"/>
                <c:pt idx="0">
                  <c:v>Gold</c:v>
                </c:pt>
                <c:pt idx="1">
                  <c:v>Silver</c:v>
                </c:pt>
                <c:pt idx="2">
                  <c:v>Bronze</c:v>
                </c:pt>
                <c:pt idx="3">
                  <c:v>Basic</c:v>
                </c:pt>
              </c:strCache>
            </c:strRef>
          </c:cat>
          <c:val>
            <c:numRef>
              <c:f>Gold!$M$12:$P$12</c:f>
              <c:numCache>
                <c:formatCode>0.0%</c:formatCode>
                <c:ptCount val="4"/>
                <c:pt idx="0">
                  <c:v>0.38657018389011982</c:v>
                </c:pt>
                <c:pt idx="1">
                  <c:v>0.33322447523360482</c:v>
                </c:pt>
                <c:pt idx="2">
                  <c:v>0.17173127650987627</c:v>
                </c:pt>
                <c:pt idx="3">
                  <c:v>0.10847406436639906</c:v>
                </c:pt>
              </c:numCache>
            </c:numRef>
          </c:val>
          <c:extLst>
            <c:ext xmlns:c16="http://schemas.microsoft.com/office/drawing/2014/chart" uri="{C3380CC4-5D6E-409C-BE32-E72D297353CC}">
              <c16:uniqueId val="{00000005-0B75-45D7-B3A3-BFDA05B5FDD8}"/>
            </c:ext>
          </c:extLst>
        </c:ser>
        <c:ser>
          <c:idx val="6"/>
          <c:order val="6"/>
          <c:tx>
            <c:strRef>
              <c:f>Gold!$L$13</c:f>
              <c:strCache>
                <c:ptCount val="1"/>
                <c:pt idx="0">
                  <c:v>Dec-21</c:v>
                </c:pt>
              </c:strCache>
            </c:strRef>
          </c:tx>
          <c:spPr>
            <a:solidFill>
              <a:schemeClr val="accent1">
                <a:tint val="92000"/>
              </a:schemeClr>
            </a:solidFill>
            <a:ln>
              <a:noFill/>
            </a:ln>
            <a:effectLst/>
          </c:spPr>
          <c:invertIfNegative val="0"/>
          <c:cat>
            <c:strRef>
              <c:f>Gold!$M$2:$P$2</c:f>
              <c:strCache>
                <c:ptCount val="4"/>
                <c:pt idx="0">
                  <c:v>Gold</c:v>
                </c:pt>
                <c:pt idx="1">
                  <c:v>Silver</c:v>
                </c:pt>
                <c:pt idx="2">
                  <c:v>Bronze</c:v>
                </c:pt>
                <c:pt idx="3">
                  <c:v>Basic</c:v>
                </c:pt>
              </c:strCache>
            </c:strRef>
          </c:cat>
          <c:val>
            <c:numRef>
              <c:f>Gold!$M$13:$P$13</c:f>
              <c:numCache>
                <c:formatCode>0.0%</c:formatCode>
                <c:ptCount val="4"/>
                <c:pt idx="0">
                  <c:v>0.38146089738989181</c:v>
                </c:pt>
                <c:pt idx="1">
                  <c:v>0.33613908440534312</c:v>
                </c:pt>
                <c:pt idx="2">
                  <c:v>0.17098072920586962</c:v>
                </c:pt>
                <c:pt idx="3">
                  <c:v>0.11141928899889546</c:v>
                </c:pt>
              </c:numCache>
            </c:numRef>
          </c:val>
          <c:extLst>
            <c:ext xmlns:c16="http://schemas.microsoft.com/office/drawing/2014/chart" uri="{C3380CC4-5D6E-409C-BE32-E72D297353CC}">
              <c16:uniqueId val="{00000006-0B75-45D7-B3A3-BFDA05B5FDD8}"/>
            </c:ext>
          </c:extLst>
        </c:ser>
        <c:ser>
          <c:idx val="7"/>
          <c:order val="7"/>
          <c:tx>
            <c:strRef>
              <c:f>Gold!$L$14</c:f>
              <c:strCache>
                <c:ptCount val="1"/>
                <c:pt idx="0">
                  <c:v>Mar-22</c:v>
                </c:pt>
              </c:strCache>
            </c:strRef>
          </c:tx>
          <c:spPr>
            <a:solidFill>
              <a:schemeClr val="accent1"/>
            </a:solidFill>
            <a:ln>
              <a:noFill/>
            </a:ln>
            <a:effectLst/>
          </c:spPr>
          <c:invertIfNegative val="0"/>
          <c:cat>
            <c:strRef>
              <c:f>Gold!$M$2:$P$2</c:f>
              <c:strCache>
                <c:ptCount val="4"/>
                <c:pt idx="0">
                  <c:v>Gold</c:v>
                </c:pt>
                <c:pt idx="1">
                  <c:v>Silver</c:v>
                </c:pt>
                <c:pt idx="2">
                  <c:v>Bronze</c:v>
                </c:pt>
                <c:pt idx="3">
                  <c:v>Basic</c:v>
                </c:pt>
              </c:strCache>
            </c:strRef>
          </c:cat>
          <c:val>
            <c:numRef>
              <c:f>Gold!$M$14:$P$14</c:f>
              <c:numCache>
                <c:formatCode>0.0%</c:formatCode>
                <c:ptCount val="4"/>
                <c:pt idx="0">
                  <c:v>0.37844528356196949</c:v>
                </c:pt>
                <c:pt idx="1">
                  <c:v>0.33904159535341827</c:v>
                </c:pt>
                <c:pt idx="2">
                  <c:v>0.17382221137762088</c:v>
                </c:pt>
                <c:pt idx="3">
                  <c:v>0.10869090970699141</c:v>
                </c:pt>
              </c:numCache>
            </c:numRef>
          </c:val>
          <c:extLst>
            <c:ext xmlns:c16="http://schemas.microsoft.com/office/drawing/2014/chart" uri="{C3380CC4-5D6E-409C-BE32-E72D297353CC}">
              <c16:uniqueId val="{00000007-0B75-45D7-B3A3-BFDA05B5FDD8}"/>
            </c:ext>
          </c:extLst>
        </c:ser>
        <c:ser>
          <c:idx val="8"/>
          <c:order val="8"/>
          <c:tx>
            <c:strRef>
              <c:f>Gold!$L$15</c:f>
              <c:strCache>
                <c:ptCount val="1"/>
                <c:pt idx="0">
                  <c:v>Jun-22</c:v>
                </c:pt>
              </c:strCache>
            </c:strRef>
          </c:tx>
          <c:spPr>
            <a:solidFill>
              <a:schemeClr val="accent1">
                <a:shade val="91000"/>
              </a:schemeClr>
            </a:solidFill>
            <a:ln>
              <a:noFill/>
            </a:ln>
            <a:effectLst/>
          </c:spPr>
          <c:invertIfNegative val="0"/>
          <c:cat>
            <c:strRef>
              <c:f>Gold!$M$2:$P$2</c:f>
              <c:strCache>
                <c:ptCount val="4"/>
                <c:pt idx="0">
                  <c:v>Gold</c:v>
                </c:pt>
                <c:pt idx="1">
                  <c:v>Silver</c:v>
                </c:pt>
                <c:pt idx="2">
                  <c:v>Bronze</c:v>
                </c:pt>
                <c:pt idx="3">
                  <c:v>Basic</c:v>
                </c:pt>
              </c:strCache>
            </c:strRef>
          </c:cat>
          <c:val>
            <c:numRef>
              <c:f>Gold!$M$15:$P$15</c:f>
              <c:numCache>
                <c:formatCode>0.0%</c:formatCode>
                <c:ptCount val="4"/>
                <c:pt idx="0">
                  <c:v>0.37377372256055258</c:v>
                </c:pt>
                <c:pt idx="1">
                  <c:v>0.34054932991836484</c:v>
                </c:pt>
                <c:pt idx="2">
                  <c:v>0.17726472205883145</c:v>
                </c:pt>
                <c:pt idx="3">
                  <c:v>0.10841222546225117</c:v>
                </c:pt>
              </c:numCache>
            </c:numRef>
          </c:val>
          <c:extLst>
            <c:ext xmlns:c16="http://schemas.microsoft.com/office/drawing/2014/chart" uri="{C3380CC4-5D6E-409C-BE32-E72D297353CC}">
              <c16:uniqueId val="{00000008-0B75-45D7-B3A3-BFDA05B5FDD8}"/>
            </c:ext>
          </c:extLst>
        </c:ser>
        <c:ser>
          <c:idx val="9"/>
          <c:order val="9"/>
          <c:tx>
            <c:strRef>
              <c:f>Gold!$L$16</c:f>
              <c:strCache>
                <c:ptCount val="1"/>
                <c:pt idx="0">
                  <c:v>Sep-22</c:v>
                </c:pt>
              </c:strCache>
            </c:strRef>
          </c:tx>
          <c:spPr>
            <a:solidFill>
              <a:schemeClr val="accent1">
                <a:shade val="82000"/>
              </a:schemeClr>
            </a:solidFill>
            <a:ln>
              <a:noFill/>
            </a:ln>
            <a:effectLst/>
          </c:spPr>
          <c:invertIfNegative val="0"/>
          <c:cat>
            <c:strRef>
              <c:f>Gold!$M$2:$P$2</c:f>
              <c:strCache>
                <c:ptCount val="4"/>
                <c:pt idx="0">
                  <c:v>Gold</c:v>
                </c:pt>
                <c:pt idx="1">
                  <c:v>Silver</c:v>
                </c:pt>
                <c:pt idx="2">
                  <c:v>Bronze</c:v>
                </c:pt>
                <c:pt idx="3">
                  <c:v>Basic</c:v>
                </c:pt>
              </c:strCache>
            </c:strRef>
          </c:cat>
          <c:val>
            <c:numRef>
              <c:f>Gold!$M$16:$P$16</c:f>
              <c:numCache>
                <c:formatCode>0.0%</c:formatCode>
                <c:ptCount val="4"/>
                <c:pt idx="0">
                  <c:v>0.36932022340630061</c:v>
                </c:pt>
                <c:pt idx="1">
                  <c:v>0.34169990918639503</c:v>
                </c:pt>
                <c:pt idx="2">
                  <c:v>0.18046037078597776</c:v>
                </c:pt>
                <c:pt idx="3">
                  <c:v>0.10851949662132659</c:v>
                </c:pt>
              </c:numCache>
            </c:numRef>
          </c:val>
          <c:extLst>
            <c:ext xmlns:c16="http://schemas.microsoft.com/office/drawing/2014/chart" uri="{C3380CC4-5D6E-409C-BE32-E72D297353CC}">
              <c16:uniqueId val="{00000009-0B75-45D7-B3A3-BFDA05B5FDD8}"/>
            </c:ext>
          </c:extLst>
        </c:ser>
        <c:ser>
          <c:idx val="10"/>
          <c:order val="10"/>
          <c:tx>
            <c:strRef>
              <c:f>Gold!$L$17</c:f>
              <c:strCache>
                <c:ptCount val="1"/>
                <c:pt idx="0">
                  <c:v>Dec-22</c:v>
                </c:pt>
              </c:strCache>
            </c:strRef>
          </c:tx>
          <c:spPr>
            <a:solidFill>
              <a:schemeClr val="accent1">
                <a:shade val="73000"/>
              </a:schemeClr>
            </a:solidFill>
            <a:ln>
              <a:noFill/>
            </a:ln>
            <a:effectLst/>
          </c:spPr>
          <c:invertIfNegative val="0"/>
          <c:cat>
            <c:strRef>
              <c:f>Gold!$M$2:$P$2</c:f>
              <c:strCache>
                <c:ptCount val="4"/>
                <c:pt idx="0">
                  <c:v>Gold</c:v>
                </c:pt>
                <c:pt idx="1">
                  <c:v>Silver</c:v>
                </c:pt>
                <c:pt idx="2">
                  <c:v>Bronze</c:v>
                </c:pt>
                <c:pt idx="3">
                  <c:v>Basic</c:v>
                </c:pt>
              </c:strCache>
            </c:strRef>
          </c:cat>
          <c:val>
            <c:numRef>
              <c:f>Gold!$M$17:$P$17</c:f>
              <c:numCache>
                <c:formatCode>0.0%</c:formatCode>
                <c:ptCount val="4"/>
                <c:pt idx="0">
                  <c:v>0.36532208284649809</c:v>
                </c:pt>
                <c:pt idx="1">
                  <c:v>0.34388244444566918</c:v>
                </c:pt>
                <c:pt idx="2">
                  <c:v>0.18243473192830845</c:v>
                </c:pt>
                <c:pt idx="3">
                  <c:v>0.10836074077952426</c:v>
                </c:pt>
              </c:numCache>
            </c:numRef>
          </c:val>
          <c:extLst>
            <c:ext xmlns:c16="http://schemas.microsoft.com/office/drawing/2014/chart" uri="{C3380CC4-5D6E-409C-BE32-E72D297353CC}">
              <c16:uniqueId val="{0000000A-0B75-45D7-B3A3-BFDA05B5FDD8}"/>
            </c:ext>
          </c:extLst>
        </c:ser>
        <c:ser>
          <c:idx val="11"/>
          <c:order val="11"/>
          <c:tx>
            <c:strRef>
              <c:f>Gold!$L$18</c:f>
              <c:strCache>
                <c:ptCount val="1"/>
                <c:pt idx="0">
                  <c:v>Mar-23</c:v>
                </c:pt>
              </c:strCache>
            </c:strRef>
          </c:tx>
          <c:spPr>
            <a:solidFill>
              <a:schemeClr val="accent1">
                <a:shade val="65000"/>
              </a:schemeClr>
            </a:solidFill>
            <a:ln>
              <a:noFill/>
            </a:ln>
            <a:effectLst/>
          </c:spPr>
          <c:invertIfNegative val="0"/>
          <c:cat>
            <c:strRef>
              <c:f>Gold!$M$2:$P$2</c:f>
              <c:strCache>
                <c:ptCount val="4"/>
                <c:pt idx="0">
                  <c:v>Gold</c:v>
                </c:pt>
                <c:pt idx="1">
                  <c:v>Silver</c:v>
                </c:pt>
                <c:pt idx="2">
                  <c:v>Bronze</c:v>
                </c:pt>
                <c:pt idx="3">
                  <c:v>Basic</c:v>
                </c:pt>
              </c:strCache>
            </c:strRef>
          </c:cat>
          <c:val>
            <c:numRef>
              <c:f>Gold!$M$18:$P$18</c:f>
              <c:numCache>
                <c:formatCode>0.0%</c:formatCode>
                <c:ptCount val="4"/>
                <c:pt idx="0">
                  <c:v>0.36033009961552537</c:v>
                </c:pt>
                <c:pt idx="1">
                  <c:v>0.34661145793825315</c:v>
                </c:pt>
                <c:pt idx="2">
                  <c:v>0.18493328688005328</c:v>
                </c:pt>
                <c:pt idx="3">
                  <c:v>0.10812515556616822</c:v>
                </c:pt>
              </c:numCache>
            </c:numRef>
          </c:val>
          <c:extLst>
            <c:ext xmlns:c16="http://schemas.microsoft.com/office/drawing/2014/chart" uri="{C3380CC4-5D6E-409C-BE32-E72D297353CC}">
              <c16:uniqueId val="{0000000B-0B75-45D7-B3A3-BFDA05B5FDD8}"/>
            </c:ext>
          </c:extLst>
        </c:ser>
        <c:ser>
          <c:idx val="12"/>
          <c:order val="12"/>
          <c:tx>
            <c:strRef>
              <c:f>Gold!$L$19</c:f>
              <c:strCache>
                <c:ptCount val="1"/>
                <c:pt idx="0">
                  <c:v>Jun-23</c:v>
                </c:pt>
              </c:strCache>
            </c:strRef>
          </c:tx>
          <c:spPr>
            <a:solidFill>
              <a:schemeClr val="accent1">
                <a:shade val="56000"/>
              </a:schemeClr>
            </a:solidFill>
            <a:ln>
              <a:noFill/>
            </a:ln>
            <a:effectLst/>
          </c:spPr>
          <c:invertIfNegative val="0"/>
          <c:cat>
            <c:strRef>
              <c:f>Gold!$M$2:$P$2</c:f>
              <c:strCache>
                <c:ptCount val="4"/>
                <c:pt idx="0">
                  <c:v>Gold</c:v>
                </c:pt>
                <c:pt idx="1">
                  <c:v>Silver</c:v>
                </c:pt>
                <c:pt idx="2">
                  <c:v>Bronze</c:v>
                </c:pt>
                <c:pt idx="3">
                  <c:v>Basic</c:v>
                </c:pt>
              </c:strCache>
            </c:strRef>
          </c:cat>
          <c:val>
            <c:numRef>
              <c:f>Gold!$M$19:$P$19</c:f>
              <c:numCache>
                <c:formatCode>0.0%</c:formatCode>
                <c:ptCount val="4"/>
                <c:pt idx="0">
                  <c:v>0.3542781604349633</c:v>
                </c:pt>
                <c:pt idx="1">
                  <c:v>0.34825568346195562</c:v>
                </c:pt>
                <c:pt idx="2">
                  <c:v>0.18884702464718117</c:v>
                </c:pt>
                <c:pt idx="3">
                  <c:v>0.10861913145589988</c:v>
                </c:pt>
              </c:numCache>
            </c:numRef>
          </c:val>
          <c:extLst>
            <c:ext xmlns:c16="http://schemas.microsoft.com/office/drawing/2014/chart" uri="{C3380CC4-5D6E-409C-BE32-E72D297353CC}">
              <c16:uniqueId val="{0000000C-0B75-45D7-B3A3-BFDA05B5FDD8}"/>
            </c:ext>
          </c:extLst>
        </c:ser>
        <c:ser>
          <c:idx val="13"/>
          <c:order val="13"/>
          <c:tx>
            <c:strRef>
              <c:f>Gold!$L$20</c:f>
              <c:strCache>
                <c:ptCount val="1"/>
                <c:pt idx="0">
                  <c:v>Sep-23</c:v>
                </c:pt>
              </c:strCache>
            </c:strRef>
          </c:tx>
          <c:spPr>
            <a:solidFill>
              <a:schemeClr val="accent1">
                <a:shade val="47000"/>
              </a:schemeClr>
            </a:solidFill>
            <a:ln>
              <a:noFill/>
            </a:ln>
            <a:effectLst/>
          </c:spPr>
          <c:invertIfNegative val="0"/>
          <c:cat>
            <c:strRef>
              <c:f>Gold!$M$2:$P$2</c:f>
              <c:strCache>
                <c:ptCount val="4"/>
                <c:pt idx="0">
                  <c:v>Gold</c:v>
                </c:pt>
                <c:pt idx="1">
                  <c:v>Silver</c:v>
                </c:pt>
                <c:pt idx="2">
                  <c:v>Bronze</c:v>
                </c:pt>
                <c:pt idx="3">
                  <c:v>Basic</c:v>
                </c:pt>
              </c:strCache>
            </c:strRef>
          </c:cat>
          <c:val>
            <c:numRef>
              <c:f>Gold!$M$20:$P$20</c:f>
              <c:numCache>
                <c:formatCode>0.0%</c:formatCode>
                <c:ptCount val="4"/>
                <c:pt idx="0">
                  <c:v>0.34787425341437872</c:v>
                </c:pt>
                <c:pt idx="1">
                  <c:v>0.35034759623741518</c:v>
                </c:pt>
                <c:pt idx="2">
                  <c:v>0.19227339154783926</c:v>
                </c:pt>
                <c:pt idx="3">
                  <c:v>0.10950475880036689</c:v>
                </c:pt>
              </c:numCache>
            </c:numRef>
          </c:val>
          <c:extLst>
            <c:ext xmlns:c16="http://schemas.microsoft.com/office/drawing/2014/chart" uri="{C3380CC4-5D6E-409C-BE32-E72D297353CC}">
              <c16:uniqueId val="{0000000D-0B75-45D7-B3A3-BFDA05B5FDD8}"/>
            </c:ext>
          </c:extLst>
        </c:ser>
        <c:ser>
          <c:idx val="14"/>
          <c:order val="14"/>
          <c:tx>
            <c:strRef>
              <c:f>Gold!$L$21</c:f>
              <c:strCache>
                <c:ptCount val="1"/>
                <c:pt idx="0">
                  <c:v>Dec-23</c:v>
                </c:pt>
              </c:strCache>
            </c:strRef>
          </c:tx>
          <c:spPr>
            <a:solidFill>
              <a:schemeClr val="accent1">
                <a:shade val="38000"/>
              </a:schemeClr>
            </a:solidFill>
            <a:ln>
              <a:noFill/>
            </a:ln>
            <a:effectLst/>
          </c:spPr>
          <c:invertIfNegative val="0"/>
          <c:cat>
            <c:strRef>
              <c:f>Gold!$M$2:$P$2</c:f>
              <c:strCache>
                <c:ptCount val="4"/>
                <c:pt idx="0">
                  <c:v>Gold</c:v>
                </c:pt>
                <c:pt idx="1">
                  <c:v>Silver</c:v>
                </c:pt>
                <c:pt idx="2">
                  <c:v>Bronze</c:v>
                </c:pt>
                <c:pt idx="3">
                  <c:v>Basic</c:v>
                </c:pt>
              </c:strCache>
            </c:strRef>
          </c:cat>
          <c:val>
            <c:numRef>
              <c:f>Gold!$M$21:$P$21</c:f>
              <c:numCache>
                <c:formatCode>0.0%</c:formatCode>
                <c:ptCount val="4"/>
                <c:pt idx="0">
                  <c:v>0.34325658738321413</c:v>
                </c:pt>
                <c:pt idx="1">
                  <c:v>0.35259523732396075</c:v>
                </c:pt>
                <c:pt idx="2">
                  <c:v>0.19465899612086071</c:v>
                </c:pt>
                <c:pt idx="3">
                  <c:v>0.10948917917196438</c:v>
                </c:pt>
              </c:numCache>
            </c:numRef>
          </c:val>
          <c:extLst>
            <c:ext xmlns:c16="http://schemas.microsoft.com/office/drawing/2014/chart" uri="{C3380CC4-5D6E-409C-BE32-E72D297353CC}">
              <c16:uniqueId val="{0000000E-0B75-45D7-B3A3-BFDA05B5FDD8}"/>
            </c:ext>
          </c:extLst>
        </c:ser>
        <c:dLbls>
          <c:showLegendKey val="0"/>
          <c:showVal val="0"/>
          <c:showCatName val="0"/>
          <c:showSerName val="0"/>
          <c:showPercent val="0"/>
          <c:showBubbleSize val="0"/>
        </c:dLbls>
        <c:gapWidth val="219"/>
        <c:overlap val="-27"/>
        <c:axId val="1246077151"/>
        <c:axId val="1246065631"/>
      </c:barChart>
      <c:catAx>
        <c:axId val="124607715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6065631"/>
        <c:crosses val="autoZero"/>
        <c:auto val="1"/>
        <c:lblAlgn val="ctr"/>
        <c:lblOffset val="100"/>
        <c:noMultiLvlLbl val="0"/>
      </c:catAx>
      <c:valAx>
        <c:axId val="12460656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6077151"/>
        <c:crosses val="autoZero"/>
        <c:crossBetween val="between"/>
      </c:valAx>
      <c:spPr>
        <a:noFill/>
        <a:ln>
          <a:noFill/>
        </a:ln>
        <a:effectLst/>
      </c:spPr>
    </c:plotArea>
    <c:legend>
      <c:legendPos val="b"/>
      <c:layout>
        <c:manualLayout>
          <c:xMode val="edge"/>
          <c:yMode val="edge"/>
          <c:x val="4.1662449461312263E-2"/>
          <c:y val="0.79032446468950457"/>
          <c:w val="0.91954430686314015"/>
          <c:h val="0.1904135388946146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rgbClr val="000000"/>
                </a:solidFill>
                <a:latin typeface="Calibri Light"/>
                <a:ea typeface="Calibri Light"/>
                <a:cs typeface="Calibri Light"/>
              </a:defRPr>
            </a:pPr>
            <a:r>
              <a:rPr lang="en-AU"/>
              <a:t>Quarterly change in persons aged 25-29</a:t>
            </a:r>
          </a:p>
        </c:rich>
      </c:tx>
      <c:overlay val="0"/>
      <c:spPr>
        <a:noFill/>
        <a:ln>
          <a:noFill/>
        </a:ln>
        <a:effectLst/>
      </c:spPr>
      <c:txPr>
        <a:bodyPr rot="0" spcFirstLastPara="1" vertOverflow="ellipsis" vert="horz" wrap="square" anchor="ctr" anchorCtr="1"/>
        <a:lstStyle/>
        <a:p>
          <a:pPr>
            <a:defRPr sz="1000" b="0" i="0" u="none" strike="noStrike" kern="1200" spc="0" baseline="0">
              <a:solidFill>
                <a:srgbClr val="000000"/>
              </a:solidFill>
              <a:latin typeface="Calibri Light"/>
              <a:ea typeface="Calibri Light"/>
              <a:cs typeface="Calibri Light"/>
            </a:defRPr>
          </a:pPr>
          <a:endParaRPr lang="en-US"/>
        </a:p>
      </c:txPr>
    </c:title>
    <c:autoTitleDeleted val="0"/>
    <c:plotArea>
      <c:layout/>
      <c:barChart>
        <c:barDir val="col"/>
        <c:grouping val="clustered"/>
        <c:varyColors val="0"/>
        <c:ser>
          <c:idx val="0"/>
          <c:order val="0"/>
          <c:spPr>
            <a:solidFill>
              <a:srgbClr val="F8B217"/>
            </a:solidFill>
            <a:ln>
              <a:solidFill>
                <a:srgbClr val="F8B217"/>
              </a:solidFill>
            </a:ln>
            <a:effectLst/>
          </c:spPr>
          <c:invertIfNegative val="0"/>
          <c:cat>
            <c:strRef>
              <c:f>Membership!$AK$3:$BW$3</c:f>
              <c:strCache>
                <c:ptCount val="39"/>
                <c:pt idx="0">
                  <c:v>Sep15</c:v>
                </c:pt>
                <c:pt idx="1">
                  <c:v>Dec15</c:v>
                </c:pt>
                <c:pt idx="2">
                  <c:v>Mar16</c:v>
                </c:pt>
                <c:pt idx="3">
                  <c:v>Jun16</c:v>
                </c:pt>
                <c:pt idx="4">
                  <c:v>Sep16</c:v>
                </c:pt>
                <c:pt idx="5">
                  <c:v>Dec16</c:v>
                </c:pt>
                <c:pt idx="6">
                  <c:v>Mar17</c:v>
                </c:pt>
                <c:pt idx="7">
                  <c:v>Jun17</c:v>
                </c:pt>
                <c:pt idx="8">
                  <c:v>Sep17</c:v>
                </c:pt>
                <c:pt idx="9">
                  <c:v>Dec17</c:v>
                </c:pt>
                <c:pt idx="10">
                  <c:v>Mar18</c:v>
                </c:pt>
                <c:pt idx="11">
                  <c:v>Jun18</c:v>
                </c:pt>
                <c:pt idx="12">
                  <c:v>Sep18</c:v>
                </c:pt>
                <c:pt idx="13">
                  <c:v>Dec18</c:v>
                </c:pt>
                <c:pt idx="14">
                  <c:v>Mar19</c:v>
                </c:pt>
                <c:pt idx="15">
                  <c:v>Jun19</c:v>
                </c:pt>
                <c:pt idx="16">
                  <c:v>Sep19</c:v>
                </c:pt>
                <c:pt idx="17">
                  <c:v>Dec19</c:v>
                </c:pt>
                <c:pt idx="18">
                  <c:v>Mar20</c:v>
                </c:pt>
                <c:pt idx="19">
                  <c:v>Jun20</c:v>
                </c:pt>
                <c:pt idx="20">
                  <c:v>Sep20</c:v>
                </c:pt>
                <c:pt idx="21">
                  <c:v>Dec20</c:v>
                </c:pt>
                <c:pt idx="22">
                  <c:v>Mar21</c:v>
                </c:pt>
                <c:pt idx="23">
                  <c:v>Jun21</c:v>
                </c:pt>
                <c:pt idx="24">
                  <c:v>Sep21</c:v>
                </c:pt>
                <c:pt idx="25">
                  <c:v>Dec21</c:v>
                </c:pt>
                <c:pt idx="26">
                  <c:v>Mar22</c:v>
                </c:pt>
                <c:pt idx="27">
                  <c:v>Jun22</c:v>
                </c:pt>
                <c:pt idx="28">
                  <c:v>Sep22</c:v>
                </c:pt>
                <c:pt idx="29">
                  <c:v>Dec22</c:v>
                </c:pt>
                <c:pt idx="30">
                  <c:v>Mar23</c:v>
                </c:pt>
                <c:pt idx="31">
                  <c:v>Jun23</c:v>
                </c:pt>
                <c:pt idx="32">
                  <c:v>Sep23</c:v>
                </c:pt>
                <c:pt idx="33">
                  <c:v>Dec23</c:v>
                </c:pt>
                <c:pt idx="34">
                  <c:v>Mar24</c:v>
                </c:pt>
                <c:pt idx="35">
                  <c:v>Jun24</c:v>
                </c:pt>
                <c:pt idx="36">
                  <c:v>Sep24</c:v>
                </c:pt>
                <c:pt idx="37">
                  <c:v>Dec24</c:v>
                </c:pt>
                <c:pt idx="38">
                  <c:v>Mar25</c:v>
                </c:pt>
              </c:strCache>
            </c:strRef>
          </c:cat>
          <c:val>
            <c:numRef>
              <c:f>Membership!$AK$205:$BW$205</c:f>
              <c:numCache>
                <c:formatCode>_-* #,##0_-;\-* #,##0_-;_-* "-"??_-;_-@_-</c:formatCode>
                <c:ptCount val="39"/>
                <c:pt idx="0">
                  <c:v>-3569</c:v>
                </c:pt>
                <c:pt idx="1">
                  <c:v>-6610</c:v>
                </c:pt>
                <c:pt idx="2">
                  <c:v>-3867</c:v>
                </c:pt>
                <c:pt idx="3">
                  <c:v>-3591</c:v>
                </c:pt>
                <c:pt idx="4">
                  <c:v>-7378</c:v>
                </c:pt>
                <c:pt idx="5">
                  <c:v>-9580</c:v>
                </c:pt>
                <c:pt idx="6">
                  <c:v>-4010</c:v>
                </c:pt>
                <c:pt idx="7">
                  <c:v>-7753</c:v>
                </c:pt>
                <c:pt idx="8">
                  <c:v>-6787</c:v>
                </c:pt>
                <c:pt idx="9">
                  <c:v>-8986</c:v>
                </c:pt>
                <c:pt idx="10">
                  <c:v>-6828</c:v>
                </c:pt>
                <c:pt idx="11">
                  <c:v>-9619</c:v>
                </c:pt>
                <c:pt idx="12">
                  <c:v>-7080</c:v>
                </c:pt>
                <c:pt idx="13">
                  <c:v>-10448</c:v>
                </c:pt>
                <c:pt idx="14">
                  <c:v>-3256</c:v>
                </c:pt>
                <c:pt idx="15">
                  <c:v>-6989</c:v>
                </c:pt>
                <c:pt idx="16">
                  <c:v>-3496</c:v>
                </c:pt>
                <c:pt idx="17">
                  <c:v>-7635</c:v>
                </c:pt>
                <c:pt idx="18">
                  <c:v>-6824</c:v>
                </c:pt>
                <c:pt idx="19">
                  <c:v>-2696</c:v>
                </c:pt>
                <c:pt idx="20">
                  <c:v>4645</c:v>
                </c:pt>
                <c:pt idx="21">
                  <c:v>-4480</c:v>
                </c:pt>
                <c:pt idx="22">
                  <c:v>781</c:v>
                </c:pt>
                <c:pt idx="23">
                  <c:v>-60</c:v>
                </c:pt>
                <c:pt idx="24">
                  <c:v>6612</c:v>
                </c:pt>
                <c:pt idx="25">
                  <c:v>510</c:v>
                </c:pt>
                <c:pt idx="26">
                  <c:v>1362</c:v>
                </c:pt>
                <c:pt idx="27">
                  <c:v>3598</c:v>
                </c:pt>
                <c:pt idx="28">
                  <c:v>12292</c:v>
                </c:pt>
                <c:pt idx="29">
                  <c:v>7630</c:v>
                </c:pt>
                <c:pt idx="30">
                  <c:v>7829</c:v>
                </c:pt>
                <c:pt idx="31">
                  <c:v>9494</c:v>
                </c:pt>
                <c:pt idx="32">
                  <c:v>14516</c:v>
                </c:pt>
                <c:pt idx="33">
                  <c:v>6498</c:v>
                </c:pt>
                <c:pt idx="34">
                  <c:v>7861</c:v>
                </c:pt>
                <c:pt idx="35">
                  <c:v>5932</c:v>
                </c:pt>
                <c:pt idx="36">
                  <c:v>14723</c:v>
                </c:pt>
                <c:pt idx="37">
                  <c:v>4826</c:v>
                </c:pt>
                <c:pt idx="38">
                  <c:v>6708</c:v>
                </c:pt>
              </c:numCache>
            </c:numRef>
          </c:val>
          <c:extLst>
            <c:ext xmlns:c16="http://schemas.microsoft.com/office/drawing/2014/chart" uri="{C3380CC4-5D6E-409C-BE32-E72D297353CC}">
              <c16:uniqueId val="{00000000-D8D8-4D71-A073-1C6D39B3CB96}"/>
            </c:ext>
          </c:extLst>
        </c:ser>
        <c:dLbls>
          <c:showLegendKey val="0"/>
          <c:showVal val="0"/>
          <c:showCatName val="0"/>
          <c:showSerName val="0"/>
          <c:showPercent val="0"/>
          <c:showBubbleSize val="0"/>
        </c:dLbls>
        <c:gapWidth val="150"/>
        <c:axId val="605690224"/>
        <c:axId val="605690704"/>
      </c:barChart>
      <c:catAx>
        <c:axId val="605690224"/>
        <c:scaling>
          <c:orientation val="minMax"/>
        </c:scaling>
        <c:delete val="0"/>
        <c:axPos val="b"/>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900" b="0" i="0" u="none" strike="noStrike" kern="1200" baseline="0">
                <a:solidFill>
                  <a:srgbClr val="000000"/>
                </a:solidFill>
                <a:latin typeface="Calibri Light"/>
                <a:ea typeface="Calibri Light"/>
                <a:cs typeface="Calibri Light"/>
              </a:defRPr>
            </a:pPr>
            <a:endParaRPr lang="en-US"/>
          </a:p>
        </c:txPr>
        <c:crossAx val="605690704"/>
        <c:crosses val="autoZero"/>
        <c:auto val="1"/>
        <c:lblAlgn val="ctr"/>
        <c:lblOffset val="100"/>
        <c:noMultiLvlLbl val="0"/>
      </c:catAx>
      <c:valAx>
        <c:axId val="605690704"/>
        <c:scaling>
          <c:orientation val="minMax"/>
        </c:scaling>
        <c:delete val="1"/>
        <c:axPos val="l"/>
        <c:majorGridlines>
          <c:spPr>
            <a:ln w="3175" cap="flat" cmpd="sng" algn="ctr">
              <a:solidFill>
                <a:srgbClr val="BFBFBF"/>
              </a:solidFill>
              <a:prstDash val="solid"/>
              <a:round/>
            </a:ln>
            <a:effectLst/>
          </c:spPr>
        </c:majorGridlines>
        <c:numFmt formatCode="_-* #,##0_-;\-* #,##0_-;_-* &quot;-&quot;??_-;_-@_-" sourceLinked="1"/>
        <c:majorTickMark val="none"/>
        <c:minorTickMark val="none"/>
        <c:tickLblPos val="nextTo"/>
        <c:crossAx val="6056902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c:spPr>
  <c:txPr>
    <a:bodyPr/>
    <a:lstStyle/>
    <a:p>
      <a:pPr>
        <a:defRPr sz="1000" b="0" i="0">
          <a:latin typeface="Calibri Light"/>
          <a:ea typeface="Calibri Light"/>
          <a:cs typeface="Calibri Light"/>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000000"/>
                </a:solidFill>
                <a:latin typeface="Calibri Light"/>
                <a:ea typeface="Calibri Light"/>
                <a:cs typeface="Calibri Light"/>
              </a:defRPr>
            </a:pPr>
            <a:r>
              <a:rPr lang="en-AU" sz="1800"/>
              <a:t>Quarterly change in persons aged 25-29</a:t>
            </a:r>
          </a:p>
        </c:rich>
      </c:tx>
      <c:overlay val="0"/>
      <c:spPr>
        <a:noFill/>
        <a:ln>
          <a:noFill/>
        </a:ln>
        <a:effectLst/>
      </c:spPr>
      <c:txPr>
        <a:bodyPr rot="0" spcFirstLastPara="1" vertOverflow="ellipsis" vert="horz" wrap="square" anchor="ctr" anchorCtr="1"/>
        <a:lstStyle/>
        <a:p>
          <a:pPr>
            <a:defRPr sz="1800" b="0" i="0" u="none" strike="noStrike" kern="1200" spc="0" baseline="0">
              <a:solidFill>
                <a:srgbClr val="000000"/>
              </a:solidFill>
              <a:latin typeface="Calibri Light"/>
              <a:ea typeface="Calibri Light"/>
              <a:cs typeface="Calibri Light"/>
            </a:defRPr>
          </a:pPr>
          <a:endParaRPr lang="en-US"/>
        </a:p>
      </c:txPr>
    </c:title>
    <c:autoTitleDeleted val="0"/>
    <c:plotArea>
      <c:layout/>
      <c:barChart>
        <c:barDir val="col"/>
        <c:grouping val="clustered"/>
        <c:varyColors val="0"/>
        <c:ser>
          <c:idx val="0"/>
          <c:order val="0"/>
          <c:spPr>
            <a:solidFill>
              <a:srgbClr val="F8B217"/>
            </a:solidFill>
            <a:ln>
              <a:solidFill>
                <a:srgbClr val="F8B217"/>
              </a:solidFill>
            </a:ln>
            <a:effectLst/>
          </c:spPr>
          <c:invertIfNegative val="0"/>
          <c:cat>
            <c:strRef>
              <c:f>Membership!$AK$3:$BW$3</c:f>
              <c:strCache>
                <c:ptCount val="39"/>
                <c:pt idx="0">
                  <c:v>Sep15</c:v>
                </c:pt>
                <c:pt idx="1">
                  <c:v>Dec15</c:v>
                </c:pt>
                <c:pt idx="2">
                  <c:v>Mar16</c:v>
                </c:pt>
                <c:pt idx="3">
                  <c:v>Jun16</c:v>
                </c:pt>
                <c:pt idx="4">
                  <c:v>Sep16</c:v>
                </c:pt>
                <c:pt idx="5">
                  <c:v>Dec16</c:v>
                </c:pt>
                <c:pt idx="6">
                  <c:v>Mar17</c:v>
                </c:pt>
                <c:pt idx="7">
                  <c:v>Jun17</c:v>
                </c:pt>
                <c:pt idx="8">
                  <c:v>Sep17</c:v>
                </c:pt>
                <c:pt idx="9">
                  <c:v>Dec17</c:v>
                </c:pt>
                <c:pt idx="10">
                  <c:v>Mar18</c:v>
                </c:pt>
                <c:pt idx="11">
                  <c:v>Jun18</c:v>
                </c:pt>
                <c:pt idx="12">
                  <c:v>Sep18</c:v>
                </c:pt>
                <c:pt idx="13">
                  <c:v>Dec18</c:v>
                </c:pt>
                <c:pt idx="14">
                  <c:v>Mar19</c:v>
                </c:pt>
                <c:pt idx="15">
                  <c:v>Jun19</c:v>
                </c:pt>
                <c:pt idx="16">
                  <c:v>Sep19</c:v>
                </c:pt>
                <c:pt idx="17">
                  <c:v>Dec19</c:v>
                </c:pt>
                <c:pt idx="18">
                  <c:v>Mar20</c:v>
                </c:pt>
                <c:pt idx="19">
                  <c:v>Jun20</c:v>
                </c:pt>
                <c:pt idx="20">
                  <c:v>Sep20</c:v>
                </c:pt>
                <c:pt idx="21">
                  <c:v>Dec20</c:v>
                </c:pt>
                <c:pt idx="22">
                  <c:v>Mar21</c:v>
                </c:pt>
                <c:pt idx="23">
                  <c:v>Jun21</c:v>
                </c:pt>
                <c:pt idx="24">
                  <c:v>Sep21</c:v>
                </c:pt>
                <c:pt idx="25">
                  <c:v>Dec21</c:v>
                </c:pt>
                <c:pt idx="26">
                  <c:v>Mar22</c:v>
                </c:pt>
                <c:pt idx="27">
                  <c:v>Jun22</c:v>
                </c:pt>
                <c:pt idx="28">
                  <c:v>Sep22</c:v>
                </c:pt>
                <c:pt idx="29">
                  <c:v>Dec22</c:v>
                </c:pt>
                <c:pt idx="30">
                  <c:v>Mar23</c:v>
                </c:pt>
                <c:pt idx="31">
                  <c:v>Jun23</c:v>
                </c:pt>
                <c:pt idx="32">
                  <c:v>Sep23</c:v>
                </c:pt>
                <c:pt idx="33">
                  <c:v>Dec23</c:v>
                </c:pt>
                <c:pt idx="34">
                  <c:v>Mar24</c:v>
                </c:pt>
                <c:pt idx="35">
                  <c:v>Jun24</c:v>
                </c:pt>
                <c:pt idx="36">
                  <c:v>Sep24</c:v>
                </c:pt>
                <c:pt idx="37">
                  <c:v>Dec24</c:v>
                </c:pt>
                <c:pt idx="38">
                  <c:v>Mar25</c:v>
                </c:pt>
              </c:strCache>
            </c:strRef>
          </c:cat>
          <c:val>
            <c:numRef>
              <c:f>Membership!$AK$205:$BW$205</c:f>
              <c:numCache>
                <c:formatCode>_-* #,##0_-;\-* #,##0_-;_-* "-"??_-;_-@_-</c:formatCode>
                <c:ptCount val="39"/>
                <c:pt idx="0">
                  <c:v>-6</c:v>
                </c:pt>
                <c:pt idx="1">
                  <c:v>73</c:v>
                </c:pt>
                <c:pt idx="2">
                  <c:v>34</c:v>
                </c:pt>
                <c:pt idx="3">
                  <c:v>122</c:v>
                </c:pt>
                <c:pt idx="4">
                  <c:v>10</c:v>
                </c:pt>
                <c:pt idx="5">
                  <c:v>-94</c:v>
                </c:pt>
                <c:pt idx="6">
                  <c:v>-12</c:v>
                </c:pt>
                <c:pt idx="7">
                  <c:v>-29</c:v>
                </c:pt>
                <c:pt idx="8">
                  <c:v>-84</c:v>
                </c:pt>
                <c:pt idx="9">
                  <c:v>-166</c:v>
                </c:pt>
                <c:pt idx="10">
                  <c:v>5</c:v>
                </c:pt>
                <c:pt idx="11">
                  <c:v>-218</c:v>
                </c:pt>
                <c:pt idx="12">
                  <c:v>-240</c:v>
                </c:pt>
                <c:pt idx="13">
                  <c:v>-261</c:v>
                </c:pt>
                <c:pt idx="14">
                  <c:v>-58</c:v>
                </c:pt>
                <c:pt idx="15">
                  <c:v>-205</c:v>
                </c:pt>
                <c:pt idx="16">
                  <c:v>-374</c:v>
                </c:pt>
                <c:pt idx="17">
                  <c:v>-497</c:v>
                </c:pt>
                <c:pt idx="18">
                  <c:v>-225</c:v>
                </c:pt>
                <c:pt idx="19">
                  <c:v>-267</c:v>
                </c:pt>
                <c:pt idx="20">
                  <c:v>-144</c:v>
                </c:pt>
                <c:pt idx="21">
                  <c:v>-376</c:v>
                </c:pt>
                <c:pt idx="22">
                  <c:v>-4</c:v>
                </c:pt>
                <c:pt idx="23">
                  <c:v>-185</c:v>
                </c:pt>
                <c:pt idx="24">
                  <c:v>-77</c:v>
                </c:pt>
                <c:pt idx="25">
                  <c:v>-221</c:v>
                </c:pt>
                <c:pt idx="26">
                  <c:v>1060</c:v>
                </c:pt>
                <c:pt idx="27">
                  <c:v>489</c:v>
                </c:pt>
                <c:pt idx="28">
                  <c:v>214</c:v>
                </c:pt>
                <c:pt idx="29">
                  <c:v>124</c:v>
                </c:pt>
                <c:pt idx="30">
                  <c:v>181</c:v>
                </c:pt>
                <c:pt idx="31">
                  <c:v>13</c:v>
                </c:pt>
                <c:pt idx="32">
                  <c:v>254</c:v>
                </c:pt>
                <c:pt idx="33">
                  <c:v>140</c:v>
                </c:pt>
                <c:pt idx="34">
                  <c:v>-53</c:v>
                </c:pt>
                <c:pt idx="35">
                  <c:v>194</c:v>
                </c:pt>
                <c:pt idx="36">
                  <c:v>159</c:v>
                </c:pt>
                <c:pt idx="37">
                  <c:v>186</c:v>
                </c:pt>
                <c:pt idx="38">
                  <c:v>107</c:v>
                </c:pt>
              </c:numCache>
            </c:numRef>
          </c:val>
          <c:extLst>
            <c:ext xmlns:c16="http://schemas.microsoft.com/office/drawing/2014/chart" uri="{C3380CC4-5D6E-409C-BE32-E72D297353CC}">
              <c16:uniqueId val="{00000000-D8D8-4D71-A073-1C6D39B3CB96}"/>
            </c:ext>
          </c:extLst>
        </c:ser>
        <c:dLbls>
          <c:showLegendKey val="0"/>
          <c:showVal val="0"/>
          <c:showCatName val="0"/>
          <c:showSerName val="0"/>
          <c:showPercent val="0"/>
          <c:showBubbleSize val="0"/>
        </c:dLbls>
        <c:gapWidth val="150"/>
        <c:axId val="605690224"/>
        <c:axId val="605690704"/>
      </c:barChart>
      <c:catAx>
        <c:axId val="605690224"/>
        <c:scaling>
          <c:orientation val="minMax"/>
        </c:scaling>
        <c:delete val="0"/>
        <c:axPos val="b"/>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1600" b="0" i="0" u="none" strike="noStrike" kern="1200" baseline="0">
                <a:solidFill>
                  <a:srgbClr val="000000"/>
                </a:solidFill>
                <a:latin typeface="Calibri Light"/>
                <a:ea typeface="Calibri Light"/>
                <a:cs typeface="Calibri Light"/>
              </a:defRPr>
            </a:pPr>
            <a:endParaRPr lang="en-US"/>
          </a:p>
        </c:txPr>
        <c:crossAx val="605690704"/>
        <c:crosses val="autoZero"/>
        <c:auto val="1"/>
        <c:lblAlgn val="ctr"/>
        <c:lblOffset val="100"/>
        <c:noMultiLvlLbl val="0"/>
      </c:catAx>
      <c:valAx>
        <c:axId val="605690704"/>
        <c:scaling>
          <c:orientation val="minMax"/>
        </c:scaling>
        <c:delete val="0"/>
        <c:axPos val="l"/>
        <c:majorGridlines>
          <c:spPr>
            <a:ln w="3175" cap="flat" cmpd="sng" algn="ctr">
              <a:solidFill>
                <a:srgbClr val="BFBFBF"/>
              </a:solidFill>
              <a:prstDash val="solid"/>
              <a:round/>
            </a:ln>
            <a:effectLst/>
          </c:spPr>
        </c:majorGridlines>
        <c:numFmt formatCode="_-* #,##0_-;\-* #,##0_-;_-* &quot;-&quot;??_-;_-@_-" sourceLinked="1"/>
        <c:majorTickMark val="none"/>
        <c:minorTickMark val="none"/>
        <c:tickLblPos val="nextTo"/>
        <c:spPr>
          <a:noFill/>
          <a:ln w="25400">
            <a:noFill/>
          </a:ln>
          <a:effectLst/>
        </c:spPr>
        <c:txPr>
          <a:bodyPr rot="-60000000" spcFirstLastPara="1" vertOverflow="ellipsis" vert="horz" wrap="square" anchor="ctr" anchorCtr="1"/>
          <a:lstStyle/>
          <a:p>
            <a:pPr>
              <a:defRPr sz="900" b="0" i="0" u="none" strike="noStrike" kern="1200" baseline="0">
                <a:solidFill>
                  <a:srgbClr val="000000"/>
                </a:solidFill>
                <a:latin typeface="Calibri Light"/>
                <a:ea typeface="Calibri Light"/>
                <a:cs typeface="Calibri Light"/>
              </a:defRPr>
            </a:pPr>
            <a:endParaRPr lang="en-US"/>
          </a:p>
        </c:txPr>
        <c:crossAx val="6056902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c:spPr>
  <c:txPr>
    <a:bodyPr/>
    <a:lstStyle/>
    <a:p>
      <a:pPr>
        <a:defRPr sz="1000" b="0" i="0">
          <a:latin typeface="Calibri Light"/>
          <a:ea typeface="Calibri Light"/>
          <a:cs typeface="Calibri Light"/>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000000"/>
                </a:solidFill>
                <a:latin typeface="Calibri Light"/>
                <a:ea typeface="Calibri Light"/>
                <a:cs typeface="Calibri Light"/>
              </a:defRPr>
            </a:pPr>
            <a:r>
              <a:rPr lang="en-AU" sz="1800"/>
              <a:t>Quarterly change in persons aged 25-29</a:t>
            </a:r>
          </a:p>
        </c:rich>
      </c:tx>
      <c:overlay val="0"/>
      <c:spPr>
        <a:noFill/>
        <a:ln>
          <a:noFill/>
        </a:ln>
        <a:effectLst/>
      </c:spPr>
      <c:txPr>
        <a:bodyPr rot="0" spcFirstLastPara="1" vertOverflow="ellipsis" vert="horz" wrap="square" anchor="ctr" anchorCtr="1"/>
        <a:lstStyle/>
        <a:p>
          <a:pPr>
            <a:defRPr sz="1800" b="0" i="0" u="none" strike="noStrike" kern="1200" spc="0" baseline="0">
              <a:solidFill>
                <a:srgbClr val="000000"/>
              </a:solidFill>
              <a:latin typeface="Calibri Light"/>
              <a:ea typeface="Calibri Light"/>
              <a:cs typeface="Calibri Light"/>
            </a:defRPr>
          </a:pPr>
          <a:endParaRPr lang="en-US"/>
        </a:p>
      </c:txPr>
    </c:title>
    <c:autoTitleDeleted val="0"/>
    <c:plotArea>
      <c:layout>
        <c:manualLayout>
          <c:layoutTarget val="inner"/>
          <c:xMode val="edge"/>
          <c:yMode val="edge"/>
          <c:x val="8.0159510837500558E-2"/>
          <c:y val="0.12209469041790651"/>
          <c:w val="0.91015143408187427"/>
          <c:h val="0.84590911339616837"/>
        </c:manualLayout>
      </c:layout>
      <c:barChart>
        <c:barDir val="col"/>
        <c:grouping val="clustered"/>
        <c:varyColors val="0"/>
        <c:ser>
          <c:idx val="0"/>
          <c:order val="0"/>
          <c:spPr>
            <a:solidFill>
              <a:srgbClr val="F8B217"/>
            </a:solidFill>
            <a:ln>
              <a:solidFill>
                <a:srgbClr val="F8B217"/>
              </a:solidFill>
            </a:ln>
            <a:effectLst/>
          </c:spPr>
          <c:invertIfNegative val="0"/>
          <c:cat>
            <c:strRef>
              <c:f>Membership!$AK$3:$BW$3</c:f>
              <c:strCache>
                <c:ptCount val="39"/>
                <c:pt idx="0">
                  <c:v>Sep15</c:v>
                </c:pt>
                <c:pt idx="1">
                  <c:v>Dec15</c:v>
                </c:pt>
                <c:pt idx="2">
                  <c:v>Mar16</c:v>
                </c:pt>
                <c:pt idx="3">
                  <c:v>Jun16</c:v>
                </c:pt>
                <c:pt idx="4">
                  <c:v>Sep16</c:v>
                </c:pt>
                <c:pt idx="5">
                  <c:v>Dec16</c:v>
                </c:pt>
                <c:pt idx="6">
                  <c:v>Mar17</c:v>
                </c:pt>
                <c:pt idx="7">
                  <c:v>Jun17</c:v>
                </c:pt>
                <c:pt idx="8">
                  <c:v>Sep17</c:v>
                </c:pt>
                <c:pt idx="9">
                  <c:v>Dec17</c:v>
                </c:pt>
                <c:pt idx="10">
                  <c:v>Mar18</c:v>
                </c:pt>
                <c:pt idx="11">
                  <c:v>Jun18</c:v>
                </c:pt>
                <c:pt idx="12">
                  <c:v>Sep18</c:v>
                </c:pt>
                <c:pt idx="13">
                  <c:v>Dec18</c:v>
                </c:pt>
                <c:pt idx="14">
                  <c:v>Mar19</c:v>
                </c:pt>
                <c:pt idx="15">
                  <c:v>Jun19</c:v>
                </c:pt>
                <c:pt idx="16">
                  <c:v>Sep19</c:v>
                </c:pt>
                <c:pt idx="17">
                  <c:v>Dec19</c:v>
                </c:pt>
                <c:pt idx="18">
                  <c:v>Mar20</c:v>
                </c:pt>
                <c:pt idx="19">
                  <c:v>Jun20</c:v>
                </c:pt>
                <c:pt idx="20">
                  <c:v>Sep20</c:v>
                </c:pt>
                <c:pt idx="21">
                  <c:v>Dec20</c:v>
                </c:pt>
                <c:pt idx="22">
                  <c:v>Mar21</c:v>
                </c:pt>
                <c:pt idx="23">
                  <c:v>Jun21</c:v>
                </c:pt>
                <c:pt idx="24">
                  <c:v>Sep21</c:v>
                </c:pt>
                <c:pt idx="25">
                  <c:v>Dec21</c:v>
                </c:pt>
                <c:pt idx="26">
                  <c:v>Mar22</c:v>
                </c:pt>
                <c:pt idx="27">
                  <c:v>Jun22</c:v>
                </c:pt>
                <c:pt idx="28">
                  <c:v>Sep22</c:v>
                </c:pt>
                <c:pt idx="29">
                  <c:v>Dec22</c:v>
                </c:pt>
                <c:pt idx="30">
                  <c:v>Mar23</c:v>
                </c:pt>
                <c:pt idx="31">
                  <c:v>Jun23</c:v>
                </c:pt>
                <c:pt idx="32">
                  <c:v>Sep23</c:v>
                </c:pt>
                <c:pt idx="33">
                  <c:v>Dec23</c:v>
                </c:pt>
                <c:pt idx="34">
                  <c:v>Mar24</c:v>
                </c:pt>
                <c:pt idx="35">
                  <c:v>Jun24</c:v>
                </c:pt>
                <c:pt idx="36">
                  <c:v>Sep24</c:v>
                </c:pt>
                <c:pt idx="37">
                  <c:v>Dec24</c:v>
                </c:pt>
                <c:pt idx="38">
                  <c:v>Mar25</c:v>
                </c:pt>
              </c:strCache>
            </c:strRef>
          </c:cat>
          <c:val>
            <c:numRef>
              <c:f>Membership!$AK$205:$BW$205</c:f>
              <c:numCache>
                <c:formatCode>_-* #,##0_-;\-* #,##0_-;_-* "-"??_-;_-@_-</c:formatCode>
                <c:ptCount val="39"/>
                <c:pt idx="0">
                  <c:v>-3569</c:v>
                </c:pt>
                <c:pt idx="1">
                  <c:v>-6610</c:v>
                </c:pt>
                <c:pt idx="2">
                  <c:v>-3867</c:v>
                </c:pt>
                <c:pt idx="3">
                  <c:v>-3591</c:v>
                </c:pt>
                <c:pt idx="4">
                  <c:v>-7378</c:v>
                </c:pt>
                <c:pt idx="5">
                  <c:v>-9580</c:v>
                </c:pt>
                <c:pt idx="6">
                  <c:v>-4010</c:v>
                </c:pt>
                <c:pt idx="7">
                  <c:v>-7753</c:v>
                </c:pt>
                <c:pt idx="8">
                  <c:v>-6787</c:v>
                </c:pt>
                <c:pt idx="9">
                  <c:v>-8986</c:v>
                </c:pt>
                <c:pt idx="10">
                  <c:v>-6828</c:v>
                </c:pt>
                <c:pt idx="11">
                  <c:v>-9619</c:v>
                </c:pt>
                <c:pt idx="12">
                  <c:v>-7080</c:v>
                </c:pt>
                <c:pt idx="13">
                  <c:v>-10448</c:v>
                </c:pt>
                <c:pt idx="14">
                  <c:v>-3256</c:v>
                </c:pt>
                <c:pt idx="15">
                  <c:v>-6989</c:v>
                </c:pt>
                <c:pt idx="16">
                  <c:v>-3496</c:v>
                </c:pt>
                <c:pt idx="17">
                  <c:v>-7635</c:v>
                </c:pt>
                <c:pt idx="18">
                  <c:v>-6824</c:v>
                </c:pt>
                <c:pt idx="19">
                  <c:v>-2696</c:v>
                </c:pt>
                <c:pt idx="20">
                  <c:v>4645</c:v>
                </c:pt>
                <c:pt idx="21">
                  <c:v>-4480</c:v>
                </c:pt>
                <c:pt idx="22">
                  <c:v>781</c:v>
                </c:pt>
                <c:pt idx="23">
                  <c:v>-60</c:v>
                </c:pt>
                <c:pt idx="24">
                  <c:v>6612</c:v>
                </c:pt>
                <c:pt idx="25">
                  <c:v>510</c:v>
                </c:pt>
                <c:pt idx="26">
                  <c:v>1362</c:v>
                </c:pt>
                <c:pt idx="27">
                  <c:v>3598</c:v>
                </c:pt>
                <c:pt idx="28">
                  <c:v>12292</c:v>
                </c:pt>
                <c:pt idx="29">
                  <c:v>7630</c:v>
                </c:pt>
                <c:pt idx="30">
                  <c:v>7829</c:v>
                </c:pt>
                <c:pt idx="31">
                  <c:v>9494</c:v>
                </c:pt>
                <c:pt idx="32">
                  <c:v>14516</c:v>
                </c:pt>
                <c:pt idx="33">
                  <c:v>6498</c:v>
                </c:pt>
                <c:pt idx="34">
                  <c:v>7861</c:v>
                </c:pt>
                <c:pt idx="35">
                  <c:v>5932</c:v>
                </c:pt>
                <c:pt idx="36">
                  <c:v>14723</c:v>
                </c:pt>
                <c:pt idx="37">
                  <c:v>4826</c:v>
                </c:pt>
                <c:pt idx="38">
                  <c:v>6708</c:v>
                </c:pt>
              </c:numCache>
            </c:numRef>
          </c:val>
          <c:extLst>
            <c:ext xmlns:c16="http://schemas.microsoft.com/office/drawing/2014/chart" uri="{C3380CC4-5D6E-409C-BE32-E72D297353CC}">
              <c16:uniqueId val="{00000000-DA6B-4D3C-A523-DE378E3A6C3F}"/>
            </c:ext>
          </c:extLst>
        </c:ser>
        <c:dLbls>
          <c:showLegendKey val="0"/>
          <c:showVal val="0"/>
          <c:showCatName val="0"/>
          <c:showSerName val="0"/>
          <c:showPercent val="0"/>
          <c:showBubbleSize val="0"/>
        </c:dLbls>
        <c:gapWidth val="150"/>
        <c:axId val="605690224"/>
        <c:axId val="605690704"/>
      </c:barChart>
      <c:catAx>
        <c:axId val="605690224"/>
        <c:scaling>
          <c:orientation val="minMax"/>
        </c:scaling>
        <c:delete val="0"/>
        <c:axPos val="b"/>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900" b="0" i="0" u="none" strike="noStrike" kern="1200" baseline="0">
                <a:solidFill>
                  <a:srgbClr val="000000"/>
                </a:solidFill>
                <a:latin typeface="Calibri Light"/>
                <a:ea typeface="Calibri Light"/>
                <a:cs typeface="Calibri Light"/>
              </a:defRPr>
            </a:pPr>
            <a:endParaRPr lang="en-US"/>
          </a:p>
        </c:txPr>
        <c:crossAx val="605690704"/>
        <c:crosses val="autoZero"/>
        <c:auto val="1"/>
        <c:lblAlgn val="ctr"/>
        <c:lblOffset val="100"/>
        <c:noMultiLvlLbl val="0"/>
      </c:catAx>
      <c:valAx>
        <c:axId val="605690704"/>
        <c:scaling>
          <c:orientation val="minMax"/>
        </c:scaling>
        <c:delete val="0"/>
        <c:axPos val="l"/>
        <c:majorGridlines>
          <c:spPr>
            <a:ln w="3175" cap="flat" cmpd="sng" algn="ctr">
              <a:solidFill>
                <a:srgbClr val="BFBFBF"/>
              </a:solidFill>
              <a:prstDash val="solid"/>
              <a:round/>
            </a:ln>
            <a:effectLst/>
          </c:spPr>
        </c:majorGridlines>
        <c:numFmt formatCode="_-* #,##0_-;\-* #,##0_-;_-* &quot;-&quot;??_-;_-@_-" sourceLinked="1"/>
        <c:majorTickMark val="none"/>
        <c:minorTickMark val="none"/>
        <c:tickLblPos val="nextTo"/>
        <c:spPr>
          <a:noFill/>
          <a:ln w="25400">
            <a:noFill/>
          </a:ln>
          <a:effectLst/>
        </c:spPr>
        <c:txPr>
          <a:bodyPr rot="-60000000" spcFirstLastPara="1" vertOverflow="ellipsis" vert="horz" wrap="square" anchor="ctr" anchorCtr="1"/>
          <a:lstStyle/>
          <a:p>
            <a:pPr>
              <a:defRPr sz="900" b="0" i="0" u="none" strike="noStrike" kern="1200" baseline="0">
                <a:solidFill>
                  <a:srgbClr val="000000"/>
                </a:solidFill>
                <a:latin typeface="Calibri Light"/>
                <a:ea typeface="Calibri Light"/>
                <a:cs typeface="Calibri Light"/>
              </a:defRPr>
            </a:pPr>
            <a:endParaRPr lang="en-US"/>
          </a:p>
        </c:txPr>
        <c:crossAx val="6056902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c:spPr>
  <c:txPr>
    <a:bodyPr/>
    <a:lstStyle/>
    <a:p>
      <a:pPr>
        <a:defRPr sz="1000" b="0" i="0">
          <a:latin typeface="Calibri Light"/>
          <a:ea typeface="Calibri Light"/>
          <a:cs typeface="Calibri Ligh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dirty="0"/>
              <a:t>Hospital benefits per person, 25-29 year olds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Benefits!$AK$3:$BW$3</c:f>
              <c:strCache>
                <c:ptCount val="39"/>
                <c:pt idx="0">
                  <c:v>Sep15</c:v>
                </c:pt>
                <c:pt idx="1">
                  <c:v>Dec15</c:v>
                </c:pt>
                <c:pt idx="2">
                  <c:v>Mar16</c:v>
                </c:pt>
                <c:pt idx="3">
                  <c:v>Jun16</c:v>
                </c:pt>
                <c:pt idx="4">
                  <c:v>Sep16</c:v>
                </c:pt>
                <c:pt idx="5">
                  <c:v>Dec16</c:v>
                </c:pt>
                <c:pt idx="6">
                  <c:v>Mar17</c:v>
                </c:pt>
                <c:pt idx="7">
                  <c:v>Jun17</c:v>
                </c:pt>
                <c:pt idx="8">
                  <c:v>Sep17</c:v>
                </c:pt>
                <c:pt idx="9">
                  <c:v>Dec17</c:v>
                </c:pt>
                <c:pt idx="10">
                  <c:v>Mar18</c:v>
                </c:pt>
                <c:pt idx="11">
                  <c:v>Jun18</c:v>
                </c:pt>
                <c:pt idx="12">
                  <c:v>Sep18</c:v>
                </c:pt>
                <c:pt idx="13">
                  <c:v>Dec18</c:v>
                </c:pt>
                <c:pt idx="14">
                  <c:v>Mar19</c:v>
                </c:pt>
                <c:pt idx="15">
                  <c:v>Jun19</c:v>
                </c:pt>
                <c:pt idx="16">
                  <c:v>Sep19</c:v>
                </c:pt>
                <c:pt idx="17">
                  <c:v>Dec19</c:v>
                </c:pt>
                <c:pt idx="18">
                  <c:v>Mar20</c:v>
                </c:pt>
                <c:pt idx="19">
                  <c:v>Jun20</c:v>
                </c:pt>
                <c:pt idx="20">
                  <c:v>Sep20</c:v>
                </c:pt>
                <c:pt idx="21">
                  <c:v>Dec20</c:v>
                </c:pt>
                <c:pt idx="22">
                  <c:v>Mar21</c:v>
                </c:pt>
                <c:pt idx="23">
                  <c:v>Jun21</c:v>
                </c:pt>
                <c:pt idx="24">
                  <c:v>Sep21</c:v>
                </c:pt>
                <c:pt idx="25">
                  <c:v>Dec21</c:v>
                </c:pt>
                <c:pt idx="26">
                  <c:v>Mar22</c:v>
                </c:pt>
                <c:pt idx="27">
                  <c:v>Jun22</c:v>
                </c:pt>
                <c:pt idx="28">
                  <c:v>Sep22</c:v>
                </c:pt>
                <c:pt idx="29">
                  <c:v>Dec22</c:v>
                </c:pt>
                <c:pt idx="30">
                  <c:v>Mar23</c:v>
                </c:pt>
                <c:pt idx="31">
                  <c:v>Jun23</c:v>
                </c:pt>
                <c:pt idx="32">
                  <c:v>Sep23</c:v>
                </c:pt>
                <c:pt idx="33">
                  <c:v>Dec23</c:v>
                </c:pt>
                <c:pt idx="34">
                  <c:v>Mar24</c:v>
                </c:pt>
                <c:pt idx="35">
                  <c:v>Jun24</c:v>
                </c:pt>
                <c:pt idx="36">
                  <c:v>Sep24</c:v>
                </c:pt>
                <c:pt idx="37">
                  <c:v>Dec24</c:v>
                </c:pt>
                <c:pt idx="38">
                  <c:v>Mar25</c:v>
                </c:pt>
              </c:strCache>
            </c:strRef>
          </c:cat>
          <c:val>
            <c:numRef>
              <c:f>Benefits!$AK$137:$BW$137</c:f>
              <c:numCache>
                <c:formatCode>#,##0</c:formatCode>
                <c:ptCount val="39"/>
                <c:pt idx="0">
                  <c:v>152.35487023741774</c:v>
                </c:pt>
                <c:pt idx="1">
                  <c:v>153.18613073324201</c:v>
                </c:pt>
                <c:pt idx="2">
                  <c:v>148.59665905477399</c:v>
                </c:pt>
                <c:pt idx="3">
                  <c:v>164.97392986049226</c:v>
                </c:pt>
                <c:pt idx="4">
                  <c:v>166.26067706810738</c:v>
                </c:pt>
                <c:pt idx="5">
                  <c:v>158.92659224757642</c:v>
                </c:pt>
                <c:pt idx="6">
                  <c:v>151.49439939126572</c:v>
                </c:pt>
                <c:pt idx="7">
                  <c:v>166.45801530538554</c:v>
                </c:pt>
                <c:pt idx="8">
                  <c:v>168.59144275813381</c:v>
                </c:pt>
                <c:pt idx="9">
                  <c:v>171.64313841975206</c:v>
                </c:pt>
                <c:pt idx="10">
                  <c:v>162.31057867169437</c:v>
                </c:pt>
                <c:pt idx="11">
                  <c:v>176.10746339463637</c:v>
                </c:pt>
                <c:pt idx="12">
                  <c:v>178.95581392488893</c:v>
                </c:pt>
                <c:pt idx="13">
                  <c:v>184.2476088978309</c:v>
                </c:pt>
                <c:pt idx="14">
                  <c:v>168.14369106111542</c:v>
                </c:pt>
                <c:pt idx="15">
                  <c:v>182.26024440453475</c:v>
                </c:pt>
                <c:pt idx="16">
                  <c:v>186.65609210460815</c:v>
                </c:pt>
                <c:pt idx="17">
                  <c:v>186.56084355047781</c:v>
                </c:pt>
                <c:pt idx="18">
                  <c:v>176.48761548088282</c:v>
                </c:pt>
                <c:pt idx="19">
                  <c:v>157.72322856221416</c:v>
                </c:pt>
                <c:pt idx="20">
                  <c:v>188.98801114930001</c:v>
                </c:pt>
                <c:pt idx="21">
                  <c:v>185.79801283357082</c:v>
                </c:pt>
                <c:pt idx="22">
                  <c:v>185.04072328521497</c:v>
                </c:pt>
                <c:pt idx="23">
                  <c:v>203.23509839515611</c:v>
                </c:pt>
                <c:pt idx="24">
                  <c:v>209.67365672211463</c:v>
                </c:pt>
                <c:pt idx="25">
                  <c:v>184.94158289664909</c:v>
                </c:pt>
                <c:pt idx="26">
                  <c:v>162.05731116224325</c:v>
                </c:pt>
                <c:pt idx="27">
                  <c:v>185.32714281798303</c:v>
                </c:pt>
                <c:pt idx="28">
                  <c:v>180.48994931506434</c:v>
                </c:pt>
                <c:pt idx="29">
                  <c:v>181.19028263733671</c:v>
                </c:pt>
                <c:pt idx="30">
                  <c:v>161.75056704574251</c:v>
                </c:pt>
                <c:pt idx="31">
                  <c:v>182.77499840004043</c:v>
                </c:pt>
                <c:pt idx="32">
                  <c:v>177.2033526989263</c:v>
                </c:pt>
                <c:pt idx="33">
                  <c:v>170.08330082519655</c:v>
                </c:pt>
                <c:pt idx="34">
                  <c:v>162.83982704455565</c:v>
                </c:pt>
                <c:pt idx="35">
                  <c:v>177.64945043240832</c:v>
                </c:pt>
                <c:pt idx="36">
                  <c:v>177.02559819804705</c:v>
                </c:pt>
                <c:pt idx="37">
                  <c:v>170.8730231710266</c:v>
                </c:pt>
                <c:pt idx="38">
                  <c:v>155.81205260075066</c:v>
                </c:pt>
              </c:numCache>
            </c:numRef>
          </c:val>
          <c:smooth val="0"/>
          <c:extLst>
            <c:ext xmlns:c16="http://schemas.microsoft.com/office/drawing/2014/chart" uri="{C3380CC4-5D6E-409C-BE32-E72D297353CC}">
              <c16:uniqueId val="{00000000-A512-4586-8591-AB20A13605C2}"/>
            </c:ext>
          </c:extLst>
        </c:ser>
        <c:dLbls>
          <c:showLegendKey val="0"/>
          <c:showVal val="0"/>
          <c:showCatName val="0"/>
          <c:showSerName val="0"/>
          <c:showPercent val="0"/>
          <c:showBubbleSize val="0"/>
        </c:dLbls>
        <c:smooth val="0"/>
        <c:axId val="238257439"/>
        <c:axId val="238269919"/>
      </c:lineChart>
      <c:catAx>
        <c:axId val="238257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8269919"/>
        <c:crosses val="autoZero"/>
        <c:auto val="1"/>
        <c:lblAlgn val="ctr"/>
        <c:lblOffset val="100"/>
        <c:noMultiLvlLbl val="0"/>
      </c:catAx>
      <c:valAx>
        <c:axId val="2382699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82574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1">
  <a:schemeClr val="accent1"/>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2.xml.rels><?xml version="1.0" encoding="UTF-8" standalone="yes"?>
<Relationships xmlns="http://schemas.openxmlformats.org/package/2006/relationships"><Relationship Id="rId1" Type="http://schemas.openxmlformats.org/officeDocument/2006/relationships/image" Target="../media/image13.png"/></Relationships>
</file>

<file path=ppt/drawings/drawing1.xml><?xml version="1.0" encoding="utf-8"?>
<c:userShapes xmlns:c="http://schemas.openxmlformats.org/drawingml/2006/chart">
  <cdr:relSizeAnchor xmlns:cdr="http://schemas.openxmlformats.org/drawingml/2006/chartDrawing">
    <cdr:from>
      <cdr:x>0.13994</cdr:x>
      <cdr:y>0.16017</cdr:y>
    </cdr:from>
    <cdr:to>
      <cdr:x>0.2977</cdr:x>
      <cdr:y>0.24918</cdr:y>
    </cdr:to>
    <cdr:cxnSp macro="">
      <cdr:nvCxnSpPr>
        <cdr:cNvPr id="2" name="Straight Arrow Connector 1">
          <a:extLst xmlns:a="http://schemas.openxmlformats.org/drawingml/2006/main">
            <a:ext uri="{FF2B5EF4-FFF2-40B4-BE49-F238E27FC236}">
              <a16:creationId xmlns:a16="http://schemas.microsoft.com/office/drawing/2014/main" id="{9A206301-9A58-4B67-810C-3CB5D9CD7DFD}"/>
            </a:ext>
          </a:extLst>
        </cdr:cNvPr>
        <cdr:cNvCxnSpPr/>
      </cdr:nvCxnSpPr>
      <cdr:spPr>
        <a:xfrm xmlns:a="http://schemas.openxmlformats.org/drawingml/2006/main">
          <a:off x="714483" y="738316"/>
          <a:ext cx="805490" cy="410310"/>
        </a:xfrm>
        <a:prstGeom xmlns:a="http://schemas.openxmlformats.org/drawingml/2006/main" prst="straightConnector1">
          <a:avLst/>
        </a:prstGeom>
        <a:ln xmlns:a="http://schemas.openxmlformats.org/drawingml/2006/main" w="28575">
          <a:solidFill>
            <a:srgbClr val="C00000"/>
          </a:solidFill>
          <a:prstDash val="solid"/>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a:extLst xmlns:a="http://schemas.openxmlformats.org/drawingml/2006/main">
            <a:ext uri="{FF2B5EF4-FFF2-40B4-BE49-F238E27FC236}">
              <a16:creationId xmlns:a16="http://schemas.microsoft.com/office/drawing/2014/main" id="{DEE99D10-7570-5D0C-3F55-277319FBB24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602778" y="-1841449"/>
          <a:ext cx="7047140" cy="3927023"/>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2F7A4CF7-9883-7542-8774-50E62ADBD844}" type="datetimeFigureOut">
              <a:rPr lang="en-US" smtClean="0"/>
              <a:t>6/11/2025</a:t>
            </a:fld>
            <a:endParaRPr lang="en-US"/>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1BEA80CD-AE39-0C4B-A880-515F813E088A}" type="slidenum">
              <a:rPr lang="en-US" smtClean="0"/>
              <a:t>‹#›</a:t>
            </a:fld>
            <a:endParaRPr lang="en-US"/>
          </a:p>
        </p:txBody>
      </p:sp>
    </p:spTree>
    <p:extLst>
      <p:ext uri="{BB962C8B-B14F-4D97-AF65-F5344CB8AC3E}">
        <p14:creationId xmlns:p14="http://schemas.microsoft.com/office/powerpoint/2010/main" val="11541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1</a:t>
            </a:fld>
            <a:endParaRPr lang="en-US"/>
          </a:p>
        </p:txBody>
      </p:sp>
    </p:spTree>
    <p:extLst>
      <p:ext uri="{BB962C8B-B14F-4D97-AF65-F5344CB8AC3E}">
        <p14:creationId xmlns:p14="http://schemas.microsoft.com/office/powerpoint/2010/main" val="631938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F9BCA-23A2-1BBC-208F-3BC1691FB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9F417-CCA4-3CED-FB28-523D169BE9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3E8595-6561-EEB2-DC5D-0150E084DAD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AA1A64D-F875-B01B-FB1B-FE367350DD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8466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9469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12</a:t>
            </a:fld>
            <a:endParaRPr lang="en-US"/>
          </a:p>
        </p:txBody>
      </p:sp>
    </p:spTree>
    <p:extLst>
      <p:ext uri="{BB962C8B-B14F-4D97-AF65-F5344CB8AC3E}">
        <p14:creationId xmlns:p14="http://schemas.microsoft.com/office/powerpoint/2010/main" val="2887313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80CB0-8214-7894-D742-8A98359140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65759C-A5B4-531C-CC6B-98F30E8393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C379F9-C613-9EAC-B2AC-2A911B9F605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7760429-98BD-777D-8CEE-302A818CF355}"/>
              </a:ext>
            </a:extLst>
          </p:cNvPr>
          <p:cNvSpPr>
            <a:spLocks noGrp="1"/>
          </p:cNvSpPr>
          <p:nvPr>
            <p:ph type="sldNum" sz="quarter" idx="5"/>
          </p:nvPr>
        </p:nvSpPr>
        <p:spPr/>
        <p:txBody>
          <a:bodyPr/>
          <a:lstStyle/>
          <a:p>
            <a:fld id="{1BEA80CD-AE39-0C4B-A880-515F813E088A}" type="slidenum">
              <a:rPr lang="en-US" smtClean="0"/>
              <a:t>13</a:t>
            </a:fld>
            <a:endParaRPr lang="en-US"/>
          </a:p>
        </p:txBody>
      </p:sp>
    </p:spTree>
    <p:extLst>
      <p:ext uri="{BB962C8B-B14F-4D97-AF65-F5344CB8AC3E}">
        <p14:creationId xmlns:p14="http://schemas.microsoft.com/office/powerpoint/2010/main" val="2725483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676FA-22A8-1972-4600-9A0B98BDF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789D05-4136-F401-6BAD-6D2A9CAAA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78551E-3B52-DC99-BCA7-44D77B95451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AE8917E-F8EE-B569-3240-7AB29C7F3AFD}"/>
              </a:ext>
            </a:extLst>
          </p:cNvPr>
          <p:cNvSpPr>
            <a:spLocks noGrp="1"/>
          </p:cNvSpPr>
          <p:nvPr>
            <p:ph type="sldNum" sz="quarter" idx="5"/>
          </p:nvPr>
        </p:nvSpPr>
        <p:spPr/>
        <p:txBody>
          <a:bodyPr/>
          <a:lstStyle/>
          <a:p>
            <a:fld id="{1BEA80CD-AE39-0C4B-A880-515F813E088A}" type="slidenum">
              <a:rPr lang="en-US" smtClean="0"/>
              <a:t>14</a:t>
            </a:fld>
            <a:endParaRPr lang="en-US"/>
          </a:p>
        </p:txBody>
      </p:sp>
    </p:spTree>
    <p:extLst>
      <p:ext uri="{BB962C8B-B14F-4D97-AF65-F5344CB8AC3E}">
        <p14:creationId xmlns:p14="http://schemas.microsoft.com/office/powerpoint/2010/main" val="602661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36D4B-5F1C-F1BD-0A59-E9BB232324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343707-77D5-9FB3-B82B-231BF1A0F3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ED5776-F052-C45C-0DD5-43AF4D16EAB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147A2B1-3312-F173-770F-7DB0FB1CE66F}"/>
              </a:ext>
            </a:extLst>
          </p:cNvPr>
          <p:cNvSpPr>
            <a:spLocks noGrp="1"/>
          </p:cNvSpPr>
          <p:nvPr>
            <p:ph type="sldNum" sz="quarter" idx="5"/>
          </p:nvPr>
        </p:nvSpPr>
        <p:spPr/>
        <p:txBody>
          <a:bodyPr/>
          <a:lstStyle/>
          <a:p>
            <a:fld id="{1BEA80CD-AE39-0C4B-A880-515F813E088A}" type="slidenum">
              <a:rPr lang="en-US" smtClean="0"/>
              <a:t>15</a:t>
            </a:fld>
            <a:endParaRPr lang="en-US"/>
          </a:p>
        </p:txBody>
      </p:sp>
    </p:spTree>
    <p:extLst>
      <p:ext uri="{BB962C8B-B14F-4D97-AF65-F5344CB8AC3E}">
        <p14:creationId xmlns:p14="http://schemas.microsoft.com/office/powerpoint/2010/main" val="44633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089EF-445F-088A-C471-BDFDC99C9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CA097-C67C-1487-353F-B993BE8738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FEC594-0722-D931-0F11-95E8E054392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8B43216-868F-86D5-5533-580B0D877D24}"/>
              </a:ext>
            </a:extLst>
          </p:cNvPr>
          <p:cNvSpPr>
            <a:spLocks noGrp="1"/>
          </p:cNvSpPr>
          <p:nvPr>
            <p:ph type="sldNum" sz="quarter" idx="5"/>
          </p:nvPr>
        </p:nvSpPr>
        <p:spPr/>
        <p:txBody>
          <a:bodyPr/>
          <a:lstStyle/>
          <a:p>
            <a:fld id="{1BEA80CD-AE39-0C4B-A880-515F813E088A}" type="slidenum">
              <a:rPr lang="en-US" smtClean="0"/>
              <a:t>16</a:t>
            </a:fld>
            <a:endParaRPr lang="en-US"/>
          </a:p>
        </p:txBody>
      </p:sp>
    </p:spTree>
    <p:extLst>
      <p:ext uri="{BB962C8B-B14F-4D97-AF65-F5344CB8AC3E}">
        <p14:creationId xmlns:p14="http://schemas.microsoft.com/office/powerpoint/2010/main" val="2660412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4265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19</a:t>
            </a:fld>
            <a:endParaRPr lang="en-US"/>
          </a:p>
        </p:txBody>
      </p:sp>
    </p:spTree>
    <p:extLst>
      <p:ext uri="{BB962C8B-B14F-4D97-AF65-F5344CB8AC3E}">
        <p14:creationId xmlns:p14="http://schemas.microsoft.com/office/powerpoint/2010/main" val="3137994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20</a:t>
            </a:fld>
            <a:endParaRPr lang="en-US"/>
          </a:p>
        </p:txBody>
      </p:sp>
    </p:spTree>
    <p:extLst>
      <p:ext uri="{BB962C8B-B14F-4D97-AF65-F5344CB8AC3E}">
        <p14:creationId xmlns:p14="http://schemas.microsoft.com/office/powerpoint/2010/main" val="1872482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2</a:t>
            </a:fld>
            <a:endParaRPr lang="en-US"/>
          </a:p>
        </p:txBody>
      </p:sp>
    </p:spTree>
    <p:extLst>
      <p:ext uri="{BB962C8B-B14F-4D97-AF65-F5344CB8AC3E}">
        <p14:creationId xmlns:p14="http://schemas.microsoft.com/office/powerpoint/2010/main" val="1489556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21</a:t>
            </a:fld>
            <a:endParaRPr lang="en-US"/>
          </a:p>
        </p:txBody>
      </p:sp>
    </p:spTree>
    <p:extLst>
      <p:ext uri="{BB962C8B-B14F-4D97-AF65-F5344CB8AC3E}">
        <p14:creationId xmlns:p14="http://schemas.microsoft.com/office/powerpoint/2010/main" val="642957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22</a:t>
            </a:fld>
            <a:endParaRPr lang="en-US"/>
          </a:p>
        </p:txBody>
      </p:sp>
    </p:spTree>
    <p:extLst>
      <p:ext uri="{BB962C8B-B14F-4D97-AF65-F5344CB8AC3E}">
        <p14:creationId xmlns:p14="http://schemas.microsoft.com/office/powerpoint/2010/main" val="13348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24</a:t>
            </a:fld>
            <a:endParaRPr lang="en-US"/>
          </a:p>
        </p:txBody>
      </p:sp>
    </p:spTree>
    <p:extLst>
      <p:ext uri="{BB962C8B-B14F-4D97-AF65-F5344CB8AC3E}">
        <p14:creationId xmlns:p14="http://schemas.microsoft.com/office/powerpoint/2010/main" val="2151045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25</a:t>
            </a:fld>
            <a:endParaRPr lang="en-US"/>
          </a:p>
        </p:txBody>
      </p:sp>
    </p:spTree>
    <p:extLst>
      <p:ext uri="{BB962C8B-B14F-4D97-AF65-F5344CB8AC3E}">
        <p14:creationId xmlns:p14="http://schemas.microsoft.com/office/powerpoint/2010/main" val="2057109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26</a:t>
            </a:fld>
            <a:endParaRPr lang="en-US"/>
          </a:p>
        </p:txBody>
      </p:sp>
    </p:spTree>
    <p:extLst>
      <p:ext uri="{BB962C8B-B14F-4D97-AF65-F5344CB8AC3E}">
        <p14:creationId xmlns:p14="http://schemas.microsoft.com/office/powerpoint/2010/main" val="1537961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4D6E7-4AD0-7A86-0ADF-D8A9B5D1FE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E1EFA5-3E30-71B7-63E9-EC4212942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5A2F9F-2528-0858-71BD-FD3F7AAB23D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AFA8A83-F075-76D4-F28A-9F928D9B074D}"/>
              </a:ext>
            </a:extLst>
          </p:cNvPr>
          <p:cNvSpPr>
            <a:spLocks noGrp="1"/>
          </p:cNvSpPr>
          <p:nvPr>
            <p:ph type="sldNum" sz="quarter" idx="5"/>
          </p:nvPr>
        </p:nvSpPr>
        <p:spPr/>
        <p:txBody>
          <a:bodyPr/>
          <a:lstStyle/>
          <a:p>
            <a:endParaRPr lang="en-AU"/>
          </a:p>
        </p:txBody>
      </p:sp>
    </p:spTree>
    <p:extLst>
      <p:ext uri="{BB962C8B-B14F-4D97-AF65-F5344CB8AC3E}">
        <p14:creationId xmlns:p14="http://schemas.microsoft.com/office/powerpoint/2010/main" val="3059244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28</a:t>
            </a:fld>
            <a:endParaRPr lang="en-US"/>
          </a:p>
        </p:txBody>
      </p:sp>
    </p:spTree>
    <p:extLst>
      <p:ext uri="{BB962C8B-B14F-4D97-AF65-F5344CB8AC3E}">
        <p14:creationId xmlns:p14="http://schemas.microsoft.com/office/powerpoint/2010/main" val="2256096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BA3B8-D063-EB9C-C2ED-681D28565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2E5940-05D7-D393-CF7F-6164EFD72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D5C3E2-659F-BAA9-FBDF-93479125641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7291520-0A3F-1CF6-7DD3-4A8F71CACCDB}"/>
              </a:ext>
            </a:extLst>
          </p:cNvPr>
          <p:cNvSpPr>
            <a:spLocks noGrp="1"/>
          </p:cNvSpPr>
          <p:nvPr>
            <p:ph type="sldNum" sz="quarter" idx="5"/>
          </p:nvPr>
        </p:nvSpPr>
        <p:spPr/>
        <p:txBody>
          <a:bodyPr/>
          <a:lstStyle/>
          <a:p>
            <a:fld id="{1BEA80CD-AE39-0C4B-A880-515F813E088A}" type="slidenum">
              <a:rPr lang="en-US" smtClean="0"/>
              <a:t>29</a:t>
            </a:fld>
            <a:endParaRPr lang="en-US"/>
          </a:p>
        </p:txBody>
      </p:sp>
    </p:spTree>
    <p:extLst>
      <p:ext uri="{BB962C8B-B14F-4D97-AF65-F5344CB8AC3E}">
        <p14:creationId xmlns:p14="http://schemas.microsoft.com/office/powerpoint/2010/main" val="712433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30</a:t>
            </a:fld>
            <a:endParaRPr lang="en-US"/>
          </a:p>
        </p:txBody>
      </p:sp>
    </p:spTree>
    <p:extLst>
      <p:ext uri="{BB962C8B-B14F-4D97-AF65-F5344CB8AC3E}">
        <p14:creationId xmlns:p14="http://schemas.microsoft.com/office/powerpoint/2010/main" val="2891000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31</a:t>
            </a:fld>
            <a:endParaRPr lang="en-US"/>
          </a:p>
        </p:txBody>
      </p:sp>
    </p:spTree>
    <p:extLst>
      <p:ext uri="{BB962C8B-B14F-4D97-AF65-F5344CB8AC3E}">
        <p14:creationId xmlns:p14="http://schemas.microsoft.com/office/powerpoint/2010/main" val="1488326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3</a:t>
            </a:fld>
            <a:endParaRPr lang="en-US"/>
          </a:p>
        </p:txBody>
      </p:sp>
    </p:spTree>
    <p:extLst>
      <p:ext uri="{BB962C8B-B14F-4D97-AF65-F5344CB8AC3E}">
        <p14:creationId xmlns:p14="http://schemas.microsoft.com/office/powerpoint/2010/main" val="3457338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9539C-C0BD-9182-51B8-5A94B7DC88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0F1A0-46F5-EB39-BD20-879BBFBD0B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48212B-2939-1CA3-CC04-9A3E11DDF80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D6E0359-6A37-9F06-5873-6765F0CCE547}"/>
              </a:ext>
            </a:extLst>
          </p:cNvPr>
          <p:cNvSpPr>
            <a:spLocks noGrp="1"/>
          </p:cNvSpPr>
          <p:nvPr>
            <p:ph type="sldNum" sz="quarter" idx="5"/>
          </p:nvPr>
        </p:nvSpPr>
        <p:spPr/>
        <p:txBody>
          <a:bodyPr/>
          <a:lstStyle/>
          <a:p>
            <a:fld id="{1BEA80CD-AE39-0C4B-A880-515F813E088A}" type="slidenum">
              <a:rPr lang="en-US" smtClean="0"/>
              <a:t>32</a:t>
            </a:fld>
            <a:endParaRPr lang="en-US"/>
          </a:p>
        </p:txBody>
      </p:sp>
    </p:spTree>
    <p:extLst>
      <p:ext uri="{BB962C8B-B14F-4D97-AF65-F5344CB8AC3E}">
        <p14:creationId xmlns:p14="http://schemas.microsoft.com/office/powerpoint/2010/main" val="3717993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33</a:t>
            </a:fld>
            <a:endParaRPr lang="en-US"/>
          </a:p>
        </p:txBody>
      </p:sp>
    </p:spTree>
    <p:extLst>
      <p:ext uri="{BB962C8B-B14F-4D97-AF65-F5344CB8AC3E}">
        <p14:creationId xmlns:p14="http://schemas.microsoft.com/office/powerpoint/2010/main" val="196214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34</a:t>
            </a:fld>
            <a:endParaRPr lang="en-US"/>
          </a:p>
        </p:txBody>
      </p:sp>
    </p:spTree>
    <p:extLst>
      <p:ext uri="{BB962C8B-B14F-4D97-AF65-F5344CB8AC3E}">
        <p14:creationId xmlns:p14="http://schemas.microsoft.com/office/powerpoint/2010/main" val="196971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4</a:t>
            </a:fld>
            <a:endParaRPr lang="en-US"/>
          </a:p>
        </p:txBody>
      </p:sp>
    </p:spTree>
    <p:extLst>
      <p:ext uri="{BB962C8B-B14F-4D97-AF65-F5344CB8AC3E}">
        <p14:creationId xmlns:p14="http://schemas.microsoft.com/office/powerpoint/2010/main" val="1682901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5</a:t>
            </a:fld>
            <a:endParaRPr lang="en-US"/>
          </a:p>
        </p:txBody>
      </p:sp>
    </p:spTree>
    <p:extLst>
      <p:ext uri="{BB962C8B-B14F-4D97-AF65-F5344CB8AC3E}">
        <p14:creationId xmlns:p14="http://schemas.microsoft.com/office/powerpoint/2010/main" val="664159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6</a:t>
            </a:fld>
            <a:endParaRPr lang="en-US"/>
          </a:p>
        </p:txBody>
      </p:sp>
    </p:spTree>
    <p:extLst>
      <p:ext uri="{BB962C8B-B14F-4D97-AF65-F5344CB8AC3E}">
        <p14:creationId xmlns:p14="http://schemas.microsoft.com/office/powerpoint/2010/main" val="4013319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C7585-F0FE-507E-2A56-854F939DF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4F0744-A8D1-8ED9-6D20-C2A035072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45539-15BD-B902-F872-C347833B4E7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D7B4239-6D11-F585-A5DD-84ED500474C5}"/>
              </a:ext>
            </a:extLst>
          </p:cNvPr>
          <p:cNvSpPr>
            <a:spLocks noGrp="1"/>
          </p:cNvSpPr>
          <p:nvPr>
            <p:ph type="sldNum" sz="quarter" idx="5"/>
          </p:nvPr>
        </p:nvSpPr>
        <p:spPr/>
        <p:txBody>
          <a:bodyPr/>
          <a:lstStyle/>
          <a:p>
            <a:fld id="{1BEA80CD-AE39-0C4B-A880-515F813E088A}" type="slidenum">
              <a:rPr lang="en-US" smtClean="0"/>
              <a:t>7</a:t>
            </a:fld>
            <a:endParaRPr lang="en-US"/>
          </a:p>
        </p:txBody>
      </p:sp>
    </p:spTree>
    <p:extLst>
      <p:ext uri="{BB962C8B-B14F-4D97-AF65-F5344CB8AC3E}">
        <p14:creationId xmlns:p14="http://schemas.microsoft.com/office/powerpoint/2010/main" val="1192526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8</a:t>
            </a:fld>
            <a:endParaRPr lang="en-US"/>
          </a:p>
        </p:txBody>
      </p:sp>
    </p:spTree>
    <p:extLst>
      <p:ext uri="{BB962C8B-B14F-4D97-AF65-F5344CB8AC3E}">
        <p14:creationId xmlns:p14="http://schemas.microsoft.com/office/powerpoint/2010/main" val="133152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E7B44-35AB-719A-6CF8-78F7DF4AD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F4EAE-3F1E-CB7C-E7AD-8A03DDAD90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67BF72-B70A-DCB0-12B4-D2FDB69361E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3A97399-F816-515F-EF16-6F1013B0BC54}"/>
              </a:ext>
            </a:extLst>
          </p:cNvPr>
          <p:cNvSpPr>
            <a:spLocks noGrp="1"/>
          </p:cNvSpPr>
          <p:nvPr>
            <p:ph type="sldNum" sz="quarter" idx="5"/>
          </p:nvPr>
        </p:nvSpPr>
        <p:spPr/>
        <p:txBody>
          <a:bodyPr/>
          <a:lstStyle/>
          <a:p>
            <a:fld id="{1BEA80CD-AE39-0C4B-A880-515F813E088A}" type="slidenum">
              <a:rPr lang="en-US" smtClean="0"/>
              <a:t>9</a:t>
            </a:fld>
            <a:endParaRPr lang="en-US"/>
          </a:p>
        </p:txBody>
      </p:sp>
    </p:spTree>
    <p:extLst>
      <p:ext uri="{BB962C8B-B14F-4D97-AF65-F5344CB8AC3E}">
        <p14:creationId xmlns:p14="http://schemas.microsoft.com/office/powerpoint/2010/main" val="2485637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984003" y="3702358"/>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2001357" y="4488870"/>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1" name="Graphic 9">
            <a:extLst>
              <a:ext uri="{FF2B5EF4-FFF2-40B4-BE49-F238E27FC236}">
                <a16:creationId xmlns:a16="http://schemas.microsoft.com/office/drawing/2014/main" id="{7C687F61-C361-715E-64E1-F940513FF331}"/>
              </a:ext>
            </a:extLst>
          </p:cNvPr>
          <p:cNvSpPr/>
          <p:nvPr/>
        </p:nvSpPr>
        <p:spPr>
          <a:xfrm>
            <a:off x="333637" y="298711"/>
            <a:ext cx="4232364" cy="2633050"/>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5" name="Footer Placeholder 4">
            <a:extLst>
              <a:ext uri="{FF2B5EF4-FFF2-40B4-BE49-F238E27FC236}">
                <a16:creationId xmlns:a16="http://schemas.microsoft.com/office/drawing/2014/main" id="{6E921332-E814-972E-C4E3-95339D3485E1}"/>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80687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eature Copy">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0"/>
            <a:ext cx="7132401" cy="3159399"/>
          </a:xfrm>
        </p:spPr>
        <p:txBody>
          <a:bodyPr/>
          <a:lstStyle>
            <a:lvl1pPr>
              <a:defRPr sz="4200" b="0" i="0">
                <a:solidFill>
                  <a:schemeClr val="bg1"/>
                </a:solidFill>
                <a:latin typeface="+mj-lt"/>
              </a:defRPr>
            </a:lvl1pPr>
          </a:lstStyle>
          <a:p>
            <a:r>
              <a:rPr lang="en-US" dirty="0"/>
              <a:t>Click to edit Master title style</a:t>
            </a:r>
            <a:endParaRPr lang="en-GB" dirty="0"/>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B43BF3A9-891A-B059-29FB-D64323A90CF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052419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43568E-B69F-31A9-5D84-5E0B7D27CE56}"/>
              </a:ext>
            </a:extLst>
          </p:cNvPr>
          <p:cNvSpPr>
            <a:spLocks noGrp="1"/>
          </p:cNvSpPr>
          <p:nvPr>
            <p:ph type="pic" sz="quarter" idx="13"/>
          </p:nvPr>
        </p:nvSpPr>
        <p:spPr>
          <a:xfrm>
            <a:off x="6096000" y="0"/>
            <a:ext cx="6096000" cy="6858000"/>
          </a:xfrm>
          <a:solidFill>
            <a:schemeClr val="bg1">
              <a:lumMod val="85000"/>
            </a:schemeClr>
          </a:solidFill>
        </p:spPr>
        <p:txBody>
          <a:bodyPr anchor="ctr" anchorCtr="0"/>
          <a:lstStyle>
            <a:lvl1pPr algn="ctr">
              <a:defRPr sz="1000"/>
            </a:lvl1pPr>
          </a:lstStyle>
          <a:p>
            <a:endParaRPr lang="en-US"/>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dirty="0"/>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189C72DD-B617-4FC7-362F-A99AF8E75082}"/>
              </a:ext>
            </a:extLst>
          </p:cNvPr>
          <p:cNvSpPr>
            <a:spLocks noGrp="1"/>
          </p:cNvSpPr>
          <p:nvPr>
            <p:ph type="ftr" sz="quarter" idx="3"/>
          </p:nvPr>
        </p:nvSpPr>
        <p:spPr>
          <a:xfrm>
            <a:off x="1798530" y="6417425"/>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260304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33635" y="1468061"/>
            <a:ext cx="7545236" cy="4251199"/>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dirty="0"/>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A7E709DD-B4DF-F760-665E-1764DED439B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802847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dirty="0"/>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8" name="Content Placeholder 2">
            <a:extLst>
              <a:ext uri="{FF2B5EF4-FFF2-40B4-BE49-F238E27FC236}">
                <a16:creationId xmlns:a16="http://schemas.microsoft.com/office/drawing/2014/main" id="{CE1E9FC3-FD80-6B63-EDE0-8BCF742EDEE8}"/>
              </a:ext>
            </a:extLst>
          </p:cNvPr>
          <p:cNvSpPr>
            <a:spLocks noGrp="1"/>
          </p:cNvSpPr>
          <p:nvPr>
            <p:ph idx="13"/>
          </p:nvPr>
        </p:nvSpPr>
        <p:spPr>
          <a:xfrm>
            <a:off x="523190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a:extLst>
              <a:ext uri="{FF2B5EF4-FFF2-40B4-BE49-F238E27FC236}">
                <a16:creationId xmlns:a16="http://schemas.microsoft.com/office/drawing/2014/main" id="{90E1AFF1-83F6-B417-3FB2-F082A2B78AB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247394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10" name="FinityPPT Background">
            <a:extLst>
              <a:ext uri="{FF2B5EF4-FFF2-40B4-BE49-F238E27FC236}">
                <a16:creationId xmlns:a16="http://schemas.microsoft.com/office/drawing/2014/main" id="{BCCDF776-738C-429A-0AE1-D269BE859EE0}"/>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inityPPT Background">
            <a:extLst>
              <a:ext uri="{FF2B5EF4-FFF2-40B4-BE49-F238E27FC236}">
                <a16:creationId xmlns:a16="http://schemas.microsoft.com/office/drawing/2014/main" id="{9D7FD1BA-56C7-CC72-F464-430B0D6E87D5}"/>
              </a:ext>
            </a:extLst>
          </p:cNvPr>
          <p:cNvSpPr/>
          <p:nvPr userDrawn="1"/>
        </p:nvSpPr>
        <p:spPr>
          <a:xfrm>
            <a:off x="0" y="0"/>
            <a:ext cx="12192000" cy="6858000"/>
          </a:xfrm>
          <a:prstGeom prst="rect">
            <a:avLst/>
          </a:prstGeom>
          <a:solidFill>
            <a:srgbClr val="000000">
              <a:alpha val="15000"/>
            </a:srgb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dirty="0"/>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8" name="Content Placeholder 2">
            <a:extLst>
              <a:ext uri="{FF2B5EF4-FFF2-40B4-BE49-F238E27FC236}">
                <a16:creationId xmlns:a16="http://schemas.microsoft.com/office/drawing/2014/main" id="{CE1E9FC3-FD80-6B63-EDE0-8BCF742EDEE8}"/>
              </a:ext>
            </a:extLst>
          </p:cNvPr>
          <p:cNvSpPr>
            <a:spLocks noGrp="1"/>
          </p:cNvSpPr>
          <p:nvPr>
            <p:ph idx="13"/>
          </p:nvPr>
        </p:nvSpPr>
        <p:spPr>
          <a:xfrm>
            <a:off x="523190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a:extLst>
              <a:ext uri="{FF2B5EF4-FFF2-40B4-BE49-F238E27FC236}">
                <a16:creationId xmlns:a16="http://schemas.microsoft.com/office/drawing/2014/main" id="{90E1AFF1-83F6-B417-3FB2-F082A2B78AB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242443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13" name="FinityPPT Background">
            <a:extLst>
              <a:ext uri="{FF2B5EF4-FFF2-40B4-BE49-F238E27FC236}">
                <a16:creationId xmlns:a16="http://schemas.microsoft.com/office/drawing/2014/main" id="{40A85EBF-B409-FC17-C89B-833E209BE64E}"/>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inityPPT Background">
            <a:extLst>
              <a:ext uri="{FF2B5EF4-FFF2-40B4-BE49-F238E27FC236}">
                <a16:creationId xmlns:a16="http://schemas.microsoft.com/office/drawing/2014/main" id="{F98AB562-19F2-AD54-FA93-B251D94432F6}"/>
              </a:ext>
            </a:extLst>
          </p:cNvPr>
          <p:cNvSpPr/>
          <p:nvPr userDrawn="1"/>
        </p:nvSpPr>
        <p:spPr>
          <a:xfrm>
            <a:off x="0" y="0"/>
            <a:ext cx="12192000" cy="6858000"/>
          </a:xfrm>
          <a:prstGeom prst="rect">
            <a:avLst/>
          </a:prstGeom>
          <a:solidFill>
            <a:srgbClr val="000000">
              <a:alpha val="15000"/>
            </a:srgb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dirty="0"/>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8" name="Content Placeholder 2">
            <a:extLst>
              <a:ext uri="{FF2B5EF4-FFF2-40B4-BE49-F238E27FC236}">
                <a16:creationId xmlns:a16="http://schemas.microsoft.com/office/drawing/2014/main" id="{CE1E9FC3-FD80-6B63-EDE0-8BCF742EDEE8}"/>
              </a:ext>
            </a:extLst>
          </p:cNvPr>
          <p:cNvSpPr>
            <a:spLocks noGrp="1"/>
          </p:cNvSpPr>
          <p:nvPr>
            <p:ph idx="13"/>
          </p:nvPr>
        </p:nvSpPr>
        <p:spPr>
          <a:xfrm>
            <a:off x="523190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a:extLst>
              <a:ext uri="{FF2B5EF4-FFF2-40B4-BE49-F238E27FC236}">
                <a16:creationId xmlns:a16="http://schemas.microsoft.com/office/drawing/2014/main" id="{90E1AFF1-83F6-B417-3FB2-F082A2B78AB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924886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300915"/>
            <a:ext cx="5403810" cy="1232435"/>
          </a:xfrm>
        </p:spPr>
        <p:txBody>
          <a:bodyPr/>
          <a:lstStyle>
            <a:lvl1pPr>
              <a:defRPr sz="2000" b="0" i="0">
                <a:solidFill>
                  <a:schemeClr val="accent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884FAA58-F1B4-531A-061A-6D4457DF3FC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48809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accent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Footer Placeholder 4">
            <a:extLst>
              <a:ext uri="{FF2B5EF4-FFF2-40B4-BE49-F238E27FC236}">
                <a16:creationId xmlns:a16="http://schemas.microsoft.com/office/drawing/2014/main" id="{EBE8D23D-CB16-3CD8-EC66-E391FD4D4BA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713542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bg1"/>
                </a:solidFill>
              </a:defRPr>
            </a:lvl1pPr>
            <a:lvl2pPr marL="0" indent="0">
              <a:buNone/>
              <a:defRPr sz="900">
                <a:solidFill>
                  <a:schemeClr val="bg1"/>
                </a:solidFill>
              </a:defRPr>
            </a:lvl2pPr>
            <a:lvl3pPr marL="180975" indent="-180975">
              <a:tabLst/>
              <a:defRPr sz="900">
                <a:solidFill>
                  <a:schemeClr val="bg1"/>
                </a:solidFill>
              </a:defRPr>
            </a:lvl3pPr>
            <a:lvl4pPr marL="355600" indent="-174625">
              <a:tabLst/>
              <a:defRPr sz="900">
                <a:solidFill>
                  <a:schemeClr val="bg1"/>
                </a:solidFill>
              </a:defRPr>
            </a:lvl4pPr>
            <a:lvl5pPr marL="536575" indent="-180975">
              <a:tabLst/>
              <a:defRPr sz="9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Footer Placeholder 4">
            <a:extLst>
              <a:ext uri="{FF2B5EF4-FFF2-40B4-BE49-F238E27FC236}">
                <a16:creationId xmlns:a16="http://schemas.microsoft.com/office/drawing/2014/main" id="{49B5B446-BF61-9273-73C2-7E54AB446BB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68639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tx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Footer Placeholder 4">
            <a:extLst>
              <a:ext uri="{FF2B5EF4-FFF2-40B4-BE49-F238E27FC236}">
                <a16:creationId xmlns:a16="http://schemas.microsoft.com/office/drawing/2014/main" id="{4660D2EA-6D20-7E9D-AE74-606945F6FE2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915598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321110" y="286185"/>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338464" y="1122801"/>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Freeform 17">
            <a:extLst>
              <a:ext uri="{FF2B5EF4-FFF2-40B4-BE49-F238E27FC236}">
                <a16:creationId xmlns:a16="http://schemas.microsoft.com/office/drawing/2014/main" id="{476D9EB4-DA8D-7007-E1F1-13594489E635}"/>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13" name="Graphic 11">
            <a:extLst>
              <a:ext uri="{FF2B5EF4-FFF2-40B4-BE49-F238E27FC236}">
                <a16:creationId xmlns:a16="http://schemas.microsoft.com/office/drawing/2014/main" id="{9A47DABB-6B23-B92F-2CE3-C72452A43FFC}"/>
              </a:ext>
            </a:extLst>
          </p:cNvPr>
          <p:cNvSpPr/>
          <p:nvPr/>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E2B1A454-EE21-4091-6B8A-932B60F3789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710050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1"/>
        </a:solid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D12EF5E7-BD8E-CAB9-E725-345E21653ECD}"/>
              </a:ext>
            </a:extLst>
          </p:cNvPr>
          <p:cNvGrpSpPr/>
          <p:nvPr userDrawn="1"/>
        </p:nvGrpSpPr>
        <p:grpSpPr>
          <a:xfrm>
            <a:off x="417526" y="387280"/>
            <a:ext cx="11340345" cy="6075045"/>
            <a:chOff x="417526" y="387280"/>
            <a:chExt cx="11340345" cy="6075045"/>
          </a:xfrm>
        </p:grpSpPr>
        <p:sp>
          <p:nvSpPr>
            <p:cNvPr id="12" name="Freeform 11">
              <a:extLst>
                <a:ext uri="{FF2B5EF4-FFF2-40B4-BE49-F238E27FC236}">
                  <a16:creationId xmlns:a16="http://schemas.microsoft.com/office/drawing/2014/main" id="{DB6E64BA-5E3F-0B13-F3BD-289BBB0BEB04}"/>
                </a:ext>
              </a:extLst>
            </p:cNvPr>
            <p:cNvSpPr/>
            <p:nvPr/>
          </p:nvSpPr>
          <p:spPr>
            <a:xfrm>
              <a:off x="3627164" y="150759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2A486A8-CC89-9FB4-E3D0-C4E0732EE99F}"/>
                </a:ext>
              </a:extLst>
            </p:cNvPr>
            <p:cNvSpPr/>
            <p:nvPr/>
          </p:nvSpPr>
          <p:spPr>
            <a:xfrm>
              <a:off x="3627164" y="387280"/>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CA9702C-BF9A-D515-F12E-47B1496EE8EC}"/>
                </a:ext>
              </a:extLst>
            </p:cNvPr>
            <p:cNvSpPr/>
            <p:nvPr/>
          </p:nvSpPr>
          <p:spPr>
            <a:xfrm>
              <a:off x="5405447" y="387280"/>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9A48810-A754-BB60-394F-F89ACC86D4CA}"/>
                </a:ext>
              </a:extLst>
            </p:cNvPr>
            <p:cNvSpPr/>
            <p:nvPr/>
          </p:nvSpPr>
          <p:spPr>
            <a:xfrm>
              <a:off x="5405447" y="78697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EE001CF-9FFD-81C1-7F2E-67002CD750B6}"/>
                </a:ext>
              </a:extLst>
            </p:cNvPr>
            <p:cNvSpPr/>
            <p:nvPr/>
          </p:nvSpPr>
          <p:spPr>
            <a:xfrm>
              <a:off x="5405447" y="2255371"/>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9DB2B16-09E4-D9CA-D412-561D7B44E1D1}"/>
                </a:ext>
              </a:extLst>
            </p:cNvPr>
            <p:cNvSpPr/>
            <p:nvPr/>
          </p:nvSpPr>
          <p:spPr>
            <a:xfrm>
              <a:off x="5761121" y="2255371"/>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64C8EF0-BEAE-EEA6-3638-EFD85102CE66}"/>
                </a:ext>
              </a:extLst>
            </p:cNvPr>
            <p:cNvSpPr/>
            <p:nvPr/>
          </p:nvSpPr>
          <p:spPr>
            <a:xfrm>
              <a:off x="5761121" y="189496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AE7F640-C6DF-4ECA-F9CC-28501FA4871F}"/>
                </a:ext>
              </a:extLst>
            </p:cNvPr>
            <p:cNvSpPr/>
            <p:nvPr/>
          </p:nvSpPr>
          <p:spPr>
            <a:xfrm>
              <a:off x="5761121" y="262791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CD68CA-0CCD-3986-6D30-A2131CBDF46C}"/>
                </a:ext>
              </a:extLst>
            </p:cNvPr>
            <p:cNvSpPr/>
            <p:nvPr/>
          </p:nvSpPr>
          <p:spPr>
            <a:xfrm>
              <a:off x="5761121"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A2CB4B6-6677-A64D-63E7-03B73A82ECE5}"/>
                </a:ext>
              </a:extLst>
            </p:cNvPr>
            <p:cNvSpPr/>
            <p:nvPr/>
          </p:nvSpPr>
          <p:spPr>
            <a:xfrm>
              <a:off x="6828145"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24DCD34-ECC1-F0D7-5D6A-E29C268BE537}"/>
                </a:ext>
              </a:extLst>
            </p:cNvPr>
            <p:cNvSpPr/>
            <p:nvPr/>
          </p:nvSpPr>
          <p:spPr>
            <a:xfrm>
              <a:off x="7539493" y="3291304"/>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7876098-EBCB-8E16-72E4-9E8F6D4E4118}"/>
                </a:ext>
              </a:extLst>
            </p:cNvPr>
            <p:cNvSpPr/>
            <p:nvPr/>
          </p:nvSpPr>
          <p:spPr>
            <a:xfrm>
              <a:off x="4338513" y="4821852"/>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0949F5A-DD1D-2EF7-285F-0C44C58CEA32}"/>
                </a:ext>
              </a:extLst>
            </p:cNvPr>
            <p:cNvSpPr/>
            <p:nvPr/>
          </p:nvSpPr>
          <p:spPr>
            <a:xfrm>
              <a:off x="4338513" y="518314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9BFF03-D109-FF17-C56C-B815AB9CAAC8}"/>
                </a:ext>
              </a:extLst>
            </p:cNvPr>
            <p:cNvSpPr/>
            <p:nvPr/>
          </p:nvSpPr>
          <p:spPr>
            <a:xfrm>
              <a:off x="6828145"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839"/>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C5E1BFD-6710-4C5F-1411-5CDF3F443D1E}"/>
                </a:ext>
              </a:extLst>
            </p:cNvPr>
            <p:cNvSpPr/>
            <p:nvPr/>
          </p:nvSpPr>
          <p:spPr>
            <a:xfrm>
              <a:off x="6472470" y="5903773"/>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61663C6-E7AA-643E-F135-F7DB591F6F9F}"/>
                </a:ext>
              </a:extLst>
            </p:cNvPr>
            <p:cNvSpPr/>
            <p:nvPr/>
          </p:nvSpPr>
          <p:spPr>
            <a:xfrm>
              <a:off x="6472470" y="6282124"/>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ADB5E5F-0B4D-1C4E-9A4A-8AE4310BC757}"/>
                </a:ext>
              </a:extLst>
            </p:cNvPr>
            <p:cNvSpPr/>
            <p:nvPr/>
          </p:nvSpPr>
          <p:spPr>
            <a:xfrm>
              <a:off x="7183819"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253" y="180201"/>
                    <a:pt x="90056" y="180201"/>
                  </a:cubicBezTo>
                </a:path>
              </a:pathLst>
            </a:custGeom>
            <a:solidFill>
              <a:srgbClr val="FFFFFF"/>
            </a:solidFill>
            <a:ln w="89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CE42CE8-2C56-6D65-4C6E-808C01DE8557}"/>
                </a:ext>
              </a:extLst>
            </p:cNvPr>
            <p:cNvSpPr/>
            <p:nvPr/>
          </p:nvSpPr>
          <p:spPr>
            <a:xfrm>
              <a:off x="5049773"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89" y="139928"/>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ECEF3F9-E201-ED82-5EE4-9C586FC397F7}"/>
                </a:ext>
              </a:extLst>
            </p:cNvPr>
            <p:cNvSpPr/>
            <p:nvPr/>
          </p:nvSpPr>
          <p:spPr>
            <a:xfrm>
              <a:off x="4694187"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3" y="0"/>
                    <a:pt x="0" y="40362"/>
                    <a:pt x="0" y="90101"/>
                  </a:cubicBezTo>
                  <a:cubicBezTo>
                    <a:pt x="0" y="139928"/>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FC331F8-1856-1489-5EBF-61E86CBF999F}"/>
                </a:ext>
              </a:extLst>
            </p:cNvPr>
            <p:cNvSpPr/>
            <p:nvPr/>
          </p:nvSpPr>
          <p:spPr>
            <a:xfrm>
              <a:off x="3627164"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24F144B-A8C9-957F-42D1-5C7F03594357}"/>
                </a:ext>
              </a:extLst>
            </p:cNvPr>
            <p:cNvSpPr/>
            <p:nvPr/>
          </p:nvSpPr>
          <p:spPr>
            <a:xfrm>
              <a:off x="3982838"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C7D9CFF-5F9A-B8E8-DFE8-B02805F21ADC}"/>
                </a:ext>
              </a:extLst>
            </p:cNvPr>
            <p:cNvSpPr/>
            <p:nvPr/>
          </p:nvSpPr>
          <p:spPr>
            <a:xfrm>
              <a:off x="3982838"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5787E0B-4B27-2DDE-D56F-44B4911970ED}"/>
                </a:ext>
              </a:extLst>
            </p:cNvPr>
            <p:cNvSpPr/>
            <p:nvPr/>
          </p:nvSpPr>
          <p:spPr>
            <a:xfrm>
              <a:off x="3627164" y="118657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63AB14F-473B-DBE7-371F-85CDAF84173B}"/>
                </a:ext>
              </a:extLst>
            </p:cNvPr>
            <p:cNvSpPr/>
            <p:nvPr/>
          </p:nvSpPr>
          <p:spPr>
            <a:xfrm>
              <a:off x="3627164" y="78697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7AB4D39-853E-82D5-F4D8-2E20931ABBE8}"/>
                </a:ext>
              </a:extLst>
            </p:cNvPr>
            <p:cNvSpPr/>
            <p:nvPr/>
          </p:nvSpPr>
          <p:spPr>
            <a:xfrm>
              <a:off x="4338513"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7118E5C-0400-89B1-21D3-F2735918DA42}"/>
                </a:ext>
              </a:extLst>
            </p:cNvPr>
            <p:cNvSpPr/>
            <p:nvPr/>
          </p:nvSpPr>
          <p:spPr>
            <a:xfrm>
              <a:off x="5405447"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8E17917-3F18-CF01-2254-FB2FF3511951}"/>
                </a:ext>
              </a:extLst>
            </p:cNvPr>
            <p:cNvSpPr/>
            <p:nvPr/>
          </p:nvSpPr>
          <p:spPr>
            <a:xfrm>
              <a:off x="5405447" y="2627917"/>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2C53243-6C12-76FC-D26E-1326E8C86796}"/>
                </a:ext>
              </a:extLst>
            </p:cNvPr>
            <p:cNvSpPr/>
            <p:nvPr/>
          </p:nvSpPr>
          <p:spPr>
            <a:xfrm>
              <a:off x="5405447" y="189496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8CABC40-E5E3-7D61-9129-E4670F1152B1}"/>
                </a:ext>
              </a:extLst>
            </p:cNvPr>
            <p:cNvSpPr/>
            <p:nvPr/>
          </p:nvSpPr>
          <p:spPr>
            <a:xfrm>
              <a:off x="5405447" y="150759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08EBC01-DE94-7581-D107-A02F4B39FC9E}"/>
                </a:ext>
              </a:extLst>
            </p:cNvPr>
            <p:cNvSpPr/>
            <p:nvPr/>
          </p:nvSpPr>
          <p:spPr>
            <a:xfrm>
              <a:off x="5405447" y="118657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96A0112-2400-63F5-2E19-6B65A40492F0}"/>
                </a:ext>
              </a:extLst>
            </p:cNvPr>
            <p:cNvSpPr/>
            <p:nvPr/>
          </p:nvSpPr>
          <p:spPr>
            <a:xfrm>
              <a:off x="773201" y="51831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FFFFFF"/>
            </a:solidFill>
            <a:ln w="89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14D029F-F993-724E-ECFF-246202FE8391}"/>
                </a:ext>
              </a:extLst>
            </p:cNvPr>
            <p:cNvSpPr/>
            <p:nvPr/>
          </p:nvSpPr>
          <p:spPr>
            <a:xfrm>
              <a:off x="773201" y="4783544"/>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6053E68-2382-F6EF-F1C7-B4BAF6385D82}"/>
                </a:ext>
              </a:extLst>
            </p:cNvPr>
            <p:cNvSpPr/>
            <p:nvPr/>
          </p:nvSpPr>
          <p:spPr>
            <a:xfrm>
              <a:off x="773201"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FD4B44E-5AA3-540A-352F-D3289BBAF420}"/>
                </a:ext>
              </a:extLst>
            </p:cNvPr>
            <p:cNvSpPr/>
            <p:nvPr/>
          </p:nvSpPr>
          <p:spPr>
            <a:xfrm>
              <a:off x="417526"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273"/>
                    <a:pt x="139860" y="0"/>
                    <a:pt x="90057" y="0"/>
                  </a:cubicBezTo>
                </a:path>
              </a:pathLst>
            </a:custGeom>
            <a:solidFill>
              <a:srgbClr val="FFFFFF"/>
            </a:solidFill>
            <a:ln w="89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93F22E3-2B5D-DDD5-6A28-26A119DF55DD}"/>
                </a:ext>
              </a:extLst>
            </p:cNvPr>
            <p:cNvSpPr/>
            <p:nvPr/>
          </p:nvSpPr>
          <p:spPr>
            <a:xfrm>
              <a:off x="417526"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7E4A854-E7FD-A195-8D97-E5460BD3CA99}"/>
                </a:ext>
              </a:extLst>
            </p:cNvPr>
            <p:cNvSpPr/>
            <p:nvPr/>
          </p:nvSpPr>
          <p:spPr>
            <a:xfrm>
              <a:off x="417526"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2866FD6-F652-AB58-ABA3-8C1EDFFB1D6D}"/>
                </a:ext>
              </a:extLst>
            </p:cNvPr>
            <p:cNvSpPr/>
            <p:nvPr/>
          </p:nvSpPr>
          <p:spPr>
            <a:xfrm>
              <a:off x="773201"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1A88025-5747-CC7C-DDBE-340C4298564F}"/>
                </a:ext>
              </a:extLst>
            </p:cNvPr>
            <p:cNvSpPr/>
            <p:nvPr/>
          </p:nvSpPr>
          <p:spPr>
            <a:xfrm>
              <a:off x="773201"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481CBF7-D355-0B88-27C8-6F801D9EBFC7}"/>
                </a:ext>
              </a:extLst>
            </p:cNvPr>
            <p:cNvSpPr/>
            <p:nvPr/>
          </p:nvSpPr>
          <p:spPr>
            <a:xfrm>
              <a:off x="773201" y="406282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4B7063A-4105-2DEE-00FA-7A2935F2B9C1}"/>
                </a:ext>
              </a:extLst>
            </p:cNvPr>
            <p:cNvSpPr/>
            <p:nvPr/>
          </p:nvSpPr>
          <p:spPr>
            <a:xfrm>
              <a:off x="773201" y="4383851"/>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2E92CFC-ED66-1C32-253A-16338CDB913D}"/>
                </a:ext>
              </a:extLst>
            </p:cNvPr>
            <p:cNvSpPr/>
            <p:nvPr/>
          </p:nvSpPr>
          <p:spPr>
            <a:xfrm>
              <a:off x="6116796"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D15FDDE-BF44-C55E-8818-27696DF861FD}"/>
                </a:ext>
              </a:extLst>
            </p:cNvPr>
            <p:cNvSpPr/>
            <p:nvPr/>
          </p:nvSpPr>
          <p:spPr>
            <a:xfrm>
              <a:off x="6472470"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09CA2C-4B39-FDD1-DEC7-F9E28B52753A}"/>
                </a:ext>
              </a:extLst>
            </p:cNvPr>
            <p:cNvSpPr/>
            <p:nvPr/>
          </p:nvSpPr>
          <p:spPr>
            <a:xfrm>
              <a:off x="6472470" y="445341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4622A34-3A40-9246-3B5C-7EB00504F6C6}"/>
                </a:ext>
              </a:extLst>
            </p:cNvPr>
            <p:cNvSpPr/>
            <p:nvPr/>
          </p:nvSpPr>
          <p:spPr>
            <a:xfrm>
              <a:off x="7183819" y="5903773"/>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839"/>
                    <a:pt x="40253" y="180201"/>
                    <a:pt x="90056" y="180201"/>
                  </a:cubicBezTo>
                </a:path>
              </a:pathLst>
            </a:custGeom>
            <a:solidFill>
              <a:srgbClr val="D2D4D5"/>
            </a:solidFill>
            <a:ln w="89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8656230-F658-A6EF-FDC2-4B0844867218}"/>
                </a:ext>
              </a:extLst>
            </p:cNvPr>
            <p:cNvSpPr/>
            <p:nvPr/>
          </p:nvSpPr>
          <p:spPr>
            <a:xfrm>
              <a:off x="7183819"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928"/>
                    <a:pt x="40253" y="180201"/>
                    <a:pt x="90056" y="180201"/>
                  </a:cubicBezTo>
                </a:path>
              </a:pathLst>
            </a:custGeom>
            <a:solidFill>
              <a:srgbClr val="D2D4D5"/>
            </a:solidFill>
            <a:ln w="89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060D06-BD2C-E04C-F090-383F9F66EC7D}"/>
                </a:ext>
              </a:extLst>
            </p:cNvPr>
            <p:cNvSpPr/>
            <p:nvPr/>
          </p:nvSpPr>
          <p:spPr>
            <a:xfrm>
              <a:off x="6828145"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2" y="0"/>
                    <a:pt x="0" y="40362"/>
                    <a:pt x="0" y="90100"/>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8BA15A-88C8-B742-0695-BDCBBF5AD836}"/>
                </a:ext>
              </a:extLst>
            </p:cNvPr>
            <p:cNvSpPr/>
            <p:nvPr/>
          </p:nvSpPr>
          <p:spPr>
            <a:xfrm>
              <a:off x="4338513" y="441733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9BF82DE-166E-CAA1-37D1-7250A4AFB146}"/>
                </a:ext>
              </a:extLst>
            </p:cNvPr>
            <p:cNvSpPr/>
            <p:nvPr/>
          </p:nvSpPr>
          <p:spPr>
            <a:xfrm>
              <a:off x="4338513"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A02D2F6-0BE6-1891-319C-49A40E9E9150}"/>
                </a:ext>
              </a:extLst>
            </p:cNvPr>
            <p:cNvSpPr/>
            <p:nvPr/>
          </p:nvSpPr>
          <p:spPr>
            <a:xfrm>
              <a:off x="9443712"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114"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74EDA4D-94E0-C119-CBD7-12C7EB304BA0}"/>
                </a:ext>
              </a:extLst>
            </p:cNvPr>
            <p:cNvSpPr/>
            <p:nvPr/>
          </p:nvSpPr>
          <p:spPr>
            <a:xfrm>
              <a:off x="8376778"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2A1432F-CA6B-FA35-36E4-8B0A59244716}"/>
                </a:ext>
              </a:extLst>
            </p:cNvPr>
            <p:cNvSpPr/>
            <p:nvPr/>
          </p:nvSpPr>
          <p:spPr>
            <a:xfrm>
              <a:off x="10866409" y="1847641"/>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F4DF9F6-817B-15FC-EEA2-650CB67377E3}"/>
                </a:ext>
              </a:extLst>
            </p:cNvPr>
            <p:cNvSpPr/>
            <p:nvPr/>
          </p:nvSpPr>
          <p:spPr>
            <a:xfrm>
              <a:off x="10866409" y="1486346"/>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EE327AE9-9F14-56D3-4C9E-7B493320F8A8}"/>
                </a:ext>
              </a:extLst>
            </p:cNvPr>
            <p:cNvSpPr/>
            <p:nvPr/>
          </p:nvSpPr>
          <p:spPr>
            <a:xfrm>
              <a:off x="8376778"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362"/>
                    <a:pt x="139771" y="0"/>
                    <a:pt x="90057" y="0"/>
                  </a:cubicBezTo>
                </a:path>
              </a:pathLst>
            </a:custGeom>
            <a:solidFill>
              <a:srgbClr val="FFFFFF"/>
            </a:solidFill>
            <a:ln w="89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94C3AE4-71A3-35AC-C04A-7DEBE2710A14}"/>
                </a:ext>
              </a:extLst>
            </p:cNvPr>
            <p:cNvSpPr/>
            <p:nvPr/>
          </p:nvSpPr>
          <p:spPr>
            <a:xfrm>
              <a:off x="8732453" y="76572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FFFFFF"/>
            </a:solidFill>
            <a:ln w="89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0AB4B87-84B4-5F1F-3DC4-C56DEE5738EF}"/>
                </a:ext>
              </a:extLst>
            </p:cNvPr>
            <p:cNvSpPr/>
            <p:nvPr/>
          </p:nvSpPr>
          <p:spPr>
            <a:xfrm>
              <a:off x="8732453" y="387369"/>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BFCAE45-F12A-72CA-181F-7CF3502532CC}"/>
                </a:ext>
              </a:extLst>
            </p:cNvPr>
            <p:cNvSpPr/>
            <p:nvPr/>
          </p:nvSpPr>
          <p:spPr>
            <a:xfrm>
              <a:off x="8021104"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FFFFFF"/>
            </a:solidFill>
            <a:ln w="89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07B7A4F-6A54-318C-6F65-86F7E17B63C1}"/>
                </a:ext>
              </a:extLst>
            </p:cNvPr>
            <p:cNvSpPr/>
            <p:nvPr/>
          </p:nvSpPr>
          <p:spPr>
            <a:xfrm>
              <a:off x="10155061"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3" y="0"/>
                    <a:pt x="0" y="40362"/>
                    <a:pt x="0" y="90101"/>
                  </a:cubicBezTo>
                  <a:cubicBezTo>
                    <a:pt x="0" y="139839"/>
                    <a:pt x="40343" y="180201"/>
                    <a:pt x="90056" y="180201"/>
                  </a:cubicBezTo>
                  <a:cubicBezTo>
                    <a:pt x="139770" y="180201"/>
                    <a:pt x="180113" y="139839"/>
                    <a:pt x="180113" y="90101"/>
                  </a:cubicBezTo>
                  <a:cubicBezTo>
                    <a:pt x="180113"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F48B8CD-A08A-C988-E18E-6D381DA95EC1}"/>
                </a:ext>
              </a:extLst>
            </p:cNvPr>
            <p:cNvSpPr/>
            <p:nvPr/>
          </p:nvSpPr>
          <p:spPr>
            <a:xfrm>
              <a:off x="10510735"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FFFFFF"/>
            </a:solidFill>
            <a:ln w="892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9E33877-D53D-6EFD-071B-B1B1CCBEDB57}"/>
                </a:ext>
              </a:extLst>
            </p:cNvPr>
            <p:cNvSpPr/>
            <p:nvPr/>
          </p:nvSpPr>
          <p:spPr>
            <a:xfrm>
              <a:off x="11577759"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3"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9F7EF103-D592-937C-9ED8-DADCED4CB8DD}"/>
                </a:ext>
              </a:extLst>
            </p:cNvPr>
            <p:cNvSpPr/>
            <p:nvPr/>
          </p:nvSpPr>
          <p:spPr>
            <a:xfrm>
              <a:off x="11222084"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FA22AEA-9F7D-9C0E-0254-51FDC0EC4714}"/>
                </a:ext>
              </a:extLst>
            </p:cNvPr>
            <p:cNvSpPr/>
            <p:nvPr/>
          </p:nvSpPr>
          <p:spPr>
            <a:xfrm>
              <a:off x="11222084" y="296796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833B02DB-13A0-D046-A64F-0F5EF99B1B18}"/>
                </a:ext>
              </a:extLst>
            </p:cNvPr>
            <p:cNvSpPr/>
            <p:nvPr/>
          </p:nvSpPr>
          <p:spPr>
            <a:xfrm>
              <a:off x="10866409"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BAF5164-6A0E-81F0-1CB6-1F782703012C}"/>
                </a:ext>
              </a:extLst>
            </p:cNvPr>
            <p:cNvSpPr/>
            <p:nvPr/>
          </p:nvSpPr>
          <p:spPr>
            <a:xfrm>
              <a:off x="9799387"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113" y="40273"/>
                    <a:pt x="139770" y="0"/>
                    <a:pt x="90056" y="0"/>
                  </a:cubicBezTo>
                </a:path>
              </a:pathLst>
            </a:custGeom>
            <a:solidFill>
              <a:srgbClr val="D2D4D5"/>
            </a:solidFill>
            <a:ln w="89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E4907E3-2F19-EFC4-378E-C9888F78EB45}"/>
                </a:ext>
              </a:extLst>
            </p:cNvPr>
            <p:cNvSpPr/>
            <p:nvPr/>
          </p:nvSpPr>
          <p:spPr>
            <a:xfrm>
              <a:off x="9088038"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860" y="0"/>
                    <a:pt x="90056" y="0"/>
                  </a:cubicBezTo>
                </a:path>
              </a:pathLst>
            </a:custGeom>
            <a:solidFill>
              <a:srgbClr val="D2D4D5"/>
            </a:solidFill>
            <a:ln w="89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0C8B9BE2-9741-51EE-D6E9-6E73F491F56C}"/>
                </a:ext>
              </a:extLst>
            </p:cNvPr>
            <p:cNvSpPr/>
            <p:nvPr/>
          </p:nvSpPr>
          <p:spPr>
            <a:xfrm>
              <a:off x="8732453"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D2D4D5"/>
            </a:solidFill>
            <a:ln w="89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E04A0A22-3CED-F5E1-D272-ED799828958C}"/>
                </a:ext>
              </a:extLst>
            </p:cNvPr>
            <p:cNvSpPr/>
            <p:nvPr/>
          </p:nvSpPr>
          <p:spPr>
            <a:xfrm>
              <a:off x="8732453" y="221608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D2D4D5"/>
            </a:solidFill>
            <a:ln w="89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33A1048-DAD5-6CF2-FC2A-FB2DE197A25F}"/>
                </a:ext>
              </a:extLst>
            </p:cNvPr>
            <p:cNvSpPr/>
            <p:nvPr/>
          </p:nvSpPr>
          <p:spPr>
            <a:xfrm>
              <a:off x="8021104" y="76572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D2D4D5"/>
            </a:solidFill>
            <a:ln w="89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C188ED4-1642-4DC9-B500-24207264DC73}"/>
                </a:ext>
              </a:extLst>
            </p:cNvPr>
            <p:cNvSpPr/>
            <p:nvPr/>
          </p:nvSpPr>
          <p:spPr>
            <a:xfrm>
              <a:off x="8021104"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273"/>
                    <a:pt x="139770" y="0"/>
                    <a:pt x="90057" y="0"/>
                  </a:cubicBezTo>
                </a:path>
              </a:pathLst>
            </a:custGeom>
            <a:solidFill>
              <a:srgbClr val="D2D4D5"/>
            </a:solidFill>
            <a:ln w="89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C9C82084-9369-2FE7-0A77-59D20A08E31E}"/>
                </a:ext>
              </a:extLst>
            </p:cNvPr>
            <p:cNvSpPr/>
            <p:nvPr/>
          </p:nvSpPr>
          <p:spPr>
            <a:xfrm>
              <a:off x="8376778"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21B79C3-4455-EA97-326E-92AF7F750A27}"/>
                </a:ext>
              </a:extLst>
            </p:cNvPr>
            <p:cNvSpPr/>
            <p:nvPr/>
          </p:nvSpPr>
          <p:spPr>
            <a:xfrm>
              <a:off x="10866409" y="2252156"/>
              <a:ext cx="180113" cy="180201"/>
            </a:xfrm>
            <a:custGeom>
              <a:avLst/>
              <a:gdLst>
                <a:gd name="connsiteX0" fmla="*/ 90056 w 180113"/>
                <a:gd name="connsiteY0" fmla="*/ 0 h 180201"/>
                <a:gd name="connsiteX1" fmla="*/ 0 w 180113"/>
                <a:gd name="connsiteY1" fmla="*/ 90100 h 180201"/>
                <a:gd name="connsiteX2" fmla="*/ 90056 w 180113"/>
                <a:gd name="connsiteY2" fmla="*/ 180201 h 180201"/>
                <a:gd name="connsiteX3" fmla="*/ 180114 w 180113"/>
                <a:gd name="connsiteY3" fmla="*/ 90100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0"/>
                  </a:cubicBezTo>
                  <a:cubicBezTo>
                    <a:pt x="0" y="139839"/>
                    <a:pt x="40343" y="180201"/>
                    <a:pt x="90056" y="180201"/>
                  </a:cubicBezTo>
                  <a:cubicBezTo>
                    <a:pt x="139771" y="180201"/>
                    <a:pt x="180114" y="139839"/>
                    <a:pt x="180114" y="90100"/>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BAF835D0-0DFB-7ADD-4E8C-0B5EB1D3FA4B}"/>
                </a:ext>
              </a:extLst>
            </p:cNvPr>
            <p:cNvSpPr/>
            <p:nvPr/>
          </p:nvSpPr>
          <p:spPr>
            <a:xfrm>
              <a:off x="10866409" y="296796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D2D4D5"/>
            </a:solidFill>
            <a:ln w="89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964504" y="1684751"/>
            <a:ext cx="4465529" cy="2022953"/>
          </a:xfrm>
        </p:spPr>
        <p:txBody>
          <a:bodyPr anchor="ctr" anchorCtr="0"/>
          <a:lstStyle>
            <a:lvl1pPr algn="ctr">
              <a:defRPr sz="30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5" y="304974"/>
            <a:ext cx="3125157" cy="1203325"/>
          </a:xfrm>
        </p:spPr>
        <p:txBody>
          <a:bodyPr/>
          <a:lstStyle>
            <a:lvl1pPr>
              <a:spcBef>
                <a:spcPts val="0"/>
              </a:spcBef>
              <a:spcAft>
                <a:spcPts val="0"/>
              </a:spcAft>
              <a:defRPr sz="900" b="0" i="0">
                <a:solidFill>
                  <a:schemeClr val="bg1"/>
                </a:solidFill>
                <a:latin typeface="ABC Oracle Medium" panose="020B0504040202060203" pitchFamily="34" charset="77"/>
              </a:defRPr>
            </a:lvl1pPr>
            <a:lvl2pPr marL="0" indent="0">
              <a:buNone/>
              <a:defRPr sz="900" b="0" i="0">
                <a:solidFill>
                  <a:schemeClr val="bg1"/>
                </a:solidFill>
                <a:latin typeface="ABC Oracle Medium" panose="020B0504040202060203" pitchFamily="34" charset="77"/>
              </a:defRPr>
            </a:lvl2pPr>
            <a:lvl3pPr marL="180975" indent="-180975">
              <a:tabLst/>
              <a:defRPr sz="900" b="0" i="0">
                <a:solidFill>
                  <a:schemeClr val="bg1"/>
                </a:solidFill>
                <a:latin typeface="ABC Oracle Medium" panose="020B0504040202060203" pitchFamily="34" charset="77"/>
              </a:defRPr>
            </a:lvl3pPr>
            <a:lvl4pPr marL="355600" indent="-174625">
              <a:tabLst/>
              <a:defRPr sz="900" b="0" i="0">
                <a:solidFill>
                  <a:schemeClr val="bg1"/>
                </a:solidFill>
                <a:latin typeface="ABC Oracle Medium" panose="020B0504040202060203" pitchFamily="34" charset="77"/>
              </a:defRPr>
            </a:lvl4pPr>
            <a:lvl5pPr marL="536575" indent="-180975">
              <a:tabLst/>
              <a:defRPr sz="900" b="0" i="0">
                <a:solidFill>
                  <a:schemeClr val="bg1"/>
                </a:solidFill>
                <a:latin typeface="ABC Oracle Medium" panose="020B050404020206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FCAC37BC-346D-51DA-B8FC-D5C95892C05D}"/>
              </a:ext>
            </a:extLst>
          </p:cNvPr>
          <p:cNvSpPr>
            <a:spLocks noGrp="1"/>
          </p:cNvSpPr>
          <p:nvPr>
            <p:ph type="ftr" sz="quarter" idx="3"/>
          </p:nvPr>
        </p:nvSpPr>
        <p:spPr>
          <a:xfrm>
            <a:off x="4037117" y="6587284"/>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793876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47083" y="1481509"/>
            <a:ext cx="5748917" cy="5066929"/>
          </a:xfrm>
        </p:spPr>
        <p:txBody>
          <a:bodyPr/>
          <a:lstStyle>
            <a:lvl1pPr>
              <a:spcBef>
                <a:spcPts val="0"/>
              </a:spcBef>
              <a:spcAft>
                <a:spcPts val="0"/>
              </a:spcAft>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1"/>
                </a:solidFill>
              </a:defRPr>
            </a:lvl1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D604D2A8-340C-6811-0193-59710C1F0322}"/>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080733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169811" y="2819273"/>
            <a:ext cx="6571317" cy="780120"/>
          </a:xfrm>
        </p:spPr>
        <p:txBody>
          <a:bodyPr anchor="t" anchorCtr="0"/>
          <a:lstStyle>
            <a:lvl1pPr algn="l">
              <a:defRPr sz="31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1187165" y="3624574"/>
            <a:ext cx="6566752" cy="1598604"/>
          </a:xfrm>
        </p:spPr>
        <p:txBody>
          <a:bodyPr anchor="t" anchorCtr="0"/>
          <a:lstStyle>
            <a:lvl1pPr marL="0" indent="0" algn="l">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1" name="Graphic 9">
            <a:extLst>
              <a:ext uri="{FF2B5EF4-FFF2-40B4-BE49-F238E27FC236}">
                <a16:creationId xmlns:a16="http://schemas.microsoft.com/office/drawing/2014/main" id="{7C687F61-C361-715E-64E1-F940513FF331}"/>
              </a:ext>
            </a:extLst>
          </p:cNvPr>
          <p:cNvSpPr/>
          <p:nvPr/>
        </p:nvSpPr>
        <p:spPr>
          <a:xfrm>
            <a:off x="333637" y="298711"/>
            <a:ext cx="2237988" cy="1392303"/>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0C6C589F-6B53-EA41-A888-1CADBA5F425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15291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13" name="Rectangle 12"/>
          <p:cNvSpPr/>
          <p:nvPr userDrawn="1"/>
        </p:nvSpPr>
        <p:spPr>
          <a:xfrm>
            <a:off x="0" y="0"/>
            <a:ext cx="12192000" cy="4074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solidFill>
                <a:prstClr val="white"/>
              </a:solidFill>
            </a:endParaRPr>
          </a:p>
        </p:txBody>
      </p:sp>
      <p:sp>
        <p:nvSpPr>
          <p:cNvPr id="7" name="Copyright"/>
          <p:cNvSpPr txBox="1">
            <a:spLocks/>
          </p:cNvSpPr>
          <p:nvPr userDrawn="1"/>
        </p:nvSpPr>
        <p:spPr>
          <a:xfrm>
            <a:off x="4847861" y="6516658"/>
            <a:ext cx="2304256" cy="189439"/>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bg1"/>
                </a:solidFill>
                <a:latin typeface="+mj-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933" dirty="0">
                <a:solidFill>
                  <a:srgbClr val="4D4F53"/>
                </a:solidFill>
              </a:rPr>
              <a:t>Copyright © Finity Consulting Pty Ltd </a:t>
            </a:r>
          </a:p>
        </p:txBody>
      </p:sp>
      <p:sp>
        <p:nvSpPr>
          <p:cNvPr id="12" name="Rectangle 11"/>
          <p:cNvSpPr/>
          <p:nvPr userDrawn="1"/>
        </p:nvSpPr>
        <p:spPr>
          <a:xfrm>
            <a:off x="0" y="407403"/>
            <a:ext cx="12192000" cy="72008"/>
          </a:xfrm>
          <a:prstGeom prst="rect">
            <a:avLst/>
          </a:prstGeom>
          <a:solidFill>
            <a:srgbClr val="00B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solidFill>
                <a:prstClr val="white"/>
              </a:solidFill>
            </a:endParaRPr>
          </a:p>
        </p:txBody>
      </p:sp>
      <p:sp>
        <p:nvSpPr>
          <p:cNvPr id="6" name="Title 1"/>
          <p:cNvSpPr>
            <a:spLocks noGrp="1"/>
          </p:cNvSpPr>
          <p:nvPr>
            <p:ph type="title" hasCustomPrompt="1"/>
          </p:nvPr>
        </p:nvSpPr>
        <p:spPr>
          <a:xfrm>
            <a:off x="609600" y="533029"/>
            <a:ext cx="10972800" cy="1143000"/>
          </a:xfrm>
          <a:prstGeom prst="rect">
            <a:avLst/>
          </a:prstGeom>
        </p:spPr>
        <p:txBody>
          <a:bodyPr>
            <a:normAutofit/>
          </a:bodyPr>
          <a:lstStyle>
            <a:lvl1pPr algn="l" defTabSz="1219170" rtl="0" eaLnBrk="1" latinLnBrk="0" hangingPunct="1">
              <a:spcBef>
                <a:spcPct val="0"/>
              </a:spcBef>
              <a:buNone/>
              <a:defRPr lang="en-US" sz="4000" b="0" kern="1200" dirty="0">
                <a:solidFill>
                  <a:schemeClr val="accent5"/>
                </a:solidFill>
                <a:latin typeface="+mn-lt"/>
                <a:ea typeface="+mj-ea"/>
                <a:cs typeface="Arial" panose="020B0604020202020204" pitchFamily="34" charset="0"/>
              </a:defRPr>
            </a:lvl1pPr>
          </a:lstStyle>
          <a:p>
            <a:r>
              <a:rPr lang="en-US" dirty="0"/>
              <a:t>Section Slide / Content Slide </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2447" y="6097631"/>
            <a:ext cx="1477623" cy="513744"/>
          </a:xfrm>
          <a:prstGeom prst="rect">
            <a:avLst/>
          </a:prstGeom>
        </p:spPr>
      </p:pic>
      <p:sp>
        <p:nvSpPr>
          <p:cNvPr id="10" name="Slide Number"/>
          <p:cNvSpPr>
            <a:spLocks noGrp="1"/>
          </p:cNvSpPr>
          <p:nvPr>
            <p:ph type="sldNum" sz="quarter" idx="4"/>
          </p:nvPr>
        </p:nvSpPr>
        <p:spPr>
          <a:xfrm>
            <a:off x="239349" y="6317251"/>
            <a:ext cx="2844800" cy="365125"/>
          </a:xfrm>
          <a:prstGeom prst="rect">
            <a:avLst/>
          </a:prstGeom>
        </p:spPr>
        <p:txBody>
          <a:bodyPr vert="horz" lIns="91440" tIns="45720" rIns="91440" bIns="45720" rtlCol="0" anchor="ctr"/>
          <a:lstStyle>
            <a:lvl1pPr algn="l">
              <a:defRPr sz="1067">
                <a:solidFill>
                  <a:schemeClr val="tx1">
                    <a:tint val="75000"/>
                  </a:schemeClr>
                </a:solidFill>
                <a:latin typeface="+mn-lt"/>
                <a:cs typeface="Arial" panose="020B0604020202020204" pitchFamily="34" charset="0"/>
              </a:defRPr>
            </a:lvl1pPr>
          </a:lstStyle>
          <a:p>
            <a:fld id="{A04DF0AE-8B3C-45BA-8AFA-E3B611F5AE38}"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199377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7" name="FinityPPT Background">
            <a:extLst>
              <a:ext uri="{FF2B5EF4-FFF2-40B4-BE49-F238E27FC236}">
                <a16:creationId xmlns:a16="http://schemas.microsoft.com/office/drawing/2014/main" id="{75D73A27-2AE9-DA5C-F26A-33905AF7E804}"/>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inityPPT Background">
            <a:extLst>
              <a:ext uri="{FF2B5EF4-FFF2-40B4-BE49-F238E27FC236}">
                <a16:creationId xmlns:a16="http://schemas.microsoft.com/office/drawing/2014/main" id="{1756CB9A-E870-CF20-87E8-E92B4EDE516C}"/>
              </a:ext>
            </a:extLst>
          </p:cNvPr>
          <p:cNvSpPr/>
          <p:nvPr userDrawn="1"/>
        </p:nvSpPr>
        <p:spPr>
          <a:xfrm>
            <a:off x="0" y="0"/>
            <a:ext cx="12192000" cy="6858000"/>
          </a:xfrm>
          <a:prstGeom prst="rect">
            <a:avLst/>
          </a:prstGeom>
          <a:solidFill>
            <a:srgbClr val="000000">
              <a:alpha val="15000"/>
            </a:srgb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16" name="CoverPic">
            <a:extLst>
              <a:ext uri="{FF2B5EF4-FFF2-40B4-BE49-F238E27FC236}">
                <a16:creationId xmlns:a16="http://schemas.microsoft.com/office/drawing/2014/main" id="{988B3F64-7F37-A8E3-1D9D-A1BC020954EA}"/>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0"/>
            <a:ext cx="12219848" cy="3987864"/>
          </a:xfrm>
          <a:prstGeom prst="rect">
            <a:avLst/>
          </a:prstGeom>
        </p:spPr>
      </p:pic>
      <p:sp>
        <p:nvSpPr>
          <p:cNvPr id="2" name="YellowBox"/>
          <p:cNvSpPr/>
          <p:nvPr userDrawn="1"/>
        </p:nvSpPr>
        <p:spPr>
          <a:xfrm>
            <a:off x="0" y="4005066"/>
            <a:ext cx="12192000" cy="285293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p>
        </p:txBody>
      </p:sp>
      <p:sp>
        <p:nvSpPr>
          <p:cNvPr id="11" name="BlueBar"/>
          <p:cNvSpPr/>
          <p:nvPr userDrawn="1"/>
        </p:nvSpPr>
        <p:spPr>
          <a:xfrm>
            <a:off x="0" y="3987864"/>
            <a:ext cx="12192000" cy="72008"/>
          </a:xfrm>
          <a:prstGeom prst="rect">
            <a:avLst/>
          </a:prstGeom>
          <a:solidFill>
            <a:srgbClr val="00B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5"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07076" y="5829267"/>
            <a:ext cx="2135144" cy="742352"/>
          </a:xfrm>
          <a:prstGeom prst="rect">
            <a:avLst/>
          </a:prstGeom>
        </p:spPr>
      </p:pic>
      <p:sp>
        <p:nvSpPr>
          <p:cNvPr id="8" name="Title"/>
          <p:cNvSpPr>
            <a:spLocks noGrp="1"/>
          </p:cNvSpPr>
          <p:nvPr>
            <p:ph type="title" hasCustomPrompt="1"/>
          </p:nvPr>
        </p:nvSpPr>
        <p:spPr>
          <a:xfrm>
            <a:off x="335360" y="4101075"/>
            <a:ext cx="11569368" cy="768085"/>
          </a:xfrm>
        </p:spPr>
        <p:txBody>
          <a:bodyPr/>
          <a:lstStyle>
            <a:lvl1pPr marL="0" marR="0" indent="0" algn="l" defTabSz="1219170" rtl="0" eaLnBrk="1" fontAlgn="auto" latinLnBrk="0" hangingPunct="1">
              <a:lnSpc>
                <a:spcPct val="100000"/>
              </a:lnSpc>
              <a:spcBef>
                <a:spcPts val="0"/>
              </a:spcBef>
              <a:spcAft>
                <a:spcPts val="0"/>
              </a:spcAft>
              <a:buClrTx/>
              <a:buSzTx/>
              <a:buFontTx/>
              <a:buNone/>
              <a:tabLst/>
              <a:defRPr b="0" baseline="0">
                <a:solidFill>
                  <a:schemeClr val="bg1"/>
                </a:solidFill>
                <a:latin typeface="+mj-lt"/>
              </a:defRPr>
            </a:lvl1pPr>
          </a:lstStyle>
          <a:p>
            <a:pPr>
              <a:spcBef>
                <a:spcPts val="0"/>
              </a:spcBef>
            </a:pPr>
            <a:br>
              <a:rPr lang="en-US" dirty="0"/>
            </a:br>
            <a:r>
              <a:rPr lang="en-US" dirty="0"/>
              <a:t>Cover Page</a:t>
            </a:r>
            <a:br>
              <a:rPr lang="en-AU" dirty="0"/>
            </a:br>
            <a:endParaRPr lang="en-AU" dirty="0"/>
          </a:p>
        </p:txBody>
      </p:sp>
      <p:sp>
        <p:nvSpPr>
          <p:cNvPr id="9" name="Subtitle"/>
          <p:cNvSpPr>
            <a:spLocks noGrp="1"/>
          </p:cNvSpPr>
          <p:nvPr>
            <p:ph type="subTitle" idx="1" hasCustomPrompt="1"/>
          </p:nvPr>
        </p:nvSpPr>
        <p:spPr>
          <a:xfrm>
            <a:off x="335360" y="4869160"/>
            <a:ext cx="8438389" cy="673629"/>
          </a:xfrm>
        </p:spPr>
        <p:txBody>
          <a:bodyPr/>
          <a:lstStyle>
            <a:lvl1pPr marL="0" indent="0" algn="l">
              <a:buNone/>
              <a:defRPr baseline="0">
                <a:solidFill>
                  <a:schemeClr val="accent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Presented by: Name here</a:t>
            </a:r>
            <a:endParaRPr lang="en-AU" dirty="0"/>
          </a:p>
        </p:txBody>
      </p:sp>
      <p:sp>
        <p:nvSpPr>
          <p:cNvPr id="12" name="Date"/>
          <p:cNvSpPr>
            <a:spLocks noGrp="1"/>
          </p:cNvSpPr>
          <p:nvPr>
            <p:ph type="body" idx="12" hasCustomPrompt="1"/>
          </p:nvPr>
        </p:nvSpPr>
        <p:spPr>
          <a:xfrm>
            <a:off x="335360" y="5559094"/>
            <a:ext cx="5386917" cy="641349"/>
          </a:xfrm>
        </p:spPr>
        <p:txBody>
          <a:bodyPr anchor="b">
            <a:normAutofit/>
          </a:bodyPr>
          <a:lstStyle>
            <a:lvl1pPr marL="0" indent="0">
              <a:buNone/>
              <a:defRPr sz="2133" b="0">
                <a:solidFill>
                  <a:schemeClr val="bg1"/>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Date:</a:t>
            </a:r>
          </a:p>
        </p:txBody>
      </p:sp>
      <p:sp>
        <p:nvSpPr>
          <p:cNvPr id="13" name="Copyright">
            <a:extLst>
              <a:ext uri="{FF2B5EF4-FFF2-40B4-BE49-F238E27FC236}">
                <a16:creationId xmlns:a16="http://schemas.microsoft.com/office/drawing/2014/main" id="{C3C16639-D487-40C0-94C4-1A6DC3191686}"/>
              </a:ext>
            </a:extLst>
          </p:cNvPr>
          <p:cNvSpPr>
            <a:spLocks noGrp="1"/>
          </p:cNvSpPr>
          <p:nvPr>
            <p:ph type="ftr" sz="quarter" idx="11"/>
          </p:nvPr>
        </p:nvSpPr>
        <p:spPr>
          <a:xfrm>
            <a:off x="7920203" y="6548907"/>
            <a:ext cx="3860800" cy="189439"/>
          </a:xfrm>
        </p:spPr>
        <p:txBody>
          <a:bodyPr lIns="0" tIns="0" rIns="0" bIns="0"/>
          <a:lstStyle>
            <a:lvl1pPr algn="r">
              <a:defRPr sz="1067">
                <a:solidFill>
                  <a:schemeClr val="bg1"/>
                </a:solidFill>
                <a:latin typeface="+mj-lt"/>
                <a:cs typeface="Arial" panose="020B0604020202020204" pitchFamily="34" charset="0"/>
              </a:defRPr>
            </a:lvl1pPr>
          </a:lstStyle>
          <a:p>
            <a:r>
              <a:rPr lang="en-AU" dirty="0"/>
              <a:t>Copyright © Finity Consulting Pty Ltd </a:t>
            </a:r>
          </a:p>
        </p:txBody>
      </p:sp>
    </p:spTree>
    <p:extLst>
      <p:ext uri="{BB962C8B-B14F-4D97-AF65-F5344CB8AC3E}">
        <p14:creationId xmlns:p14="http://schemas.microsoft.com/office/powerpoint/2010/main" val="1607789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9_Title and Content">
    <p:spTree>
      <p:nvGrpSpPr>
        <p:cNvPr id="1" name=""/>
        <p:cNvGrpSpPr/>
        <p:nvPr/>
      </p:nvGrpSpPr>
      <p:grpSpPr>
        <a:xfrm>
          <a:off x="0" y="0"/>
          <a:ext cx="0" cy="0"/>
          <a:chOff x="0" y="0"/>
          <a:chExt cx="0" cy="0"/>
        </a:xfrm>
      </p:grpSpPr>
      <p:sp>
        <p:nvSpPr>
          <p:cNvPr id="13" name="YellowBar"/>
          <p:cNvSpPr/>
          <p:nvPr userDrawn="1"/>
        </p:nvSpPr>
        <p:spPr>
          <a:xfrm>
            <a:off x="0" y="0"/>
            <a:ext cx="12192000" cy="4074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p>
        </p:txBody>
      </p:sp>
      <p:sp>
        <p:nvSpPr>
          <p:cNvPr id="7" name="Copyright"/>
          <p:cNvSpPr txBox="1">
            <a:spLocks/>
          </p:cNvSpPr>
          <p:nvPr userDrawn="1"/>
        </p:nvSpPr>
        <p:spPr>
          <a:xfrm>
            <a:off x="4847861" y="6516658"/>
            <a:ext cx="2304256" cy="189439"/>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bg1"/>
                </a:solidFill>
                <a:latin typeface="+mj-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933" dirty="0">
                <a:solidFill>
                  <a:schemeClr val="accent1"/>
                </a:solidFill>
              </a:rPr>
              <a:t>Copyright © Finity Consulting Pty Ltd </a:t>
            </a:r>
          </a:p>
        </p:txBody>
      </p:sp>
      <p:sp>
        <p:nvSpPr>
          <p:cNvPr id="12" name="BlueBar"/>
          <p:cNvSpPr/>
          <p:nvPr userDrawn="1"/>
        </p:nvSpPr>
        <p:spPr>
          <a:xfrm>
            <a:off x="0" y="407403"/>
            <a:ext cx="12192000" cy="72008"/>
          </a:xfrm>
          <a:prstGeom prst="rect">
            <a:avLst/>
          </a:prstGeom>
          <a:solidFill>
            <a:srgbClr val="00B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6" name="Header"/>
          <p:cNvSpPr>
            <a:spLocks noGrp="1"/>
          </p:cNvSpPr>
          <p:nvPr>
            <p:ph type="title" hasCustomPrompt="1"/>
          </p:nvPr>
        </p:nvSpPr>
        <p:spPr>
          <a:xfrm>
            <a:off x="609600" y="533029"/>
            <a:ext cx="10972800" cy="1143000"/>
          </a:xfrm>
          <a:prstGeom prst="rect">
            <a:avLst/>
          </a:prstGeom>
        </p:spPr>
        <p:txBody>
          <a:bodyPr>
            <a:normAutofit/>
          </a:bodyPr>
          <a:lstStyle>
            <a:lvl1pPr algn="l" defTabSz="1219170" rtl="0" eaLnBrk="1" latinLnBrk="0" hangingPunct="1">
              <a:spcBef>
                <a:spcPct val="0"/>
              </a:spcBef>
              <a:buNone/>
              <a:defRPr lang="en-US" sz="4000" b="0" kern="1200" dirty="0">
                <a:solidFill>
                  <a:schemeClr val="accent5"/>
                </a:solidFill>
                <a:latin typeface="+mn-lt"/>
                <a:ea typeface="+mj-ea"/>
                <a:cs typeface="Arial" panose="020B0604020202020204" pitchFamily="34" charset="0"/>
              </a:defRPr>
            </a:lvl1pPr>
          </a:lstStyle>
          <a:p>
            <a:r>
              <a:rPr lang="en-US" dirty="0"/>
              <a:t>Section Slide / Content Slide </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2447" y="6097631"/>
            <a:ext cx="1477623" cy="513744"/>
          </a:xfrm>
          <a:prstGeom prst="rect">
            <a:avLst/>
          </a:prstGeom>
        </p:spPr>
      </p:pic>
      <p:sp>
        <p:nvSpPr>
          <p:cNvPr id="10" name="Slide Number"/>
          <p:cNvSpPr>
            <a:spLocks noGrp="1"/>
          </p:cNvSpPr>
          <p:nvPr>
            <p:ph type="sldNum" sz="quarter" idx="4"/>
          </p:nvPr>
        </p:nvSpPr>
        <p:spPr>
          <a:xfrm>
            <a:off x="239349" y="6317251"/>
            <a:ext cx="2844800" cy="365125"/>
          </a:xfrm>
          <a:prstGeom prst="rect">
            <a:avLst/>
          </a:prstGeom>
        </p:spPr>
        <p:txBody>
          <a:bodyPr vert="horz" lIns="91440" tIns="45720" rIns="91440" bIns="45720" rtlCol="0" anchor="ctr"/>
          <a:lstStyle>
            <a:lvl1pPr algn="l">
              <a:defRPr sz="1067">
                <a:solidFill>
                  <a:schemeClr val="tx1">
                    <a:tint val="75000"/>
                  </a:schemeClr>
                </a:solidFill>
                <a:latin typeface="+mn-lt"/>
                <a:cs typeface="Arial" panose="020B0604020202020204" pitchFamily="34" charset="0"/>
              </a:defRPr>
            </a:lvl1pPr>
          </a:lstStyle>
          <a:p>
            <a:fld id="{A04DF0AE-8B3C-45BA-8AFA-E3B611F5AE38}" type="slidenum">
              <a:rPr lang="en-AU" smtClean="0">
                <a:solidFill>
                  <a:prstClr val="black">
                    <a:tint val="75000"/>
                  </a:prstClr>
                </a:solidFill>
              </a:rPr>
              <a:pPr/>
              <a:t>‹#›</a:t>
            </a:fld>
            <a:endParaRPr lang="en-AU" dirty="0">
              <a:solidFill>
                <a:prstClr val="black">
                  <a:tint val="75000"/>
                </a:prstClr>
              </a:solidFill>
            </a:endParaRPr>
          </a:p>
        </p:txBody>
      </p:sp>
      <p:sp>
        <p:nvSpPr>
          <p:cNvPr id="11" name="Body"/>
          <p:cNvSpPr>
            <a:spLocks noGrp="1"/>
          </p:cNvSpPr>
          <p:nvPr>
            <p:ph sz="half" idx="2"/>
          </p:nvPr>
        </p:nvSpPr>
        <p:spPr>
          <a:xfrm>
            <a:off x="623392" y="1796819"/>
            <a:ext cx="10945216" cy="4224469"/>
          </a:xfrm>
        </p:spPr>
        <p:txBody>
          <a:bodyPr/>
          <a:lstStyle>
            <a:lvl1pPr>
              <a:defRPr sz="2133">
                <a:solidFill>
                  <a:schemeClr val="accent1"/>
                </a:solidFill>
                <a:latin typeface="+mn-lt"/>
              </a:defRPr>
            </a:lvl1pPr>
            <a:lvl2pPr>
              <a:defRPr sz="1867">
                <a:solidFill>
                  <a:schemeClr val="accent1"/>
                </a:solidFill>
                <a:latin typeface="+mn-lt"/>
              </a:defRPr>
            </a:lvl2pPr>
            <a:lvl3pPr>
              <a:defRPr sz="1600">
                <a:solidFill>
                  <a:schemeClr val="accent1"/>
                </a:solidFill>
                <a:latin typeface="+mn-lt"/>
              </a:defRPr>
            </a:lvl3pPr>
            <a:lvl4pPr>
              <a:defRPr sz="2133">
                <a:solidFill>
                  <a:schemeClr val="accent1"/>
                </a:solidFill>
                <a:latin typeface="+mn-lt"/>
              </a:defRPr>
            </a:lvl4pPr>
            <a:lvl5pPr>
              <a:defRPr sz="2133">
                <a:solidFill>
                  <a:schemeClr val="accent1"/>
                </a:solidFill>
                <a:latin typeface="+mn-lt"/>
              </a:defRPr>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738035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sp>
        <p:nvSpPr>
          <p:cNvPr id="13" name="YellowBar"/>
          <p:cNvSpPr/>
          <p:nvPr userDrawn="1"/>
        </p:nvSpPr>
        <p:spPr>
          <a:xfrm>
            <a:off x="0" y="0"/>
            <a:ext cx="12192000" cy="4074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p>
        </p:txBody>
      </p:sp>
      <p:sp>
        <p:nvSpPr>
          <p:cNvPr id="12" name="BlueBar"/>
          <p:cNvSpPr/>
          <p:nvPr userDrawn="1"/>
        </p:nvSpPr>
        <p:spPr>
          <a:xfrm>
            <a:off x="0" y="407403"/>
            <a:ext cx="12192000" cy="72008"/>
          </a:xfrm>
          <a:prstGeom prst="rect">
            <a:avLst/>
          </a:prstGeom>
          <a:solidFill>
            <a:srgbClr val="00B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6" name="Header"/>
          <p:cNvSpPr>
            <a:spLocks noGrp="1"/>
          </p:cNvSpPr>
          <p:nvPr>
            <p:ph type="title" hasCustomPrompt="1"/>
          </p:nvPr>
        </p:nvSpPr>
        <p:spPr>
          <a:xfrm>
            <a:off x="609600" y="533029"/>
            <a:ext cx="10972800" cy="1143000"/>
          </a:xfrm>
          <a:prstGeom prst="rect">
            <a:avLst/>
          </a:prstGeom>
        </p:spPr>
        <p:txBody>
          <a:bodyPr>
            <a:normAutofit/>
          </a:bodyPr>
          <a:lstStyle>
            <a:lvl1pPr algn="l" defTabSz="1219170" rtl="0" eaLnBrk="1" latinLnBrk="0" hangingPunct="1">
              <a:spcBef>
                <a:spcPct val="0"/>
              </a:spcBef>
              <a:buNone/>
              <a:defRPr lang="en-US" sz="4000" b="0" kern="1200" dirty="0">
                <a:solidFill>
                  <a:schemeClr val="accent5"/>
                </a:solidFill>
                <a:latin typeface="+mn-lt"/>
                <a:ea typeface="+mj-ea"/>
                <a:cs typeface="Arial" panose="020B0604020202020204" pitchFamily="34" charset="0"/>
              </a:defRPr>
            </a:lvl1pPr>
          </a:lstStyle>
          <a:p>
            <a:r>
              <a:rPr lang="en-US" dirty="0"/>
              <a:t>Section Slide / Content Slide </a:t>
            </a:r>
          </a:p>
        </p:txBody>
      </p:sp>
      <p:sp>
        <p:nvSpPr>
          <p:cNvPr id="10" name="Slide Number"/>
          <p:cNvSpPr>
            <a:spLocks noGrp="1"/>
          </p:cNvSpPr>
          <p:nvPr>
            <p:ph type="sldNum" sz="quarter" idx="4"/>
          </p:nvPr>
        </p:nvSpPr>
        <p:spPr>
          <a:xfrm>
            <a:off x="239349" y="6317251"/>
            <a:ext cx="2844800" cy="365125"/>
          </a:xfrm>
          <a:prstGeom prst="rect">
            <a:avLst/>
          </a:prstGeom>
        </p:spPr>
        <p:txBody>
          <a:bodyPr vert="horz" lIns="91440" tIns="45720" rIns="91440" bIns="45720" rtlCol="0" anchor="ctr"/>
          <a:lstStyle>
            <a:lvl1pPr algn="l">
              <a:defRPr sz="1067">
                <a:solidFill>
                  <a:schemeClr val="tx1">
                    <a:tint val="75000"/>
                  </a:schemeClr>
                </a:solidFill>
                <a:latin typeface="+mn-lt"/>
                <a:cs typeface="Arial" panose="020B0604020202020204" pitchFamily="34" charset="0"/>
              </a:defRPr>
            </a:lvl1pPr>
          </a:lstStyle>
          <a:p>
            <a:fld id="{A04DF0AE-8B3C-45BA-8AFA-E3B611F5AE38}" type="slidenum">
              <a:rPr lang="en-AU" smtClean="0">
                <a:solidFill>
                  <a:prstClr val="black">
                    <a:tint val="75000"/>
                  </a:prstClr>
                </a:solidFill>
              </a:rPr>
              <a:pPr/>
              <a:t>‹#›</a:t>
            </a:fld>
            <a:endParaRPr lang="en-AU" dirty="0">
              <a:solidFill>
                <a:prstClr val="black">
                  <a:tint val="75000"/>
                </a:prstClr>
              </a:solidFill>
            </a:endParaRPr>
          </a:p>
        </p:txBody>
      </p:sp>
      <p:sp>
        <p:nvSpPr>
          <p:cNvPr id="11" name="Body"/>
          <p:cNvSpPr>
            <a:spLocks noGrp="1"/>
          </p:cNvSpPr>
          <p:nvPr>
            <p:ph sz="half" idx="2"/>
          </p:nvPr>
        </p:nvSpPr>
        <p:spPr>
          <a:xfrm>
            <a:off x="623392" y="1796819"/>
            <a:ext cx="10945216" cy="4224469"/>
          </a:xfrm>
        </p:spPr>
        <p:txBody>
          <a:bodyPr/>
          <a:lstStyle>
            <a:lvl1pPr>
              <a:defRPr sz="2133">
                <a:solidFill>
                  <a:schemeClr val="accent1"/>
                </a:solidFill>
                <a:latin typeface="+mn-lt"/>
              </a:defRPr>
            </a:lvl1pPr>
            <a:lvl2pPr>
              <a:defRPr sz="1867">
                <a:solidFill>
                  <a:schemeClr val="accent1"/>
                </a:solidFill>
                <a:latin typeface="+mn-lt"/>
              </a:defRPr>
            </a:lvl2pPr>
            <a:lvl3pPr>
              <a:defRPr sz="1600">
                <a:solidFill>
                  <a:schemeClr val="accent1"/>
                </a:solidFill>
                <a:latin typeface="+mn-lt"/>
              </a:defRPr>
            </a:lvl3pPr>
            <a:lvl4pPr>
              <a:defRPr sz="2133">
                <a:solidFill>
                  <a:schemeClr val="accent1"/>
                </a:solidFill>
                <a:latin typeface="+mn-lt"/>
              </a:defRPr>
            </a:lvl4pPr>
            <a:lvl5pPr>
              <a:defRPr sz="2133">
                <a:solidFill>
                  <a:schemeClr val="accent1"/>
                </a:solidFill>
                <a:latin typeface="+mn-lt"/>
              </a:defRPr>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249436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7_Title and Content">
    <p:spTree>
      <p:nvGrpSpPr>
        <p:cNvPr id="1" name=""/>
        <p:cNvGrpSpPr/>
        <p:nvPr/>
      </p:nvGrpSpPr>
      <p:grpSpPr>
        <a:xfrm>
          <a:off x="0" y="0"/>
          <a:ext cx="0" cy="0"/>
          <a:chOff x="0" y="0"/>
          <a:chExt cx="0" cy="0"/>
        </a:xfrm>
      </p:grpSpPr>
      <p:sp>
        <p:nvSpPr>
          <p:cNvPr id="13" name="YellowBar"/>
          <p:cNvSpPr/>
          <p:nvPr userDrawn="1"/>
        </p:nvSpPr>
        <p:spPr>
          <a:xfrm>
            <a:off x="0" y="0"/>
            <a:ext cx="12192000" cy="4074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p>
        </p:txBody>
      </p:sp>
      <p:sp>
        <p:nvSpPr>
          <p:cNvPr id="12" name="BlueBar"/>
          <p:cNvSpPr/>
          <p:nvPr userDrawn="1"/>
        </p:nvSpPr>
        <p:spPr>
          <a:xfrm>
            <a:off x="0" y="407403"/>
            <a:ext cx="12192000" cy="72008"/>
          </a:xfrm>
          <a:prstGeom prst="rect">
            <a:avLst/>
          </a:prstGeom>
          <a:solidFill>
            <a:srgbClr val="00B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6" name="Header"/>
          <p:cNvSpPr>
            <a:spLocks noGrp="1"/>
          </p:cNvSpPr>
          <p:nvPr>
            <p:ph type="title" hasCustomPrompt="1"/>
          </p:nvPr>
        </p:nvSpPr>
        <p:spPr>
          <a:xfrm>
            <a:off x="609600" y="533029"/>
            <a:ext cx="10972800" cy="1143000"/>
          </a:xfrm>
          <a:prstGeom prst="rect">
            <a:avLst/>
          </a:prstGeom>
        </p:spPr>
        <p:txBody>
          <a:bodyPr>
            <a:normAutofit/>
          </a:bodyPr>
          <a:lstStyle>
            <a:lvl1pPr algn="l" defTabSz="1219170" rtl="0" eaLnBrk="1" latinLnBrk="0" hangingPunct="1">
              <a:spcBef>
                <a:spcPct val="0"/>
              </a:spcBef>
              <a:buNone/>
              <a:defRPr lang="en-US" sz="4000" b="0" kern="1200" dirty="0">
                <a:solidFill>
                  <a:schemeClr val="accent5"/>
                </a:solidFill>
                <a:latin typeface="+mn-lt"/>
                <a:ea typeface="+mj-ea"/>
                <a:cs typeface="Arial" panose="020B0604020202020204" pitchFamily="34" charset="0"/>
              </a:defRPr>
            </a:lvl1pPr>
          </a:lstStyle>
          <a:p>
            <a:r>
              <a:rPr lang="en-US" dirty="0"/>
              <a:t>Section Slide / Content Slide </a:t>
            </a:r>
          </a:p>
        </p:txBody>
      </p:sp>
      <p:sp>
        <p:nvSpPr>
          <p:cNvPr id="10" name="Slide Number"/>
          <p:cNvSpPr>
            <a:spLocks noGrp="1"/>
          </p:cNvSpPr>
          <p:nvPr>
            <p:ph type="sldNum" sz="quarter" idx="4"/>
          </p:nvPr>
        </p:nvSpPr>
        <p:spPr>
          <a:xfrm>
            <a:off x="239349" y="6317251"/>
            <a:ext cx="2844800" cy="365125"/>
          </a:xfrm>
          <a:prstGeom prst="rect">
            <a:avLst/>
          </a:prstGeom>
        </p:spPr>
        <p:txBody>
          <a:bodyPr vert="horz" lIns="91440" tIns="45720" rIns="91440" bIns="45720" rtlCol="0" anchor="ctr"/>
          <a:lstStyle>
            <a:lvl1pPr algn="l">
              <a:defRPr sz="1067">
                <a:solidFill>
                  <a:schemeClr val="tx1">
                    <a:tint val="75000"/>
                  </a:schemeClr>
                </a:solidFill>
                <a:latin typeface="+mn-lt"/>
                <a:cs typeface="Arial" panose="020B0604020202020204" pitchFamily="34" charset="0"/>
              </a:defRPr>
            </a:lvl1pPr>
          </a:lstStyle>
          <a:p>
            <a:fld id="{A04DF0AE-8B3C-45BA-8AFA-E3B611F5AE38}" type="slidenum">
              <a:rPr lang="en-AU" smtClean="0">
                <a:solidFill>
                  <a:prstClr val="black">
                    <a:tint val="75000"/>
                  </a:prstClr>
                </a:solidFill>
              </a:rPr>
              <a:pPr/>
              <a:t>‹#›</a:t>
            </a:fld>
            <a:endParaRPr lang="en-AU" dirty="0">
              <a:solidFill>
                <a:prstClr val="black">
                  <a:tint val="75000"/>
                </a:prstClr>
              </a:solidFill>
            </a:endParaRPr>
          </a:p>
        </p:txBody>
      </p:sp>
      <p:sp>
        <p:nvSpPr>
          <p:cNvPr id="11" name="Body"/>
          <p:cNvSpPr>
            <a:spLocks noGrp="1"/>
          </p:cNvSpPr>
          <p:nvPr>
            <p:ph sz="half" idx="2"/>
          </p:nvPr>
        </p:nvSpPr>
        <p:spPr>
          <a:xfrm>
            <a:off x="623392" y="1796819"/>
            <a:ext cx="10945216" cy="4224469"/>
          </a:xfrm>
        </p:spPr>
        <p:txBody>
          <a:bodyPr/>
          <a:lstStyle>
            <a:lvl1pPr>
              <a:defRPr sz="2133">
                <a:solidFill>
                  <a:schemeClr val="accent1"/>
                </a:solidFill>
                <a:latin typeface="+mn-lt"/>
              </a:defRPr>
            </a:lvl1pPr>
            <a:lvl2pPr>
              <a:defRPr sz="1867">
                <a:solidFill>
                  <a:schemeClr val="accent1"/>
                </a:solidFill>
                <a:latin typeface="+mn-lt"/>
              </a:defRPr>
            </a:lvl2pPr>
            <a:lvl3pPr>
              <a:defRPr sz="1600">
                <a:solidFill>
                  <a:schemeClr val="accent1"/>
                </a:solidFill>
                <a:latin typeface="+mn-lt"/>
              </a:defRPr>
            </a:lvl3pPr>
            <a:lvl4pPr>
              <a:defRPr sz="2133">
                <a:solidFill>
                  <a:schemeClr val="accent1"/>
                </a:solidFill>
                <a:latin typeface="+mn-lt"/>
              </a:defRPr>
            </a:lvl4pPr>
            <a:lvl5pPr>
              <a:defRPr sz="2133">
                <a:solidFill>
                  <a:schemeClr val="accent1"/>
                </a:solidFill>
                <a:latin typeface="+mn-lt"/>
              </a:defRPr>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86140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13" name="Rectangle 12"/>
          <p:cNvSpPr/>
          <p:nvPr userDrawn="1"/>
        </p:nvSpPr>
        <p:spPr>
          <a:xfrm>
            <a:off x="0" y="0"/>
            <a:ext cx="12192000" cy="4074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p>
        </p:txBody>
      </p:sp>
      <p:sp>
        <p:nvSpPr>
          <p:cNvPr id="7" name="Copyright"/>
          <p:cNvSpPr txBox="1">
            <a:spLocks/>
          </p:cNvSpPr>
          <p:nvPr userDrawn="1"/>
        </p:nvSpPr>
        <p:spPr>
          <a:xfrm>
            <a:off x="4847861" y="6516658"/>
            <a:ext cx="2304256" cy="189439"/>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bg1"/>
                </a:solidFill>
                <a:latin typeface="+mj-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933" dirty="0">
                <a:solidFill>
                  <a:schemeClr val="accent1"/>
                </a:solidFill>
              </a:rPr>
              <a:t>Copyright © Finity Consulting Pty Ltd </a:t>
            </a:r>
          </a:p>
        </p:txBody>
      </p:sp>
      <p:sp>
        <p:nvSpPr>
          <p:cNvPr id="12" name="Rectangle 11"/>
          <p:cNvSpPr/>
          <p:nvPr userDrawn="1"/>
        </p:nvSpPr>
        <p:spPr>
          <a:xfrm>
            <a:off x="0" y="407403"/>
            <a:ext cx="12192000" cy="72008"/>
          </a:xfrm>
          <a:prstGeom prst="rect">
            <a:avLst/>
          </a:prstGeom>
          <a:solidFill>
            <a:srgbClr val="00B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p>
        </p:txBody>
      </p:sp>
      <p:sp>
        <p:nvSpPr>
          <p:cNvPr id="6" name="Title 1"/>
          <p:cNvSpPr>
            <a:spLocks noGrp="1"/>
          </p:cNvSpPr>
          <p:nvPr>
            <p:ph type="title" hasCustomPrompt="1"/>
          </p:nvPr>
        </p:nvSpPr>
        <p:spPr>
          <a:xfrm>
            <a:off x="609600" y="533029"/>
            <a:ext cx="10972800" cy="1143000"/>
          </a:xfrm>
          <a:prstGeom prst="rect">
            <a:avLst/>
          </a:prstGeom>
        </p:spPr>
        <p:txBody>
          <a:bodyPr>
            <a:normAutofit/>
          </a:bodyPr>
          <a:lstStyle>
            <a:lvl1pPr algn="l" defTabSz="1219170" rtl="0" eaLnBrk="1" latinLnBrk="0" hangingPunct="1">
              <a:spcBef>
                <a:spcPct val="0"/>
              </a:spcBef>
              <a:buNone/>
              <a:defRPr lang="en-US" sz="4000" b="0" kern="1200" dirty="0">
                <a:solidFill>
                  <a:schemeClr val="accent5"/>
                </a:solidFill>
                <a:latin typeface="+mn-lt"/>
                <a:ea typeface="+mj-ea"/>
                <a:cs typeface="Arial" panose="020B0604020202020204" pitchFamily="34" charset="0"/>
              </a:defRPr>
            </a:lvl1pPr>
          </a:lstStyle>
          <a:p>
            <a:r>
              <a:rPr lang="en-US" dirty="0"/>
              <a:t>Section Slide / Content Slide </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2447" y="6097631"/>
            <a:ext cx="1477623" cy="513744"/>
          </a:xfrm>
          <a:prstGeom prst="rect">
            <a:avLst/>
          </a:prstGeom>
        </p:spPr>
      </p:pic>
      <p:sp>
        <p:nvSpPr>
          <p:cNvPr id="10" name="Slide Number"/>
          <p:cNvSpPr>
            <a:spLocks noGrp="1"/>
          </p:cNvSpPr>
          <p:nvPr>
            <p:ph type="sldNum" sz="quarter" idx="4"/>
          </p:nvPr>
        </p:nvSpPr>
        <p:spPr>
          <a:xfrm>
            <a:off x="239349" y="6317251"/>
            <a:ext cx="2844800" cy="365125"/>
          </a:xfrm>
          <a:prstGeom prst="rect">
            <a:avLst/>
          </a:prstGeom>
        </p:spPr>
        <p:txBody>
          <a:bodyPr vert="horz" lIns="91440" tIns="45720" rIns="91440" bIns="45720" rtlCol="0" anchor="ctr"/>
          <a:lstStyle>
            <a:lvl1pPr algn="l">
              <a:defRPr sz="1067">
                <a:solidFill>
                  <a:schemeClr val="tx1">
                    <a:tint val="75000"/>
                  </a:schemeClr>
                </a:solidFill>
                <a:latin typeface="+mn-lt"/>
                <a:cs typeface="Arial" panose="020B0604020202020204" pitchFamily="34" charset="0"/>
              </a:defRPr>
            </a:lvl1pPr>
          </a:lstStyle>
          <a:p>
            <a:fld id="{A04DF0AE-8B3C-45BA-8AFA-E3B611F5AE38}"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1939950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13" name="Rectangle 12"/>
          <p:cNvSpPr/>
          <p:nvPr userDrawn="1"/>
        </p:nvSpPr>
        <p:spPr>
          <a:xfrm>
            <a:off x="0" y="0"/>
            <a:ext cx="12192000" cy="4074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p>
        </p:txBody>
      </p:sp>
      <p:sp>
        <p:nvSpPr>
          <p:cNvPr id="7" name="Copyright"/>
          <p:cNvSpPr txBox="1">
            <a:spLocks/>
          </p:cNvSpPr>
          <p:nvPr userDrawn="1"/>
        </p:nvSpPr>
        <p:spPr>
          <a:xfrm>
            <a:off x="4847861" y="6516658"/>
            <a:ext cx="2304256" cy="189439"/>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bg1"/>
                </a:solidFill>
                <a:latin typeface="+mj-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933" dirty="0">
                <a:solidFill>
                  <a:schemeClr val="accent1"/>
                </a:solidFill>
              </a:rPr>
              <a:t>Copyright © Finity Consulting Pty Ltd </a:t>
            </a:r>
          </a:p>
        </p:txBody>
      </p:sp>
      <p:sp>
        <p:nvSpPr>
          <p:cNvPr id="12" name="Rectangle 11"/>
          <p:cNvSpPr/>
          <p:nvPr userDrawn="1"/>
        </p:nvSpPr>
        <p:spPr>
          <a:xfrm>
            <a:off x="0" y="407403"/>
            <a:ext cx="12192000" cy="72008"/>
          </a:xfrm>
          <a:prstGeom prst="rect">
            <a:avLst/>
          </a:prstGeom>
          <a:solidFill>
            <a:srgbClr val="00B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p>
        </p:txBody>
      </p:sp>
      <p:sp>
        <p:nvSpPr>
          <p:cNvPr id="6" name="Title 1"/>
          <p:cNvSpPr>
            <a:spLocks noGrp="1"/>
          </p:cNvSpPr>
          <p:nvPr>
            <p:ph type="title" hasCustomPrompt="1"/>
          </p:nvPr>
        </p:nvSpPr>
        <p:spPr>
          <a:xfrm>
            <a:off x="609600" y="533029"/>
            <a:ext cx="10972800" cy="1143000"/>
          </a:xfrm>
          <a:prstGeom prst="rect">
            <a:avLst/>
          </a:prstGeom>
        </p:spPr>
        <p:txBody>
          <a:bodyPr>
            <a:normAutofit/>
          </a:bodyPr>
          <a:lstStyle>
            <a:lvl1pPr algn="l" defTabSz="1219170" rtl="0" eaLnBrk="1" latinLnBrk="0" hangingPunct="1">
              <a:spcBef>
                <a:spcPct val="0"/>
              </a:spcBef>
              <a:buNone/>
              <a:defRPr lang="en-US" sz="4000" b="0" kern="1200" dirty="0">
                <a:solidFill>
                  <a:schemeClr val="accent5"/>
                </a:solidFill>
                <a:latin typeface="+mn-lt"/>
                <a:ea typeface="+mj-ea"/>
                <a:cs typeface="Arial" panose="020B0604020202020204" pitchFamily="34" charset="0"/>
              </a:defRPr>
            </a:lvl1pPr>
          </a:lstStyle>
          <a:p>
            <a:r>
              <a:rPr lang="en-US" dirty="0"/>
              <a:t>Section Slide / Content Slide </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2447" y="6097631"/>
            <a:ext cx="1477623" cy="513744"/>
          </a:xfrm>
          <a:prstGeom prst="rect">
            <a:avLst/>
          </a:prstGeom>
        </p:spPr>
      </p:pic>
      <p:sp>
        <p:nvSpPr>
          <p:cNvPr id="10" name="Slide Number"/>
          <p:cNvSpPr>
            <a:spLocks noGrp="1"/>
          </p:cNvSpPr>
          <p:nvPr>
            <p:ph type="sldNum" sz="quarter" idx="4"/>
          </p:nvPr>
        </p:nvSpPr>
        <p:spPr>
          <a:xfrm>
            <a:off x="239349" y="6317251"/>
            <a:ext cx="2844800" cy="365125"/>
          </a:xfrm>
          <a:prstGeom prst="rect">
            <a:avLst/>
          </a:prstGeom>
        </p:spPr>
        <p:txBody>
          <a:bodyPr vert="horz" lIns="91440" tIns="45720" rIns="91440" bIns="45720" rtlCol="0" anchor="ctr"/>
          <a:lstStyle>
            <a:lvl1pPr algn="l">
              <a:defRPr sz="1067">
                <a:solidFill>
                  <a:schemeClr val="tx1">
                    <a:tint val="75000"/>
                  </a:schemeClr>
                </a:solidFill>
                <a:latin typeface="+mn-lt"/>
                <a:cs typeface="Arial" panose="020B0604020202020204" pitchFamily="34" charset="0"/>
              </a:defRPr>
            </a:lvl1pPr>
          </a:lstStyle>
          <a:p>
            <a:fld id="{A04DF0AE-8B3C-45BA-8AFA-E3B611F5AE38}"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2969483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dirty="0"/>
              <a:t>Click to edit Master</a:t>
            </a:r>
            <a:endParaRPr lang="en-GB" dirty="0"/>
          </a:p>
        </p:txBody>
      </p:sp>
      <p:sp>
        <p:nvSpPr>
          <p:cNvPr id="6" name="Freeform 5">
            <a:extLst>
              <a:ext uri="{FF2B5EF4-FFF2-40B4-BE49-F238E27FC236}">
                <a16:creationId xmlns:a16="http://schemas.microsoft.com/office/drawing/2014/main" id="{D9883D46-8A8A-539B-4F87-C864BBE9A1FC}"/>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a:p>
        </p:txBody>
      </p:sp>
      <p:sp>
        <p:nvSpPr>
          <p:cNvPr id="7" name="Picture Placeholder 20">
            <a:extLst>
              <a:ext uri="{FF2B5EF4-FFF2-40B4-BE49-F238E27FC236}">
                <a16:creationId xmlns:a16="http://schemas.microsoft.com/office/drawing/2014/main" id="{D2909ECF-720F-DB40-98FC-071C2A0D928E}"/>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a:p>
        </p:txBody>
      </p:sp>
      <p:sp>
        <p:nvSpPr>
          <p:cNvPr id="10" name="Graphic 16">
            <a:extLst>
              <a:ext uri="{FF2B5EF4-FFF2-40B4-BE49-F238E27FC236}">
                <a16:creationId xmlns:a16="http://schemas.microsoft.com/office/drawing/2014/main" id="{348D57BA-ABBE-729C-59D1-961D617C7CE8}"/>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a:p>
        </p:txBody>
      </p:sp>
      <p:sp>
        <p:nvSpPr>
          <p:cNvPr id="3" name="Footer Placeholder 4">
            <a:extLst>
              <a:ext uri="{FF2B5EF4-FFF2-40B4-BE49-F238E27FC236}">
                <a16:creationId xmlns:a16="http://schemas.microsoft.com/office/drawing/2014/main" id="{DCF7CA04-A556-4280-7BED-717528D657D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334513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13" name="Rectangle 12"/>
          <p:cNvSpPr/>
          <p:nvPr userDrawn="1"/>
        </p:nvSpPr>
        <p:spPr>
          <a:xfrm>
            <a:off x="0" y="0"/>
            <a:ext cx="12192000" cy="4074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p>
        </p:txBody>
      </p:sp>
      <p:sp>
        <p:nvSpPr>
          <p:cNvPr id="12" name="Rectangle 11"/>
          <p:cNvSpPr/>
          <p:nvPr userDrawn="1"/>
        </p:nvSpPr>
        <p:spPr>
          <a:xfrm>
            <a:off x="0" y="407403"/>
            <a:ext cx="12192000" cy="72008"/>
          </a:xfrm>
          <a:prstGeom prst="rect">
            <a:avLst/>
          </a:prstGeom>
          <a:solidFill>
            <a:srgbClr val="00B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p>
        </p:txBody>
      </p:sp>
      <p:sp>
        <p:nvSpPr>
          <p:cNvPr id="6" name="Title 1"/>
          <p:cNvSpPr>
            <a:spLocks noGrp="1"/>
          </p:cNvSpPr>
          <p:nvPr>
            <p:ph type="title" hasCustomPrompt="1"/>
          </p:nvPr>
        </p:nvSpPr>
        <p:spPr>
          <a:xfrm>
            <a:off x="609600" y="533029"/>
            <a:ext cx="10972800" cy="1143000"/>
          </a:xfrm>
          <a:prstGeom prst="rect">
            <a:avLst/>
          </a:prstGeom>
        </p:spPr>
        <p:txBody>
          <a:bodyPr>
            <a:normAutofit/>
          </a:bodyPr>
          <a:lstStyle>
            <a:lvl1pPr algn="l" defTabSz="1219170" rtl="0" eaLnBrk="1" latinLnBrk="0" hangingPunct="1">
              <a:spcBef>
                <a:spcPct val="0"/>
              </a:spcBef>
              <a:buNone/>
              <a:defRPr lang="en-US" sz="4000" b="0" kern="1200" dirty="0">
                <a:solidFill>
                  <a:schemeClr val="accent5"/>
                </a:solidFill>
                <a:latin typeface="+mn-lt"/>
                <a:ea typeface="+mj-ea"/>
                <a:cs typeface="Arial" panose="020B0604020202020204" pitchFamily="34" charset="0"/>
              </a:defRPr>
            </a:lvl1pPr>
          </a:lstStyle>
          <a:p>
            <a:r>
              <a:rPr lang="en-US" dirty="0"/>
              <a:t>Section Slide / Content Slide </a:t>
            </a:r>
          </a:p>
        </p:txBody>
      </p:sp>
      <p:sp>
        <p:nvSpPr>
          <p:cNvPr id="10" name="Slide Number"/>
          <p:cNvSpPr>
            <a:spLocks noGrp="1"/>
          </p:cNvSpPr>
          <p:nvPr>
            <p:ph type="sldNum" sz="quarter" idx="4"/>
          </p:nvPr>
        </p:nvSpPr>
        <p:spPr>
          <a:xfrm>
            <a:off x="239349" y="6317251"/>
            <a:ext cx="2844800" cy="365125"/>
          </a:xfrm>
          <a:prstGeom prst="rect">
            <a:avLst/>
          </a:prstGeom>
        </p:spPr>
        <p:txBody>
          <a:bodyPr vert="horz" lIns="91440" tIns="45720" rIns="91440" bIns="45720" rtlCol="0" anchor="ctr"/>
          <a:lstStyle>
            <a:lvl1pPr algn="l">
              <a:defRPr sz="1067">
                <a:solidFill>
                  <a:schemeClr val="tx1">
                    <a:tint val="75000"/>
                  </a:schemeClr>
                </a:solidFill>
                <a:latin typeface="+mn-lt"/>
                <a:cs typeface="Arial" panose="020B0604020202020204" pitchFamily="34" charset="0"/>
              </a:defRPr>
            </a:lvl1pPr>
          </a:lstStyle>
          <a:p>
            <a:fld id="{A04DF0AE-8B3C-45BA-8AFA-E3B611F5AE38}"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1631516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13" name="Rectangle 12"/>
          <p:cNvSpPr/>
          <p:nvPr userDrawn="1"/>
        </p:nvSpPr>
        <p:spPr>
          <a:xfrm>
            <a:off x="0" y="0"/>
            <a:ext cx="12192000" cy="4074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p>
        </p:txBody>
      </p:sp>
      <p:sp>
        <p:nvSpPr>
          <p:cNvPr id="7" name="Copyright"/>
          <p:cNvSpPr txBox="1">
            <a:spLocks/>
          </p:cNvSpPr>
          <p:nvPr userDrawn="1"/>
        </p:nvSpPr>
        <p:spPr>
          <a:xfrm>
            <a:off x="4847861" y="6516658"/>
            <a:ext cx="2304256" cy="189439"/>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bg1"/>
                </a:solidFill>
                <a:latin typeface="+mj-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933" dirty="0">
                <a:solidFill>
                  <a:schemeClr val="accent1"/>
                </a:solidFill>
              </a:rPr>
              <a:t>Copyright © Finity Consulting Pty Ltd </a:t>
            </a:r>
          </a:p>
        </p:txBody>
      </p:sp>
      <p:sp>
        <p:nvSpPr>
          <p:cNvPr id="12" name="Rectangle 11"/>
          <p:cNvSpPr/>
          <p:nvPr userDrawn="1"/>
        </p:nvSpPr>
        <p:spPr>
          <a:xfrm>
            <a:off x="0" y="407403"/>
            <a:ext cx="12192000" cy="72008"/>
          </a:xfrm>
          <a:prstGeom prst="rect">
            <a:avLst/>
          </a:prstGeom>
          <a:solidFill>
            <a:srgbClr val="00B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6" name="Title"/>
          <p:cNvSpPr>
            <a:spLocks noGrp="1"/>
          </p:cNvSpPr>
          <p:nvPr>
            <p:ph type="title" hasCustomPrompt="1"/>
          </p:nvPr>
        </p:nvSpPr>
        <p:spPr>
          <a:xfrm>
            <a:off x="609600" y="533029"/>
            <a:ext cx="10972800" cy="1143000"/>
          </a:xfrm>
          <a:prstGeom prst="rect">
            <a:avLst/>
          </a:prstGeom>
        </p:spPr>
        <p:txBody>
          <a:bodyPr>
            <a:normAutofit/>
          </a:bodyPr>
          <a:lstStyle>
            <a:lvl1pPr algn="l" defTabSz="1219170" rtl="0" eaLnBrk="1" latinLnBrk="0" hangingPunct="1">
              <a:spcBef>
                <a:spcPct val="0"/>
              </a:spcBef>
              <a:buNone/>
              <a:defRPr lang="en-US" sz="4000" b="0" kern="1200" dirty="0">
                <a:solidFill>
                  <a:schemeClr val="accent5"/>
                </a:solidFill>
                <a:latin typeface="+mn-lt"/>
                <a:ea typeface="+mj-ea"/>
                <a:cs typeface="Arial" panose="020B0604020202020204" pitchFamily="34" charset="0"/>
              </a:defRPr>
            </a:lvl1pPr>
          </a:lstStyle>
          <a:p>
            <a:r>
              <a:rPr lang="en-US" dirty="0"/>
              <a:t>Section Slide / Content Slide </a:t>
            </a:r>
          </a:p>
        </p:txBody>
      </p:sp>
      <p:sp>
        <p:nvSpPr>
          <p:cNvPr id="9" name="Slide Number"/>
          <p:cNvSpPr>
            <a:spLocks noGrp="1"/>
          </p:cNvSpPr>
          <p:nvPr>
            <p:ph type="sldNum" sz="quarter" idx="4"/>
          </p:nvPr>
        </p:nvSpPr>
        <p:spPr>
          <a:xfrm>
            <a:off x="239349" y="6317251"/>
            <a:ext cx="2844800" cy="365125"/>
          </a:xfrm>
          <a:prstGeom prst="rect">
            <a:avLst/>
          </a:prstGeom>
        </p:spPr>
        <p:txBody>
          <a:bodyPr vert="horz" lIns="91440" tIns="45720" rIns="91440" bIns="45720" rtlCol="0" anchor="ctr"/>
          <a:lstStyle>
            <a:lvl1pPr algn="l">
              <a:defRPr sz="1067">
                <a:solidFill>
                  <a:schemeClr val="tx1">
                    <a:tint val="75000"/>
                  </a:schemeClr>
                </a:solidFill>
                <a:latin typeface="+mn-lt"/>
                <a:cs typeface="Arial" panose="020B0604020202020204" pitchFamily="34" charset="0"/>
              </a:defRPr>
            </a:lvl1pPr>
          </a:lstStyle>
          <a:p>
            <a:fld id="{A04DF0AE-8B3C-45BA-8AFA-E3B611F5AE38}"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1651325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dirty="0"/>
              <a:t>Click to edit Master</a:t>
            </a:r>
            <a:endParaRPr lang="en-GB" dirty="0"/>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3" name="Footer Placeholder 4">
            <a:extLst>
              <a:ext uri="{FF2B5EF4-FFF2-40B4-BE49-F238E27FC236}">
                <a16:creationId xmlns:a16="http://schemas.microsoft.com/office/drawing/2014/main" id="{B9690DE6-400F-C9FE-AC94-D5789487857A}"/>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624912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accent1"/>
                </a:solidFill>
                <a:latin typeface="+mj-lt"/>
              </a:defRPr>
            </a:lvl1pPr>
          </a:lstStyle>
          <a:p>
            <a:r>
              <a:rPr lang="en-US" dirty="0"/>
              <a:t>Click to edit Master</a:t>
            </a:r>
            <a:endParaRPr lang="en-GB" dirty="0"/>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accent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accent1"/>
          </a:solidFill>
          <a:ln w="9525" cap="flat">
            <a:noFill/>
            <a:prstDash val="solid"/>
            <a:miter/>
          </a:ln>
        </p:spPr>
        <p:txBody>
          <a:bodyPr rtlCol="0" anchor="ctr"/>
          <a:lstStyle/>
          <a:p>
            <a:endParaRPr lang="en-US"/>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3" name="Footer Placeholder 4">
            <a:extLst>
              <a:ext uri="{FF2B5EF4-FFF2-40B4-BE49-F238E27FC236}">
                <a16:creationId xmlns:a16="http://schemas.microsoft.com/office/drawing/2014/main" id="{6DECE934-2A88-71C2-DF08-0CBBE37E633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212921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6181595" y="273659"/>
            <a:ext cx="5699254" cy="5526951"/>
          </a:xfrm>
        </p:spPr>
        <p:txBody>
          <a:bodyPr/>
          <a:lstStyle>
            <a:lvl1pPr marL="0" indent="0">
              <a:spcBef>
                <a:spcPts val="0"/>
              </a:spcBef>
              <a:spcAft>
                <a:spcPts val="0"/>
              </a:spcAft>
              <a:tabLst>
                <a:tab pos="5059363" algn="l"/>
              </a:tabLst>
              <a:defRPr sz="2300">
                <a:solidFill>
                  <a:schemeClr val="tx1"/>
                </a:solidFill>
              </a:defRPr>
            </a:lvl1pPr>
            <a:lvl2pPr>
              <a:defRPr sz="2300">
                <a:solidFill>
                  <a:schemeClr val="tx1"/>
                </a:solidFill>
              </a:defRPr>
            </a:lvl2pPr>
            <a:lvl3pPr>
              <a:defRPr sz="2300">
                <a:solidFill>
                  <a:schemeClr val="tx1"/>
                </a:solidFill>
              </a:defRPr>
            </a:lvl3pPr>
            <a:lvl4pPr>
              <a:defRPr sz="2300">
                <a:solidFill>
                  <a:schemeClr val="tx1"/>
                </a:solidFill>
              </a:defRPr>
            </a:lvl4pPr>
            <a:lvl5pPr>
              <a:defRPr sz="23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p>
            <a:fld id="{741AFF56-1126-4107-9C02-BC0EFBF16431}" type="slidenum">
              <a:rPr lang="en-GB" smtClean="0"/>
              <a:t>‹#›</a:t>
            </a:fld>
            <a:endParaRPr lang="en-GB"/>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5620758D-F7DA-9AC4-5413-311A1B9B491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858356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dirty="0"/>
              <a:t>Click to edit Master title style</a:t>
            </a:r>
            <a:endParaRPr lang="en-GB" dirty="0"/>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6D15CAF0-DBAD-68DB-B4B8-EF505A445D04}"/>
              </a:ext>
            </a:extLst>
          </p:cNvPr>
          <p:cNvSpPr>
            <a:spLocks noGrp="1"/>
          </p:cNvSpPr>
          <p:nvPr>
            <p:ph type="body" sz="quarter" idx="10" hasCustomPrompt="1"/>
          </p:nvPr>
        </p:nvSpPr>
        <p:spPr>
          <a:xfrm>
            <a:off x="6096000" y="3429000"/>
            <a:ext cx="6048267" cy="4010982"/>
          </a:xfrm>
        </p:spPr>
        <p:txBody>
          <a:bodyPr anchor="b" anchorCtr="0"/>
          <a:lstStyle>
            <a:lvl1pPr algn="r">
              <a:defRPr sz="23000">
                <a:solidFill>
                  <a:schemeClr val="bg1"/>
                </a:solidFill>
              </a:defRPr>
            </a:lvl1pPr>
          </a:lstStyle>
          <a:p>
            <a:pPr lvl="0"/>
            <a:r>
              <a:rPr lang="en-GB" dirty="0"/>
              <a:t>#</a:t>
            </a:r>
            <a:endParaRPr lang="en-US" dirty="0"/>
          </a:p>
        </p:txBody>
      </p:sp>
      <p:sp>
        <p:nvSpPr>
          <p:cNvPr id="3" name="Footer Placeholder 4">
            <a:extLst>
              <a:ext uri="{FF2B5EF4-FFF2-40B4-BE49-F238E27FC236}">
                <a16:creationId xmlns:a16="http://schemas.microsoft.com/office/drawing/2014/main" id="{1B43FFE6-B47D-7A61-376C-A8D0D0E06BF7}"/>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640948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eature Cop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35980"/>
            <a:ext cx="9804590" cy="4443594"/>
          </a:xfrm>
        </p:spPr>
        <p:txBody>
          <a:bodyPr/>
          <a:lstStyle>
            <a:lvl1pPr>
              <a:lnSpc>
                <a:spcPct val="100000"/>
              </a:lnSpc>
              <a:defRPr sz="3500" b="0" i="0">
                <a:solidFill>
                  <a:schemeClr val="tx1"/>
                </a:solidFill>
                <a:latin typeface="+mj-lt"/>
              </a:defRPr>
            </a:lvl1pPr>
          </a:lstStyle>
          <a:p>
            <a:r>
              <a:rPr lang="en-US" dirty="0"/>
              <a:t>Click to edit Master title style</a:t>
            </a:r>
            <a:endParaRPr lang="en-GB" dirty="0"/>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tx1"/>
          </a:solidFill>
          <a:ln w="9509" cap="flat">
            <a:noFill/>
            <a:prstDash val="solid"/>
            <a:miter/>
          </a:ln>
        </p:spPr>
        <p:txBody>
          <a:bodyPr rtlCol="0" anchor="ctr"/>
          <a:lstStyle/>
          <a:p>
            <a:endParaRPr lang="en-US"/>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tx1"/>
                </a:solidFill>
              </a:defRPr>
            </a:lvl1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1B4E5E3E-E595-2D73-908E-8B9477FF751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416771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378F8866-9DAD-2F19-71C0-40E571A05C88}"/>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dirty="0"/>
              <a:t>Click to edit Master title style</a:t>
            </a:r>
            <a:endParaRPr lang="en-GB" dirty="0"/>
          </a:p>
        </p:txBody>
      </p:sp>
      <p:sp>
        <p:nvSpPr>
          <p:cNvPr id="18" name="Graphic 16">
            <a:extLst>
              <a:ext uri="{FF2B5EF4-FFF2-40B4-BE49-F238E27FC236}">
                <a16:creationId xmlns:a16="http://schemas.microsoft.com/office/drawing/2014/main" id="{05D16763-91CF-A8AE-40FD-F33DB51DCF46}"/>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a:p>
        </p:txBody>
      </p:sp>
      <p:sp>
        <p:nvSpPr>
          <p:cNvPr id="21" name="Picture Placeholder 20">
            <a:extLst>
              <a:ext uri="{FF2B5EF4-FFF2-40B4-BE49-F238E27FC236}">
                <a16:creationId xmlns:a16="http://schemas.microsoft.com/office/drawing/2014/main" id="{EB1CCA5B-9CF3-3D9F-2FAF-8ADCA0DD54D0}"/>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a:p>
        </p:txBody>
      </p:sp>
      <p:sp>
        <p:nvSpPr>
          <p:cNvPr id="3" name="Footer Placeholder 4">
            <a:extLst>
              <a:ext uri="{FF2B5EF4-FFF2-40B4-BE49-F238E27FC236}">
                <a16:creationId xmlns:a16="http://schemas.microsoft.com/office/drawing/2014/main" id="{F4C3B3E4-F5E6-D500-4ECE-A675832895B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9119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57E79-DEA8-79CD-9E4E-5D2FE921BB11}"/>
              </a:ext>
            </a:extLst>
          </p:cNvPr>
          <p:cNvSpPr>
            <a:spLocks noGrp="1"/>
          </p:cNvSpPr>
          <p:nvPr>
            <p:ph type="title"/>
          </p:nvPr>
        </p:nvSpPr>
        <p:spPr>
          <a:xfrm>
            <a:off x="326848" y="288390"/>
            <a:ext cx="11554001" cy="101607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2EAF8F9D-C689-B18D-09AF-9B4C40550649}"/>
              </a:ext>
            </a:extLst>
          </p:cNvPr>
          <p:cNvSpPr>
            <a:spLocks noGrp="1"/>
          </p:cNvSpPr>
          <p:nvPr>
            <p:ph type="body" idx="1"/>
          </p:nvPr>
        </p:nvSpPr>
        <p:spPr>
          <a:xfrm>
            <a:off x="352424" y="1493113"/>
            <a:ext cx="11528425" cy="4351338"/>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3030489-BEFE-3F81-C3A1-A8FAC2B087EE}"/>
              </a:ext>
            </a:extLst>
          </p:cNvPr>
          <p:cNvSpPr>
            <a:spLocks noGrp="1"/>
          </p:cNvSpPr>
          <p:nvPr>
            <p:ph type="dt" sz="half" idx="2"/>
          </p:nvPr>
        </p:nvSpPr>
        <p:spPr>
          <a:xfrm>
            <a:off x="9150438" y="298318"/>
            <a:ext cx="2743200" cy="365125"/>
          </a:xfrm>
          <a:prstGeom prst="rect">
            <a:avLst/>
          </a:prstGeom>
        </p:spPr>
        <p:txBody>
          <a:bodyPr vert="horz" lIns="0" tIns="0" rIns="0" bIns="0" rtlCol="0" anchor="t" anchorCtr="0">
            <a:noAutofit/>
          </a:bodyPr>
          <a:lstStyle>
            <a:lvl1pPr algn="r">
              <a:defRPr sz="1000">
                <a:solidFill>
                  <a:schemeClr val="tx2"/>
                </a:solidFill>
              </a:defRPr>
            </a:lvl1pPr>
          </a:lstStyle>
          <a:p>
            <a:endParaRPr lang="en-GB" dirty="0"/>
          </a:p>
        </p:txBody>
      </p:sp>
      <p:sp>
        <p:nvSpPr>
          <p:cNvPr id="6" name="Slide Number Placeholder 5">
            <a:extLst>
              <a:ext uri="{FF2B5EF4-FFF2-40B4-BE49-F238E27FC236}">
                <a16:creationId xmlns:a16="http://schemas.microsoft.com/office/drawing/2014/main" id="{7D749530-956E-B9F1-B7EE-49FFED17FEA9}"/>
              </a:ext>
            </a:extLst>
          </p:cNvPr>
          <p:cNvSpPr>
            <a:spLocks noGrp="1"/>
          </p:cNvSpPr>
          <p:nvPr>
            <p:ph type="sldNum" sz="quarter" idx="4"/>
          </p:nvPr>
        </p:nvSpPr>
        <p:spPr>
          <a:xfrm>
            <a:off x="11467577" y="6400800"/>
            <a:ext cx="416447" cy="186484"/>
          </a:xfrm>
          <a:prstGeom prst="rect">
            <a:avLst/>
          </a:prstGeom>
        </p:spPr>
        <p:txBody>
          <a:bodyPr vert="horz" lIns="0" tIns="0" rIns="0" bIns="0" rtlCol="0" anchor="b" anchorCtr="0">
            <a:noAutofit/>
          </a:bodyPr>
          <a:lstStyle>
            <a:lvl1pPr algn="r">
              <a:defRPr sz="1000" b="0" i="0">
                <a:solidFill>
                  <a:schemeClr val="tx2"/>
                </a:solidFill>
                <a:latin typeface="ABC Oracle Medium" panose="020B0504040202060203" pitchFamily="34" charset="77"/>
              </a:defRPr>
            </a:lvl1pPr>
          </a:lstStyle>
          <a:p>
            <a:fld id="{741AFF56-1126-4107-9C02-BC0EFBF16431}" type="slidenum">
              <a:rPr lang="en-GB" smtClean="0"/>
              <a:pPr/>
              <a:t>‹#›</a:t>
            </a:fld>
            <a:endParaRPr lang="en-GB" dirty="0"/>
          </a:p>
        </p:txBody>
      </p:sp>
      <p:sp>
        <p:nvSpPr>
          <p:cNvPr id="7" name="Footer Placeholder 6">
            <a:extLst>
              <a:ext uri="{FF2B5EF4-FFF2-40B4-BE49-F238E27FC236}">
                <a16:creationId xmlns:a16="http://schemas.microsoft.com/office/drawing/2014/main" id="{B027F68E-C428-A4D9-BBBD-028E82BC8E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dirty="0"/>
              <a:t>Presented at the 2025 All Actuaries Summit</a:t>
            </a:r>
          </a:p>
        </p:txBody>
      </p:sp>
    </p:spTree>
    <p:extLst>
      <p:ext uri="{BB962C8B-B14F-4D97-AF65-F5344CB8AC3E}">
        <p14:creationId xmlns:p14="http://schemas.microsoft.com/office/powerpoint/2010/main" val="252882584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8" r:id="rId3"/>
    <p:sldLayoutId id="2147483664" r:id="rId4"/>
    <p:sldLayoutId id="2147483665" r:id="rId5"/>
    <p:sldLayoutId id="2147483650" r:id="rId6"/>
    <p:sldLayoutId id="2147483654" r:id="rId7"/>
    <p:sldLayoutId id="2147483666" r:id="rId8"/>
    <p:sldLayoutId id="2147483653" r:id="rId9"/>
    <p:sldLayoutId id="2147483655" r:id="rId10"/>
    <p:sldLayoutId id="2147483652" r:id="rId11"/>
    <p:sldLayoutId id="2147483656" r:id="rId12"/>
    <p:sldLayoutId id="2147483657" r:id="rId13"/>
    <p:sldLayoutId id="2147483680" r:id="rId14"/>
    <p:sldLayoutId id="2147483681" r:id="rId15"/>
    <p:sldLayoutId id="2147483658" r:id="rId16"/>
    <p:sldLayoutId id="2147483659" r:id="rId17"/>
    <p:sldLayoutId id="2147483660" r:id="rId18"/>
    <p:sldLayoutId id="2147483661" r:id="rId19"/>
    <p:sldLayoutId id="2147483662" r:id="rId20"/>
    <p:sldLayoutId id="2147483667" r:id="rId21"/>
    <p:sldLayoutId id="2147483663" r:id="rId22"/>
    <p:sldLayoutId id="2147483682" r:id="rId23"/>
  </p:sldLayoutIdLst>
  <p:hf hdr="0" ftr="0" dt="0"/>
  <p:txStyles>
    <p:titleStyle>
      <a:lvl1pPr algn="l" defTabSz="91440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00" userDrawn="1">
          <p15:clr>
            <a:srgbClr val="F26B43"/>
          </p15:clr>
        </p15:guide>
        <p15:guide id="4" pos="222" userDrawn="1">
          <p15:clr>
            <a:srgbClr val="F26B43"/>
          </p15:clr>
        </p15:guide>
        <p15:guide id="5" orient="horz" pos="4125" userDrawn="1">
          <p15:clr>
            <a:srgbClr val="F26B43"/>
          </p15:clr>
        </p15:guide>
        <p15:guide id="6" pos="7484" userDrawn="1">
          <p15:clr>
            <a:srgbClr val="F26B43"/>
          </p15:clr>
        </p15:guide>
        <p15:guide id="7" orient="horz" pos="958" userDrawn="1">
          <p15:clr>
            <a:srgbClr val="F26B43"/>
          </p15:clr>
        </p15:guide>
        <p15:guide id="8" pos="1269" userDrawn="1">
          <p15:clr>
            <a:srgbClr val="F26B43"/>
          </p15:clr>
        </p15:guide>
        <p15:guide id="9" pos="32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9184" y="318136"/>
            <a:ext cx="11617456" cy="1143000"/>
          </a:xfrm>
          <a:prstGeom prst="rect">
            <a:avLst/>
          </a:prstGeom>
        </p:spPr>
        <p:txBody>
          <a:bodyPr vert="horz" lIns="91440" tIns="45720" rIns="91440" bIns="45720" rtlCol="0" anchor="ctr">
            <a:normAutofit/>
          </a:bodyPr>
          <a:lstStyle/>
          <a:p>
            <a:r>
              <a:rPr lang="en-GB"/>
              <a:t>Click to edit Master title style</a:t>
            </a:r>
            <a:endParaRPr lang="en-AU" dirty="0"/>
          </a:p>
        </p:txBody>
      </p:sp>
      <p:sp>
        <p:nvSpPr>
          <p:cNvPr id="3" name="Text Placeholder 2"/>
          <p:cNvSpPr>
            <a:spLocks noGrp="1"/>
          </p:cNvSpPr>
          <p:nvPr>
            <p:ph type="body" idx="1"/>
          </p:nvPr>
        </p:nvSpPr>
        <p:spPr>
          <a:xfrm>
            <a:off x="239184" y="1600200"/>
            <a:ext cx="11617456"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Date Placeholder 3"/>
          <p:cNvSpPr>
            <a:spLocks noGrp="1"/>
          </p:cNvSpPr>
          <p:nvPr>
            <p:ph type="dt" sz="half" idx="2"/>
          </p:nvPr>
        </p:nvSpPr>
        <p:spPr>
          <a:xfrm>
            <a:off x="609600" y="6356352"/>
            <a:ext cx="3086133" cy="365125"/>
          </a:xfrm>
          <a:prstGeom prst="rect">
            <a:avLst/>
          </a:prstGeom>
        </p:spPr>
        <p:txBody>
          <a:bodyPr vert="horz" lIns="91440" tIns="45720" rIns="91440" bIns="45720" rtlCol="0" anchor="ctr"/>
          <a:lstStyle>
            <a:lvl1pPr algn="r">
              <a:defRPr sz="1067">
                <a:solidFill>
                  <a:schemeClr val="tx1">
                    <a:tint val="75000"/>
                  </a:schemeClr>
                </a:solidFill>
                <a:latin typeface="Arial" panose="020B0604020202020204" pitchFamily="34" charset="0"/>
                <a:cs typeface="Arial" panose="020B0604020202020204" pitchFamily="34" charset="0"/>
              </a:defRPr>
            </a:lvl1pPr>
          </a:lstStyle>
          <a:p>
            <a:endParaRPr lang="en-AU"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933">
                <a:solidFill>
                  <a:schemeClr val="tx1">
                    <a:tint val="75000"/>
                  </a:schemeClr>
                </a:solidFill>
                <a:latin typeface="Arial" panose="020B0604020202020204" pitchFamily="34" charset="0"/>
                <a:cs typeface="Arial" panose="020B0604020202020204" pitchFamily="34" charset="0"/>
              </a:defRPr>
            </a:lvl1pPr>
          </a:lstStyle>
          <a:p>
            <a:r>
              <a:rPr lang="en-AU" dirty="0">
                <a:solidFill>
                  <a:prstClr val="black">
                    <a:tint val="75000"/>
                  </a:prstClr>
                </a:solidFill>
              </a:rPr>
              <a:t>Copyright © Finity Consulting Pty Ltd </a:t>
            </a: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067">
                <a:solidFill>
                  <a:schemeClr val="tx1">
                    <a:tint val="75000"/>
                  </a:schemeClr>
                </a:solidFill>
                <a:latin typeface="Arial" panose="020B0604020202020204" pitchFamily="34" charset="0"/>
                <a:cs typeface="Arial" panose="020B0604020202020204" pitchFamily="34" charset="0"/>
              </a:defRPr>
            </a:lvl1pPr>
          </a:lstStyle>
          <a:p>
            <a:fld id="{A04DF0AE-8B3C-45BA-8AFA-E3B611F5AE38}"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283583394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hdr="0" dt="0"/>
  <p:txStyles>
    <p:titleStyle>
      <a:lvl1pPr algn="ctr" defTabSz="1219170" rtl="0" eaLnBrk="1" latinLnBrk="0" hangingPunct="1">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chart" Target="../charts/char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chart" Target="../charts/char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jpe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25.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3.xml"/><Relationship Id="rId6" Type="http://schemas.openxmlformats.org/officeDocument/2006/relationships/image" Target="../media/image29.jpeg"/><Relationship Id="rId11" Type="http://schemas.openxmlformats.org/officeDocument/2006/relationships/image" Target="../media/image34.png"/><Relationship Id="rId24" Type="http://schemas.openxmlformats.org/officeDocument/2006/relationships/image" Target="../media/image47.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DD06-C964-CF6A-77C8-CA245EBA130F}"/>
              </a:ext>
            </a:extLst>
          </p:cNvPr>
          <p:cNvSpPr>
            <a:spLocks noGrp="1"/>
          </p:cNvSpPr>
          <p:nvPr>
            <p:ph type="title"/>
          </p:nvPr>
        </p:nvSpPr>
        <p:spPr>
          <a:xfrm>
            <a:off x="2153633" y="3595304"/>
            <a:ext cx="6387465" cy="886673"/>
          </a:xfrm>
        </p:spPr>
        <p:txBody>
          <a:bodyPr/>
          <a:lstStyle/>
          <a:p>
            <a:r>
              <a:rPr lang="en-US" dirty="0"/>
              <a:t>Contemporary issues in PHI</a:t>
            </a:r>
          </a:p>
        </p:txBody>
      </p:sp>
      <p:sp>
        <p:nvSpPr>
          <p:cNvPr id="3" name="Subtitle 2">
            <a:extLst>
              <a:ext uri="{FF2B5EF4-FFF2-40B4-BE49-F238E27FC236}">
                <a16:creationId xmlns:a16="http://schemas.microsoft.com/office/drawing/2014/main" id="{26C366F4-7949-6A5E-2C2B-244724097677}"/>
              </a:ext>
            </a:extLst>
          </p:cNvPr>
          <p:cNvSpPr>
            <a:spLocks noGrp="1"/>
          </p:cNvSpPr>
          <p:nvPr>
            <p:ph type="subTitle" idx="1"/>
          </p:nvPr>
        </p:nvSpPr>
        <p:spPr>
          <a:xfrm>
            <a:off x="2153634" y="4238297"/>
            <a:ext cx="5802764" cy="1598604"/>
          </a:xfrm>
        </p:spPr>
        <p:txBody>
          <a:bodyPr/>
          <a:lstStyle/>
          <a:p>
            <a:r>
              <a:rPr lang="en-US" dirty="0"/>
              <a:t>Nicholas Stolk</a:t>
            </a:r>
          </a:p>
          <a:p>
            <a:r>
              <a:rPr lang="en-US" dirty="0"/>
              <a:t>June 2025</a:t>
            </a:r>
          </a:p>
        </p:txBody>
      </p:sp>
      <p:sp>
        <p:nvSpPr>
          <p:cNvPr id="4" name="Footer Placeholder 4">
            <a:extLst>
              <a:ext uri="{FF2B5EF4-FFF2-40B4-BE49-F238E27FC236}">
                <a16:creationId xmlns:a16="http://schemas.microsoft.com/office/drawing/2014/main" id="{287D73BF-4D38-017E-B51B-023917F25E8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accent1"/>
                </a:solidFill>
              </a:rPr>
              <a:t>Presented at the 2025 All Actuaries Summit</a:t>
            </a:r>
          </a:p>
        </p:txBody>
      </p:sp>
    </p:spTree>
    <p:extLst>
      <p:ext uri="{BB962C8B-B14F-4D97-AF65-F5344CB8AC3E}">
        <p14:creationId xmlns:p14="http://schemas.microsoft.com/office/powerpoint/2010/main" val="101252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0817F-D156-2770-9F1A-317FE279AF13}"/>
            </a:ext>
          </a:extLst>
        </p:cNvPr>
        <p:cNvGrpSpPr/>
        <p:nvPr/>
      </p:nvGrpSpPr>
      <p:grpSpPr>
        <a:xfrm>
          <a:off x="0" y="0"/>
          <a:ext cx="0" cy="0"/>
          <a:chOff x="0" y="0"/>
          <a:chExt cx="0" cy="0"/>
        </a:xfrm>
      </p:grpSpPr>
      <p:sp>
        <p:nvSpPr>
          <p:cNvPr id="3" name="Slide Number">
            <a:extLst>
              <a:ext uri="{FF2B5EF4-FFF2-40B4-BE49-F238E27FC236}">
                <a16:creationId xmlns:a16="http://schemas.microsoft.com/office/drawing/2014/main" id="{E64A1931-9ED2-A802-CEBE-0CA791D2F332}"/>
              </a:ext>
            </a:extLst>
          </p:cNvPr>
          <p:cNvSpPr>
            <a:spLocks noGrp="1"/>
          </p:cNvSpPr>
          <p:nvPr>
            <p:ph type="sldNum" sz="quarter" idx="4"/>
          </p:nvPr>
        </p:nvSpPr>
        <p:spPr/>
        <p:txBody>
          <a:bodyPr/>
          <a:lstStyle/>
          <a:p>
            <a:pPr defTabSz="1219170">
              <a:defRPr/>
            </a:pPr>
            <a:fld id="{A04DF0AE-8B3C-45BA-8AFA-E3B611F5AE38}" type="slidenum">
              <a:rPr lang="en-AU">
                <a:solidFill>
                  <a:prstClr val="black">
                    <a:tint val="75000"/>
                  </a:prstClr>
                </a:solidFill>
                <a:latin typeface="Calibri Light"/>
              </a:rPr>
              <a:pPr defTabSz="1219170">
                <a:defRPr/>
              </a:pPr>
              <a:t>10</a:t>
            </a:fld>
            <a:endParaRPr lang="en-AU" dirty="0">
              <a:solidFill>
                <a:prstClr val="black">
                  <a:tint val="75000"/>
                </a:prstClr>
              </a:solidFill>
              <a:latin typeface="Calibri Light"/>
            </a:endParaRPr>
          </a:p>
        </p:txBody>
      </p:sp>
      <p:grpSp>
        <p:nvGrpSpPr>
          <p:cNvPr id="5" name="Group 4">
            <a:extLst>
              <a:ext uri="{FF2B5EF4-FFF2-40B4-BE49-F238E27FC236}">
                <a16:creationId xmlns:a16="http://schemas.microsoft.com/office/drawing/2014/main" id="{C286B9CC-A215-C633-B419-3F98194BF2BF}"/>
              </a:ext>
            </a:extLst>
          </p:cNvPr>
          <p:cNvGrpSpPr/>
          <p:nvPr/>
        </p:nvGrpSpPr>
        <p:grpSpPr>
          <a:xfrm>
            <a:off x="143340" y="548680"/>
            <a:ext cx="2455097" cy="783952"/>
            <a:chOff x="4842640" y="5545138"/>
            <a:chExt cx="2455097" cy="783951"/>
          </a:xfrm>
          <a:solidFill>
            <a:srgbClr val="7030A0"/>
          </a:solidFill>
        </p:grpSpPr>
        <p:sp>
          <p:nvSpPr>
            <p:cNvPr id="6" name="Freeform 35">
              <a:extLst>
                <a:ext uri="{FF2B5EF4-FFF2-40B4-BE49-F238E27FC236}">
                  <a16:creationId xmlns:a16="http://schemas.microsoft.com/office/drawing/2014/main" id="{5DC011E3-00FE-2011-F176-FC7B528846B3}"/>
                </a:ext>
              </a:extLst>
            </p:cNvPr>
            <p:cNvSpPr>
              <a:spLocks/>
            </p:cNvSpPr>
            <p:nvPr/>
          </p:nvSpPr>
          <p:spPr bwMode="auto">
            <a:xfrm>
              <a:off x="4847122" y="5598839"/>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id-ID" sz="2400">
                <a:solidFill>
                  <a:prstClr val="black"/>
                </a:solidFill>
                <a:latin typeface="Calibri Light"/>
              </a:endParaRPr>
            </a:p>
          </p:txBody>
        </p:sp>
        <p:sp>
          <p:nvSpPr>
            <p:cNvPr id="7" name="Freeform 40">
              <a:extLst>
                <a:ext uri="{FF2B5EF4-FFF2-40B4-BE49-F238E27FC236}">
                  <a16:creationId xmlns:a16="http://schemas.microsoft.com/office/drawing/2014/main" id="{7C2413EF-FEEB-17B7-92BF-3324C49F4D6B}"/>
                </a:ext>
              </a:extLst>
            </p:cNvPr>
            <p:cNvSpPr>
              <a:spLocks/>
            </p:cNvSpPr>
            <p:nvPr/>
          </p:nvSpPr>
          <p:spPr bwMode="auto">
            <a:xfrm>
              <a:off x="4848225" y="5545138"/>
              <a:ext cx="2449512" cy="728662"/>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id-ID" sz="2400">
                <a:solidFill>
                  <a:prstClr val="black"/>
                </a:solidFill>
                <a:latin typeface="Calibri Light"/>
              </a:endParaRPr>
            </a:p>
          </p:txBody>
        </p:sp>
        <p:sp>
          <p:nvSpPr>
            <p:cNvPr id="8" name="TextBox 7">
              <a:extLst>
                <a:ext uri="{FF2B5EF4-FFF2-40B4-BE49-F238E27FC236}">
                  <a16:creationId xmlns:a16="http://schemas.microsoft.com/office/drawing/2014/main" id="{46474575-5BD7-8E11-6878-F8616CC1D0AB}"/>
                </a:ext>
              </a:extLst>
            </p:cNvPr>
            <p:cNvSpPr txBox="1"/>
            <p:nvPr/>
          </p:nvSpPr>
          <p:spPr>
            <a:xfrm>
              <a:off x="4842640" y="5645898"/>
              <a:ext cx="2449512" cy="482119"/>
            </a:xfrm>
            <a:prstGeom prst="rect">
              <a:avLst/>
            </a:prstGeom>
            <a:grpFill/>
          </p:spPr>
          <p:txBody>
            <a:bodyPr wrap="square" rtlCol="0">
              <a:spAutoFit/>
            </a:bodyPr>
            <a:lstStyle/>
            <a:p>
              <a:pPr algn="ctr" defTabSz="1219170">
                <a:defRPr/>
              </a:pPr>
              <a:r>
                <a:rPr lang="en-US" sz="2533" b="1" dirty="0">
                  <a:solidFill>
                    <a:prstClr val="white"/>
                  </a:solidFill>
                  <a:latin typeface="Calibri Light"/>
                </a:rPr>
                <a:t>Membership</a:t>
              </a:r>
              <a:endParaRPr lang="id-ID" sz="2533" b="1" dirty="0">
                <a:solidFill>
                  <a:prstClr val="white"/>
                </a:solidFill>
                <a:latin typeface="Calibri Light"/>
              </a:endParaRPr>
            </a:p>
          </p:txBody>
        </p:sp>
      </p:grpSp>
      <p:grpSp>
        <p:nvGrpSpPr>
          <p:cNvPr id="9" name="Group 8">
            <a:extLst>
              <a:ext uri="{FF2B5EF4-FFF2-40B4-BE49-F238E27FC236}">
                <a16:creationId xmlns:a16="http://schemas.microsoft.com/office/drawing/2014/main" id="{6D27086C-71D2-F20F-72FF-1C3B606DB535}"/>
              </a:ext>
            </a:extLst>
          </p:cNvPr>
          <p:cNvGrpSpPr/>
          <p:nvPr/>
        </p:nvGrpSpPr>
        <p:grpSpPr>
          <a:xfrm>
            <a:off x="2735627" y="548599"/>
            <a:ext cx="2584628" cy="837815"/>
            <a:chOff x="2287410" y="2900363"/>
            <a:chExt cx="2584628" cy="837815"/>
          </a:xfrm>
        </p:grpSpPr>
        <p:sp>
          <p:nvSpPr>
            <p:cNvPr id="10" name="Freeform 36">
              <a:extLst>
                <a:ext uri="{FF2B5EF4-FFF2-40B4-BE49-F238E27FC236}">
                  <a16:creationId xmlns:a16="http://schemas.microsoft.com/office/drawing/2014/main" id="{76069831-AD17-64F8-2838-B3EBE75076A8}"/>
                </a:ext>
              </a:extLst>
            </p:cNvPr>
            <p:cNvSpPr>
              <a:spLocks/>
            </p:cNvSpPr>
            <p:nvPr/>
          </p:nvSpPr>
          <p:spPr bwMode="auto">
            <a:xfrm>
              <a:off x="2287410" y="296824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chemeClr val="accent3">
                <a:lumMod val="75000"/>
              </a:schemeClr>
            </a:solidFill>
            <a:ln>
              <a:noFill/>
            </a:ln>
          </p:spPr>
          <p:txBody>
            <a:bodyPr vert="horz" wrap="square" lIns="121920" tIns="60960" rIns="121920" bIns="60960" numCol="1" anchor="t" anchorCtr="0" compatLnSpc="1">
              <a:prstTxWarp prst="textNoShape">
                <a:avLst/>
              </a:prstTxWarp>
            </a:bodyPr>
            <a:lstStyle/>
            <a:p>
              <a:pPr defTabSz="1219170">
                <a:defRPr/>
              </a:pPr>
              <a:endParaRPr lang="id-ID" sz="2400">
                <a:solidFill>
                  <a:prstClr val="black"/>
                </a:solidFill>
                <a:latin typeface="Calibri Light"/>
              </a:endParaRPr>
            </a:p>
          </p:txBody>
        </p:sp>
        <p:sp>
          <p:nvSpPr>
            <p:cNvPr id="11" name="Freeform 37">
              <a:extLst>
                <a:ext uri="{FF2B5EF4-FFF2-40B4-BE49-F238E27FC236}">
                  <a16:creationId xmlns:a16="http://schemas.microsoft.com/office/drawing/2014/main" id="{BB79BD73-6421-3B31-FD16-2F2F629BD792}"/>
                </a:ext>
              </a:extLst>
            </p:cNvPr>
            <p:cNvSpPr>
              <a:spLocks/>
            </p:cNvSpPr>
            <p:nvPr/>
          </p:nvSpPr>
          <p:spPr bwMode="auto">
            <a:xfrm>
              <a:off x="2287588" y="2900363"/>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chemeClr val="accent3"/>
            </a:solidFill>
            <a:ln>
              <a:noFill/>
            </a:ln>
          </p:spPr>
          <p:txBody>
            <a:bodyPr vert="horz" wrap="square" lIns="121920" tIns="60960" rIns="121920" bIns="60960" numCol="1" anchor="t" anchorCtr="0" compatLnSpc="1">
              <a:prstTxWarp prst="textNoShape">
                <a:avLst/>
              </a:prstTxWarp>
            </a:bodyPr>
            <a:lstStyle/>
            <a:p>
              <a:pPr defTabSz="1219170">
                <a:defRPr/>
              </a:pPr>
              <a:endParaRPr lang="id-ID" sz="2400">
                <a:solidFill>
                  <a:prstClr val="black"/>
                </a:solidFill>
                <a:latin typeface="Calibri Light"/>
              </a:endParaRPr>
            </a:p>
          </p:txBody>
        </p:sp>
        <p:sp>
          <p:nvSpPr>
            <p:cNvPr id="12" name="TextBox 11">
              <a:extLst>
                <a:ext uri="{FF2B5EF4-FFF2-40B4-BE49-F238E27FC236}">
                  <a16:creationId xmlns:a16="http://schemas.microsoft.com/office/drawing/2014/main" id="{225A17F9-08C1-7360-B120-EB5C8F92A83C}"/>
                </a:ext>
              </a:extLst>
            </p:cNvPr>
            <p:cNvSpPr txBox="1"/>
            <p:nvPr/>
          </p:nvSpPr>
          <p:spPr>
            <a:xfrm>
              <a:off x="2367283" y="3039126"/>
              <a:ext cx="2401147" cy="482120"/>
            </a:xfrm>
            <a:prstGeom prst="rect">
              <a:avLst/>
            </a:prstGeom>
            <a:noFill/>
          </p:spPr>
          <p:txBody>
            <a:bodyPr wrap="square" rtlCol="0">
              <a:spAutoFit/>
            </a:bodyPr>
            <a:lstStyle/>
            <a:p>
              <a:pPr algn="ctr" defTabSz="1219170">
                <a:defRPr/>
              </a:pPr>
              <a:r>
                <a:rPr lang="en-US" sz="2533" b="1" dirty="0">
                  <a:solidFill>
                    <a:prstClr val="white"/>
                  </a:solidFill>
                  <a:latin typeface="Calibri Light"/>
                </a:rPr>
                <a:t>Inputs</a:t>
              </a:r>
              <a:endParaRPr lang="id-ID" sz="2533" b="1" dirty="0">
                <a:solidFill>
                  <a:prstClr val="white"/>
                </a:solidFill>
                <a:latin typeface="Calibri Light"/>
              </a:endParaRPr>
            </a:p>
          </p:txBody>
        </p:sp>
      </p:grpSp>
      <p:sp>
        <p:nvSpPr>
          <p:cNvPr id="13" name="Rectangle 12">
            <a:extLst>
              <a:ext uri="{FF2B5EF4-FFF2-40B4-BE49-F238E27FC236}">
                <a16:creationId xmlns:a16="http://schemas.microsoft.com/office/drawing/2014/main" id="{3CB8EA45-7DC5-7EA5-8D23-9EA7F217BC2A}"/>
              </a:ext>
            </a:extLst>
          </p:cNvPr>
          <p:cNvSpPr/>
          <p:nvPr/>
        </p:nvSpPr>
        <p:spPr>
          <a:xfrm>
            <a:off x="239349" y="1474191"/>
            <a:ext cx="11521280" cy="1762788"/>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bg-BG" sz="2400">
              <a:solidFill>
                <a:prstClr val="white"/>
              </a:solidFill>
              <a:latin typeface="Calibri Light"/>
            </a:endParaRPr>
          </a:p>
        </p:txBody>
      </p:sp>
      <p:sp>
        <p:nvSpPr>
          <p:cNvPr id="14" name="Rectangle 13">
            <a:extLst>
              <a:ext uri="{FF2B5EF4-FFF2-40B4-BE49-F238E27FC236}">
                <a16:creationId xmlns:a16="http://schemas.microsoft.com/office/drawing/2014/main" id="{3494DA0B-72A1-978E-1C19-721BBDC7BF02}"/>
              </a:ext>
            </a:extLst>
          </p:cNvPr>
          <p:cNvSpPr/>
          <p:nvPr/>
        </p:nvSpPr>
        <p:spPr>
          <a:xfrm>
            <a:off x="239349" y="3236979"/>
            <a:ext cx="11521280" cy="1762788"/>
          </a:xfrm>
          <a:prstGeom prst="rect">
            <a:avLst/>
          </a:prstGeom>
          <a:solidFill>
            <a:schemeClr val="accent4">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bg-BG" sz="2400">
              <a:solidFill>
                <a:prstClr val="white"/>
              </a:solidFill>
              <a:latin typeface="Calibri Light"/>
            </a:endParaRPr>
          </a:p>
        </p:txBody>
      </p:sp>
      <p:sp>
        <p:nvSpPr>
          <p:cNvPr id="15" name="Rectangle 14">
            <a:extLst>
              <a:ext uri="{FF2B5EF4-FFF2-40B4-BE49-F238E27FC236}">
                <a16:creationId xmlns:a16="http://schemas.microsoft.com/office/drawing/2014/main" id="{25124997-C7D2-4333-9CAC-3AF5EA8D9DFB}"/>
              </a:ext>
            </a:extLst>
          </p:cNvPr>
          <p:cNvSpPr/>
          <p:nvPr/>
        </p:nvSpPr>
        <p:spPr>
          <a:xfrm>
            <a:off x="335361" y="1924198"/>
            <a:ext cx="1728192" cy="748795"/>
          </a:xfrm>
          <a:prstGeom prst="rect">
            <a:avLst/>
          </a:prstGeom>
        </p:spPr>
        <p:txBody>
          <a:bodyPr wrap="square">
            <a:spAutoFit/>
          </a:bodyPr>
          <a:lstStyle/>
          <a:p>
            <a:pPr defTabSz="1219170">
              <a:defRPr/>
            </a:pPr>
            <a:r>
              <a:rPr lang="en-AU" sz="2133" b="1" dirty="0">
                <a:solidFill>
                  <a:srgbClr val="EEAF00"/>
                </a:solidFill>
                <a:latin typeface="Calibri" panose="020F0502020204030204" pitchFamily="34" charset="0"/>
                <a:cs typeface="Calibri" panose="020F0502020204030204" pitchFamily="34" charset="0"/>
              </a:rPr>
              <a:t>Perennial issues</a:t>
            </a:r>
          </a:p>
        </p:txBody>
      </p:sp>
      <p:sp>
        <p:nvSpPr>
          <p:cNvPr id="16" name="Rectangle 15">
            <a:extLst>
              <a:ext uri="{FF2B5EF4-FFF2-40B4-BE49-F238E27FC236}">
                <a16:creationId xmlns:a16="http://schemas.microsoft.com/office/drawing/2014/main" id="{0A06DCE1-C704-801B-DD04-692A14A0F714}"/>
              </a:ext>
            </a:extLst>
          </p:cNvPr>
          <p:cNvSpPr/>
          <p:nvPr/>
        </p:nvSpPr>
        <p:spPr>
          <a:xfrm>
            <a:off x="335360" y="3705418"/>
            <a:ext cx="1728192" cy="748795"/>
          </a:xfrm>
          <a:prstGeom prst="rect">
            <a:avLst/>
          </a:prstGeom>
        </p:spPr>
        <p:txBody>
          <a:bodyPr wrap="square">
            <a:spAutoFit/>
          </a:bodyPr>
          <a:lstStyle/>
          <a:p>
            <a:pPr defTabSz="1219170">
              <a:defRPr/>
            </a:pPr>
            <a:r>
              <a:rPr lang="en-AU" sz="2133" b="1" dirty="0">
                <a:solidFill>
                  <a:srgbClr val="EEAF00"/>
                </a:solidFill>
                <a:latin typeface="Calibri" panose="020F0502020204030204" pitchFamily="34" charset="0"/>
                <a:cs typeface="Calibri" panose="020F0502020204030204" pitchFamily="34" charset="0"/>
              </a:rPr>
              <a:t>Supporting factors</a:t>
            </a:r>
          </a:p>
        </p:txBody>
      </p:sp>
      <p:sp>
        <p:nvSpPr>
          <p:cNvPr id="17" name="Rectangle 16">
            <a:extLst>
              <a:ext uri="{FF2B5EF4-FFF2-40B4-BE49-F238E27FC236}">
                <a16:creationId xmlns:a16="http://schemas.microsoft.com/office/drawing/2014/main" id="{CA49A6DB-A402-3917-CBBE-570DD38E4B70}"/>
              </a:ext>
            </a:extLst>
          </p:cNvPr>
          <p:cNvSpPr/>
          <p:nvPr/>
        </p:nvSpPr>
        <p:spPr>
          <a:xfrm>
            <a:off x="239349" y="4965171"/>
            <a:ext cx="11521280" cy="1762788"/>
          </a:xfrm>
          <a:prstGeom prst="rect">
            <a:avLst/>
          </a:prstGeom>
          <a:solidFill>
            <a:schemeClr val="accent6">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bg-BG" sz="2400">
              <a:solidFill>
                <a:prstClr val="white"/>
              </a:solidFill>
              <a:latin typeface="Calibri Light"/>
            </a:endParaRPr>
          </a:p>
        </p:txBody>
      </p:sp>
      <p:sp>
        <p:nvSpPr>
          <p:cNvPr id="18" name="Rectangle 17">
            <a:extLst>
              <a:ext uri="{FF2B5EF4-FFF2-40B4-BE49-F238E27FC236}">
                <a16:creationId xmlns:a16="http://schemas.microsoft.com/office/drawing/2014/main" id="{B92809BE-0A1F-F288-1077-F80F0402B821}"/>
              </a:ext>
            </a:extLst>
          </p:cNvPr>
          <p:cNvSpPr/>
          <p:nvPr/>
        </p:nvSpPr>
        <p:spPr>
          <a:xfrm>
            <a:off x="335360" y="5433609"/>
            <a:ext cx="1728192" cy="748795"/>
          </a:xfrm>
          <a:prstGeom prst="rect">
            <a:avLst/>
          </a:prstGeom>
          <a:solidFill>
            <a:schemeClr val="accent6">
              <a:lumMod val="20000"/>
              <a:lumOff val="80000"/>
            </a:schemeClr>
          </a:solidFill>
        </p:spPr>
        <p:txBody>
          <a:bodyPr wrap="square">
            <a:spAutoFit/>
          </a:bodyPr>
          <a:lstStyle/>
          <a:p>
            <a:pPr defTabSz="1219170">
              <a:defRPr/>
            </a:pPr>
            <a:r>
              <a:rPr lang="en-AU" sz="2133" b="1" dirty="0">
                <a:solidFill>
                  <a:srgbClr val="EEAF00"/>
                </a:solidFill>
                <a:latin typeface="Calibri" panose="020F0502020204030204" pitchFamily="34" charset="0"/>
                <a:cs typeface="Calibri" panose="020F0502020204030204" pitchFamily="34" charset="0"/>
              </a:rPr>
              <a:t>Current challenges</a:t>
            </a:r>
          </a:p>
        </p:txBody>
      </p:sp>
      <p:sp>
        <p:nvSpPr>
          <p:cNvPr id="19" name="Rectangle: Rounded Corners 18">
            <a:extLst>
              <a:ext uri="{FF2B5EF4-FFF2-40B4-BE49-F238E27FC236}">
                <a16:creationId xmlns:a16="http://schemas.microsoft.com/office/drawing/2014/main" id="{EB868E6E-81A4-2AC1-E4E5-B1E261B6B4E7}"/>
              </a:ext>
            </a:extLst>
          </p:cNvPr>
          <p:cNvSpPr/>
          <p:nvPr/>
        </p:nvSpPr>
        <p:spPr>
          <a:xfrm>
            <a:off x="2063552" y="1700809"/>
            <a:ext cx="2112235" cy="1380516"/>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r>
              <a:rPr lang="en-US" sz="2133" dirty="0">
                <a:solidFill>
                  <a:prstClr val="black"/>
                </a:solidFill>
                <a:latin typeface="Calibri Light"/>
              </a:rPr>
              <a:t>Community rated PHI is poor value for healthy people</a:t>
            </a:r>
            <a:endParaRPr lang="en-AU" sz="2133" dirty="0">
              <a:solidFill>
                <a:prstClr val="black"/>
              </a:solidFill>
              <a:latin typeface="Calibri Light"/>
            </a:endParaRPr>
          </a:p>
        </p:txBody>
      </p:sp>
      <p:sp>
        <p:nvSpPr>
          <p:cNvPr id="20" name="Rectangle: Rounded Corners 19">
            <a:extLst>
              <a:ext uri="{FF2B5EF4-FFF2-40B4-BE49-F238E27FC236}">
                <a16:creationId xmlns:a16="http://schemas.microsoft.com/office/drawing/2014/main" id="{F4B93D2D-9553-B618-7494-C6BA6D78CE02}"/>
              </a:ext>
            </a:extLst>
          </p:cNvPr>
          <p:cNvSpPr/>
          <p:nvPr/>
        </p:nvSpPr>
        <p:spPr>
          <a:xfrm>
            <a:off x="4367808" y="1700809"/>
            <a:ext cx="2112235" cy="1380516"/>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r>
              <a:rPr lang="en-US" sz="2133" dirty="0">
                <a:solidFill>
                  <a:prstClr val="black"/>
                </a:solidFill>
                <a:latin typeface="Calibri Light"/>
              </a:rPr>
              <a:t>Price increase will generally exceed CPI</a:t>
            </a:r>
            <a:endParaRPr lang="en-AU" sz="2133" dirty="0">
              <a:solidFill>
                <a:prstClr val="black"/>
              </a:solidFill>
              <a:latin typeface="Calibri Light"/>
            </a:endParaRPr>
          </a:p>
        </p:txBody>
      </p:sp>
      <p:sp>
        <p:nvSpPr>
          <p:cNvPr id="21" name="Rectangle: Rounded Corners 20">
            <a:extLst>
              <a:ext uri="{FF2B5EF4-FFF2-40B4-BE49-F238E27FC236}">
                <a16:creationId xmlns:a16="http://schemas.microsoft.com/office/drawing/2014/main" id="{F1220F04-2240-BE66-7A62-4BB1B9A16EBC}"/>
              </a:ext>
            </a:extLst>
          </p:cNvPr>
          <p:cNvSpPr/>
          <p:nvPr/>
        </p:nvSpPr>
        <p:spPr>
          <a:xfrm>
            <a:off x="6672064" y="1700809"/>
            <a:ext cx="2112235" cy="1380516"/>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r>
              <a:rPr lang="en-US" sz="2133" dirty="0">
                <a:solidFill>
                  <a:prstClr val="black"/>
                </a:solidFill>
                <a:latin typeface="Calibri Light"/>
              </a:rPr>
              <a:t>Free public alternative</a:t>
            </a:r>
            <a:endParaRPr lang="en-AU" sz="2133" dirty="0">
              <a:solidFill>
                <a:prstClr val="black"/>
              </a:solidFill>
              <a:latin typeface="Calibri Light"/>
            </a:endParaRPr>
          </a:p>
        </p:txBody>
      </p:sp>
      <p:sp>
        <p:nvSpPr>
          <p:cNvPr id="22" name="Rectangle: Rounded Corners 21">
            <a:extLst>
              <a:ext uri="{FF2B5EF4-FFF2-40B4-BE49-F238E27FC236}">
                <a16:creationId xmlns:a16="http://schemas.microsoft.com/office/drawing/2014/main" id="{63E8DD6A-5D9A-45F2-AD6C-D3B273A5B847}"/>
              </a:ext>
            </a:extLst>
          </p:cNvPr>
          <p:cNvSpPr/>
          <p:nvPr/>
        </p:nvSpPr>
        <p:spPr>
          <a:xfrm>
            <a:off x="8976320" y="1700809"/>
            <a:ext cx="2112235" cy="1380516"/>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r>
              <a:rPr lang="en-US" sz="2133" dirty="0">
                <a:solidFill>
                  <a:prstClr val="black"/>
                </a:solidFill>
                <a:latin typeface="Calibri Light"/>
              </a:rPr>
              <a:t>Scope of cover (not all costs, not everywhere)</a:t>
            </a:r>
            <a:endParaRPr lang="en-AU" sz="2133" dirty="0">
              <a:solidFill>
                <a:prstClr val="black"/>
              </a:solidFill>
              <a:latin typeface="Calibri Light"/>
            </a:endParaRPr>
          </a:p>
        </p:txBody>
      </p:sp>
      <p:sp>
        <p:nvSpPr>
          <p:cNvPr id="23" name="Rectangle: Rounded Corners 22">
            <a:extLst>
              <a:ext uri="{FF2B5EF4-FFF2-40B4-BE49-F238E27FC236}">
                <a16:creationId xmlns:a16="http://schemas.microsoft.com/office/drawing/2014/main" id="{A4D97515-8866-C335-4049-E6DAF4C93627}"/>
              </a:ext>
            </a:extLst>
          </p:cNvPr>
          <p:cNvSpPr/>
          <p:nvPr/>
        </p:nvSpPr>
        <p:spPr>
          <a:xfrm>
            <a:off x="2063552" y="3429001"/>
            <a:ext cx="2112235" cy="1380516"/>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r>
              <a:rPr lang="en-US" sz="2133" dirty="0">
                <a:solidFill>
                  <a:prstClr val="black"/>
                </a:solidFill>
                <a:latin typeface="Calibri Light"/>
              </a:rPr>
              <a:t>Government incentives (rebate, MLS, LHC)</a:t>
            </a:r>
            <a:endParaRPr lang="en-AU" sz="2133" dirty="0">
              <a:solidFill>
                <a:prstClr val="black"/>
              </a:solidFill>
              <a:latin typeface="Calibri Light"/>
            </a:endParaRPr>
          </a:p>
        </p:txBody>
      </p:sp>
      <p:sp>
        <p:nvSpPr>
          <p:cNvPr id="24" name="Rectangle: Rounded Corners 23">
            <a:extLst>
              <a:ext uri="{FF2B5EF4-FFF2-40B4-BE49-F238E27FC236}">
                <a16:creationId xmlns:a16="http://schemas.microsoft.com/office/drawing/2014/main" id="{864850B5-C95B-3325-0BA3-FA8409D26D40}"/>
              </a:ext>
            </a:extLst>
          </p:cNvPr>
          <p:cNvSpPr/>
          <p:nvPr/>
        </p:nvSpPr>
        <p:spPr>
          <a:xfrm>
            <a:off x="4367808" y="3429001"/>
            <a:ext cx="2112235" cy="1380516"/>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r>
              <a:rPr lang="en-US" sz="2133" dirty="0">
                <a:solidFill>
                  <a:prstClr val="black"/>
                </a:solidFill>
                <a:latin typeface="Calibri Light"/>
              </a:rPr>
              <a:t>Recent price increases less than CPI</a:t>
            </a:r>
            <a:endParaRPr lang="en-AU" sz="2133" dirty="0">
              <a:solidFill>
                <a:prstClr val="black"/>
              </a:solidFill>
              <a:latin typeface="Calibri Light"/>
            </a:endParaRPr>
          </a:p>
        </p:txBody>
      </p:sp>
      <p:sp>
        <p:nvSpPr>
          <p:cNvPr id="25" name="Rectangle: Rounded Corners 24">
            <a:extLst>
              <a:ext uri="{FF2B5EF4-FFF2-40B4-BE49-F238E27FC236}">
                <a16:creationId xmlns:a16="http://schemas.microsoft.com/office/drawing/2014/main" id="{743BDFA5-A806-A45D-09D2-1B074A0BC56F}"/>
              </a:ext>
            </a:extLst>
          </p:cNvPr>
          <p:cNvSpPr/>
          <p:nvPr/>
        </p:nvSpPr>
        <p:spPr>
          <a:xfrm>
            <a:off x="6672064" y="3429001"/>
            <a:ext cx="2112235" cy="1380516"/>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r>
              <a:rPr lang="en-US" sz="2133" dirty="0">
                <a:solidFill>
                  <a:prstClr val="black"/>
                </a:solidFill>
                <a:latin typeface="Calibri Light"/>
              </a:rPr>
              <a:t>Economy: low unemployment, wages rising</a:t>
            </a:r>
            <a:endParaRPr lang="en-AU" sz="2133" dirty="0">
              <a:solidFill>
                <a:prstClr val="black"/>
              </a:solidFill>
              <a:latin typeface="Calibri Light"/>
            </a:endParaRPr>
          </a:p>
        </p:txBody>
      </p:sp>
      <p:sp>
        <p:nvSpPr>
          <p:cNvPr id="27" name="Rectangle: Rounded Corners 26">
            <a:extLst>
              <a:ext uri="{FF2B5EF4-FFF2-40B4-BE49-F238E27FC236}">
                <a16:creationId xmlns:a16="http://schemas.microsoft.com/office/drawing/2014/main" id="{28D8E1A2-514E-4EC5-0D90-99601BA0507F}"/>
              </a:ext>
            </a:extLst>
          </p:cNvPr>
          <p:cNvSpPr/>
          <p:nvPr/>
        </p:nvSpPr>
        <p:spPr>
          <a:xfrm>
            <a:off x="2063552" y="5216837"/>
            <a:ext cx="2112235" cy="1380516"/>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r>
              <a:rPr lang="en-US" sz="2133" dirty="0">
                <a:solidFill>
                  <a:prstClr val="black"/>
                </a:solidFill>
                <a:latin typeface="Calibri Light"/>
              </a:rPr>
              <a:t>Incentives are not </a:t>
            </a:r>
            <a:r>
              <a:rPr lang="en-US" sz="2133" dirty="0" err="1">
                <a:solidFill>
                  <a:prstClr val="black"/>
                </a:solidFill>
                <a:latin typeface="Calibri Light"/>
              </a:rPr>
              <a:t>optimised</a:t>
            </a:r>
            <a:endParaRPr lang="en-AU" sz="2133" dirty="0">
              <a:solidFill>
                <a:prstClr val="black"/>
              </a:solidFill>
              <a:latin typeface="Calibri Light"/>
            </a:endParaRPr>
          </a:p>
        </p:txBody>
      </p:sp>
      <p:sp>
        <p:nvSpPr>
          <p:cNvPr id="28" name="Rectangle: Rounded Corners 27">
            <a:extLst>
              <a:ext uri="{FF2B5EF4-FFF2-40B4-BE49-F238E27FC236}">
                <a16:creationId xmlns:a16="http://schemas.microsoft.com/office/drawing/2014/main" id="{93402FA9-9851-D398-A62E-8DB2928871B4}"/>
              </a:ext>
            </a:extLst>
          </p:cNvPr>
          <p:cNvSpPr/>
          <p:nvPr/>
        </p:nvSpPr>
        <p:spPr>
          <a:xfrm>
            <a:off x="4367808" y="5216837"/>
            <a:ext cx="2112235" cy="1380516"/>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r>
              <a:rPr lang="en-US" sz="2133" dirty="0">
                <a:solidFill>
                  <a:prstClr val="black"/>
                </a:solidFill>
                <a:latin typeface="Calibri Light"/>
              </a:rPr>
              <a:t>Next price increase likely higher than CPI</a:t>
            </a:r>
            <a:endParaRPr lang="en-AU" sz="2133" dirty="0">
              <a:solidFill>
                <a:prstClr val="black"/>
              </a:solidFill>
              <a:latin typeface="Calibri Light"/>
            </a:endParaRPr>
          </a:p>
        </p:txBody>
      </p:sp>
      <p:sp>
        <p:nvSpPr>
          <p:cNvPr id="29" name="Rectangle: Rounded Corners 28">
            <a:extLst>
              <a:ext uri="{FF2B5EF4-FFF2-40B4-BE49-F238E27FC236}">
                <a16:creationId xmlns:a16="http://schemas.microsoft.com/office/drawing/2014/main" id="{B6D06B74-03A0-3F48-1ED9-6300FE33791D}"/>
              </a:ext>
            </a:extLst>
          </p:cNvPr>
          <p:cNvSpPr/>
          <p:nvPr/>
        </p:nvSpPr>
        <p:spPr>
          <a:xfrm>
            <a:off x="6672064" y="5216837"/>
            <a:ext cx="2112235" cy="1380516"/>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r>
              <a:rPr lang="en-US" sz="2133" dirty="0">
                <a:solidFill>
                  <a:prstClr val="black"/>
                </a:solidFill>
                <a:latin typeface="Calibri Light"/>
              </a:rPr>
              <a:t>Economy: cost of living crisis</a:t>
            </a:r>
            <a:endParaRPr lang="en-AU" sz="2133" dirty="0">
              <a:solidFill>
                <a:prstClr val="black"/>
              </a:solidFill>
              <a:latin typeface="Calibri Light"/>
            </a:endParaRPr>
          </a:p>
        </p:txBody>
      </p:sp>
      <p:sp>
        <p:nvSpPr>
          <p:cNvPr id="30" name="Rectangle: Rounded Corners 29">
            <a:extLst>
              <a:ext uri="{FF2B5EF4-FFF2-40B4-BE49-F238E27FC236}">
                <a16:creationId xmlns:a16="http://schemas.microsoft.com/office/drawing/2014/main" id="{A263E43A-4C95-1E5F-207D-4AC4A7576CEB}"/>
              </a:ext>
            </a:extLst>
          </p:cNvPr>
          <p:cNvSpPr/>
          <p:nvPr/>
        </p:nvSpPr>
        <p:spPr>
          <a:xfrm>
            <a:off x="8976320" y="5216837"/>
            <a:ext cx="2112235" cy="138051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r>
              <a:rPr lang="en-US" sz="2133" dirty="0">
                <a:solidFill>
                  <a:prstClr val="black"/>
                </a:solidFill>
                <a:latin typeface="Calibri Light"/>
              </a:rPr>
              <a:t>Negative media (‘</a:t>
            </a:r>
            <a:r>
              <a:rPr lang="en-US" sz="2133" dirty="0" err="1">
                <a:solidFill>
                  <a:prstClr val="black"/>
                </a:solidFill>
                <a:latin typeface="Calibri Light"/>
              </a:rPr>
              <a:t>phoenixing</a:t>
            </a:r>
            <a:r>
              <a:rPr lang="en-US" sz="2133" dirty="0">
                <a:solidFill>
                  <a:prstClr val="black"/>
                </a:solidFill>
                <a:latin typeface="Calibri Light"/>
              </a:rPr>
              <a:t>’, hospitals)</a:t>
            </a:r>
            <a:endParaRPr lang="en-AU" sz="2133" dirty="0">
              <a:solidFill>
                <a:prstClr val="black"/>
              </a:solidFill>
              <a:latin typeface="Calibri Light"/>
            </a:endParaRPr>
          </a:p>
        </p:txBody>
      </p:sp>
      <p:sp>
        <p:nvSpPr>
          <p:cNvPr id="31" name="Rectangle: Rounded Corners 30">
            <a:extLst>
              <a:ext uri="{FF2B5EF4-FFF2-40B4-BE49-F238E27FC236}">
                <a16:creationId xmlns:a16="http://schemas.microsoft.com/office/drawing/2014/main" id="{1EE1F27A-3F89-4A58-BFCA-B1116BA794E9}"/>
              </a:ext>
            </a:extLst>
          </p:cNvPr>
          <p:cNvSpPr/>
          <p:nvPr/>
        </p:nvSpPr>
        <p:spPr>
          <a:xfrm>
            <a:off x="1967541" y="1604797"/>
            <a:ext cx="2304256" cy="5077579"/>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AU" sz="2400">
              <a:solidFill>
                <a:prstClr val="white"/>
              </a:solidFill>
              <a:latin typeface="Calibri Light"/>
            </a:endParaRPr>
          </a:p>
        </p:txBody>
      </p:sp>
      <p:sp>
        <p:nvSpPr>
          <p:cNvPr id="32" name="Rectangle: Rounded Corners 31">
            <a:extLst>
              <a:ext uri="{FF2B5EF4-FFF2-40B4-BE49-F238E27FC236}">
                <a16:creationId xmlns:a16="http://schemas.microsoft.com/office/drawing/2014/main" id="{5AC37C3D-8CED-BBA8-1321-27F39AF6DDD9}"/>
              </a:ext>
            </a:extLst>
          </p:cNvPr>
          <p:cNvSpPr/>
          <p:nvPr/>
        </p:nvSpPr>
        <p:spPr>
          <a:xfrm>
            <a:off x="4271797" y="1604797"/>
            <a:ext cx="2304256" cy="5077579"/>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AU" sz="2400">
              <a:solidFill>
                <a:prstClr val="white"/>
              </a:solidFill>
              <a:latin typeface="Calibri Light"/>
            </a:endParaRPr>
          </a:p>
        </p:txBody>
      </p:sp>
      <p:sp>
        <p:nvSpPr>
          <p:cNvPr id="33" name="Rectangle: Rounded Corners 32">
            <a:extLst>
              <a:ext uri="{FF2B5EF4-FFF2-40B4-BE49-F238E27FC236}">
                <a16:creationId xmlns:a16="http://schemas.microsoft.com/office/drawing/2014/main" id="{B1B85769-F01D-D8DF-C391-8C2CAEDC2781}"/>
              </a:ext>
            </a:extLst>
          </p:cNvPr>
          <p:cNvSpPr/>
          <p:nvPr/>
        </p:nvSpPr>
        <p:spPr>
          <a:xfrm>
            <a:off x="6576053" y="3307941"/>
            <a:ext cx="2304256" cy="3374435"/>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AU" sz="2400">
              <a:solidFill>
                <a:prstClr val="white"/>
              </a:solidFill>
              <a:latin typeface="Calibri Light"/>
            </a:endParaRPr>
          </a:p>
        </p:txBody>
      </p:sp>
      <p:sp>
        <p:nvSpPr>
          <p:cNvPr id="34" name="Rectangle: Rounded Corners 33">
            <a:extLst>
              <a:ext uri="{FF2B5EF4-FFF2-40B4-BE49-F238E27FC236}">
                <a16:creationId xmlns:a16="http://schemas.microsoft.com/office/drawing/2014/main" id="{815B54A0-569E-25E4-5C95-DA2B78D4FF26}"/>
              </a:ext>
            </a:extLst>
          </p:cNvPr>
          <p:cNvSpPr/>
          <p:nvPr/>
        </p:nvSpPr>
        <p:spPr>
          <a:xfrm>
            <a:off x="9024532" y="3429001"/>
            <a:ext cx="2112235" cy="1380516"/>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r>
              <a:rPr lang="en-US" sz="2133" dirty="0">
                <a:solidFill>
                  <a:prstClr val="black"/>
                </a:solidFill>
                <a:latin typeface="Calibri Light"/>
              </a:rPr>
              <a:t>Supports access to private health care</a:t>
            </a:r>
            <a:endParaRPr lang="en-AU" sz="2133" dirty="0">
              <a:solidFill>
                <a:prstClr val="black"/>
              </a:solidFill>
              <a:latin typeface="Calibri Light"/>
            </a:endParaRPr>
          </a:p>
        </p:txBody>
      </p:sp>
      <p:sp>
        <p:nvSpPr>
          <p:cNvPr id="2" name="TextBox 1">
            <a:extLst>
              <a:ext uri="{FF2B5EF4-FFF2-40B4-BE49-F238E27FC236}">
                <a16:creationId xmlns:a16="http://schemas.microsoft.com/office/drawing/2014/main" id="{44BC807E-D0F6-18D9-59C9-32928FA7B1D1}"/>
              </a:ext>
            </a:extLst>
          </p:cNvPr>
          <p:cNvSpPr txBox="1"/>
          <p:nvPr/>
        </p:nvSpPr>
        <p:spPr>
          <a:xfrm>
            <a:off x="5519937" y="602382"/>
            <a:ext cx="6523139" cy="461665"/>
          </a:xfrm>
          <a:prstGeom prst="rect">
            <a:avLst/>
          </a:prstGeom>
          <a:noFill/>
        </p:spPr>
        <p:txBody>
          <a:bodyPr wrap="square" rtlCol="0">
            <a:spAutoFit/>
          </a:bodyPr>
          <a:lstStyle/>
          <a:p>
            <a:pPr defTabSz="1219170"/>
            <a:r>
              <a:rPr lang="en-US" sz="2400" dirty="0">
                <a:solidFill>
                  <a:prstClr val="black"/>
                </a:solidFill>
                <a:latin typeface="Calibri Light"/>
              </a:rPr>
              <a:t>Current challenges are often front of mind</a:t>
            </a:r>
            <a:endParaRPr lang="en-AU" sz="2400" dirty="0">
              <a:solidFill>
                <a:prstClr val="black"/>
              </a:solidFill>
              <a:latin typeface="Calibri Light"/>
            </a:endParaRPr>
          </a:p>
        </p:txBody>
      </p:sp>
    </p:spTree>
    <p:extLst>
      <p:ext uri="{BB962C8B-B14F-4D97-AF65-F5344CB8AC3E}">
        <p14:creationId xmlns:p14="http://schemas.microsoft.com/office/powerpoint/2010/main" val="1551403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4"/>
          </p:nvPr>
        </p:nvSpPr>
        <p:spPr/>
        <p:txBody>
          <a:bodyPr/>
          <a:lstStyle/>
          <a:p>
            <a:pPr defTabSz="1219170">
              <a:defRPr/>
            </a:pPr>
            <a:fld id="{A04DF0AE-8B3C-45BA-8AFA-E3B611F5AE38}" type="slidenum">
              <a:rPr lang="en-AU">
                <a:solidFill>
                  <a:prstClr val="black">
                    <a:tint val="75000"/>
                  </a:prstClr>
                </a:solidFill>
                <a:latin typeface="Calibri Light"/>
              </a:rPr>
              <a:pPr defTabSz="1219170">
                <a:defRPr/>
              </a:pPr>
              <a:t>11</a:t>
            </a:fld>
            <a:endParaRPr lang="en-AU" dirty="0">
              <a:solidFill>
                <a:prstClr val="black">
                  <a:tint val="75000"/>
                </a:prstClr>
              </a:solidFill>
              <a:latin typeface="Calibri Light"/>
            </a:endParaRPr>
          </a:p>
        </p:txBody>
      </p:sp>
      <p:sp>
        <p:nvSpPr>
          <p:cNvPr id="4" name="Body"/>
          <p:cNvSpPr>
            <a:spLocks noGrp="1"/>
          </p:cNvSpPr>
          <p:nvPr>
            <p:ph sz="half" idx="2"/>
          </p:nvPr>
        </p:nvSpPr>
        <p:spPr>
          <a:xfrm>
            <a:off x="143340" y="1381456"/>
            <a:ext cx="4945789" cy="2825597"/>
          </a:xfrm>
        </p:spPr>
        <p:txBody>
          <a:bodyPr>
            <a:normAutofit lnSpcReduction="10000"/>
          </a:bodyPr>
          <a:lstStyle/>
          <a:p>
            <a:r>
              <a:rPr lang="en-US" b="1" dirty="0"/>
              <a:t>Record number of people insured</a:t>
            </a:r>
          </a:p>
          <a:p>
            <a:pPr lvl="1"/>
            <a:r>
              <a:rPr lang="en-US" dirty="0"/>
              <a:t>Since the start of the pandemic, an additional 1.2m people have hospital cover</a:t>
            </a:r>
          </a:p>
          <a:p>
            <a:pPr lvl="1"/>
            <a:r>
              <a:rPr lang="en-US" dirty="0"/>
              <a:t>PHI participation rate similar to June 2018, undoing some of the previous slide despite high population growth</a:t>
            </a:r>
          </a:p>
          <a:p>
            <a:pPr lvl="1"/>
            <a:r>
              <a:rPr lang="en-US" dirty="0"/>
              <a:t>Consistent system-wide growth for 5 years</a:t>
            </a:r>
            <a:endParaRPr lang="en-AU" dirty="0"/>
          </a:p>
        </p:txBody>
      </p:sp>
      <p:grpSp>
        <p:nvGrpSpPr>
          <p:cNvPr id="5" name="Group 4">
            <a:extLst>
              <a:ext uri="{FF2B5EF4-FFF2-40B4-BE49-F238E27FC236}">
                <a16:creationId xmlns:a16="http://schemas.microsoft.com/office/drawing/2014/main" id="{BE9E5A6A-1A92-3C5C-7ECB-707680488FE2}"/>
              </a:ext>
            </a:extLst>
          </p:cNvPr>
          <p:cNvGrpSpPr/>
          <p:nvPr/>
        </p:nvGrpSpPr>
        <p:grpSpPr>
          <a:xfrm>
            <a:off x="143340" y="548680"/>
            <a:ext cx="2455097" cy="783952"/>
            <a:chOff x="4842640" y="5545138"/>
            <a:chExt cx="2455097" cy="783951"/>
          </a:xfrm>
          <a:solidFill>
            <a:srgbClr val="7030A0"/>
          </a:solidFill>
        </p:grpSpPr>
        <p:sp>
          <p:nvSpPr>
            <p:cNvPr id="6" name="Freeform 35">
              <a:extLst>
                <a:ext uri="{FF2B5EF4-FFF2-40B4-BE49-F238E27FC236}">
                  <a16:creationId xmlns:a16="http://schemas.microsoft.com/office/drawing/2014/main" id="{A6E089EC-5BFA-1CA0-F3C4-12333CD08808}"/>
                </a:ext>
              </a:extLst>
            </p:cNvPr>
            <p:cNvSpPr>
              <a:spLocks/>
            </p:cNvSpPr>
            <p:nvPr/>
          </p:nvSpPr>
          <p:spPr bwMode="auto">
            <a:xfrm>
              <a:off x="4847122" y="5598839"/>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id-ID" sz="2400">
                <a:solidFill>
                  <a:prstClr val="black"/>
                </a:solidFill>
                <a:latin typeface="Calibri Light"/>
              </a:endParaRPr>
            </a:p>
          </p:txBody>
        </p:sp>
        <p:sp>
          <p:nvSpPr>
            <p:cNvPr id="7" name="Freeform 40">
              <a:extLst>
                <a:ext uri="{FF2B5EF4-FFF2-40B4-BE49-F238E27FC236}">
                  <a16:creationId xmlns:a16="http://schemas.microsoft.com/office/drawing/2014/main" id="{F1A0FBAF-BC0D-C9D8-4AC4-1E38EE44434D}"/>
                </a:ext>
              </a:extLst>
            </p:cNvPr>
            <p:cNvSpPr>
              <a:spLocks/>
            </p:cNvSpPr>
            <p:nvPr/>
          </p:nvSpPr>
          <p:spPr bwMode="auto">
            <a:xfrm>
              <a:off x="4848225" y="5545138"/>
              <a:ext cx="2449512" cy="728662"/>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id-ID" sz="2400">
                <a:solidFill>
                  <a:prstClr val="black"/>
                </a:solidFill>
                <a:latin typeface="Calibri Light"/>
              </a:endParaRPr>
            </a:p>
          </p:txBody>
        </p:sp>
        <p:sp>
          <p:nvSpPr>
            <p:cNvPr id="8" name="TextBox 7">
              <a:extLst>
                <a:ext uri="{FF2B5EF4-FFF2-40B4-BE49-F238E27FC236}">
                  <a16:creationId xmlns:a16="http://schemas.microsoft.com/office/drawing/2014/main" id="{52ACC471-BF4D-9D56-0862-EBFAEEF55B87}"/>
                </a:ext>
              </a:extLst>
            </p:cNvPr>
            <p:cNvSpPr txBox="1"/>
            <p:nvPr/>
          </p:nvSpPr>
          <p:spPr>
            <a:xfrm>
              <a:off x="4842640" y="5645898"/>
              <a:ext cx="2449512" cy="482119"/>
            </a:xfrm>
            <a:prstGeom prst="rect">
              <a:avLst/>
            </a:prstGeom>
            <a:grpFill/>
          </p:spPr>
          <p:txBody>
            <a:bodyPr wrap="square" rtlCol="0">
              <a:spAutoFit/>
            </a:bodyPr>
            <a:lstStyle/>
            <a:p>
              <a:pPr algn="ctr" defTabSz="1219170">
                <a:defRPr/>
              </a:pPr>
              <a:r>
                <a:rPr lang="en-US" sz="2533" b="1" dirty="0">
                  <a:solidFill>
                    <a:prstClr val="white"/>
                  </a:solidFill>
                  <a:latin typeface="Calibri Light"/>
                </a:rPr>
                <a:t>Membership</a:t>
              </a:r>
              <a:endParaRPr lang="id-ID" sz="2533" b="1" dirty="0">
                <a:solidFill>
                  <a:prstClr val="white"/>
                </a:solidFill>
                <a:latin typeface="Calibri Light"/>
              </a:endParaRPr>
            </a:p>
          </p:txBody>
        </p:sp>
      </p:grpSp>
      <p:grpSp>
        <p:nvGrpSpPr>
          <p:cNvPr id="9" name="Group 8">
            <a:extLst>
              <a:ext uri="{FF2B5EF4-FFF2-40B4-BE49-F238E27FC236}">
                <a16:creationId xmlns:a16="http://schemas.microsoft.com/office/drawing/2014/main" id="{61C168A3-A2CE-ECCE-B81F-E72844DF8192}"/>
              </a:ext>
            </a:extLst>
          </p:cNvPr>
          <p:cNvGrpSpPr/>
          <p:nvPr/>
        </p:nvGrpSpPr>
        <p:grpSpPr>
          <a:xfrm>
            <a:off x="2639617" y="548681"/>
            <a:ext cx="2467761" cy="789623"/>
            <a:chOff x="4831882" y="1622425"/>
            <a:chExt cx="2467761" cy="789623"/>
          </a:xfrm>
        </p:grpSpPr>
        <p:sp>
          <p:nvSpPr>
            <p:cNvPr id="10" name="Freeform 35">
              <a:extLst>
                <a:ext uri="{FF2B5EF4-FFF2-40B4-BE49-F238E27FC236}">
                  <a16:creationId xmlns:a16="http://schemas.microsoft.com/office/drawing/2014/main" id="{B499B7FE-E9EE-242D-29D1-033AE587DDB4}"/>
                </a:ext>
              </a:extLst>
            </p:cNvPr>
            <p:cNvSpPr>
              <a:spLocks/>
            </p:cNvSpPr>
            <p:nvPr/>
          </p:nvSpPr>
          <p:spPr bwMode="auto">
            <a:xfrm>
              <a:off x="4850131" y="1681798"/>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1219170">
                <a:defRPr/>
              </a:pPr>
              <a:endParaRPr lang="id-ID" sz="2400">
                <a:solidFill>
                  <a:prstClr val="black"/>
                </a:solidFill>
                <a:latin typeface="Calibri Light"/>
              </a:endParaRPr>
            </a:p>
          </p:txBody>
        </p:sp>
        <p:grpSp>
          <p:nvGrpSpPr>
            <p:cNvPr id="11" name="Group 10">
              <a:extLst>
                <a:ext uri="{FF2B5EF4-FFF2-40B4-BE49-F238E27FC236}">
                  <a16:creationId xmlns:a16="http://schemas.microsoft.com/office/drawing/2014/main" id="{533A3E3F-1019-613F-645A-B5781C79858B}"/>
                </a:ext>
              </a:extLst>
            </p:cNvPr>
            <p:cNvGrpSpPr/>
            <p:nvPr/>
          </p:nvGrpSpPr>
          <p:grpSpPr>
            <a:xfrm>
              <a:off x="4831882" y="1622425"/>
              <a:ext cx="2465855" cy="730250"/>
              <a:chOff x="4831882" y="1622425"/>
              <a:chExt cx="2465855" cy="730250"/>
            </a:xfrm>
          </p:grpSpPr>
          <p:sp>
            <p:nvSpPr>
              <p:cNvPr id="12" name="Freeform 35">
                <a:extLst>
                  <a:ext uri="{FF2B5EF4-FFF2-40B4-BE49-F238E27FC236}">
                    <a16:creationId xmlns:a16="http://schemas.microsoft.com/office/drawing/2014/main" id="{2B28355E-9479-A906-C2ED-78398AE73225}"/>
                  </a:ext>
                </a:extLst>
              </p:cNvPr>
              <p:cNvSpPr>
                <a:spLocks/>
              </p:cNvSpPr>
              <p:nvPr/>
            </p:nvSpPr>
            <p:spPr bwMode="auto">
              <a:xfrm>
                <a:off x="4848225" y="1622425"/>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id-ID" sz="2400">
                  <a:solidFill>
                    <a:prstClr val="black"/>
                  </a:solidFill>
                  <a:latin typeface="Calibri Light"/>
                </a:endParaRPr>
              </a:p>
            </p:txBody>
          </p:sp>
          <p:sp>
            <p:nvSpPr>
              <p:cNvPr id="13" name="TextBox 12">
                <a:extLst>
                  <a:ext uri="{FF2B5EF4-FFF2-40B4-BE49-F238E27FC236}">
                    <a16:creationId xmlns:a16="http://schemas.microsoft.com/office/drawing/2014/main" id="{08CC9202-20E3-FA75-6025-A37937C964A7}"/>
                  </a:ext>
                </a:extLst>
              </p:cNvPr>
              <p:cNvSpPr txBox="1"/>
              <p:nvPr/>
            </p:nvSpPr>
            <p:spPr>
              <a:xfrm>
                <a:off x="4831882" y="1744662"/>
                <a:ext cx="2449512" cy="482120"/>
              </a:xfrm>
              <a:prstGeom prst="rect">
                <a:avLst/>
              </a:prstGeom>
              <a:noFill/>
            </p:spPr>
            <p:txBody>
              <a:bodyPr wrap="square" rtlCol="0">
                <a:spAutoFit/>
              </a:bodyPr>
              <a:lstStyle/>
              <a:p>
                <a:pPr algn="ctr" defTabSz="1219170">
                  <a:defRPr/>
                </a:pPr>
                <a:r>
                  <a:rPr lang="en-US" sz="2533" b="1" dirty="0">
                    <a:solidFill>
                      <a:prstClr val="white"/>
                    </a:solidFill>
                    <a:latin typeface="Calibri Light"/>
                  </a:rPr>
                  <a:t>Outputs</a:t>
                </a:r>
                <a:endParaRPr lang="id-ID" sz="2533" b="1" dirty="0">
                  <a:solidFill>
                    <a:prstClr val="white"/>
                  </a:solidFill>
                  <a:latin typeface="Calibri Light"/>
                </a:endParaRPr>
              </a:p>
            </p:txBody>
          </p:sp>
        </p:grpSp>
      </p:grpSp>
      <p:sp>
        <p:nvSpPr>
          <p:cNvPr id="14" name="TextBox 13">
            <a:extLst>
              <a:ext uri="{FF2B5EF4-FFF2-40B4-BE49-F238E27FC236}">
                <a16:creationId xmlns:a16="http://schemas.microsoft.com/office/drawing/2014/main" id="{7B58E353-8416-1C60-F2E4-1302201D08DB}"/>
              </a:ext>
            </a:extLst>
          </p:cNvPr>
          <p:cNvSpPr txBox="1"/>
          <p:nvPr/>
        </p:nvSpPr>
        <p:spPr>
          <a:xfrm>
            <a:off x="5519937" y="602382"/>
            <a:ext cx="6523139" cy="461665"/>
          </a:xfrm>
          <a:prstGeom prst="rect">
            <a:avLst/>
          </a:prstGeom>
          <a:noFill/>
        </p:spPr>
        <p:txBody>
          <a:bodyPr wrap="square" rtlCol="0">
            <a:spAutoFit/>
          </a:bodyPr>
          <a:lstStyle/>
          <a:p>
            <a:pPr defTabSz="1219170"/>
            <a:r>
              <a:rPr lang="en-US" sz="2400" dirty="0">
                <a:solidFill>
                  <a:prstClr val="black"/>
                </a:solidFill>
                <a:latin typeface="Calibri Light"/>
              </a:rPr>
              <a:t>Industry membership continues to grow</a:t>
            </a:r>
            <a:endParaRPr lang="en-AU" sz="2400" dirty="0">
              <a:solidFill>
                <a:prstClr val="black"/>
              </a:solidFill>
              <a:latin typeface="Calibri Light"/>
            </a:endParaRPr>
          </a:p>
        </p:txBody>
      </p:sp>
      <p:sp>
        <p:nvSpPr>
          <p:cNvPr id="17" name="Body">
            <a:extLst>
              <a:ext uri="{FF2B5EF4-FFF2-40B4-BE49-F238E27FC236}">
                <a16:creationId xmlns:a16="http://schemas.microsoft.com/office/drawing/2014/main" id="{0F68FCCE-C02F-F6D5-B1E6-A8B9698E9B01}"/>
              </a:ext>
            </a:extLst>
          </p:cNvPr>
          <p:cNvSpPr txBox="1">
            <a:spLocks/>
          </p:cNvSpPr>
          <p:nvPr/>
        </p:nvSpPr>
        <p:spPr>
          <a:xfrm>
            <a:off x="6096000" y="4508625"/>
            <a:ext cx="5568619" cy="1928387"/>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accent1"/>
                </a:solidFill>
                <a:latin typeface="+mn-lt"/>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400" kern="1200">
                <a:solidFill>
                  <a:schemeClr val="accent1"/>
                </a:solidFill>
                <a:latin typeface="+mn-lt"/>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accent1"/>
                </a:solidFill>
                <a:latin typeface="+mn-lt"/>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accent1"/>
                </a:solidFill>
                <a:latin typeface="+mn-lt"/>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accent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457189" indent="-457189" defTabSz="1219170"/>
            <a:r>
              <a:rPr lang="en-US" sz="2133" dirty="0">
                <a:solidFill>
                  <a:srgbClr val="4D4F53"/>
                </a:solidFill>
                <a:latin typeface="Calibri Light"/>
              </a:rPr>
              <a:t>Where PHI growth happens matters…</a:t>
            </a:r>
          </a:p>
          <a:p>
            <a:pPr marL="990575" lvl="1" indent="-380990" defTabSz="1219170"/>
            <a:r>
              <a:rPr lang="en-US" sz="1867" dirty="0">
                <a:solidFill>
                  <a:srgbClr val="4D4F53"/>
                </a:solidFill>
                <a:latin typeface="Calibri Light"/>
              </a:rPr>
              <a:t>Age profile</a:t>
            </a:r>
          </a:p>
          <a:p>
            <a:pPr marL="990575" lvl="1" indent="-380990" defTabSz="1219170"/>
            <a:r>
              <a:rPr lang="en-US" sz="1867" dirty="0">
                <a:solidFill>
                  <a:srgbClr val="4D4F53"/>
                </a:solidFill>
                <a:latin typeface="Calibri Light"/>
              </a:rPr>
              <a:t>Coverage profile (product mix)</a:t>
            </a:r>
          </a:p>
          <a:p>
            <a:pPr marL="990575" lvl="1" indent="-380990" defTabSz="1219170"/>
            <a:r>
              <a:rPr lang="en-US" sz="1867" dirty="0">
                <a:solidFill>
                  <a:srgbClr val="4D4F53"/>
                </a:solidFill>
                <a:latin typeface="Calibri Light"/>
              </a:rPr>
              <a:t>State profile (geographic mix)</a:t>
            </a:r>
          </a:p>
          <a:p>
            <a:pPr marL="990575" lvl="1" indent="-380990" defTabSz="1219170"/>
            <a:r>
              <a:rPr lang="en-US" sz="1867" dirty="0">
                <a:solidFill>
                  <a:srgbClr val="4D4F53"/>
                </a:solidFill>
                <a:latin typeface="Calibri Light"/>
              </a:rPr>
              <a:t>New to sector profile</a:t>
            </a:r>
            <a:endParaRPr lang="en-AU" sz="1867" dirty="0">
              <a:solidFill>
                <a:srgbClr val="4D4F53"/>
              </a:solidFill>
              <a:latin typeface="Calibri Light"/>
            </a:endParaRPr>
          </a:p>
        </p:txBody>
      </p:sp>
      <p:graphicFrame>
        <p:nvGraphicFramePr>
          <p:cNvPr id="18" name="Chart 17">
            <a:extLst>
              <a:ext uri="{FF2B5EF4-FFF2-40B4-BE49-F238E27FC236}">
                <a16:creationId xmlns:a16="http://schemas.microsoft.com/office/drawing/2014/main" id="{041B72A5-A4CA-4560-95FD-4646637698DF}"/>
              </a:ext>
            </a:extLst>
          </p:cNvPr>
          <p:cNvGraphicFramePr>
            <a:graphicFrameLocks/>
          </p:cNvGraphicFramePr>
          <p:nvPr>
            <p:extLst>
              <p:ext uri="{D42A27DB-BD31-4B8C-83A1-F6EECF244321}">
                <p14:modId xmlns:p14="http://schemas.microsoft.com/office/powerpoint/2010/main" val="1430440266"/>
              </p:ext>
            </p:extLst>
          </p:nvPr>
        </p:nvGraphicFramePr>
        <p:xfrm>
          <a:off x="5146652" y="1153038"/>
          <a:ext cx="6933938" cy="2949759"/>
        </p:xfrm>
        <a:graphic>
          <a:graphicData uri="http://schemas.openxmlformats.org/drawingml/2006/chart">
            <c:chart xmlns:c="http://schemas.openxmlformats.org/drawingml/2006/chart" xmlns:r="http://schemas.openxmlformats.org/officeDocument/2006/relationships" r:id="rId3"/>
          </a:graphicData>
        </a:graphic>
      </p:graphicFrame>
      <p:pic>
        <p:nvPicPr>
          <p:cNvPr id="19" name="Picture 18">
            <a:extLst>
              <a:ext uri="{FF2B5EF4-FFF2-40B4-BE49-F238E27FC236}">
                <a16:creationId xmlns:a16="http://schemas.microsoft.com/office/drawing/2014/main" id="{6E7F9468-C419-BBC3-9B57-E1E6D52F688C}"/>
              </a:ext>
            </a:extLst>
          </p:cNvPr>
          <p:cNvPicPr>
            <a:picLocks noChangeAspect="1"/>
          </p:cNvPicPr>
          <p:nvPr/>
        </p:nvPicPr>
        <p:blipFill>
          <a:blip r:embed="rId4"/>
          <a:stretch>
            <a:fillRect/>
          </a:stretch>
        </p:blipFill>
        <p:spPr>
          <a:xfrm>
            <a:off x="370583" y="4102796"/>
            <a:ext cx="5000139" cy="2334217"/>
          </a:xfrm>
          <a:prstGeom prst="rect">
            <a:avLst/>
          </a:prstGeom>
        </p:spPr>
      </p:pic>
    </p:spTree>
    <p:extLst>
      <p:ext uri="{BB962C8B-B14F-4D97-AF65-F5344CB8AC3E}">
        <p14:creationId xmlns:p14="http://schemas.microsoft.com/office/powerpoint/2010/main" val="3166107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6CAEA-5671-86B5-8DAA-4CBE258A227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E97B864-43CD-B747-2472-D61C022EF9BA}"/>
              </a:ext>
            </a:extLst>
          </p:cNvPr>
          <p:cNvSpPr>
            <a:spLocks noGrp="1"/>
          </p:cNvSpPr>
          <p:nvPr>
            <p:ph type="title"/>
          </p:nvPr>
        </p:nvSpPr>
        <p:spPr>
          <a:xfrm>
            <a:off x="355725" y="214687"/>
            <a:ext cx="9489813" cy="1232435"/>
          </a:xfrm>
        </p:spPr>
        <p:txBody>
          <a:bodyPr/>
          <a:lstStyle/>
          <a:p>
            <a:r>
              <a:rPr lang="en-US" dirty="0">
                <a:solidFill>
                  <a:srgbClr val="000000"/>
                </a:solidFill>
                <a:latin typeface="ABC Oracle"/>
                <a:ea typeface="+mn-ea"/>
                <a:cs typeface="+mn-cs"/>
              </a:rPr>
              <a:t>Sales mix &amp; coverage mix</a:t>
            </a:r>
            <a:endParaRPr lang="en-US" dirty="0"/>
          </a:p>
        </p:txBody>
      </p:sp>
      <p:sp>
        <p:nvSpPr>
          <p:cNvPr id="4" name="Slide Number Placeholder 3">
            <a:extLst>
              <a:ext uri="{FF2B5EF4-FFF2-40B4-BE49-F238E27FC236}">
                <a16:creationId xmlns:a16="http://schemas.microsoft.com/office/drawing/2014/main" id="{B8F68163-5942-2763-A9D6-21821FE01B55}"/>
              </a:ext>
            </a:extLst>
          </p:cNvPr>
          <p:cNvSpPr>
            <a:spLocks noGrp="1"/>
          </p:cNvSpPr>
          <p:nvPr>
            <p:ph type="sldNum" sz="quarter" idx="12"/>
          </p:nvPr>
        </p:nvSpPr>
        <p:spPr/>
        <p:txBody>
          <a:bodyPr/>
          <a:lstStyle/>
          <a:p>
            <a:fld id="{741AFF56-1126-4107-9C02-BC0EFBF16431}" type="slidenum">
              <a:rPr lang="en-GB" smtClean="0"/>
              <a:pPr/>
              <a:t>12</a:t>
            </a:fld>
            <a:endParaRPr lang="en-GB" dirty="0"/>
          </a:p>
        </p:txBody>
      </p:sp>
      <p:sp>
        <p:nvSpPr>
          <p:cNvPr id="2" name="Footer Placeholder 4">
            <a:extLst>
              <a:ext uri="{FF2B5EF4-FFF2-40B4-BE49-F238E27FC236}">
                <a16:creationId xmlns:a16="http://schemas.microsoft.com/office/drawing/2014/main" id="{613AB8E3-A197-F00B-0F8C-00BC37D5861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pic>
        <p:nvPicPr>
          <p:cNvPr id="5" name="Picture 4">
            <a:extLst>
              <a:ext uri="{FF2B5EF4-FFF2-40B4-BE49-F238E27FC236}">
                <a16:creationId xmlns:a16="http://schemas.microsoft.com/office/drawing/2014/main" id="{51F27240-28F1-1DF8-CB4E-3C1FDAD7AC80}"/>
              </a:ext>
            </a:extLst>
          </p:cNvPr>
          <p:cNvPicPr>
            <a:picLocks noChangeAspect="1"/>
          </p:cNvPicPr>
          <p:nvPr/>
        </p:nvPicPr>
        <p:blipFill>
          <a:blip r:embed="rId3"/>
          <a:stretch>
            <a:fillRect/>
          </a:stretch>
        </p:blipFill>
        <p:spPr>
          <a:xfrm>
            <a:off x="27499" y="1552599"/>
            <a:ext cx="7375154" cy="3510289"/>
          </a:xfrm>
          <a:prstGeom prst="rect">
            <a:avLst/>
          </a:prstGeom>
        </p:spPr>
      </p:pic>
      <p:sp>
        <p:nvSpPr>
          <p:cNvPr id="6" name="Title 7">
            <a:extLst>
              <a:ext uri="{FF2B5EF4-FFF2-40B4-BE49-F238E27FC236}">
                <a16:creationId xmlns:a16="http://schemas.microsoft.com/office/drawing/2014/main" id="{6C8BE554-54AE-C812-CC6B-D84609E74F92}"/>
              </a:ext>
            </a:extLst>
          </p:cNvPr>
          <p:cNvSpPr txBox="1">
            <a:spLocks/>
          </p:cNvSpPr>
          <p:nvPr/>
        </p:nvSpPr>
        <p:spPr>
          <a:xfrm>
            <a:off x="606707" y="5062888"/>
            <a:ext cx="6554489" cy="123243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100" kern="1200">
                <a:solidFill>
                  <a:schemeClr val="tx1"/>
                </a:solidFill>
                <a:latin typeface="+mj-lt"/>
                <a:ea typeface="+mj-ea"/>
                <a:cs typeface="+mj-cs"/>
              </a:defRPr>
            </a:lvl1pPr>
          </a:lstStyle>
          <a:p>
            <a:r>
              <a:rPr lang="en-US" sz="1400" dirty="0">
                <a:solidFill>
                  <a:srgbClr val="000000"/>
                </a:solidFill>
                <a:latin typeface="ABC Oracle"/>
                <a:ea typeface="+mn-ea"/>
                <a:cs typeface="+mn-cs"/>
              </a:rPr>
              <a:t>Source: PHIIA State of the Sector Report 2024</a:t>
            </a:r>
          </a:p>
          <a:p>
            <a:r>
              <a:rPr lang="en-US" sz="1400" dirty="0">
                <a:solidFill>
                  <a:srgbClr val="000000"/>
                </a:solidFill>
                <a:latin typeface="ABC Oracle"/>
                <a:ea typeface="+mn-ea"/>
                <a:cs typeface="+mn-cs"/>
              </a:rPr>
              <a:t>This data only represents sales made by intermediaries who are members of PHIIA. It comprises only ~25% of industry sales</a:t>
            </a:r>
            <a:endParaRPr lang="en-US" sz="1400" dirty="0"/>
          </a:p>
        </p:txBody>
      </p:sp>
      <p:graphicFrame>
        <p:nvGraphicFramePr>
          <p:cNvPr id="7" name="Google Shape;309;p9">
            <a:extLst>
              <a:ext uri="{FF2B5EF4-FFF2-40B4-BE49-F238E27FC236}">
                <a16:creationId xmlns:a16="http://schemas.microsoft.com/office/drawing/2014/main" id="{D17A4FFA-D269-C92D-F6B9-66082B7F5C6B}"/>
              </a:ext>
            </a:extLst>
          </p:cNvPr>
          <p:cNvGraphicFramePr/>
          <p:nvPr>
            <p:extLst>
              <p:ext uri="{D42A27DB-BD31-4B8C-83A1-F6EECF244321}">
                <p14:modId xmlns:p14="http://schemas.microsoft.com/office/powerpoint/2010/main" val="4234434499"/>
              </p:ext>
            </p:extLst>
          </p:nvPr>
        </p:nvGraphicFramePr>
        <p:xfrm>
          <a:off x="7632382" y="1447122"/>
          <a:ext cx="4426312" cy="41605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2348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51B90-E6EC-006E-7BD9-EBFBB007A9E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321B133-D43E-3E83-ABF5-DB47B1D41788}"/>
              </a:ext>
            </a:extLst>
          </p:cNvPr>
          <p:cNvSpPr>
            <a:spLocks noGrp="1"/>
          </p:cNvSpPr>
          <p:nvPr>
            <p:ph type="title"/>
          </p:nvPr>
        </p:nvSpPr>
        <p:spPr>
          <a:xfrm>
            <a:off x="355725" y="214687"/>
            <a:ext cx="11111852" cy="1232435"/>
          </a:xfrm>
        </p:spPr>
        <p:txBody>
          <a:bodyPr/>
          <a:lstStyle/>
          <a:p>
            <a:r>
              <a:rPr lang="en-US" dirty="0">
                <a:solidFill>
                  <a:srgbClr val="000000"/>
                </a:solidFill>
                <a:latin typeface="ABC Oracle"/>
                <a:ea typeface="+mn-ea"/>
                <a:cs typeface="+mn-cs"/>
              </a:rPr>
              <a:t>State of the public health system (using NSW as an example)</a:t>
            </a:r>
            <a:endParaRPr lang="en-US" dirty="0"/>
          </a:p>
        </p:txBody>
      </p:sp>
      <p:sp>
        <p:nvSpPr>
          <p:cNvPr id="4" name="Slide Number Placeholder 3">
            <a:extLst>
              <a:ext uri="{FF2B5EF4-FFF2-40B4-BE49-F238E27FC236}">
                <a16:creationId xmlns:a16="http://schemas.microsoft.com/office/drawing/2014/main" id="{61078E99-E1F4-7EE5-B277-1CB81F3DA4E6}"/>
              </a:ext>
            </a:extLst>
          </p:cNvPr>
          <p:cNvSpPr>
            <a:spLocks noGrp="1"/>
          </p:cNvSpPr>
          <p:nvPr>
            <p:ph type="sldNum" sz="quarter" idx="12"/>
          </p:nvPr>
        </p:nvSpPr>
        <p:spPr/>
        <p:txBody>
          <a:bodyPr/>
          <a:lstStyle/>
          <a:p>
            <a:fld id="{741AFF56-1126-4107-9C02-BC0EFBF16431}" type="slidenum">
              <a:rPr lang="en-GB" smtClean="0"/>
              <a:pPr/>
              <a:t>13</a:t>
            </a:fld>
            <a:endParaRPr lang="en-GB" dirty="0"/>
          </a:p>
        </p:txBody>
      </p:sp>
      <p:sp>
        <p:nvSpPr>
          <p:cNvPr id="2" name="Footer Placeholder 4">
            <a:extLst>
              <a:ext uri="{FF2B5EF4-FFF2-40B4-BE49-F238E27FC236}">
                <a16:creationId xmlns:a16="http://schemas.microsoft.com/office/drawing/2014/main" id="{95B13B74-D386-4B65-DCC8-AE184DE242F0}"/>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pic>
        <p:nvPicPr>
          <p:cNvPr id="9" name="Picture 8">
            <a:extLst>
              <a:ext uri="{FF2B5EF4-FFF2-40B4-BE49-F238E27FC236}">
                <a16:creationId xmlns:a16="http://schemas.microsoft.com/office/drawing/2014/main" id="{50C3751E-0E79-09FE-F19F-9693DB6E5A3F}"/>
              </a:ext>
            </a:extLst>
          </p:cNvPr>
          <p:cNvPicPr>
            <a:picLocks noChangeAspect="1"/>
          </p:cNvPicPr>
          <p:nvPr/>
        </p:nvPicPr>
        <p:blipFill>
          <a:blip r:embed="rId3"/>
          <a:stretch>
            <a:fillRect/>
          </a:stretch>
        </p:blipFill>
        <p:spPr>
          <a:xfrm>
            <a:off x="289989" y="942102"/>
            <a:ext cx="11536462" cy="4236388"/>
          </a:xfrm>
          <a:prstGeom prst="rect">
            <a:avLst/>
          </a:prstGeom>
        </p:spPr>
      </p:pic>
    </p:spTree>
    <p:extLst>
      <p:ext uri="{BB962C8B-B14F-4D97-AF65-F5344CB8AC3E}">
        <p14:creationId xmlns:p14="http://schemas.microsoft.com/office/powerpoint/2010/main" val="2220830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3F01D-6454-730C-71A4-CA8184BB0AC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90EA17C-15A6-7E93-9FC3-F8561E037B6B}"/>
              </a:ext>
            </a:extLst>
          </p:cNvPr>
          <p:cNvSpPr>
            <a:spLocks noGrp="1"/>
          </p:cNvSpPr>
          <p:nvPr>
            <p:ph type="title"/>
          </p:nvPr>
        </p:nvSpPr>
        <p:spPr>
          <a:xfrm>
            <a:off x="355725" y="214687"/>
            <a:ext cx="9489813" cy="1232435"/>
          </a:xfrm>
        </p:spPr>
        <p:txBody>
          <a:bodyPr/>
          <a:lstStyle/>
          <a:p>
            <a:r>
              <a:rPr lang="en-US" dirty="0">
                <a:solidFill>
                  <a:srgbClr val="000000"/>
                </a:solidFill>
                <a:latin typeface="ABC Oracle"/>
                <a:ea typeface="+mn-ea"/>
                <a:cs typeface="+mn-cs"/>
              </a:rPr>
              <a:t>Sidebar: reform that works?</a:t>
            </a:r>
            <a:endParaRPr lang="en-US" dirty="0"/>
          </a:p>
        </p:txBody>
      </p:sp>
      <p:sp>
        <p:nvSpPr>
          <p:cNvPr id="4" name="Slide Number Placeholder 3">
            <a:extLst>
              <a:ext uri="{FF2B5EF4-FFF2-40B4-BE49-F238E27FC236}">
                <a16:creationId xmlns:a16="http://schemas.microsoft.com/office/drawing/2014/main" id="{F6E03C1E-0E24-38CB-5BDE-0A323BE0C8B7}"/>
              </a:ext>
            </a:extLst>
          </p:cNvPr>
          <p:cNvSpPr>
            <a:spLocks noGrp="1"/>
          </p:cNvSpPr>
          <p:nvPr>
            <p:ph type="sldNum" sz="quarter" idx="12"/>
          </p:nvPr>
        </p:nvSpPr>
        <p:spPr/>
        <p:txBody>
          <a:bodyPr/>
          <a:lstStyle/>
          <a:p>
            <a:fld id="{741AFF56-1126-4107-9C02-BC0EFBF16431}" type="slidenum">
              <a:rPr lang="en-GB" smtClean="0"/>
              <a:pPr/>
              <a:t>14</a:t>
            </a:fld>
            <a:endParaRPr lang="en-GB" dirty="0"/>
          </a:p>
        </p:txBody>
      </p:sp>
      <p:sp>
        <p:nvSpPr>
          <p:cNvPr id="2" name="Footer Placeholder 4">
            <a:extLst>
              <a:ext uri="{FF2B5EF4-FFF2-40B4-BE49-F238E27FC236}">
                <a16:creationId xmlns:a16="http://schemas.microsoft.com/office/drawing/2014/main" id="{B369031F-F347-D772-F49B-99C7B8E08C8F}"/>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graphicFrame>
        <p:nvGraphicFramePr>
          <p:cNvPr id="3" name="Chart 2">
            <a:extLst>
              <a:ext uri="{FF2B5EF4-FFF2-40B4-BE49-F238E27FC236}">
                <a16:creationId xmlns:a16="http://schemas.microsoft.com/office/drawing/2014/main" id="{8BCE5864-B740-B19F-384A-873B83601182}"/>
              </a:ext>
            </a:extLst>
          </p:cNvPr>
          <p:cNvGraphicFramePr>
            <a:graphicFrameLocks/>
          </p:cNvGraphicFramePr>
          <p:nvPr>
            <p:extLst>
              <p:ext uri="{D42A27DB-BD31-4B8C-83A1-F6EECF244321}">
                <p14:modId xmlns:p14="http://schemas.microsoft.com/office/powerpoint/2010/main" val="3091323190"/>
              </p:ext>
            </p:extLst>
          </p:nvPr>
        </p:nvGraphicFramePr>
        <p:xfrm>
          <a:off x="355725" y="1262951"/>
          <a:ext cx="7047140" cy="392702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2DC3B0D3-5431-37F2-ECDC-16D42CDFF4E8}"/>
              </a:ext>
            </a:extLst>
          </p:cNvPr>
          <p:cNvSpPr/>
          <p:nvPr/>
        </p:nvSpPr>
        <p:spPr>
          <a:xfrm>
            <a:off x="252144" y="753441"/>
            <a:ext cx="6096000" cy="379656"/>
          </a:xfrm>
          <a:prstGeom prst="rect">
            <a:avLst/>
          </a:prstGeom>
        </p:spPr>
        <p:txBody>
          <a:bodyPr>
            <a:spAutoFit/>
          </a:bodyPr>
          <a:lstStyle/>
          <a:p>
            <a:r>
              <a:rPr lang="en-US" sz="1867" dirty="0">
                <a:solidFill>
                  <a:schemeClr val="accent1"/>
                </a:solidFill>
              </a:rPr>
              <a:t>Extended </a:t>
            </a:r>
            <a:r>
              <a:rPr lang="en-US" sz="1867" dirty="0" err="1">
                <a:solidFill>
                  <a:schemeClr val="accent1"/>
                </a:solidFill>
              </a:rPr>
              <a:t>dependants</a:t>
            </a:r>
            <a:r>
              <a:rPr lang="en-US" sz="1867" dirty="0">
                <a:solidFill>
                  <a:schemeClr val="accent1"/>
                </a:solidFill>
              </a:rPr>
              <a:t> reforms</a:t>
            </a:r>
          </a:p>
        </p:txBody>
      </p:sp>
    </p:spTree>
    <p:extLst>
      <p:ext uri="{BB962C8B-B14F-4D97-AF65-F5344CB8AC3E}">
        <p14:creationId xmlns:p14="http://schemas.microsoft.com/office/powerpoint/2010/main" val="3744799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AD81F-3325-E841-6ABF-D6499F675C5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946DA19-A989-5422-71CE-56E45D89985A}"/>
              </a:ext>
            </a:extLst>
          </p:cNvPr>
          <p:cNvSpPr>
            <a:spLocks noGrp="1"/>
          </p:cNvSpPr>
          <p:nvPr>
            <p:ph type="title"/>
          </p:nvPr>
        </p:nvSpPr>
        <p:spPr>
          <a:xfrm>
            <a:off x="355725" y="214687"/>
            <a:ext cx="9489813" cy="1232435"/>
          </a:xfrm>
        </p:spPr>
        <p:txBody>
          <a:bodyPr/>
          <a:lstStyle/>
          <a:p>
            <a:r>
              <a:rPr lang="en-US" dirty="0">
                <a:solidFill>
                  <a:srgbClr val="000000"/>
                </a:solidFill>
                <a:latin typeface="ABC Oracle"/>
                <a:ea typeface="+mn-ea"/>
                <a:cs typeface="+mn-cs"/>
              </a:rPr>
              <a:t>Sidebar: reform that works?</a:t>
            </a:r>
            <a:endParaRPr lang="en-US" dirty="0"/>
          </a:p>
        </p:txBody>
      </p:sp>
      <p:sp>
        <p:nvSpPr>
          <p:cNvPr id="4" name="Slide Number Placeholder 3">
            <a:extLst>
              <a:ext uri="{FF2B5EF4-FFF2-40B4-BE49-F238E27FC236}">
                <a16:creationId xmlns:a16="http://schemas.microsoft.com/office/drawing/2014/main" id="{6EE65D3D-5DB7-8F69-A9D4-3D72986BE114}"/>
              </a:ext>
            </a:extLst>
          </p:cNvPr>
          <p:cNvSpPr>
            <a:spLocks noGrp="1"/>
          </p:cNvSpPr>
          <p:nvPr>
            <p:ph type="sldNum" sz="quarter" idx="12"/>
          </p:nvPr>
        </p:nvSpPr>
        <p:spPr/>
        <p:txBody>
          <a:bodyPr/>
          <a:lstStyle/>
          <a:p>
            <a:fld id="{741AFF56-1126-4107-9C02-BC0EFBF16431}" type="slidenum">
              <a:rPr lang="en-GB" smtClean="0"/>
              <a:pPr/>
              <a:t>15</a:t>
            </a:fld>
            <a:endParaRPr lang="en-GB" dirty="0"/>
          </a:p>
        </p:txBody>
      </p:sp>
      <p:sp>
        <p:nvSpPr>
          <p:cNvPr id="2" name="Footer Placeholder 4">
            <a:extLst>
              <a:ext uri="{FF2B5EF4-FFF2-40B4-BE49-F238E27FC236}">
                <a16:creationId xmlns:a16="http://schemas.microsoft.com/office/drawing/2014/main" id="{51148DBE-526B-D265-47AA-76540C09E7A0}"/>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graphicFrame>
        <p:nvGraphicFramePr>
          <p:cNvPr id="3" name="Chart 2">
            <a:extLst>
              <a:ext uri="{FF2B5EF4-FFF2-40B4-BE49-F238E27FC236}">
                <a16:creationId xmlns:a16="http://schemas.microsoft.com/office/drawing/2014/main" id="{2AA5385E-1EB2-C62A-2419-B1C1E3963C59}"/>
              </a:ext>
            </a:extLst>
          </p:cNvPr>
          <p:cNvGraphicFramePr>
            <a:graphicFrameLocks/>
          </p:cNvGraphicFramePr>
          <p:nvPr>
            <p:extLst>
              <p:ext uri="{D42A27DB-BD31-4B8C-83A1-F6EECF244321}">
                <p14:modId xmlns:p14="http://schemas.microsoft.com/office/powerpoint/2010/main" val="2086838804"/>
              </p:ext>
            </p:extLst>
          </p:nvPr>
        </p:nvGraphicFramePr>
        <p:xfrm>
          <a:off x="1018199" y="1231641"/>
          <a:ext cx="8930920" cy="4855134"/>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9FC864C6-F0B7-7769-1BA2-1FA9040CB28A}"/>
              </a:ext>
            </a:extLst>
          </p:cNvPr>
          <p:cNvSpPr/>
          <p:nvPr/>
        </p:nvSpPr>
        <p:spPr>
          <a:xfrm>
            <a:off x="252144" y="753441"/>
            <a:ext cx="8957170" cy="379656"/>
          </a:xfrm>
          <a:prstGeom prst="rect">
            <a:avLst/>
          </a:prstGeom>
        </p:spPr>
        <p:txBody>
          <a:bodyPr wrap="square">
            <a:spAutoFit/>
          </a:bodyPr>
          <a:lstStyle/>
          <a:p>
            <a:r>
              <a:rPr lang="en-US" sz="1867" dirty="0">
                <a:solidFill>
                  <a:schemeClr val="accent1"/>
                </a:solidFill>
              </a:rPr>
              <a:t>Extended </a:t>
            </a:r>
            <a:r>
              <a:rPr lang="en-US" sz="1867" dirty="0" err="1">
                <a:solidFill>
                  <a:schemeClr val="accent1"/>
                </a:solidFill>
              </a:rPr>
              <a:t>dependants</a:t>
            </a:r>
            <a:r>
              <a:rPr lang="en-US" sz="1867" dirty="0">
                <a:solidFill>
                  <a:schemeClr val="accent1"/>
                </a:solidFill>
              </a:rPr>
              <a:t> reforms – what did I expect? The story of one early adopting insurer</a:t>
            </a:r>
          </a:p>
        </p:txBody>
      </p:sp>
    </p:spTree>
    <p:extLst>
      <p:ext uri="{BB962C8B-B14F-4D97-AF65-F5344CB8AC3E}">
        <p14:creationId xmlns:p14="http://schemas.microsoft.com/office/powerpoint/2010/main" val="2938715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98F8C-5F18-E5D7-A87D-E3A5C316D06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53C5CC8-5743-2921-8814-6C66CE7EB0ED}"/>
              </a:ext>
            </a:extLst>
          </p:cNvPr>
          <p:cNvSpPr>
            <a:spLocks noGrp="1"/>
          </p:cNvSpPr>
          <p:nvPr>
            <p:ph type="title"/>
          </p:nvPr>
        </p:nvSpPr>
        <p:spPr>
          <a:xfrm>
            <a:off x="355725" y="214687"/>
            <a:ext cx="9489813" cy="1232435"/>
          </a:xfrm>
        </p:spPr>
        <p:txBody>
          <a:bodyPr/>
          <a:lstStyle/>
          <a:p>
            <a:r>
              <a:rPr lang="en-US" dirty="0">
                <a:solidFill>
                  <a:srgbClr val="000000"/>
                </a:solidFill>
                <a:latin typeface="ABC Oracle"/>
                <a:ea typeface="+mn-ea"/>
                <a:cs typeface="+mn-cs"/>
              </a:rPr>
              <a:t>Does this represent success? Or do we need more time?</a:t>
            </a:r>
            <a:endParaRPr lang="en-US" dirty="0"/>
          </a:p>
        </p:txBody>
      </p:sp>
      <p:sp>
        <p:nvSpPr>
          <p:cNvPr id="4" name="Slide Number Placeholder 3">
            <a:extLst>
              <a:ext uri="{FF2B5EF4-FFF2-40B4-BE49-F238E27FC236}">
                <a16:creationId xmlns:a16="http://schemas.microsoft.com/office/drawing/2014/main" id="{AA42A0E9-67B2-183D-258E-3D7D30EE76EB}"/>
              </a:ext>
            </a:extLst>
          </p:cNvPr>
          <p:cNvSpPr>
            <a:spLocks noGrp="1"/>
          </p:cNvSpPr>
          <p:nvPr>
            <p:ph type="sldNum" sz="quarter" idx="12"/>
          </p:nvPr>
        </p:nvSpPr>
        <p:spPr/>
        <p:txBody>
          <a:bodyPr/>
          <a:lstStyle/>
          <a:p>
            <a:fld id="{741AFF56-1126-4107-9C02-BC0EFBF16431}" type="slidenum">
              <a:rPr lang="en-GB" smtClean="0"/>
              <a:pPr/>
              <a:t>16</a:t>
            </a:fld>
            <a:endParaRPr lang="en-GB" dirty="0"/>
          </a:p>
        </p:txBody>
      </p:sp>
      <p:sp>
        <p:nvSpPr>
          <p:cNvPr id="2" name="Footer Placeholder 4">
            <a:extLst>
              <a:ext uri="{FF2B5EF4-FFF2-40B4-BE49-F238E27FC236}">
                <a16:creationId xmlns:a16="http://schemas.microsoft.com/office/drawing/2014/main" id="{353B2924-58C0-5D9F-20D7-B376DB247DA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sp>
        <p:nvSpPr>
          <p:cNvPr id="9" name="Rectangle 8">
            <a:extLst>
              <a:ext uri="{FF2B5EF4-FFF2-40B4-BE49-F238E27FC236}">
                <a16:creationId xmlns:a16="http://schemas.microsoft.com/office/drawing/2014/main" id="{C8794652-BA5D-FBC5-A448-C6AE5F616178}"/>
              </a:ext>
            </a:extLst>
          </p:cNvPr>
          <p:cNvSpPr/>
          <p:nvPr/>
        </p:nvSpPr>
        <p:spPr>
          <a:xfrm>
            <a:off x="252144" y="753441"/>
            <a:ext cx="6096000" cy="379656"/>
          </a:xfrm>
          <a:prstGeom prst="rect">
            <a:avLst/>
          </a:prstGeom>
        </p:spPr>
        <p:txBody>
          <a:bodyPr>
            <a:spAutoFit/>
          </a:bodyPr>
          <a:lstStyle/>
          <a:p>
            <a:r>
              <a:rPr lang="en-US" sz="1867" dirty="0">
                <a:solidFill>
                  <a:schemeClr val="accent1"/>
                </a:solidFill>
              </a:rPr>
              <a:t>Extended </a:t>
            </a:r>
            <a:r>
              <a:rPr lang="en-US" sz="1867" dirty="0" err="1">
                <a:solidFill>
                  <a:schemeClr val="accent1"/>
                </a:solidFill>
              </a:rPr>
              <a:t>dependants</a:t>
            </a:r>
            <a:r>
              <a:rPr lang="en-US" sz="1867" dirty="0">
                <a:solidFill>
                  <a:schemeClr val="accent1"/>
                </a:solidFill>
              </a:rPr>
              <a:t> reforms – what happened?</a:t>
            </a:r>
          </a:p>
        </p:txBody>
      </p:sp>
      <p:graphicFrame>
        <p:nvGraphicFramePr>
          <p:cNvPr id="5" name="Chart 4">
            <a:extLst>
              <a:ext uri="{FF2B5EF4-FFF2-40B4-BE49-F238E27FC236}">
                <a16:creationId xmlns:a16="http://schemas.microsoft.com/office/drawing/2014/main" id="{8BCE5864-B740-B19F-384A-873B83601182}"/>
              </a:ext>
            </a:extLst>
          </p:cNvPr>
          <p:cNvGraphicFramePr>
            <a:graphicFrameLocks/>
          </p:cNvGraphicFramePr>
          <p:nvPr>
            <p:extLst>
              <p:ext uri="{D42A27DB-BD31-4B8C-83A1-F6EECF244321}">
                <p14:modId xmlns:p14="http://schemas.microsoft.com/office/powerpoint/2010/main" val="2160807740"/>
              </p:ext>
            </p:extLst>
          </p:nvPr>
        </p:nvGraphicFramePr>
        <p:xfrm>
          <a:off x="355725" y="1671851"/>
          <a:ext cx="6096001" cy="3152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5701DCA6-08F8-DEEC-BFC3-379B0950B1E5}"/>
              </a:ext>
            </a:extLst>
          </p:cNvPr>
          <p:cNvGraphicFramePr>
            <a:graphicFrameLocks/>
          </p:cNvGraphicFramePr>
          <p:nvPr>
            <p:extLst>
              <p:ext uri="{D42A27DB-BD31-4B8C-83A1-F6EECF244321}">
                <p14:modId xmlns:p14="http://schemas.microsoft.com/office/powerpoint/2010/main" val="3186788864"/>
              </p:ext>
            </p:extLst>
          </p:nvPr>
        </p:nvGraphicFramePr>
        <p:xfrm>
          <a:off x="6451725" y="1671851"/>
          <a:ext cx="5640747" cy="34739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07463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96B1BD-07EB-5512-2A38-E7CB3280D857}"/>
              </a:ext>
            </a:extLst>
          </p:cNvPr>
          <p:cNvSpPr>
            <a:spLocks noGrp="1"/>
          </p:cNvSpPr>
          <p:nvPr>
            <p:ph type="sldNum" sz="quarter" idx="12"/>
          </p:nvPr>
        </p:nvSpPr>
        <p:spPr/>
        <p:txBody>
          <a:bodyPr/>
          <a:lstStyle/>
          <a:p>
            <a:fld id="{741AFF56-1126-4107-9C02-BC0EFBF16431}" type="slidenum">
              <a:rPr lang="en-GB" smtClean="0"/>
              <a:pPr/>
              <a:t>17</a:t>
            </a:fld>
            <a:endParaRPr lang="en-GB" dirty="0"/>
          </a:p>
        </p:txBody>
      </p:sp>
      <p:sp>
        <p:nvSpPr>
          <p:cNvPr id="5" name="Content Placeholder 4">
            <a:extLst>
              <a:ext uri="{FF2B5EF4-FFF2-40B4-BE49-F238E27FC236}">
                <a16:creationId xmlns:a16="http://schemas.microsoft.com/office/drawing/2014/main" id="{FFFF073B-8860-8A7C-C36A-5A1E089B182D}"/>
              </a:ext>
            </a:extLst>
          </p:cNvPr>
          <p:cNvSpPr>
            <a:spLocks noGrp="1"/>
          </p:cNvSpPr>
          <p:nvPr>
            <p:ph idx="13"/>
          </p:nvPr>
        </p:nvSpPr>
        <p:spPr/>
        <p:txBody>
          <a:bodyPr/>
          <a:lstStyle/>
          <a:p>
            <a:endParaRPr lang="en-AU" dirty="0"/>
          </a:p>
        </p:txBody>
      </p:sp>
      <p:sp>
        <p:nvSpPr>
          <p:cNvPr id="6" name="Title 7">
            <a:extLst>
              <a:ext uri="{FF2B5EF4-FFF2-40B4-BE49-F238E27FC236}">
                <a16:creationId xmlns:a16="http://schemas.microsoft.com/office/drawing/2014/main" id="{095B031D-F2D3-F485-6FFD-42DAB707DF55}"/>
              </a:ext>
            </a:extLst>
          </p:cNvPr>
          <p:cNvSpPr txBox="1">
            <a:spLocks/>
          </p:cNvSpPr>
          <p:nvPr/>
        </p:nvSpPr>
        <p:spPr>
          <a:xfrm>
            <a:off x="4125293" y="3005062"/>
            <a:ext cx="9489813" cy="123243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100" kern="1200">
                <a:solidFill>
                  <a:schemeClr val="tx1"/>
                </a:solidFill>
                <a:latin typeface="+mj-lt"/>
                <a:ea typeface="+mj-ea"/>
                <a:cs typeface="+mj-cs"/>
              </a:defRPr>
            </a:lvl1pPr>
          </a:lstStyle>
          <a:p>
            <a:r>
              <a:rPr lang="en-US" sz="4800" dirty="0">
                <a:solidFill>
                  <a:schemeClr val="bg1"/>
                </a:solidFill>
                <a:latin typeface="ABC Oracle"/>
                <a:ea typeface="+mn-ea"/>
                <a:cs typeface="+mn-cs"/>
              </a:rPr>
              <a:t>Providers</a:t>
            </a:r>
            <a:endParaRPr lang="en-US" sz="4800" dirty="0">
              <a:solidFill>
                <a:schemeClr val="bg1"/>
              </a:solidFill>
            </a:endParaRPr>
          </a:p>
        </p:txBody>
      </p:sp>
    </p:spTree>
    <p:extLst>
      <p:ext uri="{BB962C8B-B14F-4D97-AF65-F5344CB8AC3E}">
        <p14:creationId xmlns:p14="http://schemas.microsoft.com/office/powerpoint/2010/main" val="3157402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7434" y="1787217"/>
            <a:ext cx="3276857" cy="2160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1536000" rtlCol="0" anchor="ctr" anchorCtr="0"/>
          <a:lstStyle/>
          <a:p>
            <a:pPr algn="ctr" defTabSz="1219170">
              <a:defRPr/>
            </a:pPr>
            <a:r>
              <a:rPr lang="en-AU" sz="2400" b="1" dirty="0">
                <a:solidFill>
                  <a:prstClr val="white"/>
                </a:solidFill>
                <a:latin typeface="Calibri"/>
                <a:cs typeface="Arial" panose="020B0604020202020204" pitchFamily="34" charset="0"/>
              </a:rPr>
              <a:t>Picture 1</a:t>
            </a:r>
          </a:p>
        </p:txBody>
      </p:sp>
      <p:sp>
        <p:nvSpPr>
          <p:cNvPr id="7" name="Rectangle 6"/>
          <p:cNvSpPr/>
          <p:nvPr/>
        </p:nvSpPr>
        <p:spPr>
          <a:xfrm>
            <a:off x="3610901" y="1787217"/>
            <a:ext cx="3276857" cy="21602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1536000" rtlCol="0" anchor="ctr" anchorCtr="0"/>
          <a:lstStyle/>
          <a:p>
            <a:pPr algn="ctr" defTabSz="1219170">
              <a:defRPr/>
            </a:pPr>
            <a:r>
              <a:rPr lang="en-AU" sz="2400" b="1" dirty="0">
                <a:solidFill>
                  <a:prstClr val="white"/>
                </a:solidFill>
                <a:latin typeface="Calibri"/>
                <a:cs typeface="Arial" panose="020B0604020202020204" pitchFamily="34" charset="0"/>
              </a:rPr>
              <a:t>Picture 2</a:t>
            </a:r>
          </a:p>
        </p:txBody>
      </p:sp>
      <p:sp>
        <p:nvSpPr>
          <p:cNvPr id="4" name="Rectangle 3"/>
          <p:cNvSpPr/>
          <p:nvPr/>
        </p:nvSpPr>
        <p:spPr>
          <a:xfrm>
            <a:off x="1007434" y="4120277"/>
            <a:ext cx="3276857"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1219170">
              <a:defRPr/>
            </a:pPr>
            <a:r>
              <a:rPr lang="en-AU" sz="1600" dirty="0">
                <a:solidFill>
                  <a:srgbClr val="4D4F53"/>
                </a:solidFill>
                <a:latin typeface="Calibri"/>
                <a:cs typeface="Arial" panose="020B0604020202020204" pitchFamily="34" charset="0"/>
              </a:rPr>
              <a:t>Text here </a:t>
            </a:r>
          </a:p>
          <a:p>
            <a:pPr algn="ctr" defTabSz="1219170">
              <a:defRPr/>
            </a:pPr>
            <a:endParaRPr lang="en-AU" sz="1600" dirty="0">
              <a:solidFill>
                <a:srgbClr val="4D4F53"/>
              </a:solidFill>
              <a:latin typeface="Calibri"/>
              <a:cs typeface="Arial" panose="020B0604020202020204" pitchFamily="34" charset="0"/>
            </a:endParaRPr>
          </a:p>
        </p:txBody>
      </p:sp>
      <p:sp>
        <p:nvSpPr>
          <p:cNvPr id="10" name="Rectangle 9"/>
          <p:cNvSpPr/>
          <p:nvPr/>
        </p:nvSpPr>
        <p:spPr>
          <a:xfrm>
            <a:off x="3610901" y="4120277"/>
            <a:ext cx="3276857"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1219170">
              <a:defRPr/>
            </a:pPr>
            <a:r>
              <a:rPr lang="en-AU" sz="1600" dirty="0">
                <a:solidFill>
                  <a:srgbClr val="4D4F53"/>
                </a:solidFill>
                <a:latin typeface="Calibri"/>
                <a:cs typeface="Arial" panose="020B0604020202020204" pitchFamily="34" charset="0"/>
              </a:rPr>
              <a:t>Text here </a:t>
            </a:r>
          </a:p>
          <a:p>
            <a:pPr algn="ctr" defTabSz="1219170">
              <a:defRPr/>
            </a:pPr>
            <a:endParaRPr lang="en-AU" sz="1600" dirty="0">
              <a:solidFill>
                <a:srgbClr val="4D4F53"/>
              </a:solidFill>
              <a:latin typeface="Calibri"/>
              <a:cs typeface="Arial" panose="020B0604020202020204" pitchFamily="34" charset="0"/>
            </a:endParaRPr>
          </a:p>
        </p:txBody>
      </p:sp>
      <p:sp>
        <p:nvSpPr>
          <p:cNvPr id="11" name="Rectangle 10"/>
          <p:cNvSpPr/>
          <p:nvPr/>
        </p:nvSpPr>
        <p:spPr>
          <a:xfrm>
            <a:off x="6173754" y="4120277"/>
            <a:ext cx="3276857"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1219170">
              <a:defRPr/>
            </a:pPr>
            <a:r>
              <a:rPr lang="en-AU" sz="1600" dirty="0">
                <a:solidFill>
                  <a:srgbClr val="4D4F53"/>
                </a:solidFill>
                <a:latin typeface="Calibri"/>
                <a:cs typeface="Arial" panose="020B0604020202020204" pitchFamily="34" charset="0"/>
              </a:rPr>
              <a:t>Text here </a:t>
            </a:r>
          </a:p>
          <a:p>
            <a:pPr algn="ctr" defTabSz="1219170">
              <a:defRPr/>
            </a:pPr>
            <a:endParaRPr lang="en-AU" sz="1600" dirty="0">
              <a:solidFill>
                <a:srgbClr val="4D4F53"/>
              </a:solidFill>
              <a:latin typeface="Calibri"/>
              <a:cs typeface="Arial" panose="020B0604020202020204" pitchFamily="34" charset="0"/>
            </a:endParaRPr>
          </a:p>
        </p:txBody>
      </p:sp>
      <p:pic>
        <p:nvPicPr>
          <p:cNvPr id="13" name="Picture 12"/>
          <p:cNvPicPr>
            <a:picLocks noChangeAspect="1"/>
          </p:cNvPicPr>
          <p:nvPr/>
        </p:nvPicPr>
        <p:blipFill>
          <a:blip r:embed="rId3" cstate="print">
            <a:biLevel thresh="25000"/>
            <a:extLst>
              <a:ext uri="{BEBA8EAE-BF5A-486C-A8C5-ECC9F3942E4B}">
                <a14:imgProps xmlns:a14="http://schemas.microsoft.com/office/drawing/2010/main">
                  <a14:imgLayer r:embed="rId4">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71713" y="2132857"/>
            <a:ext cx="1472575" cy="970783"/>
          </a:xfrm>
          <a:prstGeom prst="rect">
            <a:avLst/>
          </a:prstGeom>
        </p:spPr>
      </p:pic>
      <p:pic>
        <p:nvPicPr>
          <p:cNvPr id="15" name="Picture 14"/>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6864315" y="2227545"/>
            <a:ext cx="1391347" cy="917233"/>
          </a:xfrm>
          <a:prstGeom prst="rect">
            <a:avLst/>
          </a:prstGeom>
        </p:spPr>
      </p:pic>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artisticPhotocopy trans="0"/>
                    </a14:imgEffect>
                  </a14:imgLayer>
                </a14:imgProps>
              </a:ext>
              <a:ext uri="{28A0092B-C50C-407E-A947-70E740481C1C}">
                <a14:useLocalDpi xmlns:a14="http://schemas.microsoft.com/office/drawing/2010/main" val="0"/>
              </a:ext>
            </a:extLst>
          </a:blip>
          <a:stretch>
            <a:fillRect/>
          </a:stretch>
        </p:blipFill>
        <p:spPr>
          <a:xfrm>
            <a:off x="9485675" y="2227543"/>
            <a:ext cx="983360" cy="885024"/>
          </a:xfrm>
          <a:prstGeom prst="rect">
            <a:avLst/>
          </a:prstGeom>
        </p:spPr>
      </p:pic>
      <p:sp>
        <p:nvSpPr>
          <p:cNvPr id="18" name="Slide Number"/>
          <p:cNvSpPr>
            <a:spLocks noGrp="1"/>
          </p:cNvSpPr>
          <p:nvPr>
            <p:ph type="sldNum" sz="quarter" idx="4"/>
          </p:nvPr>
        </p:nvSpPr>
        <p:spPr>
          <a:xfrm>
            <a:off x="239349" y="6317251"/>
            <a:ext cx="3883737" cy="365125"/>
          </a:xfrm>
        </p:spPr>
        <p:txBody>
          <a:bodyPr/>
          <a:lstStyle/>
          <a:p>
            <a:pPr defTabSz="1219170">
              <a:defRPr/>
            </a:pPr>
            <a:fld id="{A04DF0AE-8B3C-45BA-8AFA-E3B611F5AE38}" type="slidenum">
              <a:rPr lang="en-AU">
                <a:solidFill>
                  <a:prstClr val="black">
                    <a:tint val="75000"/>
                  </a:prstClr>
                </a:solidFill>
                <a:latin typeface="Arial" panose="020B0604020202020204" pitchFamily="34" charset="0"/>
              </a:rPr>
              <a:pPr defTabSz="1219170">
                <a:defRPr/>
              </a:pPr>
              <a:t>18</a:t>
            </a:fld>
            <a:endParaRPr lang="en-AU" dirty="0">
              <a:solidFill>
                <a:prstClr val="black">
                  <a:tint val="75000"/>
                </a:prstClr>
              </a:solidFill>
              <a:latin typeface="Arial" panose="020B0604020202020204" pitchFamily="34" charset="0"/>
            </a:endParaRPr>
          </a:p>
        </p:txBody>
      </p:sp>
      <p:grpSp>
        <p:nvGrpSpPr>
          <p:cNvPr id="17" name="Group 16">
            <a:extLst>
              <a:ext uri="{FF2B5EF4-FFF2-40B4-BE49-F238E27FC236}">
                <a16:creationId xmlns:a16="http://schemas.microsoft.com/office/drawing/2014/main" id="{8455F055-19D0-C93A-E9B9-ABA70B3A2D29}"/>
              </a:ext>
            </a:extLst>
          </p:cNvPr>
          <p:cNvGrpSpPr/>
          <p:nvPr/>
        </p:nvGrpSpPr>
        <p:grpSpPr>
          <a:xfrm>
            <a:off x="2735627" y="548599"/>
            <a:ext cx="2584628" cy="837815"/>
            <a:chOff x="2287410" y="2900363"/>
            <a:chExt cx="2584628" cy="837815"/>
          </a:xfrm>
        </p:grpSpPr>
        <p:sp>
          <p:nvSpPr>
            <p:cNvPr id="19" name="Freeform 36">
              <a:extLst>
                <a:ext uri="{FF2B5EF4-FFF2-40B4-BE49-F238E27FC236}">
                  <a16:creationId xmlns:a16="http://schemas.microsoft.com/office/drawing/2014/main" id="{9B8BEAD4-8A3D-D37C-70B2-71C43C00AF1D}"/>
                </a:ext>
              </a:extLst>
            </p:cNvPr>
            <p:cNvSpPr>
              <a:spLocks/>
            </p:cNvSpPr>
            <p:nvPr/>
          </p:nvSpPr>
          <p:spPr bwMode="auto">
            <a:xfrm>
              <a:off x="2287410" y="296824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chemeClr val="accent3">
                <a:lumMod val="75000"/>
              </a:schemeClr>
            </a:solidFill>
            <a:ln>
              <a:noFill/>
            </a:ln>
          </p:spPr>
          <p:txBody>
            <a:bodyPr vert="horz" wrap="square" lIns="121920" tIns="60960" rIns="121920" bIns="60960" numCol="1" anchor="t" anchorCtr="0" compatLnSpc="1">
              <a:prstTxWarp prst="textNoShape">
                <a:avLst/>
              </a:prstTxWarp>
            </a:bodyPr>
            <a:lstStyle/>
            <a:p>
              <a:pPr defTabSz="1219170">
                <a:defRPr/>
              </a:pPr>
              <a:endParaRPr lang="id-ID" sz="2400">
                <a:solidFill>
                  <a:prstClr val="black"/>
                </a:solidFill>
                <a:latin typeface="Calibri Light"/>
              </a:endParaRPr>
            </a:p>
          </p:txBody>
        </p:sp>
        <p:sp>
          <p:nvSpPr>
            <p:cNvPr id="20" name="Freeform 37">
              <a:extLst>
                <a:ext uri="{FF2B5EF4-FFF2-40B4-BE49-F238E27FC236}">
                  <a16:creationId xmlns:a16="http://schemas.microsoft.com/office/drawing/2014/main" id="{261B45C5-91EA-09D2-5399-876C0CF81FCC}"/>
                </a:ext>
              </a:extLst>
            </p:cNvPr>
            <p:cNvSpPr>
              <a:spLocks/>
            </p:cNvSpPr>
            <p:nvPr/>
          </p:nvSpPr>
          <p:spPr bwMode="auto">
            <a:xfrm>
              <a:off x="2287588" y="2900363"/>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chemeClr val="accent3"/>
            </a:solidFill>
            <a:ln>
              <a:noFill/>
            </a:ln>
          </p:spPr>
          <p:txBody>
            <a:bodyPr vert="horz" wrap="square" lIns="121920" tIns="60960" rIns="121920" bIns="60960" numCol="1" anchor="t" anchorCtr="0" compatLnSpc="1">
              <a:prstTxWarp prst="textNoShape">
                <a:avLst/>
              </a:prstTxWarp>
            </a:bodyPr>
            <a:lstStyle/>
            <a:p>
              <a:pPr defTabSz="1219170">
                <a:defRPr/>
              </a:pPr>
              <a:endParaRPr lang="id-ID" sz="2400">
                <a:solidFill>
                  <a:prstClr val="black"/>
                </a:solidFill>
                <a:latin typeface="Calibri Light"/>
              </a:endParaRPr>
            </a:p>
          </p:txBody>
        </p:sp>
        <p:sp>
          <p:nvSpPr>
            <p:cNvPr id="21" name="TextBox 20">
              <a:extLst>
                <a:ext uri="{FF2B5EF4-FFF2-40B4-BE49-F238E27FC236}">
                  <a16:creationId xmlns:a16="http://schemas.microsoft.com/office/drawing/2014/main" id="{F88C6186-1357-69DC-F9CC-E771E82A296F}"/>
                </a:ext>
              </a:extLst>
            </p:cNvPr>
            <p:cNvSpPr txBox="1"/>
            <p:nvPr/>
          </p:nvSpPr>
          <p:spPr>
            <a:xfrm>
              <a:off x="2367283" y="3039126"/>
              <a:ext cx="2401147" cy="482120"/>
            </a:xfrm>
            <a:prstGeom prst="rect">
              <a:avLst/>
            </a:prstGeom>
            <a:noFill/>
          </p:spPr>
          <p:txBody>
            <a:bodyPr wrap="square" rtlCol="0">
              <a:spAutoFit/>
            </a:bodyPr>
            <a:lstStyle/>
            <a:p>
              <a:pPr algn="ctr" defTabSz="1219170">
                <a:defRPr/>
              </a:pPr>
              <a:r>
                <a:rPr lang="en-US" sz="2533" b="1" dirty="0">
                  <a:solidFill>
                    <a:prstClr val="white"/>
                  </a:solidFill>
                  <a:latin typeface="Calibri Light"/>
                </a:rPr>
                <a:t>Inputs</a:t>
              </a:r>
              <a:endParaRPr lang="id-ID" sz="2533" b="1" dirty="0">
                <a:solidFill>
                  <a:prstClr val="white"/>
                </a:solidFill>
                <a:latin typeface="Calibri Light"/>
              </a:endParaRPr>
            </a:p>
          </p:txBody>
        </p:sp>
      </p:grpSp>
      <p:sp>
        <p:nvSpPr>
          <p:cNvPr id="22" name="TextBox 21">
            <a:extLst>
              <a:ext uri="{FF2B5EF4-FFF2-40B4-BE49-F238E27FC236}">
                <a16:creationId xmlns:a16="http://schemas.microsoft.com/office/drawing/2014/main" id="{30EDBF56-1A09-6C4F-307E-8F2B87C7F011}"/>
              </a:ext>
            </a:extLst>
          </p:cNvPr>
          <p:cNvSpPr txBox="1"/>
          <p:nvPr/>
        </p:nvSpPr>
        <p:spPr>
          <a:xfrm>
            <a:off x="5519937" y="602382"/>
            <a:ext cx="6523139" cy="461665"/>
          </a:xfrm>
          <a:prstGeom prst="rect">
            <a:avLst/>
          </a:prstGeom>
          <a:noFill/>
        </p:spPr>
        <p:txBody>
          <a:bodyPr wrap="square" rtlCol="0">
            <a:spAutoFit/>
          </a:bodyPr>
          <a:lstStyle/>
          <a:p>
            <a:pPr defTabSz="1219170"/>
            <a:r>
              <a:rPr lang="en-US" sz="2400" dirty="0">
                <a:solidFill>
                  <a:prstClr val="black"/>
                </a:solidFill>
                <a:latin typeface="Calibri Light"/>
              </a:rPr>
              <a:t>Multiple current cost pressures</a:t>
            </a:r>
            <a:endParaRPr lang="en-AU" sz="2400" dirty="0">
              <a:solidFill>
                <a:prstClr val="black"/>
              </a:solidFill>
              <a:latin typeface="Calibri Light"/>
            </a:endParaRPr>
          </a:p>
        </p:txBody>
      </p:sp>
      <p:grpSp>
        <p:nvGrpSpPr>
          <p:cNvPr id="23" name="Group 22">
            <a:extLst>
              <a:ext uri="{FF2B5EF4-FFF2-40B4-BE49-F238E27FC236}">
                <a16:creationId xmlns:a16="http://schemas.microsoft.com/office/drawing/2014/main" id="{D7ED3943-723E-A38C-7F91-BDD19609EE38}"/>
              </a:ext>
            </a:extLst>
          </p:cNvPr>
          <p:cNvGrpSpPr/>
          <p:nvPr/>
        </p:nvGrpSpPr>
        <p:grpSpPr>
          <a:xfrm>
            <a:off x="64554" y="559365"/>
            <a:ext cx="2585492" cy="849523"/>
            <a:chOff x="7306221" y="4213225"/>
            <a:chExt cx="2585492" cy="849523"/>
          </a:xfrm>
        </p:grpSpPr>
        <p:sp>
          <p:nvSpPr>
            <p:cNvPr id="24" name="Freeform 36">
              <a:extLst>
                <a:ext uri="{FF2B5EF4-FFF2-40B4-BE49-F238E27FC236}">
                  <a16:creationId xmlns:a16="http://schemas.microsoft.com/office/drawing/2014/main" id="{13EAB477-6A85-CDD9-B61B-2E85BA795A40}"/>
                </a:ext>
              </a:extLst>
            </p:cNvPr>
            <p:cNvSpPr>
              <a:spLocks/>
            </p:cNvSpPr>
            <p:nvPr/>
          </p:nvSpPr>
          <p:spPr bwMode="auto">
            <a:xfrm>
              <a:off x="7306221" y="429281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chemeClr val="accent5">
                <a:lumMod val="75000"/>
              </a:schemeClr>
            </a:solidFill>
            <a:ln>
              <a:noFill/>
            </a:ln>
          </p:spPr>
          <p:txBody>
            <a:bodyPr vert="horz" wrap="square" lIns="121920" tIns="60960" rIns="121920" bIns="60960" numCol="1" anchor="t" anchorCtr="0" compatLnSpc="1">
              <a:prstTxWarp prst="textNoShape">
                <a:avLst/>
              </a:prstTxWarp>
            </a:bodyPr>
            <a:lstStyle/>
            <a:p>
              <a:pPr defTabSz="1219170">
                <a:defRPr/>
              </a:pPr>
              <a:endParaRPr lang="id-ID" sz="2400">
                <a:solidFill>
                  <a:prstClr val="black"/>
                </a:solidFill>
                <a:latin typeface="Calibri Light"/>
              </a:endParaRPr>
            </a:p>
          </p:txBody>
        </p:sp>
        <p:sp>
          <p:nvSpPr>
            <p:cNvPr id="25" name="Freeform 38">
              <a:extLst>
                <a:ext uri="{FF2B5EF4-FFF2-40B4-BE49-F238E27FC236}">
                  <a16:creationId xmlns:a16="http://schemas.microsoft.com/office/drawing/2014/main" id="{BA3B6D7B-7E82-575B-E605-78F61A801236}"/>
                </a:ext>
              </a:extLst>
            </p:cNvPr>
            <p:cNvSpPr>
              <a:spLocks/>
            </p:cNvSpPr>
            <p:nvPr/>
          </p:nvSpPr>
          <p:spPr bwMode="auto">
            <a:xfrm>
              <a:off x="7307263" y="4213225"/>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defTabSz="1219170">
                <a:defRPr/>
              </a:pPr>
              <a:endParaRPr lang="id-ID" sz="2400">
                <a:solidFill>
                  <a:prstClr val="black"/>
                </a:solidFill>
                <a:latin typeface="Calibri Light"/>
              </a:endParaRPr>
            </a:p>
          </p:txBody>
        </p:sp>
        <p:sp>
          <p:nvSpPr>
            <p:cNvPr id="26" name="TextBox 25">
              <a:extLst>
                <a:ext uri="{FF2B5EF4-FFF2-40B4-BE49-F238E27FC236}">
                  <a16:creationId xmlns:a16="http://schemas.microsoft.com/office/drawing/2014/main" id="{A8BC98C3-E5D4-89A9-20A0-CFCD50027333}"/>
                </a:ext>
              </a:extLst>
            </p:cNvPr>
            <p:cNvSpPr txBox="1"/>
            <p:nvPr/>
          </p:nvSpPr>
          <p:spPr>
            <a:xfrm>
              <a:off x="7378886" y="4337350"/>
              <a:ext cx="2397855" cy="482120"/>
            </a:xfrm>
            <a:prstGeom prst="rect">
              <a:avLst/>
            </a:prstGeom>
            <a:noFill/>
          </p:spPr>
          <p:txBody>
            <a:bodyPr wrap="square" rtlCol="0">
              <a:spAutoFit/>
            </a:bodyPr>
            <a:lstStyle/>
            <a:p>
              <a:pPr algn="ctr" defTabSz="1219170">
                <a:defRPr/>
              </a:pPr>
              <a:r>
                <a:rPr lang="en-US" sz="2533" b="1" dirty="0">
                  <a:solidFill>
                    <a:prstClr val="white"/>
                  </a:solidFill>
                  <a:latin typeface="Calibri Light"/>
                </a:rPr>
                <a:t>Claims</a:t>
              </a:r>
              <a:endParaRPr lang="id-ID" sz="2533" b="1" dirty="0">
                <a:solidFill>
                  <a:prstClr val="white"/>
                </a:solidFill>
                <a:latin typeface="Calibri Light"/>
              </a:endParaRPr>
            </a:p>
          </p:txBody>
        </p:sp>
      </p:grpSp>
      <p:sp>
        <p:nvSpPr>
          <p:cNvPr id="27" name="Rectangle 26">
            <a:extLst>
              <a:ext uri="{FF2B5EF4-FFF2-40B4-BE49-F238E27FC236}">
                <a16:creationId xmlns:a16="http://schemas.microsoft.com/office/drawing/2014/main" id="{7C6E4CD0-7616-D0A5-F51D-34E2D0C30011}"/>
              </a:ext>
            </a:extLst>
          </p:cNvPr>
          <p:cNvSpPr/>
          <p:nvPr/>
        </p:nvSpPr>
        <p:spPr>
          <a:xfrm>
            <a:off x="3612" y="1700800"/>
            <a:ext cx="4521136" cy="51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AU" sz="2400">
              <a:solidFill>
                <a:prstClr val="white"/>
              </a:solidFill>
              <a:latin typeface="Calibri Light"/>
            </a:endParaRPr>
          </a:p>
        </p:txBody>
      </p:sp>
      <p:sp>
        <p:nvSpPr>
          <p:cNvPr id="28" name="Rectangle 27">
            <a:extLst>
              <a:ext uri="{FF2B5EF4-FFF2-40B4-BE49-F238E27FC236}">
                <a16:creationId xmlns:a16="http://schemas.microsoft.com/office/drawing/2014/main" id="{B12C85A6-1C3E-7886-A56F-D831CE787AE9}"/>
              </a:ext>
            </a:extLst>
          </p:cNvPr>
          <p:cNvSpPr/>
          <p:nvPr/>
        </p:nvSpPr>
        <p:spPr>
          <a:xfrm>
            <a:off x="3130726" y="1700801"/>
            <a:ext cx="6805700" cy="51572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AU" sz="2400">
              <a:solidFill>
                <a:prstClr val="white"/>
              </a:solidFill>
              <a:latin typeface="Calibri Light"/>
            </a:endParaRPr>
          </a:p>
        </p:txBody>
      </p:sp>
      <p:sp>
        <p:nvSpPr>
          <p:cNvPr id="29" name="Isosceles Triangle 28">
            <a:extLst>
              <a:ext uri="{FF2B5EF4-FFF2-40B4-BE49-F238E27FC236}">
                <a16:creationId xmlns:a16="http://schemas.microsoft.com/office/drawing/2014/main" id="{0A6CFE73-5C8E-E833-E136-57460C47DE26}"/>
              </a:ext>
            </a:extLst>
          </p:cNvPr>
          <p:cNvSpPr/>
          <p:nvPr/>
        </p:nvSpPr>
        <p:spPr>
          <a:xfrm rot="5400000">
            <a:off x="1371345" y="3460192"/>
            <a:ext cx="5157193" cy="163843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AU" sz="2400">
              <a:solidFill>
                <a:prstClr val="white"/>
              </a:solidFill>
              <a:latin typeface="Calibri Light"/>
            </a:endParaRPr>
          </a:p>
        </p:txBody>
      </p:sp>
      <p:sp>
        <p:nvSpPr>
          <p:cNvPr id="30" name="TextBox 29">
            <a:extLst>
              <a:ext uri="{FF2B5EF4-FFF2-40B4-BE49-F238E27FC236}">
                <a16:creationId xmlns:a16="http://schemas.microsoft.com/office/drawing/2014/main" id="{9E40592E-80EA-502A-1F3E-E837C923001D}"/>
              </a:ext>
            </a:extLst>
          </p:cNvPr>
          <p:cNvSpPr txBox="1"/>
          <p:nvPr/>
        </p:nvSpPr>
        <p:spPr>
          <a:xfrm>
            <a:off x="4956121" y="1901276"/>
            <a:ext cx="4494489" cy="5878340"/>
          </a:xfrm>
          <a:prstGeom prst="rect">
            <a:avLst/>
          </a:prstGeom>
          <a:noFill/>
        </p:spPr>
        <p:txBody>
          <a:bodyPr wrap="square" rtlCol="0">
            <a:spAutoFit/>
          </a:bodyPr>
          <a:lstStyle/>
          <a:p>
            <a:pPr algn="ctr" defTabSz="1219170">
              <a:defRPr/>
            </a:pPr>
            <a:r>
              <a:rPr lang="en-US" sz="2400" b="1" dirty="0">
                <a:solidFill>
                  <a:prstClr val="white"/>
                </a:solidFill>
                <a:latin typeface="Calibri Light"/>
              </a:rPr>
              <a:t>Additional current pressures</a:t>
            </a:r>
          </a:p>
          <a:p>
            <a:pPr defTabSz="1219170">
              <a:defRPr/>
            </a:pPr>
            <a:endParaRPr lang="en-US" sz="1600" dirty="0">
              <a:solidFill>
                <a:prstClr val="white"/>
              </a:solidFill>
              <a:latin typeface="Calibri" panose="020F0502020204030204" pitchFamily="34" charset="0"/>
            </a:endParaRPr>
          </a:p>
          <a:p>
            <a:pPr defTabSz="1219170">
              <a:defRPr/>
            </a:pPr>
            <a:r>
              <a:rPr lang="en-US" sz="1600" b="1" u="sng" dirty="0">
                <a:solidFill>
                  <a:prstClr val="white"/>
                </a:solidFill>
                <a:latin typeface="Calibri" panose="020F0502020204030204" pitchFamily="34" charset="0"/>
              </a:rPr>
              <a:t>Claims</a:t>
            </a:r>
          </a:p>
          <a:p>
            <a:pPr marL="228594" indent="-228594" defTabSz="1219170">
              <a:buFont typeface="Arial" panose="020B0604020202020204" pitchFamily="34" charset="0"/>
              <a:buChar char="•"/>
              <a:defRPr/>
            </a:pPr>
            <a:r>
              <a:rPr lang="en-US" sz="1600" b="1" dirty="0">
                <a:solidFill>
                  <a:prstClr val="white"/>
                </a:solidFill>
                <a:latin typeface="Calibri" panose="020F0502020204030204" pitchFamily="34" charset="0"/>
              </a:rPr>
              <a:t>Higher hospital input costs</a:t>
            </a:r>
            <a:r>
              <a:rPr lang="en-US" sz="1600" dirty="0">
                <a:solidFill>
                  <a:prstClr val="white"/>
                </a:solidFill>
                <a:latin typeface="Calibri" panose="020F0502020204030204" pitchFamily="34" charset="0"/>
              </a:rPr>
              <a:t>, including nurses wages (&gt;40% of hospital costs)</a:t>
            </a:r>
          </a:p>
          <a:p>
            <a:pPr marL="228594" indent="-228594" defTabSz="1219170">
              <a:buFont typeface="Arial" panose="020B0604020202020204" pitchFamily="34" charset="0"/>
              <a:buChar char="•"/>
              <a:defRPr/>
            </a:pPr>
            <a:r>
              <a:rPr lang="en-US" sz="1600" b="1" dirty="0">
                <a:solidFill>
                  <a:prstClr val="white"/>
                </a:solidFill>
                <a:latin typeface="Calibri" panose="020F0502020204030204" pitchFamily="34" charset="0"/>
              </a:rPr>
              <a:t>Hospital viability </a:t>
            </a:r>
            <a:r>
              <a:rPr lang="en-US" sz="1600" dirty="0">
                <a:solidFill>
                  <a:prstClr val="white"/>
                </a:solidFill>
                <a:latin typeface="Calibri" panose="020F0502020204030204" pitchFamily="34" charset="0"/>
              </a:rPr>
              <a:t>/ Healthscope issues: push for additional insurer funding</a:t>
            </a:r>
          </a:p>
          <a:p>
            <a:pPr marL="228594" indent="-228594" defTabSz="1219170">
              <a:buFont typeface="Arial" panose="020B0604020202020204" pitchFamily="34" charset="0"/>
              <a:buChar char="•"/>
              <a:defRPr/>
            </a:pPr>
            <a:r>
              <a:rPr lang="en-US" sz="1600" b="1" dirty="0" err="1">
                <a:solidFill>
                  <a:prstClr val="white"/>
                </a:solidFill>
                <a:latin typeface="Calibri" panose="020F0502020204030204" pitchFamily="34" charset="0"/>
              </a:rPr>
              <a:t>DoHAC</a:t>
            </a:r>
            <a:r>
              <a:rPr lang="en-US" sz="1600" b="1" dirty="0">
                <a:solidFill>
                  <a:prstClr val="white"/>
                </a:solidFill>
                <a:latin typeface="Calibri" panose="020F0502020204030204" pitchFamily="34" charset="0"/>
              </a:rPr>
              <a:t> consultations </a:t>
            </a:r>
            <a:r>
              <a:rPr lang="en-US" sz="1600" dirty="0">
                <a:solidFill>
                  <a:prstClr val="white"/>
                </a:solidFill>
                <a:latin typeface="Calibri" panose="020F0502020204030204" pitchFamily="34" charset="0"/>
              </a:rPr>
              <a:t>on short term reform options (inflationary)</a:t>
            </a:r>
          </a:p>
          <a:p>
            <a:pPr marL="228594" indent="-228594" defTabSz="1219170">
              <a:buFont typeface="Arial" panose="020B0604020202020204" pitchFamily="34" charset="0"/>
              <a:buChar char="•"/>
              <a:defRPr/>
            </a:pPr>
            <a:r>
              <a:rPr lang="en-US" sz="1600" b="1" dirty="0">
                <a:solidFill>
                  <a:prstClr val="white"/>
                </a:solidFill>
                <a:latin typeface="Calibri" panose="020F0502020204030204" pitchFamily="34" charset="0"/>
              </a:rPr>
              <a:t>Public health system flow-on: </a:t>
            </a:r>
            <a:r>
              <a:rPr lang="en-US" sz="1600" dirty="0">
                <a:solidFill>
                  <a:prstClr val="white"/>
                </a:solidFill>
                <a:latin typeface="Calibri" panose="020F0502020204030204" pitchFamily="34" charset="0"/>
              </a:rPr>
              <a:t>Including NSW Health Insurance levy</a:t>
            </a:r>
          </a:p>
          <a:p>
            <a:pPr marL="228594" indent="-228594" defTabSz="1219170">
              <a:buFont typeface="Arial" panose="020B0604020202020204" pitchFamily="34" charset="0"/>
              <a:buChar char="•"/>
              <a:defRPr/>
            </a:pPr>
            <a:r>
              <a:rPr lang="en-US" sz="1600" dirty="0">
                <a:solidFill>
                  <a:prstClr val="white"/>
                </a:solidFill>
                <a:latin typeface="Calibri" panose="020F0502020204030204" pitchFamily="34" charset="0"/>
              </a:rPr>
              <a:t>Delays to prosthesis savings</a:t>
            </a:r>
          </a:p>
          <a:p>
            <a:pPr marL="228594" indent="-228594" defTabSz="1219170">
              <a:buFont typeface="Arial" panose="020B0604020202020204" pitchFamily="34" charset="0"/>
              <a:buChar char="•"/>
              <a:defRPr/>
            </a:pPr>
            <a:r>
              <a:rPr lang="en-US" sz="1600" dirty="0">
                <a:solidFill>
                  <a:prstClr val="white"/>
                </a:solidFill>
                <a:latin typeface="Calibri" panose="020F0502020204030204" pitchFamily="34" charset="0"/>
              </a:rPr>
              <a:t>Consequences if industry growth reduces</a:t>
            </a:r>
          </a:p>
          <a:p>
            <a:pPr marL="228594" indent="-228594" defTabSz="1219170">
              <a:buFont typeface="Arial" panose="020B0604020202020204" pitchFamily="34" charset="0"/>
              <a:buChar char="•"/>
              <a:defRPr/>
            </a:pPr>
            <a:endParaRPr lang="en-US" sz="1600" dirty="0">
              <a:solidFill>
                <a:prstClr val="white"/>
              </a:solidFill>
              <a:latin typeface="Calibri" panose="020F0502020204030204" pitchFamily="34" charset="0"/>
            </a:endParaRPr>
          </a:p>
          <a:p>
            <a:pPr defTabSz="1219170">
              <a:defRPr/>
            </a:pPr>
            <a:r>
              <a:rPr lang="en-US" sz="1600" b="1" u="sng" dirty="0">
                <a:solidFill>
                  <a:prstClr val="white"/>
                </a:solidFill>
                <a:latin typeface="Calibri" panose="020F0502020204030204" pitchFamily="34" charset="0"/>
              </a:rPr>
              <a:t>Other costs</a:t>
            </a:r>
          </a:p>
          <a:p>
            <a:pPr marL="228594" indent="-228594" defTabSz="1219170">
              <a:buFont typeface="Arial" panose="020B0604020202020204" pitchFamily="34" charset="0"/>
              <a:buChar char="•"/>
              <a:defRPr/>
            </a:pPr>
            <a:r>
              <a:rPr lang="en-US" sz="1600" dirty="0">
                <a:solidFill>
                  <a:prstClr val="white"/>
                </a:solidFill>
                <a:latin typeface="Calibri" panose="020F0502020204030204" pitchFamily="34" charset="0"/>
              </a:rPr>
              <a:t>Management expense ratios have increased</a:t>
            </a:r>
          </a:p>
          <a:p>
            <a:pPr marL="228594" indent="-228594" defTabSz="1219170">
              <a:buFont typeface="Arial" panose="020B0604020202020204" pitchFamily="34" charset="0"/>
              <a:buChar char="•"/>
              <a:defRPr/>
            </a:pPr>
            <a:r>
              <a:rPr lang="en-US" sz="1600" dirty="0">
                <a:solidFill>
                  <a:prstClr val="white"/>
                </a:solidFill>
                <a:latin typeface="Calibri" panose="020F0502020204030204" pitchFamily="34" charset="0"/>
              </a:rPr>
              <a:t>Ever increasing regulatory expectations</a:t>
            </a:r>
          </a:p>
          <a:p>
            <a:pPr marL="228594" indent="-228594" defTabSz="1219170">
              <a:buFont typeface="Arial" panose="020B0604020202020204" pitchFamily="34" charset="0"/>
              <a:buChar char="•"/>
              <a:defRPr/>
            </a:pPr>
            <a:endParaRPr lang="en-US" sz="1600" dirty="0">
              <a:solidFill>
                <a:prstClr val="white"/>
              </a:solidFill>
              <a:latin typeface="Calibri" panose="020F0502020204030204" pitchFamily="34" charset="0"/>
            </a:endParaRPr>
          </a:p>
          <a:p>
            <a:pPr defTabSz="1219170">
              <a:defRPr/>
            </a:pPr>
            <a:endParaRPr lang="en-US" sz="1600" dirty="0">
              <a:solidFill>
                <a:prstClr val="white"/>
              </a:solidFill>
              <a:latin typeface="Calibri" panose="020F0502020204030204" pitchFamily="34" charset="0"/>
            </a:endParaRPr>
          </a:p>
          <a:p>
            <a:pPr algn="ctr" defTabSz="1219170">
              <a:defRPr/>
            </a:pPr>
            <a:endParaRPr lang="en-US" sz="2133" b="1" dirty="0">
              <a:solidFill>
                <a:prstClr val="white"/>
              </a:solidFill>
              <a:latin typeface="Calibri Light"/>
            </a:endParaRPr>
          </a:p>
          <a:p>
            <a:pPr algn="ctr" defTabSz="1219170">
              <a:defRPr/>
            </a:pPr>
            <a:endParaRPr lang="en-US" sz="2133" b="1" dirty="0">
              <a:solidFill>
                <a:prstClr val="white"/>
              </a:solidFill>
              <a:latin typeface="Calibri Light"/>
            </a:endParaRPr>
          </a:p>
          <a:p>
            <a:pPr algn="ctr" defTabSz="1219170">
              <a:defRPr/>
            </a:pPr>
            <a:endParaRPr lang="en-AU" sz="2133" b="1" dirty="0">
              <a:solidFill>
                <a:prstClr val="white"/>
              </a:solidFill>
              <a:latin typeface="Calibri Light"/>
            </a:endParaRPr>
          </a:p>
        </p:txBody>
      </p:sp>
      <p:sp>
        <p:nvSpPr>
          <p:cNvPr id="31" name="TextBox 30">
            <a:extLst>
              <a:ext uri="{FF2B5EF4-FFF2-40B4-BE49-F238E27FC236}">
                <a16:creationId xmlns:a16="http://schemas.microsoft.com/office/drawing/2014/main" id="{36043256-48EA-F3D2-A93D-C7169B693F54}"/>
              </a:ext>
            </a:extLst>
          </p:cNvPr>
          <p:cNvSpPr txBox="1"/>
          <p:nvPr/>
        </p:nvSpPr>
        <p:spPr>
          <a:xfrm>
            <a:off x="111351" y="1945263"/>
            <a:ext cx="3315643" cy="2677656"/>
          </a:xfrm>
          <a:prstGeom prst="rect">
            <a:avLst/>
          </a:prstGeom>
          <a:noFill/>
        </p:spPr>
        <p:txBody>
          <a:bodyPr wrap="square" rtlCol="0">
            <a:spAutoFit/>
          </a:bodyPr>
          <a:lstStyle/>
          <a:p>
            <a:pPr algn="ctr" defTabSz="1219170">
              <a:defRPr/>
            </a:pPr>
            <a:r>
              <a:rPr lang="en-US" sz="2400" b="1" dirty="0">
                <a:solidFill>
                  <a:prstClr val="black"/>
                </a:solidFill>
                <a:latin typeface="Calibri Light"/>
              </a:rPr>
              <a:t>Long term average</a:t>
            </a:r>
          </a:p>
          <a:p>
            <a:pPr defTabSz="1219170">
              <a:defRPr/>
            </a:pPr>
            <a:endParaRPr lang="en-US" sz="1600" dirty="0">
              <a:solidFill>
                <a:prstClr val="black"/>
              </a:solidFill>
              <a:latin typeface="Calibri" panose="020F0502020204030204" pitchFamily="34" charset="0"/>
            </a:endParaRPr>
          </a:p>
          <a:p>
            <a:pPr defTabSz="1219170">
              <a:defRPr/>
            </a:pPr>
            <a:r>
              <a:rPr lang="en-US" sz="1600" dirty="0">
                <a:solidFill>
                  <a:prstClr val="black"/>
                </a:solidFill>
                <a:latin typeface="Calibri" panose="020F0502020204030204" pitchFamily="34" charset="0"/>
              </a:rPr>
              <a:t>Service cost inflation: 2 - 3% per annum</a:t>
            </a:r>
          </a:p>
          <a:p>
            <a:pPr defTabSz="1219170">
              <a:defRPr/>
            </a:pPr>
            <a:endParaRPr lang="en-US" sz="1600" dirty="0">
              <a:solidFill>
                <a:prstClr val="black"/>
              </a:solidFill>
              <a:latin typeface="Calibri" panose="020F0502020204030204" pitchFamily="34" charset="0"/>
            </a:endParaRPr>
          </a:p>
          <a:p>
            <a:pPr defTabSz="1219170">
              <a:defRPr/>
            </a:pPr>
            <a:r>
              <a:rPr lang="en-US" sz="1600" dirty="0">
                <a:solidFill>
                  <a:prstClr val="black"/>
                </a:solidFill>
                <a:latin typeface="Calibri" panose="020F0502020204030204" pitchFamily="34" charset="0"/>
              </a:rPr>
              <a:t>Technology/acuity mix: 0.5 - 1% per annum</a:t>
            </a:r>
          </a:p>
          <a:p>
            <a:pPr defTabSz="1219170">
              <a:defRPr/>
            </a:pPr>
            <a:endParaRPr lang="en-US" sz="1600" dirty="0">
              <a:solidFill>
                <a:prstClr val="black"/>
              </a:solidFill>
              <a:latin typeface="Calibri" panose="020F0502020204030204" pitchFamily="34" charset="0"/>
            </a:endParaRPr>
          </a:p>
          <a:p>
            <a:pPr defTabSz="1219170">
              <a:defRPr/>
            </a:pPr>
            <a:r>
              <a:rPr lang="en-US" sz="1600" dirty="0">
                <a:solidFill>
                  <a:prstClr val="black"/>
                </a:solidFill>
                <a:latin typeface="Calibri" panose="020F0502020204030204" pitchFamily="34" charset="0"/>
              </a:rPr>
              <a:t>Utilisation growth due to ageing and other trends: 2 - 3% per annum</a:t>
            </a:r>
            <a:endParaRPr lang="en-AU" sz="2133" b="1" dirty="0">
              <a:solidFill>
                <a:prstClr val="white"/>
              </a:solidFill>
              <a:latin typeface="Calibri Light"/>
            </a:endParaRPr>
          </a:p>
        </p:txBody>
      </p:sp>
    </p:spTree>
    <p:extLst>
      <p:ext uri="{BB962C8B-B14F-4D97-AF65-F5344CB8AC3E}">
        <p14:creationId xmlns:p14="http://schemas.microsoft.com/office/powerpoint/2010/main" val="312243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62B13-1946-17A1-26CA-69F1FC9EC9A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94E8B40-A1AB-F291-49AB-A039CCF20E77}"/>
              </a:ext>
            </a:extLst>
          </p:cNvPr>
          <p:cNvSpPr>
            <a:spLocks noGrp="1"/>
          </p:cNvSpPr>
          <p:nvPr>
            <p:ph type="title"/>
          </p:nvPr>
        </p:nvSpPr>
        <p:spPr>
          <a:xfrm>
            <a:off x="326849" y="288389"/>
            <a:ext cx="10645951" cy="1232435"/>
          </a:xfrm>
        </p:spPr>
        <p:txBody>
          <a:bodyPr/>
          <a:lstStyle/>
          <a:p>
            <a:r>
              <a:rPr lang="en-US" dirty="0">
                <a:solidFill>
                  <a:srgbClr val="000000"/>
                </a:solidFill>
                <a:latin typeface="ABC Oracle"/>
                <a:ea typeface="+mn-ea"/>
                <a:cs typeface="+mn-cs"/>
              </a:rPr>
              <a:t>Recapping 2024: Average claims returned to pre COVID levels </a:t>
            </a:r>
            <a:endParaRPr lang="en-US" dirty="0"/>
          </a:p>
        </p:txBody>
      </p:sp>
      <p:sp>
        <p:nvSpPr>
          <p:cNvPr id="4" name="Slide Number Placeholder 3">
            <a:extLst>
              <a:ext uri="{FF2B5EF4-FFF2-40B4-BE49-F238E27FC236}">
                <a16:creationId xmlns:a16="http://schemas.microsoft.com/office/drawing/2014/main" id="{2A54EACD-E6E2-C38B-5B47-8A98C9555841}"/>
              </a:ext>
            </a:extLst>
          </p:cNvPr>
          <p:cNvSpPr>
            <a:spLocks noGrp="1"/>
          </p:cNvSpPr>
          <p:nvPr>
            <p:ph type="sldNum" sz="quarter" idx="12"/>
          </p:nvPr>
        </p:nvSpPr>
        <p:spPr/>
        <p:txBody>
          <a:bodyPr/>
          <a:lstStyle/>
          <a:p>
            <a:fld id="{741AFF56-1126-4107-9C02-BC0EFBF16431}" type="slidenum">
              <a:rPr lang="en-GB" smtClean="0"/>
              <a:pPr/>
              <a:t>19</a:t>
            </a:fld>
            <a:endParaRPr lang="en-GB" dirty="0"/>
          </a:p>
        </p:txBody>
      </p:sp>
      <p:sp>
        <p:nvSpPr>
          <p:cNvPr id="2" name="Footer Placeholder 4">
            <a:extLst>
              <a:ext uri="{FF2B5EF4-FFF2-40B4-BE49-F238E27FC236}">
                <a16:creationId xmlns:a16="http://schemas.microsoft.com/office/drawing/2014/main" id="{59888B9C-89F6-88F9-1AB1-2BC2B64995E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pic>
        <p:nvPicPr>
          <p:cNvPr id="5" name="Picture 4">
            <a:extLst>
              <a:ext uri="{FF2B5EF4-FFF2-40B4-BE49-F238E27FC236}">
                <a16:creationId xmlns:a16="http://schemas.microsoft.com/office/drawing/2014/main" id="{23FD89BA-5D33-2A75-17E4-A406169FDD99}"/>
              </a:ext>
            </a:extLst>
          </p:cNvPr>
          <p:cNvPicPr>
            <a:picLocks noChangeAspect="1"/>
          </p:cNvPicPr>
          <p:nvPr/>
        </p:nvPicPr>
        <p:blipFill>
          <a:blip r:embed="rId3"/>
          <a:stretch>
            <a:fillRect/>
          </a:stretch>
        </p:blipFill>
        <p:spPr>
          <a:xfrm>
            <a:off x="307976" y="814604"/>
            <a:ext cx="10645952" cy="5898832"/>
          </a:xfrm>
          <a:prstGeom prst="rect">
            <a:avLst/>
          </a:prstGeom>
        </p:spPr>
      </p:pic>
    </p:spTree>
    <p:extLst>
      <p:ext uri="{BB962C8B-B14F-4D97-AF65-F5344CB8AC3E}">
        <p14:creationId xmlns:p14="http://schemas.microsoft.com/office/powerpoint/2010/main" val="91284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856E0-382F-E956-2E85-803289C4A8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79549E-08D7-2698-BA8B-906234C171EA}"/>
              </a:ext>
            </a:extLst>
          </p:cNvPr>
          <p:cNvSpPr>
            <a:spLocks noGrp="1"/>
          </p:cNvSpPr>
          <p:nvPr>
            <p:ph type="title"/>
          </p:nvPr>
        </p:nvSpPr>
        <p:spPr/>
        <p:txBody>
          <a:bodyPr/>
          <a:lstStyle/>
          <a:p>
            <a:r>
              <a:rPr lang="en-US" dirty="0"/>
              <a:t>The Actuaries Institute acknowledges the traditional custodians of the lands and waters where we live and work, travel, and trade. </a:t>
            </a:r>
            <a:br>
              <a:rPr lang="en-US" dirty="0"/>
            </a:br>
            <a:r>
              <a:rPr lang="en-US" dirty="0"/>
              <a:t>We pay our respect to the members of those communities, Elders past and present, and </a:t>
            </a:r>
            <a:r>
              <a:rPr lang="en-US" dirty="0" err="1"/>
              <a:t>recognise</a:t>
            </a:r>
            <a:r>
              <a:rPr lang="en-US" dirty="0"/>
              <a:t> and celebrate their continuing custodianship and culture.</a:t>
            </a:r>
          </a:p>
        </p:txBody>
      </p:sp>
      <p:sp>
        <p:nvSpPr>
          <p:cNvPr id="3" name="Slide Number Placeholder 2">
            <a:extLst>
              <a:ext uri="{FF2B5EF4-FFF2-40B4-BE49-F238E27FC236}">
                <a16:creationId xmlns:a16="http://schemas.microsoft.com/office/drawing/2014/main" id="{2C9414FC-0845-1550-B2A2-F2D183A475A0}"/>
              </a:ext>
            </a:extLst>
          </p:cNvPr>
          <p:cNvSpPr>
            <a:spLocks noGrp="1"/>
          </p:cNvSpPr>
          <p:nvPr>
            <p:ph type="sldNum" sz="quarter" idx="12"/>
          </p:nvPr>
        </p:nvSpPr>
        <p:spPr/>
        <p:txBody>
          <a:bodyPr/>
          <a:lstStyle/>
          <a:p>
            <a:fld id="{741AFF56-1126-4107-9C02-BC0EFBF16431}" type="slidenum">
              <a:rPr lang="en-GB" smtClean="0"/>
              <a:pPr/>
              <a:t>2</a:t>
            </a:fld>
            <a:endParaRPr lang="en-GB" dirty="0"/>
          </a:p>
        </p:txBody>
      </p:sp>
      <p:sp>
        <p:nvSpPr>
          <p:cNvPr id="4" name="Footer Placeholder 4">
            <a:extLst>
              <a:ext uri="{FF2B5EF4-FFF2-40B4-BE49-F238E27FC236}">
                <a16:creationId xmlns:a16="http://schemas.microsoft.com/office/drawing/2014/main" id="{1E2B6817-52DC-5802-4EB1-3EA2C41208E7}"/>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spTree>
    <p:extLst>
      <p:ext uri="{BB962C8B-B14F-4D97-AF65-F5344CB8AC3E}">
        <p14:creationId xmlns:p14="http://schemas.microsoft.com/office/powerpoint/2010/main" val="3298909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D8B50-669F-66FE-7486-122C5F7A6A7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0E13CE7-F164-3FB7-EA23-DF13CAB102A1}"/>
              </a:ext>
            </a:extLst>
          </p:cNvPr>
          <p:cNvSpPr>
            <a:spLocks noGrp="1"/>
          </p:cNvSpPr>
          <p:nvPr>
            <p:ph type="title"/>
          </p:nvPr>
        </p:nvSpPr>
        <p:spPr>
          <a:xfrm>
            <a:off x="326849" y="288389"/>
            <a:ext cx="11345747" cy="1232435"/>
          </a:xfrm>
        </p:spPr>
        <p:txBody>
          <a:bodyPr/>
          <a:lstStyle/>
          <a:p>
            <a:r>
              <a:rPr lang="en-US" dirty="0">
                <a:solidFill>
                  <a:srgbClr val="000000"/>
                </a:solidFill>
                <a:latin typeface="ABC Oracle"/>
                <a:ea typeface="+mn-ea"/>
                <a:cs typeface="+mn-cs"/>
              </a:rPr>
              <a:t>PHI Hospital utilisation – permanently changed from pre-COVID levels</a:t>
            </a:r>
            <a:endParaRPr lang="en-US" dirty="0"/>
          </a:p>
        </p:txBody>
      </p:sp>
      <p:sp>
        <p:nvSpPr>
          <p:cNvPr id="4" name="Slide Number Placeholder 3">
            <a:extLst>
              <a:ext uri="{FF2B5EF4-FFF2-40B4-BE49-F238E27FC236}">
                <a16:creationId xmlns:a16="http://schemas.microsoft.com/office/drawing/2014/main" id="{5315F522-722F-FB5F-0EA4-C23E68941359}"/>
              </a:ext>
            </a:extLst>
          </p:cNvPr>
          <p:cNvSpPr>
            <a:spLocks noGrp="1"/>
          </p:cNvSpPr>
          <p:nvPr>
            <p:ph type="sldNum" sz="quarter" idx="12"/>
          </p:nvPr>
        </p:nvSpPr>
        <p:spPr/>
        <p:txBody>
          <a:bodyPr/>
          <a:lstStyle/>
          <a:p>
            <a:fld id="{741AFF56-1126-4107-9C02-BC0EFBF16431}" type="slidenum">
              <a:rPr lang="en-GB" smtClean="0"/>
              <a:pPr/>
              <a:t>20</a:t>
            </a:fld>
            <a:endParaRPr lang="en-GB" dirty="0"/>
          </a:p>
        </p:txBody>
      </p:sp>
      <p:sp>
        <p:nvSpPr>
          <p:cNvPr id="2" name="Footer Placeholder 4">
            <a:extLst>
              <a:ext uri="{FF2B5EF4-FFF2-40B4-BE49-F238E27FC236}">
                <a16:creationId xmlns:a16="http://schemas.microsoft.com/office/drawing/2014/main" id="{5C199C1C-4397-FEC7-8BEA-4B7952209F7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tx1"/>
                </a:solidFill>
              </a:rPr>
              <a:t>Presented at the 2025 All Actuaries Summit</a:t>
            </a:r>
            <a:endParaRPr lang="en-GB" dirty="0">
              <a:solidFill>
                <a:schemeClr val="tx1"/>
              </a:solidFill>
            </a:endParaRPr>
          </a:p>
        </p:txBody>
      </p:sp>
      <p:sp>
        <p:nvSpPr>
          <p:cNvPr id="22" name="Rectangle 21">
            <a:extLst>
              <a:ext uri="{FF2B5EF4-FFF2-40B4-BE49-F238E27FC236}">
                <a16:creationId xmlns:a16="http://schemas.microsoft.com/office/drawing/2014/main" id="{7E8EA0B1-0DB7-0869-7B15-5A6C6EB3E1E0}"/>
              </a:ext>
            </a:extLst>
          </p:cNvPr>
          <p:cNvSpPr/>
          <p:nvPr/>
        </p:nvSpPr>
        <p:spPr>
          <a:xfrm>
            <a:off x="606707" y="1257294"/>
            <a:ext cx="6096000" cy="379656"/>
          </a:xfrm>
          <a:prstGeom prst="rect">
            <a:avLst/>
          </a:prstGeom>
        </p:spPr>
        <p:txBody>
          <a:bodyPr>
            <a:spAutoFit/>
          </a:bodyPr>
          <a:lstStyle/>
          <a:p>
            <a:r>
              <a:rPr lang="en-US" sz="1867" dirty="0">
                <a:solidFill>
                  <a:schemeClr val="accent1"/>
                </a:solidFill>
              </a:rPr>
              <a:t>Average annual hospital benefit per person (utilisation rate)</a:t>
            </a:r>
          </a:p>
        </p:txBody>
      </p:sp>
      <p:grpSp>
        <p:nvGrpSpPr>
          <p:cNvPr id="3" name="Group 2">
            <a:extLst>
              <a:ext uri="{FF2B5EF4-FFF2-40B4-BE49-F238E27FC236}">
                <a16:creationId xmlns:a16="http://schemas.microsoft.com/office/drawing/2014/main" id="{06A27DE2-CD22-4D02-A9EA-62DA673F77E4}"/>
              </a:ext>
            </a:extLst>
          </p:cNvPr>
          <p:cNvGrpSpPr/>
          <p:nvPr/>
        </p:nvGrpSpPr>
        <p:grpSpPr>
          <a:xfrm>
            <a:off x="1100446" y="1986395"/>
            <a:ext cx="9991107" cy="2885210"/>
            <a:chOff x="0" y="0"/>
            <a:chExt cx="9848821" cy="2729347"/>
          </a:xfrm>
        </p:grpSpPr>
        <p:graphicFrame>
          <p:nvGraphicFramePr>
            <p:cNvPr id="5" name="Chart 4">
              <a:extLst>
                <a:ext uri="{FF2B5EF4-FFF2-40B4-BE49-F238E27FC236}">
                  <a16:creationId xmlns:a16="http://schemas.microsoft.com/office/drawing/2014/main" id="{530A2D9E-7987-4568-B8E2-C1069B7C3B9F}"/>
                </a:ext>
              </a:extLst>
            </p:cNvPr>
            <p:cNvGraphicFramePr>
              <a:graphicFrameLocks/>
            </p:cNvGraphicFramePr>
            <p:nvPr/>
          </p:nvGraphicFramePr>
          <p:xfrm>
            <a:off x="0" y="0"/>
            <a:ext cx="4964817" cy="27016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2335B5A-CA08-47BF-B9D9-6A0DB596392A}"/>
                </a:ext>
              </a:extLst>
            </p:cNvPr>
            <p:cNvGraphicFramePr>
              <a:graphicFrameLocks/>
            </p:cNvGraphicFramePr>
            <p:nvPr/>
          </p:nvGraphicFramePr>
          <p:xfrm>
            <a:off x="4876801" y="27710"/>
            <a:ext cx="4972020" cy="2701637"/>
          </p:xfrm>
          <a:graphic>
            <a:graphicData uri="http://schemas.openxmlformats.org/drawingml/2006/chart">
              <c:chart xmlns:c="http://schemas.openxmlformats.org/drawingml/2006/chart" xmlns:r="http://schemas.openxmlformats.org/officeDocument/2006/relationships" r:id="rId4"/>
            </a:graphicData>
          </a:graphic>
        </p:graphicFrame>
      </p:grpSp>
      <p:sp>
        <p:nvSpPr>
          <p:cNvPr id="7" name="TextBox 6">
            <a:extLst>
              <a:ext uri="{FF2B5EF4-FFF2-40B4-BE49-F238E27FC236}">
                <a16:creationId xmlns:a16="http://schemas.microsoft.com/office/drawing/2014/main" id="{7DFEC5A7-05F3-8856-3108-DE76B171A9FA}"/>
              </a:ext>
            </a:extLst>
          </p:cNvPr>
          <p:cNvSpPr txBox="1"/>
          <p:nvPr/>
        </p:nvSpPr>
        <p:spPr>
          <a:xfrm>
            <a:off x="1863522" y="5048069"/>
            <a:ext cx="8546936" cy="1077218"/>
          </a:xfrm>
          <a:prstGeom prst="rect">
            <a:avLst/>
          </a:prstGeom>
          <a:noFill/>
        </p:spPr>
        <p:txBody>
          <a:bodyPr wrap="square" rtlCol="0">
            <a:spAutoFit/>
          </a:bodyPr>
          <a:lstStyle/>
          <a:p>
            <a:pPr defTabSz="1219170">
              <a:defRPr/>
            </a:pPr>
            <a:r>
              <a:rPr lang="en-US" sz="1600" dirty="0">
                <a:solidFill>
                  <a:prstClr val="black"/>
                </a:solidFill>
                <a:latin typeface="Calibri" panose="020F0502020204030204" pitchFamily="34" charset="0"/>
              </a:rPr>
              <a:t>Three clinical categories of special interest to the sector:</a:t>
            </a:r>
          </a:p>
          <a:p>
            <a:pPr defTabSz="1219170">
              <a:defRPr/>
            </a:pPr>
            <a:r>
              <a:rPr lang="en-US" sz="1600" b="1" dirty="0">
                <a:solidFill>
                  <a:prstClr val="black"/>
                </a:solidFill>
                <a:latin typeface="Calibri" panose="020F0502020204030204" pitchFamily="34" charset="0"/>
              </a:rPr>
              <a:t>+ Pregnancy related services</a:t>
            </a:r>
          </a:p>
          <a:p>
            <a:pPr defTabSz="1219170">
              <a:defRPr/>
            </a:pPr>
            <a:r>
              <a:rPr lang="en-US" sz="1600" b="1" dirty="0">
                <a:solidFill>
                  <a:prstClr val="black"/>
                </a:solidFill>
                <a:latin typeface="Calibri" panose="020F0502020204030204" pitchFamily="34" charset="0"/>
              </a:rPr>
              <a:t>+ Hospital Psychiatric services</a:t>
            </a:r>
          </a:p>
          <a:p>
            <a:pPr defTabSz="1219170">
              <a:defRPr/>
            </a:pPr>
            <a:r>
              <a:rPr lang="en-US" sz="1600" b="1" dirty="0">
                <a:solidFill>
                  <a:prstClr val="black"/>
                </a:solidFill>
                <a:latin typeface="Calibri" panose="020F0502020204030204" pitchFamily="34" charset="0"/>
              </a:rPr>
              <a:t>+ Weight Loss Surgery</a:t>
            </a:r>
            <a:endParaRPr lang="en-AU" sz="2133" b="1" dirty="0">
              <a:solidFill>
                <a:prstClr val="white"/>
              </a:solidFill>
              <a:latin typeface="Calibri Light"/>
            </a:endParaRPr>
          </a:p>
        </p:txBody>
      </p:sp>
    </p:spTree>
    <p:extLst>
      <p:ext uri="{BB962C8B-B14F-4D97-AF65-F5344CB8AC3E}">
        <p14:creationId xmlns:p14="http://schemas.microsoft.com/office/powerpoint/2010/main" val="2769509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0018F-DB8A-8BEE-CFEE-C44C9F34EF1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E0E5E05-59D6-CB70-A027-D18559DF9A55}"/>
              </a:ext>
            </a:extLst>
          </p:cNvPr>
          <p:cNvSpPr>
            <a:spLocks noGrp="1"/>
          </p:cNvSpPr>
          <p:nvPr>
            <p:ph type="title"/>
          </p:nvPr>
        </p:nvSpPr>
        <p:spPr>
          <a:xfrm>
            <a:off x="326849" y="288389"/>
            <a:ext cx="11457714" cy="1232435"/>
          </a:xfrm>
        </p:spPr>
        <p:txBody>
          <a:bodyPr/>
          <a:lstStyle/>
          <a:p>
            <a:r>
              <a:rPr lang="en-US" dirty="0">
                <a:solidFill>
                  <a:srgbClr val="000000"/>
                </a:solidFill>
                <a:latin typeface="ABC Oracle"/>
                <a:ea typeface="+mn-ea"/>
                <a:cs typeface="+mn-cs"/>
              </a:rPr>
              <a:t>Slow but inexorable shifts to same day procedures continue</a:t>
            </a:r>
            <a:endParaRPr lang="en-US" dirty="0"/>
          </a:p>
        </p:txBody>
      </p:sp>
      <p:sp>
        <p:nvSpPr>
          <p:cNvPr id="4" name="Slide Number Placeholder 3">
            <a:extLst>
              <a:ext uri="{FF2B5EF4-FFF2-40B4-BE49-F238E27FC236}">
                <a16:creationId xmlns:a16="http://schemas.microsoft.com/office/drawing/2014/main" id="{0F5F62B2-03AF-DE87-B248-5E18A605F786}"/>
              </a:ext>
            </a:extLst>
          </p:cNvPr>
          <p:cNvSpPr>
            <a:spLocks noGrp="1"/>
          </p:cNvSpPr>
          <p:nvPr>
            <p:ph type="sldNum" sz="quarter" idx="12"/>
          </p:nvPr>
        </p:nvSpPr>
        <p:spPr/>
        <p:txBody>
          <a:bodyPr/>
          <a:lstStyle/>
          <a:p>
            <a:fld id="{741AFF56-1126-4107-9C02-BC0EFBF16431}" type="slidenum">
              <a:rPr lang="en-GB" smtClean="0"/>
              <a:pPr/>
              <a:t>21</a:t>
            </a:fld>
            <a:endParaRPr lang="en-GB" dirty="0"/>
          </a:p>
        </p:txBody>
      </p:sp>
      <p:sp>
        <p:nvSpPr>
          <p:cNvPr id="2" name="Footer Placeholder 4">
            <a:extLst>
              <a:ext uri="{FF2B5EF4-FFF2-40B4-BE49-F238E27FC236}">
                <a16:creationId xmlns:a16="http://schemas.microsoft.com/office/drawing/2014/main" id="{DB63441C-E106-9964-F0F0-1A70647DD6E1}"/>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sp>
        <p:nvSpPr>
          <p:cNvPr id="22" name="Rectangle 21">
            <a:extLst>
              <a:ext uri="{FF2B5EF4-FFF2-40B4-BE49-F238E27FC236}">
                <a16:creationId xmlns:a16="http://schemas.microsoft.com/office/drawing/2014/main" id="{90556A16-928A-9763-66E7-DF1642F76D83}"/>
              </a:ext>
            </a:extLst>
          </p:cNvPr>
          <p:cNvSpPr/>
          <p:nvPr/>
        </p:nvSpPr>
        <p:spPr>
          <a:xfrm>
            <a:off x="226202" y="1257294"/>
            <a:ext cx="6096000" cy="379656"/>
          </a:xfrm>
          <a:prstGeom prst="rect">
            <a:avLst/>
          </a:prstGeom>
        </p:spPr>
        <p:txBody>
          <a:bodyPr>
            <a:spAutoFit/>
          </a:bodyPr>
          <a:lstStyle/>
          <a:p>
            <a:r>
              <a:rPr lang="en-US" sz="1867" dirty="0">
                <a:solidFill>
                  <a:schemeClr val="accent1"/>
                </a:solidFill>
              </a:rPr>
              <a:t>Episode mix: proportion of same day episodes (FY15 to FY24)</a:t>
            </a:r>
          </a:p>
        </p:txBody>
      </p:sp>
      <p:pic>
        <p:nvPicPr>
          <p:cNvPr id="9" name="Picture 8">
            <a:extLst>
              <a:ext uri="{FF2B5EF4-FFF2-40B4-BE49-F238E27FC236}">
                <a16:creationId xmlns:a16="http://schemas.microsoft.com/office/drawing/2014/main" id="{73BAF79B-63ED-75BA-0B70-111A29374553}"/>
              </a:ext>
            </a:extLst>
          </p:cNvPr>
          <p:cNvPicPr>
            <a:picLocks noChangeAspect="1"/>
          </p:cNvPicPr>
          <p:nvPr/>
        </p:nvPicPr>
        <p:blipFill>
          <a:blip r:embed="rId3"/>
          <a:stretch>
            <a:fillRect/>
          </a:stretch>
        </p:blipFill>
        <p:spPr>
          <a:xfrm>
            <a:off x="6322202" y="1737918"/>
            <a:ext cx="5708052" cy="3003117"/>
          </a:xfrm>
          <a:prstGeom prst="rect">
            <a:avLst/>
          </a:prstGeom>
        </p:spPr>
      </p:pic>
      <p:sp>
        <p:nvSpPr>
          <p:cNvPr id="10" name="Rectangle 9">
            <a:extLst>
              <a:ext uri="{FF2B5EF4-FFF2-40B4-BE49-F238E27FC236}">
                <a16:creationId xmlns:a16="http://schemas.microsoft.com/office/drawing/2014/main" id="{81AA8701-F7D7-0947-7518-E0071E1EAC0D}"/>
              </a:ext>
            </a:extLst>
          </p:cNvPr>
          <p:cNvSpPr/>
          <p:nvPr/>
        </p:nvSpPr>
        <p:spPr>
          <a:xfrm>
            <a:off x="7009977" y="1257294"/>
            <a:ext cx="6096000" cy="379656"/>
          </a:xfrm>
          <a:prstGeom prst="rect">
            <a:avLst/>
          </a:prstGeom>
        </p:spPr>
        <p:txBody>
          <a:bodyPr>
            <a:spAutoFit/>
          </a:bodyPr>
          <a:lstStyle/>
          <a:p>
            <a:r>
              <a:rPr lang="en-US" sz="1867" dirty="0">
                <a:solidFill>
                  <a:schemeClr val="accent1"/>
                </a:solidFill>
              </a:rPr>
              <a:t>Annualised cost per same day episode</a:t>
            </a:r>
          </a:p>
        </p:txBody>
      </p:sp>
      <p:pic>
        <p:nvPicPr>
          <p:cNvPr id="11" name="Picture 10">
            <a:extLst>
              <a:ext uri="{FF2B5EF4-FFF2-40B4-BE49-F238E27FC236}">
                <a16:creationId xmlns:a16="http://schemas.microsoft.com/office/drawing/2014/main" id="{6A86614A-F476-2F9A-47E2-A4F9C2AB0E94}"/>
              </a:ext>
            </a:extLst>
          </p:cNvPr>
          <p:cNvPicPr>
            <a:picLocks noChangeAspect="1"/>
          </p:cNvPicPr>
          <p:nvPr/>
        </p:nvPicPr>
        <p:blipFill>
          <a:blip r:embed="rId4"/>
          <a:stretch>
            <a:fillRect/>
          </a:stretch>
        </p:blipFill>
        <p:spPr>
          <a:xfrm>
            <a:off x="217182" y="1574594"/>
            <a:ext cx="6105020" cy="3223679"/>
          </a:xfrm>
          <a:prstGeom prst="rect">
            <a:avLst/>
          </a:prstGeom>
        </p:spPr>
      </p:pic>
    </p:spTree>
    <p:extLst>
      <p:ext uri="{BB962C8B-B14F-4D97-AF65-F5344CB8AC3E}">
        <p14:creationId xmlns:p14="http://schemas.microsoft.com/office/powerpoint/2010/main" val="2424329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A6BE7-FFE9-A7E6-C312-892E19EC336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93F9FD0-4CBB-C9DB-E547-DF5AAD4B2436}"/>
              </a:ext>
            </a:extLst>
          </p:cNvPr>
          <p:cNvSpPr>
            <a:spLocks noGrp="1"/>
          </p:cNvSpPr>
          <p:nvPr>
            <p:ph type="title"/>
          </p:nvPr>
        </p:nvSpPr>
        <p:spPr>
          <a:xfrm>
            <a:off x="326849" y="288389"/>
            <a:ext cx="9489813" cy="1232435"/>
          </a:xfrm>
        </p:spPr>
        <p:txBody>
          <a:bodyPr/>
          <a:lstStyle/>
          <a:p>
            <a:r>
              <a:rPr lang="en-US" dirty="0">
                <a:solidFill>
                  <a:srgbClr val="000000"/>
                </a:solidFill>
                <a:latin typeface="ABC Oracle"/>
                <a:ea typeface="+mn-ea"/>
                <a:cs typeface="+mn-cs"/>
              </a:rPr>
              <a:t>Private hospital responses</a:t>
            </a:r>
            <a:endParaRPr lang="en-US" dirty="0"/>
          </a:p>
        </p:txBody>
      </p:sp>
      <p:sp>
        <p:nvSpPr>
          <p:cNvPr id="4" name="Slide Number Placeholder 3">
            <a:extLst>
              <a:ext uri="{FF2B5EF4-FFF2-40B4-BE49-F238E27FC236}">
                <a16:creationId xmlns:a16="http://schemas.microsoft.com/office/drawing/2014/main" id="{2CAF2959-FA93-8085-3CEC-781216712270}"/>
              </a:ext>
            </a:extLst>
          </p:cNvPr>
          <p:cNvSpPr>
            <a:spLocks noGrp="1"/>
          </p:cNvSpPr>
          <p:nvPr>
            <p:ph type="sldNum" sz="quarter" idx="12"/>
          </p:nvPr>
        </p:nvSpPr>
        <p:spPr/>
        <p:txBody>
          <a:bodyPr/>
          <a:lstStyle/>
          <a:p>
            <a:fld id="{741AFF56-1126-4107-9C02-BC0EFBF16431}" type="slidenum">
              <a:rPr lang="en-GB" smtClean="0"/>
              <a:pPr/>
              <a:t>22</a:t>
            </a:fld>
            <a:endParaRPr lang="en-GB" dirty="0"/>
          </a:p>
        </p:txBody>
      </p:sp>
      <p:sp>
        <p:nvSpPr>
          <p:cNvPr id="2" name="Footer Placeholder 4">
            <a:extLst>
              <a:ext uri="{FF2B5EF4-FFF2-40B4-BE49-F238E27FC236}">
                <a16:creationId xmlns:a16="http://schemas.microsoft.com/office/drawing/2014/main" id="{7C4255F1-3934-964E-287D-DAA1D62BB15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pic>
        <p:nvPicPr>
          <p:cNvPr id="5" name="Picture 4">
            <a:extLst>
              <a:ext uri="{FF2B5EF4-FFF2-40B4-BE49-F238E27FC236}">
                <a16:creationId xmlns:a16="http://schemas.microsoft.com/office/drawing/2014/main" id="{1DB18800-D988-3AFB-C18C-D2AA43D354E2}"/>
              </a:ext>
            </a:extLst>
          </p:cNvPr>
          <p:cNvPicPr>
            <a:picLocks noChangeAspect="1"/>
          </p:cNvPicPr>
          <p:nvPr/>
        </p:nvPicPr>
        <p:blipFill>
          <a:blip r:embed="rId3"/>
          <a:stretch>
            <a:fillRect/>
          </a:stretch>
        </p:blipFill>
        <p:spPr>
          <a:xfrm>
            <a:off x="326849" y="836620"/>
            <a:ext cx="11743853" cy="4407184"/>
          </a:xfrm>
          <a:prstGeom prst="rect">
            <a:avLst/>
          </a:prstGeom>
        </p:spPr>
      </p:pic>
    </p:spTree>
    <p:extLst>
      <p:ext uri="{BB962C8B-B14F-4D97-AF65-F5344CB8AC3E}">
        <p14:creationId xmlns:p14="http://schemas.microsoft.com/office/powerpoint/2010/main" val="658153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639A6AFD-9FF0-328C-8648-1BA11EDEF35C}"/>
              </a:ext>
            </a:extLst>
          </p:cNvPr>
          <p:cNvSpPr>
            <a:spLocks noGrp="1"/>
          </p:cNvSpPr>
          <p:nvPr>
            <p:ph idx="1"/>
          </p:nvPr>
        </p:nvSpPr>
        <p:spPr>
          <a:xfrm>
            <a:off x="8755693" y="304974"/>
            <a:ext cx="3125157" cy="1203325"/>
          </a:xfrm>
        </p:spPr>
        <p:txBody>
          <a:bodyPr/>
          <a:lstStyle/>
          <a:p>
            <a:endParaRPr lang="en-US"/>
          </a:p>
        </p:txBody>
      </p:sp>
      <p:sp>
        <p:nvSpPr>
          <p:cNvPr id="4" name="Slide Number Placeholder 3">
            <a:extLst>
              <a:ext uri="{FF2B5EF4-FFF2-40B4-BE49-F238E27FC236}">
                <a16:creationId xmlns:a16="http://schemas.microsoft.com/office/drawing/2014/main" id="{1D9BDBE3-586F-89DA-0191-3D2963E2DA58}"/>
              </a:ext>
            </a:extLst>
          </p:cNvPr>
          <p:cNvSpPr>
            <a:spLocks noGrp="1"/>
          </p:cNvSpPr>
          <p:nvPr>
            <p:ph type="sldNum" sz="quarter" idx="12"/>
          </p:nvPr>
        </p:nvSpPr>
        <p:spPr>
          <a:xfrm>
            <a:off x="11467577" y="6400800"/>
            <a:ext cx="416447" cy="186484"/>
          </a:xfrm>
        </p:spPr>
        <p:txBody>
          <a:bodyPr anchor="b">
            <a:normAutofit/>
          </a:bodyPr>
          <a:lstStyle/>
          <a:p>
            <a:pPr>
              <a:spcAft>
                <a:spcPts val="600"/>
              </a:spcAft>
            </a:pPr>
            <a:fld id="{741AFF56-1126-4107-9C02-BC0EFBF16431}" type="slidenum">
              <a:rPr lang="en-GB" smtClean="0"/>
              <a:pPr>
                <a:spcAft>
                  <a:spcPts val="600"/>
                </a:spcAft>
              </a:pPr>
              <a:t>23</a:t>
            </a:fld>
            <a:endParaRPr lang="en-GB"/>
          </a:p>
        </p:txBody>
      </p:sp>
      <p:pic>
        <p:nvPicPr>
          <p:cNvPr id="7" name="Content Placeholder 6" descr="Parliament House, Canberra with a flag on top&#10;&#10;AI-generated content may be incorrect.">
            <a:extLst>
              <a:ext uri="{FF2B5EF4-FFF2-40B4-BE49-F238E27FC236}">
                <a16:creationId xmlns:a16="http://schemas.microsoft.com/office/drawing/2014/main" id="{E040F2C3-FE93-6088-F7ED-AC9F8EF527BA}"/>
              </a:ext>
            </a:extLst>
          </p:cNvPr>
          <p:cNvPicPr>
            <a:picLocks noGrp="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12192001" cy="6858000"/>
          </a:xfrm>
          <a:noFill/>
        </p:spPr>
      </p:pic>
      <p:sp>
        <p:nvSpPr>
          <p:cNvPr id="8" name="Title 7">
            <a:extLst>
              <a:ext uri="{FF2B5EF4-FFF2-40B4-BE49-F238E27FC236}">
                <a16:creationId xmlns:a16="http://schemas.microsoft.com/office/drawing/2014/main" id="{6EB942AC-6EE5-B6A0-8B6A-6E28D4CE5110}"/>
              </a:ext>
            </a:extLst>
          </p:cNvPr>
          <p:cNvSpPr txBox="1">
            <a:spLocks/>
          </p:cNvSpPr>
          <p:nvPr/>
        </p:nvSpPr>
        <p:spPr>
          <a:xfrm>
            <a:off x="1045209" y="540995"/>
            <a:ext cx="9489813" cy="123243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100" kern="1200">
                <a:solidFill>
                  <a:schemeClr val="tx1"/>
                </a:solidFill>
                <a:latin typeface="+mj-lt"/>
                <a:ea typeface="+mj-ea"/>
                <a:cs typeface="+mj-cs"/>
              </a:defRPr>
            </a:lvl1pPr>
          </a:lstStyle>
          <a:p>
            <a:r>
              <a:rPr lang="en-US" sz="4800" dirty="0">
                <a:solidFill>
                  <a:schemeClr val="bg1"/>
                </a:solidFill>
                <a:latin typeface="ABC Oracle"/>
                <a:ea typeface="+mn-ea"/>
                <a:cs typeface="+mn-cs"/>
              </a:rPr>
              <a:t>Government</a:t>
            </a:r>
            <a:endParaRPr lang="en-US" sz="4800" dirty="0">
              <a:solidFill>
                <a:schemeClr val="bg1"/>
              </a:solidFill>
            </a:endParaRPr>
          </a:p>
        </p:txBody>
      </p:sp>
    </p:spTree>
    <p:extLst>
      <p:ext uri="{BB962C8B-B14F-4D97-AF65-F5344CB8AC3E}">
        <p14:creationId xmlns:p14="http://schemas.microsoft.com/office/powerpoint/2010/main" val="1527624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7F0E0-4311-FD08-97EE-D24D08C8E0F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EAEC533-0A9F-DCB1-2183-90370FE832F1}"/>
              </a:ext>
            </a:extLst>
          </p:cNvPr>
          <p:cNvSpPr>
            <a:spLocks noGrp="1"/>
          </p:cNvSpPr>
          <p:nvPr>
            <p:ph type="title"/>
          </p:nvPr>
        </p:nvSpPr>
        <p:spPr>
          <a:xfrm>
            <a:off x="326849" y="288389"/>
            <a:ext cx="11485706" cy="1232435"/>
          </a:xfrm>
        </p:spPr>
        <p:txBody>
          <a:bodyPr/>
          <a:lstStyle/>
          <a:p>
            <a:r>
              <a:rPr lang="en-US" dirty="0">
                <a:solidFill>
                  <a:srgbClr val="000000"/>
                </a:solidFill>
                <a:latin typeface="ABC Oracle"/>
                <a:ea typeface="+mn-ea"/>
                <a:cs typeface="+mn-cs"/>
              </a:rPr>
              <a:t>Sovereign risk or ‘stroke of a pen’ risk – raising new levies on PHI </a:t>
            </a:r>
            <a:endParaRPr lang="en-US" dirty="0"/>
          </a:p>
        </p:txBody>
      </p:sp>
      <p:sp>
        <p:nvSpPr>
          <p:cNvPr id="4" name="Slide Number Placeholder 3">
            <a:extLst>
              <a:ext uri="{FF2B5EF4-FFF2-40B4-BE49-F238E27FC236}">
                <a16:creationId xmlns:a16="http://schemas.microsoft.com/office/drawing/2014/main" id="{6D293139-A8E5-9504-FA6C-651DB06ADE74}"/>
              </a:ext>
            </a:extLst>
          </p:cNvPr>
          <p:cNvSpPr>
            <a:spLocks noGrp="1"/>
          </p:cNvSpPr>
          <p:nvPr>
            <p:ph type="sldNum" sz="quarter" idx="12"/>
          </p:nvPr>
        </p:nvSpPr>
        <p:spPr/>
        <p:txBody>
          <a:bodyPr/>
          <a:lstStyle/>
          <a:p>
            <a:fld id="{741AFF56-1126-4107-9C02-BC0EFBF16431}" type="slidenum">
              <a:rPr lang="en-GB" smtClean="0"/>
              <a:pPr/>
              <a:t>24</a:t>
            </a:fld>
            <a:endParaRPr lang="en-GB" dirty="0"/>
          </a:p>
        </p:txBody>
      </p:sp>
      <p:sp>
        <p:nvSpPr>
          <p:cNvPr id="2" name="Footer Placeholder 4">
            <a:extLst>
              <a:ext uri="{FF2B5EF4-FFF2-40B4-BE49-F238E27FC236}">
                <a16:creationId xmlns:a16="http://schemas.microsoft.com/office/drawing/2014/main" id="{2C681CDB-4E17-FC99-3BCE-5938EAC181C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pic>
        <p:nvPicPr>
          <p:cNvPr id="5" name="Picture 4">
            <a:extLst>
              <a:ext uri="{FF2B5EF4-FFF2-40B4-BE49-F238E27FC236}">
                <a16:creationId xmlns:a16="http://schemas.microsoft.com/office/drawing/2014/main" id="{B02F0482-6208-3421-05BC-36B15AE64833}"/>
              </a:ext>
            </a:extLst>
          </p:cNvPr>
          <p:cNvPicPr>
            <a:picLocks noChangeAspect="1"/>
          </p:cNvPicPr>
          <p:nvPr/>
        </p:nvPicPr>
        <p:blipFill>
          <a:blip r:embed="rId3"/>
          <a:stretch>
            <a:fillRect/>
          </a:stretch>
        </p:blipFill>
        <p:spPr>
          <a:xfrm>
            <a:off x="1612072" y="1095570"/>
            <a:ext cx="8426819" cy="4661418"/>
          </a:xfrm>
          <a:prstGeom prst="rect">
            <a:avLst/>
          </a:prstGeom>
        </p:spPr>
      </p:pic>
    </p:spTree>
    <p:extLst>
      <p:ext uri="{BB962C8B-B14F-4D97-AF65-F5344CB8AC3E}">
        <p14:creationId xmlns:p14="http://schemas.microsoft.com/office/powerpoint/2010/main" val="2375546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E114A-0D32-2A56-FF63-92F1685AF38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B8DF10D-CABD-D50C-74B4-8F288B173568}"/>
              </a:ext>
            </a:extLst>
          </p:cNvPr>
          <p:cNvSpPr>
            <a:spLocks noGrp="1"/>
          </p:cNvSpPr>
          <p:nvPr>
            <p:ph type="title"/>
          </p:nvPr>
        </p:nvSpPr>
        <p:spPr>
          <a:xfrm>
            <a:off x="326849" y="288389"/>
            <a:ext cx="9489813" cy="1232435"/>
          </a:xfrm>
        </p:spPr>
        <p:txBody>
          <a:bodyPr/>
          <a:lstStyle/>
          <a:p>
            <a:r>
              <a:rPr lang="en-US" dirty="0">
                <a:solidFill>
                  <a:srgbClr val="000000"/>
                </a:solidFill>
                <a:latin typeface="ABC Oracle"/>
                <a:ea typeface="+mn-ea"/>
                <a:cs typeface="+mn-cs"/>
              </a:rPr>
              <a:t>Sovereign risk – what is product </a:t>
            </a:r>
            <a:r>
              <a:rPr lang="en-US" dirty="0" err="1">
                <a:solidFill>
                  <a:srgbClr val="000000"/>
                </a:solidFill>
                <a:latin typeface="ABC Oracle"/>
                <a:ea typeface="+mn-ea"/>
                <a:cs typeface="+mn-cs"/>
              </a:rPr>
              <a:t>phoenixing</a:t>
            </a:r>
            <a:r>
              <a:rPr lang="en-US" dirty="0">
                <a:solidFill>
                  <a:srgbClr val="000000"/>
                </a:solidFill>
                <a:latin typeface="ABC Oracle"/>
                <a:ea typeface="+mn-ea"/>
                <a:cs typeface="+mn-cs"/>
              </a:rPr>
              <a:t>? </a:t>
            </a:r>
            <a:endParaRPr lang="en-US" dirty="0"/>
          </a:p>
        </p:txBody>
      </p:sp>
      <p:sp>
        <p:nvSpPr>
          <p:cNvPr id="4" name="Slide Number Placeholder 3">
            <a:extLst>
              <a:ext uri="{FF2B5EF4-FFF2-40B4-BE49-F238E27FC236}">
                <a16:creationId xmlns:a16="http://schemas.microsoft.com/office/drawing/2014/main" id="{D753A994-E4F4-ED56-07BC-5C904F549892}"/>
              </a:ext>
            </a:extLst>
          </p:cNvPr>
          <p:cNvSpPr>
            <a:spLocks noGrp="1"/>
          </p:cNvSpPr>
          <p:nvPr>
            <p:ph type="sldNum" sz="quarter" idx="12"/>
          </p:nvPr>
        </p:nvSpPr>
        <p:spPr/>
        <p:txBody>
          <a:bodyPr/>
          <a:lstStyle/>
          <a:p>
            <a:fld id="{741AFF56-1126-4107-9C02-BC0EFBF16431}" type="slidenum">
              <a:rPr lang="en-GB" smtClean="0"/>
              <a:pPr/>
              <a:t>25</a:t>
            </a:fld>
            <a:endParaRPr lang="en-GB" dirty="0"/>
          </a:p>
        </p:txBody>
      </p:sp>
      <p:sp>
        <p:nvSpPr>
          <p:cNvPr id="2" name="Footer Placeholder 4">
            <a:extLst>
              <a:ext uri="{FF2B5EF4-FFF2-40B4-BE49-F238E27FC236}">
                <a16:creationId xmlns:a16="http://schemas.microsoft.com/office/drawing/2014/main" id="{49AA4820-DFBC-D5B0-17F8-8E974EF87FF1}"/>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pic>
        <p:nvPicPr>
          <p:cNvPr id="6" name="Picture 5">
            <a:extLst>
              <a:ext uri="{FF2B5EF4-FFF2-40B4-BE49-F238E27FC236}">
                <a16:creationId xmlns:a16="http://schemas.microsoft.com/office/drawing/2014/main" id="{05BC4080-C969-914C-57CB-E7D16D63D7F8}"/>
              </a:ext>
            </a:extLst>
          </p:cNvPr>
          <p:cNvPicPr>
            <a:picLocks noChangeAspect="1"/>
          </p:cNvPicPr>
          <p:nvPr/>
        </p:nvPicPr>
        <p:blipFill>
          <a:blip r:embed="rId3"/>
          <a:stretch>
            <a:fillRect/>
          </a:stretch>
        </p:blipFill>
        <p:spPr>
          <a:xfrm>
            <a:off x="2130744" y="877144"/>
            <a:ext cx="9336833" cy="2820077"/>
          </a:xfrm>
          <a:prstGeom prst="rect">
            <a:avLst/>
          </a:prstGeom>
        </p:spPr>
      </p:pic>
      <p:pic>
        <p:nvPicPr>
          <p:cNvPr id="9" name="Picture 8">
            <a:extLst>
              <a:ext uri="{FF2B5EF4-FFF2-40B4-BE49-F238E27FC236}">
                <a16:creationId xmlns:a16="http://schemas.microsoft.com/office/drawing/2014/main" id="{90771F31-A2CB-6C41-E06A-7516BF2DEC28}"/>
              </a:ext>
            </a:extLst>
          </p:cNvPr>
          <p:cNvPicPr>
            <a:picLocks noChangeAspect="1"/>
          </p:cNvPicPr>
          <p:nvPr/>
        </p:nvPicPr>
        <p:blipFill>
          <a:blip r:embed="rId4"/>
          <a:stretch>
            <a:fillRect/>
          </a:stretch>
        </p:blipFill>
        <p:spPr>
          <a:xfrm>
            <a:off x="2022776" y="3549977"/>
            <a:ext cx="8735419" cy="3210373"/>
          </a:xfrm>
          <a:prstGeom prst="rect">
            <a:avLst/>
          </a:prstGeom>
        </p:spPr>
      </p:pic>
    </p:spTree>
    <p:extLst>
      <p:ext uri="{BB962C8B-B14F-4D97-AF65-F5344CB8AC3E}">
        <p14:creationId xmlns:p14="http://schemas.microsoft.com/office/powerpoint/2010/main" val="2751630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A39870A-3983-9A58-4018-6D7CC425EE78}"/>
              </a:ext>
            </a:extLst>
          </p:cNvPr>
          <p:cNvSpPr>
            <a:spLocks noGrp="1"/>
          </p:cNvSpPr>
          <p:nvPr>
            <p:ph type="title"/>
          </p:nvPr>
        </p:nvSpPr>
        <p:spPr>
          <a:xfrm>
            <a:off x="326849" y="288389"/>
            <a:ext cx="11343068" cy="1232435"/>
          </a:xfrm>
        </p:spPr>
        <p:txBody>
          <a:bodyPr/>
          <a:lstStyle/>
          <a:p>
            <a:r>
              <a:rPr lang="en-US" dirty="0"/>
              <a:t>Private Hospital Viability Review &amp; Ministerial approach to private health system – stakeholder management</a:t>
            </a:r>
          </a:p>
        </p:txBody>
      </p:sp>
      <p:pic>
        <p:nvPicPr>
          <p:cNvPr id="7" name="Picture 6">
            <a:extLst>
              <a:ext uri="{FF2B5EF4-FFF2-40B4-BE49-F238E27FC236}">
                <a16:creationId xmlns:a16="http://schemas.microsoft.com/office/drawing/2014/main" id="{D302CFAB-C518-47D9-98A4-23E88EA913CE}"/>
              </a:ext>
            </a:extLst>
          </p:cNvPr>
          <p:cNvPicPr>
            <a:picLocks noChangeAspect="1"/>
          </p:cNvPicPr>
          <p:nvPr/>
        </p:nvPicPr>
        <p:blipFill>
          <a:blip r:embed="rId3"/>
          <a:stretch>
            <a:fillRect/>
          </a:stretch>
        </p:blipFill>
        <p:spPr>
          <a:xfrm>
            <a:off x="3358823" y="1724685"/>
            <a:ext cx="7595857" cy="4844926"/>
          </a:xfrm>
          <a:prstGeom prst="rect">
            <a:avLst/>
          </a:prstGeom>
          <a:noFill/>
        </p:spPr>
      </p:pic>
      <p:sp>
        <p:nvSpPr>
          <p:cNvPr id="4" name="Slide Number Placeholder 3">
            <a:extLst>
              <a:ext uri="{FF2B5EF4-FFF2-40B4-BE49-F238E27FC236}">
                <a16:creationId xmlns:a16="http://schemas.microsoft.com/office/drawing/2014/main" id="{3D6D1905-EA3C-002C-8824-F0F86E0C7547}"/>
              </a:ext>
            </a:extLst>
          </p:cNvPr>
          <p:cNvSpPr>
            <a:spLocks noGrp="1"/>
          </p:cNvSpPr>
          <p:nvPr>
            <p:ph type="sldNum" sz="quarter" idx="12"/>
          </p:nvPr>
        </p:nvSpPr>
        <p:spPr>
          <a:xfrm>
            <a:off x="11467577" y="6400800"/>
            <a:ext cx="416447" cy="186484"/>
          </a:xfrm>
        </p:spPr>
        <p:txBody>
          <a:bodyPr anchor="b">
            <a:normAutofit/>
          </a:bodyPr>
          <a:lstStyle/>
          <a:p>
            <a:pPr>
              <a:spcAft>
                <a:spcPts val="600"/>
              </a:spcAft>
            </a:pPr>
            <a:fld id="{741AFF56-1126-4107-9C02-BC0EFBF16431}" type="slidenum">
              <a:rPr lang="en-GB" smtClean="0"/>
              <a:pPr>
                <a:spcAft>
                  <a:spcPts val="600"/>
                </a:spcAft>
              </a:pPr>
              <a:t>26</a:t>
            </a:fld>
            <a:endParaRPr lang="en-GB"/>
          </a:p>
        </p:txBody>
      </p:sp>
    </p:spTree>
    <p:extLst>
      <p:ext uri="{BB962C8B-B14F-4D97-AF65-F5344CB8AC3E}">
        <p14:creationId xmlns:p14="http://schemas.microsoft.com/office/powerpoint/2010/main" val="31071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C257A-6CDA-110D-1775-963B4C584575}"/>
            </a:ext>
          </a:extLst>
        </p:cNvPr>
        <p:cNvGrpSpPr/>
        <p:nvPr/>
      </p:nvGrpSpPr>
      <p:grpSpPr>
        <a:xfrm>
          <a:off x="0" y="0"/>
          <a:ext cx="0" cy="0"/>
          <a:chOff x="0" y="0"/>
          <a:chExt cx="0" cy="0"/>
        </a:xfrm>
      </p:grpSpPr>
      <p:sp>
        <p:nvSpPr>
          <p:cNvPr id="14" name="Slide Number">
            <a:extLst>
              <a:ext uri="{FF2B5EF4-FFF2-40B4-BE49-F238E27FC236}">
                <a16:creationId xmlns:a16="http://schemas.microsoft.com/office/drawing/2014/main" id="{E526F3CD-4FD5-396E-F2B7-1BE671C4081E}"/>
              </a:ext>
            </a:extLst>
          </p:cNvPr>
          <p:cNvSpPr>
            <a:spLocks noGrp="1"/>
          </p:cNvSpPr>
          <p:nvPr>
            <p:ph type="sldNum" sz="quarter" idx="4"/>
          </p:nvPr>
        </p:nvSpPr>
        <p:spPr/>
        <p:txBody>
          <a:bodyPr/>
          <a:lstStyle/>
          <a:p>
            <a:pPr defTabSz="1219170">
              <a:defRPr/>
            </a:pPr>
            <a:fld id="{A04DF0AE-8B3C-45BA-8AFA-E3B611F5AE38}" type="slidenum">
              <a:rPr lang="en-AU">
                <a:solidFill>
                  <a:prstClr val="black">
                    <a:tint val="75000"/>
                  </a:prstClr>
                </a:solidFill>
                <a:latin typeface="Arial" panose="020B0604020202020204" pitchFamily="34" charset="0"/>
              </a:rPr>
              <a:pPr defTabSz="1219170">
                <a:defRPr/>
              </a:pPr>
              <a:t>27</a:t>
            </a:fld>
            <a:endParaRPr lang="en-AU" dirty="0">
              <a:solidFill>
                <a:prstClr val="black">
                  <a:tint val="75000"/>
                </a:prstClr>
              </a:solidFill>
              <a:latin typeface="Arial" panose="020B0604020202020204" pitchFamily="34" charset="0"/>
            </a:endParaRPr>
          </a:p>
        </p:txBody>
      </p:sp>
      <p:pic>
        <p:nvPicPr>
          <p:cNvPr id="1026" name="Picture 2" descr="Photo">
            <a:extLst>
              <a:ext uri="{FF2B5EF4-FFF2-40B4-BE49-F238E27FC236}">
                <a16:creationId xmlns:a16="http://schemas.microsoft.com/office/drawing/2014/main" id="{F2909443-B466-07D2-C0B4-ECAC83FAD8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349" y="626519"/>
            <a:ext cx="1234723"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ustralian Unity health insurance ...">
            <a:extLst>
              <a:ext uri="{FF2B5EF4-FFF2-40B4-BE49-F238E27FC236}">
                <a16:creationId xmlns:a16="http://schemas.microsoft.com/office/drawing/2014/main" id="{22D57C54-9A8E-CC5C-9970-6CBC1BE0FB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97" t="16221" r="2121" b="14731"/>
          <a:stretch/>
        </p:blipFill>
        <p:spPr bwMode="auto">
          <a:xfrm>
            <a:off x="9239704" y="588201"/>
            <a:ext cx="2754949" cy="11518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octors' Health Fund - Australian ...">
            <a:extLst>
              <a:ext uri="{FF2B5EF4-FFF2-40B4-BE49-F238E27FC236}">
                <a16:creationId xmlns:a16="http://schemas.microsoft.com/office/drawing/2014/main" id="{76C608EA-37BD-97B2-3165-053D8D8C67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88" t="27044" r="3221" b="31755"/>
          <a:stretch/>
        </p:blipFill>
        <p:spPr bwMode="auto">
          <a:xfrm>
            <a:off x="10769" y="1994007"/>
            <a:ext cx="3433303" cy="7614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rofile for HCF Health Insurance Australia">
            <a:extLst>
              <a:ext uri="{FF2B5EF4-FFF2-40B4-BE49-F238E27FC236}">
                <a16:creationId xmlns:a16="http://schemas.microsoft.com/office/drawing/2014/main" id="{39078653-B331-73AF-33D5-88753357B1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516" t="9680" r="19526" b="12666"/>
          <a:stretch/>
        </p:blipFill>
        <p:spPr bwMode="auto">
          <a:xfrm>
            <a:off x="7520746" y="1863695"/>
            <a:ext cx="963953" cy="12279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ealth Insurance Fund - Members Health">
            <a:extLst>
              <a:ext uri="{FF2B5EF4-FFF2-40B4-BE49-F238E27FC236}">
                <a16:creationId xmlns:a16="http://schemas.microsoft.com/office/drawing/2014/main" id="{81FB8B40-851E-0EEE-AE6B-83CA50B5CE7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459" t="19260" r="25382" b="17546"/>
          <a:stretch/>
        </p:blipFill>
        <p:spPr bwMode="auto">
          <a:xfrm>
            <a:off x="1967541" y="571673"/>
            <a:ext cx="1502104" cy="125269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atrobe Health Services - AHSA">
            <a:extLst>
              <a:ext uri="{FF2B5EF4-FFF2-40B4-BE49-F238E27FC236}">
                <a16:creationId xmlns:a16="http://schemas.microsoft.com/office/drawing/2014/main" id="{4636B2A2-2E14-11E3-5348-8C5AE41031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339" y="3346190"/>
            <a:ext cx="2883092" cy="76706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ildura Health Fund - Members Health">
            <a:extLst>
              <a:ext uri="{FF2B5EF4-FFF2-40B4-BE49-F238E27FC236}">
                <a16:creationId xmlns:a16="http://schemas.microsoft.com/office/drawing/2014/main" id="{69198814-B529-1229-E51C-382C4A70DCB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586" t="22666" r="16967" b="26053"/>
          <a:stretch/>
        </p:blipFill>
        <p:spPr bwMode="auto">
          <a:xfrm>
            <a:off x="6860359" y="652706"/>
            <a:ext cx="1898848" cy="97689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avy Health - AHSA">
            <a:extLst>
              <a:ext uri="{FF2B5EF4-FFF2-40B4-BE49-F238E27FC236}">
                <a16:creationId xmlns:a16="http://schemas.microsoft.com/office/drawing/2014/main" id="{9147F343-68FE-33F4-D8F0-E4B5933C0E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5177" y="3397476"/>
            <a:ext cx="2990123" cy="103053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oenix Health OMS">
            <a:extLst>
              <a:ext uri="{FF2B5EF4-FFF2-40B4-BE49-F238E27FC236}">
                <a16:creationId xmlns:a16="http://schemas.microsoft.com/office/drawing/2014/main" id="{A60B637F-FF1E-68E9-0563-9398D0554A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5821" y="684277"/>
            <a:ext cx="2846504" cy="102748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TUH | Teachers Union Health Fund ...">
            <a:extLst>
              <a:ext uri="{FF2B5EF4-FFF2-40B4-BE49-F238E27FC236}">
                <a16:creationId xmlns:a16="http://schemas.microsoft.com/office/drawing/2014/main" id="{DA3425A4-6AE1-B0A1-1590-AA12BD537C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90653" y="3148231"/>
            <a:ext cx="2096147" cy="116297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Westfund health insurance review | CHOICE">
            <a:extLst>
              <a:ext uri="{FF2B5EF4-FFF2-40B4-BE49-F238E27FC236}">
                <a16:creationId xmlns:a16="http://schemas.microsoft.com/office/drawing/2014/main" id="{B278EF9E-C52D-3943-01E4-BBFD9962339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387" t="19696" r="12494" b="19643"/>
          <a:stretch/>
        </p:blipFill>
        <p:spPr bwMode="auto">
          <a:xfrm>
            <a:off x="3422080" y="2021909"/>
            <a:ext cx="2096147" cy="9115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ib Health Funds vector logo (svg, ai ...">
            <a:extLst>
              <a:ext uri="{FF2B5EF4-FFF2-40B4-BE49-F238E27FC236}">
                <a16:creationId xmlns:a16="http://schemas.microsoft.com/office/drawing/2014/main" id="{554D3206-874C-B696-733E-4262E33D6F8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05063" y="2133311"/>
            <a:ext cx="2076839" cy="6887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pa | Health Insurance | Simples! | Compare the Market">
            <a:extLst>
              <a:ext uri="{FF2B5EF4-FFF2-40B4-BE49-F238E27FC236}">
                <a16:creationId xmlns:a16="http://schemas.microsoft.com/office/drawing/2014/main" id="{761D381F-F370-CFD0-0846-F0545B89B000}"/>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0207" r="19551"/>
          <a:stretch/>
        </p:blipFill>
        <p:spPr bwMode="auto">
          <a:xfrm>
            <a:off x="10926494" y="1907677"/>
            <a:ext cx="1232903" cy="12279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dibank health insurance review | CHOICE">
            <a:extLst>
              <a:ext uri="{FF2B5EF4-FFF2-40B4-BE49-F238E27FC236}">
                <a16:creationId xmlns:a16="http://schemas.microsoft.com/office/drawing/2014/main" id="{B1B30DF8-FAE6-F80A-7CFF-999875DF250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6292" t="27629" r="15306" b="27251"/>
          <a:stretch/>
        </p:blipFill>
        <p:spPr bwMode="auto">
          <a:xfrm>
            <a:off x="143339" y="4730353"/>
            <a:ext cx="2340255" cy="8644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Teachers Health - Members Health">
            <a:extLst>
              <a:ext uri="{FF2B5EF4-FFF2-40B4-BE49-F238E27FC236}">
                <a16:creationId xmlns:a16="http://schemas.microsoft.com/office/drawing/2014/main" id="{2F866BCC-8C65-34EC-2FA4-3A0C2BE9A911}"/>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5612" t="23570" r="12847" b="23479"/>
          <a:stretch/>
        </p:blipFill>
        <p:spPr bwMode="auto">
          <a:xfrm>
            <a:off x="2826548" y="4674796"/>
            <a:ext cx="2325069" cy="11164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AIA Customer Centre">
            <a:extLst>
              <a:ext uri="{FF2B5EF4-FFF2-40B4-BE49-F238E27FC236}">
                <a16:creationId xmlns:a16="http://schemas.microsoft.com/office/drawing/2014/main" id="{CD7EB09C-B103-B465-F4C6-FA354652A2F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434892" y="4734216"/>
            <a:ext cx="1074168" cy="11501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GMHBA Limited">
            <a:extLst>
              <a:ext uri="{FF2B5EF4-FFF2-40B4-BE49-F238E27FC236}">
                <a16:creationId xmlns:a16="http://schemas.microsoft.com/office/drawing/2014/main" id="{F7A053CB-C851-FFC1-22D3-9C8BBB64126A}"/>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7441" t="35934" r="8647" b="36832"/>
          <a:stretch/>
        </p:blipFill>
        <p:spPr bwMode="auto">
          <a:xfrm>
            <a:off x="6735719" y="4868516"/>
            <a:ext cx="3049924" cy="6085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Defence Health">
            <a:extLst>
              <a:ext uri="{FF2B5EF4-FFF2-40B4-BE49-F238E27FC236}">
                <a16:creationId xmlns:a16="http://schemas.microsoft.com/office/drawing/2014/main" id="{A2E6E9C3-463C-B073-742F-A86EBC045651}"/>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36" t="25746" b="24481"/>
          <a:stretch/>
        </p:blipFill>
        <p:spPr bwMode="auto">
          <a:xfrm>
            <a:off x="9986916" y="4677719"/>
            <a:ext cx="2180539" cy="10900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St.LukesHealth health insurance review ...">
            <a:extLst>
              <a:ext uri="{FF2B5EF4-FFF2-40B4-BE49-F238E27FC236}">
                <a16:creationId xmlns:a16="http://schemas.microsoft.com/office/drawing/2014/main" id="{3E9B06BB-607E-A94F-5553-E3D7617E1A22}"/>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8968" t="18500" r="5069" b="29763"/>
          <a:stretch/>
        </p:blipFill>
        <p:spPr bwMode="auto">
          <a:xfrm>
            <a:off x="8914241" y="3371390"/>
            <a:ext cx="3275180" cy="11038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Member-owned health insurance that ...">
            <a:extLst>
              <a:ext uri="{FF2B5EF4-FFF2-40B4-BE49-F238E27FC236}">
                <a16:creationId xmlns:a16="http://schemas.microsoft.com/office/drawing/2014/main" id="{C897A18E-8BA6-5197-30F2-B7E08EA2330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4998" y="5867846"/>
            <a:ext cx="3262757" cy="7731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Home | RBHS">
            <a:extLst>
              <a:ext uri="{FF2B5EF4-FFF2-40B4-BE49-F238E27FC236}">
                <a16:creationId xmlns:a16="http://schemas.microsoft.com/office/drawing/2014/main" id="{DF1007E7-1F2D-A314-361F-D8037ED2676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33174" y="5753087"/>
            <a:ext cx="2124815" cy="8878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HBF health insurance review | CHOICE">
            <a:extLst>
              <a:ext uri="{FF2B5EF4-FFF2-40B4-BE49-F238E27FC236}">
                <a16:creationId xmlns:a16="http://schemas.microsoft.com/office/drawing/2014/main" id="{F83570A8-1D2E-9DB4-A3D7-A6447D79D007}"/>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9681" t="17926" r="7160" b="17930"/>
          <a:stretch/>
        </p:blipFill>
        <p:spPr bwMode="auto">
          <a:xfrm>
            <a:off x="5611499" y="2055619"/>
            <a:ext cx="1801717" cy="77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38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0EC35-6806-240D-827D-678050B7E36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36D1965-27A6-049C-9980-2F9933485DDE}"/>
              </a:ext>
            </a:extLst>
          </p:cNvPr>
          <p:cNvSpPr>
            <a:spLocks noGrp="1"/>
          </p:cNvSpPr>
          <p:nvPr>
            <p:ph type="title"/>
          </p:nvPr>
        </p:nvSpPr>
        <p:spPr>
          <a:xfrm>
            <a:off x="326849" y="288389"/>
            <a:ext cx="9489813" cy="1232435"/>
          </a:xfrm>
        </p:spPr>
        <p:txBody>
          <a:bodyPr/>
          <a:lstStyle/>
          <a:p>
            <a:r>
              <a:rPr lang="en-US" dirty="0">
                <a:solidFill>
                  <a:srgbClr val="000000"/>
                </a:solidFill>
                <a:latin typeface="ABC Oracle"/>
                <a:ea typeface="+mn-ea"/>
                <a:cs typeface="+mn-cs"/>
              </a:rPr>
              <a:t>Insurer responses</a:t>
            </a:r>
            <a:endParaRPr lang="en-US" dirty="0"/>
          </a:p>
        </p:txBody>
      </p:sp>
      <p:sp>
        <p:nvSpPr>
          <p:cNvPr id="4" name="Slide Number Placeholder 3">
            <a:extLst>
              <a:ext uri="{FF2B5EF4-FFF2-40B4-BE49-F238E27FC236}">
                <a16:creationId xmlns:a16="http://schemas.microsoft.com/office/drawing/2014/main" id="{677DF8A1-8977-F605-21E4-00F305A13201}"/>
              </a:ext>
            </a:extLst>
          </p:cNvPr>
          <p:cNvSpPr>
            <a:spLocks noGrp="1"/>
          </p:cNvSpPr>
          <p:nvPr>
            <p:ph type="sldNum" sz="quarter" idx="12"/>
          </p:nvPr>
        </p:nvSpPr>
        <p:spPr/>
        <p:txBody>
          <a:bodyPr/>
          <a:lstStyle/>
          <a:p>
            <a:fld id="{741AFF56-1126-4107-9C02-BC0EFBF16431}" type="slidenum">
              <a:rPr lang="en-GB" smtClean="0"/>
              <a:pPr/>
              <a:t>28</a:t>
            </a:fld>
            <a:endParaRPr lang="en-GB" dirty="0"/>
          </a:p>
        </p:txBody>
      </p:sp>
      <p:sp>
        <p:nvSpPr>
          <p:cNvPr id="2" name="Footer Placeholder 4">
            <a:extLst>
              <a:ext uri="{FF2B5EF4-FFF2-40B4-BE49-F238E27FC236}">
                <a16:creationId xmlns:a16="http://schemas.microsoft.com/office/drawing/2014/main" id="{E0EA4C54-B317-26E0-A910-3288DA2520B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pic>
        <p:nvPicPr>
          <p:cNvPr id="1026" name="Picture 2">
            <a:extLst>
              <a:ext uri="{FF2B5EF4-FFF2-40B4-BE49-F238E27FC236}">
                <a16:creationId xmlns:a16="http://schemas.microsoft.com/office/drawing/2014/main" id="{C5D63008-9176-BA08-CC41-A84ACA01A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79" y="1520823"/>
            <a:ext cx="6101370" cy="3574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DA3E40B-5E6B-FE6C-95F4-DE6B442509DB}"/>
              </a:ext>
            </a:extLst>
          </p:cNvPr>
          <p:cNvPicPr>
            <a:picLocks noChangeAspect="1"/>
          </p:cNvPicPr>
          <p:nvPr/>
        </p:nvPicPr>
        <p:blipFill>
          <a:blip r:embed="rId4"/>
          <a:stretch>
            <a:fillRect/>
          </a:stretch>
        </p:blipFill>
        <p:spPr>
          <a:xfrm>
            <a:off x="7591791" y="2398230"/>
            <a:ext cx="4114800" cy="4436559"/>
          </a:xfrm>
          <a:prstGeom prst="rect">
            <a:avLst/>
          </a:prstGeom>
        </p:spPr>
      </p:pic>
      <p:pic>
        <p:nvPicPr>
          <p:cNvPr id="9" name="Picture 8">
            <a:extLst>
              <a:ext uri="{FF2B5EF4-FFF2-40B4-BE49-F238E27FC236}">
                <a16:creationId xmlns:a16="http://schemas.microsoft.com/office/drawing/2014/main" id="{23B6670F-809E-52B8-38A2-DC4CF6F6816C}"/>
              </a:ext>
            </a:extLst>
          </p:cNvPr>
          <p:cNvPicPr>
            <a:picLocks noChangeAspect="1"/>
          </p:cNvPicPr>
          <p:nvPr/>
        </p:nvPicPr>
        <p:blipFill>
          <a:blip r:embed="rId5"/>
          <a:stretch>
            <a:fillRect/>
          </a:stretch>
        </p:blipFill>
        <p:spPr>
          <a:xfrm>
            <a:off x="7657530" y="483425"/>
            <a:ext cx="3983321" cy="1914805"/>
          </a:xfrm>
          <a:prstGeom prst="rect">
            <a:avLst/>
          </a:prstGeom>
        </p:spPr>
      </p:pic>
      <p:sp>
        <p:nvSpPr>
          <p:cNvPr id="10" name="Title 7">
            <a:extLst>
              <a:ext uri="{FF2B5EF4-FFF2-40B4-BE49-F238E27FC236}">
                <a16:creationId xmlns:a16="http://schemas.microsoft.com/office/drawing/2014/main" id="{CBC3741B-E1FA-081F-4FCA-4DFDF4B2283D}"/>
              </a:ext>
            </a:extLst>
          </p:cNvPr>
          <p:cNvSpPr txBox="1">
            <a:spLocks/>
          </p:cNvSpPr>
          <p:nvPr/>
        </p:nvSpPr>
        <p:spPr>
          <a:xfrm>
            <a:off x="485409" y="5131823"/>
            <a:ext cx="6554489" cy="123243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100" kern="1200">
                <a:solidFill>
                  <a:schemeClr val="tx1"/>
                </a:solidFill>
                <a:latin typeface="+mj-lt"/>
                <a:ea typeface="+mj-ea"/>
                <a:cs typeface="+mj-cs"/>
              </a:defRPr>
            </a:lvl1pPr>
          </a:lstStyle>
          <a:p>
            <a:r>
              <a:rPr lang="en-US" sz="1400" dirty="0">
                <a:solidFill>
                  <a:srgbClr val="000000"/>
                </a:solidFill>
                <a:latin typeface="ABC Oracle"/>
                <a:ea typeface="+mn-ea"/>
                <a:cs typeface="+mn-cs"/>
              </a:rPr>
              <a:t>Source: Finity State of the Market Report 2025</a:t>
            </a:r>
          </a:p>
          <a:p>
            <a:r>
              <a:rPr lang="en-US" sz="1400" dirty="0">
                <a:solidFill>
                  <a:srgbClr val="000000"/>
                </a:solidFill>
                <a:latin typeface="ABC Oracle"/>
                <a:ea typeface="+mn-ea"/>
                <a:cs typeface="+mn-cs"/>
              </a:rPr>
              <a:t>NSW hospital products, open, $750 excess, excluding corporate products</a:t>
            </a:r>
            <a:endParaRPr lang="en-US" sz="1400" dirty="0"/>
          </a:p>
        </p:txBody>
      </p:sp>
    </p:spTree>
    <p:extLst>
      <p:ext uri="{BB962C8B-B14F-4D97-AF65-F5344CB8AC3E}">
        <p14:creationId xmlns:p14="http://schemas.microsoft.com/office/powerpoint/2010/main" val="611218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D9AD5-93CE-898D-497B-282071003B2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B86B3A9-E525-170C-FCE0-108D59CF14EF}"/>
              </a:ext>
            </a:extLst>
          </p:cNvPr>
          <p:cNvSpPr>
            <a:spLocks noGrp="1"/>
          </p:cNvSpPr>
          <p:nvPr>
            <p:ph type="title"/>
          </p:nvPr>
        </p:nvSpPr>
        <p:spPr>
          <a:xfrm>
            <a:off x="326849" y="288389"/>
            <a:ext cx="9489813" cy="1232435"/>
          </a:xfrm>
        </p:spPr>
        <p:txBody>
          <a:bodyPr/>
          <a:lstStyle/>
          <a:p>
            <a:r>
              <a:rPr lang="en-US" dirty="0">
                <a:solidFill>
                  <a:srgbClr val="000000"/>
                </a:solidFill>
                <a:latin typeface="ABC Oracle"/>
                <a:ea typeface="+mn-ea"/>
                <a:cs typeface="+mn-cs"/>
              </a:rPr>
              <a:t>Insurer responses</a:t>
            </a:r>
            <a:endParaRPr lang="en-US" dirty="0"/>
          </a:p>
        </p:txBody>
      </p:sp>
      <p:sp>
        <p:nvSpPr>
          <p:cNvPr id="4" name="Slide Number Placeholder 3">
            <a:extLst>
              <a:ext uri="{FF2B5EF4-FFF2-40B4-BE49-F238E27FC236}">
                <a16:creationId xmlns:a16="http://schemas.microsoft.com/office/drawing/2014/main" id="{84CD0210-8437-53AB-2B13-58CCE7222EC7}"/>
              </a:ext>
            </a:extLst>
          </p:cNvPr>
          <p:cNvSpPr>
            <a:spLocks noGrp="1"/>
          </p:cNvSpPr>
          <p:nvPr>
            <p:ph type="sldNum" sz="quarter" idx="12"/>
          </p:nvPr>
        </p:nvSpPr>
        <p:spPr/>
        <p:txBody>
          <a:bodyPr/>
          <a:lstStyle/>
          <a:p>
            <a:fld id="{741AFF56-1126-4107-9C02-BC0EFBF16431}" type="slidenum">
              <a:rPr lang="en-GB" smtClean="0"/>
              <a:pPr/>
              <a:t>29</a:t>
            </a:fld>
            <a:endParaRPr lang="en-GB" dirty="0"/>
          </a:p>
        </p:txBody>
      </p:sp>
      <p:sp>
        <p:nvSpPr>
          <p:cNvPr id="2" name="Footer Placeholder 4">
            <a:extLst>
              <a:ext uri="{FF2B5EF4-FFF2-40B4-BE49-F238E27FC236}">
                <a16:creationId xmlns:a16="http://schemas.microsoft.com/office/drawing/2014/main" id="{F61154A0-CDB4-7331-A16C-24BBF5F4B01B}"/>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pic>
        <p:nvPicPr>
          <p:cNvPr id="5" name="Picture 4">
            <a:extLst>
              <a:ext uri="{FF2B5EF4-FFF2-40B4-BE49-F238E27FC236}">
                <a16:creationId xmlns:a16="http://schemas.microsoft.com/office/drawing/2014/main" id="{41122C2E-CC86-E9E0-1BF3-66A5B9540FDF}"/>
              </a:ext>
            </a:extLst>
          </p:cNvPr>
          <p:cNvPicPr>
            <a:picLocks noChangeAspect="1"/>
          </p:cNvPicPr>
          <p:nvPr/>
        </p:nvPicPr>
        <p:blipFill>
          <a:blip r:embed="rId3"/>
          <a:stretch>
            <a:fillRect/>
          </a:stretch>
        </p:blipFill>
        <p:spPr>
          <a:xfrm>
            <a:off x="5063092" y="2720087"/>
            <a:ext cx="6820932" cy="3070725"/>
          </a:xfrm>
          <a:prstGeom prst="rect">
            <a:avLst/>
          </a:prstGeom>
        </p:spPr>
      </p:pic>
      <p:pic>
        <p:nvPicPr>
          <p:cNvPr id="11" name="Picture 10">
            <a:extLst>
              <a:ext uri="{FF2B5EF4-FFF2-40B4-BE49-F238E27FC236}">
                <a16:creationId xmlns:a16="http://schemas.microsoft.com/office/drawing/2014/main" id="{53BBE570-4FFF-1E53-4395-AB3E18C4716A}"/>
              </a:ext>
            </a:extLst>
          </p:cNvPr>
          <p:cNvPicPr>
            <a:picLocks noChangeAspect="1"/>
          </p:cNvPicPr>
          <p:nvPr/>
        </p:nvPicPr>
        <p:blipFill>
          <a:blip r:embed="rId4"/>
          <a:stretch>
            <a:fillRect/>
          </a:stretch>
        </p:blipFill>
        <p:spPr>
          <a:xfrm>
            <a:off x="5013456" y="204038"/>
            <a:ext cx="6920204" cy="2286276"/>
          </a:xfrm>
          <a:prstGeom prst="rect">
            <a:avLst/>
          </a:prstGeom>
        </p:spPr>
      </p:pic>
      <p:pic>
        <p:nvPicPr>
          <p:cNvPr id="13" name="Picture 12">
            <a:extLst>
              <a:ext uri="{FF2B5EF4-FFF2-40B4-BE49-F238E27FC236}">
                <a16:creationId xmlns:a16="http://schemas.microsoft.com/office/drawing/2014/main" id="{AFA3C8B8-236F-773A-D19F-85E14372BCB5}"/>
              </a:ext>
            </a:extLst>
          </p:cNvPr>
          <p:cNvPicPr>
            <a:picLocks noChangeAspect="1"/>
          </p:cNvPicPr>
          <p:nvPr/>
        </p:nvPicPr>
        <p:blipFill>
          <a:blip r:embed="rId5"/>
          <a:stretch>
            <a:fillRect/>
          </a:stretch>
        </p:blipFill>
        <p:spPr>
          <a:xfrm>
            <a:off x="0" y="1412328"/>
            <a:ext cx="5626580" cy="1687974"/>
          </a:xfrm>
          <a:prstGeom prst="rect">
            <a:avLst/>
          </a:prstGeom>
        </p:spPr>
      </p:pic>
      <p:pic>
        <p:nvPicPr>
          <p:cNvPr id="15" name="Picture 14">
            <a:extLst>
              <a:ext uri="{FF2B5EF4-FFF2-40B4-BE49-F238E27FC236}">
                <a16:creationId xmlns:a16="http://schemas.microsoft.com/office/drawing/2014/main" id="{86EB451F-47C0-2504-99DE-CFD58E57C2C8}"/>
              </a:ext>
            </a:extLst>
          </p:cNvPr>
          <p:cNvPicPr>
            <a:picLocks noChangeAspect="1"/>
          </p:cNvPicPr>
          <p:nvPr/>
        </p:nvPicPr>
        <p:blipFill>
          <a:blip r:embed="rId6"/>
          <a:stretch>
            <a:fillRect/>
          </a:stretch>
        </p:blipFill>
        <p:spPr>
          <a:xfrm>
            <a:off x="228878" y="3235865"/>
            <a:ext cx="4363059" cy="1514686"/>
          </a:xfrm>
          <a:prstGeom prst="rect">
            <a:avLst/>
          </a:prstGeom>
        </p:spPr>
      </p:pic>
      <p:pic>
        <p:nvPicPr>
          <p:cNvPr id="17" name="Picture 16">
            <a:extLst>
              <a:ext uri="{FF2B5EF4-FFF2-40B4-BE49-F238E27FC236}">
                <a16:creationId xmlns:a16="http://schemas.microsoft.com/office/drawing/2014/main" id="{B154DA34-CAE2-FFF6-C833-CA3803520F85}"/>
              </a:ext>
            </a:extLst>
          </p:cNvPr>
          <p:cNvPicPr>
            <a:picLocks noChangeAspect="1"/>
          </p:cNvPicPr>
          <p:nvPr/>
        </p:nvPicPr>
        <p:blipFill>
          <a:blip r:embed="rId7"/>
          <a:stretch>
            <a:fillRect/>
          </a:stretch>
        </p:blipFill>
        <p:spPr>
          <a:xfrm>
            <a:off x="2451165" y="4483639"/>
            <a:ext cx="4752700" cy="2374361"/>
          </a:xfrm>
          <a:prstGeom prst="rect">
            <a:avLst/>
          </a:prstGeom>
        </p:spPr>
      </p:pic>
    </p:spTree>
    <p:extLst>
      <p:ext uri="{BB962C8B-B14F-4D97-AF65-F5344CB8AC3E}">
        <p14:creationId xmlns:p14="http://schemas.microsoft.com/office/powerpoint/2010/main" val="1883763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B5C9D52D-95E9-BF34-45F1-C3F130FFAF19}"/>
              </a:ext>
            </a:extLst>
          </p:cNvPr>
          <p:cNvSpPr>
            <a:spLocks noGrp="1"/>
          </p:cNvSpPr>
          <p:nvPr>
            <p:ph type="pic" sz="quarter" idx="13"/>
          </p:nvPr>
        </p:nvSpPr>
        <p:spPr/>
        <p:txBody>
          <a:bodyPr/>
          <a:lstStyle/>
          <a:p>
            <a:endParaRPr lang="en-AU"/>
          </a:p>
        </p:txBody>
      </p:sp>
      <p:sp>
        <p:nvSpPr>
          <p:cNvPr id="3" name="Title 2">
            <a:extLst>
              <a:ext uri="{FF2B5EF4-FFF2-40B4-BE49-F238E27FC236}">
                <a16:creationId xmlns:a16="http://schemas.microsoft.com/office/drawing/2014/main" id="{89857CBF-7CA0-0A56-6F28-633958777D31}"/>
              </a:ext>
            </a:extLst>
          </p:cNvPr>
          <p:cNvSpPr>
            <a:spLocks noGrp="1"/>
          </p:cNvSpPr>
          <p:nvPr>
            <p:ph type="title"/>
          </p:nvPr>
        </p:nvSpPr>
        <p:spPr/>
        <p:txBody>
          <a:bodyPr/>
          <a:lstStyle/>
          <a:p>
            <a:r>
              <a:rPr lang="en-US" dirty="0"/>
              <a:t>Contents</a:t>
            </a:r>
          </a:p>
        </p:txBody>
      </p:sp>
      <p:sp>
        <p:nvSpPr>
          <p:cNvPr id="5" name="Slide Number Placeholder 4">
            <a:extLst>
              <a:ext uri="{FF2B5EF4-FFF2-40B4-BE49-F238E27FC236}">
                <a16:creationId xmlns:a16="http://schemas.microsoft.com/office/drawing/2014/main" id="{3C2B1F90-91EE-E1EB-8D5A-0B2FDDC19B11}"/>
              </a:ext>
            </a:extLst>
          </p:cNvPr>
          <p:cNvSpPr>
            <a:spLocks noGrp="1"/>
          </p:cNvSpPr>
          <p:nvPr>
            <p:ph type="sldNum" sz="quarter" idx="12"/>
          </p:nvPr>
        </p:nvSpPr>
        <p:spPr/>
        <p:txBody>
          <a:bodyPr/>
          <a:lstStyle/>
          <a:p>
            <a:fld id="{741AFF56-1126-4107-9C02-BC0EFBF16431}" type="slidenum">
              <a:rPr lang="en-GB" smtClean="0"/>
              <a:pPr/>
              <a:t>3</a:t>
            </a:fld>
            <a:endParaRPr lang="en-GB" dirty="0"/>
          </a:p>
        </p:txBody>
      </p:sp>
      <p:sp>
        <p:nvSpPr>
          <p:cNvPr id="2" name="Footer Placeholder 4">
            <a:extLst>
              <a:ext uri="{FF2B5EF4-FFF2-40B4-BE49-F238E27FC236}">
                <a16:creationId xmlns:a16="http://schemas.microsoft.com/office/drawing/2014/main" id="{37CE5CA2-F18E-5F30-BE5E-28AAC6CB15B3}"/>
              </a:ext>
            </a:extLst>
          </p:cNvPr>
          <p:cNvSpPr>
            <a:spLocks noGrp="1"/>
          </p:cNvSpPr>
          <p:nvPr>
            <p:ph type="ftr" sz="quarter" idx="3"/>
          </p:nvPr>
        </p:nvSpPr>
        <p:spPr>
          <a:xfrm>
            <a:off x="1872449" y="6365425"/>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sp>
        <p:nvSpPr>
          <p:cNvPr id="13" name="TextBox 12">
            <a:extLst>
              <a:ext uri="{FF2B5EF4-FFF2-40B4-BE49-F238E27FC236}">
                <a16:creationId xmlns:a16="http://schemas.microsoft.com/office/drawing/2014/main" id="{56B8B35F-8AEE-1AA5-B9C8-BA604AA61939}"/>
              </a:ext>
            </a:extLst>
          </p:cNvPr>
          <p:cNvSpPr txBox="1"/>
          <p:nvPr/>
        </p:nvSpPr>
        <p:spPr>
          <a:xfrm>
            <a:off x="326849" y="1704417"/>
            <a:ext cx="6094324" cy="363176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tab pos="5059363" algn="l"/>
              </a:tabLst>
              <a:defRPr/>
            </a:pPr>
            <a:r>
              <a:rPr kumimoji="0" lang="en-US" sz="2300" b="0" i="0" u="none" strike="noStrike" kern="1200" cap="none" spc="0" normalizeH="0" baseline="0" noProof="0" dirty="0">
                <a:ln>
                  <a:noFill/>
                </a:ln>
                <a:solidFill>
                  <a:srgbClr val="000000"/>
                </a:solidFill>
                <a:effectLst/>
                <a:uLnTx/>
                <a:uFillTx/>
                <a:latin typeface="ABC Oracle"/>
                <a:ea typeface="+mn-ea"/>
                <a:cs typeface="+mn-cs"/>
              </a:rPr>
              <a:t>A very brief intro to Australia’s PHI system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tab pos="5059363" algn="l"/>
              </a:tabLst>
              <a:defRPr/>
            </a:pPr>
            <a:endParaRPr lang="en-US" sz="2300" dirty="0">
              <a:solidFill>
                <a:srgbClr val="000000"/>
              </a:solidFill>
              <a:latin typeface="ABC Oracl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tab pos="5059363" algn="l"/>
              </a:tabLst>
              <a:defRPr/>
            </a:pPr>
            <a:r>
              <a:rPr lang="en-US" sz="2300" dirty="0">
                <a:solidFill>
                  <a:srgbClr val="000000"/>
                </a:solidFill>
                <a:latin typeface="ABC Oracle"/>
              </a:rPr>
              <a:t>My survey of stakeholder views and issues with Australia’s PHI system</a:t>
            </a:r>
          </a:p>
          <a:p>
            <a:pPr marL="800100" lvl="1" indent="-342900">
              <a:buFontTx/>
              <a:buChar char="-"/>
              <a:tabLst>
                <a:tab pos="5059363" algn="l"/>
              </a:tabLst>
              <a:defRPr/>
            </a:pPr>
            <a:r>
              <a:rPr lang="en-US" sz="2300" dirty="0">
                <a:solidFill>
                  <a:srgbClr val="000000"/>
                </a:solidFill>
                <a:latin typeface="ABC Oracle"/>
              </a:rPr>
              <a:t>Consumers</a:t>
            </a:r>
          </a:p>
          <a:p>
            <a:pPr marL="800100" lvl="1" indent="-342900">
              <a:buFontTx/>
              <a:buChar char="-"/>
              <a:tabLst>
                <a:tab pos="5059363" algn="l"/>
              </a:tabLst>
              <a:defRPr/>
            </a:pPr>
            <a:r>
              <a:rPr kumimoji="0" lang="en-US" sz="2300" b="0" i="0" u="none" strike="noStrike" kern="1200" cap="none" spc="0" normalizeH="0" baseline="0" noProof="0" dirty="0">
                <a:ln>
                  <a:noFill/>
                </a:ln>
                <a:solidFill>
                  <a:srgbClr val="000000"/>
                </a:solidFill>
                <a:effectLst/>
                <a:uLnTx/>
                <a:uFillTx/>
                <a:latin typeface="ABC Oracle"/>
                <a:ea typeface="+mn-ea"/>
                <a:cs typeface="+mn-cs"/>
              </a:rPr>
              <a:t>Providers (especially hospitals)</a:t>
            </a:r>
          </a:p>
          <a:p>
            <a:pPr marL="800100" lvl="1" indent="-342900">
              <a:buFontTx/>
              <a:buChar char="-"/>
              <a:tabLst>
                <a:tab pos="5059363" algn="l"/>
              </a:tabLst>
              <a:defRPr/>
            </a:pPr>
            <a:r>
              <a:rPr lang="en-US" sz="2300" dirty="0">
                <a:solidFill>
                  <a:srgbClr val="000000"/>
                </a:solidFill>
                <a:latin typeface="ABC Oracle"/>
              </a:rPr>
              <a:t>Government</a:t>
            </a:r>
          </a:p>
          <a:p>
            <a:pPr marL="800100" lvl="1" indent="-342900">
              <a:buFontTx/>
              <a:buChar char="-"/>
              <a:tabLst>
                <a:tab pos="5059363" algn="l"/>
              </a:tabLst>
              <a:defRPr/>
            </a:pPr>
            <a:r>
              <a:rPr kumimoji="0" lang="en-US" sz="2300" b="0" i="0" u="none" strike="noStrike" kern="1200" cap="none" spc="0" normalizeH="0" baseline="0" noProof="0" dirty="0">
                <a:ln>
                  <a:noFill/>
                </a:ln>
                <a:solidFill>
                  <a:srgbClr val="000000"/>
                </a:solidFill>
                <a:effectLst/>
                <a:uLnTx/>
                <a:uFillTx/>
                <a:latin typeface="ABC Oracle"/>
                <a:ea typeface="+mn-ea"/>
                <a:cs typeface="+mn-cs"/>
              </a:rPr>
              <a:t>Insurers</a:t>
            </a:r>
          </a:p>
          <a:p>
            <a:pPr marR="0" lvl="0" algn="l" defTabSz="914400" rtl="0" eaLnBrk="1" fontAlgn="auto" latinLnBrk="0" hangingPunct="1">
              <a:lnSpc>
                <a:spcPct val="100000"/>
              </a:lnSpc>
              <a:spcBef>
                <a:spcPts val="0"/>
              </a:spcBef>
              <a:spcAft>
                <a:spcPts val="0"/>
              </a:spcAft>
              <a:buClrTx/>
              <a:buSzTx/>
              <a:tabLst>
                <a:tab pos="5059363" algn="l"/>
              </a:tabLst>
              <a:defRPr/>
            </a:pPr>
            <a:endParaRPr lang="en-US" sz="2300" dirty="0">
              <a:solidFill>
                <a:srgbClr val="000000"/>
              </a:solidFill>
              <a:latin typeface="ABC Oracle"/>
            </a:endParaRPr>
          </a:p>
          <a:p>
            <a:pPr marR="0" lvl="0" algn="l" defTabSz="914400" rtl="0" eaLnBrk="1" fontAlgn="auto" latinLnBrk="0" hangingPunct="1">
              <a:lnSpc>
                <a:spcPct val="100000"/>
              </a:lnSpc>
              <a:spcBef>
                <a:spcPts val="0"/>
              </a:spcBef>
              <a:spcAft>
                <a:spcPts val="0"/>
              </a:spcAft>
              <a:buClrTx/>
              <a:buSzTx/>
              <a:tabLst>
                <a:tab pos="5059363" algn="l"/>
              </a:tabLst>
              <a:defRPr/>
            </a:pPr>
            <a:r>
              <a:rPr lang="en-US" sz="2300" dirty="0">
                <a:solidFill>
                  <a:srgbClr val="000000"/>
                </a:solidFill>
                <a:latin typeface="ABC Oracle"/>
              </a:rPr>
              <a:t>3. Q&amp;A &amp; audience discussion</a:t>
            </a:r>
            <a:r>
              <a:rPr kumimoji="0" lang="en-US" sz="2300" b="0" i="0" u="none" strike="noStrike" kern="1200" cap="none" spc="0" normalizeH="0" baseline="0" noProof="0" dirty="0">
                <a:ln>
                  <a:noFill/>
                </a:ln>
                <a:solidFill>
                  <a:srgbClr val="000000"/>
                </a:solidFill>
                <a:effectLst/>
                <a:uLnTx/>
                <a:uFillTx/>
                <a:latin typeface="ABC Oracle"/>
                <a:ea typeface="+mn-ea"/>
                <a:cs typeface="+mn-cs"/>
              </a:rPr>
              <a:t>	</a:t>
            </a:r>
          </a:p>
        </p:txBody>
      </p:sp>
      <p:pic>
        <p:nvPicPr>
          <p:cNvPr id="14" name="SideBarR">
            <a:extLst>
              <a:ext uri="{FF2B5EF4-FFF2-40B4-BE49-F238E27FC236}">
                <a16:creationId xmlns:a16="http://schemas.microsoft.com/office/drawing/2014/main" id="{0FDEF50B-5806-A336-9C5E-2D8630CB113F}"/>
              </a:ext>
            </a:extLst>
          </p:cNvPr>
          <p:cNvPicPr>
            <a:picLocks/>
          </p:cNvPicPr>
          <p:nvPr/>
        </p:nvPicPr>
        <p:blipFill>
          <a:blip r:embed="rId3">
            <a:extLst>
              <a:ext uri="{28A0092B-C50C-407E-A947-70E740481C1C}">
                <a14:useLocalDpi xmlns:a14="http://schemas.microsoft.com/office/drawing/2010/main" val="0"/>
              </a:ext>
            </a:extLst>
          </a:blip>
          <a:srcRect t="26464" b="7955"/>
          <a:stretch/>
        </p:blipFill>
        <p:spPr>
          <a:xfrm>
            <a:off x="6094324" y="0"/>
            <a:ext cx="6096000" cy="6858000"/>
          </a:xfrm>
          <a:prstGeom prst="rect">
            <a:avLst/>
          </a:prstGeom>
        </p:spPr>
      </p:pic>
    </p:spTree>
    <p:extLst>
      <p:ext uri="{BB962C8B-B14F-4D97-AF65-F5344CB8AC3E}">
        <p14:creationId xmlns:p14="http://schemas.microsoft.com/office/powerpoint/2010/main" val="3741999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9FB67-FB6E-E60F-29AC-FAD28976258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A5AFFC1-A7BA-6320-0068-F010E14CE48B}"/>
              </a:ext>
            </a:extLst>
          </p:cNvPr>
          <p:cNvSpPr>
            <a:spLocks noGrp="1"/>
          </p:cNvSpPr>
          <p:nvPr>
            <p:ph type="title"/>
          </p:nvPr>
        </p:nvSpPr>
        <p:spPr>
          <a:xfrm>
            <a:off x="326849" y="288389"/>
            <a:ext cx="9489813" cy="1232435"/>
          </a:xfrm>
        </p:spPr>
        <p:txBody>
          <a:bodyPr/>
          <a:lstStyle/>
          <a:p>
            <a:r>
              <a:rPr lang="en-US" dirty="0">
                <a:solidFill>
                  <a:srgbClr val="000000"/>
                </a:solidFill>
                <a:latin typeface="ABC Oracle"/>
                <a:ea typeface="+mn-ea"/>
                <a:cs typeface="+mn-cs"/>
              </a:rPr>
              <a:t>Insurer responses</a:t>
            </a:r>
            <a:endParaRPr lang="en-US" dirty="0"/>
          </a:p>
        </p:txBody>
      </p:sp>
      <p:sp>
        <p:nvSpPr>
          <p:cNvPr id="4" name="Slide Number Placeholder 3">
            <a:extLst>
              <a:ext uri="{FF2B5EF4-FFF2-40B4-BE49-F238E27FC236}">
                <a16:creationId xmlns:a16="http://schemas.microsoft.com/office/drawing/2014/main" id="{35E32D79-2A61-2834-723E-41B1366CDE10}"/>
              </a:ext>
            </a:extLst>
          </p:cNvPr>
          <p:cNvSpPr>
            <a:spLocks noGrp="1"/>
          </p:cNvSpPr>
          <p:nvPr>
            <p:ph type="sldNum" sz="quarter" idx="12"/>
          </p:nvPr>
        </p:nvSpPr>
        <p:spPr/>
        <p:txBody>
          <a:bodyPr/>
          <a:lstStyle/>
          <a:p>
            <a:fld id="{741AFF56-1126-4107-9C02-BC0EFBF16431}" type="slidenum">
              <a:rPr lang="en-GB" smtClean="0"/>
              <a:pPr/>
              <a:t>30</a:t>
            </a:fld>
            <a:endParaRPr lang="en-GB" dirty="0"/>
          </a:p>
        </p:txBody>
      </p:sp>
      <p:sp>
        <p:nvSpPr>
          <p:cNvPr id="2" name="Footer Placeholder 4">
            <a:extLst>
              <a:ext uri="{FF2B5EF4-FFF2-40B4-BE49-F238E27FC236}">
                <a16:creationId xmlns:a16="http://schemas.microsoft.com/office/drawing/2014/main" id="{7AF38706-E677-CD72-8911-BB547B4A7A4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sp>
        <p:nvSpPr>
          <p:cNvPr id="22" name="Rectangle 21">
            <a:extLst>
              <a:ext uri="{FF2B5EF4-FFF2-40B4-BE49-F238E27FC236}">
                <a16:creationId xmlns:a16="http://schemas.microsoft.com/office/drawing/2014/main" id="{EF6620D2-3C0D-4CD2-02CC-151892ABA658}"/>
              </a:ext>
            </a:extLst>
          </p:cNvPr>
          <p:cNvSpPr/>
          <p:nvPr/>
        </p:nvSpPr>
        <p:spPr>
          <a:xfrm>
            <a:off x="606707" y="1257294"/>
            <a:ext cx="6096000" cy="379656"/>
          </a:xfrm>
          <a:prstGeom prst="rect">
            <a:avLst/>
          </a:prstGeom>
        </p:spPr>
        <p:txBody>
          <a:bodyPr>
            <a:spAutoFit/>
          </a:bodyPr>
          <a:lstStyle/>
          <a:p>
            <a:r>
              <a:rPr lang="en-US" sz="1867" dirty="0">
                <a:solidFill>
                  <a:schemeClr val="accent1"/>
                </a:solidFill>
              </a:rPr>
              <a:t>Forays into primary care by some of the larger insurers…</a:t>
            </a:r>
          </a:p>
        </p:txBody>
      </p:sp>
      <p:pic>
        <p:nvPicPr>
          <p:cNvPr id="3" name="Picture 2">
            <a:extLst>
              <a:ext uri="{FF2B5EF4-FFF2-40B4-BE49-F238E27FC236}">
                <a16:creationId xmlns:a16="http://schemas.microsoft.com/office/drawing/2014/main" id="{A9B954E9-B373-F84D-D949-EEB54C3DEA62}"/>
              </a:ext>
            </a:extLst>
          </p:cNvPr>
          <p:cNvPicPr>
            <a:picLocks noChangeAspect="1"/>
          </p:cNvPicPr>
          <p:nvPr/>
        </p:nvPicPr>
        <p:blipFill>
          <a:blip r:embed="rId3"/>
          <a:stretch>
            <a:fillRect/>
          </a:stretch>
        </p:blipFill>
        <p:spPr>
          <a:xfrm>
            <a:off x="700739" y="1753043"/>
            <a:ext cx="10790522" cy="3847663"/>
          </a:xfrm>
          <a:prstGeom prst="rect">
            <a:avLst/>
          </a:prstGeom>
        </p:spPr>
      </p:pic>
    </p:spTree>
    <p:extLst>
      <p:ext uri="{BB962C8B-B14F-4D97-AF65-F5344CB8AC3E}">
        <p14:creationId xmlns:p14="http://schemas.microsoft.com/office/powerpoint/2010/main" val="1305630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A15E6-39F0-5583-F3A7-6445A013B5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149CDA-B389-DBE1-2258-5A3386F4CC95}"/>
              </a:ext>
            </a:extLst>
          </p:cNvPr>
          <p:cNvSpPr>
            <a:spLocks noGrp="1"/>
          </p:cNvSpPr>
          <p:nvPr>
            <p:ph type="title"/>
          </p:nvPr>
        </p:nvSpPr>
        <p:spPr/>
        <p:txBody>
          <a:bodyPr/>
          <a:lstStyle/>
          <a:p>
            <a:r>
              <a:rPr lang="en-US" dirty="0"/>
              <a:t>Opportunities for actuaries</a:t>
            </a:r>
          </a:p>
        </p:txBody>
      </p:sp>
      <p:sp>
        <p:nvSpPr>
          <p:cNvPr id="3" name="Text Placeholder 2">
            <a:extLst>
              <a:ext uri="{FF2B5EF4-FFF2-40B4-BE49-F238E27FC236}">
                <a16:creationId xmlns:a16="http://schemas.microsoft.com/office/drawing/2014/main" id="{39EBAF41-74A3-0A57-C516-B0FDDE87F66B}"/>
              </a:ext>
            </a:extLst>
          </p:cNvPr>
          <p:cNvSpPr>
            <a:spLocks noGrp="1"/>
          </p:cNvSpPr>
          <p:nvPr>
            <p:ph type="body" sz="quarter" idx="10"/>
          </p:nvPr>
        </p:nvSpPr>
        <p:spPr/>
        <p:txBody>
          <a:bodyPr/>
          <a:lstStyle/>
          <a:p>
            <a:r>
              <a:rPr lang="en-US" dirty="0"/>
              <a:t>03</a:t>
            </a:r>
          </a:p>
        </p:txBody>
      </p:sp>
      <p:sp>
        <p:nvSpPr>
          <p:cNvPr id="4" name="Footer Placeholder 4">
            <a:extLst>
              <a:ext uri="{FF2B5EF4-FFF2-40B4-BE49-F238E27FC236}">
                <a16:creationId xmlns:a16="http://schemas.microsoft.com/office/drawing/2014/main" id="{8DA961D4-184E-44C7-1CB0-04F9A12E7784}"/>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
        <p:nvSpPr>
          <p:cNvPr id="5" name="Title 1">
            <a:extLst>
              <a:ext uri="{FF2B5EF4-FFF2-40B4-BE49-F238E27FC236}">
                <a16:creationId xmlns:a16="http://schemas.microsoft.com/office/drawing/2014/main" id="{8C3941DE-0255-991F-7D94-A16F83F4AB20}"/>
              </a:ext>
            </a:extLst>
          </p:cNvPr>
          <p:cNvSpPr txBox="1">
            <a:spLocks/>
          </p:cNvSpPr>
          <p:nvPr/>
        </p:nvSpPr>
        <p:spPr>
          <a:xfrm>
            <a:off x="1064250" y="1562737"/>
            <a:ext cx="10252581" cy="359773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0" i="0" kern="1200">
                <a:solidFill>
                  <a:schemeClr val="bg1"/>
                </a:solidFill>
                <a:latin typeface="+mj-lt"/>
                <a:ea typeface="+mj-ea"/>
                <a:cs typeface="+mj-cs"/>
              </a:defRPr>
            </a:lvl1pPr>
          </a:lstStyle>
          <a:p>
            <a:r>
              <a:rPr lang="en-US" sz="2800" dirty="0"/>
              <a:t>There are many paths and I would love to hear your story…</a:t>
            </a:r>
          </a:p>
          <a:p>
            <a:endParaRPr lang="en-US" sz="2800" dirty="0"/>
          </a:p>
          <a:p>
            <a:r>
              <a:rPr lang="en-US" sz="2800" dirty="0"/>
              <a:t>+ More sophisticated &amp; predictive claims modelling</a:t>
            </a:r>
          </a:p>
          <a:p>
            <a:r>
              <a:rPr lang="en-US" sz="2800" dirty="0"/>
              <a:t>+ Building clinical familiarity to support greater collaboration</a:t>
            </a:r>
          </a:p>
          <a:p>
            <a:r>
              <a:rPr lang="en-US" sz="2800" dirty="0"/>
              <a:t>+ Next generation financial projections and scenario analysis</a:t>
            </a:r>
          </a:p>
          <a:p>
            <a:r>
              <a:rPr lang="en-US" sz="2800" dirty="0"/>
              <a:t>+ Policy development and assessment</a:t>
            </a:r>
          </a:p>
          <a:p>
            <a:r>
              <a:rPr lang="en-US" sz="2800" dirty="0"/>
              <a:t>+ Developing a National Efficient Price</a:t>
            </a:r>
          </a:p>
        </p:txBody>
      </p:sp>
    </p:spTree>
    <p:extLst>
      <p:ext uri="{BB962C8B-B14F-4D97-AF65-F5344CB8AC3E}">
        <p14:creationId xmlns:p14="http://schemas.microsoft.com/office/powerpoint/2010/main" val="3847049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23CC-5BE9-46BA-445B-AF371CCC1D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265F88-8C5B-D8C2-DDFB-8414805DA5D8}"/>
              </a:ext>
            </a:extLst>
          </p:cNvPr>
          <p:cNvSpPr>
            <a:spLocks noGrp="1"/>
          </p:cNvSpPr>
          <p:nvPr>
            <p:ph type="title"/>
          </p:nvPr>
        </p:nvSpPr>
        <p:spPr/>
        <p:txBody>
          <a:bodyPr/>
          <a:lstStyle/>
          <a:p>
            <a:r>
              <a:rPr lang="en-US" dirty="0"/>
              <a:t>Q&amp;A Discussion</a:t>
            </a:r>
          </a:p>
        </p:txBody>
      </p:sp>
      <p:sp>
        <p:nvSpPr>
          <p:cNvPr id="3" name="Text Placeholder 2">
            <a:extLst>
              <a:ext uri="{FF2B5EF4-FFF2-40B4-BE49-F238E27FC236}">
                <a16:creationId xmlns:a16="http://schemas.microsoft.com/office/drawing/2014/main" id="{B6AF33D3-51BD-65C2-D03D-926631357090}"/>
              </a:ext>
            </a:extLst>
          </p:cNvPr>
          <p:cNvSpPr>
            <a:spLocks noGrp="1"/>
          </p:cNvSpPr>
          <p:nvPr>
            <p:ph type="body" sz="quarter" idx="10"/>
          </p:nvPr>
        </p:nvSpPr>
        <p:spPr/>
        <p:txBody>
          <a:bodyPr/>
          <a:lstStyle/>
          <a:p>
            <a:r>
              <a:rPr lang="en-US" dirty="0"/>
              <a:t>04</a:t>
            </a:r>
          </a:p>
        </p:txBody>
      </p:sp>
      <p:sp>
        <p:nvSpPr>
          <p:cNvPr id="4" name="Footer Placeholder 4">
            <a:extLst>
              <a:ext uri="{FF2B5EF4-FFF2-40B4-BE49-F238E27FC236}">
                <a16:creationId xmlns:a16="http://schemas.microsoft.com/office/drawing/2014/main" id="{41B3D46F-0784-9B5D-CDC2-81A861AEF294}"/>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
        <p:nvSpPr>
          <p:cNvPr id="5" name="Title 1">
            <a:extLst>
              <a:ext uri="{FF2B5EF4-FFF2-40B4-BE49-F238E27FC236}">
                <a16:creationId xmlns:a16="http://schemas.microsoft.com/office/drawing/2014/main" id="{8C9FD8C6-E684-E7EE-F189-242F54A0DE6A}"/>
              </a:ext>
            </a:extLst>
          </p:cNvPr>
          <p:cNvSpPr txBox="1">
            <a:spLocks/>
          </p:cNvSpPr>
          <p:nvPr/>
        </p:nvSpPr>
        <p:spPr>
          <a:xfrm>
            <a:off x="1064250" y="1562737"/>
            <a:ext cx="10252581" cy="359773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0" i="0" kern="1200">
                <a:solidFill>
                  <a:schemeClr val="bg1"/>
                </a:solidFill>
                <a:latin typeface="+mj-lt"/>
                <a:ea typeface="+mj-ea"/>
                <a:cs typeface="+mj-cs"/>
              </a:defRPr>
            </a:lvl1pPr>
          </a:lstStyle>
          <a:p>
            <a:r>
              <a:rPr lang="en-US" sz="2800" dirty="0"/>
              <a:t>What would you like to talk more about?</a:t>
            </a:r>
          </a:p>
        </p:txBody>
      </p:sp>
    </p:spTree>
    <p:extLst>
      <p:ext uri="{BB962C8B-B14F-4D97-AF65-F5344CB8AC3E}">
        <p14:creationId xmlns:p14="http://schemas.microsoft.com/office/powerpoint/2010/main" val="2053027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972FB-3BD0-5E96-65B7-589A64DCE146}"/>
              </a:ext>
            </a:extLst>
          </p:cNvPr>
          <p:cNvSpPr>
            <a:spLocks noGrp="1"/>
          </p:cNvSpPr>
          <p:nvPr>
            <p:ph type="title"/>
          </p:nvPr>
        </p:nvSpPr>
        <p:spPr/>
        <p:txBody>
          <a:bodyPr/>
          <a:lstStyle/>
          <a:p>
            <a:r>
              <a:rPr lang="en-US" dirty="0"/>
              <a:t>About the Actuaries Institute</a:t>
            </a:r>
          </a:p>
        </p:txBody>
      </p:sp>
      <p:sp>
        <p:nvSpPr>
          <p:cNvPr id="3" name="Content Placeholder 2">
            <a:extLst>
              <a:ext uri="{FF2B5EF4-FFF2-40B4-BE49-F238E27FC236}">
                <a16:creationId xmlns:a16="http://schemas.microsoft.com/office/drawing/2014/main" id="{E1580CA2-B814-18BC-EA5E-CC50B1018AEA}"/>
              </a:ext>
            </a:extLst>
          </p:cNvPr>
          <p:cNvSpPr>
            <a:spLocks noGrp="1"/>
          </p:cNvSpPr>
          <p:nvPr>
            <p:ph idx="1"/>
          </p:nvPr>
        </p:nvSpPr>
        <p:spPr/>
        <p:txBody>
          <a:bodyPr/>
          <a:lstStyle/>
          <a:p>
            <a:r>
              <a:rPr lang="en-US" dirty="0"/>
              <a:t>The Actuaries Institute is the peak professional body for Actuaries in Australia. The Institute provides expert comment on public policy issues where there is uncertainty of future financial outcomes. </a:t>
            </a:r>
          </a:p>
          <a:p>
            <a:endParaRPr lang="en-US" dirty="0"/>
          </a:p>
          <a:p>
            <a:r>
              <a:rPr lang="en-US" dirty="0"/>
              <a:t>Actuaries have a reputation for a high level of technical financial expertise and integrity. They apply their analytical and risk management expertise to allocate resources efficiently, identify and mitigate emerging risks and to help maintain system integrity across multiple segments of the financial and other sectors. This unrivalled expertise enables the profession to comment on a wide range of issues including life, general and health insurance, climate change, superannuation and retirement income policy, enterprise risk management and prudential regulation, the digital economy, finance and investment and wider health issues. </a:t>
            </a:r>
          </a:p>
          <a:p>
            <a:r>
              <a:rPr lang="en-US" dirty="0"/>
              <a:t>  </a:t>
            </a:r>
          </a:p>
          <a:p>
            <a:r>
              <a:rPr lang="en-US" dirty="0"/>
              <a:t>© Institute of Actuaries of Australia 2025.​ All rights reserved.</a:t>
            </a:r>
          </a:p>
        </p:txBody>
      </p:sp>
      <p:sp>
        <p:nvSpPr>
          <p:cNvPr id="4" name="Slide Number Placeholder 3">
            <a:extLst>
              <a:ext uri="{FF2B5EF4-FFF2-40B4-BE49-F238E27FC236}">
                <a16:creationId xmlns:a16="http://schemas.microsoft.com/office/drawing/2014/main" id="{D3368682-26B8-5C7C-5A18-6098589BB304}"/>
              </a:ext>
            </a:extLst>
          </p:cNvPr>
          <p:cNvSpPr>
            <a:spLocks noGrp="1"/>
          </p:cNvSpPr>
          <p:nvPr>
            <p:ph type="sldNum" sz="quarter" idx="12"/>
          </p:nvPr>
        </p:nvSpPr>
        <p:spPr/>
        <p:txBody>
          <a:bodyPr/>
          <a:lstStyle/>
          <a:p>
            <a:fld id="{741AFF56-1126-4107-9C02-BC0EFBF16431}" type="slidenum">
              <a:rPr lang="en-GB" smtClean="0"/>
              <a:pPr/>
              <a:t>33</a:t>
            </a:fld>
            <a:endParaRPr lang="en-GB" dirty="0"/>
          </a:p>
        </p:txBody>
      </p:sp>
      <p:sp>
        <p:nvSpPr>
          <p:cNvPr id="5" name="Footer Placeholder 4">
            <a:extLst>
              <a:ext uri="{FF2B5EF4-FFF2-40B4-BE49-F238E27FC236}">
                <a16:creationId xmlns:a16="http://schemas.microsoft.com/office/drawing/2014/main" id="{05AB6274-C598-F262-EFE2-7AD2B90048C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accent1"/>
                </a:solidFill>
              </a:rPr>
              <a:t>Presented at the 2025 All Actuaries Summit</a:t>
            </a:r>
          </a:p>
        </p:txBody>
      </p:sp>
    </p:spTree>
    <p:extLst>
      <p:ext uri="{BB962C8B-B14F-4D97-AF65-F5344CB8AC3E}">
        <p14:creationId xmlns:p14="http://schemas.microsoft.com/office/powerpoint/2010/main" val="219869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1A496-4C39-2B00-0D43-49A224521298}"/>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40216AD9-8DFE-D1F2-E19F-6CC337BFA40C}"/>
              </a:ext>
            </a:extLst>
          </p:cNvPr>
          <p:cNvSpPr>
            <a:spLocks noGrp="1"/>
          </p:cNvSpPr>
          <p:nvPr>
            <p:ph type="subTitle" idx="1"/>
          </p:nvPr>
        </p:nvSpPr>
        <p:spPr/>
        <p:txBody>
          <a:bodyPr/>
          <a:lstStyle/>
          <a:p>
            <a:r>
              <a:rPr lang="en-US" dirty="0"/>
              <a:t>Actuaries Institute</a:t>
            </a:r>
          </a:p>
          <a:p>
            <a:r>
              <a:rPr lang="en-US" dirty="0" err="1"/>
              <a:t>actuaries.asn.au</a:t>
            </a:r>
            <a:endParaRPr lang="en-US" dirty="0"/>
          </a:p>
        </p:txBody>
      </p:sp>
      <p:sp>
        <p:nvSpPr>
          <p:cNvPr id="4" name="Footer Placeholder 4">
            <a:extLst>
              <a:ext uri="{FF2B5EF4-FFF2-40B4-BE49-F238E27FC236}">
                <a16:creationId xmlns:a16="http://schemas.microsoft.com/office/drawing/2014/main" id="{18378F98-3ADB-4368-F405-BE3EFC9CF42A}"/>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451909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DD06-C964-CF6A-77C8-CA245EBA130F}"/>
              </a:ext>
            </a:extLst>
          </p:cNvPr>
          <p:cNvSpPr>
            <a:spLocks noGrp="1"/>
          </p:cNvSpPr>
          <p:nvPr>
            <p:ph type="title"/>
          </p:nvPr>
        </p:nvSpPr>
        <p:spPr/>
        <p:txBody>
          <a:bodyPr/>
          <a:lstStyle/>
          <a:p>
            <a:r>
              <a:rPr lang="en-US" dirty="0"/>
              <a:t>New to Australian Private Health Insurance?</a:t>
            </a:r>
            <a:br>
              <a:rPr lang="en-US" dirty="0"/>
            </a:br>
            <a:br>
              <a:rPr lang="en-US" dirty="0"/>
            </a:br>
            <a:r>
              <a:rPr lang="en-US" dirty="0"/>
              <a:t>What do you need to know?</a:t>
            </a:r>
          </a:p>
        </p:txBody>
      </p:sp>
      <p:sp>
        <p:nvSpPr>
          <p:cNvPr id="3" name="Text Placeholder 2">
            <a:extLst>
              <a:ext uri="{FF2B5EF4-FFF2-40B4-BE49-F238E27FC236}">
                <a16:creationId xmlns:a16="http://schemas.microsoft.com/office/drawing/2014/main" id="{9C62EC9D-A63D-D474-6AD1-646C973C30DC}"/>
              </a:ext>
            </a:extLst>
          </p:cNvPr>
          <p:cNvSpPr>
            <a:spLocks noGrp="1"/>
          </p:cNvSpPr>
          <p:nvPr>
            <p:ph type="body" sz="quarter" idx="10"/>
          </p:nvPr>
        </p:nvSpPr>
        <p:spPr/>
        <p:txBody>
          <a:bodyPr/>
          <a:lstStyle/>
          <a:p>
            <a:r>
              <a:rPr lang="en-US" dirty="0"/>
              <a:t>01</a:t>
            </a:r>
          </a:p>
        </p:txBody>
      </p:sp>
      <p:sp>
        <p:nvSpPr>
          <p:cNvPr id="4" name="Footer Placeholder 4">
            <a:extLst>
              <a:ext uri="{FF2B5EF4-FFF2-40B4-BE49-F238E27FC236}">
                <a16:creationId xmlns:a16="http://schemas.microsoft.com/office/drawing/2014/main" id="{42848E2F-5C91-E92A-3C86-6EF63890E0A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816633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4ED97-DCBD-C3B1-BF30-931320FB27B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F5C3BEF-7794-4743-B88D-269D8C8D9113}"/>
              </a:ext>
            </a:extLst>
          </p:cNvPr>
          <p:cNvSpPr>
            <a:spLocks noGrp="1"/>
          </p:cNvSpPr>
          <p:nvPr>
            <p:ph type="title"/>
          </p:nvPr>
        </p:nvSpPr>
        <p:spPr>
          <a:xfrm>
            <a:off x="326849" y="288389"/>
            <a:ext cx="9489813" cy="1232435"/>
          </a:xfrm>
        </p:spPr>
        <p:txBody>
          <a:bodyPr/>
          <a:lstStyle/>
          <a:p>
            <a:r>
              <a:rPr lang="en-US" dirty="0">
                <a:solidFill>
                  <a:srgbClr val="000000"/>
                </a:solidFill>
                <a:latin typeface="ABC Oracle"/>
                <a:ea typeface="+mn-ea"/>
                <a:cs typeface="+mn-cs"/>
              </a:rPr>
              <a:t>The Australian health system is complex  with many funders and providers…</a:t>
            </a:r>
            <a:endParaRPr lang="en-US" dirty="0"/>
          </a:p>
        </p:txBody>
      </p:sp>
      <p:sp>
        <p:nvSpPr>
          <p:cNvPr id="4" name="Slide Number Placeholder 3">
            <a:extLst>
              <a:ext uri="{FF2B5EF4-FFF2-40B4-BE49-F238E27FC236}">
                <a16:creationId xmlns:a16="http://schemas.microsoft.com/office/drawing/2014/main" id="{FA75214F-94E4-2F82-5B70-94C9DDCD2556}"/>
              </a:ext>
            </a:extLst>
          </p:cNvPr>
          <p:cNvSpPr>
            <a:spLocks noGrp="1"/>
          </p:cNvSpPr>
          <p:nvPr>
            <p:ph type="sldNum" sz="quarter" idx="12"/>
          </p:nvPr>
        </p:nvSpPr>
        <p:spPr/>
        <p:txBody>
          <a:bodyPr/>
          <a:lstStyle/>
          <a:p>
            <a:fld id="{741AFF56-1126-4107-9C02-BC0EFBF16431}" type="slidenum">
              <a:rPr lang="en-GB" smtClean="0"/>
              <a:pPr/>
              <a:t>5</a:t>
            </a:fld>
            <a:endParaRPr lang="en-GB" dirty="0"/>
          </a:p>
        </p:txBody>
      </p:sp>
      <p:sp>
        <p:nvSpPr>
          <p:cNvPr id="2" name="Footer Placeholder 4">
            <a:extLst>
              <a:ext uri="{FF2B5EF4-FFF2-40B4-BE49-F238E27FC236}">
                <a16:creationId xmlns:a16="http://schemas.microsoft.com/office/drawing/2014/main" id="{6D58CDE6-F3D1-2646-9515-299379662CC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pic>
        <p:nvPicPr>
          <p:cNvPr id="5" name="Picture 4">
            <a:extLst>
              <a:ext uri="{FF2B5EF4-FFF2-40B4-BE49-F238E27FC236}">
                <a16:creationId xmlns:a16="http://schemas.microsoft.com/office/drawing/2014/main" id="{F46D73BA-3C47-8D70-359C-0FCB0FFE52E7}"/>
              </a:ext>
            </a:extLst>
          </p:cNvPr>
          <p:cNvPicPr>
            <a:picLocks noChangeAspect="1"/>
          </p:cNvPicPr>
          <p:nvPr/>
        </p:nvPicPr>
        <p:blipFill>
          <a:blip r:embed="rId3"/>
          <a:stretch>
            <a:fillRect/>
          </a:stretch>
        </p:blipFill>
        <p:spPr>
          <a:xfrm>
            <a:off x="251237" y="1268499"/>
            <a:ext cx="6936905" cy="4049949"/>
          </a:xfrm>
          <a:prstGeom prst="rect">
            <a:avLst/>
          </a:prstGeom>
        </p:spPr>
      </p:pic>
    </p:spTree>
    <p:extLst>
      <p:ext uri="{BB962C8B-B14F-4D97-AF65-F5344CB8AC3E}">
        <p14:creationId xmlns:p14="http://schemas.microsoft.com/office/powerpoint/2010/main" val="2599623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7522D-CD22-BA76-B4C7-C25D96A60E9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B891420-4DDE-E535-B377-6647436C93A9}"/>
              </a:ext>
            </a:extLst>
          </p:cNvPr>
          <p:cNvSpPr>
            <a:spLocks noGrp="1"/>
          </p:cNvSpPr>
          <p:nvPr>
            <p:ph type="title"/>
          </p:nvPr>
        </p:nvSpPr>
        <p:spPr>
          <a:xfrm>
            <a:off x="326849" y="288389"/>
            <a:ext cx="9489813" cy="1232435"/>
          </a:xfrm>
        </p:spPr>
        <p:txBody>
          <a:bodyPr/>
          <a:lstStyle/>
          <a:p>
            <a:r>
              <a:rPr lang="en-US" dirty="0">
                <a:solidFill>
                  <a:srgbClr val="000000"/>
                </a:solidFill>
                <a:latin typeface="ABC Oracle"/>
                <a:ea typeface="+mn-ea"/>
                <a:cs typeface="+mn-cs"/>
              </a:rPr>
              <a:t>Health insurers have hit a purple patch…</a:t>
            </a:r>
            <a:endParaRPr lang="en-US" dirty="0"/>
          </a:p>
        </p:txBody>
      </p:sp>
      <p:sp>
        <p:nvSpPr>
          <p:cNvPr id="4" name="Slide Number Placeholder 3">
            <a:extLst>
              <a:ext uri="{FF2B5EF4-FFF2-40B4-BE49-F238E27FC236}">
                <a16:creationId xmlns:a16="http://schemas.microsoft.com/office/drawing/2014/main" id="{094923DF-AD2F-7A30-1E2A-FF10637F7BC7}"/>
              </a:ext>
            </a:extLst>
          </p:cNvPr>
          <p:cNvSpPr>
            <a:spLocks noGrp="1"/>
          </p:cNvSpPr>
          <p:nvPr>
            <p:ph type="sldNum" sz="quarter" idx="12"/>
          </p:nvPr>
        </p:nvSpPr>
        <p:spPr/>
        <p:txBody>
          <a:bodyPr/>
          <a:lstStyle/>
          <a:p>
            <a:fld id="{741AFF56-1126-4107-9C02-BC0EFBF16431}" type="slidenum">
              <a:rPr lang="en-GB" smtClean="0"/>
              <a:pPr/>
              <a:t>6</a:t>
            </a:fld>
            <a:endParaRPr lang="en-GB" dirty="0"/>
          </a:p>
        </p:txBody>
      </p:sp>
      <p:sp>
        <p:nvSpPr>
          <p:cNvPr id="2" name="Footer Placeholder 4">
            <a:extLst>
              <a:ext uri="{FF2B5EF4-FFF2-40B4-BE49-F238E27FC236}">
                <a16:creationId xmlns:a16="http://schemas.microsoft.com/office/drawing/2014/main" id="{2169BF50-4626-903D-3E7E-2E0EAE205CC0}"/>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graphicFrame>
        <p:nvGraphicFramePr>
          <p:cNvPr id="3" name="Chart 2">
            <a:extLst>
              <a:ext uri="{FF2B5EF4-FFF2-40B4-BE49-F238E27FC236}">
                <a16:creationId xmlns:a16="http://schemas.microsoft.com/office/drawing/2014/main" id="{425DAB73-151C-D08B-CC91-124075545585}"/>
              </a:ext>
            </a:extLst>
          </p:cNvPr>
          <p:cNvGraphicFramePr>
            <a:graphicFrameLocks/>
          </p:cNvGraphicFramePr>
          <p:nvPr>
            <p:extLst>
              <p:ext uri="{D42A27DB-BD31-4B8C-83A1-F6EECF244321}">
                <p14:modId xmlns:p14="http://schemas.microsoft.com/office/powerpoint/2010/main" val="591387471"/>
              </p:ext>
            </p:extLst>
          </p:nvPr>
        </p:nvGraphicFramePr>
        <p:xfrm>
          <a:off x="413657" y="1292220"/>
          <a:ext cx="5520612" cy="36809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669DBACC-B7E9-6C2E-A6B6-7B52E978C5EB}"/>
              </a:ext>
            </a:extLst>
          </p:cNvPr>
          <p:cNvGraphicFramePr>
            <a:graphicFrameLocks/>
          </p:cNvGraphicFramePr>
          <p:nvPr>
            <p:extLst>
              <p:ext uri="{D42A27DB-BD31-4B8C-83A1-F6EECF244321}">
                <p14:modId xmlns:p14="http://schemas.microsoft.com/office/powerpoint/2010/main" val="1750201317"/>
              </p:ext>
            </p:extLst>
          </p:nvPr>
        </p:nvGraphicFramePr>
        <p:xfrm>
          <a:off x="6388615" y="1292220"/>
          <a:ext cx="5078962" cy="33730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67647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2DDEF-43EF-8C8E-54E9-311745BAE7A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22F8094-28F8-9A84-5ABB-083768CE43FA}"/>
              </a:ext>
            </a:extLst>
          </p:cNvPr>
          <p:cNvSpPr>
            <a:spLocks noGrp="1"/>
          </p:cNvSpPr>
          <p:nvPr>
            <p:ph type="title"/>
          </p:nvPr>
        </p:nvSpPr>
        <p:spPr>
          <a:xfrm>
            <a:off x="326849" y="288389"/>
            <a:ext cx="9489813" cy="1232435"/>
          </a:xfrm>
        </p:spPr>
        <p:txBody>
          <a:bodyPr/>
          <a:lstStyle/>
          <a:p>
            <a:r>
              <a:rPr lang="en-US" dirty="0">
                <a:solidFill>
                  <a:srgbClr val="000000"/>
                </a:solidFill>
                <a:latin typeface="ABC Oracle"/>
                <a:ea typeface="+mn-ea"/>
                <a:cs typeface="+mn-cs"/>
              </a:rPr>
              <a:t>…and the industry  is well </a:t>
            </a:r>
            <a:r>
              <a:rPr lang="en-US" dirty="0" err="1">
                <a:solidFill>
                  <a:srgbClr val="000000"/>
                </a:solidFill>
                <a:latin typeface="ABC Oracle"/>
                <a:ea typeface="+mn-ea"/>
                <a:cs typeface="+mn-cs"/>
              </a:rPr>
              <a:t>capitalised</a:t>
            </a:r>
            <a:endParaRPr lang="en-US" dirty="0"/>
          </a:p>
        </p:txBody>
      </p:sp>
      <p:sp>
        <p:nvSpPr>
          <p:cNvPr id="4" name="Slide Number Placeholder 3">
            <a:extLst>
              <a:ext uri="{FF2B5EF4-FFF2-40B4-BE49-F238E27FC236}">
                <a16:creationId xmlns:a16="http://schemas.microsoft.com/office/drawing/2014/main" id="{5FC5771E-7C78-0F73-034C-1DDAE3BB0B3F}"/>
              </a:ext>
            </a:extLst>
          </p:cNvPr>
          <p:cNvSpPr>
            <a:spLocks noGrp="1"/>
          </p:cNvSpPr>
          <p:nvPr>
            <p:ph type="sldNum" sz="quarter" idx="12"/>
          </p:nvPr>
        </p:nvSpPr>
        <p:spPr/>
        <p:txBody>
          <a:bodyPr/>
          <a:lstStyle/>
          <a:p>
            <a:fld id="{741AFF56-1126-4107-9C02-BC0EFBF16431}" type="slidenum">
              <a:rPr lang="en-GB" smtClean="0"/>
              <a:pPr/>
              <a:t>7</a:t>
            </a:fld>
            <a:endParaRPr lang="en-GB" dirty="0"/>
          </a:p>
        </p:txBody>
      </p:sp>
      <p:sp>
        <p:nvSpPr>
          <p:cNvPr id="2" name="Footer Placeholder 4">
            <a:extLst>
              <a:ext uri="{FF2B5EF4-FFF2-40B4-BE49-F238E27FC236}">
                <a16:creationId xmlns:a16="http://schemas.microsoft.com/office/drawing/2014/main" id="{C1403AE4-759C-0D39-2197-09CBDCFAF460}"/>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pic>
        <p:nvPicPr>
          <p:cNvPr id="7" name="Picture 6">
            <a:extLst>
              <a:ext uri="{FF2B5EF4-FFF2-40B4-BE49-F238E27FC236}">
                <a16:creationId xmlns:a16="http://schemas.microsoft.com/office/drawing/2014/main" id="{618EDCD8-F464-DE1C-ECA6-ED27F3E12E53}"/>
              </a:ext>
            </a:extLst>
          </p:cNvPr>
          <p:cNvPicPr>
            <a:picLocks noChangeAspect="1"/>
          </p:cNvPicPr>
          <p:nvPr/>
        </p:nvPicPr>
        <p:blipFill>
          <a:blip r:embed="rId3"/>
          <a:stretch>
            <a:fillRect/>
          </a:stretch>
        </p:blipFill>
        <p:spPr>
          <a:xfrm>
            <a:off x="6922955" y="1604859"/>
            <a:ext cx="5047697" cy="3871850"/>
          </a:xfrm>
          <a:prstGeom prst="rect">
            <a:avLst/>
          </a:prstGeom>
        </p:spPr>
      </p:pic>
      <p:sp>
        <p:nvSpPr>
          <p:cNvPr id="9" name="TextBox 8">
            <a:extLst>
              <a:ext uri="{FF2B5EF4-FFF2-40B4-BE49-F238E27FC236}">
                <a16:creationId xmlns:a16="http://schemas.microsoft.com/office/drawing/2014/main" id="{5DEAEB53-D2ED-9611-9B09-506505A70758}"/>
              </a:ext>
            </a:extLst>
          </p:cNvPr>
          <p:cNvSpPr txBox="1"/>
          <p:nvPr/>
        </p:nvSpPr>
        <p:spPr>
          <a:xfrm>
            <a:off x="7199695" y="1604859"/>
            <a:ext cx="481263" cy="338554"/>
          </a:xfrm>
          <a:prstGeom prst="rect">
            <a:avLst/>
          </a:prstGeom>
          <a:noFill/>
        </p:spPr>
        <p:txBody>
          <a:bodyPr wrap="square" rtlCol="0">
            <a:spAutoFit/>
          </a:bodyPr>
          <a:lstStyle/>
          <a:p>
            <a:r>
              <a:rPr lang="en-US" sz="1600" dirty="0"/>
              <a:t>GI</a:t>
            </a:r>
            <a:endParaRPr lang="en-AU" sz="1600" dirty="0"/>
          </a:p>
        </p:txBody>
      </p:sp>
      <p:graphicFrame>
        <p:nvGraphicFramePr>
          <p:cNvPr id="10" name="Chart 9">
            <a:extLst>
              <a:ext uri="{FF2B5EF4-FFF2-40B4-BE49-F238E27FC236}">
                <a16:creationId xmlns:a16="http://schemas.microsoft.com/office/drawing/2014/main" id="{3C29B118-4DE4-4490-A132-43E5D3F554CC}"/>
              </a:ext>
            </a:extLst>
          </p:cNvPr>
          <p:cNvGraphicFramePr>
            <a:graphicFrameLocks/>
          </p:cNvGraphicFramePr>
          <p:nvPr>
            <p:extLst>
              <p:ext uri="{D42A27DB-BD31-4B8C-83A1-F6EECF244321}">
                <p14:modId xmlns:p14="http://schemas.microsoft.com/office/powerpoint/2010/main" val="1601161908"/>
              </p:ext>
            </p:extLst>
          </p:nvPr>
        </p:nvGraphicFramePr>
        <p:xfrm>
          <a:off x="221348" y="1604859"/>
          <a:ext cx="6591436" cy="36558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91668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16B6E-9465-68A6-CE8F-D7DF00C02C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1A00C9-4D5C-5FC6-F2CF-434D9D399B5E}"/>
              </a:ext>
            </a:extLst>
          </p:cNvPr>
          <p:cNvSpPr>
            <a:spLocks noGrp="1"/>
          </p:cNvSpPr>
          <p:nvPr>
            <p:ph type="title"/>
          </p:nvPr>
        </p:nvSpPr>
        <p:spPr/>
        <p:txBody>
          <a:bodyPr/>
          <a:lstStyle/>
          <a:p>
            <a:r>
              <a:rPr lang="en-US" dirty="0"/>
              <a:t>Where are we now?</a:t>
            </a:r>
            <a:br>
              <a:rPr lang="en-US" dirty="0"/>
            </a:br>
            <a:br>
              <a:rPr lang="en-US" dirty="0"/>
            </a:br>
            <a:r>
              <a:rPr lang="en-US" dirty="0"/>
              <a:t>A view from</a:t>
            </a:r>
            <a:br>
              <a:rPr lang="en-US" dirty="0"/>
            </a:br>
            <a:r>
              <a:rPr lang="en-US" dirty="0"/>
              <a:t>	Consumers</a:t>
            </a:r>
            <a:br>
              <a:rPr lang="en-US" dirty="0"/>
            </a:br>
            <a:r>
              <a:rPr lang="en-US" dirty="0"/>
              <a:t>	Providers</a:t>
            </a:r>
            <a:br>
              <a:rPr lang="en-US" dirty="0"/>
            </a:br>
            <a:r>
              <a:rPr lang="en-US" dirty="0"/>
              <a:t>	Government</a:t>
            </a:r>
            <a:br>
              <a:rPr lang="en-US" dirty="0"/>
            </a:br>
            <a:r>
              <a:rPr lang="en-US" dirty="0"/>
              <a:t>	Insurers</a:t>
            </a:r>
          </a:p>
        </p:txBody>
      </p:sp>
      <p:sp>
        <p:nvSpPr>
          <p:cNvPr id="3" name="Text Placeholder 2">
            <a:extLst>
              <a:ext uri="{FF2B5EF4-FFF2-40B4-BE49-F238E27FC236}">
                <a16:creationId xmlns:a16="http://schemas.microsoft.com/office/drawing/2014/main" id="{226B3E82-DAD5-08FC-6ED4-2C3066F3C9FA}"/>
              </a:ext>
            </a:extLst>
          </p:cNvPr>
          <p:cNvSpPr>
            <a:spLocks noGrp="1"/>
          </p:cNvSpPr>
          <p:nvPr>
            <p:ph type="body" sz="quarter" idx="10"/>
          </p:nvPr>
        </p:nvSpPr>
        <p:spPr/>
        <p:txBody>
          <a:bodyPr/>
          <a:lstStyle/>
          <a:p>
            <a:r>
              <a:rPr lang="en-US" dirty="0"/>
              <a:t>02</a:t>
            </a:r>
          </a:p>
        </p:txBody>
      </p:sp>
      <p:sp>
        <p:nvSpPr>
          <p:cNvPr id="4" name="Footer Placeholder 4">
            <a:extLst>
              <a:ext uri="{FF2B5EF4-FFF2-40B4-BE49-F238E27FC236}">
                <a16:creationId xmlns:a16="http://schemas.microsoft.com/office/drawing/2014/main" id="{415B4FC4-0CFF-6DD3-5595-EA70E35F8D22}"/>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521737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A1492-127E-20BF-F8B0-607F1C776ED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CD4F14-98B0-82B0-4FA5-0C19C702F620}"/>
              </a:ext>
            </a:extLst>
          </p:cNvPr>
          <p:cNvSpPr>
            <a:spLocks noGrp="1"/>
          </p:cNvSpPr>
          <p:nvPr>
            <p:ph type="sldNum" sz="quarter" idx="12"/>
          </p:nvPr>
        </p:nvSpPr>
        <p:spPr/>
        <p:txBody>
          <a:bodyPr/>
          <a:lstStyle/>
          <a:p>
            <a:fld id="{741AFF56-1126-4107-9C02-BC0EFBF16431}" type="slidenum">
              <a:rPr lang="en-GB" smtClean="0"/>
              <a:pPr/>
              <a:t>9</a:t>
            </a:fld>
            <a:endParaRPr lang="en-GB" dirty="0"/>
          </a:p>
        </p:txBody>
      </p:sp>
      <p:sp>
        <p:nvSpPr>
          <p:cNvPr id="2" name="Footer Placeholder 4">
            <a:extLst>
              <a:ext uri="{FF2B5EF4-FFF2-40B4-BE49-F238E27FC236}">
                <a16:creationId xmlns:a16="http://schemas.microsoft.com/office/drawing/2014/main" id="{56B79358-6ADF-050B-7CA1-15F2CD36274E}"/>
              </a:ext>
            </a:extLst>
          </p:cNvPr>
          <p:cNvSpPr>
            <a:spLocks noGrp="1"/>
          </p:cNvSpPr>
          <p:nvPr>
            <p:ph type="ftr" sz="quarter" idx="3"/>
          </p:nvPr>
        </p:nvSpPr>
        <p:spPr>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sp>
        <p:nvSpPr>
          <p:cNvPr id="12" name="Title 7">
            <a:extLst>
              <a:ext uri="{FF2B5EF4-FFF2-40B4-BE49-F238E27FC236}">
                <a16:creationId xmlns:a16="http://schemas.microsoft.com/office/drawing/2014/main" id="{018FAF07-3B17-9E22-FDE2-8ACE9D0157D1}"/>
              </a:ext>
            </a:extLst>
          </p:cNvPr>
          <p:cNvSpPr>
            <a:spLocks noGrp="1"/>
          </p:cNvSpPr>
          <p:nvPr>
            <p:ph type="title"/>
          </p:nvPr>
        </p:nvSpPr>
        <p:spPr>
          <a:xfrm>
            <a:off x="4283913" y="3051194"/>
            <a:ext cx="9489813" cy="1232435"/>
          </a:xfrm>
        </p:spPr>
        <p:txBody>
          <a:bodyPr/>
          <a:lstStyle/>
          <a:p>
            <a:r>
              <a:rPr lang="en-US" sz="4800" dirty="0">
                <a:solidFill>
                  <a:srgbClr val="000000"/>
                </a:solidFill>
                <a:latin typeface="ABC Oracle"/>
                <a:ea typeface="+mn-ea"/>
                <a:cs typeface="+mn-cs"/>
              </a:rPr>
              <a:t>Consumers</a:t>
            </a:r>
            <a:endParaRPr lang="en-US" sz="4800" dirty="0"/>
          </a:p>
        </p:txBody>
      </p:sp>
    </p:spTree>
    <p:extLst>
      <p:ext uri="{BB962C8B-B14F-4D97-AF65-F5344CB8AC3E}">
        <p14:creationId xmlns:p14="http://schemas.microsoft.com/office/powerpoint/2010/main" val="1076703221"/>
      </p:ext>
    </p:extLst>
  </p:cSld>
  <p:clrMapOvr>
    <a:masterClrMapping/>
  </p:clrMapOvr>
</p:sld>
</file>

<file path=ppt/theme/theme1.xml><?xml version="1.0" encoding="utf-8"?>
<a:theme xmlns:a="http://schemas.openxmlformats.org/drawingml/2006/main" name="Office Theme">
  <a:themeElements>
    <a:clrScheme name="Actuaries">
      <a:dk1>
        <a:srgbClr val="000000"/>
      </a:dk1>
      <a:lt1>
        <a:srgbClr val="FFFFFF"/>
      </a:lt1>
      <a:dk2>
        <a:srgbClr val="323232"/>
      </a:dk2>
      <a:lt2>
        <a:srgbClr val="EBEBEB"/>
      </a:lt2>
      <a:accent1>
        <a:srgbClr val="3C69FF"/>
      </a:accent1>
      <a:accent2>
        <a:srgbClr val="313131"/>
      </a:accent2>
      <a:accent3>
        <a:srgbClr val="5B5B5B"/>
      </a:accent3>
      <a:accent4>
        <a:srgbClr val="838484"/>
      </a:accent4>
      <a:accent5>
        <a:srgbClr val="ADADAD"/>
      </a:accent5>
      <a:accent6>
        <a:srgbClr val="D6D6D6"/>
      </a:accent6>
      <a:hlink>
        <a:srgbClr val="0563C1"/>
      </a:hlink>
      <a:folHlink>
        <a:srgbClr val="954F72"/>
      </a:folHlink>
    </a:clrScheme>
    <a:fontScheme name="Actuaries">
      <a:majorFont>
        <a:latin typeface="ABC Oracle"/>
        <a:ea typeface=""/>
        <a:cs typeface=""/>
      </a:majorFont>
      <a:minorFont>
        <a:latin typeface="ABC Orac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 Template (16x10)">
  <a:themeElements>
    <a:clrScheme name="Custom 1">
      <a:dk1>
        <a:sysClr val="windowText" lastClr="000000"/>
      </a:dk1>
      <a:lt1>
        <a:sysClr val="window" lastClr="FFFFFF"/>
      </a:lt1>
      <a:dk2>
        <a:srgbClr val="002664"/>
      </a:dk2>
      <a:lt2>
        <a:srgbClr val="EEECE1"/>
      </a:lt2>
      <a:accent1>
        <a:srgbClr val="4D4F53"/>
      </a:accent1>
      <a:accent2>
        <a:srgbClr val="EEAF00"/>
      </a:accent2>
      <a:accent3>
        <a:srgbClr val="008690"/>
      </a:accent3>
      <a:accent4>
        <a:srgbClr val="AABA0A"/>
      </a:accent4>
      <a:accent5>
        <a:srgbClr val="00A8B4"/>
      </a:accent5>
      <a:accent6>
        <a:srgbClr val="DC5034"/>
      </a:accent6>
      <a:hlink>
        <a:srgbClr val="00535A"/>
      </a:hlink>
      <a:folHlink>
        <a:srgbClr val="800080"/>
      </a:folHlink>
    </a:clrScheme>
    <a:fontScheme name="Calibri Light">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8EEBD9A8-1D8C-47ED-ABFB-7DB661AE32ED}" vid="{2BF88C72-017C-4443-BA87-D87823E6D8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MS Document" ma:contentTypeID="0x0101005B474B5874136940B1FCFFA385B6F80C00B91DFC3462D36342B5E9C63B1B6AF453" ma:contentTypeVersion="205" ma:contentTypeDescription="" ma:contentTypeScope="" ma:versionID="8c1134c8d9aea38da993f15c9e4c14b1">
  <xsd:schema xmlns:xsd="http://www.w3.org/2001/XMLSchema" xmlns:xs="http://www.w3.org/2001/XMLSchema" xmlns:p="http://schemas.microsoft.com/office/2006/metadata/properties" xmlns:ns1="http://schemas.microsoft.com/sharepoint/v3" xmlns:ns2="b9043e53-a078-4fe1-9a97-1dc890974721" xmlns:ns3="http://schemas.microsoft.com/sharepoint/v3/fields" xmlns:ns4="7c09f450-3099-4ab0-9797-308ed8a26daf" targetNamespace="http://schemas.microsoft.com/office/2006/metadata/properties" ma:root="true" ma:fieldsID="339d4051a3428176d9d511de67f9022f" ns1:_="" ns2:_="" ns3:_="" ns4:_="">
    <xsd:import namespace="http://schemas.microsoft.com/sharepoint/v3"/>
    <xsd:import namespace="b9043e53-a078-4fe1-9a97-1dc890974721"/>
    <xsd:import namespace="http://schemas.microsoft.com/sharepoint/v3/fields"/>
    <xsd:import namespace="7c09f450-3099-4ab0-9797-308ed8a26daf"/>
    <xsd:element name="properties">
      <xsd:complexType>
        <xsd:sequence>
          <xsd:element name="documentManagement">
            <xsd:complexType>
              <xsd:all>
                <xsd:element ref="ns1:_ExtendedDescription" minOccurs="0"/>
                <xsd:element ref="ns2:Source_x0020_Document_x0020_ID" minOccurs="0"/>
                <xsd:element ref="ns2:CMS_x0020_Document_x0020_ID" minOccurs="0"/>
                <xsd:element ref="ns2:Published" minOccurs="0"/>
                <xsd:element ref="ns2:Start_x0020_publishing" minOccurs="0"/>
                <xsd:element ref="ns2:Stop_x0020_publishing" minOccurs="0"/>
                <xsd:element ref="ns2:Created-Date" minOccurs="0"/>
                <xsd:element ref="ns3:wic_System_Copyright" minOccurs="0"/>
                <xsd:element ref="ns2:CPD" minOccurs="0"/>
                <xsd:element ref="ns2:Level" minOccurs="0"/>
                <xsd:element ref="ns2:Age_x0020_Group" minOccurs="0"/>
                <xsd:element ref="ns2:Availability" minOccurs="0"/>
                <xsd:element ref="ns2:External-link" minOccurs="0"/>
                <xsd:element ref="ns2:Membership" minOccurs="0"/>
                <xsd:element ref="ns2:new-release-expiry" minOccurs="0"/>
                <xsd:element ref="ns2:Region" minOccurs="0"/>
                <xsd:element ref="ns2:DMS_Type" minOccurs="0"/>
                <xsd:element ref="ns2:ifb2a14d9ef14379a3042bde0b0232b7" minOccurs="0"/>
                <xsd:element ref="ns2:na442cf9b07645d39bff0c316c917a88" minOccurs="0"/>
                <xsd:element ref="ns2:g6881e4ce23a4b13a21acda1c762ef3b" minOccurs="0"/>
                <xsd:element ref="ns2:c245b723492e46feb8c242c474f81c06" minOccurs="0"/>
                <xsd:element ref="ns2:TaxCatchAll" minOccurs="0"/>
                <xsd:element ref="ns2:TaxCatchAllLabel" minOccurs="0"/>
                <xsd:element ref="ns2:a1da6ed942364e6aa931c032ae078b9a" minOccurs="0"/>
                <xsd:element ref="ns2:lbd57a3197f24a75a016012f8260598a" minOccurs="0"/>
                <xsd:element ref="ns2:No_x0020_Web_x0020_Index"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ExtendedDescription" ma:index="2" nillable="true" ma:displayName="Description" ma:description="DMS Description" ma:format="Dropdown" ma:internalName="_Extended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043e53-a078-4fe1-9a97-1dc890974721" elementFormDefault="qualified">
    <xsd:import namespace="http://schemas.microsoft.com/office/2006/documentManagement/types"/>
    <xsd:import namespace="http://schemas.microsoft.com/office/infopath/2007/PartnerControls"/>
    <xsd:element name="Source_x0020_Document_x0020_ID" ma:index="3" nillable="true" ma:displayName="Source Document ID" ma:description="ID of the document in the Team Sites" ma:internalName="Source_x0020_Document_x0020_ID" ma:readOnly="false">
      <xsd:simpleType>
        <xsd:restriction base="dms:Text">
          <xsd:maxLength value="255"/>
        </xsd:restriction>
      </xsd:simpleType>
    </xsd:element>
    <xsd:element name="CMS_x0020_Document_x0020_ID" ma:index="4" nillable="true" ma:displayName="CMS Document ID" ma:description="ID of the document in CMS" ma:internalName="CMS_x0020_Document_x0020_ID" ma:readOnly="false">
      <xsd:simpleType>
        <xsd:restriction base="dms:Text">
          <xsd:maxLength value="255"/>
        </xsd:restriction>
      </xsd:simpleType>
    </xsd:element>
    <xsd:element name="Published" ma:index="5" nillable="true" ma:displayName="Published" ma:default="0" ma:hidden="true" ma:internalName="Published" ma:readOnly="false">
      <xsd:simpleType>
        <xsd:restriction base="dms:Boolean"/>
      </xsd:simpleType>
    </xsd:element>
    <xsd:element name="Start_x0020_publishing" ma:index="6" nillable="true" ma:displayName="Start publishing" ma:format="DateOnly" ma:hidden="true" ma:internalName="Start_x0020_publishing" ma:readOnly="false">
      <xsd:simpleType>
        <xsd:restriction base="dms:DateTime"/>
      </xsd:simpleType>
    </xsd:element>
    <xsd:element name="Stop_x0020_publishing" ma:index="7" nillable="true" ma:displayName="Stop publishing" ma:format="DateOnly" ma:hidden="true" ma:internalName="Stop_x0020_publishing" ma:readOnly="false">
      <xsd:simpleType>
        <xsd:restriction base="dms:DateTime"/>
      </xsd:simpleType>
    </xsd:element>
    <xsd:element name="Created-Date" ma:index="8" nillable="true" ma:displayName="Created-Date" ma:format="DateOnly" ma:internalName="Created_x002d_Date" ma:readOnly="false">
      <xsd:simpleType>
        <xsd:restriction base="dms:DateTime"/>
      </xsd:simpleType>
    </xsd:element>
    <xsd:element name="CPD" ma:index="11" nillable="true" ma:displayName="CPD" ma:decimals="2" ma:internalName="CPD" ma:readOnly="false">
      <xsd:simpleType>
        <xsd:restriction base="dms:Number"/>
      </xsd:simpleType>
    </xsd:element>
    <xsd:element name="Level" ma:index="12" nillable="true" ma:displayName="Level" ma:hidden="true" ma:internalName="Level" ma:readOnly="false">
      <xsd:simpleType>
        <xsd:restriction base="dms:Text">
          <xsd:maxLength value="255"/>
        </xsd:restriction>
      </xsd:simpleType>
    </xsd:element>
    <xsd:element name="Age_x0020_Group" ma:index="19" nillable="true" ma:displayName="Age Group" ma:format="Dropdown" ma:hidden="true" ma:internalName="Age_x0020_Group" ma:readOnly="false">
      <xsd:simpleType>
        <xsd:restriction base="dms:Text">
          <xsd:maxLength value="255"/>
        </xsd:restriction>
      </xsd:simpleType>
    </xsd:element>
    <xsd:element name="Availability" ma:index="20" nillable="true" ma:displayName="Availability" ma:hidden="true" ma:internalName="Availability" ma:readOnly="false">
      <xsd:simpleType>
        <xsd:restriction base="dms:Text">
          <xsd:maxLength value="255"/>
        </xsd:restriction>
      </xsd:simpleType>
    </xsd:element>
    <xsd:element name="External-link" ma:index="21" nillable="true" ma:displayName="External-link" ma:internalName="External_x002d_link" ma:readOnly="false">
      <xsd:simpleType>
        <xsd:restriction base="dms:Text">
          <xsd:maxLength value="255"/>
        </xsd:restriction>
      </xsd:simpleType>
    </xsd:element>
    <xsd:element name="Membership" ma:index="22" nillable="true" ma:displayName="Membership" ma:internalName="Membership" ma:readOnly="false">
      <xsd:simpleType>
        <xsd:restriction base="dms:Text">
          <xsd:maxLength value="255"/>
        </xsd:restriction>
      </xsd:simpleType>
    </xsd:element>
    <xsd:element name="new-release-expiry" ma:index="23" nillable="true" ma:displayName="new-release-expiry" ma:format="DateOnly" ma:hidden="true" ma:internalName="new_x002d_release_x002d_expiry" ma:readOnly="false">
      <xsd:simpleType>
        <xsd:restriction base="dms:DateTime"/>
      </xsd:simpleType>
    </xsd:element>
    <xsd:element name="Region" ma:index="24" nillable="true" ma:displayName="Region" ma:hidden="true" ma:internalName="Region" ma:readOnly="false">
      <xsd:simpleType>
        <xsd:restriction base="dms:Text">
          <xsd:maxLength value="255"/>
        </xsd:restriction>
      </xsd:simpleType>
    </xsd:element>
    <xsd:element name="DMS_Type" ma:index="25" nillable="true" ma:displayName="DMS_Type" ma:hidden="true" ma:internalName="DMS_Type" ma:readOnly="false">
      <xsd:simpleType>
        <xsd:restriction base="dms:Text">
          <xsd:maxLength value="255"/>
        </xsd:restriction>
      </xsd:simpleType>
    </xsd:element>
    <xsd:element name="ifb2a14d9ef14379a3042bde0b0232b7" ma:index="26" nillable="true" ma:taxonomy="true" ma:internalName="ifb2a14d9ef14379a3042bde0b0232b7" ma:taxonomyFieldName="Prototype_Content_Types" ma:displayName="Content_Types" ma:readOnly="false" ma:default="" ma:fieldId="{2fb2a14d-9ef1-4379-a304-2bde0b0232b7}" ma:sspId="599de3cb-4d49-453d-b800-5d7115dc628a" ma:termSetId="8bf43160-4240-4a14-b9c4-81e260e50208" ma:anchorId="00000000-0000-0000-0000-000000000000" ma:open="false" ma:isKeyword="false">
      <xsd:complexType>
        <xsd:sequence>
          <xsd:element ref="pc:Terms" minOccurs="0" maxOccurs="1"/>
        </xsd:sequence>
      </xsd:complexType>
    </xsd:element>
    <xsd:element name="na442cf9b07645d39bff0c316c917a88" ma:index="28" nillable="true" ma:taxonomy="true" ma:internalName="na442cf9b07645d39bff0c316c917a88" ma:taxonomyFieldName="Prototype_Education_Programs" ma:displayName="Qualifications_and_Lifelong_Learning" ma:readOnly="false" ma:default="" ma:fieldId="{7a442cf9-b076-45d3-9bff-0c316c917a88}" ma:taxonomyMulti="true" ma:sspId="599de3cb-4d49-453d-b800-5d7115dc628a" ma:termSetId="03d00ede-6ba3-415f-b99e-a9b924b20c9b" ma:anchorId="00000000-0000-0000-0000-000000000000" ma:open="false" ma:isKeyword="false">
      <xsd:complexType>
        <xsd:sequence>
          <xsd:element ref="pc:Terms" minOccurs="0" maxOccurs="1"/>
        </xsd:sequence>
      </xsd:complexType>
    </xsd:element>
    <xsd:element name="g6881e4ce23a4b13a21acda1c762ef3b" ma:index="30" nillable="true" ma:taxonomy="true" ma:internalName="g6881e4ce23a4b13a21acda1c762ef3b" ma:taxonomyFieldName="Prototype_Event_Types" ma:displayName="Event_Types" ma:readOnly="false" ma:default="" ma:fieldId="{06881e4c-e23a-4b13-a21a-cda1c762ef3b}" ma:sspId="599de3cb-4d49-453d-b800-5d7115dc628a" ma:termSetId="c11d6ec0-8d82-4edb-a7c3-61e9562d4773" ma:anchorId="00000000-0000-0000-0000-000000000000" ma:open="false" ma:isKeyword="false">
      <xsd:complexType>
        <xsd:sequence>
          <xsd:element ref="pc:Terms" minOccurs="0" maxOccurs="1"/>
        </xsd:sequence>
      </xsd:complexType>
    </xsd:element>
    <xsd:element name="c245b723492e46feb8c242c474f81c06" ma:index="32" nillable="true" ma:taxonomy="true" ma:internalName="c245b723492e46feb8c242c474f81c06" ma:taxonomyFieldName="Prototype_Tags" ma:displayName="DMS_Tags" ma:readOnly="false" ma:fieldId="{c245b723-492e-46fe-b8c2-42c474f81c06}" ma:taxonomyMulti="true" ma:sspId="599de3cb-4d49-453d-b800-5d7115dc628a" ma:termSetId="cb3da33c-e535-4ab0-b8bc-bc8e4c95dd5f" ma:anchorId="00000000-0000-0000-0000-000000000000" ma:open="false" ma:isKeyword="false">
      <xsd:complexType>
        <xsd:sequence>
          <xsd:element ref="pc:Terms" minOccurs="0" maxOccurs="1"/>
        </xsd:sequence>
      </xsd:complexType>
    </xsd:element>
    <xsd:element name="TaxCatchAll" ma:index="33" nillable="true" ma:displayName="Taxonomy Catch All Column" ma:hidden="true" ma:list="{a99bd1f2-8352-44bd-99e3-18fccfc5b22e}" ma:internalName="TaxCatchAll" ma:readOnly="false" ma:showField="CatchAllData" ma:web="7c09f450-3099-4ab0-9797-308ed8a26daf">
      <xsd:complexType>
        <xsd:complexContent>
          <xsd:extension base="dms:MultiChoiceLookup">
            <xsd:sequence>
              <xsd:element name="Value" type="dms:Lookup" maxOccurs="unbounded" minOccurs="0" nillable="true"/>
            </xsd:sequence>
          </xsd:extension>
        </xsd:complexContent>
      </xsd:complexType>
    </xsd:element>
    <xsd:element name="TaxCatchAllLabel" ma:index="34" nillable="true" ma:displayName="Taxonomy Catch All Column1" ma:hidden="true" ma:list="{a99bd1f2-8352-44bd-99e3-18fccfc5b22e}" ma:internalName="TaxCatchAllLabel" ma:readOnly="false" ma:showField="CatchAllDataLabel" ma:web="7c09f450-3099-4ab0-9797-308ed8a26daf">
      <xsd:complexType>
        <xsd:complexContent>
          <xsd:extension base="dms:MultiChoiceLookup">
            <xsd:sequence>
              <xsd:element name="Value" type="dms:Lookup" maxOccurs="unbounded" minOccurs="0" nillable="true"/>
            </xsd:sequence>
          </xsd:extension>
        </xsd:complexContent>
      </xsd:complexType>
    </xsd:element>
    <xsd:element name="a1da6ed942364e6aa931c032ae078b9a" ma:index="37" nillable="true" ma:taxonomy="true" ma:internalName="a1da6ed942364e6aa931c032ae078b9a" ma:taxonomyFieldName="Prototype_CPD_Activity_Format" ma:displayName="CPD_Activity_Format" ma:readOnly="false" ma:default="" ma:fieldId="{a1da6ed9-4236-4e6a-a931-c032ae078b9a}" ma:sspId="599de3cb-4d49-453d-b800-5d7115dc628a" ma:termSetId="4bf07c46-5940-460a-b59f-14a3af91a71d" ma:anchorId="00000000-0000-0000-0000-000000000000" ma:open="false" ma:isKeyword="false">
      <xsd:complexType>
        <xsd:sequence>
          <xsd:element ref="pc:Terms" minOccurs="0" maxOccurs="1"/>
        </xsd:sequence>
      </xsd:complexType>
    </xsd:element>
    <xsd:element name="lbd57a3197f24a75a016012f8260598a" ma:index="38" nillable="true" ma:taxonomy="true" ma:internalName="lbd57a3197f24a75a016012f8260598a" ma:taxonomyFieldName="Prototype_Practice_Area" ma:displayName="Practice_Area" ma:readOnly="false" ma:default="" ma:fieldId="{5bd57a31-97f2-4a75-a016-012f8260598a}" ma:taxonomyMulti="true" ma:sspId="599de3cb-4d49-453d-b800-5d7115dc628a" ma:termSetId="82bf7a2a-7f43-4f1c-b7bb-4a3a0ba5f298" ma:anchorId="00000000-0000-0000-0000-000000000000" ma:open="false" ma:isKeyword="false">
      <xsd:complexType>
        <xsd:sequence>
          <xsd:element ref="pc:Terms" minOccurs="0" maxOccurs="1"/>
        </xsd:sequence>
      </xsd:complexType>
    </xsd:element>
    <xsd:element name="No_x0020_Web_x0020_Index" ma:index="40" nillable="true" ma:displayName="No Web Index" ma:default="0" ma:internalName="No_x0020_Web_x0020_Index">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0" nillable="true" ma:displayName="Copyright" ma:hidden="true" ma:internalName="wic_System_Copyright"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09f450-3099-4ab0-9797-308ed8a26daf" elementFormDefault="qualified">
    <xsd:import namespace="http://schemas.microsoft.com/office/2006/documentManagement/types"/>
    <xsd:import namespace="http://schemas.microsoft.com/office/infopath/2007/PartnerControls"/>
    <xsd:element name="_dlc_DocId" ma:index="41" nillable="true" ma:displayName="Document ID Value" ma:description="The value of the document ID assigned to this item." ma:indexed="true" ma:internalName="_dlc_DocId" ma:readOnly="true">
      <xsd:simpleType>
        <xsd:restriction base="dms:Text"/>
      </xsd:simpleType>
    </xsd:element>
    <xsd:element name="_dlc_DocIdUrl" ma:index="4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9" ma:displayName="Author"/>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9043e53-a078-4fe1-9a97-1dc890974721">
      <Value>33</Value>
      <Value>29</Value>
      <Value>27</Value>
      <Value>40</Value>
      <Value>38</Value>
      <Value>97</Value>
    </TaxCatchAll>
    <Stop_x0020_publishing xmlns="b9043e53-a078-4fe1-9a97-1dc890974721" xsi:nil="true"/>
    <Region xmlns="b9043e53-a078-4fe1-9a97-1dc890974721" xsi:nil="true"/>
    <No_x0020_Web_x0020_Index xmlns="b9043e53-a078-4fe1-9a97-1dc890974721">false</No_x0020_Web_x0020_Index>
    <Published xmlns="b9043e53-a078-4fe1-9a97-1dc890974721">false</Published>
    <Start_x0020_publishing xmlns="b9043e53-a078-4fe1-9a97-1dc890974721" xsi:nil="true"/>
    <na442cf9b07645d39bff0c316c917a88 xmlns="b9043e53-a078-4fe1-9a97-1dc890974721">
      <Terms xmlns="http://schemas.microsoft.com/office/infopath/2007/PartnerControls"/>
    </na442cf9b07645d39bff0c316c917a88>
    <Level xmlns="b9043e53-a078-4fe1-9a97-1dc890974721" xsi:nil="true"/>
    <Availability xmlns="b9043e53-a078-4fe1-9a97-1dc890974721" xsi:nil="true"/>
    <_ExtendedDescription xmlns="http://schemas.microsoft.com/sharepoint/v3">Since its inception in 2001, Contemporary Issues in Private Health Insurance has been an essential resource for those both inside and outside the health insurance sector, offering a comprehensive update on regulatory, industry, and environmental shifts. In 2025, the private health insurance landscape is being shaped by significant forces: shifting demographic trends, escalating healthcare costs and continued political interest.
Key challenges include maintaining affordability amidst increasing claims costs, meeting the needs of an aging and chronically ill population and advances in medical technologies and therapeutics. Calls for policy and regulatory reforms &amp; intervention are frequent, as is, finger-pointing at other stakeholders in the complex web that is the Australian healthcare system. Couple this with the rise of digital services, and insurers determined to play catch-up with the technology and member experiences of other sectors and we have the ever-interesting sector in PHI that we love.
This presentation and industry workshop will examine these trends and highlight the strategic role of health actuaries in driving sustainable pricing, product design and resilience. As actuaries of the 'new age' we will challenge our audience to evolve their contribution to not only ensure that private health insurance remains competitive and financially resilient but also relevant: serving Australians as part of an efficient, accessible and high quality health system.</_ExtendedDescription>
    <External-link xmlns="b9043e53-a078-4fe1-9a97-1dc890974721" xsi:nil="true"/>
    <c245b723492e46feb8c242c474f81c06 xmlns="b9043e53-a078-4fe1-9a97-1dc890974721">
      <Terms xmlns="http://schemas.microsoft.com/office/infopath/2007/PartnerControls">
        <TermInfo xmlns="http://schemas.microsoft.com/office/infopath/2007/PartnerControls">
          <TermName xmlns="http://schemas.microsoft.com/office/infopath/2007/PartnerControls">Past Event</TermName>
          <TermId xmlns="http://schemas.microsoft.com/office/infopath/2007/PartnerControls">81820cd3-45f0-44e5-97c3-ef5505ffe26e</TermId>
        </TermInfo>
        <TermInfo xmlns="http://schemas.microsoft.com/office/infopath/2007/PartnerControls">
          <TermName xmlns="http://schemas.microsoft.com/office/infopath/2007/PartnerControls">All Actuaries Summit</TermName>
          <TermId xmlns="http://schemas.microsoft.com/office/infopath/2007/PartnerControls">57ed7ee8-003a-406d-a47c-605a474390f3</TermId>
        </TermInfo>
      </Terms>
    </c245b723492e46feb8c242c474f81c06>
    <lbd57a3197f24a75a016012f8260598a xmlns="b9043e53-a078-4fe1-9a97-1dc890974721">
      <Terms xmlns="http://schemas.microsoft.com/office/infopath/2007/PartnerControls">
        <TermInfo xmlns="http://schemas.microsoft.com/office/infopath/2007/PartnerControls">
          <TermName xmlns="http://schemas.microsoft.com/office/infopath/2007/PartnerControls">Health</TermName>
          <TermId xmlns="http://schemas.microsoft.com/office/infopath/2007/PartnerControls">86c6c317-aa04-4573-bfd3-11091ca80761</TermId>
        </TermInfo>
      </Terms>
    </lbd57a3197f24a75a016012f8260598a>
    <ifb2a14d9ef14379a3042bde0b0232b7 xmlns="b9043e53-a078-4fe1-9a97-1dc890974721">
      <Terms xmlns="http://schemas.microsoft.com/office/infopath/2007/PartnerControls">
        <TermInfo xmlns="http://schemas.microsoft.com/office/infopath/2007/PartnerControls">
          <TermName xmlns="http://schemas.microsoft.com/office/infopath/2007/PartnerControls">Presentation slides</TermName>
          <TermId xmlns="http://schemas.microsoft.com/office/infopath/2007/PartnerControls">82514a72-d478-4557-818e-561b0f30fbaf</TermId>
        </TermInfo>
      </Terms>
    </ifb2a14d9ef14379a3042bde0b0232b7>
    <g6881e4ce23a4b13a21acda1c762ef3b xmlns="b9043e53-a078-4fe1-9a97-1dc890974721">
      <Terms xmlns="http://schemas.microsoft.com/office/infopath/2007/PartnerControls">
        <TermInfo xmlns="http://schemas.microsoft.com/office/infopath/2007/PartnerControls">
          <TermName xmlns="http://schemas.microsoft.com/office/infopath/2007/PartnerControls">Major Events</TermName>
          <TermId xmlns="http://schemas.microsoft.com/office/infopath/2007/PartnerControls">741f9fd0-c1f0-4e98-ad79-70afc16eedf5</TermId>
        </TermInfo>
      </Terms>
    </g6881e4ce23a4b13a21acda1c762ef3b>
    <TaxCatchAllLabel xmlns="b9043e53-a078-4fe1-9a97-1dc890974721" xsi:nil="true"/>
    <Source_x0020_Document_x0020_ID xmlns="b9043e53-a078-4fe1-9a97-1dc890974721" xsi:nil="true"/>
    <Age_x0020_Group xmlns="b9043e53-a078-4fe1-9a97-1dc890974721" xsi:nil="true"/>
    <a1da6ed942364e6aa931c032ae078b9a xmlns="b9043e53-a078-4fe1-9a97-1dc890974721">
      <Terms xmlns="http://schemas.microsoft.com/office/infopath/2007/PartnerControls">
        <TermInfo xmlns="http://schemas.microsoft.com/office/infopath/2007/PartnerControls">
          <TermName xmlns="http://schemas.microsoft.com/office/infopath/2007/PartnerControls">Presentation Slides</TermName>
          <TermId xmlns="http://schemas.microsoft.com/office/infopath/2007/PartnerControls">d40094d7-41bb-4670-ae67-14554674b2a3</TermId>
        </TermInfo>
      </Terms>
    </a1da6ed942364e6aa931c032ae078b9a>
    <CPD xmlns="b9043e53-a078-4fe1-9a97-1dc890974721">1</CPD>
    <Membership xmlns="b9043e53-a078-4fe1-9a97-1dc890974721" xsi:nil="true"/>
    <DMS_Type xmlns="b9043e53-a078-4fe1-9a97-1dc890974721" xsi:nil="true"/>
    <CMS_x0020_Document_x0020_ID xmlns="b9043e53-a078-4fe1-9a97-1dc890974721" xsi:nil="true"/>
    <Created-Date xmlns="b9043e53-a078-4fe1-9a97-1dc890974721">2025-06-10T14:00:00+00:00</Created-Date>
    <wic_System_Copyright xmlns="http://schemas.microsoft.com/sharepoint/v3/fields" xsi:nil="true"/>
    <new-release-expiry xmlns="b9043e53-a078-4fe1-9a97-1dc890974721" xsi:nil="true"/>
    <_dlc_DocId xmlns="7c09f450-3099-4ab0-9797-308ed8a26daf">CE6YYQN64SX3-786882053-16244</_dlc_DocId>
    <_dlc_DocIdUrl xmlns="7c09f450-3099-4ab0-9797-308ed8a26daf">
      <Url>https://actuaries.sharepoint.com/sites/DMS/_layouts/15/DocIdRedir.aspx?ID=CE6YYQN64SX3-786882053-16244</Url>
      <Description>CE6YYQN64SX3-786882053-16244</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599de3cb-4d49-453d-b800-5d7115dc628a" ContentTypeId="0x0101005B474B5874136940B1FCFFA385B6F80C"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870C793-3928-472B-A282-C8734D2547C4}"/>
</file>

<file path=customXml/itemProps2.xml><?xml version="1.0" encoding="utf-8"?>
<ds:datastoreItem xmlns:ds="http://schemas.openxmlformats.org/officeDocument/2006/customXml" ds:itemID="{23A7F36D-13F6-4DF0-A1FA-99BF5BE8352E}">
  <ds:schemaRefs>
    <ds:schemaRef ds:uri="http://purl.org/dc/dcmitype/"/>
    <ds:schemaRef ds:uri="http://purl.org/dc/terms/"/>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7e948e1f-1c1f-44ca-b8c3-272baaf9988d"/>
    <ds:schemaRef ds:uri="3138fe39-45e2-4243-b4f0-a56ce41f1c6e"/>
    <ds:schemaRef ds:uri="http://purl.org/dc/elements/1.1/"/>
  </ds:schemaRefs>
</ds:datastoreItem>
</file>

<file path=customXml/itemProps3.xml><?xml version="1.0" encoding="utf-8"?>
<ds:datastoreItem xmlns:ds="http://schemas.openxmlformats.org/officeDocument/2006/customXml" ds:itemID="{D1C5BB3B-F372-43FF-9698-4AAF69CFC0DE}">
  <ds:schemaRefs>
    <ds:schemaRef ds:uri="http://schemas.microsoft.com/sharepoint/v3/contenttype/forms"/>
  </ds:schemaRefs>
</ds:datastoreItem>
</file>

<file path=customXml/itemProps4.xml><?xml version="1.0" encoding="utf-8"?>
<ds:datastoreItem xmlns:ds="http://schemas.openxmlformats.org/officeDocument/2006/customXml" ds:itemID="{2ADF2C36-8675-49FF-8F21-94E40642BE89}"/>
</file>

<file path=customXml/itemProps5.xml><?xml version="1.0" encoding="utf-8"?>
<ds:datastoreItem xmlns:ds="http://schemas.openxmlformats.org/officeDocument/2006/customXml" ds:itemID="{CAC381C7-BCC2-4CA3-BE72-1B8A16055FE9}"/>
</file>

<file path=docProps/app.xml><?xml version="1.0" encoding="utf-8"?>
<Properties xmlns="http://schemas.openxmlformats.org/officeDocument/2006/extended-properties" xmlns:vt="http://schemas.openxmlformats.org/officeDocument/2006/docPropsVTypes">
  <TotalTime>1335</TotalTime>
  <Words>1268</Words>
  <Application>Microsoft Office PowerPoint</Application>
  <PresentationFormat>Widescreen</PresentationFormat>
  <Paragraphs>233</Paragraphs>
  <Slides>34</Slides>
  <Notes>32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ABC Oracle</vt:lpstr>
      <vt:lpstr>ABC Oracle Medium</vt:lpstr>
      <vt:lpstr>Arial</vt:lpstr>
      <vt:lpstr>Calibri</vt:lpstr>
      <vt:lpstr>Calibri Light</vt:lpstr>
      <vt:lpstr>Office Theme</vt:lpstr>
      <vt:lpstr>New Template (16x10)</vt:lpstr>
      <vt:lpstr>Contemporary issues in PHI</vt:lpstr>
      <vt:lpstr>The Actuaries Institute acknowledges the traditional custodians of the lands and waters where we live and work, travel, and trade.  We pay our respect to the members of those communities, Elders past and present, and recognise and celebrate their continuing custodianship and culture.</vt:lpstr>
      <vt:lpstr>Contents</vt:lpstr>
      <vt:lpstr>New to Australian Private Health Insurance?  What do you need to know?</vt:lpstr>
      <vt:lpstr>The Australian health system is complex  with many funders and providers…</vt:lpstr>
      <vt:lpstr>Health insurers have hit a purple patch…</vt:lpstr>
      <vt:lpstr>…and the industry  is well capitalised</vt:lpstr>
      <vt:lpstr>Where are we now?  A view from  Consumers  Providers  Government  Insurers</vt:lpstr>
      <vt:lpstr>Consumers</vt:lpstr>
      <vt:lpstr>PowerPoint Presentation</vt:lpstr>
      <vt:lpstr>PowerPoint Presentation</vt:lpstr>
      <vt:lpstr>Sales mix &amp; coverage mix</vt:lpstr>
      <vt:lpstr>State of the public health system (using NSW as an example)</vt:lpstr>
      <vt:lpstr>Sidebar: reform that works?</vt:lpstr>
      <vt:lpstr>Sidebar: reform that works?</vt:lpstr>
      <vt:lpstr>Does this represent success? Or do we need more time?</vt:lpstr>
      <vt:lpstr>PowerPoint Presentation</vt:lpstr>
      <vt:lpstr>PowerPoint Presentation</vt:lpstr>
      <vt:lpstr>Recapping 2024: Average claims returned to pre COVID levels </vt:lpstr>
      <vt:lpstr>PHI Hospital utilisation – permanently changed from pre-COVID levels</vt:lpstr>
      <vt:lpstr>Slow but inexorable shifts to same day procedures continue</vt:lpstr>
      <vt:lpstr>Private hospital responses</vt:lpstr>
      <vt:lpstr>PowerPoint Presentation</vt:lpstr>
      <vt:lpstr>Sovereign risk or ‘stroke of a pen’ risk – raising new levies on PHI </vt:lpstr>
      <vt:lpstr>Sovereign risk – what is product phoenixing? </vt:lpstr>
      <vt:lpstr>Private Hospital Viability Review &amp; Ministerial approach to private health system – stakeholder management</vt:lpstr>
      <vt:lpstr>PowerPoint Presentation</vt:lpstr>
      <vt:lpstr>Insurer responses</vt:lpstr>
      <vt:lpstr>Insurer responses</vt:lpstr>
      <vt:lpstr>Insurer responses</vt:lpstr>
      <vt:lpstr>Opportunities for actuaries</vt:lpstr>
      <vt:lpstr>Q&amp;A Discussion</vt:lpstr>
      <vt:lpstr>About the Actuaries Institute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Summit 2025: Contemporary Issues in PHI 2025</dc:title>
  <dc:creator>Nicholas Stolk</dc:creator>
  <cp:lastModifiedBy>Nicholas Stolk</cp:lastModifiedBy>
  <cp:revision>42</cp:revision>
  <cp:lastPrinted>2025-06-10T12:04:34Z</cp:lastPrinted>
  <dcterms:created xsi:type="dcterms:W3CDTF">2023-05-24T00:01:03Z</dcterms:created>
  <dcterms:modified xsi:type="dcterms:W3CDTF">2025-06-11T03:36:38Z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0x0101005B474B5874136940B1FCFFA385B6F80C00B91DFC3462D36342B5E9C63B1B6AF453</vt:lpwstr>
  </property>
  <property fmtid="{D5CDD505-2E9C-101B-9397-08002B2CF9AE}" pid="3" name="MediaServiceImageTags">
    <vt:lpwstr/>
  </property>
  <property fmtid="{D5CDD505-2E9C-101B-9397-08002B2CF9AE}" pid="4" name="_dlc_DocIdItemGuid">
    <vt:lpwstr>ecba9496-a134-44b4-8f70-8dc9c7611dbb</vt:lpwstr>
  </property>
  <property fmtid="{D5CDD505-2E9C-101B-9397-08002B2CF9AE}" pid="5" name="Prototype_Education_Programs">
    <vt:lpwstr/>
  </property>
  <property fmtid="{D5CDD505-2E9C-101B-9397-08002B2CF9AE}" pid="6" name="Prototype_CPD_Activity_Format">
    <vt:lpwstr>33;#Presentation Slides|d40094d7-41bb-4670-ae67-14554674b2a3</vt:lpwstr>
  </property>
  <property fmtid="{D5CDD505-2E9C-101B-9397-08002B2CF9AE}" pid="7" name="Prototype_Event_Types">
    <vt:lpwstr>38;#Major Events|741f9fd0-c1f0-4e98-ad79-70afc16eedf5</vt:lpwstr>
  </property>
  <property fmtid="{D5CDD505-2E9C-101B-9397-08002B2CF9AE}" pid="8" name="Prototype_Practice_Area">
    <vt:lpwstr>27;#Health|86c6c317-aa04-4573-bfd3-11091ca80761</vt:lpwstr>
  </property>
  <property fmtid="{D5CDD505-2E9C-101B-9397-08002B2CF9AE}" pid="9" name="Prototype_Content_Types">
    <vt:lpwstr>29;#Presentation slides|82514a72-d478-4557-818e-561b0f30fbaf</vt:lpwstr>
  </property>
  <property fmtid="{D5CDD505-2E9C-101B-9397-08002B2CF9AE}" pid="10" name="Prototype_Tags">
    <vt:lpwstr>40;#Past Event|81820cd3-45f0-44e5-97c3-ef5505ffe26e;#97;#All Actuaries Summit|57ed7ee8-003a-406d-a47c-605a474390f3</vt:lpwstr>
  </property>
  <property fmtid="{D5CDD505-2E9C-101B-9397-08002B2CF9AE}" pid="11" name="lcf76f155ced4ddcb4097134ff3c332f">
    <vt:lpwstr/>
  </property>
</Properties>
</file>