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customXml/itemProps3.xml" ContentType="application/vnd.openxmlformats-officedocument.customXmlProperties+xml"/>
  <Override PartName="/docProps/custom.xml" ContentType="application/vnd.openxmlformats-officedocument.custom-properties+xml"/>
  <Override PartName="/customXml/itemProps1.xml" ContentType="application/vnd.openxmlformats-officedocument.customXmlProperties+xml"/>
  <Override PartName="/docProps/app.xml" ContentType="application/vnd.openxmlformats-officedocument.extended-properties+xml"/>
  <Override PartName="/customXml/itemProps2.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911" r:id="rId5"/>
    <p:sldId id="910" r:id="rId6"/>
    <p:sldId id="913" r:id="rId7"/>
    <p:sldId id="909" r:id="rId8"/>
    <p:sldId id="91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6"/>
  </p:normalViewPr>
  <p:slideViewPr>
    <p:cSldViewPr snapToGrid="0">
      <p:cViewPr varScale="1">
        <p:scale>
          <a:sx n="56" d="100"/>
          <a:sy n="56" d="100"/>
        </p:scale>
        <p:origin x="590"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customXml" Target="../customXml/item4.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EA80CD-AE39-0C4B-A880-515F813E08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31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solidFill>
                  <a:srgbClr val="FF0000"/>
                </a:solidFill>
              </a:rPr>
              <a:t>*** REPLACE photo with an image of yourself ***</a:t>
            </a:r>
          </a:p>
          <a:p>
            <a:r>
              <a:rPr lang="en-AU" b="1" dirty="0">
                <a:solidFill>
                  <a:srgbClr val="FF0000"/>
                </a:solidFill>
              </a:rPr>
              <a:t>Add any highlights/key points – moves, positions, skills/type of work (whatever works to tell your story)</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EA80CD-AE39-0C4B-A880-515F813E08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316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EA80CD-AE39-0C4B-A880-515F813E08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316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r>
              <a:rPr lang="en-US"/>
              <a:t>Click icon to add picture</a:t>
            </a:r>
          </a:p>
        </p:txBody>
      </p:sp>
    </p:spTree>
    <p:extLst>
      <p:ext uri="{BB962C8B-B14F-4D97-AF65-F5344CB8AC3E}">
        <p14:creationId xmlns:p14="http://schemas.microsoft.com/office/powerpoint/2010/main" val="3911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Tree>
    <p:extLst>
      <p:ext uri="{BB962C8B-B14F-4D97-AF65-F5344CB8AC3E}">
        <p14:creationId xmlns:p14="http://schemas.microsoft.com/office/powerpoint/2010/main" val="3052419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r>
              <a:rPr lang="en-US"/>
              <a:t>Click icon to add picture</a:t>
            </a:r>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1260304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3802847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7394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8098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3542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639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5598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Tree>
    <p:extLst>
      <p:ext uri="{BB962C8B-B14F-4D97-AF65-F5344CB8AC3E}">
        <p14:creationId xmlns:p14="http://schemas.microsoft.com/office/powerpoint/2010/main" val="179387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Tree>
    <p:extLst>
      <p:ext uri="{BB962C8B-B14F-4D97-AF65-F5344CB8AC3E}">
        <p14:creationId xmlns:p14="http://schemas.microsoft.com/office/powerpoint/2010/main" val="3080733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21529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accent1"/>
                </a:solidFill>
                <a:latin typeface="ABC Oracle Medium" panose="020B0504040202060203" pitchFamily="34" charset="77"/>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3858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a:t>Click to edit Master title style</a:t>
            </a:r>
            <a:endParaRPr lang="en-GB" dirty="0"/>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r>
              <a:rPr lang="en-US"/>
              <a:t>Click icon to add picture</a:t>
            </a:r>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Tree>
    <p:extLst>
      <p:ext uri="{BB962C8B-B14F-4D97-AF65-F5344CB8AC3E}">
        <p14:creationId xmlns:p14="http://schemas.microsoft.com/office/powerpoint/2010/main" val="13345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a:t>Click to edit Master title style</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62491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a:t>Click to edit Master title style</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212921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385835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Tree>
    <p:extLst>
      <p:ext uri="{BB962C8B-B14F-4D97-AF65-F5344CB8AC3E}">
        <p14:creationId xmlns:p14="http://schemas.microsoft.com/office/powerpoint/2010/main" val="640948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Tree>
    <p:extLst>
      <p:ext uri="{BB962C8B-B14F-4D97-AF65-F5344CB8AC3E}">
        <p14:creationId xmlns:p14="http://schemas.microsoft.com/office/powerpoint/2010/main" val="241677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dirty="0"/>
          </a:p>
        </p:txBody>
      </p:sp>
      <p:sp>
        <p:nvSpPr>
          <p:cNvPr id="5" name="Footer Placeholder 4">
            <a:extLst>
              <a:ext uri="{FF2B5EF4-FFF2-40B4-BE49-F238E27FC236}">
                <a16:creationId xmlns:a16="http://schemas.microsoft.com/office/drawing/2014/main" id="{B0D5ED46-91E3-B100-7875-C1E1825CAF8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2"/>
                </a:solidFill>
                <a:latin typeface="ABC Oracle Medium" panose="020B0504040202060203" pitchFamily="34" charset="77"/>
              </a:defRPr>
            </a:lvl1pPr>
          </a:lstStyle>
          <a:p>
            <a:endParaRPr lang="en-GB" dirty="0"/>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9" r:id="rId3"/>
    <p:sldLayoutId id="2147483668" r:id="rId4"/>
    <p:sldLayoutId id="2147483664" r:id="rId5"/>
    <p:sldLayoutId id="2147483665" r:id="rId6"/>
    <p:sldLayoutId id="2147483650" r:id="rId7"/>
    <p:sldLayoutId id="2147483654" r:id="rId8"/>
    <p:sldLayoutId id="2147483666" r:id="rId9"/>
    <p:sldLayoutId id="2147483653" r:id="rId10"/>
    <p:sldLayoutId id="2147483655" r:id="rId11"/>
    <p:sldLayoutId id="2147483652" r:id="rId12"/>
    <p:sldLayoutId id="2147483656" r:id="rId13"/>
    <p:sldLayoutId id="2147483657" r:id="rId14"/>
    <p:sldLayoutId id="2147483658" r:id="rId15"/>
    <p:sldLayoutId id="2147483659" r:id="rId16"/>
    <p:sldLayoutId id="2147483660" r:id="rId17"/>
    <p:sldLayoutId id="2147483661" r:id="rId18"/>
    <p:sldLayoutId id="2147483662" r:id="rId19"/>
    <p:sldLayoutId id="2147483667" r:id="rId20"/>
    <p:sldLayoutId id="2147483663" r:id="rId21"/>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s://www.actuaries.digital/2023/05/24/unveiling-the-institutes-new-brand/" TargetMode="External"/><Relationship Id="rId13"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4.jpg"/><Relationship Id="rId12" Type="http://schemas.openxmlformats.org/officeDocument/2006/relationships/hyperlink" Target="https://pixabay.com/en/question-mark-question-response-1019820/"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s://fixthetaxtreaty.org/category/superannuation/" TargetMode="External"/><Relationship Id="rId11" Type="http://schemas.openxmlformats.org/officeDocument/2006/relationships/image" Target="../media/image6.jpg"/><Relationship Id="rId5" Type="http://schemas.openxmlformats.org/officeDocument/2006/relationships/image" Target="../media/image3.jpg"/><Relationship Id="rId15" Type="http://schemas.openxmlformats.org/officeDocument/2006/relationships/hyperlink" Target="https://thebluediamondgallery.com/legal08/l/law.html" TargetMode="External"/><Relationship Id="rId10" Type="http://schemas.openxmlformats.org/officeDocument/2006/relationships/hyperlink" Target="https://pxhere.com/en/photo/71910" TargetMode="External"/><Relationship Id="rId4" Type="http://schemas.openxmlformats.org/officeDocument/2006/relationships/image" Target="../media/image2.png"/><Relationship Id="rId9" Type="http://schemas.openxmlformats.org/officeDocument/2006/relationships/image" Target="../media/image5.jpg"/><Relationship Id="rId14" Type="http://schemas.openxmlformats.org/officeDocument/2006/relationships/image" Target="../media/image8.jp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8.jpg"/><Relationship Id="rId7" Type="http://schemas.openxmlformats.org/officeDocument/2006/relationships/hyperlink" Target="https://www.actuaries.digital/2023/05/24/unveiling-the-institutes-new-brand/" TargetMode="External"/><Relationship Id="rId12"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jpg"/><Relationship Id="rId11" Type="http://schemas.openxmlformats.org/officeDocument/2006/relationships/image" Target="../media/image23.jpeg"/><Relationship Id="rId5" Type="http://schemas.openxmlformats.org/officeDocument/2006/relationships/image" Target="../media/image2.png"/><Relationship Id="rId10" Type="http://schemas.openxmlformats.org/officeDocument/2006/relationships/image" Target="../media/image22.jpeg"/><Relationship Id="rId4" Type="http://schemas.openxmlformats.org/officeDocument/2006/relationships/image" Target="../media/image19.jp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E204-9B93-102A-C7AE-25E25FFFD93E}"/>
              </a:ext>
            </a:extLst>
          </p:cNvPr>
          <p:cNvSpPr>
            <a:spLocks noGrp="1"/>
          </p:cNvSpPr>
          <p:nvPr>
            <p:ph type="title"/>
          </p:nvPr>
        </p:nvSpPr>
        <p:spPr/>
        <p:txBody>
          <a:bodyPr/>
          <a:lstStyle/>
          <a:p>
            <a:r>
              <a:rPr lang="en-US" dirty="0"/>
              <a:t>Actuarial Adaptability</a:t>
            </a:r>
            <a:endParaRPr lang="en-AU" dirty="0"/>
          </a:p>
        </p:txBody>
      </p:sp>
      <p:sp>
        <p:nvSpPr>
          <p:cNvPr id="3" name="Subtitle 2">
            <a:extLst>
              <a:ext uri="{FF2B5EF4-FFF2-40B4-BE49-F238E27FC236}">
                <a16:creationId xmlns:a16="http://schemas.microsoft.com/office/drawing/2014/main" id="{646225B7-8C30-AA72-A0AB-B7B9E50FCDBA}"/>
              </a:ext>
            </a:extLst>
          </p:cNvPr>
          <p:cNvSpPr>
            <a:spLocks noGrp="1"/>
          </p:cNvSpPr>
          <p:nvPr>
            <p:ph type="subTitle" idx="1"/>
          </p:nvPr>
        </p:nvSpPr>
        <p:spPr/>
        <p:txBody>
          <a:bodyPr/>
          <a:lstStyle/>
          <a:p>
            <a:r>
              <a:rPr lang="en-AU" b="0" i="0" dirty="0">
                <a:solidFill>
                  <a:schemeClr val="tx1"/>
                </a:solidFill>
                <a:effectLst/>
                <a:latin typeface="Poppins" pitchFamily="50" charset="0"/>
              </a:rPr>
              <a:t>Unlocking New Paths Mid-Career</a:t>
            </a:r>
          </a:p>
          <a:p>
            <a:endParaRPr lang="en-AU" dirty="0"/>
          </a:p>
          <a:p>
            <a:r>
              <a:rPr lang="en-AU" dirty="0"/>
              <a:t>Discussion with: </a:t>
            </a:r>
          </a:p>
          <a:p>
            <a:pPr marL="342900" indent="-342900">
              <a:buFont typeface="Arial" panose="020B0604020202020204" pitchFamily="34" charset="0"/>
              <a:buChar char="•"/>
            </a:pPr>
            <a:r>
              <a:rPr lang="en-AU" dirty="0"/>
              <a:t>Aidan Nguyen, Actuaries Institute</a:t>
            </a:r>
          </a:p>
          <a:p>
            <a:pPr marL="342900" indent="-342900">
              <a:buFont typeface="Arial" panose="020B0604020202020204" pitchFamily="34" charset="0"/>
              <a:buChar char="•"/>
            </a:pPr>
            <a:r>
              <a:rPr lang="en-AU" dirty="0"/>
              <a:t>Theresa Shiels, Suncorp Group</a:t>
            </a:r>
          </a:p>
          <a:p>
            <a:pPr marL="342900" indent="-342900">
              <a:buFont typeface="Arial" panose="020B0604020202020204" pitchFamily="34" charset="0"/>
              <a:buChar char="•"/>
            </a:pPr>
            <a:r>
              <a:rPr lang="en-AU" dirty="0"/>
              <a:t>Mike Fowlds, Avant Mutual</a:t>
            </a:r>
          </a:p>
          <a:p>
            <a:pPr marL="342900" indent="-342900">
              <a:buFont typeface="Arial" panose="020B0604020202020204" pitchFamily="34" charset="0"/>
              <a:buChar char="•"/>
            </a:pPr>
            <a:endParaRPr lang="en-AU" dirty="0"/>
          </a:p>
          <a:p>
            <a:r>
              <a:rPr lang="en-AU" dirty="0"/>
              <a:t>Chaired by Kirsten Flynn, RGAA</a:t>
            </a:r>
          </a:p>
        </p:txBody>
      </p:sp>
    </p:spTree>
    <p:extLst>
      <p:ext uri="{BB962C8B-B14F-4D97-AF65-F5344CB8AC3E}">
        <p14:creationId xmlns:p14="http://schemas.microsoft.com/office/powerpoint/2010/main" val="306029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FB2AFA31-3AEE-DA26-3DD7-D21EF2E98707}"/>
              </a:ext>
            </a:extLst>
          </p:cNvPr>
          <p:cNvCxnSpPr>
            <a:cxnSpLocks/>
            <a:stCxn id="23" idx="6"/>
          </p:cNvCxnSpPr>
          <p:nvPr/>
        </p:nvCxnSpPr>
        <p:spPr>
          <a:xfrm>
            <a:off x="2715969" y="955692"/>
            <a:ext cx="2008721" cy="1"/>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021F959-A79C-2177-952C-98B047D70085}"/>
              </a:ext>
            </a:extLst>
          </p:cNvPr>
          <p:cNvPicPr>
            <a:picLocks noChangeAspect="1"/>
          </p:cNvPicPr>
          <p:nvPr/>
        </p:nvPicPr>
        <p:blipFill>
          <a:blip r:embed="rId3">
            <a:extLst>
              <a:ext uri="{28A0092B-C50C-407E-A947-70E740481C1C}">
                <a14:useLocalDpi xmlns:a14="http://schemas.microsoft.com/office/drawing/2010/main" val="0"/>
              </a:ext>
            </a:extLst>
          </a:blip>
          <a:srcRect l="6324" t="196" r="1" b="196"/>
          <a:stretch/>
        </p:blipFill>
        <p:spPr>
          <a:xfrm>
            <a:off x="6956249" y="4913329"/>
            <a:ext cx="1247774" cy="1321301"/>
          </a:xfrm>
          <a:prstGeom prst="ellipse">
            <a:avLst/>
          </a:prstGeom>
        </p:spPr>
      </p:pic>
      <p:sp>
        <p:nvSpPr>
          <p:cNvPr id="9" name="Circle: Hollow 8">
            <a:extLst>
              <a:ext uri="{FF2B5EF4-FFF2-40B4-BE49-F238E27FC236}">
                <a16:creationId xmlns:a16="http://schemas.microsoft.com/office/drawing/2014/main" id="{6F951FBF-1394-74F6-932B-B10305FEEEB3}"/>
              </a:ext>
            </a:extLst>
          </p:cNvPr>
          <p:cNvSpPr/>
          <p:nvPr/>
        </p:nvSpPr>
        <p:spPr>
          <a:xfrm>
            <a:off x="6956249" y="4792887"/>
            <a:ext cx="1507589" cy="1503507"/>
          </a:xfrm>
          <a:prstGeom prst="donut">
            <a:avLst>
              <a:gd name="adj" fmla="val 1605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BC Oracle"/>
              <a:ea typeface="+mn-ea"/>
              <a:cs typeface="+mn-cs"/>
            </a:endParaRPr>
          </a:p>
        </p:txBody>
      </p:sp>
      <p:sp>
        <p:nvSpPr>
          <p:cNvPr id="32" name="Title 1">
            <a:extLst>
              <a:ext uri="{FF2B5EF4-FFF2-40B4-BE49-F238E27FC236}">
                <a16:creationId xmlns:a16="http://schemas.microsoft.com/office/drawing/2014/main" id="{AAEE259A-9066-068E-6013-531F8FAE8D7A}"/>
              </a:ext>
            </a:extLst>
          </p:cNvPr>
          <p:cNvSpPr>
            <a:spLocks noGrp="1"/>
          </p:cNvSpPr>
          <p:nvPr>
            <p:ph type="title"/>
          </p:nvPr>
        </p:nvSpPr>
        <p:spPr>
          <a:xfrm>
            <a:off x="837343" y="1785543"/>
            <a:ext cx="2648807" cy="795802"/>
          </a:xfrm>
        </p:spPr>
        <p:txBody>
          <a:bodyPr/>
          <a:lstStyle/>
          <a:p>
            <a:pPr>
              <a:lnSpc>
                <a:spcPct val="100000"/>
              </a:lnSpc>
            </a:pPr>
            <a:r>
              <a:rPr lang="en-AU" sz="1700" b="1" noProof="0" dirty="0">
                <a:solidFill>
                  <a:schemeClr val="tx1"/>
                </a:solidFill>
                <a:latin typeface="+mn-lt"/>
              </a:rPr>
              <a:t>2018 </a:t>
            </a:r>
            <a:r>
              <a:rPr lang="en-AU" sz="1700" b="1" dirty="0">
                <a:solidFill>
                  <a:schemeClr val="tx1"/>
                </a:solidFill>
                <a:latin typeface="+mn-lt"/>
                <a:cs typeface="Arial"/>
              </a:rPr>
              <a:t>– </a:t>
            </a:r>
            <a:r>
              <a:rPr lang="en-AU" sz="1700" b="1" noProof="0" dirty="0">
                <a:solidFill>
                  <a:schemeClr val="tx1"/>
                </a:solidFill>
                <a:latin typeface="+mn-lt"/>
              </a:rPr>
              <a:t>Completed FIAA</a:t>
            </a:r>
            <a:br>
              <a:rPr lang="en-AU" sz="1700" b="1" noProof="0" dirty="0">
                <a:solidFill>
                  <a:schemeClr val="tx1"/>
                </a:solidFill>
                <a:latin typeface="+mn-lt"/>
              </a:rPr>
            </a:br>
            <a:r>
              <a:rPr lang="en-AU" sz="1700" noProof="0" dirty="0">
                <a:solidFill>
                  <a:schemeClr val="tx1"/>
                </a:solidFill>
                <a:latin typeface="+mn-lt"/>
              </a:rPr>
              <a:t>Actuarial Consultant – EY</a:t>
            </a:r>
            <a:br>
              <a:rPr lang="en-AU" sz="1700" noProof="0" dirty="0">
                <a:solidFill>
                  <a:schemeClr val="tx1"/>
                </a:solidFill>
                <a:latin typeface="+mn-lt"/>
              </a:rPr>
            </a:br>
            <a:r>
              <a:rPr lang="en-AU" sz="1400" noProof="0" dirty="0">
                <a:solidFill>
                  <a:schemeClr val="tx1"/>
                </a:solidFill>
                <a:latin typeface="+mn-lt"/>
              </a:rPr>
              <a:t>Life Insurance and Wealth</a:t>
            </a:r>
            <a:endParaRPr lang="en-AU" sz="1700" noProof="0" dirty="0">
              <a:solidFill>
                <a:schemeClr val="tx1"/>
              </a:solidFill>
              <a:latin typeface="+mn-lt"/>
            </a:endParaRPr>
          </a:p>
        </p:txBody>
      </p:sp>
      <p:cxnSp>
        <p:nvCxnSpPr>
          <p:cNvPr id="14" name="Straight Connector 13">
            <a:extLst>
              <a:ext uri="{FF2B5EF4-FFF2-40B4-BE49-F238E27FC236}">
                <a16:creationId xmlns:a16="http://schemas.microsoft.com/office/drawing/2014/main" id="{BFD2C05D-C56A-93D8-C217-27580D27A038}"/>
              </a:ext>
            </a:extLst>
          </p:cNvPr>
          <p:cNvCxnSpPr>
            <a:cxnSpLocks/>
          </p:cNvCxnSpPr>
          <p:nvPr/>
        </p:nvCxnSpPr>
        <p:spPr>
          <a:xfrm>
            <a:off x="5329999" y="955693"/>
            <a:ext cx="2523440" cy="109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49E3042-F04B-49C9-187F-9808F4C3EDC0}"/>
              </a:ext>
            </a:extLst>
          </p:cNvPr>
          <p:cNvCxnSpPr>
            <a:cxnSpLocks/>
            <a:stCxn id="50" idx="2"/>
          </p:cNvCxnSpPr>
          <p:nvPr/>
        </p:nvCxnSpPr>
        <p:spPr>
          <a:xfrm flipV="1">
            <a:off x="2029510" y="3097258"/>
            <a:ext cx="1029661" cy="571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19F83AE-C572-2A76-EEA7-26A05D360CCF}"/>
              </a:ext>
            </a:extLst>
          </p:cNvPr>
          <p:cNvCxnSpPr>
            <a:cxnSpLocks/>
          </p:cNvCxnSpPr>
          <p:nvPr/>
        </p:nvCxnSpPr>
        <p:spPr>
          <a:xfrm flipV="1">
            <a:off x="3664480" y="3087595"/>
            <a:ext cx="2486430" cy="966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itle 1">
            <a:extLst>
              <a:ext uri="{FF2B5EF4-FFF2-40B4-BE49-F238E27FC236}">
                <a16:creationId xmlns:a16="http://schemas.microsoft.com/office/drawing/2014/main" id="{5998A008-C797-0535-F791-A0F610CC4005}"/>
              </a:ext>
            </a:extLst>
          </p:cNvPr>
          <p:cNvSpPr txBox="1">
            <a:spLocks/>
          </p:cNvSpPr>
          <p:nvPr/>
        </p:nvSpPr>
        <p:spPr>
          <a:xfrm>
            <a:off x="1816100" y="3575410"/>
            <a:ext cx="3149180" cy="7958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2022-23 – into Super </a:t>
            </a:r>
            <a:endParaRPr kumimoji="0" lang="en-AU" sz="1700" b="0" i="0" u="none" strike="noStrike" kern="1200" cap="none" spc="0" normalizeH="0" baseline="0" noProof="0" dirty="0">
              <a:ln>
                <a:noFill/>
              </a:ln>
              <a:solidFill>
                <a:srgbClr val="000000"/>
              </a:solidFill>
              <a:effectLst/>
              <a:uLnTx/>
              <a:uFillTx/>
              <a:latin typeface="ABC Oracle"/>
              <a:ea typeface="+mj-ea"/>
              <a:cs typeface="Arial"/>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Policy Manager/Director – FSC</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BC Oracle"/>
                <a:ea typeface="+mj-ea"/>
                <a:cs typeface="Arial"/>
              </a:rPr>
              <a:t>Superannuation</a:t>
            </a:r>
          </a:p>
        </p:txBody>
      </p:sp>
      <p:sp>
        <p:nvSpPr>
          <p:cNvPr id="35" name="Title 1">
            <a:extLst>
              <a:ext uri="{FF2B5EF4-FFF2-40B4-BE49-F238E27FC236}">
                <a16:creationId xmlns:a16="http://schemas.microsoft.com/office/drawing/2014/main" id="{AB319B03-099C-652D-3AD2-1BEC57EC81EC}"/>
              </a:ext>
            </a:extLst>
          </p:cNvPr>
          <p:cNvSpPr txBox="1">
            <a:spLocks/>
          </p:cNvSpPr>
          <p:nvPr/>
        </p:nvSpPr>
        <p:spPr>
          <a:xfrm>
            <a:off x="7397907" y="1389303"/>
            <a:ext cx="3242516" cy="7958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2019 H2 – Back but Where to?</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Consultant at EY still… </a:t>
            </a:r>
            <a:r>
              <a:rPr kumimoji="0" lang="en-AU" sz="1400" b="0" i="0" u="none" strike="noStrike" kern="1200" cap="none" spc="0" normalizeH="0" baseline="0" noProof="0" dirty="0">
                <a:ln>
                  <a:noFill/>
                </a:ln>
                <a:solidFill>
                  <a:srgbClr val="000000"/>
                </a:solidFill>
                <a:effectLst/>
                <a:uLnTx/>
                <a:uFillTx/>
                <a:latin typeface="ABC Oracle"/>
                <a:ea typeface="+mj-ea"/>
                <a:cs typeface="Arial"/>
              </a:rPr>
              <a:t>Volunteering + Conversations</a:t>
            </a:r>
            <a:endParaRPr kumimoji="0" lang="en-AU" sz="1700" b="0" i="0" u="none" strike="noStrike" kern="1200" cap="none" spc="0" normalizeH="0" baseline="0" noProof="0" dirty="0">
              <a:ln>
                <a:noFill/>
              </a:ln>
              <a:solidFill>
                <a:srgbClr val="000000"/>
              </a:solidFill>
              <a:effectLst/>
              <a:uLnTx/>
              <a:uFillTx/>
              <a:latin typeface="ABC Oracle"/>
              <a:ea typeface="+mj-ea"/>
              <a:cs typeface="Arial"/>
            </a:endParaRPr>
          </a:p>
        </p:txBody>
      </p:sp>
      <p:sp>
        <p:nvSpPr>
          <p:cNvPr id="39" name="Arc 38">
            <a:extLst>
              <a:ext uri="{FF2B5EF4-FFF2-40B4-BE49-F238E27FC236}">
                <a16:creationId xmlns:a16="http://schemas.microsoft.com/office/drawing/2014/main" id="{B3AB820C-BAE2-C150-8A9F-F1D099DB1824}"/>
              </a:ext>
            </a:extLst>
          </p:cNvPr>
          <p:cNvSpPr/>
          <p:nvPr/>
        </p:nvSpPr>
        <p:spPr>
          <a:xfrm>
            <a:off x="8801804" y="947314"/>
            <a:ext cx="2311553" cy="2153316"/>
          </a:xfrm>
          <a:prstGeom prst="arc">
            <a:avLst>
              <a:gd name="adj1" fmla="val 16032268"/>
              <a:gd name="adj2" fmla="val 5464416"/>
            </a:avLst>
          </a:pr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BC Oracle"/>
              <a:ea typeface="+mn-ea"/>
              <a:cs typeface="+mn-cs"/>
            </a:endParaRPr>
          </a:p>
        </p:txBody>
      </p:sp>
      <p:cxnSp>
        <p:nvCxnSpPr>
          <p:cNvPr id="48" name="Straight Connector 47">
            <a:extLst>
              <a:ext uri="{FF2B5EF4-FFF2-40B4-BE49-F238E27FC236}">
                <a16:creationId xmlns:a16="http://schemas.microsoft.com/office/drawing/2014/main" id="{EC0C380F-FF05-27A6-B8ED-D4449C5C002C}"/>
              </a:ext>
            </a:extLst>
          </p:cNvPr>
          <p:cNvCxnSpPr>
            <a:cxnSpLocks/>
          </p:cNvCxnSpPr>
          <p:nvPr/>
        </p:nvCxnSpPr>
        <p:spPr>
          <a:xfrm flipV="1">
            <a:off x="5545847" y="5544640"/>
            <a:ext cx="13792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0" name="Arc 49">
            <a:extLst>
              <a:ext uri="{FF2B5EF4-FFF2-40B4-BE49-F238E27FC236}">
                <a16:creationId xmlns:a16="http://schemas.microsoft.com/office/drawing/2014/main" id="{27190A7F-8460-FE98-D904-C874BE1996B3}"/>
              </a:ext>
            </a:extLst>
          </p:cNvPr>
          <p:cNvSpPr/>
          <p:nvPr/>
        </p:nvSpPr>
        <p:spPr>
          <a:xfrm rot="10800000">
            <a:off x="945700" y="3100628"/>
            <a:ext cx="2311553" cy="2421023"/>
          </a:xfrm>
          <a:prstGeom prst="arc">
            <a:avLst>
              <a:gd name="adj1" fmla="val 16200000"/>
              <a:gd name="adj2" fmla="val 5195466"/>
            </a:avLst>
          </a:pr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BC Oracle"/>
              <a:ea typeface="+mn-ea"/>
              <a:cs typeface="+mn-cs"/>
            </a:endParaRPr>
          </a:p>
        </p:txBody>
      </p:sp>
      <p:sp>
        <p:nvSpPr>
          <p:cNvPr id="55" name="Title 1">
            <a:extLst>
              <a:ext uri="{FF2B5EF4-FFF2-40B4-BE49-F238E27FC236}">
                <a16:creationId xmlns:a16="http://schemas.microsoft.com/office/drawing/2014/main" id="{C80CDBD3-8D0A-F05E-E0AB-CE894F798A4D}"/>
              </a:ext>
            </a:extLst>
          </p:cNvPr>
          <p:cNvSpPr txBox="1">
            <a:spLocks/>
          </p:cNvSpPr>
          <p:nvPr/>
        </p:nvSpPr>
        <p:spPr>
          <a:xfrm>
            <a:off x="8560505" y="5146738"/>
            <a:ext cx="3180646" cy="130994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Today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BC Oracle"/>
                <a:ea typeface="+mj-ea"/>
                <a:cs typeface="Arial"/>
              </a:rPr>
              <a:t>Once an Actuary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BC Oracle"/>
                <a:ea typeface="+mj-ea"/>
                <a:cs typeface="Arial"/>
              </a:rPr>
              <a:t>Policy Wonk</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BC Oracle"/>
                <a:ea typeface="+mj-ea"/>
                <a:cs typeface="Arial"/>
              </a:rPr>
              <a:t>Lifelong Learner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BC Oracle"/>
                <a:ea typeface="+mj-ea"/>
                <a:cs typeface="Arial"/>
              </a:rPr>
              <a:t>Podcast Producer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 </a:t>
            </a:r>
          </a:p>
        </p:txBody>
      </p:sp>
      <p:sp>
        <p:nvSpPr>
          <p:cNvPr id="3" name="Title 1">
            <a:extLst>
              <a:ext uri="{FF2B5EF4-FFF2-40B4-BE49-F238E27FC236}">
                <a16:creationId xmlns:a16="http://schemas.microsoft.com/office/drawing/2014/main" id="{BDEF051F-2FCD-B80E-4857-81049709A28F}"/>
              </a:ext>
            </a:extLst>
          </p:cNvPr>
          <p:cNvSpPr txBox="1">
            <a:spLocks/>
          </p:cNvSpPr>
          <p:nvPr/>
        </p:nvSpPr>
        <p:spPr>
          <a:xfrm>
            <a:off x="8653396" y="3562710"/>
            <a:ext cx="2891181" cy="7958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2020-22 H1 – a Big Jump</a:t>
            </a:r>
            <a:endParaRPr kumimoji="0" lang="en-AU" sz="1700" b="0" i="0" u="none" strike="noStrike" kern="1200" cap="none" spc="0" normalizeH="0" baseline="0" noProof="0" dirty="0">
              <a:ln>
                <a:noFill/>
              </a:ln>
              <a:solidFill>
                <a:srgbClr val="000000"/>
              </a:solidFill>
              <a:effectLst/>
              <a:uLnTx/>
              <a:uFillTx/>
              <a:latin typeface="ABC Oracle"/>
              <a:ea typeface="+mj-ea"/>
              <a:cs typeface="Arial"/>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Policy Manager </a:t>
            </a:r>
            <a:r>
              <a:rPr kumimoji="0" lang="en-AU" sz="1700" b="0" i="0" u="none" strike="noStrike" kern="1200" cap="none" spc="0" normalizeH="0" baseline="0" noProof="0" dirty="0">
                <a:ln>
                  <a:noFill/>
                </a:ln>
                <a:solidFill>
                  <a:srgbClr val="000000"/>
                </a:solidFill>
                <a:effectLst/>
                <a:uLnTx/>
                <a:uFillTx/>
                <a:latin typeface="ABC Oracle"/>
                <a:ea typeface="+mj-ea"/>
                <a:cs typeface="+mj-cs"/>
              </a:rPr>
              <a:t>– </a:t>
            </a:r>
            <a:r>
              <a:rPr kumimoji="0" lang="en-AU" sz="1700" b="0" i="0" u="none" strike="noStrike" kern="1200" cap="none" spc="0" normalizeH="0" baseline="0" noProof="0" dirty="0">
                <a:ln>
                  <a:noFill/>
                </a:ln>
                <a:solidFill>
                  <a:srgbClr val="000000"/>
                </a:solidFill>
                <a:effectLst/>
                <a:uLnTx/>
                <a:uFillTx/>
                <a:latin typeface="ABC Oracle"/>
                <a:ea typeface="+mj-ea"/>
                <a:cs typeface="Arial"/>
              </a:rPr>
              <a:t>FSC</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BC Oracle"/>
                <a:ea typeface="+mj-ea"/>
                <a:cs typeface="Arial"/>
              </a:rPr>
              <a:t>Life Insurance</a:t>
            </a:r>
          </a:p>
        </p:txBody>
      </p:sp>
      <p:sp>
        <p:nvSpPr>
          <p:cNvPr id="59" name="Title 1">
            <a:extLst>
              <a:ext uri="{FF2B5EF4-FFF2-40B4-BE49-F238E27FC236}">
                <a16:creationId xmlns:a16="http://schemas.microsoft.com/office/drawing/2014/main" id="{20F54B48-5079-0862-2146-DACB41F0AA89}"/>
              </a:ext>
            </a:extLst>
          </p:cNvPr>
          <p:cNvSpPr txBox="1">
            <a:spLocks/>
          </p:cNvSpPr>
          <p:nvPr/>
        </p:nvSpPr>
        <p:spPr>
          <a:xfrm>
            <a:off x="3634255" y="5146739"/>
            <a:ext cx="2720301" cy="7958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2023 September </a:t>
            </a:r>
            <a:br>
              <a:rPr kumimoji="0" lang="en-AU" sz="1700" b="1" i="0" u="none" strike="noStrike" kern="1200" cap="none" spc="0" normalizeH="0" baseline="0" noProof="0" dirty="0">
                <a:ln>
                  <a:noFill/>
                </a:ln>
                <a:solidFill>
                  <a:srgbClr val="000000"/>
                </a:solidFill>
                <a:effectLst/>
                <a:uLnTx/>
                <a:uFillTx/>
                <a:latin typeface="ABC Oracle"/>
                <a:ea typeface="+mj-ea"/>
                <a:cs typeface="Arial"/>
              </a:rPr>
            </a:br>
            <a:r>
              <a:rPr kumimoji="0" lang="en-AU" sz="1700" b="0" i="0" u="none" strike="noStrike" kern="1200" cap="none" spc="0" normalizeH="0" baseline="0" noProof="0" dirty="0">
                <a:ln>
                  <a:noFill/>
                </a:ln>
                <a:solidFill>
                  <a:srgbClr val="000000"/>
                </a:solidFill>
                <a:effectLst/>
                <a:uLnTx/>
                <a:uFillTx/>
                <a:latin typeface="ABC Oracle"/>
                <a:ea typeface="+mj-ea"/>
                <a:cs typeface="Arial"/>
              </a:rPr>
              <a:t>Public Policy Lead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Actuaries Institute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BC Oracle"/>
                <a:ea typeface="+mj-ea"/>
                <a:cs typeface="Arial"/>
              </a:rPr>
              <a:t>Life Insurance, Superannuation, Investments, Financial Advice</a:t>
            </a:r>
          </a:p>
        </p:txBody>
      </p:sp>
      <p:cxnSp>
        <p:nvCxnSpPr>
          <p:cNvPr id="67" name="Straight Connector 66">
            <a:extLst>
              <a:ext uri="{FF2B5EF4-FFF2-40B4-BE49-F238E27FC236}">
                <a16:creationId xmlns:a16="http://schemas.microsoft.com/office/drawing/2014/main" id="{D36F18C4-BB13-3C6F-75C3-A33F84DEA9CF}"/>
              </a:ext>
            </a:extLst>
          </p:cNvPr>
          <p:cNvCxnSpPr>
            <a:cxnSpLocks/>
          </p:cNvCxnSpPr>
          <p:nvPr/>
        </p:nvCxnSpPr>
        <p:spPr>
          <a:xfrm flipV="1">
            <a:off x="6756219" y="3087594"/>
            <a:ext cx="257498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F6E5823-4314-3FCA-CB5D-BD83D6AA811D}"/>
              </a:ext>
            </a:extLst>
          </p:cNvPr>
          <p:cNvCxnSpPr>
            <a:cxnSpLocks/>
            <a:stCxn id="50" idx="0"/>
          </p:cNvCxnSpPr>
          <p:nvPr/>
        </p:nvCxnSpPr>
        <p:spPr>
          <a:xfrm>
            <a:off x="2101477" y="5521651"/>
            <a:ext cx="778338" cy="106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5E67A658-E787-D192-52F4-225F68C27B9E}"/>
              </a:ext>
            </a:extLst>
          </p:cNvPr>
          <p:cNvSpPr txBox="1">
            <a:spLocks/>
          </p:cNvSpPr>
          <p:nvPr/>
        </p:nvSpPr>
        <p:spPr>
          <a:xfrm>
            <a:off x="5238751" y="3562710"/>
            <a:ext cx="3053754" cy="7958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2021-22</a:t>
            </a:r>
            <a:r>
              <a:rPr kumimoji="0" lang="en-AU" sz="1700" b="0" i="0" u="none" strike="noStrike" kern="1200" cap="none" spc="0" normalizeH="0" baseline="0" noProof="0" dirty="0">
                <a:ln>
                  <a:noFill/>
                </a:ln>
                <a:solidFill>
                  <a:srgbClr val="000000"/>
                </a:solidFill>
                <a:effectLst/>
                <a:uLnTx/>
                <a:uFillTx/>
                <a:latin typeface="ABC Oracle"/>
                <a:ea typeface="+mj-ea"/>
                <a:cs typeface="Arial"/>
              </a:rPr>
              <a:t> </a:t>
            </a:r>
            <a:r>
              <a:rPr kumimoji="0" lang="en-AU" sz="1700" b="1" i="0" u="none" strike="noStrike" kern="1200" cap="none" spc="0" normalizeH="0" baseline="0" noProof="0" dirty="0">
                <a:ln>
                  <a:noFill/>
                </a:ln>
                <a:solidFill>
                  <a:srgbClr val="000000"/>
                </a:solidFill>
                <a:effectLst/>
                <a:uLnTx/>
                <a:uFillTx/>
                <a:latin typeface="ABC Oracle"/>
                <a:ea typeface="+mj-ea"/>
                <a:cs typeface="Arial"/>
              </a:rPr>
              <a:t>– Back to the Books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Masters of Business Law</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BC Oracle"/>
                <a:ea typeface="+mj-ea"/>
                <a:cs typeface="Arial"/>
              </a:rPr>
              <a:t>1/3</a:t>
            </a:r>
            <a:r>
              <a:rPr kumimoji="0" lang="en-AU" sz="1400" b="0" i="0" u="none" strike="noStrike" kern="1200" cap="none" spc="0" normalizeH="0" baseline="30000" noProof="0" dirty="0">
                <a:ln>
                  <a:noFill/>
                </a:ln>
                <a:solidFill>
                  <a:srgbClr val="000000"/>
                </a:solidFill>
                <a:effectLst/>
                <a:uLnTx/>
                <a:uFillTx/>
                <a:latin typeface="ABC Oracle"/>
                <a:ea typeface="+mj-ea"/>
                <a:cs typeface="Arial"/>
              </a:rPr>
              <a:t>rd</a:t>
            </a:r>
            <a:r>
              <a:rPr kumimoji="0" lang="en-AU" sz="1400" b="0" i="0" u="none" strike="noStrike" kern="1200" cap="none" spc="0" normalizeH="0" baseline="0" noProof="0" dirty="0">
                <a:ln>
                  <a:noFill/>
                </a:ln>
                <a:solidFill>
                  <a:srgbClr val="000000"/>
                </a:solidFill>
                <a:effectLst/>
                <a:uLnTx/>
                <a:uFillTx/>
                <a:latin typeface="ABC Oracle"/>
                <a:ea typeface="+mj-ea"/>
                <a:cs typeface="Arial"/>
              </a:rPr>
              <a:t> of a Law Degree</a:t>
            </a:r>
          </a:p>
        </p:txBody>
      </p:sp>
      <p:sp>
        <p:nvSpPr>
          <p:cNvPr id="31" name="Title 1">
            <a:extLst>
              <a:ext uri="{FF2B5EF4-FFF2-40B4-BE49-F238E27FC236}">
                <a16:creationId xmlns:a16="http://schemas.microsoft.com/office/drawing/2014/main" id="{ABCC04A1-9942-3058-EEB6-745F911D92C9}"/>
              </a:ext>
            </a:extLst>
          </p:cNvPr>
          <p:cNvSpPr txBox="1">
            <a:spLocks/>
          </p:cNvSpPr>
          <p:nvPr/>
        </p:nvSpPr>
        <p:spPr>
          <a:xfrm>
            <a:off x="3721100" y="1389303"/>
            <a:ext cx="3416300" cy="7958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2019 H1 – Career Break</a:t>
            </a:r>
            <a:endParaRPr kumimoji="0" lang="en-AU" sz="1700" b="0" i="0" u="none" strike="noStrike" kern="1200" cap="none" spc="0" normalizeH="0" baseline="0" noProof="0" dirty="0">
              <a:ln>
                <a:noFill/>
              </a:ln>
              <a:solidFill>
                <a:srgbClr val="000000"/>
              </a:solidFill>
              <a:effectLst/>
              <a:uLnTx/>
              <a:uFillTx/>
              <a:latin typeface="ABC Oracle"/>
              <a:ea typeface="+mj-ea"/>
              <a:cs typeface="Arial"/>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Solo Backpacker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BC Oracle"/>
                <a:ea typeface="+mj-ea"/>
                <a:cs typeface="Arial"/>
              </a:rPr>
              <a:t>India, Vietnam, Laos, Cambodia, Thailand</a:t>
            </a:r>
          </a:p>
        </p:txBody>
      </p:sp>
      <p:cxnSp>
        <p:nvCxnSpPr>
          <p:cNvPr id="38" name="Straight Connector 37">
            <a:extLst>
              <a:ext uri="{FF2B5EF4-FFF2-40B4-BE49-F238E27FC236}">
                <a16:creationId xmlns:a16="http://schemas.microsoft.com/office/drawing/2014/main" id="{4D34AEA3-1B82-5DD8-CB5C-C25DDF4B2556}"/>
              </a:ext>
            </a:extLst>
          </p:cNvPr>
          <p:cNvCxnSpPr>
            <a:cxnSpLocks/>
            <a:endCxn id="39" idx="0"/>
          </p:cNvCxnSpPr>
          <p:nvPr/>
        </p:nvCxnSpPr>
        <p:spPr>
          <a:xfrm flipV="1">
            <a:off x="8458748" y="948426"/>
            <a:ext cx="1446314" cy="1820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Circle: Hollow 22">
            <a:extLst>
              <a:ext uri="{FF2B5EF4-FFF2-40B4-BE49-F238E27FC236}">
                <a16:creationId xmlns:a16="http://schemas.microsoft.com/office/drawing/2014/main" id="{C992436F-4CA3-3EB0-1092-821BE9F9B5BC}"/>
              </a:ext>
            </a:extLst>
          </p:cNvPr>
          <p:cNvSpPr/>
          <p:nvPr/>
        </p:nvSpPr>
        <p:spPr>
          <a:xfrm>
            <a:off x="1208380" y="203938"/>
            <a:ext cx="1507589" cy="1503507"/>
          </a:xfrm>
          <a:prstGeom prst="donut">
            <a:avLst>
              <a:gd name="adj" fmla="val 16056"/>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BC Oracle"/>
              <a:ea typeface="+mn-ea"/>
              <a:cs typeface="+mn-cs"/>
            </a:endParaRPr>
          </a:p>
        </p:txBody>
      </p:sp>
      <p:pic>
        <p:nvPicPr>
          <p:cNvPr id="34" name="Picture 33">
            <a:extLst>
              <a:ext uri="{FF2B5EF4-FFF2-40B4-BE49-F238E27FC236}">
                <a16:creationId xmlns:a16="http://schemas.microsoft.com/office/drawing/2014/main" id="{915B1DAE-C56A-8539-3FB4-62EBCE930A2E}"/>
              </a:ext>
            </a:extLst>
          </p:cNvPr>
          <p:cNvPicPr>
            <a:picLocks noChangeAspect="1"/>
          </p:cNvPicPr>
          <p:nvPr/>
        </p:nvPicPr>
        <p:blipFill>
          <a:blip r:embed="rId4"/>
          <a:stretch>
            <a:fillRect/>
          </a:stretch>
        </p:blipFill>
        <p:spPr>
          <a:xfrm>
            <a:off x="1551577" y="412699"/>
            <a:ext cx="821194" cy="1091064"/>
          </a:xfrm>
          <a:prstGeom prst="ellipse">
            <a:avLst/>
          </a:prstGeom>
          <a:ln>
            <a:noFill/>
          </a:ln>
          <a:effectLst>
            <a:softEdge rad="38100"/>
          </a:effectLst>
        </p:spPr>
      </p:pic>
      <p:pic>
        <p:nvPicPr>
          <p:cNvPr id="18" name="Picture 17" descr="A close-up of a sign&#10;&#10;AI-generated content may be incorrect.">
            <a:extLst>
              <a:ext uri="{FF2B5EF4-FFF2-40B4-BE49-F238E27FC236}">
                <a16:creationId xmlns:a16="http://schemas.microsoft.com/office/drawing/2014/main" id="{5074D66A-A256-C84C-7AA4-45143AE9D1A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851392" y="2738398"/>
            <a:ext cx="1027002" cy="684000"/>
          </a:xfrm>
          <a:prstGeom prst="roundRect">
            <a:avLst>
              <a:gd name="adj" fmla="val 16667"/>
            </a:avLst>
          </a:prstGeom>
          <a:ln w="127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descr="A person kneeling in front of a computer&#10;&#10;AI-generated content may be incorrect.">
            <a:extLst>
              <a:ext uri="{FF2B5EF4-FFF2-40B4-BE49-F238E27FC236}">
                <a16:creationId xmlns:a16="http://schemas.microsoft.com/office/drawing/2014/main" id="{F9951621-D8FE-EEF8-D91E-773876A10A9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20069" r="20850"/>
          <a:stretch/>
        </p:blipFill>
        <p:spPr>
          <a:xfrm>
            <a:off x="2732684" y="5198299"/>
            <a:ext cx="862116" cy="684000"/>
          </a:xfrm>
          <a:prstGeom prst="roundRect">
            <a:avLst>
              <a:gd name="adj" fmla="val 16667"/>
            </a:avLst>
          </a:prstGeom>
          <a:ln w="127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Picture 28" descr="A person wearing a backpack&#10;&#10;AI-generated content may be incorrect.">
            <a:extLst>
              <a:ext uri="{FF2B5EF4-FFF2-40B4-BE49-F238E27FC236}">
                <a16:creationId xmlns:a16="http://schemas.microsoft.com/office/drawing/2014/main" id="{DFA201F6-8DC9-9AED-253F-F8C27CD8AD9C}"/>
              </a:ext>
            </a:extLst>
          </p:cNvPr>
          <p:cNvPicPr>
            <a:picLocks noChangeAspect="1"/>
          </p:cNvPicPr>
          <p:nvPr/>
        </p:nvPicPr>
        <p:blipFill>
          <a:blip r:embed="rId9">
            <a:alphaModFix/>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481405" y="605314"/>
            <a:ext cx="1026000" cy="684000"/>
          </a:xfrm>
          <a:prstGeom prst="roundRect">
            <a:avLst>
              <a:gd name="adj" fmla="val 16667"/>
            </a:avLst>
          </a:prstGeom>
          <a:ln w="127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6" name="Picture 35" descr="A white cartoon character with a red question mark&#10;&#10;AI-generated content may be incorrect.">
            <a:extLst>
              <a:ext uri="{FF2B5EF4-FFF2-40B4-BE49-F238E27FC236}">
                <a16:creationId xmlns:a16="http://schemas.microsoft.com/office/drawing/2014/main" id="{B43D589E-0EC1-B01C-D325-E3F152240932}"/>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7778901" y="620325"/>
            <a:ext cx="684000" cy="684000"/>
          </a:xfrm>
          <a:prstGeom prst="roundRect">
            <a:avLst>
              <a:gd name="adj" fmla="val 16667"/>
            </a:avLst>
          </a:prstGeom>
          <a:ln w="127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7" name="Picture 2" descr="FSC">
            <a:extLst>
              <a:ext uri="{FF2B5EF4-FFF2-40B4-BE49-F238E27FC236}">
                <a16:creationId xmlns:a16="http://schemas.microsoft.com/office/drawing/2014/main" id="{F6F93EF7-6A03-91BA-471D-40F6904E5EA8}"/>
              </a:ext>
            </a:extLst>
          </p:cNvPr>
          <p:cNvPicPr>
            <a:picLocks noChangeAspect="1" noChangeArrowheads="1"/>
          </p:cNvPicPr>
          <p:nvPr/>
        </p:nvPicPr>
        <p:blipFill>
          <a:blip r:embed="rId13">
            <a:alphaModFix amt="90000"/>
            <a:extLst>
              <a:ext uri="{28A0092B-C50C-407E-A947-70E740481C1C}">
                <a14:useLocalDpi xmlns:a14="http://schemas.microsoft.com/office/drawing/2010/main" val="0"/>
              </a:ext>
            </a:extLst>
          </a:blip>
          <a:srcRect/>
          <a:stretch>
            <a:fillRect/>
          </a:stretch>
        </p:blipFill>
        <p:spPr bwMode="auto">
          <a:xfrm>
            <a:off x="8980134" y="2744731"/>
            <a:ext cx="1449994" cy="684000"/>
          </a:xfrm>
          <a:prstGeom prst="roundRect">
            <a:avLst>
              <a:gd name="adj" fmla="val 16667"/>
            </a:avLst>
          </a:prstGeom>
          <a:solidFill>
            <a:schemeClr val="bg1">
              <a:lumMod val="95000"/>
            </a:schemeClr>
          </a:solidFill>
          <a:ln w="127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 name="Picture 39" descr="A gavel and books on a table&#10;&#10;AI-generated content may be incorrect.">
            <a:extLst>
              <a:ext uri="{FF2B5EF4-FFF2-40B4-BE49-F238E27FC236}">
                <a16:creationId xmlns:a16="http://schemas.microsoft.com/office/drawing/2014/main" id="{6852F355-5CE7-0A60-D93C-9CC3167B2A69}"/>
              </a:ext>
            </a:extLst>
          </p:cNvPr>
          <p:cNvPicPr>
            <a:picLocks noChangeAspect="1"/>
          </p:cNvPicPr>
          <p:nvPr/>
        </p:nvPicPr>
        <p:blipFill>
          <a:blip r:embed="rId14">
            <a:alphaModFix/>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5942161" y="2755257"/>
            <a:ext cx="1025360" cy="684000"/>
          </a:xfrm>
          <a:prstGeom prst="roundRect">
            <a:avLst>
              <a:gd name="adj" fmla="val 16667"/>
            </a:avLst>
          </a:prstGeom>
          <a:ln w="127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0723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1000"/>
                                        <p:tgtEl>
                                          <p:spTgt spid="34"/>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childTnLst>
                                </p:cTn>
                              </p:par>
                              <p:par>
                                <p:cTn id="22" presetID="10" presetClass="entr" presetSubtype="0" fill="hold" grpId="0" nodeType="withEffect">
                                  <p:stCondLst>
                                    <p:cond delay="125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childTnLst>
                                </p:cTn>
                              </p:par>
                              <p:par>
                                <p:cTn id="33" presetID="10" presetClass="entr" presetSubtype="0" fill="hold" grpId="0" nodeType="withEffect">
                                  <p:stCondLst>
                                    <p:cond delay="125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10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1000"/>
                                        <p:tgtEl>
                                          <p:spTgt spid="39"/>
                                        </p:tgtEl>
                                      </p:cBhvr>
                                    </p:animEffect>
                                  </p:childTnLst>
                                </p:cTn>
                              </p:par>
                              <p:par>
                                <p:cTn id="44" presetID="10"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1000"/>
                                        <p:tgtEl>
                                          <p:spTgt spid="37"/>
                                        </p:tgtEl>
                                      </p:cBhvr>
                                    </p:animEffect>
                                  </p:childTnLst>
                                </p:cTn>
                              </p:par>
                              <p:par>
                                <p:cTn id="47" presetID="10" presetClass="entr" presetSubtype="0" fill="hold" grpId="0" nodeType="withEffect">
                                  <p:stCondLst>
                                    <p:cond delay="125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1000"/>
                                        <p:tgtEl>
                                          <p:spTgt spid="67"/>
                                        </p:tgtEl>
                                      </p:cBhvr>
                                    </p:animEffect>
                                  </p:childTnLst>
                                </p:cTn>
                              </p:par>
                              <p:par>
                                <p:cTn id="55" presetID="10"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1000"/>
                                        <p:tgtEl>
                                          <p:spTgt spid="40"/>
                                        </p:tgtEl>
                                      </p:cBhvr>
                                    </p:animEffect>
                                  </p:childTnLst>
                                </p:cTn>
                              </p:par>
                              <p:par>
                                <p:cTn id="58" presetID="10" presetClass="entr" presetSubtype="0" fill="hold" grpId="0" nodeType="withEffect">
                                  <p:stCondLst>
                                    <p:cond delay="125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childTnLst>
                                </p:cTn>
                              </p:par>
                              <p:par>
                                <p:cTn id="66" presetID="10"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childTnLst>
                                </p:cTn>
                              </p:par>
                              <p:par>
                                <p:cTn id="69" presetID="10" presetClass="entr" presetSubtype="0" fill="hold" grpId="0" nodeType="withEffect">
                                  <p:stCondLst>
                                    <p:cond delay="125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childTnLst>
                                </p:cTn>
                              </p:par>
                              <p:par>
                                <p:cTn id="77" presetID="10" presetClass="entr" presetSubtype="0" fill="hold" nodeType="with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1000"/>
                                        <p:tgtEl>
                                          <p:spTgt spid="50"/>
                                        </p:tgtEl>
                                      </p:cBhvr>
                                    </p:animEffect>
                                  </p:childTnLst>
                                </p:cTn>
                              </p:par>
                              <p:par>
                                <p:cTn id="83" presetID="10" presetClass="entr" presetSubtype="0" fill="hold"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1000"/>
                                        <p:tgtEl>
                                          <p:spTgt spid="21"/>
                                        </p:tgtEl>
                                      </p:cBhvr>
                                    </p:animEffect>
                                  </p:childTnLst>
                                </p:cTn>
                              </p:par>
                              <p:par>
                                <p:cTn id="86" presetID="10" presetClass="entr" presetSubtype="0" fill="hold" grpId="0" nodeType="withEffect">
                                  <p:stCondLst>
                                    <p:cond delay="1250"/>
                                  </p:stCondLst>
                                  <p:childTnLst>
                                    <p:set>
                                      <p:cBhvr>
                                        <p:cTn id="87" dur="1" fill="hold">
                                          <p:stCondLst>
                                            <p:cond delay="0"/>
                                          </p:stCondLst>
                                        </p:cTn>
                                        <p:tgtEl>
                                          <p:spTgt spid="59"/>
                                        </p:tgtEl>
                                        <p:attrNameLst>
                                          <p:attrName>style.visibility</p:attrName>
                                        </p:attrNameLst>
                                      </p:cBhvr>
                                      <p:to>
                                        <p:strVal val="visible"/>
                                      </p:to>
                                    </p:set>
                                    <p:animEffect transition="in" filter="fade">
                                      <p:cBhvr>
                                        <p:cTn id="88" dur="1000"/>
                                        <p:tgtEl>
                                          <p:spTgt spid="5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fade">
                                      <p:cBhvr>
                                        <p:cTn id="93" dur="1000"/>
                                        <p:tgtEl>
                                          <p:spTgt spid="48"/>
                                        </p:tgtEl>
                                      </p:cBhvr>
                                    </p:animEffect>
                                  </p:childTnLst>
                                </p:cTn>
                              </p:par>
                              <p:par>
                                <p:cTn id="94" presetID="10" presetClass="entr" presetSubtype="0"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fade">
                                      <p:cBhvr>
                                        <p:cTn id="96" dur="1000"/>
                                        <p:tgtEl>
                                          <p:spTgt spid="1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fade">
                                      <p:cBhvr>
                                        <p:cTn id="99" dur="1000"/>
                                        <p:tgtEl>
                                          <p:spTgt spid="9"/>
                                        </p:tgtEl>
                                      </p:cBhvr>
                                    </p:animEffect>
                                  </p:childTnLst>
                                </p:cTn>
                              </p:par>
                              <p:par>
                                <p:cTn id="100" presetID="10" presetClass="entr" presetSubtype="0" fill="hold" grpId="0" nodeType="withEffect">
                                  <p:stCondLst>
                                    <p:cond delay="1250"/>
                                  </p:stCondLst>
                                  <p:childTnLst>
                                    <p:set>
                                      <p:cBhvr>
                                        <p:cTn id="101" dur="1" fill="hold">
                                          <p:stCondLst>
                                            <p:cond delay="0"/>
                                          </p:stCondLst>
                                        </p:cTn>
                                        <p:tgtEl>
                                          <p:spTgt spid="55"/>
                                        </p:tgtEl>
                                        <p:attrNameLst>
                                          <p:attrName>style.visibility</p:attrName>
                                        </p:attrNameLst>
                                      </p:cBhvr>
                                      <p:to>
                                        <p:strVal val="visible"/>
                                      </p:to>
                                    </p:set>
                                    <p:animEffect transition="in" filter="fade">
                                      <p:cBhvr>
                                        <p:cTn id="102"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2" grpId="0"/>
      <p:bldP spid="33" grpId="0"/>
      <p:bldP spid="35" grpId="0"/>
      <p:bldP spid="39" grpId="0" animBg="1"/>
      <p:bldP spid="50" grpId="0" animBg="1"/>
      <p:bldP spid="55" grpId="0"/>
      <p:bldP spid="3" grpId="0"/>
      <p:bldP spid="59" grpId="0"/>
      <p:bldP spid="30" grpId="0"/>
      <p:bldP spid="31"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6F951FBF-1394-74F6-932B-B10305FEEEB3}"/>
              </a:ext>
            </a:extLst>
          </p:cNvPr>
          <p:cNvSpPr/>
          <p:nvPr/>
        </p:nvSpPr>
        <p:spPr>
          <a:xfrm>
            <a:off x="7503026" y="4610006"/>
            <a:ext cx="1507589" cy="1503507"/>
          </a:xfrm>
          <a:prstGeom prst="flowChartConnector">
            <a:avLst/>
          </a:prstGeom>
          <a:blipFill>
            <a:blip r:embed="rId3"/>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BC Oracle"/>
              <a:ea typeface="+mn-ea"/>
              <a:cs typeface="+mn-cs"/>
            </a:endParaRPr>
          </a:p>
        </p:txBody>
      </p:sp>
      <p:sp>
        <p:nvSpPr>
          <p:cNvPr id="32" name="Title 1">
            <a:extLst>
              <a:ext uri="{FF2B5EF4-FFF2-40B4-BE49-F238E27FC236}">
                <a16:creationId xmlns:a16="http://schemas.microsoft.com/office/drawing/2014/main" id="{AAEE259A-9066-068E-6013-531F8FAE8D7A}"/>
              </a:ext>
            </a:extLst>
          </p:cNvPr>
          <p:cNvSpPr>
            <a:spLocks noGrp="1"/>
          </p:cNvSpPr>
          <p:nvPr>
            <p:ph type="title"/>
          </p:nvPr>
        </p:nvSpPr>
        <p:spPr>
          <a:xfrm>
            <a:off x="300472" y="1206423"/>
            <a:ext cx="2186163" cy="1090269"/>
          </a:xfrm>
        </p:spPr>
        <p:txBody>
          <a:bodyPr/>
          <a:lstStyle/>
          <a:p>
            <a:pPr algn="ctr">
              <a:lnSpc>
                <a:spcPct val="100000"/>
              </a:lnSpc>
            </a:pPr>
            <a:r>
              <a:rPr lang="en-AU" sz="1700" b="1" noProof="0" dirty="0">
                <a:solidFill>
                  <a:schemeClr val="tx1"/>
                </a:solidFill>
                <a:latin typeface="+mn-lt"/>
              </a:rPr>
              <a:t>UCD Dublin, Ireland</a:t>
            </a:r>
            <a:br>
              <a:rPr lang="en-AU" sz="1700" b="1" noProof="0" dirty="0">
                <a:solidFill>
                  <a:schemeClr val="tx1"/>
                </a:solidFill>
                <a:latin typeface="+mn-lt"/>
              </a:rPr>
            </a:br>
            <a:r>
              <a:rPr lang="en-AU" sz="1700" noProof="0" dirty="0">
                <a:solidFill>
                  <a:schemeClr val="tx1"/>
                </a:solidFill>
                <a:latin typeface="+mn-lt"/>
              </a:rPr>
              <a:t>First Class Honours in Actuarial and Financial Studies (2004-2008)</a:t>
            </a:r>
          </a:p>
        </p:txBody>
      </p:sp>
      <p:sp>
        <p:nvSpPr>
          <p:cNvPr id="4" name="Slide Number Placeholder 3">
            <a:extLst>
              <a:ext uri="{FF2B5EF4-FFF2-40B4-BE49-F238E27FC236}">
                <a16:creationId xmlns:a16="http://schemas.microsoft.com/office/drawing/2014/main" id="{308067F0-ABB7-25C7-24FB-B48BF7D3C9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AU" sz="1000" b="0" i="0" u="none" strike="noStrike" kern="1200" cap="none" spc="0" normalizeH="0" baseline="0" noProof="0" smtClean="0">
                <a:ln>
                  <a:noFill/>
                </a:ln>
                <a:solidFill>
                  <a:srgbClr val="FFFFFF"/>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000" b="0" i="0" u="none" strike="noStrike" kern="1200" cap="none" spc="0" normalizeH="0" baseline="0" noProof="0" dirty="0">
              <a:ln>
                <a:noFill/>
              </a:ln>
              <a:solidFill>
                <a:srgbClr val="FFFFFF"/>
              </a:solidFill>
              <a:effectLst/>
              <a:uLnTx/>
              <a:uFillTx/>
              <a:latin typeface="ABC Oracle Medium" panose="020B0504040202060203" pitchFamily="34" charset="77"/>
              <a:ea typeface="+mn-ea"/>
              <a:cs typeface="+mn-cs"/>
            </a:endParaRPr>
          </a:p>
        </p:txBody>
      </p:sp>
      <p:sp>
        <p:nvSpPr>
          <p:cNvPr id="6" name="Oval 5">
            <a:extLst>
              <a:ext uri="{FF2B5EF4-FFF2-40B4-BE49-F238E27FC236}">
                <a16:creationId xmlns:a16="http://schemas.microsoft.com/office/drawing/2014/main" id="{9FB80F80-1635-63E7-CE78-16E9425BBB79}"/>
              </a:ext>
            </a:extLst>
          </p:cNvPr>
          <p:cNvSpPr/>
          <p:nvPr/>
        </p:nvSpPr>
        <p:spPr>
          <a:xfrm>
            <a:off x="957542" y="481096"/>
            <a:ext cx="605309" cy="605309"/>
          </a:xfrm>
          <a:prstGeom prst="ellipse">
            <a:avLst/>
          </a:prstGeom>
          <a:solidFill>
            <a:schemeClr val="accent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BC Oracle"/>
              <a:ea typeface="+mn-ea"/>
              <a:cs typeface="+mn-cs"/>
            </a:endParaRPr>
          </a:p>
        </p:txBody>
      </p:sp>
      <p:sp>
        <p:nvSpPr>
          <p:cNvPr id="7" name="Oval 6">
            <a:extLst>
              <a:ext uri="{FF2B5EF4-FFF2-40B4-BE49-F238E27FC236}">
                <a16:creationId xmlns:a16="http://schemas.microsoft.com/office/drawing/2014/main" id="{9A735914-3C5A-439B-005B-9B36A0999A89}"/>
              </a:ext>
            </a:extLst>
          </p:cNvPr>
          <p:cNvSpPr/>
          <p:nvPr/>
        </p:nvSpPr>
        <p:spPr>
          <a:xfrm>
            <a:off x="4014092" y="481096"/>
            <a:ext cx="605309" cy="605309"/>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BC Oracle"/>
              <a:ea typeface="+mn-ea"/>
              <a:cs typeface="+mn-cs"/>
            </a:endParaRPr>
          </a:p>
        </p:txBody>
      </p:sp>
      <p:sp>
        <p:nvSpPr>
          <p:cNvPr id="8" name="Oval 7">
            <a:extLst>
              <a:ext uri="{FF2B5EF4-FFF2-40B4-BE49-F238E27FC236}">
                <a16:creationId xmlns:a16="http://schemas.microsoft.com/office/drawing/2014/main" id="{73FF88C2-B01C-91D9-8BFE-DAE76D828B4E}"/>
              </a:ext>
            </a:extLst>
          </p:cNvPr>
          <p:cNvSpPr/>
          <p:nvPr/>
        </p:nvSpPr>
        <p:spPr>
          <a:xfrm>
            <a:off x="6799513" y="450128"/>
            <a:ext cx="605309" cy="605309"/>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BC Oracle"/>
              <a:ea typeface="+mn-ea"/>
              <a:cs typeface="+mn-cs"/>
            </a:endParaRPr>
          </a:p>
        </p:txBody>
      </p:sp>
      <p:cxnSp>
        <p:nvCxnSpPr>
          <p:cNvPr id="13" name="Straight Connector 12">
            <a:extLst>
              <a:ext uri="{FF2B5EF4-FFF2-40B4-BE49-F238E27FC236}">
                <a16:creationId xmlns:a16="http://schemas.microsoft.com/office/drawing/2014/main" id="{FB2AFA31-3AEE-DA26-3DD7-D21EF2E98707}"/>
              </a:ext>
            </a:extLst>
          </p:cNvPr>
          <p:cNvCxnSpPr>
            <a:stCxn id="6" idx="6"/>
            <a:endCxn id="7" idx="2"/>
          </p:cNvCxnSpPr>
          <p:nvPr/>
        </p:nvCxnSpPr>
        <p:spPr>
          <a:xfrm>
            <a:off x="1562851" y="783751"/>
            <a:ext cx="245124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D2C05D-C56A-93D8-C217-27580D27A038}"/>
              </a:ext>
            </a:extLst>
          </p:cNvPr>
          <p:cNvCxnSpPr>
            <a:cxnSpLocks/>
            <a:stCxn id="7" idx="6"/>
            <a:endCxn id="8" idx="2"/>
          </p:cNvCxnSpPr>
          <p:nvPr/>
        </p:nvCxnSpPr>
        <p:spPr>
          <a:xfrm flipV="1">
            <a:off x="4619401" y="752783"/>
            <a:ext cx="2180112" cy="3096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385F1357-023A-24B2-E2A0-D48694F1945C}"/>
              </a:ext>
            </a:extLst>
          </p:cNvPr>
          <p:cNvSpPr/>
          <p:nvPr/>
        </p:nvSpPr>
        <p:spPr>
          <a:xfrm>
            <a:off x="5910125" y="2615093"/>
            <a:ext cx="605309" cy="605309"/>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BC Oracle"/>
              <a:ea typeface="+mn-ea"/>
              <a:cs typeface="+mn-cs"/>
            </a:endParaRPr>
          </a:p>
        </p:txBody>
      </p:sp>
      <p:sp>
        <p:nvSpPr>
          <p:cNvPr id="26" name="Oval 25">
            <a:extLst>
              <a:ext uri="{FF2B5EF4-FFF2-40B4-BE49-F238E27FC236}">
                <a16:creationId xmlns:a16="http://schemas.microsoft.com/office/drawing/2014/main" id="{4241ABF3-0799-DE8A-19E1-6A51AE84D003}"/>
              </a:ext>
            </a:extLst>
          </p:cNvPr>
          <p:cNvSpPr/>
          <p:nvPr/>
        </p:nvSpPr>
        <p:spPr>
          <a:xfrm>
            <a:off x="9331483" y="2592775"/>
            <a:ext cx="605309" cy="57725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BC Oracle"/>
              <a:ea typeface="+mn-ea"/>
              <a:cs typeface="+mn-cs"/>
            </a:endParaRPr>
          </a:p>
        </p:txBody>
      </p:sp>
      <p:cxnSp>
        <p:nvCxnSpPr>
          <p:cNvPr id="27" name="Straight Connector 26">
            <a:extLst>
              <a:ext uri="{FF2B5EF4-FFF2-40B4-BE49-F238E27FC236}">
                <a16:creationId xmlns:a16="http://schemas.microsoft.com/office/drawing/2014/main" id="{C49E3042-F04B-49C9-187F-9808F4C3EDC0}"/>
              </a:ext>
            </a:extLst>
          </p:cNvPr>
          <p:cNvCxnSpPr>
            <a:cxnSpLocks/>
            <a:stCxn id="65" idx="6"/>
            <a:endCxn id="25" idx="2"/>
          </p:cNvCxnSpPr>
          <p:nvPr/>
        </p:nvCxnSpPr>
        <p:spPr>
          <a:xfrm flipV="1">
            <a:off x="3083404" y="2917748"/>
            <a:ext cx="2826721" cy="530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19F83AE-C572-2A76-EEA7-26A05D360CCF}"/>
              </a:ext>
            </a:extLst>
          </p:cNvPr>
          <p:cNvCxnSpPr>
            <a:cxnSpLocks/>
          </p:cNvCxnSpPr>
          <p:nvPr/>
        </p:nvCxnSpPr>
        <p:spPr>
          <a:xfrm flipV="1">
            <a:off x="6537960" y="2900691"/>
            <a:ext cx="2793523" cy="40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Title 1">
            <a:extLst>
              <a:ext uri="{FF2B5EF4-FFF2-40B4-BE49-F238E27FC236}">
                <a16:creationId xmlns:a16="http://schemas.microsoft.com/office/drawing/2014/main" id="{AB319B03-099C-652D-3AD2-1BEC57EC81EC}"/>
              </a:ext>
            </a:extLst>
          </p:cNvPr>
          <p:cNvSpPr txBox="1">
            <a:spLocks/>
          </p:cNvSpPr>
          <p:nvPr/>
        </p:nvSpPr>
        <p:spPr>
          <a:xfrm>
            <a:off x="5819233" y="1206423"/>
            <a:ext cx="2756549" cy="7958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Qualified Actuary</a:t>
            </a:r>
            <a:endParaRPr kumimoji="0" lang="en-AU" sz="1700" b="0" i="0" u="none" strike="noStrike" kern="1200" cap="none" spc="0" normalizeH="0" baseline="0" noProof="0" dirty="0">
              <a:ln>
                <a:noFill/>
              </a:ln>
              <a:solidFill>
                <a:srgbClr val="000000"/>
              </a:solidFill>
              <a:effectLst/>
              <a:uLnTx/>
              <a:uFillTx/>
              <a:latin typeface="ABC Oracle"/>
              <a:ea typeface="+mj-ea"/>
              <a:cs typeface="Aria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(2011) </a:t>
            </a:r>
          </a:p>
        </p:txBody>
      </p:sp>
      <p:sp>
        <p:nvSpPr>
          <p:cNvPr id="39" name="Arc 38">
            <a:extLst>
              <a:ext uri="{FF2B5EF4-FFF2-40B4-BE49-F238E27FC236}">
                <a16:creationId xmlns:a16="http://schemas.microsoft.com/office/drawing/2014/main" id="{B3AB820C-BAE2-C150-8A9F-F1D099DB1824}"/>
              </a:ext>
            </a:extLst>
          </p:cNvPr>
          <p:cNvSpPr/>
          <p:nvPr/>
        </p:nvSpPr>
        <p:spPr>
          <a:xfrm>
            <a:off x="9667535" y="747375"/>
            <a:ext cx="2311553" cy="2153316"/>
          </a:xfrm>
          <a:prstGeom prst="arc">
            <a:avLst>
              <a:gd name="adj1" fmla="val 17069463"/>
              <a:gd name="adj2" fmla="val 4552501"/>
            </a:avLst>
          </a:pr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BC Oracle"/>
              <a:ea typeface="+mn-ea"/>
              <a:cs typeface="+mn-cs"/>
            </a:endParaRPr>
          </a:p>
        </p:txBody>
      </p:sp>
      <p:sp>
        <p:nvSpPr>
          <p:cNvPr id="45" name="Oval 44">
            <a:extLst>
              <a:ext uri="{FF2B5EF4-FFF2-40B4-BE49-F238E27FC236}">
                <a16:creationId xmlns:a16="http://schemas.microsoft.com/office/drawing/2014/main" id="{4D44ABBF-0622-C9B7-D599-9449CA5FEC94}"/>
              </a:ext>
            </a:extLst>
          </p:cNvPr>
          <p:cNvSpPr/>
          <p:nvPr/>
        </p:nvSpPr>
        <p:spPr>
          <a:xfrm>
            <a:off x="2861088" y="5059106"/>
            <a:ext cx="605309" cy="605309"/>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BC Oracle"/>
              <a:ea typeface="+mn-ea"/>
              <a:cs typeface="+mn-cs"/>
            </a:endParaRPr>
          </a:p>
        </p:txBody>
      </p:sp>
      <p:cxnSp>
        <p:nvCxnSpPr>
          <p:cNvPr id="48" name="Straight Connector 47">
            <a:extLst>
              <a:ext uri="{FF2B5EF4-FFF2-40B4-BE49-F238E27FC236}">
                <a16:creationId xmlns:a16="http://schemas.microsoft.com/office/drawing/2014/main" id="{EC0C380F-FF05-27A6-B8ED-D4449C5C002C}"/>
              </a:ext>
            </a:extLst>
          </p:cNvPr>
          <p:cNvCxnSpPr>
            <a:cxnSpLocks/>
          </p:cNvCxnSpPr>
          <p:nvPr/>
        </p:nvCxnSpPr>
        <p:spPr>
          <a:xfrm>
            <a:off x="6096000" y="5361759"/>
            <a:ext cx="1407026"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0" name="Arc 49">
            <a:extLst>
              <a:ext uri="{FF2B5EF4-FFF2-40B4-BE49-F238E27FC236}">
                <a16:creationId xmlns:a16="http://schemas.microsoft.com/office/drawing/2014/main" id="{27190A7F-8460-FE98-D904-C874BE1996B3}"/>
              </a:ext>
            </a:extLst>
          </p:cNvPr>
          <p:cNvSpPr/>
          <p:nvPr/>
        </p:nvSpPr>
        <p:spPr>
          <a:xfrm rot="10800000">
            <a:off x="945700" y="2917748"/>
            <a:ext cx="2311553" cy="2421023"/>
          </a:xfrm>
          <a:prstGeom prst="arc">
            <a:avLst>
              <a:gd name="adj1" fmla="val 16200000"/>
              <a:gd name="adj2" fmla="val 5195466"/>
            </a:avLst>
          </a:pr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BC Oracle"/>
              <a:ea typeface="+mn-ea"/>
              <a:cs typeface="+mn-cs"/>
            </a:endParaRPr>
          </a:p>
        </p:txBody>
      </p:sp>
      <p:sp>
        <p:nvSpPr>
          <p:cNvPr id="55" name="Title 1">
            <a:extLst>
              <a:ext uri="{FF2B5EF4-FFF2-40B4-BE49-F238E27FC236}">
                <a16:creationId xmlns:a16="http://schemas.microsoft.com/office/drawing/2014/main" id="{C80CDBD3-8D0A-F05E-E0AB-CE894F798A4D}"/>
              </a:ext>
            </a:extLst>
          </p:cNvPr>
          <p:cNvSpPr txBox="1">
            <a:spLocks/>
          </p:cNvSpPr>
          <p:nvPr/>
        </p:nvSpPr>
        <p:spPr>
          <a:xfrm>
            <a:off x="9065027" y="4963859"/>
            <a:ext cx="3508494" cy="112489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Theresa Shiels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CFO Insurance Australia &amp; EGM Transformation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Suncorp </a:t>
            </a:r>
          </a:p>
        </p:txBody>
      </p:sp>
      <p:sp>
        <p:nvSpPr>
          <p:cNvPr id="3" name="Title 1">
            <a:extLst>
              <a:ext uri="{FF2B5EF4-FFF2-40B4-BE49-F238E27FC236}">
                <a16:creationId xmlns:a16="http://schemas.microsoft.com/office/drawing/2014/main" id="{BDEF051F-2FCD-B80E-4857-81049709A28F}"/>
              </a:ext>
            </a:extLst>
          </p:cNvPr>
          <p:cNvSpPr txBox="1">
            <a:spLocks/>
          </p:cNvSpPr>
          <p:nvPr/>
        </p:nvSpPr>
        <p:spPr>
          <a:xfrm>
            <a:off x="8256821" y="3233576"/>
            <a:ext cx="2891181" cy="110055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Exec Manager – Personal Injury Finance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(Life, CTP, Workers Compensation) (2015-2018)</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AU" sz="1700" b="0" i="0" u="none" strike="noStrike" kern="1200" cap="none" spc="0" normalizeH="0" baseline="0" noProof="0" dirty="0">
              <a:ln>
                <a:noFill/>
              </a:ln>
              <a:solidFill>
                <a:srgbClr val="000000"/>
              </a:solidFill>
              <a:effectLst/>
              <a:uLnTx/>
              <a:uFillTx/>
              <a:latin typeface="ABC Oracle"/>
              <a:ea typeface="+mj-ea"/>
              <a:cs typeface="Arial"/>
            </a:endParaRPr>
          </a:p>
        </p:txBody>
      </p:sp>
      <p:sp>
        <p:nvSpPr>
          <p:cNvPr id="59" name="Title 1">
            <a:extLst>
              <a:ext uri="{FF2B5EF4-FFF2-40B4-BE49-F238E27FC236}">
                <a16:creationId xmlns:a16="http://schemas.microsoft.com/office/drawing/2014/main" id="{20F54B48-5079-0862-2146-DACB41F0AA89}"/>
              </a:ext>
            </a:extLst>
          </p:cNvPr>
          <p:cNvSpPr txBox="1">
            <a:spLocks/>
          </p:cNvSpPr>
          <p:nvPr/>
        </p:nvSpPr>
        <p:spPr>
          <a:xfrm>
            <a:off x="3634256" y="4963859"/>
            <a:ext cx="1660525" cy="7958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AU" sz="1700" b="0" i="0" u="none" strike="noStrike" kern="1200" cap="none" spc="0" normalizeH="0" baseline="0" noProof="0" dirty="0">
              <a:ln>
                <a:noFill/>
              </a:ln>
              <a:solidFill>
                <a:srgbClr val="000000"/>
              </a:solidFill>
              <a:effectLst/>
              <a:uLnTx/>
              <a:uFillTx/>
              <a:latin typeface="ABC Oracle"/>
              <a:ea typeface="+mj-ea"/>
              <a:cs typeface="Arial"/>
            </a:endParaRPr>
          </a:p>
        </p:txBody>
      </p:sp>
      <p:cxnSp>
        <p:nvCxnSpPr>
          <p:cNvPr id="67" name="Straight Connector 66">
            <a:extLst>
              <a:ext uri="{FF2B5EF4-FFF2-40B4-BE49-F238E27FC236}">
                <a16:creationId xmlns:a16="http://schemas.microsoft.com/office/drawing/2014/main" id="{D36F18C4-BB13-3C6F-75C3-A33F84DEA9CF}"/>
              </a:ext>
            </a:extLst>
          </p:cNvPr>
          <p:cNvCxnSpPr>
            <a:cxnSpLocks/>
            <a:endCxn id="39" idx="2"/>
          </p:cNvCxnSpPr>
          <p:nvPr/>
        </p:nvCxnSpPr>
        <p:spPr>
          <a:xfrm flipV="1">
            <a:off x="9948672" y="2872274"/>
            <a:ext cx="1138425" cy="649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F6E5823-4314-3FCA-CB5D-BD83D6AA811D}"/>
              </a:ext>
            </a:extLst>
          </p:cNvPr>
          <p:cNvCxnSpPr>
            <a:cxnSpLocks/>
            <a:stCxn id="50" idx="0"/>
          </p:cNvCxnSpPr>
          <p:nvPr/>
        </p:nvCxnSpPr>
        <p:spPr>
          <a:xfrm>
            <a:off x="2101477" y="5338771"/>
            <a:ext cx="778338" cy="106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5E67A658-E787-D192-52F4-225F68C27B9E}"/>
              </a:ext>
            </a:extLst>
          </p:cNvPr>
          <p:cNvSpPr txBox="1">
            <a:spLocks/>
          </p:cNvSpPr>
          <p:nvPr/>
        </p:nvSpPr>
        <p:spPr>
          <a:xfrm>
            <a:off x="8951488" y="1167242"/>
            <a:ext cx="2311553" cy="7958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Pricing Actuary </a:t>
            </a:r>
            <a:endParaRPr kumimoji="0" lang="en-AU" sz="1700" b="0" i="0" u="none" strike="noStrike" kern="1200" cap="none" spc="0" normalizeH="0" baseline="0" noProof="0" dirty="0">
              <a:ln>
                <a:noFill/>
              </a:ln>
              <a:solidFill>
                <a:srgbClr val="000000"/>
              </a:solidFill>
              <a:effectLst/>
              <a:uLnTx/>
              <a:uFillTx/>
              <a:latin typeface="ABC Oracle"/>
              <a:ea typeface="+mj-ea"/>
              <a:cs typeface="Aria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Retail and Group Life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Suncorp Life (2012 - 2015)</a:t>
            </a:r>
          </a:p>
        </p:txBody>
      </p:sp>
      <p:sp>
        <p:nvSpPr>
          <p:cNvPr id="31" name="Title 1">
            <a:extLst>
              <a:ext uri="{FF2B5EF4-FFF2-40B4-BE49-F238E27FC236}">
                <a16:creationId xmlns:a16="http://schemas.microsoft.com/office/drawing/2014/main" id="{ABCC04A1-9942-3058-EEB6-745F911D92C9}"/>
              </a:ext>
            </a:extLst>
          </p:cNvPr>
          <p:cNvSpPr txBox="1">
            <a:spLocks/>
          </p:cNvSpPr>
          <p:nvPr/>
        </p:nvSpPr>
        <p:spPr>
          <a:xfrm>
            <a:off x="2938172" y="1206423"/>
            <a:ext cx="2756549" cy="7958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Life Pricing An</a:t>
            </a:r>
            <a:r>
              <a:rPr kumimoji="0" lang="en-AU" sz="1700" b="1" i="0" u="none" strike="noStrike" kern="1200" cap="none" spc="0" normalizeH="0" baseline="0" noProof="0" dirty="0" err="1">
                <a:ln>
                  <a:noFill/>
                </a:ln>
                <a:solidFill>
                  <a:srgbClr val="000000"/>
                </a:solidFill>
                <a:effectLst/>
                <a:uLnTx/>
                <a:uFillTx/>
                <a:latin typeface="ABC Oracle"/>
                <a:ea typeface="+mj-ea"/>
                <a:cs typeface="Arial"/>
              </a:rPr>
              <a:t>alyst</a:t>
            </a:r>
            <a:r>
              <a:rPr kumimoji="0" lang="en-AU" sz="1700" b="1" i="0" u="none" strike="noStrike" kern="1200" cap="none" spc="0" normalizeH="0" baseline="0" noProof="0" dirty="0">
                <a:ln>
                  <a:noFill/>
                </a:ln>
                <a:solidFill>
                  <a:srgbClr val="000000"/>
                </a:solidFill>
                <a:effectLst/>
                <a:uLnTx/>
                <a:uFillTx/>
                <a:latin typeface="ABC Oracle"/>
                <a:ea typeface="+mj-ea"/>
                <a:cs typeface="Arial"/>
              </a:rPr>
              <a:t> </a:t>
            </a:r>
            <a:endParaRPr kumimoji="0" lang="en-AU" sz="1700" b="0" i="0" u="none" strike="noStrike" kern="1200" cap="none" spc="0" normalizeH="0" baseline="0" noProof="0" dirty="0">
              <a:ln>
                <a:noFill/>
              </a:ln>
              <a:solidFill>
                <a:srgbClr val="000000"/>
              </a:solidFill>
              <a:effectLst/>
              <a:uLnTx/>
              <a:uFillTx/>
              <a:latin typeface="ABC Oracle"/>
              <a:ea typeface="+mj-ea"/>
              <a:cs typeface="Aria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Irish Life and Permanent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(2008-2011)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AU" sz="1700" b="0" i="0" u="none" strike="noStrike" kern="1200" cap="none" spc="0" normalizeH="0" baseline="0" noProof="0" dirty="0">
              <a:ln>
                <a:noFill/>
              </a:ln>
              <a:solidFill>
                <a:srgbClr val="000000"/>
              </a:solidFill>
              <a:effectLst/>
              <a:uLnTx/>
              <a:uFillTx/>
              <a:latin typeface="ABC Oracle"/>
              <a:ea typeface="+mj-ea"/>
              <a:cs typeface="Arial"/>
            </a:endParaRPr>
          </a:p>
        </p:txBody>
      </p:sp>
      <p:cxnSp>
        <p:nvCxnSpPr>
          <p:cNvPr id="38" name="Straight Connector 37">
            <a:extLst>
              <a:ext uri="{FF2B5EF4-FFF2-40B4-BE49-F238E27FC236}">
                <a16:creationId xmlns:a16="http://schemas.microsoft.com/office/drawing/2014/main" id="{4D34AEA3-1B82-5DD8-CB5C-C25DDF4B2556}"/>
              </a:ext>
            </a:extLst>
          </p:cNvPr>
          <p:cNvCxnSpPr>
            <a:cxnSpLocks/>
            <a:stCxn id="8" idx="6"/>
            <a:endCxn id="43" idx="2"/>
          </p:cNvCxnSpPr>
          <p:nvPr/>
        </p:nvCxnSpPr>
        <p:spPr>
          <a:xfrm>
            <a:off x="7404822" y="752783"/>
            <a:ext cx="2297589" cy="3096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583301-A462-C7B3-809C-89BB2EB5E48C}"/>
              </a:ext>
            </a:extLst>
          </p:cNvPr>
          <p:cNvSpPr txBox="1">
            <a:spLocks/>
          </p:cNvSpPr>
          <p:nvPr/>
        </p:nvSpPr>
        <p:spPr>
          <a:xfrm>
            <a:off x="4767188" y="3215219"/>
            <a:ext cx="2891181" cy="110055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Head of Finance – General Ins.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(Home, Motor, Commercial, CTP, Workers Compensation)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(2018-2020)</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AU" sz="1700" b="0" i="0" u="none" strike="noStrike" kern="1200" cap="none" spc="0" normalizeH="0" baseline="0" noProof="0" dirty="0">
              <a:ln>
                <a:noFill/>
              </a:ln>
              <a:solidFill>
                <a:srgbClr val="000000"/>
              </a:solidFill>
              <a:effectLst/>
              <a:uLnTx/>
              <a:uFillTx/>
              <a:latin typeface="ABC Oracle"/>
              <a:ea typeface="+mj-ea"/>
              <a:cs typeface="Arial"/>
            </a:endParaRPr>
          </a:p>
        </p:txBody>
      </p:sp>
      <p:sp>
        <p:nvSpPr>
          <p:cNvPr id="5" name="Title 1">
            <a:extLst>
              <a:ext uri="{FF2B5EF4-FFF2-40B4-BE49-F238E27FC236}">
                <a16:creationId xmlns:a16="http://schemas.microsoft.com/office/drawing/2014/main" id="{48AAFDBA-7282-8EF1-8DA6-43BE71BF5DAE}"/>
              </a:ext>
            </a:extLst>
          </p:cNvPr>
          <p:cNvSpPr txBox="1">
            <a:spLocks/>
          </p:cNvSpPr>
          <p:nvPr/>
        </p:nvSpPr>
        <p:spPr>
          <a:xfrm>
            <a:off x="3535402" y="4963859"/>
            <a:ext cx="2891181" cy="110055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Head of Risk &amp; Operational Excellence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Commercial Insurance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Suncorp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(2022-2023)</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AU" sz="1700" b="0" i="0" u="none" strike="noStrike" kern="1200" cap="none" spc="0" normalizeH="0" baseline="0" noProof="0" dirty="0">
              <a:ln>
                <a:noFill/>
              </a:ln>
              <a:solidFill>
                <a:srgbClr val="000000"/>
              </a:solidFill>
              <a:effectLst/>
              <a:uLnTx/>
              <a:uFillTx/>
              <a:latin typeface="ABC Oracle"/>
              <a:ea typeface="+mj-ea"/>
              <a:cs typeface="Arial"/>
            </a:endParaRPr>
          </a:p>
        </p:txBody>
      </p:sp>
      <p:sp>
        <p:nvSpPr>
          <p:cNvPr id="23" name="Title 1">
            <a:extLst>
              <a:ext uri="{FF2B5EF4-FFF2-40B4-BE49-F238E27FC236}">
                <a16:creationId xmlns:a16="http://schemas.microsoft.com/office/drawing/2014/main" id="{B602091E-6B98-D317-722A-D684976B126E}"/>
              </a:ext>
            </a:extLst>
          </p:cNvPr>
          <p:cNvSpPr txBox="1">
            <a:spLocks/>
          </p:cNvSpPr>
          <p:nvPr/>
        </p:nvSpPr>
        <p:spPr>
          <a:xfrm>
            <a:off x="1679082" y="3233576"/>
            <a:ext cx="2295598" cy="110055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Head of Group Finance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(Australia &amp; NZ Insurance,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Bank)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(2020-2022)</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AU" sz="1700" b="0" i="0" u="none" strike="noStrike" kern="1200" cap="none" spc="0" normalizeH="0" baseline="0" noProof="0" dirty="0">
              <a:ln>
                <a:noFill/>
              </a:ln>
              <a:solidFill>
                <a:srgbClr val="000000"/>
              </a:solidFill>
              <a:effectLst/>
              <a:uLnTx/>
              <a:uFillTx/>
              <a:latin typeface="ABC Oracle"/>
              <a:ea typeface="+mj-ea"/>
              <a:cs typeface="Arial"/>
            </a:endParaRPr>
          </a:p>
        </p:txBody>
      </p:sp>
      <p:sp>
        <p:nvSpPr>
          <p:cNvPr id="43" name="Oval 42">
            <a:extLst>
              <a:ext uri="{FF2B5EF4-FFF2-40B4-BE49-F238E27FC236}">
                <a16:creationId xmlns:a16="http://schemas.microsoft.com/office/drawing/2014/main" id="{57988B42-5FD5-693B-B908-AE91BA7259E5}"/>
              </a:ext>
            </a:extLst>
          </p:cNvPr>
          <p:cNvSpPr/>
          <p:nvPr/>
        </p:nvSpPr>
        <p:spPr>
          <a:xfrm>
            <a:off x="9702411" y="481096"/>
            <a:ext cx="605309" cy="605309"/>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BC Oracle"/>
              <a:ea typeface="+mn-ea"/>
              <a:cs typeface="+mn-cs"/>
            </a:endParaRPr>
          </a:p>
        </p:txBody>
      </p:sp>
      <p:cxnSp>
        <p:nvCxnSpPr>
          <p:cNvPr id="62" name="Straight Connector 61">
            <a:extLst>
              <a:ext uri="{FF2B5EF4-FFF2-40B4-BE49-F238E27FC236}">
                <a16:creationId xmlns:a16="http://schemas.microsoft.com/office/drawing/2014/main" id="{D0C2600F-E0B5-50A3-63D8-4331A95F8235}"/>
              </a:ext>
            </a:extLst>
          </p:cNvPr>
          <p:cNvCxnSpPr>
            <a:cxnSpLocks/>
          </p:cNvCxnSpPr>
          <p:nvPr/>
        </p:nvCxnSpPr>
        <p:spPr>
          <a:xfrm>
            <a:off x="10307720" y="783750"/>
            <a:ext cx="81406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9367BB23-8EFD-949B-8AB8-6734837BFCCF}"/>
              </a:ext>
            </a:extLst>
          </p:cNvPr>
          <p:cNvSpPr/>
          <p:nvPr/>
        </p:nvSpPr>
        <p:spPr>
          <a:xfrm>
            <a:off x="2478095" y="2620394"/>
            <a:ext cx="605309" cy="605309"/>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BC Oracle"/>
              <a:ea typeface="+mn-ea"/>
              <a:cs typeface="+mn-cs"/>
            </a:endParaRPr>
          </a:p>
        </p:txBody>
      </p:sp>
      <p:cxnSp>
        <p:nvCxnSpPr>
          <p:cNvPr id="69" name="Straight Connector 68">
            <a:extLst>
              <a:ext uri="{FF2B5EF4-FFF2-40B4-BE49-F238E27FC236}">
                <a16:creationId xmlns:a16="http://schemas.microsoft.com/office/drawing/2014/main" id="{13AE3186-3FA2-5734-4E34-9C2D17B31CB8}"/>
              </a:ext>
            </a:extLst>
          </p:cNvPr>
          <p:cNvCxnSpPr>
            <a:cxnSpLocks/>
            <a:stCxn id="50" idx="2"/>
            <a:endCxn id="65" idx="2"/>
          </p:cNvCxnSpPr>
          <p:nvPr/>
        </p:nvCxnSpPr>
        <p:spPr>
          <a:xfrm>
            <a:off x="2029510" y="2920097"/>
            <a:ext cx="448585" cy="295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729F670-4D83-F6F0-9C29-4281164EFE20}"/>
              </a:ext>
            </a:extLst>
          </p:cNvPr>
          <p:cNvPicPr>
            <a:picLocks noChangeAspect="1"/>
          </p:cNvPicPr>
          <p:nvPr/>
        </p:nvPicPr>
        <p:blipFill>
          <a:blip r:embed="rId4"/>
          <a:stretch>
            <a:fillRect/>
          </a:stretch>
        </p:blipFill>
        <p:spPr>
          <a:xfrm>
            <a:off x="720735" y="296708"/>
            <a:ext cx="901333" cy="901333"/>
          </a:xfrm>
          <a:prstGeom prst="rect">
            <a:avLst/>
          </a:prstGeom>
        </p:spPr>
      </p:pic>
      <p:pic>
        <p:nvPicPr>
          <p:cNvPr id="1026" name="Picture 2" descr="How to make resume for first job">
            <a:extLst>
              <a:ext uri="{FF2B5EF4-FFF2-40B4-BE49-F238E27FC236}">
                <a16:creationId xmlns:a16="http://schemas.microsoft.com/office/drawing/2014/main" id="{011A4E6B-7888-947D-47DE-0E1E82DAA8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7240" y="228484"/>
            <a:ext cx="1288605" cy="9614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lag Australia and the plane The ...">
            <a:extLst>
              <a:ext uri="{FF2B5EF4-FFF2-40B4-BE49-F238E27FC236}">
                <a16:creationId xmlns:a16="http://schemas.microsoft.com/office/drawing/2014/main" id="{8800AD09-2755-E118-3B32-FA6DAD832D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50420" y="287798"/>
            <a:ext cx="1285742" cy="8556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stitute and Faculty of Actuaries ...">
            <a:extLst>
              <a:ext uri="{FF2B5EF4-FFF2-40B4-BE49-F238E27FC236}">
                <a16:creationId xmlns:a16="http://schemas.microsoft.com/office/drawing/2014/main" id="{A0AABD50-7D8E-111D-682A-A2C577F1C77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156" t="7817" r="28699" b="16057"/>
          <a:stretch/>
        </p:blipFill>
        <p:spPr bwMode="auto">
          <a:xfrm>
            <a:off x="6686414" y="163093"/>
            <a:ext cx="1068105" cy="103494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hat Is Risk Management &amp; Why Is It ...">
            <a:extLst>
              <a:ext uri="{FF2B5EF4-FFF2-40B4-BE49-F238E27FC236}">
                <a16:creationId xmlns:a16="http://schemas.microsoft.com/office/drawing/2014/main" id="{BB76DD2D-CE3D-A680-1416-1A7F9A54A8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3359" y="4985083"/>
            <a:ext cx="1473124" cy="77457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he Benefits of Job Change. For most ...">
            <a:extLst>
              <a:ext uri="{FF2B5EF4-FFF2-40B4-BE49-F238E27FC236}">
                <a16:creationId xmlns:a16="http://schemas.microsoft.com/office/drawing/2014/main" id="{BA4C7ABE-35E8-E662-89BB-AC40C1CD6E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88647" y="2334908"/>
            <a:ext cx="1319073" cy="91358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y Bundle Home &amp; Car Insurance?">
            <a:extLst>
              <a:ext uri="{FF2B5EF4-FFF2-40B4-BE49-F238E27FC236}">
                <a16:creationId xmlns:a16="http://schemas.microsoft.com/office/drawing/2014/main" id="{8F74F945-92C7-F021-A3E6-0ED24D9FE7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5644" y="2334908"/>
            <a:ext cx="1616596" cy="90529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hanging Careers – Points to Consider ...">
            <a:extLst>
              <a:ext uri="{FF2B5EF4-FFF2-40B4-BE49-F238E27FC236}">
                <a16:creationId xmlns:a16="http://schemas.microsoft.com/office/drawing/2014/main" id="{A4CAB93B-5D6C-202C-61B0-9CFD1ABFE77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1747" t="-988" r="1630" b="15602"/>
          <a:stretch/>
        </p:blipFill>
        <p:spPr bwMode="auto">
          <a:xfrm>
            <a:off x="1967539" y="2355913"/>
            <a:ext cx="1849701" cy="874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238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FB2AFA31-3AEE-DA26-3DD7-D21EF2E98707}"/>
              </a:ext>
            </a:extLst>
          </p:cNvPr>
          <p:cNvCxnSpPr>
            <a:cxnSpLocks/>
          </p:cNvCxnSpPr>
          <p:nvPr/>
        </p:nvCxnSpPr>
        <p:spPr>
          <a:xfrm>
            <a:off x="2715969" y="955692"/>
            <a:ext cx="2008721"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Flowchart: Connector 8">
            <a:extLst>
              <a:ext uri="{FF2B5EF4-FFF2-40B4-BE49-F238E27FC236}">
                <a16:creationId xmlns:a16="http://schemas.microsoft.com/office/drawing/2014/main" id="{6F951FBF-1394-74F6-932B-B10305FEEEB3}"/>
              </a:ext>
            </a:extLst>
          </p:cNvPr>
          <p:cNvSpPr/>
          <p:nvPr/>
        </p:nvSpPr>
        <p:spPr>
          <a:xfrm>
            <a:off x="6956249" y="4792887"/>
            <a:ext cx="1507589" cy="1503507"/>
          </a:xfrm>
          <a:prstGeom prst="flowChartConnector">
            <a:avLst/>
          </a:prstGeom>
          <a:blipFill>
            <a:blip r:embed="rId3"/>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BC Oracle"/>
              <a:ea typeface="+mn-ea"/>
              <a:cs typeface="+mn-cs"/>
            </a:endParaRPr>
          </a:p>
        </p:txBody>
      </p:sp>
      <p:sp>
        <p:nvSpPr>
          <p:cNvPr id="32" name="Title 1">
            <a:extLst>
              <a:ext uri="{FF2B5EF4-FFF2-40B4-BE49-F238E27FC236}">
                <a16:creationId xmlns:a16="http://schemas.microsoft.com/office/drawing/2014/main" id="{AAEE259A-9066-068E-6013-531F8FAE8D7A}"/>
              </a:ext>
            </a:extLst>
          </p:cNvPr>
          <p:cNvSpPr>
            <a:spLocks noGrp="1"/>
          </p:cNvSpPr>
          <p:nvPr>
            <p:ph type="title"/>
          </p:nvPr>
        </p:nvSpPr>
        <p:spPr>
          <a:xfrm>
            <a:off x="603878" y="1785543"/>
            <a:ext cx="2648807" cy="795802"/>
          </a:xfrm>
        </p:spPr>
        <p:txBody>
          <a:bodyPr/>
          <a:lstStyle/>
          <a:p>
            <a:pPr>
              <a:lnSpc>
                <a:spcPct val="100000"/>
              </a:lnSpc>
            </a:pPr>
            <a:r>
              <a:rPr lang="en-AU" sz="1700" b="1" dirty="0">
                <a:solidFill>
                  <a:schemeClr val="tx1"/>
                </a:solidFill>
                <a:latin typeface="+mn-lt"/>
              </a:rPr>
              <a:t>1996</a:t>
            </a:r>
            <a:r>
              <a:rPr lang="en-AU" sz="1700" b="1" noProof="0" dirty="0">
                <a:solidFill>
                  <a:schemeClr val="tx1"/>
                </a:solidFill>
                <a:latin typeface="+mn-lt"/>
              </a:rPr>
              <a:t> </a:t>
            </a:r>
            <a:r>
              <a:rPr lang="en-AU" sz="1700" b="1" dirty="0">
                <a:solidFill>
                  <a:schemeClr val="tx1"/>
                </a:solidFill>
                <a:latin typeface="+mn-lt"/>
                <a:cs typeface="Arial"/>
              </a:rPr>
              <a:t>– </a:t>
            </a:r>
            <a:r>
              <a:rPr lang="en-AU" sz="1700" b="1" dirty="0">
                <a:solidFill>
                  <a:schemeClr val="tx1"/>
                </a:solidFill>
                <a:latin typeface="+mn-lt"/>
              </a:rPr>
              <a:t>Qualified (</a:t>
            </a:r>
            <a:r>
              <a:rPr lang="en-AU" sz="1700" b="1" dirty="0" err="1">
                <a:solidFill>
                  <a:schemeClr val="tx1"/>
                </a:solidFill>
                <a:latin typeface="+mn-lt"/>
              </a:rPr>
              <a:t>IFoA</a:t>
            </a:r>
            <a:r>
              <a:rPr lang="en-AU" sz="1700" b="1" dirty="0">
                <a:solidFill>
                  <a:schemeClr val="tx1"/>
                </a:solidFill>
                <a:latin typeface="+mn-lt"/>
              </a:rPr>
              <a:t>)</a:t>
            </a:r>
            <a:br>
              <a:rPr lang="en-AU" sz="1700" b="1" noProof="0" dirty="0">
                <a:solidFill>
                  <a:schemeClr val="tx1"/>
                </a:solidFill>
                <a:latin typeface="+mn-lt"/>
              </a:rPr>
            </a:br>
            <a:r>
              <a:rPr lang="en-AU" sz="1700" dirty="0">
                <a:solidFill>
                  <a:schemeClr val="tx1"/>
                </a:solidFill>
                <a:latin typeface="+mn-lt"/>
              </a:rPr>
              <a:t>Life Insurance Company</a:t>
            </a:r>
            <a:br>
              <a:rPr lang="en-AU" sz="1700" noProof="0" dirty="0">
                <a:solidFill>
                  <a:schemeClr val="tx1"/>
                </a:solidFill>
                <a:latin typeface="+mn-lt"/>
              </a:rPr>
            </a:br>
            <a:r>
              <a:rPr lang="en-AU" sz="1400" noProof="0" dirty="0">
                <a:solidFill>
                  <a:schemeClr val="tx1"/>
                </a:solidFill>
                <a:latin typeface="+mn-lt"/>
              </a:rPr>
              <a:t>Defined Benefit </a:t>
            </a:r>
            <a:r>
              <a:rPr lang="en-AU" sz="1400" dirty="0">
                <a:solidFill>
                  <a:schemeClr val="tx1"/>
                </a:solidFill>
                <a:latin typeface="+mn-lt"/>
              </a:rPr>
              <a:t>S</a:t>
            </a:r>
            <a:r>
              <a:rPr lang="en-AU" sz="1400" noProof="0" dirty="0" err="1">
                <a:solidFill>
                  <a:schemeClr val="tx1"/>
                </a:solidFill>
                <a:latin typeface="+mn-lt"/>
              </a:rPr>
              <a:t>uperannuation</a:t>
            </a:r>
            <a:endParaRPr lang="en-AU" sz="1700" noProof="0" dirty="0">
              <a:solidFill>
                <a:schemeClr val="tx1"/>
              </a:solidFill>
              <a:latin typeface="+mn-lt"/>
            </a:endParaRPr>
          </a:p>
        </p:txBody>
      </p:sp>
      <p:cxnSp>
        <p:nvCxnSpPr>
          <p:cNvPr id="14" name="Straight Connector 13">
            <a:extLst>
              <a:ext uri="{FF2B5EF4-FFF2-40B4-BE49-F238E27FC236}">
                <a16:creationId xmlns:a16="http://schemas.microsoft.com/office/drawing/2014/main" id="{BFD2C05D-C56A-93D8-C217-27580D27A038}"/>
              </a:ext>
            </a:extLst>
          </p:cNvPr>
          <p:cNvCxnSpPr>
            <a:cxnSpLocks/>
          </p:cNvCxnSpPr>
          <p:nvPr/>
        </p:nvCxnSpPr>
        <p:spPr>
          <a:xfrm>
            <a:off x="5329999" y="955693"/>
            <a:ext cx="2523440" cy="109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49E3042-F04B-49C9-187F-9808F4C3EDC0}"/>
              </a:ext>
            </a:extLst>
          </p:cNvPr>
          <p:cNvCxnSpPr>
            <a:cxnSpLocks/>
            <a:stCxn id="50" idx="2"/>
          </p:cNvCxnSpPr>
          <p:nvPr/>
        </p:nvCxnSpPr>
        <p:spPr>
          <a:xfrm flipV="1">
            <a:off x="2029510" y="3097258"/>
            <a:ext cx="1029661" cy="571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19F83AE-C572-2A76-EEA7-26A05D360CCF}"/>
              </a:ext>
            </a:extLst>
          </p:cNvPr>
          <p:cNvCxnSpPr>
            <a:cxnSpLocks/>
          </p:cNvCxnSpPr>
          <p:nvPr/>
        </p:nvCxnSpPr>
        <p:spPr>
          <a:xfrm flipV="1">
            <a:off x="3664480" y="3087595"/>
            <a:ext cx="2486430" cy="966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itle 1">
            <a:extLst>
              <a:ext uri="{FF2B5EF4-FFF2-40B4-BE49-F238E27FC236}">
                <a16:creationId xmlns:a16="http://schemas.microsoft.com/office/drawing/2014/main" id="{5998A008-C797-0535-F791-A0F610CC4005}"/>
              </a:ext>
            </a:extLst>
          </p:cNvPr>
          <p:cNvSpPr txBox="1">
            <a:spLocks/>
          </p:cNvSpPr>
          <p:nvPr/>
        </p:nvSpPr>
        <p:spPr>
          <a:xfrm>
            <a:off x="1923633" y="3777098"/>
            <a:ext cx="1848380" cy="82757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2017 to 2023</a:t>
            </a:r>
            <a:endParaRPr kumimoji="0" lang="en-AU" sz="1700" b="0" i="0" u="none" strike="noStrike" kern="1200" cap="none" spc="0" normalizeH="0" baseline="0" noProof="0" dirty="0">
              <a:ln>
                <a:noFill/>
              </a:ln>
              <a:solidFill>
                <a:srgbClr val="000000"/>
              </a:solidFill>
              <a:effectLst/>
              <a:uLnTx/>
              <a:uFillTx/>
              <a:latin typeface="ABC Oracle"/>
              <a:ea typeface="+mj-ea"/>
              <a:cs typeface="Arial"/>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Reinsurance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BC Oracle"/>
                <a:ea typeface="+mj-ea"/>
                <a:cs typeface="Arial"/>
              </a:rPr>
              <a:t>Life Appointed Actuary</a:t>
            </a:r>
          </a:p>
        </p:txBody>
      </p:sp>
      <p:sp>
        <p:nvSpPr>
          <p:cNvPr id="35" name="Title 1">
            <a:extLst>
              <a:ext uri="{FF2B5EF4-FFF2-40B4-BE49-F238E27FC236}">
                <a16:creationId xmlns:a16="http://schemas.microsoft.com/office/drawing/2014/main" id="{AB319B03-099C-652D-3AD2-1BEC57EC81EC}"/>
              </a:ext>
            </a:extLst>
          </p:cNvPr>
          <p:cNvSpPr txBox="1">
            <a:spLocks/>
          </p:cNvSpPr>
          <p:nvPr/>
        </p:nvSpPr>
        <p:spPr>
          <a:xfrm>
            <a:off x="7292323" y="1453352"/>
            <a:ext cx="2612739" cy="7958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2003 to 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Reinsurance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BC Oracle"/>
                <a:ea typeface="+mj-ea"/>
                <a:cs typeface="Arial"/>
              </a:rPr>
              <a:t>GI pricing and Appointed Actuary</a:t>
            </a:r>
          </a:p>
        </p:txBody>
      </p:sp>
      <p:sp>
        <p:nvSpPr>
          <p:cNvPr id="39" name="Arc 38">
            <a:extLst>
              <a:ext uri="{FF2B5EF4-FFF2-40B4-BE49-F238E27FC236}">
                <a16:creationId xmlns:a16="http://schemas.microsoft.com/office/drawing/2014/main" id="{B3AB820C-BAE2-C150-8A9F-F1D099DB1824}"/>
              </a:ext>
            </a:extLst>
          </p:cNvPr>
          <p:cNvSpPr/>
          <p:nvPr/>
        </p:nvSpPr>
        <p:spPr>
          <a:xfrm>
            <a:off x="8801804" y="947314"/>
            <a:ext cx="2311553" cy="2153316"/>
          </a:xfrm>
          <a:prstGeom prst="arc">
            <a:avLst>
              <a:gd name="adj1" fmla="val 16032268"/>
              <a:gd name="adj2" fmla="val 5464416"/>
            </a:avLst>
          </a:pr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BC Oracle"/>
              <a:ea typeface="+mn-ea"/>
              <a:cs typeface="+mn-cs"/>
            </a:endParaRPr>
          </a:p>
        </p:txBody>
      </p:sp>
      <p:cxnSp>
        <p:nvCxnSpPr>
          <p:cNvPr id="48" name="Straight Connector 47">
            <a:extLst>
              <a:ext uri="{FF2B5EF4-FFF2-40B4-BE49-F238E27FC236}">
                <a16:creationId xmlns:a16="http://schemas.microsoft.com/office/drawing/2014/main" id="{EC0C380F-FF05-27A6-B8ED-D4449C5C002C}"/>
              </a:ext>
            </a:extLst>
          </p:cNvPr>
          <p:cNvCxnSpPr>
            <a:cxnSpLocks/>
          </p:cNvCxnSpPr>
          <p:nvPr/>
        </p:nvCxnSpPr>
        <p:spPr>
          <a:xfrm>
            <a:off x="6514011" y="5544640"/>
            <a:ext cx="41108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0" name="Arc 49">
            <a:extLst>
              <a:ext uri="{FF2B5EF4-FFF2-40B4-BE49-F238E27FC236}">
                <a16:creationId xmlns:a16="http://schemas.microsoft.com/office/drawing/2014/main" id="{27190A7F-8460-FE98-D904-C874BE1996B3}"/>
              </a:ext>
            </a:extLst>
          </p:cNvPr>
          <p:cNvSpPr/>
          <p:nvPr/>
        </p:nvSpPr>
        <p:spPr>
          <a:xfrm rot="10800000">
            <a:off x="945700" y="3100628"/>
            <a:ext cx="2311553" cy="2421023"/>
          </a:xfrm>
          <a:prstGeom prst="arc">
            <a:avLst>
              <a:gd name="adj1" fmla="val 16200000"/>
              <a:gd name="adj2" fmla="val 5195466"/>
            </a:avLst>
          </a:pr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BC Oracle"/>
              <a:ea typeface="+mn-ea"/>
              <a:cs typeface="+mn-cs"/>
            </a:endParaRPr>
          </a:p>
        </p:txBody>
      </p:sp>
      <p:sp>
        <p:nvSpPr>
          <p:cNvPr id="55" name="Title 1">
            <a:extLst>
              <a:ext uri="{FF2B5EF4-FFF2-40B4-BE49-F238E27FC236}">
                <a16:creationId xmlns:a16="http://schemas.microsoft.com/office/drawing/2014/main" id="{C80CDBD3-8D0A-F05E-E0AB-CE894F798A4D}"/>
              </a:ext>
            </a:extLst>
          </p:cNvPr>
          <p:cNvSpPr txBox="1">
            <a:spLocks/>
          </p:cNvSpPr>
          <p:nvPr/>
        </p:nvSpPr>
        <p:spPr>
          <a:xfrm>
            <a:off x="8560505" y="5198299"/>
            <a:ext cx="2685796" cy="102642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Today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BC Oracle"/>
                <a:ea typeface="+mj-ea"/>
                <a:cs typeface="Arial"/>
              </a:rPr>
              <a:t>Mutual Insurer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BC Oracle"/>
                <a:ea typeface="+mj-ea"/>
                <a:cs typeface="Arial"/>
              </a:rPr>
              <a:t>GI Chief Actuary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BC Oracle"/>
                <a:ea typeface="+mj-ea"/>
                <a:cs typeface="Arial"/>
              </a:rPr>
              <a:t>Actuaries Institute Council Member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 </a:t>
            </a:r>
          </a:p>
        </p:txBody>
      </p:sp>
      <p:sp>
        <p:nvSpPr>
          <p:cNvPr id="3" name="Title 1">
            <a:extLst>
              <a:ext uri="{FF2B5EF4-FFF2-40B4-BE49-F238E27FC236}">
                <a16:creationId xmlns:a16="http://schemas.microsoft.com/office/drawing/2014/main" id="{BDEF051F-2FCD-B80E-4857-81049709A28F}"/>
              </a:ext>
            </a:extLst>
          </p:cNvPr>
          <p:cNvSpPr txBox="1">
            <a:spLocks/>
          </p:cNvSpPr>
          <p:nvPr/>
        </p:nvSpPr>
        <p:spPr>
          <a:xfrm>
            <a:off x="8653397" y="3562709"/>
            <a:ext cx="2459960" cy="102642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2009 to 2012</a:t>
            </a:r>
            <a:endParaRPr kumimoji="0" lang="en-AU" sz="1700" b="0" i="0" u="none" strike="noStrike" kern="1200" cap="none" spc="0" normalizeH="0" baseline="0" noProof="0" dirty="0">
              <a:ln>
                <a:noFill/>
              </a:ln>
              <a:solidFill>
                <a:srgbClr val="000000"/>
              </a:solidFill>
              <a:effectLst/>
              <a:uLnTx/>
              <a:uFillTx/>
              <a:latin typeface="ABC Oracle"/>
              <a:ea typeface="+mj-ea"/>
              <a:cs typeface="Arial"/>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Reinsurance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BC Oracle"/>
                <a:ea typeface="+mj-ea"/>
                <a:cs typeface="Arial"/>
              </a:rPr>
              <a:t>Life and GI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BC Oracle"/>
                <a:ea typeface="+mj-ea"/>
                <a:cs typeface="Arial"/>
              </a:rPr>
              <a:t>Risk and Actuarial Management</a:t>
            </a:r>
          </a:p>
        </p:txBody>
      </p:sp>
      <p:sp>
        <p:nvSpPr>
          <p:cNvPr id="59" name="Title 1">
            <a:extLst>
              <a:ext uri="{FF2B5EF4-FFF2-40B4-BE49-F238E27FC236}">
                <a16:creationId xmlns:a16="http://schemas.microsoft.com/office/drawing/2014/main" id="{20F54B48-5079-0862-2146-DACB41F0AA89}"/>
              </a:ext>
            </a:extLst>
          </p:cNvPr>
          <p:cNvSpPr txBox="1">
            <a:spLocks/>
          </p:cNvSpPr>
          <p:nvPr/>
        </p:nvSpPr>
        <p:spPr>
          <a:xfrm>
            <a:off x="3634254" y="5146739"/>
            <a:ext cx="2984447" cy="108788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2018 to 2023</a:t>
            </a:r>
            <a:br>
              <a:rPr kumimoji="0" lang="en-AU" sz="1700" b="1" i="0" u="none" strike="noStrike" kern="1200" cap="none" spc="0" normalizeH="0" baseline="0" noProof="0" dirty="0">
                <a:ln>
                  <a:noFill/>
                </a:ln>
                <a:solidFill>
                  <a:srgbClr val="000000"/>
                </a:solidFill>
                <a:effectLst/>
                <a:uLnTx/>
                <a:uFillTx/>
                <a:latin typeface="ABC Oracle"/>
                <a:ea typeface="+mj-ea"/>
                <a:cs typeface="Arial"/>
              </a:rPr>
            </a:br>
            <a:r>
              <a:rPr kumimoji="0" lang="en-AU" sz="1700" b="0" i="0" u="none" strike="noStrike" kern="1200" cap="none" spc="0" normalizeH="0" baseline="0" noProof="0" dirty="0">
                <a:ln>
                  <a:noFill/>
                </a:ln>
                <a:solidFill>
                  <a:srgbClr val="000000"/>
                </a:solidFill>
                <a:effectLst/>
                <a:uLnTx/>
                <a:uFillTx/>
                <a:latin typeface="ABC Oracle"/>
                <a:ea typeface="+mj-ea"/>
                <a:cs typeface="Arial"/>
              </a:rPr>
              <a:t>Actuaries Institute volunteering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BC Oracle"/>
                <a:ea typeface="+mj-ea"/>
                <a:cs typeface="Arial"/>
              </a:rPr>
              <a:t>Data Science and AI practice committee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BC Oracle"/>
                <a:ea typeface="+mj-ea"/>
                <a:cs typeface="Arial"/>
              </a:rPr>
              <a:t>Assignment / Exam marker</a:t>
            </a:r>
          </a:p>
        </p:txBody>
      </p:sp>
      <p:cxnSp>
        <p:nvCxnSpPr>
          <p:cNvPr id="67" name="Straight Connector 66">
            <a:extLst>
              <a:ext uri="{FF2B5EF4-FFF2-40B4-BE49-F238E27FC236}">
                <a16:creationId xmlns:a16="http://schemas.microsoft.com/office/drawing/2014/main" id="{D36F18C4-BB13-3C6F-75C3-A33F84DEA9CF}"/>
              </a:ext>
            </a:extLst>
          </p:cNvPr>
          <p:cNvCxnSpPr>
            <a:cxnSpLocks/>
          </p:cNvCxnSpPr>
          <p:nvPr/>
        </p:nvCxnSpPr>
        <p:spPr>
          <a:xfrm flipV="1">
            <a:off x="6756219" y="3087594"/>
            <a:ext cx="257498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F6E5823-4314-3FCA-CB5D-BD83D6AA811D}"/>
              </a:ext>
            </a:extLst>
          </p:cNvPr>
          <p:cNvCxnSpPr>
            <a:cxnSpLocks/>
            <a:stCxn id="50" idx="0"/>
          </p:cNvCxnSpPr>
          <p:nvPr/>
        </p:nvCxnSpPr>
        <p:spPr>
          <a:xfrm>
            <a:off x="2101477" y="5521651"/>
            <a:ext cx="778338" cy="106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5E67A658-E787-D192-52F4-225F68C27B9E}"/>
              </a:ext>
            </a:extLst>
          </p:cNvPr>
          <p:cNvSpPr txBox="1">
            <a:spLocks/>
          </p:cNvSpPr>
          <p:nvPr/>
        </p:nvSpPr>
        <p:spPr>
          <a:xfrm>
            <a:off x="5238751" y="3562710"/>
            <a:ext cx="3053754" cy="7958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2012 to 2017</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Reinsurance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BC Oracle"/>
                <a:ea typeface="+mj-ea"/>
                <a:cs typeface="Arial"/>
              </a:rPr>
              <a:t>Life Appointed Actuary</a:t>
            </a:r>
          </a:p>
        </p:txBody>
      </p:sp>
      <p:sp>
        <p:nvSpPr>
          <p:cNvPr id="31" name="Title 1">
            <a:extLst>
              <a:ext uri="{FF2B5EF4-FFF2-40B4-BE49-F238E27FC236}">
                <a16:creationId xmlns:a16="http://schemas.microsoft.com/office/drawing/2014/main" id="{ABCC04A1-9942-3058-EEB6-745F911D92C9}"/>
              </a:ext>
            </a:extLst>
          </p:cNvPr>
          <p:cNvSpPr txBox="1">
            <a:spLocks/>
          </p:cNvSpPr>
          <p:nvPr/>
        </p:nvSpPr>
        <p:spPr>
          <a:xfrm>
            <a:off x="4303067" y="1508694"/>
            <a:ext cx="2311553" cy="7958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1" i="0" u="none" strike="noStrike" kern="1200" cap="none" spc="0" normalizeH="0" baseline="0" noProof="0" dirty="0">
                <a:ln>
                  <a:noFill/>
                </a:ln>
                <a:solidFill>
                  <a:srgbClr val="000000"/>
                </a:solidFill>
                <a:effectLst/>
                <a:uLnTx/>
                <a:uFillTx/>
                <a:latin typeface="ABC Oracle"/>
                <a:ea typeface="+mj-ea"/>
                <a:cs typeface="Arial"/>
              </a:rPr>
              <a:t>1998 -2003</a:t>
            </a:r>
            <a:endParaRPr kumimoji="0" lang="en-AU" sz="1700" b="0" i="0" u="none" strike="noStrike" kern="1200" cap="none" spc="0" normalizeH="0" baseline="0" noProof="0" dirty="0">
              <a:ln>
                <a:noFill/>
              </a:ln>
              <a:solidFill>
                <a:srgbClr val="000000"/>
              </a:solidFill>
              <a:effectLst/>
              <a:uLnTx/>
              <a:uFillTx/>
              <a:latin typeface="ABC Oracle"/>
              <a:ea typeface="+mj-ea"/>
              <a:cs typeface="Arial"/>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700" b="0" i="0" u="none" strike="noStrike" kern="1200" cap="none" spc="0" normalizeH="0" baseline="0" noProof="0" dirty="0">
                <a:ln>
                  <a:noFill/>
                </a:ln>
                <a:solidFill>
                  <a:srgbClr val="000000"/>
                </a:solidFill>
                <a:effectLst/>
                <a:uLnTx/>
                <a:uFillTx/>
                <a:latin typeface="ABC Oracle"/>
                <a:ea typeface="+mj-ea"/>
                <a:cs typeface="Arial"/>
              </a:rPr>
              <a:t>Consultancy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BC Oracle"/>
                <a:ea typeface="+mj-ea"/>
                <a:cs typeface="Arial"/>
              </a:rPr>
              <a:t>Financial Services Consulting</a:t>
            </a:r>
          </a:p>
        </p:txBody>
      </p:sp>
      <p:cxnSp>
        <p:nvCxnSpPr>
          <p:cNvPr id="38" name="Straight Connector 37">
            <a:extLst>
              <a:ext uri="{FF2B5EF4-FFF2-40B4-BE49-F238E27FC236}">
                <a16:creationId xmlns:a16="http://schemas.microsoft.com/office/drawing/2014/main" id="{4D34AEA3-1B82-5DD8-CB5C-C25DDF4B2556}"/>
              </a:ext>
            </a:extLst>
          </p:cNvPr>
          <p:cNvCxnSpPr>
            <a:cxnSpLocks/>
            <a:endCxn id="39" idx="0"/>
          </p:cNvCxnSpPr>
          <p:nvPr/>
        </p:nvCxnSpPr>
        <p:spPr>
          <a:xfrm flipV="1">
            <a:off x="8458748" y="948426"/>
            <a:ext cx="1446314" cy="1820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Flowchart: Connector 22">
            <a:extLst>
              <a:ext uri="{FF2B5EF4-FFF2-40B4-BE49-F238E27FC236}">
                <a16:creationId xmlns:a16="http://schemas.microsoft.com/office/drawing/2014/main" id="{C992436F-4CA3-3EB0-1092-821BE9F9B5BC}"/>
              </a:ext>
            </a:extLst>
          </p:cNvPr>
          <p:cNvSpPr/>
          <p:nvPr/>
        </p:nvSpPr>
        <p:spPr>
          <a:xfrm>
            <a:off x="1208380" y="203938"/>
            <a:ext cx="1507589" cy="1503507"/>
          </a:xfrm>
          <a:prstGeom prst="flowChartConnector">
            <a:avLst/>
          </a:prstGeom>
          <a:blipFill>
            <a:blip r:embed="rId4"/>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BC Oracle"/>
              <a:ea typeface="+mn-ea"/>
              <a:cs typeface="+mn-cs"/>
            </a:endParaRPr>
          </a:p>
        </p:txBody>
      </p:sp>
      <p:pic>
        <p:nvPicPr>
          <p:cNvPr id="34" name="Picture 33">
            <a:extLst>
              <a:ext uri="{FF2B5EF4-FFF2-40B4-BE49-F238E27FC236}">
                <a16:creationId xmlns:a16="http://schemas.microsoft.com/office/drawing/2014/main" id="{915B1DAE-C56A-8539-3FB4-62EBCE930A2E}"/>
              </a:ext>
            </a:extLst>
          </p:cNvPr>
          <p:cNvPicPr>
            <a:picLocks noChangeAspect="1"/>
          </p:cNvPicPr>
          <p:nvPr/>
        </p:nvPicPr>
        <p:blipFill>
          <a:blip r:embed="rId5"/>
          <a:stretch>
            <a:fillRect/>
          </a:stretch>
        </p:blipFill>
        <p:spPr>
          <a:xfrm>
            <a:off x="3772013" y="868260"/>
            <a:ext cx="117767" cy="156469"/>
          </a:xfrm>
          <a:prstGeom prst="ellipse">
            <a:avLst/>
          </a:prstGeom>
          <a:ln>
            <a:noFill/>
          </a:ln>
          <a:effectLst>
            <a:softEdge rad="38100"/>
          </a:effectLst>
        </p:spPr>
      </p:pic>
      <p:pic>
        <p:nvPicPr>
          <p:cNvPr id="21" name="Picture 20" descr="A person kneeling in front of a computer&#10;&#10;AI-generated content may be incorrect.">
            <a:extLst>
              <a:ext uri="{FF2B5EF4-FFF2-40B4-BE49-F238E27FC236}">
                <a16:creationId xmlns:a16="http://schemas.microsoft.com/office/drawing/2014/main" id="{F9951621-D8FE-EEF8-D91E-773876A10A9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0069" r="20850"/>
          <a:stretch/>
        </p:blipFill>
        <p:spPr>
          <a:xfrm>
            <a:off x="2490651" y="5198299"/>
            <a:ext cx="1104149" cy="876028"/>
          </a:xfrm>
          <a:prstGeom prst="roundRect">
            <a:avLst>
              <a:gd name="adj" fmla="val 16667"/>
            </a:avLst>
          </a:prstGeom>
          <a:ln w="12700">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2" name="Picture 8" descr="Flag of Singapore Singapore National Flag Table Flag - Etsy">
            <a:extLst>
              <a:ext uri="{FF2B5EF4-FFF2-40B4-BE49-F238E27FC236}">
                <a16:creationId xmlns:a16="http://schemas.microsoft.com/office/drawing/2014/main" id="{CB856F8C-24A3-314E-6BDF-7170A51F82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5773" y="159691"/>
            <a:ext cx="1199014" cy="1199014"/>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036" name="Picture 12" descr="Flag Of Australia - The Symbol of Brightness. History And Pi">
            <a:extLst>
              <a:ext uri="{FF2B5EF4-FFF2-40B4-BE49-F238E27FC236}">
                <a16:creationId xmlns:a16="http://schemas.microsoft.com/office/drawing/2014/main" id="{4EEE2518-B9BF-81A7-9401-5E50F5BD3C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2323" y="310026"/>
            <a:ext cx="1726842" cy="107927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ree Stock Photo of Swiss Flag Over Matterhorn Mountain Peak">
            <a:extLst>
              <a:ext uri="{FF2B5EF4-FFF2-40B4-BE49-F238E27FC236}">
                <a16:creationId xmlns:a16="http://schemas.microsoft.com/office/drawing/2014/main" id="{3B10991B-DEDB-9B61-CF53-857EF194927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64338" y="2432414"/>
            <a:ext cx="1599370" cy="10662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Hong Kong flag — Stock Photo © daboost #11457590">
            <a:extLst>
              <a:ext uri="{FF2B5EF4-FFF2-40B4-BE49-F238E27FC236}">
                <a16:creationId xmlns:a16="http://schemas.microsoft.com/office/drawing/2014/main" id="{3CA43577-7087-4A86-5E7F-B945C1880E5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13091" y="2485003"/>
            <a:ext cx="1599369" cy="10662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ydney Opera House &amp; Harbour Bridge by night Foto &amp; Bild | australia ...">
            <a:extLst>
              <a:ext uri="{FF2B5EF4-FFF2-40B4-BE49-F238E27FC236}">
                <a16:creationId xmlns:a16="http://schemas.microsoft.com/office/drawing/2014/main" id="{0C1E69FF-BBB8-D1DF-ACD1-F50812B9B49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0538" y="2624743"/>
            <a:ext cx="1657607" cy="1108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35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1000"/>
                                        <p:tgtEl>
                                          <p:spTgt spid="34"/>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par>
                                <p:cTn id="19" presetID="10" presetClass="entr" presetSubtype="0" fill="hold" grpId="0" nodeType="withEffect">
                                  <p:stCondLst>
                                    <p:cond delay="125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childTnLst>
                                </p:cTn>
                              </p:par>
                              <p:par>
                                <p:cTn id="27" presetID="10" presetClass="entr" presetSubtype="0" fill="hold" grpId="0" nodeType="withEffect">
                                  <p:stCondLst>
                                    <p:cond delay="125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childTnLst>
                                </p:cTn>
                              </p:par>
                              <p:par>
                                <p:cTn id="38" presetID="10" presetClass="entr" presetSubtype="0" fill="hold" grpId="0" nodeType="withEffect">
                                  <p:stCondLst>
                                    <p:cond delay="125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fade">
                                      <p:cBhvr>
                                        <p:cTn id="45" dur="1000"/>
                                        <p:tgtEl>
                                          <p:spTgt spid="67"/>
                                        </p:tgtEl>
                                      </p:cBhvr>
                                    </p:animEffect>
                                  </p:childTnLst>
                                </p:cTn>
                              </p:par>
                              <p:par>
                                <p:cTn id="46" presetID="10" presetClass="entr" presetSubtype="0" fill="hold" grpId="0" nodeType="withEffect">
                                  <p:stCondLst>
                                    <p:cond delay="125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childTnLst>
                                </p:cTn>
                              </p:par>
                              <p:par>
                                <p:cTn id="54" presetID="10" presetClass="entr" presetSubtype="0" fill="hold" grpId="0" nodeType="withEffect">
                                  <p:stCondLst>
                                    <p:cond delay="125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childTnLst>
                                </p:cTn>
                              </p:par>
                              <p:par>
                                <p:cTn id="62" presetID="10" presetClass="entr" presetSubtype="0" fill="hold"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1000"/>
                                        <p:tgtEl>
                                          <p:spTgt spid="50"/>
                                        </p:tgtEl>
                                      </p:cBhvr>
                                    </p:animEffect>
                                  </p:childTnLst>
                                </p:cTn>
                              </p:par>
                              <p:par>
                                <p:cTn id="68" presetID="10" presetClass="entr" presetSubtype="0"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childTnLst>
                                </p:cTn>
                              </p:par>
                              <p:par>
                                <p:cTn id="71" presetID="10" presetClass="entr" presetSubtype="0" fill="hold" grpId="0" nodeType="withEffect">
                                  <p:stCondLst>
                                    <p:cond delay="125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1000"/>
                                        <p:tgtEl>
                                          <p:spTgt spid="9"/>
                                        </p:tgtEl>
                                      </p:cBhvr>
                                    </p:animEffect>
                                  </p:childTnLst>
                                </p:cTn>
                              </p:par>
                              <p:par>
                                <p:cTn id="82" presetID="10" presetClass="entr" presetSubtype="0" fill="hold" grpId="0" nodeType="withEffect">
                                  <p:stCondLst>
                                    <p:cond delay="125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2" grpId="0"/>
      <p:bldP spid="33" grpId="0"/>
      <p:bldP spid="35" grpId="0"/>
      <p:bldP spid="39" grpId="0" animBg="1"/>
      <p:bldP spid="50" grpId="0" animBg="1"/>
      <p:bldP spid="55" grpId="0"/>
      <p:bldP spid="3" grpId="0"/>
      <p:bldP spid="59" grpId="0"/>
      <p:bldP spid="30" grpId="0"/>
      <p:bldP spid="31" grpId="0"/>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F68DA-E921-D476-8799-FC9C6548C1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2ECC9-091E-0BB8-65E1-E041E14EC0CA}"/>
              </a:ext>
            </a:extLst>
          </p:cNvPr>
          <p:cNvSpPr>
            <a:spLocks noGrp="1"/>
          </p:cNvSpPr>
          <p:nvPr>
            <p:ph type="title"/>
          </p:nvPr>
        </p:nvSpPr>
        <p:spPr/>
        <p:txBody>
          <a:bodyPr/>
          <a:lstStyle/>
          <a:p>
            <a:r>
              <a:rPr lang="en-US" dirty="0"/>
              <a:t>Actuarial Adaptability</a:t>
            </a:r>
            <a:endParaRPr lang="en-AU" dirty="0"/>
          </a:p>
        </p:txBody>
      </p:sp>
      <p:sp>
        <p:nvSpPr>
          <p:cNvPr id="3" name="Subtitle 2">
            <a:extLst>
              <a:ext uri="{FF2B5EF4-FFF2-40B4-BE49-F238E27FC236}">
                <a16:creationId xmlns:a16="http://schemas.microsoft.com/office/drawing/2014/main" id="{25DD0470-CB8B-BBA4-33CE-930CDA309300}"/>
              </a:ext>
            </a:extLst>
          </p:cNvPr>
          <p:cNvSpPr>
            <a:spLocks noGrp="1"/>
          </p:cNvSpPr>
          <p:nvPr>
            <p:ph type="subTitle" idx="1"/>
          </p:nvPr>
        </p:nvSpPr>
        <p:spPr/>
        <p:txBody>
          <a:bodyPr/>
          <a:lstStyle/>
          <a:p>
            <a:r>
              <a:rPr lang="en-AU" b="0" i="0" dirty="0">
                <a:solidFill>
                  <a:schemeClr val="tx1"/>
                </a:solidFill>
                <a:effectLst/>
                <a:latin typeface="Poppins" pitchFamily="50" charset="0"/>
              </a:rPr>
              <a:t>Unlocking New Paths Mid-Career</a:t>
            </a:r>
          </a:p>
          <a:p>
            <a:endParaRPr lang="en-AU" dirty="0"/>
          </a:p>
          <a:p>
            <a:r>
              <a:rPr lang="en-AU"/>
              <a:t>Discussion with</a:t>
            </a:r>
            <a:r>
              <a:rPr lang="en-AU" dirty="0"/>
              <a:t>: </a:t>
            </a:r>
          </a:p>
          <a:p>
            <a:pPr marL="342900" indent="-342900">
              <a:buFont typeface="Arial" panose="020B0604020202020204" pitchFamily="34" charset="0"/>
              <a:buChar char="•"/>
            </a:pPr>
            <a:r>
              <a:rPr lang="en-AU" dirty="0"/>
              <a:t>Aidan Nguyen, Actuaries Institute</a:t>
            </a:r>
          </a:p>
          <a:p>
            <a:pPr marL="342900" indent="-342900">
              <a:buFont typeface="Arial" panose="020B0604020202020204" pitchFamily="34" charset="0"/>
              <a:buChar char="•"/>
            </a:pPr>
            <a:r>
              <a:rPr lang="en-AU" dirty="0"/>
              <a:t>Theresa Shiels, Suncorp Group</a:t>
            </a:r>
          </a:p>
          <a:p>
            <a:pPr marL="342900" indent="-342900">
              <a:buFont typeface="Arial" panose="020B0604020202020204" pitchFamily="34" charset="0"/>
              <a:buChar char="•"/>
            </a:pPr>
            <a:r>
              <a:rPr lang="en-AU" dirty="0"/>
              <a:t>Mike Fowlds, Avant Mutual</a:t>
            </a:r>
          </a:p>
          <a:p>
            <a:pPr marL="342900" indent="-342900">
              <a:buFont typeface="Arial" panose="020B0604020202020204" pitchFamily="34" charset="0"/>
              <a:buChar char="•"/>
            </a:pPr>
            <a:endParaRPr lang="en-AU" dirty="0"/>
          </a:p>
          <a:p>
            <a:r>
              <a:rPr lang="en-AU" dirty="0"/>
              <a:t>Chaired by Kirsten Flynn, RGAA</a:t>
            </a:r>
          </a:p>
        </p:txBody>
      </p:sp>
    </p:spTree>
    <p:extLst>
      <p:ext uri="{BB962C8B-B14F-4D97-AF65-F5344CB8AC3E}">
        <p14:creationId xmlns:p14="http://schemas.microsoft.com/office/powerpoint/2010/main" val="4230111896"/>
      </p:ext>
    </p:extLst>
  </p:cSld>
  <p:clrMapOvr>
    <a:masterClrMapping/>
  </p:clrMapOvr>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tuaries_Presentation_03.pptx" id="{7B8AB741-EDFF-4A7D-B534-3B5D10229CEA}" vid="{4B2D1579-0C36-4421-A341-7567FADA80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40</Value>
      <Value>29</Value>
      <Value>27</Value>
      <Value>26</Value>
      <Value>24</Value>
      <Value>23</Value>
      <Value>38</Value>
      <Value>97</Value>
    </TaxCatchAll>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With recent redundancies across industries, many actuaries are facing career transitions, which could include moving to a different practice area. Our panel of experienced actuaries, who have successfully changed practice areas, will explore how their core actuarial skills have enabled them to thrive in new and diverse roles. The discussion will cover off the practical steps actuaries can take when transitioning into new practice areas, such as leveraging their quantitative skills, understanding the importance of practice area specific knowledge and the value of networking and professional development. Panellists will share their personal journeys, discussing the challenges and opportunities they encountered, and how their actuarial background enabled them to build credibility in new environments. This discussion aims to inspire actuaries who are considering a career change and give them the confidence to do it!</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All Actuaries Summit</TermName>
          <TermId xmlns="http://schemas.microsoft.com/office/infopath/2007/PartnerControls">57ed7ee8-003a-406d-a47c-605a474390f3</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Life Insurance</TermName>
          <TermId xmlns="http://schemas.microsoft.com/office/infopath/2007/PartnerControls">2f4b7b7b-e853-4c23-b89a-c367646d2d02</TermId>
        </TermInfo>
        <TermInfo xmlns="http://schemas.microsoft.com/office/infopath/2007/PartnerControls">
          <TermName xmlns="http://schemas.microsoft.com/office/infopath/2007/PartnerControls">Risk Management</TermName>
          <TermId xmlns="http://schemas.microsoft.com/office/infopath/2007/PartnerControls">60753097-2a14-46e3-b374-f14a101be12e</TermId>
        </TermInfo>
        <TermInfo xmlns="http://schemas.microsoft.com/office/infopath/2007/PartnerControls">
          <TermName xmlns="http://schemas.microsoft.com/office/infopath/2007/PartnerControls">General Insurance</TermName>
          <TermId xmlns="http://schemas.microsoft.com/office/infopath/2007/PartnerControls">95343fdf-1a65-4d44-be03-5f5c25e610eb</TermId>
        </TermInfo>
        <TermInfo xmlns="http://schemas.microsoft.com/office/infopath/2007/PartnerControls">
          <TermName xmlns="http://schemas.microsoft.com/office/infopath/2007/PartnerControls">Health</TermName>
          <TermId xmlns="http://schemas.microsoft.com/office/infopath/2007/PartnerControls">86c6c317-aa04-4573-bfd3-11091ca80761</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2025-06-11T14:00:00+00:00</Created-Date>
    <wic_System_Copyright xmlns="http://schemas.microsoft.com/sharepoint/v3/fields" xsi:nil="true"/>
    <new-release-expiry xmlns="b9043e53-a078-4fe1-9a97-1dc890974721" xsi:nil="true"/>
    <_dlc_DocId xmlns="7c09f450-3099-4ab0-9797-308ed8a26daf">CE6YYQN64SX3-786882053-16253</_dlc_DocId>
    <_dlc_DocIdUrl xmlns="7c09f450-3099-4ab0-9797-308ed8a26daf">
      <Url>https://actuaries.sharepoint.com/sites/DMS/_layouts/15/DocIdRedir.aspx?ID=CE6YYQN64SX3-786882053-16253</Url>
      <Description>CE6YYQN64SX3-786882053-16253</Description>
    </_dlc_DocIdUrl>
  </documentManagement>
</p:properti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9B1AF48-0B8E-4BED-937E-E5F96BF4357A}"/>
</file>

<file path=customXml/itemProps2.xml><?xml version="1.0" encoding="utf-8"?>
<ds:datastoreItem xmlns:ds="http://schemas.openxmlformats.org/officeDocument/2006/customXml" ds:itemID="{A0B32812-D0FC-45AB-93DC-AE1E6E6F40BF}">
  <ds:schemaRefs>
    <ds:schemaRef ds:uri="http://schemas.microsoft.com/sharepoint/v3/contenttype/forms"/>
  </ds:schemaRefs>
</ds:datastoreItem>
</file>

<file path=customXml/itemProps3.xml><?xml version="1.0" encoding="utf-8"?>
<ds:datastoreItem xmlns:ds="http://schemas.openxmlformats.org/officeDocument/2006/customXml" ds:itemID="{871A43FE-CE7C-47D2-ABDC-542FF06E7185}">
  <ds:schemaRefs>
    <ds:schemaRef ds:uri="http://schemas.microsoft.com/office/2006/metadata/properties"/>
    <ds:schemaRef ds:uri="http://schemas.microsoft.com/office/infopath/2007/PartnerControls"/>
    <ds:schemaRef ds:uri="5fb66992-734b-4aff-a197-478e72cbcc6e"/>
    <ds:schemaRef ds:uri="ae420036-3ea8-428d-a088-a73cb9493f2c"/>
    <ds:schemaRef ds:uri="3138fe39-45e2-4243-b4f0-a56ce41f1c6e"/>
    <ds:schemaRef ds:uri="7e948e1f-1c1f-44ca-b8c3-272baaf9988d"/>
  </ds:schemaRefs>
</ds:datastoreItem>
</file>

<file path=customXml/itemProps4.xml><?xml version="1.0" encoding="utf-8"?>
<ds:datastoreItem xmlns:ds="http://schemas.openxmlformats.org/officeDocument/2006/customXml" ds:itemID="{885BA268-9B14-4957-A1C8-655377AB94C0}"/>
</file>

<file path=customXml/itemProps5.xml><?xml version="1.0" encoding="utf-8"?>
<ds:datastoreItem xmlns:ds="http://schemas.openxmlformats.org/officeDocument/2006/customXml" ds:itemID="{3BE11C7F-DA61-4C2C-834F-C5174A118BD1}"/>
</file>

<file path=docProps/app.xml><?xml version="1.0" encoding="utf-8"?>
<Properties xmlns="http://schemas.openxmlformats.org/officeDocument/2006/extended-properties" xmlns:vt="http://schemas.openxmlformats.org/officeDocument/2006/docPropsVTypes">
  <Template>Actuaries_Presentation</Template>
  <TotalTime>202</TotalTime>
  <Words>411</Words>
  <Application>Microsoft Office PowerPoint</Application>
  <PresentationFormat>Widescreen</PresentationFormat>
  <Paragraphs>98</Paragraphs>
  <Slides>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ABC Oracle</vt:lpstr>
      <vt:lpstr>ABC Oracle Medium</vt:lpstr>
      <vt:lpstr>Arial</vt:lpstr>
      <vt:lpstr>Calibri</vt:lpstr>
      <vt:lpstr>Poppins</vt:lpstr>
      <vt:lpstr>Office Theme</vt:lpstr>
      <vt:lpstr>Actuarial Adaptability</vt:lpstr>
      <vt:lpstr>2018 – Completed FIAA Actuarial Consultant – EY Life Insurance and Wealth</vt:lpstr>
      <vt:lpstr>UCD Dublin, Ireland First Class Honours in Actuarial and Financial Studies (2004-2008)</vt:lpstr>
      <vt:lpstr>1996 – Qualified (IFoA) Life Insurance Company Defined Benefit Superannuation</vt:lpstr>
      <vt:lpstr>Actuarial Adaptability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2025: Actuarial Adaptability: Unlocking New Paths Mid-Career</dc:title>
  <dc:creator>Theresa Shiels, Aidan Nguyen and Mike Fowlds</dc:creator>
  <cp:lastModifiedBy>Zoë Carlyon</cp:lastModifiedBy>
  <cp:revision>8</cp:revision>
  <dcterms:created xsi:type="dcterms:W3CDTF">2025-05-20T01:23:50Z</dcterms:created>
  <dcterms:modified xsi:type="dcterms:W3CDTF">2025-06-08T23:27:11Z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SIP_Label_33b8e6e1-1597-4e09-830d-7ea4dd7e2b28_Enabled">
    <vt:lpwstr>true</vt:lpwstr>
  </property>
  <property fmtid="{D5CDD505-2E9C-101B-9397-08002B2CF9AE}" pid="4" name="MSIP_Label_33b8e6e1-1597-4e09-830d-7ea4dd7e2b28_SetDate">
    <vt:lpwstr>2025-05-20T01:54:13Z</vt:lpwstr>
  </property>
  <property fmtid="{D5CDD505-2E9C-101B-9397-08002B2CF9AE}" pid="5" name="MSIP_Label_33b8e6e1-1597-4e09-830d-7ea4dd7e2b28_Method">
    <vt:lpwstr>Privileged</vt:lpwstr>
  </property>
  <property fmtid="{D5CDD505-2E9C-101B-9397-08002B2CF9AE}" pid="6" name="MSIP_Label_33b8e6e1-1597-4e09-830d-7ea4dd7e2b28_Name">
    <vt:lpwstr>Public</vt:lpwstr>
  </property>
  <property fmtid="{D5CDD505-2E9C-101B-9397-08002B2CF9AE}" pid="7" name="MSIP_Label_33b8e6e1-1597-4e09-830d-7ea4dd7e2b28_SiteId">
    <vt:lpwstr>a47bd588-f2c9-4146-b0b2-d39f56758e0e</vt:lpwstr>
  </property>
  <property fmtid="{D5CDD505-2E9C-101B-9397-08002B2CF9AE}" pid="8" name="MSIP_Label_33b8e6e1-1597-4e09-830d-7ea4dd7e2b28_ActionId">
    <vt:lpwstr>6ff19e48-66f3-4627-aef3-5b5d6ce4727c</vt:lpwstr>
  </property>
  <property fmtid="{D5CDD505-2E9C-101B-9397-08002B2CF9AE}" pid="9" name="MSIP_Label_33b8e6e1-1597-4e09-830d-7ea4dd7e2b28_ContentBits">
    <vt:lpwstr>0</vt:lpwstr>
  </property>
  <property fmtid="{D5CDD505-2E9C-101B-9397-08002B2CF9AE}" pid="10" name="MSIP_Label_33b8e6e1-1597-4e09-830d-7ea4dd7e2b28_Tag">
    <vt:lpwstr>10, 0, 1, 1</vt:lpwstr>
  </property>
  <property fmtid="{D5CDD505-2E9C-101B-9397-08002B2CF9AE}" pid="11" name="MSIP_Label_21ad8c97-d57d-4f8f-ae51-0d0789bbaa5c_Enabled">
    <vt:lpwstr>true</vt:lpwstr>
  </property>
  <property fmtid="{D5CDD505-2E9C-101B-9397-08002B2CF9AE}" pid="12" name="MSIP_Label_21ad8c97-d57d-4f8f-ae51-0d0789bbaa5c_SetDate">
    <vt:lpwstr>2025-05-22T02:39:18Z</vt:lpwstr>
  </property>
  <property fmtid="{D5CDD505-2E9C-101B-9397-08002B2CF9AE}" pid="13" name="MSIP_Label_21ad8c97-d57d-4f8f-ae51-0d0789bbaa5c_Method">
    <vt:lpwstr>Privileged</vt:lpwstr>
  </property>
  <property fmtid="{D5CDD505-2E9C-101B-9397-08002B2CF9AE}" pid="14" name="MSIP_Label_21ad8c97-d57d-4f8f-ae51-0d0789bbaa5c_Name">
    <vt:lpwstr>Public</vt:lpwstr>
  </property>
  <property fmtid="{D5CDD505-2E9C-101B-9397-08002B2CF9AE}" pid="15" name="MSIP_Label_21ad8c97-d57d-4f8f-ae51-0d0789bbaa5c_SiteId">
    <vt:lpwstr>43f93f8a-55a8-4263-bd84-e03688a2ab2d</vt:lpwstr>
  </property>
  <property fmtid="{D5CDD505-2E9C-101B-9397-08002B2CF9AE}" pid="16" name="MSIP_Label_21ad8c97-d57d-4f8f-ae51-0d0789bbaa5c_ActionId">
    <vt:lpwstr>ade7e302-7dd6-44fd-84d9-06bcc6c73614</vt:lpwstr>
  </property>
  <property fmtid="{D5CDD505-2E9C-101B-9397-08002B2CF9AE}" pid="17" name="MSIP_Label_21ad8c97-d57d-4f8f-ae51-0d0789bbaa5c_ContentBits">
    <vt:lpwstr>0</vt:lpwstr>
  </property>
  <property fmtid="{D5CDD505-2E9C-101B-9397-08002B2CF9AE}" pid="18" name="MSIP_Label_21ad8c97-d57d-4f8f-ae51-0d0789bbaa5c_Tag">
    <vt:lpwstr>10, 0, 1, 1</vt:lpwstr>
  </property>
  <property fmtid="{D5CDD505-2E9C-101B-9397-08002B2CF9AE}" pid="19" name="MSIP_Label_0d0d896c-7307-4e3f-87b0-7d1d5d997a8c_Enabled">
    <vt:lpwstr>true</vt:lpwstr>
  </property>
  <property fmtid="{D5CDD505-2E9C-101B-9397-08002B2CF9AE}" pid="20" name="MSIP_Label_0d0d896c-7307-4e3f-87b0-7d1d5d997a8c_SetDate">
    <vt:lpwstr>2025-05-26T03:31:58Z</vt:lpwstr>
  </property>
  <property fmtid="{D5CDD505-2E9C-101B-9397-08002B2CF9AE}" pid="21" name="MSIP_Label_0d0d896c-7307-4e3f-87b0-7d1d5d997a8c_Method">
    <vt:lpwstr>Privileged</vt:lpwstr>
  </property>
  <property fmtid="{D5CDD505-2E9C-101B-9397-08002B2CF9AE}" pid="22" name="MSIP_Label_0d0d896c-7307-4e3f-87b0-7d1d5d997a8c_Name">
    <vt:lpwstr>Public</vt:lpwstr>
  </property>
  <property fmtid="{D5CDD505-2E9C-101B-9397-08002B2CF9AE}" pid="23" name="MSIP_Label_0d0d896c-7307-4e3f-87b0-7d1d5d997a8c_SiteId">
    <vt:lpwstr>3425dff1-3121-4de4-a918-893fc94ebbbc</vt:lpwstr>
  </property>
  <property fmtid="{D5CDD505-2E9C-101B-9397-08002B2CF9AE}" pid="24" name="MSIP_Label_0d0d896c-7307-4e3f-87b0-7d1d5d997a8c_ActionId">
    <vt:lpwstr>d2f1212e-ec37-4bc7-a8b4-846bf5f362e0</vt:lpwstr>
  </property>
  <property fmtid="{D5CDD505-2E9C-101B-9397-08002B2CF9AE}" pid="25" name="MSIP_Label_0d0d896c-7307-4e3f-87b0-7d1d5d997a8c_ContentBits">
    <vt:lpwstr>0</vt:lpwstr>
  </property>
  <property fmtid="{D5CDD505-2E9C-101B-9397-08002B2CF9AE}" pid="26" name="MSIP_Label_0d0d896c-7307-4e3f-87b0-7d1d5d997a8c_Tag">
    <vt:lpwstr>10, 0, 1, 1</vt:lpwstr>
  </property>
  <property fmtid="{D5CDD505-2E9C-101B-9397-08002B2CF9AE}" pid="27" name="MediaServiceImageTags">
    <vt:lpwstr/>
  </property>
  <property fmtid="{D5CDD505-2E9C-101B-9397-08002B2CF9AE}" pid="28" name="_dlc_DocIdItemGuid">
    <vt:lpwstr>1a0b5a8e-7a94-4d54-9dc7-0423ddf6922e</vt:lpwstr>
  </property>
  <property fmtid="{D5CDD505-2E9C-101B-9397-08002B2CF9AE}" pid="29" name="Prototype_Education_Programs">
    <vt:lpwstr/>
  </property>
  <property fmtid="{D5CDD505-2E9C-101B-9397-08002B2CF9AE}" pid="30" name="Prototype_CPD_Activity_Format">
    <vt:lpwstr>33;#Presentation Slides|d40094d7-41bb-4670-ae67-14554674b2a3</vt:lpwstr>
  </property>
  <property fmtid="{D5CDD505-2E9C-101B-9397-08002B2CF9AE}" pid="31" name="Prototype_Practice_Area">
    <vt:lpwstr>24;#Life Insurance|2f4b7b7b-e853-4c23-b89a-c367646d2d02;#26;#Risk Management|60753097-2a14-46e3-b374-f14a101be12e;#23;#General Insurance|95343fdf-1a65-4d44-be03-5f5c25e610eb;#27;#Health|86c6c317-aa04-4573-bfd3-11091ca80761</vt:lpwstr>
  </property>
  <property fmtid="{D5CDD505-2E9C-101B-9397-08002B2CF9AE}" pid="32" name="Prototype_Tags">
    <vt:lpwstr>40;#Past Event|81820cd3-45f0-44e5-97c3-ef5505ffe26e;#97;#All Actuaries Summit|57ed7ee8-003a-406d-a47c-605a474390f3</vt:lpwstr>
  </property>
  <property fmtid="{D5CDD505-2E9C-101B-9397-08002B2CF9AE}" pid="33" name="lcf76f155ced4ddcb4097134ff3c332f">
    <vt:lpwstr/>
  </property>
  <property fmtid="{D5CDD505-2E9C-101B-9397-08002B2CF9AE}" pid="34" name="Prototype_Event_Types">
    <vt:lpwstr>38;#Major Events|741f9fd0-c1f0-4e98-ad79-70afc16eedf5</vt:lpwstr>
  </property>
  <property fmtid="{D5CDD505-2E9C-101B-9397-08002B2CF9AE}" pid="35" name="Prototype_Content_Types">
    <vt:lpwstr>29;#Presentation slides|82514a72-d478-4557-818e-561b0f30fbaf</vt:lpwstr>
  </property>
</Properties>
</file>