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75" r:id="rId5"/>
    <p:sldId id="262" r:id="rId6"/>
    <p:sldId id="308" r:id="rId7"/>
    <p:sldId id="305" r:id="rId8"/>
    <p:sldId id="264" r:id="rId9"/>
    <p:sldId id="277" r:id="rId10"/>
    <p:sldId id="295" r:id="rId11"/>
    <p:sldId id="304" r:id="rId12"/>
    <p:sldId id="293" r:id="rId13"/>
    <p:sldId id="283" r:id="rId14"/>
    <p:sldId id="284" r:id="rId15"/>
    <p:sldId id="289" r:id="rId16"/>
    <p:sldId id="297" r:id="rId17"/>
    <p:sldId id="298" r:id="rId18"/>
    <p:sldId id="299" r:id="rId19"/>
    <p:sldId id="303" r:id="rId20"/>
    <p:sldId id="301" r:id="rId21"/>
    <p:sldId id="287" r:id="rId22"/>
    <p:sldId id="294" r:id="rId23"/>
    <p:sldId id="302" r:id="rId24"/>
    <p:sldId id="291" r:id="rId25"/>
    <p:sldId id="263"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0260BA-F29A-9E02-4280-904EEDA63885}" name="Dominic Thorn" initials="DT" userId="S::Dominic.Thorn@finity.com.au::b11969c0-3bf5-4f39-8df6-0f474124ca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7F7F"/>
    <a:srgbClr val="3C69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customXml" Target="../customXml/item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openxmlformats.org/officeDocument/2006/relationships/customXml" Target="../customXml/item4.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ana Woodward" userId="e60ffc11-0670-4755-8ad7-e35efff17491" providerId="ADAL" clId="{8135440C-9035-464E-9F89-7E9B76F2EAAA}"/>
    <pc:docChg chg="undo custSel modSld">
      <pc:chgData name="Luana Woodward" userId="e60ffc11-0670-4755-8ad7-e35efff17491" providerId="ADAL" clId="{8135440C-9035-464E-9F89-7E9B76F2EAAA}" dt="2025-06-06T07:09:16.011" v="26" actId="27636"/>
      <pc:docMkLst>
        <pc:docMk/>
      </pc:docMkLst>
      <pc:sldChg chg="modSp mod">
        <pc:chgData name="Luana Woodward" userId="e60ffc11-0670-4755-8ad7-e35efff17491" providerId="ADAL" clId="{8135440C-9035-464E-9F89-7E9B76F2EAAA}" dt="2025-06-06T07:09:00.217" v="25" actId="20577"/>
        <pc:sldMkLst>
          <pc:docMk/>
          <pc:sldMk cId="1444869969" sldId="287"/>
        </pc:sldMkLst>
        <pc:spChg chg="mod">
          <ac:chgData name="Luana Woodward" userId="e60ffc11-0670-4755-8ad7-e35efff17491" providerId="ADAL" clId="{8135440C-9035-464E-9F89-7E9B76F2EAAA}" dt="2025-06-06T07:09:00.217" v="25" actId="20577"/>
          <ac:spMkLst>
            <pc:docMk/>
            <pc:sldMk cId="1444869969" sldId="287"/>
            <ac:spMk id="6" creationId="{CBD967ED-AA70-5DD1-F68A-1BEAC04A61F4}"/>
          </ac:spMkLst>
        </pc:spChg>
      </pc:sldChg>
      <pc:sldChg chg="modSp mod">
        <pc:chgData name="Luana Woodward" userId="e60ffc11-0670-4755-8ad7-e35efff17491" providerId="ADAL" clId="{8135440C-9035-464E-9F89-7E9B76F2EAAA}" dt="2025-06-06T07:09:16.011" v="26" actId="27636"/>
        <pc:sldMkLst>
          <pc:docMk/>
          <pc:sldMk cId="4121602372" sldId="298"/>
        </pc:sldMkLst>
        <pc:spChg chg="mod">
          <ac:chgData name="Luana Woodward" userId="e60ffc11-0670-4755-8ad7-e35efff17491" providerId="ADAL" clId="{8135440C-9035-464E-9F89-7E9B76F2EAAA}" dt="2025-06-06T07:09:16.011" v="26" actId="27636"/>
          <ac:spMkLst>
            <pc:docMk/>
            <pc:sldMk cId="4121602372" sldId="298"/>
            <ac:spMk id="6" creationId="{FDFE40E5-0DF2-B3BF-79B7-5DDD2764F580}"/>
          </ac:spMkLst>
        </pc:spChg>
      </pc:sldChg>
      <pc:sldChg chg="modSp mod">
        <pc:chgData name="Luana Woodward" userId="e60ffc11-0670-4755-8ad7-e35efff17491" providerId="ADAL" clId="{8135440C-9035-464E-9F89-7E9B76F2EAAA}" dt="2025-06-06T07:08:29.027" v="22" actId="20577"/>
        <pc:sldMkLst>
          <pc:docMk/>
          <pc:sldMk cId="4191392123" sldId="299"/>
        </pc:sldMkLst>
        <pc:spChg chg="mod">
          <ac:chgData name="Luana Woodward" userId="e60ffc11-0670-4755-8ad7-e35efff17491" providerId="ADAL" clId="{8135440C-9035-464E-9F89-7E9B76F2EAAA}" dt="2025-06-06T07:08:29.027" v="22" actId="20577"/>
          <ac:spMkLst>
            <pc:docMk/>
            <pc:sldMk cId="4191392123" sldId="299"/>
            <ac:spMk id="2" creationId="{441B9D99-205C-DB17-F288-672A05C8625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Odin\data2025\ClimatePerils25\BD%20&amp;%20Marketing\Presentations\AAS\Insurance%20in%20an%20electric%20world\Electrification%20uptake%20data%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400" b="1" i="0" u="none" strike="noStrike" kern="1200" spc="0" baseline="0">
                <a:solidFill>
                  <a:srgbClr val="000000">
                    <a:lumMod val="65000"/>
                    <a:lumOff val="35000"/>
                  </a:srgbClr>
                </a:solidFill>
              </a:rPr>
              <a:t>CER uptake in Australia</a:t>
            </a:r>
          </a:p>
        </c:rich>
      </c:tx>
      <c:layout>
        <c:manualLayout>
          <c:xMode val="edge"/>
          <c:yMode val="edge"/>
          <c:x val="0.37057661044964529"/>
          <c:y val="2.02275627353080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Sheet1!$A$1</c:f>
              <c:strCache>
                <c:ptCount val="1"/>
                <c:pt idx="0">
                  <c:v>Battery</c:v>
                </c:pt>
              </c:strCache>
            </c:strRef>
          </c:tx>
          <c:spPr>
            <a:ln w="28575" cap="rnd">
              <a:solidFill>
                <a:schemeClr val="accent4"/>
              </a:solidFill>
              <a:round/>
            </a:ln>
            <a:effectLst/>
          </c:spPr>
          <c:marker>
            <c:symbol val="none"/>
          </c:marker>
          <c:cat>
            <c:numRef>
              <c:f>Sheet1!$M$3:$M$29</c:f>
              <c:numCache>
                <c:formatCode>General</c:formatCode>
                <c:ptCount val="2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numCache>
            </c:numRef>
          </c:cat>
          <c:val>
            <c:numRef>
              <c:f>Sheet1!$B$3:$B$29</c:f>
              <c:numCache>
                <c:formatCode>0%</c:formatCode>
                <c:ptCount val="27"/>
                <c:pt idx="0">
                  <c:v>2.1342713563581705E-2</c:v>
                </c:pt>
                <c:pt idx="1">
                  <c:v>2.8455523906540069E-2</c:v>
                </c:pt>
                <c:pt idx="2">
                  <c:v>3.7784013634197901E-2</c:v>
                </c:pt>
                <c:pt idx="3">
                  <c:v>4.9903617896353419E-2</c:v>
                </c:pt>
                <c:pt idx="4">
                  <c:v>6.5458092717367758E-2</c:v>
                </c:pt>
                <c:pt idx="5">
                  <c:v>8.5110638940292679E-2</c:v>
                </c:pt>
                <c:pt idx="6">
                  <c:v>0.1094553142838138</c:v>
                </c:pt>
                <c:pt idx="7">
                  <c:v>0.13888512990058943</c:v>
                </c:pt>
                <c:pt idx="8">
                  <c:v>0.17343029842499763</c:v>
                </c:pt>
                <c:pt idx="9">
                  <c:v>0.2126062162645227</c:v>
                </c:pt>
                <c:pt idx="10">
                  <c:v>0.25533448991300461</c:v>
                </c:pt>
                <c:pt idx="11">
                  <c:v>0.3</c:v>
                </c:pt>
                <c:pt idx="12">
                  <c:v>0.34466551008699542</c:v>
                </c:pt>
                <c:pt idx="13">
                  <c:v>0.38739378373547723</c:v>
                </c:pt>
                <c:pt idx="14">
                  <c:v>0.42656970157500235</c:v>
                </c:pt>
                <c:pt idx="15">
                  <c:v>0.4611148700994106</c:v>
                </c:pt>
                <c:pt idx="16">
                  <c:v>0.49054468571618615</c:v>
                </c:pt>
                <c:pt idx="17">
                  <c:v>0.5148893610597074</c:v>
                </c:pt>
                <c:pt idx="18">
                  <c:v>0.53454190728263229</c:v>
                </c:pt>
                <c:pt idx="19">
                  <c:v>0.55009638210364664</c:v>
                </c:pt>
                <c:pt idx="20">
                  <c:v>0.56221598636580206</c:v>
                </c:pt>
                <c:pt idx="21">
                  <c:v>0.57154447609346004</c:v>
                </c:pt>
                <c:pt idx="22">
                  <c:v>0.57865728643641834</c:v>
                </c:pt>
                <c:pt idx="23">
                  <c:v>0.58404180385388049</c:v>
                </c:pt>
                <c:pt idx="24">
                  <c:v>0.58809581655955356</c:v>
                </c:pt>
                <c:pt idx="25">
                  <c:v>0.59113558098403618</c:v>
                </c:pt>
                <c:pt idx="26">
                  <c:v>0.59340783442164413</c:v>
                </c:pt>
              </c:numCache>
            </c:numRef>
          </c:val>
          <c:smooth val="0"/>
          <c:extLst>
            <c:ext xmlns:c16="http://schemas.microsoft.com/office/drawing/2014/chart" uri="{C3380CC4-5D6E-409C-BE32-E72D297353CC}">
              <c16:uniqueId val="{00000000-C371-456C-AAD7-06090305CBC5}"/>
            </c:ext>
          </c:extLst>
        </c:ser>
        <c:ser>
          <c:idx val="2"/>
          <c:order val="2"/>
          <c:tx>
            <c:strRef>
              <c:f>Sheet1!$H$1</c:f>
              <c:strCache>
                <c:ptCount val="1"/>
                <c:pt idx="0">
                  <c:v>Solar</c:v>
                </c:pt>
              </c:strCache>
            </c:strRef>
          </c:tx>
          <c:spPr>
            <a:ln w="28575" cap="rnd">
              <a:solidFill>
                <a:schemeClr val="accent6"/>
              </a:solidFill>
              <a:round/>
            </a:ln>
            <a:effectLst/>
          </c:spPr>
          <c:marker>
            <c:symbol val="none"/>
          </c:marker>
          <c:cat>
            <c:numRef>
              <c:f>Sheet1!$M$3:$M$29</c:f>
              <c:numCache>
                <c:formatCode>General</c:formatCode>
                <c:ptCount val="2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numCache>
            </c:numRef>
          </c:cat>
          <c:val>
            <c:numRef>
              <c:f>Sheet1!$I$3:$I$29</c:f>
              <c:numCache>
                <c:formatCode>0%</c:formatCode>
                <c:ptCount val="27"/>
                <c:pt idx="0">
                  <c:v>0.33</c:v>
                </c:pt>
                <c:pt idx="1">
                  <c:v>0.34044598655067282</c:v>
                </c:pt>
                <c:pt idx="2">
                  <c:v>0.37005612372500041</c:v>
                </c:pt>
                <c:pt idx="3">
                  <c:v>0.4</c:v>
                </c:pt>
                <c:pt idx="4">
                  <c:v>0.42994387627499964</c:v>
                </c:pt>
                <c:pt idx="5">
                  <c:v>0.45955401344932723</c:v>
                </c:pt>
                <c:pt idx="6">
                  <c:v>0.48851138715937759</c:v>
                </c:pt>
                <c:pt idx="7">
                  <c:v>0.51652504498063634</c:v>
                </c:pt>
                <c:pt idx="8">
                  <c:v>0.54334295934031429</c:v>
                </c:pt>
                <c:pt idx="9">
                  <c:v>0.5687596021000032</c:v>
                </c:pt>
                <c:pt idx="10">
                  <c:v>0.59261991934572322</c:v>
                </c:pt>
                <c:pt idx="11">
                  <c:v>0.6148198267992141</c:v>
                </c:pt>
                <c:pt idx="12">
                  <c:v>0.63530370255924207</c:v>
                </c:pt>
                <c:pt idx="13">
                  <c:v>0.6540595809549149</c:v>
                </c:pt>
                <c:pt idx="14">
                  <c:v>0.67111284033873175</c:v>
                </c:pt>
                <c:pt idx="15">
                  <c:v>0.68651914807960979</c:v>
                </c:pt>
                <c:pt idx="16">
                  <c:v>0.7003573134500668</c:v>
                </c:pt>
                <c:pt idx="17">
                  <c:v>0.71272254304350968</c:v>
                </c:pt>
                <c:pt idx="18">
                  <c:v>0.72372042808071246</c:v>
                </c:pt>
                <c:pt idx="19">
                  <c:v>0.73346184280486215</c:v>
                </c:pt>
                <c:pt idx="20">
                  <c:v>0.74205881171078591</c:v>
                </c:pt>
                <c:pt idx="21">
                  <c:v>0.74962131515440278</c:v>
                </c:pt>
                <c:pt idx="22">
                  <c:v>0.75625494622724743</c:v>
                </c:pt>
                <c:pt idx="23">
                  <c:v>0.76205930145794665</c:v>
                </c:pt>
                <c:pt idx="24">
                  <c:v>0.7671269774396281</c:v>
                </c:pt>
                <c:pt idx="25">
                  <c:v>0.77154304858189104</c:v>
                </c:pt>
                <c:pt idx="26">
                  <c:v>0.77538491251428154</c:v>
                </c:pt>
              </c:numCache>
            </c:numRef>
          </c:val>
          <c:smooth val="0"/>
          <c:extLst>
            <c:ext xmlns:c16="http://schemas.microsoft.com/office/drawing/2014/chart" uri="{C3380CC4-5D6E-409C-BE32-E72D297353CC}">
              <c16:uniqueId val="{00000001-C371-456C-AAD7-06090305CBC5}"/>
            </c:ext>
          </c:extLst>
        </c:ser>
        <c:ser>
          <c:idx val="3"/>
          <c:order val="3"/>
          <c:tx>
            <c:strRef>
              <c:f>Sheet1!$M$1</c:f>
              <c:strCache>
                <c:ptCount val="1"/>
                <c:pt idx="0">
                  <c:v>EV</c:v>
                </c:pt>
              </c:strCache>
            </c:strRef>
          </c:tx>
          <c:spPr>
            <a:ln w="28575" cap="rnd">
              <a:solidFill>
                <a:srgbClr val="002060"/>
              </a:solidFill>
              <a:round/>
            </a:ln>
            <a:effectLst/>
          </c:spPr>
          <c:marker>
            <c:symbol val="none"/>
          </c:marker>
          <c:cat>
            <c:numRef>
              <c:f>Sheet1!$M$3:$M$29</c:f>
              <c:numCache>
                <c:formatCode>General</c:formatCode>
                <c:ptCount val="2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numCache>
            </c:numRef>
          </c:cat>
          <c:val>
            <c:numRef>
              <c:f>Sheet1!$N$3:$N$29</c:f>
              <c:numCache>
                <c:formatCode>0%</c:formatCode>
                <c:ptCount val="27"/>
                <c:pt idx="0">
                  <c:v>1.4999999999999999E-2</c:v>
                </c:pt>
                <c:pt idx="1">
                  <c:v>2.9312230751356319E-2</c:v>
                </c:pt>
                <c:pt idx="2">
                  <c:v>4.1091278200465015E-2</c:v>
                </c:pt>
                <c:pt idx="3">
                  <c:v>5.7324175898868755E-2</c:v>
                </c:pt>
                <c:pt idx="4">
                  <c:v>7.9438549183978399E-2</c:v>
                </c:pt>
                <c:pt idx="5">
                  <c:v>0.10909682119561298</c:v>
                </c:pt>
                <c:pt idx="6">
                  <c:v>0.14804719803168948</c:v>
                </c:pt>
                <c:pt idx="7">
                  <c:v>0.19781611144141822</c:v>
                </c:pt>
                <c:pt idx="8">
                  <c:v>0.25922510081784605</c:v>
                </c:pt>
                <c:pt idx="9">
                  <c:v>0.33181222783183384</c:v>
                </c:pt>
                <c:pt idx="10">
                  <c:v>0.41338242108266998</c:v>
                </c:pt>
                <c:pt idx="11">
                  <c:v>0.5</c:v>
                </c:pt>
                <c:pt idx="12">
                  <c:v>0.58661757891733013</c:v>
                </c:pt>
                <c:pt idx="13">
                  <c:v>0.66818777216816616</c:v>
                </c:pt>
                <c:pt idx="14">
                  <c:v>0.74077489918215389</c:v>
                </c:pt>
                <c:pt idx="15">
                  <c:v>0.80218388855858169</c:v>
                </c:pt>
                <c:pt idx="16">
                  <c:v>0.85195280196831069</c:v>
                </c:pt>
                <c:pt idx="17">
                  <c:v>0.89090317880438707</c:v>
                </c:pt>
                <c:pt idx="18">
                  <c:v>0.92056145081602159</c:v>
                </c:pt>
                <c:pt idx="19">
                  <c:v>0.94267582410113138</c:v>
                </c:pt>
                <c:pt idx="20">
                  <c:v>0.95890872179953501</c:v>
                </c:pt>
                <c:pt idx="21">
                  <c:v>0.97068776924864364</c:v>
                </c:pt>
                <c:pt idx="22">
                  <c:v>0.97916365548131945</c:v>
                </c:pt>
                <c:pt idx="23">
                  <c:v>0.98522596830672693</c:v>
                </c:pt>
                <c:pt idx="24">
                  <c:v>0.98954329376808192</c:v>
                </c:pt>
                <c:pt idx="25">
                  <c:v>0.99260845865571812</c:v>
                </c:pt>
                <c:pt idx="26">
                  <c:v>0.99477987430644166</c:v>
                </c:pt>
              </c:numCache>
            </c:numRef>
          </c:val>
          <c:smooth val="0"/>
          <c:extLst>
            <c:ext xmlns:c16="http://schemas.microsoft.com/office/drawing/2014/chart" uri="{C3380CC4-5D6E-409C-BE32-E72D297353CC}">
              <c16:uniqueId val="{00000002-C371-456C-AAD7-06090305CBC5}"/>
            </c:ext>
          </c:extLst>
        </c:ser>
        <c:dLbls>
          <c:showLegendKey val="0"/>
          <c:showVal val="0"/>
          <c:showCatName val="0"/>
          <c:showSerName val="0"/>
          <c:showPercent val="0"/>
          <c:showBubbleSize val="0"/>
        </c:dLbls>
        <c:smooth val="0"/>
        <c:axId val="553074639"/>
        <c:axId val="553075119"/>
        <c:extLst>
          <c:ext xmlns:c15="http://schemas.microsoft.com/office/drawing/2012/chart" uri="{02D57815-91ED-43cb-92C2-25804820EDAC}">
            <c15:filteredLineSeries>
              <c15:ser>
                <c:idx val="0"/>
                <c:order val="0"/>
                <c:tx>
                  <c:strRef>
                    <c:extLst>
                      <c:ext uri="{02D57815-91ED-43cb-92C2-25804820EDAC}">
                        <c15:formulaRef>
                          <c15:sqref>Sheet1!$A$2</c15:sqref>
                        </c15:formulaRef>
                      </c:ext>
                    </c:extLst>
                    <c:strCache>
                      <c:ptCount val="1"/>
                      <c:pt idx="0">
                        <c:v>Year</c:v>
                      </c:pt>
                    </c:strCache>
                  </c:strRef>
                </c:tx>
                <c:spPr>
                  <a:ln w="28575" cap="rnd">
                    <a:solidFill>
                      <a:schemeClr val="accent1"/>
                    </a:solidFill>
                    <a:round/>
                  </a:ln>
                  <a:effectLst/>
                </c:spPr>
                <c:marker>
                  <c:symbol val="none"/>
                </c:marker>
                <c:cat>
                  <c:numRef>
                    <c:extLst>
                      <c:ext uri="{02D57815-91ED-43cb-92C2-25804820EDAC}">
                        <c15:formulaRef>
                          <c15:sqref>Sheet1!$M$3:$M$29</c15:sqref>
                        </c15:formulaRef>
                      </c:ext>
                    </c:extLst>
                    <c:numCache>
                      <c:formatCode>General</c:formatCode>
                      <c:ptCount val="2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numCache>
                  </c:numRef>
                </c:cat>
                <c:val>
                  <c:numRef>
                    <c:extLst>
                      <c:ext uri="{02D57815-91ED-43cb-92C2-25804820EDAC}">
                        <c15:formulaRef>
                          <c15:sqref>Sheet1!$A$3:$A$29</c15:sqref>
                        </c15:formulaRef>
                      </c:ext>
                    </c:extLst>
                    <c:numCache>
                      <c:formatCode>General</c:formatCode>
                      <c:ptCount val="2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numCache>
                  </c:numRef>
                </c:val>
                <c:smooth val="0"/>
                <c:extLst>
                  <c:ext xmlns:c16="http://schemas.microsoft.com/office/drawing/2014/chart" uri="{C3380CC4-5D6E-409C-BE32-E72D297353CC}">
                    <c16:uniqueId val="{00000003-C371-456C-AAD7-06090305CBC5}"/>
                  </c:ext>
                </c:extLst>
              </c15:ser>
            </c15:filteredLineSeries>
          </c:ext>
        </c:extLst>
      </c:lineChart>
      <c:catAx>
        <c:axId val="553074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53075119"/>
        <c:crosses val="autoZero"/>
        <c:auto val="1"/>
        <c:lblAlgn val="ctr"/>
        <c:lblOffset val="100"/>
        <c:noMultiLvlLbl val="0"/>
      </c:catAx>
      <c:valAx>
        <c:axId val="553075119"/>
        <c:scaling>
          <c:orientation val="minMax"/>
          <c:max val="1"/>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AU" sz="1600" b="1"/>
                  <a:t>% of homes with electric</a:t>
                </a:r>
                <a:r>
                  <a:rPr lang="en-AU" sz="1600" b="1" baseline="0"/>
                  <a:t> technology</a:t>
                </a:r>
                <a:endParaRPr lang="en-AU" sz="1600" b="1"/>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AU"/>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3074639"/>
        <c:crosses val="autoZero"/>
        <c:crossBetween val="between"/>
      </c:valAx>
      <c:spPr>
        <a:noFill/>
        <a:ln>
          <a:noFill/>
        </a:ln>
        <a:effectLst/>
      </c:spPr>
    </c:plotArea>
    <c:legend>
      <c:legendPos val="b"/>
      <c:layout>
        <c:manualLayout>
          <c:xMode val="edge"/>
          <c:yMode val="edge"/>
          <c:x val="0.76044937289413228"/>
          <c:y val="0.55204336874395599"/>
          <c:w val="0.19190402237782564"/>
          <c:h val="0.191740836608809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9T07:10:48.5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0,'7380'0'0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9T07:10:53.8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1 109,'1747'0,"-1558"-13,-32 0,13-1,28 0,1639 15,-1804-3,61-11,-19 2,350-19,2179 32,-1486-2,-933 13,6 1,172 2,120 0,-134-11,1070 14,-928-22,-410 4,97-2,-161-2,0 0,0-1,0 0,20-9,-21 6,2 2,-1 0,34-5,279 7,-176 6,121-5,271 5,-65 42,-268-20,-148-19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9T07:10:57.1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0 134 0,'5962'-134'0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A4CF7-9883-7542-8774-50E62ADBD844}" type="datetimeFigureOut">
              <a:rPr lang="en-US" smtClean="0"/>
              <a:t>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A80CD-AE39-0C4B-A880-515F813E088A}" type="slidenum">
              <a:rPr lang="en-US" smtClean="0"/>
              <a:t>‹#›</a:t>
            </a:fld>
            <a:endParaRPr lang="en-US"/>
          </a:p>
        </p:txBody>
      </p:sp>
    </p:spTree>
    <p:extLst>
      <p:ext uri="{BB962C8B-B14F-4D97-AF65-F5344CB8AC3E}">
        <p14:creationId xmlns:p14="http://schemas.microsoft.com/office/powerpoint/2010/main" val="11541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2</a:t>
            </a:fld>
            <a:endParaRPr lang="en-US"/>
          </a:p>
        </p:txBody>
      </p:sp>
    </p:spTree>
    <p:extLst>
      <p:ext uri="{BB962C8B-B14F-4D97-AF65-F5344CB8AC3E}">
        <p14:creationId xmlns:p14="http://schemas.microsoft.com/office/powerpoint/2010/main" val="403275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7</a:t>
            </a:fld>
            <a:endParaRPr lang="en-US"/>
          </a:p>
        </p:txBody>
      </p:sp>
    </p:spTree>
    <p:extLst>
      <p:ext uri="{BB962C8B-B14F-4D97-AF65-F5344CB8AC3E}">
        <p14:creationId xmlns:p14="http://schemas.microsoft.com/office/powerpoint/2010/main" val="3272853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10</a:t>
            </a:fld>
            <a:endParaRPr lang="en-US"/>
          </a:p>
        </p:txBody>
      </p:sp>
    </p:spTree>
    <p:extLst>
      <p:ext uri="{BB962C8B-B14F-4D97-AF65-F5344CB8AC3E}">
        <p14:creationId xmlns:p14="http://schemas.microsoft.com/office/powerpoint/2010/main" val="30032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15</a:t>
            </a:fld>
            <a:endParaRPr lang="en-US"/>
          </a:p>
        </p:txBody>
      </p:sp>
    </p:spTree>
    <p:extLst>
      <p:ext uri="{BB962C8B-B14F-4D97-AF65-F5344CB8AC3E}">
        <p14:creationId xmlns:p14="http://schemas.microsoft.com/office/powerpoint/2010/main" val="412223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984003" y="3702358"/>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2001357" y="4488870"/>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4232364" cy="2633050"/>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6E921332-E814-972E-C4E3-95339D3485E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8068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ature Cop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0"/>
            <a:ext cx="7132401" cy="3159399"/>
          </a:xfrm>
        </p:spPr>
        <p:txBody>
          <a:bodyPr/>
          <a:lstStyle>
            <a:lvl1pPr>
              <a:defRPr sz="4200" b="0" i="0">
                <a:solidFill>
                  <a:schemeClr val="bg1"/>
                </a:solidFill>
                <a:latin typeface="+mj-lt"/>
              </a:defRPr>
            </a:lvl1pPr>
          </a:lstStyle>
          <a:p>
            <a:r>
              <a:rPr lang="en-US"/>
              <a:t>Click to edit Master title style</a:t>
            </a:r>
            <a:endParaRPr lang="en-GB"/>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B43BF3A9-891A-B059-29FB-D64323A90CF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05241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43568E-B69F-31A9-5D84-5E0B7D27CE56}"/>
              </a:ext>
            </a:extLst>
          </p:cNvPr>
          <p:cNvSpPr>
            <a:spLocks noGrp="1"/>
          </p:cNvSpPr>
          <p:nvPr>
            <p:ph type="pic" sz="quarter" idx="13"/>
          </p:nvPr>
        </p:nvSpPr>
        <p:spPr>
          <a:xfrm>
            <a:off x="6096000" y="0"/>
            <a:ext cx="6096000" cy="6858000"/>
          </a:xfrm>
          <a:solidFill>
            <a:schemeClr val="bg1">
              <a:lumMod val="85000"/>
            </a:schemeClr>
          </a:solidFill>
        </p:spPr>
        <p:txBody>
          <a:bodyPr anchor="ctr" anchorCtr="0"/>
          <a:lstStyle>
            <a:lvl1pPr algn="ctr">
              <a:defRPr sz="1000"/>
            </a:lvl1pP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189C72DD-B617-4FC7-362F-A99AF8E75082}"/>
              </a:ext>
            </a:extLst>
          </p:cNvPr>
          <p:cNvSpPr>
            <a:spLocks noGrp="1"/>
          </p:cNvSpPr>
          <p:nvPr>
            <p:ph type="ftr" sz="quarter" idx="3"/>
          </p:nvPr>
        </p:nvSpPr>
        <p:spPr>
          <a:xfrm>
            <a:off x="1798530" y="6417425"/>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26030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33635" y="1468061"/>
            <a:ext cx="7545236" cy="4251199"/>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A7E709DD-B4DF-F760-665E-1764DED439B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80284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90E1AFF1-83F6-B417-3FB2-F082A2B78A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247394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300915"/>
            <a:ext cx="5403810" cy="1232435"/>
          </a:xfrm>
        </p:spPr>
        <p:txBody>
          <a:bodyPr/>
          <a:lstStyle>
            <a:lvl1pPr>
              <a:defRPr sz="2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84FAA58-F1B4-531A-061A-6D4457DF3FC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48809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accent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EBE8D23D-CB16-3CD8-EC66-E391FD4D4BA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71354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bg1"/>
                </a:solidFill>
              </a:defRPr>
            </a:lvl1pPr>
            <a:lvl2pPr marL="0" indent="0">
              <a:buNone/>
              <a:defRPr sz="900">
                <a:solidFill>
                  <a:schemeClr val="bg1"/>
                </a:solidFill>
              </a:defRPr>
            </a:lvl2pPr>
            <a:lvl3pPr marL="180975" indent="-180975">
              <a:tabLst/>
              <a:defRPr sz="900">
                <a:solidFill>
                  <a:schemeClr val="bg1"/>
                </a:solidFill>
              </a:defRPr>
            </a:lvl3pPr>
            <a:lvl4pPr marL="355600" indent="-174625">
              <a:tabLst/>
              <a:defRPr sz="900">
                <a:solidFill>
                  <a:schemeClr val="bg1"/>
                </a:solidFill>
              </a:defRPr>
            </a:lvl4pPr>
            <a:lvl5pPr marL="536575" indent="-180975">
              <a:tabLst/>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49B5B446-BF61-9273-73C2-7E54AB446B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68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tx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4660D2EA-6D20-7E9D-AE74-606945F6FE2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915598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12EF5E7-BD8E-CAB9-E725-345E21653ECD}"/>
              </a:ext>
            </a:extLst>
          </p:cNvPr>
          <p:cNvGrpSpPr/>
          <p:nvPr userDrawn="1"/>
        </p:nvGrpSpPr>
        <p:grpSpPr>
          <a:xfrm>
            <a:off x="417526" y="387280"/>
            <a:ext cx="11340345" cy="6075045"/>
            <a:chOff x="417526" y="387280"/>
            <a:chExt cx="11340345" cy="6075045"/>
          </a:xfrm>
        </p:grpSpPr>
        <p:sp>
          <p:nvSpPr>
            <p:cNvPr id="12" name="Freeform 11">
              <a:extLst>
                <a:ext uri="{FF2B5EF4-FFF2-40B4-BE49-F238E27FC236}">
                  <a16:creationId xmlns:a16="http://schemas.microsoft.com/office/drawing/2014/main" id="{DB6E64BA-5E3F-0B13-F3BD-289BBB0BEB04}"/>
                </a:ext>
              </a:extLst>
            </p:cNvPr>
            <p:cNvSpPr/>
            <p:nvPr/>
          </p:nvSpPr>
          <p:spPr>
            <a:xfrm>
              <a:off x="3627164" y="150759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2A486A8-CC89-9FB4-E3D0-C4E0732EE99F}"/>
                </a:ext>
              </a:extLst>
            </p:cNvPr>
            <p:cNvSpPr/>
            <p:nvPr/>
          </p:nvSpPr>
          <p:spPr>
            <a:xfrm>
              <a:off x="3627164" y="387280"/>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CA9702C-BF9A-D515-F12E-47B1496EE8EC}"/>
                </a:ext>
              </a:extLst>
            </p:cNvPr>
            <p:cNvSpPr/>
            <p:nvPr/>
          </p:nvSpPr>
          <p:spPr>
            <a:xfrm>
              <a:off x="5405447" y="387280"/>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9A48810-A754-BB60-394F-F89ACC86D4CA}"/>
                </a:ext>
              </a:extLst>
            </p:cNvPr>
            <p:cNvSpPr/>
            <p:nvPr/>
          </p:nvSpPr>
          <p:spPr>
            <a:xfrm>
              <a:off x="5405447" y="78697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EE001CF-9FFD-81C1-7F2E-67002CD750B6}"/>
                </a:ext>
              </a:extLst>
            </p:cNvPr>
            <p:cNvSpPr/>
            <p:nvPr/>
          </p:nvSpPr>
          <p:spPr>
            <a:xfrm>
              <a:off x="5405447" y="2255371"/>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DB2B16-09E4-D9CA-D412-561D7B44E1D1}"/>
                </a:ext>
              </a:extLst>
            </p:cNvPr>
            <p:cNvSpPr/>
            <p:nvPr/>
          </p:nvSpPr>
          <p:spPr>
            <a:xfrm>
              <a:off x="5761121" y="2255371"/>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4C8EF0-BEAE-EEA6-3638-EFD85102CE66}"/>
                </a:ext>
              </a:extLst>
            </p:cNvPr>
            <p:cNvSpPr/>
            <p:nvPr/>
          </p:nvSpPr>
          <p:spPr>
            <a:xfrm>
              <a:off x="5761121" y="189496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AE7F640-C6DF-4ECA-F9CC-28501FA4871F}"/>
                </a:ext>
              </a:extLst>
            </p:cNvPr>
            <p:cNvSpPr/>
            <p:nvPr/>
          </p:nvSpPr>
          <p:spPr>
            <a:xfrm>
              <a:off x="5761121" y="262791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CD68CA-0CCD-3986-6D30-A2131CBDF46C}"/>
                </a:ext>
              </a:extLst>
            </p:cNvPr>
            <p:cNvSpPr/>
            <p:nvPr/>
          </p:nvSpPr>
          <p:spPr>
            <a:xfrm>
              <a:off x="5761121"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A2CB4B6-6677-A64D-63E7-03B73A82ECE5}"/>
                </a:ext>
              </a:extLst>
            </p:cNvPr>
            <p:cNvSpPr/>
            <p:nvPr/>
          </p:nvSpPr>
          <p:spPr>
            <a:xfrm>
              <a:off x="6828145"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24DCD34-ECC1-F0D7-5D6A-E29C268BE537}"/>
                </a:ext>
              </a:extLst>
            </p:cNvPr>
            <p:cNvSpPr/>
            <p:nvPr/>
          </p:nvSpPr>
          <p:spPr>
            <a:xfrm>
              <a:off x="7539493" y="3291304"/>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7876098-EBCB-8E16-72E4-9E8F6D4E4118}"/>
                </a:ext>
              </a:extLst>
            </p:cNvPr>
            <p:cNvSpPr/>
            <p:nvPr/>
          </p:nvSpPr>
          <p:spPr>
            <a:xfrm>
              <a:off x="4338513" y="4821852"/>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0949F5A-DD1D-2EF7-285F-0C44C58CEA32}"/>
                </a:ext>
              </a:extLst>
            </p:cNvPr>
            <p:cNvSpPr/>
            <p:nvPr/>
          </p:nvSpPr>
          <p:spPr>
            <a:xfrm>
              <a:off x="4338513" y="518314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9BFF03-D109-FF17-C56C-B815AB9CAAC8}"/>
                </a:ext>
              </a:extLst>
            </p:cNvPr>
            <p:cNvSpPr/>
            <p:nvPr/>
          </p:nvSpPr>
          <p:spPr>
            <a:xfrm>
              <a:off x="6828145"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839"/>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C5E1BFD-6710-4C5F-1411-5CDF3F443D1E}"/>
                </a:ext>
              </a:extLst>
            </p:cNvPr>
            <p:cNvSpPr/>
            <p:nvPr/>
          </p:nvSpPr>
          <p:spPr>
            <a:xfrm>
              <a:off x="6472470" y="5903773"/>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61663C6-E7AA-643E-F135-F7DB591F6F9F}"/>
                </a:ext>
              </a:extLst>
            </p:cNvPr>
            <p:cNvSpPr/>
            <p:nvPr/>
          </p:nvSpPr>
          <p:spPr>
            <a:xfrm>
              <a:off x="6472470" y="6282124"/>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DB5E5F-0B4D-1C4E-9A4A-8AE4310BC757}"/>
                </a:ext>
              </a:extLst>
            </p:cNvPr>
            <p:cNvSpPr/>
            <p:nvPr/>
          </p:nvSpPr>
          <p:spPr>
            <a:xfrm>
              <a:off x="7183819"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253" y="180201"/>
                    <a:pt x="90056" y="180201"/>
                  </a:cubicBezTo>
                </a:path>
              </a:pathLst>
            </a:custGeom>
            <a:solidFill>
              <a:srgbClr val="FFFFFF"/>
            </a:solidFill>
            <a:ln w="89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CE42CE8-2C56-6D65-4C6E-808C01DE8557}"/>
                </a:ext>
              </a:extLst>
            </p:cNvPr>
            <p:cNvSpPr/>
            <p:nvPr/>
          </p:nvSpPr>
          <p:spPr>
            <a:xfrm>
              <a:off x="5049773"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89"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ECEF3F9-E201-ED82-5EE4-9C586FC397F7}"/>
                </a:ext>
              </a:extLst>
            </p:cNvPr>
            <p:cNvSpPr/>
            <p:nvPr/>
          </p:nvSpPr>
          <p:spPr>
            <a:xfrm>
              <a:off x="4694187"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3" y="0"/>
                    <a:pt x="0" y="40362"/>
                    <a:pt x="0" y="90101"/>
                  </a:cubicBezTo>
                  <a:cubicBezTo>
                    <a:pt x="0" y="139928"/>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FC331F8-1856-1489-5EBF-61E86CBF999F}"/>
                </a:ext>
              </a:extLst>
            </p:cNvPr>
            <p:cNvSpPr/>
            <p:nvPr/>
          </p:nvSpPr>
          <p:spPr>
            <a:xfrm>
              <a:off x="3627164"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24F144B-A8C9-957F-42D1-5C7F03594357}"/>
                </a:ext>
              </a:extLst>
            </p:cNvPr>
            <p:cNvSpPr/>
            <p:nvPr/>
          </p:nvSpPr>
          <p:spPr>
            <a:xfrm>
              <a:off x="3982838"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C7D9CFF-5F9A-B8E8-DFE8-B02805F21ADC}"/>
                </a:ext>
              </a:extLst>
            </p:cNvPr>
            <p:cNvSpPr/>
            <p:nvPr/>
          </p:nvSpPr>
          <p:spPr>
            <a:xfrm>
              <a:off x="3982838"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5787E0B-4B27-2DDE-D56F-44B4911970ED}"/>
                </a:ext>
              </a:extLst>
            </p:cNvPr>
            <p:cNvSpPr/>
            <p:nvPr/>
          </p:nvSpPr>
          <p:spPr>
            <a:xfrm>
              <a:off x="3627164" y="118657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63AB14F-473B-DBE7-371F-85CDAF84173B}"/>
                </a:ext>
              </a:extLst>
            </p:cNvPr>
            <p:cNvSpPr/>
            <p:nvPr/>
          </p:nvSpPr>
          <p:spPr>
            <a:xfrm>
              <a:off x="3627164" y="78697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AB4D39-853E-82D5-F4D8-2E20931ABBE8}"/>
                </a:ext>
              </a:extLst>
            </p:cNvPr>
            <p:cNvSpPr/>
            <p:nvPr/>
          </p:nvSpPr>
          <p:spPr>
            <a:xfrm>
              <a:off x="4338513"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7118E5C-0400-89B1-21D3-F2735918DA42}"/>
                </a:ext>
              </a:extLst>
            </p:cNvPr>
            <p:cNvSpPr/>
            <p:nvPr/>
          </p:nvSpPr>
          <p:spPr>
            <a:xfrm>
              <a:off x="5405447"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8E17917-3F18-CF01-2254-FB2FF3511951}"/>
                </a:ext>
              </a:extLst>
            </p:cNvPr>
            <p:cNvSpPr/>
            <p:nvPr/>
          </p:nvSpPr>
          <p:spPr>
            <a:xfrm>
              <a:off x="5405447" y="2627917"/>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2C53243-6C12-76FC-D26E-1326E8C86796}"/>
                </a:ext>
              </a:extLst>
            </p:cNvPr>
            <p:cNvSpPr/>
            <p:nvPr/>
          </p:nvSpPr>
          <p:spPr>
            <a:xfrm>
              <a:off x="5405447" y="189496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8CABC40-E5E3-7D61-9129-E4670F1152B1}"/>
                </a:ext>
              </a:extLst>
            </p:cNvPr>
            <p:cNvSpPr/>
            <p:nvPr/>
          </p:nvSpPr>
          <p:spPr>
            <a:xfrm>
              <a:off x="5405447" y="150759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08EBC01-DE94-7581-D107-A02F4B39FC9E}"/>
                </a:ext>
              </a:extLst>
            </p:cNvPr>
            <p:cNvSpPr/>
            <p:nvPr/>
          </p:nvSpPr>
          <p:spPr>
            <a:xfrm>
              <a:off x="5405447" y="118657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6A0112-2400-63F5-2E19-6B65A40492F0}"/>
                </a:ext>
              </a:extLst>
            </p:cNvPr>
            <p:cNvSpPr/>
            <p:nvPr/>
          </p:nvSpPr>
          <p:spPr>
            <a:xfrm>
              <a:off x="773201" y="51831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14D029F-F993-724E-ECFF-246202FE8391}"/>
                </a:ext>
              </a:extLst>
            </p:cNvPr>
            <p:cNvSpPr/>
            <p:nvPr/>
          </p:nvSpPr>
          <p:spPr>
            <a:xfrm>
              <a:off x="773201" y="4783544"/>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6053E68-2382-F6EF-F1C7-B4BAF6385D82}"/>
                </a:ext>
              </a:extLst>
            </p:cNvPr>
            <p:cNvSpPr/>
            <p:nvPr/>
          </p:nvSpPr>
          <p:spPr>
            <a:xfrm>
              <a:off x="773201"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FD4B44E-5AA3-540A-352F-D3289BBAF420}"/>
                </a:ext>
              </a:extLst>
            </p:cNvPr>
            <p:cNvSpPr/>
            <p:nvPr/>
          </p:nvSpPr>
          <p:spPr>
            <a:xfrm>
              <a:off x="417526"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273"/>
                    <a:pt x="139860" y="0"/>
                    <a:pt x="90057" y="0"/>
                  </a:cubicBezTo>
                </a:path>
              </a:pathLst>
            </a:custGeom>
            <a:solidFill>
              <a:srgbClr val="FFFFFF"/>
            </a:solidFill>
            <a:ln w="89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93F22E3-2B5D-DDD5-6A28-26A119DF55DD}"/>
                </a:ext>
              </a:extLst>
            </p:cNvPr>
            <p:cNvSpPr/>
            <p:nvPr/>
          </p:nvSpPr>
          <p:spPr>
            <a:xfrm>
              <a:off x="417526"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7E4A854-E7FD-A195-8D97-E5460BD3CA99}"/>
                </a:ext>
              </a:extLst>
            </p:cNvPr>
            <p:cNvSpPr/>
            <p:nvPr/>
          </p:nvSpPr>
          <p:spPr>
            <a:xfrm>
              <a:off x="417526"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2866FD6-F652-AB58-ABA3-8C1EDFFB1D6D}"/>
                </a:ext>
              </a:extLst>
            </p:cNvPr>
            <p:cNvSpPr/>
            <p:nvPr/>
          </p:nvSpPr>
          <p:spPr>
            <a:xfrm>
              <a:off x="773201"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A88025-5747-CC7C-DDBE-340C4298564F}"/>
                </a:ext>
              </a:extLst>
            </p:cNvPr>
            <p:cNvSpPr/>
            <p:nvPr/>
          </p:nvSpPr>
          <p:spPr>
            <a:xfrm>
              <a:off x="773201"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81CBF7-D355-0B88-27C8-6F801D9EBFC7}"/>
                </a:ext>
              </a:extLst>
            </p:cNvPr>
            <p:cNvSpPr/>
            <p:nvPr/>
          </p:nvSpPr>
          <p:spPr>
            <a:xfrm>
              <a:off x="773201" y="406282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4B7063A-4105-2DEE-00FA-7A2935F2B9C1}"/>
                </a:ext>
              </a:extLst>
            </p:cNvPr>
            <p:cNvSpPr/>
            <p:nvPr/>
          </p:nvSpPr>
          <p:spPr>
            <a:xfrm>
              <a:off x="773201" y="4383851"/>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2E92CFC-ED66-1C32-253A-16338CDB913D}"/>
                </a:ext>
              </a:extLst>
            </p:cNvPr>
            <p:cNvSpPr/>
            <p:nvPr/>
          </p:nvSpPr>
          <p:spPr>
            <a:xfrm>
              <a:off x="6116796"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D15FDDE-BF44-C55E-8818-27696DF861FD}"/>
                </a:ext>
              </a:extLst>
            </p:cNvPr>
            <p:cNvSpPr/>
            <p:nvPr/>
          </p:nvSpPr>
          <p:spPr>
            <a:xfrm>
              <a:off x="6472470"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09CA2C-4B39-FDD1-DEC7-F9E28B52753A}"/>
                </a:ext>
              </a:extLst>
            </p:cNvPr>
            <p:cNvSpPr/>
            <p:nvPr/>
          </p:nvSpPr>
          <p:spPr>
            <a:xfrm>
              <a:off x="6472470" y="445341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4622A34-3A40-9246-3B5C-7EB00504F6C6}"/>
                </a:ext>
              </a:extLst>
            </p:cNvPr>
            <p:cNvSpPr/>
            <p:nvPr/>
          </p:nvSpPr>
          <p:spPr>
            <a:xfrm>
              <a:off x="7183819" y="5903773"/>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839"/>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8656230-F658-A6EF-FDC2-4B0844867218}"/>
                </a:ext>
              </a:extLst>
            </p:cNvPr>
            <p:cNvSpPr/>
            <p:nvPr/>
          </p:nvSpPr>
          <p:spPr>
            <a:xfrm>
              <a:off x="7183819"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928"/>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060D06-BD2C-E04C-F090-383F9F66EC7D}"/>
                </a:ext>
              </a:extLst>
            </p:cNvPr>
            <p:cNvSpPr/>
            <p:nvPr/>
          </p:nvSpPr>
          <p:spPr>
            <a:xfrm>
              <a:off x="6828145"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2" y="0"/>
                    <a:pt x="0" y="40362"/>
                    <a:pt x="0" y="90100"/>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8BA15A-88C8-B742-0695-BDCBBF5AD836}"/>
                </a:ext>
              </a:extLst>
            </p:cNvPr>
            <p:cNvSpPr/>
            <p:nvPr/>
          </p:nvSpPr>
          <p:spPr>
            <a:xfrm>
              <a:off x="4338513" y="441733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BF82DE-166E-CAA1-37D1-7250A4AFB146}"/>
                </a:ext>
              </a:extLst>
            </p:cNvPr>
            <p:cNvSpPr/>
            <p:nvPr/>
          </p:nvSpPr>
          <p:spPr>
            <a:xfrm>
              <a:off x="4338513"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A02D2F6-0BE6-1891-319C-49A40E9E9150}"/>
                </a:ext>
              </a:extLst>
            </p:cNvPr>
            <p:cNvSpPr/>
            <p:nvPr/>
          </p:nvSpPr>
          <p:spPr>
            <a:xfrm>
              <a:off x="9443712"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11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74EDA4D-94E0-C119-CBD7-12C7EB304BA0}"/>
                </a:ext>
              </a:extLst>
            </p:cNvPr>
            <p:cNvSpPr/>
            <p:nvPr/>
          </p:nvSpPr>
          <p:spPr>
            <a:xfrm>
              <a:off x="8376778"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2A1432F-CA6B-FA35-36E4-8B0A59244716}"/>
                </a:ext>
              </a:extLst>
            </p:cNvPr>
            <p:cNvSpPr/>
            <p:nvPr/>
          </p:nvSpPr>
          <p:spPr>
            <a:xfrm>
              <a:off x="10866409" y="1847641"/>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F4DF9F6-817B-15FC-EEA2-650CB67377E3}"/>
                </a:ext>
              </a:extLst>
            </p:cNvPr>
            <p:cNvSpPr/>
            <p:nvPr/>
          </p:nvSpPr>
          <p:spPr>
            <a:xfrm>
              <a:off x="10866409" y="1486346"/>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EE327AE9-9F14-56D3-4C9E-7B493320F8A8}"/>
                </a:ext>
              </a:extLst>
            </p:cNvPr>
            <p:cNvSpPr/>
            <p:nvPr/>
          </p:nvSpPr>
          <p:spPr>
            <a:xfrm>
              <a:off x="8376778"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4C3AE4-71A3-35AC-C04A-7DEBE2710A14}"/>
                </a:ext>
              </a:extLst>
            </p:cNvPr>
            <p:cNvSpPr/>
            <p:nvPr/>
          </p:nvSpPr>
          <p:spPr>
            <a:xfrm>
              <a:off x="8732453" y="76572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FFFFFF"/>
            </a:solidFill>
            <a:ln w="89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0AB4B87-84B4-5F1F-3DC4-C56DEE5738EF}"/>
                </a:ext>
              </a:extLst>
            </p:cNvPr>
            <p:cNvSpPr/>
            <p:nvPr/>
          </p:nvSpPr>
          <p:spPr>
            <a:xfrm>
              <a:off x="8732453" y="387369"/>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BFCAE45-F12A-72CA-181F-7CF3502532CC}"/>
                </a:ext>
              </a:extLst>
            </p:cNvPr>
            <p:cNvSpPr/>
            <p:nvPr/>
          </p:nvSpPr>
          <p:spPr>
            <a:xfrm>
              <a:off x="8021104"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FFFFFF"/>
            </a:solidFill>
            <a:ln w="89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07B7A4F-6A54-318C-6F65-86F7E17B63C1}"/>
                </a:ext>
              </a:extLst>
            </p:cNvPr>
            <p:cNvSpPr/>
            <p:nvPr/>
          </p:nvSpPr>
          <p:spPr>
            <a:xfrm>
              <a:off x="10155061"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3" y="0"/>
                    <a:pt x="0" y="40362"/>
                    <a:pt x="0" y="90101"/>
                  </a:cubicBezTo>
                  <a:cubicBezTo>
                    <a:pt x="0" y="139839"/>
                    <a:pt x="40343" y="180201"/>
                    <a:pt x="90056" y="180201"/>
                  </a:cubicBezTo>
                  <a:cubicBezTo>
                    <a:pt x="139770" y="180201"/>
                    <a:pt x="180113" y="139839"/>
                    <a:pt x="180113" y="90101"/>
                  </a:cubicBezTo>
                  <a:cubicBezTo>
                    <a:pt x="18011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F48B8CD-A08A-C988-E18E-6D381DA95EC1}"/>
                </a:ext>
              </a:extLst>
            </p:cNvPr>
            <p:cNvSpPr/>
            <p:nvPr/>
          </p:nvSpPr>
          <p:spPr>
            <a:xfrm>
              <a:off x="10510735"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FFFFFF"/>
            </a:solidFill>
            <a:ln w="89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9E33877-D53D-6EFD-071B-B1B1CCBEDB57}"/>
                </a:ext>
              </a:extLst>
            </p:cNvPr>
            <p:cNvSpPr/>
            <p:nvPr/>
          </p:nvSpPr>
          <p:spPr>
            <a:xfrm>
              <a:off x="11577759"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F7EF103-D592-937C-9ED8-DADCED4CB8DD}"/>
                </a:ext>
              </a:extLst>
            </p:cNvPr>
            <p:cNvSpPr/>
            <p:nvPr/>
          </p:nvSpPr>
          <p:spPr>
            <a:xfrm>
              <a:off x="11222084"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22AEA-9F7D-9C0E-0254-51FDC0EC4714}"/>
                </a:ext>
              </a:extLst>
            </p:cNvPr>
            <p:cNvSpPr/>
            <p:nvPr/>
          </p:nvSpPr>
          <p:spPr>
            <a:xfrm>
              <a:off x="11222084" y="296796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833B02DB-13A0-D046-A64F-0F5EF99B1B18}"/>
                </a:ext>
              </a:extLst>
            </p:cNvPr>
            <p:cNvSpPr/>
            <p:nvPr/>
          </p:nvSpPr>
          <p:spPr>
            <a:xfrm>
              <a:off x="10866409"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AF5164-6A0E-81F0-1CB6-1F782703012C}"/>
                </a:ext>
              </a:extLst>
            </p:cNvPr>
            <p:cNvSpPr/>
            <p:nvPr/>
          </p:nvSpPr>
          <p:spPr>
            <a:xfrm>
              <a:off x="9799387"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113"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4907E3-2F19-EFC4-378E-C9888F78EB45}"/>
                </a:ext>
              </a:extLst>
            </p:cNvPr>
            <p:cNvSpPr/>
            <p:nvPr/>
          </p:nvSpPr>
          <p:spPr>
            <a:xfrm>
              <a:off x="9088038"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860" y="0"/>
                    <a:pt x="90056" y="0"/>
                  </a:cubicBezTo>
                </a:path>
              </a:pathLst>
            </a:custGeom>
            <a:solidFill>
              <a:srgbClr val="D2D4D5"/>
            </a:solidFill>
            <a:ln w="89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C8B9BE2-9741-51EE-D6E9-6E73F491F56C}"/>
                </a:ext>
              </a:extLst>
            </p:cNvPr>
            <p:cNvSpPr/>
            <p:nvPr/>
          </p:nvSpPr>
          <p:spPr>
            <a:xfrm>
              <a:off x="8732453"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04A0A22-3CED-F5E1-D272-ED799828958C}"/>
                </a:ext>
              </a:extLst>
            </p:cNvPr>
            <p:cNvSpPr/>
            <p:nvPr/>
          </p:nvSpPr>
          <p:spPr>
            <a:xfrm>
              <a:off x="8732453" y="221608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D2D4D5"/>
            </a:solidFill>
            <a:ln w="89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33A1048-DAD5-6CF2-FC2A-FB2DE197A25F}"/>
                </a:ext>
              </a:extLst>
            </p:cNvPr>
            <p:cNvSpPr/>
            <p:nvPr/>
          </p:nvSpPr>
          <p:spPr>
            <a:xfrm>
              <a:off x="8021104" y="76572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D2D4D5"/>
            </a:solidFill>
            <a:ln w="89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C188ED4-1642-4DC9-B500-24207264DC73}"/>
                </a:ext>
              </a:extLst>
            </p:cNvPr>
            <p:cNvSpPr/>
            <p:nvPr/>
          </p:nvSpPr>
          <p:spPr>
            <a:xfrm>
              <a:off x="8021104"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273"/>
                    <a:pt x="139770" y="0"/>
                    <a:pt x="90057" y="0"/>
                  </a:cubicBezTo>
                </a:path>
              </a:pathLst>
            </a:custGeom>
            <a:solidFill>
              <a:srgbClr val="D2D4D5"/>
            </a:solidFill>
            <a:ln w="89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C9C82084-9369-2FE7-0A77-59D20A08E31E}"/>
                </a:ext>
              </a:extLst>
            </p:cNvPr>
            <p:cNvSpPr/>
            <p:nvPr/>
          </p:nvSpPr>
          <p:spPr>
            <a:xfrm>
              <a:off x="8376778"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21B79C3-4455-EA97-326E-92AF7F750A27}"/>
                </a:ext>
              </a:extLst>
            </p:cNvPr>
            <p:cNvSpPr/>
            <p:nvPr/>
          </p:nvSpPr>
          <p:spPr>
            <a:xfrm>
              <a:off x="10866409" y="2252156"/>
              <a:ext cx="180113" cy="180201"/>
            </a:xfrm>
            <a:custGeom>
              <a:avLst/>
              <a:gdLst>
                <a:gd name="connsiteX0" fmla="*/ 90056 w 180113"/>
                <a:gd name="connsiteY0" fmla="*/ 0 h 180201"/>
                <a:gd name="connsiteX1" fmla="*/ 0 w 180113"/>
                <a:gd name="connsiteY1" fmla="*/ 90100 h 180201"/>
                <a:gd name="connsiteX2" fmla="*/ 90056 w 180113"/>
                <a:gd name="connsiteY2" fmla="*/ 180201 h 180201"/>
                <a:gd name="connsiteX3" fmla="*/ 180114 w 180113"/>
                <a:gd name="connsiteY3" fmla="*/ 90100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0"/>
                  </a:cubicBezTo>
                  <a:cubicBezTo>
                    <a:pt x="0" y="139839"/>
                    <a:pt x="40343" y="180201"/>
                    <a:pt x="90056" y="180201"/>
                  </a:cubicBezTo>
                  <a:cubicBezTo>
                    <a:pt x="139771" y="180201"/>
                    <a:pt x="180114" y="139839"/>
                    <a:pt x="180114" y="90100"/>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AF835D0-0DFB-7ADD-4E8C-0B5EB1D3FA4B}"/>
                </a:ext>
              </a:extLst>
            </p:cNvPr>
            <p:cNvSpPr/>
            <p:nvPr/>
          </p:nvSpPr>
          <p:spPr>
            <a:xfrm>
              <a:off x="10866409" y="296796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D2D4D5"/>
            </a:solidFill>
            <a:ln w="89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964504" y="1684751"/>
            <a:ext cx="4465529" cy="2022953"/>
          </a:xfrm>
        </p:spPr>
        <p:txBody>
          <a:bodyPr anchor="ctr" anchorCtr="0"/>
          <a:lstStyle>
            <a:lvl1pPr algn="ctr">
              <a:defRPr sz="30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5" y="304974"/>
            <a:ext cx="3125157" cy="1203325"/>
          </a:xfrm>
        </p:spPr>
        <p:txBody>
          <a:bodyPr/>
          <a:lstStyle>
            <a:lvl1pPr>
              <a:spcBef>
                <a:spcPts val="0"/>
              </a:spcBef>
              <a:spcAft>
                <a:spcPts val="0"/>
              </a:spcAft>
              <a:defRPr sz="900" b="0" i="0">
                <a:solidFill>
                  <a:schemeClr val="bg1"/>
                </a:solidFill>
                <a:latin typeface="ABC Oracle Medium" panose="020B0504040202060203" pitchFamily="34" charset="77"/>
              </a:defRPr>
            </a:lvl1pPr>
            <a:lvl2pPr marL="0" indent="0">
              <a:buNone/>
              <a:defRPr sz="900" b="0" i="0">
                <a:solidFill>
                  <a:schemeClr val="bg1"/>
                </a:solidFill>
                <a:latin typeface="ABC Oracle Medium" panose="020B0504040202060203" pitchFamily="34" charset="77"/>
              </a:defRPr>
            </a:lvl2pPr>
            <a:lvl3pPr marL="180975" indent="-180975">
              <a:tabLst/>
              <a:defRPr sz="900" b="0" i="0">
                <a:solidFill>
                  <a:schemeClr val="bg1"/>
                </a:solidFill>
                <a:latin typeface="ABC Oracle Medium" panose="020B0504040202060203" pitchFamily="34" charset="77"/>
              </a:defRPr>
            </a:lvl3pPr>
            <a:lvl4pPr marL="355600" indent="-174625">
              <a:tabLst/>
              <a:defRPr sz="900" b="0" i="0">
                <a:solidFill>
                  <a:schemeClr val="bg1"/>
                </a:solidFill>
                <a:latin typeface="ABC Oracle Medium" panose="020B0504040202060203" pitchFamily="34" charset="77"/>
              </a:defRPr>
            </a:lvl4pPr>
            <a:lvl5pPr marL="536575" indent="-180975">
              <a:tabLst/>
              <a:defRPr sz="900" b="0" i="0">
                <a:solidFill>
                  <a:schemeClr val="bg1"/>
                </a:solidFill>
                <a:latin typeface="ABC Oracle Medium" panose="020B0504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FCAC37BC-346D-51DA-B8FC-D5C95892C05D}"/>
              </a:ext>
            </a:extLst>
          </p:cNvPr>
          <p:cNvSpPr>
            <a:spLocks noGrp="1"/>
          </p:cNvSpPr>
          <p:nvPr>
            <p:ph type="ftr" sz="quarter" idx="3"/>
          </p:nvPr>
        </p:nvSpPr>
        <p:spPr>
          <a:xfrm>
            <a:off x="4037117" y="6587284"/>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79387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accent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47083" y="1481509"/>
            <a:ext cx="5748917" cy="5066929"/>
          </a:xfrm>
        </p:spPr>
        <p:txBody>
          <a:bodyPr/>
          <a:lstStyle>
            <a:lvl1pPr>
              <a:spcBef>
                <a:spcPts val="0"/>
              </a:spcBef>
              <a:spcAft>
                <a:spcPts val="0"/>
              </a:spcAft>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1"/>
                </a:solidFill>
              </a:defRPr>
            </a:lvl1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D604D2A8-340C-6811-0193-59710C1F032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08073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710050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169811" y="2819273"/>
            <a:ext cx="6571317" cy="780120"/>
          </a:xfrm>
        </p:spPr>
        <p:txBody>
          <a:bodyPr anchor="t" anchorCtr="0"/>
          <a:lstStyle>
            <a:lvl1pPr algn="l">
              <a:defRPr sz="31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1187165" y="3624574"/>
            <a:ext cx="6566752" cy="1598604"/>
          </a:xfrm>
        </p:spPr>
        <p:txBody>
          <a:bodyPr anchor="t" anchorCtr="0"/>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2237988" cy="1392303"/>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0C6C589F-6B53-EA41-A888-1CADBA5F425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1529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a:t>Click to edit Master</a:t>
            </a:r>
            <a:endParaRPr lang="en-GB"/>
          </a:p>
        </p:txBody>
      </p:sp>
      <p:sp>
        <p:nvSpPr>
          <p:cNvPr id="6" name="Freeform 5">
            <a:extLst>
              <a:ext uri="{FF2B5EF4-FFF2-40B4-BE49-F238E27FC236}">
                <a16:creationId xmlns:a16="http://schemas.microsoft.com/office/drawing/2014/main" id="{D9883D46-8A8A-539B-4F87-C864BBE9A1FC}"/>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7" name="Picture Placeholder 20">
            <a:extLst>
              <a:ext uri="{FF2B5EF4-FFF2-40B4-BE49-F238E27FC236}">
                <a16:creationId xmlns:a16="http://schemas.microsoft.com/office/drawing/2014/main" id="{D2909ECF-720F-DB40-98FC-071C2A0D928E}"/>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10" name="Graphic 16">
            <a:extLst>
              <a:ext uri="{FF2B5EF4-FFF2-40B4-BE49-F238E27FC236}">
                <a16:creationId xmlns:a16="http://schemas.microsoft.com/office/drawing/2014/main" id="{348D57BA-ABBE-729C-59D1-961D617C7CE8}"/>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3" name="Footer Placeholder 4">
            <a:extLst>
              <a:ext uri="{FF2B5EF4-FFF2-40B4-BE49-F238E27FC236}">
                <a16:creationId xmlns:a16="http://schemas.microsoft.com/office/drawing/2014/main" id="{DCF7CA04-A556-4280-7BED-717528D657D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3345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a:t>Click to edit Master</a:t>
            </a:r>
            <a:endParaRPr lang="en-GB"/>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3" name="Footer Placeholder 4">
            <a:extLst>
              <a:ext uri="{FF2B5EF4-FFF2-40B4-BE49-F238E27FC236}">
                <a16:creationId xmlns:a16="http://schemas.microsoft.com/office/drawing/2014/main" id="{B9690DE6-400F-C9FE-AC94-D5789487857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62491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accent1"/>
                </a:solidFill>
                <a:latin typeface="+mj-lt"/>
              </a:defRPr>
            </a:lvl1pPr>
          </a:lstStyle>
          <a:p>
            <a:r>
              <a:rPr lang="en-US"/>
              <a:t>Click to edit Master</a:t>
            </a:r>
            <a:endParaRPr lang="en-GB"/>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accent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accent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3" name="Footer Placeholder 4">
            <a:extLst>
              <a:ext uri="{FF2B5EF4-FFF2-40B4-BE49-F238E27FC236}">
                <a16:creationId xmlns:a16="http://schemas.microsoft.com/office/drawing/2014/main" id="{6DECE934-2A88-71C2-DF08-0CBBE37E633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21292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6181595" y="273659"/>
            <a:ext cx="5699254" cy="5526951"/>
          </a:xfrm>
        </p:spPr>
        <p:txBody>
          <a:bodyPr/>
          <a:lstStyle>
            <a:lvl1pPr marL="0" indent="0">
              <a:spcBef>
                <a:spcPts val="0"/>
              </a:spcBef>
              <a:spcAft>
                <a:spcPts val="0"/>
              </a:spcAft>
              <a:tabLst>
                <a:tab pos="5059363" algn="l"/>
              </a:tabLst>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p>
            <a:fld id="{741AFF56-1126-4107-9C02-BC0EFBF16431}" type="slidenum">
              <a:rPr lang="en-GB" smtClean="0"/>
              <a:t>‹#›</a:t>
            </a:fld>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5620758D-F7DA-9AC4-5413-311A1B9B491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85835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a:t>Click to edit Master title style</a:t>
            </a:r>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6D15CAF0-DBAD-68DB-B4B8-EF505A445D04}"/>
              </a:ext>
            </a:extLst>
          </p:cNvPr>
          <p:cNvSpPr>
            <a:spLocks noGrp="1"/>
          </p:cNvSpPr>
          <p:nvPr>
            <p:ph type="body" sz="quarter" idx="10" hasCustomPrompt="1"/>
          </p:nvPr>
        </p:nvSpPr>
        <p:spPr>
          <a:xfrm>
            <a:off x="6096000" y="3429000"/>
            <a:ext cx="6048267" cy="4010982"/>
          </a:xfrm>
        </p:spPr>
        <p:txBody>
          <a:bodyPr anchor="b" anchorCtr="0"/>
          <a:lstStyle>
            <a:lvl1pPr algn="r">
              <a:defRPr sz="23000">
                <a:solidFill>
                  <a:schemeClr val="bg1"/>
                </a:solidFill>
              </a:defRPr>
            </a:lvl1pPr>
          </a:lstStyle>
          <a:p>
            <a:pPr lvl="0"/>
            <a:r>
              <a:rPr lang="en-GB"/>
              <a:t>#</a:t>
            </a:r>
            <a:endParaRPr lang="en-US"/>
          </a:p>
        </p:txBody>
      </p:sp>
      <p:sp>
        <p:nvSpPr>
          <p:cNvPr id="3" name="Footer Placeholder 4">
            <a:extLst>
              <a:ext uri="{FF2B5EF4-FFF2-40B4-BE49-F238E27FC236}">
                <a16:creationId xmlns:a16="http://schemas.microsoft.com/office/drawing/2014/main" id="{1B43FFE6-B47D-7A61-376C-A8D0D0E06BF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64094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eature Cop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35980"/>
            <a:ext cx="9804590" cy="4443594"/>
          </a:xfrm>
        </p:spPr>
        <p:txBody>
          <a:bodyPr/>
          <a:lstStyle>
            <a:lvl1pPr>
              <a:lnSpc>
                <a:spcPct val="100000"/>
              </a:lnSpc>
              <a:defRPr sz="3500" b="0" i="0">
                <a:solidFill>
                  <a:schemeClr val="tx1"/>
                </a:solidFill>
                <a:latin typeface="+mj-lt"/>
              </a:defRPr>
            </a:lvl1pPr>
          </a:lstStyle>
          <a:p>
            <a:r>
              <a:rPr lang="en-US"/>
              <a:t>Click to edit Master title style</a:t>
            </a:r>
            <a:endParaRPr lang="en-GB"/>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tx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tx1"/>
                </a:solidFill>
              </a:defRPr>
            </a:lvl1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1B4E5E3E-E595-2D73-908E-8B9477FF751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41677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78F8866-9DAD-2F19-71C0-40E571A05C88}"/>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a:t>Click to edit Master title style</a:t>
            </a:r>
            <a:endParaRPr lang="en-GB"/>
          </a:p>
        </p:txBody>
      </p:sp>
      <p:sp>
        <p:nvSpPr>
          <p:cNvPr id="18" name="Graphic 16">
            <a:extLst>
              <a:ext uri="{FF2B5EF4-FFF2-40B4-BE49-F238E27FC236}">
                <a16:creationId xmlns:a16="http://schemas.microsoft.com/office/drawing/2014/main" id="{05D16763-91CF-A8AE-40FD-F33DB51DCF46}"/>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21" name="Picture Placeholder 20">
            <a:extLst>
              <a:ext uri="{FF2B5EF4-FFF2-40B4-BE49-F238E27FC236}">
                <a16:creationId xmlns:a16="http://schemas.microsoft.com/office/drawing/2014/main" id="{EB1CCA5B-9CF3-3D9F-2FAF-8ADCA0DD54D0}"/>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3" name="Footer Placeholder 4">
            <a:extLst>
              <a:ext uri="{FF2B5EF4-FFF2-40B4-BE49-F238E27FC236}">
                <a16:creationId xmlns:a16="http://schemas.microsoft.com/office/drawing/2014/main" id="{F4C3B3E4-F5E6-D500-4ECE-A675832895B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911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57E79-DEA8-79CD-9E4E-5D2FE921BB11}"/>
              </a:ext>
            </a:extLst>
          </p:cNvPr>
          <p:cNvSpPr>
            <a:spLocks noGrp="1"/>
          </p:cNvSpPr>
          <p:nvPr>
            <p:ph type="title"/>
          </p:nvPr>
        </p:nvSpPr>
        <p:spPr>
          <a:xfrm>
            <a:off x="326848" y="288390"/>
            <a:ext cx="11554001" cy="101607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AF8F9D-C689-B18D-09AF-9B4C40550649}"/>
              </a:ext>
            </a:extLst>
          </p:cNvPr>
          <p:cNvSpPr>
            <a:spLocks noGrp="1"/>
          </p:cNvSpPr>
          <p:nvPr>
            <p:ph type="body" idx="1"/>
          </p:nvPr>
        </p:nvSpPr>
        <p:spPr>
          <a:xfrm>
            <a:off x="352424" y="1493113"/>
            <a:ext cx="11528425" cy="435133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030489-BEFE-3F81-C3A1-A8FAC2B087EE}"/>
              </a:ext>
            </a:extLst>
          </p:cNvPr>
          <p:cNvSpPr>
            <a:spLocks noGrp="1"/>
          </p:cNvSpPr>
          <p:nvPr>
            <p:ph type="dt" sz="half" idx="2"/>
          </p:nvPr>
        </p:nvSpPr>
        <p:spPr>
          <a:xfrm>
            <a:off x="9150438" y="298318"/>
            <a:ext cx="2743200" cy="365125"/>
          </a:xfrm>
          <a:prstGeom prst="rect">
            <a:avLst/>
          </a:prstGeom>
        </p:spPr>
        <p:txBody>
          <a:bodyPr vert="horz" lIns="0" tIns="0" rIns="0" bIns="0" rtlCol="0" anchor="t" anchorCtr="0">
            <a:noAutofit/>
          </a:bodyPr>
          <a:lstStyle>
            <a:lvl1pPr algn="r">
              <a:defRPr sz="1000">
                <a:solidFill>
                  <a:schemeClr val="tx2"/>
                </a:solidFill>
              </a:defRPr>
            </a:lvl1pPr>
          </a:lstStyle>
          <a:p>
            <a:endParaRPr lang="en-GB"/>
          </a:p>
        </p:txBody>
      </p:sp>
      <p:sp>
        <p:nvSpPr>
          <p:cNvPr id="6" name="Slide Number Placeholder 5">
            <a:extLst>
              <a:ext uri="{FF2B5EF4-FFF2-40B4-BE49-F238E27FC236}">
                <a16:creationId xmlns:a16="http://schemas.microsoft.com/office/drawing/2014/main" id="{7D749530-956E-B9F1-B7EE-49FFED17FEA9}"/>
              </a:ext>
            </a:extLst>
          </p:cNvPr>
          <p:cNvSpPr>
            <a:spLocks noGrp="1"/>
          </p:cNvSpPr>
          <p:nvPr>
            <p:ph type="sldNum" sz="quarter" idx="4"/>
          </p:nvPr>
        </p:nvSpPr>
        <p:spPr>
          <a:xfrm>
            <a:off x="11467577" y="6400800"/>
            <a:ext cx="416447" cy="186484"/>
          </a:xfrm>
          <a:prstGeom prst="rect">
            <a:avLst/>
          </a:prstGeom>
        </p:spPr>
        <p:txBody>
          <a:bodyPr vert="horz" lIns="0" tIns="0" rIns="0" bIns="0" rtlCol="0" anchor="b" anchorCtr="0">
            <a:noAutofit/>
          </a:bodyPr>
          <a:lstStyle>
            <a:lvl1pPr algn="r">
              <a:defRPr sz="1000" b="0" i="0">
                <a:solidFill>
                  <a:schemeClr val="tx2"/>
                </a:solidFill>
                <a:latin typeface="ABC Oracle Medium" panose="020B0504040202060203" pitchFamily="34" charset="77"/>
              </a:defRPr>
            </a:lvl1pPr>
          </a:lstStyle>
          <a:p>
            <a:fld id="{741AFF56-1126-4107-9C02-BC0EFBF16431}" type="slidenum">
              <a:rPr lang="en-GB" smtClean="0"/>
              <a:pPr/>
              <a:t>‹#›</a:t>
            </a:fld>
            <a:endParaRPr lang="en-GB"/>
          </a:p>
        </p:txBody>
      </p:sp>
      <p:sp>
        <p:nvSpPr>
          <p:cNvPr id="7" name="Footer Placeholder 6">
            <a:extLst>
              <a:ext uri="{FF2B5EF4-FFF2-40B4-BE49-F238E27FC236}">
                <a16:creationId xmlns:a16="http://schemas.microsoft.com/office/drawing/2014/main" id="{B027F68E-C428-A4D9-BBBD-028E82BC8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Presented at the 2025 All Actuaries Summit</a:t>
            </a:r>
          </a:p>
        </p:txBody>
      </p:sp>
    </p:spTree>
    <p:extLst>
      <p:ext uri="{BB962C8B-B14F-4D97-AF65-F5344CB8AC3E}">
        <p14:creationId xmlns:p14="http://schemas.microsoft.com/office/powerpoint/2010/main" val="252882584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8" r:id="rId3"/>
    <p:sldLayoutId id="2147483664" r:id="rId4"/>
    <p:sldLayoutId id="2147483665" r:id="rId5"/>
    <p:sldLayoutId id="2147483650" r:id="rId6"/>
    <p:sldLayoutId id="2147483654" r:id="rId7"/>
    <p:sldLayoutId id="2147483666" r:id="rId8"/>
    <p:sldLayoutId id="2147483653" r:id="rId9"/>
    <p:sldLayoutId id="2147483655" r:id="rId10"/>
    <p:sldLayoutId id="2147483652" r:id="rId11"/>
    <p:sldLayoutId id="2147483656" r:id="rId12"/>
    <p:sldLayoutId id="2147483657" r:id="rId13"/>
    <p:sldLayoutId id="2147483658" r:id="rId14"/>
    <p:sldLayoutId id="2147483659" r:id="rId15"/>
    <p:sldLayoutId id="2147483660" r:id="rId16"/>
    <p:sldLayoutId id="2147483661" r:id="rId17"/>
    <p:sldLayoutId id="2147483662" r:id="rId18"/>
    <p:sldLayoutId id="2147483667" r:id="rId19"/>
    <p:sldLayoutId id="2147483663" r:id="rId20"/>
  </p:sldLayoutIdLst>
  <p:hf hdr="0" ftr="0" dt="0"/>
  <p:txStyles>
    <p:titleStyle>
      <a:lvl1pPr algn="l" defTabSz="91440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00" userDrawn="1">
          <p15:clr>
            <a:srgbClr val="F26B43"/>
          </p15:clr>
        </p15:guide>
        <p15:guide id="4" pos="222" userDrawn="1">
          <p15:clr>
            <a:srgbClr val="F26B43"/>
          </p15:clr>
        </p15:guide>
        <p15:guide id="5" orient="horz" pos="4125" userDrawn="1">
          <p15:clr>
            <a:srgbClr val="F26B43"/>
          </p15:clr>
        </p15:guide>
        <p15:guide id="6" pos="7484" userDrawn="1">
          <p15:clr>
            <a:srgbClr val="F26B43"/>
          </p15:clr>
        </p15:guide>
        <p15:guide id="7" orient="horz" pos="958" userDrawn="1">
          <p15:clr>
            <a:srgbClr val="F26B43"/>
          </p15:clr>
        </p15:guide>
        <p15:guide id="8" pos="1269" userDrawn="1">
          <p15:clr>
            <a:srgbClr val="F26B43"/>
          </p15:clr>
        </p15:guide>
        <p15:guide id="9" pos="3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customXml" Target="../ink/ink2.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customXml" Target="../ink/ink1.xm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customXml" Target="../ink/ink3.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8.xml"/><Relationship Id="rId1" Type="http://schemas.openxmlformats.org/officeDocument/2006/relationships/video" Target="https://player.vimeo.com/video/1089950415?h=20287c7c4d&amp;amp;app_id=12296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0.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DD06-C964-CF6A-77C8-CA245EBA130F}"/>
              </a:ext>
            </a:extLst>
          </p:cNvPr>
          <p:cNvSpPr>
            <a:spLocks noGrp="1"/>
          </p:cNvSpPr>
          <p:nvPr>
            <p:ph type="title"/>
          </p:nvPr>
        </p:nvSpPr>
        <p:spPr>
          <a:xfrm>
            <a:off x="376755" y="4398101"/>
            <a:ext cx="7677150" cy="628366"/>
          </a:xfrm>
        </p:spPr>
        <p:txBody>
          <a:bodyPr/>
          <a:lstStyle/>
          <a:p>
            <a:r>
              <a:rPr lang="en-US" sz="3600"/>
              <a:t>Insuring the home energy revolution</a:t>
            </a:r>
          </a:p>
        </p:txBody>
      </p:sp>
      <p:sp>
        <p:nvSpPr>
          <p:cNvPr id="3" name="Subtitle 2">
            <a:extLst>
              <a:ext uri="{FF2B5EF4-FFF2-40B4-BE49-F238E27FC236}">
                <a16:creationId xmlns:a16="http://schemas.microsoft.com/office/drawing/2014/main" id="{26C366F4-7949-6A5E-2C2B-244724097677}"/>
              </a:ext>
            </a:extLst>
          </p:cNvPr>
          <p:cNvSpPr>
            <a:spLocks noGrp="1"/>
          </p:cNvSpPr>
          <p:nvPr>
            <p:ph type="subTitle" idx="1"/>
          </p:nvPr>
        </p:nvSpPr>
        <p:spPr>
          <a:xfrm>
            <a:off x="376756" y="5096532"/>
            <a:ext cx="6960517" cy="808968"/>
          </a:xfrm>
        </p:spPr>
        <p:txBody>
          <a:bodyPr/>
          <a:lstStyle/>
          <a:p>
            <a:r>
              <a:rPr lang="en-US" sz="2000">
                <a:solidFill>
                  <a:srgbClr val="3C69FF"/>
                </a:solidFill>
              </a:rPr>
              <a:t>Vicki Mullen, Sharanjit Paddam and Dominic Thorn</a:t>
            </a:r>
            <a:endParaRPr lang="en-AU" sz="2000">
              <a:solidFill>
                <a:srgbClr val="3C69FF"/>
              </a:solidFill>
            </a:endParaRPr>
          </a:p>
          <a:p>
            <a:r>
              <a:rPr lang="en-US" sz="2000"/>
              <a:t>June 2025</a:t>
            </a:r>
          </a:p>
        </p:txBody>
      </p:sp>
      <p:sp>
        <p:nvSpPr>
          <p:cNvPr id="4" name="Footer Placeholder 4">
            <a:extLst>
              <a:ext uri="{FF2B5EF4-FFF2-40B4-BE49-F238E27FC236}">
                <a16:creationId xmlns:a16="http://schemas.microsoft.com/office/drawing/2014/main" id="{287D73BF-4D38-017E-B51B-023917F25E8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accent1"/>
                </a:solidFill>
              </a:rPr>
              <a:t>Presented at the 2025 All Actuaries Summit</a:t>
            </a:r>
          </a:p>
        </p:txBody>
      </p:sp>
      <p:grpSp>
        <p:nvGrpSpPr>
          <p:cNvPr id="16" name="Group 15">
            <a:extLst>
              <a:ext uri="{FF2B5EF4-FFF2-40B4-BE49-F238E27FC236}">
                <a16:creationId xmlns:a16="http://schemas.microsoft.com/office/drawing/2014/main" id="{B6B3DE69-1985-8344-8273-5851C7D7837D}"/>
              </a:ext>
            </a:extLst>
          </p:cNvPr>
          <p:cNvGrpSpPr/>
          <p:nvPr/>
        </p:nvGrpSpPr>
        <p:grpSpPr>
          <a:xfrm>
            <a:off x="142875" y="1057131"/>
            <a:ext cx="7677150" cy="3195351"/>
            <a:chOff x="200025" y="828531"/>
            <a:chExt cx="7677150" cy="3195351"/>
          </a:xfrm>
        </p:grpSpPr>
        <p:pic>
          <p:nvPicPr>
            <p:cNvPr id="13" name="Picture 12" descr="A house with cars and a car flying over it">
              <a:extLst>
                <a:ext uri="{FF2B5EF4-FFF2-40B4-BE49-F238E27FC236}">
                  <a16:creationId xmlns:a16="http://schemas.microsoft.com/office/drawing/2014/main" id="{127DDA85-CE41-D68F-F2C0-C70B803F3A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5" y="828531"/>
              <a:ext cx="7677150" cy="3017120"/>
            </a:xfrm>
            <a:prstGeom prst="rect">
              <a:avLst/>
            </a:prstGeom>
          </p:spPr>
        </p:pic>
        <p:sp>
          <p:nvSpPr>
            <p:cNvPr id="15" name="TextBox 14">
              <a:extLst>
                <a:ext uri="{FF2B5EF4-FFF2-40B4-BE49-F238E27FC236}">
                  <a16:creationId xmlns:a16="http://schemas.microsoft.com/office/drawing/2014/main" id="{50FE287E-48F3-A15B-837B-FAB8F92BC76F}"/>
                </a:ext>
              </a:extLst>
            </p:cNvPr>
            <p:cNvSpPr txBox="1"/>
            <p:nvPr/>
          </p:nvSpPr>
          <p:spPr>
            <a:xfrm>
              <a:off x="376755" y="3724569"/>
              <a:ext cx="6528258" cy="299313"/>
            </a:xfrm>
            <a:prstGeom prst="rect">
              <a:avLst/>
            </a:prstGeom>
            <a:noFill/>
          </p:spPr>
          <p:txBody>
            <a:bodyPr wrap="square">
              <a:spAutoFit/>
            </a:bodyPr>
            <a:lstStyle/>
            <a:p>
              <a:pPr>
                <a:lnSpc>
                  <a:spcPct val="150000"/>
                </a:lnSpc>
              </a:pPr>
              <a:r>
                <a:rPr lang="en-US" sz="1000"/>
                <a:t>Graphic from Rewiring Australia</a:t>
              </a:r>
            </a:p>
          </p:txBody>
        </p:sp>
      </p:grpSp>
    </p:spTree>
    <p:extLst>
      <p:ext uri="{BB962C8B-B14F-4D97-AF65-F5344CB8AC3E}">
        <p14:creationId xmlns:p14="http://schemas.microsoft.com/office/powerpoint/2010/main" val="101252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06A61-6AE4-7B99-2C6B-7AF5BDF2903D}"/>
              </a:ext>
            </a:extLst>
          </p:cNvPr>
          <p:cNvSpPr>
            <a:spLocks noGrp="1"/>
          </p:cNvSpPr>
          <p:nvPr>
            <p:ph type="title"/>
          </p:nvPr>
        </p:nvSpPr>
        <p:spPr/>
        <p:txBody>
          <a:bodyPr/>
          <a:lstStyle/>
          <a:p>
            <a:r>
              <a:rPr lang="en-US"/>
              <a:t>The future of energy in Australia looks very different to today</a:t>
            </a:r>
            <a:endParaRPr lang="en-AU"/>
          </a:p>
        </p:txBody>
      </p:sp>
      <p:sp>
        <p:nvSpPr>
          <p:cNvPr id="4" name="Slide Number Placeholder 3">
            <a:extLst>
              <a:ext uri="{FF2B5EF4-FFF2-40B4-BE49-F238E27FC236}">
                <a16:creationId xmlns:a16="http://schemas.microsoft.com/office/drawing/2014/main" id="{F0E1000D-9015-74C7-6B1B-9DE048D84D28}"/>
              </a:ext>
            </a:extLst>
          </p:cNvPr>
          <p:cNvSpPr>
            <a:spLocks noGrp="1"/>
          </p:cNvSpPr>
          <p:nvPr>
            <p:ph type="sldNum" sz="quarter" idx="12"/>
          </p:nvPr>
        </p:nvSpPr>
        <p:spPr>
          <a:xfrm>
            <a:off x="8030088" y="6400800"/>
            <a:ext cx="416447" cy="186484"/>
          </a:xfrm>
        </p:spPr>
        <p:txBody>
          <a:bodyPr/>
          <a:lstStyle/>
          <a:p>
            <a:fld id="{741AFF56-1126-4107-9C02-BC0EFBF16431}" type="slidenum">
              <a:rPr lang="en-GB" smtClean="0"/>
              <a:pPr/>
              <a:t>10</a:t>
            </a:fld>
            <a:endParaRPr lang="en-GB"/>
          </a:p>
        </p:txBody>
      </p:sp>
      <p:pic>
        <p:nvPicPr>
          <p:cNvPr id="15" name="Picture 14" descr="A car parked in front of a house&#10;&#10;AI-generated content may be incorrect.">
            <a:extLst>
              <a:ext uri="{FF2B5EF4-FFF2-40B4-BE49-F238E27FC236}">
                <a16:creationId xmlns:a16="http://schemas.microsoft.com/office/drawing/2014/main" id="{6DAE0EBC-5559-1F91-F918-0CEBA01422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07430"/>
            <a:ext cx="2997200" cy="5250570"/>
          </a:xfrm>
          <a:prstGeom prst="rect">
            <a:avLst/>
          </a:prstGeom>
        </p:spPr>
      </p:pic>
      <p:pic>
        <p:nvPicPr>
          <p:cNvPr id="17" name="Picture 16" descr="A solar panels on the roof of a house&#10;&#10;AI-generated content may be incorrect.">
            <a:extLst>
              <a:ext uri="{FF2B5EF4-FFF2-40B4-BE49-F238E27FC236}">
                <a16:creationId xmlns:a16="http://schemas.microsoft.com/office/drawing/2014/main" id="{544E0AAB-EAB4-51A2-D42A-24E6645CBE9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3692" y="1607430"/>
            <a:ext cx="2997200" cy="5250570"/>
          </a:xfrm>
          <a:prstGeom prst="rect">
            <a:avLst/>
          </a:prstGeom>
        </p:spPr>
      </p:pic>
      <p:pic>
        <p:nvPicPr>
          <p:cNvPr id="19" name="Picture 18" descr="A camera on a solar panel&#10;&#10;AI-generated content may be incorrect.">
            <a:extLst>
              <a:ext uri="{FF2B5EF4-FFF2-40B4-BE49-F238E27FC236}">
                <a16:creationId xmlns:a16="http://schemas.microsoft.com/office/drawing/2014/main" id="{631B398C-2019-B8E6-535D-41C708F04E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68723" y="1605314"/>
            <a:ext cx="2953446" cy="5250571"/>
          </a:xfrm>
          <a:prstGeom prst="rect">
            <a:avLst/>
          </a:prstGeom>
        </p:spPr>
      </p:pic>
      <p:sp>
        <p:nvSpPr>
          <p:cNvPr id="21" name="TextBox 20">
            <a:extLst>
              <a:ext uri="{FF2B5EF4-FFF2-40B4-BE49-F238E27FC236}">
                <a16:creationId xmlns:a16="http://schemas.microsoft.com/office/drawing/2014/main" id="{F3D2158A-2E71-AD09-5B00-C66FD165158E}"/>
              </a:ext>
            </a:extLst>
          </p:cNvPr>
          <p:cNvSpPr txBox="1"/>
          <p:nvPr/>
        </p:nvSpPr>
        <p:spPr>
          <a:xfrm>
            <a:off x="105425" y="4960872"/>
            <a:ext cx="2786349" cy="1477328"/>
          </a:xfrm>
          <a:prstGeom prst="rect">
            <a:avLst/>
          </a:prstGeom>
          <a:solidFill>
            <a:srgbClr val="7F7F7F">
              <a:alpha val="50196"/>
            </a:srgbClr>
          </a:solidFill>
        </p:spPr>
        <p:txBody>
          <a:bodyPr wrap="square">
            <a:spAutoFit/>
          </a:bodyPr>
          <a:lstStyle/>
          <a:p>
            <a:endParaRPr lang="en-AU">
              <a:solidFill>
                <a:schemeClr val="bg1"/>
              </a:solidFill>
            </a:endParaRPr>
          </a:p>
          <a:p>
            <a:r>
              <a:rPr lang="en-AU">
                <a:solidFill>
                  <a:schemeClr val="bg1"/>
                </a:solidFill>
              </a:rPr>
              <a:t>Home energy will be generated by the sun and wind. It will be abundant and low cost.</a:t>
            </a:r>
          </a:p>
        </p:txBody>
      </p:sp>
      <p:sp>
        <p:nvSpPr>
          <p:cNvPr id="22" name="TextBox 21">
            <a:extLst>
              <a:ext uri="{FF2B5EF4-FFF2-40B4-BE49-F238E27FC236}">
                <a16:creationId xmlns:a16="http://schemas.microsoft.com/office/drawing/2014/main" id="{5FE67480-9E19-0D06-A736-298AA15349BA}"/>
              </a:ext>
            </a:extLst>
          </p:cNvPr>
          <p:cNvSpPr txBox="1"/>
          <p:nvPr/>
        </p:nvSpPr>
        <p:spPr>
          <a:xfrm>
            <a:off x="3265866" y="5237871"/>
            <a:ext cx="2427962" cy="1200329"/>
          </a:xfrm>
          <a:prstGeom prst="rect">
            <a:avLst/>
          </a:prstGeom>
          <a:solidFill>
            <a:srgbClr val="7F7F7F">
              <a:alpha val="50196"/>
            </a:srgbClr>
          </a:solidFill>
        </p:spPr>
        <p:txBody>
          <a:bodyPr wrap="square">
            <a:spAutoFit/>
          </a:bodyPr>
          <a:lstStyle/>
          <a:p>
            <a:r>
              <a:rPr lang="en-US">
                <a:solidFill>
                  <a:schemeClr val="bg1"/>
                </a:solidFill>
              </a:rPr>
              <a:t>Homes will be power stations - generating and storing their own electricity.</a:t>
            </a:r>
            <a:endParaRPr lang="en-AU">
              <a:solidFill>
                <a:schemeClr val="bg1"/>
              </a:solidFill>
            </a:endParaRPr>
          </a:p>
        </p:txBody>
      </p:sp>
      <p:sp>
        <p:nvSpPr>
          <p:cNvPr id="24" name="TextBox 23">
            <a:extLst>
              <a:ext uri="{FF2B5EF4-FFF2-40B4-BE49-F238E27FC236}">
                <a16:creationId xmlns:a16="http://schemas.microsoft.com/office/drawing/2014/main" id="{B10834F4-E46C-B096-E703-9DFDB060768D}"/>
              </a:ext>
            </a:extLst>
          </p:cNvPr>
          <p:cNvSpPr txBox="1"/>
          <p:nvPr/>
        </p:nvSpPr>
        <p:spPr>
          <a:xfrm>
            <a:off x="6219312" y="5156868"/>
            <a:ext cx="2720621" cy="1569660"/>
          </a:xfrm>
          <a:prstGeom prst="rect">
            <a:avLst/>
          </a:prstGeom>
          <a:solidFill>
            <a:srgbClr val="7F7F7F">
              <a:alpha val="50196"/>
            </a:srgbClr>
          </a:solidFill>
        </p:spPr>
        <p:txBody>
          <a:bodyPr wrap="square">
            <a:spAutoFit/>
          </a:bodyPr>
          <a:lstStyle/>
          <a:p>
            <a:r>
              <a:rPr lang="en-AU" sz="1600">
                <a:solidFill>
                  <a:schemeClr val="bg1"/>
                </a:solidFill>
              </a:rPr>
              <a:t>With battery storage, homes will supply energy for other users – potentially supporting secure energy supply across the national grid. </a:t>
            </a:r>
          </a:p>
        </p:txBody>
      </p:sp>
      <p:sp>
        <p:nvSpPr>
          <p:cNvPr id="3" name="Content Placeholder 2">
            <a:extLst>
              <a:ext uri="{FF2B5EF4-FFF2-40B4-BE49-F238E27FC236}">
                <a16:creationId xmlns:a16="http://schemas.microsoft.com/office/drawing/2014/main" id="{7C32C125-DC0E-E2E3-8326-884A753242E5}"/>
              </a:ext>
            </a:extLst>
          </p:cNvPr>
          <p:cNvSpPr>
            <a:spLocks noGrp="1"/>
          </p:cNvSpPr>
          <p:nvPr>
            <p:ph idx="1"/>
          </p:nvPr>
        </p:nvSpPr>
        <p:spPr>
          <a:xfrm>
            <a:off x="9162414" y="1605314"/>
            <a:ext cx="3029586" cy="5275970"/>
          </a:xfrm>
          <a:solidFill>
            <a:schemeClr val="accent1"/>
          </a:solidFill>
        </p:spPr>
        <p:txBody>
          <a:bodyPr lIns="108000" rIns="108000"/>
          <a:lstStyle/>
          <a:p>
            <a:endParaRPr lang="en-US" sz="2000">
              <a:solidFill>
                <a:schemeClr val="bg1"/>
              </a:solidFill>
            </a:endParaRPr>
          </a:p>
          <a:p>
            <a:pPr marL="342900" indent="-342900">
              <a:buFont typeface="Arial" panose="020B0604020202020204" pitchFamily="34" charset="0"/>
              <a:buChar char="•"/>
            </a:pPr>
            <a:r>
              <a:rPr lang="en-US" sz="1800">
                <a:solidFill>
                  <a:schemeClr val="bg1"/>
                </a:solidFill>
              </a:rPr>
              <a:t>Home energy will be generated and stored in an integrated system.</a:t>
            </a:r>
          </a:p>
          <a:p>
            <a:pPr marL="342900" indent="-342900">
              <a:buFont typeface="Arial" panose="020B0604020202020204" pitchFamily="34" charset="0"/>
              <a:buChar char="•"/>
            </a:pPr>
            <a:r>
              <a:rPr lang="en-US" sz="1800">
                <a:solidFill>
                  <a:schemeClr val="bg1"/>
                </a:solidFill>
              </a:rPr>
              <a:t>Home energy costs will drop.</a:t>
            </a:r>
          </a:p>
          <a:p>
            <a:pPr marL="342900" indent="-342900">
              <a:buFont typeface="Arial" panose="020B0604020202020204" pitchFamily="34" charset="0"/>
              <a:buChar char="•"/>
            </a:pPr>
            <a:r>
              <a:rPr lang="en-US" sz="1800">
                <a:solidFill>
                  <a:schemeClr val="bg1"/>
                </a:solidFill>
              </a:rPr>
              <a:t>Cost-of-living pressures will be alleviated.</a:t>
            </a:r>
          </a:p>
          <a:p>
            <a:pPr marL="342900" indent="-342900">
              <a:buFont typeface="Arial" panose="020B0604020202020204" pitchFamily="34" charset="0"/>
              <a:buChar char="•"/>
            </a:pPr>
            <a:r>
              <a:rPr lang="en-US" sz="1800">
                <a:solidFill>
                  <a:schemeClr val="bg1"/>
                </a:solidFill>
              </a:rPr>
              <a:t>Home living and personal transport are </a:t>
            </a:r>
            <a:r>
              <a:rPr lang="en-US" sz="1800" err="1">
                <a:solidFill>
                  <a:schemeClr val="bg1"/>
                </a:solidFill>
              </a:rPr>
              <a:t>decarbonised</a:t>
            </a:r>
            <a:r>
              <a:rPr lang="en-US" sz="1800">
                <a:solidFill>
                  <a:schemeClr val="bg1"/>
                </a:solidFill>
              </a:rPr>
              <a:t>.</a:t>
            </a:r>
          </a:p>
          <a:p>
            <a:pPr marL="342900" indent="-342900">
              <a:buFont typeface="Arial" panose="020B0604020202020204" pitchFamily="34" charset="0"/>
              <a:buChar char="•"/>
            </a:pPr>
            <a:r>
              <a:rPr lang="en-US" sz="1800">
                <a:solidFill>
                  <a:schemeClr val="bg1"/>
                </a:solidFill>
              </a:rPr>
              <a:t>The need for expensive, new large-scale generation, transmission and distribution is reduced.</a:t>
            </a:r>
            <a:endParaRPr lang="en-AU" sz="1800">
              <a:solidFill>
                <a:schemeClr val="bg1"/>
              </a:solidFill>
            </a:endParaRPr>
          </a:p>
        </p:txBody>
      </p:sp>
    </p:spTree>
    <p:extLst>
      <p:ext uri="{BB962C8B-B14F-4D97-AF65-F5344CB8AC3E}">
        <p14:creationId xmlns:p14="http://schemas.microsoft.com/office/powerpoint/2010/main" val="1324827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0B08F-3B8A-D1D3-7D8F-359C2122B38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7347B7-89B2-16E4-9236-3A8BA7B4964E}"/>
              </a:ext>
            </a:extLst>
          </p:cNvPr>
          <p:cNvSpPr>
            <a:spLocks noGrp="1"/>
          </p:cNvSpPr>
          <p:nvPr>
            <p:ph type="sldNum" sz="quarter" idx="12"/>
          </p:nvPr>
        </p:nvSpPr>
        <p:spPr/>
        <p:txBody>
          <a:bodyPr/>
          <a:lstStyle/>
          <a:p>
            <a:fld id="{741AFF56-1126-4107-9C02-BC0EFBF16431}" type="slidenum">
              <a:rPr lang="en-GB" smtClean="0"/>
              <a:pPr/>
              <a:t>11</a:t>
            </a:fld>
            <a:endParaRPr lang="en-GB"/>
          </a:p>
        </p:txBody>
      </p:sp>
      <p:sp>
        <p:nvSpPr>
          <p:cNvPr id="9" name="Content Placeholder 2">
            <a:extLst>
              <a:ext uri="{FF2B5EF4-FFF2-40B4-BE49-F238E27FC236}">
                <a16:creationId xmlns:a16="http://schemas.microsoft.com/office/drawing/2014/main" id="{335C98BD-1427-3FAD-2F35-32A8B6981731}"/>
              </a:ext>
            </a:extLst>
          </p:cNvPr>
          <p:cNvSpPr>
            <a:spLocks noGrp="1"/>
          </p:cNvSpPr>
          <p:nvPr>
            <p:ph idx="4294967295"/>
          </p:nvPr>
        </p:nvSpPr>
        <p:spPr>
          <a:xfrm>
            <a:off x="466725" y="1884363"/>
            <a:ext cx="5562600" cy="3611562"/>
          </a:xfrm>
          <a:solidFill>
            <a:schemeClr val="bg1">
              <a:lumMod val="50000"/>
            </a:schemeClr>
          </a:solidFill>
        </p:spPr>
        <p:txBody>
          <a:bodyPr lIns="180000" tIns="216000"/>
          <a:lstStyle/>
          <a:p>
            <a:r>
              <a:rPr lang="en-US" sz="1600" b="1">
                <a:solidFill>
                  <a:schemeClr val="bg1"/>
                </a:solidFill>
              </a:rPr>
              <a:t>Households may no longer rely on grid electricity day-to-day. Therefore, the retail electricity market may play a fundamentally different role</a:t>
            </a:r>
            <a:r>
              <a:rPr lang="en-US" b="1">
                <a:solidFill>
                  <a:schemeClr val="bg1"/>
                </a:solidFill>
              </a:rPr>
              <a:t>.</a:t>
            </a:r>
          </a:p>
          <a:p>
            <a:r>
              <a:rPr lang="en-US">
                <a:solidFill>
                  <a:schemeClr val="bg1"/>
                </a:solidFill>
              </a:rPr>
              <a:t>If a household’s solar panels or battery are damaged, they will require </a:t>
            </a:r>
            <a:br>
              <a:rPr lang="en-US">
                <a:solidFill>
                  <a:schemeClr val="bg1"/>
                </a:solidFill>
              </a:rPr>
            </a:br>
            <a:r>
              <a:rPr lang="en-US">
                <a:solidFill>
                  <a:schemeClr val="bg1"/>
                </a:solidFill>
              </a:rPr>
              <a:t>fast backup from the grid.</a:t>
            </a:r>
          </a:p>
          <a:p>
            <a:r>
              <a:rPr lang="en-US">
                <a:solidFill>
                  <a:schemeClr val="bg1"/>
                </a:solidFill>
              </a:rPr>
              <a:t>Grid power may become vastly more expensive because the costs are not shared between many customers.</a:t>
            </a:r>
          </a:p>
          <a:p>
            <a:r>
              <a:rPr lang="en-US">
                <a:solidFill>
                  <a:schemeClr val="bg1"/>
                </a:solidFill>
              </a:rPr>
              <a:t>So, while self-sufficiency may reduce costs for consumers, a battery outage at home could come with a very large bill. </a:t>
            </a:r>
            <a:endParaRPr lang="en-AU">
              <a:solidFill>
                <a:schemeClr val="bg1"/>
              </a:solidFill>
            </a:endParaRPr>
          </a:p>
        </p:txBody>
      </p:sp>
      <p:pic>
        <p:nvPicPr>
          <p:cNvPr id="7" name="Picture 6" descr="A group of houses with trees and grass&#10;&#10;AI-generated content may be incorrect.">
            <a:extLst>
              <a:ext uri="{FF2B5EF4-FFF2-40B4-BE49-F238E27FC236}">
                <a16:creationId xmlns:a16="http://schemas.microsoft.com/office/drawing/2014/main" id="{15117A16-FEDA-490A-B4EF-4D7BEEDC46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404818" y="0"/>
            <a:ext cx="5787181" cy="6858000"/>
          </a:xfrm>
          <a:prstGeom prst="rect">
            <a:avLst/>
          </a:prstGeom>
        </p:spPr>
      </p:pic>
      <p:sp>
        <p:nvSpPr>
          <p:cNvPr id="8" name="Title 1">
            <a:extLst>
              <a:ext uri="{FF2B5EF4-FFF2-40B4-BE49-F238E27FC236}">
                <a16:creationId xmlns:a16="http://schemas.microsoft.com/office/drawing/2014/main" id="{310FC458-D462-74DD-69D3-6902E20B5E8E}"/>
              </a:ext>
            </a:extLst>
          </p:cNvPr>
          <p:cNvSpPr txBox="1">
            <a:spLocks/>
          </p:cNvSpPr>
          <p:nvPr/>
        </p:nvSpPr>
        <p:spPr>
          <a:xfrm>
            <a:off x="467391" y="580734"/>
            <a:ext cx="5460334" cy="120837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kern="1200">
                <a:solidFill>
                  <a:schemeClr val="tx1"/>
                </a:solidFill>
                <a:latin typeface="+mj-lt"/>
                <a:ea typeface="+mj-ea"/>
                <a:cs typeface="+mj-cs"/>
              </a:defRPr>
            </a:lvl1pPr>
          </a:lstStyle>
          <a:p>
            <a:r>
              <a:rPr lang="en-US"/>
              <a:t>However, the role and cost of electricity from the grid will change…</a:t>
            </a:r>
            <a:endParaRPr lang="en-AU"/>
          </a:p>
        </p:txBody>
      </p:sp>
      <p:sp>
        <p:nvSpPr>
          <p:cNvPr id="10" name="Free-form: Shape 9">
            <a:extLst>
              <a:ext uri="{FF2B5EF4-FFF2-40B4-BE49-F238E27FC236}">
                <a16:creationId xmlns:a16="http://schemas.microsoft.com/office/drawing/2014/main" id="{4FB5586F-C4A0-BB5E-7E49-C5D653C4F797}"/>
              </a:ext>
            </a:extLst>
          </p:cNvPr>
          <p:cNvSpPr/>
          <p:nvPr/>
        </p:nvSpPr>
        <p:spPr>
          <a:xfrm>
            <a:off x="4813722" y="5901484"/>
            <a:ext cx="838200" cy="457200"/>
          </a:xfrm>
          <a:custGeom>
            <a:avLst/>
            <a:gdLst>
              <a:gd name="connsiteX0" fmla="*/ 800100 w 838200"/>
              <a:gd name="connsiteY0" fmla="*/ 142875 h 457200"/>
              <a:gd name="connsiteX1" fmla="*/ 762000 w 838200"/>
              <a:gd name="connsiteY1" fmla="*/ 142875 h 457200"/>
              <a:gd name="connsiteX2" fmla="*/ 762000 w 838200"/>
              <a:gd name="connsiteY2" fmla="*/ 38100 h 457200"/>
              <a:gd name="connsiteX3" fmla="*/ 723900 w 838200"/>
              <a:gd name="connsiteY3" fmla="*/ 0 h 457200"/>
              <a:gd name="connsiteX4" fmla="*/ 38100 w 838200"/>
              <a:gd name="connsiteY4" fmla="*/ 0 h 457200"/>
              <a:gd name="connsiteX5" fmla="*/ 0 w 838200"/>
              <a:gd name="connsiteY5" fmla="*/ 38100 h 457200"/>
              <a:gd name="connsiteX6" fmla="*/ 0 w 838200"/>
              <a:gd name="connsiteY6" fmla="*/ 419100 h 457200"/>
              <a:gd name="connsiteX7" fmla="*/ 38100 w 838200"/>
              <a:gd name="connsiteY7" fmla="*/ 457200 h 457200"/>
              <a:gd name="connsiteX8" fmla="*/ 723900 w 838200"/>
              <a:gd name="connsiteY8" fmla="*/ 457200 h 457200"/>
              <a:gd name="connsiteX9" fmla="*/ 762000 w 838200"/>
              <a:gd name="connsiteY9" fmla="*/ 419100 h 457200"/>
              <a:gd name="connsiteX10" fmla="*/ 762000 w 838200"/>
              <a:gd name="connsiteY10" fmla="*/ 314325 h 457200"/>
              <a:gd name="connsiteX11" fmla="*/ 800100 w 838200"/>
              <a:gd name="connsiteY11" fmla="*/ 314325 h 457200"/>
              <a:gd name="connsiteX12" fmla="*/ 838200 w 838200"/>
              <a:gd name="connsiteY12" fmla="*/ 276225 h 457200"/>
              <a:gd name="connsiteX13" fmla="*/ 838200 w 838200"/>
              <a:gd name="connsiteY13" fmla="*/ 180975 h 457200"/>
              <a:gd name="connsiteX14" fmla="*/ 800100 w 838200"/>
              <a:gd name="connsiteY14" fmla="*/ 142875 h 457200"/>
              <a:gd name="connsiteX15" fmla="*/ 704850 w 838200"/>
              <a:gd name="connsiteY15" fmla="*/ 400050 h 457200"/>
              <a:gd name="connsiteX16" fmla="*/ 57150 w 838200"/>
              <a:gd name="connsiteY16" fmla="*/ 400050 h 457200"/>
              <a:gd name="connsiteX17" fmla="*/ 57150 w 838200"/>
              <a:gd name="connsiteY17" fmla="*/ 57150 h 457200"/>
              <a:gd name="connsiteX18" fmla="*/ 704850 w 838200"/>
              <a:gd name="connsiteY18" fmla="*/ 57150 h 457200"/>
              <a:gd name="connsiteX19" fmla="*/ 704850 w 838200"/>
              <a:gd name="connsiteY19" fmla="*/ 40005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8200" h="457200">
                <a:moveTo>
                  <a:pt x="800100" y="142875"/>
                </a:moveTo>
                <a:lnTo>
                  <a:pt x="762000" y="142875"/>
                </a:lnTo>
                <a:lnTo>
                  <a:pt x="762000" y="38100"/>
                </a:lnTo>
                <a:cubicBezTo>
                  <a:pt x="762000" y="17145"/>
                  <a:pt x="744855" y="0"/>
                  <a:pt x="723900" y="0"/>
                </a:cubicBezTo>
                <a:lnTo>
                  <a:pt x="38100" y="0"/>
                </a:lnTo>
                <a:cubicBezTo>
                  <a:pt x="17145" y="0"/>
                  <a:pt x="0" y="17145"/>
                  <a:pt x="0" y="38100"/>
                </a:cubicBezTo>
                <a:lnTo>
                  <a:pt x="0" y="419100"/>
                </a:lnTo>
                <a:cubicBezTo>
                  <a:pt x="0" y="440055"/>
                  <a:pt x="17145" y="457200"/>
                  <a:pt x="38100" y="457200"/>
                </a:cubicBezTo>
                <a:lnTo>
                  <a:pt x="723900" y="457200"/>
                </a:lnTo>
                <a:cubicBezTo>
                  <a:pt x="744855" y="457200"/>
                  <a:pt x="762000" y="440055"/>
                  <a:pt x="762000" y="419100"/>
                </a:cubicBezTo>
                <a:lnTo>
                  <a:pt x="762000" y="314325"/>
                </a:lnTo>
                <a:lnTo>
                  <a:pt x="800100" y="314325"/>
                </a:lnTo>
                <a:cubicBezTo>
                  <a:pt x="821055" y="314325"/>
                  <a:pt x="838200" y="297180"/>
                  <a:pt x="838200" y="276225"/>
                </a:cubicBezTo>
                <a:lnTo>
                  <a:pt x="838200" y="180975"/>
                </a:lnTo>
                <a:cubicBezTo>
                  <a:pt x="838200" y="160020"/>
                  <a:pt x="821055" y="142875"/>
                  <a:pt x="800100" y="142875"/>
                </a:cubicBezTo>
                <a:close/>
                <a:moveTo>
                  <a:pt x="704850" y="400050"/>
                </a:moveTo>
                <a:lnTo>
                  <a:pt x="57150" y="400050"/>
                </a:lnTo>
                <a:lnTo>
                  <a:pt x="57150" y="57150"/>
                </a:lnTo>
                <a:lnTo>
                  <a:pt x="704850" y="57150"/>
                </a:lnTo>
                <a:lnTo>
                  <a:pt x="704850" y="400050"/>
                </a:lnTo>
                <a:close/>
              </a:path>
            </a:pathLst>
          </a:custGeom>
          <a:solidFill>
            <a:schemeClr val="bg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A6F11FE8-295A-0FC1-D3DE-73DD7BB06051}"/>
              </a:ext>
            </a:extLst>
          </p:cNvPr>
          <p:cNvSpPr/>
          <p:nvPr/>
        </p:nvSpPr>
        <p:spPr>
          <a:xfrm>
            <a:off x="4908972" y="5996734"/>
            <a:ext cx="76200" cy="266700"/>
          </a:xfrm>
          <a:custGeom>
            <a:avLst/>
            <a:gdLst>
              <a:gd name="connsiteX0" fmla="*/ 0 w 76200"/>
              <a:gd name="connsiteY0" fmla="*/ 0 h 266700"/>
              <a:gd name="connsiteX1" fmla="*/ 76200 w 76200"/>
              <a:gd name="connsiteY1" fmla="*/ 0 h 266700"/>
              <a:gd name="connsiteX2" fmla="*/ 76200 w 76200"/>
              <a:gd name="connsiteY2" fmla="*/ 266700 h 266700"/>
              <a:gd name="connsiteX3" fmla="*/ 0 w 762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76200" h="266700">
                <a:moveTo>
                  <a:pt x="0" y="0"/>
                </a:moveTo>
                <a:lnTo>
                  <a:pt x="76200" y="0"/>
                </a:lnTo>
                <a:lnTo>
                  <a:pt x="76200" y="266700"/>
                </a:lnTo>
                <a:lnTo>
                  <a:pt x="0" y="266700"/>
                </a:lnTo>
                <a:close/>
              </a:path>
            </a:pathLst>
          </a:custGeom>
          <a:solidFill>
            <a:srgbClr val="FF0000"/>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958957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90B04-EA28-3C35-5A27-F6798FA11573}"/>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6640B08E-FB34-65F6-A6C3-0F49DE48A2FA}"/>
              </a:ext>
            </a:extLst>
          </p:cNvPr>
          <p:cNvSpPr/>
          <p:nvPr/>
        </p:nvSpPr>
        <p:spPr>
          <a:xfrm>
            <a:off x="6556741" y="509230"/>
            <a:ext cx="4151038" cy="6046671"/>
          </a:xfrm>
          <a:prstGeom prst="rect">
            <a:avLst/>
          </a:prstGeom>
          <a:solidFill>
            <a:schemeClr val="bg1"/>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Content Placeholder 2">
            <a:extLst>
              <a:ext uri="{FF2B5EF4-FFF2-40B4-BE49-F238E27FC236}">
                <a16:creationId xmlns:a16="http://schemas.microsoft.com/office/drawing/2014/main" id="{8286B522-7BBC-274B-63BC-A59936916080}"/>
              </a:ext>
            </a:extLst>
          </p:cNvPr>
          <p:cNvSpPr txBox="1">
            <a:spLocks/>
          </p:cNvSpPr>
          <p:nvPr/>
        </p:nvSpPr>
        <p:spPr>
          <a:xfrm>
            <a:off x="6789693" y="726274"/>
            <a:ext cx="3762867" cy="515300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 </a:t>
            </a:r>
            <a:r>
              <a:rPr lang="en-US" sz="2000" b="1">
                <a:solidFill>
                  <a:schemeClr val="tx1"/>
                </a:solidFill>
              </a:rPr>
              <a:t>Electric insurance product </a:t>
            </a:r>
          </a:p>
          <a:p>
            <a:pPr marL="285750" indent="-285750">
              <a:buFont typeface="Arial" panose="020B0604020202020204" pitchFamily="34" charset="0"/>
              <a:buChar char="•"/>
            </a:pPr>
            <a:r>
              <a:rPr lang="en-US" sz="1600">
                <a:solidFill>
                  <a:schemeClr val="tx1"/>
                </a:solidFill>
              </a:rPr>
              <a:t>Could provide a hedge against the retail market which may be significantly more expensive and/or volatile as residential demand decreases. </a:t>
            </a:r>
          </a:p>
          <a:p>
            <a:pPr marL="285750" indent="-285750">
              <a:buFont typeface="Arial" panose="020B0604020202020204" pitchFamily="34" charset="0"/>
              <a:buChar char="•"/>
            </a:pPr>
            <a:r>
              <a:rPr lang="en-US" sz="1600">
                <a:solidFill>
                  <a:schemeClr val="tx1"/>
                </a:solidFill>
              </a:rPr>
              <a:t>For example, if damage to solar panels leaves them out of action for a month, this could lead to a very large electricity bill for the household.</a:t>
            </a:r>
          </a:p>
          <a:p>
            <a:pPr marL="285750" indent="-285750">
              <a:buFont typeface="Arial" panose="020B0604020202020204" pitchFamily="34" charset="0"/>
              <a:buChar char="•"/>
            </a:pPr>
            <a:r>
              <a:rPr lang="en-US" sz="1600">
                <a:solidFill>
                  <a:schemeClr val="tx1"/>
                </a:solidFill>
              </a:rPr>
              <a:t>An electric insurance product could cover this additional cost to ensure residents aren’t excessively burdened. </a:t>
            </a:r>
          </a:p>
          <a:p>
            <a:pPr marL="285750" indent="-285750">
              <a:buFont typeface="Arial" panose="020B0604020202020204" pitchFamily="34" charset="0"/>
              <a:buChar char="•"/>
            </a:pPr>
            <a:r>
              <a:rPr lang="en-US" sz="1600">
                <a:solidFill>
                  <a:schemeClr val="tx1"/>
                </a:solidFill>
              </a:rPr>
              <a:t>This is another way insurers can provide support for the energy transition. By providing cover for some of the cost, insurers are de-risking the investment.</a:t>
            </a:r>
          </a:p>
        </p:txBody>
      </p:sp>
      <p:sp>
        <p:nvSpPr>
          <p:cNvPr id="53" name="Title 1">
            <a:extLst>
              <a:ext uri="{FF2B5EF4-FFF2-40B4-BE49-F238E27FC236}">
                <a16:creationId xmlns:a16="http://schemas.microsoft.com/office/drawing/2014/main" id="{6C193043-02E8-47D7-A706-2A23764F7FBE}"/>
              </a:ext>
            </a:extLst>
          </p:cNvPr>
          <p:cNvSpPr>
            <a:spLocks noGrp="1"/>
          </p:cNvSpPr>
          <p:nvPr>
            <p:ph type="title"/>
          </p:nvPr>
        </p:nvSpPr>
        <p:spPr>
          <a:xfrm>
            <a:off x="326849" y="1296955"/>
            <a:ext cx="5223225" cy="1987420"/>
          </a:xfrm>
        </p:spPr>
        <p:txBody>
          <a:bodyPr/>
          <a:lstStyle/>
          <a:p>
            <a:r>
              <a:rPr lang="en-US"/>
              <a:t>What does this mean for home insurance over the next 10, 15, 25 years – to 2050?</a:t>
            </a:r>
            <a:endParaRPr lang="en-AU"/>
          </a:p>
        </p:txBody>
      </p:sp>
      <p:grpSp>
        <p:nvGrpSpPr>
          <p:cNvPr id="82" name="Group 81">
            <a:extLst>
              <a:ext uri="{FF2B5EF4-FFF2-40B4-BE49-F238E27FC236}">
                <a16:creationId xmlns:a16="http://schemas.microsoft.com/office/drawing/2014/main" id="{7743434C-2217-F754-CD32-96300418033A}"/>
              </a:ext>
            </a:extLst>
          </p:cNvPr>
          <p:cNvGrpSpPr/>
          <p:nvPr/>
        </p:nvGrpSpPr>
        <p:grpSpPr>
          <a:xfrm>
            <a:off x="6353155" y="46304"/>
            <a:ext cx="4151038" cy="6046671"/>
            <a:chOff x="6015746" y="276817"/>
            <a:chExt cx="4151038" cy="6046671"/>
          </a:xfrm>
        </p:grpSpPr>
        <p:sp>
          <p:nvSpPr>
            <p:cNvPr id="83" name="Rectangle 82">
              <a:extLst>
                <a:ext uri="{FF2B5EF4-FFF2-40B4-BE49-F238E27FC236}">
                  <a16:creationId xmlns:a16="http://schemas.microsoft.com/office/drawing/2014/main" id="{A4CE8153-BFD0-D710-159F-6CB1E3E3B67E}"/>
                </a:ext>
              </a:extLst>
            </p:cNvPr>
            <p:cNvSpPr/>
            <p:nvPr/>
          </p:nvSpPr>
          <p:spPr>
            <a:xfrm>
              <a:off x="6015746" y="276817"/>
              <a:ext cx="4151038" cy="6046671"/>
            </a:xfrm>
            <a:prstGeom prst="rect">
              <a:avLst/>
            </a:prstGeom>
            <a:solidFill>
              <a:schemeClr val="bg1"/>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Content Placeholder 2">
              <a:extLst>
                <a:ext uri="{FF2B5EF4-FFF2-40B4-BE49-F238E27FC236}">
                  <a16:creationId xmlns:a16="http://schemas.microsoft.com/office/drawing/2014/main" id="{4AA2D272-DCEF-A368-61BE-00CE4543E826}"/>
                </a:ext>
              </a:extLst>
            </p:cNvPr>
            <p:cNvSpPr txBox="1">
              <a:spLocks/>
            </p:cNvSpPr>
            <p:nvPr/>
          </p:nvSpPr>
          <p:spPr>
            <a:xfrm>
              <a:off x="6219332" y="571499"/>
              <a:ext cx="3762867" cy="515300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 </a:t>
              </a:r>
              <a:r>
                <a:rPr lang="en-US" sz="2000" b="1">
                  <a:solidFill>
                    <a:schemeClr val="tx1"/>
                  </a:solidFill>
                </a:rPr>
                <a:t>Electric insurance product </a:t>
              </a:r>
            </a:p>
            <a:p>
              <a:pPr marL="285750" indent="-285750">
                <a:buFont typeface="Arial" panose="020B0604020202020204" pitchFamily="34" charset="0"/>
                <a:buChar char="•"/>
              </a:pPr>
              <a:r>
                <a:rPr lang="en-US" sz="1600">
                  <a:solidFill>
                    <a:schemeClr val="tx1"/>
                  </a:solidFill>
                </a:rPr>
                <a:t>Any repairs or replacements of damaged machines would be electric. </a:t>
              </a:r>
            </a:p>
            <a:p>
              <a:pPr marL="285750" indent="-285750">
                <a:buFont typeface="Arial" panose="020B0604020202020204" pitchFamily="34" charset="0"/>
                <a:buChar char="•"/>
              </a:pPr>
              <a:r>
                <a:rPr lang="en-US" sz="1600">
                  <a:solidFill>
                    <a:schemeClr val="tx1"/>
                  </a:solidFill>
                </a:rPr>
                <a:t>A damaged gas water heater would be replaced with an electric one, and a damaged vehicle could be replaced by an electric one (instead of a cash payout). </a:t>
              </a:r>
            </a:p>
            <a:p>
              <a:pPr marL="285750" indent="-285750">
                <a:buFont typeface="Arial" panose="020B0604020202020204" pitchFamily="34" charset="0"/>
                <a:buChar char="•"/>
              </a:pPr>
              <a:r>
                <a:rPr lang="en-US" sz="1600">
                  <a:solidFill>
                    <a:schemeClr val="tx1"/>
                  </a:solidFill>
                </a:rPr>
                <a:t>This would be a meaningful use of insurance companies’ “sphere of influence” - using their influence over household decisions to </a:t>
              </a:r>
              <a:r>
                <a:rPr lang="en-US" sz="1600" err="1">
                  <a:solidFill>
                    <a:schemeClr val="tx1"/>
                  </a:solidFill>
                </a:rPr>
                <a:t>incentivise</a:t>
              </a:r>
              <a:r>
                <a:rPr lang="en-US" sz="1600">
                  <a:solidFill>
                    <a:schemeClr val="tx1"/>
                  </a:solidFill>
                </a:rPr>
                <a:t> uptake of zero emissions technologies.</a:t>
              </a:r>
            </a:p>
          </p:txBody>
        </p:sp>
        <p:grpSp>
          <p:nvGrpSpPr>
            <p:cNvPr id="85" name="Group 84">
              <a:extLst>
                <a:ext uri="{FF2B5EF4-FFF2-40B4-BE49-F238E27FC236}">
                  <a16:creationId xmlns:a16="http://schemas.microsoft.com/office/drawing/2014/main" id="{14F01ED9-BFAE-72AE-4D16-E7517F917394}"/>
                </a:ext>
              </a:extLst>
            </p:cNvPr>
            <p:cNvGrpSpPr/>
            <p:nvPr/>
          </p:nvGrpSpPr>
          <p:grpSpPr>
            <a:xfrm>
              <a:off x="8682665" y="5321300"/>
              <a:ext cx="819768" cy="551642"/>
              <a:chOff x="5024904" y="5798717"/>
              <a:chExt cx="833446" cy="471487"/>
            </a:xfrm>
            <a:solidFill>
              <a:schemeClr val="accent1"/>
            </a:solidFill>
          </p:grpSpPr>
          <p:sp>
            <p:nvSpPr>
              <p:cNvPr id="90" name="Free-form: Shape 89">
                <a:extLst>
                  <a:ext uri="{FF2B5EF4-FFF2-40B4-BE49-F238E27FC236}">
                    <a16:creationId xmlns:a16="http://schemas.microsoft.com/office/drawing/2014/main" id="{1E8C1FB6-564E-7361-658D-911ED638BA1E}"/>
                  </a:ext>
                </a:extLst>
              </p:cNvPr>
              <p:cNvSpPr/>
              <p:nvPr/>
            </p:nvSpPr>
            <p:spPr>
              <a:xfrm>
                <a:off x="5253513" y="6146379"/>
                <a:ext cx="123825" cy="123825"/>
              </a:xfrm>
              <a:custGeom>
                <a:avLst/>
                <a:gdLst>
                  <a:gd name="connsiteX0" fmla="*/ 123825 w 123825"/>
                  <a:gd name="connsiteY0" fmla="*/ 61913 h 123825"/>
                  <a:gd name="connsiteX1" fmla="*/ 61913 w 123825"/>
                  <a:gd name="connsiteY1" fmla="*/ 123825 h 123825"/>
                  <a:gd name="connsiteX2" fmla="*/ 0 w 123825"/>
                  <a:gd name="connsiteY2" fmla="*/ 61913 h 123825"/>
                  <a:gd name="connsiteX3" fmla="*/ 61913 w 123825"/>
                  <a:gd name="connsiteY3" fmla="*/ 0 h 123825"/>
                  <a:gd name="connsiteX4" fmla="*/ 123825 w 123825"/>
                  <a:gd name="connsiteY4" fmla="*/ 61913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3"/>
                    </a:moveTo>
                    <a:cubicBezTo>
                      <a:pt x="123825" y="96106"/>
                      <a:pt x="96106" y="123825"/>
                      <a:pt x="61913" y="123825"/>
                    </a:cubicBezTo>
                    <a:cubicBezTo>
                      <a:pt x="27719" y="123825"/>
                      <a:pt x="0" y="96106"/>
                      <a:pt x="0" y="61913"/>
                    </a:cubicBezTo>
                    <a:cubicBezTo>
                      <a:pt x="0" y="27719"/>
                      <a:pt x="27719" y="0"/>
                      <a:pt x="61913" y="0"/>
                    </a:cubicBezTo>
                    <a:cubicBezTo>
                      <a:pt x="96106" y="0"/>
                      <a:pt x="123825" y="27719"/>
                      <a:pt x="123825" y="61913"/>
                    </a:cubicBezTo>
                    <a:close/>
                  </a:path>
                </a:pathLst>
              </a:custGeom>
              <a:grpFill/>
              <a:ln w="9525" cap="flat">
                <a:noFill/>
                <a:prstDash val="solid"/>
                <a:miter/>
              </a:ln>
            </p:spPr>
            <p:txBody>
              <a:bodyPr rtlCol="0" anchor="ctr"/>
              <a:lstStyle/>
              <a:p>
                <a:endParaRPr lang="en-AU"/>
              </a:p>
            </p:txBody>
          </p:sp>
          <p:sp>
            <p:nvSpPr>
              <p:cNvPr id="91" name="Free-form: Shape 90">
                <a:extLst>
                  <a:ext uri="{FF2B5EF4-FFF2-40B4-BE49-F238E27FC236}">
                    <a16:creationId xmlns:a16="http://schemas.microsoft.com/office/drawing/2014/main" id="{0BCB6FBA-B000-E8FD-CDC2-F82C9A49108E}"/>
                  </a:ext>
                </a:extLst>
              </p:cNvPr>
              <p:cNvSpPr/>
              <p:nvPr/>
            </p:nvSpPr>
            <p:spPr>
              <a:xfrm>
                <a:off x="5634513" y="6146379"/>
                <a:ext cx="123825" cy="123825"/>
              </a:xfrm>
              <a:custGeom>
                <a:avLst/>
                <a:gdLst>
                  <a:gd name="connsiteX0" fmla="*/ 123825 w 123825"/>
                  <a:gd name="connsiteY0" fmla="*/ 61913 h 123825"/>
                  <a:gd name="connsiteX1" fmla="*/ 61913 w 123825"/>
                  <a:gd name="connsiteY1" fmla="*/ 123825 h 123825"/>
                  <a:gd name="connsiteX2" fmla="*/ 0 w 123825"/>
                  <a:gd name="connsiteY2" fmla="*/ 61913 h 123825"/>
                  <a:gd name="connsiteX3" fmla="*/ 61913 w 123825"/>
                  <a:gd name="connsiteY3" fmla="*/ 0 h 123825"/>
                  <a:gd name="connsiteX4" fmla="*/ 123825 w 123825"/>
                  <a:gd name="connsiteY4" fmla="*/ 61913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3"/>
                    </a:moveTo>
                    <a:cubicBezTo>
                      <a:pt x="123825" y="96106"/>
                      <a:pt x="96106" y="123825"/>
                      <a:pt x="61913" y="123825"/>
                    </a:cubicBezTo>
                    <a:cubicBezTo>
                      <a:pt x="27719" y="123825"/>
                      <a:pt x="0" y="96106"/>
                      <a:pt x="0" y="61913"/>
                    </a:cubicBezTo>
                    <a:cubicBezTo>
                      <a:pt x="0" y="27719"/>
                      <a:pt x="27719" y="0"/>
                      <a:pt x="61913" y="0"/>
                    </a:cubicBezTo>
                    <a:cubicBezTo>
                      <a:pt x="96106" y="0"/>
                      <a:pt x="123825" y="27719"/>
                      <a:pt x="123825" y="61913"/>
                    </a:cubicBezTo>
                    <a:close/>
                  </a:path>
                </a:pathLst>
              </a:custGeom>
              <a:grpFill/>
              <a:ln w="9525" cap="flat">
                <a:noFill/>
                <a:prstDash val="solid"/>
                <a:miter/>
              </a:ln>
            </p:spPr>
            <p:txBody>
              <a:bodyPr rtlCol="0" anchor="ctr"/>
              <a:lstStyle/>
              <a:p>
                <a:endParaRPr lang="en-AU"/>
              </a:p>
            </p:txBody>
          </p:sp>
          <p:sp>
            <p:nvSpPr>
              <p:cNvPr id="92" name="Free-form: Shape 91">
                <a:extLst>
                  <a:ext uri="{FF2B5EF4-FFF2-40B4-BE49-F238E27FC236}">
                    <a16:creationId xmlns:a16="http://schemas.microsoft.com/office/drawing/2014/main" id="{78740EF7-5CDB-9893-12BF-DDB327238D8F}"/>
                  </a:ext>
                </a:extLst>
              </p:cNvPr>
              <p:cNvSpPr/>
              <p:nvPr/>
            </p:nvSpPr>
            <p:spPr>
              <a:xfrm>
                <a:off x="5024904" y="5798717"/>
                <a:ext cx="833446" cy="409575"/>
              </a:xfrm>
              <a:custGeom>
                <a:avLst/>
                <a:gdLst>
                  <a:gd name="connsiteX0" fmla="*/ 753341 w 833446"/>
                  <a:gd name="connsiteY0" fmla="*/ 247650 h 409575"/>
                  <a:gd name="connsiteX1" fmla="*/ 686666 w 833446"/>
                  <a:gd name="connsiteY1" fmla="*/ 247650 h 409575"/>
                  <a:gd name="connsiteX2" fmla="*/ 664282 w 833446"/>
                  <a:gd name="connsiteY2" fmla="*/ 238125 h 409575"/>
                  <a:gd name="connsiteX3" fmla="*/ 563507 w 833446"/>
                  <a:gd name="connsiteY3" fmla="*/ 137446 h 409575"/>
                  <a:gd name="connsiteX4" fmla="*/ 517883 w 833446"/>
                  <a:gd name="connsiteY4" fmla="*/ 114300 h 409575"/>
                  <a:gd name="connsiteX5" fmla="*/ 283187 w 833446"/>
                  <a:gd name="connsiteY5" fmla="*/ 114300 h 409575"/>
                  <a:gd name="connsiteX6" fmla="*/ 237562 w 833446"/>
                  <a:gd name="connsiteY6" fmla="*/ 137446 h 409575"/>
                  <a:gd name="connsiteX7" fmla="*/ 138216 w 833446"/>
                  <a:gd name="connsiteY7" fmla="*/ 238125 h 409575"/>
                  <a:gd name="connsiteX8" fmla="*/ 128691 w 833446"/>
                  <a:gd name="connsiteY8" fmla="*/ 261271 h 409575"/>
                  <a:gd name="connsiteX9" fmla="*/ 128691 w 833446"/>
                  <a:gd name="connsiteY9" fmla="*/ 314325 h 409575"/>
                  <a:gd name="connsiteX10" fmla="*/ 81066 w 833446"/>
                  <a:gd name="connsiteY10" fmla="*/ 314325 h 409575"/>
                  <a:gd name="connsiteX11" fmla="*/ 66683 w 833446"/>
                  <a:gd name="connsiteY11" fmla="*/ 300133 h 409575"/>
                  <a:gd name="connsiteX12" fmla="*/ 66683 w 833446"/>
                  <a:gd name="connsiteY12" fmla="*/ 300038 h 409575"/>
                  <a:gd name="connsiteX13" fmla="*/ 66683 w 833446"/>
                  <a:gd name="connsiteY13" fmla="*/ 135160 h 409575"/>
                  <a:gd name="connsiteX14" fmla="*/ 104783 w 833446"/>
                  <a:gd name="connsiteY14" fmla="*/ 80296 h 409575"/>
                  <a:gd name="connsiteX15" fmla="*/ 104783 w 833446"/>
                  <a:gd name="connsiteY15" fmla="*/ 47625 h 409575"/>
                  <a:gd name="connsiteX16" fmla="*/ 85733 w 833446"/>
                  <a:gd name="connsiteY16" fmla="*/ 47625 h 409575"/>
                  <a:gd name="connsiteX17" fmla="*/ 85733 w 833446"/>
                  <a:gd name="connsiteY17" fmla="*/ 9525 h 409575"/>
                  <a:gd name="connsiteX18" fmla="*/ 76208 w 833446"/>
                  <a:gd name="connsiteY18" fmla="*/ 0 h 409575"/>
                  <a:gd name="connsiteX19" fmla="*/ 66683 w 833446"/>
                  <a:gd name="connsiteY19" fmla="*/ 9525 h 409575"/>
                  <a:gd name="connsiteX20" fmla="*/ 66683 w 833446"/>
                  <a:gd name="connsiteY20" fmla="*/ 47625 h 409575"/>
                  <a:gd name="connsiteX21" fmla="*/ 38108 w 833446"/>
                  <a:gd name="connsiteY21" fmla="*/ 47625 h 409575"/>
                  <a:gd name="connsiteX22" fmla="*/ 38108 w 833446"/>
                  <a:gd name="connsiteY22" fmla="*/ 9525 h 409575"/>
                  <a:gd name="connsiteX23" fmla="*/ 28583 w 833446"/>
                  <a:gd name="connsiteY23" fmla="*/ 0 h 409575"/>
                  <a:gd name="connsiteX24" fmla="*/ 19058 w 833446"/>
                  <a:gd name="connsiteY24" fmla="*/ 9525 h 409575"/>
                  <a:gd name="connsiteX25" fmla="*/ 19058 w 833446"/>
                  <a:gd name="connsiteY25" fmla="*/ 47625 h 409575"/>
                  <a:gd name="connsiteX26" fmla="*/ 8 w 833446"/>
                  <a:gd name="connsiteY26" fmla="*/ 47625 h 409575"/>
                  <a:gd name="connsiteX27" fmla="*/ 8 w 833446"/>
                  <a:gd name="connsiteY27" fmla="*/ 80296 h 409575"/>
                  <a:gd name="connsiteX28" fmla="*/ 38108 w 833446"/>
                  <a:gd name="connsiteY28" fmla="*/ 135160 h 409575"/>
                  <a:gd name="connsiteX29" fmla="*/ 38108 w 833446"/>
                  <a:gd name="connsiteY29" fmla="*/ 300038 h 409575"/>
                  <a:gd name="connsiteX30" fmla="*/ 80971 w 833446"/>
                  <a:gd name="connsiteY30" fmla="*/ 342900 h 409575"/>
                  <a:gd name="connsiteX31" fmla="*/ 128596 w 833446"/>
                  <a:gd name="connsiteY31" fmla="*/ 342900 h 409575"/>
                  <a:gd name="connsiteX32" fmla="*/ 128596 w 833446"/>
                  <a:gd name="connsiteY32" fmla="*/ 342900 h 409575"/>
                  <a:gd name="connsiteX33" fmla="*/ 192699 w 833446"/>
                  <a:gd name="connsiteY33" fmla="*/ 406908 h 409575"/>
                  <a:gd name="connsiteX34" fmla="*/ 200700 w 833446"/>
                  <a:gd name="connsiteY34" fmla="*/ 406908 h 409575"/>
                  <a:gd name="connsiteX35" fmla="*/ 288234 w 833446"/>
                  <a:gd name="connsiteY35" fmla="*/ 318802 h 409575"/>
                  <a:gd name="connsiteX36" fmla="*/ 288806 w 833446"/>
                  <a:gd name="connsiteY36" fmla="*/ 318802 h 409575"/>
                  <a:gd name="connsiteX37" fmla="*/ 376913 w 833446"/>
                  <a:gd name="connsiteY37" fmla="*/ 409575 h 409575"/>
                  <a:gd name="connsiteX38" fmla="*/ 585129 w 833446"/>
                  <a:gd name="connsiteY38" fmla="*/ 409575 h 409575"/>
                  <a:gd name="connsiteX39" fmla="*/ 673235 w 833446"/>
                  <a:gd name="connsiteY39" fmla="*/ 319278 h 409575"/>
                  <a:gd name="connsiteX40" fmla="*/ 761342 w 833446"/>
                  <a:gd name="connsiteY40" fmla="*/ 406812 h 409575"/>
                  <a:gd name="connsiteX41" fmla="*/ 761342 w 833446"/>
                  <a:gd name="connsiteY41" fmla="*/ 407384 h 409575"/>
                  <a:gd name="connsiteX42" fmla="*/ 801442 w 833446"/>
                  <a:gd name="connsiteY42" fmla="*/ 407384 h 409575"/>
                  <a:gd name="connsiteX43" fmla="*/ 833446 w 833446"/>
                  <a:gd name="connsiteY43" fmla="*/ 375380 h 409575"/>
                  <a:gd name="connsiteX44" fmla="*/ 833446 w 833446"/>
                  <a:gd name="connsiteY44" fmla="*/ 327755 h 409575"/>
                  <a:gd name="connsiteX45" fmla="*/ 753723 w 833446"/>
                  <a:gd name="connsiteY45" fmla="*/ 247650 h 409575"/>
                  <a:gd name="connsiteX46" fmla="*/ 753341 w 833446"/>
                  <a:gd name="connsiteY46" fmla="*/ 247650 h 409575"/>
                  <a:gd name="connsiteX47" fmla="*/ 381008 w 833446"/>
                  <a:gd name="connsiteY47" fmla="*/ 247650 h 409575"/>
                  <a:gd name="connsiteX48" fmla="*/ 174221 w 833446"/>
                  <a:gd name="connsiteY48" fmla="*/ 247650 h 409575"/>
                  <a:gd name="connsiteX49" fmla="*/ 260803 w 833446"/>
                  <a:gd name="connsiteY49" fmla="*/ 160687 h 409575"/>
                  <a:gd name="connsiteX50" fmla="*/ 285758 w 833446"/>
                  <a:gd name="connsiteY50" fmla="*/ 152400 h 409575"/>
                  <a:gd name="connsiteX51" fmla="*/ 381008 w 833446"/>
                  <a:gd name="connsiteY51" fmla="*/ 152400 h 409575"/>
                  <a:gd name="connsiteX52" fmla="*/ 409583 w 833446"/>
                  <a:gd name="connsiteY52" fmla="*/ 247650 h 409575"/>
                  <a:gd name="connsiteX53" fmla="*/ 409583 w 833446"/>
                  <a:gd name="connsiteY53" fmla="*/ 152400 h 409575"/>
                  <a:gd name="connsiteX54" fmla="*/ 518645 w 833446"/>
                  <a:gd name="connsiteY54" fmla="*/ 152400 h 409575"/>
                  <a:gd name="connsiteX55" fmla="*/ 541124 w 833446"/>
                  <a:gd name="connsiteY55" fmla="*/ 160687 h 409575"/>
                  <a:gd name="connsiteX56" fmla="*/ 627611 w 833446"/>
                  <a:gd name="connsiteY56" fmla="*/ 24765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33446" h="409575">
                    <a:moveTo>
                      <a:pt x="753341" y="247650"/>
                    </a:moveTo>
                    <a:lnTo>
                      <a:pt x="686666" y="247650"/>
                    </a:lnTo>
                    <a:cubicBezTo>
                      <a:pt x="678183" y="247839"/>
                      <a:pt x="670028" y="244369"/>
                      <a:pt x="664282" y="238125"/>
                    </a:cubicBezTo>
                    <a:lnTo>
                      <a:pt x="563507" y="137446"/>
                    </a:lnTo>
                    <a:cubicBezTo>
                      <a:pt x="551866" y="124118"/>
                      <a:pt x="535513" y="115822"/>
                      <a:pt x="517883" y="114300"/>
                    </a:cubicBezTo>
                    <a:lnTo>
                      <a:pt x="283187" y="114300"/>
                    </a:lnTo>
                    <a:cubicBezTo>
                      <a:pt x="265603" y="115983"/>
                      <a:pt x="249305" y="124251"/>
                      <a:pt x="237562" y="137446"/>
                    </a:cubicBezTo>
                    <a:lnTo>
                      <a:pt x="138216" y="238125"/>
                    </a:lnTo>
                    <a:cubicBezTo>
                      <a:pt x="132031" y="244228"/>
                      <a:pt x="128592" y="252582"/>
                      <a:pt x="128691" y="261271"/>
                    </a:cubicBezTo>
                    <a:lnTo>
                      <a:pt x="128691" y="314325"/>
                    </a:lnTo>
                    <a:lnTo>
                      <a:pt x="81066" y="314325"/>
                    </a:lnTo>
                    <a:cubicBezTo>
                      <a:pt x="73176" y="314377"/>
                      <a:pt x="66737" y="308023"/>
                      <a:pt x="66683" y="300133"/>
                    </a:cubicBezTo>
                    <a:cubicBezTo>
                      <a:pt x="66683" y="300101"/>
                      <a:pt x="66683" y="300069"/>
                      <a:pt x="66683" y="300038"/>
                    </a:cubicBezTo>
                    <a:lnTo>
                      <a:pt x="66683" y="135160"/>
                    </a:lnTo>
                    <a:cubicBezTo>
                      <a:pt x="89862" y="126969"/>
                      <a:pt x="105204" y="104875"/>
                      <a:pt x="104783" y="80296"/>
                    </a:cubicBezTo>
                    <a:lnTo>
                      <a:pt x="104783" y="47625"/>
                    </a:lnTo>
                    <a:lnTo>
                      <a:pt x="85733" y="47625"/>
                    </a:lnTo>
                    <a:lnTo>
                      <a:pt x="85733" y="9525"/>
                    </a:lnTo>
                    <a:cubicBezTo>
                      <a:pt x="85733" y="4264"/>
                      <a:pt x="81469" y="0"/>
                      <a:pt x="76208" y="0"/>
                    </a:cubicBezTo>
                    <a:cubicBezTo>
                      <a:pt x="70948" y="0"/>
                      <a:pt x="66683" y="4264"/>
                      <a:pt x="66683" y="9525"/>
                    </a:cubicBezTo>
                    <a:lnTo>
                      <a:pt x="66683" y="47625"/>
                    </a:lnTo>
                    <a:lnTo>
                      <a:pt x="38108" y="47625"/>
                    </a:lnTo>
                    <a:lnTo>
                      <a:pt x="38108" y="9525"/>
                    </a:lnTo>
                    <a:cubicBezTo>
                      <a:pt x="38108" y="4264"/>
                      <a:pt x="33844" y="0"/>
                      <a:pt x="28583" y="0"/>
                    </a:cubicBezTo>
                    <a:cubicBezTo>
                      <a:pt x="23323" y="0"/>
                      <a:pt x="19058" y="4264"/>
                      <a:pt x="19058" y="9525"/>
                    </a:cubicBezTo>
                    <a:lnTo>
                      <a:pt x="19058" y="47625"/>
                    </a:lnTo>
                    <a:lnTo>
                      <a:pt x="8" y="47625"/>
                    </a:lnTo>
                    <a:lnTo>
                      <a:pt x="8" y="80296"/>
                    </a:lnTo>
                    <a:cubicBezTo>
                      <a:pt x="-413" y="104875"/>
                      <a:pt x="14931" y="126969"/>
                      <a:pt x="38108" y="135160"/>
                    </a:cubicBezTo>
                    <a:lnTo>
                      <a:pt x="38108" y="300038"/>
                    </a:lnTo>
                    <a:cubicBezTo>
                      <a:pt x="38161" y="323688"/>
                      <a:pt x="57320" y="342848"/>
                      <a:pt x="80971" y="342900"/>
                    </a:cubicBezTo>
                    <a:lnTo>
                      <a:pt x="128596" y="342900"/>
                    </a:lnTo>
                    <a:lnTo>
                      <a:pt x="128596" y="342900"/>
                    </a:lnTo>
                    <a:cubicBezTo>
                      <a:pt x="128701" y="378244"/>
                      <a:pt x="157355" y="406856"/>
                      <a:pt x="192699" y="406908"/>
                    </a:cubicBezTo>
                    <a:lnTo>
                      <a:pt x="200700" y="406908"/>
                    </a:lnTo>
                    <a:cubicBezTo>
                      <a:pt x="200542" y="358407"/>
                      <a:pt x="239733" y="318960"/>
                      <a:pt x="288234" y="318802"/>
                    </a:cubicBezTo>
                    <a:cubicBezTo>
                      <a:pt x="288425" y="318801"/>
                      <a:pt x="288616" y="318801"/>
                      <a:pt x="288806" y="318802"/>
                    </a:cubicBezTo>
                    <a:cubicBezTo>
                      <a:pt x="338137" y="319689"/>
                      <a:pt x="377497" y="360239"/>
                      <a:pt x="376913" y="409575"/>
                    </a:cubicBezTo>
                    <a:lnTo>
                      <a:pt x="585129" y="409575"/>
                    </a:lnTo>
                    <a:cubicBezTo>
                      <a:pt x="584808" y="360424"/>
                      <a:pt x="624092" y="320164"/>
                      <a:pt x="673235" y="319278"/>
                    </a:cubicBezTo>
                    <a:cubicBezTo>
                      <a:pt x="721737" y="319120"/>
                      <a:pt x="761184" y="358311"/>
                      <a:pt x="761342" y="406812"/>
                    </a:cubicBezTo>
                    <a:cubicBezTo>
                      <a:pt x="761343" y="407002"/>
                      <a:pt x="761343" y="407194"/>
                      <a:pt x="761342" y="407384"/>
                    </a:cubicBezTo>
                    <a:lnTo>
                      <a:pt x="801442" y="407384"/>
                    </a:lnTo>
                    <a:cubicBezTo>
                      <a:pt x="819096" y="407332"/>
                      <a:pt x="833394" y="393034"/>
                      <a:pt x="833446" y="375380"/>
                    </a:cubicBezTo>
                    <a:lnTo>
                      <a:pt x="833446" y="327755"/>
                    </a:lnTo>
                    <a:cubicBezTo>
                      <a:pt x="833552" y="283619"/>
                      <a:pt x="797858" y="247756"/>
                      <a:pt x="753723" y="247650"/>
                    </a:cubicBezTo>
                    <a:cubicBezTo>
                      <a:pt x="753595" y="247650"/>
                      <a:pt x="753468" y="247650"/>
                      <a:pt x="753341" y="247650"/>
                    </a:cubicBezTo>
                    <a:close/>
                    <a:moveTo>
                      <a:pt x="381008" y="247650"/>
                    </a:moveTo>
                    <a:lnTo>
                      <a:pt x="174221" y="247650"/>
                    </a:lnTo>
                    <a:lnTo>
                      <a:pt x="260803" y="160687"/>
                    </a:lnTo>
                    <a:cubicBezTo>
                      <a:pt x="267793" y="154902"/>
                      <a:pt x="276696" y="151946"/>
                      <a:pt x="285758" y="152400"/>
                    </a:cubicBezTo>
                    <a:lnTo>
                      <a:pt x="381008" y="152400"/>
                    </a:lnTo>
                    <a:close/>
                    <a:moveTo>
                      <a:pt x="409583" y="247650"/>
                    </a:moveTo>
                    <a:lnTo>
                      <a:pt x="409583" y="152400"/>
                    </a:lnTo>
                    <a:lnTo>
                      <a:pt x="518645" y="152400"/>
                    </a:lnTo>
                    <a:cubicBezTo>
                      <a:pt x="526990" y="151736"/>
                      <a:pt x="535207" y="154765"/>
                      <a:pt x="541124" y="160687"/>
                    </a:cubicBezTo>
                    <a:lnTo>
                      <a:pt x="627611" y="247650"/>
                    </a:lnTo>
                    <a:close/>
                  </a:path>
                </a:pathLst>
              </a:custGeom>
              <a:grpFill/>
              <a:ln w="9525" cap="flat">
                <a:noFill/>
                <a:prstDash val="solid"/>
                <a:miter/>
              </a:ln>
            </p:spPr>
            <p:txBody>
              <a:bodyPr rtlCol="0" anchor="ctr"/>
              <a:lstStyle/>
              <a:p>
                <a:endParaRPr lang="en-AU"/>
              </a:p>
            </p:txBody>
          </p:sp>
        </p:grpSp>
        <p:pic>
          <p:nvPicPr>
            <p:cNvPr id="86" name="Graphic 85" descr="Battery charging with solid fill">
              <a:extLst>
                <a:ext uri="{FF2B5EF4-FFF2-40B4-BE49-F238E27FC236}">
                  <a16:creationId xmlns:a16="http://schemas.microsoft.com/office/drawing/2014/main" id="{D92F24A6-6B6C-3FFF-33A4-E81546FA2A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8757" y="4414060"/>
              <a:ext cx="1183497" cy="1183497"/>
            </a:xfrm>
            <a:prstGeom prst="rect">
              <a:avLst/>
            </a:prstGeom>
          </p:spPr>
        </p:pic>
        <p:pic>
          <p:nvPicPr>
            <p:cNvPr id="87" name="Graphic 86" descr="Plugged Unplugged with solid fill">
              <a:extLst>
                <a:ext uri="{FF2B5EF4-FFF2-40B4-BE49-F238E27FC236}">
                  <a16:creationId xmlns:a16="http://schemas.microsoft.com/office/drawing/2014/main" id="{1648EF9E-F2CF-139D-5AAE-1EFD7AD7E8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771566">
              <a:off x="7664080" y="5379276"/>
              <a:ext cx="354036" cy="354036"/>
            </a:xfrm>
            <a:prstGeom prst="rect">
              <a:avLst/>
            </a:prstGeom>
          </p:spPr>
        </p:pic>
        <p:pic>
          <p:nvPicPr>
            <p:cNvPr id="88" name="Graphic 87" descr="Plugged Unplugged with solid fill">
              <a:extLst>
                <a:ext uri="{FF2B5EF4-FFF2-40B4-BE49-F238E27FC236}">
                  <a16:creationId xmlns:a16="http://schemas.microsoft.com/office/drawing/2014/main" id="{2B5A16A0-0178-0337-DA52-79C168A2F6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10343" flipH="1">
              <a:off x="7445241" y="4812964"/>
              <a:ext cx="345920" cy="345920"/>
            </a:xfrm>
            <a:prstGeom prst="rect">
              <a:avLst/>
            </a:prstGeom>
          </p:spPr>
        </p:pic>
        <p:pic>
          <p:nvPicPr>
            <p:cNvPr id="89" name="Graphic 88" descr="Home with solid fill">
              <a:extLst>
                <a:ext uri="{FF2B5EF4-FFF2-40B4-BE49-F238E27FC236}">
                  <a16:creationId xmlns:a16="http://schemas.microsoft.com/office/drawing/2014/main" id="{650359F3-AF51-5050-1933-93A9A5F185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1769" y="4751760"/>
              <a:ext cx="1252199" cy="1252199"/>
            </a:xfrm>
            <a:prstGeom prst="rect">
              <a:avLst/>
            </a:prstGeom>
          </p:spPr>
        </p:pic>
      </p:grpSp>
      <p:grpSp>
        <p:nvGrpSpPr>
          <p:cNvPr id="93" name="Group 92">
            <a:extLst>
              <a:ext uri="{FF2B5EF4-FFF2-40B4-BE49-F238E27FC236}">
                <a16:creationId xmlns:a16="http://schemas.microsoft.com/office/drawing/2014/main" id="{AFE51F70-3DCB-B358-F216-254B0ED224F9}"/>
              </a:ext>
            </a:extLst>
          </p:cNvPr>
          <p:cNvGrpSpPr/>
          <p:nvPr/>
        </p:nvGrpSpPr>
        <p:grpSpPr>
          <a:xfrm>
            <a:off x="6222021" y="740441"/>
            <a:ext cx="4151038" cy="6069666"/>
            <a:chOff x="6222021" y="740441"/>
            <a:chExt cx="4151038" cy="6069666"/>
          </a:xfrm>
        </p:grpSpPr>
        <p:sp>
          <p:nvSpPr>
            <p:cNvPr id="94" name="Rectangle 93">
              <a:extLst>
                <a:ext uri="{FF2B5EF4-FFF2-40B4-BE49-F238E27FC236}">
                  <a16:creationId xmlns:a16="http://schemas.microsoft.com/office/drawing/2014/main" id="{FF101584-0ABE-3997-896B-B6D847400E0A}"/>
                </a:ext>
              </a:extLst>
            </p:cNvPr>
            <p:cNvSpPr/>
            <p:nvPr/>
          </p:nvSpPr>
          <p:spPr>
            <a:xfrm>
              <a:off x="6222021" y="763436"/>
              <a:ext cx="4151038" cy="6046671"/>
            </a:xfrm>
            <a:prstGeom prst="rect">
              <a:avLst/>
            </a:prstGeom>
            <a:solidFill>
              <a:schemeClr val="bg1"/>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Content Placeholder 2">
              <a:extLst>
                <a:ext uri="{FF2B5EF4-FFF2-40B4-BE49-F238E27FC236}">
                  <a16:creationId xmlns:a16="http://schemas.microsoft.com/office/drawing/2014/main" id="{757DBB09-43C6-AA82-C7A6-9E5A10CE42D2}"/>
                </a:ext>
              </a:extLst>
            </p:cNvPr>
            <p:cNvSpPr txBox="1">
              <a:spLocks/>
            </p:cNvSpPr>
            <p:nvPr/>
          </p:nvSpPr>
          <p:spPr>
            <a:xfrm>
              <a:off x="6502311" y="740441"/>
              <a:ext cx="3762867" cy="515300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 </a:t>
              </a:r>
              <a:br>
                <a:rPr lang="en-US" sz="2000" b="1"/>
              </a:br>
              <a:r>
                <a:rPr lang="en-US" sz="2000" b="1">
                  <a:solidFill>
                    <a:schemeClr val="tx1"/>
                  </a:solidFill>
                </a:rPr>
                <a:t>Electric insurance product </a:t>
              </a:r>
            </a:p>
            <a:p>
              <a:pPr marL="285750" indent="-285750">
                <a:buFont typeface="Arial" panose="020B0604020202020204" pitchFamily="34" charset="0"/>
                <a:buChar char="•"/>
              </a:pPr>
              <a:r>
                <a:rPr lang="en-US" sz="1600">
                  <a:solidFill>
                    <a:schemeClr val="tx1"/>
                  </a:solidFill>
                </a:rPr>
                <a:t>Explicitly </a:t>
              </a:r>
              <a:r>
                <a:rPr lang="en-US" sz="1600" err="1">
                  <a:solidFill>
                    <a:schemeClr val="tx1"/>
                  </a:solidFill>
                </a:rPr>
                <a:t>recognises</a:t>
              </a:r>
              <a:r>
                <a:rPr lang="en-US" sz="1600">
                  <a:solidFill>
                    <a:schemeClr val="tx1"/>
                  </a:solidFill>
                </a:rPr>
                <a:t> that the home and vehicle are part of the same energy system</a:t>
              </a:r>
            </a:p>
            <a:p>
              <a:pPr marL="285750" indent="-285750">
                <a:buFont typeface="Arial" panose="020B0604020202020204" pitchFamily="34" charset="0"/>
                <a:buChar char="•"/>
              </a:pPr>
              <a:r>
                <a:rPr lang="en-US" sz="1600">
                  <a:solidFill>
                    <a:schemeClr val="tx1"/>
                  </a:solidFill>
                </a:rPr>
                <a:t>Each contributes to the other, either by the home providing power to the vehicle or the vehicle providing power to the home (or both).</a:t>
              </a:r>
            </a:p>
            <a:p>
              <a:pPr marL="285750" indent="-285750">
                <a:buFont typeface="Arial" panose="020B0604020202020204" pitchFamily="34" charset="0"/>
                <a:buChar char="•"/>
              </a:pPr>
              <a:r>
                <a:rPr lang="en-US" sz="1600">
                  <a:solidFill>
                    <a:schemeClr val="tx1"/>
                  </a:solidFill>
                </a:rPr>
                <a:t> An electric insurance policy would cover both the home and vehicle and any other electric products (e.g. e-bikes)</a:t>
              </a:r>
            </a:p>
          </p:txBody>
        </p:sp>
        <p:grpSp>
          <p:nvGrpSpPr>
            <p:cNvPr id="96" name="Group 95">
              <a:extLst>
                <a:ext uri="{FF2B5EF4-FFF2-40B4-BE49-F238E27FC236}">
                  <a16:creationId xmlns:a16="http://schemas.microsoft.com/office/drawing/2014/main" id="{810747E8-E84A-4109-C94A-5F6531B6AA65}"/>
                </a:ext>
              </a:extLst>
            </p:cNvPr>
            <p:cNvGrpSpPr/>
            <p:nvPr/>
          </p:nvGrpSpPr>
          <p:grpSpPr>
            <a:xfrm>
              <a:off x="9076365" y="5718141"/>
              <a:ext cx="819768" cy="551642"/>
              <a:chOff x="5024904" y="5798717"/>
              <a:chExt cx="833446" cy="471487"/>
            </a:xfrm>
            <a:solidFill>
              <a:schemeClr val="accent1"/>
            </a:solidFill>
          </p:grpSpPr>
          <p:sp>
            <p:nvSpPr>
              <p:cNvPr id="101" name="Free-form: Shape 100">
                <a:extLst>
                  <a:ext uri="{FF2B5EF4-FFF2-40B4-BE49-F238E27FC236}">
                    <a16:creationId xmlns:a16="http://schemas.microsoft.com/office/drawing/2014/main" id="{A7DF1706-F189-9396-3818-6B3643F9FABF}"/>
                  </a:ext>
                </a:extLst>
              </p:cNvPr>
              <p:cNvSpPr/>
              <p:nvPr/>
            </p:nvSpPr>
            <p:spPr>
              <a:xfrm>
                <a:off x="5253513" y="6146379"/>
                <a:ext cx="123825" cy="123825"/>
              </a:xfrm>
              <a:custGeom>
                <a:avLst/>
                <a:gdLst>
                  <a:gd name="connsiteX0" fmla="*/ 123825 w 123825"/>
                  <a:gd name="connsiteY0" fmla="*/ 61913 h 123825"/>
                  <a:gd name="connsiteX1" fmla="*/ 61913 w 123825"/>
                  <a:gd name="connsiteY1" fmla="*/ 123825 h 123825"/>
                  <a:gd name="connsiteX2" fmla="*/ 0 w 123825"/>
                  <a:gd name="connsiteY2" fmla="*/ 61913 h 123825"/>
                  <a:gd name="connsiteX3" fmla="*/ 61913 w 123825"/>
                  <a:gd name="connsiteY3" fmla="*/ 0 h 123825"/>
                  <a:gd name="connsiteX4" fmla="*/ 123825 w 123825"/>
                  <a:gd name="connsiteY4" fmla="*/ 61913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3"/>
                    </a:moveTo>
                    <a:cubicBezTo>
                      <a:pt x="123825" y="96106"/>
                      <a:pt x="96106" y="123825"/>
                      <a:pt x="61913" y="123825"/>
                    </a:cubicBezTo>
                    <a:cubicBezTo>
                      <a:pt x="27719" y="123825"/>
                      <a:pt x="0" y="96106"/>
                      <a:pt x="0" y="61913"/>
                    </a:cubicBezTo>
                    <a:cubicBezTo>
                      <a:pt x="0" y="27719"/>
                      <a:pt x="27719" y="0"/>
                      <a:pt x="61913" y="0"/>
                    </a:cubicBezTo>
                    <a:cubicBezTo>
                      <a:pt x="96106" y="0"/>
                      <a:pt x="123825" y="27719"/>
                      <a:pt x="123825" y="61913"/>
                    </a:cubicBezTo>
                    <a:close/>
                  </a:path>
                </a:pathLst>
              </a:custGeom>
              <a:grpFill/>
              <a:ln w="9525" cap="flat">
                <a:noFill/>
                <a:prstDash val="solid"/>
                <a:miter/>
              </a:ln>
            </p:spPr>
            <p:txBody>
              <a:bodyPr rtlCol="0" anchor="ctr"/>
              <a:lstStyle/>
              <a:p>
                <a:endParaRPr lang="en-AU"/>
              </a:p>
            </p:txBody>
          </p:sp>
          <p:sp>
            <p:nvSpPr>
              <p:cNvPr id="102" name="Free-form: Shape 101">
                <a:extLst>
                  <a:ext uri="{FF2B5EF4-FFF2-40B4-BE49-F238E27FC236}">
                    <a16:creationId xmlns:a16="http://schemas.microsoft.com/office/drawing/2014/main" id="{E1E8AA73-DED9-5A9E-7989-FC25CDD6DED6}"/>
                  </a:ext>
                </a:extLst>
              </p:cNvPr>
              <p:cNvSpPr/>
              <p:nvPr/>
            </p:nvSpPr>
            <p:spPr>
              <a:xfrm>
                <a:off x="5634513" y="6146379"/>
                <a:ext cx="123825" cy="123825"/>
              </a:xfrm>
              <a:custGeom>
                <a:avLst/>
                <a:gdLst>
                  <a:gd name="connsiteX0" fmla="*/ 123825 w 123825"/>
                  <a:gd name="connsiteY0" fmla="*/ 61913 h 123825"/>
                  <a:gd name="connsiteX1" fmla="*/ 61913 w 123825"/>
                  <a:gd name="connsiteY1" fmla="*/ 123825 h 123825"/>
                  <a:gd name="connsiteX2" fmla="*/ 0 w 123825"/>
                  <a:gd name="connsiteY2" fmla="*/ 61913 h 123825"/>
                  <a:gd name="connsiteX3" fmla="*/ 61913 w 123825"/>
                  <a:gd name="connsiteY3" fmla="*/ 0 h 123825"/>
                  <a:gd name="connsiteX4" fmla="*/ 123825 w 123825"/>
                  <a:gd name="connsiteY4" fmla="*/ 61913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3"/>
                    </a:moveTo>
                    <a:cubicBezTo>
                      <a:pt x="123825" y="96106"/>
                      <a:pt x="96106" y="123825"/>
                      <a:pt x="61913" y="123825"/>
                    </a:cubicBezTo>
                    <a:cubicBezTo>
                      <a:pt x="27719" y="123825"/>
                      <a:pt x="0" y="96106"/>
                      <a:pt x="0" y="61913"/>
                    </a:cubicBezTo>
                    <a:cubicBezTo>
                      <a:pt x="0" y="27719"/>
                      <a:pt x="27719" y="0"/>
                      <a:pt x="61913" y="0"/>
                    </a:cubicBezTo>
                    <a:cubicBezTo>
                      <a:pt x="96106" y="0"/>
                      <a:pt x="123825" y="27719"/>
                      <a:pt x="123825" y="61913"/>
                    </a:cubicBezTo>
                    <a:close/>
                  </a:path>
                </a:pathLst>
              </a:custGeom>
              <a:grpFill/>
              <a:ln w="9525" cap="flat">
                <a:noFill/>
                <a:prstDash val="solid"/>
                <a:miter/>
              </a:ln>
            </p:spPr>
            <p:txBody>
              <a:bodyPr rtlCol="0" anchor="ctr"/>
              <a:lstStyle/>
              <a:p>
                <a:endParaRPr lang="en-AU"/>
              </a:p>
            </p:txBody>
          </p:sp>
          <p:sp>
            <p:nvSpPr>
              <p:cNvPr id="103" name="Free-form: Shape 102">
                <a:extLst>
                  <a:ext uri="{FF2B5EF4-FFF2-40B4-BE49-F238E27FC236}">
                    <a16:creationId xmlns:a16="http://schemas.microsoft.com/office/drawing/2014/main" id="{AC68F06C-7118-2CA6-12CA-64A9F2BFF9B3}"/>
                  </a:ext>
                </a:extLst>
              </p:cNvPr>
              <p:cNvSpPr/>
              <p:nvPr/>
            </p:nvSpPr>
            <p:spPr>
              <a:xfrm>
                <a:off x="5024904" y="5798717"/>
                <a:ext cx="833446" cy="409575"/>
              </a:xfrm>
              <a:custGeom>
                <a:avLst/>
                <a:gdLst>
                  <a:gd name="connsiteX0" fmla="*/ 753341 w 833446"/>
                  <a:gd name="connsiteY0" fmla="*/ 247650 h 409575"/>
                  <a:gd name="connsiteX1" fmla="*/ 686666 w 833446"/>
                  <a:gd name="connsiteY1" fmla="*/ 247650 h 409575"/>
                  <a:gd name="connsiteX2" fmla="*/ 664282 w 833446"/>
                  <a:gd name="connsiteY2" fmla="*/ 238125 h 409575"/>
                  <a:gd name="connsiteX3" fmla="*/ 563507 w 833446"/>
                  <a:gd name="connsiteY3" fmla="*/ 137446 h 409575"/>
                  <a:gd name="connsiteX4" fmla="*/ 517883 w 833446"/>
                  <a:gd name="connsiteY4" fmla="*/ 114300 h 409575"/>
                  <a:gd name="connsiteX5" fmla="*/ 283187 w 833446"/>
                  <a:gd name="connsiteY5" fmla="*/ 114300 h 409575"/>
                  <a:gd name="connsiteX6" fmla="*/ 237562 w 833446"/>
                  <a:gd name="connsiteY6" fmla="*/ 137446 h 409575"/>
                  <a:gd name="connsiteX7" fmla="*/ 138216 w 833446"/>
                  <a:gd name="connsiteY7" fmla="*/ 238125 h 409575"/>
                  <a:gd name="connsiteX8" fmla="*/ 128691 w 833446"/>
                  <a:gd name="connsiteY8" fmla="*/ 261271 h 409575"/>
                  <a:gd name="connsiteX9" fmla="*/ 128691 w 833446"/>
                  <a:gd name="connsiteY9" fmla="*/ 314325 h 409575"/>
                  <a:gd name="connsiteX10" fmla="*/ 81066 w 833446"/>
                  <a:gd name="connsiteY10" fmla="*/ 314325 h 409575"/>
                  <a:gd name="connsiteX11" fmla="*/ 66683 w 833446"/>
                  <a:gd name="connsiteY11" fmla="*/ 300133 h 409575"/>
                  <a:gd name="connsiteX12" fmla="*/ 66683 w 833446"/>
                  <a:gd name="connsiteY12" fmla="*/ 300038 h 409575"/>
                  <a:gd name="connsiteX13" fmla="*/ 66683 w 833446"/>
                  <a:gd name="connsiteY13" fmla="*/ 135160 h 409575"/>
                  <a:gd name="connsiteX14" fmla="*/ 104783 w 833446"/>
                  <a:gd name="connsiteY14" fmla="*/ 80296 h 409575"/>
                  <a:gd name="connsiteX15" fmla="*/ 104783 w 833446"/>
                  <a:gd name="connsiteY15" fmla="*/ 47625 h 409575"/>
                  <a:gd name="connsiteX16" fmla="*/ 85733 w 833446"/>
                  <a:gd name="connsiteY16" fmla="*/ 47625 h 409575"/>
                  <a:gd name="connsiteX17" fmla="*/ 85733 w 833446"/>
                  <a:gd name="connsiteY17" fmla="*/ 9525 h 409575"/>
                  <a:gd name="connsiteX18" fmla="*/ 76208 w 833446"/>
                  <a:gd name="connsiteY18" fmla="*/ 0 h 409575"/>
                  <a:gd name="connsiteX19" fmla="*/ 66683 w 833446"/>
                  <a:gd name="connsiteY19" fmla="*/ 9525 h 409575"/>
                  <a:gd name="connsiteX20" fmla="*/ 66683 w 833446"/>
                  <a:gd name="connsiteY20" fmla="*/ 47625 h 409575"/>
                  <a:gd name="connsiteX21" fmla="*/ 38108 w 833446"/>
                  <a:gd name="connsiteY21" fmla="*/ 47625 h 409575"/>
                  <a:gd name="connsiteX22" fmla="*/ 38108 w 833446"/>
                  <a:gd name="connsiteY22" fmla="*/ 9525 h 409575"/>
                  <a:gd name="connsiteX23" fmla="*/ 28583 w 833446"/>
                  <a:gd name="connsiteY23" fmla="*/ 0 h 409575"/>
                  <a:gd name="connsiteX24" fmla="*/ 19058 w 833446"/>
                  <a:gd name="connsiteY24" fmla="*/ 9525 h 409575"/>
                  <a:gd name="connsiteX25" fmla="*/ 19058 w 833446"/>
                  <a:gd name="connsiteY25" fmla="*/ 47625 h 409575"/>
                  <a:gd name="connsiteX26" fmla="*/ 8 w 833446"/>
                  <a:gd name="connsiteY26" fmla="*/ 47625 h 409575"/>
                  <a:gd name="connsiteX27" fmla="*/ 8 w 833446"/>
                  <a:gd name="connsiteY27" fmla="*/ 80296 h 409575"/>
                  <a:gd name="connsiteX28" fmla="*/ 38108 w 833446"/>
                  <a:gd name="connsiteY28" fmla="*/ 135160 h 409575"/>
                  <a:gd name="connsiteX29" fmla="*/ 38108 w 833446"/>
                  <a:gd name="connsiteY29" fmla="*/ 300038 h 409575"/>
                  <a:gd name="connsiteX30" fmla="*/ 80971 w 833446"/>
                  <a:gd name="connsiteY30" fmla="*/ 342900 h 409575"/>
                  <a:gd name="connsiteX31" fmla="*/ 128596 w 833446"/>
                  <a:gd name="connsiteY31" fmla="*/ 342900 h 409575"/>
                  <a:gd name="connsiteX32" fmla="*/ 128596 w 833446"/>
                  <a:gd name="connsiteY32" fmla="*/ 342900 h 409575"/>
                  <a:gd name="connsiteX33" fmla="*/ 192699 w 833446"/>
                  <a:gd name="connsiteY33" fmla="*/ 406908 h 409575"/>
                  <a:gd name="connsiteX34" fmla="*/ 200700 w 833446"/>
                  <a:gd name="connsiteY34" fmla="*/ 406908 h 409575"/>
                  <a:gd name="connsiteX35" fmla="*/ 288234 w 833446"/>
                  <a:gd name="connsiteY35" fmla="*/ 318802 h 409575"/>
                  <a:gd name="connsiteX36" fmla="*/ 288806 w 833446"/>
                  <a:gd name="connsiteY36" fmla="*/ 318802 h 409575"/>
                  <a:gd name="connsiteX37" fmla="*/ 376913 w 833446"/>
                  <a:gd name="connsiteY37" fmla="*/ 409575 h 409575"/>
                  <a:gd name="connsiteX38" fmla="*/ 585129 w 833446"/>
                  <a:gd name="connsiteY38" fmla="*/ 409575 h 409575"/>
                  <a:gd name="connsiteX39" fmla="*/ 673235 w 833446"/>
                  <a:gd name="connsiteY39" fmla="*/ 319278 h 409575"/>
                  <a:gd name="connsiteX40" fmla="*/ 761342 w 833446"/>
                  <a:gd name="connsiteY40" fmla="*/ 406812 h 409575"/>
                  <a:gd name="connsiteX41" fmla="*/ 761342 w 833446"/>
                  <a:gd name="connsiteY41" fmla="*/ 407384 h 409575"/>
                  <a:gd name="connsiteX42" fmla="*/ 801442 w 833446"/>
                  <a:gd name="connsiteY42" fmla="*/ 407384 h 409575"/>
                  <a:gd name="connsiteX43" fmla="*/ 833446 w 833446"/>
                  <a:gd name="connsiteY43" fmla="*/ 375380 h 409575"/>
                  <a:gd name="connsiteX44" fmla="*/ 833446 w 833446"/>
                  <a:gd name="connsiteY44" fmla="*/ 327755 h 409575"/>
                  <a:gd name="connsiteX45" fmla="*/ 753723 w 833446"/>
                  <a:gd name="connsiteY45" fmla="*/ 247650 h 409575"/>
                  <a:gd name="connsiteX46" fmla="*/ 753341 w 833446"/>
                  <a:gd name="connsiteY46" fmla="*/ 247650 h 409575"/>
                  <a:gd name="connsiteX47" fmla="*/ 381008 w 833446"/>
                  <a:gd name="connsiteY47" fmla="*/ 247650 h 409575"/>
                  <a:gd name="connsiteX48" fmla="*/ 174221 w 833446"/>
                  <a:gd name="connsiteY48" fmla="*/ 247650 h 409575"/>
                  <a:gd name="connsiteX49" fmla="*/ 260803 w 833446"/>
                  <a:gd name="connsiteY49" fmla="*/ 160687 h 409575"/>
                  <a:gd name="connsiteX50" fmla="*/ 285758 w 833446"/>
                  <a:gd name="connsiteY50" fmla="*/ 152400 h 409575"/>
                  <a:gd name="connsiteX51" fmla="*/ 381008 w 833446"/>
                  <a:gd name="connsiteY51" fmla="*/ 152400 h 409575"/>
                  <a:gd name="connsiteX52" fmla="*/ 409583 w 833446"/>
                  <a:gd name="connsiteY52" fmla="*/ 247650 h 409575"/>
                  <a:gd name="connsiteX53" fmla="*/ 409583 w 833446"/>
                  <a:gd name="connsiteY53" fmla="*/ 152400 h 409575"/>
                  <a:gd name="connsiteX54" fmla="*/ 518645 w 833446"/>
                  <a:gd name="connsiteY54" fmla="*/ 152400 h 409575"/>
                  <a:gd name="connsiteX55" fmla="*/ 541124 w 833446"/>
                  <a:gd name="connsiteY55" fmla="*/ 160687 h 409575"/>
                  <a:gd name="connsiteX56" fmla="*/ 627611 w 833446"/>
                  <a:gd name="connsiteY56" fmla="*/ 24765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33446" h="409575">
                    <a:moveTo>
                      <a:pt x="753341" y="247650"/>
                    </a:moveTo>
                    <a:lnTo>
                      <a:pt x="686666" y="247650"/>
                    </a:lnTo>
                    <a:cubicBezTo>
                      <a:pt x="678183" y="247839"/>
                      <a:pt x="670028" y="244369"/>
                      <a:pt x="664282" y="238125"/>
                    </a:cubicBezTo>
                    <a:lnTo>
                      <a:pt x="563507" y="137446"/>
                    </a:lnTo>
                    <a:cubicBezTo>
                      <a:pt x="551866" y="124118"/>
                      <a:pt x="535513" y="115822"/>
                      <a:pt x="517883" y="114300"/>
                    </a:cubicBezTo>
                    <a:lnTo>
                      <a:pt x="283187" y="114300"/>
                    </a:lnTo>
                    <a:cubicBezTo>
                      <a:pt x="265603" y="115983"/>
                      <a:pt x="249305" y="124251"/>
                      <a:pt x="237562" y="137446"/>
                    </a:cubicBezTo>
                    <a:lnTo>
                      <a:pt x="138216" y="238125"/>
                    </a:lnTo>
                    <a:cubicBezTo>
                      <a:pt x="132031" y="244228"/>
                      <a:pt x="128592" y="252582"/>
                      <a:pt x="128691" y="261271"/>
                    </a:cubicBezTo>
                    <a:lnTo>
                      <a:pt x="128691" y="314325"/>
                    </a:lnTo>
                    <a:lnTo>
                      <a:pt x="81066" y="314325"/>
                    </a:lnTo>
                    <a:cubicBezTo>
                      <a:pt x="73176" y="314377"/>
                      <a:pt x="66737" y="308023"/>
                      <a:pt x="66683" y="300133"/>
                    </a:cubicBezTo>
                    <a:cubicBezTo>
                      <a:pt x="66683" y="300101"/>
                      <a:pt x="66683" y="300069"/>
                      <a:pt x="66683" y="300038"/>
                    </a:cubicBezTo>
                    <a:lnTo>
                      <a:pt x="66683" y="135160"/>
                    </a:lnTo>
                    <a:cubicBezTo>
                      <a:pt x="89862" y="126969"/>
                      <a:pt x="105204" y="104875"/>
                      <a:pt x="104783" y="80296"/>
                    </a:cubicBezTo>
                    <a:lnTo>
                      <a:pt x="104783" y="47625"/>
                    </a:lnTo>
                    <a:lnTo>
                      <a:pt x="85733" y="47625"/>
                    </a:lnTo>
                    <a:lnTo>
                      <a:pt x="85733" y="9525"/>
                    </a:lnTo>
                    <a:cubicBezTo>
                      <a:pt x="85733" y="4264"/>
                      <a:pt x="81469" y="0"/>
                      <a:pt x="76208" y="0"/>
                    </a:cubicBezTo>
                    <a:cubicBezTo>
                      <a:pt x="70948" y="0"/>
                      <a:pt x="66683" y="4264"/>
                      <a:pt x="66683" y="9525"/>
                    </a:cubicBezTo>
                    <a:lnTo>
                      <a:pt x="66683" y="47625"/>
                    </a:lnTo>
                    <a:lnTo>
                      <a:pt x="38108" y="47625"/>
                    </a:lnTo>
                    <a:lnTo>
                      <a:pt x="38108" y="9525"/>
                    </a:lnTo>
                    <a:cubicBezTo>
                      <a:pt x="38108" y="4264"/>
                      <a:pt x="33844" y="0"/>
                      <a:pt x="28583" y="0"/>
                    </a:cubicBezTo>
                    <a:cubicBezTo>
                      <a:pt x="23323" y="0"/>
                      <a:pt x="19058" y="4264"/>
                      <a:pt x="19058" y="9525"/>
                    </a:cubicBezTo>
                    <a:lnTo>
                      <a:pt x="19058" y="47625"/>
                    </a:lnTo>
                    <a:lnTo>
                      <a:pt x="8" y="47625"/>
                    </a:lnTo>
                    <a:lnTo>
                      <a:pt x="8" y="80296"/>
                    </a:lnTo>
                    <a:cubicBezTo>
                      <a:pt x="-413" y="104875"/>
                      <a:pt x="14931" y="126969"/>
                      <a:pt x="38108" y="135160"/>
                    </a:cubicBezTo>
                    <a:lnTo>
                      <a:pt x="38108" y="300038"/>
                    </a:lnTo>
                    <a:cubicBezTo>
                      <a:pt x="38161" y="323688"/>
                      <a:pt x="57320" y="342848"/>
                      <a:pt x="80971" y="342900"/>
                    </a:cubicBezTo>
                    <a:lnTo>
                      <a:pt x="128596" y="342900"/>
                    </a:lnTo>
                    <a:lnTo>
                      <a:pt x="128596" y="342900"/>
                    </a:lnTo>
                    <a:cubicBezTo>
                      <a:pt x="128701" y="378244"/>
                      <a:pt x="157355" y="406856"/>
                      <a:pt x="192699" y="406908"/>
                    </a:cubicBezTo>
                    <a:lnTo>
                      <a:pt x="200700" y="406908"/>
                    </a:lnTo>
                    <a:cubicBezTo>
                      <a:pt x="200542" y="358407"/>
                      <a:pt x="239733" y="318960"/>
                      <a:pt x="288234" y="318802"/>
                    </a:cubicBezTo>
                    <a:cubicBezTo>
                      <a:pt x="288425" y="318801"/>
                      <a:pt x="288616" y="318801"/>
                      <a:pt x="288806" y="318802"/>
                    </a:cubicBezTo>
                    <a:cubicBezTo>
                      <a:pt x="338137" y="319689"/>
                      <a:pt x="377497" y="360239"/>
                      <a:pt x="376913" y="409575"/>
                    </a:cubicBezTo>
                    <a:lnTo>
                      <a:pt x="585129" y="409575"/>
                    </a:lnTo>
                    <a:cubicBezTo>
                      <a:pt x="584808" y="360424"/>
                      <a:pt x="624092" y="320164"/>
                      <a:pt x="673235" y="319278"/>
                    </a:cubicBezTo>
                    <a:cubicBezTo>
                      <a:pt x="721737" y="319120"/>
                      <a:pt x="761184" y="358311"/>
                      <a:pt x="761342" y="406812"/>
                    </a:cubicBezTo>
                    <a:cubicBezTo>
                      <a:pt x="761343" y="407002"/>
                      <a:pt x="761343" y="407194"/>
                      <a:pt x="761342" y="407384"/>
                    </a:cubicBezTo>
                    <a:lnTo>
                      <a:pt x="801442" y="407384"/>
                    </a:lnTo>
                    <a:cubicBezTo>
                      <a:pt x="819096" y="407332"/>
                      <a:pt x="833394" y="393034"/>
                      <a:pt x="833446" y="375380"/>
                    </a:cubicBezTo>
                    <a:lnTo>
                      <a:pt x="833446" y="327755"/>
                    </a:lnTo>
                    <a:cubicBezTo>
                      <a:pt x="833552" y="283619"/>
                      <a:pt x="797858" y="247756"/>
                      <a:pt x="753723" y="247650"/>
                    </a:cubicBezTo>
                    <a:cubicBezTo>
                      <a:pt x="753595" y="247650"/>
                      <a:pt x="753468" y="247650"/>
                      <a:pt x="753341" y="247650"/>
                    </a:cubicBezTo>
                    <a:close/>
                    <a:moveTo>
                      <a:pt x="381008" y="247650"/>
                    </a:moveTo>
                    <a:lnTo>
                      <a:pt x="174221" y="247650"/>
                    </a:lnTo>
                    <a:lnTo>
                      <a:pt x="260803" y="160687"/>
                    </a:lnTo>
                    <a:cubicBezTo>
                      <a:pt x="267793" y="154902"/>
                      <a:pt x="276696" y="151946"/>
                      <a:pt x="285758" y="152400"/>
                    </a:cubicBezTo>
                    <a:lnTo>
                      <a:pt x="381008" y="152400"/>
                    </a:lnTo>
                    <a:close/>
                    <a:moveTo>
                      <a:pt x="409583" y="247650"/>
                    </a:moveTo>
                    <a:lnTo>
                      <a:pt x="409583" y="152400"/>
                    </a:lnTo>
                    <a:lnTo>
                      <a:pt x="518645" y="152400"/>
                    </a:lnTo>
                    <a:cubicBezTo>
                      <a:pt x="526990" y="151736"/>
                      <a:pt x="535207" y="154765"/>
                      <a:pt x="541124" y="160687"/>
                    </a:cubicBezTo>
                    <a:lnTo>
                      <a:pt x="627611" y="247650"/>
                    </a:lnTo>
                    <a:close/>
                  </a:path>
                </a:pathLst>
              </a:custGeom>
              <a:grpFill/>
              <a:ln w="9525" cap="flat">
                <a:noFill/>
                <a:prstDash val="solid"/>
                <a:miter/>
              </a:ln>
            </p:spPr>
            <p:txBody>
              <a:bodyPr rtlCol="0" anchor="ctr"/>
              <a:lstStyle/>
              <a:p>
                <a:endParaRPr lang="en-AU"/>
              </a:p>
            </p:txBody>
          </p:sp>
        </p:grpSp>
        <p:pic>
          <p:nvPicPr>
            <p:cNvPr id="97" name="Graphic 96" descr="Battery charging with solid fill">
              <a:extLst>
                <a:ext uri="{FF2B5EF4-FFF2-40B4-BE49-F238E27FC236}">
                  <a16:creationId xmlns:a16="http://schemas.microsoft.com/office/drawing/2014/main" id="{71FC3590-7C57-8956-B446-904D886943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2457" y="4810901"/>
              <a:ext cx="1183497" cy="1183497"/>
            </a:xfrm>
            <a:prstGeom prst="rect">
              <a:avLst/>
            </a:prstGeom>
          </p:spPr>
        </p:pic>
        <p:pic>
          <p:nvPicPr>
            <p:cNvPr id="98" name="Graphic 97" descr="Plugged Unplugged with solid fill">
              <a:extLst>
                <a:ext uri="{FF2B5EF4-FFF2-40B4-BE49-F238E27FC236}">
                  <a16:creationId xmlns:a16="http://schemas.microsoft.com/office/drawing/2014/main" id="{506A1066-B579-8DD9-A5C8-46FFF834D7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771566">
              <a:off x="8057780" y="5776117"/>
              <a:ext cx="354036" cy="354036"/>
            </a:xfrm>
            <a:prstGeom prst="rect">
              <a:avLst/>
            </a:prstGeom>
          </p:spPr>
        </p:pic>
        <p:pic>
          <p:nvPicPr>
            <p:cNvPr id="99" name="Graphic 98" descr="Plugged Unplugged with solid fill">
              <a:extLst>
                <a:ext uri="{FF2B5EF4-FFF2-40B4-BE49-F238E27FC236}">
                  <a16:creationId xmlns:a16="http://schemas.microsoft.com/office/drawing/2014/main" id="{EC60176A-E4EA-59E5-3526-F413F96D5C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10343" flipH="1">
              <a:off x="7838941" y="5209805"/>
              <a:ext cx="345920" cy="345920"/>
            </a:xfrm>
            <a:prstGeom prst="rect">
              <a:avLst/>
            </a:prstGeom>
          </p:spPr>
        </p:pic>
        <p:pic>
          <p:nvPicPr>
            <p:cNvPr id="100" name="Graphic 99" descr="Home with solid fill">
              <a:extLst>
                <a:ext uri="{FF2B5EF4-FFF2-40B4-BE49-F238E27FC236}">
                  <a16:creationId xmlns:a16="http://schemas.microsoft.com/office/drawing/2014/main" id="{AF045C28-246F-99F9-1DE8-88A606C9EF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95469" y="5148601"/>
              <a:ext cx="1252199" cy="1252199"/>
            </a:xfrm>
            <a:prstGeom prst="rect">
              <a:avLst/>
            </a:prstGeom>
          </p:spPr>
        </p:pic>
      </p:grpSp>
      <p:grpSp>
        <p:nvGrpSpPr>
          <p:cNvPr id="104" name="Group 103">
            <a:extLst>
              <a:ext uri="{FF2B5EF4-FFF2-40B4-BE49-F238E27FC236}">
                <a16:creationId xmlns:a16="http://schemas.microsoft.com/office/drawing/2014/main" id="{E5DFDF2B-724D-2E3F-621D-9997863978A6}"/>
              </a:ext>
            </a:extLst>
          </p:cNvPr>
          <p:cNvGrpSpPr/>
          <p:nvPr/>
        </p:nvGrpSpPr>
        <p:grpSpPr>
          <a:xfrm>
            <a:off x="6029340" y="275499"/>
            <a:ext cx="4426233" cy="6046671"/>
            <a:chOff x="6173442" y="314095"/>
            <a:chExt cx="4672976" cy="6317387"/>
          </a:xfrm>
        </p:grpSpPr>
        <p:sp>
          <p:nvSpPr>
            <p:cNvPr id="105" name="Rectangle 104">
              <a:extLst>
                <a:ext uri="{FF2B5EF4-FFF2-40B4-BE49-F238E27FC236}">
                  <a16:creationId xmlns:a16="http://schemas.microsoft.com/office/drawing/2014/main" id="{D7150A96-CCCA-2C2A-6538-7167D7590E19}"/>
                </a:ext>
              </a:extLst>
            </p:cNvPr>
            <p:cNvSpPr/>
            <p:nvPr/>
          </p:nvSpPr>
          <p:spPr>
            <a:xfrm>
              <a:off x="6173442" y="314095"/>
              <a:ext cx="4382440" cy="6317387"/>
            </a:xfrm>
            <a:prstGeom prst="rect">
              <a:avLst/>
            </a:prstGeom>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TextBox 105">
              <a:extLst>
                <a:ext uri="{FF2B5EF4-FFF2-40B4-BE49-F238E27FC236}">
                  <a16:creationId xmlns:a16="http://schemas.microsoft.com/office/drawing/2014/main" id="{E98D50B3-9F38-0F57-025A-D85E85C287C9}"/>
                </a:ext>
              </a:extLst>
            </p:cNvPr>
            <p:cNvSpPr txBox="1"/>
            <p:nvPr/>
          </p:nvSpPr>
          <p:spPr>
            <a:xfrm>
              <a:off x="6417938" y="767385"/>
              <a:ext cx="3851188" cy="4533941"/>
            </a:xfrm>
            <a:prstGeom prst="rect">
              <a:avLst/>
            </a:prstGeom>
            <a:noFill/>
            <a:ln>
              <a:noFill/>
            </a:ln>
          </p:spPr>
          <p:txBody>
            <a:bodyPr wrap="square" rtlCol="0">
              <a:spAutoFit/>
            </a:bodyPr>
            <a:lstStyle/>
            <a:p>
              <a:r>
                <a:rPr lang="en-US" sz="3000" b="1">
                  <a:solidFill>
                    <a:schemeClr val="bg1"/>
                  </a:solidFill>
                </a:rPr>
                <a:t>Home insurance – covering a home energy system</a:t>
              </a:r>
            </a:p>
            <a:p>
              <a:endParaRPr lang="en-US" sz="3000" b="1">
                <a:solidFill>
                  <a:schemeClr val="bg1"/>
                </a:solidFill>
              </a:endParaRPr>
            </a:p>
            <a:p>
              <a:r>
                <a:rPr lang="en-US" b="1">
                  <a:solidFill>
                    <a:schemeClr val="bg1"/>
                  </a:solidFill>
                </a:rPr>
                <a:t>Product Disclosure Statement</a:t>
              </a:r>
            </a:p>
            <a:p>
              <a:endParaRPr lang="en-US" sz="3000" b="1">
                <a:solidFill>
                  <a:schemeClr val="bg1"/>
                </a:solidFill>
              </a:endParaRPr>
            </a:p>
            <a:p>
              <a:endParaRPr lang="en-US" sz="3000" b="1">
                <a:solidFill>
                  <a:schemeClr val="bg1"/>
                </a:solidFill>
              </a:endParaRPr>
            </a:p>
            <a:p>
              <a:endParaRPr lang="en-US" sz="3000" b="1">
                <a:solidFill>
                  <a:schemeClr val="bg1"/>
                </a:solidFill>
              </a:endParaRPr>
            </a:p>
            <a:p>
              <a:r>
                <a:rPr lang="en-US" sz="4800" b="1">
                  <a:solidFill>
                    <a:schemeClr val="bg1"/>
                  </a:solidFill>
                </a:rPr>
                <a:t>2035</a:t>
              </a:r>
              <a:endParaRPr lang="en-AU" sz="4800" b="1">
                <a:solidFill>
                  <a:schemeClr val="bg1"/>
                </a:solidFill>
              </a:endParaRPr>
            </a:p>
          </p:txBody>
        </p:sp>
        <p:sp>
          <p:nvSpPr>
            <p:cNvPr id="107" name="TextBox 106">
              <a:extLst>
                <a:ext uri="{FF2B5EF4-FFF2-40B4-BE49-F238E27FC236}">
                  <a16:creationId xmlns:a16="http://schemas.microsoft.com/office/drawing/2014/main" id="{F1EC82BD-5E0B-36E7-2C1F-1E1F246549CA}"/>
                </a:ext>
              </a:extLst>
            </p:cNvPr>
            <p:cNvSpPr txBox="1"/>
            <p:nvPr/>
          </p:nvSpPr>
          <p:spPr>
            <a:xfrm>
              <a:off x="9119218" y="6095696"/>
              <a:ext cx="1727200" cy="400110"/>
            </a:xfrm>
            <a:prstGeom prst="rect">
              <a:avLst/>
            </a:prstGeom>
            <a:noFill/>
            <a:ln>
              <a:noFill/>
            </a:ln>
          </p:spPr>
          <p:txBody>
            <a:bodyPr wrap="square" rtlCol="0">
              <a:spAutoFit/>
            </a:bodyPr>
            <a:lstStyle/>
            <a:p>
              <a:r>
                <a:rPr lang="en-US" sz="1000">
                  <a:solidFill>
                    <a:schemeClr val="bg1"/>
                  </a:solidFill>
                </a:rPr>
                <a:t>The Future Insurance Company Pty Ltd. </a:t>
              </a:r>
              <a:endParaRPr lang="en-AU" sz="1000">
                <a:solidFill>
                  <a:schemeClr val="bg1"/>
                </a:solidFill>
              </a:endParaRPr>
            </a:p>
          </p:txBody>
        </p:sp>
      </p:grpSp>
    </p:spTree>
    <p:extLst>
      <p:ext uri="{BB962C8B-B14F-4D97-AF65-F5344CB8AC3E}">
        <p14:creationId xmlns:p14="http://schemas.microsoft.com/office/powerpoint/2010/main" val="361777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055 0.3743 L -0.01055 0.37454 C -0.0168 0.38588 -0.01784 0.38912 -0.025 0.39907 C -0.03086 0.40741 -0.0362 0.41342 -0.04388 0.42014 C -0.04844 0.42407 -0.05312 0.42801 -0.0582 0.43148 C -0.06549 0.43611 -0.07291 0.44097 -0.08086 0.44421 C -0.09375 0.44954 -0.12252 0.45532 -0.13646 0.45717 C -0.16614 0.46065 -0.1957 0.46204 -0.225 0.46597 L -0.2664 0.47176 L -0.32604 0.47083 C -0.33385 0.47014 -0.35156 0.46227 -0.35859 0.45949 C -0.36224 0.45625 -0.36653 0.45347 -0.36992 0.45 C -0.37578 0.44375 -0.37669 0.43981 -0.38047 0.43287 C -0.38359 0.42731 -0.38307 0.42893 -0.38646 0.42407 C -0.38906 0.42037 -0.38698 0.42268 -0.38867 0.42083 " pathEditMode="relative" rAng="0" ptsTypes="AAAAAAAAAAAAAAA">
                                      <p:cBhvr>
                                        <p:cTn id="6" dur="2000" fill="hold"/>
                                        <p:tgtEl>
                                          <p:spTgt spid="104"/>
                                        </p:tgtEl>
                                        <p:attrNameLst>
                                          <p:attrName>ppt_x</p:attrName>
                                          <p:attrName>ppt_y</p:attrName>
                                        </p:attrNameLst>
                                      </p:cBhvr>
                                      <p:rCtr x="-18906" y="4861"/>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12018 -0.2699 L -0.12018 -0.26967 C -0.16784 -0.22777 -0.11615 -0.27152 -0.19102 -0.2199 C -0.20586 -0.20995 -0.22031 -0.19838 -0.23477 -0.18657 C -0.24948 -0.17477 -0.26498 -0.16527 -0.27852 -0.14953 C -0.31068 -0.11273 -0.34258 -0.07407 -0.37123 -0.02916 C -0.41458 0.0382 -0.43307 0.06019 -0.4681 0.14306 C -0.48164 0.17454 -0.51602 0.25301 -0.52123 0.30973 C -0.52253 0.32315 -0.52175 0.31713 -0.52331 0.32824 C -0.5237 0.33496 -0.52383 0.34167 -0.52435 0.34861 C -0.52513 0.35672 -0.52656 0.36459 -0.52748 0.37269 C -0.52865 0.3831 -0.52956 0.39352 -0.5306 0.40417 C -0.53307 0.42662 -0.53268 0.41551 -0.53268 0.4301 L -0.53268 0.43033 " pathEditMode="relative" rAng="0" ptsTypes="AAAAAAAAAAAAAA">
                                      <p:cBhvr>
                                        <p:cTn id="10" dur="2000" fill="hold"/>
                                        <p:tgtEl>
                                          <p:spTgt spid="93"/>
                                        </p:tgtEl>
                                        <p:attrNameLst>
                                          <p:attrName>ppt_x</p:attrName>
                                          <p:attrName>ppt_y</p:attrName>
                                        </p:attrNameLst>
                                      </p:cBhvr>
                                      <p:rCtr x="-20638" y="350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8959 0.09861 L -0.08959 0.09885 C -0.09519 0.10463 -0.10092 0.11042 -0.10625 0.11713 C -0.11237 0.12454 -0.11784 0.1338 -0.12396 0.14121 C -0.14024 0.15996 -0.17396 0.19699 -0.1948 0.21528 C -0.20404 0.22315 -0.21355 0.2301 -0.22305 0.2375 C -0.24623 0.25556 -0.22878 0.2426 -0.24792 0.25417 C -0.25287 0.25695 -0.25756 0.26111 -0.2625 0.26343 C -0.26771 0.26551 -0.27318 0.26551 -0.27813 0.26713 C -0.30573 0.27524 -0.2819 0.27107 -0.30834 0.27454 C -0.31276 0.27593 -0.32565 0.27986 -0.33021 0.28195 C -0.33412 0.28357 -0.33789 0.28565 -0.34167 0.2875 C -0.34519 0.28889 -0.3487 0.28959 -0.35209 0.29121 C -0.35573 0.2926 -0.35899 0.29537 -0.3625 0.29676 C -0.36706 0.29838 -0.37162 0.29861 -0.37605 0.30047 C -0.38282 0.30301 -0.39532 0.31019 -0.40209 0.31528 C -0.40495 0.31736 -0.40769 0.32014 -0.41042 0.32269 C -0.41823 0.32917 -0.42787 0.33496 -0.43438 0.34491 C -0.43737 0.34908 -0.44219 0.35579 -0.4448 0.36158 C -0.44675 0.36551 -0.44844 0.36991 -0.45 0.37454 C -0.453 0.38287 -0.45495 0.3926 -0.45834 0.40047 C -0.46654 0.41899 -0.46289 0.41204 -0.46875 0.42269 C -0.47006 0.43125 -0.46927 0.42778 -0.47084 0.4338 " pathEditMode="relative" rAng="0" ptsTypes="AAAAAAAAAAAAAAAAAAAAAAA">
                                      <p:cBhvr>
                                        <p:cTn id="14" dur="2000" fill="hold"/>
                                        <p:tgtEl>
                                          <p:spTgt spid="82"/>
                                        </p:tgtEl>
                                        <p:attrNameLst>
                                          <p:attrName>ppt_x</p:attrName>
                                          <p:attrName>ppt_y</p:attrName>
                                        </p:attrNameLst>
                                      </p:cBhvr>
                                      <p:rCtr x="-19062" y="1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BB47F7-C018-7B64-19C5-58C9DF8B563D}"/>
              </a:ext>
            </a:extLst>
          </p:cNvPr>
          <p:cNvSpPr>
            <a:spLocks noGrp="1"/>
          </p:cNvSpPr>
          <p:nvPr>
            <p:ph type="title"/>
          </p:nvPr>
        </p:nvSpPr>
        <p:spPr>
          <a:xfrm>
            <a:off x="326849" y="288389"/>
            <a:ext cx="5403810" cy="1232435"/>
          </a:xfrm>
        </p:spPr>
        <p:txBody>
          <a:bodyPr anchor="t">
            <a:normAutofit fontScale="90000"/>
          </a:bodyPr>
          <a:lstStyle/>
          <a:p>
            <a:r>
              <a:rPr lang="en-US" sz="4000"/>
              <a:t>Scope of cover</a:t>
            </a:r>
            <a:br>
              <a:rPr lang="en-US" sz="2900"/>
            </a:br>
            <a:r>
              <a:rPr lang="en-US" sz="2900">
                <a:solidFill>
                  <a:schemeClr val="accent1"/>
                </a:solidFill>
              </a:rPr>
              <a:t>Some things need to remain the same</a:t>
            </a:r>
            <a:endParaRPr lang="en-AU" sz="2900">
              <a:solidFill>
                <a:schemeClr val="accent1"/>
              </a:solidFill>
            </a:endParaRPr>
          </a:p>
        </p:txBody>
      </p:sp>
      <p:sp>
        <p:nvSpPr>
          <p:cNvPr id="4" name="Slide Number Placeholder 3">
            <a:extLst>
              <a:ext uri="{FF2B5EF4-FFF2-40B4-BE49-F238E27FC236}">
                <a16:creationId xmlns:a16="http://schemas.microsoft.com/office/drawing/2014/main" id="{6BE5DB5F-227A-FA3B-BEC6-EC1921AECEA8}"/>
              </a:ext>
            </a:extLst>
          </p:cNvPr>
          <p:cNvSpPr>
            <a:spLocks noGrp="1"/>
          </p:cNvSpPr>
          <p:nvPr>
            <p:ph type="sldNum" sz="quarter" idx="12"/>
          </p:nvPr>
        </p:nvSpPr>
        <p:spPr>
          <a:xfrm rot="365307">
            <a:off x="11593977" y="6083300"/>
            <a:ext cx="416447" cy="186484"/>
          </a:xfrm>
        </p:spPr>
        <p:txBody>
          <a:bodyPr anchor="b">
            <a:normAutofit/>
          </a:bodyPr>
          <a:lstStyle/>
          <a:p>
            <a:pPr>
              <a:spcAft>
                <a:spcPts val="600"/>
              </a:spcAft>
            </a:pPr>
            <a:fld id="{741AFF56-1126-4107-9C02-BC0EFBF16431}" type="slidenum">
              <a:rPr lang="en-GB" smtClean="0"/>
              <a:pPr>
                <a:spcAft>
                  <a:spcPts val="600"/>
                </a:spcAft>
              </a:pPr>
              <a:t>13</a:t>
            </a:fld>
            <a:endParaRPr lang="en-GB"/>
          </a:p>
        </p:txBody>
      </p:sp>
      <p:sp>
        <p:nvSpPr>
          <p:cNvPr id="10" name="TextBox 9">
            <a:extLst>
              <a:ext uri="{FF2B5EF4-FFF2-40B4-BE49-F238E27FC236}">
                <a16:creationId xmlns:a16="http://schemas.microsoft.com/office/drawing/2014/main" id="{F1692A8B-CF3F-EB20-2B15-82998242E3A5}"/>
              </a:ext>
            </a:extLst>
          </p:cNvPr>
          <p:cNvSpPr txBox="1"/>
          <p:nvPr/>
        </p:nvSpPr>
        <p:spPr>
          <a:xfrm rot="365307">
            <a:off x="7946140" y="498270"/>
            <a:ext cx="3647837" cy="2739664"/>
          </a:xfrm>
          <a:prstGeom prst="rect">
            <a:avLst/>
          </a:prstGeom>
          <a:noFill/>
          <a:ln>
            <a:noFill/>
          </a:ln>
        </p:spPr>
        <p:txBody>
          <a:bodyPr wrap="square" rtlCol="0">
            <a:spAutoFit/>
          </a:bodyPr>
          <a:lstStyle/>
          <a:p>
            <a:r>
              <a:rPr lang="en-US" sz="3000" b="1">
                <a:solidFill>
                  <a:schemeClr val="bg1"/>
                </a:solidFill>
              </a:rPr>
              <a:t>Personal assets insurance policy</a:t>
            </a:r>
          </a:p>
          <a:p>
            <a:endParaRPr lang="en-US" sz="3000" b="1">
              <a:solidFill>
                <a:schemeClr val="bg1"/>
              </a:solidFill>
            </a:endParaRPr>
          </a:p>
          <a:p>
            <a:r>
              <a:rPr lang="en-US" sz="3000" b="1">
                <a:solidFill>
                  <a:schemeClr val="bg1"/>
                </a:solidFill>
              </a:rPr>
              <a:t>Fact sheet</a:t>
            </a:r>
          </a:p>
          <a:p>
            <a:endParaRPr lang="en-US" sz="3000" b="1">
              <a:solidFill>
                <a:schemeClr val="bg1"/>
              </a:solidFill>
            </a:endParaRPr>
          </a:p>
          <a:p>
            <a:r>
              <a:rPr lang="en-US" sz="3000" b="1">
                <a:solidFill>
                  <a:schemeClr val="bg1"/>
                </a:solidFill>
              </a:rPr>
              <a:t>2035</a:t>
            </a:r>
            <a:endParaRPr lang="en-AU" sz="3000" b="1">
              <a:solidFill>
                <a:schemeClr val="bg1"/>
              </a:solidFill>
            </a:endParaRPr>
          </a:p>
        </p:txBody>
      </p:sp>
      <p:sp>
        <p:nvSpPr>
          <p:cNvPr id="11" name="TextBox 10">
            <a:extLst>
              <a:ext uri="{FF2B5EF4-FFF2-40B4-BE49-F238E27FC236}">
                <a16:creationId xmlns:a16="http://schemas.microsoft.com/office/drawing/2014/main" id="{09040FAC-205A-811C-94BF-4CF8DD874AD1}"/>
              </a:ext>
            </a:extLst>
          </p:cNvPr>
          <p:cNvSpPr txBox="1"/>
          <p:nvPr/>
        </p:nvSpPr>
        <p:spPr>
          <a:xfrm rot="365307">
            <a:off x="10459792" y="5646631"/>
            <a:ext cx="1636000" cy="382964"/>
          </a:xfrm>
          <a:prstGeom prst="rect">
            <a:avLst/>
          </a:prstGeom>
          <a:noFill/>
          <a:ln>
            <a:noFill/>
          </a:ln>
        </p:spPr>
        <p:txBody>
          <a:bodyPr wrap="square" rtlCol="0">
            <a:spAutoFit/>
          </a:bodyPr>
          <a:lstStyle/>
          <a:p>
            <a:r>
              <a:rPr lang="en-US" sz="1000">
                <a:solidFill>
                  <a:schemeClr val="bg1"/>
                </a:solidFill>
              </a:rPr>
              <a:t>The Future Insurance Company Pty Ltd. </a:t>
            </a:r>
            <a:endParaRPr lang="en-AU" sz="1000">
              <a:solidFill>
                <a:schemeClr val="bg1"/>
              </a:solidFill>
            </a:endParaRPr>
          </a:p>
        </p:txBody>
      </p:sp>
      <p:grpSp>
        <p:nvGrpSpPr>
          <p:cNvPr id="12" name="Group 11">
            <a:extLst>
              <a:ext uri="{FF2B5EF4-FFF2-40B4-BE49-F238E27FC236}">
                <a16:creationId xmlns:a16="http://schemas.microsoft.com/office/drawing/2014/main" id="{7A2FE769-19C5-042A-7E24-7A603A33A668}"/>
              </a:ext>
            </a:extLst>
          </p:cNvPr>
          <p:cNvGrpSpPr/>
          <p:nvPr/>
        </p:nvGrpSpPr>
        <p:grpSpPr>
          <a:xfrm rot="365307">
            <a:off x="6769292" y="337198"/>
            <a:ext cx="4508500" cy="6046671"/>
            <a:chOff x="6555348" y="422297"/>
            <a:chExt cx="4759829" cy="6317387"/>
          </a:xfrm>
        </p:grpSpPr>
        <p:sp>
          <p:nvSpPr>
            <p:cNvPr id="13" name="Rectangle 12">
              <a:extLst>
                <a:ext uri="{FF2B5EF4-FFF2-40B4-BE49-F238E27FC236}">
                  <a16:creationId xmlns:a16="http://schemas.microsoft.com/office/drawing/2014/main" id="{F30188D2-FF32-B539-6D8A-077424F392F4}"/>
                </a:ext>
              </a:extLst>
            </p:cNvPr>
            <p:cNvSpPr/>
            <p:nvPr/>
          </p:nvSpPr>
          <p:spPr>
            <a:xfrm>
              <a:off x="6555348" y="422297"/>
              <a:ext cx="4382440" cy="6317387"/>
            </a:xfrm>
            <a:prstGeom prst="rect">
              <a:avLst/>
            </a:prstGeom>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4B9C7251-A0BD-DAF2-C652-8FAA529615E5}"/>
                </a:ext>
              </a:extLst>
            </p:cNvPr>
            <p:cNvSpPr txBox="1"/>
            <p:nvPr/>
          </p:nvSpPr>
          <p:spPr>
            <a:xfrm>
              <a:off x="6934200" y="599365"/>
              <a:ext cx="3851188" cy="3472805"/>
            </a:xfrm>
            <a:prstGeom prst="rect">
              <a:avLst/>
            </a:prstGeom>
            <a:noFill/>
            <a:ln>
              <a:noFill/>
            </a:ln>
          </p:spPr>
          <p:txBody>
            <a:bodyPr wrap="square" rtlCol="0">
              <a:spAutoFit/>
            </a:bodyPr>
            <a:lstStyle/>
            <a:p>
              <a:r>
                <a:rPr lang="en-US" sz="3000" b="1">
                  <a:solidFill>
                    <a:schemeClr val="bg1"/>
                  </a:solidFill>
                </a:rPr>
                <a:t>Home insurance</a:t>
              </a:r>
            </a:p>
            <a:p>
              <a:endParaRPr lang="en-US" sz="3000" b="1">
                <a:solidFill>
                  <a:schemeClr val="bg1"/>
                </a:solidFill>
              </a:endParaRPr>
            </a:p>
            <a:p>
              <a:r>
                <a:rPr lang="en-US" sz="3000" b="1">
                  <a:solidFill>
                    <a:schemeClr val="bg1"/>
                  </a:solidFill>
                </a:rPr>
                <a:t>Key Fact sheet – insured events and benefits</a:t>
              </a:r>
            </a:p>
            <a:p>
              <a:endParaRPr lang="en-US" sz="3000" b="1">
                <a:solidFill>
                  <a:schemeClr val="bg1"/>
                </a:solidFill>
              </a:endParaRPr>
            </a:p>
            <a:p>
              <a:r>
                <a:rPr lang="en-US" sz="3000" b="1">
                  <a:solidFill>
                    <a:schemeClr val="bg1"/>
                  </a:solidFill>
                </a:rPr>
                <a:t>2035</a:t>
              </a:r>
              <a:endParaRPr lang="en-AU" sz="3000" b="1">
                <a:solidFill>
                  <a:schemeClr val="bg1"/>
                </a:solidFill>
              </a:endParaRPr>
            </a:p>
          </p:txBody>
        </p:sp>
        <p:sp>
          <p:nvSpPr>
            <p:cNvPr id="16" name="TextBox 15">
              <a:extLst>
                <a:ext uri="{FF2B5EF4-FFF2-40B4-BE49-F238E27FC236}">
                  <a16:creationId xmlns:a16="http://schemas.microsoft.com/office/drawing/2014/main" id="{55BF1AD4-CBD1-E9A4-04BA-E599F8F6A496}"/>
                </a:ext>
              </a:extLst>
            </p:cNvPr>
            <p:cNvSpPr txBox="1"/>
            <p:nvPr/>
          </p:nvSpPr>
          <p:spPr>
            <a:xfrm>
              <a:off x="9587977" y="6283465"/>
              <a:ext cx="1727200" cy="400110"/>
            </a:xfrm>
            <a:prstGeom prst="rect">
              <a:avLst/>
            </a:prstGeom>
            <a:noFill/>
            <a:ln>
              <a:noFill/>
            </a:ln>
          </p:spPr>
          <p:txBody>
            <a:bodyPr wrap="square" rtlCol="0">
              <a:spAutoFit/>
            </a:bodyPr>
            <a:lstStyle/>
            <a:p>
              <a:r>
                <a:rPr lang="en-US" sz="1000">
                  <a:solidFill>
                    <a:schemeClr val="bg1"/>
                  </a:solidFill>
                </a:rPr>
                <a:t>The Future Insurance Company Pty Ltd. </a:t>
              </a:r>
              <a:endParaRPr lang="en-AU" sz="1000">
                <a:solidFill>
                  <a:schemeClr val="bg1"/>
                </a:solidFill>
              </a:endParaRPr>
            </a:p>
          </p:txBody>
        </p:sp>
      </p:grpSp>
      <p:sp>
        <p:nvSpPr>
          <p:cNvPr id="17" name="Free-form: Shape 16">
            <a:extLst>
              <a:ext uri="{FF2B5EF4-FFF2-40B4-BE49-F238E27FC236}">
                <a16:creationId xmlns:a16="http://schemas.microsoft.com/office/drawing/2014/main" id="{1813D4B3-5CEE-A262-60E1-F68E6C376B0D}"/>
              </a:ext>
            </a:extLst>
          </p:cNvPr>
          <p:cNvSpPr/>
          <p:nvPr/>
        </p:nvSpPr>
        <p:spPr>
          <a:xfrm rot="365307">
            <a:off x="9202765" y="5400641"/>
            <a:ext cx="819768" cy="479205"/>
          </a:xfrm>
          <a:custGeom>
            <a:avLst/>
            <a:gdLst>
              <a:gd name="connsiteX0" fmla="*/ 753341 w 833446"/>
              <a:gd name="connsiteY0" fmla="*/ 247650 h 409575"/>
              <a:gd name="connsiteX1" fmla="*/ 686666 w 833446"/>
              <a:gd name="connsiteY1" fmla="*/ 247650 h 409575"/>
              <a:gd name="connsiteX2" fmla="*/ 664282 w 833446"/>
              <a:gd name="connsiteY2" fmla="*/ 238125 h 409575"/>
              <a:gd name="connsiteX3" fmla="*/ 563507 w 833446"/>
              <a:gd name="connsiteY3" fmla="*/ 137446 h 409575"/>
              <a:gd name="connsiteX4" fmla="*/ 517883 w 833446"/>
              <a:gd name="connsiteY4" fmla="*/ 114300 h 409575"/>
              <a:gd name="connsiteX5" fmla="*/ 283187 w 833446"/>
              <a:gd name="connsiteY5" fmla="*/ 114300 h 409575"/>
              <a:gd name="connsiteX6" fmla="*/ 237562 w 833446"/>
              <a:gd name="connsiteY6" fmla="*/ 137446 h 409575"/>
              <a:gd name="connsiteX7" fmla="*/ 138216 w 833446"/>
              <a:gd name="connsiteY7" fmla="*/ 238125 h 409575"/>
              <a:gd name="connsiteX8" fmla="*/ 128691 w 833446"/>
              <a:gd name="connsiteY8" fmla="*/ 261271 h 409575"/>
              <a:gd name="connsiteX9" fmla="*/ 128691 w 833446"/>
              <a:gd name="connsiteY9" fmla="*/ 314325 h 409575"/>
              <a:gd name="connsiteX10" fmla="*/ 81066 w 833446"/>
              <a:gd name="connsiteY10" fmla="*/ 314325 h 409575"/>
              <a:gd name="connsiteX11" fmla="*/ 66683 w 833446"/>
              <a:gd name="connsiteY11" fmla="*/ 300133 h 409575"/>
              <a:gd name="connsiteX12" fmla="*/ 66683 w 833446"/>
              <a:gd name="connsiteY12" fmla="*/ 300038 h 409575"/>
              <a:gd name="connsiteX13" fmla="*/ 66683 w 833446"/>
              <a:gd name="connsiteY13" fmla="*/ 135160 h 409575"/>
              <a:gd name="connsiteX14" fmla="*/ 104783 w 833446"/>
              <a:gd name="connsiteY14" fmla="*/ 80296 h 409575"/>
              <a:gd name="connsiteX15" fmla="*/ 104783 w 833446"/>
              <a:gd name="connsiteY15" fmla="*/ 47625 h 409575"/>
              <a:gd name="connsiteX16" fmla="*/ 85733 w 833446"/>
              <a:gd name="connsiteY16" fmla="*/ 47625 h 409575"/>
              <a:gd name="connsiteX17" fmla="*/ 85733 w 833446"/>
              <a:gd name="connsiteY17" fmla="*/ 9525 h 409575"/>
              <a:gd name="connsiteX18" fmla="*/ 76208 w 833446"/>
              <a:gd name="connsiteY18" fmla="*/ 0 h 409575"/>
              <a:gd name="connsiteX19" fmla="*/ 66683 w 833446"/>
              <a:gd name="connsiteY19" fmla="*/ 9525 h 409575"/>
              <a:gd name="connsiteX20" fmla="*/ 66683 w 833446"/>
              <a:gd name="connsiteY20" fmla="*/ 47625 h 409575"/>
              <a:gd name="connsiteX21" fmla="*/ 38108 w 833446"/>
              <a:gd name="connsiteY21" fmla="*/ 47625 h 409575"/>
              <a:gd name="connsiteX22" fmla="*/ 38108 w 833446"/>
              <a:gd name="connsiteY22" fmla="*/ 9525 h 409575"/>
              <a:gd name="connsiteX23" fmla="*/ 28583 w 833446"/>
              <a:gd name="connsiteY23" fmla="*/ 0 h 409575"/>
              <a:gd name="connsiteX24" fmla="*/ 19058 w 833446"/>
              <a:gd name="connsiteY24" fmla="*/ 9525 h 409575"/>
              <a:gd name="connsiteX25" fmla="*/ 19058 w 833446"/>
              <a:gd name="connsiteY25" fmla="*/ 47625 h 409575"/>
              <a:gd name="connsiteX26" fmla="*/ 8 w 833446"/>
              <a:gd name="connsiteY26" fmla="*/ 47625 h 409575"/>
              <a:gd name="connsiteX27" fmla="*/ 8 w 833446"/>
              <a:gd name="connsiteY27" fmla="*/ 80296 h 409575"/>
              <a:gd name="connsiteX28" fmla="*/ 38108 w 833446"/>
              <a:gd name="connsiteY28" fmla="*/ 135160 h 409575"/>
              <a:gd name="connsiteX29" fmla="*/ 38108 w 833446"/>
              <a:gd name="connsiteY29" fmla="*/ 300038 h 409575"/>
              <a:gd name="connsiteX30" fmla="*/ 80971 w 833446"/>
              <a:gd name="connsiteY30" fmla="*/ 342900 h 409575"/>
              <a:gd name="connsiteX31" fmla="*/ 128596 w 833446"/>
              <a:gd name="connsiteY31" fmla="*/ 342900 h 409575"/>
              <a:gd name="connsiteX32" fmla="*/ 128596 w 833446"/>
              <a:gd name="connsiteY32" fmla="*/ 342900 h 409575"/>
              <a:gd name="connsiteX33" fmla="*/ 192699 w 833446"/>
              <a:gd name="connsiteY33" fmla="*/ 406908 h 409575"/>
              <a:gd name="connsiteX34" fmla="*/ 200700 w 833446"/>
              <a:gd name="connsiteY34" fmla="*/ 406908 h 409575"/>
              <a:gd name="connsiteX35" fmla="*/ 288234 w 833446"/>
              <a:gd name="connsiteY35" fmla="*/ 318802 h 409575"/>
              <a:gd name="connsiteX36" fmla="*/ 288806 w 833446"/>
              <a:gd name="connsiteY36" fmla="*/ 318802 h 409575"/>
              <a:gd name="connsiteX37" fmla="*/ 376913 w 833446"/>
              <a:gd name="connsiteY37" fmla="*/ 409575 h 409575"/>
              <a:gd name="connsiteX38" fmla="*/ 585129 w 833446"/>
              <a:gd name="connsiteY38" fmla="*/ 409575 h 409575"/>
              <a:gd name="connsiteX39" fmla="*/ 673235 w 833446"/>
              <a:gd name="connsiteY39" fmla="*/ 319278 h 409575"/>
              <a:gd name="connsiteX40" fmla="*/ 761342 w 833446"/>
              <a:gd name="connsiteY40" fmla="*/ 406812 h 409575"/>
              <a:gd name="connsiteX41" fmla="*/ 761342 w 833446"/>
              <a:gd name="connsiteY41" fmla="*/ 407384 h 409575"/>
              <a:gd name="connsiteX42" fmla="*/ 801442 w 833446"/>
              <a:gd name="connsiteY42" fmla="*/ 407384 h 409575"/>
              <a:gd name="connsiteX43" fmla="*/ 833446 w 833446"/>
              <a:gd name="connsiteY43" fmla="*/ 375380 h 409575"/>
              <a:gd name="connsiteX44" fmla="*/ 833446 w 833446"/>
              <a:gd name="connsiteY44" fmla="*/ 327755 h 409575"/>
              <a:gd name="connsiteX45" fmla="*/ 753723 w 833446"/>
              <a:gd name="connsiteY45" fmla="*/ 247650 h 409575"/>
              <a:gd name="connsiteX46" fmla="*/ 753341 w 833446"/>
              <a:gd name="connsiteY46" fmla="*/ 247650 h 409575"/>
              <a:gd name="connsiteX47" fmla="*/ 381008 w 833446"/>
              <a:gd name="connsiteY47" fmla="*/ 247650 h 409575"/>
              <a:gd name="connsiteX48" fmla="*/ 174221 w 833446"/>
              <a:gd name="connsiteY48" fmla="*/ 247650 h 409575"/>
              <a:gd name="connsiteX49" fmla="*/ 260803 w 833446"/>
              <a:gd name="connsiteY49" fmla="*/ 160687 h 409575"/>
              <a:gd name="connsiteX50" fmla="*/ 285758 w 833446"/>
              <a:gd name="connsiteY50" fmla="*/ 152400 h 409575"/>
              <a:gd name="connsiteX51" fmla="*/ 381008 w 833446"/>
              <a:gd name="connsiteY51" fmla="*/ 152400 h 409575"/>
              <a:gd name="connsiteX52" fmla="*/ 409583 w 833446"/>
              <a:gd name="connsiteY52" fmla="*/ 247650 h 409575"/>
              <a:gd name="connsiteX53" fmla="*/ 409583 w 833446"/>
              <a:gd name="connsiteY53" fmla="*/ 152400 h 409575"/>
              <a:gd name="connsiteX54" fmla="*/ 518645 w 833446"/>
              <a:gd name="connsiteY54" fmla="*/ 152400 h 409575"/>
              <a:gd name="connsiteX55" fmla="*/ 541124 w 833446"/>
              <a:gd name="connsiteY55" fmla="*/ 160687 h 409575"/>
              <a:gd name="connsiteX56" fmla="*/ 627611 w 833446"/>
              <a:gd name="connsiteY56" fmla="*/ 24765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33446" h="409575">
                <a:moveTo>
                  <a:pt x="753341" y="247650"/>
                </a:moveTo>
                <a:lnTo>
                  <a:pt x="686666" y="247650"/>
                </a:lnTo>
                <a:cubicBezTo>
                  <a:pt x="678183" y="247839"/>
                  <a:pt x="670028" y="244369"/>
                  <a:pt x="664282" y="238125"/>
                </a:cubicBezTo>
                <a:lnTo>
                  <a:pt x="563507" y="137446"/>
                </a:lnTo>
                <a:cubicBezTo>
                  <a:pt x="551866" y="124118"/>
                  <a:pt x="535513" y="115822"/>
                  <a:pt x="517883" y="114300"/>
                </a:cubicBezTo>
                <a:lnTo>
                  <a:pt x="283187" y="114300"/>
                </a:lnTo>
                <a:cubicBezTo>
                  <a:pt x="265603" y="115983"/>
                  <a:pt x="249305" y="124251"/>
                  <a:pt x="237562" y="137446"/>
                </a:cubicBezTo>
                <a:lnTo>
                  <a:pt x="138216" y="238125"/>
                </a:lnTo>
                <a:cubicBezTo>
                  <a:pt x="132031" y="244228"/>
                  <a:pt x="128592" y="252582"/>
                  <a:pt x="128691" y="261271"/>
                </a:cubicBezTo>
                <a:lnTo>
                  <a:pt x="128691" y="314325"/>
                </a:lnTo>
                <a:lnTo>
                  <a:pt x="81066" y="314325"/>
                </a:lnTo>
                <a:cubicBezTo>
                  <a:pt x="73176" y="314377"/>
                  <a:pt x="66737" y="308023"/>
                  <a:pt x="66683" y="300133"/>
                </a:cubicBezTo>
                <a:cubicBezTo>
                  <a:pt x="66683" y="300101"/>
                  <a:pt x="66683" y="300069"/>
                  <a:pt x="66683" y="300038"/>
                </a:cubicBezTo>
                <a:lnTo>
                  <a:pt x="66683" y="135160"/>
                </a:lnTo>
                <a:cubicBezTo>
                  <a:pt x="89862" y="126969"/>
                  <a:pt x="105204" y="104875"/>
                  <a:pt x="104783" y="80296"/>
                </a:cubicBezTo>
                <a:lnTo>
                  <a:pt x="104783" y="47625"/>
                </a:lnTo>
                <a:lnTo>
                  <a:pt x="85733" y="47625"/>
                </a:lnTo>
                <a:lnTo>
                  <a:pt x="85733" y="9525"/>
                </a:lnTo>
                <a:cubicBezTo>
                  <a:pt x="85733" y="4264"/>
                  <a:pt x="81469" y="0"/>
                  <a:pt x="76208" y="0"/>
                </a:cubicBezTo>
                <a:cubicBezTo>
                  <a:pt x="70948" y="0"/>
                  <a:pt x="66683" y="4264"/>
                  <a:pt x="66683" y="9525"/>
                </a:cubicBezTo>
                <a:lnTo>
                  <a:pt x="66683" y="47625"/>
                </a:lnTo>
                <a:lnTo>
                  <a:pt x="38108" y="47625"/>
                </a:lnTo>
                <a:lnTo>
                  <a:pt x="38108" y="9525"/>
                </a:lnTo>
                <a:cubicBezTo>
                  <a:pt x="38108" y="4264"/>
                  <a:pt x="33844" y="0"/>
                  <a:pt x="28583" y="0"/>
                </a:cubicBezTo>
                <a:cubicBezTo>
                  <a:pt x="23323" y="0"/>
                  <a:pt x="19058" y="4264"/>
                  <a:pt x="19058" y="9525"/>
                </a:cubicBezTo>
                <a:lnTo>
                  <a:pt x="19058" y="47625"/>
                </a:lnTo>
                <a:lnTo>
                  <a:pt x="8" y="47625"/>
                </a:lnTo>
                <a:lnTo>
                  <a:pt x="8" y="80296"/>
                </a:lnTo>
                <a:cubicBezTo>
                  <a:pt x="-413" y="104875"/>
                  <a:pt x="14931" y="126969"/>
                  <a:pt x="38108" y="135160"/>
                </a:cubicBezTo>
                <a:lnTo>
                  <a:pt x="38108" y="300038"/>
                </a:lnTo>
                <a:cubicBezTo>
                  <a:pt x="38161" y="323688"/>
                  <a:pt x="57320" y="342848"/>
                  <a:pt x="80971" y="342900"/>
                </a:cubicBezTo>
                <a:lnTo>
                  <a:pt x="128596" y="342900"/>
                </a:lnTo>
                <a:lnTo>
                  <a:pt x="128596" y="342900"/>
                </a:lnTo>
                <a:cubicBezTo>
                  <a:pt x="128701" y="378244"/>
                  <a:pt x="157355" y="406856"/>
                  <a:pt x="192699" y="406908"/>
                </a:cubicBezTo>
                <a:lnTo>
                  <a:pt x="200700" y="406908"/>
                </a:lnTo>
                <a:cubicBezTo>
                  <a:pt x="200542" y="358407"/>
                  <a:pt x="239733" y="318960"/>
                  <a:pt x="288234" y="318802"/>
                </a:cubicBezTo>
                <a:cubicBezTo>
                  <a:pt x="288425" y="318801"/>
                  <a:pt x="288616" y="318801"/>
                  <a:pt x="288806" y="318802"/>
                </a:cubicBezTo>
                <a:cubicBezTo>
                  <a:pt x="338137" y="319689"/>
                  <a:pt x="377497" y="360239"/>
                  <a:pt x="376913" y="409575"/>
                </a:cubicBezTo>
                <a:lnTo>
                  <a:pt x="585129" y="409575"/>
                </a:lnTo>
                <a:cubicBezTo>
                  <a:pt x="584808" y="360424"/>
                  <a:pt x="624092" y="320164"/>
                  <a:pt x="673235" y="319278"/>
                </a:cubicBezTo>
                <a:cubicBezTo>
                  <a:pt x="721737" y="319120"/>
                  <a:pt x="761184" y="358311"/>
                  <a:pt x="761342" y="406812"/>
                </a:cubicBezTo>
                <a:cubicBezTo>
                  <a:pt x="761343" y="407002"/>
                  <a:pt x="761343" y="407194"/>
                  <a:pt x="761342" y="407384"/>
                </a:cubicBezTo>
                <a:lnTo>
                  <a:pt x="801442" y="407384"/>
                </a:lnTo>
                <a:cubicBezTo>
                  <a:pt x="819096" y="407332"/>
                  <a:pt x="833394" y="393034"/>
                  <a:pt x="833446" y="375380"/>
                </a:cubicBezTo>
                <a:lnTo>
                  <a:pt x="833446" y="327755"/>
                </a:lnTo>
                <a:cubicBezTo>
                  <a:pt x="833552" y="283619"/>
                  <a:pt x="797858" y="247756"/>
                  <a:pt x="753723" y="247650"/>
                </a:cubicBezTo>
                <a:cubicBezTo>
                  <a:pt x="753595" y="247650"/>
                  <a:pt x="753468" y="247650"/>
                  <a:pt x="753341" y="247650"/>
                </a:cubicBezTo>
                <a:close/>
                <a:moveTo>
                  <a:pt x="381008" y="247650"/>
                </a:moveTo>
                <a:lnTo>
                  <a:pt x="174221" y="247650"/>
                </a:lnTo>
                <a:lnTo>
                  <a:pt x="260803" y="160687"/>
                </a:lnTo>
                <a:cubicBezTo>
                  <a:pt x="267793" y="154902"/>
                  <a:pt x="276696" y="151946"/>
                  <a:pt x="285758" y="152400"/>
                </a:cubicBezTo>
                <a:lnTo>
                  <a:pt x="381008" y="152400"/>
                </a:lnTo>
                <a:close/>
                <a:moveTo>
                  <a:pt x="409583" y="247650"/>
                </a:moveTo>
                <a:lnTo>
                  <a:pt x="409583" y="152400"/>
                </a:lnTo>
                <a:lnTo>
                  <a:pt x="518645" y="152400"/>
                </a:lnTo>
                <a:cubicBezTo>
                  <a:pt x="526990" y="151736"/>
                  <a:pt x="535207" y="154765"/>
                  <a:pt x="541124" y="160687"/>
                </a:cubicBezTo>
                <a:lnTo>
                  <a:pt x="627611" y="247650"/>
                </a:lnTo>
                <a:close/>
              </a:path>
            </a:pathLst>
          </a:custGeom>
          <a:solidFill>
            <a:schemeClr val="bg1"/>
          </a:solidFill>
          <a:ln w="9525" cap="flat">
            <a:noFill/>
            <a:prstDash val="solid"/>
            <a:miter/>
          </a:ln>
        </p:spPr>
        <p:txBody>
          <a:bodyPr rtlCol="0" anchor="ctr"/>
          <a:lstStyle/>
          <a:p>
            <a:endParaRPr lang="en-AU"/>
          </a:p>
        </p:txBody>
      </p:sp>
      <p:pic>
        <p:nvPicPr>
          <p:cNvPr id="18" name="Graphic 17" descr="Battery charging with solid fill">
            <a:extLst>
              <a:ext uri="{FF2B5EF4-FFF2-40B4-BE49-F238E27FC236}">
                <a16:creationId xmlns:a16="http://schemas.microsoft.com/office/drawing/2014/main" id="{F26619AF-AEC7-A3CF-8673-93367AC18B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5307">
            <a:off x="8368857" y="4493401"/>
            <a:ext cx="1183497" cy="1183497"/>
          </a:xfrm>
          <a:prstGeom prst="rect">
            <a:avLst/>
          </a:prstGeom>
        </p:spPr>
      </p:pic>
      <p:pic>
        <p:nvPicPr>
          <p:cNvPr id="19" name="Graphic 18" descr="Plugged Unplugged with solid fill">
            <a:extLst>
              <a:ext uri="{FF2B5EF4-FFF2-40B4-BE49-F238E27FC236}">
                <a16:creationId xmlns:a16="http://schemas.microsoft.com/office/drawing/2014/main" id="{3090C3F9-8B1F-F0C1-705D-B12A51C297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136873">
            <a:off x="8184180" y="5458617"/>
            <a:ext cx="354036" cy="354036"/>
          </a:xfrm>
          <a:prstGeom prst="rect">
            <a:avLst/>
          </a:prstGeom>
        </p:spPr>
      </p:pic>
      <p:pic>
        <p:nvPicPr>
          <p:cNvPr id="20" name="Graphic 19" descr="Plugged Unplugged with solid fill">
            <a:extLst>
              <a:ext uri="{FF2B5EF4-FFF2-40B4-BE49-F238E27FC236}">
                <a16:creationId xmlns:a16="http://schemas.microsoft.com/office/drawing/2014/main" id="{CEA1BE59-75E4-6592-E846-23FB9956D5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75650" flipH="1">
            <a:off x="7965341" y="4892305"/>
            <a:ext cx="345920" cy="345920"/>
          </a:xfrm>
          <a:prstGeom prst="rect">
            <a:avLst/>
          </a:prstGeom>
        </p:spPr>
      </p:pic>
      <p:pic>
        <p:nvPicPr>
          <p:cNvPr id="21" name="Graphic 20" descr="Home with solid fill">
            <a:extLst>
              <a:ext uri="{FF2B5EF4-FFF2-40B4-BE49-F238E27FC236}">
                <a16:creationId xmlns:a16="http://schemas.microsoft.com/office/drawing/2014/main" id="{B200732A-1275-650E-C69A-CD04A4D5AF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65307">
            <a:off x="7021869" y="4831101"/>
            <a:ext cx="1252199" cy="1252199"/>
          </a:xfrm>
          <a:prstGeom prst="rect">
            <a:avLst/>
          </a:prstGeom>
        </p:spPr>
      </p:pic>
      <p:sp>
        <p:nvSpPr>
          <p:cNvPr id="22" name="Content Placeholder 2">
            <a:extLst>
              <a:ext uri="{FF2B5EF4-FFF2-40B4-BE49-F238E27FC236}">
                <a16:creationId xmlns:a16="http://schemas.microsoft.com/office/drawing/2014/main" id="{B2D199CC-E770-F928-668F-00DCB8BB5789}"/>
              </a:ext>
            </a:extLst>
          </p:cNvPr>
          <p:cNvSpPr>
            <a:spLocks noGrp="1"/>
          </p:cNvSpPr>
          <p:nvPr>
            <p:ph idx="1"/>
          </p:nvPr>
        </p:nvSpPr>
        <p:spPr>
          <a:xfrm>
            <a:off x="624230" y="1581779"/>
            <a:ext cx="4933895" cy="4256334"/>
          </a:xfrm>
        </p:spPr>
        <p:txBody>
          <a:bodyPr/>
          <a:lstStyle/>
          <a:p>
            <a:pPr marL="342900" lvl="0" indent="-342900">
              <a:buFont typeface="Arial" panose="020B0604020202020204" pitchFamily="34" charset="0"/>
              <a:buChar char="•"/>
            </a:pPr>
            <a:r>
              <a:rPr lang="en-AU" sz="1800">
                <a:effectLst/>
                <a:latin typeface="+mj-lt"/>
                <a:ea typeface="Times New Roman" panose="02020603050405020304" pitchFamily="18" charset="0"/>
                <a:cs typeface="Aptos" panose="020B0004020202020204" pitchFamily="34" charset="0"/>
              </a:rPr>
              <a:t>Insurance still required for cost to repair physical damage to the home – including the home energy system</a:t>
            </a:r>
            <a:endParaRPr lang="en-AU" sz="1800">
              <a:effectLst/>
              <a:latin typeface="+mj-lt"/>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a:effectLst/>
                <a:latin typeface="+mj-lt"/>
                <a:ea typeface="Times New Roman" panose="02020603050405020304" pitchFamily="18" charset="0"/>
                <a:cs typeface="Aptos" panose="020B0004020202020204" pitchFamily="34" charset="0"/>
              </a:rPr>
              <a:t>Key insured events such as storm (including hail), lightning, bushfire, flood, impact, malicious damage</a:t>
            </a:r>
            <a:endParaRPr lang="en-AU" sz="1800">
              <a:effectLst/>
              <a:latin typeface="+mj-lt"/>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a:effectLst/>
                <a:latin typeface="+mj-lt"/>
                <a:ea typeface="Times New Roman" panose="02020603050405020304" pitchFamily="18" charset="0"/>
                <a:cs typeface="Aptos" panose="020B0004020202020204" pitchFamily="34" charset="0"/>
              </a:rPr>
              <a:t>Accidental damage available as optional cover</a:t>
            </a:r>
            <a:endParaRPr lang="en-AU" sz="1800">
              <a:effectLst/>
              <a:latin typeface="+mj-lt"/>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a:effectLst/>
                <a:latin typeface="+mj-lt"/>
                <a:ea typeface="Times New Roman" panose="02020603050405020304" pitchFamily="18" charset="0"/>
                <a:cs typeface="Aptos" panose="020B0004020202020204" pitchFamily="34" charset="0"/>
              </a:rPr>
              <a:t>Further benefits such as temporary accommodation if home is uninhabitable due to damage caused by insured risk – including damage to the home energy system</a:t>
            </a:r>
            <a:endParaRPr lang="en-AU" sz="1800">
              <a:effectLst/>
              <a:latin typeface="+mj-lt"/>
              <a:ea typeface="Aptos" panose="020B0004020202020204" pitchFamily="34" charset="0"/>
              <a:cs typeface="Aptos" panose="020B0004020202020204" pitchFamily="34" charset="0"/>
            </a:endParaRPr>
          </a:p>
          <a:p>
            <a:endParaRPr lang="en-AU">
              <a:latin typeface="+mj-lt"/>
            </a:endParaRPr>
          </a:p>
          <a:p>
            <a:endParaRPr lang="en-AU">
              <a:latin typeface="+mj-lt"/>
            </a:endParaRPr>
          </a:p>
        </p:txBody>
      </p:sp>
    </p:spTree>
    <p:extLst>
      <p:ext uri="{BB962C8B-B14F-4D97-AF65-F5344CB8AC3E}">
        <p14:creationId xmlns:p14="http://schemas.microsoft.com/office/powerpoint/2010/main" val="982727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F2BE-C1F6-BD56-6208-E961BA295AE5}"/>
            </a:ext>
          </a:extLst>
        </p:cNvPr>
        <p:cNvGrpSpPr/>
        <p:nvPr/>
      </p:nvGrpSpPr>
      <p:grpSpPr>
        <a:xfrm>
          <a:off x="0" y="0"/>
          <a:ext cx="0" cy="0"/>
          <a:chOff x="0" y="0"/>
          <a:chExt cx="0" cy="0"/>
        </a:xfrm>
      </p:grpSpPr>
      <p:pic>
        <p:nvPicPr>
          <p:cNvPr id="9" name="Picture 8" descr="A person standing in front of a large screen&#10;&#10;AI-generated content may be incorrect.">
            <a:extLst>
              <a:ext uri="{FF2B5EF4-FFF2-40B4-BE49-F238E27FC236}">
                <a16:creationId xmlns:a16="http://schemas.microsoft.com/office/drawing/2014/main" id="{B569061C-60AA-7D20-C36E-6F39CE39A01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96000" y="10"/>
            <a:ext cx="6096000" cy="6857990"/>
          </a:xfrm>
          <a:prstGeom prst="rect">
            <a:avLst/>
          </a:prstGeom>
          <a:noFill/>
        </p:spPr>
      </p:pic>
      <p:sp>
        <p:nvSpPr>
          <p:cNvPr id="6" name="Title 5">
            <a:extLst>
              <a:ext uri="{FF2B5EF4-FFF2-40B4-BE49-F238E27FC236}">
                <a16:creationId xmlns:a16="http://schemas.microsoft.com/office/drawing/2014/main" id="{FDFE40E5-0DF2-B3BF-79B7-5DDD2764F580}"/>
              </a:ext>
            </a:extLst>
          </p:cNvPr>
          <p:cNvSpPr>
            <a:spLocks noGrp="1"/>
          </p:cNvSpPr>
          <p:nvPr>
            <p:ph type="title"/>
          </p:nvPr>
        </p:nvSpPr>
        <p:spPr>
          <a:xfrm>
            <a:off x="326849" y="288389"/>
            <a:ext cx="5403810" cy="1232435"/>
          </a:xfrm>
        </p:spPr>
        <p:txBody>
          <a:bodyPr anchor="t">
            <a:normAutofit fontScale="90000"/>
          </a:bodyPr>
          <a:lstStyle/>
          <a:p>
            <a:r>
              <a:rPr lang="en-US" sz="3600"/>
              <a:t>Scope of cover</a:t>
            </a:r>
            <a:br>
              <a:rPr lang="en-US" sz="2900"/>
            </a:br>
            <a:r>
              <a:rPr lang="en-US" sz="2900">
                <a:solidFill>
                  <a:schemeClr val="accent1"/>
                </a:solidFill>
              </a:rPr>
              <a:t>Some things may need to change</a:t>
            </a:r>
            <a:endParaRPr lang="en-AU" sz="2900">
              <a:solidFill>
                <a:schemeClr val="accent1"/>
              </a:solidFill>
            </a:endParaRPr>
          </a:p>
        </p:txBody>
      </p:sp>
      <p:sp>
        <p:nvSpPr>
          <p:cNvPr id="4" name="Slide Number Placeholder 3">
            <a:extLst>
              <a:ext uri="{FF2B5EF4-FFF2-40B4-BE49-F238E27FC236}">
                <a16:creationId xmlns:a16="http://schemas.microsoft.com/office/drawing/2014/main" id="{4B70F8AE-A979-AD91-C9B5-BC34AA535071}"/>
              </a:ext>
            </a:extLst>
          </p:cNvPr>
          <p:cNvSpPr>
            <a:spLocks noGrp="1"/>
          </p:cNvSpPr>
          <p:nvPr>
            <p:ph type="sldNum" sz="quarter" idx="12"/>
          </p:nvPr>
        </p:nvSpPr>
        <p:spPr>
          <a:xfrm>
            <a:off x="11467577" y="6400800"/>
            <a:ext cx="416447" cy="186484"/>
          </a:xfrm>
        </p:spPr>
        <p:txBody>
          <a:bodyPr anchor="b">
            <a:normAutofit/>
          </a:bodyPr>
          <a:lstStyle/>
          <a:p>
            <a:pPr>
              <a:spcAft>
                <a:spcPts val="600"/>
              </a:spcAft>
            </a:pPr>
            <a:fld id="{741AFF56-1126-4107-9C02-BC0EFBF16431}" type="slidenum">
              <a:rPr lang="en-GB" smtClean="0"/>
              <a:pPr>
                <a:spcAft>
                  <a:spcPts val="600"/>
                </a:spcAft>
              </a:pPr>
              <a:t>14</a:t>
            </a:fld>
            <a:endParaRPr lang="en-GB"/>
          </a:p>
        </p:txBody>
      </p:sp>
      <p:sp>
        <p:nvSpPr>
          <p:cNvPr id="2" name="Content Placeholder 2">
            <a:extLst>
              <a:ext uri="{FF2B5EF4-FFF2-40B4-BE49-F238E27FC236}">
                <a16:creationId xmlns:a16="http://schemas.microsoft.com/office/drawing/2014/main" id="{5E967710-352B-61B0-0A4B-1653B35B5057}"/>
              </a:ext>
            </a:extLst>
          </p:cNvPr>
          <p:cNvSpPr>
            <a:spLocks noGrp="1"/>
          </p:cNvSpPr>
          <p:nvPr>
            <p:ph idx="1"/>
          </p:nvPr>
        </p:nvSpPr>
        <p:spPr>
          <a:xfrm>
            <a:off x="443092" y="1619915"/>
            <a:ext cx="5287567" cy="4256334"/>
          </a:xfrm>
        </p:spPr>
        <p:txBody>
          <a:bodyPr/>
          <a:lstStyle/>
          <a:p>
            <a:pPr marL="342900" lvl="0" indent="-342900">
              <a:buFont typeface="Arial" panose="020B0604020202020204" pitchFamily="34" charset="0"/>
              <a:buChar char="•"/>
            </a:pPr>
            <a:r>
              <a:rPr lang="en-AU" sz="1600">
                <a:effectLst/>
                <a:latin typeface="+mj-lt"/>
                <a:ea typeface="Times New Roman" panose="02020603050405020304" pitchFamily="18" charset="0"/>
                <a:cs typeface="Aptos" panose="020B0004020202020204" pitchFamily="34" charset="0"/>
              </a:rPr>
              <a:t>Should a home energy system be clearly defined and covered </a:t>
            </a:r>
            <a:r>
              <a:rPr lang="en-AU" sz="1600">
                <a:latin typeface="+mj-lt"/>
                <a:ea typeface="Times New Roman" panose="02020603050405020304" pitchFamily="18" charset="0"/>
                <a:cs typeface="Aptos" panose="020B0004020202020204" pitchFamily="34" charset="0"/>
              </a:rPr>
              <a:t>by the </a:t>
            </a:r>
            <a:r>
              <a:rPr lang="en-AU" sz="1600">
                <a:effectLst/>
                <a:latin typeface="+mj-lt"/>
                <a:ea typeface="Times New Roman" panose="02020603050405020304" pitchFamily="18" charset="0"/>
                <a:cs typeface="Aptos" panose="020B0004020202020204" pitchFamily="34" charset="0"/>
              </a:rPr>
              <a:t>home building policy?</a:t>
            </a:r>
          </a:p>
          <a:p>
            <a:pPr marL="342900" lvl="0" indent="-342900">
              <a:buFont typeface="Arial" panose="020B0604020202020204" pitchFamily="34" charset="0"/>
              <a:buChar char="•"/>
            </a:pPr>
            <a:r>
              <a:rPr lang="en-AU" sz="1600">
                <a:latin typeface="+mj-lt"/>
                <a:ea typeface="Aptos" panose="020B0004020202020204" pitchFamily="34" charset="0"/>
                <a:cs typeface="Aptos" panose="020B0004020202020204" pitchFamily="34" charset="0"/>
              </a:rPr>
              <a:t>On policy inception/renewal, should homeowners be required to disclose relevant details about their home energy system?</a:t>
            </a:r>
            <a:endParaRPr lang="en-AU" sz="1600">
              <a:effectLst/>
              <a:latin typeface="+mj-lt"/>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US" sz="1600">
                <a:latin typeface="+mj-lt"/>
              </a:rPr>
              <a:t>What impact will this have on calculating sums insured?</a:t>
            </a:r>
          </a:p>
          <a:p>
            <a:pPr marL="342900" indent="-342900">
              <a:buFont typeface="Arial" panose="020B0604020202020204" pitchFamily="34" charset="0"/>
              <a:buChar char="•"/>
            </a:pPr>
            <a:r>
              <a:rPr lang="en-US" sz="1600">
                <a:latin typeface="+mj-lt"/>
              </a:rPr>
              <a:t>Should the sum insured include a specific sum for total replacement of the home energy system?</a:t>
            </a:r>
          </a:p>
          <a:p>
            <a:pPr marL="342900" indent="-342900">
              <a:buFont typeface="Arial" panose="020B0604020202020204" pitchFamily="34" charset="0"/>
              <a:buChar char="•"/>
            </a:pPr>
            <a:r>
              <a:rPr lang="en-US" sz="1600">
                <a:latin typeface="+mj-lt"/>
              </a:rPr>
              <a:t>Should sum insured for the cost of replacing a home energy system cover the latest technology/most efficient system? </a:t>
            </a:r>
          </a:p>
          <a:p>
            <a:endParaRPr lang="en-AU">
              <a:latin typeface="+mj-lt"/>
            </a:endParaRPr>
          </a:p>
          <a:p>
            <a:endParaRPr lang="en-AU">
              <a:latin typeface="+mj-lt"/>
            </a:endParaRPr>
          </a:p>
        </p:txBody>
      </p:sp>
    </p:spTree>
    <p:extLst>
      <p:ext uri="{BB962C8B-B14F-4D97-AF65-F5344CB8AC3E}">
        <p14:creationId xmlns:p14="http://schemas.microsoft.com/office/powerpoint/2010/main" val="4121602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50B3B-7593-74ED-81D4-FA27E264C7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F8446CA-EA4D-B56F-B0B8-31D0BE20759B}"/>
              </a:ext>
            </a:extLst>
          </p:cNvPr>
          <p:cNvSpPr>
            <a:spLocks noGrp="1"/>
          </p:cNvSpPr>
          <p:nvPr>
            <p:ph type="title"/>
          </p:nvPr>
        </p:nvSpPr>
        <p:spPr>
          <a:xfrm>
            <a:off x="326849" y="350608"/>
            <a:ext cx="5403810" cy="1267485"/>
          </a:xfrm>
        </p:spPr>
        <p:txBody>
          <a:bodyPr anchor="t">
            <a:normAutofit fontScale="90000"/>
          </a:bodyPr>
          <a:lstStyle/>
          <a:p>
            <a:r>
              <a:rPr lang="en-US" sz="3600"/>
              <a:t>Scope of cover</a:t>
            </a:r>
            <a:br>
              <a:rPr lang="en-US" sz="2900"/>
            </a:br>
            <a:r>
              <a:rPr lang="en-US" sz="2900">
                <a:solidFill>
                  <a:schemeClr val="accent1"/>
                </a:solidFill>
              </a:rPr>
              <a:t>What are the new and material risks associated with home energy systems?</a:t>
            </a:r>
            <a:endParaRPr lang="en-AU" sz="2900">
              <a:solidFill>
                <a:schemeClr val="accent1"/>
              </a:solidFill>
            </a:endParaRPr>
          </a:p>
        </p:txBody>
      </p:sp>
      <p:sp>
        <p:nvSpPr>
          <p:cNvPr id="4" name="Slide Number Placeholder 3">
            <a:extLst>
              <a:ext uri="{FF2B5EF4-FFF2-40B4-BE49-F238E27FC236}">
                <a16:creationId xmlns:a16="http://schemas.microsoft.com/office/drawing/2014/main" id="{92E59A7F-5377-A03E-6804-961A6B2717EB}"/>
              </a:ext>
            </a:extLst>
          </p:cNvPr>
          <p:cNvSpPr>
            <a:spLocks noGrp="1"/>
          </p:cNvSpPr>
          <p:nvPr>
            <p:ph type="sldNum" sz="quarter" idx="12"/>
          </p:nvPr>
        </p:nvSpPr>
        <p:spPr>
          <a:xfrm>
            <a:off x="11467577" y="6400800"/>
            <a:ext cx="416447" cy="186484"/>
          </a:xfrm>
        </p:spPr>
        <p:txBody>
          <a:bodyPr anchor="b">
            <a:normAutofit/>
          </a:bodyPr>
          <a:lstStyle/>
          <a:p>
            <a:pPr>
              <a:spcAft>
                <a:spcPts val="600"/>
              </a:spcAft>
            </a:pPr>
            <a:fld id="{741AFF56-1126-4107-9C02-BC0EFBF16431}" type="slidenum">
              <a:rPr lang="en-GB" smtClean="0"/>
              <a:pPr>
                <a:spcAft>
                  <a:spcPts val="600"/>
                </a:spcAft>
              </a:pPr>
              <a:t>15</a:t>
            </a:fld>
            <a:endParaRPr lang="en-GB"/>
          </a:p>
        </p:txBody>
      </p:sp>
      <p:sp>
        <p:nvSpPr>
          <p:cNvPr id="2" name="Content Placeholder 2">
            <a:extLst>
              <a:ext uri="{FF2B5EF4-FFF2-40B4-BE49-F238E27FC236}">
                <a16:creationId xmlns:a16="http://schemas.microsoft.com/office/drawing/2014/main" id="{441B9D99-205C-DB17-F288-672A05C86250}"/>
              </a:ext>
            </a:extLst>
          </p:cNvPr>
          <p:cNvSpPr>
            <a:spLocks noGrp="1"/>
          </p:cNvSpPr>
          <p:nvPr>
            <p:ph idx="1"/>
          </p:nvPr>
        </p:nvSpPr>
        <p:spPr>
          <a:xfrm>
            <a:off x="0" y="2061633"/>
            <a:ext cx="5403810" cy="3531898"/>
          </a:xfrm>
        </p:spPr>
        <p:txBody>
          <a:bodyPr/>
          <a:lstStyle/>
          <a:p>
            <a:pPr marL="641350" lvl="2" indent="-285750"/>
            <a:r>
              <a:rPr lang="en-US" sz="2000">
                <a:latin typeface="+mj-lt"/>
                <a:ea typeface="Times New Roman" panose="02020603050405020304" pitchFamily="18" charset="0"/>
                <a:cs typeface="Aptos" panose="020B0004020202020204" pitchFamily="34" charset="0"/>
              </a:rPr>
              <a:t>E</a:t>
            </a:r>
            <a:r>
              <a:rPr lang="en-US" sz="2000">
                <a:effectLst/>
                <a:latin typeface="+mj-lt"/>
                <a:ea typeface="Times New Roman" panose="02020603050405020304" pitchFamily="18" charset="0"/>
                <a:cs typeface="Aptos" panose="020B0004020202020204" pitchFamily="34" charset="0"/>
              </a:rPr>
              <a:t>conomic loss due to energy system damage and cost of sourcing alternative energy supply</a:t>
            </a:r>
          </a:p>
          <a:p>
            <a:pPr marL="641350" lvl="2" indent="-285750"/>
            <a:endParaRPr lang="en-US" sz="2000">
              <a:effectLst/>
              <a:latin typeface="+mj-lt"/>
              <a:ea typeface="Times New Roman" panose="02020603050405020304" pitchFamily="18" charset="0"/>
              <a:cs typeface="Aptos" panose="020B0004020202020204" pitchFamily="34" charset="0"/>
            </a:endParaRPr>
          </a:p>
          <a:p>
            <a:pPr marL="641350" lvl="2" indent="-285750"/>
            <a:r>
              <a:rPr lang="en-US" sz="2000">
                <a:latin typeface="+mj-lt"/>
                <a:ea typeface="Times New Roman" panose="02020603050405020304" pitchFamily="18" charset="0"/>
                <a:cs typeface="Aptos" panose="020B0004020202020204" pitchFamily="34" charset="0"/>
              </a:rPr>
              <a:t>H</a:t>
            </a:r>
            <a:r>
              <a:rPr lang="en-US" sz="2000">
                <a:effectLst/>
                <a:latin typeface="+mj-lt"/>
                <a:ea typeface="Times New Roman" panose="02020603050405020304" pitchFamily="18" charset="0"/>
                <a:cs typeface="Aptos" panose="020B0004020202020204" pitchFamily="34" charset="0"/>
              </a:rPr>
              <a:t>igh cost of accessing expert and qualified energy system technicians/repairers</a:t>
            </a:r>
          </a:p>
          <a:p>
            <a:pPr marL="641350" lvl="2" indent="-285750"/>
            <a:endParaRPr lang="en-US" sz="2000">
              <a:effectLst/>
              <a:latin typeface="+mj-lt"/>
              <a:ea typeface="Times New Roman" panose="02020603050405020304" pitchFamily="18" charset="0"/>
              <a:cs typeface="Aptos" panose="020B0004020202020204" pitchFamily="34" charset="0"/>
            </a:endParaRPr>
          </a:p>
          <a:p>
            <a:pPr marL="641350" lvl="2" indent="-285750"/>
            <a:r>
              <a:rPr lang="en-US" sz="2000">
                <a:latin typeface="+mj-lt"/>
                <a:ea typeface="Times New Roman" panose="02020603050405020304" pitchFamily="18" charset="0"/>
                <a:cs typeface="Aptos" panose="020B0004020202020204" pitchFamily="34" charset="0"/>
              </a:rPr>
              <a:t>Third party risks?</a:t>
            </a:r>
          </a:p>
          <a:p>
            <a:pPr marL="641350" lvl="2" indent="-285750"/>
            <a:endParaRPr lang="en-US" sz="2000">
              <a:effectLst/>
              <a:latin typeface="+mj-lt"/>
              <a:ea typeface="Times New Roman" panose="02020603050405020304" pitchFamily="18" charset="0"/>
              <a:cs typeface="Aptos" panose="020B0004020202020204" pitchFamily="34" charset="0"/>
            </a:endParaRPr>
          </a:p>
          <a:p>
            <a:pPr marL="641350" lvl="2" indent="-285750"/>
            <a:r>
              <a:rPr lang="en-US" sz="2000">
                <a:latin typeface="+mj-lt"/>
                <a:ea typeface="Times New Roman" panose="02020603050405020304" pitchFamily="18" charset="0"/>
                <a:cs typeface="Aptos" panose="020B0004020202020204" pitchFamily="34" charset="0"/>
              </a:rPr>
              <a:t>Others?</a:t>
            </a:r>
            <a:endParaRPr lang="en-US" sz="2000">
              <a:effectLst/>
              <a:latin typeface="+mj-lt"/>
              <a:ea typeface="Times New Roman" panose="02020603050405020304" pitchFamily="18" charset="0"/>
              <a:cs typeface="Aptos" panose="020B0004020202020204" pitchFamily="34" charset="0"/>
            </a:endParaRPr>
          </a:p>
          <a:p>
            <a:endParaRPr lang="en-AU">
              <a:latin typeface="+mj-lt"/>
            </a:endParaRPr>
          </a:p>
          <a:p>
            <a:endParaRPr lang="en-AU">
              <a:latin typeface="+mj-lt"/>
            </a:endParaRPr>
          </a:p>
        </p:txBody>
      </p:sp>
      <p:pic>
        <p:nvPicPr>
          <p:cNvPr id="3" name="Picture 2" descr="Person wearing mixed reality smartglasses touching transparent screen">
            <a:extLst>
              <a:ext uri="{FF2B5EF4-FFF2-40B4-BE49-F238E27FC236}">
                <a16:creationId xmlns:a16="http://schemas.microsoft.com/office/drawing/2014/main" id="{D06BFA79-83A6-01C9-E38D-75C7AC4C90B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3CD17CEC-3F38-AFFE-06E2-F9D203C35BEF}"/>
              </a:ext>
            </a:extLst>
          </p:cNvPr>
          <p:cNvSpPr txBox="1"/>
          <p:nvPr/>
        </p:nvSpPr>
        <p:spPr>
          <a:xfrm>
            <a:off x="6208847" y="350608"/>
            <a:ext cx="3166711" cy="553998"/>
          </a:xfrm>
          <a:prstGeom prst="rect">
            <a:avLst/>
          </a:prstGeom>
          <a:noFill/>
          <a:effectLst>
            <a:glow rad="63500">
              <a:schemeClr val="accent4">
                <a:satMod val="175000"/>
                <a:alpha val="40000"/>
              </a:schemeClr>
            </a:glow>
          </a:effectLst>
          <a:scene3d>
            <a:camera prst="orthographicFront">
              <a:rot lat="0" lon="10799999" rev="21594000"/>
            </a:camera>
            <a:lightRig rig="threePt" dir="t"/>
          </a:scene3d>
        </p:spPr>
        <p:txBody>
          <a:bodyPr wrap="square" rtlCol="0">
            <a:spAutoFit/>
            <a:scene3d>
              <a:camera prst="orthographicFront">
                <a:rot lat="0" lon="10800000" rev="0"/>
              </a:camera>
              <a:lightRig rig="threePt" dir="t"/>
            </a:scene3d>
          </a:bodyPr>
          <a:lstStyle/>
          <a:p>
            <a:r>
              <a:rPr lang="en-US" sz="3000">
                <a:solidFill>
                  <a:schemeClr val="bg1"/>
                </a:solidFill>
              </a:rPr>
              <a:t>Insurance policy</a:t>
            </a:r>
            <a:endParaRPr lang="en-AU" sz="3000">
              <a:solidFill>
                <a:schemeClr val="bg1"/>
              </a:solidFill>
            </a:endParaRPr>
          </a:p>
        </p:txBody>
      </p:sp>
    </p:spTree>
    <p:extLst>
      <p:ext uri="{BB962C8B-B14F-4D97-AF65-F5344CB8AC3E}">
        <p14:creationId xmlns:p14="http://schemas.microsoft.com/office/powerpoint/2010/main" val="4191392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F9916-8BDC-77D4-1046-55D55890C62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5DA60E7-5AA9-50DE-5358-8554B12A4A1E}"/>
              </a:ext>
            </a:extLst>
          </p:cNvPr>
          <p:cNvSpPr>
            <a:spLocks noGrp="1"/>
          </p:cNvSpPr>
          <p:nvPr>
            <p:ph type="title"/>
          </p:nvPr>
        </p:nvSpPr>
        <p:spPr>
          <a:xfrm>
            <a:off x="326848" y="288389"/>
            <a:ext cx="10879217" cy="1232435"/>
          </a:xfrm>
        </p:spPr>
        <p:txBody>
          <a:bodyPr/>
          <a:lstStyle/>
          <a:p>
            <a:br>
              <a:rPr lang="en-US"/>
            </a:br>
            <a:r>
              <a:rPr lang="en-US" sz="2800"/>
              <a:t>Handling a claim for home energy system damage</a:t>
            </a:r>
            <a:endParaRPr lang="en-AU" sz="2800"/>
          </a:p>
        </p:txBody>
      </p:sp>
      <p:sp>
        <p:nvSpPr>
          <p:cNvPr id="4" name="Slide Number Placeholder 3">
            <a:extLst>
              <a:ext uri="{FF2B5EF4-FFF2-40B4-BE49-F238E27FC236}">
                <a16:creationId xmlns:a16="http://schemas.microsoft.com/office/drawing/2014/main" id="{E3463036-6F33-AE06-3D33-E1686CA27464}"/>
              </a:ext>
            </a:extLst>
          </p:cNvPr>
          <p:cNvSpPr>
            <a:spLocks noGrp="1"/>
          </p:cNvSpPr>
          <p:nvPr>
            <p:ph type="sldNum" sz="quarter" idx="12"/>
          </p:nvPr>
        </p:nvSpPr>
        <p:spPr/>
        <p:txBody>
          <a:bodyPr/>
          <a:lstStyle/>
          <a:p>
            <a:fld id="{741AFF56-1126-4107-9C02-BC0EFBF16431}" type="slidenum">
              <a:rPr lang="en-GB" smtClean="0"/>
              <a:pPr/>
              <a:t>16</a:t>
            </a:fld>
            <a:endParaRPr lang="en-GB"/>
          </a:p>
        </p:txBody>
      </p:sp>
      <p:sp>
        <p:nvSpPr>
          <p:cNvPr id="12" name="Content Placeholder 11">
            <a:extLst>
              <a:ext uri="{FF2B5EF4-FFF2-40B4-BE49-F238E27FC236}">
                <a16:creationId xmlns:a16="http://schemas.microsoft.com/office/drawing/2014/main" id="{1A92E075-A156-5D03-4044-956D2FF17234}"/>
              </a:ext>
            </a:extLst>
          </p:cNvPr>
          <p:cNvSpPr>
            <a:spLocks noGrp="1"/>
          </p:cNvSpPr>
          <p:nvPr>
            <p:ph sz="quarter" idx="13"/>
          </p:nvPr>
        </p:nvSpPr>
        <p:spPr>
          <a:xfrm>
            <a:off x="769909" y="1814812"/>
            <a:ext cx="3434446" cy="1144883"/>
          </a:xfrm>
          <a:prstGeom prst="wedgeRectCallout">
            <a:avLst>
              <a:gd name="adj1" fmla="val 37357"/>
              <a:gd name="adj2" fmla="val 197814"/>
            </a:avLst>
          </a:prstGeom>
          <a:ln>
            <a:solidFill>
              <a:schemeClr val="bg1"/>
            </a:solidFill>
          </a:ln>
        </p:spPr>
        <p:txBody>
          <a:bodyPr lIns="108000" tIns="108000" rIns="108000"/>
          <a:lstStyle/>
          <a:p>
            <a:r>
              <a:rPr lang="en-AU" sz="1800">
                <a:latin typeface="Aptos" panose="020B0004020202020204" pitchFamily="34" charset="0"/>
              </a:rPr>
              <a:t>Damage assessment and make-safe –  should this only be done by a qualified electrician?</a:t>
            </a:r>
          </a:p>
          <a:p>
            <a:endParaRPr lang="en-AU"/>
          </a:p>
        </p:txBody>
      </p:sp>
      <p:sp>
        <p:nvSpPr>
          <p:cNvPr id="13" name="Content Placeholder 11">
            <a:extLst>
              <a:ext uri="{FF2B5EF4-FFF2-40B4-BE49-F238E27FC236}">
                <a16:creationId xmlns:a16="http://schemas.microsoft.com/office/drawing/2014/main" id="{29DE4189-50C2-66A8-4678-62228D650AEF}"/>
              </a:ext>
            </a:extLst>
          </p:cNvPr>
          <p:cNvSpPr txBox="1">
            <a:spLocks/>
          </p:cNvSpPr>
          <p:nvPr/>
        </p:nvSpPr>
        <p:spPr>
          <a:xfrm>
            <a:off x="9323924" y="1520824"/>
            <a:ext cx="2541227" cy="1090129"/>
          </a:xfrm>
          <a:prstGeom prst="wedgeRectCallout">
            <a:avLst>
              <a:gd name="adj1" fmla="val 47027"/>
              <a:gd name="adj2" fmla="val 214525"/>
            </a:avLst>
          </a:prstGeom>
          <a:ln>
            <a:solidFill>
              <a:schemeClr val="bg1"/>
            </a:solidFill>
          </a:ln>
        </p:spPr>
        <p:txBody>
          <a:bodyPr vert="horz" lIns="108000" tIns="108000" rIns="10800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bg1"/>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bg1"/>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ptos" panose="020B0004020202020204" pitchFamily="34" charset="0"/>
              </a:rPr>
              <a:t>C</a:t>
            </a:r>
            <a:r>
              <a:rPr lang="en-AU" sz="1800" err="1">
                <a:latin typeface="Aptos" panose="020B0004020202020204" pitchFamily="34" charset="0"/>
              </a:rPr>
              <a:t>laims</a:t>
            </a:r>
            <a:r>
              <a:rPr lang="en-AU" sz="1800">
                <a:latin typeface="Aptos" panose="020B0004020202020204" pitchFamily="34" charset="0"/>
              </a:rPr>
              <a:t> assessment and decision: expert assessment required</a:t>
            </a:r>
            <a:endParaRPr lang="en-AU"/>
          </a:p>
        </p:txBody>
      </p:sp>
      <p:sp>
        <p:nvSpPr>
          <p:cNvPr id="14" name="Content Placeholder 11">
            <a:extLst>
              <a:ext uri="{FF2B5EF4-FFF2-40B4-BE49-F238E27FC236}">
                <a16:creationId xmlns:a16="http://schemas.microsoft.com/office/drawing/2014/main" id="{F7275E47-1C17-2730-99C5-05D41EF0D7B6}"/>
              </a:ext>
            </a:extLst>
          </p:cNvPr>
          <p:cNvSpPr txBox="1">
            <a:spLocks/>
          </p:cNvSpPr>
          <p:nvPr/>
        </p:nvSpPr>
        <p:spPr>
          <a:xfrm>
            <a:off x="4204355" y="5012438"/>
            <a:ext cx="1715136" cy="714248"/>
          </a:xfrm>
          <a:prstGeom prst="wedgeRectCallout">
            <a:avLst>
              <a:gd name="adj1" fmla="val -50213"/>
              <a:gd name="adj2" fmla="val 90216"/>
            </a:avLst>
          </a:prstGeom>
          <a:ln>
            <a:solidFill>
              <a:schemeClr val="bg1"/>
            </a:solidFill>
          </a:ln>
        </p:spPr>
        <p:txBody>
          <a:bodyPr vert="horz" lIns="108000" tIns="108000" rIns="10800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bg1"/>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bg1"/>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Aptos" panose="020B0004020202020204" pitchFamily="34" charset="0"/>
              </a:rPr>
              <a:t>Cash settle or repair?</a:t>
            </a:r>
          </a:p>
          <a:p>
            <a:endParaRPr lang="en-AU">
              <a:solidFill>
                <a:schemeClr val="accent1"/>
              </a:solidFill>
            </a:endParaRPr>
          </a:p>
        </p:txBody>
      </p:sp>
      <p:sp>
        <p:nvSpPr>
          <p:cNvPr id="15" name="Content Placeholder 11">
            <a:extLst>
              <a:ext uri="{FF2B5EF4-FFF2-40B4-BE49-F238E27FC236}">
                <a16:creationId xmlns:a16="http://schemas.microsoft.com/office/drawing/2014/main" id="{A41B2128-3F8A-B7CB-7395-CA1F8C4ACE2F}"/>
              </a:ext>
            </a:extLst>
          </p:cNvPr>
          <p:cNvSpPr txBox="1">
            <a:spLocks/>
          </p:cNvSpPr>
          <p:nvPr/>
        </p:nvSpPr>
        <p:spPr>
          <a:xfrm>
            <a:off x="4766819" y="2231840"/>
            <a:ext cx="4216925" cy="1455710"/>
          </a:xfrm>
          <a:prstGeom prst="wedgeRectCallout">
            <a:avLst>
              <a:gd name="adj1" fmla="val -13639"/>
              <a:gd name="adj2" fmla="val 139317"/>
            </a:avLst>
          </a:prstGeom>
          <a:ln>
            <a:solidFill>
              <a:schemeClr val="bg1"/>
            </a:solidFill>
          </a:ln>
        </p:spPr>
        <p:txBody>
          <a:bodyPr vert="horz" lIns="108000" tIns="108000" rIns="10800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bg1"/>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bg1"/>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Aptos" panose="020B0004020202020204" pitchFamily="34" charset="0"/>
                <a:ea typeface="Times New Roman" panose="02020603050405020304" pitchFamily="18" charset="0"/>
                <a:cs typeface="Aptos" panose="020B0004020202020204" pitchFamily="34" charset="0"/>
              </a:rPr>
              <a:t>How do current standard policy exclusions apply? How does wear and tear exclusion apply if solar panels have pre-existing but minor hail damage?                                                    </a:t>
            </a:r>
            <a:endParaRPr lang="en-AU" sz="1800">
              <a:solidFill>
                <a:schemeClr val="accent1"/>
              </a:solidFill>
              <a:highlight>
                <a:srgbClr val="FFFFFF"/>
              </a:highlight>
              <a:latin typeface="Aptos" panose="020B0004020202020204" pitchFamily="34" charset="0"/>
              <a:ea typeface="Aptos" panose="020B0004020202020204" pitchFamily="34" charset="0"/>
              <a:cs typeface="Aptos" panose="020B0004020202020204" pitchFamily="34" charset="0"/>
            </a:endParaRPr>
          </a:p>
          <a:p>
            <a:endParaRPr lang="en-AU"/>
          </a:p>
        </p:txBody>
      </p:sp>
      <p:sp>
        <p:nvSpPr>
          <p:cNvPr id="16" name="Content Placeholder 11">
            <a:extLst>
              <a:ext uri="{FF2B5EF4-FFF2-40B4-BE49-F238E27FC236}">
                <a16:creationId xmlns:a16="http://schemas.microsoft.com/office/drawing/2014/main" id="{3B6F1251-555A-4124-0636-C9B0E8AABD7F}"/>
              </a:ext>
            </a:extLst>
          </p:cNvPr>
          <p:cNvSpPr txBox="1">
            <a:spLocks/>
          </p:cNvSpPr>
          <p:nvPr/>
        </p:nvSpPr>
        <p:spPr>
          <a:xfrm>
            <a:off x="350324" y="3864990"/>
            <a:ext cx="2788802" cy="1611983"/>
          </a:xfrm>
          <a:prstGeom prst="wedgeRectCallout">
            <a:avLst>
              <a:gd name="adj1" fmla="val -34662"/>
              <a:gd name="adj2" fmla="val 98846"/>
            </a:avLst>
          </a:prstGeom>
          <a:ln>
            <a:solidFill>
              <a:schemeClr val="bg1"/>
            </a:solidFill>
          </a:ln>
        </p:spPr>
        <p:txBody>
          <a:bodyPr vert="horz" lIns="108000" tIns="108000" rIns="10800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bg1"/>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bg1"/>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Aptos" panose="020B0004020202020204" pitchFamily="34" charset="0"/>
                <a:ea typeface="Aptos" panose="020B0004020202020204" pitchFamily="34" charset="0"/>
                <a:cs typeface="Aptos" panose="020B0004020202020204" pitchFamily="34" charset="0"/>
              </a:rPr>
              <a:t>Should the policy provide a clear definition of ‘maintenance’ required for a home energy system?</a:t>
            </a:r>
          </a:p>
          <a:p>
            <a:endParaRPr lang="en-AU"/>
          </a:p>
        </p:txBody>
      </p:sp>
      <p:sp>
        <p:nvSpPr>
          <p:cNvPr id="17" name="Content Placeholder 11">
            <a:extLst>
              <a:ext uri="{FF2B5EF4-FFF2-40B4-BE49-F238E27FC236}">
                <a16:creationId xmlns:a16="http://schemas.microsoft.com/office/drawing/2014/main" id="{190176AB-586B-8738-D131-3BEB2937454B}"/>
              </a:ext>
            </a:extLst>
          </p:cNvPr>
          <p:cNvSpPr txBox="1">
            <a:spLocks/>
          </p:cNvSpPr>
          <p:nvPr/>
        </p:nvSpPr>
        <p:spPr>
          <a:xfrm>
            <a:off x="6802073" y="4565795"/>
            <a:ext cx="4750345" cy="893286"/>
          </a:xfrm>
          <a:prstGeom prst="wedgeRectCallout">
            <a:avLst>
              <a:gd name="adj1" fmla="val -17336"/>
              <a:gd name="adj2" fmla="val 118188"/>
            </a:avLst>
          </a:prstGeom>
          <a:ln>
            <a:solidFill>
              <a:schemeClr val="bg1"/>
            </a:solidFill>
          </a:ln>
        </p:spPr>
        <p:txBody>
          <a:bodyPr vert="horz" lIns="108000" tIns="108000" rIns="10800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bg1"/>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bg1"/>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AU" sz="1800">
                <a:latin typeface="Aptos" panose="020B0004020202020204" pitchFamily="34" charset="0"/>
                <a:ea typeface="Aptos" panose="020B0004020202020204" pitchFamily="34" charset="0"/>
                <a:cs typeface="Aptos" panose="020B0004020202020204" pitchFamily="34" charset="0"/>
              </a:rPr>
              <a:t>If home energy system damage claim is cash settled, how is the cash amount determined?</a:t>
            </a:r>
          </a:p>
        </p:txBody>
      </p:sp>
    </p:spTree>
    <p:extLst>
      <p:ext uri="{BB962C8B-B14F-4D97-AF65-F5344CB8AC3E}">
        <p14:creationId xmlns:p14="http://schemas.microsoft.com/office/powerpoint/2010/main" val="159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5E7F18-BD8C-A2DB-11D8-00B9D7DC915E}"/>
              </a:ext>
            </a:extLst>
          </p:cNvPr>
          <p:cNvSpPr>
            <a:spLocks noGrp="1"/>
          </p:cNvSpPr>
          <p:nvPr>
            <p:ph type="title"/>
          </p:nvPr>
        </p:nvSpPr>
        <p:spPr/>
        <p:txBody>
          <a:bodyPr/>
          <a:lstStyle/>
          <a:p>
            <a:br>
              <a:rPr lang="en-US"/>
            </a:br>
            <a:r>
              <a:rPr lang="en-US"/>
              <a:t>Repairing home energy systems</a:t>
            </a:r>
            <a:endParaRPr lang="en-AU"/>
          </a:p>
        </p:txBody>
      </p:sp>
      <p:sp>
        <p:nvSpPr>
          <p:cNvPr id="4" name="Slide Number Placeholder 3">
            <a:extLst>
              <a:ext uri="{FF2B5EF4-FFF2-40B4-BE49-F238E27FC236}">
                <a16:creationId xmlns:a16="http://schemas.microsoft.com/office/drawing/2014/main" id="{177862A6-D7BB-DFF8-47C4-EE1704DB6CC1}"/>
              </a:ext>
            </a:extLst>
          </p:cNvPr>
          <p:cNvSpPr>
            <a:spLocks noGrp="1"/>
          </p:cNvSpPr>
          <p:nvPr>
            <p:ph type="sldNum" sz="quarter" idx="12"/>
          </p:nvPr>
        </p:nvSpPr>
        <p:spPr/>
        <p:txBody>
          <a:bodyPr/>
          <a:lstStyle/>
          <a:p>
            <a:fld id="{741AFF56-1126-4107-9C02-BC0EFBF16431}" type="slidenum">
              <a:rPr lang="en-GB" smtClean="0"/>
              <a:pPr/>
              <a:t>17</a:t>
            </a:fld>
            <a:endParaRPr lang="en-GB"/>
          </a:p>
        </p:txBody>
      </p:sp>
      <p:sp>
        <p:nvSpPr>
          <p:cNvPr id="12" name="Content Placeholder 11">
            <a:extLst>
              <a:ext uri="{FF2B5EF4-FFF2-40B4-BE49-F238E27FC236}">
                <a16:creationId xmlns:a16="http://schemas.microsoft.com/office/drawing/2014/main" id="{221412C6-6B7B-BB1B-CDCD-115B7D51318D}"/>
              </a:ext>
            </a:extLst>
          </p:cNvPr>
          <p:cNvSpPr>
            <a:spLocks noGrp="1"/>
          </p:cNvSpPr>
          <p:nvPr>
            <p:ph sz="quarter" idx="13"/>
          </p:nvPr>
        </p:nvSpPr>
        <p:spPr>
          <a:xfrm>
            <a:off x="472871" y="1975787"/>
            <a:ext cx="2128926" cy="2128221"/>
          </a:xfrm>
          <a:prstGeom prst="wedgeRectCallout">
            <a:avLst>
              <a:gd name="adj1" fmla="val 37603"/>
              <a:gd name="adj2" fmla="val -67197"/>
            </a:avLst>
          </a:prstGeom>
          <a:ln>
            <a:solidFill>
              <a:schemeClr val="bg1"/>
            </a:solidFill>
          </a:ln>
        </p:spPr>
        <p:txBody>
          <a:bodyPr lIns="108000" tIns="108000" rIns="108000"/>
          <a:lstStyle/>
          <a:p>
            <a:pPr lvl="0"/>
            <a:r>
              <a:rPr lang="en-AU" sz="1800">
                <a:latin typeface="Aptos" panose="020B0004020202020204" pitchFamily="34" charset="0"/>
              </a:rPr>
              <a:t>Qualified technicians – noting occupational standards and </a:t>
            </a:r>
            <a:r>
              <a:rPr lang="en-AU" sz="1800">
                <a:effectLst/>
                <a:latin typeface="Aptos" panose="020B0004020202020204" pitchFamily="34" charset="0"/>
                <a:ea typeface="Times New Roman" panose="02020603050405020304" pitchFamily="18" charset="0"/>
                <a:cs typeface="Aptos" panose="020B0004020202020204" pitchFamily="34" charset="0"/>
              </a:rPr>
              <a:t>regulatory requirements</a:t>
            </a:r>
            <a:endParaRPr lang="en-AU" sz="1800">
              <a:effectLst/>
              <a:latin typeface="Aptos" panose="020B0004020202020204" pitchFamily="34" charset="0"/>
              <a:ea typeface="Aptos" panose="020B0004020202020204" pitchFamily="34" charset="0"/>
              <a:cs typeface="Aptos" panose="020B0004020202020204" pitchFamily="34" charset="0"/>
            </a:endParaRPr>
          </a:p>
          <a:p>
            <a:endParaRPr lang="en-AU"/>
          </a:p>
        </p:txBody>
      </p:sp>
      <p:sp>
        <p:nvSpPr>
          <p:cNvPr id="13" name="Content Placeholder 11">
            <a:extLst>
              <a:ext uri="{FF2B5EF4-FFF2-40B4-BE49-F238E27FC236}">
                <a16:creationId xmlns:a16="http://schemas.microsoft.com/office/drawing/2014/main" id="{5630D701-40F0-2401-7E55-3FDA45CA09F8}"/>
              </a:ext>
            </a:extLst>
          </p:cNvPr>
          <p:cNvSpPr txBox="1">
            <a:spLocks/>
          </p:cNvSpPr>
          <p:nvPr/>
        </p:nvSpPr>
        <p:spPr>
          <a:xfrm>
            <a:off x="7975076" y="2202737"/>
            <a:ext cx="3280529" cy="1674319"/>
          </a:xfrm>
          <a:prstGeom prst="wedgeRectCallout">
            <a:avLst>
              <a:gd name="adj1" fmla="val -35955"/>
              <a:gd name="adj2" fmla="val -108412"/>
            </a:avLst>
          </a:prstGeom>
          <a:ln>
            <a:solidFill>
              <a:schemeClr val="bg1"/>
            </a:solidFill>
          </a:ln>
        </p:spPr>
        <p:txBody>
          <a:bodyPr vert="horz" lIns="108000" tIns="108000" rIns="10800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bg1"/>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bg1"/>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Aptos" panose="020B0004020202020204" pitchFamily="34" charset="0"/>
                <a:ea typeface="Times New Roman" panose="02020603050405020304" pitchFamily="18" charset="0"/>
                <a:cs typeface="Aptos" panose="020B0004020202020204" pitchFamily="34" charset="0"/>
              </a:rPr>
              <a:t>Interaction between and co-ordination of energy system technicians, </a:t>
            </a:r>
            <a:br>
              <a:rPr lang="en-AU" sz="1800">
                <a:latin typeface="Aptos" panose="020B0004020202020204" pitchFamily="34" charset="0"/>
                <a:ea typeface="Times New Roman" panose="02020603050405020304" pitchFamily="18" charset="0"/>
                <a:cs typeface="Aptos" panose="020B0004020202020204" pitchFamily="34" charset="0"/>
              </a:rPr>
            </a:br>
            <a:r>
              <a:rPr lang="en-AU" sz="1800">
                <a:latin typeface="Aptos" panose="020B0004020202020204" pitchFamily="34" charset="0"/>
                <a:ea typeface="Times New Roman" panose="02020603050405020304" pitchFamily="18" charset="0"/>
                <a:cs typeface="Aptos" panose="020B0004020202020204" pitchFamily="34" charset="0"/>
              </a:rPr>
              <a:t>and other home repairers (tilers, builders, plumbers)</a:t>
            </a:r>
            <a:endParaRPr lang="en-AU"/>
          </a:p>
        </p:txBody>
      </p:sp>
      <p:sp>
        <p:nvSpPr>
          <p:cNvPr id="14" name="Content Placeholder 11">
            <a:extLst>
              <a:ext uri="{FF2B5EF4-FFF2-40B4-BE49-F238E27FC236}">
                <a16:creationId xmlns:a16="http://schemas.microsoft.com/office/drawing/2014/main" id="{31EDF19D-3E5B-542E-8BA7-CA86BA6F5809}"/>
              </a:ext>
            </a:extLst>
          </p:cNvPr>
          <p:cNvSpPr txBox="1">
            <a:spLocks/>
          </p:cNvSpPr>
          <p:nvPr/>
        </p:nvSpPr>
        <p:spPr>
          <a:xfrm>
            <a:off x="3047602" y="3080980"/>
            <a:ext cx="1715688" cy="1337189"/>
          </a:xfrm>
          <a:prstGeom prst="wedgeRectCallout">
            <a:avLst>
              <a:gd name="adj1" fmla="val -2174"/>
              <a:gd name="adj2" fmla="val -77504"/>
            </a:avLst>
          </a:prstGeom>
          <a:ln>
            <a:solidFill>
              <a:schemeClr val="bg1"/>
            </a:solidFill>
          </a:ln>
        </p:spPr>
        <p:txBody>
          <a:bodyPr vert="horz" lIns="108000" tIns="108000" rIns="10800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bg1"/>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bg1"/>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Aptos" panose="020B0004020202020204" pitchFamily="34" charset="0"/>
              </a:rPr>
              <a:t>Developing</a:t>
            </a:r>
            <a:r>
              <a:rPr lang="en-AU" sz="1800">
                <a:latin typeface="Aptos" panose="020B0004020202020204" pitchFamily="34" charset="0"/>
                <a:ea typeface="Times New Roman" panose="02020603050405020304" pitchFamily="18" charset="0"/>
                <a:cs typeface="Aptos" panose="020B0004020202020204" pitchFamily="34" charset="0"/>
              </a:rPr>
              <a:t> energy system repair networks</a:t>
            </a:r>
            <a:endParaRPr lang="en-AU" sz="1800">
              <a:latin typeface="Aptos" panose="020B0004020202020204" pitchFamily="34" charset="0"/>
              <a:ea typeface="Aptos" panose="020B0004020202020204" pitchFamily="34" charset="0"/>
              <a:cs typeface="Aptos" panose="020B0004020202020204" pitchFamily="34" charset="0"/>
            </a:endParaRPr>
          </a:p>
          <a:p>
            <a:endParaRPr lang="en-AU">
              <a:solidFill>
                <a:schemeClr val="accent1"/>
              </a:solidFill>
            </a:endParaRPr>
          </a:p>
        </p:txBody>
      </p:sp>
      <p:sp>
        <p:nvSpPr>
          <p:cNvPr id="15" name="Content Placeholder 11">
            <a:extLst>
              <a:ext uri="{FF2B5EF4-FFF2-40B4-BE49-F238E27FC236}">
                <a16:creationId xmlns:a16="http://schemas.microsoft.com/office/drawing/2014/main" id="{CE6A2752-FAB4-0A93-12D1-A70CA9D4769F}"/>
              </a:ext>
            </a:extLst>
          </p:cNvPr>
          <p:cNvSpPr txBox="1">
            <a:spLocks/>
          </p:cNvSpPr>
          <p:nvPr/>
        </p:nvSpPr>
        <p:spPr>
          <a:xfrm>
            <a:off x="5180240" y="4104008"/>
            <a:ext cx="2414129" cy="1532323"/>
          </a:xfrm>
          <a:prstGeom prst="wedgeRectCallout">
            <a:avLst>
              <a:gd name="adj1" fmla="val -25168"/>
              <a:gd name="adj2" fmla="val -134480"/>
            </a:avLst>
          </a:prstGeom>
          <a:ln>
            <a:solidFill>
              <a:schemeClr val="bg1"/>
            </a:solidFill>
          </a:ln>
        </p:spPr>
        <p:txBody>
          <a:bodyPr vert="horz" lIns="108000" tIns="108000" rIns="10800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bg1"/>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bg1"/>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Aptos" panose="020B0004020202020204" pitchFamily="34" charset="0"/>
                <a:ea typeface="Times New Roman" panose="02020603050405020304" pitchFamily="18" charset="0"/>
                <a:cs typeface="Aptos" panose="020B0004020202020204" pitchFamily="34" charset="0"/>
              </a:rPr>
              <a:t>Industry support for training and education of home energy system technicians</a:t>
            </a:r>
            <a:endParaRPr lang="en-AU" sz="1800">
              <a:latin typeface="Aptos" panose="020B0004020202020204" pitchFamily="34" charset="0"/>
              <a:ea typeface="Aptos" panose="020B0004020202020204" pitchFamily="34" charset="0"/>
              <a:cs typeface="Aptos" panose="020B0004020202020204" pitchFamily="34" charset="0"/>
            </a:endParaRPr>
          </a:p>
          <a:p>
            <a:endParaRPr lang="en-AU"/>
          </a:p>
        </p:txBody>
      </p:sp>
      <p:sp>
        <p:nvSpPr>
          <p:cNvPr id="16" name="Content Placeholder 11">
            <a:extLst>
              <a:ext uri="{FF2B5EF4-FFF2-40B4-BE49-F238E27FC236}">
                <a16:creationId xmlns:a16="http://schemas.microsoft.com/office/drawing/2014/main" id="{61072D9E-1912-DB81-8B58-BD6A5C9A1CDD}"/>
              </a:ext>
            </a:extLst>
          </p:cNvPr>
          <p:cNvSpPr txBox="1">
            <a:spLocks/>
          </p:cNvSpPr>
          <p:nvPr/>
        </p:nvSpPr>
        <p:spPr>
          <a:xfrm>
            <a:off x="848403" y="5296709"/>
            <a:ext cx="3951130" cy="1419044"/>
          </a:xfrm>
          <a:prstGeom prst="wedgeRectCallout">
            <a:avLst>
              <a:gd name="adj1" fmla="val -2805"/>
              <a:gd name="adj2" fmla="val -113501"/>
            </a:avLst>
          </a:prstGeom>
          <a:ln>
            <a:solidFill>
              <a:schemeClr val="bg1"/>
            </a:solidFill>
          </a:ln>
        </p:spPr>
        <p:txBody>
          <a:bodyPr vert="horz" lIns="108000" tIns="108000" rIns="10800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bg1"/>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bg1"/>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latin typeface="Aptos" panose="020B0004020202020204" pitchFamily="34" charset="0"/>
                <a:ea typeface="Times New Roman" panose="02020603050405020304" pitchFamily="18" charset="0"/>
                <a:cs typeface="Aptos" panose="020B0004020202020204" pitchFamily="34" charset="0"/>
              </a:rPr>
              <a:t>Development of accessible and efficient supply chains for solar panels, inverters, home batteries, chargers, smart meters</a:t>
            </a:r>
            <a:endParaRPr lang="en-AU" sz="1800">
              <a:latin typeface="Aptos" panose="020B0004020202020204" pitchFamily="34" charset="0"/>
              <a:ea typeface="Aptos" panose="020B0004020202020204" pitchFamily="34" charset="0"/>
              <a:cs typeface="Aptos" panose="020B0004020202020204" pitchFamily="34" charset="0"/>
            </a:endParaRPr>
          </a:p>
          <a:p>
            <a:endParaRPr lang="en-AU"/>
          </a:p>
        </p:txBody>
      </p:sp>
      <p:sp>
        <p:nvSpPr>
          <p:cNvPr id="17" name="Content Placeholder 11">
            <a:extLst>
              <a:ext uri="{FF2B5EF4-FFF2-40B4-BE49-F238E27FC236}">
                <a16:creationId xmlns:a16="http://schemas.microsoft.com/office/drawing/2014/main" id="{3B8595DD-B424-E121-49B2-3EA37AEC0736}"/>
              </a:ext>
            </a:extLst>
          </p:cNvPr>
          <p:cNvSpPr txBox="1">
            <a:spLocks/>
          </p:cNvSpPr>
          <p:nvPr/>
        </p:nvSpPr>
        <p:spPr>
          <a:xfrm>
            <a:off x="8155295" y="5074997"/>
            <a:ext cx="3188302" cy="1419045"/>
          </a:xfrm>
          <a:prstGeom prst="wedgeRectCallout">
            <a:avLst>
              <a:gd name="adj1" fmla="val -39756"/>
              <a:gd name="adj2" fmla="val -68368"/>
            </a:avLst>
          </a:prstGeom>
          <a:ln>
            <a:solidFill>
              <a:schemeClr val="bg1"/>
            </a:solidFill>
          </a:ln>
        </p:spPr>
        <p:txBody>
          <a:bodyPr vert="horz" lIns="108000" tIns="108000" rIns="10800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bg1"/>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bg1"/>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AU" sz="1800">
                <a:latin typeface="Aptos" panose="020B0004020202020204" pitchFamily="34" charset="0"/>
                <a:ea typeface="Times New Roman" panose="02020603050405020304" pitchFamily="18" charset="0"/>
                <a:cs typeface="Aptos" panose="020B0004020202020204" pitchFamily="34" charset="0"/>
              </a:rPr>
              <a:t>Preparing for a scaled response – for example, if 1999 Sydney hailstorm were to occur in 2035</a:t>
            </a:r>
            <a:endParaRPr lang="en-AU" sz="1800">
              <a:latin typeface="Aptos" panose="020B0004020202020204" pitchFamily="34" charset="0"/>
              <a:ea typeface="Aptos" panose="020B0004020202020204" pitchFamily="34" charset="0"/>
              <a:cs typeface="Aptos" panose="020B0004020202020204" pitchFamily="34" charset="0"/>
            </a:endParaRPr>
          </a:p>
          <a:p>
            <a:pPr algn="r"/>
            <a:endParaRPr lang="en-AU"/>
          </a:p>
        </p:txBody>
      </p:sp>
    </p:spTree>
    <p:extLst>
      <p:ext uri="{BB962C8B-B14F-4D97-AF65-F5344CB8AC3E}">
        <p14:creationId xmlns:p14="http://schemas.microsoft.com/office/powerpoint/2010/main" val="2342013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462E8-8B39-43C9-E201-C615E5F695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A60D-9646-578F-7FAE-0C27B8EA3CE0}"/>
              </a:ext>
            </a:extLst>
          </p:cNvPr>
          <p:cNvSpPr>
            <a:spLocks noGrp="1"/>
          </p:cNvSpPr>
          <p:nvPr>
            <p:ph type="title"/>
          </p:nvPr>
        </p:nvSpPr>
        <p:spPr>
          <a:xfrm>
            <a:off x="326848" y="288389"/>
            <a:ext cx="11140729" cy="1232435"/>
          </a:xfrm>
        </p:spPr>
        <p:txBody>
          <a:bodyPr/>
          <a:lstStyle/>
          <a:p>
            <a:br>
              <a:rPr lang="en-US"/>
            </a:br>
            <a:endParaRPr lang="en-US"/>
          </a:p>
        </p:txBody>
      </p:sp>
      <p:sp>
        <p:nvSpPr>
          <p:cNvPr id="4" name="Slide Number Placeholder 3">
            <a:extLst>
              <a:ext uri="{FF2B5EF4-FFF2-40B4-BE49-F238E27FC236}">
                <a16:creationId xmlns:a16="http://schemas.microsoft.com/office/drawing/2014/main" id="{173B8E56-0B87-74E3-DE52-92A8A6ACE364}"/>
              </a:ext>
            </a:extLst>
          </p:cNvPr>
          <p:cNvSpPr>
            <a:spLocks noGrp="1"/>
          </p:cNvSpPr>
          <p:nvPr>
            <p:ph type="sldNum" sz="quarter" idx="12"/>
          </p:nvPr>
        </p:nvSpPr>
        <p:spPr/>
        <p:txBody>
          <a:bodyPr/>
          <a:lstStyle/>
          <a:p>
            <a:fld id="{741AFF56-1126-4107-9C02-BC0EFBF16431}" type="slidenum">
              <a:rPr lang="en-GB" smtClean="0"/>
              <a:pPr/>
              <a:t>18</a:t>
            </a:fld>
            <a:endParaRPr lang="en-GB"/>
          </a:p>
        </p:txBody>
      </p:sp>
      <p:sp>
        <p:nvSpPr>
          <p:cNvPr id="6" name="Content Placeholder 5">
            <a:extLst>
              <a:ext uri="{FF2B5EF4-FFF2-40B4-BE49-F238E27FC236}">
                <a16:creationId xmlns:a16="http://schemas.microsoft.com/office/drawing/2014/main" id="{CBD967ED-AA70-5DD1-F68A-1BEAC04A61F4}"/>
              </a:ext>
            </a:extLst>
          </p:cNvPr>
          <p:cNvSpPr>
            <a:spLocks noGrp="1"/>
          </p:cNvSpPr>
          <p:nvPr>
            <p:ph sz="quarter" idx="13"/>
          </p:nvPr>
        </p:nvSpPr>
        <p:spPr>
          <a:xfrm>
            <a:off x="408987" y="171991"/>
            <a:ext cx="6057900" cy="5857972"/>
          </a:xfrm>
        </p:spPr>
        <p:txBody>
          <a:bodyPr/>
          <a:lstStyle/>
          <a:p>
            <a:r>
              <a:rPr lang="en-AU" sz="2400" b="1"/>
              <a:t>Let’s imagine a Sydney hailstorm in 2035…</a:t>
            </a:r>
          </a:p>
          <a:p>
            <a:r>
              <a:rPr lang="en-AU" sz="1800" b="1"/>
              <a:t>Solar panels are damaged </a:t>
            </a:r>
          </a:p>
          <a:p>
            <a:pPr marL="290512" lvl="1" indent="-285750">
              <a:buFont typeface="Arial" panose="020B0604020202020204" pitchFamily="34" charset="0"/>
              <a:buChar char="•"/>
            </a:pPr>
            <a:r>
              <a:rPr lang="en-AU" sz="1800"/>
              <a:t>The power supply to the house is disrupted</a:t>
            </a:r>
          </a:p>
          <a:p>
            <a:pPr marL="290512" lvl="1" indent="-285750">
              <a:buFont typeface="Arial" panose="020B0604020202020204" pitchFamily="34" charset="0"/>
              <a:buChar char="•"/>
            </a:pPr>
            <a:r>
              <a:rPr lang="en-AU" sz="1800"/>
              <a:t>All appliances are not working </a:t>
            </a:r>
          </a:p>
          <a:p>
            <a:pPr marL="290512" lvl="1" indent="-285750">
              <a:buFont typeface="Arial" panose="020B0604020202020204" pitchFamily="34" charset="0"/>
              <a:buChar char="•"/>
            </a:pPr>
            <a:r>
              <a:rPr lang="en-AU" sz="1800"/>
              <a:t>Homeowner can’t charge the car (e-scooter, e-bike, work phone…etc.)</a:t>
            </a:r>
          </a:p>
          <a:p>
            <a:pPr marL="290512" lvl="1" indent="-285750">
              <a:buFont typeface="Arial" panose="020B0604020202020204" pitchFamily="34" charset="0"/>
              <a:buChar char="•"/>
            </a:pPr>
            <a:r>
              <a:rPr lang="en-AU" sz="1800"/>
              <a:t>The whole neighbourhood is impacted – thousands of homes have damaged panels and are without power</a:t>
            </a:r>
          </a:p>
          <a:p>
            <a:pPr marL="290512" lvl="1" indent="-285750">
              <a:buFont typeface="Arial" panose="020B0604020202020204" pitchFamily="34" charset="0"/>
              <a:buChar char="•"/>
            </a:pPr>
            <a:endParaRPr lang="en-AU" sz="1800"/>
          </a:p>
          <a:p>
            <a:pPr lvl="1"/>
            <a:r>
              <a:rPr lang="en-AU" sz="1800" b="1"/>
              <a:t>Homeowner urgently needs access to the energy grid</a:t>
            </a:r>
          </a:p>
          <a:p>
            <a:pPr marL="290512" lvl="1" indent="-285750">
              <a:buFont typeface="Arial" panose="020B0604020202020204" pitchFamily="34" charset="0"/>
              <a:buChar char="•"/>
            </a:pPr>
            <a:r>
              <a:rPr lang="en-AU" sz="1800"/>
              <a:t>Grid electricity is expensive – possibly hundreds of dollars/day</a:t>
            </a:r>
          </a:p>
          <a:p>
            <a:pPr lvl="2" indent="0">
              <a:buNone/>
            </a:pPr>
            <a:endParaRPr lang="en-AU" sz="1800"/>
          </a:p>
          <a:p>
            <a:pPr lvl="1"/>
            <a:r>
              <a:rPr lang="en-AU" sz="1800" b="1"/>
              <a:t>Solar panels (and other system elements) need to be repaired</a:t>
            </a:r>
          </a:p>
          <a:p>
            <a:pPr marL="290512" lvl="1" indent="-285750">
              <a:buFont typeface="Arial" panose="020B0604020202020204" pitchFamily="34" charset="0"/>
              <a:buChar char="•"/>
            </a:pPr>
            <a:r>
              <a:rPr lang="en-AU" sz="1800"/>
              <a:t>Specialist repairers are in high demand and expensive.</a:t>
            </a:r>
          </a:p>
          <a:p>
            <a:pPr lvl="1"/>
            <a:endParaRPr lang="en-AU" sz="1800"/>
          </a:p>
          <a:p>
            <a:pPr lvl="1"/>
            <a:r>
              <a:rPr lang="en-AU" sz="1800" b="1"/>
              <a:t>Homeowner and family may urgently need temporary accommodation.</a:t>
            </a:r>
          </a:p>
          <a:p>
            <a:pPr marL="290512" lvl="1" indent="-285750">
              <a:buFont typeface="Arial" panose="020B0604020202020204" pitchFamily="34" charset="0"/>
              <a:buChar char="•"/>
            </a:pPr>
            <a:endParaRPr lang="en-AU"/>
          </a:p>
          <a:p>
            <a:endParaRPr lang="en-AU"/>
          </a:p>
        </p:txBody>
      </p:sp>
      <p:pic>
        <p:nvPicPr>
          <p:cNvPr id="10" name="Picture 9" descr="A hail-storm damages solar panels and there is no power. Specialists repair the solar panels and computer equipment is required. &#10;">
            <a:extLst>
              <a:ext uri="{FF2B5EF4-FFF2-40B4-BE49-F238E27FC236}">
                <a16:creationId xmlns:a16="http://schemas.microsoft.com/office/drawing/2014/main" id="{49F068B4-7C6C-8711-2DF2-69D8EB927B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0" y="1389062"/>
            <a:ext cx="5143500" cy="5143500"/>
          </a:xfrm>
          <a:prstGeom prst="rect">
            <a:avLst/>
          </a:prstGeom>
        </p:spPr>
      </p:pic>
    </p:spTree>
    <p:extLst>
      <p:ext uri="{BB962C8B-B14F-4D97-AF65-F5344CB8AC3E}">
        <p14:creationId xmlns:p14="http://schemas.microsoft.com/office/powerpoint/2010/main" val="1444869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A575F0-187F-6116-C645-4519BF5DFC99}"/>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9F9D751-5E6E-BB5D-D853-925E92AA14D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461343" y="0"/>
            <a:ext cx="5788469" cy="6925730"/>
          </a:xfrm>
          <a:prstGeom prst="rect">
            <a:avLst/>
          </a:prstGeom>
          <a:noFill/>
        </p:spPr>
      </p:pic>
      <p:sp>
        <p:nvSpPr>
          <p:cNvPr id="2" name="Title 1">
            <a:extLst>
              <a:ext uri="{FF2B5EF4-FFF2-40B4-BE49-F238E27FC236}">
                <a16:creationId xmlns:a16="http://schemas.microsoft.com/office/drawing/2014/main" id="{3B757C52-05DA-DBAA-8983-1D4110D7C6F2}"/>
              </a:ext>
            </a:extLst>
          </p:cNvPr>
          <p:cNvSpPr>
            <a:spLocks noGrp="1"/>
          </p:cNvSpPr>
          <p:nvPr>
            <p:ph type="title"/>
          </p:nvPr>
        </p:nvSpPr>
        <p:spPr/>
        <p:txBody>
          <a:bodyPr anchor="t">
            <a:normAutofit/>
          </a:bodyPr>
          <a:lstStyle/>
          <a:p>
            <a:br>
              <a:rPr lang="en-US" sz="2900"/>
            </a:br>
            <a:r>
              <a:rPr lang="en-US" sz="2900"/>
              <a:t>Why it matters to insurers: A blurring of lines</a:t>
            </a:r>
          </a:p>
        </p:txBody>
      </p:sp>
      <p:sp>
        <p:nvSpPr>
          <p:cNvPr id="4" name="Slide Number Placeholder 3">
            <a:extLst>
              <a:ext uri="{FF2B5EF4-FFF2-40B4-BE49-F238E27FC236}">
                <a16:creationId xmlns:a16="http://schemas.microsoft.com/office/drawing/2014/main" id="{4C119EDC-6FB3-B38A-3F63-FDFCC8DCC7E9}"/>
              </a:ext>
            </a:extLst>
          </p:cNvPr>
          <p:cNvSpPr>
            <a:spLocks noGrp="1"/>
          </p:cNvSpPr>
          <p:nvPr>
            <p:ph type="sldNum" sz="quarter" idx="12"/>
          </p:nvPr>
        </p:nvSpPr>
        <p:spPr/>
        <p:txBody>
          <a:bodyPr anchor="b">
            <a:normAutofit/>
          </a:bodyPr>
          <a:lstStyle/>
          <a:p>
            <a:pPr>
              <a:spcAft>
                <a:spcPts val="600"/>
              </a:spcAft>
            </a:pPr>
            <a:fld id="{741AFF56-1126-4107-9C02-BC0EFBF16431}" type="slidenum">
              <a:rPr lang="en-GB" smtClean="0"/>
              <a:pPr>
                <a:spcAft>
                  <a:spcPts val="600"/>
                </a:spcAft>
              </a:pPr>
              <a:t>19</a:t>
            </a:fld>
            <a:endParaRPr lang="en-GB"/>
          </a:p>
        </p:txBody>
      </p:sp>
      <p:sp>
        <p:nvSpPr>
          <p:cNvPr id="24" name="Content Placeholder 5">
            <a:extLst>
              <a:ext uri="{FF2B5EF4-FFF2-40B4-BE49-F238E27FC236}">
                <a16:creationId xmlns:a16="http://schemas.microsoft.com/office/drawing/2014/main" id="{F680AD01-316A-9E12-87E6-4951747AD179}"/>
              </a:ext>
            </a:extLst>
          </p:cNvPr>
          <p:cNvSpPr>
            <a:spLocks noGrp="1"/>
          </p:cNvSpPr>
          <p:nvPr>
            <p:ph sz="quarter" idx="13"/>
          </p:nvPr>
        </p:nvSpPr>
        <p:spPr>
          <a:xfrm>
            <a:off x="239304" y="1668389"/>
            <a:ext cx="6222039" cy="5027613"/>
          </a:xfrm>
        </p:spPr>
        <p:txBody>
          <a:bodyPr anchor="t">
            <a:normAutofit lnSpcReduction="10000"/>
          </a:bodyPr>
          <a:lstStyle/>
          <a:p>
            <a:pPr>
              <a:lnSpc>
                <a:spcPct val="90000"/>
              </a:lnSpc>
            </a:pPr>
            <a:r>
              <a:rPr lang="en-AU" sz="1600" b="1"/>
              <a:t>A 2035 scenario: An EV battery fire</a:t>
            </a:r>
          </a:p>
          <a:p>
            <a:pPr>
              <a:lnSpc>
                <a:spcPct val="90000"/>
              </a:lnSpc>
              <a:spcBef>
                <a:spcPts val="0"/>
              </a:spcBef>
              <a:spcAft>
                <a:spcPts val="0"/>
              </a:spcAft>
            </a:pPr>
            <a:r>
              <a:rPr lang="en-AU" sz="1600" b="1"/>
              <a:t>The EV battery catches fire in the garage while plugged in at home</a:t>
            </a:r>
          </a:p>
          <a:p>
            <a:pPr marL="285750" indent="-285750">
              <a:lnSpc>
                <a:spcPct val="90000"/>
              </a:lnSpc>
              <a:spcBef>
                <a:spcPts val="0"/>
              </a:spcBef>
              <a:spcAft>
                <a:spcPts val="0"/>
              </a:spcAft>
              <a:buFont typeface="Arial" panose="020B0604020202020204" pitchFamily="34" charset="0"/>
              <a:buChar char="•"/>
            </a:pPr>
            <a:r>
              <a:rPr lang="en-AU" sz="1600"/>
              <a:t>The car is damaged</a:t>
            </a:r>
          </a:p>
          <a:p>
            <a:pPr marL="285750" indent="-285750">
              <a:lnSpc>
                <a:spcPct val="90000"/>
              </a:lnSpc>
              <a:spcBef>
                <a:spcPts val="0"/>
              </a:spcBef>
              <a:spcAft>
                <a:spcPts val="0"/>
              </a:spcAft>
              <a:buFont typeface="Arial" panose="020B0604020202020204" pitchFamily="34" charset="0"/>
              <a:buChar char="•"/>
            </a:pPr>
            <a:r>
              <a:rPr lang="en-AU" sz="1600"/>
              <a:t>The home electricity system is damaged</a:t>
            </a:r>
          </a:p>
          <a:p>
            <a:pPr marL="285750" indent="-285750">
              <a:lnSpc>
                <a:spcPct val="90000"/>
              </a:lnSpc>
              <a:spcBef>
                <a:spcPts val="0"/>
              </a:spcBef>
              <a:spcAft>
                <a:spcPts val="0"/>
              </a:spcAft>
              <a:buFont typeface="Arial" panose="020B0604020202020204" pitchFamily="34" charset="0"/>
              <a:buChar char="•"/>
            </a:pPr>
            <a:r>
              <a:rPr lang="en-AU" sz="1600"/>
              <a:t>The home itself is damaged</a:t>
            </a:r>
          </a:p>
          <a:p>
            <a:pPr>
              <a:lnSpc>
                <a:spcPct val="90000"/>
              </a:lnSpc>
              <a:spcBef>
                <a:spcPts val="0"/>
              </a:spcBef>
              <a:spcAft>
                <a:spcPts val="0"/>
              </a:spcAft>
            </a:pPr>
            <a:endParaRPr lang="en-AU" sz="1600"/>
          </a:p>
          <a:p>
            <a:pPr lvl="1">
              <a:lnSpc>
                <a:spcPct val="90000"/>
              </a:lnSpc>
            </a:pPr>
            <a:r>
              <a:rPr lang="en-AU" sz="1600" b="1"/>
              <a:t>The house needs access to the grid…</a:t>
            </a:r>
          </a:p>
          <a:p>
            <a:pPr marL="290512" lvl="1" indent="-285750">
              <a:lnSpc>
                <a:spcPct val="90000"/>
              </a:lnSpc>
              <a:buFont typeface="Arial" panose="020B0604020202020204" pitchFamily="34" charset="0"/>
              <a:buChar char="•"/>
            </a:pPr>
            <a:r>
              <a:rPr lang="en-AU" sz="1600"/>
              <a:t>In this future grid electricity is expensive</a:t>
            </a:r>
          </a:p>
          <a:p>
            <a:pPr lvl="1">
              <a:lnSpc>
                <a:spcPct val="90000"/>
              </a:lnSpc>
            </a:pPr>
            <a:endParaRPr lang="en-AU" sz="1600"/>
          </a:p>
          <a:p>
            <a:pPr lvl="1">
              <a:lnSpc>
                <a:spcPct val="90000"/>
              </a:lnSpc>
            </a:pPr>
            <a:r>
              <a:rPr lang="en-AU" sz="1600" b="1"/>
              <a:t>…or maybe the house is so damaged it’s unfit to live in</a:t>
            </a:r>
          </a:p>
          <a:p>
            <a:pPr marL="290512" lvl="1" indent="-285750">
              <a:lnSpc>
                <a:spcPct val="90000"/>
              </a:lnSpc>
              <a:buFont typeface="Arial" panose="020B0604020202020204" pitchFamily="34" charset="0"/>
              <a:buChar char="•"/>
            </a:pPr>
            <a:r>
              <a:rPr lang="en-AU" sz="1600"/>
              <a:t>Alternative accommodation is required</a:t>
            </a:r>
          </a:p>
          <a:p>
            <a:pPr lvl="1">
              <a:lnSpc>
                <a:spcPct val="90000"/>
              </a:lnSpc>
            </a:pPr>
            <a:endParaRPr lang="en-AU" sz="1600"/>
          </a:p>
          <a:p>
            <a:pPr>
              <a:lnSpc>
                <a:spcPct val="90000"/>
              </a:lnSpc>
              <a:spcBef>
                <a:spcPts val="0"/>
              </a:spcBef>
              <a:spcAft>
                <a:spcPts val="0"/>
              </a:spcAft>
            </a:pPr>
            <a:r>
              <a:rPr lang="en-AU" sz="1600" b="1"/>
              <a:t>The car is undrivable</a:t>
            </a:r>
          </a:p>
          <a:p>
            <a:pPr marL="285750" indent="-285750">
              <a:lnSpc>
                <a:spcPct val="90000"/>
              </a:lnSpc>
              <a:spcBef>
                <a:spcPts val="0"/>
              </a:spcBef>
              <a:spcAft>
                <a:spcPts val="0"/>
              </a:spcAft>
              <a:buFont typeface="Arial" panose="020B0604020202020204" pitchFamily="34" charset="0"/>
              <a:buChar char="•"/>
            </a:pPr>
            <a:r>
              <a:rPr lang="en-AU" sz="1600"/>
              <a:t>Alternative transport is required</a:t>
            </a:r>
          </a:p>
          <a:p>
            <a:pPr marL="285750" indent="-285750">
              <a:lnSpc>
                <a:spcPct val="90000"/>
              </a:lnSpc>
              <a:spcBef>
                <a:spcPts val="0"/>
              </a:spcBef>
              <a:spcAft>
                <a:spcPts val="0"/>
              </a:spcAft>
              <a:buFont typeface="Arial" panose="020B0604020202020204" pitchFamily="34" charset="0"/>
              <a:buChar char="•"/>
            </a:pPr>
            <a:r>
              <a:rPr lang="en-AU" sz="1600"/>
              <a:t>Specialist electric mechanics are necessary to repair</a:t>
            </a:r>
          </a:p>
          <a:p>
            <a:pPr marL="285750" indent="-285750">
              <a:lnSpc>
                <a:spcPct val="90000"/>
              </a:lnSpc>
              <a:spcBef>
                <a:spcPts val="0"/>
              </a:spcBef>
              <a:spcAft>
                <a:spcPts val="0"/>
              </a:spcAft>
              <a:buFont typeface="Arial" panose="020B0604020202020204" pitchFamily="34" charset="0"/>
              <a:buChar char="•"/>
            </a:pPr>
            <a:r>
              <a:rPr lang="en-AU" sz="1600"/>
              <a:t>Specialist parts must be replaced</a:t>
            </a:r>
          </a:p>
          <a:p>
            <a:pPr marL="285750" indent="-285750">
              <a:lnSpc>
                <a:spcPct val="90000"/>
              </a:lnSpc>
              <a:spcBef>
                <a:spcPts val="0"/>
              </a:spcBef>
              <a:spcAft>
                <a:spcPts val="0"/>
              </a:spcAft>
              <a:buFont typeface="Arial" panose="020B0604020202020204" pitchFamily="34" charset="0"/>
              <a:buChar char="•"/>
            </a:pPr>
            <a:endParaRPr lang="en-AU" sz="1600"/>
          </a:p>
          <a:p>
            <a:pPr>
              <a:lnSpc>
                <a:spcPct val="90000"/>
              </a:lnSpc>
              <a:spcBef>
                <a:spcPts val="0"/>
              </a:spcBef>
              <a:spcAft>
                <a:spcPts val="0"/>
              </a:spcAft>
            </a:pPr>
            <a:r>
              <a:rPr lang="en-AU" sz="1600" b="1"/>
              <a:t>The home needs to be repaired, including its electricity system</a:t>
            </a:r>
          </a:p>
          <a:p>
            <a:pPr marL="285750" indent="-285750">
              <a:lnSpc>
                <a:spcPct val="90000"/>
              </a:lnSpc>
              <a:spcBef>
                <a:spcPts val="0"/>
              </a:spcBef>
              <a:spcAft>
                <a:spcPts val="0"/>
              </a:spcAft>
              <a:buFont typeface="Arial" panose="020B0604020202020204" pitchFamily="34" charset="0"/>
              <a:buChar char="•"/>
            </a:pPr>
            <a:r>
              <a:rPr lang="en-AU" sz="1600"/>
              <a:t>Home electricity systems require specialist repair resources</a:t>
            </a:r>
            <a:endParaRPr lang="en-AU" sz="1600" b="1"/>
          </a:p>
          <a:p>
            <a:pPr>
              <a:lnSpc>
                <a:spcPct val="90000"/>
              </a:lnSpc>
            </a:pPr>
            <a:r>
              <a:rPr lang="en-AU" sz="1600">
                <a:solidFill>
                  <a:schemeClr val="accent1"/>
                </a:solidFill>
                <a:highlight>
                  <a:srgbClr val="FFFFFF"/>
                </a:highlight>
              </a:rPr>
              <a:t>What insurance is claimed on? How do you price this?</a:t>
            </a:r>
          </a:p>
          <a:p>
            <a:pPr>
              <a:lnSpc>
                <a:spcPct val="90000"/>
              </a:lnSpc>
            </a:pPr>
            <a:endParaRPr lang="en-AU" sz="1300"/>
          </a:p>
        </p:txBody>
      </p:sp>
    </p:spTree>
    <p:extLst>
      <p:ext uri="{BB962C8B-B14F-4D97-AF65-F5344CB8AC3E}">
        <p14:creationId xmlns:p14="http://schemas.microsoft.com/office/powerpoint/2010/main" val="966853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857CBF-7CA0-0A56-6F28-633958777D31}"/>
              </a:ext>
            </a:extLst>
          </p:cNvPr>
          <p:cNvSpPr>
            <a:spLocks noGrp="1"/>
          </p:cNvSpPr>
          <p:nvPr>
            <p:ph type="title"/>
          </p:nvPr>
        </p:nvSpPr>
        <p:spPr/>
        <p:txBody>
          <a:bodyPr/>
          <a:lstStyle/>
          <a:p>
            <a:r>
              <a:rPr lang="en-US"/>
              <a:t>The home energy revolution is here</a:t>
            </a:r>
          </a:p>
        </p:txBody>
      </p:sp>
      <p:sp>
        <p:nvSpPr>
          <p:cNvPr id="5" name="Slide Number Placeholder 4">
            <a:extLst>
              <a:ext uri="{FF2B5EF4-FFF2-40B4-BE49-F238E27FC236}">
                <a16:creationId xmlns:a16="http://schemas.microsoft.com/office/drawing/2014/main" id="{3C2B1F90-91EE-E1EB-8D5A-0B2FDDC19B11}"/>
              </a:ext>
            </a:extLst>
          </p:cNvPr>
          <p:cNvSpPr>
            <a:spLocks noGrp="1"/>
          </p:cNvSpPr>
          <p:nvPr>
            <p:ph type="sldNum" sz="quarter" idx="12"/>
          </p:nvPr>
        </p:nvSpPr>
        <p:spPr/>
        <p:txBody>
          <a:bodyPr/>
          <a:lstStyle/>
          <a:p>
            <a:fld id="{741AFF56-1126-4107-9C02-BC0EFBF16431}" type="slidenum">
              <a:rPr lang="en-GB" smtClean="0"/>
              <a:pPr/>
              <a:t>2</a:t>
            </a:fld>
            <a:endParaRPr lang="en-GB"/>
          </a:p>
        </p:txBody>
      </p:sp>
      <p:sp>
        <p:nvSpPr>
          <p:cNvPr id="2" name="Footer Placeholder 4">
            <a:extLst>
              <a:ext uri="{FF2B5EF4-FFF2-40B4-BE49-F238E27FC236}">
                <a16:creationId xmlns:a16="http://schemas.microsoft.com/office/drawing/2014/main" id="{37CE5CA2-F18E-5F30-BE5E-28AAC6CB15B3}"/>
              </a:ext>
            </a:extLst>
          </p:cNvPr>
          <p:cNvSpPr>
            <a:spLocks noGrp="1"/>
          </p:cNvSpPr>
          <p:nvPr>
            <p:ph type="ftr" sz="quarter" idx="3"/>
          </p:nvPr>
        </p:nvSpPr>
        <p:spPr>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pPr algn="l"/>
            <a:r>
              <a:rPr lang="en-GB">
                <a:solidFill>
                  <a:schemeClr val="tx1"/>
                </a:solidFill>
              </a:rPr>
              <a:t>Presented at the 2025 All Actuaries Summit</a:t>
            </a:r>
          </a:p>
        </p:txBody>
      </p:sp>
      <p:sp>
        <p:nvSpPr>
          <p:cNvPr id="15" name="TextBox 14">
            <a:extLst>
              <a:ext uri="{FF2B5EF4-FFF2-40B4-BE49-F238E27FC236}">
                <a16:creationId xmlns:a16="http://schemas.microsoft.com/office/drawing/2014/main" id="{DDE92F03-32CF-4990-A41F-6107DFEDC6AC}"/>
              </a:ext>
            </a:extLst>
          </p:cNvPr>
          <p:cNvSpPr txBox="1"/>
          <p:nvPr/>
        </p:nvSpPr>
        <p:spPr>
          <a:xfrm>
            <a:off x="2981095" y="5581967"/>
            <a:ext cx="3449370" cy="246221"/>
          </a:xfrm>
          <a:prstGeom prst="rect">
            <a:avLst/>
          </a:prstGeom>
          <a:noFill/>
        </p:spPr>
        <p:txBody>
          <a:bodyPr wrap="square" rtlCol="0">
            <a:spAutoFit/>
          </a:bodyPr>
          <a:lstStyle/>
          <a:p>
            <a:r>
              <a:rPr lang="en-US" sz="1000"/>
              <a:t>Source: The Nightly</a:t>
            </a:r>
            <a:endParaRPr lang="en-AU" sz="1000"/>
          </a:p>
        </p:txBody>
      </p:sp>
      <p:pic>
        <p:nvPicPr>
          <p:cNvPr id="8" name="Picture 7">
            <a:extLst>
              <a:ext uri="{FF2B5EF4-FFF2-40B4-BE49-F238E27FC236}">
                <a16:creationId xmlns:a16="http://schemas.microsoft.com/office/drawing/2014/main" id="{6D89E300-0689-3477-1767-FC5500061395}"/>
              </a:ext>
            </a:extLst>
          </p:cNvPr>
          <p:cNvPicPr>
            <a:picLocks noChangeAspect="1"/>
          </p:cNvPicPr>
          <p:nvPr/>
        </p:nvPicPr>
        <p:blipFill>
          <a:blip r:embed="rId3"/>
          <a:stretch>
            <a:fillRect/>
          </a:stretch>
        </p:blipFill>
        <p:spPr>
          <a:xfrm>
            <a:off x="1054177" y="915754"/>
            <a:ext cx="3215919" cy="4633362"/>
          </a:xfrm>
          <a:prstGeom prst="rect">
            <a:avLst/>
          </a:prstGeom>
          <a:ln>
            <a:solidFill>
              <a:schemeClr val="accent4"/>
            </a:solidFill>
          </a:ln>
          <a:effectLst>
            <a:outerShdw blurRad="50800" dist="38100" algn="l" rotWithShape="0">
              <a:prstClr val="black">
                <a:alpha val="40000"/>
              </a:prstClr>
            </a:outerShdw>
          </a:effectLst>
        </p:spPr>
      </p:pic>
      <p:pic>
        <p:nvPicPr>
          <p:cNvPr id="1026" name="Picture 2">
            <a:extLst>
              <a:ext uri="{FF2B5EF4-FFF2-40B4-BE49-F238E27FC236}">
                <a16:creationId xmlns:a16="http://schemas.microsoft.com/office/drawing/2014/main" id="{6C826EFB-2BC9-1018-B03A-62DB3C318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515" y="1071714"/>
            <a:ext cx="5715265" cy="4633363"/>
          </a:xfrm>
          <a:custGeom>
            <a:avLst/>
            <a:gdLst>
              <a:gd name="connsiteX0" fmla="*/ 0 w 5715265"/>
              <a:gd name="connsiteY0" fmla="*/ 0 h 4633363"/>
              <a:gd name="connsiteX1" fmla="*/ 514374 w 5715265"/>
              <a:gd name="connsiteY1" fmla="*/ 0 h 4633363"/>
              <a:gd name="connsiteX2" fmla="*/ 914442 w 5715265"/>
              <a:gd name="connsiteY2" fmla="*/ 0 h 4633363"/>
              <a:gd name="connsiteX3" fmla="*/ 1600274 w 5715265"/>
              <a:gd name="connsiteY3" fmla="*/ 0 h 4633363"/>
              <a:gd name="connsiteX4" fmla="*/ 2114648 w 5715265"/>
              <a:gd name="connsiteY4" fmla="*/ 0 h 4633363"/>
              <a:gd name="connsiteX5" fmla="*/ 2629022 w 5715265"/>
              <a:gd name="connsiteY5" fmla="*/ 0 h 4633363"/>
              <a:gd name="connsiteX6" fmla="*/ 3314854 w 5715265"/>
              <a:gd name="connsiteY6" fmla="*/ 0 h 4633363"/>
              <a:gd name="connsiteX7" fmla="*/ 3772075 w 5715265"/>
              <a:gd name="connsiteY7" fmla="*/ 0 h 4633363"/>
              <a:gd name="connsiteX8" fmla="*/ 4457907 w 5715265"/>
              <a:gd name="connsiteY8" fmla="*/ 0 h 4633363"/>
              <a:gd name="connsiteX9" fmla="*/ 5143739 w 5715265"/>
              <a:gd name="connsiteY9" fmla="*/ 0 h 4633363"/>
              <a:gd name="connsiteX10" fmla="*/ 5715265 w 5715265"/>
              <a:gd name="connsiteY10" fmla="*/ 0 h 4633363"/>
              <a:gd name="connsiteX11" fmla="*/ 5715265 w 5715265"/>
              <a:gd name="connsiteY11" fmla="*/ 671838 h 4633363"/>
              <a:gd name="connsiteX12" fmla="*/ 5715265 w 5715265"/>
              <a:gd name="connsiteY12" fmla="*/ 1297342 h 4633363"/>
              <a:gd name="connsiteX13" fmla="*/ 5715265 w 5715265"/>
              <a:gd name="connsiteY13" fmla="*/ 1737511 h 4633363"/>
              <a:gd name="connsiteX14" fmla="*/ 5715265 w 5715265"/>
              <a:gd name="connsiteY14" fmla="*/ 2316682 h 4633363"/>
              <a:gd name="connsiteX15" fmla="*/ 5715265 w 5715265"/>
              <a:gd name="connsiteY15" fmla="*/ 2895852 h 4633363"/>
              <a:gd name="connsiteX16" fmla="*/ 5715265 w 5715265"/>
              <a:gd name="connsiteY16" fmla="*/ 3475022 h 4633363"/>
              <a:gd name="connsiteX17" fmla="*/ 5715265 w 5715265"/>
              <a:gd name="connsiteY17" fmla="*/ 4100526 h 4633363"/>
              <a:gd name="connsiteX18" fmla="*/ 5715265 w 5715265"/>
              <a:gd name="connsiteY18" fmla="*/ 4633363 h 4633363"/>
              <a:gd name="connsiteX19" fmla="*/ 5086586 w 5715265"/>
              <a:gd name="connsiteY19" fmla="*/ 4633363 h 4633363"/>
              <a:gd name="connsiteX20" fmla="*/ 4629365 w 5715265"/>
              <a:gd name="connsiteY20" fmla="*/ 4633363 h 4633363"/>
              <a:gd name="connsiteX21" fmla="*/ 3943533 w 5715265"/>
              <a:gd name="connsiteY21" fmla="*/ 4633363 h 4633363"/>
              <a:gd name="connsiteX22" fmla="*/ 3372006 w 5715265"/>
              <a:gd name="connsiteY22" fmla="*/ 4633363 h 4633363"/>
              <a:gd name="connsiteX23" fmla="*/ 2914785 w 5715265"/>
              <a:gd name="connsiteY23" fmla="*/ 4633363 h 4633363"/>
              <a:gd name="connsiteX24" fmla="*/ 2343259 w 5715265"/>
              <a:gd name="connsiteY24" fmla="*/ 4633363 h 4633363"/>
              <a:gd name="connsiteX25" fmla="*/ 1943190 w 5715265"/>
              <a:gd name="connsiteY25" fmla="*/ 4633363 h 4633363"/>
              <a:gd name="connsiteX26" fmla="*/ 1543122 w 5715265"/>
              <a:gd name="connsiteY26" fmla="*/ 4633363 h 4633363"/>
              <a:gd name="connsiteX27" fmla="*/ 971595 w 5715265"/>
              <a:gd name="connsiteY27" fmla="*/ 4633363 h 4633363"/>
              <a:gd name="connsiteX28" fmla="*/ 514374 w 5715265"/>
              <a:gd name="connsiteY28" fmla="*/ 4633363 h 4633363"/>
              <a:gd name="connsiteX29" fmla="*/ 0 w 5715265"/>
              <a:gd name="connsiteY29" fmla="*/ 4633363 h 4633363"/>
              <a:gd name="connsiteX30" fmla="*/ 0 w 5715265"/>
              <a:gd name="connsiteY30" fmla="*/ 4146860 h 4633363"/>
              <a:gd name="connsiteX31" fmla="*/ 0 w 5715265"/>
              <a:gd name="connsiteY31" fmla="*/ 3706690 h 4633363"/>
              <a:gd name="connsiteX32" fmla="*/ 0 w 5715265"/>
              <a:gd name="connsiteY32" fmla="*/ 3081186 h 4633363"/>
              <a:gd name="connsiteX33" fmla="*/ 0 w 5715265"/>
              <a:gd name="connsiteY33" fmla="*/ 2594683 h 4633363"/>
              <a:gd name="connsiteX34" fmla="*/ 0 w 5715265"/>
              <a:gd name="connsiteY34" fmla="*/ 1969179 h 4633363"/>
              <a:gd name="connsiteX35" fmla="*/ 0 w 5715265"/>
              <a:gd name="connsiteY35" fmla="*/ 1297342 h 4633363"/>
              <a:gd name="connsiteX36" fmla="*/ 0 w 5715265"/>
              <a:gd name="connsiteY36" fmla="*/ 764505 h 4633363"/>
              <a:gd name="connsiteX37" fmla="*/ 0 w 5715265"/>
              <a:gd name="connsiteY37" fmla="*/ 0 h 463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15265" h="4633363" extrusionOk="0">
                <a:moveTo>
                  <a:pt x="0" y="0"/>
                </a:moveTo>
                <a:cubicBezTo>
                  <a:pt x="229298" y="-58938"/>
                  <a:pt x="320671" y="50067"/>
                  <a:pt x="514374" y="0"/>
                </a:cubicBezTo>
                <a:cubicBezTo>
                  <a:pt x="708077" y="-50067"/>
                  <a:pt x="727234" y="35108"/>
                  <a:pt x="914442" y="0"/>
                </a:cubicBezTo>
                <a:cubicBezTo>
                  <a:pt x="1101650" y="-35108"/>
                  <a:pt x="1394045" y="9721"/>
                  <a:pt x="1600274" y="0"/>
                </a:cubicBezTo>
                <a:cubicBezTo>
                  <a:pt x="1806503" y="-9721"/>
                  <a:pt x="1964762" y="11409"/>
                  <a:pt x="2114648" y="0"/>
                </a:cubicBezTo>
                <a:cubicBezTo>
                  <a:pt x="2264534" y="-11409"/>
                  <a:pt x="2504597" y="59270"/>
                  <a:pt x="2629022" y="0"/>
                </a:cubicBezTo>
                <a:cubicBezTo>
                  <a:pt x="2753447" y="-59270"/>
                  <a:pt x="3079121" y="67582"/>
                  <a:pt x="3314854" y="0"/>
                </a:cubicBezTo>
                <a:cubicBezTo>
                  <a:pt x="3550587" y="-67582"/>
                  <a:pt x="3565488" y="16673"/>
                  <a:pt x="3772075" y="0"/>
                </a:cubicBezTo>
                <a:cubicBezTo>
                  <a:pt x="3978662" y="-16673"/>
                  <a:pt x="4276045" y="78703"/>
                  <a:pt x="4457907" y="0"/>
                </a:cubicBezTo>
                <a:cubicBezTo>
                  <a:pt x="4639769" y="-78703"/>
                  <a:pt x="4982782" y="72913"/>
                  <a:pt x="5143739" y="0"/>
                </a:cubicBezTo>
                <a:cubicBezTo>
                  <a:pt x="5304696" y="-72913"/>
                  <a:pt x="5541605" y="57320"/>
                  <a:pt x="5715265" y="0"/>
                </a:cubicBezTo>
                <a:cubicBezTo>
                  <a:pt x="5765568" y="321490"/>
                  <a:pt x="5670055" y="462973"/>
                  <a:pt x="5715265" y="671838"/>
                </a:cubicBezTo>
                <a:cubicBezTo>
                  <a:pt x="5760475" y="880703"/>
                  <a:pt x="5681807" y="1109912"/>
                  <a:pt x="5715265" y="1297342"/>
                </a:cubicBezTo>
                <a:cubicBezTo>
                  <a:pt x="5748723" y="1484772"/>
                  <a:pt x="5702717" y="1614736"/>
                  <a:pt x="5715265" y="1737511"/>
                </a:cubicBezTo>
                <a:cubicBezTo>
                  <a:pt x="5727813" y="1860286"/>
                  <a:pt x="5682901" y="2123733"/>
                  <a:pt x="5715265" y="2316682"/>
                </a:cubicBezTo>
                <a:cubicBezTo>
                  <a:pt x="5747629" y="2509631"/>
                  <a:pt x="5670421" y="2753716"/>
                  <a:pt x="5715265" y="2895852"/>
                </a:cubicBezTo>
                <a:cubicBezTo>
                  <a:pt x="5760109" y="3037988"/>
                  <a:pt x="5713635" y="3205656"/>
                  <a:pt x="5715265" y="3475022"/>
                </a:cubicBezTo>
                <a:cubicBezTo>
                  <a:pt x="5716895" y="3744388"/>
                  <a:pt x="5675407" y="3933514"/>
                  <a:pt x="5715265" y="4100526"/>
                </a:cubicBezTo>
                <a:cubicBezTo>
                  <a:pt x="5755123" y="4267538"/>
                  <a:pt x="5655672" y="4396747"/>
                  <a:pt x="5715265" y="4633363"/>
                </a:cubicBezTo>
                <a:cubicBezTo>
                  <a:pt x="5517963" y="4661000"/>
                  <a:pt x="5370752" y="4601625"/>
                  <a:pt x="5086586" y="4633363"/>
                </a:cubicBezTo>
                <a:cubicBezTo>
                  <a:pt x="4802420" y="4665101"/>
                  <a:pt x="4772391" y="4605738"/>
                  <a:pt x="4629365" y="4633363"/>
                </a:cubicBezTo>
                <a:cubicBezTo>
                  <a:pt x="4486339" y="4660988"/>
                  <a:pt x="4093485" y="4555713"/>
                  <a:pt x="3943533" y="4633363"/>
                </a:cubicBezTo>
                <a:cubicBezTo>
                  <a:pt x="3793581" y="4711013"/>
                  <a:pt x="3492242" y="4572199"/>
                  <a:pt x="3372006" y="4633363"/>
                </a:cubicBezTo>
                <a:cubicBezTo>
                  <a:pt x="3251770" y="4694527"/>
                  <a:pt x="3060920" y="4619778"/>
                  <a:pt x="2914785" y="4633363"/>
                </a:cubicBezTo>
                <a:cubicBezTo>
                  <a:pt x="2768650" y="4646948"/>
                  <a:pt x="2529184" y="4598449"/>
                  <a:pt x="2343259" y="4633363"/>
                </a:cubicBezTo>
                <a:cubicBezTo>
                  <a:pt x="2157334" y="4668277"/>
                  <a:pt x="2078922" y="4590450"/>
                  <a:pt x="1943190" y="4633363"/>
                </a:cubicBezTo>
                <a:cubicBezTo>
                  <a:pt x="1807458" y="4676276"/>
                  <a:pt x="1681774" y="4629734"/>
                  <a:pt x="1543122" y="4633363"/>
                </a:cubicBezTo>
                <a:cubicBezTo>
                  <a:pt x="1404470" y="4636992"/>
                  <a:pt x="1255409" y="4607839"/>
                  <a:pt x="971595" y="4633363"/>
                </a:cubicBezTo>
                <a:cubicBezTo>
                  <a:pt x="687781" y="4658887"/>
                  <a:pt x="607694" y="4592528"/>
                  <a:pt x="514374" y="4633363"/>
                </a:cubicBezTo>
                <a:cubicBezTo>
                  <a:pt x="421054" y="4674198"/>
                  <a:pt x="233124" y="4579317"/>
                  <a:pt x="0" y="4633363"/>
                </a:cubicBezTo>
                <a:cubicBezTo>
                  <a:pt x="-54103" y="4475040"/>
                  <a:pt x="52085" y="4315687"/>
                  <a:pt x="0" y="4146860"/>
                </a:cubicBezTo>
                <a:cubicBezTo>
                  <a:pt x="-52085" y="3978033"/>
                  <a:pt x="18567" y="3851473"/>
                  <a:pt x="0" y="3706690"/>
                </a:cubicBezTo>
                <a:cubicBezTo>
                  <a:pt x="-18567" y="3561907"/>
                  <a:pt x="9868" y="3388135"/>
                  <a:pt x="0" y="3081186"/>
                </a:cubicBezTo>
                <a:cubicBezTo>
                  <a:pt x="-9868" y="2774237"/>
                  <a:pt x="3313" y="2790198"/>
                  <a:pt x="0" y="2594683"/>
                </a:cubicBezTo>
                <a:cubicBezTo>
                  <a:pt x="-3313" y="2399168"/>
                  <a:pt x="13162" y="2113807"/>
                  <a:pt x="0" y="1969179"/>
                </a:cubicBezTo>
                <a:cubicBezTo>
                  <a:pt x="-13162" y="1824551"/>
                  <a:pt x="72456" y="1583196"/>
                  <a:pt x="0" y="1297342"/>
                </a:cubicBezTo>
                <a:cubicBezTo>
                  <a:pt x="-72456" y="1011488"/>
                  <a:pt x="22907" y="935950"/>
                  <a:pt x="0" y="764505"/>
                </a:cubicBezTo>
                <a:cubicBezTo>
                  <a:pt x="-22907" y="593060"/>
                  <a:pt x="21077" y="261777"/>
                  <a:pt x="0" y="0"/>
                </a:cubicBezTo>
                <a:close/>
              </a:path>
            </a:pathLst>
          </a:custGeom>
          <a:noFill/>
          <a:ln w="9525">
            <a:solidFill>
              <a:srgbClr val="000000"/>
            </a:solidFill>
            <a:miter lim="800000"/>
            <a:headEnd/>
            <a:tailEnd/>
            <a:extLst>
              <a:ext uri="{C807C97D-BFC1-408E-A445-0C87EB9F89A2}">
                <ask:lineSketchStyleProps xmlns:ask="http://schemas.microsoft.com/office/drawing/2018/sketchyshapes" sd="1219033472">
                  <a:prstGeom prst="rect">
                    <a:avLst/>
                  </a:prstGeom>
                  <ask:type>
                    <ask:lineSketchScribble/>
                  </ask:type>
                </ask:lineSketchStyleProps>
              </a:ext>
            </a:extLst>
          </a:ln>
          <a:effectLst>
            <a:softEdge rad="0"/>
          </a:effectLst>
          <a:extLst>
            <a:ext uri="{909E8E84-426E-40DD-AFC4-6F175D3DCCD1}">
              <a14:hiddenFill xmlns:a14="http://schemas.microsoft.com/office/drawing/2010/main">
                <a:solidFill>
                  <a:srgbClr val="FFFFFF"/>
                </a:solidFill>
              </a14:hiddenFill>
            </a:ext>
          </a:extLst>
        </p:spPr>
      </p:pic>
      <p:sp>
        <p:nvSpPr>
          <p:cNvPr id="9" name="Speech Bubble: Rectangle 8">
            <a:extLst>
              <a:ext uri="{FF2B5EF4-FFF2-40B4-BE49-F238E27FC236}">
                <a16:creationId xmlns:a16="http://schemas.microsoft.com/office/drawing/2014/main" id="{B4919ACD-B559-04B8-4883-31666FEF082E}"/>
              </a:ext>
            </a:extLst>
          </p:cNvPr>
          <p:cNvSpPr/>
          <p:nvPr/>
        </p:nvSpPr>
        <p:spPr>
          <a:xfrm>
            <a:off x="5803641" y="717116"/>
            <a:ext cx="6061511" cy="5111072"/>
          </a:xfrm>
          <a:custGeom>
            <a:avLst/>
            <a:gdLst>
              <a:gd name="connsiteX0" fmla="*/ 0 w 6061511"/>
              <a:gd name="connsiteY0" fmla="*/ 0 h 5111072"/>
              <a:gd name="connsiteX1" fmla="*/ 495023 w 6061511"/>
              <a:gd name="connsiteY1" fmla="*/ 0 h 5111072"/>
              <a:gd name="connsiteX2" fmla="*/ 1010252 w 6061511"/>
              <a:gd name="connsiteY2" fmla="*/ 0 h 5111072"/>
              <a:gd name="connsiteX3" fmla="*/ 1010252 w 6061511"/>
              <a:gd name="connsiteY3" fmla="*/ 0 h 5111072"/>
              <a:gd name="connsiteX4" fmla="*/ 1545686 w 6061511"/>
              <a:gd name="connsiteY4" fmla="*/ 0 h 5111072"/>
              <a:gd name="connsiteX5" fmla="*/ 2050812 w 6061511"/>
              <a:gd name="connsiteY5" fmla="*/ 0 h 5111072"/>
              <a:gd name="connsiteX6" fmla="*/ 2525630 w 6061511"/>
              <a:gd name="connsiteY6" fmla="*/ 0 h 5111072"/>
              <a:gd name="connsiteX7" fmla="*/ 3044226 w 6061511"/>
              <a:gd name="connsiteY7" fmla="*/ 0 h 5111072"/>
              <a:gd name="connsiteX8" fmla="*/ 3562822 w 6061511"/>
              <a:gd name="connsiteY8" fmla="*/ 0 h 5111072"/>
              <a:gd name="connsiteX9" fmla="*/ 4222853 w 6061511"/>
              <a:gd name="connsiteY9" fmla="*/ 0 h 5111072"/>
              <a:gd name="connsiteX10" fmla="*/ 4706090 w 6061511"/>
              <a:gd name="connsiteY10" fmla="*/ 0 h 5111072"/>
              <a:gd name="connsiteX11" fmla="*/ 5295403 w 6061511"/>
              <a:gd name="connsiteY11" fmla="*/ 0 h 5111072"/>
              <a:gd name="connsiteX12" fmla="*/ 6061511 w 6061511"/>
              <a:gd name="connsiteY12" fmla="*/ 0 h 5111072"/>
              <a:gd name="connsiteX13" fmla="*/ 6061511 w 6061511"/>
              <a:gd name="connsiteY13" fmla="*/ 417404 h 5111072"/>
              <a:gd name="connsiteX14" fmla="*/ 6061511 w 6061511"/>
              <a:gd name="connsiteY14" fmla="*/ 851845 h 5111072"/>
              <a:gd name="connsiteX15" fmla="*/ 6061511 w 6061511"/>
              <a:gd name="connsiteY15" fmla="*/ 851845 h 5111072"/>
              <a:gd name="connsiteX16" fmla="*/ 6061511 w 6061511"/>
              <a:gd name="connsiteY16" fmla="*/ 1303323 h 5111072"/>
              <a:gd name="connsiteX17" fmla="*/ 6061511 w 6061511"/>
              <a:gd name="connsiteY17" fmla="*/ 1742023 h 5111072"/>
              <a:gd name="connsiteX18" fmla="*/ 6061511 w 6061511"/>
              <a:gd name="connsiteY18" fmla="*/ 2129613 h 5111072"/>
              <a:gd name="connsiteX19" fmla="*/ 6061511 w 6061511"/>
              <a:gd name="connsiteY19" fmla="*/ 2755719 h 5111072"/>
              <a:gd name="connsiteX20" fmla="*/ 6061511 w 6061511"/>
              <a:gd name="connsiteY20" fmla="*/ 3292382 h 5111072"/>
              <a:gd name="connsiteX21" fmla="*/ 6061511 w 6061511"/>
              <a:gd name="connsiteY21" fmla="*/ 3948303 h 5111072"/>
              <a:gd name="connsiteX22" fmla="*/ 6061511 w 6061511"/>
              <a:gd name="connsiteY22" fmla="*/ 4544595 h 5111072"/>
              <a:gd name="connsiteX23" fmla="*/ 6061511 w 6061511"/>
              <a:gd name="connsiteY23" fmla="*/ 5111072 h 5111072"/>
              <a:gd name="connsiteX24" fmla="*/ 5472198 w 6061511"/>
              <a:gd name="connsiteY24" fmla="*/ 5111072 h 5111072"/>
              <a:gd name="connsiteX25" fmla="*/ 4988960 w 6061511"/>
              <a:gd name="connsiteY25" fmla="*/ 5111072 h 5111072"/>
              <a:gd name="connsiteX26" fmla="*/ 4505723 w 6061511"/>
              <a:gd name="connsiteY26" fmla="*/ 5111072 h 5111072"/>
              <a:gd name="connsiteX27" fmla="*/ 3881051 w 6061511"/>
              <a:gd name="connsiteY27" fmla="*/ 5111072 h 5111072"/>
              <a:gd name="connsiteX28" fmla="*/ 3362455 w 6061511"/>
              <a:gd name="connsiteY28" fmla="*/ 5111072 h 5111072"/>
              <a:gd name="connsiteX29" fmla="*/ 2525630 w 6061511"/>
              <a:gd name="connsiteY29" fmla="*/ 5111072 h 5111072"/>
              <a:gd name="connsiteX30" fmla="*/ 2035658 w 6061511"/>
              <a:gd name="connsiteY30" fmla="*/ 5111072 h 5111072"/>
              <a:gd name="connsiteX31" fmla="*/ 1530532 w 6061511"/>
              <a:gd name="connsiteY31" fmla="*/ 5111072 h 5111072"/>
              <a:gd name="connsiteX32" fmla="*/ 1010252 w 6061511"/>
              <a:gd name="connsiteY32" fmla="*/ 5111072 h 5111072"/>
              <a:gd name="connsiteX33" fmla="*/ 1010252 w 6061511"/>
              <a:gd name="connsiteY33" fmla="*/ 5111072 h 5111072"/>
              <a:gd name="connsiteX34" fmla="*/ 515229 w 6061511"/>
              <a:gd name="connsiteY34" fmla="*/ 5111072 h 5111072"/>
              <a:gd name="connsiteX35" fmla="*/ 0 w 6061511"/>
              <a:gd name="connsiteY35" fmla="*/ 5111072 h 5111072"/>
              <a:gd name="connsiteX36" fmla="*/ 0 w 6061511"/>
              <a:gd name="connsiteY36" fmla="*/ 4484966 h 5111072"/>
              <a:gd name="connsiteX37" fmla="*/ 0 w 6061511"/>
              <a:gd name="connsiteY37" fmla="*/ 3948303 h 5111072"/>
              <a:gd name="connsiteX38" fmla="*/ 0 w 6061511"/>
              <a:gd name="connsiteY38" fmla="*/ 3441455 h 5111072"/>
              <a:gd name="connsiteX39" fmla="*/ 0 w 6061511"/>
              <a:gd name="connsiteY39" fmla="*/ 2934607 h 5111072"/>
              <a:gd name="connsiteX40" fmla="*/ 0 w 6061511"/>
              <a:gd name="connsiteY40" fmla="*/ 2129613 h 5111072"/>
              <a:gd name="connsiteX41" fmla="*/ -434512 w 6061511"/>
              <a:gd name="connsiteY41" fmla="*/ 2084348 h 5111072"/>
              <a:gd name="connsiteX42" fmla="*/ -940646 w 6061511"/>
              <a:gd name="connsiteY42" fmla="*/ 2031621 h 5111072"/>
              <a:gd name="connsiteX43" fmla="*/ -1432456 w 6061511"/>
              <a:gd name="connsiteY43" fmla="*/ 1980387 h 5111072"/>
              <a:gd name="connsiteX44" fmla="*/ -1117316 w 6061511"/>
              <a:gd name="connsiteY44" fmla="*/ 1732108 h 5111072"/>
              <a:gd name="connsiteX45" fmla="*/ -773526 w 6061511"/>
              <a:gd name="connsiteY45" fmla="*/ 1461258 h 5111072"/>
              <a:gd name="connsiteX46" fmla="*/ -401088 w 6061511"/>
              <a:gd name="connsiteY46" fmla="*/ 1167837 h 5111072"/>
              <a:gd name="connsiteX47" fmla="*/ 0 w 6061511"/>
              <a:gd name="connsiteY47" fmla="*/ 851845 h 5111072"/>
              <a:gd name="connsiteX48" fmla="*/ 0 w 6061511"/>
              <a:gd name="connsiteY48" fmla="*/ 425923 h 5111072"/>
              <a:gd name="connsiteX49" fmla="*/ 0 w 6061511"/>
              <a:gd name="connsiteY49" fmla="*/ 0 h 51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61511" h="5111072" extrusionOk="0">
                <a:moveTo>
                  <a:pt x="0" y="0"/>
                </a:moveTo>
                <a:cubicBezTo>
                  <a:pt x="232782" y="-21926"/>
                  <a:pt x="302937" y="46000"/>
                  <a:pt x="495023" y="0"/>
                </a:cubicBezTo>
                <a:cubicBezTo>
                  <a:pt x="687109" y="-46000"/>
                  <a:pt x="786833" y="49834"/>
                  <a:pt x="1010252" y="0"/>
                </a:cubicBezTo>
                <a:lnTo>
                  <a:pt x="1010252" y="0"/>
                </a:lnTo>
                <a:cubicBezTo>
                  <a:pt x="1178034" y="-55234"/>
                  <a:pt x="1431292" y="34525"/>
                  <a:pt x="1545686" y="0"/>
                </a:cubicBezTo>
                <a:cubicBezTo>
                  <a:pt x="1660080" y="-34525"/>
                  <a:pt x="1895433" y="12748"/>
                  <a:pt x="2050812" y="0"/>
                </a:cubicBezTo>
                <a:cubicBezTo>
                  <a:pt x="2206191" y="-12748"/>
                  <a:pt x="2356301" y="10145"/>
                  <a:pt x="2525630" y="0"/>
                </a:cubicBezTo>
                <a:cubicBezTo>
                  <a:pt x="2649467" y="-26197"/>
                  <a:pt x="2900184" y="3582"/>
                  <a:pt x="3044226" y="0"/>
                </a:cubicBezTo>
                <a:cubicBezTo>
                  <a:pt x="3188268" y="-3582"/>
                  <a:pt x="3398183" y="44832"/>
                  <a:pt x="3562822" y="0"/>
                </a:cubicBezTo>
                <a:cubicBezTo>
                  <a:pt x="3727461" y="-44832"/>
                  <a:pt x="4082233" y="42815"/>
                  <a:pt x="4222853" y="0"/>
                </a:cubicBezTo>
                <a:cubicBezTo>
                  <a:pt x="4363473" y="-42815"/>
                  <a:pt x="4596314" y="21418"/>
                  <a:pt x="4706090" y="0"/>
                </a:cubicBezTo>
                <a:cubicBezTo>
                  <a:pt x="4815866" y="-21418"/>
                  <a:pt x="5038192" y="12257"/>
                  <a:pt x="5295403" y="0"/>
                </a:cubicBezTo>
                <a:cubicBezTo>
                  <a:pt x="5552614" y="-12257"/>
                  <a:pt x="5807914" y="31136"/>
                  <a:pt x="6061511" y="0"/>
                </a:cubicBezTo>
                <a:cubicBezTo>
                  <a:pt x="6100141" y="147093"/>
                  <a:pt x="6040090" y="321067"/>
                  <a:pt x="6061511" y="417404"/>
                </a:cubicBezTo>
                <a:cubicBezTo>
                  <a:pt x="6082932" y="513741"/>
                  <a:pt x="6031303" y="706365"/>
                  <a:pt x="6061511" y="851845"/>
                </a:cubicBezTo>
                <a:lnTo>
                  <a:pt x="6061511" y="851845"/>
                </a:lnTo>
                <a:cubicBezTo>
                  <a:pt x="6080745" y="1021121"/>
                  <a:pt x="6011210" y="1204731"/>
                  <a:pt x="6061511" y="1303323"/>
                </a:cubicBezTo>
                <a:cubicBezTo>
                  <a:pt x="6111812" y="1401915"/>
                  <a:pt x="6051786" y="1549931"/>
                  <a:pt x="6061511" y="1742023"/>
                </a:cubicBezTo>
                <a:cubicBezTo>
                  <a:pt x="6071236" y="1934115"/>
                  <a:pt x="6054620" y="1999076"/>
                  <a:pt x="6061511" y="2129613"/>
                </a:cubicBezTo>
                <a:cubicBezTo>
                  <a:pt x="6076764" y="2286171"/>
                  <a:pt x="6053168" y="2454734"/>
                  <a:pt x="6061511" y="2755719"/>
                </a:cubicBezTo>
                <a:cubicBezTo>
                  <a:pt x="6069854" y="3056704"/>
                  <a:pt x="5999595" y="3062269"/>
                  <a:pt x="6061511" y="3292382"/>
                </a:cubicBezTo>
                <a:cubicBezTo>
                  <a:pt x="6123427" y="3522495"/>
                  <a:pt x="6019349" y="3673719"/>
                  <a:pt x="6061511" y="3948303"/>
                </a:cubicBezTo>
                <a:cubicBezTo>
                  <a:pt x="6103673" y="4222887"/>
                  <a:pt x="6001591" y="4407923"/>
                  <a:pt x="6061511" y="4544595"/>
                </a:cubicBezTo>
                <a:cubicBezTo>
                  <a:pt x="6121431" y="4681267"/>
                  <a:pt x="6019004" y="4911457"/>
                  <a:pt x="6061511" y="5111072"/>
                </a:cubicBezTo>
                <a:cubicBezTo>
                  <a:pt x="5789402" y="5160210"/>
                  <a:pt x="5765666" y="5060105"/>
                  <a:pt x="5472198" y="5111072"/>
                </a:cubicBezTo>
                <a:cubicBezTo>
                  <a:pt x="5178730" y="5162039"/>
                  <a:pt x="5196206" y="5076245"/>
                  <a:pt x="4988960" y="5111072"/>
                </a:cubicBezTo>
                <a:cubicBezTo>
                  <a:pt x="4781714" y="5145899"/>
                  <a:pt x="4721663" y="5065215"/>
                  <a:pt x="4505723" y="5111072"/>
                </a:cubicBezTo>
                <a:cubicBezTo>
                  <a:pt x="4289783" y="5156929"/>
                  <a:pt x="4010926" y="5072056"/>
                  <a:pt x="3881051" y="5111072"/>
                </a:cubicBezTo>
                <a:cubicBezTo>
                  <a:pt x="3751176" y="5150088"/>
                  <a:pt x="3553225" y="5049374"/>
                  <a:pt x="3362455" y="5111072"/>
                </a:cubicBezTo>
                <a:cubicBezTo>
                  <a:pt x="3171685" y="5172770"/>
                  <a:pt x="2893666" y="5075550"/>
                  <a:pt x="2525630" y="5111072"/>
                </a:cubicBezTo>
                <a:cubicBezTo>
                  <a:pt x="2283783" y="5146208"/>
                  <a:pt x="2255023" y="5084305"/>
                  <a:pt x="2035658" y="5111072"/>
                </a:cubicBezTo>
                <a:cubicBezTo>
                  <a:pt x="1816293" y="5137839"/>
                  <a:pt x="1730759" y="5088115"/>
                  <a:pt x="1530532" y="5111072"/>
                </a:cubicBezTo>
                <a:cubicBezTo>
                  <a:pt x="1330305" y="5134029"/>
                  <a:pt x="1153818" y="5088851"/>
                  <a:pt x="1010252" y="5111072"/>
                </a:cubicBezTo>
                <a:lnTo>
                  <a:pt x="1010252" y="5111072"/>
                </a:lnTo>
                <a:cubicBezTo>
                  <a:pt x="898758" y="5132160"/>
                  <a:pt x="650248" y="5096236"/>
                  <a:pt x="515229" y="5111072"/>
                </a:cubicBezTo>
                <a:cubicBezTo>
                  <a:pt x="380210" y="5125908"/>
                  <a:pt x="126643" y="5107523"/>
                  <a:pt x="0" y="5111072"/>
                </a:cubicBezTo>
                <a:cubicBezTo>
                  <a:pt x="-59622" y="4825422"/>
                  <a:pt x="2221" y="4729479"/>
                  <a:pt x="0" y="4484966"/>
                </a:cubicBezTo>
                <a:cubicBezTo>
                  <a:pt x="-2221" y="4240453"/>
                  <a:pt x="53055" y="4090679"/>
                  <a:pt x="0" y="3948303"/>
                </a:cubicBezTo>
                <a:cubicBezTo>
                  <a:pt x="-53055" y="3805927"/>
                  <a:pt x="12022" y="3584211"/>
                  <a:pt x="0" y="3441455"/>
                </a:cubicBezTo>
                <a:cubicBezTo>
                  <a:pt x="-12022" y="3298699"/>
                  <a:pt x="30672" y="3093224"/>
                  <a:pt x="0" y="2934607"/>
                </a:cubicBezTo>
                <a:cubicBezTo>
                  <a:pt x="-30672" y="2775990"/>
                  <a:pt x="91226" y="2521165"/>
                  <a:pt x="0" y="2129613"/>
                </a:cubicBezTo>
                <a:cubicBezTo>
                  <a:pt x="-163522" y="2162667"/>
                  <a:pt x="-335008" y="2091079"/>
                  <a:pt x="-434512" y="2084348"/>
                </a:cubicBezTo>
                <a:cubicBezTo>
                  <a:pt x="-534016" y="2077617"/>
                  <a:pt x="-727687" y="2004299"/>
                  <a:pt x="-940646" y="2031621"/>
                </a:cubicBezTo>
                <a:cubicBezTo>
                  <a:pt x="-1153605" y="2058944"/>
                  <a:pt x="-1211215" y="1992840"/>
                  <a:pt x="-1432456" y="1980387"/>
                </a:cubicBezTo>
                <a:cubicBezTo>
                  <a:pt x="-1316297" y="1847275"/>
                  <a:pt x="-1226500" y="1838536"/>
                  <a:pt x="-1117316" y="1732108"/>
                </a:cubicBezTo>
                <a:cubicBezTo>
                  <a:pt x="-1008132" y="1625680"/>
                  <a:pt x="-842433" y="1563086"/>
                  <a:pt x="-773526" y="1461258"/>
                </a:cubicBezTo>
                <a:cubicBezTo>
                  <a:pt x="-704619" y="1359430"/>
                  <a:pt x="-562417" y="1322658"/>
                  <a:pt x="-401088" y="1167837"/>
                </a:cubicBezTo>
                <a:cubicBezTo>
                  <a:pt x="-239758" y="1013016"/>
                  <a:pt x="-138396" y="962529"/>
                  <a:pt x="0" y="851845"/>
                </a:cubicBezTo>
                <a:cubicBezTo>
                  <a:pt x="-41032" y="746098"/>
                  <a:pt x="48511" y="519273"/>
                  <a:pt x="0" y="425923"/>
                </a:cubicBezTo>
                <a:cubicBezTo>
                  <a:pt x="-48511" y="332573"/>
                  <a:pt x="42789" y="157187"/>
                  <a:pt x="0" y="0"/>
                </a:cubicBezTo>
                <a:close/>
              </a:path>
            </a:pathLst>
          </a:custGeom>
          <a:noFill/>
          <a:ln w="28575">
            <a:solidFill>
              <a:schemeClr val="accent3"/>
            </a:solidFill>
            <a:extLst>
              <a:ext uri="{C807C97D-BFC1-408E-A445-0C87EB9F89A2}">
                <ask:lineSketchStyleProps xmlns:ask="http://schemas.microsoft.com/office/drawing/2018/sketchyshapes" sd="1219033472">
                  <a:prstGeom prst="wedgeRectCallout">
                    <a:avLst>
                      <a:gd name="adj1" fmla="val -73632"/>
                      <a:gd name="adj2" fmla="val -11253"/>
                    </a:avLst>
                  </a:prstGeom>
                  <ask:type>
                    <ask:lineSketchScribble/>
                  </ask:type>
                </ask:lineSketchStyleProps>
              </a:ext>
            </a:extLst>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93993FB5-B875-1EDC-74D0-5D7B64502F8B}"/>
              </a:ext>
            </a:extLst>
          </p:cNvPr>
          <p:cNvSpPr txBox="1"/>
          <p:nvPr/>
        </p:nvSpPr>
        <p:spPr>
          <a:xfrm>
            <a:off x="11024937" y="5868272"/>
            <a:ext cx="3449370" cy="246221"/>
          </a:xfrm>
          <a:prstGeom prst="rect">
            <a:avLst/>
          </a:prstGeom>
          <a:noFill/>
        </p:spPr>
        <p:txBody>
          <a:bodyPr wrap="square" rtlCol="0">
            <a:spAutoFit/>
          </a:bodyPr>
          <a:lstStyle/>
          <a:p>
            <a:r>
              <a:rPr lang="en-US" sz="1000"/>
              <a:t>Source: AEMO</a:t>
            </a:r>
            <a:endParaRPr lang="en-AU" sz="1000"/>
          </a:p>
        </p:txBody>
      </p:sp>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9EC2DB28-C9D7-0828-A47A-D74C2241FAED}"/>
                  </a:ext>
                </a:extLst>
              </p14:cNvPr>
              <p14:cNvContentPartPr/>
              <p14:nvPr/>
            </p14:nvContentPartPr>
            <p14:xfrm>
              <a:off x="8700897" y="2300059"/>
              <a:ext cx="2657160" cy="720"/>
            </p14:xfrm>
          </p:contentPart>
        </mc:Choice>
        <mc:Fallback>
          <p:pic>
            <p:nvPicPr>
              <p:cNvPr id="12" name="Ink 11">
                <a:extLst>
                  <a:ext uri="{FF2B5EF4-FFF2-40B4-BE49-F238E27FC236}">
                    <a16:creationId xmlns:a16="http://schemas.microsoft.com/office/drawing/2014/main" id="{9EC2DB28-C9D7-0828-A47A-D74C2241FAED}"/>
                  </a:ext>
                </a:extLst>
              </p:cNvPr>
              <p:cNvPicPr/>
              <p:nvPr/>
            </p:nvPicPr>
            <p:blipFill>
              <a:blip r:embed="rId6"/>
              <a:stretch>
                <a:fillRect/>
              </a:stretch>
            </p:blipFill>
            <p:spPr>
              <a:xfrm>
                <a:off x="8646897" y="2084059"/>
                <a:ext cx="2764800" cy="432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4" name="Ink 13">
                <a:extLst>
                  <a:ext uri="{FF2B5EF4-FFF2-40B4-BE49-F238E27FC236}">
                    <a16:creationId xmlns:a16="http://schemas.microsoft.com/office/drawing/2014/main" id="{F2397A8E-A6A2-0E4D-3086-D93F459C0FCD}"/>
                  </a:ext>
                </a:extLst>
              </p14:cNvPr>
              <p14:cNvContentPartPr/>
              <p14:nvPr/>
            </p14:nvContentPartPr>
            <p14:xfrm>
              <a:off x="6237057" y="2415259"/>
              <a:ext cx="5277240" cy="39600"/>
            </p14:xfrm>
          </p:contentPart>
        </mc:Choice>
        <mc:Fallback>
          <p:pic>
            <p:nvPicPr>
              <p:cNvPr id="14" name="Ink 13">
                <a:extLst>
                  <a:ext uri="{FF2B5EF4-FFF2-40B4-BE49-F238E27FC236}">
                    <a16:creationId xmlns:a16="http://schemas.microsoft.com/office/drawing/2014/main" id="{F2397A8E-A6A2-0E4D-3086-D93F459C0FCD}"/>
                  </a:ext>
                </a:extLst>
              </p:cNvPr>
              <p:cNvPicPr/>
              <p:nvPr/>
            </p:nvPicPr>
            <p:blipFill>
              <a:blip r:embed="rId8"/>
              <a:stretch>
                <a:fillRect/>
              </a:stretch>
            </p:blipFill>
            <p:spPr>
              <a:xfrm>
                <a:off x="6183057" y="2307259"/>
                <a:ext cx="5384880" cy="2552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8" name="Ink 17">
                <a:extLst>
                  <a:ext uri="{FF2B5EF4-FFF2-40B4-BE49-F238E27FC236}">
                    <a16:creationId xmlns:a16="http://schemas.microsoft.com/office/drawing/2014/main" id="{AD7F02F3-72F4-371E-6C56-6F5B8977B0D5}"/>
                  </a:ext>
                </a:extLst>
              </p14:cNvPr>
              <p14:cNvContentPartPr/>
              <p14:nvPr/>
            </p14:nvContentPartPr>
            <p14:xfrm>
              <a:off x="6295017" y="2579419"/>
              <a:ext cx="2146680" cy="48600"/>
            </p14:xfrm>
          </p:contentPart>
        </mc:Choice>
        <mc:Fallback>
          <p:pic>
            <p:nvPicPr>
              <p:cNvPr id="18" name="Ink 17">
                <a:extLst>
                  <a:ext uri="{FF2B5EF4-FFF2-40B4-BE49-F238E27FC236}">
                    <a16:creationId xmlns:a16="http://schemas.microsoft.com/office/drawing/2014/main" id="{AD7F02F3-72F4-371E-6C56-6F5B8977B0D5}"/>
                  </a:ext>
                </a:extLst>
              </p:cNvPr>
              <p:cNvPicPr/>
              <p:nvPr/>
            </p:nvPicPr>
            <p:blipFill>
              <a:blip r:embed="rId10"/>
              <a:stretch>
                <a:fillRect/>
              </a:stretch>
            </p:blipFill>
            <p:spPr>
              <a:xfrm>
                <a:off x="6241017" y="2471419"/>
                <a:ext cx="2254320" cy="264240"/>
              </a:xfrm>
              <a:prstGeom prst="rect">
                <a:avLst/>
              </a:prstGeom>
            </p:spPr>
          </p:pic>
        </mc:Fallback>
      </mc:AlternateContent>
    </p:spTree>
    <p:extLst>
      <p:ext uri="{BB962C8B-B14F-4D97-AF65-F5344CB8AC3E}">
        <p14:creationId xmlns:p14="http://schemas.microsoft.com/office/powerpoint/2010/main" val="3741999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71B7-2248-DC96-25EB-95E6D1DE5A09}"/>
              </a:ext>
            </a:extLst>
          </p:cNvPr>
          <p:cNvSpPr>
            <a:spLocks noGrp="1"/>
          </p:cNvSpPr>
          <p:nvPr>
            <p:ph type="title"/>
          </p:nvPr>
        </p:nvSpPr>
        <p:spPr/>
        <p:txBody>
          <a:bodyPr/>
          <a:lstStyle/>
          <a:p>
            <a:endParaRPr lang="en-AU"/>
          </a:p>
        </p:txBody>
      </p:sp>
      <p:pic>
        <p:nvPicPr>
          <p:cNvPr id="11" name="Content Placeholder 10" descr="Antique wood desk with pencil and paper">
            <a:extLst>
              <a:ext uri="{FF2B5EF4-FFF2-40B4-BE49-F238E27FC236}">
                <a16:creationId xmlns:a16="http://schemas.microsoft.com/office/drawing/2014/main" id="{A89158F1-BE1B-8894-1AC8-9E689172D8D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p:blipFill>
        <p:spPr>
          <a:xfrm>
            <a:off x="-1181101" y="-393637"/>
            <a:ext cx="15104533" cy="8496300"/>
          </a:xfrm>
        </p:spPr>
      </p:pic>
      <p:sp>
        <p:nvSpPr>
          <p:cNvPr id="4" name="Slide Number Placeholder 3">
            <a:extLst>
              <a:ext uri="{FF2B5EF4-FFF2-40B4-BE49-F238E27FC236}">
                <a16:creationId xmlns:a16="http://schemas.microsoft.com/office/drawing/2014/main" id="{D77AADED-1DF8-B35C-4264-5717C7FF5AAB}"/>
              </a:ext>
            </a:extLst>
          </p:cNvPr>
          <p:cNvSpPr>
            <a:spLocks noGrp="1"/>
          </p:cNvSpPr>
          <p:nvPr>
            <p:ph type="sldNum" sz="quarter" idx="12"/>
          </p:nvPr>
        </p:nvSpPr>
        <p:spPr/>
        <p:txBody>
          <a:bodyPr/>
          <a:lstStyle/>
          <a:p>
            <a:fld id="{741AFF56-1126-4107-9C02-BC0EFBF16431}" type="slidenum">
              <a:rPr lang="en-GB" smtClean="0"/>
              <a:pPr/>
              <a:t>20</a:t>
            </a:fld>
            <a:endParaRPr lang="en-GB"/>
          </a:p>
        </p:txBody>
      </p:sp>
      <p:sp>
        <p:nvSpPr>
          <p:cNvPr id="13" name="TextBox 12">
            <a:extLst>
              <a:ext uri="{FF2B5EF4-FFF2-40B4-BE49-F238E27FC236}">
                <a16:creationId xmlns:a16="http://schemas.microsoft.com/office/drawing/2014/main" id="{0AD9924C-1B9B-9888-DD61-EE85D866DDDD}"/>
              </a:ext>
            </a:extLst>
          </p:cNvPr>
          <p:cNvSpPr txBox="1"/>
          <p:nvPr/>
        </p:nvSpPr>
        <p:spPr>
          <a:xfrm rot="1160946">
            <a:off x="4694774" y="712433"/>
            <a:ext cx="4795788" cy="5909310"/>
          </a:xfrm>
          <a:prstGeom prst="rect">
            <a:avLst/>
          </a:prstGeom>
          <a:noFill/>
        </p:spPr>
        <p:txBody>
          <a:bodyPr wrap="square">
            <a:spAutoFit/>
          </a:bodyPr>
          <a:lstStyle/>
          <a:p>
            <a:pPr algn="ctr">
              <a:buNone/>
            </a:pPr>
            <a:r>
              <a:rPr lang="en-AU" sz="2400" b="1">
                <a:latin typeface="Lucida Handwriting" panose="03010101010101010101" pitchFamily="66" charset="0"/>
                <a:ea typeface="Aptos" panose="020B0004020202020204" pitchFamily="34" charset="0"/>
                <a:cs typeface="Aptos" panose="020B0004020202020204" pitchFamily="34" charset="0"/>
              </a:rPr>
              <a:t>‘</a:t>
            </a:r>
            <a:r>
              <a:rPr lang="en-AU" sz="2400" b="1">
                <a:effectLst/>
                <a:latin typeface="Lucida Handwriting" panose="03010101010101010101" pitchFamily="66" charset="0"/>
                <a:ea typeface="Aptos" panose="020B0004020202020204" pitchFamily="34" charset="0"/>
                <a:cs typeface="Aptos" panose="020B0004020202020204" pitchFamily="34" charset="0"/>
              </a:rPr>
              <a:t>Take note’</a:t>
            </a:r>
          </a:p>
          <a:p>
            <a:pPr>
              <a:buNone/>
            </a:pPr>
            <a:r>
              <a:rPr lang="en-AU" sz="1500" b="1">
                <a:effectLst/>
                <a:latin typeface="Lucida Handwriting" panose="03010101010101010101" pitchFamily="66" charset="0"/>
                <a:ea typeface="Aptos" panose="020B0004020202020204" pitchFamily="34" charset="0"/>
                <a:cs typeface="Aptos" panose="020B0004020202020204" pitchFamily="34" charset="0"/>
              </a:rPr>
              <a:t>AFCA Determination 1069992 – claim for solar inverter system damage</a:t>
            </a:r>
            <a:br>
              <a:rPr lang="en-AU" sz="1600" b="1">
                <a:effectLst/>
                <a:latin typeface="Lucida Handwriting" panose="03010101010101010101" pitchFamily="66" charset="0"/>
                <a:ea typeface="Aptos" panose="020B0004020202020204" pitchFamily="34" charset="0"/>
                <a:cs typeface="Aptos" panose="020B0004020202020204" pitchFamily="34" charset="0"/>
              </a:rPr>
            </a:br>
            <a:endParaRPr lang="en-AU" sz="1600">
              <a:effectLst/>
              <a:latin typeface="Lucida Handwriting" panose="03010101010101010101" pitchFamily="66" charset="0"/>
              <a:ea typeface="Aptos" panose="020B0004020202020204" pitchFamily="34" charset="0"/>
              <a:cs typeface="Aptos" panose="020B0004020202020204" pitchFamily="34" charset="0"/>
            </a:endParaRPr>
          </a:p>
          <a:p>
            <a:pPr marL="342900" indent="-342900">
              <a:spcBef>
                <a:spcPts val="600"/>
              </a:spcBef>
              <a:buFont typeface="Symbol" panose="05050102010706020507" pitchFamily="18" charset="2"/>
              <a:buChar char=""/>
            </a:pPr>
            <a:r>
              <a:rPr lang="en-AU" sz="1400">
                <a:latin typeface="Lucida Handwriting" panose="03010101010101010101" pitchFamily="66" charset="0"/>
              </a:rPr>
              <a:t>Claim for damage to solar inverter and the associated system</a:t>
            </a:r>
          </a:p>
          <a:p>
            <a:pPr marL="342900" lvl="0" indent="-342900">
              <a:spcBef>
                <a:spcPts val="600"/>
              </a:spcBef>
              <a:buFont typeface="Symbol" panose="05050102010706020507" pitchFamily="18" charset="2"/>
              <a:buChar char=""/>
            </a:pPr>
            <a:r>
              <a:rPr lang="en-AU" sz="1400">
                <a:effectLst/>
                <a:latin typeface="Lucida Handwriting" panose="03010101010101010101" pitchFamily="66" charset="0"/>
                <a:ea typeface="Times New Roman" panose="02020603050405020304" pitchFamily="18" charset="0"/>
                <a:cs typeface="Aptos" panose="020B0004020202020204" pitchFamily="34" charset="0"/>
              </a:rPr>
              <a:t>Determination was that damage was </a:t>
            </a:r>
            <a:r>
              <a:rPr lang="en-AU" sz="1400">
                <a:effectLst/>
                <a:highlight>
                  <a:srgbClr val="FFFF00"/>
                </a:highlight>
                <a:latin typeface="Lucida Handwriting" panose="03010101010101010101" pitchFamily="66" charset="0"/>
                <a:ea typeface="Times New Roman" panose="02020603050405020304" pitchFamily="18" charset="0"/>
                <a:cs typeface="Aptos" panose="020B0004020202020204" pitchFamily="34" charset="0"/>
              </a:rPr>
              <a:t>accidental </a:t>
            </a:r>
            <a:r>
              <a:rPr lang="en-AU" sz="1400">
                <a:effectLst/>
                <a:latin typeface="Lucida Handwriting" panose="03010101010101010101" pitchFamily="66" charset="0"/>
                <a:ea typeface="Times New Roman" panose="02020603050405020304" pitchFamily="18" charset="0"/>
                <a:cs typeface="Aptos" panose="020B0004020202020204" pitchFamily="34" charset="0"/>
              </a:rPr>
              <a:t>and </a:t>
            </a:r>
            <a:r>
              <a:rPr lang="en-AU" sz="1400">
                <a:effectLst/>
                <a:highlight>
                  <a:srgbClr val="FFFF00"/>
                </a:highlight>
                <a:latin typeface="Lucida Handwriting" panose="03010101010101010101" pitchFamily="66" charset="0"/>
                <a:ea typeface="Times New Roman" panose="02020603050405020304" pitchFamily="18" charset="0"/>
                <a:cs typeface="Aptos" panose="020B0004020202020204" pitchFamily="34" charset="0"/>
              </a:rPr>
              <a:t>covered by the policy</a:t>
            </a:r>
            <a:endParaRPr lang="en-AU" sz="1400">
              <a:highlight>
                <a:srgbClr val="FFFF00"/>
              </a:highlight>
              <a:latin typeface="Lucida Handwriting" panose="03010101010101010101" pitchFamily="66" charset="0"/>
              <a:ea typeface="Times New Roman" panose="02020603050405020304" pitchFamily="18" charset="0"/>
              <a:cs typeface="Aptos" panose="020B0004020202020204" pitchFamily="34" charset="0"/>
            </a:endParaRPr>
          </a:p>
          <a:p>
            <a:pPr marL="342900" lvl="0" indent="-342900">
              <a:spcBef>
                <a:spcPts val="600"/>
              </a:spcBef>
              <a:buFont typeface="Symbol" panose="05050102010706020507" pitchFamily="18" charset="2"/>
              <a:buChar char=""/>
            </a:pPr>
            <a:r>
              <a:rPr lang="en-AU" sz="1400">
                <a:effectLst/>
                <a:latin typeface="Lucida Handwriting" panose="03010101010101010101" pitchFamily="66" charset="0"/>
                <a:ea typeface="Times New Roman" panose="02020603050405020304" pitchFamily="18" charset="0"/>
                <a:cs typeface="Aptos" panose="020B0004020202020204" pitchFamily="34" charset="0"/>
              </a:rPr>
              <a:t>Cited exclusions did not apply</a:t>
            </a:r>
            <a:endParaRPr lang="en-AU" sz="1400">
              <a:latin typeface="Lucida Handwriting" panose="03010101010101010101" pitchFamily="66" charset="0"/>
              <a:ea typeface="Times New Roman" panose="02020603050405020304" pitchFamily="18" charset="0"/>
              <a:cs typeface="Aptos" panose="020B0004020202020204" pitchFamily="34" charset="0"/>
            </a:endParaRPr>
          </a:p>
          <a:p>
            <a:pPr marL="342900" lvl="0" indent="-342900">
              <a:spcBef>
                <a:spcPts val="600"/>
              </a:spcBef>
              <a:buFont typeface="Symbol" panose="05050102010706020507" pitchFamily="18" charset="2"/>
              <a:buChar char=""/>
            </a:pPr>
            <a:r>
              <a:rPr lang="en-AU" sz="1400">
                <a:effectLst/>
                <a:latin typeface="Lucida Handwriting" panose="03010101010101010101" pitchFamily="66" charset="0"/>
                <a:ea typeface="Times New Roman" panose="02020603050405020304" pitchFamily="18" charset="0"/>
                <a:cs typeface="Aptos" panose="020B0004020202020204" pitchFamily="34" charset="0"/>
              </a:rPr>
              <a:t>Insurer must </a:t>
            </a:r>
            <a:r>
              <a:rPr lang="en-AU" sz="1400">
                <a:effectLst/>
                <a:highlight>
                  <a:srgbClr val="FFFF00"/>
                </a:highlight>
                <a:latin typeface="Lucida Handwriting" panose="03010101010101010101" pitchFamily="66" charset="0"/>
                <a:ea typeface="Times New Roman" panose="02020603050405020304" pitchFamily="18" charset="0"/>
                <a:cs typeface="Aptos" panose="020B0004020202020204" pitchFamily="34" charset="0"/>
              </a:rPr>
              <a:t>cover the cost to repair </a:t>
            </a:r>
            <a:r>
              <a:rPr lang="en-AU" sz="1400">
                <a:effectLst/>
                <a:latin typeface="Lucida Handwriting" panose="03010101010101010101" pitchFamily="66" charset="0"/>
                <a:ea typeface="Times New Roman" panose="02020603050405020304" pitchFamily="18" charset="0"/>
                <a:cs typeface="Aptos" panose="020B0004020202020204" pitchFamily="34" charset="0"/>
              </a:rPr>
              <a:t>the damage, with the exception of the generator main control fuse</a:t>
            </a:r>
            <a:endParaRPr lang="en-AU" sz="1400">
              <a:latin typeface="Lucida Handwriting" panose="03010101010101010101" pitchFamily="66" charset="0"/>
              <a:ea typeface="Times New Roman" panose="02020603050405020304" pitchFamily="18" charset="0"/>
              <a:cs typeface="Aptos" panose="020B0004020202020204" pitchFamily="34" charset="0"/>
            </a:endParaRPr>
          </a:p>
          <a:p>
            <a:pPr marL="342900" lvl="0" indent="-342900">
              <a:spcBef>
                <a:spcPts val="600"/>
              </a:spcBef>
              <a:buFont typeface="Symbol" panose="05050102010706020507" pitchFamily="18" charset="2"/>
              <a:buChar char=""/>
            </a:pPr>
            <a:r>
              <a:rPr lang="en-AU" sz="1400">
                <a:effectLst/>
                <a:latin typeface="Lucida Handwriting" panose="03010101010101010101" pitchFamily="66" charset="0"/>
                <a:ea typeface="Times New Roman" panose="02020603050405020304" pitchFamily="18" charset="0"/>
                <a:cs typeface="Aptos" panose="020B0004020202020204" pitchFamily="34" charset="0"/>
              </a:rPr>
              <a:t>Insurer could complete repairs, subject to </a:t>
            </a:r>
            <a:r>
              <a:rPr lang="en-AU" sz="1400">
                <a:effectLst/>
                <a:highlight>
                  <a:srgbClr val="FFFF00"/>
                </a:highlight>
                <a:latin typeface="Lucida Handwriting" panose="03010101010101010101" pitchFamily="66" charset="0"/>
                <a:ea typeface="Times New Roman" panose="02020603050405020304" pitchFamily="18" charset="0"/>
                <a:cs typeface="Aptos" panose="020B0004020202020204" pitchFamily="34" charset="0"/>
              </a:rPr>
              <a:t>lifetime guarantee on repair quality</a:t>
            </a:r>
            <a:endParaRPr lang="en-AU" sz="1400">
              <a:highlight>
                <a:srgbClr val="FFFF00"/>
              </a:highlight>
              <a:latin typeface="Lucida Handwriting" panose="03010101010101010101" pitchFamily="66" charset="0"/>
              <a:ea typeface="Times New Roman" panose="02020603050405020304" pitchFamily="18" charset="0"/>
              <a:cs typeface="Aptos" panose="020B0004020202020204" pitchFamily="34" charset="0"/>
            </a:endParaRPr>
          </a:p>
          <a:p>
            <a:pPr marL="342900" lvl="0" indent="-342900">
              <a:spcBef>
                <a:spcPts val="600"/>
              </a:spcBef>
              <a:buFont typeface="Symbol" panose="05050102010706020507" pitchFamily="18" charset="2"/>
              <a:buChar char=""/>
            </a:pPr>
            <a:r>
              <a:rPr lang="en-AU" sz="1400">
                <a:effectLst/>
                <a:highlight>
                  <a:srgbClr val="FFFF00"/>
                </a:highlight>
                <a:latin typeface="Lucida Handwriting" panose="03010101010101010101" pitchFamily="66" charset="0"/>
                <a:ea typeface="Times New Roman" panose="02020603050405020304" pitchFamily="18" charset="0"/>
                <a:cs typeface="Aptos" panose="020B0004020202020204" pitchFamily="34" charset="0"/>
              </a:rPr>
              <a:t>Or cash settle </a:t>
            </a:r>
            <a:r>
              <a:rPr lang="en-AU" sz="1400">
                <a:effectLst/>
                <a:latin typeface="Lucida Handwriting" panose="03010101010101010101" pitchFamily="66" charset="0"/>
                <a:ea typeface="Times New Roman" panose="02020603050405020304" pitchFamily="18" charset="0"/>
                <a:cs typeface="Aptos" panose="020B0004020202020204" pitchFamily="34" charset="0"/>
              </a:rPr>
              <a:t>with contingency uplift of 15% to compensate for loss of guarantee and transfer of risk</a:t>
            </a:r>
            <a:endParaRPr lang="en-AU" sz="1400">
              <a:latin typeface="Lucida Handwriting" panose="03010101010101010101" pitchFamily="66" charset="0"/>
              <a:ea typeface="Times New Roman" panose="02020603050405020304" pitchFamily="18" charset="0"/>
              <a:cs typeface="Aptos" panose="020B0004020202020204" pitchFamily="34" charset="0"/>
            </a:endParaRPr>
          </a:p>
          <a:p>
            <a:pPr marL="342900" lvl="0" indent="-342900">
              <a:spcBef>
                <a:spcPts val="600"/>
              </a:spcBef>
              <a:buFont typeface="Symbol" panose="05050102010706020507" pitchFamily="18" charset="2"/>
              <a:buChar char=""/>
            </a:pPr>
            <a:r>
              <a:rPr lang="en-AU" sz="1400">
                <a:effectLst/>
                <a:latin typeface="Lucida Handwriting" panose="03010101010101010101" pitchFamily="66" charset="0"/>
                <a:ea typeface="Times New Roman" panose="02020603050405020304" pitchFamily="18" charset="0"/>
                <a:cs typeface="Aptos" panose="020B0004020202020204" pitchFamily="34" charset="0"/>
              </a:rPr>
              <a:t>While amount to settle the claim was not determined, the insured’s quote for work required was ~ </a:t>
            </a:r>
            <a:r>
              <a:rPr lang="en-AU" sz="1400">
                <a:effectLst/>
                <a:highlight>
                  <a:srgbClr val="FFFF00"/>
                </a:highlight>
                <a:latin typeface="Lucida Handwriting" panose="03010101010101010101" pitchFamily="66" charset="0"/>
                <a:ea typeface="Times New Roman" panose="02020603050405020304" pitchFamily="18" charset="0"/>
                <a:cs typeface="Aptos" panose="020B0004020202020204" pitchFamily="34" charset="0"/>
              </a:rPr>
              <a:t>$80,000</a:t>
            </a:r>
            <a:endParaRPr lang="en-AU" sz="1400">
              <a:highlight>
                <a:srgbClr val="FFFF00"/>
              </a:highlight>
              <a:latin typeface="Lucida Handwriting" panose="03010101010101010101" pitchFamily="66" charset="0"/>
              <a:ea typeface="Times New Roman" panose="02020603050405020304" pitchFamily="18" charset="0"/>
              <a:cs typeface="Aptos" panose="020B0004020202020204" pitchFamily="34" charset="0"/>
            </a:endParaRPr>
          </a:p>
          <a:p>
            <a:pPr marL="342900" lvl="0" indent="-342900">
              <a:spcBef>
                <a:spcPts val="600"/>
              </a:spcBef>
              <a:buFont typeface="Symbol" panose="05050102010706020507" pitchFamily="18" charset="2"/>
              <a:buChar char=""/>
            </a:pPr>
            <a:r>
              <a:rPr lang="en-AU" sz="1400">
                <a:effectLst/>
                <a:latin typeface="Lucida Handwriting" panose="03010101010101010101" pitchFamily="66" charset="0"/>
                <a:ea typeface="Times New Roman" panose="02020603050405020304" pitchFamily="18" charset="0"/>
                <a:cs typeface="Aptos" panose="020B0004020202020204" pitchFamily="34" charset="0"/>
              </a:rPr>
              <a:t>This matter has raised important issues for insurers to consider in relation to policy cover for home energy systems</a:t>
            </a:r>
            <a:endParaRPr lang="en-AU" sz="1400">
              <a:effectLst/>
              <a:latin typeface="Lucida Handwriting" panose="03010101010101010101" pitchFamily="66"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901547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4EA80-D2D5-A896-F4EC-30236DD86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65AD17-1DDE-8E7C-35CE-C99AF941D221}"/>
              </a:ext>
            </a:extLst>
          </p:cNvPr>
          <p:cNvSpPr>
            <a:spLocks noGrp="1"/>
          </p:cNvSpPr>
          <p:nvPr>
            <p:ph type="title"/>
          </p:nvPr>
        </p:nvSpPr>
        <p:spPr/>
        <p:txBody>
          <a:bodyPr/>
          <a:lstStyle/>
          <a:p>
            <a:r>
              <a:rPr lang="en-US"/>
              <a:t>Pricing personal assets insurance</a:t>
            </a:r>
            <a:endParaRPr lang="en-AU"/>
          </a:p>
        </p:txBody>
      </p:sp>
      <p:sp>
        <p:nvSpPr>
          <p:cNvPr id="3" name="Content Placeholder 2">
            <a:extLst>
              <a:ext uri="{FF2B5EF4-FFF2-40B4-BE49-F238E27FC236}">
                <a16:creationId xmlns:a16="http://schemas.microsoft.com/office/drawing/2014/main" id="{25B0DD01-1F0A-F3E6-8656-44CEBF5A4199}"/>
              </a:ext>
            </a:extLst>
          </p:cNvPr>
          <p:cNvSpPr>
            <a:spLocks noGrp="1"/>
          </p:cNvSpPr>
          <p:nvPr>
            <p:ph idx="1"/>
          </p:nvPr>
        </p:nvSpPr>
        <p:spPr>
          <a:xfrm>
            <a:off x="326849" y="1253331"/>
            <a:ext cx="4300995" cy="4351338"/>
          </a:xfrm>
        </p:spPr>
        <p:txBody>
          <a:bodyPr/>
          <a:lstStyle/>
          <a:p>
            <a:r>
              <a:rPr lang="en-US" sz="1600"/>
              <a:t>For actuaries, pricing these types of cover will be a challenge</a:t>
            </a:r>
          </a:p>
          <a:p>
            <a:pPr marL="285750" indent="-285750">
              <a:buFont typeface="Arial" panose="020B0604020202020204" pitchFamily="34" charset="0"/>
              <a:buChar char="•"/>
            </a:pPr>
            <a:r>
              <a:rPr lang="en-AU"/>
              <a:t>Absence of historical loss information on which to price</a:t>
            </a:r>
          </a:p>
          <a:p>
            <a:pPr marL="285750" indent="-285750">
              <a:buFont typeface="Arial" panose="020B0604020202020204" pitchFamily="34" charset="0"/>
              <a:buChar char="•"/>
            </a:pPr>
            <a:r>
              <a:rPr lang="en-US"/>
              <a:t>Interaction of risks will need to be carefully modelled, e.g. damage to car, resulting in no battery for the home, leading to energy claim</a:t>
            </a:r>
          </a:p>
          <a:p>
            <a:pPr marL="285750" indent="-285750">
              <a:buFont typeface="Arial" panose="020B0604020202020204" pitchFamily="34" charset="0"/>
              <a:buChar char="•"/>
            </a:pPr>
            <a:r>
              <a:rPr lang="en-US"/>
              <a:t>Reinsurers have priced warranties for batteries based on battery testing and thresholds for failure</a:t>
            </a:r>
          </a:p>
          <a:p>
            <a:pPr marL="285750" indent="-285750">
              <a:buFont typeface="Arial" panose="020B0604020202020204" pitchFamily="34" charset="0"/>
              <a:buChar char="•"/>
            </a:pPr>
            <a:r>
              <a:rPr lang="en-US"/>
              <a:t>Potential for smart meters to provide historical data on household energy use</a:t>
            </a:r>
            <a:r>
              <a:rPr lang="en-AU"/>
              <a:t> to use for pricing</a:t>
            </a:r>
            <a:endParaRPr lang="en-US"/>
          </a:p>
          <a:p>
            <a:pPr marL="285750" indent="-285750">
              <a:buFont typeface="Arial" panose="020B0604020202020204" pitchFamily="34" charset="0"/>
              <a:buChar char="•"/>
            </a:pPr>
            <a:r>
              <a:rPr lang="en-US"/>
              <a:t>A lot of risks, but a huge opportunity</a:t>
            </a:r>
            <a:endParaRPr lang="en-AU"/>
          </a:p>
        </p:txBody>
      </p:sp>
      <p:sp>
        <p:nvSpPr>
          <p:cNvPr id="4" name="Slide Number Placeholder 3">
            <a:extLst>
              <a:ext uri="{FF2B5EF4-FFF2-40B4-BE49-F238E27FC236}">
                <a16:creationId xmlns:a16="http://schemas.microsoft.com/office/drawing/2014/main" id="{32939AC1-8AA9-CE90-EF2B-9CF778FE6C97}"/>
              </a:ext>
            </a:extLst>
          </p:cNvPr>
          <p:cNvSpPr>
            <a:spLocks noGrp="1"/>
          </p:cNvSpPr>
          <p:nvPr>
            <p:ph type="sldNum" sz="quarter" idx="12"/>
          </p:nvPr>
        </p:nvSpPr>
        <p:spPr/>
        <p:txBody>
          <a:bodyPr/>
          <a:lstStyle/>
          <a:p>
            <a:fld id="{741AFF56-1126-4107-9C02-BC0EFBF16431}" type="slidenum">
              <a:rPr lang="en-GB" smtClean="0"/>
              <a:pPr/>
              <a:t>21</a:t>
            </a:fld>
            <a:endParaRPr lang="en-GB"/>
          </a:p>
        </p:txBody>
      </p:sp>
      <p:pic>
        <p:nvPicPr>
          <p:cNvPr id="20" name="Picture Placeholder 19" descr="A person holding a cell phone&#10;&#10;AI-generated content may be incorrect.">
            <a:extLst>
              <a:ext uri="{FF2B5EF4-FFF2-40B4-BE49-F238E27FC236}">
                <a16:creationId xmlns:a16="http://schemas.microsoft.com/office/drawing/2014/main" id="{93D7F0AF-3A2E-AD46-54CE-A9972DE8D69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42555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972FB-3BD0-5E96-65B7-589A64DCE146}"/>
              </a:ext>
            </a:extLst>
          </p:cNvPr>
          <p:cNvSpPr>
            <a:spLocks noGrp="1"/>
          </p:cNvSpPr>
          <p:nvPr>
            <p:ph type="title"/>
          </p:nvPr>
        </p:nvSpPr>
        <p:spPr/>
        <p:txBody>
          <a:bodyPr/>
          <a:lstStyle/>
          <a:p>
            <a:r>
              <a:rPr lang="en-US"/>
              <a:t>About the Actuaries Institute</a:t>
            </a:r>
          </a:p>
        </p:txBody>
      </p:sp>
      <p:sp>
        <p:nvSpPr>
          <p:cNvPr id="3" name="Content Placeholder 2">
            <a:extLst>
              <a:ext uri="{FF2B5EF4-FFF2-40B4-BE49-F238E27FC236}">
                <a16:creationId xmlns:a16="http://schemas.microsoft.com/office/drawing/2014/main" id="{E1580CA2-B814-18BC-EA5E-CC50B1018AEA}"/>
              </a:ext>
            </a:extLst>
          </p:cNvPr>
          <p:cNvSpPr>
            <a:spLocks noGrp="1"/>
          </p:cNvSpPr>
          <p:nvPr>
            <p:ph idx="1"/>
          </p:nvPr>
        </p:nvSpPr>
        <p:spPr/>
        <p:txBody>
          <a:bodyPr/>
          <a:lstStyle/>
          <a:p>
            <a:r>
              <a:rPr lang="en-US"/>
              <a:t>The Actuaries Institute is the peak professional body for Actuaries in Australia. The Institute provides expert comment on public policy issues where there is uncertainty of future financial outcomes. </a:t>
            </a:r>
          </a:p>
          <a:p>
            <a:endParaRPr lang="en-US"/>
          </a:p>
          <a:p>
            <a:r>
              <a:rPr lang="en-US"/>
              <a:t>Actuaries have a reputation for a high level of technical financial expertise and integrity. They apply their analytical and risk management expertise to allocate resources efficiently, identify and mitigate emerging risks and to help maintain system integrity across multiple segments of the financial and other sectors. This unrivalled expertise enables the profession to comment on a wide range of issues including life, general and health insurance, climate change, superannuation and retirement income policy, enterprise risk management and prudential regulation, the digital economy, finance and investment and wider health issues. </a:t>
            </a:r>
          </a:p>
          <a:p>
            <a:r>
              <a:rPr lang="en-US"/>
              <a:t>  </a:t>
            </a:r>
          </a:p>
          <a:p>
            <a:r>
              <a:rPr lang="en-US"/>
              <a:t>© Institute of Actuaries of Australia 2023.​ All rights reserved.</a:t>
            </a:r>
          </a:p>
        </p:txBody>
      </p:sp>
      <p:sp>
        <p:nvSpPr>
          <p:cNvPr id="4" name="Slide Number Placeholder 3">
            <a:extLst>
              <a:ext uri="{FF2B5EF4-FFF2-40B4-BE49-F238E27FC236}">
                <a16:creationId xmlns:a16="http://schemas.microsoft.com/office/drawing/2014/main" id="{D3368682-26B8-5C7C-5A18-6098589BB304}"/>
              </a:ext>
            </a:extLst>
          </p:cNvPr>
          <p:cNvSpPr>
            <a:spLocks noGrp="1"/>
          </p:cNvSpPr>
          <p:nvPr>
            <p:ph type="sldNum" sz="quarter" idx="12"/>
          </p:nvPr>
        </p:nvSpPr>
        <p:spPr/>
        <p:txBody>
          <a:bodyPr/>
          <a:lstStyle/>
          <a:p>
            <a:fld id="{741AFF56-1126-4107-9C02-BC0EFBF16431}" type="slidenum">
              <a:rPr lang="en-GB" smtClean="0"/>
              <a:pPr/>
              <a:t>22</a:t>
            </a:fld>
            <a:endParaRPr lang="en-GB"/>
          </a:p>
        </p:txBody>
      </p:sp>
      <p:sp>
        <p:nvSpPr>
          <p:cNvPr id="5" name="Footer Placeholder 4">
            <a:extLst>
              <a:ext uri="{FF2B5EF4-FFF2-40B4-BE49-F238E27FC236}">
                <a16:creationId xmlns:a16="http://schemas.microsoft.com/office/drawing/2014/main" id="{05AB6274-C598-F262-EFE2-7AD2B90048C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accent1"/>
                </a:solidFill>
              </a:rPr>
              <a:t>Presented at the 2025 All Actuaries Summit</a:t>
            </a:r>
          </a:p>
        </p:txBody>
      </p:sp>
    </p:spTree>
    <p:extLst>
      <p:ext uri="{BB962C8B-B14F-4D97-AF65-F5344CB8AC3E}">
        <p14:creationId xmlns:p14="http://schemas.microsoft.com/office/powerpoint/2010/main" val="219869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A496-4C39-2B00-0D43-49A224521298}"/>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40216AD9-8DFE-D1F2-E19F-6CC337BFA40C}"/>
              </a:ext>
            </a:extLst>
          </p:cNvPr>
          <p:cNvSpPr>
            <a:spLocks noGrp="1"/>
          </p:cNvSpPr>
          <p:nvPr>
            <p:ph type="subTitle" idx="1"/>
          </p:nvPr>
        </p:nvSpPr>
        <p:spPr/>
        <p:txBody>
          <a:bodyPr/>
          <a:lstStyle/>
          <a:p>
            <a:r>
              <a:rPr lang="en-US"/>
              <a:t>Actuaries Institute</a:t>
            </a:r>
          </a:p>
          <a:p>
            <a:r>
              <a:rPr lang="en-US" err="1"/>
              <a:t>actuaries.asn.au</a:t>
            </a:r>
            <a:endParaRPr lang="en-US"/>
          </a:p>
        </p:txBody>
      </p:sp>
      <p:sp>
        <p:nvSpPr>
          <p:cNvPr id="4" name="Footer Placeholder 4">
            <a:extLst>
              <a:ext uri="{FF2B5EF4-FFF2-40B4-BE49-F238E27FC236}">
                <a16:creationId xmlns:a16="http://schemas.microsoft.com/office/drawing/2014/main" id="{18378F98-3ADB-4368-F405-BE3EFC9CF42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451909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00E6-6FE0-1E7F-5543-717367C072B6}"/>
              </a:ext>
            </a:extLst>
          </p:cNvPr>
          <p:cNvSpPr>
            <a:spLocks noGrp="1"/>
          </p:cNvSpPr>
          <p:nvPr>
            <p:ph type="title"/>
          </p:nvPr>
        </p:nvSpPr>
        <p:spPr/>
        <p:txBody>
          <a:bodyPr/>
          <a:lstStyle/>
          <a:p>
            <a:endParaRPr lang="en-AU"/>
          </a:p>
        </p:txBody>
      </p:sp>
      <p:sp>
        <p:nvSpPr>
          <p:cNvPr id="3" name="Slide Number Placeholder 2">
            <a:extLst>
              <a:ext uri="{FF2B5EF4-FFF2-40B4-BE49-F238E27FC236}">
                <a16:creationId xmlns:a16="http://schemas.microsoft.com/office/drawing/2014/main" id="{1D2B8697-31A4-BD87-3883-5E40B01FABCB}"/>
              </a:ext>
            </a:extLst>
          </p:cNvPr>
          <p:cNvSpPr>
            <a:spLocks noGrp="1"/>
          </p:cNvSpPr>
          <p:nvPr>
            <p:ph type="sldNum" sz="quarter" idx="12"/>
          </p:nvPr>
        </p:nvSpPr>
        <p:spPr/>
        <p:txBody>
          <a:bodyPr/>
          <a:lstStyle/>
          <a:p>
            <a:fld id="{741AFF56-1126-4107-9C02-BC0EFBF16431}" type="slidenum">
              <a:rPr lang="en-GB" smtClean="0"/>
              <a:pPr/>
              <a:t>3</a:t>
            </a:fld>
            <a:endParaRPr lang="en-GB"/>
          </a:p>
        </p:txBody>
      </p:sp>
      <p:pic>
        <p:nvPicPr>
          <p:cNvPr id="4" name="Online Media 3" title="Insuring the Home Energy Revolution">
            <a:hlinkClick r:id="" action="ppaction://media"/>
            <a:extLst>
              <a:ext uri="{FF2B5EF4-FFF2-40B4-BE49-F238E27FC236}">
                <a16:creationId xmlns:a16="http://schemas.microsoft.com/office/drawing/2014/main" id="{B56F4231-4CA3-B2C1-51B2-DAAA6D852A55}"/>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24555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19466E1-3515-6A29-28C2-37B559452A6C}"/>
              </a:ext>
            </a:extLst>
          </p:cNvPr>
          <p:cNvSpPr>
            <a:spLocks noGrp="1"/>
          </p:cNvSpPr>
          <p:nvPr>
            <p:ph idx="1"/>
          </p:nvPr>
        </p:nvSpPr>
        <p:spPr>
          <a:xfrm>
            <a:off x="415116" y="896293"/>
            <a:ext cx="11396670" cy="3863300"/>
          </a:xfrm>
        </p:spPr>
        <p:txBody>
          <a:bodyPr/>
          <a:lstStyle/>
          <a:p>
            <a:r>
              <a:rPr lang="en-US" sz="3000"/>
              <a:t>Australia is well on the way to Net-Zero.</a:t>
            </a:r>
          </a:p>
          <a:p>
            <a:br>
              <a:rPr lang="en-US" sz="3000"/>
            </a:br>
            <a:r>
              <a:rPr lang="en-US" sz="3000"/>
              <a:t>This means free, abundant renewable energy for homeowners and families, and zero-emissions homes, cars and personal transport.</a:t>
            </a:r>
            <a:endParaRPr lang="en-US"/>
          </a:p>
        </p:txBody>
      </p:sp>
      <p:sp>
        <p:nvSpPr>
          <p:cNvPr id="3" name="Slide Number Placeholder 2">
            <a:extLst>
              <a:ext uri="{FF2B5EF4-FFF2-40B4-BE49-F238E27FC236}">
                <a16:creationId xmlns:a16="http://schemas.microsoft.com/office/drawing/2014/main" id="{F1D1DC68-265F-71F8-98A7-5F4A5D6AE97F}"/>
              </a:ext>
            </a:extLst>
          </p:cNvPr>
          <p:cNvSpPr>
            <a:spLocks noGrp="1"/>
          </p:cNvSpPr>
          <p:nvPr>
            <p:ph type="sldNum" sz="quarter" idx="12"/>
          </p:nvPr>
        </p:nvSpPr>
        <p:spPr/>
        <p:txBody>
          <a:bodyPr/>
          <a:lstStyle/>
          <a:p>
            <a:fld id="{741AFF56-1126-4107-9C02-BC0EFBF16431}" type="slidenum">
              <a:rPr lang="en-GB" smtClean="0"/>
              <a:pPr/>
              <a:t>4</a:t>
            </a:fld>
            <a:endParaRPr lang="en-GB"/>
          </a:p>
        </p:txBody>
      </p:sp>
      <p:sp>
        <p:nvSpPr>
          <p:cNvPr id="2" name="Content Placeholder 4">
            <a:extLst>
              <a:ext uri="{FF2B5EF4-FFF2-40B4-BE49-F238E27FC236}">
                <a16:creationId xmlns:a16="http://schemas.microsoft.com/office/drawing/2014/main" id="{FA75C987-3FF6-987F-7B1C-FBFE88D7D892}"/>
              </a:ext>
            </a:extLst>
          </p:cNvPr>
          <p:cNvSpPr txBox="1">
            <a:spLocks/>
          </p:cNvSpPr>
          <p:nvPr/>
        </p:nvSpPr>
        <p:spPr>
          <a:xfrm>
            <a:off x="2819607" y="3906286"/>
            <a:ext cx="8031767" cy="170661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2400" kern="1200">
                <a:solidFill>
                  <a:schemeClr val="bg1"/>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2400" kern="1200">
                <a:solidFill>
                  <a:schemeClr val="bg1"/>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2400" kern="1200">
                <a:solidFill>
                  <a:schemeClr val="bg1"/>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2400" kern="1200">
                <a:solidFill>
                  <a:schemeClr val="bg1"/>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AU" sz="4000"/>
              <a:t>What role will insurers play in the energy revolution?</a:t>
            </a:r>
          </a:p>
        </p:txBody>
      </p:sp>
    </p:spTree>
    <p:extLst>
      <p:ext uri="{BB962C8B-B14F-4D97-AF65-F5344CB8AC3E}">
        <p14:creationId xmlns:p14="http://schemas.microsoft.com/office/powerpoint/2010/main" val="4288771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A8D960-E008-DAF0-3F6F-B6240E13616F}"/>
              </a:ext>
            </a:extLst>
          </p:cNvPr>
          <p:cNvSpPr>
            <a:spLocks noGrp="1"/>
          </p:cNvSpPr>
          <p:nvPr>
            <p:ph type="ctrTitle"/>
          </p:nvPr>
        </p:nvSpPr>
        <p:spPr>
          <a:xfrm>
            <a:off x="348764" y="2529699"/>
            <a:ext cx="4940413" cy="780120"/>
          </a:xfrm>
        </p:spPr>
        <p:txBody>
          <a:bodyPr/>
          <a:lstStyle/>
          <a:p>
            <a:r>
              <a:rPr lang="en-US"/>
              <a:t>The home electrification revolution is underway</a:t>
            </a:r>
          </a:p>
        </p:txBody>
      </p:sp>
      <p:sp>
        <p:nvSpPr>
          <p:cNvPr id="3" name="Rectangle 2">
            <a:extLst>
              <a:ext uri="{FF2B5EF4-FFF2-40B4-BE49-F238E27FC236}">
                <a16:creationId xmlns:a16="http://schemas.microsoft.com/office/drawing/2014/main" id="{5620E803-E655-DC6A-28AC-4642D5CE7230}"/>
              </a:ext>
            </a:extLst>
          </p:cNvPr>
          <p:cNvSpPr/>
          <p:nvPr/>
        </p:nvSpPr>
        <p:spPr>
          <a:xfrm>
            <a:off x="6324600" y="0"/>
            <a:ext cx="58674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2" name="Content Placeholder 11">
            <a:extLst>
              <a:ext uri="{FF2B5EF4-FFF2-40B4-BE49-F238E27FC236}">
                <a16:creationId xmlns:a16="http://schemas.microsoft.com/office/drawing/2014/main" id="{3076E28D-D53A-6A92-70D4-CE4F8A7E2D16}"/>
              </a:ext>
            </a:extLst>
          </p:cNvPr>
          <p:cNvSpPr txBox="1">
            <a:spLocks noGrp="1"/>
          </p:cNvSpPr>
          <p:nvPr>
            <p:ph type="subTitle" idx="1"/>
          </p:nvPr>
        </p:nvSpPr>
        <p:spPr>
          <a:xfrm>
            <a:off x="351485" y="3580535"/>
            <a:ext cx="4936981" cy="2092881"/>
          </a:xfrm>
          <a:prstGeom prst="rect">
            <a:avLst/>
          </a:prstGeom>
          <a:noFill/>
        </p:spPr>
        <p:txBody>
          <a:bodyPr wrap="square">
            <a:spAutoFit/>
          </a:bodyPr>
          <a:lstStyle/>
          <a:p>
            <a:r>
              <a:rPr lang="en-US" sz="1800" b="1"/>
              <a:t>80% </a:t>
            </a:r>
            <a:r>
              <a:rPr lang="en-US" sz="1800"/>
              <a:t>of freestanding homes will have rooftop solar by 2050, up from around </a:t>
            </a:r>
            <a:r>
              <a:rPr lang="en-US" sz="1800" b="1"/>
              <a:t>30% </a:t>
            </a:r>
            <a:r>
              <a:rPr lang="en-US" sz="1800"/>
              <a:t>today.</a:t>
            </a:r>
          </a:p>
          <a:p>
            <a:endParaRPr lang="en-US" sz="1400"/>
          </a:p>
          <a:p>
            <a:endParaRPr lang="en-US"/>
          </a:p>
          <a:p>
            <a:endParaRPr lang="en-US" sz="1800">
              <a:highlight>
                <a:srgbClr val="FFFFFF"/>
              </a:highlight>
            </a:endParaRPr>
          </a:p>
          <a:p>
            <a:r>
              <a:rPr lang="en-US" sz="1800" b="1"/>
              <a:t>60% </a:t>
            </a:r>
            <a:r>
              <a:rPr lang="en-US" sz="1800"/>
              <a:t>of homes with solar will also have home batteries by 2050 and virtually all vehicles are projected to be electric by 2050.</a:t>
            </a:r>
          </a:p>
        </p:txBody>
      </p:sp>
      <p:sp>
        <p:nvSpPr>
          <p:cNvPr id="5" name="Footer Placeholder 4">
            <a:extLst>
              <a:ext uri="{FF2B5EF4-FFF2-40B4-BE49-F238E27FC236}">
                <a16:creationId xmlns:a16="http://schemas.microsoft.com/office/drawing/2014/main" id="{3EFF722B-317B-C90D-0379-736490F24C0B}"/>
              </a:ext>
            </a:extLst>
          </p:cNvPr>
          <p:cNvSpPr>
            <a:spLocks noGrp="1"/>
          </p:cNvSpPr>
          <p:nvPr>
            <p:ph type="ftr" sz="quarter" idx="3"/>
          </p:nvPr>
        </p:nvSpPr>
        <p:spPr>
          <a:xfrm>
            <a:off x="347083"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pPr algn="l"/>
            <a:r>
              <a:rPr lang="en-GB">
                <a:solidFill>
                  <a:srgbClr val="FFFFFF"/>
                </a:solidFill>
              </a:rPr>
              <a:t>Presented at the 2025 All Actuaries Summit</a:t>
            </a:r>
          </a:p>
        </p:txBody>
      </p:sp>
      <p:sp>
        <p:nvSpPr>
          <p:cNvPr id="4" name="TextBox 3">
            <a:extLst>
              <a:ext uri="{FF2B5EF4-FFF2-40B4-BE49-F238E27FC236}">
                <a16:creationId xmlns:a16="http://schemas.microsoft.com/office/drawing/2014/main" id="{C4DAC441-93C7-5625-97CD-3A46B2A1A495}"/>
              </a:ext>
            </a:extLst>
          </p:cNvPr>
          <p:cNvSpPr txBox="1"/>
          <p:nvPr/>
        </p:nvSpPr>
        <p:spPr>
          <a:xfrm>
            <a:off x="-1226167" y="4267186"/>
            <a:ext cx="5581350" cy="246221"/>
          </a:xfrm>
          <a:prstGeom prst="rect">
            <a:avLst/>
          </a:prstGeom>
          <a:noFill/>
        </p:spPr>
        <p:txBody>
          <a:bodyPr wrap="square">
            <a:spAutoFit/>
          </a:bodyPr>
          <a:lstStyle/>
          <a:p>
            <a:pPr algn="r"/>
            <a:r>
              <a:rPr lang="en-US" sz="1000" i="1">
                <a:solidFill>
                  <a:schemeClr val="bg1"/>
                </a:solidFill>
              </a:rPr>
              <a:t>Australian Energy Market Operator (AEMO) Step Change scenario</a:t>
            </a:r>
            <a:endParaRPr lang="en-AU" sz="1000" i="1">
              <a:solidFill>
                <a:schemeClr val="bg1"/>
              </a:solidFill>
            </a:endParaRPr>
          </a:p>
        </p:txBody>
      </p:sp>
      <p:sp>
        <p:nvSpPr>
          <p:cNvPr id="9" name="TextBox 8">
            <a:extLst>
              <a:ext uri="{FF2B5EF4-FFF2-40B4-BE49-F238E27FC236}">
                <a16:creationId xmlns:a16="http://schemas.microsoft.com/office/drawing/2014/main" id="{CBEE46E3-FFD5-26B8-F1EF-34701B27E5F7}"/>
              </a:ext>
            </a:extLst>
          </p:cNvPr>
          <p:cNvSpPr txBox="1"/>
          <p:nvPr/>
        </p:nvSpPr>
        <p:spPr>
          <a:xfrm>
            <a:off x="250921" y="5716997"/>
            <a:ext cx="6418906" cy="246221"/>
          </a:xfrm>
          <a:prstGeom prst="rect">
            <a:avLst/>
          </a:prstGeom>
          <a:noFill/>
        </p:spPr>
        <p:txBody>
          <a:bodyPr wrap="square">
            <a:spAutoFit/>
          </a:bodyPr>
          <a:lstStyle/>
          <a:p>
            <a:r>
              <a:rPr lang="en-US" sz="1000" i="1">
                <a:solidFill>
                  <a:schemeClr val="bg1"/>
                </a:solidFill>
              </a:rPr>
              <a:t>CSIRO projection</a:t>
            </a:r>
            <a:endParaRPr lang="en-AU" sz="1000" i="1">
              <a:solidFill>
                <a:schemeClr val="bg1"/>
              </a:solidFill>
            </a:endParaRPr>
          </a:p>
        </p:txBody>
      </p:sp>
      <p:graphicFrame>
        <p:nvGraphicFramePr>
          <p:cNvPr id="7" name="Chart 6">
            <a:extLst>
              <a:ext uri="{FF2B5EF4-FFF2-40B4-BE49-F238E27FC236}">
                <a16:creationId xmlns:a16="http://schemas.microsoft.com/office/drawing/2014/main" id="{0D994F00-8617-2F3F-36D0-F1E864A12503}"/>
              </a:ext>
            </a:extLst>
          </p:cNvPr>
          <p:cNvGraphicFramePr>
            <a:graphicFrameLocks/>
          </p:cNvGraphicFramePr>
          <p:nvPr>
            <p:extLst>
              <p:ext uri="{D42A27DB-BD31-4B8C-83A1-F6EECF244321}">
                <p14:modId xmlns:p14="http://schemas.microsoft.com/office/powerpoint/2010/main" val="834403779"/>
              </p:ext>
            </p:extLst>
          </p:nvPr>
        </p:nvGraphicFramePr>
        <p:xfrm>
          <a:off x="6323889" y="1827874"/>
          <a:ext cx="5505450" cy="376713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4FF3183-4B2F-A64D-19FC-42CBB7605C50}"/>
              </a:ext>
            </a:extLst>
          </p:cNvPr>
          <p:cNvSpPr/>
          <p:nvPr/>
        </p:nvSpPr>
        <p:spPr>
          <a:xfrm>
            <a:off x="7288628" y="5295778"/>
            <a:ext cx="3952874" cy="5164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err="1">
                <a:solidFill>
                  <a:schemeClr val="tx1"/>
                </a:solidFill>
              </a:rPr>
              <a:t>Stylised</a:t>
            </a:r>
            <a:r>
              <a:rPr lang="en-US" sz="1100">
                <a:solidFill>
                  <a:schemeClr val="tx1"/>
                </a:solidFill>
              </a:rPr>
              <a:t> projections of adoption of CER in Australia. Curves are roughly fitted to the AEMO and CSIRO projections but may not exactly match</a:t>
            </a:r>
            <a:endParaRPr lang="en-AU" sz="1100">
              <a:solidFill>
                <a:schemeClr val="tx1"/>
              </a:solidFill>
            </a:endParaRPr>
          </a:p>
        </p:txBody>
      </p:sp>
    </p:spTree>
    <p:extLst>
      <p:ext uri="{BB962C8B-B14F-4D97-AF65-F5344CB8AC3E}">
        <p14:creationId xmlns:p14="http://schemas.microsoft.com/office/powerpoint/2010/main" val="381990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B269ED-1FDD-57CD-F377-CA84524D9C12}"/>
              </a:ext>
            </a:extLst>
          </p:cNvPr>
          <p:cNvSpPr/>
          <p:nvPr/>
        </p:nvSpPr>
        <p:spPr>
          <a:xfrm>
            <a:off x="6324600" y="0"/>
            <a:ext cx="58674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pic>
        <p:nvPicPr>
          <p:cNvPr id="7" name="Picture 2" descr="r/solar - Predictions vs. Reality for Solar Energy Growth">
            <a:extLst>
              <a:ext uri="{FF2B5EF4-FFF2-40B4-BE49-F238E27FC236}">
                <a16:creationId xmlns:a16="http://schemas.microsoft.com/office/drawing/2014/main" id="{F08043DE-CFDB-850D-EDC4-B4E125E1ECC9}"/>
              </a:ext>
            </a:extLst>
          </p:cNvPr>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7288627" y="1300956"/>
            <a:ext cx="3952875" cy="42560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7">
            <a:extLst>
              <a:ext uri="{FF2B5EF4-FFF2-40B4-BE49-F238E27FC236}">
                <a16:creationId xmlns:a16="http://schemas.microsoft.com/office/drawing/2014/main" id="{04668424-5D0A-7E94-262A-6F0A1A89C07A}"/>
              </a:ext>
            </a:extLst>
          </p:cNvPr>
          <p:cNvSpPr txBox="1">
            <a:spLocks/>
          </p:cNvSpPr>
          <p:nvPr/>
        </p:nvSpPr>
        <p:spPr>
          <a:xfrm>
            <a:off x="348764" y="2529699"/>
            <a:ext cx="4940413" cy="7801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b="0" i="0" kern="1200">
                <a:solidFill>
                  <a:schemeClr val="bg1"/>
                </a:solidFill>
                <a:latin typeface="ABC Oracle Medium" panose="020B0504040202060203" pitchFamily="34" charset="77"/>
                <a:ea typeface="+mj-ea"/>
                <a:cs typeface="+mj-cs"/>
              </a:defRPr>
            </a:lvl1pPr>
          </a:lstStyle>
          <a:p>
            <a:r>
              <a:rPr lang="en-US"/>
              <a:t>Solar power continues to exceed expectations</a:t>
            </a:r>
          </a:p>
        </p:txBody>
      </p:sp>
      <p:sp>
        <p:nvSpPr>
          <p:cNvPr id="8" name="Content Placeholder 11">
            <a:extLst>
              <a:ext uri="{FF2B5EF4-FFF2-40B4-BE49-F238E27FC236}">
                <a16:creationId xmlns:a16="http://schemas.microsoft.com/office/drawing/2014/main" id="{70CF9237-FAED-4A63-22F1-37CF021D46EA}"/>
              </a:ext>
            </a:extLst>
          </p:cNvPr>
          <p:cNvSpPr txBox="1">
            <a:spLocks/>
          </p:cNvSpPr>
          <p:nvPr/>
        </p:nvSpPr>
        <p:spPr>
          <a:xfrm>
            <a:off x="351485" y="3580535"/>
            <a:ext cx="4936981" cy="2492990"/>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0"/>
              </a:spcBef>
              <a:buFont typeface="Arial" panose="020B0604020202020204" pitchFamily="34" charset="0"/>
              <a:buNone/>
              <a:tabLst/>
              <a:defRPr sz="2000" kern="1200">
                <a:solidFill>
                  <a:schemeClr val="accent3"/>
                </a:solidFill>
                <a:latin typeface="+mn-lt"/>
                <a:ea typeface="+mn-ea"/>
                <a:cs typeface="+mn-cs"/>
              </a:defRPr>
            </a:lvl2pPr>
            <a:lvl3pPr marL="914400" indent="0" algn="ctr" defTabSz="914400" rtl="0" eaLnBrk="1" latinLnBrk="0" hangingPunct="1">
              <a:lnSpc>
                <a:spcPct val="100000"/>
              </a:lnSpc>
              <a:spcBef>
                <a:spcPts val="0"/>
              </a:spcBef>
              <a:buFont typeface="Arial" panose="020B0604020202020204" pitchFamily="34" charset="0"/>
              <a:buNone/>
              <a:tabLst/>
              <a:defRPr sz="1800" kern="1200">
                <a:solidFill>
                  <a:schemeClr val="accent3"/>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tabLst/>
              <a:defRPr sz="1600" kern="1200">
                <a:solidFill>
                  <a:schemeClr val="accent3"/>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tabLst/>
              <a:defRPr sz="1600" kern="1200">
                <a:solidFill>
                  <a:schemeClr val="accent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t>However, models have consistently underestimated the speed of uptake of consumer energy resources because they typically</a:t>
            </a:r>
          </a:p>
          <a:p>
            <a:endParaRPr lang="en-US" sz="1800"/>
          </a:p>
          <a:p>
            <a:pPr marL="285750" indent="-285750">
              <a:buFont typeface="Arial" panose="020B0604020202020204" pitchFamily="34" charset="0"/>
              <a:buChar char="•"/>
            </a:pPr>
            <a:r>
              <a:rPr lang="en-US" sz="1800"/>
              <a:t>underestimate the downward trajectory of panel production costs, and/or</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en-US" sz="1800"/>
              <a:t>underappreciate the savings associated with installing solar.</a:t>
            </a:r>
          </a:p>
        </p:txBody>
      </p:sp>
      <p:sp>
        <p:nvSpPr>
          <p:cNvPr id="9" name="Footer Placeholder 4">
            <a:extLst>
              <a:ext uri="{FF2B5EF4-FFF2-40B4-BE49-F238E27FC236}">
                <a16:creationId xmlns:a16="http://schemas.microsoft.com/office/drawing/2014/main" id="{0E3487F0-B0B0-3B78-AD16-40106DEF87E8}"/>
              </a:ext>
            </a:extLst>
          </p:cNvPr>
          <p:cNvSpPr>
            <a:spLocks noGrp="1"/>
          </p:cNvSpPr>
          <p:nvPr>
            <p:ph type="ftr" sz="quarter" idx="3"/>
          </p:nvPr>
        </p:nvSpPr>
        <p:spPr>
          <a:xfrm>
            <a:off x="347083"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pPr algn="l"/>
            <a:r>
              <a:rPr lang="en-GB">
                <a:solidFill>
                  <a:srgbClr val="FFFFFF"/>
                </a:solidFill>
              </a:rPr>
              <a:t>Presented at the 2025 All Actuaries Summit</a:t>
            </a:r>
          </a:p>
        </p:txBody>
      </p:sp>
      <p:pic>
        <p:nvPicPr>
          <p:cNvPr id="4" name="Graphic 3" descr="Solar Panels with solid fill">
            <a:extLst>
              <a:ext uri="{FF2B5EF4-FFF2-40B4-BE49-F238E27FC236}">
                <a16:creationId xmlns:a16="http://schemas.microsoft.com/office/drawing/2014/main" id="{3B68E0F3-01F6-8554-2F23-8AACE214A7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0106" y="5779963"/>
            <a:ext cx="914400" cy="914400"/>
          </a:xfrm>
          <a:prstGeom prst="rect">
            <a:avLst/>
          </a:prstGeom>
        </p:spPr>
      </p:pic>
      <p:sp>
        <p:nvSpPr>
          <p:cNvPr id="3" name="Rectangle 2">
            <a:extLst>
              <a:ext uri="{FF2B5EF4-FFF2-40B4-BE49-F238E27FC236}">
                <a16:creationId xmlns:a16="http://schemas.microsoft.com/office/drawing/2014/main" id="{67CC47AC-52EE-83B4-2BE0-6470A5DCC22C}"/>
              </a:ext>
            </a:extLst>
          </p:cNvPr>
          <p:cNvSpPr/>
          <p:nvPr/>
        </p:nvSpPr>
        <p:spPr>
          <a:xfrm>
            <a:off x="7288628" y="5295778"/>
            <a:ext cx="3952874" cy="5164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solidFill>
                  <a:schemeClr val="tx1"/>
                </a:solidFill>
              </a:rPr>
              <a:t>Chart from The Economist with data from IEA, Energy Institute and </a:t>
            </a:r>
            <a:r>
              <a:rPr lang="en-US" sz="1100" err="1">
                <a:solidFill>
                  <a:schemeClr val="tx1"/>
                </a:solidFill>
              </a:rPr>
              <a:t>BloombergNEF</a:t>
            </a:r>
            <a:r>
              <a:rPr lang="en-US" sz="1100">
                <a:solidFill>
                  <a:schemeClr val="tx1"/>
                </a:solidFill>
              </a:rPr>
              <a:t>. June 2024</a:t>
            </a:r>
            <a:endParaRPr lang="en-AU" sz="1100">
              <a:solidFill>
                <a:schemeClr val="tx1"/>
              </a:solidFill>
            </a:endParaRPr>
          </a:p>
        </p:txBody>
      </p:sp>
    </p:spTree>
    <p:extLst>
      <p:ext uri="{BB962C8B-B14F-4D97-AF65-F5344CB8AC3E}">
        <p14:creationId xmlns:p14="http://schemas.microsoft.com/office/powerpoint/2010/main" val="257437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EC3FF-870D-354C-2489-F51C3788F41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C1DC8F1-F453-0136-4DF1-26FD59D9C98A}"/>
              </a:ext>
            </a:extLst>
          </p:cNvPr>
          <p:cNvSpPr/>
          <p:nvPr/>
        </p:nvSpPr>
        <p:spPr>
          <a:xfrm>
            <a:off x="6324600" y="0"/>
            <a:ext cx="58674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7" name="Title 7">
            <a:extLst>
              <a:ext uri="{FF2B5EF4-FFF2-40B4-BE49-F238E27FC236}">
                <a16:creationId xmlns:a16="http://schemas.microsoft.com/office/drawing/2014/main" id="{14561040-3301-BC1A-BAD5-DEE28419F97E}"/>
              </a:ext>
            </a:extLst>
          </p:cNvPr>
          <p:cNvSpPr txBox="1">
            <a:spLocks/>
          </p:cNvSpPr>
          <p:nvPr/>
        </p:nvSpPr>
        <p:spPr>
          <a:xfrm>
            <a:off x="365788" y="2270120"/>
            <a:ext cx="4940413" cy="7801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b="0" i="0" kern="1200">
                <a:solidFill>
                  <a:schemeClr val="bg1"/>
                </a:solidFill>
                <a:latin typeface="ABC Oracle Medium" panose="020B0504040202060203" pitchFamily="34" charset="77"/>
                <a:ea typeface="+mj-ea"/>
                <a:cs typeface="+mj-cs"/>
              </a:defRPr>
            </a:lvl1pPr>
          </a:lstStyle>
          <a:p>
            <a:r>
              <a:rPr lang="en-AU"/>
              <a:t>Solar panels, electric vehicles (EVs) and home batteries are becoming more affordable</a:t>
            </a:r>
            <a:endParaRPr lang="en-US"/>
          </a:p>
        </p:txBody>
      </p:sp>
      <p:sp>
        <p:nvSpPr>
          <p:cNvPr id="8" name="Content Placeholder 11">
            <a:extLst>
              <a:ext uri="{FF2B5EF4-FFF2-40B4-BE49-F238E27FC236}">
                <a16:creationId xmlns:a16="http://schemas.microsoft.com/office/drawing/2014/main" id="{40ADBA06-AFD0-1E54-EB38-DE4F1E869DC8}"/>
              </a:ext>
            </a:extLst>
          </p:cNvPr>
          <p:cNvSpPr txBox="1">
            <a:spLocks/>
          </p:cNvSpPr>
          <p:nvPr/>
        </p:nvSpPr>
        <p:spPr>
          <a:xfrm>
            <a:off x="351485" y="4121712"/>
            <a:ext cx="4936981" cy="1538883"/>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0"/>
              </a:spcBef>
              <a:buFont typeface="Arial" panose="020B0604020202020204" pitchFamily="34" charset="0"/>
              <a:buNone/>
              <a:tabLst/>
              <a:defRPr sz="2000" kern="1200">
                <a:solidFill>
                  <a:schemeClr val="accent3"/>
                </a:solidFill>
                <a:latin typeface="+mn-lt"/>
                <a:ea typeface="+mn-ea"/>
                <a:cs typeface="+mn-cs"/>
              </a:defRPr>
            </a:lvl2pPr>
            <a:lvl3pPr marL="914400" indent="0" algn="ctr" defTabSz="914400" rtl="0" eaLnBrk="1" latinLnBrk="0" hangingPunct="1">
              <a:lnSpc>
                <a:spcPct val="100000"/>
              </a:lnSpc>
              <a:spcBef>
                <a:spcPts val="0"/>
              </a:spcBef>
              <a:buFont typeface="Arial" panose="020B0604020202020204" pitchFamily="34" charset="0"/>
              <a:buNone/>
              <a:tabLst/>
              <a:defRPr sz="1800" kern="1200">
                <a:solidFill>
                  <a:schemeClr val="accent3"/>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tabLst/>
              <a:defRPr sz="1600" kern="1200">
                <a:solidFill>
                  <a:schemeClr val="accent3"/>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tabLst/>
              <a:defRPr sz="1600" kern="1200">
                <a:solidFill>
                  <a:schemeClr val="accent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t>Solar panels, batteries and EVs (which are closely related to the cost of batteries) are rapidly reducing in price. </a:t>
            </a:r>
            <a:endParaRPr lang="en-AU" sz="1400"/>
          </a:p>
          <a:p>
            <a:endParaRPr lang="en-US" sz="1400"/>
          </a:p>
          <a:p>
            <a:endParaRPr lang="en-AU"/>
          </a:p>
          <a:p>
            <a:pPr marL="285750" indent="-285750">
              <a:buFont typeface="Wingdings" panose="05000000000000000000" pitchFamily="2" charset="2"/>
              <a:buChar char="ü"/>
            </a:pPr>
            <a:r>
              <a:rPr lang="en-AU" sz="2000"/>
              <a:t>More affordable </a:t>
            </a:r>
          </a:p>
          <a:p>
            <a:pPr marL="285750" indent="-285750">
              <a:buFont typeface="Wingdings" panose="05000000000000000000" pitchFamily="2" charset="2"/>
              <a:buChar char="ü"/>
            </a:pPr>
            <a:r>
              <a:rPr lang="en-AU" sz="2000"/>
              <a:t>Better quality</a:t>
            </a:r>
          </a:p>
        </p:txBody>
      </p:sp>
      <p:sp>
        <p:nvSpPr>
          <p:cNvPr id="9" name="Footer Placeholder 4">
            <a:extLst>
              <a:ext uri="{FF2B5EF4-FFF2-40B4-BE49-F238E27FC236}">
                <a16:creationId xmlns:a16="http://schemas.microsoft.com/office/drawing/2014/main" id="{EB0B9266-0287-689A-DEBD-F9E69296E060}"/>
              </a:ext>
            </a:extLst>
          </p:cNvPr>
          <p:cNvSpPr>
            <a:spLocks noGrp="1"/>
          </p:cNvSpPr>
          <p:nvPr>
            <p:ph type="ftr" sz="quarter" idx="3"/>
          </p:nvPr>
        </p:nvSpPr>
        <p:spPr>
          <a:xfrm>
            <a:off x="347083"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pPr algn="l"/>
            <a:r>
              <a:rPr lang="en-GB">
                <a:solidFill>
                  <a:srgbClr val="FFFFFF"/>
                </a:solidFill>
              </a:rPr>
              <a:t>Presented at the 2025 All Actuaries Summit</a:t>
            </a:r>
          </a:p>
        </p:txBody>
      </p:sp>
      <p:grpSp>
        <p:nvGrpSpPr>
          <p:cNvPr id="2" name="Group 1">
            <a:extLst>
              <a:ext uri="{FF2B5EF4-FFF2-40B4-BE49-F238E27FC236}">
                <a16:creationId xmlns:a16="http://schemas.microsoft.com/office/drawing/2014/main" id="{4E03C4AB-8490-9E6D-1AA6-B8A971947D92}"/>
              </a:ext>
            </a:extLst>
          </p:cNvPr>
          <p:cNvGrpSpPr/>
          <p:nvPr/>
        </p:nvGrpSpPr>
        <p:grpSpPr>
          <a:xfrm>
            <a:off x="3969634" y="5738479"/>
            <a:ext cx="1658855" cy="1009807"/>
            <a:chOff x="5024904" y="5798717"/>
            <a:chExt cx="833446" cy="471487"/>
          </a:xfrm>
          <a:solidFill>
            <a:schemeClr val="bg1"/>
          </a:solidFill>
        </p:grpSpPr>
        <p:sp>
          <p:nvSpPr>
            <p:cNvPr id="3" name="Free-form: Shape 2">
              <a:extLst>
                <a:ext uri="{FF2B5EF4-FFF2-40B4-BE49-F238E27FC236}">
                  <a16:creationId xmlns:a16="http://schemas.microsoft.com/office/drawing/2014/main" id="{95465DB9-CDE2-13F5-408C-CE0824C7795F}"/>
                </a:ext>
              </a:extLst>
            </p:cNvPr>
            <p:cNvSpPr/>
            <p:nvPr/>
          </p:nvSpPr>
          <p:spPr>
            <a:xfrm>
              <a:off x="5253513" y="6146379"/>
              <a:ext cx="123825" cy="123825"/>
            </a:xfrm>
            <a:custGeom>
              <a:avLst/>
              <a:gdLst>
                <a:gd name="connsiteX0" fmla="*/ 123825 w 123825"/>
                <a:gd name="connsiteY0" fmla="*/ 61913 h 123825"/>
                <a:gd name="connsiteX1" fmla="*/ 61913 w 123825"/>
                <a:gd name="connsiteY1" fmla="*/ 123825 h 123825"/>
                <a:gd name="connsiteX2" fmla="*/ 0 w 123825"/>
                <a:gd name="connsiteY2" fmla="*/ 61913 h 123825"/>
                <a:gd name="connsiteX3" fmla="*/ 61913 w 123825"/>
                <a:gd name="connsiteY3" fmla="*/ 0 h 123825"/>
                <a:gd name="connsiteX4" fmla="*/ 123825 w 123825"/>
                <a:gd name="connsiteY4" fmla="*/ 61913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3"/>
                  </a:moveTo>
                  <a:cubicBezTo>
                    <a:pt x="123825" y="96106"/>
                    <a:pt x="96106" y="123825"/>
                    <a:pt x="61913" y="123825"/>
                  </a:cubicBezTo>
                  <a:cubicBezTo>
                    <a:pt x="27719" y="123825"/>
                    <a:pt x="0" y="96106"/>
                    <a:pt x="0" y="61913"/>
                  </a:cubicBezTo>
                  <a:cubicBezTo>
                    <a:pt x="0" y="27719"/>
                    <a:pt x="27719" y="0"/>
                    <a:pt x="61913" y="0"/>
                  </a:cubicBezTo>
                  <a:cubicBezTo>
                    <a:pt x="96106" y="0"/>
                    <a:pt x="123825" y="27719"/>
                    <a:pt x="123825" y="61913"/>
                  </a:cubicBezTo>
                  <a:close/>
                </a:path>
              </a:pathLst>
            </a:custGeom>
            <a:grpFill/>
            <a:ln w="9525" cap="flat">
              <a:noFill/>
              <a:prstDash val="solid"/>
              <a:miter/>
            </a:ln>
          </p:spPr>
          <p:txBody>
            <a:bodyPr rtlCol="0" anchor="ctr"/>
            <a:lstStyle/>
            <a:p>
              <a:endParaRPr lang="en-AU"/>
            </a:p>
          </p:txBody>
        </p:sp>
        <p:sp>
          <p:nvSpPr>
            <p:cNvPr id="4" name="Free-form: Shape 3">
              <a:extLst>
                <a:ext uri="{FF2B5EF4-FFF2-40B4-BE49-F238E27FC236}">
                  <a16:creationId xmlns:a16="http://schemas.microsoft.com/office/drawing/2014/main" id="{93163E82-97C8-FBD1-04B7-5CD7FE187A63}"/>
                </a:ext>
              </a:extLst>
            </p:cNvPr>
            <p:cNvSpPr/>
            <p:nvPr/>
          </p:nvSpPr>
          <p:spPr>
            <a:xfrm>
              <a:off x="5634513" y="6146379"/>
              <a:ext cx="123825" cy="123825"/>
            </a:xfrm>
            <a:custGeom>
              <a:avLst/>
              <a:gdLst>
                <a:gd name="connsiteX0" fmla="*/ 123825 w 123825"/>
                <a:gd name="connsiteY0" fmla="*/ 61913 h 123825"/>
                <a:gd name="connsiteX1" fmla="*/ 61913 w 123825"/>
                <a:gd name="connsiteY1" fmla="*/ 123825 h 123825"/>
                <a:gd name="connsiteX2" fmla="*/ 0 w 123825"/>
                <a:gd name="connsiteY2" fmla="*/ 61913 h 123825"/>
                <a:gd name="connsiteX3" fmla="*/ 61913 w 123825"/>
                <a:gd name="connsiteY3" fmla="*/ 0 h 123825"/>
                <a:gd name="connsiteX4" fmla="*/ 123825 w 123825"/>
                <a:gd name="connsiteY4" fmla="*/ 61913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3"/>
                  </a:moveTo>
                  <a:cubicBezTo>
                    <a:pt x="123825" y="96106"/>
                    <a:pt x="96106" y="123825"/>
                    <a:pt x="61913" y="123825"/>
                  </a:cubicBezTo>
                  <a:cubicBezTo>
                    <a:pt x="27719" y="123825"/>
                    <a:pt x="0" y="96106"/>
                    <a:pt x="0" y="61913"/>
                  </a:cubicBezTo>
                  <a:cubicBezTo>
                    <a:pt x="0" y="27719"/>
                    <a:pt x="27719" y="0"/>
                    <a:pt x="61913" y="0"/>
                  </a:cubicBezTo>
                  <a:cubicBezTo>
                    <a:pt x="96106" y="0"/>
                    <a:pt x="123825" y="27719"/>
                    <a:pt x="123825" y="61913"/>
                  </a:cubicBezTo>
                  <a:close/>
                </a:path>
              </a:pathLst>
            </a:custGeom>
            <a:grp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56A9E45-15F4-EAF6-07DF-C226E547B01F}"/>
                </a:ext>
              </a:extLst>
            </p:cNvPr>
            <p:cNvSpPr/>
            <p:nvPr/>
          </p:nvSpPr>
          <p:spPr>
            <a:xfrm>
              <a:off x="5024904" y="5798717"/>
              <a:ext cx="833446" cy="409575"/>
            </a:xfrm>
            <a:custGeom>
              <a:avLst/>
              <a:gdLst>
                <a:gd name="connsiteX0" fmla="*/ 753341 w 833446"/>
                <a:gd name="connsiteY0" fmla="*/ 247650 h 409575"/>
                <a:gd name="connsiteX1" fmla="*/ 686666 w 833446"/>
                <a:gd name="connsiteY1" fmla="*/ 247650 h 409575"/>
                <a:gd name="connsiteX2" fmla="*/ 664282 w 833446"/>
                <a:gd name="connsiteY2" fmla="*/ 238125 h 409575"/>
                <a:gd name="connsiteX3" fmla="*/ 563507 w 833446"/>
                <a:gd name="connsiteY3" fmla="*/ 137446 h 409575"/>
                <a:gd name="connsiteX4" fmla="*/ 517883 w 833446"/>
                <a:gd name="connsiteY4" fmla="*/ 114300 h 409575"/>
                <a:gd name="connsiteX5" fmla="*/ 283187 w 833446"/>
                <a:gd name="connsiteY5" fmla="*/ 114300 h 409575"/>
                <a:gd name="connsiteX6" fmla="*/ 237562 w 833446"/>
                <a:gd name="connsiteY6" fmla="*/ 137446 h 409575"/>
                <a:gd name="connsiteX7" fmla="*/ 138216 w 833446"/>
                <a:gd name="connsiteY7" fmla="*/ 238125 h 409575"/>
                <a:gd name="connsiteX8" fmla="*/ 128691 w 833446"/>
                <a:gd name="connsiteY8" fmla="*/ 261271 h 409575"/>
                <a:gd name="connsiteX9" fmla="*/ 128691 w 833446"/>
                <a:gd name="connsiteY9" fmla="*/ 314325 h 409575"/>
                <a:gd name="connsiteX10" fmla="*/ 81066 w 833446"/>
                <a:gd name="connsiteY10" fmla="*/ 314325 h 409575"/>
                <a:gd name="connsiteX11" fmla="*/ 66683 w 833446"/>
                <a:gd name="connsiteY11" fmla="*/ 300133 h 409575"/>
                <a:gd name="connsiteX12" fmla="*/ 66683 w 833446"/>
                <a:gd name="connsiteY12" fmla="*/ 300038 h 409575"/>
                <a:gd name="connsiteX13" fmla="*/ 66683 w 833446"/>
                <a:gd name="connsiteY13" fmla="*/ 135160 h 409575"/>
                <a:gd name="connsiteX14" fmla="*/ 104783 w 833446"/>
                <a:gd name="connsiteY14" fmla="*/ 80296 h 409575"/>
                <a:gd name="connsiteX15" fmla="*/ 104783 w 833446"/>
                <a:gd name="connsiteY15" fmla="*/ 47625 h 409575"/>
                <a:gd name="connsiteX16" fmla="*/ 85733 w 833446"/>
                <a:gd name="connsiteY16" fmla="*/ 47625 h 409575"/>
                <a:gd name="connsiteX17" fmla="*/ 85733 w 833446"/>
                <a:gd name="connsiteY17" fmla="*/ 9525 h 409575"/>
                <a:gd name="connsiteX18" fmla="*/ 76208 w 833446"/>
                <a:gd name="connsiteY18" fmla="*/ 0 h 409575"/>
                <a:gd name="connsiteX19" fmla="*/ 66683 w 833446"/>
                <a:gd name="connsiteY19" fmla="*/ 9525 h 409575"/>
                <a:gd name="connsiteX20" fmla="*/ 66683 w 833446"/>
                <a:gd name="connsiteY20" fmla="*/ 47625 h 409575"/>
                <a:gd name="connsiteX21" fmla="*/ 38108 w 833446"/>
                <a:gd name="connsiteY21" fmla="*/ 47625 h 409575"/>
                <a:gd name="connsiteX22" fmla="*/ 38108 w 833446"/>
                <a:gd name="connsiteY22" fmla="*/ 9525 h 409575"/>
                <a:gd name="connsiteX23" fmla="*/ 28583 w 833446"/>
                <a:gd name="connsiteY23" fmla="*/ 0 h 409575"/>
                <a:gd name="connsiteX24" fmla="*/ 19058 w 833446"/>
                <a:gd name="connsiteY24" fmla="*/ 9525 h 409575"/>
                <a:gd name="connsiteX25" fmla="*/ 19058 w 833446"/>
                <a:gd name="connsiteY25" fmla="*/ 47625 h 409575"/>
                <a:gd name="connsiteX26" fmla="*/ 8 w 833446"/>
                <a:gd name="connsiteY26" fmla="*/ 47625 h 409575"/>
                <a:gd name="connsiteX27" fmla="*/ 8 w 833446"/>
                <a:gd name="connsiteY27" fmla="*/ 80296 h 409575"/>
                <a:gd name="connsiteX28" fmla="*/ 38108 w 833446"/>
                <a:gd name="connsiteY28" fmla="*/ 135160 h 409575"/>
                <a:gd name="connsiteX29" fmla="*/ 38108 w 833446"/>
                <a:gd name="connsiteY29" fmla="*/ 300038 h 409575"/>
                <a:gd name="connsiteX30" fmla="*/ 80971 w 833446"/>
                <a:gd name="connsiteY30" fmla="*/ 342900 h 409575"/>
                <a:gd name="connsiteX31" fmla="*/ 128596 w 833446"/>
                <a:gd name="connsiteY31" fmla="*/ 342900 h 409575"/>
                <a:gd name="connsiteX32" fmla="*/ 128596 w 833446"/>
                <a:gd name="connsiteY32" fmla="*/ 342900 h 409575"/>
                <a:gd name="connsiteX33" fmla="*/ 192699 w 833446"/>
                <a:gd name="connsiteY33" fmla="*/ 406908 h 409575"/>
                <a:gd name="connsiteX34" fmla="*/ 200700 w 833446"/>
                <a:gd name="connsiteY34" fmla="*/ 406908 h 409575"/>
                <a:gd name="connsiteX35" fmla="*/ 288234 w 833446"/>
                <a:gd name="connsiteY35" fmla="*/ 318802 h 409575"/>
                <a:gd name="connsiteX36" fmla="*/ 288806 w 833446"/>
                <a:gd name="connsiteY36" fmla="*/ 318802 h 409575"/>
                <a:gd name="connsiteX37" fmla="*/ 376913 w 833446"/>
                <a:gd name="connsiteY37" fmla="*/ 409575 h 409575"/>
                <a:gd name="connsiteX38" fmla="*/ 585129 w 833446"/>
                <a:gd name="connsiteY38" fmla="*/ 409575 h 409575"/>
                <a:gd name="connsiteX39" fmla="*/ 673235 w 833446"/>
                <a:gd name="connsiteY39" fmla="*/ 319278 h 409575"/>
                <a:gd name="connsiteX40" fmla="*/ 761342 w 833446"/>
                <a:gd name="connsiteY40" fmla="*/ 406812 h 409575"/>
                <a:gd name="connsiteX41" fmla="*/ 761342 w 833446"/>
                <a:gd name="connsiteY41" fmla="*/ 407384 h 409575"/>
                <a:gd name="connsiteX42" fmla="*/ 801442 w 833446"/>
                <a:gd name="connsiteY42" fmla="*/ 407384 h 409575"/>
                <a:gd name="connsiteX43" fmla="*/ 833446 w 833446"/>
                <a:gd name="connsiteY43" fmla="*/ 375380 h 409575"/>
                <a:gd name="connsiteX44" fmla="*/ 833446 w 833446"/>
                <a:gd name="connsiteY44" fmla="*/ 327755 h 409575"/>
                <a:gd name="connsiteX45" fmla="*/ 753723 w 833446"/>
                <a:gd name="connsiteY45" fmla="*/ 247650 h 409575"/>
                <a:gd name="connsiteX46" fmla="*/ 753341 w 833446"/>
                <a:gd name="connsiteY46" fmla="*/ 247650 h 409575"/>
                <a:gd name="connsiteX47" fmla="*/ 381008 w 833446"/>
                <a:gd name="connsiteY47" fmla="*/ 247650 h 409575"/>
                <a:gd name="connsiteX48" fmla="*/ 174221 w 833446"/>
                <a:gd name="connsiteY48" fmla="*/ 247650 h 409575"/>
                <a:gd name="connsiteX49" fmla="*/ 260803 w 833446"/>
                <a:gd name="connsiteY49" fmla="*/ 160687 h 409575"/>
                <a:gd name="connsiteX50" fmla="*/ 285758 w 833446"/>
                <a:gd name="connsiteY50" fmla="*/ 152400 h 409575"/>
                <a:gd name="connsiteX51" fmla="*/ 381008 w 833446"/>
                <a:gd name="connsiteY51" fmla="*/ 152400 h 409575"/>
                <a:gd name="connsiteX52" fmla="*/ 409583 w 833446"/>
                <a:gd name="connsiteY52" fmla="*/ 247650 h 409575"/>
                <a:gd name="connsiteX53" fmla="*/ 409583 w 833446"/>
                <a:gd name="connsiteY53" fmla="*/ 152400 h 409575"/>
                <a:gd name="connsiteX54" fmla="*/ 518645 w 833446"/>
                <a:gd name="connsiteY54" fmla="*/ 152400 h 409575"/>
                <a:gd name="connsiteX55" fmla="*/ 541124 w 833446"/>
                <a:gd name="connsiteY55" fmla="*/ 160687 h 409575"/>
                <a:gd name="connsiteX56" fmla="*/ 627611 w 833446"/>
                <a:gd name="connsiteY56" fmla="*/ 24765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33446" h="409575">
                  <a:moveTo>
                    <a:pt x="753341" y="247650"/>
                  </a:moveTo>
                  <a:lnTo>
                    <a:pt x="686666" y="247650"/>
                  </a:lnTo>
                  <a:cubicBezTo>
                    <a:pt x="678183" y="247839"/>
                    <a:pt x="670028" y="244369"/>
                    <a:pt x="664282" y="238125"/>
                  </a:cubicBezTo>
                  <a:lnTo>
                    <a:pt x="563507" y="137446"/>
                  </a:lnTo>
                  <a:cubicBezTo>
                    <a:pt x="551866" y="124118"/>
                    <a:pt x="535513" y="115822"/>
                    <a:pt x="517883" y="114300"/>
                  </a:cubicBezTo>
                  <a:lnTo>
                    <a:pt x="283187" y="114300"/>
                  </a:lnTo>
                  <a:cubicBezTo>
                    <a:pt x="265603" y="115983"/>
                    <a:pt x="249305" y="124251"/>
                    <a:pt x="237562" y="137446"/>
                  </a:cubicBezTo>
                  <a:lnTo>
                    <a:pt x="138216" y="238125"/>
                  </a:lnTo>
                  <a:cubicBezTo>
                    <a:pt x="132031" y="244228"/>
                    <a:pt x="128592" y="252582"/>
                    <a:pt x="128691" y="261271"/>
                  </a:cubicBezTo>
                  <a:lnTo>
                    <a:pt x="128691" y="314325"/>
                  </a:lnTo>
                  <a:lnTo>
                    <a:pt x="81066" y="314325"/>
                  </a:lnTo>
                  <a:cubicBezTo>
                    <a:pt x="73176" y="314377"/>
                    <a:pt x="66737" y="308023"/>
                    <a:pt x="66683" y="300133"/>
                  </a:cubicBezTo>
                  <a:cubicBezTo>
                    <a:pt x="66683" y="300101"/>
                    <a:pt x="66683" y="300069"/>
                    <a:pt x="66683" y="300038"/>
                  </a:cubicBezTo>
                  <a:lnTo>
                    <a:pt x="66683" y="135160"/>
                  </a:lnTo>
                  <a:cubicBezTo>
                    <a:pt x="89862" y="126969"/>
                    <a:pt x="105204" y="104875"/>
                    <a:pt x="104783" y="80296"/>
                  </a:cubicBezTo>
                  <a:lnTo>
                    <a:pt x="104783" y="47625"/>
                  </a:lnTo>
                  <a:lnTo>
                    <a:pt x="85733" y="47625"/>
                  </a:lnTo>
                  <a:lnTo>
                    <a:pt x="85733" y="9525"/>
                  </a:lnTo>
                  <a:cubicBezTo>
                    <a:pt x="85733" y="4264"/>
                    <a:pt x="81469" y="0"/>
                    <a:pt x="76208" y="0"/>
                  </a:cubicBezTo>
                  <a:cubicBezTo>
                    <a:pt x="70948" y="0"/>
                    <a:pt x="66683" y="4264"/>
                    <a:pt x="66683" y="9525"/>
                  </a:cubicBezTo>
                  <a:lnTo>
                    <a:pt x="66683" y="47625"/>
                  </a:lnTo>
                  <a:lnTo>
                    <a:pt x="38108" y="47625"/>
                  </a:lnTo>
                  <a:lnTo>
                    <a:pt x="38108" y="9525"/>
                  </a:lnTo>
                  <a:cubicBezTo>
                    <a:pt x="38108" y="4264"/>
                    <a:pt x="33844" y="0"/>
                    <a:pt x="28583" y="0"/>
                  </a:cubicBezTo>
                  <a:cubicBezTo>
                    <a:pt x="23323" y="0"/>
                    <a:pt x="19058" y="4264"/>
                    <a:pt x="19058" y="9525"/>
                  </a:cubicBezTo>
                  <a:lnTo>
                    <a:pt x="19058" y="47625"/>
                  </a:lnTo>
                  <a:lnTo>
                    <a:pt x="8" y="47625"/>
                  </a:lnTo>
                  <a:lnTo>
                    <a:pt x="8" y="80296"/>
                  </a:lnTo>
                  <a:cubicBezTo>
                    <a:pt x="-413" y="104875"/>
                    <a:pt x="14931" y="126969"/>
                    <a:pt x="38108" y="135160"/>
                  </a:cubicBezTo>
                  <a:lnTo>
                    <a:pt x="38108" y="300038"/>
                  </a:lnTo>
                  <a:cubicBezTo>
                    <a:pt x="38161" y="323688"/>
                    <a:pt x="57320" y="342848"/>
                    <a:pt x="80971" y="342900"/>
                  </a:cubicBezTo>
                  <a:lnTo>
                    <a:pt x="128596" y="342900"/>
                  </a:lnTo>
                  <a:lnTo>
                    <a:pt x="128596" y="342900"/>
                  </a:lnTo>
                  <a:cubicBezTo>
                    <a:pt x="128701" y="378244"/>
                    <a:pt x="157355" y="406856"/>
                    <a:pt x="192699" y="406908"/>
                  </a:cubicBezTo>
                  <a:lnTo>
                    <a:pt x="200700" y="406908"/>
                  </a:lnTo>
                  <a:cubicBezTo>
                    <a:pt x="200542" y="358407"/>
                    <a:pt x="239733" y="318960"/>
                    <a:pt x="288234" y="318802"/>
                  </a:cubicBezTo>
                  <a:cubicBezTo>
                    <a:pt x="288425" y="318801"/>
                    <a:pt x="288616" y="318801"/>
                    <a:pt x="288806" y="318802"/>
                  </a:cubicBezTo>
                  <a:cubicBezTo>
                    <a:pt x="338137" y="319689"/>
                    <a:pt x="377497" y="360239"/>
                    <a:pt x="376913" y="409575"/>
                  </a:cubicBezTo>
                  <a:lnTo>
                    <a:pt x="585129" y="409575"/>
                  </a:lnTo>
                  <a:cubicBezTo>
                    <a:pt x="584808" y="360424"/>
                    <a:pt x="624092" y="320164"/>
                    <a:pt x="673235" y="319278"/>
                  </a:cubicBezTo>
                  <a:cubicBezTo>
                    <a:pt x="721737" y="319120"/>
                    <a:pt x="761184" y="358311"/>
                    <a:pt x="761342" y="406812"/>
                  </a:cubicBezTo>
                  <a:cubicBezTo>
                    <a:pt x="761343" y="407002"/>
                    <a:pt x="761343" y="407194"/>
                    <a:pt x="761342" y="407384"/>
                  </a:cubicBezTo>
                  <a:lnTo>
                    <a:pt x="801442" y="407384"/>
                  </a:lnTo>
                  <a:cubicBezTo>
                    <a:pt x="819096" y="407332"/>
                    <a:pt x="833394" y="393034"/>
                    <a:pt x="833446" y="375380"/>
                  </a:cubicBezTo>
                  <a:lnTo>
                    <a:pt x="833446" y="327755"/>
                  </a:lnTo>
                  <a:cubicBezTo>
                    <a:pt x="833552" y="283619"/>
                    <a:pt x="797858" y="247756"/>
                    <a:pt x="753723" y="247650"/>
                  </a:cubicBezTo>
                  <a:cubicBezTo>
                    <a:pt x="753595" y="247650"/>
                    <a:pt x="753468" y="247650"/>
                    <a:pt x="753341" y="247650"/>
                  </a:cubicBezTo>
                  <a:close/>
                  <a:moveTo>
                    <a:pt x="381008" y="247650"/>
                  </a:moveTo>
                  <a:lnTo>
                    <a:pt x="174221" y="247650"/>
                  </a:lnTo>
                  <a:lnTo>
                    <a:pt x="260803" y="160687"/>
                  </a:lnTo>
                  <a:cubicBezTo>
                    <a:pt x="267793" y="154902"/>
                    <a:pt x="276696" y="151946"/>
                    <a:pt x="285758" y="152400"/>
                  </a:cubicBezTo>
                  <a:lnTo>
                    <a:pt x="381008" y="152400"/>
                  </a:lnTo>
                  <a:close/>
                  <a:moveTo>
                    <a:pt x="409583" y="247650"/>
                  </a:moveTo>
                  <a:lnTo>
                    <a:pt x="409583" y="152400"/>
                  </a:lnTo>
                  <a:lnTo>
                    <a:pt x="518645" y="152400"/>
                  </a:lnTo>
                  <a:cubicBezTo>
                    <a:pt x="526990" y="151736"/>
                    <a:pt x="535207" y="154765"/>
                    <a:pt x="541124" y="160687"/>
                  </a:cubicBezTo>
                  <a:lnTo>
                    <a:pt x="627611" y="247650"/>
                  </a:lnTo>
                  <a:close/>
                </a:path>
              </a:pathLst>
            </a:custGeom>
            <a:grpFill/>
            <a:ln w="9525" cap="flat">
              <a:noFill/>
              <a:prstDash val="solid"/>
              <a:miter/>
            </a:ln>
          </p:spPr>
          <p:txBody>
            <a:bodyPr rtlCol="0" anchor="ctr"/>
            <a:lstStyle/>
            <a:p>
              <a:endParaRPr lang="en-AU"/>
            </a:p>
          </p:txBody>
        </p:sp>
      </p:grpSp>
      <p:pic>
        <p:nvPicPr>
          <p:cNvPr id="15" name="Graphic 14" descr="Battery charging with solid fill">
            <a:extLst>
              <a:ext uri="{FF2B5EF4-FFF2-40B4-BE49-F238E27FC236}">
                <a16:creationId xmlns:a16="http://schemas.microsoft.com/office/drawing/2014/main" id="{6C917C39-6A7C-1914-7C2C-1167C422CA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3529" y="4969338"/>
            <a:ext cx="898840" cy="898840"/>
          </a:xfrm>
          <a:prstGeom prst="rect">
            <a:avLst/>
          </a:prstGeom>
        </p:spPr>
      </p:pic>
      <p:pic>
        <p:nvPicPr>
          <p:cNvPr id="17" name="Picture 16">
            <a:extLst>
              <a:ext uri="{FF2B5EF4-FFF2-40B4-BE49-F238E27FC236}">
                <a16:creationId xmlns:a16="http://schemas.microsoft.com/office/drawing/2014/main" id="{E543F27F-8187-D429-02E2-AD0D45D8BB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2231" y="462163"/>
            <a:ext cx="3803875" cy="2458319"/>
          </a:xfrm>
          <a:prstGeom prst="rect">
            <a:avLst/>
          </a:prstGeom>
        </p:spPr>
      </p:pic>
      <p:sp>
        <p:nvSpPr>
          <p:cNvPr id="18" name="Rectangle 17">
            <a:extLst>
              <a:ext uri="{FF2B5EF4-FFF2-40B4-BE49-F238E27FC236}">
                <a16:creationId xmlns:a16="http://schemas.microsoft.com/office/drawing/2014/main" id="{8ED09BFE-14CD-7423-D957-B61ACA419A88}"/>
              </a:ext>
            </a:extLst>
          </p:cNvPr>
          <p:cNvSpPr/>
          <p:nvPr/>
        </p:nvSpPr>
        <p:spPr>
          <a:xfrm>
            <a:off x="7400719" y="5965680"/>
            <a:ext cx="4178571" cy="7826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solidFill>
                  <a:schemeClr val="tx1"/>
                </a:solidFill>
              </a:rPr>
              <a:t>Top: Decreasing costs of installing solar in Australia. Graph from Solar Choice </a:t>
            </a:r>
          </a:p>
          <a:p>
            <a:r>
              <a:rPr lang="en-US" sz="1100">
                <a:solidFill>
                  <a:schemeClr val="tx1"/>
                </a:solidFill>
              </a:rPr>
              <a:t>Bottom: Decreasing costs of battery packs. Graph from Canary Media (in USD/kwh)</a:t>
            </a:r>
            <a:endParaRPr lang="en-AU" sz="1100">
              <a:solidFill>
                <a:schemeClr val="tx1"/>
              </a:solidFill>
            </a:endParaRPr>
          </a:p>
        </p:txBody>
      </p:sp>
      <p:pic>
        <p:nvPicPr>
          <p:cNvPr id="1026" name="Picture 2">
            <a:extLst>
              <a:ext uri="{FF2B5EF4-FFF2-40B4-BE49-F238E27FC236}">
                <a16:creationId xmlns:a16="http://schemas.microsoft.com/office/drawing/2014/main" id="{4CB0E7E1-70BD-78DA-EAB9-3647681B5224}"/>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9903"/>
          <a:stretch/>
        </p:blipFill>
        <p:spPr bwMode="auto">
          <a:xfrm>
            <a:off x="7400719" y="3050240"/>
            <a:ext cx="4027162" cy="2915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316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C3EB5-E6B4-C367-8E0C-93B943F401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23C467-BCDA-40C4-3D26-07BCC586FA7F}"/>
              </a:ext>
            </a:extLst>
          </p:cNvPr>
          <p:cNvSpPr>
            <a:spLocks noGrp="1"/>
          </p:cNvSpPr>
          <p:nvPr>
            <p:ph type="sldNum" sz="quarter" idx="4294967295"/>
          </p:nvPr>
        </p:nvSpPr>
        <p:spPr>
          <a:xfrm>
            <a:off x="11636954" y="6581091"/>
            <a:ext cx="415925" cy="185738"/>
          </a:xfrm>
        </p:spPr>
        <p:txBody>
          <a:bodyPr/>
          <a:lstStyle/>
          <a:p>
            <a:fld id="{741AFF56-1126-4107-9C02-BC0EFBF16431}" type="slidenum">
              <a:rPr lang="en-GB" smtClean="0"/>
              <a:pPr/>
              <a:t>8</a:t>
            </a:fld>
            <a:endParaRPr lang="en-GB"/>
          </a:p>
        </p:txBody>
      </p:sp>
      <p:sp>
        <p:nvSpPr>
          <p:cNvPr id="8" name="Title 7">
            <a:extLst>
              <a:ext uri="{FF2B5EF4-FFF2-40B4-BE49-F238E27FC236}">
                <a16:creationId xmlns:a16="http://schemas.microsoft.com/office/drawing/2014/main" id="{CEA77671-6662-CFE3-C076-065A31690BA9}"/>
              </a:ext>
            </a:extLst>
          </p:cNvPr>
          <p:cNvSpPr txBox="1">
            <a:spLocks/>
          </p:cNvSpPr>
          <p:nvPr/>
        </p:nvSpPr>
        <p:spPr>
          <a:xfrm>
            <a:off x="348763" y="2289063"/>
            <a:ext cx="6387015" cy="13039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b="0" i="0" kern="1200">
                <a:solidFill>
                  <a:schemeClr val="bg1"/>
                </a:solidFill>
                <a:latin typeface="ABC Oracle Medium" panose="020B0504040202060203" pitchFamily="34" charset="77"/>
                <a:ea typeface="+mj-ea"/>
                <a:cs typeface="+mj-cs"/>
              </a:defRPr>
            </a:lvl1pPr>
          </a:lstStyle>
          <a:p>
            <a:r>
              <a:rPr lang="en-AU"/>
              <a:t>It’s economically and environmentally smart for homes to electrify and generate their own electricity from rooftop solar</a:t>
            </a:r>
            <a:endParaRPr lang="en-US"/>
          </a:p>
        </p:txBody>
      </p:sp>
      <p:sp>
        <p:nvSpPr>
          <p:cNvPr id="9" name="Content Placeholder 11">
            <a:extLst>
              <a:ext uri="{FF2B5EF4-FFF2-40B4-BE49-F238E27FC236}">
                <a16:creationId xmlns:a16="http://schemas.microsoft.com/office/drawing/2014/main" id="{3AFFBF0E-A4A7-A14D-0681-5A445BD01E39}"/>
              </a:ext>
            </a:extLst>
          </p:cNvPr>
          <p:cNvSpPr txBox="1">
            <a:spLocks/>
          </p:cNvSpPr>
          <p:nvPr/>
        </p:nvSpPr>
        <p:spPr>
          <a:xfrm>
            <a:off x="375171" y="3978551"/>
            <a:ext cx="4936981" cy="2031325"/>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0"/>
              </a:spcBef>
              <a:buFont typeface="Arial" panose="020B0604020202020204" pitchFamily="34" charset="0"/>
              <a:buNone/>
              <a:tabLst/>
              <a:defRPr sz="2000" kern="1200">
                <a:solidFill>
                  <a:schemeClr val="accent3"/>
                </a:solidFill>
                <a:latin typeface="+mn-lt"/>
                <a:ea typeface="+mn-ea"/>
                <a:cs typeface="+mn-cs"/>
              </a:defRPr>
            </a:lvl2pPr>
            <a:lvl3pPr marL="914400" indent="0" algn="ctr" defTabSz="914400" rtl="0" eaLnBrk="1" latinLnBrk="0" hangingPunct="1">
              <a:lnSpc>
                <a:spcPct val="100000"/>
              </a:lnSpc>
              <a:spcBef>
                <a:spcPts val="0"/>
              </a:spcBef>
              <a:buFont typeface="Arial" panose="020B0604020202020204" pitchFamily="34" charset="0"/>
              <a:buNone/>
              <a:tabLst/>
              <a:defRPr sz="1800" kern="1200">
                <a:solidFill>
                  <a:schemeClr val="accent3"/>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tabLst/>
              <a:defRPr sz="1600" kern="1200">
                <a:solidFill>
                  <a:schemeClr val="accent3"/>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tabLst/>
              <a:defRPr sz="1600" kern="1200">
                <a:solidFill>
                  <a:schemeClr val="accent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a:p>
          <a:p>
            <a:r>
              <a:rPr lang="en-US" sz="1800"/>
              <a:t>Uptake of consumer energy resources will </a:t>
            </a:r>
          </a:p>
          <a:p>
            <a:pPr marL="285750" indent="-285750">
              <a:buFont typeface="Arial" panose="020B0604020202020204" pitchFamily="34" charset="0"/>
              <a:buChar char="•"/>
            </a:pPr>
            <a:r>
              <a:rPr lang="en-US" sz="1800"/>
              <a:t>bring down costs for households, and </a:t>
            </a:r>
          </a:p>
          <a:p>
            <a:pPr marL="285750" indent="-285750">
              <a:buFont typeface="Arial" panose="020B0604020202020204" pitchFamily="34" charset="0"/>
              <a:buChar char="•"/>
            </a:pPr>
            <a:r>
              <a:rPr lang="en-US" sz="1800"/>
              <a:t>reduce the need for expensive, new large-scale generation, transmission and distribution.</a:t>
            </a:r>
          </a:p>
          <a:p>
            <a:endParaRPr lang="en-US" sz="1400"/>
          </a:p>
          <a:p>
            <a:endParaRPr lang="en-US"/>
          </a:p>
          <a:p>
            <a:endParaRPr lang="en-US" sz="1400"/>
          </a:p>
        </p:txBody>
      </p:sp>
      <p:sp>
        <p:nvSpPr>
          <p:cNvPr id="10" name="Footer Placeholder 4">
            <a:extLst>
              <a:ext uri="{FF2B5EF4-FFF2-40B4-BE49-F238E27FC236}">
                <a16:creationId xmlns:a16="http://schemas.microsoft.com/office/drawing/2014/main" id="{6253C54D-42A6-7761-2155-4052A3B95979}"/>
              </a:ext>
            </a:extLst>
          </p:cNvPr>
          <p:cNvSpPr>
            <a:spLocks noGrp="1"/>
          </p:cNvSpPr>
          <p:nvPr>
            <p:ph type="ftr" sz="quarter" idx="3"/>
          </p:nvPr>
        </p:nvSpPr>
        <p:spPr>
          <a:xfrm>
            <a:off x="347083"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pPr algn="l"/>
            <a:r>
              <a:rPr lang="en-GB">
                <a:solidFill>
                  <a:srgbClr val="FFFFFF"/>
                </a:solidFill>
              </a:rPr>
              <a:t>Presented at the 2025 All Actuaries Summit</a:t>
            </a:r>
          </a:p>
        </p:txBody>
      </p:sp>
      <p:grpSp>
        <p:nvGrpSpPr>
          <p:cNvPr id="22" name="Group 21">
            <a:extLst>
              <a:ext uri="{FF2B5EF4-FFF2-40B4-BE49-F238E27FC236}">
                <a16:creationId xmlns:a16="http://schemas.microsoft.com/office/drawing/2014/main" id="{9EDA2FE0-DE98-E731-61E0-3ECC7A610B72}"/>
              </a:ext>
            </a:extLst>
          </p:cNvPr>
          <p:cNvGrpSpPr/>
          <p:nvPr/>
        </p:nvGrpSpPr>
        <p:grpSpPr>
          <a:xfrm>
            <a:off x="10198092" y="4972858"/>
            <a:ext cx="1128323" cy="694568"/>
            <a:chOff x="5024904" y="5798717"/>
            <a:chExt cx="833446" cy="471487"/>
          </a:xfrm>
          <a:solidFill>
            <a:schemeClr val="bg1"/>
          </a:solidFill>
        </p:grpSpPr>
        <p:sp>
          <p:nvSpPr>
            <p:cNvPr id="18" name="Free-form: Shape 17">
              <a:extLst>
                <a:ext uri="{FF2B5EF4-FFF2-40B4-BE49-F238E27FC236}">
                  <a16:creationId xmlns:a16="http://schemas.microsoft.com/office/drawing/2014/main" id="{39659478-4E08-1007-EE09-1F94528F418F}"/>
                </a:ext>
              </a:extLst>
            </p:cNvPr>
            <p:cNvSpPr/>
            <p:nvPr/>
          </p:nvSpPr>
          <p:spPr>
            <a:xfrm>
              <a:off x="5253513" y="6146379"/>
              <a:ext cx="123825" cy="123825"/>
            </a:xfrm>
            <a:custGeom>
              <a:avLst/>
              <a:gdLst>
                <a:gd name="connsiteX0" fmla="*/ 123825 w 123825"/>
                <a:gd name="connsiteY0" fmla="*/ 61913 h 123825"/>
                <a:gd name="connsiteX1" fmla="*/ 61913 w 123825"/>
                <a:gd name="connsiteY1" fmla="*/ 123825 h 123825"/>
                <a:gd name="connsiteX2" fmla="*/ 0 w 123825"/>
                <a:gd name="connsiteY2" fmla="*/ 61913 h 123825"/>
                <a:gd name="connsiteX3" fmla="*/ 61913 w 123825"/>
                <a:gd name="connsiteY3" fmla="*/ 0 h 123825"/>
                <a:gd name="connsiteX4" fmla="*/ 123825 w 123825"/>
                <a:gd name="connsiteY4" fmla="*/ 61913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3"/>
                  </a:moveTo>
                  <a:cubicBezTo>
                    <a:pt x="123825" y="96106"/>
                    <a:pt x="96106" y="123825"/>
                    <a:pt x="61913" y="123825"/>
                  </a:cubicBezTo>
                  <a:cubicBezTo>
                    <a:pt x="27719" y="123825"/>
                    <a:pt x="0" y="96106"/>
                    <a:pt x="0" y="61913"/>
                  </a:cubicBezTo>
                  <a:cubicBezTo>
                    <a:pt x="0" y="27719"/>
                    <a:pt x="27719" y="0"/>
                    <a:pt x="61913" y="0"/>
                  </a:cubicBezTo>
                  <a:cubicBezTo>
                    <a:pt x="96106" y="0"/>
                    <a:pt x="123825" y="27719"/>
                    <a:pt x="123825" y="61913"/>
                  </a:cubicBezTo>
                  <a:close/>
                </a:path>
              </a:pathLst>
            </a:custGeom>
            <a:grp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CFEF32B5-35A6-4322-C6BA-293B6E7A848A}"/>
                </a:ext>
              </a:extLst>
            </p:cNvPr>
            <p:cNvSpPr/>
            <p:nvPr/>
          </p:nvSpPr>
          <p:spPr>
            <a:xfrm>
              <a:off x="5634513" y="6146379"/>
              <a:ext cx="123825" cy="123825"/>
            </a:xfrm>
            <a:custGeom>
              <a:avLst/>
              <a:gdLst>
                <a:gd name="connsiteX0" fmla="*/ 123825 w 123825"/>
                <a:gd name="connsiteY0" fmla="*/ 61913 h 123825"/>
                <a:gd name="connsiteX1" fmla="*/ 61913 w 123825"/>
                <a:gd name="connsiteY1" fmla="*/ 123825 h 123825"/>
                <a:gd name="connsiteX2" fmla="*/ 0 w 123825"/>
                <a:gd name="connsiteY2" fmla="*/ 61913 h 123825"/>
                <a:gd name="connsiteX3" fmla="*/ 61913 w 123825"/>
                <a:gd name="connsiteY3" fmla="*/ 0 h 123825"/>
                <a:gd name="connsiteX4" fmla="*/ 123825 w 123825"/>
                <a:gd name="connsiteY4" fmla="*/ 61913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3"/>
                  </a:moveTo>
                  <a:cubicBezTo>
                    <a:pt x="123825" y="96106"/>
                    <a:pt x="96106" y="123825"/>
                    <a:pt x="61913" y="123825"/>
                  </a:cubicBezTo>
                  <a:cubicBezTo>
                    <a:pt x="27719" y="123825"/>
                    <a:pt x="0" y="96106"/>
                    <a:pt x="0" y="61913"/>
                  </a:cubicBezTo>
                  <a:cubicBezTo>
                    <a:pt x="0" y="27719"/>
                    <a:pt x="27719" y="0"/>
                    <a:pt x="61913" y="0"/>
                  </a:cubicBezTo>
                  <a:cubicBezTo>
                    <a:pt x="96106" y="0"/>
                    <a:pt x="123825" y="27719"/>
                    <a:pt x="123825" y="61913"/>
                  </a:cubicBezTo>
                  <a:close/>
                </a:path>
              </a:pathLst>
            </a:custGeom>
            <a:grp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3453D836-A36E-AF95-62EB-BD055F217E95}"/>
                </a:ext>
              </a:extLst>
            </p:cNvPr>
            <p:cNvSpPr/>
            <p:nvPr/>
          </p:nvSpPr>
          <p:spPr>
            <a:xfrm>
              <a:off x="5024904" y="5798717"/>
              <a:ext cx="833446" cy="409575"/>
            </a:xfrm>
            <a:custGeom>
              <a:avLst/>
              <a:gdLst>
                <a:gd name="connsiteX0" fmla="*/ 753341 w 833446"/>
                <a:gd name="connsiteY0" fmla="*/ 247650 h 409575"/>
                <a:gd name="connsiteX1" fmla="*/ 686666 w 833446"/>
                <a:gd name="connsiteY1" fmla="*/ 247650 h 409575"/>
                <a:gd name="connsiteX2" fmla="*/ 664282 w 833446"/>
                <a:gd name="connsiteY2" fmla="*/ 238125 h 409575"/>
                <a:gd name="connsiteX3" fmla="*/ 563507 w 833446"/>
                <a:gd name="connsiteY3" fmla="*/ 137446 h 409575"/>
                <a:gd name="connsiteX4" fmla="*/ 517883 w 833446"/>
                <a:gd name="connsiteY4" fmla="*/ 114300 h 409575"/>
                <a:gd name="connsiteX5" fmla="*/ 283187 w 833446"/>
                <a:gd name="connsiteY5" fmla="*/ 114300 h 409575"/>
                <a:gd name="connsiteX6" fmla="*/ 237562 w 833446"/>
                <a:gd name="connsiteY6" fmla="*/ 137446 h 409575"/>
                <a:gd name="connsiteX7" fmla="*/ 138216 w 833446"/>
                <a:gd name="connsiteY7" fmla="*/ 238125 h 409575"/>
                <a:gd name="connsiteX8" fmla="*/ 128691 w 833446"/>
                <a:gd name="connsiteY8" fmla="*/ 261271 h 409575"/>
                <a:gd name="connsiteX9" fmla="*/ 128691 w 833446"/>
                <a:gd name="connsiteY9" fmla="*/ 314325 h 409575"/>
                <a:gd name="connsiteX10" fmla="*/ 81066 w 833446"/>
                <a:gd name="connsiteY10" fmla="*/ 314325 h 409575"/>
                <a:gd name="connsiteX11" fmla="*/ 66683 w 833446"/>
                <a:gd name="connsiteY11" fmla="*/ 300133 h 409575"/>
                <a:gd name="connsiteX12" fmla="*/ 66683 w 833446"/>
                <a:gd name="connsiteY12" fmla="*/ 300038 h 409575"/>
                <a:gd name="connsiteX13" fmla="*/ 66683 w 833446"/>
                <a:gd name="connsiteY13" fmla="*/ 135160 h 409575"/>
                <a:gd name="connsiteX14" fmla="*/ 104783 w 833446"/>
                <a:gd name="connsiteY14" fmla="*/ 80296 h 409575"/>
                <a:gd name="connsiteX15" fmla="*/ 104783 w 833446"/>
                <a:gd name="connsiteY15" fmla="*/ 47625 h 409575"/>
                <a:gd name="connsiteX16" fmla="*/ 85733 w 833446"/>
                <a:gd name="connsiteY16" fmla="*/ 47625 h 409575"/>
                <a:gd name="connsiteX17" fmla="*/ 85733 w 833446"/>
                <a:gd name="connsiteY17" fmla="*/ 9525 h 409575"/>
                <a:gd name="connsiteX18" fmla="*/ 76208 w 833446"/>
                <a:gd name="connsiteY18" fmla="*/ 0 h 409575"/>
                <a:gd name="connsiteX19" fmla="*/ 66683 w 833446"/>
                <a:gd name="connsiteY19" fmla="*/ 9525 h 409575"/>
                <a:gd name="connsiteX20" fmla="*/ 66683 w 833446"/>
                <a:gd name="connsiteY20" fmla="*/ 47625 h 409575"/>
                <a:gd name="connsiteX21" fmla="*/ 38108 w 833446"/>
                <a:gd name="connsiteY21" fmla="*/ 47625 h 409575"/>
                <a:gd name="connsiteX22" fmla="*/ 38108 w 833446"/>
                <a:gd name="connsiteY22" fmla="*/ 9525 h 409575"/>
                <a:gd name="connsiteX23" fmla="*/ 28583 w 833446"/>
                <a:gd name="connsiteY23" fmla="*/ 0 h 409575"/>
                <a:gd name="connsiteX24" fmla="*/ 19058 w 833446"/>
                <a:gd name="connsiteY24" fmla="*/ 9525 h 409575"/>
                <a:gd name="connsiteX25" fmla="*/ 19058 w 833446"/>
                <a:gd name="connsiteY25" fmla="*/ 47625 h 409575"/>
                <a:gd name="connsiteX26" fmla="*/ 8 w 833446"/>
                <a:gd name="connsiteY26" fmla="*/ 47625 h 409575"/>
                <a:gd name="connsiteX27" fmla="*/ 8 w 833446"/>
                <a:gd name="connsiteY27" fmla="*/ 80296 h 409575"/>
                <a:gd name="connsiteX28" fmla="*/ 38108 w 833446"/>
                <a:gd name="connsiteY28" fmla="*/ 135160 h 409575"/>
                <a:gd name="connsiteX29" fmla="*/ 38108 w 833446"/>
                <a:gd name="connsiteY29" fmla="*/ 300038 h 409575"/>
                <a:gd name="connsiteX30" fmla="*/ 80971 w 833446"/>
                <a:gd name="connsiteY30" fmla="*/ 342900 h 409575"/>
                <a:gd name="connsiteX31" fmla="*/ 128596 w 833446"/>
                <a:gd name="connsiteY31" fmla="*/ 342900 h 409575"/>
                <a:gd name="connsiteX32" fmla="*/ 128596 w 833446"/>
                <a:gd name="connsiteY32" fmla="*/ 342900 h 409575"/>
                <a:gd name="connsiteX33" fmla="*/ 192699 w 833446"/>
                <a:gd name="connsiteY33" fmla="*/ 406908 h 409575"/>
                <a:gd name="connsiteX34" fmla="*/ 200700 w 833446"/>
                <a:gd name="connsiteY34" fmla="*/ 406908 h 409575"/>
                <a:gd name="connsiteX35" fmla="*/ 288234 w 833446"/>
                <a:gd name="connsiteY35" fmla="*/ 318802 h 409575"/>
                <a:gd name="connsiteX36" fmla="*/ 288806 w 833446"/>
                <a:gd name="connsiteY36" fmla="*/ 318802 h 409575"/>
                <a:gd name="connsiteX37" fmla="*/ 376913 w 833446"/>
                <a:gd name="connsiteY37" fmla="*/ 409575 h 409575"/>
                <a:gd name="connsiteX38" fmla="*/ 585129 w 833446"/>
                <a:gd name="connsiteY38" fmla="*/ 409575 h 409575"/>
                <a:gd name="connsiteX39" fmla="*/ 673235 w 833446"/>
                <a:gd name="connsiteY39" fmla="*/ 319278 h 409575"/>
                <a:gd name="connsiteX40" fmla="*/ 761342 w 833446"/>
                <a:gd name="connsiteY40" fmla="*/ 406812 h 409575"/>
                <a:gd name="connsiteX41" fmla="*/ 761342 w 833446"/>
                <a:gd name="connsiteY41" fmla="*/ 407384 h 409575"/>
                <a:gd name="connsiteX42" fmla="*/ 801442 w 833446"/>
                <a:gd name="connsiteY42" fmla="*/ 407384 h 409575"/>
                <a:gd name="connsiteX43" fmla="*/ 833446 w 833446"/>
                <a:gd name="connsiteY43" fmla="*/ 375380 h 409575"/>
                <a:gd name="connsiteX44" fmla="*/ 833446 w 833446"/>
                <a:gd name="connsiteY44" fmla="*/ 327755 h 409575"/>
                <a:gd name="connsiteX45" fmla="*/ 753723 w 833446"/>
                <a:gd name="connsiteY45" fmla="*/ 247650 h 409575"/>
                <a:gd name="connsiteX46" fmla="*/ 753341 w 833446"/>
                <a:gd name="connsiteY46" fmla="*/ 247650 h 409575"/>
                <a:gd name="connsiteX47" fmla="*/ 381008 w 833446"/>
                <a:gd name="connsiteY47" fmla="*/ 247650 h 409575"/>
                <a:gd name="connsiteX48" fmla="*/ 174221 w 833446"/>
                <a:gd name="connsiteY48" fmla="*/ 247650 h 409575"/>
                <a:gd name="connsiteX49" fmla="*/ 260803 w 833446"/>
                <a:gd name="connsiteY49" fmla="*/ 160687 h 409575"/>
                <a:gd name="connsiteX50" fmla="*/ 285758 w 833446"/>
                <a:gd name="connsiteY50" fmla="*/ 152400 h 409575"/>
                <a:gd name="connsiteX51" fmla="*/ 381008 w 833446"/>
                <a:gd name="connsiteY51" fmla="*/ 152400 h 409575"/>
                <a:gd name="connsiteX52" fmla="*/ 409583 w 833446"/>
                <a:gd name="connsiteY52" fmla="*/ 247650 h 409575"/>
                <a:gd name="connsiteX53" fmla="*/ 409583 w 833446"/>
                <a:gd name="connsiteY53" fmla="*/ 152400 h 409575"/>
                <a:gd name="connsiteX54" fmla="*/ 518645 w 833446"/>
                <a:gd name="connsiteY54" fmla="*/ 152400 h 409575"/>
                <a:gd name="connsiteX55" fmla="*/ 541124 w 833446"/>
                <a:gd name="connsiteY55" fmla="*/ 160687 h 409575"/>
                <a:gd name="connsiteX56" fmla="*/ 627611 w 833446"/>
                <a:gd name="connsiteY56" fmla="*/ 24765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33446" h="409575">
                  <a:moveTo>
                    <a:pt x="753341" y="247650"/>
                  </a:moveTo>
                  <a:lnTo>
                    <a:pt x="686666" y="247650"/>
                  </a:lnTo>
                  <a:cubicBezTo>
                    <a:pt x="678183" y="247839"/>
                    <a:pt x="670028" y="244369"/>
                    <a:pt x="664282" y="238125"/>
                  </a:cubicBezTo>
                  <a:lnTo>
                    <a:pt x="563507" y="137446"/>
                  </a:lnTo>
                  <a:cubicBezTo>
                    <a:pt x="551866" y="124118"/>
                    <a:pt x="535513" y="115822"/>
                    <a:pt x="517883" y="114300"/>
                  </a:cubicBezTo>
                  <a:lnTo>
                    <a:pt x="283187" y="114300"/>
                  </a:lnTo>
                  <a:cubicBezTo>
                    <a:pt x="265603" y="115983"/>
                    <a:pt x="249305" y="124251"/>
                    <a:pt x="237562" y="137446"/>
                  </a:cubicBezTo>
                  <a:lnTo>
                    <a:pt x="138216" y="238125"/>
                  </a:lnTo>
                  <a:cubicBezTo>
                    <a:pt x="132031" y="244228"/>
                    <a:pt x="128592" y="252582"/>
                    <a:pt x="128691" y="261271"/>
                  </a:cubicBezTo>
                  <a:lnTo>
                    <a:pt x="128691" y="314325"/>
                  </a:lnTo>
                  <a:lnTo>
                    <a:pt x="81066" y="314325"/>
                  </a:lnTo>
                  <a:cubicBezTo>
                    <a:pt x="73176" y="314377"/>
                    <a:pt x="66737" y="308023"/>
                    <a:pt x="66683" y="300133"/>
                  </a:cubicBezTo>
                  <a:cubicBezTo>
                    <a:pt x="66683" y="300101"/>
                    <a:pt x="66683" y="300069"/>
                    <a:pt x="66683" y="300038"/>
                  </a:cubicBezTo>
                  <a:lnTo>
                    <a:pt x="66683" y="135160"/>
                  </a:lnTo>
                  <a:cubicBezTo>
                    <a:pt x="89862" y="126969"/>
                    <a:pt x="105204" y="104875"/>
                    <a:pt x="104783" y="80296"/>
                  </a:cubicBezTo>
                  <a:lnTo>
                    <a:pt x="104783" y="47625"/>
                  </a:lnTo>
                  <a:lnTo>
                    <a:pt x="85733" y="47625"/>
                  </a:lnTo>
                  <a:lnTo>
                    <a:pt x="85733" y="9525"/>
                  </a:lnTo>
                  <a:cubicBezTo>
                    <a:pt x="85733" y="4264"/>
                    <a:pt x="81469" y="0"/>
                    <a:pt x="76208" y="0"/>
                  </a:cubicBezTo>
                  <a:cubicBezTo>
                    <a:pt x="70948" y="0"/>
                    <a:pt x="66683" y="4264"/>
                    <a:pt x="66683" y="9525"/>
                  </a:cubicBezTo>
                  <a:lnTo>
                    <a:pt x="66683" y="47625"/>
                  </a:lnTo>
                  <a:lnTo>
                    <a:pt x="38108" y="47625"/>
                  </a:lnTo>
                  <a:lnTo>
                    <a:pt x="38108" y="9525"/>
                  </a:lnTo>
                  <a:cubicBezTo>
                    <a:pt x="38108" y="4264"/>
                    <a:pt x="33844" y="0"/>
                    <a:pt x="28583" y="0"/>
                  </a:cubicBezTo>
                  <a:cubicBezTo>
                    <a:pt x="23323" y="0"/>
                    <a:pt x="19058" y="4264"/>
                    <a:pt x="19058" y="9525"/>
                  </a:cubicBezTo>
                  <a:lnTo>
                    <a:pt x="19058" y="47625"/>
                  </a:lnTo>
                  <a:lnTo>
                    <a:pt x="8" y="47625"/>
                  </a:lnTo>
                  <a:lnTo>
                    <a:pt x="8" y="80296"/>
                  </a:lnTo>
                  <a:cubicBezTo>
                    <a:pt x="-413" y="104875"/>
                    <a:pt x="14931" y="126969"/>
                    <a:pt x="38108" y="135160"/>
                  </a:cubicBezTo>
                  <a:lnTo>
                    <a:pt x="38108" y="300038"/>
                  </a:lnTo>
                  <a:cubicBezTo>
                    <a:pt x="38161" y="323688"/>
                    <a:pt x="57320" y="342848"/>
                    <a:pt x="80971" y="342900"/>
                  </a:cubicBezTo>
                  <a:lnTo>
                    <a:pt x="128596" y="342900"/>
                  </a:lnTo>
                  <a:lnTo>
                    <a:pt x="128596" y="342900"/>
                  </a:lnTo>
                  <a:cubicBezTo>
                    <a:pt x="128701" y="378244"/>
                    <a:pt x="157355" y="406856"/>
                    <a:pt x="192699" y="406908"/>
                  </a:cubicBezTo>
                  <a:lnTo>
                    <a:pt x="200700" y="406908"/>
                  </a:lnTo>
                  <a:cubicBezTo>
                    <a:pt x="200542" y="358407"/>
                    <a:pt x="239733" y="318960"/>
                    <a:pt x="288234" y="318802"/>
                  </a:cubicBezTo>
                  <a:cubicBezTo>
                    <a:pt x="288425" y="318801"/>
                    <a:pt x="288616" y="318801"/>
                    <a:pt x="288806" y="318802"/>
                  </a:cubicBezTo>
                  <a:cubicBezTo>
                    <a:pt x="338137" y="319689"/>
                    <a:pt x="377497" y="360239"/>
                    <a:pt x="376913" y="409575"/>
                  </a:cubicBezTo>
                  <a:lnTo>
                    <a:pt x="585129" y="409575"/>
                  </a:lnTo>
                  <a:cubicBezTo>
                    <a:pt x="584808" y="360424"/>
                    <a:pt x="624092" y="320164"/>
                    <a:pt x="673235" y="319278"/>
                  </a:cubicBezTo>
                  <a:cubicBezTo>
                    <a:pt x="721737" y="319120"/>
                    <a:pt x="761184" y="358311"/>
                    <a:pt x="761342" y="406812"/>
                  </a:cubicBezTo>
                  <a:cubicBezTo>
                    <a:pt x="761343" y="407002"/>
                    <a:pt x="761343" y="407194"/>
                    <a:pt x="761342" y="407384"/>
                  </a:cubicBezTo>
                  <a:lnTo>
                    <a:pt x="801442" y="407384"/>
                  </a:lnTo>
                  <a:cubicBezTo>
                    <a:pt x="819096" y="407332"/>
                    <a:pt x="833394" y="393034"/>
                    <a:pt x="833446" y="375380"/>
                  </a:cubicBezTo>
                  <a:lnTo>
                    <a:pt x="833446" y="327755"/>
                  </a:lnTo>
                  <a:cubicBezTo>
                    <a:pt x="833552" y="283619"/>
                    <a:pt x="797858" y="247756"/>
                    <a:pt x="753723" y="247650"/>
                  </a:cubicBezTo>
                  <a:cubicBezTo>
                    <a:pt x="753595" y="247650"/>
                    <a:pt x="753468" y="247650"/>
                    <a:pt x="753341" y="247650"/>
                  </a:cubicBezTo>
                  <a:close/>
                  <a:moveTo>
                    <a:pt x="381008" y="247650"/>
                  </a:moveTo>
                  <a:lnTo>
                    <a:pt x="174221" y="247650"/>
                  </a:lnTo>
                  <a:lnTo>
                    <a:pt x="260803" y="160687"/>
                  </a:lnTo>
                  <a:cubicBezTo>
                    <a:pt x="267793" y="154902"/>
                    <a:pt x="276696" y="151946"/>
                    <a:pt x="285758" y="152400"/>
                  </a:cubicBezTo>
                  <a:lnTo>
                    <a:pt x="381008" y="152400"/>
                  </a:lnTo>
                  <a:close/>
                  <a:moveTo>
                    <a:pt x="409583" y="247650"/>
                  </a:moveTo>
                  <a:lnTo>
                    <a:pt x="409583" y="152400"/>
                  </a:lnTo>
                  <a:lnTo>
                    <a:pt x="518645" y="152400"/>
                  </a:lnTo>
                  <a:cubicBezTo>
                    <a:pt x="526990" y="151736"/>
                    <a:pt x="535207" y="154765"/>
                    <a:pt x="541124" y="160687"/>
                  </a:cubicBezTo>
                  <a:lnTo>
                    <a:pt x="627611" y="247650"/>
                  </a:lnTo>
                  <a:close/>
                </a:path>
              </a:pathLst>
            </a:custGeom>
            <a:grpFill/>
            <a:ln w="9525" cap="flat">
              <a:noFill/>
              <a:prstDash val="solid"/>
              <a:miter/>
            </a:ln>
          </p:spPr>
          <p:txBody>
            <a:bodyPr rtlCol="0" anchor="ctr"/>
            <a:lstStyle/>
            <a:p>
              <a:endParaRPr lang="en-AU"/>
            </a:p>
          </p:txBody>
        </p:sp>
      </p:grpSp>
      <p:pic>
        <p:nvPicPr>
          <p:cNvPr id="16" name="Graphic 15" descr="Battery charging with solid fill">
            <a:extLst>
              <a:ext uri="{FF2B5EF4-FFF2-40B4-BE49-F238E27FC236}">
                <a16:creationId xmlns:a16="http://schemas.microsoft.com/office/drawing/2014/main" id="{63E613DF-F6B6-467B-3172-B1F2482EBA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7787" y="3814058"/>
            <a:ext cx="1490132" cy="1490132"/>
          </a:xfrm>
          <a:prstGeom prst="rect">
            <a:avLst/>
          </a:prstGeom>
        </p:spPr>
      </p:pic>
      <p:pic>
        <p:nvPicPr>
          <p:cNvPr id="24" name="Graphic 23" descr="Plugged Unplugged with solid fill">
            <a:extLst>
              <a:ext uri="{FF2B5EF4-FFF2-40B4-BE49-F238E27FC236}">
                <a16:creationId xmlns:a16="http://schemas.microsoft.com/office/drawing/2014/main" id="{1A1410A6-E2D0-E9E7-AFB8-2B7551CBEA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771566">
            <a:off x="8799668" y="4798227"/>
            <a:ext cx="445765" cy="445765"/>
          </a:xfrm>
          <a:prstGeom prst="rect">
            <a:avLst/>
          </a:prstGeom>
        </p:spPr>
      </p:pic>
      <p:grpSp>
        <p:nvGrpSpPr>
          <p:cNvPr id="66" name="Group 65">
            <a:extLst>
              <a:ext uri="{FF2B5EF4-FFF2-40B4-BE49-F238E27FC236}">
                <a16:creationId xmlns:a16="http://schemas.microsoft.com/office/drawing/2014/main" id="{FFD81E54-AF8B-3767-D031-E3B485BCAEB0}"/>
              </a:ext>
            </a:extLst>
          </p:cNvPr>
          <p:cNvGrpSpPr/>
          <p:nvPr/>
        </p:nvGrpSpPr>
        <p:grpSpPr>
          <a:xfrm>
            <a:off x="9501600" y="667524"/>
            <a:ext cx="1912805" cy="1921609"/>
            <a:chOff x="5715433" y="4496583"/>
            <a:chExt cx="432359" cy="434349"/>
          </a:xfrm>
        </p:grpSpPr>
        <p:sp>
          <p:nvSpPr>
            <p:cNvPr id="47" name="Free-form: Shape 46">
              <a:extLst>
                <a:ext uri="{FF2B5EF4-FFF2-40B4-BE49-F238E27FC236}">
                  <a16:creationId xmlns:a16="http://schemas.microsoft.com/office/drawing/2014/main" id="{FA016D48-6B8C-835C-A28F-52F4D3DF8802}"/>
                </a:ext>
              </a:extLst>
            </p:cNvPr>
            <p:cNvSpPr/>
            <p:nvPr/>
          </p:nvSpPr>
          <p:spPr>
            <a:xfrm rot="2628513">
              <a:off x="5759787" y="4571503"/>
              <a:ext cx="85590" cy="34236"/>
            </a:xfrm>
            <a:custGeom>
              <a:avLst/>
              <a:gdLst>
                <a:gd name="connsiteX0" fmla="*/ 0 w 85590"/>
                <a:gd name="connsiteY0" fmla="*/ 0 h 34236"/>
                <a:gd name="connsiteX1" fmla="*/ 85591 w 85590"/>
                <a:gd name="connsiteY1" fmla="*/ 0 h 34236"/>
                <a:gd name="connsiteX2" fmla="*/ 85591 w 85590"/>
                <a:gd name="connsiteY2" fmla="*/ 34236 h 34236"/>
                <a:gd name="connsiteX3" fmla="*/ 0 w 85590"/>
                <a:gd name="connsiteY3" fmla="*/ 34236 h 34236"/>
              </a:gdLst>
              <a:ahLst/>
              <a:cxnLst>
                <a:cxn ang="0">
                  <a:pos x="connsiteX0" y="connsiteY0"/>
                </a:cxn>
                <a:cxn ang="0">
                  <a:pos x="connsiteX1" y="connsiteY1"/>
                </a:cxn>
                <a:cxn ang="0">
                  <a:pos x="connsiteX2" y="connsiteY2"/>
                </a:cxn>
                <a:cxn ang="0">
                  <a:pos x="connsiteX3" y="connsiteY3"/>
                </a:cxn>
              </a:cxnLst>
              <a:rect l="l" t="t" r="r" b="b"/>
              <a:pathLst>
                <a:path w="85590" h="34236">
                  <a:moveTo>
                    <a:pt x="0" y="0"/>
                  </a:moveTo>
                  <a:lnTo>
                    <a:pt x="85591" y="0"/>
                  </a:lnTo>
                  <a:lnTo>
                    <a:pt x="85591" y="34236"/>
                  </a:lnTo>
                  <a:lnTo>
                    <a:pt x="0" y="34236"/>
                  </a:lnTo>
                  <a:close/>
                </a:path>
              </a:pathLst>
            </a:custGeom>
            <a:solidFill>
              <a:schemeClr val="bg1"/>
            </a:solidFill>
            <a:ln w="17066" cap="flat">
              <a:noFill/>
              <a:prstDash val="solid"/>
              <a:miter/>
            </a:ln>
          </p:spPr>
          <p:txBody>
            <a:bodyPr rtlCol="0" anchor="ctr"/>
            <a:lstStyle/>
            <a:p>
              <a:endParaRPr lang="en-AU"/>
            </a:p>
          </p:txBody>
        </p:sp>
        <p:sp>
          <p:nvSpPr>
            <p:cNvPr id="48" name="Free-form: Shape 47">
              <a:extLst>
                <a:ext uri="{FF2B5EF4-FFF2-40B4-BE49-F238E27FC236}">
                  <a16:creationId xmlns:a16="http://schemas.microsoft.com/office/drawing/2014/main" id="{5019F1AC-2810-3963-F787-91B4E5311A56}"/>
                </a:ext>
              </a:extLst>
            </p:cNvPr>
            <p:cNvSpPr/>
            <p:nvPr/>
          </p:nvSpPr>
          <p:spPr>
            <a:xfrm rot="2628513">
              <a:off x="5886441" y="4496583"/>
              <a:ext cx="83622" cy="85590"/>
            </a:xfrm>
            <a:custGeom>
              <a:avLst/>
              <a:gdLst>
                <a:gd name="connsiteX0" fmla="*/ 59417 w 83622"/>
                <a:gd name="connsiteY0" fmla="*/ 85591 h 85590"/>
                <a:gd name="connsiteX1" fmla="*/ 0 w 83622"/>
                <a:gd name="connsiteY1" fmla="*/ 24770 h 85590"/>
                <a:gd name="connsiteX2" fmla="*/ 24205 w 83622"/>
                <a:gd name="connsiteY2" fmla="*/ 0 h 85590"/>
                <a:gd name="connsiteX3" fmla="*/ 83622 w 83622"/>
                <a:gd name="connsiteY3" fmla="*/ 60804 h 85590"/>
                <a:gd name="connsiteX4" fmla="*/ 59417 w 83622"/>
                <a:gd name="connsiteY4" fmla="*/ 85591 h 8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2" h="85590">
                  <a:moveTo>
                    <a:pt x="59417" y="85591"/>
                  </a:moveTo>
                  <a:lnTo>
                    <a:pt x="0" y="24770"/>
                  </a:lnTo>
                  <a:lnTo>
                    <a:pt x="24205" y="0"/>
                  </a:lnTo>
                  <a:lnTo>
                    <a:pt x="83622" y="60804"/>
                  </a:lnTo>
                  <a:lnTo>
                    <a:pt x="59417" y="85591"/>
                  </a:lnTo>
                  <a:close/>
                </a:path>
              </a:pathLst>
            </a:custGeom>
            <a:solidFill>
              <a:schemeClr val="bg1"/>
            </a:solidFill>
            <a:ln w="17066" cap="flat">
              <a:noFill/>
              <a:prstDash val="solid"/>
              <a:miter/>
            </a:ln>
          </p:spPr>
          <p:txBody>
            <a:bodyPr rtlCol="0" anchor="ctr"/>
            <a:lstStyle/>
            <a:p>
              <a:endParaRPr lang="en-AU"/>
            </a:p>
          </p:txBody>
        </p:sp>
        <p:sp>
          <p:nvSpPr>
            <p:cNvPr id="49" name="Free-form: Shape 48">
              <a:extLst>
                <a:ext uri="{FF2B5EF4-FFF2-40B4-BE49-F238E27FC236}">
                  <a16:creationId xmlns:a16="http://schemas.microsoft.com/office/drawing/2014/main" id="{C03D1D58-70CD-4B65-A85B-34D8382A48A6}"/>
                </a:ext>
              </a:extLst>
            </p:cNvPr>
            <p:cNvSpPr/>
            <p:nvPr/>
          </p:nvSpPr>
          <p:spPr>
            <a:xfrm rot="2628513">
              <a:off x="5828221" y="4611759"/>
              <a:ext cx="205418" cy="205418"/>
            </a:xfrm>
            <a:custGeom>
              <a:avLst/>
              <a:gdLst>
                <a:gd name="connsiteX0" fmla="*/ 205418 w 205418"/>
                <a:gd name="connsiteY0" fmla="*/ 102709 h 205418"/>
                <a:gd name="connsiteX1" fmla="*/ 102709 w 205418"/>
                <a:gd name="connsiteY1" fmla="*/ 205418 h 205418"/>
                <a:gd name="connsiteX2" fmla="*/ 0 w 205418"/>
                <a:gd name="connsiteY2" fmla="*/ 102709 h 205418"/>
                <a:gd name="connsiteX3" fmla="*/ 102709 w 205418"/>
                <a:gd name="connsiteY3" fmla="*/ 0 h 205418"/>
                <a:gd name="connsiteX4" fmla="*/ 205418 w 205418"/>
                <a:gd name="connsiteY4" fmla="*/ 102709 h 20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18" h="205418">
                  <a:moveTo>
                    <a:pt x="205418" y="102709"/>
                  </a:moveTo>
                  <a:cubicBezTo>
                    <a:pt x="205418" y="159434"/>
                    <a:pt x="159434" y="205418"/>
                    <a:pt x="102709" y="205418"/>
                  </a:cubicBezTo>
                  <a:cubicBezTo>
                    <a:pt x="45984" y="205418"/>
                    <a:pt x="0" y="159434"/>
                    <a:pt x="0" y="102709"/>
                  </a:cubicBezTo>
                  <a:cubicBezTo>
                    <a:pt x="0" y="45984"/>
                    <a:pt x="45984" y="0"/>
                    <a:pt x="102709" y="0"/>
                  </a:cubicBezTo>
                  <a:cubicBezTo>
                    <a:pt x="159434" y="0"/>
                    <a:pt x="205418" y="45984"/>
                    <a:pt x="205418" y="102709"/>
                  </a:cubicBezTo>
                  <a:close/>
                </a:path>
              </a:pathLst>
            </a:custGeom>
            <a:solidFill>
              <a:schemeClr val="bg1"/>
            </a:solidFill>
            <a:ln w="17066" cap="flat">
              <a:noFill/>
              <a:prstDash val="solid"/>
              <a:miter/>
            </a:ln>
          </p:spPr>
          <p:txBody>
            <a:bodyPr rtlCol="0" anchor="ctr"/>
            <a:lstStyle/>
            <a:p>
              <a:endParaRPr lang="en-AU"/>
            </a:p>
          </p:txBody>
        </p:sp>
        <p:sp>
          <p:nvSpPr>
            <p:cNvPr id="50" name="Free-form: Shape 49">
              <a:extLst>
                <a:ext uri="{FF2B5EF4-FFF2-40B4-BE49-F238E27FC236}">
                  <a16:creationId xmlns:a16="http://schemas.microsoft.com/office/drawing/2014/main" id="{8C87C707-F2D2-5AD2-B07E-BED167C9144B}"/>
                </a:ext>
              </a:extLst>
            </p:cNvPr>
            <p:cNvSpPr/>
            <p:nvPr/>
          </p:nvSpPr>
          <p:spPr>
            <a:xfrm rot="2628513">
              <a:off x="6039601" y="4540541"/>
              <a:ext cx="34236" cy="85590"/>
            </a:xfrm>
            <a:custGeom>
              <a:avLst/>
              <a:gdLst>
                <a:gd name="connsiteX0" fmla="*/ 0 w 34236"/>
                <a:gd name="connsiteY0" fmla="*/ 0 h 85590"/>
                <a:gd name="connsiteX1" fmla="*/ 34236 w 34236"/>
                <a:gd name="connsiteY1" fmla="*/ 0 h 85590"/>
                <a:gd name="connsiteX2" fmla="*/ 34236 w 34236"/>
                <a:gd name="connsiteY2" fmla="*/ 85591 h 85590"/>
                <a:gd name="connsiteX3" fmla="*/ 0 w 34236"/>
                <a:gd name="connsiteY3" fmla="*/ 85591 h 85590"/>
              </a:gdLst>
              <a:ahLst/>
              <a:cxnLst>
                <a:cxn ang="0">
                  <a:pos x="connsiteX0" y="connsiteY0"/>
                </a:cxn>
                <a:cxn ang="0">
                  <a:pos x="connsiteX1" y="connsiteY1"/>
                </a:cxn>
                <a:cxn ang="0">
                  <a:pos x="connsiteX2" y="connsiteY2"/>
                </a:cxn>
                <a:cxn ang="0">
                  <a:pos x="connsiteX3" y="connsiteY3"/>
                </a:cxn>
              </a:cxnLst>
              <a:rect l="l" t="t" r="r" b="b"/>
              <a:pathLst>
                <a:path w="34236" h="85590">
                  <a:moveTo>
                    <a:pt x="0" y="0"/>
                  </a:moveTo>
                  <a:lnTo>
                    <a:pt x="34236" y="0"/>
                  </a:lnTo>
                  <a:lnTo>
                    <a:pt x="34236" y="85591"/>
                  </a:lnTo>
                  <a:lnTo>
                    <a:pt x="0" y="85591"/>
                  </a:lnTo>
                  <a:close/>
                </a:path>
              </a:pathLst>
            </a:custGeom>
            <a:solidFill>
              <a:schemeClr val="bg1"/>
            </a:solidFill>
            <a:ln w="17066" cap="flat">
              <a:noFill/>
              <a:prstDash val="solid"/>
              <a:miter/>
            </a:ln>
          </p:spPr>
          <p:txBody>
            <a:bodyPr rtlCol="0" anchor="ctr"/>
            <a:lstStyle/>
            <a:p>
              <a:endParaRPr lang="en-AU"/>
            </a:p>
          </p:txBody>
        </p:sp>
        <p:sp>
          <p:nvSpPr>
            <p:cNvPr id="51" name="Free-form: Shape 50">
              <a:extLst>
                <a:ext uri="{FF2B5EF4-FFF2-40B4-BE49-F238E27FC236}">
                  <a16:creationId xmlns:a16="http://schemas.microsoft.com/office/drawing/2014/main" id="{FA1FA337-0D99-6AF2-46DA-E9965BDD26B6}"/>
                </a:ext>
              </a:extLst>
            </p:cNvPr>
            <p:cNvSpPr/>
            <p:nvPr/>
          </p:nvSpPr>
          <p:spPr>
            <a:xfrm rot="2628513">
              <a:off x="6019210" y="4820355"/>
              <a:ext cx="85590" cy="34236"/>
            </a:xfrm>
            <a:custGeom>
              <a:avLst/>
              <a:gdLst>
                <a:gd name="connsiteX0" fmla="*/ 0 w 85590"/>
                <a:gd name="connsiteY0" fmla="*/ 0 h 34236"/>
                <a:gd name="connsiteX1" fmla="*/ 85591 w 85590"/>
                <a:gd name="connsiteY1" fmla="*/ 0 h 34236"/>
                <a:gd name="connsiteX2" fmla="*/ 85591 w 85590"/>
                <a:gd name="connsiteY2" fmla="*/ 34236 h 34236"/>
                <a:gd name="connsiteX3" fmla="*/ 0 w 85590"/>
                <a:gd name="connsiteY3" fmla="*/ 34236 h 34236"/>
              </a:gdLst>
              <a:ahLst/>
              <a:cxnLst>
                <a:cxn ang="0">
                  <a:pos x="connsiteX0" y="connsiteY0"/>
                </a:cxn>
                <a:cxn ang="0">
                  <a:pos x="connsiteX1" y="connsiteY1"/>
                </a:cxn>
                <a:cxn ang="0">
                  <a:pos x="connsiteX2" y="connsiteY2"/>
                </a:cxn>
                <a:cxn ang="0">
                  <a:pos x="connsiteX3" y="connsiteY3"/>
                </a:cxn>
              </a:cxnLst>
              <a:rect l="l" t="t" r="r" b="b"/>
              <a:pathLst>
                <a:path w="85590" h="34236">
                  <a:moveTo>
                    <a:pt x="0" y="0"/>
                  </a:moveTo>
                  <a:lnTo>
                    <a:pt x="85591" y="0"/>
                  </a:lnTo>
                  <a:lnTo>
                    <a:pt x="85591" y="34236"/>
                  </a:lnTo>
                  <a:lnTo>
                    <a:pt x="0" y="34236"/>
                  </a:lnTo>
                  <a:close/>
                </a:path>
              </a:pathLst>
            </a:custGeom>
            <a:solidFill>
              <a:schemeClr val="bg1"/>
            </a:solidFill>
            <a:ln w="17066" cap="flat">
              <a:noFill/>
              <a:prstDash val="solid"/>
              <a:miter/>
            </a:ln>
          </p:spPr>
          <p:txBody>
            <a:bodyPr rtlCol="0" anchor="ctr"/>
            <a:lstStyle/>
            <a:p>
              <a:endParaRPr lang="en-AU"/>
            </a:p>
          </p:txBody>
        </p:sp>
        <p:sp>
          <p:nvSpPr>
            <p:cNvPr id="52" name="Free-form: Shape 51">
              <a:extLst>
                <a:ext uri="{FF2B5EF4-FFF2-40B4-BE49-F238E27FC236}">
                  <a16:creationId xmlns:a16="http://schemas.microsoft.com/office/drawing/2014/main" id="{B09543EE-9352-FF3D-0C0C-D13E24288290}"/>
                </a:ext>
              </a:extLst>
            </p:cNvPr>
            <p:cNvSpPr/>
            <p:nvPr/>
          </p:nvSpPr>
          <p:spPr>
            <a:xfrm rot="2628513">
              <a:off x="6064170" y="4667070"/>
              <a:ext cx="83622" cy="85590"/>
            </a:xfrm>
            <a:custGeom>
              <a:avLst/>
              <a:gdLst>
                <a:gd name="connsiteX0" fmla="*/ 24205 w 83622"/>
                <a:gd name="connsiteY0" fmla="*/ 85591 h 85590"/>
                <a:gd name="connsiteX1" fmla="*/ 83622 w 83622"/>
                <a:gd name="connsiteY1" fmla="*/ 24770 h 85590"/>
                <a:gd name="connsiteX2" fmla="*/ 59417 w 83622"/>
                <a:gd name="connsiteY2" fmla="*/ 0 h 85590"/>
                <a:gd name="connsiteX3" fmla="*/ 0 w 83622"/>
                <a:gd name="connsiteY3" fmla="*/ 60804 h 85590"/>
                <a:gd name="connsiteX4" fmla="*/ 24205 w 83622"/>
                <a:gd name="connsiteY4" fmla="*/ 85591 h 8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2" h="85590">
                  <a:moveTo>
                    <a:pt x="24205" y="85591"/>
                  </a:moveTo>
                  <a:lnTo>
                    <a:pt x="83622" y="24770"/>
                  </a:lnTo>
                  <a:lnTo>
                    <a:pt x="59417" y="0"/>
                  </a:lnTo>
                  <a:lnTo>
                    <a:pt x="0" y="60804"/>
                  </a:lnTo>
                  <a:lnTo>
                    <a:pt x="24205" y="85591"/>
                  </a:lnTo>
                  <a:close/>
                </a:path>
              </a:pathLst>
            </a:custGeom>
            <a:solidFill>
              <a:schemeClr val="bg1"/>
            </a:solidFill>
            <a:ln w="17066" cap="flat">
              <a:noFill/>
              <a:prstDash val="solid"/>
              <a:miter/>
            </a:ln>
          </p:spPr>
          <p:txBody>
            <a:bodyPr rtlCol="0" anchor="ctr"/>
            <a:lstStyle/>
            <a:p>
              <a:endParaRPr lang="en-AU"/>
            </a:p>
          </p:txBody>
        </p:sp>
        <p:sp>
          <p:nvSpPr>
            <p:cNvPr id="53" name="Free-form: Shape 52">
              <a:extLst>
                <a:ext uri="{FF2B5EF4-FFF2-40B4-BE49-F238E27FC236}">
                  <a16:creationId xmlns:a16="http://schemas.microsoft.com/office/drawing/2014/main" id="{C3104B47-9676-984C-C611-646D840765E0}"/>
                </a:ext>
              </a:extLst>
            </p:cNvPr>
            <p:cNvSpPr/>
            <p:nvPr/>
          </p:nvSpPr>
          <p:spPr>
            <a:xfrm rot="2628513">
              <a:off x="5715433" y="4674855"/>
              <a:ext cx="83622" cy="85590"/>
            </a:xfrm>
            <a:custGeom>
              <a:avLst/>
              <a:gdLst>
                <a:gd name="connsiteX0" fmla="*/ 59417 w 83622"/>
                <a:gd name="connsiteY0" fmla="*/ 0 h 85590"/>
                <a:gd name="connsiteX1" fmla="*/ 0 w 83622"/>
                <a:gd name="connsiteY1" fmla="*/ 60821 h 85590"/>
                <a:gd name="connsiteX2" fmla="*/ 24205 w 83622"/>
                <a:gd name="connsiteY2" fmla="*/ 85591 h 85590"/>
                <a:gd name="connsiteX3" fmla="*/ 83622 w 83622"/>
                <a:gd name="connsiteY3" fmla="*/ 24787 h 85590"/>
                <a:gd name="connsiteX4" fmla="*/ 59417 w 83622"/>
                <a:gd name="connsiteY4" fmla="*/ 0 h 8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2" h="85590">
                  <a:moveTo>
                    <a:pt x="59417" y="0"/>
                  </a:moveTo>
                  <a:lnTo>
                    <a:pt x="0" y="60821"/>
                  </a:lnTo>
                  <a:lnTo>
                    <a:pt x="24205" y="85591"/>
                  </a:lnTo>
                  <a:lnTo>
                    <a:pt x="83622" y="24787"/>
                  </a:lnTo>
                  <a:lnTo>
                    <a:pt x="59417" y="0"/>
                  </a:lnTo>
                  <a:close/>
                </a:path>
              </a:pathLst>
            </a:custGeom>
            <a:solidFill>
              <a:schemeClr val="bg1"/>
            </a:solidFill>
            <a:ln w="17066" cap="flat">
              <a:noFill/>
              <a:prstDash val="solid"/>
              <a:miter/>
            </a:ln>
          </p:spPr>
          <p:txBody>
            <a:bodyPr rtlCol="0" anchor="ctr"/>
            <a:lstStyle/>
            <a:p>
              <a:endParaRPr lang="en-AU"/>
            </a:p>
          </p:txBody>
        </p:sp>
        <p:sp>
          <p:nvSpPr>
            <p:cNvPr id="54" name="Free-form: Shape 53">
              <a:extLst>
                <a:ext uri="{FF2B5EF4-FFF2-40B4-BE49-F238E27FC236}">
                  <a16:creationId xmlns:a16="http://schemas.microsoft.com/office/drawing/2014/main" id="{B63E783B-A36B-7AF4-0C0C-303F704407F6}"/>
                </a:ext>
              </a:extLst>
            </p:cNvPr>
            <p:cNvSpPr/>
            <p:nvPr/>
          </p:nvSpPr>
          <p:spPr>
            <a:xfrm rot="2628513">
              <a:off x="5789387" y="4801384"/>
              <a:ext cx="34236" cy="85590"/>
            </a:xfrm>
            <a:custGeom>
              <a:avLst/>
              <a:gdLst>
                <a:gd name="connsiteX0" fmla="*/ 0 w 34236"/>
                <a:gd name="connsiteY0" fmla="*/ 0 h 85590"/>
                <a:gd name="connsiteX1" fmla="*/ 34236 w 34236"/>
                <a:gd name="connsiteY1" fmla="*/ 0 h 85590"/>
                <a:gd name="connsiteX2" fmla="*/ 34236 w 34236"/>
                <a:gd name="connsiteY2" fmla="*/ 85591 h 85590"/>
                <a:gd name="connsiteX3" fmla="*/ 0 w 34236"/>
                <a:gd name="connsiteY3" fmla="*/ 85591 h 85590"/>
              </a:gdLst>
              <a:ahLst/>
              <a:cxnLst>
                <a:cxn ang="0">
                  <a:pos x="connsiteX0" y="connsiteY0"/>
                </a:cxn>
                <a:cxn ang="0">
                  <a:pos x="connsiteX1" y="connsiteY1"/>
                </a:cxn>
                <a:cxn ang="0">
                  <a:pos x="connsiteX2" y="connsiteY2"/>
                </a:cxn>
                <a:cxn ang="0">
                  <a:pos x="connsiteX3" y="connsiteY3"/>
                </a:cxn>
              </a:cxnLst>
              <a:rect l="l" t="t" r="r" b="b"/>
              <a:pathLst>
                <a:path w="34236" h="85590">
                  <a:moveTo>
                    <a:pt x="0" y="0"/>
                  </a:moveTo>
                  <a:lnTo>
                    <a:pt x="34236" y="0"/>
                  </a:lnTo>
                  <a:lnTo>
                    <a:pt x="34236" y="85591"/>
                  </a:lnTo>
                  <a:lnTo>
                    <a:pt x="0" y="85591"/>
                  </a:lnTo>
                  <a:close/>
                </a:path>
              </a:pathLst>
            </a:custGeom>
            <a:solidFill>
              <a:schemeClr val="bg1"/>
            </a:solidFill>
            <a:ln w="17066" cap="flat">
              <a:noFill/>
              <a:prstDash val="solid"/>
              <a:miter/>
            </a:ln>
          </p:spPr>
          <p:txBody>
            <a:bodyPr rtlCol="0" anchor="ctr"/>
            <a:lstStyle/>
            <a:p>
              <a:endParaRPr lang="en-AU"/>
            </a:p>
          </p:txBody>
        </p:sp>
        <p:sp>
          <p:nvSpPr>
            <p:cNvPr id="55" name="Free-form: Shape 54">
              <a:extLst>
                <a:ext uri="{FF2B5EF4-FFF2-40B4-BE49-F238E27FC236}">
                  <a16:creationId xmlns:a16="http://schemas.microsoft.com/office/drawing/2014/main" id="{F6B21D37-C2D1-70C6-943A-55EBEFFA4491}"/>
                </a:ext>
              </a:extLst>
            </p:cNvPr>
            <p:cNvSpPr/>
            <p:nvPr/>
          </p:nvSpPr>
          <p:spPr>
            <a:xfrm rot="2628513">
              <a:off x="5893162" y="4845342"/>
              <a:ext cx="83622" cy="85590"/>
            </a:xfrm>
            <a:custGeom>
              <a:avLst/>
              <a:gdLst>
                <a:gd name="connsiteX0" fmla="*/ 24205 w 83622"/>
                <a:gd name="connsiteY0" fmla="*/ 0 h 85590"/>
                <a:gd name="connsiteX1" fmla="*/ 83622 w 83622"/>
                <a:gd name="connsiteY1" fmla="*/ 60821 h 85590"/>
                <a:gd name="connsiteX2" fmla="*/ 59417 w 83622"/>
                <a:gd name="connsiteY2" fmla="*/ 85591 h 85590"/>
                <a:gd name="connsiteX3" fmla="*/ 0 w 83622"/>
                <a:gd name="connsiteY3" fmla="*/ 24787 h 85590"/>
                <a:gd name="connsiteX4" fmla="*/ 24205 w 83622"/>
                <a:gd name="connsiteY4" fmla="*/ 0 h 8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2" h="85590">
                  <a:moveTo>
                    <a:pt x="24205" y="0"/>
                  </a:moveTo>
                  <a:lnTo>
                    <a:pt x="83622" y="60821"/>
                  </a:lnTo>
                  <a:lnTo>
                    <a:pt x="59417" y="85591"/>
                  </a:lnTo>
                  <a:lnTo>
                    <a:pt x="0" y="24787"/>
                  </a:lnTo>
                  <a:lnTo>
                    <a:pt x="24205" y="0"/>
                  </a:lnTo>
                  <a:close/>
                </a:path>
              </a:pathLst>
            </a:custGeom>
            <a:solidFill>
              <a:schemeClr val="bg1"/>
            </a:solidFill>
            <a:ln w="17066" cap="flat">
              <a:noFill/>
              <a:prstDash val="solid"/>
              <a:miter/>
            </a:ln>
          </p:spPr>
          <p:txBody>
            <a:bodyPr rtlCol="0" anchor="ctr"/>
            <a:lstStyle/>
            <a:p>
              <a:endParaRPr lang="en-AU"/>
            </a:p>
          </p:txBody>
        </p:sp>
      </p:grpSp>
      <p:grpSp>
        <p:nvGrpSpPr>
          <p:cNvPr id="78" name="Group 77">
            <a:extLst>
              <a:ext uri="{FF2B5EF4-FFF2-40B4-BE49-F238E27FC236}">
                <a16:creationId xmlns:a16="http://schemas.microsoft.com/office/drawing/2014/main" id="{27131DFE-27F1-D87D-2A9D-B4EE64109A21}"/>
              </a:ext>
            </a:extLst>
          </p:cNvPr>
          <p:cNvGrpSpPr/>
          <p:nvPr/>
        </p:nvGrpSpPr>
        <p:grpSpPr>
          <a:xfrm>
            <a:off x="7998749" y="4362658"/>
            <a:ext cx="885236" cy="786317"/>
            <a:chOff x="8109420" y="3468900"/>
            <a:chExt cx="354151" cy="299068"/>
          </a:xfrm>
        </p:grpSpPr>
        <p:sp>
          <p:nvSpPr>
            <p:cNvPr id="56" name="Free-form: Shape 55">
              <a:extLst>
                <a:ext uri="{FF2B5EF4-FFF2-40B4-BE49-F238E27FC236}">
                  <a16:creationId xmlns:a16="http://schemas.microsoft.com/office/drawing/2014/main" id="{839B3DA4-575D-9CA0-069C-8F5A82B5E894}"/>
                </a:ext>
              </a:extLst>
            </p:cNvPr>
            <p:cNvSpPr/>
            <p:nvPr/>
          </p:nvSpPr>
          <p:spPr>
            <a:xfrm rot="2628513">
              <a:off x="8271518" y="3575084"/>
              <a:ext cx="86968" cy="48901"/>
            </a:xfrm>
            <a:custGeom>
              <a:avLst/>
              <a:gdLst>
                <a:gd name="connsiteX0" fmla="*/ 0 w 292686"/>
                <a:gd name="connsiteY0" fmla="*/ 164574 h 164574"/>
                <a:gd name="connsiteX1" fmla="*/ 292687 w 292686"/>
                <a:gd name="connsiteY1" fmla="*/ 164574 h 164574"/>
                <a:gd name="connsiteX2" fmla="*/ 271580 w 292686"/>
                <a:gd name="connsiteY2" fmla="*/ 0 h 164574"/>
                <a:gd name="connsiteX3" fmla="*/ 21107 w 292686"/>
                <a:gd name="connsiteY3" fmla="*/ 0 h 164574"/>
                <a:gd name="connsiteX4" fmla="*/ 0 w 292686"/>
                <a:gd name="connsiteY4" fmla="*/ 164574 h 16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86" h="164574">
                  <a:moveTo>
                    <a:pt x="0" y="164574"/>
                  </a:moveTo>
                  <a:lnTo>
                    <a:pt x="292687" y="164574"/>
                  </a:lnTo>
                  <a:lnTo>
                    <a:pt x="271580" y="0"/>
                  </a:lnTo>
                  <a:lnTo>
                    <a:pt x="21107" y="0"/>
                  </a:lnTo>
                  <a:lnTo>
                    <a:pt x="0" y="164574"/>
                  </a:lnTo>
                  <a:close/>
                </a:path>
              </a:pathLst>
            </a:custGeom>
            <a:solidFill>
              <a:schemeClr val="bg1"/>
            </a:solidFill>
            <a:ln w="17066" cap="flat">
              <a:noFill/>
              <a:prstDash val="solid"/>
              <a:miter/>
            </a:ln>
          </p:spPr>
          <p:txBody>
            <a:bodyPr rtlCol="0" anchor="ctr"/>
            <a:lstStyle/>
            <a:p>
              <a:endParaRPr lang="en-AU"/>
            </a:p>
          </p:txBody>
        </p:sp>
        <p:sp>
          <p:nvSpPr>
            <p:cNvPr id="57" name="Free-form: Shape 56">
              <a:extLst>
                <a:ext uri="{FF2B5EF4-FFF2-40B4-BE49-F238E27FC236}">
                  <a16:creationId xmlns:a16="http://schemas.microsoft.com/office/drawing/2014/main" id="{B0775E7E-E1EE-7B07-FCBB-909DCD5C761A}"/>
                </a:ext>
              </a:extLst>
            </p:cNvPr>
            <p:cNvSpPr/>
            <p:nvPr/>
          </p:nvSpPr>
          <p:spPr>
            <a:xfrm rot="2628513">
              <a:off x="8385906" y="3591321"/>
              <a:ext cx="77665" cy="43093"/>
            </a:xfrm>
            <a:custGeom>
              <a:avLst/>
              <a:gdLst>
                <a:gd name="connsiteX0" fmla="*/ 18590 w 261377"/>
                <a:gd name="connsiteY0" fmla="*/ 145025 h 145025"/>
                <a:gd name="connsiteX1" fmla="*/ 261377 w 261377"/>
                <a:gd name="connsiteY1" fmla="*/ 145025 h 145025"/>
                <a:gd name="connsiteX2" fmla="*/ 196123 w 261377"/>
                <a:gd name="connsiteY2" fmla="*/ 0 h 145025"/>
                <a:gd name="connsiteX3" fmla="*/ 0 w 261377"/>
                <a:gd name="connsiteY3" fmla="*/ 0 h 145025"/>
                <a:gd name="connsiteX4" fmla="*/ 18590 w 261377"/>
                <a:gd name="connsiteY4" fmla="*/ 145025 h 14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77" h="145025">
                  <a:moveTo>
                    <a:pt x="18590" y="145025"/>
                  </a:moveTo>
                  <a:lnTo>
                    <a:pt x="261377" y="145025"/>
                  </a:lnTo>
                  <a:lnTo>
                    <a:pt x="196123" y="0"/>
                  </a:lnTo>
                  <a:lnTo>
                    <a:pt x="0" y="0"/>
                  </a:lnTo>
                  <a:lnTo>
                    <a:pt x="18590" y="145025"/>
                  </a:lnTo>
                  <a:close/>
                </a:path>
              </a:pathLst>
            </a:custGeom>
            <a:solidFill>
              <a:schemeClr val="bg1"/>
            </a:solidFill>
            <a:ln w="17066" cap="flat">
              <a:noFill/>
              <a:prstDash val="solid"/>
              <a:miter/>
            </a:ln>
          </p:spPr>
          <p:txBody>
            <a:bodyPr rtlCol="0" anchor="ctr"/>
            <a:lstStyle/>
            <a:p>
              <a:endParaRPr lang="en-AU"/>
            </a:p>
          </p:txBody>
        </p:sp>
        <p:sp>
          <p:nvSpPr>
            <p:cNvPr id="58" name="Free-form: Shape 57">
              <a:extLst>
                <a:ext uri="{FF2B5EF4-FFF2-40B4-BE49-F238E27FC236}">
                  <a16:creationId xmlns:a16="http://schemas.microsoft.com/office/drawing/2014/main" id="{F287350F-E0F5-9508-BF58-006B25D9E4FE}"/>
                </a:ext>
              </a:extLst>
            </p:cNvPr>
            <p:cNvSpPr/>
            <p:nvPr/>
          </p:nvSpPr>
          <p:spPr>
            <a:xfrm rot="2628513">
              <a:off x="8342644" y="3649895"/>
              <a:ext cx="100697" cy="48901"/>
            </a:xfrm>
            <a:custGeom>
              <a:avLst/>
              <a:gdLst>
                <a:gd name="connsiteX0" fmla="*/ 21107 w 338888"/>
                <a:gd name="connsiteY0" fmla="*/ 164574 h 164574"/>
                <a:gd name="connsiteX1" fmla="*/ 338889 w 338888"/>
                <a:gd name="connsiteY1" fmla="*/ 164574 h 164574"/>
                <a:gd name="connsiteX2" fmla="*/ 264835 w 338888"/>
                <a:gd name="connsiteY2" fmla="*/ 0 h 164574"/>
                <a:gd name="connsiteX3" fmla="*/ 0 w 338888"/>
                <a:gd name="connsiteY3" fmla="*/ 0 h 164574"/>
                <a:gd name="connsiteX4" fmla="*/ 21107 w 338888"/>
                <a:gd name="connsiteY4" fmla="*/ 164574 h 16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88" h="164574">
                  <a:moveTo>
                    <a:pt x="21107" y="164574"/>
                  </a:moveTo>
                  <a:lnTo>
                    <a:pt x="338889" y="164574"/>
                  </a:lnTo>
                  <a:lnTo>
                    <a:pt x="264835" y="0"/>
                  </a:lnTo>
                  <a:lnTo>
                    <a:pt x="0" y="0"/>
                  </a:lnTo>
                  <a:lnTo>
                    <a:pt x="21107" y="164574"/>
                  </a:lnTo>
                  <a:close/>
                </a:path>
              </a:pathLst>
            </a:custGeom>
            <a:solidFill>
              <a:schemeClr val="bg1"/>
            </a:solidFill>
            <a:ln w="17066" cap="flat">
              <a:noFill/>
              <a:prstDash val="solid"/>
              <a:miter/>
            </a:ln>
          </p:spPr>
          <p:txBody>
            <a:bodyPr rtlCol="0" anchor="ctr"/>
            <a:lstStyle/>
            <a:p>
              <a:endParaRPr lang="en-AU"/>
            </a:p>
          </p:txBody>
        </p:sp>
        <p:sp>
          <p:nvSpPr>
            <p:cNvPr id="59" name="Free-form: Shape 58">
              <a:extLst>
                <a:ext uri="{FF2B5EF4-FFF2-40B4-BE49-F238E27FC236}">
                  <a16:creationId xmlns:a16="http://schemas.microsoft.com/office/drawing/2014/main" id="{4FAD0AF9-4483-C98D-101B-B800862C72E1}"/>
                </a:ext>
              </a:extLst>
            </p:cNvPr>
            <p:cNvSpPr/>
            <p:nvPr/>
          </p:nvSpPr>
          <p:spPr>
            <a:xfrm rot="2628513">
              <a:off x="8295869" y="3713741"/>
              <a:ext cx="125158" cy="54227"/>
            </a:xfrm>
            <a:custGeom>
              <a:avLst/>
              <a:gdLst>
                <a:gd name="connsiteX0" fmla="*/ 0 w 421209"/>
                <a:gd name="connsiteY0" fmla="*/ 0 h 182496"/>
                <a:gd name="connsiteX1" fmla="*/ 23384 w 421209"/>
                <a:gd name="connsiteY1" fmla="*/ 182497 h 182496"/>
                <a:gd name="connsiteX2" fmla="*/ 421193 w 421209"/>
                <a:gd name="connsiteY2" fmla="*/ 182497 h 182496"/>
                <a:gd name="connsiteX3" fmla="*/ 421193 w 421209"/>
                <a:gd name="connsiteY3" fmla="*/ 180871 h 182496"/>
                <a:gd name="connsiteX4" fmla="*/ 421210 w 421209"/>
                <a:gd name="connsiteY4" fmla="*/ 180871 h 182496"/>
                <a:gd name="connsiteX5" fmla="*/ 339813 w 421209"/>
                <a:gd name="connsiteY5" fmla="*/ 0 h 182496"/>
                <a:gd name="connsiteX6" fmla="*/ 0 w 421209"/>
                <a:gd name="connsiteY6" fmla="*/ 0 h 18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09" h="182496">
                  <a:moveTo>
                    <a:pt x="0" y="0"/>
                  </a:moveTo>
                  <a:lnTo>
                    <a:pt x="23384" y="182497"/>
                  </a:lnTo>
                  <a:lnTo>
                    <a:pt x="421193" y="182497"/>
                  </a:lnTo>
                  <a:lnTo>
                    <a:pt x="421193" y="180871"/>
                  </a:lnTo>
                  <a:lnTo>
                    <a:pt x="421210" y="180871"/>
                  </a:lnTo>
                  <a:lnTo>
                    <a:pt x="339813" y="0"/>
                  </a:lnTo>
                  <a:lnTo>
                    <a:pt x="0" y="0"/>
                  </a:lnTo>
                  <a:close/>
                </a:path>
              </a:pathLst>
            </a:custGeom>
            <a:solidFill>
              <a:schemeClr val="bg1"/>
            </a:solidFill>
            <a:ln w="17066" cap="flat">
              <a:noFill/>
              <a:prstDash val="solid"/>
              <a:miter/>
            </a:ln>
          </p:spPr>
          <p:txBody>
            <a:bodyPr rtlCol="0" anchor="ctr"/>
            <a:lstStyle/>
            <a:p>
              <a:endParaRPr lang="en-AU"/>
            </a:p>
          </p:txBody>
        </p:sp>
        <p:sp>
          <p:nvSpPr>
            <p:cNvPr id="60" name="Free-form: Shape 59">
              <a:extLst>
                <a:ext uri="{FF2B5EF4-FFF2-40B4-BE49-F238E27FC236}">
                  <a16:creationId xmlns:a16="http://schemas.microsoft.com/office/drawing/2014/main" id="{6B18EE36-CD44-CE5B-599B-698BBD9D2DA9}"/>
                </a:ext>
              </a:extLst>
            </p:cNvPr>
            <p:cNvSpPr/>
            <p:nvPr/>
          </p:nvSpPr>
          <p:spPr>
            <a:xfrm rot="2628513">
              <a:off x="8326321" y="3530109"/>
              <a:ext cx="69212" cy="43093"/>
            </a:xfrm>
            <a:custGeom>
              <a:avLst/>
              <a:gdLst>
                <a:gd name="connsiteX0" fmla="*/ 0 w 232927"/>
                <a:gd name="connsiteY0" fmla="*/ 145025 h 145025"/>
                <a:gd name="connsiteX1" fmla="*/ 232927 w 232927"/>
                <a:gd name="connsiteY1" fmla="*/ 145025 h 145025"/>
                <a:gd name="connsiteX2" fmla="*/ 214337 w 232927"/>
                <a:gd name="connsiteY2" fmla="*/ 0 h 145025"/>
                <a:gd name="connsiteX3" fmla="*/ 18590 w 232927"/>
                <a:gd name="connsiteY3" fmla="*/ 0 h 145025"/>
                <a:gd name="connsiteX4" fmla="*/ 0 w 232927"/>
                <a:gd name="connsiteY4" fmla="*/ 145025 h 14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27" h="145025">
                  <a:moveTo>
                    <a:pt x="0" y="145025"/>
                  </a:moveTo>
                  <a:lnTo>
                    <a:pt x="232927" y="145025"/>
                  </a:lnTo>
                  <a:lnTo>
                    <a:pt x="214337" y="0"/>
                  </a:lnTo>
                  <a:lnTo>
                    <a:pt x="18590" y="0"/>
                  </a:lnTo>
                  <a:lnTo>
                    <a:pt x="0" y="145025"/>
                  </a:lnTo>
                  <a:close/>
                </a:path>
              </a:pathLst>
            </a:custGeom>
            <a:solidFill>
              <a:schemeClr val="bg1"/>
            </a:solidFill>
            <a:ln w="17066" cap="flat">
              <a:no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25CFE2A4-105F-F807-D42B-89D1A92196D4}"/>
                </a:ext>
              </a:extLst>
            </p:cNvPr>
            <p:cNvSpPr/>
            <p:nvPr/>
          </p:nvSpPr>
          <p:spPr>
            <a:xfrm rot="2628513">
              <a:off x="8186669" y="3500274"/>
              <a:ext cx="100692" cy="48901"/>
            </a:xfrm>
            <a:custGeom>
              <a:avLst/>
              <a:gdLst>
                <a:gd name="connsiteX0" fmla="*/ 317765 w 338871"/>
                <a:gd name="connsiteY0" fmla="*/ 164574 h 164574"/>
                <a:gd name="connsiteX1" fmla="*/ 338871 w 338871"/>
                <a:gd name="connsiteY1" fmla="*/ 0 h 164574"/>
                <a:gd name="connsiteX2" fmla="*/ 74053 w 338871"/>
                <a:gd name="connsiteY2" fmla="*/ 0 h 164574"/>
                <a:gd name="connsiteX3" fmla="*/ 0 w 338871"/>
                <a:gd name="connsiteY3" fmla="*/ 164574 h 164574"/>
                <a:gd name="connsiteX4" fmla="*/ 317765 w 338871"/>
                <a:gd name="connsiteY4" fmla="*/ 164574 h 16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71" h="164574">
                  <a:moveTo>
                    <a:pt x="317765" y="164574"/>
                  </a:moveTo>
                  <a:lnTo>
                    <a:pt x="338871" y="0"/>
                  </a:lnTo>
                  <a:lnTo>
                    <a:pt x="74053" y="0"/>
                  </a:lnTo>
                  <a:lnTo>
                    <a:pt x="0" y="164574"/>
                  </a:lnTo>
                  <a:lnTo>
                    <a:pt x="317765" y="164574"/>
                  </a:lnTo>
                  <a:close/>
                </a:path>
              </a:pathLst>
            </a:custGeom>
            <a:solidFill>
              <a:schemeClr val="bg1"/>
            </a:solidFill>
            <a:ln w="17066" cap="flat">
              <a:noFill/>
              <a:prstDash val="solid"/>
              <a:miter/>
            </a:ln>
          </p:spPr>
          <p:txBody>
            <a:bodyPr rtlCol="0" anchor="ctr"/>
            <a:lstStyle/>
            <a:p>
              <a:endParaRPr lang="en-AU"/>
            </a:p>
          </p:txBody>
        </p:sp>
        <p:sp>
          <p:nvSpPr>
            <p:cNvPr id="63" name="Free-form: Shape 62">
              <a:extLst>
                <a:ext uri="{FF2B5EF4-FFF2-40B4-BE49-F238E27FC236}">
                  <a16:creationId xmlns:a16="http://schemas.microsoft.com/office/drawing/2014/main" id="{27FBCF6E-9E15-52C8-429E-6ED65F3226A3}"/>
                </a:ext>
              </a:extLst>
            </p:cNvPr>
            <p:cNvSpPr/>
            <p:nvPr/>
          </p:nvSpPr>
          <p:spPr>
            <a:xfrm rot="2628513">
              <a:off x="8212181" y="3624315"/>
              <a:ext cx="106083" cy="54227"/>
            </a:xfrm>
            <a:custGeom>
              <a:avLst/>
              <a:gdLst>
                <a:gd name="connsiteX0" fmla="*/ 357017 w 357016"/>
                <a:gd name="connsiteY0" fmla="*/ 182497 h 182496"/>
                <a:gd name="connsiteX1" fmla="*/ 333633 w 357016"/>
                <a:gd name="connsiteY1" fmla="*/ 0 h 182496"/>
                <a:gd name="connsiteX2" fmla="*/ 23400 w 357016"/>
                <a:gd name="connsiteY2" fmla="*/ 0 h 182496"/>
                <a:gd name="connsiteX3" fmla="*/ 0 w 357016"/>
                <a:gd name="connsiteY3" fmla="*/ 182497 h 182496"/>
                <a:gd name="connsiteX4" fmla="*/ 357017 w 357016"/>
                <a:gd name="connsiteY4" fmla="*/ 182497 h 182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16" h="182496">
                  <a:moveTo>
                    <a:pt x="357017" y="182497"/>
                  </a:moveTo>
                  <a:lnTo>
                    <a:pt x="333633" y="0"/>
                  </a:lnTo>
                  <a:lnTo>
                    <a:pt x="23400" y="0"/>
                  </a:lnTo>
                  <a:lnTo>
                    <a:pt x="0" y="182497"/>
                  </a:lnTo>
                  <a:lnTo>
                    <a:pt x="357017" y="182497"/>
                  </a:lnTo>
                  <a:close/>
                </a:path>
              </a:pathLst>
            </a:custGeom>
            <a:solidFill>
              <a:schemeClr val="bg1"/>
            </a:solidFill>
            <a:ln w="17066" cap="flat">
              <a:no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963CFD4C-A1F6-90D3-C54A-CBA51F68216F}"/>
                </a:ext>
              </a:extLst>
            </p:cNvPr>
            <p:cNvSpPr/>
            <p:nvPr/>
          </p:nvSpPr>
          <p:spPr>
            <a:xfrm rot="2628513">
              <a:off x="8109420" y="3534889"/>
              <a:ext cx="125158" cy="54227"/>
            </a:xfrm>
            <a:custGeom>
              <a:avLst/>
              <a:gdLst>
                <a:gd name="connsiteX0" fmla="*/ 397826 w 421209"/>
                <a:gd name="connsiteY0" fmla="*/ 182497 h 182496"/>
                <a:gd name="connsiteX1" fmla="*/ 421210 w 421209"/>
                <a:gd name="connsiteY1" fmla="*/ 0 h 182496"/>
                <a:gd name="connsiteX2" fmla="*/ 81414 w 421209"/>
                <a:gd name="connsiteY2" fmla="*/ 0 h 182496"/>
                <a:gd name="connsiteX3" fmla="*/ 0 w 421209"/>
                <a:gd name="connsiteY3" fmla="*/ 180871 h 182496"/>
                <a:gd name="connsiteX4" fmla="*/ 0 w 421209"/>
                <a:gd name="connsiteY4" fmla="*/ 182497 h 182496"/>
                <a:gd name="connsiteX5" fmla="*/ 397826 w 421209"/>
                <a:gd name="connsiteY5" fmla="*/ 182497 h 18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09" h="182496">
                  <a:moveTo>
                    <a:pt x="397826" y="182497"/>
                  </a:moveTo>
                  <a:lnTo>
                    <a:pt x="421210" y="0"/>
                  </a:lnTo>
                  <a:lnTo>
                    <a:pt x="81414" y="0"/>
                  </a:lnTo>
                  <a:lnTo>
                    <a:pt x="0" y="180871"/>
                  </a:lnTo>
                  <a:lnTo>
                    <a:pt x="0" y="182497"/>
                  </a:lnTo>
                  <a:lnTo>
                    <a:pt x="397826" y="182497"/>
                  </a:lnTo>
                  <a:close/>
                </a:path>
              </a:pathLst>
            </a:custGeom>
            <a:solidFill>
              <a:schemeClr val="bg1"/>
            </a:solidFill>
            <a:ln w="17066" cap="flat">
              <a:noFill/>
              <a:prstDash val="solid"/>
              <a:miter/>
            </a:ln>
          </p:spPr>
          <p:txBody>
            <a:bodyPr rtlCol="0" anchor="ctr"/>
            <a:lstStyle/>
            <a:p>
              <a:endParaRPr lang="en-AU"/>
            </a:p>
          </p:txBody>
        </p:sp>
        <p:sp>
          <p:nvSpPr>
            <p:cNvPr id="65" name="Free-form: Shape 64">
              <a:extLst>
                <a:ext uri="{FF2B5EF4-FFF2-40B4-BE49-F238E27FC236}">
                  <a16:creationId xmlns:a16="http://schemas.microsoft.com/office/drawing/2014/main" id="{78470748-27B1-35D2-EE78-5FE46E599BF8}"/>
                </a:ext>
              </a:extLst>
            </p:cNvPr>
            <p:cNvSpPr/>
            <p:nvPr/>
          </p:nvSpPr>
          <p:spPr>
            <a:xfrm rot="2628513">
              <a:off x="8258287" y="3468900"/>
              <a:ext cx="77660" cy="43093"/>
            </a:xfrm>
            <a:custGeom>
              <a:avLst/>
              <a:gdLst>
                <a:gd name="connsiteX0" fmla="*/ 242770 w 261360"/>
                <a:gd name="connsiteY0" fmla="*/ 145025 h 145025"/>
                <a:gd name="connsiteX1" fmla="*/ 261360 w 261360"/>
                <a:gd name="connsiteY1" fmla="*/ 0 h 145025"/>
                <a:gd name="connsiteX2" fmla="*/ 65272 w 261360"/>
                <a:gd name="connsiteY2" fmla="*/ 0 h 145025"/>
                <a:gd name="connsiteX3" fmla="*/ 0 w 261360"/>
                <a:gd name="connsiteY3" fmla="*/ 145025 h 145025"/>
                <a:gd name="connsiteX4" fmla="*/ 242770 w 261360"/>
                <a:gd name="connsiteY4" fmla="*/ 145025 h 14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0" h="145025">
                  <a:moveTo>
                    <a:pt x="242770" y="145025"/>
                  </a:moveTo>
                  <a:lnTo>
                    <a:pt x="261360" y="0"/>
                  </a:lnTo>
                  <a:lnTo>
                    <a:pt x="65272" y="0"/>
                  </a:lnTo>
                  <a:lnTo>
                    <a:pt x="0" y="145025"/>
                  </a:lnTo>
                  <a:lnTo>
                    <a:pt x="242770" y="145025"/>
                  </a:lnTo>
                  <a:close/>
                </a:path>
              </a:pathLst>
            </a:custGeom>
            <a:solidFill>
              <a:schemeClr val="bg1"/>
            </a:solidFill>
            <a:ln w="17066" cap="flat">
              <a:noFill/>
              <a:prstDash val="solid"/>
              <a:miter/>
            </a:ln>
          </p:spPr>
          <p:txBody>
            <a:bodyPr rtlCol="0" anchor="ctr"/>
            <a:lstStyle/>
            <a:p>
              <a:endParaRPr lang="en-AU"/>
            </a:p>
          </p:txBody>
        </p:sp>
      </p:grpSp>
      <p:pic>
        <p:nvPicPr>
          <p:cNvPr id="75" name="Graphic 74" descr="Plugged Unplugged with solid fill">
            <a:extLst>
              <a:ext uri="{FF2B5EF4-FFF2-40B4-BE49-F238E27FC236}">
                <a16:creationId xmlns:a16="http://schemas.microsoft.com/office/drawing/2014/main" id="{258F5F7F-A0D7-576E-31AC-A16D0E031F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10343" flipH="1">
            <a:off x="8614124" y="4221202"/>
            <a:ext cx="435545" cy="435545"/>
          </a:xfrm>
          <a:prstGeom prst="rect">
            <a:avLst/>
          </a:prstGeom>
        </p:spPr>
      </p:pic>
      <p:pic>
        <p:nvPicPr>
          <p:cNvPr id="77" name="Graphic 76" descr="Home with solid fill">
            <a:extLst>
              <a:ext uri="{FF2B5EF4-FFF2-40B4-BE49-F238E27FC236}">
                <a16:creationId xmlns:a16="http://schemas.microsoft.com/office/drawing/2014/main" id="{A6EBFAFF-694B-C47B-7BF9-0A46991FB5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7009" y="4404422"/>
            <a:ext cx="1576634" cy="1576634"/>
          </a:xfrm>
          <a:prstGeom prst="rect">
            <a:avLst/>
          </a:prstGeom>
        </p:spPr>
      </p:pic>
      <p:sp>
        <p:nvSpPr>
          <p:cNvPr id="2" name="Rectangle 1">
            <a:extLst>
              <a:ext uri="{FF2B5EF4-FFF2-40B4-BE49-F238E27FC236}">
                <a16:creationId xmlns:a16="http://schemas.microsoft.com/office/drawing/2014/main" id="{3E0F2148-DC81-9CCE-C34F-A4C861553283}"/>
              </a:ext>
            </a:extLst>
          </p:cNvPr>
          <p:cNvSpPr/>
          <p:nvPr/>
        </p:nvSpPr>
        <p:spPr>
          <a:xfrm>
            <a:off x="6735778" y="0"/>
            <a:ext cx="5456222"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pic>
        <p:nvPicPr>
          <p:cNvPr id="3" name="Content Placeholder 5">
            <a:extLst>
              <a:ext uri="{FF2B5EF4-FFF2-40B4-BE49-F238E27FC236}">
                <a16:creationId xmlns:a16="http://schemas.microsoft.com/office/drawing/2014/main" id="{7178CB60-F46C-4420-473E-CD6D67A3B542}"/>
              </a:ext>
            </a:extLst>
          </p:cNvPr>
          <p:cNvPicPr>
            <a:picLocks noChangeAspect="1"/>
          </p:cNvPicPr>
          <p:nvPr/>
        </p:nvPicPr>
        <p:blipFill>
          <a:blip r:embed="rId8"/>
          <a:stretch>
            <a:fillRect/>
          </a:stretch>
        </p:blipFill>
        <p:spPr>
          <a:xfrm>
            <a:off x="7492559" y="609122"/>
            <a:ext cx="4242241" cy="5347178"/>
          </a:xfrm>
          <a:prstGeom prst="rect">
            <a:avLst/>
          </a:prstGeom>
        </p:spPr>
      </p:pic>
      <p:sp>
        <p:nvSpPr>
          <p:cNvPr id="5" name="TextBox 4">
            <a:extLst>
              <a:ext uri="{FF2B5EF4-FFF2-40B4-BE49-F238E27FC236}">
                <a16:creationId xmlns:a16="http://schemas.microsoft.com/office/drawing/2014/main" id="{348999AD-A80E-3493-308E-4D48C1927311}"/>
              </a:ext>
            </a:extLst>
          </p:cNvPr>
          <p:cNvSpPr txBox="1"/>
          <p:nvPr/>
        </p:nvSpPr>
        <p:spPr>
          <a:xfrm>
            <a:off x="8467916" y="5907403"/>
            <a:ext cx="2238233" cy="261610"/>
          </a:xfrm>
          <a:prstGeom prst="rect">
            <a:avLst/>
          </a:prstGeom>
          <a:noFill/>
        </p:spPr>
        <p:txBody>
          <a:bodyPr wrap="square">
            <a:spAutoFit/>
          </a:bodyPr>
          <a:lstStyle/>
          <a:p>
            <a:r>
              <a:rPr lang="en-AU" sz="1100"/>
              <a:t>Rewiring Australia Castles and Cars</a:t>
            </a:r>
          </a:p>
        </p:txBody>
      </p:sp>
    </p:spTree>
    <p:extLst>
      <p:ext uri="{BB962C8B-B14F-4D97-AF65-F5344CB8AC3E}">
        <p14:creationId xmlns:p14="http://schemas.microsoft.com/office/powerpoint/2010/main" val="4048093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FA038E-BE98-53BE-30D6-F36FAF6F4569}"/>
              </a:ext>
            </a:extLst>
          </p:cNvPr>
          <p:cNvSpPr txBox="1"/>
          <p:nvPr/>
        </p:nvSpPr>
        <p:spPr>
          <a:xfrm>
            <a:off x="414027" y="2490693"/>
            <a:ext cx="6321751" cy="1938992"/>
          </a:xfrm>
          <a:prstGeom prst="rect">
            <a:avLst/>
          </a:prstGeom>
          <a:noFill/>
        </p:spPr>
        <p:txBody>
          <a:bodyPr wrap="square">
            <a:spAutoFit/>
          </a:bodyPr>
          <a:lstStyle/>
          <a:p>
            <a:r>
              <a:rPr lang="en-US" sz="3000">
                <a:solidFill>
                  <a:schemeClr val="bg1"/>
                </a:solidFill>
              </a:rPr>
              <a:t>The cost savings provided by home electrification mean we could exceed AEMO projections.</a:t>
            </a:r>
          </a:p>
          <a:p>
            <a:r>
              <a:rPr lang="en-US" sz="3000">
                <a:solidFill>
                  <a:schemeClr val="bg1"/>
                </a:solidFill>
              </a:rPr>
              <a:t> </a:t>
            </a:r>
          </a:p>
        </p:txBody>
      </p:sp>
      <p:grpSp>
        <p:nvGrpSpPr>
          <p:cNvPr id="2" name="Group 1">
            <a:extLst>
              <a:ext uri="{FF2B5EF4-FFF2-40B4-BE49-F238E27FC236}">
                <a16:creationId xmlns:a16="http://schemas.microsoft.com/office/drawing/2014/main" id="{02500354-446A-4CD1-3AFE-A4E4CC60CB33}"/>
              </a:ext>
            </a:extLst>
          </p:cNvPr>
          <p:cNvGrpSpPr/>
          <p:nvPr/>
        </p:nvGrpSpPr>
        <p:grpSpPr>
          <a:xfrm>
            <a:off x="3877302" y="5336449"/>
            <a:ext cx="1128323" cy="694568"/>
            <a:chOff x="5024904" y="5798717"/>
            <a:chExt cx="833446" cy="471487"/>
          </a:xfrm>
          <a:solidFill>
            <a:schemeClr val="bg1"/>
          </a:solidFill>
        </p:grpSpPr>
        <p:sp>
          <p:nvSpPr>
            <p:cNvPr id="3" name="Free-form: Shape 2">
              <a:extLst>
                <a:ext uri="{FF2B5EF4-FFF2-40B4-BE49-F238E27FC236}">
                  <a16:creationId xmlns:a16="http://schemas.microsoft.com/office/drawing/2014/main" id="{5DB1F222-1184-7541-F2B6-BF8765DD1E00}"/>
                </a:ext>
              </a:extLst>
            </p:cNvPr>
            <p:cNvSpPr/>
            <p:nvPr/>
          </p:nvSpPr>
          <p:spPr>
            <a:xfrm>
              <a:off x="5253513" y="6146379"/>
              <a:ext cx="123825" cy="123825"/>
            </a:xfrm>
            <a:custGeom>
              <a:avLst/>
              <a:gdLst>
                <a:gd name="connsiteX0" fmla="*/ 123825 w 123825"/>
                <a:gd name="connsiteY0" fmla="*/ 61913 h 123825"/>
                <a:gd name="connsiteX1" fmla="*/ 61913 w 123825"/>
                <a:gd name="connsiteY1" fmla="*/ 123825 h 123825"/>
                <a:gd name="connsiteX2" fmla="*/ 0 w 123825"/>
                <a:gd name="connsiteY2" fmla="*/ 61913 h 123825"/>
                <a:gd name="connsiteX3" fmla="*/ 61913 w 123825"/>
                <a:gd name="connsiteY3" fmla="*/ 0 h 123825"/>
                <a:gd name="connsiteX4" fmla="*/ 123825 w 123825"/>
                <a:gd name="connsiteY4" fmla="*/ 61913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3"/>
                  </a:moveTo>
                  <a:cubicBezTo>
                    <a:pt x="123825" y="96106"/>
                    <a:pt x="96106" y="123825"/>
                    <a:pt x="61913" y="123825"/>
                  </a:cubicBezTo>
                  <a:cubicBezTo>
                    <a:pt x="27719" y="123825"/>
                    <a:pt x="0" y="96106"/>
                    <a:pt x="0" y="61913"/>
                  </a:cubicBezTo>
                  <a:cubicBezTo>
                    <a:pt x="0" y="27719"/>
                    <a:pt x="27719" y="0"/>
                    <a:pt x="61913" y="0"/>
                  </a:cubicBezTo>
                  <a:cubicBezTo>
                    <a:pt x="96106" y="0"/>
                    <a:pt x="123825" y="27719"/>
                    <a:pt x="123825" y="61913"/>
                  </a:cubicBezTo>
                  <a:close/>
                </a:path>
              </a:pathLst>
            </a:custGeom>
            <a:grpFill/>
            <a:ln w="9525" cap="flat">
              <a:no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03D522EE-85D4-E8D3-2824-E1068E755ED3}"/>
                </a:ext>
              </a:extLst>
            </p:cNvPr>
            <p:cNvSpPr/>
            <p:nvPr/>
          </p:nvSpPr>
          <p:spPr>
            <a:xfrm>
              <a:off x="5634513" y="6146379"/>
              <a:ext cx="123825" cy="123825"/>
            </a:xfrm>
            <a:custGeom>
              <a:avLst/>
              <a:gdLst>
                <a:gd name="connsiteX0" fmla="*/ 123825 w 123825"/>
                <a:gd name="connsiteY0" fmla="*/ 61913 h 123825"/>
                <a:gd name="connsiteX1" fmla="*/ 61913 w 123825"/>
                <a:gd name="connsiteY1" fmla="*/ 123825 h 123825"/>
                <a:gd name="connsiteX2" fmla="*/ 0 w 123825"/>
                <a:gd name="connsiteY2" fmla="*/ 61913 h 123825"/>
                <a:gd name="connsiteX3" fmla="*/ 61913 w 123825"/>
                <a:gd name="connsiteY3" fmla="*/ 0 h 123825"/>
                <a:gd name="connsiteX4" fmla="*/ 123825 w 123825"/>
                <a:gd name="connsiteY4" fmla="*/ 61913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123825" y="61913"/>
                  </a:moveTo>
                  <a:cubicBezTo>
                    <a:pt x="123825" y="96106"/>
                    <a:pt x="96106" y="123825"/>
                    <a:pt x="61913" y="123825"/>
                  </a:cubicBezTo>
                  <a:cubicBezTo>
                    <a:pt x="27719" y="123825"/>
                    <a:pt x="0" y="96106"/>
                    <a:pt x="0" y="61913"/>
                  </a:cubicBezTo>
                  <a:cubicBezTo>
                    <a:pt x="0" y="27719"/>
                    <a:pt x="27719" y="0"/>
                    <a:pt x="61913" y="0"/>
                  </a:cubicBezTo>
                  <a:cubicBezTo>
                    <a:pt x="96106" y="0"/>
                    <a:pt x="123825" y="27719"/>
                    <a:pt x="123825" y="61913"/>
                  </a:cubicBezTo>
                  <a:close/>
                </a:path>
              </a:pathLst>
            </a:custGeom>
            <a:grp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5338D460-CA65-63AD-0F91-50D7B3C00073}"/>
                </a:ext>
              </a:extLst>
            </p:cNvPr>
            <p:cNvSpPr/>
            <p:nvPr/>
          </p:nvSpPr>
          <p:spPr>
            <a:xfrm>
              <a:off x="5024904" y="5798717"/>
              <a:ext cx="833446" cy="409575"/>
            </a:xfrm>
            <a:custGeom>
              <a:avLst/>
              <a:gdLst>
                <a:gd name="connsiteX0" fmla="*/ 753341 w 833446"/>
                <a:gd name="connsiteY0" fmla="*/ 247650 h 409575"/>
                <a:gd name="connsiteX1" fmla="*/ 686666 w 833446"/>
                <a:gd name="connsiteY1" fmla="*/ 247650 h 409575"/>
                <a:gd name="connsiteX2" fmla="*/ 664282 w 833446"/>
                <a:gd name="connsiteY2" fmla="*/ 238125 h 409575"/>
                <a:gd name="connsiteX3" fmla="*/ 563507 w 833446"/>
                <a:gd name="connsiteY3" fmla="*/ 137446 h 409575"/>
                <a:gd name="connsiteX4" fmla="*/ 517883 w 833446"/>
                <a:gd name="connsiteY4" fmla="*/ 114300 h 409575"/>
                <a:gd name="connsiteX5" fmla="*/ 283187 w 833446"/>
                <a:gd name="connsiteY5" fmla="*/ 114300 h 409575"/>
                <a:gd name="connsiteX6" fmla="*/ 237562 w 833446"/>
                <a:gd name="connsiteY6" fmla="*/ 137446 h 409575"/>
                <a:gd name="connsiteX7" fmla="*/ 138216 w 833446"/>
                <a:gd name="connsiteY7" fmla="*/ 238125 h 409575"/>
                <a:gd name="connsiteX8" fmla="*/ 128691 w 833446"/>
                <a:gd name="connsiteY8" fmla="*/ 261271 h 409575"/>
                <a:gd name="connsiteX9" fmla="*/ 128691 w 833446"/>
                <a:gd name="connsiteY9" fmla="*/ 314325 h 409575"/>
                <a:gd name="connsiteX10" fmla="*/ 81066 w 833446"/>
                <a:gd name="connsiteY10" fmla="*/ 314325 h 409575"/>
                <a:gd name="connsiteX11" fmla="*/ 66683 w 833446"/>
                <a:gd name="connsiteY11" fmla="*/ 300133 h 409575"/>
                <a:gd name="connsiteX12" fmla="*/ 66683 w 833446"/>
                <a:gd name="connsiteY12" fmla="*/ 300038 h 409575"/>
                <a:gd name="connsiteX13" fmla="*/ 66683 w 833446"/>
                <a:gd name="connsiteY13" fmla="*/ 135160 h 409575"/>
                <a:gd name="connsiteX14" fmla="*/ 104783 w 833446"/>
                <a:gd name="connsiteY14" fmla="*/ 80296 h 409575"/>
                <a:gd name="connsiteX15" fmla="*/ 104783 w 833446"/>
                <a:gd name="connsiteY15" fmla="*/ 47625 h 409575"/>
                <a:gd name="connsiteX16" fmla="*/ 85733 w 833446"/>
                <a:gd name="connsiteY16" fmla="*/ 47625 h 409575"/>
                <a:gd name="connsiteX17" fmla="*/ 85733 w 833446"/>
                <a:gd name="connsiteY17" fmla="*/ 9525 h 409575"/>
                <a:gd name="connsiteX18" fmla="*/ 76208 w 833446"/>
                <a:gd name="connsiteY18" fmla="*/ 0 h 409575"/>
                <a:gd name="connsiteX19" fmla="*/ 66683 w 833446"/>
                <a:gd name="connsiteY19" fmla="*/ 9525 h 409575"/>
                <a:gd name="connsiteX20" fmla="*/ 66683 w 833446"/>
                <a:gd name="connsiteY20" fmla="*/ 47625 h 409575"/>
                <a:gd name="connsiteX21" fmla="*/ 38108 w 833446"/>
                <a:gd name="connsiteY21" fmla="*/ 47625 h 409575"/>
                <a:gd name="connsiteX22" fmla="*/ 38108 w 833446"/>
                <a:gd name="connsiteY22" fmla="*/ 9525 h 409575"/>
                <a:gd name="connsiteX23" fmla="*/ 28583 w 833446"/>
                <a:gd name="connsiteY23" fmla="*/ 0 h 409575"/>
                <a:gd name="connsiteX24" fmla="*/ 19058 w 833446"/>
                <a:gd name="connsiteY24" fmla="*/ 9525 h 409575"/>
                <a:gd name="connsiteX25" fmla="*/ 19058 w 833446"/>
                <a:gd name="connsiteY25" fmla="*/ 47625 h 409575"/>
                <a:gd name="connsiteX26" fmla="*/ 8 w 833446"/>
                <a:gd name="connsiteY26" fmla="*/ 47625 h 409575"/>
                <a:gd name="connsiteX27" fmla="*/ 8 w 833446"/>
                <a:gd name="connsiteY27" fmla="*/ 80296 h 409575"/>
                <a:gd name="connsiteX28" fmla="*/ 38108 w 833446"/>
                <a:gd name="connsiteY28" fmla="*/ 135160 h 409575"/>
                <a:gd name="connsiteX29" fmla="*/ 38108 w 833446"/>
                <a:gd name="connsiteY29" fmla="*/ 300038 h 409575"/>
                <a:gd name="connsiteX30" fmla="*/ 80971 w 833446"/>
                <a:gd name="connsiteY30" fmla="*/ 342900 h 409575"/>
                <a:gd name="connsiteX31" fmla="*/ 128596 w 833446"/>
                <a:gd name="connsiteY31" fmla="*/ 342900 h 409575"/>
                <a:gd name="connsiteX32" fmla="*/ 128596 w 833446"/>
                <a:gd name="connsiteY32" fmla="*/ 342900 h 409575"/>
                <a:gd name="connsiteX33" fmla="*/ 192699 w 833446"/>
                <a:gd name="connsiteY33" fmla="*/ 406908 h 409575"/>
                <a:gd name="connsiteX34" fmla="*/ 200700 w 833446"/>
                <a:gd name="connsiteY34" fmla="*/ 406908 h 409575"/>
                <a:gd name="connsiteX35" fmla="*/ 288234 w 833446"/>
                <a:gd name="connsiteY35" fmla="*/ 318802 h 409575"/>
                <a:gd name="connsiteX36" fmla="*/ 288806 w 833446"/>
                <a:gd name="connsiteY36" fmla="*/ 318802 h 409575"/>
                <a:gd name="connsiteX37" fmla="*/ 376913 w 833446"/>
                <a:gd name="connsiteY37" fmla="*/ 409575 h 409575"/>
                <a:gd name="connsiteX38" fmla="*/ 585129 w 833446"/>
                <a:gd name="connsiteY38" fmla="*/ 409575 h 409575"/>
                <a:gd name="connsiteX39" fmla="*/ 673235 w 833446"/>
                <a:gd name="connsiteY39" fmla="*/ 319278 h 409575"/>
                <a:gd name="connsiteX40" fmla="*/ 761342 w 833446"/>
                <a:gd name="connsiteY40" fmla="*/ 406812 h 409575"/>
                <a:gd name="connsiteX41" fmla="*/ 761342 w 833446"/>
                <a:gd name="connsiteY41" fmla="*/ 407384 h 409575"/>
                <a:gd name="connsiteX42" fmla="*/ 801442 w 833446"/>
                <a:gd name="connsiteY42" fmla="*/ 407384 h 409575"/>
                <a:gd name="connsiteX43" fmla="*/ 833446 w 833446"/>
                <a:gd name="connsiteY43" fmla="*/ 375380 h 409575"/>
                <a:gd name="connsiteX44" fmla="*/ 833446 w 833446"/>
                <a:gd name="connsiteY44" fmla="*/ 327755 h 409575"/>
                <a:gd name="connsiteX45" fmla="*/ 753723 w 833446"/>
                <a:gd name="connsiteY45" fmla="*/ 247650 h 409575"/>
                <a:gd name="connsiteX46" fmla="*/ 753341 w 833446"/>
                <a:gd name="connsiteY46" fmla="*/ 247650 h 409575"/>
                <a:gd name="connsiteX47" fmla="*/ 381008 w 833446"/>
                <a:gd name="connsiteY47" fmla="*/ 247650 h 409575"/>
                <a:gd name="connsiteX48" fmla="*/ 174221 w 833446"/>
                <a:gd name="connsiteY48" fmla="*/ 247650 h 409575"/>
                <a:gd name="connsiteX49" fmla="*/ 260803 w 833446"/>
                <a:gd name="connsiteY49" fmla="*/ 160687 h 409575"/>
                <a:gd name="connsiteX50" fmla="*/ 285758 w 833446"/>
                <a:gd name="connsiteY50" fmla="*/ 152400 h 409575"/>
                <a:gd name="connsiteX51" fmla="*/ 381008 w 833446"/>
                <a:gd name="connsiteY51" fmla="*/ 152400 h 409575"/>
                <a:gd name="connsiteX52" fmla="*/ 409583 w 833446"/>
                <a:gd name="connsiteY52" fmla="*/ 247650 h 409575"/>
                <a:gd name="connsiteX53" fmla="*/ 409583 w 833446"/>
                <a:gd name="connsiteY53" fmla="*/ 152400 h 409575"/>
                <a:gd name="connsiteX54" fmla="*/ 518645 w 833446"/>
                <a:gd name="connsiteY54" fmla="*/ 152400 h 409575"/>
                <a:gd name="connsiteX55" fmla="*/ 541124 w 833446"/>
                <a:gd name="connsiteY55" fmla="*/ 160687 h 409575"/>
                <a:gd name="connsiteX56" fmla="*/ 627611 w 833446"/>
                <a:gd name="connsiteY56" fmla="*/ 24765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33446" h="409575">
                  <a:moveTo>
                    <a:pt x="753341" y="247650"/>
                  </a:moveTo>
                  <a:lnTo>
                    <a:pt x="686666" y="247650"/>
                  </a:lnTo>
                  <a:cubicBezTo>
                    <a:pt x="678183" y="247839"/>
                    <a:pt x="670028" y="244369"/>
                    <a:pt x="664282" y="238125"/>
                  </a:cubicBezTo>
                  <a:lnTo>
                    <a:pt x="563507" y="137446"/>
                  </a:lnTo>
                  <a:cubicBezTo>
                    <a:pt x="551866" y="124118"/>
                    <a:pt x="535513" y="115822"/>
                    <a:pt x="517883" y="114300"/>
                  </a:cubicBezTo>
                  <a:lnTo>
                    <a:pt x="283187" y="114300"/>
                  </a:lnTo>
                  <a:cubicBezTo>
                    <a:pt x="265603" y="115983"/>
                    <a:pt x="249305" y="124251"/>
                    <a:pt x="237562" y="137446"/>
                  </a:cubicBezTo>
                  <a:lnTo>
                    <a:pt x="138216" y="238125"/>
                  </a:lnTo>
                  <a:cubicBezTo>
                    <a:pt x="132031" y="244228"/>
                    <a:pt x="128592" y="252582"/>
                    <a:pt x="128691" y="261271"/>
                  </a:cubicBezTo>
                  <a:lnTo>
                    <a:pt x="128691" y="314325"/>
                  </a:lnTo>
                  <a:lnTo>
                    <a:pt x="81066" y="314325"/>
                  </a:lnTo>
                  <a:cubicBezTo>
                    <a:pt x="73176" y="314377"/>
                    <a:pt x="66737" y="308023"/>
                    <a:pt x="66683" y="300133"/>
                  </a:cubicBezTo>
                  <a:cubicBezTo>
                    <a:pt x="66683" y="300101"/>
                    <a:pt x="66683" y="300069"/>
                    <a:pt x="66683" y="300038"/>
                  </a:cubicBezTo>
                  <a:lnTo>
                    <a:pt x="66683" y="135160"/>
                  </a:lnTo>
                  <a:cubicBezTo>
                    <a:pt x="89862" y="126969"/>
                    <a:pt x="105204" y="104875"/>
                    <a:pt x="104783" y="80296"/>
                  </a:cubicBezTo>
                  <a:lnTo>
                    <a:pt x="104783" y="47625"/>
                  </a:lnTo>
                  <a:lnTo>
                    <a:pt x="85733" y="47625"/>
                  </a:lnTo>
                  <a:lnTo>
                    <a:pt x="85733" y="9525"/>
                  </a:lnTo>
                  <a:cubicBezTo>
                    <a:pt x="85733" y="4264"/>
                    <a:pt x="81469" y="0"/>
                    <a:pt x="76208" y="0"/>
                  </a:cubicBezTo>
                  <a:cubicBezTo>
                    <a:pt x="70948" y="0"/>
                    <a:pt x="66683" y="4264"/>
                    <a:pt x="66683" y="9525"/>
                  </a:cubicBezTo>
                  <a:lnTo>
                    <a:pt x="66683" y="47625"/>
                  </a:lnTo>
                  <a:lnTo>
                    <a:pt x="38108" y="47625"/>
                  </a:lnTo>
                  <a:lnTo>
                    <a:pt x="38108" y="9525"/>
                  </a:lnTo>
                  <a:cubicBezTo>
                    <a:pt x="38108" y="4264"/>
                    <a:pt x="33844" y="0"/>
                    <a:pt x="28583" y="0"/>
                  </a:cubicBezTo>
                  <a:cubicBezTo>
                    <a:pt x="23323" y="0"/>
                    <a:pt x="19058" y="4264"/>
                    <a:pt x="19058" y="9525"/>
                  </a:cubicBezTo>
                  <a:lnTo>
                    <a:pt x="19058" y="47625"/>
                  </a:lnTo>
                  <a:lnTo>
                    <a:pt x="8" y="47625"/>
                  </a:lnTo>
                  <a:lnTo>
                    <a:pt x="8" y="80296"/>
                  </a:lnTo>
                  <a:cubicBezTo>
                    <a:pt x="-413" y="104875"/>
                    <a:pt x="14931" y="126969"/>
                    <a:pt x="38108" y="135160"/>
                  </a:cubicBezTo>
                  <a:lnTo>
                    <a:pt x="38108" y="300038"/>
                  </a:lnTo>
                  <a:cubicBezTo>
                    <a:pt x="38161" y="323688"/>
                    <a:pt x="57320" y="342848"/>
                    <a:pt x="80971" y="342900"/>
                  </a:cubicBezTo>
                  <a:lnTo>
                    <a:pt x="128596" y="342900"/>
                  </a:lnTo>
                  <a:lnTo>
                    <a:pt x="128596" y="342900"/>
                  </a:lnTo>
                  <a:cubicBezTo>
                    <a:pt x="128701" y="378244"/>
                    <a:pt x="157355" y="406856"/>
                    <a:pt x="192699" y="406908"/>
                  </a:cubicBezTo>
                  <a:lnTo>
                    <a:pt x="200700" y="406908"/>
                  </a:lnTo>
                  <a:cubicBezTo>
                    <a:pt x="200542" y="358407"/>
                    <a:pt x="239733" y="318960"/>
                    <a:pt x="288234" y="318802"/>
                  </a:cubicBezTo>
                  <a:cubicBezTo>
                    <a:pt x="288425" y="318801"/>
                    <a:pt x="288616" y="318801"/>
                    <a:pt x="288806" y="318802"/>
                  </a:cubicBezTo>
                  <a:cubicBezTo>
                    <a:pt x="338137" y="319689"/>
                    <a:pt x="377497" y="360239"/>
                    <a:pt x="376913" y="409575"/>
                  </a:cubicBezTo>
                  <a:lnTo>
                    <a:pt x="585129" y="409575"/>
                  </a:lnTo>
                  <a:cubicBezTo>
                    <a:pt x="584808" y="360424"/>
                    <a:pt x="624092" y="320164"/>
                    <a:pt x="673235" y="319278"/>
                  </a:cubicBezTo>
                  <a:cubicBezTo>
                    <a:pt x="721737" y="319120"/>
                    <a:pt x="761184" y="358311"/>
                    <a:pt x="761342" y="406812"/>
                  </a:cubicBezTo>
                  <a:cubicBezTo>
                    <a:pt x="761343" y="407002"/>
                    <a:pt x="761343" y="407194"/>
                    <a:pt x="761342" y="407384"/>
                  </a:cubicBezTo>
                  <a:lnTo>
                    <a:pt x="801442" y="407384"/>
                  </a:lnTo>
                  <a:cubicBezTo>
                    <a:pt x="819096" y="407332"/>
                    <a:pt x="833394" y="393034"/>
                    <a:pt x="833446" y="375380"/>
                  </a:cubicBezTo>
                  <a:lnTo>
                    <a:pt x="833446" y="327755"/>
                  </a:lnTo>
                  <a:cubicBezTo>
                    <a:pt x="833552" y="283619"/>
                    <a:pt x="797858" y="247756"/>
                    <a:pt x="753723" y="247650"/>
                  </a:cubicBezTo>
                  <a:cubicBezTo>
                    <a:pt x="753595" y="247650"/>
                    <a:pt x="753468" y="247650"/>
                    <a:pt x="753341" y="247650"/>
                  </a:cubicBezTo>
                  <a:close/>
                  <a:moveTo>
                    <a:pt x="381008" y="247650"/>
                  </a:moveTo>
                  <a:lnTo>
                    <a:pt x="174221" y="247650"/>
                  </a:lnTo>
                  <a:lnTo>
                    <a:pt x="260803" y="160687"/>
                  </a:lnTo>
                  <a:cubicBezTo>
                    <a:pt x="267793" y="154902"/>
                    <a:pt x="276696" y="151946"/>
                    <a:pt x="285758" y="152400"/>
                  </a:cubicBezTo>
                  <a:lnTo>
                    <a:pt x="381008" y="152400"/>
                  </a:lnTo>
                  <a:close/>
                  <a:moveTo>
                    <a:pt x="409583" y="247650"/>
                  </a:moveTo>
                  <a:lnTo>
                    <a:pt x="409583" y="152400"/>
                  </a:lnTo>
                  <a:lnTo>
                    <a:pt x="518645" y="152400"/>
                  </a:lnTo>
                  <a:cubicBezTo>
                    <a:pt x="526990" y="151736"/>
                    <a:pt x="535207" y="154765"/>
                    <a:pt x="541124" y="160687"/>
                  </a:cubicBezTo>
                  <a:lnTo>
                    <a:pt x="627611" y="247650"/>
                  </a:lnTo>
                  <a:close/>
                </a:path>
              </a:pathLst>
            </a:custGeom>
            <a:grpFill/>
            <a:ln w="9525" cap="flat">
              <a:noFill/>
              <a:prstDash val="solid"/>
              <a:miter/>
            </a:ln>
          </p:spPr>
          <p:txBody>
            <a:bodyPr rtlCol="0" anchor="ctr"/>
            <a:lstStyle/>
            <a:p>
              <a:endParaRPr lang="en-AU"/>
            </a:p>
          </p:txBody>
        </p:sp>
      </p:grpSp>
      <p:pic>
        <p:nvPicPr>
          <p:cNvPr id="10" name="Graphic 9" descr="Battery charging with solid fill">
            <a:extLst>
              <a:ext uri="{FF2B5EF4-FFF2-40B4-BE49-F238E27FC236}">
                <a16:creationId xmlns:a16="http://schemas.microsoft.com/office/drawing/2014/main" id="{736706B7-CFE1-E112-1413-B20AD8E1DF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06997" y="4177649"/>
            <a:ext cx="1490132" cy="1490132"/>
          </a:xfrm>
          <a:prstGeom prst="rect">
            <a:avLst/>
          </a:prstGeom>
        </p:spPr>
      </p:pic>
      <p:pic>
        <p:nvPicPr>
          <p:cNvPr id="11" name="Graphic 10" descr="Plugged Unplugged with solid fill">
            <a:extLst>
              <a:ext uri="{FF2B5EF4-FFF2-40B4-BE49-F238E27FC236}">
                <a16:creationId xmlns:a16="http://schemas.microsoft.com/office/drawing/2014/main" id="{8243945F-A7C6-6DB6-53F6-FF15A007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771566">
            <a:off x="2478878" y="5161818"/>
            <a:ext cx="445765" cy="445765"/>
          </a:xfrm>
          <a:prstGeom prst="rect">
            <a:avLst/>
          </a:prstGeom>
        </p:spPr>
      </p:pic>
      <p:grpSp>
        <p:nvGrpSpPr>
          <p:cNvPr id="12" name="Group 11">
            <a:extLst>
              <a:ext uri="{FF2B5EF4-FFF2-40B4-BE49-F238E27FC236}">
                <a16:creationId xmlns:a16="http://schemas.microsoft.com/office/drawing/2014/main" id="{304CAF4A-D88E-F1EB-372E-CDE4F71B8FD7}"/>
              </a:ext>
            </a:extLst>
          </p:cNvPr>
          <p:cNvGrpSpPr/>
          <p:nvPr/>
        </p:nvGrpSpPr>
        <p:grpSpPr>
          <a:xfrm>
            <a:off x="9101550" y="482475"/>
            <a:ext cx="1912805" cy="1921609"/>
            <a:chOff x="5715433" y="4496583"/>
            <a:chExt cx="432359" cy="434349"/>
          </a:xfrm>
        </p:grpSpPr>
        <p:sp>
          <p:nvSpPr>
            <p:cNvPr id="13" name="Free-form: Shape 12">
              <a:extLst>
                <a:ext uri="{FF2B5EF4-FFF2-40B4-BE49-F238E27FC236}">
                  <a16:creationId xmlns:a16="http://schemas.microsoft.com/office/drawing/2014/main" id="{102A25F3-2146-D774-EB5C-D9CB67BAA743}"/>
                </a:ext>
              </a:extLst>
            </p:cNvPr>
            <p:cNvSpPr/>
            <p:nvPr/>
          </p:nvSpPr>
          <p:spPr>
            <a:xfrm rot="2628513">
              <a:off x="5759787" y="4571503"/>
              <a:ext cx="85590" cy="34236"/>
            </a:xfrm>
            <a:custGeom>
              <a:avLst/>
              <a:gdLst>
                <a:gd name="connsiteX0" fmla="*/ 0 w 85590"/>
                <a:gd name="connsiteY0" fmla="*/ 0 h 34236"/>
                <a:gd name="connsiteX1" fmla="*/ 85591 w 85590"/>
                <a:gd name="connsiteY1" fmla="*/ 0 h 34236"/>
                <a:gd name="connsiteX2" fmla="*/ 85591 w 85590"/>
                <a:gd name="connsiteY2" fmla="*/ 34236 h 34236"/>
                <a:gd name="connsiteX3" fmla="*/ 0 w 85590"/>
                <a:gd name="connsiteY3" fmla="*/ 34236 h 34236"/>
              </a:gdLst>
              <a:ahLst/>
              <a:cxnLst>
                <a:cxn ang="0">
                  <a:pos x="connsiteX0" y="connsiteY0"/>
                </a:cxn>
                <a:cxn ang="0">
                  <a:pos x="connsiteX1" y="connsiteY1"/>
                </a:cxn>
                <a:cxn ang="0">
                  <a:pos x="connsiteX2" y="connsiteY2"/>
                </a:cxn>
                <a:cxn ang="0">
                  <a:pos x="connsiteX3" y="connsiteY3"/>
                </a:cxn>
              </a:cxnLst>
              <a:rect l="l" t="t" r="r" b="b"/>
              <a:pathLst>
                <a:path w="85590" h="34236">
                  <a:moveTo>
                    <a:pt x="0" y="0"/>
                  </a:moveTo>
                  <a:lnTo>
                    <a:pt x="85591" y="0"/>
                  </a:lnTo>
                  <a:lnTo>
                    <a:pt x="85591" y="34236"/>
                  </a:lnTo>
                  <a:lnTo>
                    <a:pt x="0" y="34236"/>
                  </a:lnTo>
                  <a:close/>
                </a:path>
              </a:pathLst>
            </a:custGeom>
            <a:solidFill>
              <a:schemeClr val="bg1"/>
            </a:solidFill>
            <a:ln w="17066"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524365C1-96F1-71BF-8317-EF80FFC8C26C}"/>
                </a:ext>
              </a:extLst>
            </p:cNvPr>
            <p:cNvSpPr/>
            <p:nvPr/>
          </p:nvSpPr>
          <p:spPr>
            <a:xfrm rot="2628513">
              <a:off x="5886441" y="4496583"/>
              <a:ext cx="83622" cy="85590"/>
            </a:xfrm>
            <a:custGeom>
              <a:avLst/>
              <a:gdLst>
                <a:gd name="connsiteX0" fmla="*/ 59417 w 83622"/>
                <a:gd name="connsiteY0" fmla="*/ 85591 h 85590"/>
                <a:gd name="connsiteX1" fmla="*/ 0 w 83622"/>
                <a:gd name="connsiteY1" fmla="*/ 24770 h 85590"/>
                <a:gd name="connsiteX2" fmla="*/ 24205 w 83622"/>
                <a:gd name="connsiteY2" fmla="*/ 0 h 85590"/>
                <a:gd name="connsiteX3" fmla="*/ 83622 w 83622"/>
                <a:gd name="connsiteY3" fmla="*/ 60804 h 85590"/>
                <a:gd name="connsiteX4" fmla="*/ 59417 w 83622"/>
                <a:gd name="connsiteY4" fmla="*/ 85591 h 8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2" h="85590">
                  <a:moveTo>
                    <a:pt x="59417" y="85591"/>
                  </a:moveTo>
                  <a:lnTo>
                    <a:pt x="0" y="24770"/>
                  </a:lnTo>
                  <a:lnTo>
                    <a:pt x="24205" y="0"/>
                  </a:lnTo>
                  <a:lnTo>
                    <a:pt x="83622" y="60804"/>
                  </a:lnTo>
                  <a:lnTo>
                    <a:pt x="59417" y="85591"/>
                  </a:lnTo>
                  <a:close/>
                </a:path>
              </a:pathLst>
            </a:custGeom>
            <a:solidFill>
              <a:schemeClr val="bg1"/>
            </a:solidFill>
            <a:ln w="17066"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C9272219-BF57-26EC-761C-EA99EA9D277C}"/>
                </a:ext>
              </a:extLst>
            </p:cNvPr>
            <p:cNvSpPr/>
            <p:nvPr/>
          </p:nvSpPr>
          <p:spPr>
            <a:xfrm rot="2628513">
              <a:off x="5828221" y="4611759"/>
              <a:ext cx="205418" cy="205418"/>
            </a:xfrm>
            <a:custGeom>
              <a:avLst/>
              <a:gdLst>
                <a:gd name="connsiteX0" fmla="*/ 205418 w 205418"/>
                <a:gd name="connsiteY0" fmla="*/ 102709 h 205418"/>
                <a:gd name="connsiteX1" fmla="*/ 102709 w 205418"/>
                <a:gd name="connsiteY1" fmla="*/ 205418 h 205418"/>
                <a:gd name="connsiteX2" fmla="*/ 0 w 205418"/>
                <a:gd name="connsiteY2" fmla="*/ 102709 h 205418"/>
                <a:gd name="connsiteX3" fmla="*/ 102709 w 205418"/>
                <a:gd name="connsiteY3" fmla="*/ 0 h 205418"/>
                <a:gd name="connsiteX4" fmla="*/ 205418 w 205418"/>
                <a:gd name="connsiteY4" fmla="*/ 102709 h 20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18" h="205418">
                  <a:moveTo>
                    <a:pt x="205418" y="102709"/>
                  </a:moveTo>
                  <a:cubicBezTo>
                    <a:pt x="205418" y="159434"/>
                    <a:pt x="159434" y="205418"/>
                    <a:pt x="102709" y="205418"/>
                  </a:cubicBezTo>
                  <a:cubicBezTo>
                    <a:pt x="45984" y="205418"/>
                    <a:pt x="0" y="159434"/>
                    <a:pt x="0" y="102709"/>
                  </a:cubicBezTo>
                  <a:cubicBezTo>
                    <a:pt x="0" y="45984"/>
                    <a:pt x="45984" y="0"/>
                    <a:pt x="102709" y="0"/>
                  </a:cubicBezTo>
                  <a:cubicBezTo>
                    <a:pt x="159434" y="0"/>
                    <a:pt x="205418" y="45984"/>
                    <a:pt x="205418" y="102709"/>
                  </a:cubicBezTo>
                  <a:close/>
                </a:path>
              </a:pathLst>
            </a:custGeom>
            <a:solidFill>
              <a:schemeClr val="bg1"/>
            </a:solidFill>
            <a:ln w="17066"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9B3319E2-06C6-9F59-F111-0600C02E5480}"/>
                </a:ext>
              </a:extLst>
            </p:cNvPr>
            <p:cNvSpPr/>
            <p:nvPr/>
          </p:nvSpPr>
          <p:spPr>
            <a:xfrm rot="2628513">
              <a:off x="6039601" y="4540541"/>
              <a:ext cx="34236" cy="85590"/>
            </a:xfrm>
            <a:custGeom>
              <a:avLst/>
              <a:gdLst>
                <a:gd name="connsiteX0" fmla="*/ 0 w 34236"/>
                <a:gd name="connsiteY0" fmla="*/ 0 h 85590"/>
                <a:gd name="connsiteX1" fmla="*/ 34236 w 34236"/>
                <a:gd name="connsiteY1" fmla="*/ 0 h 85590"/>
                <a:gd name="connsiteX2" fmla="*/ 34236 w 34236"/>
                <a:gd name="connsiteY2" fmla="*/ 85591 h 85590"/>
                <a:gd name="connsiteX3" fmla="*/ 0 w 34236"/>
                <a:gd name="connsiteY3" fmla="*/ 85591 h 85590"/>
              </a:gdLst>
              <a:ahLst/>
              <a:cxnLst>
                <a:cxn ang="0">
                  <a:pos x="connsiteX0" y="connsiteY0"/>
                </a:cxn>
                <a:cxn ang="0">
                  <a:pos x="connsiteX1" y="connsiteY1"/>
                </a:cxn>
                <a:cxn ang="0">
                  <a:pos x="connsiteX2" y="connsiteY2"/>
                </a:cxn>
                <a:cxn ang="0">
                  <a:pos x="connsiteX3" y="connsiteY3"/>
                </a:cxn>
              </a:cxnLst>
              <a:rect l="l" t="t" r="r" b="b"/>
              <a:pathLst>
                <a:path w="34236" h="85590">
                  <a:moveTo>
                    <a:pt x="0" y="0"/>
                  </a:moveTo>
                  <a:lnTo>
                    <a:pt x="34236" y="0"/>
                  </a:lnTo>
                  <a:lnTo>
                    <a:pt x="34236" y="85591"/>
                  </a:lnTo>
                  <a:lnTo>
                    <a:pt x="0" y="85591"/>
                  </a:lnTo>
                  <a:close/>
                </a:path>
              </a:pathLst>
            </a:custGeom>
            <a:solidFill>
              <a:schemeClr val="bg1"/>
            </a:solidFill>
            <a:ln w="17066"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EAD58D09-0826-E58E-0A0E-6C71A557B06C}"/>
                </a:ext>
              </a:extLst>
            </p:cNvPr>
            <p:cNvSpPr/>
            <p:nvPr/>
          </p:nvSpPr>
          <p:spPr>
            <a:xfrm rot="2628513">
              <a:off x="6019210" y="4820355"/>
              <a:ext cx="85590" cy="34236"/>
            </a:xfrm>
            <a:custGeom>
              <a:avLst/>
              <a:gdLst>
                <a:gd name="connsiteX0" fmla="*/ 0 w 85590"/>
                <a:gd name="connsiteY0" fmla="*/ 0 h 34236"/>
                <a:gd name="connsiteX1" fmla="*/ 85591 w 85590"/>
                <a:gd name="connsiteY1" fmla="*/ 0 h 34236"/>
                <a:gd name="connsiteX2" fmla="*/ 85591 w 85590"/>
                <a:gd name="connsiteY2" fmla="*/ 34236 h 34236"/>
                <a:gd name="connsiteX3" fmla="*/ 0 w 85590"/>
                <a:gd name="connsiteY3" fmla="*/ 34236 h 34236"/>
              </a:gdLst>
              <a:ahLst/>
              <a:cxnLst>
                <a:cxn ang="0">
                  <a:pos x="connsiteX0" y="connsiteY0"/>
                </a:cxn>
                <a:cxn ang="0">
                  <a:pos x="connsiteX1" y="connsiteY1"/>
                </a:cxn>
                <a:cxn ang="0">
                  <a:pos x="connsiteX2" y="connsiteY2"/>
                </a:cxn>
                <a:cxn ang="0">
                  <a:pos x="connsiteX3" y="connsiteY3"/>
                </a:cxn>
              </a:cxnLst>
              <a:rect l="l" t="t" r="r" b="b"/>
              <a:pathLst>
                <a:path w="85590" h="34236">
                  <a:moveTo>
                    <a:pt x="0" y="0"/>
                  </a:moveTo>
                  <a:lnTo>
                    <a:pt x="85591" y="0"/>
                  </a:lnTo>
                  <a:lnTo>
                    <a:pt x="85591" y="34236"/>
                  </a:lnTo>
                  <a:lnTo>
                    <a:pt x="0" y="34236"/>
                  </a:lnTo>
                  <a:close/>
                </a:path>
              </a:pathLst>
            </a:custGeom>
            <a:solidFill>
              <a:schemeClr val="bg1"/>
            </a:solidFill>
            <a:ln w="17066"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48C9D3D3-F597-7E58-8E34-0B99AA751285}"/>
                </a:ext>
              </a:extLst>
            </p:cNvPr>
            <p:cNvSpPr/>
            <p:nvPr/>
          </p:nvSpPr>
          <p:spPr>
            <a:xfrm rot="2628513">
              <a:off x="6064170" y="4667070"/>
              <a:ext cx="83622" cy="85590"/>
            </a:xfrm>
            <a:custGeom>
              <a:avLst/>
              <a:gdLst>
                <a:gd name="connsiteX0" fmla="*/ 24205 w 83622"/>
                <a:gd name="connsiteY0" fmla="*/ 85591 h 85590"/>
                <a:gd name="connsiteX1" fmla="*/ 83622 w 83622"/>
                <a:gd name="connsiteY1" fmla="*/ 24770 h 85590"/>
                <a:gd name="connsiteX2" fmla="*/ 59417 w 83622"/>
                <a:gd name="connsiteY2" fmla="*/ 0 h 85590"/>
                <a:gd name="connsiteX3" fmla="*/ 0 w 83622"/>
                <a:gd name="connsiteY3" fmla="*/ 60804 h 85590"/>
                <a:gd name="connsiteX4" fmla="*/ 24205 w 83622"/>
                <a:gd name="connsiteY4" fmla="*/ 85591 h 8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2" h="85590">
                  <a:moveTo>
                    <a:pt x="24205" y="85591"/>
                  </a:moveTo>
                  <a:lnTo>
                    <a:pt x="83622" y="24770"/>
                  </a:lnTo>
                  <a:lnTo>
                    <a:pt x="59417" y="0"/>
                  </a:lnTo>
                  <a:lnTo>
                    <a:pt x="0" y="60804"/>
                  </a:lnTo>
                  <a:lnTo>
                    <a:pt x="24205" y="85591"/>
                  </a:lnTo>
                  <a:close/>
                </a:path>
              </a:pathLst>
            </a:custGeom>
            <a:solidFill>
              <a:schemeClr val="bg1"/>
            </a:solidFill>
            <a:ln w="17066"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FCB24277-A84D-FC10-939C-08FC8ACB0359}"/>
                </a:ext>
              </a:extLst>
            </p:cNvPr>
            <p:cNvSpPr/>
            <p:nvPr/>
          </p:nvSpPr>
          <p:spPr>
            <a:xfrm rot="2628513">
              <a:off x="5715433" y="4674855"/>
              <a:ext cx="83622" cy="85590"/>
            </a:xfrm>
            <a:custGeom>
              <a:avLst/>
              <a:gdLst>
                <a:gd name="connsiteX0" fmla="*/ 59417 w 83622"/>
                <a:gd name="connsiteY0" fmla="*/ 0 h 85590"/>
                <a:gd name="connsiteX1" fmla="*/ 0 w 83622"/>
                <a:gd name="connsiteY1" fmla="*/ 60821 h 85590"/>
                <a:gd name="connsiteX2" fmla="*/ 24205 w 83622"/>
                <a:gd name="connsiteY2" fmla="*/ 85591 h 85590"/>
                <a:gd name="connsiteX3" fmla="*/ 83622 w 83622"/>
                <a:gd name="connsiteY3" fmla="*/ 24787 h 85590"/>
                <a:gd name="connsiteX4" fmla="*/ 59417 w 83622"/>
                <a:gd name="connsiteY4" fmla="*/ 0 h 8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2" h="85590">
                  <a:moveTo>
                    <a:pt x="59417" y="0"/>
                  </a:moveTo>
                  <a:lnTo>
                    <a:pt x="0" y="60821"/>
                  </a:lnTo>
                  <a:lnTo>
                    <a:pt x="24205" y="85591"/>
                  </a:lnTo>
                  <a:lnTo>
                    <a:pt x="83622" y="24787"/>
                  </a:lnTo>
                  <a:lnTo>
                    <a:pt x="59417" y="0"/>
                  </a:lnTo>
                  <a:close/>
                </a:path>
              </a:pathLst>
            </a:custGeom>
            <a:solidFill>
              <a:schemeClr val="bg1"/>
            </a:solidFill>
            <a:ln w="17066"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99645A53-3B7A-C106-32C1-AF0723B76297}"/>
                </a:ext>
              </a:extLst>
            </p:cNvPr>
            <p:cNvSpPr/>
            <p:nvPr/>
          </p:nvSpPr>
          <p:spPr>
            <a:xfrm rot="2628513">
              <a:off x="5789387" y="4801384"/>
              <a:ext cx="34236" cy="85590"/>
            </a:xfrm>
            <a:custGeom>
              <a:avLst/>
              <a:gdLst>
                <a:gd name="connsiteX0" fmla="*/ 0 w 34236"/>
                <a:gd name="connsiteY0" fmla="*/ 0 h 85590"/>
                <a:gd name="connsiteX1" fmla="*/ 34236 w 34236"/>
                <a:gd name="connsiteY1" fmla="*/ 0 h 85590"/>
                <a:gd name="connsiteX2" fmla="*/ 34236 w 34236"/>
                <a:gd name="connsiteY2" fmla="*/ 85591 h 85590"/>
                <a:gd name="connsiteX3" fmla="*/ 0 w 34236"/>
                <a:gd name="connsiteY3" fmla="*/ 85591 h 85590"/>
              </a:gdLst>
              <a:ahLst/>
              <a:cxnLst>
                <a:cxn ang="0">
                  <a:pos x="connsiteX0" y="connsiteY0"/>
                </a:cxn>
                <a:cxn ang="0">
                  <a:pos x="connsiteX1" y="connsiteY1"/>
                </a:cxn>
                <a:cxn ang="0">
                  <a:pos x="connsiteX2" y="connsiteY2"/>
                </a:cxn>
                <a:cxn ang="0">
                  <a:pos x="connsiteX3" y="connsiteY3"/>
                </a:cxn>
              </a:cxnLst>
              <a:rect l="l" t="t" r="r" b="b"/>
              <a:pathLst>
                <a:path w="34236" h="85590">
                  <a:moveTo>
                    <a:pt x="0" y="0"/>
                  </a:moveTo>
                  <a:lnTo>
                    <a:pt x="34236" y="0"/>
                  </a:lnTo>
                  <a:lnTo>
                    <a:pt x="34236" y="85591"/>
                  </a:lnTo>
                  <a:lnTo>
                    <a:pt x="0" y="85591"/>
                  </a:lnTo>
                  <a:close/>
                </a:path>
              </a:pathLst>
            </a:custGeom>
            <a:solidFill>
              <a:schemeClr val="bg1"/>
            </a:solidFill>
            <a:ln w="17066"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09862580-AE90-B2DB-AC7F-451F9CB7FEE7}"/>
                </a:ext>
              </a:extLst>
            </p:cNvPr>
            <p:cNvSpPr/>
            <p:nvPr/>
          </p:nvSpPr>
          <p:spPr>
            <a:xfrm rot="2628513">
              <a:off x="5893162" y="4845342"/>
              <a:ext cx="83622" cy="85590"/>
            </a:xfrm>
            <a:custGeom>
              <a:avLst/>
              <a:gdLst>
                <a:gd name="connsiteX0" fmla="*/ 24205 w 83622"/>
                <a:gd name="connsiteY0" fmla="*/ 0 h 85590"/>
                <a:gd name="connsiteX1" fmla="*/ 83622 w 83622"/>
                <a:gd name="connsiteY1" fmla="*/ 60821 h 85590"/>
                <a:gd name="connsiteX2" fmla="*/ 59417 w 83622"/>
                <a:gd name="connsiteY2" fmla="*/ 85591 h 85590"/>
                <a:gd name="connsiteX3" fmla="*/ 0 w 83622"/>
                <a:gd name="connsiteY3" fmla="*/ 24787 h 85590"/>
                <a:gd name="connsiteX4" fmla="*/ 24205 w 83622"/>
                <a:gd name="connsiteY4" fmla="*/ 0 h 8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2" h="85590">
                  <a:moveTo>
                    <a:pt x="24205" y="0"/>
                  </a:moveTo>
                  <a:lnTo>
                    <a:pt x="83622" y="60821"/>
                  </a:lnTo>
                  <a:lnTo>
                    <a:pt x="59417" y="85591"/>
                  </a:lnTo>
                  <a:lnTo>
                    <a:pt x="0" y="24787"/>
                  </a:lnTo>
                  <a:lnTo>
                    <a:pt x="24205" y="0"/>
                  </a:lnTo>
                  <a:close/>
                </a:path>
              </a:pathLst>
            </a:custGeom>
            <a:solidFill>
              <a:schemeClr val="bg1"/>
            </a:solidFill>
            <a:ln w="17066" cap="flat">
              <a:noFill/>
              <a:prstDash val="solid"/>
              <a:miter/>
            </a:ln>
          </p:spPr>
          <p:txBody>
            <a:bodyPr rtlCol="0" anchor="ctr"/>
            <a:lstStyle/>
            <a:p>
              <a:endParaRPr lang="en-AU"/>
            </a:p>
          </p:txBody>
        </p:sp>
      </p:grpSp>
      <p:grpSp>
        <p:nvGrpSpPr>
          <p:cNvPr id="22" name="Group 21">
            <a:extLst>
              <a:ext uri="{FF2B5EF4-FFF2-40B4-BE49-F238E27FC236}">
                <a16:creationId xmlns:a16="http://schemas.microsoft.com/office/drawing/2014/main" id="{CBC2EA38-CE83-DAF5-90E2-E572D2C7288F}"/>
              </a:ext>
            </a:extLst>
          </p:cNvPr>
          <p:cNvGrpSpPr/>
          <p:nvPr/>
        </p:nvGrpSpPr>
        <p:grpSpPr>
          <a:xfrm>
            <a:off x="1677959" y="4726249"/>
            <a:ext cx="885236" cy="786317"/>
            <a:chOff x="8109420" y="3468900"/>
            <a:chExt cx="354151" cy="299068"/>
          </a:xfrm>
        </p:grpSpPr>
        <p:sp>
          <p:nvSpPr>
            <p:cNvPr id="23" name="Free-form: Shape 22">
              <a:extLst>
                <a:ext uri="{FF2B5EF4-FFF2-40B4-BE49-F238E27FC236}">
                  <a16:creationId xmlns:a16="http://schemas.microsoft.com/office/drawing/2014/main" id="{AEE86F7F-8254-D44C-2356-E2223D303A41}"/>
                </a:ext>
              </a:extLst>
            </p:cNvPr>
            <p:cNvSpPr/>
            <p:nvPr/>
          </p:nvSpPr>
          <p:spPr>
            <a:xfrm rot="2628513">
              <a:off x="8271518" y="3575084"/>
              <a:ext cx="86968" cy="48901"/>
            </a:xfrm>
            <a:custGeom>
              <a:avLst/>
              <a:gdLst>
                <a:gd name="connsiteX0" fmla="*/ 0 w 292686"/>
                <a:gd name="connsiteY0" fmla="*/ 164574 h 164574"/>
                <a:gd name="connsiteX1" fmla="*/ 292687 w 292686"/>
                <a:gd name="connsiteY1" fmla="*/ 164574 h 164574"/>
                <a:gd name="connsiteX2" fmla="*/ 271580 w 292686"/>
                <a:gd name="connsiteY2" fmla="*/ 0 h 164574"/>
                <a:gd name="connsiteX3" fmla="*/ 21107 w 292686"/>
                <a:gd name="connsiteY3" fmla="*/ 0 h 164574"/>
                <a:gd name="connsiteX4" fmla="*/ 0 w 292686"/>
                <a:gd name="connsiteY4" fmla="*/ 164574 h 16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86" h="164574">
                  <a:moveTo>
                    <a:pt x="0" y="164574"/>
                  </a:moveTo>
                  <a:lnTo>
                    <a:pt x="292687" y="164574"/>
                  </a:lnTo>
                  <a:lnTo>
                    <a:pt x="271580" y="0"/>
                  </a:lnTo>
                  <a:lnTo>
                    <a:pt x="21107" y="0"/>
                  </a:lnTo>
                  <a:lnTo>
                    <a:pt x="0" y="164574"/>
                  </a:lnTo>
                  <a:close/>
                </a:path>
              </a:pathLst>
            </a:custGeom>
            <a:solidFill>
              <a:schemeClr val="bg1"/>
            </a:solidFill>
            <a:ln w="17066"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E0EFAA92-8257-6560-0B09-EF1CC86A3432}"/>
                </a:ext>
              </a:extLst>
            </p:cNvPr>
            <p:cNvSpPr/>
            <p:nvPr/>
          </p:nvSpPr>
          <p:spPr>
            <a:xfrm rot="2628513">
              <a:off x="8385906" y="3591321"/>
              <a:ext cx="77665" cy="43093"/>
            </a:xfrm>
            <a:custGeom>
              <a:avLst/>
              <a:gdLst>
                <a:gd name="connsiteX0" fmla="*/ 18590 w 261377"/>
                <a:gd name="connsiteY0" fmla="*/ 145025 h 145025"/>
                <a:gd name="connsiteX1" fmla="*/ 261377 w 261377"/>
                <a:gd name="connsiteY1" fmla="*/ 145025 h 145025"/>
                <a:gd name="connsiteX2" fmla="*/ 196123 w 261377"/>
                <a:gd name="connsiteY2" fmla="*/ 0 h 145025"/>
                <a:gd name="connsiteX3" fmla="*/ 0 w 261377"/>
                <a:gd name="connsiteY3" fmla="*/ 0 h 145025"/>
                <a:gd name="connsiteX4" fmla="*/ 18590 w 261377"/>
                <a:gd name="connsiteY4" fmla="*/ 145025 h 14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77" h="145025">
                  <a:moveTo>
                    <a:pt x="18590" y="145025"/>
                  </a:moveTo>
                  <a:lnTo>
                    <a:pt x="261377" y="145025"/>
                  </a:lnTo>
                  <a:lnTo>
                    <a:pt x="196123" y="0"/>
                  </a:lnTo>
                  <a:lnTo>
                    <a:pt x="0" y="0"/>
                  </a:lnTo>
                  <a:lnTo>
                    <a:pt x="18590" y="145025"/>
                  </a:lnTo>
                  <a:close/>
                </a:path>
              </a:pathLst>
            </a:custGeom>
            <a:solidFill>
              <a:schemeClr val="bg1"/>
            </a:solidFill>
            <a:ln w="17066"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3EE74AA9-0768-36C2-19FF-47695EC162A7}"/>
                </a:ext>
              </a:extLst>
            </p:cNvPr>
            <p:cNvSpPr/>
            <p:nvPr/>
          </p:nvSpPr>
          <p:spPr>
            <a:xfrm rot="2628513">
              <a:off x="8342644" y="3649895"/>
              <a:ext cx="100697" cy="48901"/>
            </a:xfrm>
            <a:custGeom>
              <a:avLst/>
              <a:gdLst>
                <a:gd name="connsiteX0" fmla="*/ 21107 w 338888"/>
                <a:gd name="connsiteY0" fmla="*/ 164574 h 164574"/>
                <a:gd name="connsiteX1" fmla="*/ 338889 w 338888"/>
                <a:gd name="connsiteY1" fmla="*/ 164574 h 164574"/>
                <a:gd name="connsiteX2" fmla="*/ 264835 w 338888"/>
                <a:gd name="connsiteY2" fmla="*/ 0 h 164574"/>
                <a:gd name="connsiteX3" fmla="*/ 0 w 338888"/>
                <a:gd name="connsiteY3" fmla="*/ 0 h 164574"/>
                <a:gd name="connsiteX4" fmla="*/ 21107 w 338888"/>
                <a:gd name="connsiteY4" fmla="*/ 164574 h 16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88" h="164574">
                  <a:moveTo>
                    <a:pt x="21107" y="164574"/>
                  </a:moveTo>
                  <a:lnTo>
                    <a:pt x="338889" y="164574"/>
                  </a:lnTo>
                  <a:lnTo>
                    <a:pt x="264835" y="0"/>
                  </a:lnTo>
                  <a:lnTo>
                    <a:pt x="0" y="0"/>
                  </a:lnTo>
                  <a:lnTo>
                    <a:pt x="21107" y="164574"/>
                  </a:lnTo>
                  <a:close/>
                </a:path>
              </a:pathLst>
            </a:custGeom>
            <a:solidFill>
              <a:schemeClr val="bg1"/>
            </a:solidFill>
            <a:ln w="17066"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2D961088-E790-D44F-0847-556C3E592966}"/>
                </a:ext>
              </a:extLst>
            </p:cNvPr>
            <p:cNvSpPr/>
            <p:nvPr/>
          </p:nvSpPr>
          <p:spPr>
            <a:xfrm rot="2628513">
              <a:off x="8295869" y="3713741"/>
              <a:ext cx="125158" cy="54227"/>
            </a:xfrm>
            <a:custGeom>
              <a:avLst/>
              <a:gdLst>
                <a:gd name="connsiteX0" fmla="*/ 0 w 421209"/>
                <a:gd name="connsiteY0" fmla="*/ 0 h 182496"/>
                <a:gd name="connsiteX1" fmla="*/ 23384 w 421209"/>
                <a:gd name="connsiteY1" fmla="*/ 182497 h 182496"/>
                <a:gd name="connsiteX2" fmla="*/ 421193 w 421209"/>
                <a:gd name="connsiteY2" fmla="*/ 182497 h 182496"/>
                <a:gd name="connsiteX3" fmla="*/ 421193 w 421209"/>
                <a:gd name="connsiteY3" fmla="*/ 180871 h 182496"/>
                <a:gd name="connsiteX4" fmla="*/ 421210 w 421209"/>
                <a:gd name="connsiteY4" fmla="*/ 180871 h 182496"/>
                <a:gd name="connsiteX5" fmla="*/ 339813 w 421209"/>
                <a:gd name="connsiteY5" fmla="*/ 0 h 182496"/>
                <a:gd name="connsiteX6" fmla="*/ 0 w 421209"/>
                <a:gd name="connsiteY6" fmla="*/ 0 h 18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09" h="182496">
                  <a:moveTo>
                    <a:pt x="0" y="0"/>
                  </a:moveTo>
                  <a:lnTo>
                    <a:pt x="23384" y="182497"/>
                  </a:lnTo>
                  <a:lnTo>
                    <a:pt x="421193" y="182497"/>
                  </a:lnTo>
                  <a:lnTo>
                    <a:pt x="421193" y="180871"/>
                  </a:lnTo>
                  <a:lnTo>
                    <a:pt x="421210" y="180871"/>
                  </a:lnTo>
                  <a:lnTo>
                    <a:pt x="339813" y="0"/>
                  </a:lnTo>
                  <a:lnTo>
                    <a:pt x="0" y="0"/>
                  </a:lnTo>
                  <a:close/>
                </a:path>
              </a:pathLst>
            </a:custGeom>
            <a:solidFill>
              <a:schemeClr val="bg1"/>
            </a:solidFill>
            <a:ln w="17066"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D5294641-B635-7FA4-EDD2-37F81B7778F8}"/>
                </a:ext>
              </a:extLst>
            </p:cNvPr>
            <p:cNvSpPr/>
            <p:nvPr/>
          </p:nvSpPr>
          <p:spPr>
            <a:xfrm rot="2628513">
              <a:off x="8326321" y="3530109"/>
              <a:ext cx="69212" cy="43093"/>
            </a:xfrm>
            <a:custGeom>
              <a:avLst/>
              <a:gdLst>
                <a:gd name="connsiteX0" fmla="*/ 0 w 232927"/>
                <a:gd name="connsiteY0" fmla="*/ 145025 h 145025"/>
                <a:gd name="connsiteX1" fmla="*/ 232927 w 232927"/>
                <a:gd name="connsiteY1" fmla="*/ 145025 h 145025"/>
                <a:gd name="connsiteX2" fmla="*/ 214337 w 232927"/>
                <a:gd name="connsiteY2" fmla="*/ 0 h 145025"/>
                <a:gd name="connsiteX3" fmla="*/ 18590 w 232927"/>
                <a:gd name="connsiteY3" fmla="*/ 0 h 145025"/>
                <a:gd name="connsiteX4" fmla="*/ 0 w 232927"/>
                <a:gd name="connsiteY4" fmla="*/ 145025 h 14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27" h="145025">
                  <a:moveTo>
                    <a:pt x="0" y="145025"/>
                  </a:moveTo>
                  <a:lnTo>
                    <a:pt x="232927" y="145025"/>
                  </a:lnTo>
                  <a:lnTo>
                    <a:pt x="214337" y="0"/>
                  </a:lnTo>
                  <a:lnTo>
                    <a:pt x="18590" y="0"/>
                  </a:lnTo>
                  <a:lnTo>
                    <a:pt x="0" y="145025"/>
                  </a:lnTo>
                  <a:close/>
                </a:path>
              </a:pathLst>
            </a:custGeom>
            <a:solidFill>
              <a:schemeClr val="bg1"/>
            </a:solidFill>
            <a:ln w="17066"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6707EEFF-5C31-6BD2-D029-5DA00EFF3D65}"/>
                </a:ext>
              </a:extLst>
            </p:cNvPr>
            <p:cNvSpPr/>
            <p:nvPr/>
          </p:nvSpPr>
          <p:spPr>
            <a:xfrm rot="2628513">
              <a:off x="8186669" y="3500274"/>
              <a:ext cx="100692" cy="48901"/>
            </a:xfrm>
            <a:custGeom>
              <a:avLst/>
              <a:gdLst>
                <a:gd name="connsiteX0" fmla="*/ 317765 w 338871"/>
                <a:gd name="connsiteY0" fmla="*/ 164574 h 164574"/>
                <a:gd name="connsiteX1" fmla="*/ 338871 w 338871"/>
                <a:gd name="connsiteY1" fmla="*/ 0 h 164574"/>
                <a:gd name="connsiteX2" fmla="*/ 74053 w 338871"/>
                <a:gd name="connsiteY2" fmla="*/ 0 h 164574"/>
                <a:gd name="connsiteX3" fmla="*/ 0 w 338871"/>
                <a:gd name="connsiteY3" fmla="*/ 164574 h 164574"/>
                <a:gd name="connsiteX4" fmla="*/ 317765 w 338871"/>
                <a:gd name="connsiteY4" fmla="*/ 164574 h 16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71" h="164574">
                  <a:moveTo>
                    <a:pt x="317765" y="164574"/>
                  </a:moveTo>
                  <a:lnTo>
                    <a:pt x="338871" y="0"/>
                  </a:lnTo>
                  <a:lnTo>
                    <a:pt x="74053" y="0"/>
                  </a:lnTo>
                  <a:lnTo>
                    <a:pt x="0" y="164574"/>
                  </a:lnTo>
                  <a:lnTo>
                    <a:pt x="317765" y="164574"/>
                  </a:lnTo>
                  <a:close/>
                </a:path>
              </a:pathLst>
            </a:custGeom>
            <a:solidFill>
              <a:schemeClr val="bg1"/>
            </a:solidFill>
            <a:ln w="17066"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938AF02A-A6AB-519E-F5D5-A46611080B1D}"/>
                </a:ext>
              </a:extLst>
            </p:cNvPr>
            <p:cNvSpPr/>
            <p:nvPr/>
          </p:nvSpPr>
          <p:spPr>
            <a:xfrm rot="2628513">
              <a:off x="8212181" y="3624315"/>
              <a:ext cx="106083" cy="54227"/>
            </a:xfrm>
            <a:custGeom>
              <a:avLst/>
              <a:gdLst>
                <a:gd name="connsiteX0" fmla="*/ 357017 w 357016"/>
                <a:gd name="connsiteY0" fmla="*/ 182497 h 182496"/>
                <a:gd name="connsiteX1" fmla="*/ 333633 w 357016"/>
                <a:gd name="connsiteY1" fmla="*/ 0 h 182496"/>
                <a:gd name="connsiteX2" fmla="*/ 23400 w 357016"/>
                <a:gd name="connsiteY2" fmla="*/ 0 h 182496"/>
                <a:gd name="connsiteX3" fmla="*/ 0 w 357016"/>
                <a:gd name="connsiteY3" fmla="*/ 182497 h 182496"/>
                <a:gd name="connsiteX4" fmla="*/ 357017 w 357016"/>
                <a:gd name="connsiteY4" fmla="*/ 182497 h 182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16" h="182496">
                  <a:moveTo>
                    <a:pt x="357017" y="182497"/>
                  </a:moveTo>
                  <a:lnTo>
                    <a:pt x="333633" y="0"/>
                  </a:lnTo>
                  <a:lnTo>
                    <a:pt x="23400" y="0"/>
                  </a:lnTo>
                  <a:lnTo>
                    <a:pt x="0" y="182497"/>
                  </a:lnTo>
                  <a:lnTo>
                    <a:pt x="357017" y="182497"/>
                  </a:lnTo>
                  <a:close/>
                </a:path>
              </a:pathLst>
            </a:custGeom>
            <a:solidFill>
              <a:schemeClr val="bg1"/>
            </a:solidFill>
            <a:ln w="17066"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167BEFC1-C86F-903E-FCE5-22109E676ACA}"/>
                </a:ext>
              </a:extLst>
            </p:cNvPr>
            <p:cNvSpPr/>
            <p:nvPr/>
          </p:nvSpPr>
          <p:spPr>
            <a:xfrm rot="2628513">
              <a:off x="8109420" y="3534889"/>
              <a:ext cx="125158" cy="54227"/>
            </a:xfrm>
            <a:custGeom>
              <a:avLst/>
              <a:gdLst>
                <a:gd name="connsiteX0" fmla="*/ 397826 w 421209"/>
                <a:gd name="connsiteY0" fmla="*/ 182497 h 182496"/>
                <a:gd name="connsiteX1" fmla="*/ 421210 w 421209"/>
                <a:gd name="connsiteY1" fmla="*/ 0 h 182496"/>
                <a:gd name="connsiteX2" fmla="*/ 81414 w 421209"/>
                <a:gd name="connsiteY2" fmla="*/ 0 h 182496"/>
                <a:gd name="connsiteX3" fmla="*/ 0 w 421209"/>
                <a:gd name="connsiteY3" fmla="*/ 180871 h 182496"/>
                <a:gd name="connsiteX4" fmla="*/ 0 w 421209"/>
                <a:gd name="connsiteY4" fmla="*/ 182497 h 182496"/>
                <a:gd name="connsiteX5" fmla="*/ 397826 w 421209"/>
                <a:gd name="connsiteY5" fmla="*/ 182497 h 18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09" h="182496">
                  <a:moveTo>
                    <a:pt x="397826" y="182497"/>
                  </a:moveTo>
                  <a:lnTo>
                    <a:pt x="421210" y="0"/>
                  </a:lnTo>
                  <a:lnTo>
                    <a:pt x="81414" y="0"/>
                  </a:lnTo>
                  <a:lnTo>
                    <a:pt x="0" y="180871"/>
                  </a:lnTo>
                  <a:lnTo>
                    <a:pt x="0" y="182497"/>
                  </a:lnTo>
                  <a:lnTo>
                    <a:pt x="397826" y="182497"/>
                  </a:lnTo>
                  <a:close/>
                </a:path>
              </a:pathLst>
            </a:custGeom>
            <a:solidFill>
              <a:schemeClr val="bg1"/>
            </a:solidFill>
            <a:ln w="1706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51ED7AF3-4C0D-72EC-C8C6-D20B5AE9684F}"/>
                </a:ext>
              </a:extLst>
            </p:cNvPr>
            <p:cNvSpPr/>
            <p:nvPr/>
          </p:nvSpPr>
          <p:spPr>
            <a:xfrm rot="2628513">
              <a:off x="8258287" y="3468900"/>
              <a:ext cx="77660" cy="43093"/>
            </a:xfrm>
            <a:custGeom>
              <a:avLst/>
              <a:gdLst>
                <a:gd name="connsiteX0" fmla="*/ 242770 w 261360"/>
                <a:gd name="connsiteY0" fmla="*/ 145025 h 145025"/>
                <a:gd name="connsiteX1" fmla="*/ 261360 w 261360"/>
                <a:gd name="connsiteY1" fmla="*/ 0 h 145025"/>
                <a:gd name="connsiteX2" fmla="*/ 65272 w 261360"/>
                <a:gd name="connsiteY2" fmla="*/ 0 h 145025"/>
                <a:gd name="connsiteX3" fmla="*/ 0 w 261360"/>
                <a:gd name="connsiteY3" fmla="*/ 145025 h 145025"/>
                <a:gd name="connsiteX4" fmla="*/ 242770 w 261360"/>
                <a:gd name="connsiteY4" fmla="*/ 145025 h 14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0" h="145025">
                  <a:moveTo>
                    <a:pt x="242770" y="145025"/>
                  </a:moveTo>
                  <a:lnTo>
                    <a:pt x="261360" y="0"/>
                  </a:lnTo>
                  <a:lnTo>
                    <a:pt x="65272" y="0"/>
                  </a:lnTo>
                  <a:lnTo>
                    <a:pt x="0" y="145025"/>
                  </a:lnTo>
                  <a:lnTo>
                    <a:pt x="242770" y="145025"/>
                  </a:lnTo>
                  <a:close/>
                </a:path>
              </a:pathLst>
            </a:custGeom>
            <a:solidFill>
              <a:schemeClr val="bg1"/>
            </a:solidFill>
            <a:ln w="17066" cap="flat">
              <a:noFill/>
              <a:prstDash val="solid"/>
              <a:miter/>
            </a:ln>
          </p:spPr>
          <p:txBody>
            <a:bodyPr rtlCol="0" anchor="ctr"/>
            <a:lstStyle/>
            <a:p>
              <a:endParaRPr lang="en-AU"/>
            </a:p>
          </p:txBody>
        </p:sp>
      </p:grpSp>
      <p:pic>
        <p:nvPicPr>
          <p:cNvPr id="32" name="Graphic 31" descr="Plugged Unplugged with solid fill">
            <a:extLst>
              <a:ext uri="{FF2B5EF4-FFF2-40B4-BE49-F238E27FC236}">
                <a16:creationId xmlns:a16="http://schemas.microsoft.com/office/drawing/2014/main" id="{02D13CF0-04F8-ECCA-1BAD-75825DF850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10343" flipH="1">
            <a:off x="2293334" y="4584793"/>
            <a:ext cx="435545" cy="435545"/>
          </a:xfrm>
          <a:prstGeom prst="rect">
            <a:avLst/>
          </a:prstGeom>
        </p:spPr>
      </p:pic>
      <p:pic>
        <p:nvPicPr>
          <p:cNvPr id="33" name="Graphic 32" descr="Home with solid fill">
            <a:extLst>
              <a:ext uri="{FF2B5EF4-FFF2-40B4-BE49-F238E27FC236}">
                <a16:creationId xmlns:a16="http://schemas.microsoft.com/office/drawing/2014/main" id="{A66890B0-D36B-E169-05A3-C9BC44F40B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6219" y="4768013"/>
            <a:ext cx="1576634" cy="1576634"/>
          </a:xfrm>
          <a:prstGeom prst="rect">
            <a:avLst/>
          </a:prstGeom>
        </p:spPr>
      </p:pic>
      <p:sp>
        <p:nvSpPr>
          <p:cNvPr id="5" name="TextBox 4">
            <a:extLst>
              <a:ext uri="{FF2B5EF4-FFF2-40B4-BE49-F238E27FC236}">
                <a16:creationId xmlns:a16="http://schemas.microsoft.com/office/drawing/2014/main" id="{86C4460C-7944-1E5C-1845-97D1EAC528C4}"/>
              </a:ext>
            </a:extLst>
          </p:cNvPr>
          <p:cNvSpPr txBox="1"/>
          <p:nvPr/>
        </p:nvSpPr>
        <p:spPr>
          <a:xfrm>
            <a:off x="5537141" y="4269395"/>
            <a:ext cx="6321751" cy="1938992"/>
          </a:xfrm>
          <a:prstGeom prst="rect">
            <a:avLst/>
          </a:prstGeom>
          <a:noFill/>
        </p:spPr>
        <p:txBody>
          <a:bodyPr wrap="square">
            <a:spAutoFit/>
          </a:bodyPr>
          <a:lstStyle/>
          <a:p>
            <a:pPr algn="r"/>
            <a:r>
              <a:rPr lang="en-US" sz="3000">
                <a:solidFill>
                  <a:schemeClr val="bg1"/>
                </a:solidFill>
              </a:rPr>
              <a:t> </a:t>
            </a:r>
          </a:p>
          <a:p>
            <a:pPr algn="r"/>
            <a:r>
              <a:rPr lang="en-US" sz="3000">
                <a:solidFill>
                  <a:schemeClr val="bg1"/>
                </a:solidFill>
              </a:rPr>
              <a:t>By 2050 virtually every home, apartment block and small business could have solar panels and batteries.</a:t>
            </a:r>
          </a:p>
        </p:txBody>
      </p:sp>
    </p:spTree>
    <p:extLst>
      <p:ext uri="{BB962C8B-B14F-4D97-AF65-F5344CB8AC3E}">
        <p14:creationId xmlns:p14="http://schemas.microsoft.com/office/powerpoint/2010/main" val="3060568845"/>
      </p:ext>
    </p:extLst>
  </p:cSld>
  <p:clrMapOvr>
    <a:masterClrMapping/>
  </p:clrMapOvr>
</p:sld>
</file>

<file path=ppt/theme/theme1.xml><?xml version="1.0" encoding="utf-8"?>
<a:theme xmlns:a="http://schemas.openxmlformats.org/drawingml/2006/main" name="Office Theme">
  <a:themeElements>
    <a:clrScheme name="Actuaries">
      <a:dk1>
        <a:srgbClr val="000000"/>
      </a:dk1>
      <a:lt1>
        <a:srgbClr val="FFFFFF"/>
      </a:lt1>
      <a:dk2>
        <a:srgbClr val="323232"/>
      </a:dk2>
      <a:lt2>
        <a:srgbClr val="EBEBEB"/>
      </a:lt2>
      <a:accent1>
        <a:srgbClr val="3C69FF"/>
      </a:accent1>
      <a:accent2>
        <a:srgbClr val="313131"/>
      </a:accent2>
      <a:accent3>
        <a:srgbClr val="5B5B5B"/>
      </a:accent3>
      <a:accent4>
        <a:srgbClr val="838484"/>
      </a:accent4>
      <a:accent5>
        <a:srgbClr val="ADADAD"/>
      </a:accent5>
      <a:accent6>
        <a:srgbClr val="D6D6D6"/>
      </a:accent6>
      <a:hlink>
        <a:srgbClr val="0563C1"/>
      </a:hlink>
      <a:folHlink>
        <a:srgbClr val="954F72"/>
      </a:folHlink>
    </a:clrScheme>
    <a:fontScheme name="Actuaries">
      <a:majorFont>
        <a:latin typeface="ABC Oracle"/>
        <a:ea typeface=""/>
        <a:cs typeface=""/>
      </a:majorFont>
      <a:minorFont>
        <a:latin typeface="ABC Orac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MS Document" ma:contentTypeID="0x0101005B474B5874136940B1FCFFA385B6F80C00B91DFC3462D36342B5E9C63B1B6AF453" ma:contentTypeVersion="205" ma:contentTypeDescription="" ma:contentTypeScope="" ma:versionID="8c1134c8d9aea38da993f15c9e4c14b1">
  <xsd:schema xmlns:xsd="http://www.w3.org/2001/XMLSchema" xmlns:xs="http://www.w3.org/2001/XMLSchema" xmlns:p="http://schemas.microsoft.com/office/2006/metadata/properties" xmlns:ns1="http://schemas.microsoft.com/sharepoint/v3" xmlns:ns2="b9043e53-a078-4fe1-9a97-1dc890974721" xmlns:ns3="http://schemas.microsoft.com/sharepoint/v3/fields" xmlns:ns4="7c09f450-3099-4ab0-9797-308ed8a26daf" targetNamespace="http://schemas.microsoft.com/office/2006/metadata/properties" ma:root="true" ma:fieldsID="339d4051a3428176d9d511de67f9022f" ns1:_="" ns2:_="" ns3:_="" ns4:_="">
    <xsd:import namespace="http://schemas.microsoft.com/sharepoint/v3"/>
    <xsd:import namespace="b9043e53-a078-4fe1-9a97-1dc890974721"/>
    <xsd:import namespace="http://schemas.microsoft.com/sharepoint/v3/fields"/>
    <xsd:import namespace="7c09f450-3099-4ab0-9797-308ed8a26daf"/>
    <xsd:element name="properties">
      <xsd:complexType>
        <xsd:sequence>
          <xsd:element name="documentManagement">
            <xsd:complexType>
              <xsd:all>
                <xsd:element ref="ns1:_ExtendedDescription" minOccurs="0"/>
                <xsd:element ref="ns2:Source_x0020_Document_x0020_ID" minOccurs="0"/>
                <xsd:element ref="ns2:CMS_x0020_Document_x0020_ID" minOccurs="0"/>
                <xsd:element ref="ns2:Published" minOccurs="0"/>
                <xsd:element ref="ns2:Start_x0020_publishing" minOccurs="0"/>
                <xsd:element ref="ns2:Stop_x0020_publishing" minOccurs="0"/>
                <xsd:element ref="ns2:Created-Date" minOccurs="0"/>
                <xsd:element ref="ns3:wic_System_Copyright" minOccurs="0"/>
                <xsd:element ref="ns2:CPD" minOccurs="0"/>
                <xsd:element ref="ns2:Level" minOccurs="0"/>
                <xsd:element ref="ns2:Age_x0020_Group" minOccurs="0"/>
                <xsd:element ref="ns2:Availability" minOccurs="0"/>
                <xsd:element ref="ns2:External-link" minOccurs="0"/>
                <xsd:element ref="ns2:Membership" minOccurs="0"/>
                <xsd:element ref="ns2:new-release-expiry" minOccurs="0"/>
                <xsd:element ref="ns2:Region" minOccurs="0"/>
                <xsd:element ref="ns2:DMS_Type" minOccurs="0"/>
                <xsd:element ref="ns2:ifb2a14d9ef14379a3042bde0b0232b7" minOccurs="0"/>
                <xsd:element ref="ns2:na442cf9b07645d39bff0c316c917a88" minOccurs="0"/>
                <xsd:element ref="ns2:g6881e4ce23a4b13a21acda1c762ef3b" minOccurs="0"/>
                <xsd:element ref="ns2:c245b723492e46feb8c242c474f81c06" minOccurs="0"/>
                <xsd:element ref="ns2:TaxCatchAll" minOccurs="0"/>
                <xsd:element ref="ns2:TaxCatchAllLabel" minOccurs="0"/>
                <xsd:element ref="ns2:a1da6ed942364e6aa931c032ae078b9a" minOccurs="0"/>
                <xsd:element ref="ns2:lbd57a3197f24a75a016012f8260598a" minOccurs="0"/>
                <xsd:element ref="ns2:No_x0020_Web_x0020_Index"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 nillable="true" ma:displayName="Description" ma:description="DMS Description" ma:format="Dropdown" ma:internalName="_Extended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043e53-a078-4fe1-9a97-1dc890974721" elementFormDefault="qualified">
    <xsd:import namespace="http://schemas.microsoft.com/office/2006/documentManagement/types"/>
    <xsd:import namespace="http://schemas.microsoft.com/office/infopath/2007/PartnerControls"/>
    <xsd:element name="Source_x0020_Document_x0020_ID" ma:index="3" nillable="true" ma:displayName="Source Document ID" ma:description="ID of the document in the Team Sites" ma:internalName="Source_x0020_Document_x0020_ID" ma:readOnly="false">
      <xsd:simpleType>
        <xsd:restriction base="dms:Text">
          <xsd:maxLength value="255"/>
        </xsd:restriction>
      </xsd:simpleType>
    </xsd:element>
    <xsd:element name="CMS_x0020_Document_x0020_ID" ma:index="4" nillable="true" ma:displayName="CMS Document ID" ma:description="ID of the document in CMS" ma:internalName="CMS_x0020_Document_x0020_ID" ma:readOnly="false">
      <xsd:simpleType>
        <xsd:restriction base="dms:Text">
          <xsd:maxLength value="255"/>
        </xsd:restriction>
      </xsd:simpleType>
    </xsd:element>
    <xsd:element name="Published" ma:index="5" nillable="true" ma:displayName="Published" ma:default="0" ma:hidden="true" ma:internalName="Published" ma:readOnly="false">
      <xsd:simpleType>
        <xsd:restriction base="dms:Boolean"/>
      </xsd:simpleType>
    </xsd:element>
    <xsd:element name="Start_x0020_publishing" ma:index="6" nillable="true" ma:displayName="Start publishing" ma:format="DateOnly" ma:hidden="true" ma:internalName="Start_x0020_publishing" ma:readOnly="false">
      <xsd:simpleType>
        <xsd:restriction base="dms:DateTime"/>
      </xsd:simpleType>
    </xsd:element>
    <xsd:element name="Stop_x0020_publishing" ma:index="7" nillable="true" ma:displayName="Stop publishing" ma:format="DateOnly" ma:hidden="true" ma:internalName="Stop_x0020_publishing" ma:readOnly="false">
      <xsd:simpleType>
        <xsd:restriction base="dms:DateTime"/>
      </xsd:simpleType>
    </xsd:element>
    <xsd:element name="Created-Date" ma:index="8" nillable="true" ma:displayName="Created-Date" ma:format="DateOnly" ma:internalName="Created_x002d_Date" ma:readOnly="false">
      <xsd:simpleType>
        <xsd:restriction base="dms:DateTime"/>
      </xsd:simpleType>
    </xsd:element>
    <xsd:element name="CPD" ma:index="11" nillable="true" ma:displayName="CPD" ma:decimals="2" ma:internalName="CPD" ma:readOnly="false">
      <xsd:simpleType>
        <xsd:restriction base="dms:Number"/>
      </xsd:simpleType>
    </xsd:element>
    <xsd:element name="Level" ma:index="12" nillable="true" ma:displayName="Level" ma:hidden="true" ma:internalName="Level" ma:readOnly="false">
      <xsd:simpleType>
        <xsd:restriction base="dms:Text">
          <xsd:maxLength value="255"/>
        </xsd:restriction>
      </xsd:simpleType>
    </xsd:element>
    <xsd:element name="Age_x0020_Group" ma:index="19" nillable="true" ma:displayName="Age Group" ma:format="Dropdown" ma:hidden="true" ma:internalName="Age_x0020_Group" ma:readOnly="false">
      <xsd:simpleType>
        <xsd:restriction base="dms:Text">
          <xsd:maxLength value="255"/>
        </xsd:restriction>
      </xsd:simpleType>
    </xsd:element>
    <xsd:element name="Availability" ma:index="20" nillable="true" ma:displayName="Availability" ma:hidden="true" ma:internalName="Availability" ma:readOnly="false">
      <xsd:simpleType>
        <xsd:restriction base="dms:Text">
          <xsd:maxLength value="255"/>
        </xsd:restriction>
      </xsd:simpleType>
    </xsd:element>
    <xsd:element name="External-link" ma:index="21" nillable="true" ma:displayName="External-link" ma:internalName="External_x002d_link" ma:readOnly="false">
      <xsd:simpleType>
        <xsd:restriction base="dms:Text">
          <xsd:maxLength value="255"/>
        </xsd:restriction>
      </xsd:simpleType>
    </xsd:element>
    <xsd:element name="Membership" ma:index="22" nillable="true" ma:displayName="Membership" ma:internalName="Membership" ma:readOnly="false">
      <xsd:simpleType>
        <xsd:restriction base="dms:Text">
          <xsd:maxLength value="255"/>
        </xsd:restriction>
      </xsd:simpleType>
    </xsd:element>
    <xsd:element name="new-release-expiry" ma:index="23" nillable="true" ma:displayName="new-release-expiry" ma:format="DateOnly" ma:hidden="true" ma:internalName="new_x002d_release_x002d_expiry" ma:readOnly="false">
      <xsd:simpleType>
        <xsd:restriction base="dms:DateTime"/>
      </xsd:simpleType>
    </xsd:element>
    <xsd:element name="Region" ma:index="24" nillable="true" ma:displayName="Region" ma:hidden="true" ma:internalName="Region" ma:readOnly="false">
      <xsd:simpleType>
        <xsd:restriction base="dms:Text">
          <xsd:maxLength value="255"/>
        </xsd:restriction>
      </xsd:simpleType>
    </xsd:element>
    <xsd:element name="DMS_Type" ma:index="25" nillable="true" ma:displayName="DMS_Type" ma:hidden="true" ma:internalName="DMS_Type" ma:readOnly="false">
      <xsd:simpleType>
        <xsd:restriction base="dms:Text">
          <xsd:maxLength value="255"/>
        </xsd:restriction>
      </xsd:simpleType>
    </xsd:element>
    <xsd:element name="ifb2a14d9ef14379a3042bde0b0232b7" ma:index="26" nillable="true" ma:taxonomy="true" ma:internalName="ifb2a14d9ef14379a3042bde0b0232b7" ma:taxonomyFieldName="Prototype_Content_Types" ma:displayName="Content_Types" ma:readOnly="false" ma:default="" ma:fieldId="{2fb2a14d-9ef1-4379-a304-2bde0b0232b7}" ma:sspId="599de3cb-4d49-453d-b800-5d7115dc628a" ma:termSetId="8bf43160-4240-4a14-b9c4-81e260e50208" ma:anchorId="00000000-0000-0000-0000-000000000000" ma:open="false" ma:isKeyword="false">
      <xsd:complexType>
        <xsd:sequence>
          <xsd:element ref="pc:Terms" minOccurs="0" maxOccurs="1"/>
        </xsd:sequence>
      </xsd:complexType>
    </xsd:element>
    <xsd:element name="na442cf9b07645d39bff0c316c917a88" ma:index="28" nillable="true" ma:taxonomy="true" ma:internalName="na442cf9b07645d39bff0c316c917a88" ma:taxonomyFieldName="Prototype_Education_Programs" ma:displayName="Qualifications_and_Lifelong_Learning" ma:readOnly="false" ma:default="" ma:fieldId="{7a442cf9-b076-45d3-9bff-0c316c917a88}" ma:taxonomyMulti="true" ma:sspId="599de3cb-4d49-453d-b800-5d7115dc628a" ma:termSetId="03d00ede-6ba3-415f-b99e-a9b924b20c9b" ma:anchorId="00000000-0000-0000-0000-000000000000" ma:open="false" ma:isKeyword="false">
      <xsd:complexType>
        <xsd:sequence>
          <xsd:element ref="pc:Terms" minOccurs="0" maxOccurs="1"/>
        </xsd:sequence>
      </xsd:complexType>
    </xsd:element>
    <xsd:element name="g6881e4ce23a4b13a21acda1c762ef3b" ma:index="30" nillable="true" ma:taxonomy="true" ma:internalName="g6881e4ce23a4b13a21acda1c762ef3b" ma:taxonomyFieldName="Prototype_Event_Types" ma:displayName="Event_Types" ma:readOnly="false" ma:default="" ma:fieldId="{06881e4c-e23a-4b13-a21a-cda1c762ef3b}" ma:sspId="599de3cb-4d49-453d-b800-5d7115dc628a" ma:termSetId="c11d6ec0-8d82-4edb-a7c3-61e9562d4773" ma:anchorId="00000000-0000-0000-0000-000000000000" ma:open="false" ma:isKeyword="false">
      <xsd:complexType>
        <xsd:sequence>
          <xsd:element ref="pc:Terms" minOccurs="0" maxOccurs="1"/>
        </xsd:sequence>
      </xsd:complexType>
    </xsd:element>
    <xsd:element name="c245b723492e46feb8c242c474f81c06" ma:index="32" nillable="true" ma:taxonomy="true" ma:internalName="c245b723492e46feb8c242c474f81c06" ma:taxonomyFieldName="Prototype_Tags" ma:displayName="DMS_Tags" ma:readOnly="false" ma:fieldId="{c245b723-492e-46fe-b8c2-42c474f81c06}" ma:taxonomyMulti="true" ma:sspId="599de3cb-4d49-453d-b800-5d7115dc628a" ma:termSetId="cb3da33c-e535-4ab0-b8bc-bc8e4c95dd5f" ma:anchorId="00000000-0000-0000-0000-000000000000" ma:open="false" ma:isKeyword="false">
      <xsd:complexType>
        <xsd:sequence>
          <xsd:element ref="pc:Terms" minOccurs="0" maxOccurs="1"/>
        </xsd:sequence>
      </xsd:complexType>
    </xsd:element>
    <xsd:element name="TaxCatchAll" ma:index="33" nillable="true" ma:displayName="Taxonomy Catch All Column" ma:hidden="true" ma:list="{a99bd1f2-8352-44bd-99e3-18fccfc5b22e}" ma:internalName="TaxCatchAll" ma:readOnly="false" ma:showField="CatchAllData"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TaxCatchAllLabel" ma:index="34" nillable="true" ma:displayName="Taxonomy Catch All Column1" ma:hidden="true" ma:list="{a99bd1f2-8352-44bd-99e3-18fccfc5b22e}" ma:internalName="TaxCatchAllLabel" ma:readOnly="false" ma:showField="CatchAllDataLabel"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a1da6ed942364e6aa931c032ae078b9a" ma:index="37" nillable="true" ma:taxonomy="true" ma:internalName="a1da6ed942364e6aa931c032ae078b9a" ma:taxonomyFieldName="Prototype_CPD_Activity_Format" ma:displayName="CPD_Activity_Format" ma:readOnly="false" ma:default="" ma:fieldId="{a1da6ed9-4236-4e6a-a931-c032ae078b9a}" ma:sspId="599de3cb-4d49-453d-b800-5d7115dc628a" ma:termSetId="4bf07c46-5940-460a-b59f-14a3af91a71d" ma:anchorId="00000000-0000-0000-0000-000000000000" ma:open="false" ma:isKeyword="false">
      <xsd:complexType>
        <xsd:sequence>
          <xsd:element ref="pc:Terms" minOccurs="0" maxOccurs="1"/>
        </xsd:sequence>
      </xsd:complexType>
    </xsd:element>
    <xsd:element name="lbd57a3197f24a75a016012f8260598a" ma:index="38" nillable="true" ma:taxonomy="true" ma:internalName="lbd57a3197f24a75a016012f8260598a" ma:taxonomyFieldName="Prototype_Practice_Area" ma:displayName="Practice_Area" ma:readOnly="false" ma:default="" ma:fieldId="{5bd57a31-97f2-4a75-a016-012f8260598a}" ma:taxonomyMulti="true" ma:sspId="599de3cb-4d49-453d-b800-5d7115dc628a" ma:termSetId="82bf7a2a-7f43-4f1c-b7bb-4a3a0ba5f298" ma:anchorId="00000000-0000-0000-0000-000000000000" ma:open="false" ma:isKeyword="false">
      <xsd:complexType>
        <xsd:sequence>
          <xsd:element ref="pc:Terms" minOccurs="0" maxOccurs="1"/>
        </xsd:sequence>
      </xsd:complexType>
    </xsd:element>
    <xsd:element name="No_x0020_Web_x0020_Index" ma:index="40" nillable="true" ma:displayName="No Web Index" ma:default="0" ma:internalName="No_x0020_Web_x0020_Index">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0" nillable="true" ma:displayName="Copyright" ma:hidden="true" ma:internalName="wic_System_Copyrigh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09f450-3099-4ab0-9797-308ed8a26daf" elementFormDefault="qualified">
    <xsd:import namespace="http://schemas.microsoft.com/office/2006/documentManagement/types"/>
    <xsd:import namespace="http://schemas.microsoft.com/office/infopath/2007/PartnerControls"/>
    <xsd:element name="_dlc_DocId" ma:index="41" nillable="true" ma:displayName="Document ID Value" ma:description="The value of the document ID assigned to this item." ma:indexed="true" ma:internalName="_dlc_DocId" ma:readOnly="true">
      <xsd:simpleType>
        <xsd:restriction base="dms:Text"/>
      </xsd:simpleType>
    </xsd:element>
    <xsd:element name="_dlc_DocIdUrl" ma:index="4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9" ma:displayName="Author"/>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9043e53-a078-4fe1-9a97-1dc890974721">
      <Value>33</Value>
      <Value>32</Value>
      <Value>97</Value>
      <Value>29</Value>
      <Value>40</Value>
      <Value>23</Value>
      <Value>38</Value>
      <Value>35</Value>
    </TaxCatchAll>
    <Stop_x0020_publishing xmlns="b9043e53-a078-4fe1-9a97-1dc890974721" xsi:nil="true"/>
    <Region xmlns="b9043e53-a078-4fe1-9a97-1dc890974721" xsi:nil="true"/>
    <No_x0020_Web_x0020_Index xmlns="b9043e53-a078-4fe1-9a97-1dc890974721">false</No_x0020_Web_x0020_Index>
    <Published xmlns="b9043e53-a078-4fe1-9a97-1dc890974721">false</Published>
    <Start_x0020_publishing xmlns="b9043e53-a078-4fe1-9a97-1dc890974721" xsi:nil="true"/>
    <na442cf9b07645d39bff0c316c917a88 xmlns="b9043e53-a078-4fe1-9a97-1dc890974721">
      <Terms xmlns="http://schemas.microsoft.com/office/infopath/2007/PartnerControls"/>
    </na442cf9b07645d39bff0c316c917a88>
    <Level xmlns="b9043e53-a078-4fe1-9a97-1dc890974721" xsi:nil="true"/>
    <Availability xmlns="b9043e53-a078-4fe1-9a97-1dc890974721" xsi:nil="true"/>
    <_ExtendedDescription xmlns="http://schemas.microsoft.com/sharepoint/v3">Australia is on the precipice of an energy revolution. AEMO’s 2024 Integrated System Plan (ISP) confirmed that renewable generation and storage, backed up with gas-powered firming, is the cheapest way to supply electricity to Australians throughout the transition to net zero. AEMO projects that, under its Step Change scenario, 79% of houses could have rooftop solar by 2050 (up from around one-third today), and home and commercial battery capacity could increase by over 30 times. At the same time, the economics of electric vehicles will soon make them cheaper to own and operate than ICE cars, and vehicle-to-home or vehicle-to-grid technology could make cars the largest source of energy storage in the country. Given the ever-falling costs of consumer energy resources, it is entirely plausible that we exceed the Step Change scenario and every Australian home has solar panels on the roof, a home battery and an EV providing additional storage by 2050. With enabling policy, this could happen even sooner. This has the potential to fundamentally change the Australian energy system, reducing or eliminating reliance on large-scale infrastructure in the residential sector and cutting fossil fuel consumption. For insurance companies, these changes are highly strategically-relevant. If the homes of tomorrow are generating and storing their own energy, and integrating their cars into their energy system, how does this change the role of insurance companies? Households will no longer just be customers in the energy system but will become part of the country’s energy infrastructure. Insurers will therefore no longer be underwriting just a home; they will be underwriting part of the electricity network. Although large-scale electricity generation will always have a key role in the system (residential electricity use is only 25% of total consumption but this will grow with EV uptake), this presents risks and opportunities for insurers. </_ExtendedDescription>
    <External-link xmlns="b9043e53-a078-4fe1-9a97-1dc890974721" xsi:nil="true"/>
    <c245b723492e46feb8c242c474f81c06 xmlns="b9043e53-a078-4fe1-9a97-1dc890974721">
      <Terms xmlns="http://schemas.microsoft.com/office/infopath/2007/PartnerControls">
        <TermInfo xmlns="http://schemas.microsoft.com/office/infopath/2007/PartnerControls">
          <TermName xmlns="http://schemas.microsoft.com/office/infopath/2007/PartnerControls">Past Event</TermName>
          <TermId xmlns="http://schemas.microsoft.com/office/infopath/2007/PartnerControls">81820cd3-45f0-44e5-97c3-ef5505ffe26e</TermId>
        </TermInfo>
        <TermInfo xmlns="http://schemas.microsoft.com/office/infopath/2007/PartnerControls">
          <TermName xmlns="http://schemas.microsoft.com/office/infopath/2007/PartnerControls">All Actuaries Summit</TermName>
          <TermId xmlns="http://schemas.microsoft.com/office/infopath/2007/PartnerControls">57ed7ee8-003a-406d-a47c-605a474390f3</TermId>
        </TermInfo>
      </Terms>
    </c245b723492e46feb8c242c474f81c06>
    <lbd57a3197f24a75a016012f8260598a xmlns="b9043e53-a078-4fe1-9a97-1dc890974721">
      <Terms xmlns="http://schemas.microsoft.com/office/infopath/2007/PartnerControls">
        <TermInfo xmlns="http://schemas.microsoft.com/office/infopath/2007/PartnerControls">
          <TermName xmlns="http://schemas.microsoft.com/office/infopath/2007/PartnerControls">Climate and Sustainability</TermName>
          <TermId xmlns="http://schemas.microsoft.com/office/infopath/2007/PartnerControls">c8891243-3451-46d5-a28d-dc107004171e</TermId>
        </TermInfo>
        <TermInfo xmlns="http://schemas.microsoft.com/office/infopath/2007/PartnerControls">
          <TermName xmlns="http://schemas.microsoft.com/office/infopath/2007/PartnerControls">General Insurance</TermName>
          <TermId xmlns="http://schemas.microsoft.com/office/infopath/2007/PartnerControls">95343fdf-1a65-4d44-be03-5f5c25e610eb</TermId>
        </TermInfo>
        <TermInfo xmlns="http://schemas.microsoft.com/office/infopath/2007/PartnerControls">
          <TermName xmlns="http://schemas.microsoft.com/office/infopath/2007/PartnerControls">Banking</TermName>
          <TermId xmlns="http://schemas.microsoft.com/office/infopath/2007/PartnerControls">d3d321f5-3d0c-46cb-9f59-66c9c2507daa</TermId>
        </TermInfo>
      </Terms>
    </lbd57a3197f24a75a016012f8260598a>
    <ifb2a14d9ef14379a3042bde0b0232b7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82514a72-d478-4557-818e-561b0f30fbaf</TermId>
        </TermInfo>
      </Terms>
    </ifb2a14d9ef14379a3042bde0b0232b7>
    <g6881e4ce23a4b13a21acda1c762ef3b xmlns="b9043e53-a078-4fe1-9a97-1dc890974721">
      <Terms xmlns="http://schemas.microsoft.com/office/infopath/2007/PartnerControls">
        <TermInfo xmlns="http://schemas.microsoft.com/office/infopath/2007/PartnerControls">
          <TermName xmlns="http://schemas.microsoft.com/office/infopath/2007/PartnerControls">Major Events</TermName>
          <TermId xmlns="http://schemas.microsoft.com/office/infopath/2007/PartnerControls">741f9fd0-c1f0-4e98-ad79-70afc16eedf5</TermId>
        </TermInfo>
      </Terms>
    </g6881e4ce23a4b13a21acda1c762ef3b>
    <TaxCatchAllLabel xmlns="b9043e53-a078-4fe1-9a97-1dc890974721" xsi:nil="true"/>
    <Source_x0020_Document_x0020_ID xmlns="b9043e53-a078-4fe1-9a97-1dc890974721" xsi:nil="true"/>
    <Age_x0020_Group xmlns="b9043e53-a078-4fe1-9a97-1dc890974721" xsi:nil="true"/>
    <a1da6ed942364e6aa931c032ae078b9a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d40094d7-41bb-4670-ae67-14554674b2a3</TermId>
        </TermInfo>
      </Terms>
    </a1da6ed942364e6aa931c032ae078b9a>
    <CPD xmlns="b9043e53-a078-4fe1-9a97-1dc890974721">1</CPD>
    <Membership xmlns="b9043e53-a078-4fe1-9a97-1dc890974721" xsi:nil="true"/>
    <DMS_Type xmlns="b9043e53-a078-4fe1-9a97-1dc890974721" xsi:nil="true"/>
    <CMS_x0020_Document_x0020_ID xmlns="b9043e53-a078-4fe1-9a97-1dc890974721" xsi:nil="true"/>
    <Created-Date xmlns="b9043e53-a078-4fe1-9a97-1dc890974721">2025-06-11T14:00:00+00:00</Created-Date>
    <wic_System_Copyright xmlns="http://schemas.microsoft.com/sharepoint/v3/fields" xsi:nil="true"/>
    <new-release-expiry xmlns="b9043e53-a078-4fe1-9a97-1dc890974721" xsi:nil="true"/>
    <_dlc_DocId xmlns="7c09f450-3099-4ab0-9797-308ed8a26daf">CE6YYQN64SX3-786882053-16255</_dlc_DocId>
    <_dlc_DocIdUrl xmlns="7c09f450-3099-4ab0-9797-308ed8a26daf">
      <Url>https://actuaries.sharepoint.com/sites/DMS/_layouts/15/DocIdRedir.aspx?ID=CE6YYQN64SX3-786882053-16255</Url>
      <Description>CE6YYQN64SX3-786882053-16255</Description>
    </_dlc_DocIdUrl>
  </documentManagement>
</p:properties>
</file>

<file path=customXml/item4.xml><?xml version="1.0" encoding="utf-8"?>
<?mso-contentType ?>
<SharedContentType xmlns="Microsoft.SharePoint.Taxonomy.ContentTypeSync" SourceId="599de3cb-4d49-453d-b800-5d7115dc628a" ContentTypeId="0x0101005B474B5874136940B1FCFFA385B6F80C"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496823D-833E-46A2-87A0-D82B9CA382BB}"/>
</file>

<file path=customXml/itemProps2.xml><?xml version="1.0" encoding="utf-8"?>
<ds:datastoreItem xmlns:ds="http://schemas.openxmlformats.org/officeDocument/2006/customXml" ds:itemID="{D1C5BB3B-F372-43FF-9698-4AAF69CFC0DE}">
  <ds:schemaRefs>
    <ds:schemaRef ds:uri="http://schemas.microsoft.com/sharepoint/v3/contenttype/forms"/>
  </ds:schemaRefs>
</ds:datastoreItem>
</file>

<file path=customXml/itemProps3.xml><?xml version="1.0" encoding="utf-8"?>
<ds:datastoreItem xmlns:ds="http://schemas.openxmlformats.org/officeDocument/2006/customXml" ds:itemID="{23A7F36D-13F6-4DF0-A1FA-99BF5BE8352E}">
  <ds:schemaRefs>
    <ds:schemaRef ds:uri="3138fe39-45e2-4243-b4f0-a56ce41f1c6e"/>
    <ds:schemaRef ds:uri="7e948e1f-1c1f-44ca-b8c3-272baaf998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29FFCB6D-496E-4F08-919E-D08BAA263F06}"/>
</file>

<file path=customXml/itemProps5.xml><?xml version="1.0" encoding="utf-8"?>
<ds:datastoreItem xmlns:ds="http://schemas.openxmlformats.org/officeDocument/2006/customXml" ds:itemID="{FC0AF0F8-C37B-4C8C-8BD9-2BF39FFB84EC}"/>
</file>

<file path=docProps/app.xml><?xml version="1.0" encoding="utf-8"?>
<Properties xmlns="http://schemas.openxmlformats.org/officeDocument/2006/extended-properties" xmlns:vt="http://schemas.openxmlformats.org/officeDocument/2006/docPropsVTypes">
  <TotalTime>0</TotalTime>
  <Words>2016</Words>
  <Application>Microsoft Office PowerPoint</Application>
  <PresentationFormat>Widescreen</PresentationFormat>
  <Paragraphs>221</Paragraphs>
  <Slides>23</Slides>
  <Notes>4</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ABC Oracle</vt:lpstr>
      <vt:lpstr>ABC Oracle Medium</vt:lpstr>
      <vt:lpstr>Aptos</vt:lpstr>
      <vt:lpstr>Arial</vt:lpstr>
      <vt:lpstr>Calibri</vt:lpstr>
      <vt:lpstr>Lucida Handwriting</vt:lpstr>
      <vt:lpstr>Symbol</vt:lpstr>
      <vt:lpstr>Wingdings</vt:lpstr>
      <vt:lpstr>Office Theme</vt:lpstr>
      <vt:lpstr>Insuring the home energy revolution</vt:lpstr>
      <vt:lpstr>The home energy revolution is here</vt:lpstr>
      <vt:lpstr>PowerPoint Presentation</vt:lpstr>
      <vt:lpstr>PowerPoint Presentation</vt:lpstr>
      <vt:lpstr>The home electrification revolution is underway</vt:lpstr>
      <vt:lpstr>PowerPoint Presentation</vt:lpstr>
      <vt:lpstr>PowerPoint Presentation</vt:lpstr>
      <vt:lpstr>PowerPoint Presentation</vt:lpstr>
      <vt:lpstr>PowerPoint Presentation</vt:lpstr>
      <vt:lpstr>The future of energy in Australia looks very different to today</vt:lpstr>
      <vt:lpstr>PowerPoint Presentation</vt:lpstr>
      <vt:lpstr>What does this mean for home insurance over the next 10, 15, 25 years – to 2050?</vt:lpstr>
      <vt:lpstr>Scope of cover Some things need to remain the same</vt:lpstr>
      <vt:lpstr>Scope of cover Some things may need to change</vt:lpstr>
      <vt:lpstr>Scope of cover What are the new and material risks associated with home energy systems?</vt:lpstr>
      <vt:lpstr> Handling a claim for home energy system damage</vt:lpstr>
      <vt:lpstr> Repairing home energy systems</vt:lpstr>
      <vt:lpstr> </vt:lpstr>
      <vt:lpstr> Why it matters to insurers: A blurring of lines</vt:lpstr>
      <vt:lpstr>PowerPoint Presentation</vt:lpstr>
      <vt:lpstr>Pricing personal assets insurance</vt:lpstr>
      <vt:lpstr>About the Actuaries Institute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Summit 2025: Insurance for the home energy revolution</dc:title>
  <dc:creator>Sharanjit Paddam, Dominic Thorn and Vicki Mullen</dc:creator>
  <cp:lastModifiedBy>Sarah Duncan</cp:lastModifiedBy>
  <cp:revision>1</cp:revision>
  <dcterms:created xsi:type="dcterms:W3CDTF">2023-05-24T00:01:03Z</dcterms:created>
  <dcterms:modified xsi:type="dcterms:W3CDTF">2025-07-03T06:24:16Z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0x0101005B474B5874136940B1FCFFA385B6F80C00B91DFC3462D36342B5E9C63B1B6AF453</vt:lpwstr>
  </property>
  <property fmtid="{D5CDD505-2E9C-101B-9397-08002B2CF9AE}" pid="3" name="MediaServiceImageTags">
    <vt:lpwstr/>
  </property>
  <property fmtid="{D5CDD505-2E9C-101B-9397-08002B2CF9AE}" pid="4" name="_dlc_DocIdItemGuid">
    <vt:lpwstr>474464b4-6bbd-4843-ae27-e6cc88969a4e</vt:lpwstr>
  </property>
  <property fmtid="{D5CDD505-2E9C-101B-9397-08002B2CF9AE}" pid="5" name="lcf76f155ced4ddcb4097134ff3c332f">
    <vt:lpwstr/>
  </property>
  <property fmtid="{D5CDD505-2E9C-101B-9397-08002B2CF9AE}" pid="6" name="Prototype_CPD_Activity_Format">
    <vt:lpwstr>33;#Presentation Slides|d40094d7-41bb-4670-ae67-14554674b2a3</vt:lpwstr>
  </property>
  <property fmtid="{D5CDD505-2E9C-101B-9397-08002B2CF9AE}" pid="7" name="Prototype_Education_Programs">
    <vt:lpwstr/>
  </property>
  <property fmtid="{D5CDD505-2E9C-101B-9397-08002B2CF9AE}" pid="8" name="Prototype_Event_Types">
    <vt:lpwstr>38;#Major Events|741f9fd0-c1f0-4e98-ad79-70afc16eedf5</vt:lpwstr>
  </property>
  <property fmtid="{D5CDD505-2E9C-101B-9397-08002B2CF9AE}" pid="9" name="Prototype_Practice_Area">
    <vt:lpwstr>32;#Climate and Sustainability|c8891243-3451-46d5-a28d-dc107004171e;#23;#General Insurance|95343fdf-1a65-4d44-be03-5f5c25e610eb;#35;#Banking|d3d321f5-3d0c-46cb-9f59-66c9c2507daa</vt:lpwstr>
  </property>
  <property fmtid="{D5CDD505-2E9C-101B-9397-08002B2CF9AE}" pid="10" name="Prototype_Content_Types">
    <vt:lpwstr>29;#Presentation slides|82514a72-d478-4557-818e-561b0f30fbaf</vt:lpwstr>
  </property>
  <property fmtid="{D5CDD505-2E9C-101B-9397-08002B2CF9AE}" pid="11" name="Prototype_Tags">
    <vt:lpwstr>40;#Past Event|81820cd3-45f0-44e5-97c3-ef5505ffe26e;#97;#All Actuaries Summit|57ed7ee8-003a-406d-a47c-605a474390f3</vt:lpwstr>
  </property>
</Properties>
</file>