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43.xml" ContentType="application/vnd.openxmlformats-officedocument.presentationml.slideLayout+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authors.xml" ContentType="application/vnd.ms-powerpoi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2.xml" ContentType="application/vnd.openxmlformats-officedocument.presentationml.tags+xml"/>
  <Override PartName="/ppt/tags/tag1.xml" ContentType="application/vnd.openxmlformats-officedocument.presentationml.tags+xml"/>
  <Override PartName="/ppt/tags/tag4.xml" ContentType="application/vnd.openxmlformats-officedocument.presentationml.tags+xml"/>
  <Override PartName="/ppt/tags/tag7.xml" ContentType="application/vnd.openxmlformats-officedocument.presentationml.tags+xml"/>
  <Override PartName="/ppt/tags/tag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0" r:id="rId2"/>
  </p:sldMasterIdLst>
  <p:notesMasterIdLst>
    <p:notesMasterId r:id="rId31"/>
  </p:notesMasterIdLst>
  <p:handoutMasterIdLst>
    <p:handoutMasterId r:id="rId32"/>
  </p:handoutMasterIdLst>
  <p:sldIdLst>
    <p:sldId id="275" r:id="rId3"/>
    <p:sldId id="2147483601" r:id="rId4"/>
    <p:sldId id="259" r:id="rId5"/>
    <p:sldId id="266" r:id="rId6"/>
    <p:sldId id="270" r:id="rId7"/>
    <p:sldId id="2147483628" r:id="rId8"/>
    <p:sldId id="2147483643" r:id="rId9"/>
    <p:sldId id="2147483641" r:id="rId10"/>
    <p:sldId id="2147483644" r:id="rId11"/>
    <p:sldId id="267" r:id="rId12"/>
    <p:sldId id="264" r:id="rId13"/>
    <p:sldId id="263" r:id="rId14"/>
    <p:sldId id="265" r:id="rId15"/>
    <p:sldId id="284" r:id="rId16"/>
    <p:sldId id="262" r:id="rId17"/>
    <p:sldId id="2147483645" r:id="rId18"/>
    <p:sldId id="286" r:id="rId19"/>
    <p:sldId id="268" r:id="rId20"/>
    <p:sldId id="258" r:id="rId21"/>
    <p:sldId id="2147483647" r:id="rId22"/>
    <p:sldId id="256" r:id="rId23"/>
    <p:sldId id="257" r:id="rId24"/>
    <p:sldId id="260" r:id="rId25"/>
    <p:sldId id="261" r:id="rId26"/>
    <p:sldId id="2718" r:id="rId27"/>
    <p:sldId id="287" r:id="rId28"/>
    <p:sldId id="269" r:id="rId29"/>
    <p:sldId id="2147483646" r:id="rId30"/>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B3A607-6028-1AC9-D9C7-F94CBE351C97}" name="O'Keeffe, Gillian" initials="OG" userId="S::Gillian.OKeeffe@pacificlifere.com::359e0208-f47d-48ca-8884-0c6d218c075c" providerId="AD"/>
  <p188:author id="{50BD5C35-4B6B-01DB-8B88-8DBA23AAD34C}" name="Wilson, Hamish" initials="HW" userId="S::Hamish.Wilson@pacificlifere.com::384b0d82-728a-4f9d-9453-dd07d0b33c8c" providerId="AD"/>
  <p188:author id="{E8F8C94F-254F-6C6E-B82F-34D9E11C9D65}" name="Keaney, Rachel" initials="KR" userId="S::Rachel.Keaney@pacificlifere.com::1f321e1f-6c5a-46df-b3be-da62984cdd88" providerId="AD"/>
  <p188:author id="{58CAE09D-2DC2-03B7-EB87-CAD5A3C44FB5}" name="Manoharan, Kumaran" initials="KM" userId="S::Kumaran.Manoharan@pacificlifere.com::b2eb3422-6fbd-4047-a858-383b38bb7f5a" providerId="AD"/>
  <p188:author id="{03409EAC-C829-F1F2-A164-639A074230AB}" name="Padget, Carl" initials="PC" userId="S::carl.padget@pacificlifere.com::be29497c-f03a-4bfc-bc5f-75815c710664" providerId="AD"/>
  <p188:author id="{3171CCE7-9891-9C35-6603-054E2C142251}" name="Hayes, Helena" initials="HH" userId="S::Helena.Hayes@pacificlifere.com::5d9ebfc9-8d62-4264-8e1e-ea310736018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2CB"/>
    <a:srgbClr val="347FB6"/>
    <a:srgbClr val="013A56"/>
    <a:srgbClr val="3681B5"/>
    <a:srgbClr val="FFE1CF"/>
    <a:srgbClr val="98CAEB"/>
    <a:srgbClr val="02ABCC"/>
    <a:srgbClr val="11B3B6"/>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156"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presProps" Target="presProps.xml"/><Relationship Id="rId42" Type="http://schemas.openxmlformats.org/officeDocument/2006/relationships/customXml" Target="../customXml/item4.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43" Type="http://schemas.openxmlformats.org/officeDocument/2006/relationships/customXml" Target="../customXml/item5.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3662C0-B32E-11FF-A888-F6CCAB9377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53DEF47-DD18-88A1-4A76-6517877EA7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15E3BD-B88C-44A2-A96E-17F60F66AEB2}" type="datetimeFigureOut">
              <a:rPr lang="en-GB" smtClean="0"/>
              <a:t>05/06/2025</a:t>
            </a:fld>
            <a:endParaRPr lang="en-GB"/>
          </a:p>
        </p:txBody>
      </p:sp>
      <p:sp>
        <p:nvSpPr>
          <p:cNvPr id="4" name="Footer Placeholder 3">
            <a:extLst>
              <a:ext uri="{FF2B5EF4-FFF2-40B4-BE49-F238E27FC236}">
                <a16:creationId xmlns:a16="http://schemas.microsoft.com/office/drawing/2014/main" id="{570046CD-A8C0-E17B-B8A2-3FBF4409A2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58373E0-C604-C610-EBFB-9D64729CA3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8B2CA8-9D6F-45AD-AC07-69D1E595100B}" type="slidenum">
              <a:rPr lang="en-GB" smtClean="0"/>
              <a:t>‹#›</a:t>
            </a:fld>
            <a:endParaRPr lang="en-GB"/>
          </a:p>
        </p:txBody>
      </p:sp>
    </p:spTree>
    <p:extLst>
      <p:ext uri="{BB962C8B-B14F-4D97-AF65-F5344CB8AC3E}">
        <p14:creationId xmlns:p14="http://schemas.microsoft.com/office/powerpoint/2010/main" val="28417476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87D603-D162-4DE4-8BA9-D5B397D156EC}" type="datetimeFigureOut">
              <a:rPr lang="en-GB" smtClean="0"/>
              <a:t>05/06/2025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E472B-3B79-42A5-AF59-F18855F24CB7}" type="slidenum">
              <a:rPr lang="en-GB" smtClean="0"/>
              <a:t>‹#›</a:t>
            </a:fld>
            <a:endParaRPr lang="en-GB"/>
          </a:p>
        </p:txBody>
      </p:sp>
    </p:spTree>
    <p:extLst>
      <p:ext uri="{BB962C8B-B14F-4D97-AF65-F5344CB8AC3E}">
        <p14:creationId xmlns:p14="http://schemas.microsoft.com/office/powerpoint/2010/main" val="275551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0D3568B-DD74-46A4-96C9-C667BE5E6BD7}" type="slidenum">
              <a:rPr lang="en-GB" smtClean="0"/>
              <a:t>2</a:t>
            </a:fld>
            <a:endParaRPr lang="en-GB"/>
          </a:p>
        </p:txBody>
      </p:sp>
    </p:spTree>
    <p:extLst>
      <p:ext uri="{BB962C8B-B14F-4D97-AF65-F5344CB8AC3E}">
        <p14:creationId xmlns:p14="http://schemas.microsoft.com/office/powerpoint/2010/main" val="2078472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Wake up packs:</a:t>
            </a:r>
            <a:br>
              <a:rPr lang="en-US"/>
            </a:br>
            <a:br>
              <a:rPr lang="en-US" b="0"/>
            </a:br>
            <a:r>
              <a:rPr lang="en-SG" b="0"/>
              <a:t>First wake-up pack: Must be sent when the member turns 50.</a:t>
            </a:r>
          </a:p>
          <a:p>
            <a:pPr>
              <a:buNone/>
            </a:pPr>
            <a:r>
              <a:rPr lang="en-SG" b="0"/>
              <a:t>Subsequent wake-up packs: Sent at age 55 (when pension access typically begins) and then:</a:t>
            </a:r>
          </a:p>
          <a:p>
            <a:pPr>
              <a:buFont typeface="Arial" panose="020B0604020202020204" pitchFamily="34" charset="0"/>
              <a:buChar char="•"/>
            </a:pPr>
            <a:r>
              <a:rPr lang="en-SG" b="0"/>
              <a:t>Every 5 years after that, </a:t>
            </a:r>
            <a:r>
              <a:rPr lang="en-SG" b="0" i="1"/>
              <a:t>until the pension is fully accessed</a:t>
            </a:r>
            <a:r>
              <a:rPr lang="en-SG" b="0"/>
              <a:t>.</a:t>
            </a:r>
          </a:p>
          <a:p>
            <a:r>
              <a:rPr lang="en-SG" b="0"/>
              <a:t>Additional wake-up pack: Must also be sent when the member asks to access their pension or requests a retirement quote.</a:t>
            </a:r>
          </a:p>
          <a:p>
            <a:endParaRPr lang="en-SG"/>
          </a:p>
        </p:txBody>
      </p:sp>
      <p:sp>
        <p:nvSpPr>
          <p:cNvPr id="4" name="Slide Number Placeholder 3"/>
          <p:cNvSpPr>
            <a:spLocks noGrp="1"/>
          </p:cNvSpPr>
          <p:nvPr>
            <p:ph type="sldNum" sz="quarter" idx="5"/>
          </p:nvPr>
        </p:nvSpPr>
        <p:spPr/>
        <p:txBody>
          <a:bodyPr/>
          <a:lstStyle/>
          <a:p>
            <a:fld id="{7E8E472B-3B79-42A5-AF59-F18855F24CB7}" type="slidenum">
              <a:rPr lang="en-GB" smtClean="0"/>
              <a:t>25</a:t>
            </a:fld>
            <a:endParaRPr lang="en-GB"/>
          </a:p>
        </p:txBody>
      </p:sp>
    </p:spTree>
    <p:extLst>
      <p:ext uri="{BB962C8B-B14F-4D97-AF65-F5344CB8AC3E}">
        <p14:creationId xmlns:p14="http://schemas.microsoft.com/office/powerpoint/2010/main" val="409142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a:t>We could also mention Netherlands here as another market</a:t>
            </a:r>
          </a:p>
        </p:txBody>
      </p:sp>
      <p:sp>
        <p:nvSpPr>
          <p:cNvPr id="4" name="Slide Number Placeholder 3"/>
          <p:cNvSpPr>
            <a:spLocks noGrp="1"/>
          </p:cNvSpPr>
          <p:nvPr>
            <p:ph type="sldNum" sz="quarter" idx="5"/>
          </p:nvPr>
        </p:nvSpPr>
        <p:spPr/>
        <p:txBody>
          <a:bodyPr/>
          <a:lstStyle/>
          <a:p>
            <a:fld id="{7E8E472B-3B79-42A5-AF59-F18855F24CB7}" type="slidenum">
              <a:rPr lang="en-GB" smtClean="0"/>
              <a:t>9</a:t>
            </a:fld>
            <a:endParaRPr lang="en-GB"/>
          </a:p>
        </p:txBody>
      </p:sp>
    </p:spTree>
    <p:extLst>
      <p:ext uri="{BB962C8B-B14F-4D97-AF65-F5344CB8AC3E}">
        <p14:creationId xmlns:p14="http://schemas.microsoft.com/office/powerpoint/2010/main" val="2708869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https://www.thinkingaheadinstitute.org/research-papers/global-pension-assets-study-2025/</a:t>
            </a:r>
          </a:p>
          <a:p>
            <a:endParaRPr lang="en-US"/>
          </a:p>
          <a:p>
            <a:r>
              <a:rPr lang="en-US"/>
              <a:t>Aus stats: https://treasury.gov.au/sites/default/files/2023-12/c2023-441613-dp.pdf</a:t>
            </a:r>
          </a:p>
          <a:p>
            <a:r>
              <a:rPr lang="en-US"/>
              <a:t>UK stats: Mintel paper</a:t>
            </a:r>
          </a:p>
          <a:p>
            <a:r>
              <a:rPr lang="en-US"/>
              <a:t>US stats: https://crr.bc.edu/how-much-do-people-value-annuities-and-their-added-features-2/?utm_source=chatgpt.com</a:t>
            </a:r>
          </a:p>
          <a:p>
            <a:endParaRPr lang="en-US"/>
          </a:p>
          <a:p>
            <a:r>
              <a:rPr lang="en-US"/>
              <a:t>US annuity # </a:t>
            </a:r>
            <a:r>
              <a:rPr lang="en-US" b="1"/>
              <a:t>does not include </a:t>
            </a:r>
            <a:r>
              <a:rPr lang="en-US" b="0"/>
              <a:t>proportion of annuities that that are invested in accumulation lifetime annuities, that may or may not annuities once they get to retirement </a:t>
            </a:r>
          </a:p>
          <a:p>
            <a:endParaRPr lang="en-SG"/>
          </a:p>
          <a:p>
            <a:r>
              <a:rPr lang="en-SG" b="1"/>
              <a:t>UK</a:t>
            </a:r>
          </a:p>
          <a:p>
            <a:pPr algn="l">
              <a:spcBef>
                <a:spcPts val="300"/>
              </a:spcBef>
              <a:spcAft>
                <a:spcPts val="300"/>
              </a:spcAft>
              <a:buFont typeface="Arial" panose="020B0604020202020204" pitchFamily="34" charset="0"/>
              <a:buChar char="•"/>
            </a:pPr>
            <a:r>
              <a:rPr lang="en-GB" b="1" i="0">
                <a:solidFill>
                  <a:srgbClr val="424242"/>
                </a:solidFill>
                <a:effectLst/>
                <a:latin typeface="Segoe Sans"/>
              </a:rPr>
              <a:t>Total minimum contribution</a:t>
            </a:r>
            <a:r>
              <a:rPr lang="en-GB" b="0" i="0">
                <a:solidFill>
                  <a:srgbClr val="424242"/>
                </a:solidFill>
                <a:effectLst/>
                <a:latin typeface="Segoe Sans"/>
              </a:rPr>
              <a:t>: </a:t>
            </a:r>
            <a:r>
              <a:rPr lang="en-GB" b="1" i="0">
                <a:solidFill>
                  <a:srgbClr val="424242"/>
                </a:solidFill>
                <a:effectLst/>
                <a:latin typeface="Segoe Sans"/>
              </a:rPr>
              <a:t>8%</a:t>
            </a:r>
            <a:r>
              <a:rPr lang="en-GB" b="0" i="0">
                <a:solidFill>
                  <a:srgbClr val="424242"/>
                </a:solidFill>
                <a:effectLst/>
                <a:latin typeface="Segoe Sans"/>
              </a:rPr>
              <a:t> of qualifying earnings</a:t>
            </a:r>
          </a:p>
          <a:p>
            <a:pPr marL="742950" lvl="1" indent="-285750" algn="l">
              <a:spcBef>
                <a:spcPts val="300"/>
              </a:spcBef>
              <a:spcAft>
                <a:spcPts val="300"/>
              </a:spcAft>
              <a:buFont typeface="Arial" panose="020B0604020202020204" pitchFamily="34" charset="0"/>
              <a:buChar char="•"/>
            </a:pPr>
            <a:r>
              <a:rPr lang="en-GB" b="1" i="0">
                <a:solidFill>
                  <a:srgbClr val="424242"/>
                </a:solidFill>
                <a:effectLst/>
                <a:latin typeface="Segoe Sans"/>
              </a:rPr>
              <a:t>Employer must contribute at least</a:t>
            </a:r>
            <a:r>
              <a:rPr lang="en-GB" b="0" i="0">
                <a:solidFill>
                  <a:srgbClr val="424242"/>
                </a:solidFill>
                <a:effectLst/>
                <a:latin typeface="Segoe Sans"/>
              </a:rPr>
              <a:t>: </a:t>
            </a:r>
            <a:r>
              <a:rPr lang="en-GB" b="1" i="0">
                <a:solidFill>
                  <a:srgbClr val="424242"/>
                </a:solidFill>
                <a:effectLst/>
                <a:latin typeface="Segoe Sans"/>
              </a:rPr>
              <a:t>3%</a:t>
            </a:r>
            <a:endParaRPr lang="en-GB" b="0" i="0">
              <a:solidFill>
                <a:srgbClr val="424242"/>
              </a:solidFill>
              <a:effectLst/>
              <a:latin typeface="Segoe Sans"/>
            </a:endParaRPr>
          </a:p>
          <a:p>
            <a:pPr marL="742950" lvl="1" indent="-285750" algn="l">
              <a:spcBef>
                <a:spcPts val="300"/>
              </a:spcBef>
              <a:spcAft>
                <a:spcPts val="300"/>
              </a:spcAft>
              <a:buFont typeface="Arial" panose="020B0604020202020204" pitchFamily="34" charset="0"/>
              <a:buChar char="•"/>
            </a:pPr>
            <a:r>
              <a:rPr lang="en-GB" b="1" i="0">
                <a:solidFill>
                  <a:srgbClr val="424242"/>
                </a:solidFill>
                <a:effectLst/>
                <a:latin typeface="Segoe Sans"/>
              </a:rPr>
              <a:t>Employee contributes</a:t>
            </a:r>
            <a:r>
              <a:rPr lang="en-GB" b="0" i="0">
                <a:solidFill>
                  <a:srgbClr val="424242"/>
                </a:solidFill>
                <a:effectLst/>
                <a:latin typeface="Segoe Sans"/>
              </a:rPr>
              <a:t>: </a:t>
            </a:r>
            <a:r>
              <a:rPr lang="en-GB" b="1" i="0">
                <a:solidFill>
                  <a:srgbClr val="424242"/>
                </a:solidFill>
                <a:effectLst/>
                <a:latin typeface="Segoe Sans"/>
              </a:rPr>
              <a:t>5%</a:t>
            </a:r>
            <a:r>
              <a:rPr lang="en-GB" b="0" i="0">
                <a:solidFill>
                  <a:srgbClr val="424242"/>
                </a:solidFill>
                <a:effectLst/>
                <a:latin typeface="Segoe Sans"/>
              </a:rPr>
              <a:t> (which may include tax relief)</a:t>
            </a:r>
          </a:p>
          <a:p>
            <a:pPr algn="l">
              <a:lnSpc>
                <a:spcPts val="2100"/>
              </a:lnSpc>
              <a:spcBef>
                <a:spcPts val="975"/>
              </a:spcBef>
              <a:spcAft>
                <a:spcPts val="225"/>
              </a:spcAft>
              <a:buNone/>
            </a:pPr>
            <a:r>
              <a:rPr lang="en-GB" b="1" i="0">
                <a:solidFill>
                  <a:srgbClr val="424242"/>
                </a:solidFill>
                <a:effectLst/>
                <a:latin typeface="Segoe Sans"/>
              </a:rPr>
              <a:t>Qualifying Earnings</a:t>
            </a:r>
          </a:p>
          <a:p>
            <a:pPr algn="l">
              <a:spcBef>
                <a:spcPts val="600"/>
              </a:spcBef>
              <a:spcAft>
                <a:spcPts val="300"/>
              </a:spcAft>
            </a:pPr>
            <a:r>
              <a:rPr lang="en-GB" b="0" i="0">
                <a:solidFill>
                  <a:srgbClr val="424242"/>
                </a:solidFill>
                <a:effectLst/>
                <a:latin typeface="Segoe Sans"/>
              </a:rPr>
              <a:t>These are earnings between </a:t>
            </a:r>
            <a:r>
              <a:rPr lang="en-GB" b="1" i="0">
                <a:solidFill>
                  <a:srgbClr val="424242"/>
                </a:solidFill>
                <a:effectLst/>
                <a:latin typeface="Segoe Sans"/>
              </a:rPr>
              <a:t>£6,240 and £50,270</a:t>
            </a:r>
            <a:r>
              <a:rPr lang="en-GB" b="0" i="0">
                <a:solidFill>
                  <a:srgbClr val="424242"/>
                </a:solidFill>
                <a:effectLst/>
                <a:latin typeface="Segoe Sans"/>
              </a:rPr>
              <a:t> per year before tax. They include:</a:t>
            </a:r>
          </a:p>
          <a:p>
            <a:pPr algn="l">
              <a:spcBef>
                <a:spcPts val="600"/>
              </a:spcBef>
              <a:spcAft>
                <a:spcPts val="300"/>
              </a:spcAft>
            </a:pPr>
            <a:endParaRPr lang="en-GB" b="0" i="0">
              <a:solidFill>
                <a:srgbClr val="424242"/>
              </a:solidFill>
              <a:effectLst/>
              <a:latin typeface="Segoe Sans"/>
            </a:endParaRPr>
          </a:p>
          <a:p>
            <a:pPr algn="l">
              <a:spcBef>
                <a:spcPts val="600"/>
              </a:spcBef>
              <a:spcAft>
                <a:spcPts val="300"/>
              </a:spcAft>
              <a:buNone/>
            </a:pPr>
            <a:endParaRPr lang="en-GB" b="0" i="0">
              <a:solidFill>
                <a:srgbClr val="424242"/>
              </a:solidFill>
              <a:effectLst/>
              <a:latin typeface="Segoe Sans"/>
            </a:endParaRPr>
          </a:p>
          <a:p>
            <a:pPr algn="l">
              <a:spcBef>
                <a:spcPts val="600"/>
              </a:spcBef>
              <a:spcAft>
                <a:spcPts val="300"/>
              </a:spcAft>
              <a:buNone/>
            </a:pPr>
            <a:r>
              <a:rPr lang="en-GB" b="0" i="0">
                <a:solidFill>
                  <a:srgbClr val="424242"/>
                </a:solidFill>
                <a:effectLst/>
                <a:latin typeface="Segoe Sans"/>
              </a:rPr>
              <a:t>As of the 2025/26 financial year in Australia, the </a:t>
            </a:r>
            <a:r>
              <a:rPr lang="en-GB" b="1" i="0">
                <a:solidFill>
                  <a:srgbClr val="424242"/>
                </a:solidFill>
                <a:effectLst/>
                <a:latin typeface="Segoe Sans"/>
              </a:rPr>
              <a:t>minimum superannuation contribution</a:t>
            </a:r>
            <a:r>
              <a:rPr lang="en-GB" b="0" i="0">
                <a:solidFill>
                  <a:srgbClr val="424242"/>
                </a:solidFill>
                <a:effectLst/>
                <a:latin typeface="Segoe Sans"/>
              </a:rPr>
              <a:t> (known as the </a:t>
            </a:r>
            <a:r>
              <a:rPr lang="en-GB" b="1" i="0">
                <a:solidFill>
                  <a:srgbClr val="424242"/>
                </a:solidFill>
                <a:effectLst/>
                <a:latin typeface="Segoe Sans"/>
              </a:rPr>
              <a:t>Superannuation Guarantee or SG</a:t>
            </a:r>
            <a:r>
              <a:rPr lang="en-GB" b="0" i="0">
                <a:solidFill>
                  <a:srgbClr val="424242"/>
                </a:solidFill>
                <a:effectLst/>
                <a:latin typeface="Segoe Sans"/>
              </a:rPr>
              <a:t>) is:</a:t>
            </a:r>
          </a:p>
          <a:p>
            <a:pPr algn="l">
              <a:spcBef>
                <a:spcPts val="300"/>
              </a:spcBef>
              <a:spcAft>
                <a:spcPts val="300"/>
              </a:spcAft>
              <a:buFont typeface="Arial" panose="020B0604020202020204" pitchFamily="34" charset="0"/>
              <a:buChar char="•"/>
            </a:pPr>
            <a:r>
              <a:rPr lang="en-GB" b="1" i="0">
                <a:solidFill>
                  <a:srgbClr val="424242"/>
                </a:solidFill>
                <a:effectLst/>
                <a:latin typeface="Segoe Sans"/>
              </a:rPr>
              <a:t>11.5% of an employee’s ordinary time earnings (OTE)</a:t>
            </a:r>
            <a:r>
              <a:rPr lang="en-GB" b="0" i="0">
                <a:solidFill>
                  <a:srgbClr val="424242"/>
                </a:solidFill>
                <a:effectLst/>
                <a:latin typeface="Segoe Sans"/>
              </a:rPr>
              <a:t> from </a:t>
            </a:r>
            <a:r>
              <a:rPr lang="en-GB" b="1" i="0">
                <a:solidFill>
                  <a:srgbClr val="424242"/>
                </a:solidFill>
                <a:effectLst/>
                <a:latin typeface="Segoe Sans"/>
              </a:rPr>
              <a:t>1 July 2024</a:t>
            </a:r>
            <a:endParaRPr lang="en-GB" b="0" i="0">
              <a:solidFill>
                <a:srgbClr val="424242"/>
              </a:solidFill>
              <a:effectLst/>
              <a:latin typeface="Segoe Sans"/>
            </a:endParaRPr>
          </a:p>
          <a:p>
            <a:pPr algn="l">
              <a:spcBef>
                <a:spcPts val="300"/>
              </a:spcBef>
              <a:spcAft>
                <a:spcPts val="300"/>
              </a:spcAft>
              <a:buFont typeface="Arial" panose="020B0604020202020204" pitchFamily="34" charset="0"/>
              <a:buChar char="•"/>
            </a:pPr>
            <a:r>
              <a:rPr lang="en-GB" b="0" i="0">
                <a:solidFill>
                  <a:srgbClr val="424242"/>
                </a:solidFill>
                <a:effectLst/>
                <a:latin typeface="Segoe Sans"/>
              </a:rPr>
              <a:t>Scheduled to </a:t>
            </a:r>
            <a:r>
              <a:rPr lang="en-GB" b="1" i="0">
                <a:solidFill>
                  <a:srgbClr val="424242"/>
                </a:solidFill>
                <a:effectLst/>
                <a:latin typeface="Segoe Sans"/>
              </a:rPr>
              <a:t>increase to 12% from 1 July 2025</a:t>
            </a:r>
            <a:r>
              <a:rPr lang="en-GB" b="0" i="0">
                <a:solidFill>
                  <a:srgbClr val="424242"/>
                </a:solidFill>
                <a:effectLst/>
                <a:latin typeface="Segoe Sans"/>
              </a:rPr>
              <a:t> </a:t>
            </a:r>
            <a:r>
              <a:rPr lang="en-GB" b="1" i="0" u="none" strike="noStrike">
                <a:solidFill>
                  <a:srgbClr val="424242"/>
                </a:solidFill>
                <a:effectLst/>
                <a:latin typeface="Segoe UI" panose="020B0502040204020203" pitchFamily="34" charset="0"/>
              </a:rPr>
              <a:t>1</a:t>
            </a:r>
            <a:endParaRPr lang="en-GB" b="0" i="0">
              <a:solidFill>
                <a:srgbClr val="424242"/>
              </a:solidFill>
              <a:effectLst/>
              <a:latin typeface="Segoe Sans"/>
            </a:endParaRPr>
          </a:p>
          <a:p>
            <a:pPr algn="l">
              <a:spcBef>
                <a:spcPts val="600"/>
              </a:spcBef>
              <a:spcAft>
                <a:spcPts val="300"/>
              </a:spcAft>
            </a:pPr>
            <a:endParaRPr lang="en-GB" b="0" i="0">
              <a:solidFill>
                <a:srgbClr val="424242"/>
              </a:solidFill>
              <a:effectLst/>
              <a:latin typeface="Segoe Sans"/>
            </a:endParaRPr>
          </a:p>
          <a:p>
            <a:endParaRPr lang="en-SG"/>
          </a:p>
        </p:txBody>
      </p:sp>
      <p:sp>
        <p:nvSpPr>
          <p:cNvPr id="4" name="Slide Number Placeholder 3"/>
          <p:cNvSpPr>
            <a:spLocks noGrp="1"/>
          </p:cNvSpPr>
          <p:nvPr>
            <p:ph type="sldNum" sz="quarter" idx="5"/>
          </p:nvPr>
        </p:nvSpPr>
        <p:spPr/>
        <p:txBody>
          <a:bodyPr/>
          <a:lstStyle/>
          <a:p>
            <a:fld id="{7E8E472B-3B79-42A5-AF59-F18855F24CB7}" type="slidenum">
              <a:rPr lang="en-GB" smtClean="0"/>
              <a:t>10</a:t>
            </a:fld>
            <a:endParaRPr lang="en-GB"/>
          </a:p>
        </p:txBody>
      </p:sp>
    </p:spTree>
    <p:extLst>
      <p:ext uri="{BB962C8B-B14F-4D97-AF65-F5344CB8AC3E}">
        <p14:creationId xmlns:p14="http://schemas.microsoft.com/office/powerpoint/2010/main" val="2437521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4E906-0253-D3EE-982C-35DD424CAB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2F967C-9A09-97A4-6896-9BD50D4C3B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412BD-29D3-971F-95D9-8E58BDDC1EBF}"/>
              </a:ext>
            </a:extLst>
          </p:cNvPr>
          <p:cNvSpPr>
            <a:spLocks noGrp="1"/>
          </p:cNvSpPr>
          <p:nvPr>
            <p:ph type="body" idx="1"/>
          </p:nvPr>
        </p:nvSpPr>
        <p:spPr/>
        <p:txBody>
          <a:bodyPr/>
          <a:lstStyle/>
          <a:p>
            <a:r>
              <a:rPr lang="en-US"/>
              <a:t>https://www.thinkingaheadinstitute.org/research-papers/global-pension-assets-study-2025/</a:t>
            </a:r>
          </a:p>
          <a:p>
            <a:endParaRPr lang="en-US"/>
          </a:p>
          <a:p>
            <a:r>
              <a:rPr lang="en-US"/>
              <a:t>Aus stats: https://treasury.gov.au/sites/default/files/2023-12/c2023-441613-dp.pdf</a:t>
            </a:r>
          </a:p>
          <a:p>
            <a:r>
              <a:rPr lang="en-US"/>
              <a:t>UK stats: Mintel paper</a:t>
            </a:r>
          </a:p>
          <a:p>
            <a:r>
              <a:rPr lang="en-US"/>
              <a:t>US stats: https://crr.bc.edu/how-much-do-people-value-annuities-and-their-added-features-2/?utm_source=chatgpt.com</a:t>
            </a:r>
          </a:p>
          <a:p>
            <a:endParaRPr lang="en-US"/>
          </a:p>
          <a:p>
            <a:r>
              <a:rPr lang="en-US"/>
              <a:t>US annuity # </a:t>
            </a:r>
            <a:r>
              <a:rPr lang="en-US" b="1"/>
              <a:t>does not include </a:t>
            </a:r>
            <a:r>
              <a:rPr lang="en-US" b="0"/>
              <a:t>proportion of annuities that that are invested in accumulation lifetime annuities, that may or may not annuities once they get to retirement </a:t>
            </a:r>
          </a:p>
          <a:p>
            <a:endParaRPr lang="en-SG"/>
          </a:p>
          <a:p>
            <a:endParaRPr lang="en-SG"/>
          </a:p>
        </p:txBody>
      </p:sp>
      <p:sp>
        <p:nvSpPr>
          <p:cNvPr id="4" name="Slide Number Placeholder 3">
            <a:extLst>
              <a:ext uri="{FF2B5EF4-FFF2-40B4-BE49-F238E27FC236}">
                <a16:creationId xmlns:a16="http://schemas.microsoft.com/office/drawing/2014/main" id="{C9104FA5-9648-A71D-C676-D3BFA5CE0067}"/>
              </a:ext>
            </a:extLst>
          </p:cNvPr>
          <p:cNvSpPr>
            <a:spLocks noGrp="1"/>
          </p:cNvSpPr>
          <p:nvPr>
            <p:ph type="sldNum" sz="quarter" idx="5"/>
          </p:nvPr>
        </p:nvSpPr>
        <p:spPr/>
        <p:txBody>
          <a:bodyPr/>
          <a:lstStyle/>
          <a:p>
            <a:fld id="{7E8E472B-3B79-42A5-AF59-F18855F24CB7}" type="slidenum">
              <a:rPr lang="en-GB" smtClean="0"/>
              <a:t>11</a:t>
            </a:fld>
            <a:endParaRPr lang="en-GB"/>
          </a:p>
        </p:txBody>
      </p:sp>
    </p:spTree>
    <p:extLst>
      <p:ext uri="{BB962C8B-B14F-4D97-AF65-F5344CB8AC3E}">
        <p14:creationId xmlns:p14="http://schemas.microsoft.com/office/powerpoint/2010/main" val="1293423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CF2FA-085B-14CD-3124-9524397E99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86056-AA41-0F51-6087-17DD99285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C4A7FD-51C3-A83E-7300-0937CC2B3CF1}"/>
              </a:ext>
            </a:extLst>
          </p:cNvPr>
          <p:cNvSpPr>
            <a:spLocks noGrp="1"/>
          </p:cNvSpPr>
          <p:nvPr>
            <p:ph type="body" idx="1"/>
          </p:nvPr>
        </p:nvSpPr>
        <p:spPr/>
        <p:txBody>
          <a:bodyPr/>
          <a:lstStyle/>
          <a:p>
            <a:r>
              <a:rPr lang="en-US"/>
              <a:t>https://www.thinkingaheadinstitute.org/research-papers/global-pension-assets-study-2025/</a:t>
            </a:r>
          </a:p>
          <a:p>
            <a:endParaRPr lang="en-US"/>
          </a:p>
          <a:p>
            <a:r>
              <a:rPr lang="en-US"/>
              <a:t>Aus stats: https://treasury.gov.au/sites/default/files/2023-12/c2023-441613-dp.pdf</a:t>
            </a:r>
          </a:p>
          <a:p>
            <a:r>
              <a:rPr lang="en-US"/>
              <a:t>UK stats: Mintel paper</a:t>
            </a:r>
          </a:p>
          <a:p>
            <a:r>
              <a:rPr lang="en-US"/>
              <a:t>US stats: https://crr.bc.edu/how-much-do-people-value-annuities-and-their-added-features-2/?utm_source=chatgpt.com</a:t>
            </a:r>
          </a:p>
          <a:p>
            <a:endParaRPr lang="en-US"/>
          </a:p>
          <a:p>
            <a:r>
              <a:rPr lang="en-US"/>
              <a:t>US annuity # </a:t>
            </a:r>
            <a:r>
              <a:rPr lang="en-US" b="1"/>
              <a:t>does not include </a:t>
            </a:r>
            <a:r>
              <a:rPr lang="en-US" b="0"/>
              <a:t>proportion of annuities that that are invested in accumulation lifetime annuities, that may or may not annuities once they get to retirement </a:t>
            </a:r>
          </a:p>
          <a:p>
            <a:endParaRPr lang="en-SG"/>
          </a:p>
          <a:p>
            <a:endParaRPr lang="en-SG"/>
          </a:p>
        </p:txBody>
      </p:sp>
      <p:sp>
        <p:nvSpPr>
          <p:cNvPr id="4" name="Slide Number Placeholder 3">
            <a:extLst>
              <a:ext uri="{FF2B5EF4-FFF2-40B4-BE49-F238E27FC236}">
                <a16:creationId xmlns:a16="http://schemas.microsoft.com/office/drawing/2014/main" id="{A9DC6DF5-61EF-C13E-0E1E-BDF4610E04F8}"/>
              </a:ext>
            </a:extLst>
          </p:cNvPr>
          <p:cNvSpPr>
            <a:spLocks noGrp="1"/>
          </p:cNvSpPr>
          <p:nvPr>
            <p:ph type="sldNum" sz="quarter" idx="5"/>
          </p:nvPr>
        </p:nvSpPr>
        <p:spPr/>
        <p:txBody>
          <a:bodyPr/>
          <a:lstStyle/>
          <a:p>
            <a:fld id="{7E8E472B-3B79-42A5-AF59-F18855F24CB7}" type="slidenum">
              <a:rPr lang="en-GB" smtClean="0"/>
              <a:t>12</a:t>
            </a:fld>
            <a:endParaRPr lang="en-GB"/>
          </a:p>
        </p:txBody>
      </p:sp>
    </p:spTree>
    <p:extLst>
      <p:ext uri="{BB962C8B-B14F-4D97-AF65-F5344CB8AC3E}">
        <p14:creationId xmlns:p14="http://schemas.microsoft.com/office/powerpoint/2010/main" val="892409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5EBB-EB46-884D-06E4-B92EEA33D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F14BA-F72B-BE12-4CD7-F5A7EDD32C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9DE032-7C44-91A1-82DB-A3B5B7057B0D}"/>
              </a:ext>
            </a:extLst>
          </p:cNvPr>
          <p:cNvSpPr>
            <a:spLocks noGrp="1"/>
          </p:cNvSpPr>
          <p:nvPr>
            <p:ph type="body" idx="1"/>
          </p:nvPr>
        </p:nvSpPr>
        <p:spPr/>
        <p:txBody>
          <a:bodyPr/>
          <a:lstStyle/>
          <a:p>
            <a:r>
              <a:rPr lang="en-US"/>
              <a:t>https://www.thinkingaheadinstitute.org/research-papers/global-pension-assets-study-2025/</a:t>
            </a:r>
          </a:p>
          <a:p>
            <a:endParaRPr lang="en-US"/>
          </a:p>
          <a:p>
            <a:r>
              <a:rPr lang="en-US"/>
              <a:t>Aus stats: https://treasury.gov.au/sites/default/files/2023-12/c2023-441613-dp.pdf</a:t>
            </a:r>
          </a:p>
          <a:p>
            <a:r>
              <a:rPr lang="en-US"/>
              <a:t>UK stats: Mintel paper</a:t>
            </a:r>
          </a:p>
          <a:p>
            <a:r>
              <a:rPr lang="en-US"/>
              <a:t>US stats: https://crr.bc.edu/how-much-do-people-value-annuities-and-their-added-features-2/?utm_source=chatgpt.com</a:t>
            </a:r>
          </a:p>
          <a:p>
            <a:endParaRPr lang="en-US"/>
          </a:p>
          <a:p>
            <a:r>
              <a:rPr lang="en-US"/>
              <a:t>US annuity # </a:t>
            </a:r>
            <a:r>
              <a:rPr lang="en-US" b="1"/>
              <a:t>does not include </a:t>
            </a:r>
            <a:r>
              <a:rPr lang="en-US" b="0"/>
              <a:t>proportion of annuities that that are invested in accumulation lifetime annuities, that may or may not annuities once they get to retirement </a:t>
            </a:r>
          </a:p>
          <a:p>
            <a:endParaRPr lang="en-SG"/>
          </a:p>
          <a:p>
            <a:pPr algn="l">
              <a:spcBef>
                <a:spcPts val="600"/>
              </a:spcBef>
              <a:spcAft>
                <a:spcPts val="300"/>
              </a:spcAft>
              <a:buNone/>
            </a:pPr>
            <a:r>
              <a:rPr lang="en-GB" b="0" i="0">
                <a:solidFill>
                  <a:srgbClr val="424242"/>
                </a:solidFill>
                <a:effectLst/>
                <a:latin typeface="Segoe Sans"/>
              </a:rPr>
              <a:t>UK opt –out rate:</a:t>
            </a:r>
          </a:p>
          <a:p>
            <a:pPr algn="l">
              <a:spcBef>
                <a:spcPts val="600"/>
              </a:spcBef>
              <a:spcAft>
                <a:spcPts val="300"/>
              </a:spcAft>
              <a:buNone/>
            </a:pPr>
            <a:r>
              <a:rPr lang="en-GB" b="0" i="0">
                <a:solidFill>
                  <a:srgbClr val="424242"/>
                </a:solidFill>
                <a:effectLst/>
                <a:latin typeface="Segoe Sans"/>
              </a:rPr>
              <a:t>As of the most recent data, the </a:t>
            </a:r>
            <a:r>
              <a:rPr lang="en-GB" b="1" i="0">
                <a:solidFill>
                  <a:srgbClr val="424242"/>
                </a:solidFill>
                <a:effectLst/>
                <a:latin typeface="Segoe Sans"/>
              </a:rPr>
              <a:t>opt-out rate for automatic enrolment into workplace pensions in the UK</a:t>
            </a:r>
            <a:r>
              <a:rPr lang="en-GB" b="0" i="0">
                <a:solidFill>
                  <a:srgbClr val="424242"/>
                </a:solidFill>
                <a:effectLst/>
                <a:latin typeface="Segoe Sans"/>
              </a:rPr>
              <a:t> is relatively low. According to the Department for Work and Pensions (DWP), the </a:t>
            </a:r>
            <a:r>
              <a:rPr lang="en-GB" b="1" i="0">
                <a:solidFill>
                  <a:srgbClr val="424242"/>
                </a:solidFill>
                <a:effectLst/>
                <a:latin typeface="Segoe Sans"/>
              </a:rPr>
              <a:t>opt-out rate has remained stable at around 9% to 10%</a:t>
            </a:r>
            <a:r>
              <a:rPr lang="en-GB" b="0" i="0">
                <a:solidFill>
                  <a:srgbClr val="424242"/>
                </a:solidFill>
                <a:effectLst/>
                <a:latin typeface="Segoe Sans"/>
              </a:rPr>
              <a:t> since the introduction of auto-enrolment in 2012 </a:t>
            </a:r>
          </a:p>
          <a:p>
            <a:pPr>
              <a:buNone/>
            </a:pPr>
            <a:r>
              <a:rPr lang="en-GB" b="1" u="none" strike="noStrike">
                <a:solidFill>
                  <a:srgbClr val="424242"/>
                </a:solidFill>
                <a:effectLst/>
                <a:latin typeface="Segoe UI" panose="020B0502040204020203" pitchFamily="34" charset="0"/>
              </a:rPr>
              <a:t>1</a:t>
            </a:r>
            <a:endParaRPr lang="en-GB">
              <a:effectLst/>
            </a:endParaRPr>
          </a:p>
          <a:p>
            <a:pPr algn="l">
              <a:spcBef>
                <a:spcPts val="600"/>
              </a:spcBef>
              <a:spcAft>
                <a:spcPts val="300"/>
              </a:spcAft>
            </a:pPr>
            <a:r>
              <a:rPr lang="en-GB"/>
              <a:t>.</a:t>
            </a:r>
            <a:r>
              <a:rPr lang="en-GB" b="0" i="0">
                <a:solidFill>
                  <a:srgbClr val="424242"/>
                </a:solidFill>
                <a:effectLst/>
                <a:latin typeface="Segoe Sans"/>
              </a:rPr>
              <a:t>This means that approximately </a:t>
            </a:r>
            <a:r>
              <a:rPr lang="en-GB" b="1" i="0">
                <a:solidFill>
                  <a:srgbClr val="424242"/>
                </a:solidFill>
                <a:effectLst/>
                <a:latin typeface="Segoe Sans"/>
              </a:rPr>
              <a:t>90% of eligible employees</a:t>
            </a:r>
            <a:r>
              <a:rPr lang="en-GB" b="0" i="0">
                <a:solidFill>
                  <a:srgbClr val="424242"/>
                </a:solidFill>
                <a:effectLst/>
                <a:latin typeface="Segoe Sans"/>
              </a:rPr>
              <a:t> stay enrolled in their workplace pension scheme once automatically enrolled.</a:t>
            </a:r>
          </a:p>
          <a:p>
            <a:endParaRPr lang="en-SG"/>
          </a:p>
        </p:txBody>
      </p:sp>
      <p:sp>
        <p:nvSpPr>
          <p:cNvPr id="4" name="Slide Number Placeholder 3">
            <a:extLst>
              <a:ext uri="{FF2B5EF4-FFF2-40B4-BE49-F238E27FC236}">
                <a16:creationId xmlns:a16="http://schemas.microsoft.com/office/drawing/2014/main" id="{2AC0F9E5-1065-684E-B63B-B457DD4E9AF2}"/>
              </a:ext>
            </a:extLst>
          </p:cNvPr>
          <p:cNvSpPr>
            <a:spLocks noGrp="1"/>
          </p:cNvSpPr>
          <p:nvPr>
            <p:ph type="sldNum" sz="quarter" idx="5"/>
          </p:nvPr>
        </p:nvSpPr>
        <p:spPr/>
        <p:txBody>
          <a:bodyPr/>
          <a:lstStyle/>
          <a:p>
            <a:fld id="{7E8E472B-3B79-42A5-AF59-F18855F24CB7}" type="slidenum">
              <a:rPr lang="en-GB" smtClean="0"/>
              <a:t>13</a:t>
            </a:fld>
            <a:endParaRPr lang="en-GB"/>
          </a:p>
        </p:txBody>
      </p:sp>
    </p:spTree>
    <p:extLst>
      <p:ext uri="{BB962C8B-B14F-4D97-AF65-F5344CB8AC3E}">
        <p14:creationId xmlns:p14="http://schemas.microsoft.com/office/powerpoint/2010/main" val="1227612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a:t>Because retirement feels distant, younger people don’t prioritize saving for it — even if they logically know it’s important.</a:t>
            </a:r>
          </a:p>
          <a:p>
            <a:endParaRPr lang="en-SG"/>
          </a:p>
          <a:p>
            <a:r>
              <a:rPr lang="en-SG"/>
              <a:t>Trust: https://www.edelman.com/sites/g/files/aatuss191/files/2024-02/2024%20Edelman%20Trust%20Barometer%20Global%20Report_FINAL.pdf?utm_source=chatgpt.com</a:t>
            </a:r>
          </a:p>
          <a:p>
            <a:endParaRPr lang="en-SG"/>
          </a:p>
        </p:txBody>
      </p:sp>
      <p:sp>
        <p:nvSpPr>
          <p:cNvPr id="4" name="Slide Number Placeholder 3"/>
          <p:cNvSpPr>
            <a:spLocks noGrp="1"/>
          </p:cNvSpPr>
          <p:nvPr>
            <p:ph type="sldNum" sz="quarter" idx="5"/>
          </p:nvPr>
        </p:nvSpPr>
        <p:spPr/>
        <p:txBody>
          <a:bodyPr/>
          <a:lstStyle/>
          <a:p>
            <a:fld id="{7E8E472B-3B79-42A5-AF59-F18855F24CB7}" type="slidenum">
              <a:rPr lang="en-GB" smtClean="0"/>
              <a:t>21</a:t>
            </a:fld>
            <a:endParaRPr lang="en-GB"/>
          </a:p>
        </p:txBody>
      </p:sp>
    </p:spTree>
    <p:extLst>
      <p:ext uri="{BB962C8B-B14F-4D97-AF65-F5344CB8AC3E}">
        <p14:creationId xmlns:p14="http://schemas.microsoft.com/office/powerpoint/2010/main" val="162848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Digital tools</a:t>
            </a:r>
          </a:p>
          <a:p>
            <a:pPr>
              <a:buFont typeface="Arial" panose="020B0604020202020204" pitchFamily="34" charset="0"/>
              <a:buChar char="•"/>
            </a:pPr>
            <a:r>
              <a:rPr lang="en-SG" b="1"/>
              <a:t>Australia: Low trust, high self-direction.</a:t>
            </a:r>
            <a:br>
              <a:rPr lang="en-SG"/>
            </a:br>
            <a:r>
              <a:rPr lang="en-SG" b="0"/>
              <a:t>Australians operate in a highly individualised Superannuation system, where responsibility for retirement outcomes largely falls on the individual. This drives demand for digital tools that offer control and clarity. However, low levels of trust in institutions and financial products mean Australians often seek reassurance through peer experiences and relatable personal stories to validate their choices.</a:t>
            </a:r>
          </a:p>
          <a:p>
            <a:pPr>
              <a:buFont typeface="Arial" panose="020B0604020202020204" pitchFamily="34" charset="0"/>
              <a:buChar char="•"/>
            </a:pPr>
            <a:r>
              <a:rPr lang="en-SG" b="1"/>
              <a:t>UK: Preference for expert-led guidance.</a:t>
            </a:r>
            <a:br>
              <a:rPr lang="en-SG"/>
            </a:br>
            <a:r>
              <a:rPr lang="en-SG" b="0"/>
              <a:t>UK savers are generally more institution-trusting and deferential to expert advice or employer guidance. The growing prevalence of default schemes and regulated advice services means personal anecdotes are less critical to engagement.</a:t>
            </a:r>
          </a:p>
          <a:p>
            <a:pPr>
              <a:buFont typeface="Arial" panose="020B0604020202020204" pitchFamily="34" charset="0"/>
              <a:buChar char="•"/>
            </a:pPr>
            <a:r>
              <a:rPr lang="en-SG" b="1"/>
              <a:t>US: Transactional mindset and familiarity with financial products.</a:t>
            </a:r>
            <a:br>
              <a:rPr lang="en-SG"/>
            </a:br>
            <a:r>
              <a:rPr lang="en-SG" b="0"/>
              <a:t>In the US, the retirement system is long-established, and many workers are accustomed to employer-sponsored 401(k) plans and financial apps. Engagement tends to be more data- and feature-driven, with less emphasis on narrative or emotional validation.</a:t>
            </a:r>
          </a:p>
          <a:p>
            <a:pPr>
              <a:buNone/>
            </a:pPr>
            <a:endParaRPr lang="en-US" b="0"/>
          </a:p>
          <a:p>
            <a:pPr>
              <a:buNone/>
            </a:pPr>
            <a:endParaRPr lang="en-US"/>
          </a:p>
          <a:p>
            <a:pPr>
              <a:buNone/>
            </a:pPr>
            <a:endParaRPr lang="en-US"/>
          </a:p>
          <a:p>
            <a:pPr>
              <a:buNone/>
            </a:pPr>
            <a:r>
              <a:rPr lang="en-US"/>
              <a:t>Brand perception:</a:t>
            </a:r>
            <a:br>
              <a:rPr lang="en-US"/>
            </a:br>
            <a:br>
              <a:rPr lang="en-US"/>
            </a:br>
            <a:r>
              <a:rPr lang="en-SG" b="1"/>
              <a:t>UK: Trust and familiarity drive choice in a fragmented market.</a:t>
            </a:r>
            <a:br>
              <a:rPr lang="en-SG"/>
            </a:br>
            <a:r>
              <a:rPr lang="en-SG"/>
              <a:t>UK workers are automatically enrolled in workplace pensions but often face multiple provider options when switching jobs or consolidating pots. In this context, </a:t>
            </a:r>
            <a:r>
              <a:rPr lang="en-SG" b="1"/>
              <a:t>well-known brands signal trust, stability, and perceived performance</a:t>
            </a:r>
            <a:r>
              <a:rPr lang="en-SG"/>
              <a:t>, especially as many savers lack deep financial literacy or engagement.</a:t>
            </a:r>
          </a:p>
          <a:p>
            <a:pPr>
              <a:buNone/>
            </a:pPr>
            <a:r>
              <a:rPr lang="en-SG" b="1"/>
              <a:t>Australia: Default system reduces brand influence.</a:t>
            </a:r>
            <a:br>
              <a:rPr lang="en-SG"/>
            </a:br>
            <a:r>
              <a:rPr lang="en-SG"/>
              <a:t>The Australian Superannuation system relies heavily on </a:t>
            </a:r>
            <a:r>
              <a:rPr lang="en-SG" b="1"/>
              <a:t>default funds selected by employers</a:t>
            </a:r>
            <a:r>
              <a:rPr lang="en-SG"/>
              <a:t>, meaning most individuals stay in a chosen fund unless they opt out. Brand plays a secondary role because </a:t>
            </a:r>
            <a:r>
              <a:rPr lang="en-SG" b="1"/>
              <a:t>engagement levels are low</a:t>
            </a:r>
            <a:r>
              <a:rPr lang="en-SG"/>
              <a:t> and switching is rare. Regulatory focus on performance benchmarking also shifts attention away from branding.</a:t>
            </a:r>
          </a:p>
          <a:p>
            <a:r>
              <a:rPr lang="en-SG" b="1"/>
              <a:t>US: Employer-led plan selection limits consumer choice.</a:t>
            </a:r>
            <a:br>
              <a:rPr lang="en-SG"/>
            </a:br>
            <a:r>
              <a:rPr lang="en-SG"/>
              <a:t>In the US, retirement plans (e.g., 401(k)s) are typically </a:t>
            </a:r>
            <a:r>
              <a:rPr lang="en-SG" b="1"/>
              <a:t>selected by employers</a:t>
            </a:r>
            <a:r>
              <a:rPr lang="en-SG"/>
              <a:t>, not individuals. Workers usually choose from a set of investment options within a plan rather than picking a provider. As a result, </a:t>
            </a:r>
            <a:r>
              <a:rPr lang="en-SG" b="1"/>
              <a:t>brand matters less to the end user</a:t>
            </a:r>
            <a:r>
              <a:rPr lang="en-SG"/>
              <a:t>, who is often more focused on fees, fund options, and employer matching.</a:t>
            </a:r>
          </a:p>
          <a:p>
            <a:endParaRPr lang="en-SG"/>
          </a:p>
          <a:p>
            <a:endParaRPr lang="en-SG"/>
          </a:p>
          <a:p>
            <a:r>
              <a:rPr lang="en-SG"/>
              <a:t>Advice </a:t>
            </a:r>
          </a:p>
          <a:p>
            <a:pPr>
              <a:buNone/>
            </a:pPr>
            <a:r>
              <a:rPr lang="en-SG" b="1"/>
              <a:t>Australia: Legacy of scandals and regulatory change.</a:t>
            </a:r>
            <a:br>
              <a:rPr lang="en-SG"/>
            </a:br>
            <a:r>
              <a:rPr lang="en-SG" b="0"/>
              <a:t>A series of high-profile misconduct cases in the financial advice industry (e.g., the Royal Commission into Banking and Financial Services) has significantly eroded public trust. As a result, Australians are wary of conflicted or free advice, especially where retirement savings are at stake. There’s a strong cultural expectation that advisors should be well-credentialed, transparent, and independent.</a:t>
            </a:r>
          </a:p>
          <a:p>
            <a:pPr>
              <a:buNone/>
            </a:pPr>
            <a:r>
              <a:rPr lang="en-SG" b="1"/>
              <a:t>UK: More established advice infrastructure.</a:t>
            </a:r>
            <a:br>
              <a:rPr lang="en-SG"/>
            </a:br>
            <a:r>
              <a:rPr lang="en-SG" b="0"/>
              <a:t>The UK has long had structured, regulated financial advice systems (especially post-RDR reforms), and the rise of workplace pension default options and guidance services means many workers engage without needing full advice. Trust is placed more in systems and employers than in individual advisors.</a:t>
            </a:r>
          </a:p>
          <a:p>
            <a:r>
              <a:rPr lang="en-SG" b="1"/>
              <a:t>US: Advice often embedded in employer plans.</a:t>
            </a:r>
            <a:br>
              <a:rPr lang="en-SG"/>
            </a:br>
            <a:r>
              <a:rPr lang="en-SG" b="0"/>
              <a:t>In the US, financial advice is often bundled into 401(k) plans or accessed via workplace-provided tools and </a:t>
            </a:r>
            <a:r>
              <a:rPr lang="en-SG" b="0" err="1"/>
              <a:t>robo</a:t>
            </a:r>
            <a:r>
              <a:rPr lang="en-SG" b="0"/>
              <a:t>-advisors. It is typically seen as part of the service, rather than a standalone offering, and is less scrutinised because individuals are more used to self-managing or choosing from pre-vetted options.</a:t>
            </a:r>
          </a:p>
          <a:p>
            <a:endParaRPr lang="en-SG"/>
          </a:p>
        </p:txBody>
      </p:sp>
      <p:sp>
        <p:nvSpPr>
          <p:cNvPr id="4" name="Slide Number Placeholder 3"/>
          <p:cNvSpPr>
            <a:spLocks noGrp="1"/>
          </p:cNvSpPr>
          <p:nvPr>
            <p:ph type="sldNum" sz="quarter" idx="5"/>
          </p:nvPr>
        </p:nvSpPr>
        <p:spPr/>
        <p:txBody>
          <a:bodyPr/>
          <a:lstStyle/>
          <a:p>
            <a:fld id="{7E8E472B-3B79-42A5-AF59-F18855F24CB7}" type="slidenum">
              <a:rPr lang="en-GB" smtClean="0"/>
              <a:t>22</a:t>
            </a:fld>
            <a:endParaRPr lang="en-GB"/>
          </a:p>
        </p:txBody>
      </p:sp>
    </p:spTree>
    <p:extLst>
      <p:ext uri="{BB962C8B-B14F-4D97-AF65-F5344CB8AC3E}">
        <p14:creationId xmlns:p14="http://schemas.microsoft.com/office/powerpoint/2010/main" val="2604779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b="0"/>
              <a:t>SECURE Act 2.0, signed into law in late 2022 </a:t>
            </a:r>
            <a:endParaRPr lang="en-SG" b="0"/>
          </a:p>
        </p:txBody>
      </p:sp>
      <p:sp>
        <p:nvSpPr>
          <p:cNvPr id="4" name="Slide Number Placeholder 3"/>
          <p:cNvSpPr>
            <a:spLocks noGrp="1"/>
          </p:cNvSpPr>
          <p:nvPr>
            <p:ph type="sldNum" sz="quarter" idx="5"/>
          </p:nvPr>
        </p:nvSpPr>
        <p:spPr/>
        <p:txBody>
          <a:bodyPr/>
          <a:lstStyle/>
          <a:p>
            <a:fld id="{7E8E472B-3B79-42A5-AF59-F18855F24CB7}" type="slidenum">
              <a:rPr lang="en-GB" smtClean="0"/>
              <a:t>24</a:t>
            </a:fld>
            <a:endParaRPr lang="en-GB"/>
          </a:p>
        </p:txBody>
      </p:sp>
    </p:spTree>
    <p:extLst>
      <p:ext uri="{BB962C8B-B14F-4D97-AF65-F5344CB8AC3E}">
        <p14:creationId xmlns:p14="http://schemas.microsoft.com/office/powerpoint/2010/main" val="3357358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pacificlifere.com/" TargetMode="External"/><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hyperlink" Target="https://www.linkedin.com/company/pacific-life-re/"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Ref idx="1001">
        <a:schemeClr val="bg1"/>
      </p:bgRef>
    </p:bg>
    <p:spTree>
      <p:nvGrpSpPr>
        <p:cNvPr id="1" name=""/>
        <p:cNvGrpSpPr/>
        <p:nvPr/>
      </p:nvGrpSpPr>
      <p:grpSpPr>
        <a:xfrm>
          <a:off x="0" y="0"/>
          <a:ext cx="0" cy="0"/>
          <a:chOff x="0" y="0"/>
          <a:chExt cx="0" cy="0"/>
        </a:xfrm>
      </p:grpSpPr>
      <p:sp>
        <p:nvSpPr>
          <p:cNvPr id="41" name="Text Placeholder 39">
            <a:extLst>
              <a:ext uri="{FF2B5EF4-FFF2-40B4-BE49-F238E27FC236}">
                <a16:creationId xmlns:a16="http://schemas.microsoft.com/office/drawing/2014/main" id="{EFCE9209-C051-3B97-E474-8E2BEFF79A66}"/>
              </a:ext>
            </a:extLst>
          </p:cNvPr>
          <p:cNvSpPr>
            <a:spLocks noGrp="1"/>
          </p:cNvSpPr>
          <p:nvPr>
            <p:ph type="body" sz="quarter" idx="13" hasCustomPrompt="1"/>
          </p:nvPr>
        </p:nvSpPr>
        <p:spPr>
          <a:xfrm>
            <a:off x="7132043" y="5771451"/>
            <a:ext cx="4498405" cy="447271"/>
          </a:xfrm>
        </p:spPr>
        <p:txBody>
          <a:bodyPr>
            <a:normAutofit/>
          </a:bodyPr>
          <a:lstStyle>
            <a:lvl1pPr marL="0" indent="0" algn="r">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or date goes here</a:t>
            </a:r>
            <a:endParaRPr lang="en-GB"/>
          </a:p>
        </p:txBody>
      </p:sp>
      <p:sp>
        <p:nvSpPr>
          <p:cNvPr id="38" name="Title 37">
            <a:extLst>
              <a:ext uri="{FF2B5EF4-FFF2-40B4-BE49-F238E27FC236}">
                <a16:creationId xmlns:a16="http://schemas.microsoft.com/office/drawing/2014/main" id="{E280420E-02EA-06DE-32B2-D426DEA2CAC3}"/>
              </a:ext>
            </a:extLst>
          </p:cNvPr>
          <p:cNvSpPr>
            <a:spLocks noGrp="1"/>
          </p:cNvSpPr>
          <p:nvPr>
            <p:ph type="title" hasCustomPrompt="1"/>
          </p:nvPr>
        </p:nvSpPr>
        <p:spPr>
          <a:xfrm>
            <a:off x="7176120" y="2546453"/>
            <a:ext cx="4498404" cy="1472913"/>
          </a:xfrm>
        </p:spPr>
        <p:txBody>
          <a:bodyPr/>
          <a:lstStyle>
            <a:lvl1pPr algn="r">
              <a:defRPr sz="3600">
                <a:solidFill>
                  <a:schemeClr val="bg1"/>
                </a:solidFill>
              </a:defRPr>
            </a:lvl1pPr>
          </a:lstStyle>
          <a:p>
            <a:r>
              <a:rPr lang="en-US"/>
              <a:t>Click to edit </a:t>
            </a:r>
            <a:br>
              <a:rPr lang="en-US"/>
            </a:br>
            <a:r>
              <a:rPr lang="en-US"/>
              <a:t>Master title style</a:t>
            </a:r>
            <a:endParaRPr lang="en-GB"/>
          </a:p>
        </p:txBody>
      </p:sp>
      <p:sp>
        <p:nvSpPr>
          <p:cNvPr id="40" name="Text Placeholder 39">
            <a:extLst>
              <a:ext uri="{FF2B5EF4-FFF2-40B4-BE49-F238E27FC236}">
                <a16:creationId xmlns:a16="http://schemas.microsoft.com/office/drawing/2014/main" id="{2137DAD9-0E2A-6122-44D7-7E068D92AE17}"/>
              </a:ext>
            </a:extLst>
          </p:cNvPr>
          <p:cNvSpPr>
            <a:spLocks noGrp="1"/>
          </p:cNvSpPr>
          <p:nvPr>
            <p:ph type="body" sz="quarter" idx="12" hasCustomPrompt="1"/>
          </p:nvPr>
        </p:nvSpPr>
        <p:spPr>
          <a:xfrm>
            <a:off x="7176118" y="4085637"/>
            <a:ext cx="4498405" cy="914400"/>
          </a:xfrm>
        </p:spPr>
        <p:txBody>
          <a:bodyPr>
            <a:normAutofit/>
          </a:bodyPr>
          <a:lstStyle>
            <a:lvl1pPr marL="0" indent="0" algn="r">
              <a:buNone/>
              <a:defRPr sz="2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Byline goes here</a:t>
            </a:r>
            <a:endParaRPr lang="en-GB"/>
          </a:p>
        </p:txBody>
      </p:sp>
      <p:pic>
        <p:nvPicPr>
          <p:cNvPr id="2" name="Picture 1" descr="Logo&#10;&#10;Description automatically generated">
            <a:extLst>
              <a:ext uri="{FF2B5EF4-FFF2-40B4-BE49-F238E27FC236}">
                <a16:creationId xmlns:a16="http://schemas.microsoft.com/office/drawing/2014/main" id="{03820DD4-93E7-1298-A348-D8AB666FDE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20126" y="539565"/>
            <a:ext cx="2140491" cy="918103"/>
          </a:xfrm>
          <a:prstGeom prst="rect">
            <a:avLst/>
          </a:prstGeom>
        </p:spPr>
      </p:pic>
    </p:spTree>
    <p:extLst>
      <p:ext uri="{BB962C8B-B14F-4D97-AF65-F5344CB8AC3E}">
        <p14:creationId xmlns:p14="http://schemas.microsoft.com/office/powerpoint/2010/main" val="30302445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image 2">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92BA8C-213B-E4B7-8EEE-2E29BFC11CB7}"/>
              </a:ext>
            </a:extLst>
          </p:cNvPr>
          <p:cNvSpPr>
            <a:spLocks noGrp="1"/>
          </p:cNvSpPr>
          <p:nvPr>
            <p:ph type="body" sz="quarter" idx="13" hasCustomPrompt="1"/>
          </p:nvPr>
        </p:nvSpPr>
        <p:spPr>
          <a:xfrm>
            <a:off x="614514" y="1269353"/>
            <a:ext cx="8224686" cy="4754880"/>
          </a:xfrm>
        </p:spPr>
        <p:txBody>
          <a:bodyPr/>
          <a:lstStyle>
            <a:lvl1pPr marL="0" indent="0">
              <a:lnSpc>
                <a:spcPct val="100000"/>
              </a:lnSpc>
              <a:spcBef>
                <a:spcPts val="0"/>
              </a:spcBef>
              <a:spcAft>
                <a:spcPts val="900"/>
              </a:spcAft>
              <a:buNone/>
              <a:defRPr sz="2000" b="0">
                <a:solidFill>
                  <a:schemeClr val="accent2"/>
                </a:solidFill>
                <a:latin typeface="+mj-lt"/>
              </a:defRPr>
            </a:lvl1pPr>
            <a:lvl2pPr marL="230400">
              <a:lnSpc>
                <a:spcPct val="114000"/>
              </a:lnSpc>
              <a:spcBef>
                <a:spcPts val="0"/>
              </a:spcBef>
              <a:spcAft>
                <a:spcPts val="900"/>
              </a:spcAft>
              <a:defRPr sz="1400">
                <a:latin typeface="Avenir Next LT Pro" panose="020B0504020202020204" pitchFamily="34" charset="0"/>
              </a:defRPr>
            </a:lvl2pPr>
          </a:lstStyle>
          <a:p>
            <a:pPr lvl="0"/>
            <a:r>
              <a:rPr lang="en-US"/>
              <a:t>Heading</a:t>
            </a:r>
          </a:p>
          <a:p>
            <a:pPr lvl="1"/>
            <a:r>
              <a:rPr lang="en-US"/>
              <a:t>Second level</a:t>
            </a:r>
            <a:endParaRPr lang="en-GB"/>
          </a:p>
        </p:txBody>
      </p:sp>
      <p:sp>
        <p:nvSpPr>
          <p:cNvPr id="7" name="Picture Placeholder 6">
            <a:extLst>
              <a:ext uri="{FF2B5EF4-FFF2-40B4-BE49-F238E27FC236}">
                <a16:creationId xmlns:a16="http://schemas.microsoft.com/office/drawing/2014/main" id="{2983D709-296E-B6C8-1830-93DC88A7DE70}"/>
              </a:ext>
            </a:extLst>
          </p:cNvPr>
          <p:cNvSpPr>
            <a:spLocks noGrp="1"/>
          </p:cNvSpPr>
          <p:nvPr>
            <p:ph type="pic" sz="quarter" idx="15"/>
          </p:nvPr>
        </p:nvSpPr>
        <p:spPr>
          <a:xfrm>
            <a:off x="9769961" y="1251478"/>
            <a:ext cx="2422039" cy="5486083"/>
          </a:xfrm>
          <a:custGeom>
            <a:avLst/>
            <a:gdLst>
              <a:gd name="connsiteX0" fmla="*/ 5433665 w 5433665"/>
              <a:gd name="connsiteY0" fmla="*/ 2716833 h 5433665"/>
              <a:gd name="connsiteX1" fmla="*/ 2716832 w 5433665"/>
              <a:gd name="connsiteY1" fmla="*/ 5433666 h 5433665"/>
              <a:gd name="connsiteX2" fmla="*/ -1 w 5433665"/>
              <a:gd name="connsiteY2" fmla="*/ 2716833 h 5433665"/>
              <a:gd name="connsiteX3" fmla="*/ 2716832 w 5433665"/>
              <a:gd name="connsiteY3" fmla="*/ 0 h 5433665"/>
              <a:gd name="connsiteX4" fmla="*/ 2716833 w 5433665"/>
              <a:gd name="connsiteY4" fmla="*/ 2716833 h 5433665"/>
              <a:gd name="connsiteX5" fmla="*/ 5433665 w 5433665"/>
              <a:gd name="connsiteY5" fmla="*/ 2716833 h 5433665"/>
              <a:gd name="connsiteX0" fmla="*/ 2716834 w 2716834"/>
              <a:gd name="connsiteY0" fmla="*/ 2716833 h 5433666"/>
              <a:gd name="connsiteX1" fmla="*/ 2716833 w 2716834"/>
              <a:gd name="connsiteY1" fmla="*/ 5433666 h 5433666"/>
              <a:gd name="connsiteX2" fmla="*/ 0 w 2716834"/>
              <a:gd name="connsiteY2" fmla="*/ 2716833 h 5433666"/>
              <a:gd name="connsiteX3" fmla="*/ 2716833 w 2716834"/>
              <a:gd name="connsiteY3" fmla="*/ 0 h 5433666"/>
              <a:gd name="connsiteX4" fmla="*/ 2716834 w 2716834"/>
              <a:gd name="connsiteY4" fmla="*/ 2716833 h 5433666"/>
              <a:gd name="connsiteX0" fmla="*/ 2716834 w 2808274"/>
              <a:gd name="connsiteY0" fmla="*/ 2716833 h 5433666"/>
              <a:gd name="connsiteX1" fmla="*/ 2716833 w 2808274"/>
              <a:gd name="connsiteY1" fmla="*/ 5433666 h 5433666"/>
              <a:gd name="connsiteX2" fmla="*/ 0 w 2808274"/>
              <a:gd name="connsiteY2" fmla="*/ 2716833 h 5433666"/>
              <a:gd name="connsiteX3" fmla="*/ 2716833 w 2808274"/>
              <a:gd name="connsiteY3" fmla="*/ 0 h 5433666"/>
              <a:gd name="connsiteX4" fmla="*/ 2808274 w 2808274"/>
              <a:gd name="connsiteY4" fmla="*/ 2808273 h 5433666"/>
              <a:gd name="connsiteX0" fmla="*/ 2718349 w 2809789"/>
              <a:gd name="connsiteY0" fmla="*/ 2722657 h 5439490"/>
              <a:gd name="connsiteX1" fmla="*/ 2718348 w 2809789"/>
              <a:gd name="connsiteY1" fmla="*/ 5439490 h 5439490"/>
              <a:gd name="connsiteX2" fmla="*/ 1515 w 2809789"/>
              <a:gd name="connsiteY2" fmla="*/ 2722657 h 5439490"/>
              <a:gd name="connsiteX3" fmla="*/ 2444610 w 2809789"/>
              <a:gd name="connsiteY3" fmla="*/ 0 h 5439490"/>
              <a:gd name="connsiteX4" fmla="*/ 2809789 w 2809789"/>
              <a:gd name="connsiteY4" fmla="*/ 2814097 h 5439490"/>
              <a:gd name="connsiteX0" fmla="*/ 2718738 w 2810178"/>
              <a:gd name="connsiteY0" fmla="*/ 2722657 h 5439490"/>
              <a:gd name="connsiteX1" fmla="*/ 2718737 w 2810178"/>
              <a:gd name="connsiteY1" fmla="*/ 5439490 h 5439490"/>
              <a:gd name="connsiteX2" fmla="*/ 1904 w 2810178"/>
              <a:gd name="connsiteY2" fmla="*/ 2722657 h 5439490"/>
              <a:gd name="connsiteX3" fmla="*/ 2444999 w 2810178"/>
              <a:gd name="connsiteY3" fmla="*/ 0 h 5439490"/>
              <a:gd name="connsiteX4" fmla="*/ 2810178 w 2810178"/>
              <a:gd name="connsiteY4" fmla="*/ 2814097 h 5439490"/>
              <a:gd name="connsiteX0" fmla="*/ 2716847 w 2808287"/>
              <a:gd name="connsiteY0" fmla="*/ 2722657 h 5491908"/>
              <a:gd name="connsiteX1" fmla="*/ 2419811 w 2808287"/>
              <a:gd name="connsiteY1" fmla="*/ 5491908 h 5491908"/>
              <a:gd name="connsiteX2" fmla="*/ 13 w 2808287"/>
              <a:gd name="connsiteY2" fmla="*/ 2722657 h 5491908"/>
              <a:gd name="connsiteX3" fmla="*/ 2443108 w 2808287"/>
              <a:gd name="connsiteY3" fmla="*/ 0 h 5491908"/>
              <a:gd name="connsiteX4" fmla="*/ 2808287 w 2808287"/>
              <a:gd name="connsiteY4" fmla="*/ 2814097 h 5491908"/>
              <a:gd name="connsiteX0" fmla="*/ 2716856 w 3357523"/>
              <a:gd name="connsiteY0" fmla="*/ 2722657 h 5515929"/>
              <a:gd name="connsiteX1" fmla="*/ 2419820 w 3357523"/>
              <a:gd name="connsiteY1" fmla="*/ 5491908 h 5515929"/>
              <a:gd name="connsiteX2" fmla="*/ 22 w 3357523"/>
              <a:gd name="connsiteY2" fmla="*/ 2722657 h 5515929"/>
              <a:gd name="connsiteX3" fmla="*/ 2443117 w 3357523"/>
              <a:gd name="connsiteY3" fmla="*/ 0 h 5515929"/>
              <a:gd name="connsiteX4" fmla="*/ 2808296 w 3357523"/>
              <a:gd name="connsiteY4" fmla="*/ 2814097 h 5515929"/>
              <a:gd name="connsiteX0" fmla="*/ 2419820 w 2808296"/>
              <a:gd name="connsiteY0" fmla="*/ 5491908 h 5491908"/>
              <a:gd name="connsiteX1" fmla="*/ 22 w 2808296"/>
              <a:gd name="connsiteY1" fmla="*/ 2722657 h 5491908"/>
              <a:gd name="connsiteX2" fmla="*/ 2443117 w 2808296"/>
              <a:gd name="connsiteY2" fmla="*/ 0 h 5491908"/>
              <a:gd name="connsiteX3" fmla="*/ 2808296 w 2808296"/>
              <a:gd name="connsiteY3" fmla="*/ 2814097 h 5491908"/>
              <a:gd name="connsiteX0" fmla="*/ 2419820 w 2443117"/>
              <a:gd name="connsiteY0" fmla="*/ 5491908 h 5491908"/>
              <a:gd name="connsiteX1" fmla="*/ 22 w 2443117"/>
              <a:gd name="connsiteY1" fmla="*/ 2722657 h 5491908"/>
              <a:gd name="connsiteX2" fmla="*/ 2443117 w 2443117"/>
              <a:gd name="connsiteY2" fmla="*/ 0 h 5491908"/>
              <a:gd name="connsiteX0" fmla="*/ 2419820 w 2443117"/>
              <a:gd name="connsiteY0" fmla="*/ 5491908 h 5491908"/>
              <a:gd name="connsiteX1" fmla="*/ 22 w 2443117"/>
              <a:gd name="connsiteY1" fmla="*/ 2722657 h 5491908"/>
              <a:gd name="connsiteX2" fmla="*/ 2443117 w 2443117"/>
              <a:gd name="connsiteY2" fmla="*/ 0 h 5491908"/>
              <a:gd name="connsiteX0" fmla="*/ 2419820 w 2443117"/>
              <a:gd name="connsiteY0" fmla="*/ 5491908 h 5491908"/>
              <a:gd name="connsiteX1" fmla="*/ 22 w 2443117"/>
              <a:gd name="connsiteY1" fmla="*/ 2722657 h 5491908"/>
              <a:gd name="connsiteX2" fmla="*/ 2443117 w 2443117"/>
              <a:gd name="connsiteY2" fmla="*/ 0 h 5491908"/>
              <a:gd name="connsiteX0" fmla="*/ 2419819 w 2443116"/>
              <a:gd name="connsiteY0" fmla="*/ 5491908 h 5491908"/>
              <a:gd name="connsiteX1" fmla="*/ 21 w 2443116"/>
              <a:gd name="connsiteY1" fmla="*/ 2722657 h 5491908"/>
              <a:gd name="connsiteX2" fmla="*/ 2443116 w 2443116"/>
              <a:gd name="connsiteY2" fmla="*/ 0 h 5491908"/>
              <a:gd name="connsiteX0" fmla="*/ 2419817 w 2443114"/>
              <a:gd name="connsiteY0" fmla="*/ 5491908 h 5491908"/>
              <a:gd name="connsiteX1" fmla="*/ 19 w 2443114"/>
              <a:gd name="connsiteY1" fmla="*/ 2722657 h 5491908"/>
              <a:gd name="connsiteX2" fmla="*/ 2443114 w 2443114"/>
              <a:gd name="connsiteY2" fmla="*/ 0 h 5491908"/>
              <a:gd name="connsiteX0" fmla="*/ 2419818 w 2443115"/>
              <a:gd name="connsiteY0" fmla="*/ 5491908 h 5491908"/>
              <a:gd name="connsiteX1" fmla="*/ 20 w 2443115"/>
              <a:gd name="connsiteY1" fmla="*/ 2722657 h 5491908"/>
              <a:gd name="connsiteX2" fmla="*/ 2443115 w 2443115"/>
              <a:gd name="connsiteY2" fmla="*/ 0 h 5491908"/>
              <a:gd name="connsiteX0" fmla="*/ 2419818 w 2443115"/>
              <a:gd name="connsiteY0" fmla="*/ 5491908 h 5491908"/>
              <a:gd name="connsiteX1" fmla="*/ 20 w 2443115"/>
              <a:gd name="connsiteY1" fmla="*/ 2722657 h 5491908"/>
              <a:gd name="connsiteX2" fmla="*/ 2443115 w 2443115"/>
              <a:gd name="connsiteY2" fmla="*/ 0 h 5491908"/>
              <a:gd name="connsiteX3" fmla="*/ 2419818 w 2443115"/>
              <a:gd name="connsiteY3" fmla="*/ 5491908 h 5491908"/>
              <a:gd name="connsiteX0" fmla="*/ 2419818 w 2443115"/>
              <a:gd name="connsiteY0" fmla="*/ 5491908 h 5491908"/>
              <a:gd name="connsiteX1" fmla="*/ 20 w 2443115"/>
              <a:gd name="connsiteY1" fmla="*/ 2722657 h 5491908"/>
              <a:gd name="connsiteX2" fmla="*/ 2443115 w 2443115"/>
              <a:gd name="connsiteY2" fmla="*/ 0 h 5491908"/>
              <a:gd name="connsiteX3" fmla="*/ 2419818 w 2443115"/>
              <a:gd name="connsiteY3" fmla="*/ 5491908 h 5491908"/>
              <a:gd name="connsiteX0" fmla="*/ 2419798 w 2422039"/>
              <a:gd name="connsiteY0" fmla="*/ 5486083 h 5486083"/>
              <a:gd name="connsiteX1" fmla="*/ 0 w 2422039"/>
              <a:gd name="connsiteY1" fmla="*/ 2716832 h 5486083"/>
              <a:gd name="connsiteX2" fmla="*/ 2419798 w 2422039"/>
              <a:gd name="connsiteY2" fmla="*/ 0 h 5486083"/>
              <a:gd name="connsiteX3" fmla="*/ 2419798 w 2422039"/>
              <a:gd name="connsiteY3" fmla="*/ 5486083 h 5486083"/>
              <a:gd name="connsiteX0" fmla="*/ 2419798 w 2422039"/>
              <a:gd name="connsiteY0" fmla="*/ 5486083 h 5486083"/>
              <a:gd name="connsiteX1" fmla="*/ 0 w 2422039"/>
              <a:gd name="connsiteY1" fmla="*/ 2716832 h 5486083"/>
              <a:gd name="connsiteX2" fmla="*/ 2419798 w 2422039"/>
              <a:gd name="connsiteY2" fmla="*/ 0 h 5486083"/>
              <a:gd name="connsiteX3" fmla="*/ 2419798 w 2422039"/>
              <a:gd name="connsiteY3" fmla="*/ 5486083 h 5486083"/>
              <a:gd name="connsiteX0" fmla="*/ 2419798 w 2422039"/>
              <a:gd name="connsiteY0" fmla="*/ 5486083 h 5486083"/>
              <a:gd name="connsiteX1" fmla="*/ 0 w 2422039"/>
              <a:gd name="connsiteY1" fmla="*/ 2716832 h 5486083"/>
              <a:gd name="connsiteX2" fmla="*/ 2419798 w 2422039"/>
              <a:gd name="connsiteY2" fmla="*/ 0 h 5486083"/>
              <a:gd name="connsiteX3" fmla="*/ 2419798 w 2422039"/>
              <a:gd name="connsiteY3" fmla="*/ 5486083 h 5486083"/>
            </a:gdLst>
            <a:ahLst/>
            <a:cxnLst>
              <a:cxn ang="0">
                <a:pos x="connsiteX0" y="connsiteY0"/>
              </a:cxn>
              <a:cxn ang="0">
                <a:pos x="connsiteX1" y="connsiteY1"/>
              </a:cxn>
              <a:cxn ang="0">
                <a:pos x="connsiteX2" y="connsiteY2"/>
              </a:cxn>
              <a:cxn ang="0">
                <a:pos x="connsiteX3" y="connsiteY3"/>
              </a:cxn>
            </a:cxnLst>
            <a:rect l="l" t="t" r="r" b="b"/>
            <a:pathLst>
              <a:path w="2422039" h="5486083">
                <a:moveTo>
                  <a:pt x="2419798" y="5486083"/>
                </a:moveTo>
                <a:cubicBezTo>
                  <a:pt x="610649" y="5369599"/>
                  <a:pt x="0" y="3631179"/>
                  <a:pt x="0" y="2716832"/>
                </a:cubicBezTo>
                <a:cubicBezTo>
                  <a:pt x="0" y="1802485"/>
                  <a:pt x="552409" y="227144"/>
                  <a:pt x="2419798" y="0"/>
                </a:cubicBezTo>
                <a:cubicBezTo>
                  <a:pt x="2412032" y="1830636"/>
                  <a:pt x="2427564" y="3655447"/>
                  <a:pt x="2419798" y="5486083"/>
                </a:cubicBezTo>
                <a:close/>
              </a:path>
            </a:pathLst>
          </a:custGeom>
        </p:spPr>
        <p:txBody>
          <a:bodyPr wrap="square">
            <a:noAutofit/>
          </a:bodyPr>
          <a:lstStyle>
            <a:lvl1pPr>
              <a:defRPr>
                <a:latin typeface="Avenir Next LT Pro" panose="020B0504020202020204" pitchFamily="34" charset="0"/>
              </a:defRPr>
            </a:lvl1pPr>
          </a:lstStyle>
          <a:p>
            <a:r>
              <a:rPr lang="en-GB"/>
              <a:t>Click icon to add picture</a:t>
            </a:r>
          </a:p>
        </p:txBody>
      </p:sp>
      <p:sp>
        <p:nvSpPr>
          <p:cNvPr id="2" name="Title 1"/>
          <p:cNvSpPr>
            <a:spLocks noGrp="1"/>
          </p:cNvSpPr>
          <p:nvPr>
            <p:ph type="title"/>
          </p:nvPr>
        </p:nvSpPr>
        <p:spPr/>
        <p:txBody>
          <a:bodyPr/>
          <a:lstStyle/>
          <a:p>
            <a:r>
              <a:rPr lang="en-GB"/>
              <a:t>Click to edit Master title style</a:t>
            </a:r>
          </a:p>
        </p:txBody>
      </p:sp>
      <p:sp>
        <p:nvSpPr>
          <p:cNvPr id="4" name="Date Placeholder 2">
            <a:extLst>
              <a:ext uri="{FF2B5EF4-FFF2-40B4-BE49-F238E27FC236}">
                <a16:creationId xmlns:a16="http://schemas.microsoft.com/office/drawing/2014/main" id="{38BDB410-4F6B-49BB-A4D9-D5947A0B10C5}"/>
              </a:ext>
            </a:extLst>
          </p:cNvPr>
          <p:cNvSpPr>
            <a:spLocks noGrp="1"/>
          </p:cNvSpPr>
          <p:nvPr>
            <p:ph type="dt" sz="half" idx="10"/>
          </p:nvPr>
        </p:nvSpPr>
        <p:spPr/>
        <p:txBody>
          <a:bodyPr/>
          <a:lstStyle>
            <a:lvl1pPr>
              <a:defRPr sz="1100">
                <a:latin typeface="Avenir Next LT Pro" panose="020B0504020202020204" pitchFamily="34" charset="0"/>
              </a:defRPr>
            </a:lvl1pPr>
          </a:lstStyle>
          <a:p>
            <a:pPr>
              <a:defRPr/>
            </a:pPr>
            <a:fld id="{B46F8922-0DBC-4488-9298-2DCD142681C3}" type="datetimeFigureOut">
              <a:rPr lang="en-GB" smtClean="0"/>
              <a:pPr>
                <a:defRPr/>
              </a:pPr>
              <a:t>05/06/2025</a:t>
            </a:fld>
            <a:endParaRPr lang="en-GB"/>
          </a:p>
        </p:txBody>
      </p:sp>
      <p:sp>
        <p:nvSpPr>
          <p:cNvPr id="5" name="Footer Placeholder 3">
            <a:extLst>
              <a:ext uri="{FF2B5EF4-FFF2-40B4-BE49-F238E27FC236}">
                <a16:creationId xmlns:a16="http://schemas.microsoft.com/office/drawing/2014/main" id="{085D8098-F293-4761-A9FB-3FC3CF86D83E}"/>
              </a:ext>
            </a:extLst>
          </p:cNvPr>
          <p:cNvSpPr>
            <a:spLocks noGrp="1"/>
          </p:cNvSpPr>
          <p:nvPr>
            <p:ph type="ftr" sz="quarter" idx="11"/>
          </p:nvPr>
        </p:nvSpPr>
        <p:spPr>
          <a:xfrm>
            <a:off x="4038600" y="6451600"/>
            <a:ext cx="4114800" cy="250825"/>
          </a:xfrm>
          <a:prstGeom prst="rect">
            <a:avLst/>
          </a:prstGeom>
        </p:spPr>
        <p:txBody>
          <a:bodyPr/>
          <a:lstStyle>
            <a:lvl1pPr>
              <a:defRPr sz="1100">
                <a:latin typeface="Avenir Next LT Pro" panose="020B0504020202020204" pitchFamily="34" charset="0"/>
              </a:defRPr>
            </a:lvl1pPr>
          </a:lstStyle>
          <a:p>
            <a:pPr>
              <a:defRPr/>
            </a:pPr>
            <a:r>
              <a:rPr lang="en-GB"/>
              <a:t>Presented at the 2025 All Actuaries Summit</a:t>
            </a:r>
          </a:p>
          <a:p>
            <a:pPr>
              <a:defRPr/>
            </a:pPr>
            <a:endParaRPr lang="en-GB"/>
          </a:p>
        </p:txBody>
      </p:sp>
      <p:sp>
        <p:nvSpPr>
          <p:cNvPr id="6" name="Slide Number Placeholder 4">
            <a:extLst>
              <a:ext uri="{FF2B5EF4-FFF2-40B4-BE49-F238E27FC236}">
                <a16:creationId xmlns:a16="http://schemas.microsoft.com/office/drawing/2014/main" id="{C236A8AD-4EA7-4A6E-9B2E-1861B4238B93}"/>
              </a:ext>
            </a:extLst>
          </p:cNvPr>
          <p:cNvSpPr>
            <a:spLocks noGrp="1"/>
          </p:cNvSpPr>
          <p:nvPr>
            <p:ph type="sldNum" sz="quarter" idx="12"/>
          </p:nvPr>
        </p:nvSpPr>
        <p:spPr/>
        <p:txBody>
          <a:bodyPr/>
          <a:lstStyle>
            <a:lvl1pPr>
              <a:defRPr sz="1100">
                <a:latin typeface="Avenir Next LT Pro" panose="020B0504020202020204" pitchFamily="34" charset="0"/>
              </a:defRPr>
            </a:lvl1pPr>
          </a:lstStyle>
          <a:p>
            <a:pPr>
              <a:defRPr/>
            </a:pPr>
            <a:fld id="{FD4692F5-4AF9-4570-B4D1-1DBB5DAAABE8}" type="slidenum">
              <a:rPr lang="en-GB" smtClean="0"/>
              <a:pPr>
                <a:defRPr/>
              </a:pPr>
              <a:t>‹#›</a:t>
            </a:fld>
            <a:endParaRPr lang="en-GB"/>
          </a:p>
        </p:txBody>
      </p:sp>
    </p:spTree>
    <p:extLst>
      <p:ext uri="{BB962C8B-B14F-4D97-AF65-F5344CB8AC3E}">
        <p14:creationId xmlns:p14="http://schemas.microsoft.com/office/powerpoint/2010/main" val="76956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image 3">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92BA8C-213B-E4B7-8EEE-2E29BFC11CB7}"/>
              </a:ext>
            </a:extLst>
          </p:cNvPr>
          <p:cNvSpPr>
            <a:spLocks noGrp="1"/>
          </p:cNvSpPr>
          <p:nvPr>
            <p:ph type="body" sz="quarter" idx="13" hasCustomPrompt="1"/>
          </p:nvPr>
        </p:nvSpPr>
        <p:spPr>
          <a:xfrm>
            <a:off x="6096000" y="1269353"/>
            <a:ext cx="5416374" cy="4754880"/>
          </a:xfrm>
        </p:spPr>
        <p:txBody>
          <a:bodyPr/>
          <a:lstStyle>
            <a:lvl1pPr marL="0" indent="0">
              <a:lnSpc>
                <a:spcPct val="100000"/>
              </a:lnSpc>
              <a:spcBef>
                <a:spcPts val="0"/>
              </a:spcBef>
              <a:spcAft>
                <a:spcPts val="900"/>
              </a:spcAft>
              <a:buNone/>
              <a:defRPr sz="2000" b="0">
                <a:solidFill>
                  <a:schemeClr val="accent2"/>
                </a:solidFill>
                <a:latin typeface="+mj-lt"/>
              </a:defRPr>
            </a:lvl1pPr>
            <a:lvl2pPr marL="230400">
              <a:lnSpc>
                <a:spcPct val="114000"/>
              </a:lnSpc>
              <a:spcBef>
                <a:spcPts val="0"/>
              </a:spcBef>
              <a:spcAft>
                <a:spcPts val="900"/>
              </a:spcAft>
              <a:defRPr sz="1400">
                <a:latin typeface="Avenir Next LT Pro" panose="020B0504020202020204" pitchFamily="34" charset="0"/>
              </a:defRPr>
            </a:lvl2pPr>
          </a:lstStyle>
          <a:p>
            <a:pPr lvl="0"/>
            <a:r>
              <a:rPr lang="en-US"/>
              <a:t>Heading</a:t>
            </a:r>
          </a:p>
          <a:p>
            <a:pPr lvl="1"/>
            <a:r>
              <a:rPr lang="en-US"/>
              <a:t>Second level</a:t>
            </a:r>
            <a:endParaRPr lang="en-GB"/>
          </a:p>
        </p:txBody>
      </p:sp>
      <p:sp>
        <p:nvSpPr>
          <p:cNvPr id="7" name="Picture Placeholder 6">
            <a:extLst>
              <a:ext uri="{FF2B5EF4-FFF2-40B4-BE49-F238E27FC236}">
                <a16:creationId xmlns:a16="http://schemas.microsoft.com/office/drawing/2014/main" id="{2983D709-296E-B6C8-1830-93DC88A7DE70}"/>
              </a:ext>
            </a:extLst>
          </p:cNvPr>
          <p:cNvSpPr>
            <a:spLocks noGrp="1"/>
          </p:cNvSpPr>
          <p:nvPr>
            <p:ph type="pic" sz="quarter" idx="15"/>
          </p:nvPr>
        </p:nvSpPr>
        <p:spPr>
          <a:xfrm>
            <a:off x="603250" y="1268759"/>
            <a:ext cx="4543200" cy="4543200"/>
          </a:xfrm>
          <a:custGeom>
            <a:avLst/>
            <a:gdLst>
              <a:gd name="connsiteX0" fmla="*/ 1517400 w 3034800"/>
              <a:gd name="connsiteY0" fmla="*/ 0 h 3034800"/>
              <a:gd name="connsiteX1" fmla="*/ 3034800 w 3034800"/>
              <a:gd name="connsiteY1" fmla="*/ 1517400 h 3034800"/>
              <a:gd name="connsiteX2" fmla="*/ 1517400 w 3034800"/>
              <a:gd name="connsiteY2" fmla="*/ 3034800 h 3034800"/>
              <a:gd name="connsiteX3" fmla="*/ 0 w 3034800"/>
              <a:gd name="connsiteY3" fmla="*/ 1517400 h 3034800"/>
              <a:gd name="connsiteX4" fmla="*/ 1517400 w 3034800"/>
              <a:gd name="connsiteY4" fmla="*/ 0 h 303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800" h="3034800">
                <a:moveTo>
                  <a:pt x="1517400" y="0"/>
                </a:moveTo>
                <a:cubicBezTo>
                  <a:pt x="2355437" y="0"/>
                  <a:pt x="3034800" y="679363"/>
                  <a:pt x="3034800" y="1517400"/>
                </a:cubicBezTo>
                <a:cubicBezTo>
                  <a:pt x="3034800" y="2355439"/>
                  <a:pt x="2355437" y="3034800"/>
                  <a:pt x="1517400" y="3034800"/>
                </a:cubicBezTo>
                <a:cubicBezTo>
                  <a:pt x="679361" y="3034800"/>
                  <a:pt x="0" y="2355439"/>
                  <a:pt x="0" y="1517400"/>
                </a:cubicBezTo>
                <a:cubicBezTo>
                  <a:pt x="0" y="679363"/>
                  <a:pt x="679361" y="0"/>
                  <a:pt x="1517400" y="0"/>
                </a:cubicBezTo>
                <a:close/>
              </a:path>
            </a:pathLst>
          </a:custGeom>
        </p:spPr>
        <p:txBody>
          <a:bodyPr wrap="square">
            <a:noAutofit/>
          </a:bodyPr>
          <a:lstStyle>
            <a:lvl1pPr>
              <a:defRPr>
                <a:latin typeface="Avenir Next LT Pro" panose="020B0504020202020204" pitchFamily="34" charset="0"/>
              </a:defRPr>
            </a:lvl1pPr>
          </a:lstStyle>
          <a:p>
            <a:r>
              <a:rPr lang="en-GB"/>
              <a:t>Click icon to add picture</a:t>
            </a:r>
          </a:p>
        </p:txBody>
      </p:sp>
      <p:sp>
        <p:nvSpPr>
          <p:cNvPr id="2" name="Title 1"/>
          <p:cNvSpPr>
            <a:spLocks noGrp="1"/>
          </p:cNvSpPr>
          <p:nvPr>
            <p:ph type="title"/>
          </p:nvPr>
        </p:nvSpPr>
        <p:spPr/>
        <p:txBody>
          <a:bodyPr/>
          <a:lstStyle/>
          <a:p>
            <a:r>
              <a:rPr lang="en-GB"/>
              <a:t>Click to edit Master title style</a:t>
            </a:r>
          </a:p>
        </p:txBody>
      </p:sp>
      <p:sp>
        <p:nvSpPr>
          <p:cNvPr id="4" name="Date Placeholder 2">
            <a:extLst>
              <a:ext uri="{FF2B5EF4-FFF2-40B4-BE49-F238E27FC236}">
                <a16:creationId xmlns:a16="http://schemas.microsoft.com/office/drawing/2014/main" id="{38BDB410-4F6B-49BB-A4D9-D5947A0B10C5}"/>
              </a:ext>
            </a:extLst>
          </p:cNvPr>
          <p:cNvSpPr>
            <a:spLocks noGrp="1"/>
          </p:cNvSpPr>
          <p:nvPr>
            <p:ph type="dt" sz="half" idx="10"/>
          </p:nvPr>
        </p:nvSpPr>
        <p:spPr/>
        <p:txBody>
          <a:bodyPr/>
          <a:lstStyle>
            <a:lvl1pPr>
              <a:defRPr sz="1100">
                <a:latin typeface="Avenir Next LT Pro" panose="020B0504020202020204" pitchFamily="34" charset="0"/>
              </a:defRPr>
            </a:lvl1pPr>
          </a:lstStyle>
          <a:p>
            <a:pPr>
              <a:defRPr/>
            </a:pPr>
            <a:fld id="{B46F8922-0DBC-4488-9298-2DCD142681C3}" type="datetimeFigureOut">
              <a:rPr lang="en-GB" smtClean="0"/>
              <a:pPr>
                <a:defRPr/>
              </a:pPr>
              <a:t>05/06/2025</a:t>
            </a:fld>
            <a:endParaRPr lang="en-GB"/>
          </a:p>
        </p:txBody>
      </p:sp>
      <p:sp>
        <p:nvSpPr>
          <p:cNvPr id="5" name="Footer Placeholder 3">
            <a:extLst>
              <a:ext uri="{FF2B5EF4-FFF2-40B4-BE49-F238E27FC236}">
                <a16:creationId xmlns:a16="http://schemas.microsoft.com/office/drawing/2014/main" id="{085D8098-F293-4761-A9FB-3FC3CF86D83E}"/>
              </a:ext>
            </a:extLst>
          </p:cNvPr>
          <p:cNvSpPr>
            <a:spLocks noGrp="1"/>
          </p:cNvSpPr>
          <p:nvPr>
            <p:ph type="ftr" sz="quarter" idx="11"/>
          </p:nvPr>
        </p:nvSpPr>
        <p:spPr>
          <a:xfrm>
            <a:off x="4038600" y="6451600"/>
            <a:ext cx="4114800" cy="250825"/>
          </a:xfrm>
          <a:prstGeom prst="rect">
            <a:avLst/>
          </a:prstGeom>
        </p:spPr>
        <p:txBody>
          <a:bodyPr/>
          <a:lstStyle>
            <a:lvl1pPr>
              <a:defRPr sz="1100">
                <a:latin typeface="Avenir Next LT Pro" panose="020B0504020202020204" pitchFamily="34" charset="0"/>
              </a:defRPr>
            </a:lvl1pPr>
          </a:lstStyle>
          <a:p>
            <a:pPr>
              <a:defRPr/>
            </a:pPr>
            <a:endParaRPr lang="en-GB"/>
          </a:p>
        </p:txBody>
      </p:sp>
      <p:sp>
        <p:nvSpPr>
          <p:cNvPr id="6" name="Slide Number Placeholder 4">
            <a:extLst>
              <a:ext uri="{FF2B5EF4-FFF2-40B4-BE49-F238E27FC236}">
                <a16:creationId xmlns:a16="http://schemas.microsoft.com/office/drawing/2014/main" id="{C236A8AD-4EA7-4A6E-9B2E-1861B4238B93}"/>
              </a:ext>
            </a:extLst>
          </p:cNvPr>
          <p:cNvSpPr>
            <a:spLocks noGrp="1"/>
          </p:cNvSpPr>
          <p:nvPr>
            <p:ph type="sldNum" sz="quarter" idx="12"/>
          </p:nvPr>
        </p:nvSpPr>
        <p:spPr/>
        <p:txBody>
          <a:bodyPr/>
          <a:lstStyle>
            <a:lvl1pPr>
              <a:defRPr sz="1100">
                <a:latin typeface="Avenir Next LT Pro" panose="020B0504020202020204" pitchFamily="34" charset="0"/>
              </a:defRPr>
            </a:lvl1pPr>
          </a:lstStyle>
          <a:p>
            <a:pPr>
              <a:defRPr/>
            </a:pPr>
            <a:fld id="{FD4692F5-4AF9-4570-B4D1-1DBB5DAAABE8}" type="slidenum">
              <a:rPr lang="en-GB" smtClean="0"/>
              <a:pPr>
                <a:defRPr/>
              </a:pPr>
              <a:t>‹#›</a:t>
            </a:fld>
            <a:endParaRPr lang="en-GB"/>
          </a:p>
        </p:txBody>
      </p:sp>
    </p:spTree>
    <p:extLst>
      <p:ext uri="{BB962C8B-B14F-4D97-AF65-F5344CB8AC3E}">
        <p14:creationId xmlns:p14="http://schemas.microsoft.com/office/powerpoint/2010/main" val="3261671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chart">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92BA8C-213B-E4B7-8EEE-2E29BFC11CB7}"/>
              </a:ext>
            </a:extLst>
          </p:cNvPr>
          <p:cNvSpPr>
            <a:spLocks noGrp="1"/>
          </p:cNvSpPr>
          <p:nvPr>
            <p:ph type="body" sz="quarter" idx="13" hasCustomPrompt="1"/>
          </p:nvPr>
        </p:nvSpPr>
        <p:spPr>
          <a:xfrm>
            <a:off x="608602" y="1269353"/>
            <a:ext cx="3255150" cy="4754880"/>
          </a:xfrm>
        </p:spPr>
        <p:txBody>
          <a:bodyPr/>
          <a:lstStyle>
            <a:lvl1pPr marL="0" indent="0">
              <a:lnSpc>
                <a:spcPct val="100000"/>
              </a:lnSpc>
              <a:spcBef>
                <a:spcPts val="0"/>
              </a:spcBef>
              <a:spcAft>
                <a:spcPts val="900"/>
              </a:spcAft>
              <a:buNone/>
              <a:defRPr sz="2000" b="0">
                <a:solidFill>
                  <a:schemeClr val="accent2"/>
                </a:solidFill>
                <a:latin typeface="+mj-lt"/>
              </a:defRPr>
            </a:lvl1pPr>
            <a:lvl2pPr marL="230400">
              <a:lnSpc>
                <a:spcPct val="114000"/>
              </a:lnSpc>
              <a:spcBef>
                <a:spcPts val="0"/>
              </a:spcBef>
              <a:spcAft>
                <a:spcPts val="900"/>
              </a:spcAft>
              <a:defRPr sz="1400">
                <a:latin typeface="Avenir Next LT Pro" panose="020B0504020202020204" pitchFamily="34" charset="0"/>
              </a:defRPr>
            </a:lvl2pPr>
          </a:lstStyle>
          <a:p>
            <a:pPr lvl="0"/>
            <a:r>
              <a:rPr lang="en-US"/>
              <a:t>Heading</a:t>
            </a:r>
          </a:p>
          <a:p>
            <a:pPr lvl="1"/>
            <a:r>
              <a:rPr lang="en-US"/>
              <a:t>Second level</a:t>
            </a:r>
            <a:endParaRPr lang="en-GB"/>
          </a:p>
        </p:txBody>
      </p:sp>
      <p:sp>
        <p:nvSpPr>
          <p:cNvPr id="2" name="Title 1"/>
          <p:cNvSpPr>
            <a:spLocks noGrp="1"/>
          </p:cNvSpPr>
          <p:nvPr>
            <p:ph type="title" hasCustomPrompt="1"/>
          </p:nvPr>
        </p:nvSpPr>
        <p:spPr/>
        <p:txBody>
          <a:bodyPr/>
          <a:lstStyle>
            <a:lvl1pPr>
              <a:defRPr/>
            </a:lvl1pPr>
          </a:lstStyle>
          <a:p>
            <a:r>
              <a:rPr lang="en-GB"/>
              <a:t>Click to edit master title style</a:t>
            </a:r>
          </a:p>
        </p:txBody>
      </p:sp>
      <p:sp>
        <p:nvSpPr>
          <p:cNvPr id="4" name="Date Placeholder 2">
            <a:extLst>
              <a:ext uri="{FF2B5EF4-FFF2-40B4-BE49-F238E27FC236}">
                <a16:creationId xmlns:a16="http://schemas.microsoft.com/office/drawing/2014/main" id="{38BDB410-4F6B-49BB-A4D9-D5947A0B10C5}"/>
              </a:ext>
            </a:extLst>
          </p:cNvPr>
          <p:cNvSpPr>
            <a:spLocks noGrp="1"/>
          </p:cNvSpPr>
          <p:nvPr>
            <p:ph type="dt" sz="half" idx="10"/>
          </p:nvPr>
        </p:nvSpPr>
        <p:spPr/>
        <p:txBody>
          <a:bodyPr/>
          <a:lstStyle>
            <a:lvl1pPr>
              <a:defRPr sz="1100">
                <a:latin typeface="Avenir Next LT Pro" panose="020B0504020202020204" pitchFamily="34" charset="0"/>
              </a:defRPr>
            </a:lvl1pPr>
          </a:lstStyle>
          <a:p>
            <a:pPr>
              <a:defRPr/>
            </a:pPr>
            <a:fld id="{B46F8922-0DBC-4488-9298-2DCD142681C3}" type="datetimeFigureOut">
              <a:rPr lang="en-GB" smtClean="0"/>
              <a:pPr>
                <a:defRPr/>
              </a:pPr>
              <a:t>05/06/2025</a:t>
            </a:fld>
            <a:endParaRPr lang="en-GB"/>
          </a:p>
        </p:txBody>
      </p:sp>
      <p:sp>
        <p:nvSpPr>
          <p:cNvPr id="5" name="Footer Placeholder 3">
            <a:extLst>
              <a:ext uri="{FF2B5EF4-FFF2-40B4-BE49-F238E27FC236}">
                <a16:creationId xmlns:a16="http://schemas.microsoft.com/office/drawing/2014/main" id="{085D8098-F293-4761-A9FB-3FC3CF86D83E}"/>
              </a:ext>
            </a:extLst>
          </p:cNvPr>
          <p:cNvSpPr>
            <a:spLocks noGrp="1"/>
          </p:cNvSpPr>
          <p:nvPr>
            <p:ph type="ftr" sz="quarter" idx="11"/>
          </p:nvPr>
        </p:nvSpPr>
        <p:spPr>
          <a:xfrm>
            <a:off x="4038600" y="6451600"/>
            <a:ext cx="4114800" cy="250825"/>
          </a:xfrm>
          <a:prstGeom prst="rect">
            <a:avLst/>
          </a:prstGeom>
        </p:spPr>
        <p:txBody>
          <a:bodyPr/>
          <a:lstStyle>
            <a:lvl1pPr>
              <a:defRPr sz="1100">
                <a:latin typeface="Avenir Next LT Pro" panose="020B0504020202020204" pitchFamily="34" charset="0"/>
              </a:defRPr>
            </a:lvl1pPr>
          </a:lstStyle>
          <a:p>
            <a:pPr>
              <a:defRPr/>
            </a:pPr>
            <a:endParaRPr lang="en-GB"/>
          </a:p>
        </p:txBody>
      </p:sp>
      <p:sp>
        <p:nvSpPr>
          <p:cNvPr id="6" name="Slide Number Placeholder 4">
            <a:extLst>
              <a:ext uri="{FF2B5EF4-FFF2-40B4-BE49-F238E27FC236}">
                <a16:creationId xmlns:a16="http://schemas.microsoft.com/office/drawing/2014/main" id="{C236A8AD-4EA7-4A6E-9B2E-1861B4238B93}"/>
              </a:ext>
            </a:extLst>
          </p:cNvPr>
          <p:cNvSpPr>
            <a:spLocks noGrp="1"/>
          </p:cNvSpPr>
          <p:nvPr>
            <p:ph type="sldNum" sz="quarter" idx="12"/>
          </p:nvPr>
        </p:nvSpPr>
        <p:spPr/>
        <p:txBody>
          <a:bodyPr/>
          <a:lstStyle>
            <a:lvl1pPr>
              <a:defRPr sz="1100">
                <a:latin typeface="Avenir Next LT Pro" panose="020B0504020202020204" pitchFamily="34" charset="0"/>
              </a:defRPr>
            </a:lvl1pPr>
          </a:lstStyle>
          <a:p>
            <a:pPr>
              <a:defRPr/>
            </a:pPr>
            <a:fld id="{FD4692F5-4AF9-4570-B4D1-1DBB5DAAABE8}" type="slidenum">
              <a:rPr lang="en-GB" smtClean="0"/>
              <a:pPr>
                <a:defRPr/>
              </a:pPr>
              <a:t>‹#›</a:t>
            </a:fld>
            <a:endParaRPr lang="en-GB"/>
          </a:p>
        </p:txBody>
      </p:sp>
      <p:sp>
        <p:nvSpPr>
          <p:cNvPr id="8" name="Chart Placeholder 7">
            <a:extLst>
              <a:ext uri="{FF2B5EF4-FFF2-40B4-BE49-F238E27FC236}">
                <a16:creationId xmlns:a16="http://schemas.microsoft.com/office/drawing/2014/main" id="{3971E075-E679-AE41-1907-203558BFF24D}"/>
              </a:ext>
            </a:extLst>
          </p:cNvPr>
          <p:cNvSpPr>
            <a:spLocks noGrp="1"/>
          </p:cNvSpPr>
          <p:nvPr>
            <p:ph type="chart" sz="quarter" idx="14"/>
          </p:nvPr>
        </p:nvSpPr>
        <p:spPr>
          <a:xfrm>
            <a:off x="3961800" y="1268760"/>
            <a:ext cx="7534800" cy="4754880"/>
          </a:xfrm>
          <a:solidFill>
            <a:schemeClr val="bg1">
              <a:lumMod val="95000"/>
            </a:schemeClr>
          </a:solidFill>
        </p:spPr>
        <p:txBody>
          <a:bodyPr/>
          <a:lstStyle>
            <a:lvl1pPr>
              <a:defRPr>
                <a:latin typeface="Avenir Next LT Pro" panose="020B0504020202020204" pitchFamily="34" charset="0"/>
              </a:defRPr>
            </a:lvl1pPr>
          </a:lstStyle>
          <a:p>
            <a:r>
              <a:rPr lang="en-GB"/>
              <a:t>Click icon to add chart</a:t>
            </a:r>
          </a:p>
        </p:txBody>
      </p:sp>
    </p:spTree>
    <p:extLst>
      <p:ext uri="{BB962C8B-B14F-4D97-AF65-F5344CB8AC3E}">
        <p14:creationId xmlns:p14="http://schemas.microsoft.com/office/powerpoint/2010/main" val="3252480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p>
        </p:txBody>
      </p:sp>
      <p:sp>
        <p:nvSpPr>
          <p:cNvPr id="4" name="Date Placeholder 2">
            <a:extLst>
              <a:ext uri="{FF2B5EF4-FFF2-40B4-BE49-F238E27FC236}">
                <a16:creationId xmlns:a16="http://schemas.microsoft.com/office/drawing/2014/main" id="{38BDB410-4F6B-49BB-A4D9-D5947A0B10C5}"/>
              </a:ext>
            </a:extLst>
          </p:cNvPr>
          <p:cNvSpPr>
            <a:spLocks noGrp="1"/>
          </p:cNvSpPr>
          <p:nvPr>
            <p:ph type="dt" sz="half" idx="10"/>
          </p:nvPr>
        </p:nvSpPr>
        <p:spPr/>
        <p:txBody>
          <a:bodyPr/>
          <a:lstStyle>
            <a:lvl1pPr>
              <a:defRPr sz="1100">
                <a:latin typeface="Avenir Next LT Pro" panose="020B0504020202020204" pitchFamily="34" charset="0"/>
              </a:defRPr>
            </a:lvl1pPr>
          </a:lstStyle>
          <a:p>
            <a:pPr>
              <a:defRPr/>
            </a:pPr>
            <a:fld id="{B46F8922-0DBC-4488-9298-2DCD142681C3}" type="datetimeFigureOut">
              <a:rPr lang="en-GB" smtClean="0"/>
              <a:pPr>
                <a:defRPr/>
              </a:pPr>
              <a:t>05/06/2025</a:t>
            </a:fld>
            <a:endParaRPr lang="en-GB"/>
          </a:p>
        </p:txBody>
      </p:sp>
      <p:sp>
        <p:nvSpPr>
          <p:cNvPr id="5" name="Footer Placeholder 3">
            <a:extLst>
              <a:ext uri="{FF2B5EF4-FFF2-40B4-BE49-F238E27FC236}">
                <a16:creationId xmlns:a16="http://schemas.microsoft.com/office/drawing/2014/main" id="{085D8098-F293-4761-A9FB-3FC3CF86D83E}"/>
              </a:ext>
            </a:extLst>
          </p:cNvPr>
          <p:cNvSpPr>
            <a:spLocks noGrp="1"/>
          </p:cNvSpPr>
          <p:nvPr>
            <p:ph type="ftr" sz="quarter" idx="11"/>
          </p:nvPr>
        </p:nvSpPr>
        <p:spPr>
          <a:xfrm>
            <a:off x="4038600" y="6451600"/>
            <a:ext cx="4114800" cy="250825"/>
          </a:xfrm>
          <a:prstGeom prst="rect">
            <a:avLst/>
          </a:prstGeom>
        </p:spPr>
        <p:txBody>
          <a:bodyPr/>
          <a:lstStyle>
            <a:lvl1pPr>
              <a:defRPr sz="1100">
                <a:latin typeface="Avenir Next LT Pro" panose="020B0504020202020204" pitchFamily="34" charset="0"/>
              </a:defRPr>
            </a:lvl1pPr>
          </a:lstStyle>
          <a:p>
            <a:pPr>
              <a:defRPr/>
            </a:pPr>
            <a:endParaRPr lang="en-GB"/>
          </a:p>
        </p:txBody>
      </p:sp>
      <p:sp>
        <p:nvSpPr>
          <p:cNvPr id="6" name="Slide Number Placeholder 4">
            <a:extLst>
              <a:ext uri="{FF2B5EF4-FFF2-40B4-BE49-F238E27FC236}">
                <a16:creationId xmlns:a16="http://schemas.microsoft.com/office/drawing/2014/main" id="{C236A8AD-4EA7-4A6E-9B2E-1861B4238B93}"/>
              </a:ext>
            </a:extLst>
          </p:cNvPr>
          <p:cNvSpPr>
            <a:spLocks noGrp="1"/>
          </p:cNvSpPr>
          <p:nvPr>
            <p:ph type="sldNum" sz="quarter" idx="12"/>
          </p:nvPr>
        </p:nvSpPr>
        <p:spPr/>
        <p:txBody>
          <a:bodyPr/>
          <a:lstStyle>
            <a:lvl1pPr>
              <a:defRPr sz="1100">
                <a:latin typeface="Avenir Next LT Pro" panose="020B0504020202020204" pitchFamily="34" charset="0"/>
              </a:defRPr>
            </a:lvl1pPr>
          </a:lstStyle>
          <a:p>
            <a:pPr>
              <a:defRPr/>
            </a:pPr>
            <a:fld id="{FD4692F5-4AF9-4570-B4D1-1DBB5DAAABE8}" type="slidenum">
              <a:rPr lang="en-GB" smtClean="0"/>
              <a:pPr>
                <a:defRPr/>
              </a:pPr>
              <a:t>‹#›</a:t>
            </a:fld>
            <a:endParaRPr lang="en-GB"/>
          </a:p>
        </p:txBody>
      </p:sp>
      <p:sp>
        <p:nvSpPr>
          <p:cNvPr id="7" name="Text Placeholder 6">
            <a:extLst>
              <a:ext uri="{FF2B5EF4-FFF2-40B4-BE49-F238E27FC236}">
                <a16:creationId xmlns:a16="http://schemas.microsoft.com/office/drawing/2014/main" id="{7897CB8F-4106-63E3-C5E0-D055888F8851}"/>
              </a:ext>
            </a:extLst>
          </p:cNvPr>
          <p:cNvSpPr>
            <a:spLocks noGrp="1"/>
          </p:cNvSpPr>
          <p:nvPr>
            <p:ph type="body" sz="quarter" idx="13" hasCustomPrompt="1"/>
          </p:nvPr>
        </p:nvSpPr>
        <p:spPr>
          <a:xfrm>
            <a:off x="614514" y="1269353"/>
            <a:ext cx="8224686" cy="4754880"/>
          </a:xfrm>
        </p:spPr>
        <p:txBody>
          <a:bodyPr/>
          <a:lstStyle>
            <a:lvl1pPr marL="0" indent="0">
              <a:lnSpc>
                <a:spcPct val="100000"/>
              </a:lnSpc>
              <a:spcBef>
                <a:spcPts val="0"/>
              </a:spcBef>
              <a:spcAft>
                <a:spcPts val="900"/>
              </a:spcAft>
              <a:buNone/>
              <a:defRPr sz="2000" b="0">
                <a:solidFill>
                  <a:schemeClr val="accent2"/>
                </a:solidFill>
                <a:latin typeface="+mj-lt"/>
              </a:defRPr>
            </a:lvl1pPr>
            <a:lvl2pPr marL="230400">
              <a:lnSpc>
                <a:spcPct val="114000"/>
              </a:lnSpc>
              <a:spcBef>
                <a:spcPts val="0"/>
              </a:spcBef>
              <a:spcAft>
                <a:spcPts val="900"/>
              </a:spcAft>
              <a:defRPr sz="1400">
                <a:latin typeface="Avenir Next LT Pro" panose="020B0504020202020204" pitchFamily="34" charset="0"/>
              </a:defRPr>
            </a:lvl2pPr>
          </a:lstStyle>
          <a:p>
            <a:pPr lvl="0"/>
            <a:r>
              <a:rPr lang="en-US"/>
              <a:t>Heading</a:t>
            </a:r>
          </a:p>
          <a:p>
            <a:pPr lvl="1"/>
            <a:r>
              <a:rPr lang="en-US"/>
              <a:t>Second level</a:t>
            </a:r>
            <a:endParaRPr lang="en-GB"/>
          </a:p>
        </p:txBody>
      </p:sp>
      <p:sp>
        <p:nvSpPr>
          <p:cNvPr id="8" name="TextBox 7">
            <a:extLst>
              <a:ext uri="{FF2B5EF4-FFF2-40B4-BE49-F238E27FC236}">
                <a16:creationId xmlns:a16="http://schemas.microsoft.com/office/drawing/2014/main" id="{196FB33C-1F71-21FC-7D83-0AF86C0F73D9}"/>
              </a:ext>
            </a:extLst>
          </p:cNvPr>
          <p:cNvSpPr txBox="1"/>
          <p:nvPr userDrawn="1"/>
        </p:nvSpPr>
        <p:spPr>
          <a:xfrm>
            <a:off x="8976360" y="1269902"/>
            <a:ext cx="2606040" cy="4754880"/>
          </a:xfrm>
          <a:prstGeom prst="rect">
            <a:avLst/>
          </a:prstGeom>
          <a:solidFill>
            <a:srgbClr val="11B3B6"/>
          </a:solidFill>
        </p:spPr>
        <p:txBody>
          <a:bodyPr wrap="square" rtlCol="0">
            <a:spAutoFit/>
          </a:bodyPr>
          <a:lstStyle/>
          <a:p>
            <a:endParaRPr lang="en-US"/>
          </a:p>
        </p:txBody>
      </p:sp>
      <p:sp>
        <p:nvSpPr>
          <p:cNvPr id="9" name="Text Placeholder 6">
            <a:extLst>
              <a:ext uri="{FF2B5EF4-FFF2-40B4-BE49-F238E27FC236}">
                <a16:creationId xmlns:a16="http://schemas.microsoft.com/office/drawing/2014/main" id="{6C8D993C-148B-D7F1-F4B3-8919025F305D}"/>
              </a:ext>
            </a:extLst>
          </p:cNvPr>
          <p:cNvSpPr>
            <a:spLocks noGrp="1"/>
          </p:cNvSpPr>
          <p:nvPr>
            <p:ph type="body" sz="quarter" idx="14" hasCustomPrompt="1"/>
          </p:nvPr>
        </p:nvSpPr>
        <p:spPr>
          <a:xfrm>
            <a:off x="9030578" y="1430117"/>
            <a:ext cx="2497604" cy="4594115"/>
          </a:xfrm>
        </p:spPr>
        <p:txBody>
          <a:bodyPr/>
          <a:lstStyle>
            <a:lvl1pPr marL="0" indent="0">
              <a:lnSpc>
                <a:spcPct val="100000"/>
              </a:lnSpc>
              <a:spcBef>
                <a:spcPts val="0"/>
              </a:spcBef>
              <a:spcAft>
                <a:spcPts val="900"/>
              </a:spcAft>
              <a:buNone/>
              <a:defRPr sz="1600" b="1">
                <a:solidFill>
                  <a:schemeClr val="bg1"/>
                </a:solidFill>
                <a:latin typeface="+mj-lt"/>
              </a:defRPr>
            </a:lvl1pPr>
            <a:lvl2pPr marL="1800" indent="0">
              <a:lnSpc>
                <a:spcPct val="114000"/>
              </a:lnSpc>
              <a:spcBef>
                <a:spcPts val="0"/>
              </a:spcBef>
              <a:spcAft>
                <a:spcPts val="900"/>
              </a:spcAft>
              <a:buNone/>
              <a:defRPr sz="1400">
                <a:solidFill>
                  <a:schemeClr val="bg1"/>
                </a:solidFill>
                <a:latin typeface="+mj-lt"/>
              </a:defRPr>
            </a:lvl2pPr>
          </a:lstStyle>
          <a:p>
            <a:pPr lvl="0"/>
            <a:r>
              <a:rPr lang="en-US"/>
              <a:t>Heading</a:t>
            </a:r>
          </a:p>
          <a:p>
            <a:pPr lvl="1"/>
            <a:r>
              <a:rPr lang="en-US"/>
              <a:t>Second level</a:t>
            </a:r>
            <a:endParaRPr lang="en-GB"/>
          </a:p>
        </p:txBody>
      </p:sp>
    </p:spTree>
    <p:extLst>
      <p:ext uri="{BB962C8B-B14F-4D97-AF65-F5344CB8AC3E}">
        <p14:creationId xmlns:p14="http://schemas.microsoft.com/office/powerpoint/2010/main" val="3841353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chart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p>
        </p:txBody>
      </p:sp>
      <p:sp>
        <p:nvSpPr>
          <p:cNvPr id="4" name="Date Placeholder 2">
            <a:extLst>
              <a:ext uri="{FF2B5EF4-FFF2-40B4-BE49-F238E27FC236}">
                <a16:creationId xmlns:a16="http://schemas.microsoft.com/office/drawing/2014/main" id="{38BDB410-4F6B-49BB-A4D9-D5947A0B10C5}"/>
              </a:ext>
            </a:extLst>
          </p:cNvPr>
          <p:cNvSpPr>
            <a:spLocks noGrp="1"/>
          </p:cNvSpPr>
          <p:nvPr>
            <p:ph type="dt" sz="half" idx="10"/>
          </p:nvPr>
        </p:nvSpPr>
        <p:spPr/>
        <p:txBody>
          <a:bodyPr/>
          <a:lstStyle>
            <a:lvl1pPr>
              <a:defRPr>
                <a:latin typeface="Avenir Next LT Pro" panose="020B0504020202020204" pitchFamily="34" charset="0"/>
              </a:defRPr>
            </a:lvl1pPr>
          </a:lstStyle>
          <a:p>
            <a:pPr>
              <a:defRPr/>
            </a:pPr>
            <a:fld id="{B46F8922-0DBC-4488-9298-2DCD142681C3}" type="datetimeFigureOut">
              <a:rPr lang="en-GB" smtClean="0"/>
              <a:pPr>
                <a:defRPr/>
              </a:pPr>
              <a:t>05/06/2025</a:t>
            </a:fld>
            <a:endParaRPr lang="en-GB"/>
          </a:p>
        </p:txBody>
      </p:sp>
      <p:sp>
        <p:nvSpPr>
          <p:cNvPr id="5" name="Footer Placeholder 3">
            <a:extLst>
              <a:ext uri="{FF2B5EF4-FFF2-40B4-BE49-F238E27FC236}">
                <a16:creationId xmlns:a16="http://schemas.microsoft.com/office/drawing/2014/main" id="{085D8098-F293-4761-A9FB-3FC3CF86D83E}"/>
              </a:ext>
            </a:extLst>
          </p:cNvPr>
          <p:cNvSpPr>
            <a:spLocks noGrp="1"/>
          </p:cNvSpPr>
          <p:nvPr>
            <p:ph type="ftr" sz="quarter" idx="11"/>
          </p:nvPr>
        </p:nvSpPr>
        <p:spPr>
          <a:xfrm>
            <a:off x="4038600" y="6451600"/>
            <a:ext cx="4114800" cy="250825"/>
          </a:xfrm>
          <a:prstGeom prst="rect">
            <a:avLst/>
          </a:prstGeom>
        </p:spPr>
        <p:txBody>
          <a:bodyPr/>
          <a:lstStyle>
            <a:lvl1pPr>
              <a:defRPr>
                <a:latin typeface="Avenir Next LT Pro" panose="020B0504020202020204" pitchFamily="34" charset="0"/>
              </a:defRPr>
            </a:lvl1pPr>
          </a:lstStyle>
          <a:p>
            <a:pPr>
              <a:defRPr/>
            </a:pPr>
            <a:endParaRPr lang="en-GB"/>
          </a:p>
        </p:txBody>
      </p:sp>
      <p:sp>
        <p:nvSpPr>
          <p:cNvPr id="6" name="Slide Number Placeholder 4">
            <a:extLst>
              <a:ext uri="{FF2B5EF4-FFF2-40B4-BE49-F238E27FC236}">
                <a16:creationId xmlns:a16="http://schemas.microsoft.com/office/drawing/2014/main" id="{C236A8AD-4EA7-4A6E-9B2E-1861B4238B93}"/>
              </a:ext>
            </a:extLst>
          </p:cNvPr>
          <p:cNvSpPr>
            <a:spLocks noGrp="1"/>
          </p:cNvSpPr>
          <p:nvPr>
            <p:ph type="sldNum" sz="quarter" idx="12"/>
          </p:nvPr>
        </p:nvSpPr>
        <p:spPr/>
        <p:txBody>
          <a:bodyPr/>
          <a:lstStyle>
            <a:lvl1pPr>
              <a:defRPr>
                <a:latin typeface="Avenir Next LT Pro" panose="020B0504020202020204" pitchFamily="34" charset="0"/>
              </a:defRPr>
            </a:lvl1pPr>
          </a:lstStyle>
          <a:p>
            <a:pPr>
              <a:defRPr/>
            </a:pPr>
            <a:fld id="{FD4692F5-4AF9-4570-B4D1-1DBB5DAAABE8}" type="slidenum">
              <a:rPr lang="en-GB" smtClean="0"/>
              <a:pPr>
                <a:defRPr/>
              </a:pPr>
              <a:t>‹#›</a:t>
            </a:fld>
            <a:endParaRPr lang="en-GB"/>
          </a:p>
        </p:txBody>
      </p:sp>
      <p:sp>
        <p:nvSpPr>
          <p:cNvPr id="7" name="Text Placeholder 6">
            <a:extLst>
              <a:ext uri="{FF2B5EF4-FFF2-40B4-BE49-F238E27FC236}">
                <a16:creationId xmlns:a16="http://schemas.microsoft.com/office/drawing/2014/main" id="{7897CB8F-4106-63E3-C5E0-D055888F8851}"/>
              </a:ext>
            </a:extLst>
          </p:cNvPr>
          <p:cNvSpPr>
            <a:spLocks noGrp="1"/>
          </p:cNvSpPr>
          <p:nvPr>
            <p:ph type="body" sz="quarter" idx="13" hasCustomPrompt="1"/>
          </p:nvPr>
        </p:nvSpPr>
        <p:spPr>
          <a:xfrm>
            <a:off x="614514" y="1269353"/>
            <a:ext cx="8224686" cy="791495"/>
          </a:xfrm>
        </p:spPr>
        <p:txBody>
          <a:bodyPr/>
          <a:lstStyle>
            <a:lvl1pPr marL="0" indent="0">
              <a:lnSpc>
                <a:spcPct val="100000"/>
              </a:lnSpc>
              <a:spcBef>
                <a:spcPts val="0"/>
              </a:spcBef>
              <a:spcAft>
                <a:spcPts val="900"/>
              </a:spcAft>
              <a:buNone/>
              <a:defRPr sz="2000" b="0">
                <a:solidFill>
                  <a:schemeClr val="accent2"/>
                </a:solidFill>
                <a:latin typeface="+mj-lt"/>
              </a:defRPr>
            </a:lvl1pPr>
            <a:lvl2pPr marL="230400">
              <a:lnSpc>
                <a:spcPct val="114000"/>
              </a:lnSpc>
              <a:spcBef>
                <a:spcPts val="0"/>
              </a:spcBef>
              <a:spcAft>
                <a:spcPts val="900"/>
              </a:spcAft>
              <a:defRPr sz="1400">
                <a:latin typeface="Avenir Next LT Pro" panose="020B0504020202020204" pitchFamily="34" charset="0"/>
              </a:defRPr>
            </a:lvl2pPr>
          </a:lstStyle>
          <a:p>
            <a:pPr lvl="1"/>
            <a:r>
              <a:rPr lang="en-US"/>
              <a:t>Second level</a:t>
            </a:r>
            <a:endParaRPr lang="en-GB"/>
          </a:p>
        </p:txBody>
      </p:sp>
      <p:sp>
        <p:nvSpPr>
          <p:cNvPr id="8" name="TextBox 7">
            <a:extLst>
              <a:ext uri="{FF2B5EF4-FFF2-40B4-BE49-F238E27FC236}">
                <a16:creationId xmlns:a16="http://schemas.microsoft.com/office/drawing/2014/main" id="{196FB33C-1F71-21FC-7D83-0AF86C0F73D9}"/>
              </a:ext>
            </a:extLst>
          </p:cNvPr>
          <p:cNvSpPr txBox="1"/>
          <p:nvPr userDrawn="1"/>
        </p:nvSpPr>
        <p:spPr>
          <a:xfrm>
            <a:off x="8976360" y="1269902"/>
            <a:ext cx="2606040" cy="4754880"/>
          </a:xfrm>
          <a:prstGeom prst="rect">
            <a:avLst/>
          </a:prstGeom>
          <a:solidFill>
            <a:srgbClr val="11B3B6"/>
          </a:solidFill>
        </p:spPr>
        <p:txBody>
          <a:bodyPr wrap="square" rtlCol="0">
            <a:spAutoFit/>
          </a:bodyPr>
          <a:lstStyle/>
          <a:p>
            <a:endParaRPr lang="en-US"/>
          </a:p>
        </p:txBody>
      </p:sp>
      <p:sp>
        <p:nvSpPr>
          <p:cNvPr id="9" name="Text Placeholder 6">
            <a:extLst>
              <a:ext uri="{FF2B5EF4-FFF2-40B4-BE49-F238E27FC236}">
                <a16:creationId xmlns:a16="http://schemas.microsoft.com/office/drawing/2014/main" id="{6C8D993C-148B-D7F1-F4B3-8919025F305D}"/>
              </a:ext>
            </a:extLst>
          </p:cNvPr>
          <p:cNvSpPr>
            <a:spLocks noGrp="1"/>
          </p:cNvSpPr>
          <p:nvPr>
            <p:ph type="body" sz="quarter" idx="14" hasCustomPrompt="1"/>
          </p:nvPr>
        </p:nvSpPr>
        <p:spPr>
          <a:xfrm>
            <a:off x="9030578" y="1430117"/>
            <a:ext cx="2497604" cy="4594115"/>
          </a:xfrm>
        </p:spPr>
        <p:txBody>
          <a:bodyPr/>
          <a:lstStyle>
            <a:lvl1pPr marL="0" indent="0">
              <a:lnSpc>
                <a:spcPct val="100000"/>
              </a:lnSpc>
              <a:spcBef>
                <a:spcPts val="0"/>
              </a:spcBef>
              <a:spcAft>
                <a:spcPts val="900"/>
              </a:spcAft>
              <a:buNone/>
              <a:defRPr sz="1600" b="1">
                <a:solidFill>
                  <a:schemeClr val="bg1"/>
                </a:solidFill>
                <a:latin typeface="+mj-lt"/>
              </a:defRPr>
            </a:lvl1pPr>
            <a:lvl2pPr marL="1800" indent="0">
              <a:lnSpc>
                <a:spcPct val="114000"/>
              </a:lnSpc>
              <a:spcBef>
                <a:spcPts val="0"/>
              </a:spcBef>
              <a:spcAft>
                <a:spcPts val="900"/>
              </a:spcAft>
              <a:buNone/>
              <a:defRPr sz="1400">
                <a:solidFill>
                  <a:schemeClr val="bg1"/>
                </a:solidFill>
                <a:latin typeface="+mj-lt"/>
              </a:defRPr>
            </a:lvl2pPr>
          </a:lstStyle>
          <a:p>
            <a:pPr lvl="0"/>
            <a:r>
              <a:rPr lang="en-US"/>
              <a:t>Heading</a:t>
            </a:r>
          </a:p>
          <a:p>
            <a:pPr lvl="1"/>
            <a:r>
              <a:rPr lang="en-US"/>
              <a:t>Second level</a:t>
            </a:r>
            <a:endParaRPr lang="en-GB"/>
          </a:p>
        </p:txBody>
      </p:sp>
      <p:sp>
        <p:nvSpPr>
          <p:cNvPr id="10" name="Chart Placeholder 9">
            <a:extLst>
              <a:ext uri="{FF2B5EF4-FFF2-40B4-BE49-F238E27FC236}">
                <a16:creationId xmlns:a16="http://schemas.microsoft.com/office/drawing/2014/main" id="{AFD514E6-E3C3-E0AB-8F3D-9BDA73EC5B83}"/>
              </a:ext>
            </a:extLst>
          </p:cNvPr>
          <p:cNvSpPr>
            <a:spLocks noGrp="1"/>
          </p:cNvSpPr>
          <p:nvPr>
            <p:ph type="chart" sz="quarter" idx="15"/>
          </p:nvPr>
        </p:nvSpPr>
        <p:spPr>
          <a:xfrm>
            <a:off x="609600" y="2204864"/>
            <a:ext cx="8224838" cy="3819699"/>
          </a:xfrm>
          <a:solidFill>
            <a:schemeClr val="bg1">
              <a:lumMod val="95000"/>
            </a:schemeClr>
          </a:solidFill>
        </p:spPr>
        <p:txBody>
          <a:bodyPr/>
          <a:lstStyle>
            <a:lvl1pPr>
              <a:defRPr>
                <a:latin typeface="Avenir Next LT Pro" panose="020B0504020202020204" pitchFamily="34" charset="0"/>
              </a:defRPr>
            </a:lvl1pPr>
          </a:lstStyle>
          <a:p>
            <a:r>
              <a:rPr lang="en-GB"/>
              <a:t>Click icon to add chart</a:t>
            </a:r>
          </a:p>
        </p:txBody>
      </p:sp>
    </p:spTree>
    <p:extLst>
      <p:ext uri="{BB962C8B-B14F-4D97-AF65-F5344CB8AC3E}">
        <p14:creationId xmlns:p14="http://schemas.microsoft.com/office/powerpoint/2010/main" val="533060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p>
        </p:txBody>
      </p:sp>
      <p:sp>
        <p:nvSpPr>
          <p:cNvPr id="4" name="Date Placeholder 2">
            <a:extLst>
              <a:ext uri="{FF2B5EF4-FFF2-40B4-BE49-F238E27FC236}">
                <a16:creationId xmlns:a16="http://schemas.microsoft.com/office/drawing/2014/main" id="{38BDB410-4F6B-49BB-A4D9-D5947A0B10C5}"/>
              </a:ext>
            </a:extLst>
          </p:cNvPr>
          <p:cNvSpPr>
            <a:spLocks noGrp="1"/>
          </p:cNvSpPr>
          <p:nvPr>
            <p:ph type="dt" sz="half" idx="10"/>
          </p:nvPr>
        </p:nvSpPr>
        <p:spPr/>
        <p:txBody>
          <a:bodyPr/>
          <a:lstStyle>
            <a:lvl1pPr>
              <a:defRPr sz="1100">
                <a:latin typeface="Avenir Next LT Pro" panose="020B0504020202020204" pitchFamily="34" charset="0"/>
              </a:defRPr>
            </a:lvl1pPr>
          </a:lstStyle>
          <a:p>
            <a:pPr>
              <a:defRPr/>
            </a:pPr>
            <a:fld id="{B46F8922-0DBC-4488-9298-2DCD142681C3}" type="datetimeFigureOut">
              <a:rPr lang="en-GB" smtClean="0"/>
              <a:pPr>
                <a:defRPr/>
              </a:pPr>
              <a:t>05/06/2025</a:t>
            </a:fld>
            <a:endParaRPr lang="en-GB"/>
          </a:p>
        </p:txBody>
      </p:sp>
      <p:sp>
        <p:nvSpPr>
          <p:cNvPr id="5" name="Footer Placeholder 3">
            <a:extLst>
              <a:ext uri="{FF2B5EF4-FFF2-40B4-BE49-F238E27FC236}">
                <a16:creationId xmlns:a16="http://schemas.microsoft.com/office/drawing/2014/main" id="{085D8098-F293-4761-A9FB-3FC3CF86D83E}"/>
              </a:ext>
            </a:extLst>
          </p:cNvPr>
          <p:cNvSpPr>
            <a:spLocks noGrp="1"/>
          </p:cNvSpPr>
          <p:nvPr>
            <p:ph type="ftr" sz="quarter" idx="11"/>
          </p:nvPr>
        </p:nvSpPr>
        <p:spPr>
          <a:xfrm>
            <a:off x="4038600" y="6451600"/>
            <a:ext cx="4114800" cy="250825"/>
          </a:xfrm>
          <a:prstGeom prst="rect">
            <a:avLst/>
          </a:prstGeom>
        </p:spPr>
        <p:txBody>
          <a:bodyPr/>
          <a:lstStyle>
            <a:lvl1pPr>
              <a:defRPr sz="1100">
                <a:latin typeface="Avenir Next LT Pro" panose="020B0504020202020204" pitchFamily="34" charset="0"/>
              </a:defRPr>
            </a:lvl1pPr>
          </a:lstStyle>
          <a:p>
            <a:pPr>
              <a:defRPr/>
            </a:pPr>
            <a:endParaRPr lang="en-GB"/>
          </a:p>
        </p:txBody>
      </p:sp>
      <p:sp>
        <p:nvSpPr>
          <p:cNvPr id="6" name="Slide Number Placeholder 4">
            <a:extLst>
              <a:ext uri="{FF2B5EF4-FFF2-40B4-BE49-F238E27FC236}">
                <a16:creationId xmlns:a16="http://schemas.microsoft.com/office/drawing/2014/main" id="{C236A8AD-4EA7-4A6E-9B2E-1861B4238B93}"/>
              </a:ext>
            </a:extLst>
          </p:cNvPr>
          <p:cNvSpPr>
            <a:spLocks noGrp="1"/>
          </p:cNvSpPr>
          <p:nvPr>
            <p:ph type="sldNum" sz="quarter" idx="12"/>
          </p:nvPr>
        </p:nvSpPr>
        <p:spPr/>
        <p:txBody>
          <a:bodyPr/>
          <a:lstStyle>
            <a:lvl1pPr>
              <a:defRPr sz="1100">
                <a:latin typeface="Avenir Next LT Pro" panose="020B0504020202020204" pitchFamily="34" charset="0"/>
              </a:defRPr>
            </a:lvl1pPr>
          </a:lstStyle>
          <a:p>
            <a:pPr>
              <a:defRPr/>
            </a:pPr>
            <a:fld id="{FD4692F5-4AF9-4570-B4D1-1DBB5DAAABE8}" type="slidenum">
              <a:rPr lang="en-GB" smtClean="0"/>
              <a:pPr>
                <a:defRPr/>
              </a:pPr>
              <a:t>‹#›</a:t>
            </a:fld>
            <a:endParaRPr lang="en-GB"/>
          </a:p>
        </p:txBody>
      </p:sp>
      <p:sp>
        <p:nvSpPr>
          <p:cNvPr id="11" name="Picture Placeholder 10">
            <a:extLst>
              <a:ext uri="{FF2B5EF4-FFF2-40B4-BE49-F238E27FC236}">
                <a16:creationId xmlns:a16="http://schemas.microsoft.com/office/drawing/2014/main" id="{773177CE-B34B-7036-3C06-4D53E40FFB6D}"/>
              </a:ext>
            </a:extLst>
          </p:cNvPr>
          <p:cNvSpPr>
            <a:spLocks noGrp="1"/>
          </p:cNvSpPr>
          <p:nvPr>
            <p:ph type="pic" sz="quarter" idx="13"/>
          </p:nvPr>
        </p:nvSpPr>
        <p:spPr>
          <a:xfrm>
            <a:off x="896529" y="1700808"/>
            <a:ext cx="3034800" cy="3034800"/>
          </a:xfrm>
          <a:custGeom>
            <a:avLst/>
            <a:gdLst>
              <a:gd name="connsiteX0" fmla="*/ 1517400 w 3034800"/>
              <a:gd name="connsiteY0" fmla="*/ 0 h 3034800"/>
              <a:gd name="connsiteX1" fmla="*/ 3034800 w 3034800"/>
              <a:gd name="connsiteY1" fmla="*/ 1517400 h 3034800"/>
              <a:gd name="connsiteX2" fmla="*/ 1517400 w 3034800"/>
              <a:gd name="connsiteY2" fmla="*/ 3034800 h 3034800"/>
              <a:gd name="connsiteX3" fmla="*/ 0 w 3034800"/>
              <a:gd name="connsiteY3" fmla="*/ 1517400 h 3034800"/>
              <a:gd name="connsiteX4" fmla="*/ 1517400 w 3034800"/>
              <a:gd name="connsiteY4" fmla="*/ 0 h 303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800" h="3034800">
                <a:moveTo>
                  <a:pt x="1517400" y="0"/>
                </a:moveTo>
                <a:cubicBezTo>
                  <a:pt x="2355437" y="0"/>
                  <a:pt x="3034800" y="679363"/>
                  <a:pt x="3034800" y="1517400"/>
                </a:cubicBezTo>
                <a:cubicBezTo>
                  <a:pt x="3034800" y="2355439"/>
                  <a:pt x="2355437" y="3034800"/>
                  <a:pt x="1517400" y="3034800"/>
                </a:cubicBezTo>
                <a:cubicBezTo>
                  <a:pt x="679361" y="3034800"/>
                  <a:pt x="0" y="2355439"/>
                  <a:pt x="0" y="1517400"/>
                </a:cubicBezTo>
                <a:cubicBezTo>
                  <a:pt x="0" y="679363"/>
                  <a:pt x="679361" y="0"/>
                  <a:pt x="1517400" y="0"/>
                </a:cubicBezTo>
                <a:close/>
              </a:path>
            </a:pathLst>
          </a:custGeom>
        </p:spPr>
        <p:txBody>
          <a:bodyPr wrap="square">
            <a:noAutofit/>
          </a:bodyPr>
          <a:lstStyle>
            <a:lvl1pPr>
              <a:defRPr>
                <a:latin typeface="Avenir Next LT Pro" panose="020B0504020202020204" pitchFamily="34" charset="0"/>
              </a:defRPr>
            </a:lvl1pPr>
          </a:lstStyle>
          <a:p>
            <a:r>
              <a:rPr lang="en-GB"/>
              <a:t>Click icon to add picture</a:t>
            </a:r>
          </a:p>
        </p:txBody>
      </p:sp>
      <p:sp>
        <p:nvSpPr>
          <p:cNvPr id="14" name="Picture Placeholder 13">
            <a:extLst>
              <a:ext uri="{FF2B5EF4-FFF2-40B4-BE49-F238E27FC236}">
                <a16:creationId xmlns:a16="http://schemas.microsoft.com/office/drawing/2014/main" id="{E4C52143-B1F6-8E2A-4B8B-805E171F1BE8}"/>
              </a:ext>
            </a:extLst>
          </p:cNvPr>
          <p:cNvSpPr>
            <a:spLocks noGrp="1"/>
          </p:cNvSpPr>
          <p:nvPr>
            <p:ph type="pic" sz="quarter" idx="14"/>
          </p:nvPr>
        </p:nvSpPr>
        <p:spPr>
          <a:xfrm>
            <a:off x="8260673" y="1700808"/>
            <a:ext cx="3034800" cy="3034800"/>
          </a:xfrm>
          <a:custGeom>
            <a:avLst/>
            <a:gdLst>
              <a:gd name="connsiteX0" fmla="*/ 1517400 w 3034800"/>
              <a:gd name="connsiteY0" fmla="*/ 0 h 3034800"/>
              <a:gd name="connsiteX1" fmla="*/ 3034800 w 3034800"/>
              <a:gd name="connsiteY1" fmla="*/ 1517400 h 3034800"/>
              <a:gd name="connsiteX2" fmla="*/ 1517400 w 3034800"/>
              <a:gd name="connsiteY2" fmla="*/ 3034800 h 3034800"/>
              <a:gd name="connsiteX3" fmla="*/ 0 w 3034800"/>
              <a:gd name="connsiteY3" fmla="*/ 1517400 h 3034800"/>
              <a:gd name="connsiteX4" fmla="*/ 1517400 w 3034800"/>
              <a:gd name="connsiteY4" fmla="*/ 0 h 303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800" h="3034800">
                <a:moveTo>
                  <a:pt x="1517400" y="0"/>
                </a:moveTo>
                <a:cubicBezTo>
                  <a:pt x="2355437" y="0"/>
                  <a:pt x="3034800" y="679363"/>
                  <a:pt x="3034800" y="1517400"/>
                </a:cubicBezTo>
                <a:cubicBezTo>
                  <a:pt x="3034800" y="2355439"/>
                  <a:pt x="2355437" y="3034800"/>
                  <a:pt x="1517400" y="3034800"/>
                </a:cubicBezTo>
                <a:cubicBezTo>
                  <a:pt x="679361" y="3034800"/>
                  <a:pt x="0" y="2355439"/>
                  <a:pt x="0" y="1517400"/>
                </a:cubicBezTo>
                <a:cubicBezTo>
                  <a:pt x="0" y="679363"/>
                  <a:pt x="679361" y="0"/>
                  <a:pt x="1517400" y="0"/>
                </a:cubicBezTo>
                <a:close/>
              </a:path>
            </a:pathLst>
          </a:custGeom>
        </p:spPr>
        <p:txBody>
          <a:bodyPr wrap="square">
            <a:noAutofit/>
          </a:bodyPr>
          <a:lstStyle>
            <a:lvl1pPr>
              <a:defRPr>
                <a:latin typeface="Avenir Next LT Pro" panose="020B0504020202020204" pitchFamily="34" charset="0"/>
              </a:defRPr>
            </a:lvl1pPr>
          </a:lstStyle>
          <a:p>
            <a:r>
              <a:rPr lang="en-GB"/>
              <a:t>Click icon to add picture</a:t>
            </a:r>
          </a:p>
        </p:txBody>
      </p:sp>
      <p:sp>
        <p:nvSpPr>
          <p:cNvPr id="15" name="Picture Placeholder 14">
            <a:extLst>
              <a:ext uri="{FF2B5EF4-FFF2-40B4-BE49-F238E27FC236}">
                <a16:creationId xmlns:a16="http://schemas.microsoft.com/office/drawing/2014/main" id="{9365B061-7CF4-78D8-53EB-9ACEFCFD8772}"/>
              </a:ext>
            </a:extLst>
          </p:cNvPr>
          <p:cNvSpPr>
            <a:spLocks noGrp="1"/>
          </p:cNvSpPr>
          <p:nvPr>
            <p:ph type="pic" sz="quarter" idx="15"/>
          </p:nvPr>
        </p:nvSpPr>
        <p:spPr>
          <a:xfrm>
            <a:off x="4583832" y="1700808"/>
            <a:ext cx="3034800" cy="3034800"/>
          </a:xfrm>
          <a:custGeom>
            <a:avLst/>
            <a:gdLst>
              <a:gd name="connsiteX0" fmla="*/ 1517400 w 3034800"/>
              <a:gd name="connsiteY0" fmla="*/ 0 h 3034800"/>
              <a:gd name="connsiteX1" fmla="*/ 3034800 w 3034800"/>
              <a:gd name="connsiteY1" fmla="*/ 1517400 h 3034800"/>
              <a:gd name="connsiteX2" fmla="*/ 1517400 w 3034800"/>
              <a:gd name="connsiteY2" fmla="*/ 3034800 h 3034800"/>
              <a:gd name="connsiteX3" fmla="*/ 0 w 3034800"/>
              <a:gd name="connsiteY3" fmla="*/ 1517400 h 3034800"/>
              <a:gd name="connsiteX4" fmla="*/ 1517400 w 3034800"/>
              <a:gd name="connsiteY4" fmla="*/ 0 h 303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800" h="3034800">
                <a:moveTo>
                  <a:pt x="1517400" y="0"/>
                </a:moveTo>
                <a:cubicBezTo>
                  <a:pt x="2355437" y="0"/>
                  <a:pt x="3034800" y="679363"/>
                  <a:pt x="3034800" y="1517400"/>
                </a:cubicBezTo>
                <a:cubicBezTo>
                  <a:pt x="3034800" y="2355439"/>
                  <a:pt x="2355437" y="3034800"/>
                  <a:pt x="1517400" y="3034800"/>
                </a:cubicBezTo>
                <a:cubicBezTo>
                  <a:pt x="679361" y="3034800"/>
                  <a:pt x="0" y="2355439"/>
                  <a:pt x="0" y="1517400"/>
                </a:cubicBezTo>
                <a:cubicBezTo>
                  <a:pt x="0" y="679363"/>
                  <a:pt x="679361" y="0"/>
                  <a:pt x="1517400" y="0"/>
                </a:cubicBezTo>
                <a:close/>
              </a:path>
            </a:pathLst>
          </a:custGeom>
        </p:spPr>
        <p:txBody>
          <a:bodyPr wrap="square">
            <a:noAutofit/>
          </a:bodyPr>
          <a:lstStyle>
            <a:lvl1pPr>
              <a:defRPr>
                <a:latin typeface="Avenir Next LT Pro" panose="020B0504020202020204" pitchFamily="34" charset="0"/>
              </a:defRPr>
            </a:lvl1pPr>
          </a:lstStyle>
          <a:p>
            <a:r>
              <a:rPr lang="en-GB"/>
              <a:t>Click icon to add picture</a:t>
            </a:r>
          </a:p>
        </p:txBody>
      </p:sp>
      <p:sp>
        <p:nvSpPr>
          <p:cNvPr id="17" name="Text Placeholder 16">
            <a:extLst>
              <a:ext uri="{FF2B5EF4-FFF2-40B4-BE49-F238E27FC236}">
                <a16:creationId xmlns:a16="http://schemas.microsoft.com/office/drawing/2014/main" id="{A51B169F-0090-5534-701D-5C69925AFE52}"/>
              </a:ext>
            </a:extLst>
          </p:cNvPr>
          <p:cNvSpPr>
            <a:spLocks noGrp="1"/>
          </p:cNvSpPr>
          <p:nvPr>
            <p:ph type="body" sz="quarter" idx="16" hasCustomPrompt="1"/>
          </p:nvPr>
        </p:nvSpPr>
        <p:spPr>
          <a:xfrm>
            <a:off x="8206673" y="5084763"/>
            <a:ext cx="3142800" cy="249299"/>
          </a:xfrm>
        </p:spPr>
        <p:txBody>
          <a:bodyPr lIns="0" tIns="0" rIns="0" bIns="0">
            <a:noAutofit/>
          </a:bodyPr>
          <a:lstStyle>
            <a:lvl1pPr marL="0" indent="0" algn="ctr">
              <a:buNone/>
              <a:defRPr sz="1800" b="1">
                <a:solidFill>
                  <a:schemeClr val="accent6"/>
                </a:solidFill>
                <a:latin typeface="Georgia Pro" panose="02040502050405020303" pitchFamily="18" charset="0"/>
              </a:defRPr>
            </a:lvl1pPr>
          </a:lstStyle>
          <a:p>
            <a:pPr lvl="0"/>
            <a:r>
              <a:rPr lang="en-US"/>
              <a:t>Name Surname</a:t>
            </a:r>
            <a:endParaRPr lang="en-GB"/>
          </a:p>
        </p:txBody>
      </p:sp>
      <p:sp>
        <p:nvSpPr>
          <p:cNvPr id="18" name="Text Placeholder 16">
            <a:extLst>
              <a:ext uri="{FF2B5EF4-FFF2-40B4-BE49-F238E27FC236}">
                <a16:creationId xmlns:a16="http://schemas.microsoft.com/office/drawing/2014/main" id="{ED9E2299-DBEB-2A82-65FF-C8EE146DAAFA}"/>
              </a:ext>
            </a:extLst>
          </p:cNvPr>
          <p:cNvSpPr>
            <a:spLocks noGrp="1"/>
          </p:cNvSpPr>
          <p:nvPr>
            <p:ph type="body" sz="quarter" idx="17" hasCustomPrompt="1"/>
          </p:nvPr>
        </p:nvSpPr>
        <p:spPr>
          <a:xfrm>
            <a:off x="8206673" y="5386603"/>
            <a:ext cx="3142800" cy="249299"/>
          </a:xfrm>
        </p:spPr>
        <p:txBody>
          <a:bodyPr lIns="0" tIns="0" rIns="0" bIns="0">
            <a:noAutofit/>
          </a:bodyPr>
          <a:lstStyle>
            <a:lvl1pPr marL="0" indent="0" algn="ctr">
              <a:buNone/>
              <a:defRPr sz="1800" b="0">
                <a:solidFill>
                  <a:schemeClr val="tx1"/>
                </a:solidFill>
                <a:latin typeface="Georgia Pro" panose="02040502050405020303" pitchFamily="18" charset="0"/>
              </a:defRPr>
            </a:lvl1pPr>
          </a:lstStyle>
          <a:p>
            <a:pPr lvl="0"/>
            <a:r>
              <a:rPr lang="en-US"/>
              <a:t>Job title</a:t>
            </a:r>
            <a:endParaRPr lang="en-GB"/>
          </a:p>
        </p:txBody>
      </p:sp>
      <p:sp>
        <p:nvSpPr>
          <p:cNvPr id="19" name="Text Placeholder 16">
            <a:extLst>
              <a:ext uri="{FF2B5EF4-FFF2-40B4-BE49-F238E27FC236}">
                <a16:creationId xmlns:a16="http://schemas.microsoft.com/office/drawing/2014/main" id="{5673DCE2-53EF-47AB-2C6B-E2B03A568F6B}"/>
              </a:ext>
            </a:extLst>
          </p:cNvPr>
          <p:cNvSpPr>
            <a:spLocks noGrp="1"/>
          </p:cNvSpPr>
          <p:nvPr>
            <p:ph type="body" sz="quarter" idx="18" hasCustomPrompt="1"/>
          </p:nvPr>
        </p:nvSpPr>
        <p:spPr>
          <a:xfrm>
            <a:off x="4528498" y="5084763"/>
            <a:ext cx="3142800" cy="249299"/>
          </a:xfrm>
        </p:spPr>
        <p:txBody>
          <a:bodyPr lIns="0" tIns="0" rIns="0" bIns="0">
            <a:noAutofit/>
          </a:bodyPr>
          <a:lstStyle>
            <a:lvl1pPr marL="0" indent="0" algn="ctr">
              <a:buNone/>
              <a:defRPr sz="1800" b="1">
                <a:solidFill>
                  <a:schemeClr val="accent6"/>
                </a:solidFill>
                <a:latin typeface="Georgia Pro" panose="02040502050405020303" pitchFamily="18" charset="0"/>
              </a:defRPr>
            </a:lvl1pPr>
          </a:lstStyle>
          <a:p>
            <a:pPr lvl="0"/>
            <a:r>
              <a:rPr lang="en-US"/>
              <a:t>Name Surname</a:t>
            </a:r>
            <a:endParaRPr lang="en-GB"/>
          </a:p>
        </p:txBody>
      </p:sp>
      <p:sp>
        <p:nvSpPr>
          <p:cNvPr id="20" name="Text Placeholder 16">
            <a:extLst>
              <a:ext uri="{FF2B5EF4-FFF2-40B4-BE49-F238E27FC236}">
                <a16:creationId xmlns:a16="http://schemas.microsoft.com/office/drawing/2014/main" id="{76A3257E-9FCA-19DD-BBAD-B4C8A28AD1FF}"/>
              </a:ext>
            </a:extLst>
          </p:cNvPr>
          <p:cNvSpPr>
            <a:spLocks noGrp="1"/>
          </p:cNvSpPr>
          <p:nvPr>
            <p:ph type="body" sz="quarter" idx="19" hasCustomPrompt="1"/>
          </p:nvPr>
        </p:nvSpPr>
        <p:spPr>
          <a:xfrm>
            <a:off x="4528498" y="5386603"/>
            <a:ext cx="3142800" cy="249299"/>
          </a:xfrm>
        </p:spPr>
        <p:txBody>
          <a:bodyPr lIns="0" tIns="0" rIns="0" bIns="0">
            <a:noAutofit/>
          </a:bodyPr>
          <a:lstStyle>
            <a:lvl1pPr marL="0" indent="0" algn="ctr">
              <a:buNone/>
              <a:defRPr sz="1800" b="0">
                <a:solidFill>
                  <a:schemeClr val="tx1"/>
                </a:solidFill>
                <a:latin typeface="Georgia Pro" panose="02040502050405020303" pitchFamily="18" charset="0"/>
              </a:defRPr>
            </a:lvl1pPr>
          </a:lstStyle>
          <a:p>
            <a:pPr lvl="0"/>
            <a:r>
              <a:rPr lang="en-US"/>
              <a:t>Job title</a:t>
            </a:r>
            <a:endParaRPr lang="en-GB"/>
          </a:p>
        </p:txBody>
      </p:sp>
      <p:sp>
        <p:nvSpPr>
          <p:cNvPr id="23" name="Text Placeholder 16">
            <a:extLst>
              <a:ext uri="{FF2B5EF4-FFF2-40B4-BE49-F238E27FC236}">
                <a16:creationId xmlns:a16="http://schemas.microsoft.com/office/drawing/2014/main" id="{FDF6525B-A4F5-EA55-2A30-8E3CAFAA7178}"/>
              </a:ext>
            </a:extLst>
          </p:cNvPr>
          <p:cNvSpPr>
            <a:spLocks noGrp="1"/>
          </p:cNvSpPr>
          <p:nvPr>
            <p:ph type="body" sz="quarter" idx="22" hasCustomPrompt="1"/>
          </p:nvPr>
        </p:nvSpPr>
        <p:spPr>
          <a:xfrm>
            <a:off x="842528" y="5084763"/>
            <a:ext cx="3142800" cy="249299"/>
          </a:xfrm>
        </p:spPr>
        <p:txBody>
          <a:bodyPr lIns="0" tIns="0" rIns="0" bIns="0">
            <a:noAutofit/>
          </a:bodyPr>
          <a:lstStyle>
            <a:lvl1pPr marL="0" indent="0" algn="ctr">
              <a:buNone/>
              <a:defRPr sz="1800" b="1">
                <a:solidFill>
                  <a:schemeClr val="accent6"/>
                </a:solidFill>
                <a:latin typeface="Georgia Pro" panose="02040502050405020303" pitchFamily="18" charset="0"/>
              </a:defRPr>
            </a:lvl1pPr>
          </a:lstStyle>
          <a:p>
            <a:pPr lvl="0"/>
            <a:r>
              <a:rPr lang="en-US"/>
              <a:t>Name Surname</a:t>
            </a:r>
            <a:endParaRPr lang="en-GB"/>
          </a:p>
        </p:txBody>
      </p:sp>
      <p:sp>
        <p:nvSpPr>
          <p:cNvPr id="24" name="Text Placeholder 16">
            <a:extLst>
              <a:ext uri="{FF2B5EF4-FFF2-40B4-BE49-F238E27FC236}">
                <a16:creationId xmlns:a16="http://schemas.microsoft.com/office/drawing/2014/main" id="{7877125E-A431-8211-9311-5CBD46926A27}"/>
              </a:ext>
            </a:extLst>
          </p:cNvPr>
          <p:cNvSpPr>
            <a:spLocks noGrp="1"/>
          </p:cNvSpPr>
          <p:nvPr>
            <p:ph type="body" sz="quarter" idx="23" hasCustomPrompt="1"/>
          </p:nvPr>
        </p:nvSpPr>
        <p:spPr>
          <a:xfrm>
            <a:off x="842528" y="5386603"/>
            <a:ext cx="3142800" cy="249299"/>
          </a:xfrm>
        </p:spPr>
        <p:txBody>
          <a:bodyPr lIns="0" tIns="0" rIns="0" bIns="0">
            <a:noAutofit/>
          </a:bodyPr>
          <a:lstStyle>
            <a:lvl1pPr marL="0" indent="0" algn="ctr">
              <a:buNone/>
              <a:defRPr sz="1800" b="0">
                <a:solidFill>
                  <a:schemeClr val="tx1"/>
                </a:solidFill>
                <a:latin typeface="Georgia Pro" panose="02040502050405020303" pitchFamily="18" charset="0"/>
              </a:defRPr>
            </a:lvl1pPr>
          </a:lstStyle>
          <a:p>
            <a:pPr lvl="0"/>
            <a:r>
              <a:rPr lang="en-US"/>
              <a:t>Job title</a:t>
            </a:r>
            <a:endParaRPr lang="en-GB"/>
          </a:p>
        </p:txBody>
      </p:sp>
    </p:spTree>
    <p:extLst>
      <p:ext uri="{BB962C8B-B14F-4D97-AF65-F5344CB8AC3E}">
        <p14:creationId xmlns:p14="http://schemas.microsoft.com/office/powerpoint/2010/main" val="1416411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7DD25582-0F82-4FAD-9B2C-DD193E402A08}"/>
              </a:ext>
            </a:extLst>
          </p:cNvPr>
          <p:cNvSpPr>
            <a:spLocks noGrp="1"/>
          </p:cNvSpPr>
          <p:nvPr>
            <p:ph type="dt" sz="half" idx="10"/>
          </p:nvPr>
        </p:nvSpPr>
        <p:spPr>
          <a:xfrm>
            <a:off x="615955" y="6451600"/>
            <a:ext cx="2743200" cy="250825"/>
          </a:xfrm>
        </p:spPr>
        <p:txBody>
          <a:bodyPr/>
          <a:lstStyle>
            <a:lvl1pPr>
              <a:defRPr sz="1100">
                <a:latin typeface="Avenir Next LT Pro" panose="020B0504020202020204" pitchFamily="34" charset="0"/>
              </a:defRPr>
            </a:lvl1pPr>
          </a:lstStyle>
          <a:p>
            <a:pPr>
              <a:defRPr/>
            </a:pPr>
            <a:fld id="{4F6889E2-7C5C-4FF5-B8D0-93D7BCCC2913}" type="datetimeFigureOut">
              <a:rPr lang="en-GB" smtClean="0"/>
              <a:pPr>
                <a:defRPr/>
              </a:pPr>
              <a:t>05/06/2025</a:t>
            </a:fld>
            <a:endParaRPr lang="en-GB"/>
          </a:p>
        </p:txBody>
      </p:sp>
      <p:sp>
        <p:nvSpPr>
          <p:cNvPr id="4" name="Footer Placeholder 2">
            <a:extLst>
              <a:ext uri="{FF2B5EF4-FFF2-40B4-BE49-F238E27FC236}">
                <a16:creationId xmlns:a16="http://schemas.microsoft.com/office/drawing/2014/main" id="{9503BD31-5F0D-4B97-A997-6730D57C32F1}"/>
              </a:ext>
            </a:extLst>
          </p:cNvPr>
          <p:cNvSpPr>
            <a:spLocks noGrp="1"/>
          </p:cNvSpPr>
          <p:nvPr>
            <p:ph type="ftr" sz="quarter" idx="11"/>
          </p:nvPr>
        </p:nvSpPr>
        <p:spPr>
          <a:xfrm>
            <a:off x="4044955" y="6451600"/>
            <a:ext cx="4114800" cy="250825"/>
          </a:xfrm>
          <a:prstGeom prst="rect">
            <a:avLst/>
          </a:prstGeom>
        </p:spPr>
        <p:txBody>
          <a:bodyPr/>
          <a:lstStyle>
            <a:lvl1pPr>
              <a:defRPr sz="1100">
                <a:latin typeface="Avenir Next LT Pro" panose="020B0504020202020204" pitchFamily="34" charset="0"/>
              </a:defRPr>
            </a:lvl1pPr>
          </a:lstStyle>
          <a:p>
            <a:pPr>
              <a:defRPr/>
            </a:pPr>
            <a:endParaRPr lang="en-GB"/>
          </a:p>
        </p:txBody>
      </p:sp>
      <p:sp>
        <p:nvSpPr>
          <p:cNvPr id="5" name="Slide Number Placeholder 3">
            <a:extLst>
              <a:ext uri="{FF2B5EF4-FFF2-40B4-BE49-F238E27FC236}">
                <a16:creationId xmlns:a16="http://schemas.microsoft.com/office/drawing/2014/main" id="{85F463D9-562E-41AA-848B-80DD81E74531}"/>
              </a:ext>
            </a:extLst>
          </p:cNvPr>
          <p:cNvSpPr>
            <a:spLocks noGrp="1"/>
          </p:cNvSpPr>
          <p:nvPr>
            <p:ph type="sldNum" sz="quarter" idx="12"/>
          </p:nvPr>
        </p:nvSpPr>
        <p:spPr/>
        <p:txBody>
          <a:bodyPr/>
          <a:lstStyle>
            <a:lvl1pPr>
              <a:defRPr sz="1100">
                <a:latin typeface="Avenir Next LT Pro" panose="020B0504020202020204" pitchFamily="34" charset="0"/>
              </a:defRPr>
            </a:lvl1pPr>
          </a:lstStyle>
          <a:p>
            <a:pPr>
              <a:defRPr/>
            </a:pPr>
            <a:fld id="{3C534202-BB92-44F6-AE7E-34CBA7A5DF37}" type="slidenum">
              <a:rPr lang="en-GB" smtClean="0"/>
              <a:pPr>
                <a:defRPr/>
              </a:pPr>
              <a:t>‹#›</a:t>
            </a:fld>
            <a:endParaRPr lang="en-GB"/>
          </a:p>
        </p:txBody>
      </p:sp>
    </p:spTree>
    <p:extLst>
      <p:ext uri="{BB962C8B-B14F-4D97-AF65-F5344CB8AC3E}">
        <p14:creationId xmlns:p14="http://schemas.microsoft.com/office/powerpoint/2010/main" val="348634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36323-2265-C4C3-C0B8-7F53BDCD1930}"/>
              </a:ext>
            </a:extLst>
          </p:cNvPr>
          <p:cNvSpPr>
            <a:spLocks noGrp="1"/>
          </p:cNvSpPr>
          <p:nvPr>
            <p:ph type="title" hasCustomPrompt="1"/>
          </p:nvPr>
        </p:nvSpPr>
        <p:spPr>
          <a:xfrm>
            <a:off x="609600" y="2600908"/>
            <a:ext cx="10972800" cy="1656184"/>
          </a:xfrm>
        </p:spPr>
        <p:txBody>
          <a:bodyPr/>
          <a:lstStyle>
            <a:lvl1pPr algn="ctr">
              <a:defRPr sz="4800">
                <a:solidFill>
                  <a:schemeClr val="bg1"/>
                </a:solidFill>
              </a:defRPr>
            </a:lvl1pPr>
          </a:lstStyle>
          <a:p>
            <a:r>
              <a:rPr lang="en-US"/>
              <a:t>Divider title</a:t>
            </a:r>
            <a:endParaRPr lang="en-GB"/>
          </a:p>
        </p:txBody>
      </p:sp>
      <p:sp>
        <p:nvSpPr>
          <p:cNvPr id="3" name="Date Placeholder 2">
            <a:extLst>
              <a:ext uri="{FF2B5EF4-FFF2-40B4-BE49-F238E27FC236}">
                <a16:creationId xmlns:a16="http://schemas.microsoft.com/office/drawing/2014/main" id="{E108A437-85B8-5FCE-CC54-CD828406CEE4}"/>
              </a:ext>
            </a:extLst>
          </p:cNvPr>
          <p:cNvSpPr>
            <a:spLocks noGrp="1"/>
          </p:cNvSpPr>
          <p:nvPr>
            <p:ph type="dt" sz="half" idx="10"/>
          </p:nvPr>
        </p:nvSpPr>
        <p:spPr/>
        <p:txBody>
          <a:bodyPr/>
          <a:lstStyle/>
          <a:p>
            <a:pPr>
              <a:defRPr/>
            </a:pPr>
            <a:fld id="{34732D3D-B8ED-4D6C-8A7F-7211AB3A537F}" type="datetimeFigureOut">
              <a:rPr lang="en-GB" smtClean="0"/>
              <a:pPr>
                <a:defRPr/>
              </a:pPr>
              <a:t>05/06/2025</a:t>
            </a:fld>
            <a:endParaRPr lang="en-GB"/>
          </a:p>
        </p:txBody>
      </p:sp>
      <p:sp>
        <p:nvSpPr>
          <p:cNvPr id="4" name="Footer Placeholder 3">
            <a:extLst>
              <a:ext uri="{FF2B5EF4-FFF2-40B4-BE49-F238E27FC236}">
                <a16:creationId xmlns:a16="http://schemas.microsoft.com/office/drawing/2014/main" id="{5A17D502-FFC4-2EA0-33F7-E04817EDBD3E}"/>
              </a:ext>
            </a:extLst>
          </p:cNvPr>
          <p:cNvSpPr>
            <a:spLocks noGrp="1"/>
          </p:cNvSpPr>
          <p:nvPr>
            <p:ph type="ftr" sz="quarter" idx="11"/>
          </p:nvPr>
        </p:nvSpPr>
        <p:spPr>
          <a:xfrm>
            <a:off x="4038600" y="6451600"/>
            <a:ext cx="4114800" cy="250825"/>
          </a:xfrm>
          <a:prstGeom prst="rect">
            <a:avLst/>
          </a:prstGeom>
        </p:spPr>
        <p:txBody>
          <a:bodyPr/>
          <a:lstStyle/>
          <a:p>
            <a:pPr>
              <a:defRPr/>
            </a:pPr>
            <a:endParaRPr lang="en-GB"/>
          </a:p>
        </p:txBody>
      </p:sp>
      <p:sp>
        <p:nvSpPr>
          <p:cNvPr id="5" name="Slide Number Placeholder 4">
            <a:extLst>
              <a:ext uri="{FF2B5EF4-FFF2-40B4-BE49-F238E27FC236}">
                <a16:creationId xmlns:a16="http://schemas.microsoft.com/office/drawing/2014/main" id="{1C0DF670-B105-06AB-35C3-39D901350BFA}"/>
              </a:ext>
            </a:extLst>
          </p:cNvPr>
          <p:cNvSpPr>
            <a:spLocks noGrp="1"/>
          </p:cNvSpPr>
          <p:nvPr>
            <p:ph type="sldNum" sz="quarter" idx="12"/>
          </p:nvPr>
        </p:nvSpPr>
        <p:spPr/>
        <p:txBody>
          <a:bodyPr/>
          <a:lstStyle/>
          <a:p>
            <a:pPr>
              <a:defRPr/>
            </a:pPr>
            <a:fld id="{2DFFE5FF-433E-4667-91B7-28133C56AAD4}" type="slidenum">
              <a:rPr lang="en-GB" smtClean="0"/>
              <a:pPr>
                <a:defRPr/>
              </a:pPr>
              <a:t>‹#›</a:t>
            </a:fld>
            <a:endParaRPr lang="en-GB"/>
          </a:p>
        </p:txBody>
      </p:sp>
      <p:pic>
        <p:nvPicPr>
          <p:cNvPr id="6" name="Picture 5" descr="A planet in space&#10;&#10;Description automatically generated with low confidence">
            <a:extLst>
              <a:ext uri="{FF2B5EF4-FFF2-40B4-BE49-F238E27FC236}">
                <a16:creationId xmlns:a16="http://schemas.microsoft.com/office/drawing/2014/main" id="{286F739F-BE83-BB45-2A32-FD91B33074A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563791" y="3822505"/>
            <a:ext cx="8628209" cy="3035495"/>
          </a:xfrm>
          <a:prstGeom prst="rect">
            <a:avLst/>
          </a:prstGeom>
        </p:spPr>
      </p:pic>
      <p:pic>
        <p:nvPicPr>
          <p:cNvPr id="8" name="Picture 7" descr="A logo of a whale&#10;&#10;Description automatically generated">
            <a:extLst>
              <a:ext uri="{FF2B5EF4-FFF2-40B4-BE49-F238E27FC236}">
                <a16:creationId xmlns:a16="http://schemas.microsoft.com/office/drawing/2014/main" id="{85F4CE1E-2708-4365-9A92-1F66519843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52384" y="476672"/>
            <a:ext cx="2137009" cy="918103"/>
          </a:xfrm>
          <a:prstGeom prst="rect">
            <a:avLst/>
          </a:prstGeom>
        </p:spPr>
      </p:pic>
    </p:spTree>
    <p:extLst>
      <p:ext uri="{BB962C8B-B14F-4D97-AF65-F5344CB8AC3E}">
        <p14:creationId xmlns:p14="http://schemas.microsoft.com/office/powerpoint/2010/main" val="1483368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36323-2265-C4C3-C0B8-7F53BDCD1930}"/>
              </a:ext>
            </a:extLst>
          </p:cNvPr>
          <p:cNvSpPr>
            <a:spLocks noGrp="1"/>
          </p:cNvSpPr>
          <p:nvPr>
            <p:ph type="title" hasCustomPrompt="1"/>
          </p:nvPr>
        </p:nvSpPr>
        <p:spPr>
          <a:xfrm>
            <a:off x="609600" y="2600908"/>
            <a:ext cx="10972800" cy="1656184"/>
          </a:xfrm>
        </p:spPr>
        <p:txBody>
          <a:bodyPr/>
          <a:lstStyle>
            <a:lvl1pPr algn="ctr">
              <a:defRPr sz="4800">
                <a:solidFill>
                  <a:schemeClr val="bg1"/>
                </a:solidFill>
              </a:defRPr>
            </a:lvl1pPr>
          </a:lstStyle>
          <a:p>
            <a:r>
              <a:rPr lang="en-US"/>
              <a:t>Divider title</a:t>
            </a:r>
            <a:endParaRPr lang="en-GB"/>
          </a:p>
        </p:txBody>
      </p:sp>
      <p:sp>
        <p:nvSpPr>
          <p:cNvPr id="3" name="Date Placeholder 2">
            <a:extLst>
              <a:ext uri="{FF2B5EF4-FFF2-40B4-BE49-F238E27FC236}">
                <a16:creationId xmlns:a16="http://schemas.microsoft.com/office/drawing/2014/main" id="{E108A437-85B8-5FCE-CC54-CD828406CEE4}"/>
              </a:ext>
            </a:extLst>
          </p:cNvPr>
          <p:cNvSpPr>
            <a:spLocks noGrp="1"/>
          </p:cNvSpPr>
          <p:nvPr>
            <p:ph type="dt" sz="half" idx="10"/>
          </p:nvPr>
        </p:nvSpPr>
        <p:spPr/>
        <p:txBody>
          <a:bodyPr/>
          <a:lstStyle/>
          <a:p>
            <a:pPr>
              <a:defRPr/>
            </a:pPr>
            <a:fld id="{34732D3D-B8ED-4D6C-8A7F-7211AB3A537F}" type="datetimeFigureOut">
              <a:rPr lang="en-GB" smtClean="0"/>
              <a:pPr>
                <a:defRPr/>
              </a:pPr>
              <a:t>05/06/2025</a:t>
            </a:fld>
            <a:endParaRPr lang="en-GB"/>
          </a:p>
        </p:txBody>
      </p:sp>
      <p:sp>
        <p:nvSpPr>
          <p:cNvPr id="4" name="Footer Placeholder 3">
            <a:extLst>
              <a:ext uri="{FF2B5EF4-FFF2-40B4-BE49-F238E27FC236}">
                <a16:creationId xmlns:a16="http://schemas.microsoft.com/office/drawing/2014/main" id="{5A17D502-FFC4-2EA0-33F7-E04817EDBD3E}"/>
              </a:ext>
            </a:extLst>
          </p:cNvPr>
          <p:cNvSpPr>
            <a:spLocks noGrp="1"/>
          </p:cNvSpPr>
          <p:nvPr>
            <p:ph type="ftr" sz="quarter" idx="11"/>
          </p:nvPr>
        </p:nvSpPr>
        <p:spPr>
          <a:xfrm>
            <a:off x="4038600" y="6451600"/>
            <a:ext cx="4114800" cy="250825"/>
          </a:xfrm>
          <a:prstGeom prst="rect">
            <a:avLst/>
          </a:prstGeom>
        </p:spPr>
        <p:txBody>
          <a:bodyPr/>
          <a:lstStyle/>
          <a:p>
            <a:pPr>
              <a:defRPr/>
            </a:pPr>
            <a:endParaRPr lang="en-GB"/>
          </a:p>
        </p:txBody>
      </p:sp>
      <p:sp>
        <p:nvSpPr>
          <p:cNvPr id="5" name="Slide Number Placeholder 4">
            <a:extLst>
              <a:ext uri="{FF2B5EF4-FFF2-40B4-BE49-F238E27FC236}">
                <a16:creationId xmlns:a16="http://schemas.microsoft.com/office/drawing/2014/main" id="{1C0DF670-B105-06AB-35C3-39D901350BFA}"/>
              </a:ext>
            </a:extLst>
          </p:cNvPr>
          <p:cNvSpPr>
            <a:spLocks noGrp="1"/>
          </p:cNvSpPr>
          <p:nvPr>
            <p:ph type="sldNum" sz="quarter" idx="12"/>
          </p:nvPr>
        </p:nvSpPr>
        <p:spPr/>
        <p:txBody>
          <a:bodyPr/>
          <a:lstStyle/>
          <a:p>
            <a:pPr>
              <a:defRPr/>
            </a:pPr>
            <a:fld id="{2DFFE5FF-433E-4667-91B7-28133C56AAD4}" type="slidenum">
              <a:rPr lang="en-GB" smtClean="0"/>
              <a:pPr>
                <a:defRPr/>
              </a:pPr>
              <a:t>‹#›</a:t>
            </a:fld>
            <a:endParaRPr lang="en-GB"/>
          </a:p>
        </p:txBody>
      </p:sp>
      <p:pic>
        <p:nvPicPr>
          <p:cNvPr id="6" name="Picture 5" descr="A planet in space&#10;&#10;Description automatically generated with low confidence">
            <a:extLst>
              <a:ext uri="{FF2B5EF4-FFF2-40B4-BE49-F238E27FC236}">
                <a16:creationId xmlns:a16="http://schemas.microsoft.com/office/drawing/2014/main" id="{286F739F-BE83-BB45-2A32-FD91B33074A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563791" y="3822505"/>
            <a:ext cx="8628209" cy="3035495"/>
          </a:xfrm>
          <a:prstGeom prst="rect">
            <a:avLst/>
          </a:prstGeom>
        </p:spPr>
      </p:pic>
      <p:pic>
        <p:nvPicPr>
          <p:cNvPr id="8" name="Picture 7" descr="A logo of a whale&#10;&#10;Description automatically generated">
            <a:extLst>
              <a:ext uri="{FF2B5EF4-FFF2-40B4-BE49-F238E27FC236}">
                <a16:creationId xmlns:a16="http://schemas.microsoft.com/office/drawing/2014/main" id="{430F7DA3-2270-6AC0-BB05-FE247AE4098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52384" y="476672"/>
            <a:ext cx="2137009" cy="918103"/>
          </a:xfrm>
          <a:prstGeom prst="rect">
            <a:avLst/>
          </a:prstGeom>
        </p:spPr>
      </p:pic>
    </p:spTree>
    <p:extLst>
      <p:ext uri="{BB962C8B-B14F-4D97-AF65-F5344CB8AC3E}">
        <p14:creationId xmlns:p14="http://schemas.microsoft.com/office/powerpoint/2010/main" val="852760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rgbClr val="013A5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36323-2265-C4C3-C0B8-7F53BDCD1930}"/>
              </a:ext>
            </a:extLst>
          </p:cNvPr>
          <p:cNvSpPr>
            <a:spLocks noGrp="1"/>
          </p:cNvSpPr>
          <p:nvPr>
            <p:ph type="title" hasCustomPrompt="1"/>
          </p:nvPr>
        </p:nvSpPr>
        <p:spPr>
          <a:xfrm>
            <a:off x="609600" y="2600908"/>
            <a:ext cx="10972800" cy="828092"/>
          </a:xfrm>
        </p:spPr>
        <p:txBody>
          <a:bodyPr/>
          <a:lstStyle>
            <a:lvl1pPr algn="l">
              <a:defRPr sz="4800">
                <a:solidFill>
                  <a:schemeClr val="accent6"/>
                </a:solidFill>
              </a:defRPr>
            </a:lvl1pPr>
          </a:lstStyle>
          <a:p>
            <a:r>
              <a:rPr lang="en-US"/>
              <a:t>Divider title</a:t>
            </a:r>
            <a:endParaRPr lang="en-GB"/>
          </a:p>
        </p:txBody>
      </p:sp>
      <p:sp>
        <p:nvSpPr>
          <p:cNvPr id="3" name="Date Placeholder 2">
            <a:extLst>
              <a:ext uri="{FF2B5EF4-FFF2-40B4-BE49-F238E27FC236}">
                <a16:creationId xmlns:a16="http://schemas.microsoft.com/office/drawing/2014/main" id="{E108A437-85B8-5FCE-CC54-CD828406CEE4}"/>
              </a:ext>
            </a:extLst>
          </p:cNvPr>
          <p:cNvSpPr>
            <a:spLocks noGrp="1"/>
          </p:cNvSpPr>
          <p:nvPr>
            <p:ph type="dt" sz="half" idx="10"/>
          </p:nvPr>
        </p:nvSpPr>
        <p:spPr/>
        <p:txBody>
          <a:bodyPr/>
          <a:lstStyle/>
          <a:p>
            <a:pPr>
              <a:defRPr/>
            </a:pPr>
            <a:fld id="{34732D3D-B8ED-4D6C-8A7F-7211AB3A537F}" type="datetimeFigureOut">
              <a:rPr lang="en-GB" smtClean="0"/>
              <a:pPr>
                <a:defRPr/>
              </a:pPr>
              <a:t>05/06/2025</a:t>
            </a:fld>
            <a:endParaRPr lang="en-GB"/>
          </a:p>
        </p:txBody>
      </p:sp>
      <p:sp>
        <p:nvSpPr>
          <p:cNvPr id="4" name="Footer Placeholder 3">
            <a:extLst>
              <a:ext uri="{FF2B5EF4-FFF2-40B4-BE49-F238E27FC236}">
                <a16:creationId xmlns:a16="http://schemas.microsoft.com/office/drawing/2014/main" id="{5A17D502-FFC4-2EA0-33F7-E04817EDBD3E}"/>
              </a:ext>
            </a:extLst>
          </p:cNvPr>
          <p:cNvSpPr>
            <a:spLocks noGrp="1"/>
          </p:cNvSpPr>
          <p:nvPr>
            <p:ph type="ftr" sz="quarter" idx="11"/>
          </p:nvPr>
        </p:nvSpPr>
        <p:spPr>
          <a:xfrm>
            <a:off x="4038600" y="6451600"/>
            <a:ext cx="4114800" cy="250825"/>
          </a:xfrm>
          <a:prstGeom prst="rect">
            <a:avLst/>
          </a:prstGeom>
        </p:spPr>
        <p:txBody>
          <a:bodyPr/>
          <a:lstStyle/>
          <a:p>
            <a:pPr>
              <a:defRPr/>
            </a:pPr>
            <a:endParaRPr lang="en-GB"/>
          </a:p>
        </p:txBody>
      </p:sp>
      <p:sp>
        <p:nvSpPr>
          <p:cNvPr id="5" name="Slide Number Placeholder 4">
            <a:extLst>
              <a:ext uri="{FF2B5EF4-FFF2-40B4-BE49-F238E27FC236}">
                <a16:creationId xmlns:a16="http://schemas.microsoft.com/office/drawing/2014/main" id="{1C0DF670-B105-06AB-35C3-39D901350BFA}"/>
              </a:ext>
            </a:extLst>
          </p:cNvPr>
          <p:cNvSpPr>
            <a:spLocks noGrp="1"/>
          </p:cNvSpPr>
          <p:nvPr>
            <p:ph type="sldNum" sz="quarter" idx="12"/>
          </p:nvPr>
        </p:nvSpPr>
        <p:spPr/>
        <p:txBody>
          <a:bodyPr/>
          <a:lstStyle/>
          <a:p>
            <a:pPr>
              <a:defRPr/>
            </a:pPr>
            <a:fld id="{2DFFE5FF-433E-4667-91B7-28133C56AAD4}" type="slidenum">
              <a:rPr lang="en-GB" smtClean="0"/>
              <a:pPr>
                <a:defRPr/>
              </a:pPr>
              <a:t>‹#›</a:t>
            </a:fld>
            <a:endParaRPr lang="en-GB"/>
          </a:p>
        </p:txBody>
      </p:sp>
      <p:sp>
        <p:nvSpPr>
          <p:cNvPr id="10" name="Text Placeholder 9">
            <a:extLst>
              <a:ext uri="{FF2B5EF4-FFF2-40B4-BE49-F238E27FC236}">
                <a16:creationId xmlns:a16="http://schemas.microsoft.com/office/drawing/2014/main" id="{EDF2AAC0-7895-F14D-6E54-C9598ACEEF1F}"/>
              </a:ext>
            </a:extLst>
          </p:cNvPr>
          <p:cNvSpPr>
            <a:spLocks noGrp="1"/>
          </p:cNvSpPr>
          <p:nvPr>
            <p:ph type="body" sz="quarter" idx="13" hasCustomPrompt="1"/>
          </p:nvPr>
        </p:nvSpPr>
        <p:spPr>
          <a:xfrm>
            <a:off x="608198" y="3491152"/>
            <a:ext cx="10979150" cy="729936"/>
          </a:xfrm>
        </p:spPr>
        <p:txBody>
          <a:bodyPr anchor="ctr">
            <a:normAutofit/>
          </a:bodyPr>
          <a:lstStyle>
            <a:lvl1pPr marL="0" indent="0">
              <a:buNone/>
              <a:defRPr sz="2400">
                <a:solidFill>
                  <a:schemeClr val="bg1"/>
                </a:solidFill>
                <a:latin typeface="Avenir Next LT Pro" panose="020B05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Divider subtitle</a:t>
            </a:r>
            <a:endParaRPr lang="en-GB"/>
          </a:p>
        </p:txBody>
      </p:sp>
      <p:pic>
        <p:nvPicPr>
          <p:cNvPr id="11" name="Picture 10" descr="A planet in space&#10;&#10;Description automatically generated with low confidence">
            <a:extLst>
              <a:ext uri="{FF2B5EF4-FFF2-40B4-BE49-F238E27FC236}">
                <a16:creationId xmlns:a16="http://schemas.microsoft.com/office/drawing/2014/main" id="{F17F2FE5-E404-003B-F89B-4145D171984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475"/>
          <a:stretch/>
        </p:blipFill>
        <p:spPr>
          <a:xfrm>
            <a:off x="3563791" y="3717033"/>
            <a:ext cx="8628209" cy="3140968"/>
          </a:xfrm>
          <a:prstGeom prst="rect">
            <a:avLst/>
          </a:prstGeom>
        </p:spPr>
      </p:pic>
      <p:pic>
        <p:nvPicPr>
          <p:cNvPr id="13" name="Picture 12" descr="A logo of a whale&#10;&#10;Description automatically generated">
            <a:extLst>
              <a:ext uri="{FF2B5EF4-FFF2-40B4-BE49-F238E27FC236}">
                <a16:creationId xmlns:a16="http://schemas.microsoft.com/office/drawing/2014/main" id="{A46DEE94-BD88-B924-9554-41B8012633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2384" y="476672"/>
            <a:ext cx="2137009" cy="918103"/>
          </a:xfrm>
          <a:prstGeom prst="rect">
            <a:avLst/>
          </a:prstGeom>
        </p:spPr>
      </p:pic>
    </p:spTree>
    <p:extLst>
      <p:ext uri="{BB962C8B-B14F-4D97-AF65-F5344CB8AC3E}">
        <p14:creationId xmlns:p14="http://schemas.microsoft.com/office/powerpoint/2010/main" val="2608769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013A56"/>
        </a:solidFill>
        <a:effectLst/>
      </p:bgPr>
    </p:bg>
    <p:spTree>
      <p:nvGrpSpPr>
        <p:cNvPr id="1" name=""/>
        <p:cNvGrpSpPr/>
        <p:nvPr/>
      </p:nvGrpSpPr>
      <p:grpSpPr>
        <a:xfrm>
          <a:off x="0" y="0"/>
          <a:ext cx="0" cy="0"/>
          <a:chOff x="0" y="0"/>
          <a:chExt cx="0" cy="0"/>
        </a:xfrm>
      </p:grpSpPr>
      <p:sp>
        <p:nvSpPr>
          <p:cNvPr id="41" name="Text Placeholder 39">
            <a:extLst>
              <a:ext uri="{FF2B5EF4-FFF2-40B4-BE49-F238E27FC236}">
                <a16:creationId xmlns:a16="http://schemas.microsoft.com/office/drawing/2014/main" id="{EFCE9209-C051-3B97-E474-8E2BEFF79A66}"/>
              </a:ext>
            </a:extLst>
          </p:cNvPr>
          <p:cNvSpPr>
            <a:spLocks noGrp="1"/>
          </p:cNvSpPr>
          <p:nvPr>
            <p:ph type="body" sz="quarter" idx="13" hasCustomPrompt="1"/>
          </p:nvPr>
        </p:nvSpPr>
        <p:spPr>
          <a:xfrm>
            <a:off x="7132043" y="5771451"/>
            <a:ext cx="4498405" cy="447271"/>
          </a:xfrm>
        </p:spPr>
        <p:txBody>
          <a:bodyPr>
            <a:normAutofit/>
          </a:bodyPr>
          <a:lstStyle>
            <a:lvl1pPr marL="0" indent="0" algn="r">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or date goes here</a:t>
            </a:r>
            <a:endParaRPr lang="en-GB"/>
          </a:p>
        </p:txBody>
      </p:sp>
      <p:sp>
        <p:nvSpPr>
          <p:cNvPr id="38" name="Title 37">
            <a:extLst>
              <a:ext uri="{FF2B5EF4-FFF2-40B4-BE49-F238E27FC236}">
                <a16:creationId xmlns:a16="http://schemas.microsoft.com/office/drawing/2014/main" id="{E280420E-02EA-06DE-32B2-D426DEA2CAC3}"/>
              </a:ext>
            </a:extLst>
          </p:cNvPr>
          <p:cNvSpPr>
            <a:spLocks noGrp="1"/>
          </p:cNvSpPr>
          <p:nvPr>
            <p:ph type="title" hasCustomPrompt="1"/>
          </p:nvPr>
        </p:nvSpPr>
        <p:spPr>
          <a:xfrm>
            <a:off x="7176120" y="2546453"/>
            <a:ext cx="4498404" cy="1472913"/>
          </a:xfrm>
        </p:spPr>
        <p:txBody>
          <a:bodyPr/>
          <a:lstStyle>
            <a:lvl1pPr algn="r">
              <a:defRPr sz="3600">
                <a:solidFill>
                  <a:schemeClr val="accent6"/>
                </a:solidFill>
              </a:defRPr>
            </a:lvl1pPr>
          </a:lstStyle>
          <a:p>
            <a:r>
              <a:rPr lang="en-US"/>
              <a:t>Click to edit </a:t>
            </a:r>
            <a:br>
              <a:rPr lang="en-US"/>
            </a:br>
            <a:r>
              <a:rPr lang="en-US"/>
              <a:t>Master title style</a:t>
            </a:r>
            <a:endParaRPr lang="en-GB"/>
          </a:p>
        </p:txBody>
      </p:sp>
      <p:sp>
        <p:nvSpPr>
          <p:cNvPr id="22" name="Picture Placeholder 21">
            <a:extLst>
              <a:ext uri="{FF2B5EF4-FFF2-40B4-BE49-F238E27FC236}">
                <a16:creationId xmlns:a16="http://schemas.microsoft.com/office/drawing/2014/main" id="{3BAC865E-F6B7-9892-A5C2-716FE0B0BE57}"/>
              </a:ext>
            </a:extLst>
          </p:cNvPr>
          <p:cNvSpPr>
            <a:spLocks noGrp="1"/>
          </p:cNvSpPr>
          <p:nvPr>
            <p:ph type="pic" sz="quarter" idx="10"/>
          </p:nvPr>
        </p:nvSpPr>
        <p:spPr>
          <a:xfrm>
            <a:off x="-1513" y="1"/>
            <a:ext cx="10095884" cy="6858000"/>
          </a:xfrm>
          <a:custGeom>
            <a:avLst/>
            <a:gdLst>
              <a:gd name="connsiteX0" fmla="*/ 0 w 10095884"/>
              <a:gd name="connsiteY0" fmla="*/ 0 h 6858000"/>
              <a:gd name="connsiteX1" fmla="*/ 10095884 w 10095884"/>
              <a:gd name="connsiteY1" fmla="*/ 0 h 6858000"/>
              <a:gd name="connsiteX2" fmla="*/ 9611835 w 10095884"/>
              <a:gd name="connsiteY2" fmla="*/ 515115 h 6858000"/>
              <a:gd name="connsiteX3" fmla="*/ 8652685 w 10095884"/>
              <a:gd name="connsiteY3" fmla="*/ 1012378 h 6858000"/>
              <a:gd name="connsiteX4" fmla="*/ 6937936 w 10095884"/>
              <a:gd name="connsiteY4" fmla="*/ 1365016 h 6858000"/>
              <a:gd name="connsiteX5" fmla="*/ 6160235 w 10095884"/>
              <a:gd name="connsiteY5" fmla="*/ 4046940 h 6858000"/>
              <a:gd name="connsiteX6" fmla="*/ 3759851 w 10095884"/>
              <a:gd name="connsiteY6" fmla="*/ 6820608 h 6858000"/>
              <a:gd name="connsiteX7" fmla="*/ 3555884 w 10095884"/>
              <a:gd name="connsiteY7" fmla="*/ 6858000 h 6858000"/>
              <a:gd name="connsiteX8" fmla="*/ 0 w 10095884"/>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95884" h="6858000">
                <a:moveTo>
                  <a:pt x="0" y="0"/>
                </a:moveTo>
                <a:lnTo>
                  <a:pt x="10095884" y="0"/>
                </a:lnTo>
                <a:cubicBezTo>
                  <a:pt x="9848542" y="288992"/>
                  <a:pt x="9915709" y="236731"/>
                  <a:pt x="9611835" y="515115"/>
                </a:cubicBezTo>
                <a:cubicBezTo>
                  <a:pt x="9299071" y="784186"/>
                  <a:pt x="9005418" y="865166"/>
                  <a:pt x="8652685" y="1012378"/>
                </a:cubicBezTo>
                <a:cubicBezTo>
                  <a:pt x="8158444" y="1142516"/>
                  <a:pt x="6874176" y="1303441"/>
                  <a:pt x="6937936" y="1365016"/>
                </a:cubicBezTo>
                <a:cubicBezTo>
                  <a:pt x="6402896" y="2430433"/>
                  <a:pt x="6469592" y="2460964"/>
                  <a:pt x="6160235" y="4046940"/>
                </a:cubicBezTo>
                <a:cubicBezTo>
                  <a:pt x="5773766" y="5949509"/>
                  <a:pt x="4864388" y="6589829"/>
                  <a:pt x="3759851" y="6820608"/>
                </a:cubicBezTo>
                <a:lnTo>
                  <a:pt x="3555884" y="6858000"/>
                </a:lnTo>
                <a:lnTo>
                  <a:pt x="0" y="6858000"/>
                </a:lnTo>
                <a:close/>
              </a:path>
            </a:pathLst>
          </a:custGeom>
        </p:spPr>
        <p:txBody>
          <a:bodyPr wrap="square">
            <a:noAutofit/>
          </a:bodyPr>
          <a:lstStyle/>
          <a:p>
            <a:r>
              <a:rPr lang="en-GB"/>
              <a:t>Click icon to add picture</a:t>
            </a:r>
          </a:p>
        </p:txBody>
      </p:sp>
      <p:sp>
        <p:nvSpPr>
          <p:cNvPr id="33" name="Picture Placeholder 32">
            <a:extLst>
              <a:ext uri="{FF2B5EF4-FFF2-40B4-BE49-F238E27FC236}">
                <a16:creationId xmlns:a16="http://schemas.microsoft.com/office/drawing/2014/main" id="{32059031-78C2-09AA-8A7F-FEBCF052F8BF}"/>
              </a:ext>
            </a:extLst>
          </p:cNvPr>
          <p:cNvSpPr>
            <a:spLocks noGrp="1"/>
          </p:cNvSpPr>
          <p:nvPr>
            <p:ph type="pic" sz="quarter" idx="11"/>
          </p:nvPr>
        </p:nvSpPr>
        <p:spPr>
          <a:xfrm>
            <a:off x="1476462" y="-198"/>
            <a:ext cx="9239443" cy="6858001"/>
          </a:xfrm>
          <a:custGeom>
            <a:avLst/>
            <a:gdLst>
              <a:gd name="connsiteX0" fmla="*/ 0 w 9239443"/>
              <a:gd name="connsiteY0" fmla="*/ 0 h 6858001"/>
              <a:gd name="connsiteX1" fmla="*/ 9239443 w 9239443"/>
              <a:gd name="connsiteY1" fmla="*/ 0 h 6858001"/>
              <a:gd name="connsiteX2" fmla="*/ 9239443 w 9239443"/>
              <a:gd name="connsiteY2" fmla="*/ 6858001 h 6858001"/>
              <a:gd name="connsiteX3" fmla="*/ 0 w 9239443"/>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9239443" h="6858001">
                <a:moveTo>
                  <a:pt x="0" y="0"/>
                </a:moveTo>
                <a:lnTo>
                  <a:pt x="9239443" y="0"/>
                </a:lnTo>
                <a:lnTo>
                  <a:pt x="9239443" y="6858001"/>
                </a:lnTo>
                <a:lnTo>
                  <a:pt x="0" y="6858001"/>
                </a:lnTo>
                <a:close/>
              </a:path>
            </a:pathLst>
          </a:custGeom>
        </p:spPr>
        <p:txBody>
          <a:bodyPr wrap="square">
            <a:noAutofit/>
          </a:bodyPr>
          <a:lstStyle/>
          <a:p>
            <a:r>
              <a:rPr lang="en-GB"/>
              <a:t>Click icon to add picture</a:t>
            </a:r>
          </a:p>
        </p:txBody>
      </p:sp>
      <p:pic>
        <p:nvPicPr>
          <p:cNvPr id="34" name="Picture 33" descr="Logo&#10;&#10;Description automatically generated">
            <a:extLst>
              <a:ext uri="{FF2B5EF4-FFF2-40B4-BE49-F238E27FC236}">
                <a16:creationId xmlns:a16="http://schemas.microsoft.com/office/drawing/2014/main" id="{04C06216-0257-3332-8C57-915276129C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20126" y="539565"/>
            <a:ext cx="2140491" cy="918103"/>
          </a:xfrm>
          <a:prstGeom prst="rect">
            <a:avLst/>
          </a:prstGeom>
        </p:spPr>
      </p:pic>
      <p:sp>
        <p:nvSpPr>
          <p:cNvPr id="40" name="Text Placeholder 39">
            <a:extLst>
              <a:ext uri="{FF2B5EF4-FFF2-40B4-BE49-F238E27FC236}">
                <a16:creationId xmlns:a16="http://schemas.microsoft.com/office/drawing/2014/main" id="{2137DAD9-0E2A-6122-44D7-7E068D92AE17}"/>
              </a:ext>
            </a:extLst>
          </p:cNvPr>
          <p:cNvSpPr>
            <a:spLocks noGrp="1"/>
          </p:cNvSpPr>
          <p:nvPr>
            <p:ph type="body" sz="quarter" idx="12" hasCustomPrompt="1"/>
          </p:nvPr>
        </p:nvSpPr>
        <p:spPr>
          <a:xfrm>
            <a:off x="7176118" y="4085637"/>
            <a:ext cx="4498405" cy="914400"/>
          </a:xfrm>
        </p:spPr>
        <p:txBody>
          <a:bodyPr>
            <a:normAutofit/>
          </a:bodyPr>
          <a:lstStyle>
            <a:lvl1pPr marL="0" indent="0" algn="r">
              <a:buNone/>
              <a:defRPr sz="2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Byline goes here</a:t>
            </a:r>
            <a:endParaRPr lang="en-GB"/>
          </a:p>
        </p:txBody>
      </p:sp>
    </p:spTree>
    <p:extLst>
      <p:ext uri="{BB962C8B-B14F-4D97-AF65-F5344CB8AC3E}">
        <p14:creationId xmlns:p14="http://schemas.microsoft.com/office/powerpoint/2010/main" val="3989021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rea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108A437-85B8-5FCE-CC54-CD828406CEE4}"/>
              </a:ext>
            </a:extLst>
          </p:cNvPr>
          <p:cNvSpPr>
            <a:spLocks noGrp="1"/>
          </p:cNvSpPr>
          <p:nvPr>
            <p:ph type="dt" sz="half" idx="10"/>
          </p:nvPr>
        </p:nvSpPr>
        <p:spPr/>
        <p:txBody>
          <a:bodyPr/>
          <a:lstStyle>
            <a:lvl1pPr>
              <a:defRPr sz="1100">
                <a:latin typeface="Avenir Next LT Pro" panose="020B0504020202020204" pitchFamily="34" charset="0"/>
              </a:defRPr>
            </a:lvl1pPr>
          </a:lstStyle>
          <a:p>
            <a:pPr>
              <a:defRPr/>
            </a:pPr>
            <a:fld id="{34732D3D-B8ED-4D6C-8A7F-7211AB3A537F}" type="datetimeFigureOut">
              <a:rPr lang="en-GB" smtClean="0"/>
              <a:pPr>
                <a:defRPr/>
              </a:pPr>
              <a:t>05/06/2025</a:t>
            </a:fld>
            <a:endParaRPr lang="en-GB"/>
          </a:p>
        </p:txBody>
      </p:sp>
      <p:pic>
        <p:nvPicPr>
          <p:cNvPr id="6" name="Picture 5" descr="A planet in space&#10;&#10;Description automatically generated with low confidence">
            <a:extLst>
              <a:ext uri="{FF2B5EF4-FFF2-40B4-BE49-F238E27FC236}">
                <a16:creationId xmlns:a16="http://schemas.microsoft.com/office/drawing/2014/main" id="{286F739F-BE83-BB45-2A32-FD91B33074A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563791" y="3822505"/>
            <a:ext cx="8628209" cy="3035495"/>
          </a:xfrm>
          <a:prstGeom prst="rect">
            <a:avLst/>
          </a:prstGeom>
        </p:spPr>
      </p:pic>
      <p:sp>
        <p:nvSpPr>
          <p:cNvPr id="2" name="Title 1">
            <a:extLst>
              <a:ext uri="{FF2B5EF4-FFF2-40B4-BE49-F238E27FC236}">
                <a16:creationId xmlns:a16="http://schemas.microsoft.com/office/drawing/2014/main" id="{B1936323-2265-C4C3-C0B8-7F53BDCD1930}"/>
              </a:ext>
            </a:extLst>
          </p:cNvPr>
          <p:cNvSpPr>
            <a:spLocks noGrp="1"/>
          </p:cNvSpPr>
          <p:nvPr>
            <p:ph type="title" hasCustomPrompt="1"/>
          </p:nvPr>
        </p:nvSpPr>
        <p:spPr>
          <a:xfrm>
            <a:off x="7392144" y="2826302"/>
            <a:ext cx="4190256" cy="828092"/>
          </a:xfrm>
        </p:spPr>
        <p:txBody>
          <a:bodyPr/>
          <a:lstStyle>
            <a:lvl1pPr algn="l">
              <a:defRPr sz="4800">
                <a:solidFill>
                  <a:schemeClr val="accent6"/>
                </a:solidFill>
              </a:defRPr>
            </a:lvl1pPr>
          </a:lstStyle>
          <a:p>
            <a:r>
              <a:rPr lang="en-US"/>
              <a:t>Break</a:t>
            </a:r>
            <a:endParaRPr lang="en-GB"/>
          </a:p>
        </p:txBody>
      </p:sp>
      <p:sp>
        <p:nvSpPr>
          <p:cNvPr id="4" name="Footer Placeholder 3">
            <a:extLst>
              <a:ext uri="{FF2B5EF4-FFF2-40B4-BE49-F238E27FC236}">
                <a16:creationId xmlns:a16="http://schemas.microsoft.com/office/drawing/2014/main" id="{5A17D502-FFC4-2EA0-33F7-E04817EDBD3E}"/>
              </a:ext>
            </a:extLst>
          </p:cNvPr>
          <p:cNvSpPr>
            <a:spLocks noGrp="1"/>
          </p:cNvSpPr>
          <p:nvPr>
            <p:ph type="ftr" sz="quarter" idx="11"/>
          </p:nvPr>
        </p:nvSpPr>
        <p:spPr>
          <a:xfrm>
            <a:off x="4038600" y="6451600"/>
            <a:ext cx="4114800" cy="250825"/>
          </a:xfrm>
          <a:prstGeom prst="rect">
            <a:avLst/>
          </a:prstGeom>
        </p:spPr>
        <p:txBody>
          <a:bodyPr/>
          <a:lstStyle>
            <a:lvl1pPr>
              <a:defRPr sz="1100">
                <a:latin typeface="Avenir Next LT Pro" panose="020B0504020202020204" pitchFamily="34" charset="0"/>
              </a:defRPr>
            </a:lvl1pPr>
          </a:lstStyle>
          <a:p>
            <a:pPr>
              <a:defRPr/>
            </a:pPr>
            <a:endParaRPr lang="en-GB"/>
          </a:p>
        </p:txBody>
      </p:sp>
      <p:sp>
        <p:nvSpPr>
          <p:cNvPr id="5" name="Slide Number Placeholder 4">
            <a:extLst>
              <a:ext uri="{FF2B5EF4-FFF2-40B4-BE49-F238E27FC236}">
                <a16:creationId xmlns:a16="http://schemas.microsoft.com/office/drawing/2014/main" id="{1C0DF670-B105-06AB-35C3-39D901350BFA}"/>
              </a:ext>
            </a:extLst>
          </p:cNvPr>
          <p:cNvSpPr>
            <a:spLocks noGrp="1"/>
          </p:cNvSpPr>
          <p:nvPr>
            <p:ph type="sldNum" sz="quarter" idx="12"/>
          </p:nvPr>
        </p:nvSpPr>
        <p:spPr/>
        <p:txBody>
          <a:bodyPr/>
          <a:lstStyle>
            <a:lvl1pPr>
              <a:defRPr sz="1100">
                <a:latin typeface="Avenir Next LT Pro" panose="020B0504020202020204" pitchFamily="34" charset="0"/>
              </a:defRPr>
            </a:lvl1pPr>
          </a:lstStyle>
          <a:p>
            <a:pPr>
              <a:defRPr/>
            </a:pPr>
            <a:fld id="{2DFFE5FF-433E-4667-91B7-28133C56AAD4}" type="slidenum">
              <a:rPr lang="en-GB" smtClean="0"/>
              <a:pPr>
                <a:defRPr/>
              </a:pPr>
              <a:t>‹#›</a:t>
            </a:fld>
            <a:endParaRPr lang="en-GB"/>
          </a:p>
        </p:txBody>
      </p:sp>
      <p:pic>
        <p:nvPicPr>
          <p:cNvPr id="8" name="Picture 7" descr="Logo&#10;&#10;Description automatically generated">
            <a:extLst>
              <a:ext uri="{FF2B5EF4-FFF2-40B4-BE49-F238E27FC236}">
                <a16:creationId xmlns:a16="http://schemas.microsoft.com/office/drawing/2014/main" id="{CA96FC5A-7938-7890-14D5-027E8F68B1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62240" y="527738"/>
            <a:ext cx="2277018" cy="974802"/>
          </a:xfrm>
          <a:prstGeom prst="rect">
            <a:avLst/>
          </a:prstGeom>
        </p:spPr>
      </p:pic>
    </p:spTree>
    <p:extLst>
      <p:ext uri="{BB962C8B-B14F-4D97-AF65-F5344CB8AC3E}">
        <p14:creationId xmlns:p14="http://schemas.microsoft.com/office/powerpoint/2010/main" val="1823638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solidFill>
          <a:srgbClr val="3681B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31726-C9A8-F28C-4397-55FA92D67183}"/>
              </a:ext>
            </a:extLst>
          </p:cNvPr>
          <p:cNvSpPr>
            <a:spLocks noGrp="1"/>
          </p:cNvSpPr>
          <p:nvPr>
            <p:ph type="title" hasCustomPrompt="1"/>
          </p:nvPr>
        </p:nvSpPr>
        <p:spPr>
          <a:xfrm>
            <a:off x="609600" y="1273568"/>
            <a:ext cx="9398000" cy="698500"/>
          </a:xfrm>
        </p:spPr>
        <p:txBody>
          <a:bodyPr/>
          <a:lstStyle>
            <a:lvl1pPr>
              <a:defRPr sz="5400">
                <a:solidFill>
                  <a:schemeClr val="bg1"/>
                </a:solidFill>
              </a:defRPr>
            </a:lvl1pPr>
          </a:lstStyle>
          <a:p>
            <a:r>
              <a:rPr lang="en-US"/>
              <a:t>Any questions?</a:t>
            </a:r>
            <a:endParaRPr lang="en-GB"/>
          </a:p>
        </p:txBody>
      </p:sp>
      <p:sp>
        <p:nvSpPr>
          <p:cNvPr id="3" name="Date Placeholder 2">
            <a:extLst>
              <a:ext uri="{FF2B5EF4-FFF2-40B4-BE49-F238E27FC236}">
                <a16:creationId xmlns:a16="http://schemas.microsoft.com/office/drawing/2014/main" id="{FC960008-90EA-2BC2-17FE-83B2A6B33505}"/>
              </a:ext>
            </a:extLst>
          </p:cNvPr>
          <p:cNvSpPr>
            <a:spLocks noGrp="1"/>
          </p:cNvSpPr>
          <p:nvPr>
            <p:ph type="dt" sz="half" idx="10"/>
          </p:nvPr>
        </p:nvSpPr>
        <p:spPr/>
        <p:txBody>
          <a:bodyPr/>
          <a:lstStyle/>
          <a:p>
            <a:pPr>
              <a:defRPr/>
            </a:pPr>
            <a:fld id="{34732D3D-B8ED-4D6C-8A7F-7211AB3A537F}" type="datetimeFigureOut">
              <a:rPr lang="en-GB" smtClean="0"/>
              <a:pPr>
                <a:defRPr/>
              </a:pPr>
              <a:t>05/06/2025</a:t>
            </a:fld>
            <a:endParaRPr lang="en-GB"/>
          </a:p>
        </p:txBody>
      </p:sp>
      <p:sp>
        <p:nvSpPr>
          <p:cNvPr id="4" name="Footer Placeholder 3">
            <a:extLst>
              <a:ext uri="{FF2B5EF4-FFF2-40B4-BE49-F238E27FC236}">
                <a16:creationId xmlns:a16="http://schemas.microsoft.com/office/drawing/2014/main" id="{5CFBE0EF-ABEE-5238-B5A2-743914DEE35E}"/>
              </a:ext>
            </a:extLst>
          </p:cNvPr>
          <p:cNvSpPr>
            <a:spLocks noGrp="1"/>
          </p:cNvSpPr>
          <p:nvPr>
            <p:ph type="ftr" sz="quarter" idx="11"/>
          </p:nvPr>
        </p:nvSpPr>
        <p:spPr>
          <a:xfrm>
            <a:off x="4038600" y="6451600"/>
            <a:ext cx="4114800" cy="250825"/>
          </a:xfrm>
          <a:prstGeom prst="rect">
            <a:avLst/>
          </a:prstGeom>
        </p:spPr>
        <p:txBody>
          <a:bodyPr/>
          <a:lstStyle/>
          <a:p>
            <a:pPr>
              <a:defRPr/>
            </a:pPr>
            <a:endParaRPr lang="en-GB"/>
          </a:p>
        </p:txBody>
      </p:sp>
      <p:sp>
        <p:nvSpPr>
          <p:cNvPr id="5" name="Slide Number Placeholder 4">
            <a:extLst>
              <a:ext uri="{FF2B5EF4-FFF2-40B4-BE49-F238E27FC236}">
                <a16:creationId xmlns:a16="http://schemas.microsoft.com/office/drawing/2014/main" id="{460B1980-EE78-8249-6597-86F994E4ED58}"/>
              </a:ext>
            </a:extLst>
          </p:cNvPr>
          <p:cNvSpPr>
            <a:spLocks noGrp="1"/>
          </p:cNvSpPr>
          <p:nvPr>
            <p:ph type="sldNum" sz="quarter" idx="12"/>
          </p:nvPr>
        </p:nvSpPr>
        <p:spPr/>
        <p:txBody>
          <a:bodyPr/>
          <a:lstStyle/>
          <a:p>
            <a:pPr>
              <a:defRPr/>
            </a:pPr>
            <a:fld id="{2DFFE5FF-433E-4667-91B7-28133C56AAD4}" type="slidenum">
              <a:rPr lang="en-GB" smtClean="0"/>
              <a:pPr>
                <a:defRPr/>
              </a:pPr>
              <a:t>‹#›</a:t>
            </a:fld>
            <a:endParaRPr lang="en-GB"/>
          </a:p>
        </p:txBody>
      </p:sp>
      <p:pic>
        <p:nvPicPr>
          <p:cNvPr id="6" name="Picture 5" descr="A planet in space&#10;&#10;Description automatically generated with medium confidence">
            <a:extLst>
              <a:ext uri="{FF2B5EF4-FFF2-40B4-BE49-F238E27FC236}">
                <a16:creationId xmlns:a16="http://schemas.microsoft.com/office/drawing/2014/main" id="{32E0C8E0-AD07-BFC3-44F8-2C91D4272E61}"/>
              </a:ext>
            </a:extLst>
          </p:cNvPr>
          <p:cNvPicPr>
            <a:picLocks noChangeAspect="1"/>
          </p:cNvPicPr>
          <p:nvPr userDrawn="1"/>
        </p:nvPicPr>
        <p:blipFill rotWithShape="1">
          <a:blip r:embed="rId2" cstate="email">
            <a:alphaModFix amt="63000"/>
            <a:extLst>
              <a:ext uri="{28A0092B-C50C-407E-A947-70E740481C1C}">
                <a14:useLocalDpi xmlns:a14="http://schemas.microsoft.com/office/drawing/2010/main"/>
              </a:ext>
            </a:extLst>
          </a:blip>
          <a:srcRect/>
          <a:stretch/>
        </p:blipFill>
        <p:spPr>
          <a:xfrm>
            <a:off x="0" y="2456542"/>
            <a:ext cx="12191999" cy="4401458"/>
          </a:xfrm>
          <a:prstGeom prst="rect">
            <a:avLst/>
          </a:prstGeom>
        </p:spPr>
      </p:pic>
      <p:pic>
        <p:nvPicPr>
          <p:cNvPr id="7" name="Picture 6" descr="Logo&#10;&#10;Description automatically generated">
            <a:extLst>
              <a:ext uri="{FF2B5EF4-FFF2-40B4-BE49-F238E27FC236}">
                <a16:creationId xmlns:a16="http://schemas.microsoft.com/office/drawing/2014/main" id="{448BB342-1E69-E75A-C84B-4FAAD2A6037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20126" y="539565"/>
            <a:ext cx="2140491" cy="918103"/>
          </a:xfrm>
          <a:prstGeom prst="rect">
            <a:avLst/>
          </a:prstGeom>
        </p:spPr>
      </p:pic>
    </p:spTree>
    <p:extLst>
      <p:ext uri="{BB962C8B-B14F-4D97-AF65-F5344CB8AC3E}">
        <p14:creationId xmlns:p14="http://schemas.microsoft.com/office/powerpoint/2010/main" val="1077038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1">
    <p:bg>
      <p:bgPr>
        <a:solidFill>
          <a:srgbClr val="013A56"/>
        </a:solidFill>
        <a:effectLst/>
      </p:bgPr>
    </p:bg>
    <p:spTree>
      <p:nvGrpSpPr>
        <p:cNvPr id="1" name=""/>
        <p:cNvGrpSpPr/>
        <p:nvPr/>
      </p:nvGrpSpPr>
      <p:grpSpPr>
        <a:xfrm>
          <a:off x="0" y="0"/>
          <a:ext cx="0" cy="0"/>
          <a:chOff x="0" y="0"/>
          <a:chExt cx="0" cy="0"/>
        </a:xfrm>
      </p:grpSpPr>
      <p:pic>
        <p:nvPicPr>
          <p:cNvPr id="4" name="Picture 3" descr="A planet in space&#10;&#10;Description automatically generated with low confidence">
            <a:extLst>
              <a:ext uri="{FF2B5EF4-FFF2-40B4-BE49-F238E27FC236}">
                <a16:creationId xmlns:a16="http://schemas.microsoft.com/office/drawing/2014/main" id="{2D909005-9113-9F0F-CE50-A9F5170D1E2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475"/>
          <a:stretch/>
        </p:blipFill>
        <p:spPr>
          <a:xfrm>
            <a:off x="3563791" y="3717033"/>
            <a:ext cx="8628209" cy="3140968"/>
          </a:xfrm>
          <a:prstGeom prst="rect">
            <a:avLst/>
          </a:prstGeom>
        </p:spPr>
      </p:pic>
      <p:sp>
        <p:nvSpPr>
          <p:cNvPr id="9" name="object 6">
            <a:extLst>
              <a:ext uri="{FF2B5EF4-FFF2-40B4-BE49-F238E27FC236}">
                <a16:creationId xmlns:a16="http://schemas.microsoft.com/office/drawing/2014/main" id="{0307D142-64EB-495B-92D0-14640A9F264F}"/>
              </a:ext>
            </a:extLst>
          </p:cNvPr>
          <p:cNvSpPr txBox="1"/>
          <p:nvPr/>
        </p:nvSpPr>
        <p:spPr>
          <a:xfrm>
            <a:off x="478029" y="5792912"/>
            <a:ext cx="2243138" cy="268287"/>
          </a:xfrm>
          <a:prstGeom prst="rect">
            <a:avLst/>
          </a:prstGeom>
        </p:spPr>
        <p:txBody>
          <a:bodyPr lIns="0" tIns="12700" rIns="0" bIns="0">
            <a:spAutoFit/>
          </a:bodyPr>
          <a:lstStyle/>
          <a:p>
            <a:pPr marL="12700" algn="ctr" eaLnBrk="1" fontAlgn="auto" hangingPunct="1">
              <a:spcBef>
                <a:spcPts val="100"/>
              </a:spcBef>
              <a:spcAft>
                <a:spcPts val="0"/>
              </a:spcAft>
              <a:defRPr/>
            </a:pPr>
            <a:r>
              <a:rPr sz="1600">
                <a:solidFill>
                  <a:schemeClr val="bg1"/>
                </a:solidFill>
                <a:latin typeface="Tahoma"/>
                <a:cs typeface="Tahoma"/>
                <a:hlinkClick r:id="rId3"/>
              </a:rPr>
              <a:t>www.pacificlifere.com</a:t>
            </a:r>
            <a:endParaRPr sz="1600">
              <a:solidFill>
                <a:schemeClr val="bg1"/>
              </a:solidFill>
              <a:latin typeface="Tahoma"/>
              <a:cs typeface="Tahoma"/>
            </a:endParaRPr>
          </a:p>
        </p:txBody>
      </p:sp>
      <p:pic>
        <p:nvPicPr>
          <p:cNvPr id="10" name="object 7">
            <a:hlinkClick r:id="rId4"/>
            <a:extLst>
              <a:ext uri="{FF2B5EF4-FFF2-40B4-BE49-F238E27FC236}">
                <a16:creationId xmlns:a16="http://schemas.microsoft.com/office/drawing/2014/main" id="{3183C836-A83D-4928-BF33-F12DAD60267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51129" y="6183437"/>
            <a:ext cx="8953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of a whale&#10;&#10;Description automatically generated">
            <a:extLst>
              <a:ext uri="{FF2B5EF4-FFF2-40B4-BE49-F238E27FC236}">
                <a16:creationId xmlns:a16="http://schemas.microsoft.com/office/drawing/2014/main" id="{2A05DFFB-5EE1-7EB5-A2C6-67882CE39C7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5400" y="4725144"/>
            <a:ext cx="1851257" cy="795338"/>
          </a:xfrm>
          <a:prstGeom prst="rect">
            <a:avLst/>
          </a:prstGeom>
        </p:spPr>
      </p:pic>
    </p:spTree>
    <p:extLst>
      <p:ext uri="{BB962C8B-B14F-4D97-AF65-F5344CB8AC3E}">
        <p14:creationId xmlns:p14="http://schemas.microsoft.com/office/powerpoint/2010/main" val="17096688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 Callouts and image">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5DB6255-F6B4-4CD7-874B-A292BC9ECC08}"/>
              </a:ext>
            </a:extLst>
          </p:cNvPr>
          <p:cNvSpPr txBox="1"/>
          <p:nvPr/>
        </p:nvSpPr>
        <p:spPr>
          <a:xfrm>
            <a:off x="-2638425" y="0"/>
            <a:ext cx="2439987" cy="2338388"/>
          </a:xfrm>
          <a:prstGeom prst="rect">
            <a:avLst/>
          </a:prstGeom>
          <a:solidFill>
            <a:schemeClr val="accent5"/>
          </a:solidFill>
        </p:spPr>
        <p:txBody>
          <a:bodyPr>
            <a:spAutoFit/>
          </a:bodyPr>
          <a:lstStyle/>
          <a:p>
            <a:pPr eaLnBrk="1" fontAlgn="auto" hangingPunct="1">
              <a:spcBef>
                <a:spcPts val="0"/>
              </a:spcBef>
              <a:spcAft>
                <a:spcPts val="0"/>
              </a:spcAft>
              <a:defRPr/>
            </a:pPr>
            <a:r>
              <a:rPr lang="en-GB" sz="1600" b="1">
                <a:solidFill>
                  <a:srgbClr val="FF0000"/>
                </a:solidFill>
                <a:latin typeface="+mn-lt"/>
              </a:rPr>
              <a:t>Tool Tip:</a:t>
            </a:r>
          </a:p>
          <a:p>
            <a:pPr eaLnBrk="1" fontAlgn="auto" hangingPunct="1">
              <a:spcBef>
                <a:spcPts val="0"/>
              </a:spcBef>
              <a:spcAft>
                <a:spcPts val="0"/>
              </a:spcAft>
              <a:defRPr/>
            </a:pPr>
            <a:r>
              <a:rPr lang="en-GB" sz="1600">
                <a:solidFill>
                  <a:srgbClr val="FF0000"/>
                </a:solidFill>
                <a:latin typeface="+mn-lt"/>
              </a:rPr>
              <a:t>Large graphic, table or chart with 3 main corresponding callouts. Select the icon in the box to add the type of content desired for each box or type to add copy.</a:t>
            </a:r>
          </a:p>
        </p:txBody>
      </p:sp>
      <p:sp>
        <p:nvSpPr>
          <p:cNvPr id="2" name="Title 1"/>
          <p:cNvSpPr>
            <a:spLocks noGrp="1"/>
          </p:cNvSpPr>
          <p:nvPr>
            <p:ph type="title"/>
          </p:nvPr>
        </p:nvSpPr>
        <p:spPr>
          <a:xfrm>
            <a:off x="609600" y="304800"/>
            <a:ext cx="9398000" cy="698500"/>
          </a:xfrm>
        </p:spPr>
        <p:txBody>
          <a:bodyPr/>
          <a:lstStyle/>
          <a:p>
            <a:r>
              <a:rPr lang="en-US"/>
              <a:t>Click to edit Master title style</a:t>
            </a:r>
            <a:endParaRPr lang="en-GB"/>
          </a:p>
        </p:txBody>
      </p:sp>
      <p:sp>
        <p:nvSpPr>
          <p:cNvPr id="3" name="Content Placeholder 2"/>
          <p:cNvSpPr>
            <a:spLocks noGrp="1"/>
          </p:cNvSpPr>
          <p:nvPr>
            <p:ph sz="half" idx="1"/>
          </p:nvPr>
        </p:nvSpPr>
        <p:spPr>
          <a:xfrm>
            <a:off x="1872867" y="2071172"/>
            <a:ext cx="4223133" cy="126694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199" y="1089857"/>
            <a:ext cx="5410200" cy="5087106"/>
          </a:xfrm>
        </p:spPr>
        <p:txBody>
          <a:bodyPr anchor="ctr"/>
          <a:lstStyle/>
          <a:p>
            <a:pPr lvl="0"/>
            <a:r>
              <a:rPr lang="en-US"/>
              <a:t>Click to edit Master text styles</a:t>
            </a:r>
          </a:p>
        </p:txBody>
      </p:sp>
      <p:sp>
        <p:nvSpPr>
          <p:cNvPr id="10" name="Text Placeholder 9"/>
          <p:cNvSpPr>
            <a:spLocks noGrp="1"/>
          </p:cNvSpPr>
          <p:nvPr>
            <p:ph type="body" sz="quarter" idx="13"/>
          </p:nvPr>
        </p:nvSpPr>
        <p:spPr>
          <a:xfrm>
            <a:off x="609600" y="1089856"/>
            <a:ext cx="4940300" cy="370643"/>
          </a:xfrm>
        </p:spPr>
        <p:txBody>
          <a:bodyPr>
            <a:noAutofit/>
          </a:bodyPr>
          <a:lstStyle>
            <a:lvl1pPr marL="0" indent="0">
              <a:buNone/>
              <a:defRPr sz="1600">
                <a:solidFill>
                  <a:schemeClr val="accent1"/>
                </a:solidFill>
                <a:latin typeface="+mj-lt"/>
              </a:defRPr>
            </a:lvl1pPr>
          </a:lstStyle>
          <a:p>
            <a:pPr lvl="0"/>
            <a:r>
              <a:rPr lang="en-US"/>
              <a:t>Click to edit Master text styles</a:t>
            </a:r>
          </a:p>
        </p:txBody>
      </p:sp>
      <p:sp>
        <p:nvSpPr>
          <p:cNvPr id="11" name="Content Placeholder 2"/>
          <p:cNvSpPr>
            <a:spLocks noGrp="1"/>
          </p:cNvSpPr>
          <p:nvPr>
            <p:ph sz="half" idx="14"/>
          </p:nvPr>
        </p:nvSpPr>
        <p:spPr>
          <a:xfrm>
            <a:off x="1872867" y="3471550"/>
            <a:ext cx="4223133" cy="126694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p:cNvSpPr>
            <a:spLocks noGrp="1"/>
          </p:cNvSpPr>
          <p:nvPr>
            <p:ph sz="half" idx="15"/>
          </p:nvPr>
        </p:nvSpPr>
        <p:spPr>
          <a:xfrm>
            <a:off x="1872867" y="4871927"/>
            <a:ext cx="4223133" cy="126694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p:cNvSpPr>
            <a:spLocks noGrp="1"/>
          </p:cNvSpPr>
          <p:nvPr>
            <p:ph sz="half" idx="16"/>
          </p:nvPr>
        </p:nvSpPr>
        <p:spPr>
          <a:xfrm>
            <a:off x="609601" y="2071172"/>
            <a:ext cx="1164116" cy="126694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Content Placeholder 2"/>
          <p:cNvSpPr>
            <a:spLocks noGrp="1"/>
          </p:cNvSpPr>
          <p:nvPr>
            <p:ph sz="half" idx="17"/>
          </p:nvPr>
        </p:nvSpPr>
        <p:spPr>
          <a:xfrm>
            <a:off x="609601" y="3471550"/>
            <a:ext cx="1164116" cy="126694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Content Placeholder 2"/>
          <p:cNvSpPr>
            <a:spLocks noGrp="1"/>
          </p:cNvSpPr>
          <p:nvPr>
            <p:ph sz="half" idx="18"/>
          </p:nvPr>
        </p:nvSpPr>
        <p:spPr>
          <a:xfrm>
            <a:off x="609601" y="4871927"/>
            <a:ext cx="1164116" cy="126694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Date Placeholder 4">
            <a:extLst>
              <a:ext uri="{FF2B5EF4-FFF2-40B4-BE49-F238E27FC236}">
                <a16:creationId xmlns:a16="http://schemas.microsoft.com/office/drawing/2014/main" id="{E545193A-FEE2-4575-A542-8DAC8D780CB2}"/>
              </a:ext>
            </a:extLst>
          </p:cNvPr>
          <p:cNvSpPr>
            <a:spLocks noGrp="1"/>
          </p:cNvSpPr>
          <p:nvPr>
            <p:ph type="dt" sz="half" idx="19"/>
          </p:nvPr>
        </p:nvSpPr>
        <p:spPr/>
        <p:txBody>
          <a:bodyPr/>
          <a:lstStyle>
            <a:lvl1pPr>
              <a:defRPr/>
            </a:lvl1pPr>
          </a:lstStyle>
          <a:p>
            <a:pPr>
              <a:defRPr/>
            </a:pPr>
            <a:fld id="{49F0B7B7-C931-468B-8782-5E70AF24C4E0}" type="datetimeFigureOut">
              <a:rPr lang="en-GB"/>
              <a:pPr>
                <a:defRPr/>
              </a:pPr>
              <a:t>05/06/2025</a:t>
            </a:fld>
            <a:endParaRPr lang="en-GB"/>
          </a:p>
        </p:txBody>
      </p:sp>
      <p:sp>
        <p:nvSpPr>
          <p:cNvPr id="18" name="Footer Placeholder 5">
            <a:extLst>
              <a:ext uri="{FF2B5EF4-FFF2-40B4-BE49-F238E27FC236}">
                <a16:creationId xmlns:a16="http://schemas.microsoft.com/office/drawing/2014/main" id="{9106EFFC-005C-4F2E-BD69-2402E99F69A7}"/>
              </a:ext>
            </a:extLst>
          </p:cNvPr>
          <p:cNvSpPr>
            <a:spLocks noGrp="1"/>
          </p:cNvSpPr>
          <p:nvPr>
            <p:ph type="ftr" sz="quarter" idx="20"/>
          </p:nvPr>
        </p:nvSpPr>
        <p:spPr>
          <a:xfrm>
            <a:off x="4038600" y="6451600"/>
            <a:ext cx="4114800" cy="250825"/>
          </a:xfrm>
          <a:prstGeom prst="rect">
            <a:avLst/>
          </a:prstGeom>
        </p:spPr>
        <p:txBody>
          <a:bodyPr/>
          <a:lstStyle>
            <a:lvl1pPr>
              <a:defRPr/>
            </a:lvl1pPr>
          </a:lstStyle>
          <a:p>
            <a:pPr>
              <a:defRPr/>
            </a:pPr>
            <a:endParaRPr lang="en-GB"/>
          </a:p>
        </p:txBody>
      </p:sp>
      <p:sp>
        <p:nvSpPr>
          <p:cNvPr id="19" name="Slide Number Placeholder 6">
            <a:extLst>
              <a:ext uri="{FF2B5EF4-FFF2-40B4-BE49-F238E27FC236}">
                <a16:creationId xmlns:a16="http://schemas.microsoft.com/office/drawing/2014/main" id="{32D9418C-115F-46A6-8756-D7C9B0AC33A1}"/>
              </a:ext>
            </a:extLst>
          </p:cNvPr>
          <p:cNvSpPr>
            <a:spLocks noGrp="1"/>
          </p:cNvSpPr>
          <p:nvPr>
            <p:ph type="sldNum" sz="quarter" idx="21"/>
          </p:nvPr>
        </p:nvSpPr>
        <p:spPr/>
        <p:txBody>
          <a:bodyPr/>
          <a:lstStyle>
            <a:lvl1pPr>
              <a:defRPr/>
            </a:lvl1pPr>
          </a:lstStyle>
          <a:p>
            <a:pPr>
              <a:defRPr/>
            </a:pPr>
            <a:fld id="{522E3982-1F95-460A-B07D-A452F04D68A3}" type="slidenum">
              <a:rPr lang="en-GB"/>
              <a:pPr>
                <a:defRPr/>
              </a:pPr>
              <a:t>‹#›</a:t>
            </a:fld>
            <a:endParaRPr lang="en-GB"/>
          </a:p>
        </p:txBody>
      </p:sp>
    </p:spTree>
    <p:extLst>
      <p:ext uri="{BB962C8B-B14F-4D97-AF65-F5344CB8AC3E}">
        <p14:creationId xmlns:p14="http://schemas.microsoft.com/office/powerpoint/2010/main" val="942936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594783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131713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a:t>Click to edit Master</a:t>
            </a:r>
            <a:endParaRPr lang="en-GB"/>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646666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a:t>Click to edit Master</a:t>
            </a:r>
            <a:endParaRPr lang="en-GB"/>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337072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a:t>Click to edit Master</a:t>
            </a:r>
            <a:endParaRPr lang="en-GB"/>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230698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608360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accent6"/>
        </a:solidFill>
        <a:effectLst/>
      </p:bgPr>
    </p:bg>
    <p:spTree>
      <p:nvGrpSpPr>
        <p:cNvPr id="1" name=""/>
        <p:cNvGrpSpPr/>
        <p:nvPr/>
      </p:nvGrpSpPr>
      <p:grpSpPr>
        <a:xfrm>
          <a:off x="0" y="0"/>
          <a:ext cx="0" cy="0"/>
          <a:chOff x="0" y="0"/>
          <a:chExt cx="0" cy="0"/>
        </a:xfrm>
      </p:grpSpPr>
      <p:sp>
        <p:nvSpPr>
          <p:cNvPr id="41" name="Text Placeholder 39">
            <a:extLst>
              <a:ext uri="{FF2B5EF4-FFF2-40B4-BE49-F238E27FC236}">
                <a16:creationId xmlns:a16="http://schemas.microsoft.com/office/drawing/2014/main" id="{EFCE9209-C051-3B97-E474-8E2BEFF79A66}"/>
              </a:ext>
            </a:extLst>
          </p:cNvPr>
          <p:cNvSpPr>
            <a:spLocks noGrp="1"/>
          </p:cNvSpPr>
          <p:nvPr>
            <p:ph type="body" sz="quarter" idx="13" hasCustomPrompt="1"/>
          </p:nvPr>
        </p:nvSpPr>
        <p:spPr>
          <a:xfrm>
            <a:off x="7132043" y="5771451"/>
            <a:ext cx="4498405" cy="447271"/>
          </a:xfrm>
        </p:spPr>
        <p:txBody>
          <a:bodyPr>
            <a:normAutofit/>
          </a:bodyPr>
          <a:lstStyle>
            <a:lvl1pPr marL="0" indent="0" algn="r">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or date goes here</a:t>
            </a:r>
            <a:endParaRPr lang="en-GB"/>
          </a:p>
        </p:txBody>
      </p:sp>
      <p:sp>
        <p:nvSpPr>
          <p:cNvPr id="38" name="Title 37">
            <a:extLst>
              <a:ext uri="{FF2B5EF4-FFF2-40B4-BE49-F238E27FC236}">
                <a16:creationId xmlns:a16="http://schemas.microsoft.com/office/drawing/2014/main" id="{E280420E-02EA-06DE-32B2-D426DEA2CAC3}"/>
              </a:ext>
            </a:extLst>
          </p:cNvPr>
          <p:cNvSpPr>
            <a:spLocks noGrp="1"/>
          </p:cNvSpPr>
          <p:nvPr>
            <p:ph type="title" hasCustomPrompt="1"/>
          </p:nvPr>
        </p:nvSpPr>
        <p:spPr>
          <a:xfrm>
            <a:off x="7176120" y="2546453"/>
            <a:ext cx="4498404" cy="1472913"/>
          </a:xfrm>
        </p:spPr>
        <p:txBody>
          <a:bodyPr/>
          <a:lstStyle>
            <a:lvl1pPr algn="r">
              <a:defRPr sz="3600">
                <a:solidFill>
                  <a:schemeClr val="bg1"/>
                </a:solidFill>
              </a:defRPr>
            </a:lvl1pPr>
          </a:lstStyle>
          <a:p>
            <a:r>
              <a:rPr lang="en-US"/>
              <a:t>Click to edit </a:t>
            </a:r>
            <a:br>
              <a:rPr lang="en-US"/>
            </a:br>
            <a:r>
              <a:rPr lang="en-US"/>
              <a:t>Master title style</a:t>
            </a:r>
            <a:endParaRPr lang="en-GB"/>
          </a:p>
        </p:txBody>
      </p:sp>
      <p:sp>
        <p:nvSpPr>
          <p:cNvPr id="22" name="Picture Placeholder 21">
            <a:extLst>
              <a:ext uri="{FF2B5EF4-FFF2-40B4-BE49-F238E27FC236}">
                <a16:creationId xmlns:a16="http://schemas.microsoft.com/office/drawing/2014/main" id="{3BAC865E-F6B7-9892-A5C2-716FE0B0BE57}"/>
              </a:ext>
            </a:extLst>
          </p:cNvPr>
          <p:cNvSpPr>
            <a:spLocks noGrp="1"/>
          </p:cNvSpPr>
          <p:nvPr>
            <p:ph type="pic" sz="quarter" idx="10"/>
          </p:nvPr>
        </p:nvSpPr>
        <p:spPr>
          <a:xfrm>
            <a:off x="-1513" y="1"/>
            <a:ext cx="10095884" cy="6858000"/>
          </a:xfrm>
          <a:custGeom>
            <a:avLst/>
            <a:gdLst>
              <a:gd name="connsiteX0" fmla="*/ 0 w 10095884"/>
              <a:gd name="connsiteY0" fmla="*/ 0 h 6858000"/>
              <a:gd name="connsiteX1" fmla="*/ 10095884 w 10095884"/>
              <a:gd name="connsiteY1" fmla="*/ 0 h 6858000"/>
              <a:gd name="connsiteX2" fmla="*/ 9611835 w 10095884"/>
              <a:gd name="connsiteY2" fmla="*/ 515115 h 6858000"/>
              <a:gd name="connsiteX3" fmla="*/ 8652685 w 10095884"/>
              <a:gd name="connsiteY3" fmla="*/ 1012378 h 6858000"/>
              <a:gd name="connsiteX4" fmla="*/ 6937936 w 10095884"/>
              <a:gd name="connsiteY4" fmla="*/ 1365016 h 6858000"/>
              <a:gd name="connsiteX5" fmla="*/ 6160235 w 10095884"/>
              <a:gd name="connsiteY5" fmla="*/ 4046940 h 6858000"/>
              <a:gd name="connsiteX6" fmla="*/ 3759851 w 10095884"/>
              <a:gd name="connsiteY6" fmla="*/ 6820608 h 6858000"/>
              <a:gd name="connsiteX7" fmla="*/ 3555884 w 10095884"/>
              <a:gd name="connsiteY7" fmla="*/ 6858000 h 6858000"/>
              <a:gd name="connsiteX8" fmla="*/ 0 w 10095884"/>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95884" h="6858000">
                <a:moveTo>
                  <a:pt x="0" y="0"/>
                </a:moveTo>
                <a:lnTo>
                  <a:pt x="10095884" y="0"/>
                </a:lnTo>
                <a:cubicBezTo>
                  <a:pt x="9848542" y="288992"/>
                  <a:pt x="9915709" y="236731"/>
                  <a:pt x="9611835" y="515115"/>
                </a:cubicBezTo>
                <a:cubicBezTo>
                  <a:pt x="9299071" y="784186"/>
                  <a:pt x="9005418" y="865166"/>
                  <a:pt x="8652685" y="1012378"/>
                </a:cubicBezTo>
                <a:cubicBezTo>
                  <a:pt x="8158444" y="1142516"/>
                  <a:pt x="6874176" y="1303441"/>
                  <a:pt x="6937936" y="1365016"/>
                </a:cubicBezTo>
                <a:cubicBezTo>
                  <a:pt x="6402896" y="2430433"/>
                  <a:pt x="6469592" y="2460964"/>
                  <a:pt x="6160235" y="4046940"/>
                </a:cubicBezTo>
                <a:cubicBezTo>
                  <a:pt x="5773766" y="5949509"/>
                  <a:pt x="4864388" y="6589829"/>
                  <a:pt x="3759851" y="6820608"/>
                </a:cubicBezTo>
                <a:lnTo>
                  <a:pt x="3555884" y="6858000"/>
                </a:lnTo>
                <a:lnTo>
                  <a:pt x="0" y="6858000"/>
                </a:lnTo>
                <a:close/>
              </a:path>
            </a:pathLst>
          </a:custGeom>
        </p:spPr>
        <p:txBody>
          <a:bodyPr wrap="square">
            <a:noAutofit/>
          </a:bodyPr>
          <a:lstStyle/>
          <a:p>
            <a:r>
              <a:rPr lang="en-GB"/>
              <a:t>Click icon to add picture</a:t>
            </a:r>
          </a:p>
        </p:txBody>
      </p:sp>
      <p:sp>
        <p:nvSpPr>
          <p:cNvPr id="33" name="Picture Placeholder 32">
            <a:extLst>
              <a:ext uri="{FF2B5EF4-FFF2-40B4-BE49-F238E27FC236}">
                <a16:creationId xmlns:a16="http://schemas.microsoft.com/office/drawing/2014/main" id="{32059031-78C2-09AA-8A7F-FEBCF052F8BF}"/>
              </a:ext>
            </a:extLst>
          </p:cNvPr>
          <p:cNvSpPr>
            <a:spLocks noGrp="1"/>
          </p:cNvSpPr>
          <p:nvPr>
            <p:ph type="pic" sz="quarter" idx="11"/>
          </p:nvPr>
        </p:nvSpPr>
        <p:spPr>
          <a:xfrm>
            <a:off x="1476462" y="-198"/>
            <a:ext cx="9239443" cy="6858001"/>
          </a:xfrm>
          <a:custGeom>
            <a:avLst/>
            <a:gdLst>
              <a:gd name="connsiteX0" fmla="*/ 0 w 9239443"/>
              <a:gd name="connsiteY0" fmla="*/ 0 h 6858001"/>
              <a:gd name="connsiteX1" fmla="*/ 9239443 w 9239443"/>
              <a:gd name="connsiteY1" fmla="*/ 0 h 6858001"/>
              <a:gd name="connsiteX2" fmla="*/ 9239443 w 9239443"/>
              <a:gd name="connsiteY2" fmla="*/ 6858001 h 6858001"/>
              <a:gd name="connsiteX3" fmla="*/ 0 w 9239443"/>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9239443" h="6858001">
                <a:moveTo>
                  <a:pt x="0" y="0"/>
                </a:moveTo>
                <a:lnTo>
                  <a:pt x="9239443" y="0"/>
                </a:lnTo>
                <a:lnTo>
                  <a:pt x="9239443" y="6858001"/>
                </a:lnTo>
                <a:lnTo>
                  <a:pt x="0" y="6858001"/>
                </a:lnTo>
                <a:close/>
              </a:path>
            </a:pathLst>
          </a:custGeom>
        </p:spPr>
        <p:txBody>
          <a:bodyPr wrap="square">
            <a:noAutofit/>
          </a:bodyPr>
          <a:lstStyle/>
          <a:p>
            <a:r>
              <a:rPr lang="en-GB"/>
              <a:t>Click icon to add picture</a:t>
            </a:r>
          </a:p>
        </p:txBody>
      </p:sp>
      <p:pic>
        <p:nvPicPr>
          <p:cNvPr id="34" name="Picture 33" descr="Logo&#10;&#10;Description automatically generated">
            <a:extLst>
              <a:ext uri="{FF2B5EF4-FFF2-40B4-BE49-F238E27FC236}">
                <a16:creationId xmlns:a16="http://schemas.microsoft.com/office/drawing/2014/main" id="{04C06216-0257-3332-8C57-915276129C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20126" y="539565"/>
            <a:ext cx="2140491" cy="918103"/>
          </a:xfrm>
          <a:prstGeom prst="rect">
            <a:avLst/>
          </a:prstGeom>
        </p:spPr>
      </p:pic>
      <p:sp>
        <p:nvSpPr>
          <p:cNvPr id="40" name="Text Placeholder 39">
            <a:extLst>
              <a:ext uri="{FF2B5EF4-FFF2-40B4-BE49-F238E27FC236}">
                <a16:creationId xmlns:a16="http://schemas.microsoft.com/office/drawing/2014/main" id="{2137DAD9-0E2A-6122-44D7-7E068D92AE17}"/>
              </a:ext>
            </a:extLst>
          </p:cNvPr>
          <p:cNvSpPr>
            <a:spLocks noGrp="1"/>
          </p:cNvSpPr>
          <p:nvPr>
            <p:ph type="body" sz="quarter" idx="12" hasCustomPrompt="1"/>
          </p:nvPr>
        </p:nvSpPr>
        <p:spPr>
          <a:xfrm>
            <a:off x="7176118" y="4085637"/>
            <a:ext cx="4498405" cy="914400"/>
          </a:xfrm>
        </p:spPr>
        <p:txBody>
          <a:bodyPr>
            <a:normAutofit/>
          </a:bodyPr>
          <a:lstStyle>
            <a:lvl1pPr marL="0" indent="0" algn="r">
              <a:buNone/>
              <a:defRPr sz="2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Byline goes here</a:t>
            </a:r>
            <a:endParaRPr lang="en-GB"/>
          </a:p>
        </p:txBody>
      </p:sp>
    </p:spTree>
    <p:extLst>
      <p:ext uri="{BB962C8B-B14F-4D97-AF65-F5344CB8AC3E}">
        <p14:creationId xmlns:p14="http://schemas.microsoft.com/office/powerpoint/2010/main" val="3787619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a:t>Click to edit Master title style</a:t>
            </a:r>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a:t>#</a:t>
            </a:r>
            <a:endParaRPr lang="en-US"/>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07647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a:t>Click to edit Master title style</a:t>
            </a:r>
            <a:endParaRPr lang="en-GB"/>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656955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a:t>Click to edit Master title style</a:t>
            </a:r>
            <a:endParaRPr lang="en-GB"/>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788628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a:t>Click to edit Master title style</a:t>
            </a:r>
            <a:endParaRPr lang="en-GB"/>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858245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911857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9864673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2371167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3295022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823682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975245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a:xfrm>
            <a:off x="631776" y="1700808"/>
            <a:ext cx="10855325" cy="4432300"/>
          </a:xfrm>
        </p:spPr>
        <p:txBody>
          <a:bodyPr>
            <a:normAutofit/>
          </a:bodyPr>
          <a:lstStyle>
            <a:lvl1pPr>
              <a:defRPr sz="1800">
                <a:latin typeface="Avenir Next LT Pro" panose="020B0504020202020204" pitchFamily="34" charset="0"/>
              </a:defRPr>
            </a:lvl1pPr>
            <a:lvl2pPr>
              <a:defRPr sz="1600">
                <a:latin typeface="Avenir Next LT Pro" panose="020B0504020202020204" pitchFamily="34" charset="0"/>
              </a:defRPr>
            </a:lvl2pPr>
            <a:lvl3pPr>
              <a:defRPr sz="1400">
                <a:latin typeface="Avenir Next LT Pro" panose="020B0504020202020204" pitchFamily="34" charset="0"/>
              </a:defRPr>
            </a:lvl3pPr>
            <a:lvl4pPr>
              <a:defRPr sz="1100">
                <a:latin typeface="Avenir Next LT Pro" panose="020B0504020202020204" pitchFamily="34" charset="0"/>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p:cNvSpPr>
            <a:spLocks noGrp="1"/>
          </p:cNvSpPr>
          <p:nvPr>
            <p:ph type="body" sz="quarter" idx="13"/>
          </p:nvPr>
        </p:nvSpPr>
        <p:spPr>
          <a:xfrm>
            <a:off x="609600" y="1073871"/>
            <a:ext cx="9398000" cy="520700"/>
          </a:xfrm>
        </p:spPr>
        <p:txBody>
          <a:bodyPr/>
          <a:lstStyle>
            <a:lvl1pPr marL="0" indent="0">
              <a:buNone/>
              <a:defRPr sz="1600">
                <a:solidFill>
                  <a:schemeClr val="accent1"/>
                </a:solidFill>
                <a:latin typeface="+mj-lt"/>
              </a:defRPr>
            </a:lvl1pPr>
          </a:lstStyle>
          <a:p>
            <a:pPr lvl="0"/>
            <a:r>
              <a:rPr lang="en-GB"/>
              <a:t>Click to edit Master text styles</a:t>
            </a:r>
          </a:p>
        </p:txBody>
      </p:sp>
      <p:sp>
        <p:nvSpPr>
          <p:cNvPr id="6" name="Date Placeholder 3">
            <a:extLst>
              <a:ext uri="{FF2B5EF4-FFF2-40B4-BE49-F238E27FC236}">
                <a16:creationId xmlns:a16="http://schemas.microsoft.com/office/drawing/2014/main" id="{2F8BE759-F410-43BE-B736-2C3BCBC59724}"/>
              </a:ext>
            </a:extLst>
          </p:cNvPr>
          <p:cNvSpPr>
            <a:spLocks noGrp="1"/>
          </p:cNvSpPr>
          <p:nvPr>
            <p:ph type="dt" sz="half" idx="14"/>
          </p:nvPr>
        </p:nvSpPr>
        <p:spPr>
          <a:xfrm>
            <a:off x="609600" y="6427787"/>
            <a:ext cx="2743200" cy="250825"/>
          </a:xfrm>
        </p:spPr>
        <p:txBody>
          <a:bodyPr/>
          <a:lstStyle>
            <a:lvl1pPr>
              <a:defRPr sz="1100">
                <a:latin typeface="Avenir" panose="020B0503020203020204"/>
              </a:defRPr>
            </a:lvl1pPr>
          </a:lstStyle>
          <a:p>
            <a:pPr>
              <a:defRPr/>
            </a:pPr>
            <a:fld id="{89ECA578-7A90-479F-8EE5-524D422AEDB3}" type="datetimeFigureOut">
              <a:rPr lang="en-GB" smtClean="0"/>
              <a:pPr>
                <a:defRPr/>
              </a:pPr>
              <a:t>05/06/2025</a:t>
            </a:fld>
            <a:endParaRPr lang="en-GB"/>
          </a:p>
        </p:txBody>
      </p:sp>
      <p:sp>
        <p:nvSpPr>
          <p:cNvPr id="7" name="Footer Placeholder 4">
            <a:extLst>
              <a:ext uri="{FF2B5EF4-FFF2-40B4-BE49-F238E27FC236}">
                <a16:creationId xmlns:a16="http://schemas.microsoft.com/office/drawing/2014/main" id="{E025BC70-1E74-4BA2-A105-7DCF85E82E45}"/>
              </a:ext>
            </a:extLst>
          </p:cNvPr>
          <p:cNvSpPr>
            <a:spLocks noGrp="1"/>
          </p:cNvSpPr>
          <p:nvPr>
            <p:ph type="ftr" sz="quarter" idx="15"/>
          </p:nvPr>
        </p:nvSpPr>
        <p:spPr>
          <a:xfrm>
            <a:off x="4038600" y="6427787"/>
            <a:ext cx="4114800" cy="250825"/>
          </a:xfrm>
          <a:prstGeom prst="rect">
            <a:avLst/>
          </a:prstGeom>
        </p:spPr>
        <p:txBody>
          <a:bodyPr/>
          <a:lstStyle>
            <a:lvl1pPr>
              <a:defRPr sz="1100">
                <a:latin typeface="Avenir" panose="020B0503020203020204"/>
              </a:defRPr>
            </a:lvl1pPr>
          </a:lstStyle>
          <a:p>
            <a:pPr>
              <a:defRPr/>
            </a:pPr>
            <a:endParaRPr lang="en-GB"/>
          </a:p>
        </p:txBody>
      </p:sp>
      <p:sp>
        <p:nvSpPr>
          <p:cNvPr id="8" name="Slide Number Placeholder 5">
            <a:extLst>
              <a:ext uri="{FF2B5EF4-FFF2-40B4-BE49-F238E27FC236}">
                <a16:creationId xmlns:a16="http://schemas.microsoft.com/office/drawing/2014/main" id="{ADF0D0CB-8111-4BF8-85BE-EC3D263306AF}"/>
              </a:ext>
            </a:extLst>
          </p:cNvPr>
          <p:cNvSpPr>
            <a:spLocks noGrp="1"/>
          </p:cNvSpPr>
          <p:nvPr>
            <p:ph type="sldNum" sz="quarter" idx="16"/>
          </p:nvPr>
        </p:nvSpPr>
        <p:spPr>
          <a:xfrm>
            <a:off x="8839200" y="6427787"/>
            <a:ext cx="2743200" cy="250825"/>
          </a:xfrm>
        </p:spPr>
        <p:txBody>
          <a:bodyPr/>
          <a:lstStyle>
            <a:lvl1pPr>
              <a:defRPr sz="1100">
                <a:latin typeface="Avenir" panose="020B0503020203020204"/>
              </a:defRPr>
            </a:lvl1pPr>
          </a:lstStyle>
          <a:p>
            <a:pPr>
              <a:defRPr/>
            </a:pPr>
            <a:fld id="{847BC86A-F294-4A53-921E-EEB66BC96701}" type="slidenum">
              <a:rPr lang="en-GB" smtClean="0"/>
              <a:pPr>
                <a:defRPr/>
              </a:pPr>
              <a:t>‹#›</a:t>
            </a:fld>
            <a:endParaRPr lang="en-GB"/>
          </a:p>
        </p:txBody>
      </p:sp>
    </p:spTree>
    <p:extLst>
      <p:ext uri="{BB962C8B-B14F-4D97-AF65-F5344CB8AC3E}">
        <p14:creationId xmlns:p14="http://schemas.microsoft.com/office/powerpoint/2010/main" val="23516079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2854435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9421361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709396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67935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9398000" cy="698500"/>
          </a:xfrm>
        </p:spPr>
        <p:txBody>
          <a:bodyPr/>
          <a:lstStyle/>
          <a:p>
            <a:r>
              <a:rPr lang="en-GB"/>
              <a:t>Click to edit Master title style</a:t>
            </a:r>
          </a:p>
        </p:txBody>
      </p:sp>
      <p:sp>
        <p:nvSpPr>
          <p:cNvPr id="3" name="Content Placeholder 2"/>
          <p:cNvSpPr>
            <a:spLocks noGrp="1"/>
          </p:cNvSpPr>
          <p:nvPr>
            <p:ph sz="half" idx="1"/>
          </p:nvPr>
        </p:nvSpPr>
        <p:spPr>
          <a:xfrm>
            <a:off x="609600" y="1825625"/>
            <a:ext cx="5181600" cy="4351338"/>
          </a:xfrm>
        </p:spPr>
        <p:txBody>
          <a:bodyPr/>
          <a:lstStyle>
            <a:lvl1pPr>
              <a:defRPr sz="1800">
                <a:latin typeface="Avenir Next LT Pro" panose="020B0504020202020204" pitchFamily="34" charset="0"/>
              </a:defRPr>
            </a:lvl1pPr>
            <a:lvl2pPr>
              <a:defRPr sz="1600">
                <a:latin typeface="Avenir Next LT Pro" panose="020B0504020202020204" pitchFamily="34" charset="0"/>
              </a:defRPr>
            </a:lvl2pPr>
            <a:lvl3pPr>
              <a:defRPr sz="1400">
                <a:latin typeface="Avenir Next LT Pro" panose="020B0504020202020204" pitchFamily="34" charset="0"/>
              </a:defRPr>
            </a:lvl3pPr>
            <a:lvl4pPr>
              <a:defRPr sz="1100">
                <a:latin typeface="Avenir Next LT Pro" panose="020B0504020202020204" pitchFamily="34" charset="0"/>
              </a:defRPr>
            </a:lvl4pPr>
            <a:lvl5pPr>
              <a:defRPr sz="1100">
                <a:latin typeface="Avenir" panose="020B0503020203020204"/>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Content Placeholder 3"/>
          <p:cNvSpPr>
            <a:spLocks noGrp="1"/>
          </p:cNvSpPr>
          <p:nvPr>
            <p:ph sz="half" idx="2"/>
          </p:nvPr>
        </p:nvSpPr>
        <p:spPr>
          <a:xfrm>
            <a:off x="6344478" y="1825625"/>
            <a:ext cx="5237922" cy="4351338"/>
          </a:xfrm>
        </p:spPr>
        <p:txBody>
          <a:bodyPr>
            <a:normAutofit/>
          </a:bodyPr>
          <a:lstStyle>
            <a:lvl1pPr>
              <a:defRPr sz="1800">
                <a:latin typeface="Avenir Next LT Pro" panose="020B0504020202020204" pitchFamily="34" charset="0"/>
              </a:defRPr>
            </a:lvl1pPr>
            <a:lvl2pPr>
              <a:defRPr sz="1600">
                <a:latin typeface="Avenir Next LT Pro" panose="020B0504020202020204" pitchFamily="34" charset="0"/>
              </a:defRPr>
            </a:lvl2pPr>
            <a:lvl3pPr>
              <a:defRPr sz="1400">
                <a:latin typeface="Avenir Next LT Pro" panose="020B0504020202020204" pitchFamily="34" charset="0"/>
              </a:defRPr>
            </a:lvl3pPr>
            <a:lvl4pPr>
              <a:defRPr sz="1100">
                <a:latin typeface="Avenir Next LT Pro" panose="020B0504020202020204" pitchFamily="34" charset="0"/>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Placeholder 9"/>
          <p:cNvSpPr>
            <a:spLocks noGrp="1"/>
          </p:cNvSpPr>
          <p:nvPr>
            <p:ph type="body" sz="quarter" idx="13"/>
          </p:nvPr>
        </p:nvSpPr>
        <p:spPr>
          <a:xfrm>
            <a:off x="609600" y="1089857"/>
            <a:ext cx="9398000" cy="249385"/>
          </a:xfrm>
        </p:spPr>
        <p:txBody>
          <a:bodyPr>
            <a:noAutofit/>
          </a:bodyPr>
          <a:lstStyle>
            <a:lvl1pPr marL="0" indent="0">
              <a:buNone/>
              <a:defRPr sz="1600">
                <a:solidFill>
                  <a:schemeClr val="accent2"/>
                </a:solidFill>
                <a:latin typeface="+mj-lt"/>
              </a:defRPr>
            </a:lvl1pPr>
          </a:lstStyle>
          <a:p>
            <a:pPr lvl="0"/>
            <a:r>
              <a:rPr lang="en-GB"/>
              <a:t>Click to edit Master text styles</a:t>
            </a:r>
          </a:p>
        </p:txBody>
      </p:sp>
      <p:sp>
        <p:nvSpPr>
          <p:cNvPr id="7" name="Date Placeholder 4">
            <a:extLst>
              <a:ext uri="{FF2B5EF4-FFF2-40B4-BE49-F238E27FC236}">
                <a16:creationId xmlns:a16="http://schemas.microsoft.com/office/drawing/2014/main" id="{C083ACF4-6B5E-4872-9B17-CAFFFF8C8E8C}"/>
              </a:ext>
            </a:extLst>
          </p:cNvPr>
          <p:cNvSpPr>
            <a:spLocks noGrp="1"/>
          </p:cNvSpPr>
          <p:nvPr>
            <p:ph type="dt" sz="half" idx="14"/>
          </p:nvPr>
        </p:nvSpPr>
        <p:spPr/>
        <p:txBody>
          <a:bodyPr/>
          <a:lstStyle>
            <a:lvl1pPr>
              <a:defRPr sz="1100">
                <a:latin typeface="Avenir" panose="020B0503020203020204"/>
              </a:defRPr>
            </a:lvl1pPr>
          </a:lstStyle>
          <a:p>
            <a:pPr>
              <a:defRPr/>
            </a:pPr>
            <a:fld id="{892335DF-5332-458A-AB9D-B12FB8B74375}" type="datetimeFigureOut">
              <a:rPr lang="en-GB" smtClean="0"/>
              <a:pPr>
                <a:defRPr/>
              </a:pPr>
              <a:t>05/06/2025</a:t>
            </a:fld>
            <a:endParaRPr lang="en-GB"/>
          </a:p>
        </p:txBody>
      </p:sp>
      <p:sp>
        <p:nvSpPr>
          <p:cNvPr id="8" name="Footer Placeholder 5">
            <a:extLst>
              <a:ext uri="{FF2B5EF4-FFF2-40B4-BE49-F238E27FC236}">
                <a16:creationId xmlns:a16="http://schemas.microsoft.com/office/drawing/2014/main" id="{295FEA09-04A6-41CE-BE15-EA357BBBED43}"/>
              </a:ext>
            </a:extLst>
          </p:cNvPr>
          <p:cNvSpPr>
            <a:spLocks noGrp="1"/>
          </p:cNvSpPr>
          <p:nvPr>
            <p:ph type="ftr" sz="quarter" idx="15"/>
          </p:nvPr>
        </p:nvSpPr>
        <p:spPr>
          <a:xfrm>
            <a:off x="4038600" y="6451600"/>
            <a:ext cx="4114800" cy="250825"/>
          </a:xfrm>
          <a:prstGeom prst="rect">
            <a:avLst/>
          </a:prstGeom>
        </p:spPr>
        <p:txBody>
          <a:bodyPr/>
          <a:lstStyle>
            <a:lvl1pPr>
              <a:defRPr sz="1100">
                <a:latin typeface="Avenir" panose="020B0503020203020204"/>
              </a:defRPr>
            </a:lvl1pPr>
          </a:lstStyle>
          <a:p>
            <a:pPr>
              <a:defRPr/>
            </a:pPr>
            <a:endParaRPr lang="en-GB"/>
          </a:p>
        </p:txBody>
      </p:sp>
      <p:sp>
        <p:nvSpPr>
          <p:cNvPr id="9" name="Slide Number Placeholder 6">
            <a:extLst>
              <a:ext uri="{FF2B5EF4-FFF2-40B4-BE49-F238E27FC236}">
                <a16:creationId xmlns:a16="http://schemas.microsoft.com/office/drawing/2014/main" id="{B909B58F-B3D4-43FD-BCBF-B0C4E0C92E43}"/>
              </a:ext>
            </a:extLst>
          </p:cNvPr>
          <p:cNvSpPr>
            <a:spLocks noGrp="1"/>
          </p:cNvSpPr>
          <p:nvPr>
            <p:ph type="sldNum" sz="quarter" idx="16"/>
          </p:nvPr>
        </p:nvSpPr>
        <p:spPr/>
        <p:txBody>
          <a:bodyPr/>
          <a:lstStyle>
            <a:lvl1pPr>
              <a:defRPr sz="1100">
                <a:latin typeface="Avenir" panose="020B0503020203020204"/>
              </a:defRPr>
            </a:lvl1pPr>
          </a:lstStyle>
          <a:p>
            <a:pPr>
              <a:defRPr/>
            </a:pPr>
            <a:fld id="{EF3F2B2B-7562-479E-82F7-5BE59BD56D98}" type="slidenum">
              <a:rPr lang="en-GB" smtClean="0"/>
              <a:pPr>
                <a:defRPr/>
              </a:pPr>
              <a:t>‹#›</a:t>
            </a:fld>
            <a:endParaRPr lang="en-GB"/>
          </a:p>
        </p:txBody>
      </p:sp>
    </p:spTree>
    <p:extLst>
      <p:ext uri="{BB962C8B-B14F-4D97-AF65-F5344CB8AC3E}">
        <p14:creationId xmlns:p14="http://schemas.microsoft.com/office/powerpoint/2010/main" val="90805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p>
        </p:txBody>
      </p:sp>
      <p:sp>
        <p:nvSpPr>
          <p:cNvPr id="4" name="Date Placeholder 2">
            <a:extLst>
              <a:ext uri="{FF2B5EF4-FFF2-40B4-BE49-F238E27FC236}">
                <a16:creationId xmlns:a16="http://schemas.microsoft.com/office/drawing/2014/main" id="{38BDB410-4F6B-49BB-A4D9-D5947A0B10C5}"/>
              </a:ext>
            </a:extLst>
          </p:cNvPr>
          <p:cNvSpPr>
            <a:spLocks noGrp="1"/>
          </p:cNvSpPr>
          <p:nvPr>
            <p:ph type="dt" sz="half" idx="10"/>
          </p:nvPr>
        </p:nvSpPr>
        <p:spPr/>
        <p:txBody>
          <a:bodyPr/>
          <a:lstStyle>
            <a:lvl1pPr>
              <a:defRPr sz="1100">
                <a:latin typeface="Avenir" panose="020B0503020203020204"/>
              </a:defRPr>
            </a:lvl1pPr>
          </a:lstStyle>
          <a:p>
            <a:pPr>
              <a:defRPr/>
            </a:pPr>
            <a:fld id="{B46F8922-0DBC-4488-9298-2DCD142681C3}" type="datetimeFigureOut">
              <a:rPr lang="en-GB" smtClean="0"/>
              <a:pPr>
                <a:defRPr/>
              </a:pPr>
              <a:t>05/06/2025</a:t>
            </a:fld>
            <a:endParaRPr lang="en-GB"/>
          </a:p>
        </p:txBody>
      </p:sp>
      <p:sp>
        <p:nvSpPr>
          <p:cNvPr id="5" name="Footer Placeholder 3">
            <a:extLst>
              <a:ext uri="{FF2B5EF4-FFF2-40B4-BE49-F238E27FC236}">
                <a16:creationId xmlns:a16="http://schemas.microsoft.com/office/drawing/2014/main" id="{085D8098-F293-4761-A9FB-3FC3CF86D83E}"/>
              </a:ext>
            </a:extLst>
          </p:cNvPr>
          <p:cNvSpPr>
            <a:spLocks noGrp="1"/>
          </p:cNvSpPr>
          <p:nvPr>
            <p:ph type="ftr" sz="quarter" idx="11"/>
          </p:nvPr>
        </p:nvSpPr>
        <p:spPr>
          <a:xfrm>
            <a:off x="4038600" y="6451600"/>
            <a:ext cx="4114800" cy="250825"/>
          </a:xfrm>
          <a:prstGeom prst="rect">
            <a:avLst/>
          </a:prstGeom>
        </p:spPr>
        <p:txBody>
          <a:bodyPr/>
          <a:lstStyle>
            <a:lvl1pPr>
              <a:defRPr sz="1100">
                <a:latin typeface="Avenir" panose="020B0503020203020204"/>
              </a:defRPr>
            </a:lvl1pPr>
          </a:lstStyle>
          <a:p>
            <a:pPr>
              <a:defRPr/>
            </a:pPr>
            <a:endParaRPr lang="en-GB"/>
          </a:p>
        </p:txBody>
      </p:sp>
      <p:sp>
        <p:nvSpPr>
          <p:cNvPr id="6" name="Slide Number Placeholder 4">
            <a:extLst>
              <a:ext uri="{FF2B5EF4-FFF2-40B4-BE49-F238E27FC236}">
                <a16:creationId xmlns:a16="http://schemas.microsoft.com/office/drawing/2014/main" id="{C236A8AD-4EA7-4A6E-9B2E-1861B4238B93}"/>
              </a:ext>
            </a:extLst>
          </p:cNvPr>
          <p:cNvSpPr>
            <a:spLocks noGrp="1"/>
          </p:cNvSpPr>
          <p:nvPr>
            <p:ph type="sldNum" sz="quarter" idx="12"/>
          </p:nvPr>
        </p:nvSpPr>
        <p:spPr/>
        <p:txBody>
          <a:bodyPr/>
          <a:lstStyle>
            <a:lvl1pPr>
              <a:defRPr sz="1100">
                <a:latin typeface="Avenir" panose="020B0503020203020204"/>
              </a:defRPr>
            </a:lvl1pPr>
          </a:lstStyle>
          <a:p>
            <a:pPr>
              <a:defRPr/>
            </a:pPr>
            <a:fld id="{FD4692F5-4AF9-4570-B4D1-1DBB5DAAABE8}" type="slidenum">
              <a:rPr lang="en-GB" smtClean="0"/>
              <a:pPr>
                <a:defRPr/>
              </a:pPr>
              <a:t>‹#›</a:t>
            </a:fld>
            <a:endParaRPr lang="en-GB"/>
          </a:p>
        </p:txBody>
      </p:sp>
    </p:spTree>
    <p:extLst>
      <p:ext uri="{BB962C8B-B14F-4D97-AF65-F5344CB8AC3E}">
        <p14:creationId xmlns:p14="http://schemas.microsoft.com/office/powerpoint/2010/main" val="2693528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rge statement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E4667E9-320E-7070-5B17-C1F3CFB61095}"/>
              </a:ext>
            </a:extLst>
          </p:cNvPr>
          <p:cNvSpPr>
            <a:spLocks noGrp="1"/>
          </p:cNvSpPr>
          <p:nvPr>
            <p:ph type="body" sz="quarter" idx="10" hasCustomPrompt="1"/>
          </p:nvPr>
        </p:nvSpPr>
        <p:spPr>
          <a:xfrm>
            <a:off x="603250" y="1260475"/>
            <a:ext cx="11008742" cy="2168525"/>
          </a:xfrm>
        </p:spPr>
        <p:txBody>
          <a:bodyPr anchor="ctr">
            <a:normAutofit/>
          </a:bodyPr>
          <a:lstStyle>
            <a:lvl1pPr marL="0" indent="0" algn="ctr">
              <a:buNone/>
              <a:defRPr sz="4400">
                <a:solidFill>
                  <a:schemeClr val="tx1"/>
                </a:solidFill>
                <a:latin typeface="+mj-lt"/>
              </a:defRPr>
            </a:lvl1pPr>
          </a:lstStyle>
          <a:p>
            <a:pPr lvl="0"/>
            <a:r>
              <a:rPr lang="en-GB"/>
              <a:t>Click to edit master text styles</a:t>
            </a:r>
          </a:p>
        </p:txBody>
      </p:sp>
      <p:pic>
        <p:nvPicPr>
          <p:cNvPr id="2" name="Picture 1" descr="A planet in space&#10;&#10;Description automatically generated with medium confidence">
            <a:extLst>
              <a:ext uri="{FF2B5EF4-FFF2-40B4-BE49-F238E27FC236}">
                <a16:creationId xmlns:a16="http://schemas.microsoft.com/office/drawing/2014/main" id="{47139393-B972-C22B-05C7-3C33E0C8CA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58765" y="4687947"/>
            <a:ext cx="7933234" cy="2170053"/>
          </a:xfrm>
          <a:prstGeom prst="rect">
            <a:avLst/>
          </a:prstGeom>
        </p:spPr>
      </p:pic>
      <p:pic>
        <p:nvPicPr>
          <p:cNvPr id="3" name="bg object 16">
            <a:extLst>
              <a:ext uri="{FF2B5EF4-FFF2-40B4-BE49-F238E27FC236}">
                <a16:creationId xmlns:a16="http://schemas.microsoft.com/office/drawing/2014/main" id="{6EB09BD8-57F2-8C32-8824-7C93311DC86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28263" y="352425"/>
            <a:ext cx="12366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33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statement 3">
    <p:bg>
      <p:bgPr>
        <a:solidFill>
          <a:schemeClr val="accent6"/>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E4667E9-320E-7070-5B17-C1F3CFB61095}"/>
              </a:ext>
            </a:extLst>
          </p:cNvPr>
          <p:cNvSpPr>
            <a:spLocks noGrp="1"/>
          </p:cNvSpPr>
          <p:nvPr>
            <p:ph type="body" sz="quarter" idx="10" hasCustomPrompt="1"/>
          </p:nvPr>
        </p:nvSpPr>
        <p:spPr>
          <a:xfrm>
            <a:off x="603250" y="1260475"/>
            <a:ext cx="11008742" cy="2168525"/>
          </a:xfrm>
        </p:spPr>
        <p:txBody>
          <a:bodyPr anchor="ctr">
            <a:normAutofit/>
          </a:bodyPr>
          <a:lstStyle>
            <a:lvl1pPr marL="0" indent="0" algn="ctr">
              <a:buNone/>
              <a:defRPr sz="4400">
                <a:solidFill>
                  <a:schemeClr val="bg1"/>
                </a:solidFill>
                <a:latin typeface="+mj-lt"/>
              </a:defRPr>
            </a:lvl1pPr>
          </a:lstStyle>
          <a:p>
            <a:pPr lvl="0"/>
            <a:r>
              <a:rPr lang="en-GB"/>
              <a:t>Click to edit master text styles</a:t>
            </a:r>
          </a:p>
        </p:txBody>
      </p:sp>
      <p:pic>
        <p:nvPicPr>
          <p:cNvPr id="8" name="object 7">
            <a:extLst>
              <a:ext uri="{FF2B5EF4-FFF2-40B4-BE49-F238E27FC236}">
                <a16:creationId xmlns:a16="http://schemas.microsoft.com/office/drawing/2014/main" id="{897F5A97-40A5-851B-1352-BCD30BD0EFAA}"/>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0218212" y="313677"/>
            <a:ext cx="1257300" cy="546101"/>
          </a:xfrm>
          <a:prstGeom prst="rect">
            <a:avLst/>
          </a:prstGeom>
        </p:spPr>
      </p:pic>
      <p:pic>
        <p:nvPicPr>
          <p:cNvPr id="2" name="Picture 1" descr="A planet in space&#10;&#10;Description automatically generated with medium confidence">
            <a:extLst>
              <a:ext uri="{FF2B5EF4-FFF2-40B4-BE49-F238E27FC236}">
                <a16:creationId xmlns:a16="http://schemas.microsoft.com/office/drawing/2014/main" id="{30DDD64A-BF99-0BD9-F676-CBB5EC275CEA}"/>
              </a:ext>
            </a:extLst>
          </p:cNvPr>
          <p:cNvPicPr>
            <a:picLocks noChangeAspect="1"/>
          </p:cNvPicPr>
          <p:nvPr userDrawn="1"/>
        </p:nvPicPr>
        <p:blipFill rotWithShape="1">
          <a:blip r:embed="rId3" cstate="email">
            <a:alphaModFix amt="63000"/>
            <a:extLst>
              <a:ext uri="{28A0092B-C50C-407E-A947-70E740481C1C}">
                <a14:useLocalDpi xmlns:a14="http://schemas.microsoft.com/office/drawing/2010/main"/>
              </a:ext>
            </a:extLst>
          </a:blip>
          <a:srcRect/>
          <a:stretch/>
        </p:blipFill>
        <p:spPr>
          <a:xfrm>
            <a:off x="5181600" y="4777673"/>
            <a:ext cx="7010400" cy="2080327"/>
          </a:xfrm>
          <a:prstGeom prst="rect">
            <a:avLst/>
          </a:prstGeom>
        </p:spPr>
      </p:pic>
    </p:spTree>
    <p:extLst>
      <p:ext uri="{BB962C8B-B14F-4D97-AF65-F5344CB8AC3E}">
        <p14:creationId xmlns:p14="http://schemas.microsoft.com/office/powerpoint/2010/main" val="360860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92BA8C-213B-E4B7-8EEE-2E29BFC11CB7}"/>
              </a:ext>
            </a:extLst>
          </p:cNvPr>
          <p:cNvSpPr>
            <a:spLocks noGrp="1"/>
          </p:cNvSpPr>
          <p:nvPr>
            <p:ph type="body" sz="quarter" idx="13" hasCustomPrompt="1"/>
          </p:nvPr>
        </p:nvSpPr>
        <p:spPr>
          <a:xfrm>
            <a:off x="3143672" y="1269353"/>
            <a:ext cx="8224686" cy="4754880"/>
          </a:xfrm>
        </p:spPr>
        <p:txBody>
          <a:bodyPr/>
          <a:lstStyle>
            <a:lvl1pPr marL="0" indent="0">
              <a:lnSpc>
                <a:spcPct val="100000"/>
              </a:lnSpc>
              <a:spcBef>
                <a:spcPts val="0"/>
              </a:spcBef>
              <a:spcAft>
                <a:spcPts val="900"/>
              </a:spcAft>
              <a:buNone/>
              <a:defRPr sz="2000" b="0">
                <a:solidFill>
                  <a:schemeClr val="accent2"/>
                </a:solidFill>
                <a:latin typeface="+mj-lt"/>
              </a:defRPr>
            </a:lvl1pPr>
            <a:lvl2pPr marL="230400">
              <a:lnSpc>
                <a:spcPct val="114000"/>
              </a:lnSpc>
              <a:spcBef>
                <a:spcPts val="0"/>
              </a:spcBef>
              <a:spcAft>
                <a:spcPts val="900"/>
              </a:spcAft>
              <a:defRPr sz="1400">
                <a:latin typeface="Avenir Next LT Pro" panose="020B0504020202020204" pitchFamily="34" charset="0"/>
              </a:defRPr>
            </a:lvl2pPr>
          </a:lstStyle>
          <a:p>
            <a:pPr lvl="0"/>
            <a:r>
              <a:rPr lang="en-US"/>
              <a:t>Heading</a:t>
            </a:r>
          </a:p>
          <a:p>
            <a:pPr lvl="1"/>
            <a:r>
              <a:rPr lang="en-US"/>
              <a:t>Second level</a:t>
            </a:r>
            <a:endParaRPr lang="en-GB"/>
          </a:p>
        </p:txBody>
      </p:sp>
      <p:sp>
        <p:nvSpPr>
          <p:cNvPr id="7" name="Picture Placeholder 6">
            <a:extLst>
              <a:ext uri="{FF2B5EF4-FFF2-40B4-BE49-F238E27FC236}">
                <a16:creationId xmlns:a16="http://schemas.microsoft.com/office/drawing/2014/main" id="{2983D709-296E-B6C8-1830-93DC88A7DE70}"/>
              </a:ext>
            </a:extLst>
          </p:cNvPr>
          <p:cNvSpPr>
            <a:spLocks noGrp="1"/>
          </p:cNvSpPr>
          <p:nvPr>
            <p:ph type="pic" sz="quarter" idx="15"/>
          </p:nvPr>
        </p:nvSpPr>
        <p:spPr>
          <a:xfrm>
            <a:off x="-4339" y="1276853"/>
            <a:ext cx="2423092" cy="5486750"/>
          </a:xfrm>
          <a:custGeom>
            <a:avLst/>
            <a:gdLst>
              <a:gd name="connsiteX0" fmla="*/ 0 w 5433665"/>
              <a:gd name="connsiteY0" fmla="*/ 2716833 h 5433665"/>
              <a:gd name="connsiteX1" fmla="*/ 2716833 w 5433665"/>
              <a:gd name="connsiteY1" fmla="*/ 0 h 5433665"/>
              <a:gd name="connsiteX2" fmla="*/ 5433666 w 5433665"/>
              <a:gd name="connsiteY2" fmla="*/ 2716833 h 5433665"/>
              <a:gd name="connsiteX3" fmla="*/ 2716833 w 5433665"/>
              <a:gd name="connsiteY3" fmla="*/ 5433666 h 5433665"/>
              <a:gd name="connsiteX4" fmla="*/ 0 w 5433665"/>
              <a:gd name="connsiteY4" fmla="*/ 2716833 h 5433665"/>
              <a:gd name="connsiteX0" fmla="*/ 2630233 w 5347066"/>
              <a:gd name="connsiteY0" fmla="*/ 0 h 5433666"/>
              <a:gd name="connsiteX1" fmla="*/ 5347066 w 5347066"/>
              <a:gd name="connsiteY1" fmla="*/ 2716833 h 5433666"/>
              <a:gd name="connsiteX2" fmla="*/ 2630233 w 5347066"/>
              <a:gd name="connsiteY2" fmla="*/ 5433666 h 5433666"/>
              <a:gd name="connsiteX3" fmla="*/ 4840 w 5347066"/>
              <a:gd name="connsiteY3" fmla="*/ 2808273 h 5433666"/>
              <a:gd name="connsiteX0" fmla="*/ 0 w 2716833"/>
              <a:gd name="connsiteY0" fmla="*/ 0 h 5433666"/>
              <a:gd name="connsiteX1" fmla="*/ 2716833 w 2716833"/>
              <a:gd name="connsiteY1" fmla="*/ 2716833 h 5433666"/>
              <a:gd name="connsiteX2" fmla="*/ 0 w 2716833"/>
              <a:gd name="connsiteY2" fmla="*/ 5433666 h 5433666"/>
              <a:gd name="connsiteX0" fmla="*/ 91440 w 2716833"/>
              <a:gd name="connsiteY0" fmla="*/ 0 h 5433666"/>
              <a:gd name="connsiteX1" fmla="*/ 2716833 w 2716833"/>
              <a:gd name="connsiteY1" fmla="*/ 2716833 h 5433666"/>
              <a:gd name="connsiteX2" fmla="*/ 0 w 2716833"/>
              <a:gd name="connsiteY2" fmla="*/ 5433666 h 5433666"/>
              <a:gd name="connsiteX0" fmla="*/ 91440 w 2716833"/>
              <a:gd name="connsiteY0" fmla="*/ 0 h 5433666"/>
              <a:gd name="connsiteX1" fmla="*/ 2716833 w 2716833"/>
              <a:gd name="connsiteY1" fmla="*/ 2716833 h 5433666"/>
              <a:gd name="connsiteX2" fmla="*/ 0 w 2716833"/>
              <a:gd name="connsiteY2" fmla="*/ 5433666 h 5433666"/>
              <a:gd name="connsiteX0" fmla="*/ 0 w 2625393"/>
              <a:gd name="connsiteY0" fmla="*/ 0 h 5442810"/>
              <a:gd name="connsiteX1" fmla="*/ 2625393 w 2625393"/>
              <a:gd name="connsiteY1" fmla="*/ 2716833 h 5442810"/>
              <a:gd name="connsiteX2" fmla="*/ 54864 w 2625393"/>
              <a:gd name="connsiteY2" fmla="*/ 5442810 h 5442810"/>
              <a:gd name="connsiteX0" fmla="*/ 0 w 2625393"/>
              <a:gd name="connsiteY0" fmla="*/ 0 h 5442810"/>
              <a:gd name="connsiteX1" fmla="*/ 2625393 w 2625393"/>
              <a:gd name="connsiteY1" fmla="*/ 2716833 h 5442810"/>
              <a:gd name="connsiteX2" fmla="*/ 54864 w 2625393"/>
              <a:gd name="connsiteY2" fmla="*/ 5442810 h 5442810"/>
              <a:gd name="connsiteX0" fmla="*/ 0 w 2625393"/>
              <a:gd name="connsiteY0" fmla="*/ 0 h 5451954"/>
              <a:gd name="connsiteX1" fmla="*/ 2625393 w 2625393"/>
              <a:gd name="connsiteY1" fmla="*/ 2716833 h 5451954"/>
              <a:gd name="connsiteX2" fmla="*/ 18288 w 2625393"/>
              <a:gd name="connsiteY2" fmla="*/ 5451954 h 5451954"/>
              <a:gd name="connsiteX0" fmla="*/ 0 w 2625393"/>
              <a:gd name="connsiteY0" fmla="*/ 0 h 5451954"/>
              <a:gd name="connsiteX1" fmla="*/ 2625393 w 2625393"/>
              <a:gd name="connsiteY1" fmla="*/ 2716833 h 5451954"/>
              <a:gd name="connsiteX2" fmla="*/ 18288 w 2625393"/>
              <a:gd name="connsiteY2" fmla="*/ 5451954 h 5451954"/>
              <a:gd name="connsiteX3" fmla="*/ 0 w 2625393"/>
              <a:gd name="connsiteY3" fmla="*/ 0 h 5451954"/>
              <a:gd name="connsiteX0" fmla="*/ 4572 w 2629965"/>
              <a:gd name="connsiteY0" fmla="*/ 0 h 5451954"/>
              <a:gd name="connsiteX1" fmla="*/ 2629965 w 2629965"/>
              <a:gd name="connsiteY1" fmla="*/ 2716833 h 5451954"/>
              <a:gd name="connsiteX2" fmla="*/ 0 w 2629965"/>
              <a:gd name="connsiteY2" fmla="*/ 5451954 h 5451954"/>
              <a:gd name="connsiteX3" fmla="*/ 4572 w 2629965"/>
              <a:gd name="connsiteY3" fmla="*/ 0 h 5451954"/>
              <a:gd name="connsiteX0" fmla="*/ 0 w 2625393"/>
              <a:gd name="connsiteY0" fmla="*/ 0 h 5492414"/>
              <a:gd name="connsiteX1" fmla="*/ 2625393 w 2625393"/>
              <a:gd name="connsiteY1" fmla="*/ 2716833 h 5492414"/>
              <a:gd name="connsiteX2" fmla="*/ 213913 w 2625393"/>
              <a:gd name="connsiteY2" fmla="*/ 5492414 h 5492414"/>
              <a:gd name="connsiteX3" fmla="*/ 0 w 2625393"/>
              <a:gd name="connsiteY3" fmla="*/ 0 h 5492414"/>
              <a:gd name="connsiteX0" fmla="*/ 361780 w 2987173"/>
              <a:gd name="connsiteY0" fmla="*/ 0 h 5492427"/>
              <a:gd name="connsiteX1" fmla="*/ 2987173 w 2987173"/>
              <a:gd name="connsiteY1" fmla="*/ 2716833 h 5492427"/>
              <a:gd name="connsiteX2" fmla="*/ 575693 w 2987173"/>
              <a:gd name="connsiteY2" fmla="*/ 5492414 h 5492427"/>
              <a:gd name="connsiteX3" fmla="*/ 361780 w 2987173"/>
              <a:gd name="connsiteY3" fmla="*/ 0 h 5492427"/>
              <a:gd name="connsiteX0" fmla="*/ 575693 w 2987173"/>
              <a:gd name="connsiteY0" fmla="*/ 5492414 h 5583854"/>
              <a:gd name="connsiteX1" fmla="*/ 361780 w 2987173"/>
              <a:gd name="connsiteY1" fmla="*/ 0 h 5583854"/>
              <a:gd name="connsiteX2" fmla="*/ 2987173 w 2987173"/>
              <a:gd name="connsiteY2" fmla="*/ 2716833 h 5583854"/>
              <a:gd name="connsiteX3" fmla="*/ 667133 w 2987173"/>
              <a:gd name="connsiteY3" fmla="*/ 5583854 h 5583854"/>
              <a:gd name="connsiteX0" fmla="*/ 0 w 2625393"/>
              <a:gd name="connsiteY0" fmla="*/ 0 h 5583854"/>
              <a:gd name="connsiteX1" fmla="*/ 2625393 w 2625393"/>
              <a:gd name="connsiteY1" fmla="*/ 2716833 h 5583854"/>
              <a:gd name="connsiteX2" fmla="*/ 305353 w 2625393"/>
              <a:gd name="connsiteY2" fmla="*/ 5583854 h 5583854"/>
              <a:gd name="connsiteX0" fmla="*/ 0 w 2625393"/>
              <a:gd name="connsiteY0" fmla="*/ 0 h 5494842"/>
              <a:gd name="connsiteX1" fmla="*/ 2625393 w 2625393"/>
              <a:gd name="connsiteY1" fmla="*/ 2716833 h 5494842"/>
              <a:gd name="connsiteX2" fmla="*/ 208249 w 2625393"/>
              <a:gd name="connsiteY2" fmla="*/ 5494842 h 5494842"/>
              <a:gd name="connsiteX0" fmla="*/ 0 w 2625393"/>
              <a:gd name="connsiteY0" fmla="*/ 0 h 5494842"/>
              <a:gd name="connsiteX1" fmla="*/ 2625393 w 2625393"/>
              <a:gd name="connsiteY1" fmla="*/ 2716833 h 5494842"/>
              <a:gd name="connsiteX2" fmla="*/ 208249 w 2625393"/>
              <a:gd name="connsiteY2" fmla="*/ 5494842 h 5494842"/>
              <a:gd name="connsiteX0" fmla="*/ 0 w 2423092"/>
              <a:gd name="connsiteY0" fmla="*/ 0 h 5486750"/>
              <a:gd name="connsiteX1" fmla="*/ 2423092 w 2423092"/>
              <a:gd name="connsiteY1" fmla="*/ 2708741 h 5486750"/>
              <a:gd name="connsiteX2" fmla="*/ 5948 w 2423092"/>
              <a:gd name="connsiteY2" fmla="*/ 5486750 h 5486750"/>
              <a:gd name="connsiteX0" fmla="*/ 0 w 2423092"/>
              <a:gd name="connsiteY0" fmla="*/ 0 h 5486750"/>
              <a:gd name="connsiteX1" fmla="*/ 2423092 w 2423092"/>
              <a:gd name="connsiteY1" fmla="*/ 2708741 h 5486750"/>
              <a:gd name="connsiteX2" fmla="*/ 5948 w 2423092"/>
              <a:gd name="connsiteY2" fmla="*/ 5486750 h 5486750"/>
              <a:gd name="connsiteX0" fmla="*/ 0 w 2423092"/>
              <a:gd name="connsiteY0" fmla="*/ 0 h 5486750"/>
              <a:gd name="connsiteX1" fmla="*/ 2423092 w 2423092"/>
              <a:gd name="connsiteY1" fmla="*/ 2708741 h 5486750"/>
              <a:gd name="connsiteX2" fmla="*/ 5948 w 2423092"/>
              <a:gd name="connsiteY2" fmla="*/ 5486750 h 5486750"/>
              <a:gd name="connsiteX0" fmla="*/ 0 w 2423092"/>
              <a:gd name="connsiteY0" fmla="*/ 0 h 5486750"/>
              <a:gd name="connsiteX1" fmla="*/ 2423092 w 2423092"/>
              <a:gd name="connsiteY1" fmla="*/ 2708741 h 5486750"/>
              <a:gd name="connsiteX2" fmla="*/ 5948 w 2423092"/>
              <a:gd name="connsiteY2" fmla="*/ 5486750 h 5486750"/>
              <a:gd name="connsiteX3" fmla="*/ 0 w 2423092"/>
              <a:gd name="connsiteY3" fmla="*/ 0 h 5486750"/>
            </a:gdLst>
            <a:ahLst/>
            <a:cxnLst>
              <a:cxn ang="0">
                <a:pos x="connsiteX0" y="connsiteY0"/>
              </a:cxn>
              <a:cxn ang="0">
                <a:pos x="connsiteX1" y="connsiteY1"/>
              </a:cxn>
              <a:cxn ang="0">
                <a:pos x="connsiteX2" y="connsiteY2"/>
              </a:cxn>
              <a:cxn ang="0">
                <a:pos x="connsiteX3" y="connsiteY3"/>
              </a:cxn>
            </a:cxnLst>
            <a:rect l="l" t="t" r="r" b="b"/>
            <a:pathLst>
              <a:path w="2423092" h="5486750">
                <a:moveTo>
                  <a:pt x="0" y="0"/>
                </a:moveTo>
                <a:cubicBezTo>
                  <a:pt x="1298893" y="65788"/>
                  <a:pt x="2423092" y="1208276"/>
                  <a:pt x="2423092" y="2708741"/>
                </a:cubicBezTo>
                <a:cubicBezTo>
                  <a:pt x="2423092" y="4209206"/>
                  <a:pt x="1266565" y="5427677"/>
                  <a:pt x="5948" y="5486750"/>
                </a:cubicBezTo>
                <a:lnTo>
                  <a:pt x="0" y="0"/>
                </a:lnTo>
                <a:close/>
              </a:path>
            </a:pathLst>
          </a:custGeom>
        </p:spPr>
        <p:txBody>
          <a:bodyPr wrap="square">
            <a:noAutofit/>
          </a:bodyPr>
          <a:lstStyle>
            <a:lvl1pPr>
              <a:defRPr>
                <a:latin typeface="Avenir Next LT Pro" panose="020B0504020202020204" pitchFamily="34" charset="0"/>
              </a:defRPr>
            </a:lvl1pPr>
          </a:lstStyle>
          <a:p>
            <a:r>
              <a:rPr lang="en-GB"/>
              <a:t>Click icon to add picture</a:t>
            </a:r>
          </a:p>
        </p:txBody>
      </p:sp>
      <p:sp>
        <p:nvSpPr>
          <p:cNvPr id="2" name="Title 1"/>
          <p:cNvSpPr>
            <a:spLocks noGrp="1"/>
          </p:cNvSpPr>
          <p:nvPr>
            <p:ph type="title" hasCustomPrompt="1"/>
          </p:nvPr>
        </p:nvSpPr>
        <p:spPr/>
        <p:txBody>
          <a:bodyPr/>
          <a:lstStyle>
            <a:lvl1pPr>
              <a:defRPr/>
            </a:lvl1pPr>
          </a:lstStyle>
          <a:p>
            <a:r>
              <a:rPr lang="en-GB"/>
              <a:t>Click to edit master title style</a:t>
            </a:r>
          </a:p>
        </p:txBody>
      </p:sp>
      <p:sp>
        <p:nvSpPr>
          <p:cNvPr id="4" name="Date Placeholder 2">
            <a:extLst>
              <a:ext uri="{FF2B5EF4-FFF2-40B4-BE49-F238E27FC236}">
                <a16:creationId xmlns:a16="http://schemas.microsoft.com/office/drawing/2014/main" id="{38BDB410-4F6B-49BB-A4D9-D5947A0B10C5}"/>
              </a:ext>
            </a:extLst>
          </p:cNvPr>
          <p:cNvSpPr>
            <a:spLocks noGrp="1"/>
          </p:cNvSpPr>
          <p:nvPr>
            <p:ph type="dt" sz="half" idx="10"/>
          </p:nvPr>
        </p:nvSpPr>
        <p:spPr/>
        <p:txBody>
          <a:bodyPr/>
          <a:lstStyle>
            <a:lvl1pPr>
              <a:defRPr sz="1100">
                <a:latin typeface="Avenir Next LT Pro" panose="020B0504020202020204" pitchFamily="34" charset="0"/>
              </a:defRPr>
            </a:lvl1pPr>
          </a:lstStyle>
          <a:p>
            <a:pPr>
              <a:defRPr/>
            </a:pPr>
            <a:fld id="{B46F8922-0DBC-4488-9298-2DCD142681C3}" type="datetimeFigureOut">
              <a:rPr lang="en-GB" smtClean="0"/>
              <a:pPr>
                <a:defRPr/>
              </a:pPr>
              <a:t>05/06/2025</a:t>
            </a:fld>
            <a:endParaRPr lang="en-GB"/>
          </a:p>
        </p:txBody>
      </p:sp>
      <p:sp>
        <p:nvSpPr>
          <p:cNvPr id="5" name="Footer Placeholder 3">
            <a:extLst>
              <a:ext uri="{FF2B5EF4-FFF2-40B4-BE49-F238E27FC236}">
                <a16:creationId xmlns:a16="http://schemas.microsoft.com/office/drawing/2014/main" id="{085D8098-F293-4761-A9FB-3FC3CF86D83E}"/>
              </a:ext>
            </a:extLst>
          </p:cNvPr>
          <p:cNvSpPr>
            <a:spLocks noGrp="1"/>
          </p:cNvSpPr>
          <p:nvPr>
            <p:ph type="ftr" sz="quarter" idx="11"/>
          </p:nvPr>
        </p:nvSpPr>
        <p:spPr>
          <a:xfrm>
            <a:off x="4038600" y="6451600"/>
            <a:ext cx="4114800" cy="250825"/>
          </a:xfrm>
          <a:prstGeom prst="rect">
            <a:avLst/>
          </a:prstGeom>
        </p:spPr>
        <p:txBody>
          <a:bodyPr/>
          <a:lstStyle>
            <a:lvl1pPr>
              <a:defRPr sz="1100">
                <a:latin typeface="Avenir Next LT Pro" panose="020B0504020202020204" pitchFamily="34" charset="0"/>
              </a:defRPr>
            </a:lvl1pPr>
          </a:lstStyle>
          <a:p>
            <a:pPr>
              <a:defRPr/>
            </a:pPr>
            <a:endParaRPr lang="en-GB"/>
          </a:p>
        </p:txBody>
      </p:sp>
      <p:sp>
        <p:nvSpPr>
          <p:cNvPr id="6" name="Slide Number Placeholder 4">
            <a:extLst>
              <a:ext uri="{FF2B5EF4-FFF2-40B4-BE49-F238E27FC236}">
                <a16:creationId xmlns:a16="http://schemas.microsoft.com/office/drawing/2014/main" id="{C236A8AD-4EA7-4A6E-9B2E-1861B4238B93}"/>
              </a:ext>
            </a:extLst>
          </p:cNvPr>
          <p:cNvSpPr>
            <a:spLocks noGrp="1"/>
          </p:cNvSpPr>
          <p:nvPr>
            <p:ph type="sldNum" sz="quarter" idx="12"/>
          </p:nvPr>
        </p:nvSpPr>
        <p:spPr/>
        <p:txBody>
          <a:bodyPr/>
          <a:lstStyle>
            <a:lvl1pPr>
              <a:defRPr sz="1100">
                <a:latin typeface="Avenir Next LT Pro" panose="020B0504020202020204" pitchFamily="34" charset="0"/>
              </a:defRPr>
            </a:lvl1pPr>
          </a:lstStyle>
          <a:p>
            <a:pPr>
              <a:defRPr/>
            </a:pPr>
            <a:fld id="{FD4692F5-4AF9-4570-B4D1-1DBB5DAAABE8}" type="slidenum">
              <a:rPr lang="en-GB" smtClean="0"/>
              <a:pPr>
                <a:defRPr/>
              </a:pPr>
              <a:t>‹#›</a:t>
            </a:fld>
            <a:endParaRPr lang="en-GB"/>
          </a:p>
        </p:txBody>
      </p:sp>
    </p:spTree>
    <p:extLst>
      <p:ext uri="{BB962C8B-B14F-4D97-AF65-F5344CB8AC3E}">
        <p14:creationId xmlns:p14="http://schemas.microsoft.com/office/powerpoint/2010/main" val="198298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2.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EFDE0D-3170-3B05-E7BA-C8BC8DB5C421}"/>
              </a:ext>
            </a:extLst>
          </p:cNvPr>
          <p:cNvPicPr>
            <a:picLocks noChangeAspect="1"/>
          </p:cNvPicPr>
          <p:nvPr userDrawn="1"/>
        </p:nvPicPr>
        <p:blipFill>
          <a:blip r:embed="rId26"/>
          <a:stretch>
            <a:fillRect/>
          </a:stretch>
        </p:blipFill>
        <p:spPr>
          <a:xfrm>
            <a:off x="0" y="6076967"/>
            <a:ext cx="1223619" cy="781033"/>
          </a:xfrm>
          <a:prstGeom prst="rect">
            <a:avLst/>
          </a:prstGeom>
        </p:spPr>
      </p:pic>
      <p:sp>
        <p:nvSpPr>
          <p:cNvPr id="1026" name="Title Placeholder 1">
            <a:extLst>
              <a:ext uri="{FF2B5EF4-FFF2-40B4-BE49-F238E27FC236}">
                <a16:creationId xmlns:a16="http://schemas.microsoft.com/office/drawing/2014/main" id="{2AA98F25-FAC0-4AC2-AEB7-99EF7ED0F106}"/>
              </a:ext>
            </a:extLst>
          </p:cNvPr>
          <p:cNvSpPr>
            <a:spLocks noGrp="1" noChangeArrowheads="1"/>
          </p:cNvSpPr>
          <p:nvPr>
            <p:ph type="title"/>
          </p:nvPr>
        </p:nvSpPr>
        <p:spPr bwMode="auto">
          <a:xfrm>
            <a:off x="609600" y="304800"/>
            <a:ext cx="9398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 name="Text Placeholder 2">
            <a:extLst>
              <a:ext uri="{FF2B5EF4-FFF2-40B4-BE49-F238E27FC236}">
                <a16:creationId xmlns:a16="http://schemas.microsoft.com/office/drawing/2014/main" id="{09CF6433-96B4-4741-BE9F-323AC0EF6EA5}"/>
              </a:ext>
            </a:extLst>
          </p:cNvPr>
          <p:cNvSpPr>
            <a:spLocks noGrp="1"/>
          </p:cNvSpPr>
          <p:nvPr>
            <p:ph type="body" idx="1"/>
          </p:nvPr>
        </p:nvSpPr>
        <p:spPr>
          <a:xfrm>
            <a:off x="609600" y="1689100"/>
            <a:ext cx="10855325" cy="4432300"/>
          </a:xfrm>
          <a:prstGeom prst="rect">
            <a:avLst/>
          </a:prstGeom>
        </p:spPr>
        <p:txBody>
          <a:bodyPr vert="horz" wrap="square" lIns="91440" tIns="45720" rIns="91440" bIns="45720" numCol="1" anchor="t" anchorCtr="0" compatLnSpc="1">
            <a:prstTxWarp prst="textNoShape">
              <a:avLst/>
            </a:prstTxWarp>
            <a:normAutofit/>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a:extLst>
              <a:ext uri="{FF2B5EF4-FFF2-40B4-BE49-F238E27FC236}">
                <a16:creationId xmlns:a16="http://schemas.microsoft.com/office/drawing/2014/main" id="{D9468537-7B78-4B36-B89F-0802C2AECD0E}"/>
              </a:ext>
            </a:extLst>
          </p:cNvPr>
          <p:cNvSpPr>
            <a:spLocks noGrp="1"/>
          </p:cNvSpPr>
          <p:nvPr>
            <p:ph type="dt" sz="half" idx="2"/>
          </p:nvPr>
        </p:nvSpPr>
        <p:spPr>
          <a:xfrm>
            <a:off x="609600" y="6451600"/>
            <a:ext cx="2743200" cy="250825"/>
          </a:xfrm>
          <a:prstGeom prst="rect">
            <a:avLst/>
          </a:prstGeom>
        </p:spPr>
        <p:txBody>
          <a:bodyPr vert="horz" lIns="91440" tIns="45720" rIns="91440" bIns="45720" rtlCol="0" anchor="ctr"/>
          <a:lstStyle>
            <a:lvl1pPr algn="l" eaLnBrk="1" fontAlgn="auto" hangingPunct="1">
              <a:spcBef>
                <a:spcPts val="0"/>
              </a:spcBef>
              <a:spcAft>
                <a:spcPts val="0"/>
              </a:spcAft>
              <a:defRPr sz="1050" smtClean="0">
                <a:solidFill>
                  <a:schemeClr val="tx1"/>
                </a:solidFill>
                <a:latin typeface="+mn-lt"/>
              </a:defRPr>
            </a:lvl1pPr>
          </a:lstStyle>
          <a:p>
            <a:pPr>
              <a:defRPr/>
            </a:pPr>
            <a:fld id="{34732D3D-B8ED-4D6C-8A7F-7211AB3A537F}" type="datetimeFigureOut">
              <a:rPr lang="en-GB"/>
              <a:pPr>
                <a:defRPr/>
              </a:pPr>
              <a:t>05/06/2025</a:t>
            </a:fld>
            <a:endParaRPr lang="en-GB"/>
          </a:p>
        </p:txBody>
      </p:sp>
      <p:sp>
        <p:nvSpPr>
          <p:cNvPr id="6" name="Slide Number Placeholder 5">
            <a:extLst>
              <a:ext uri="{FF2B5EF4-FFF2-40B4-BE49-F238E27FC236}">
                <a16:creationId xmlns:a16="http://schemas.microsoft.com/office/drawing/2014/main" id="{E84F8DC0-C542-4F83-A28A-942ADE50DAD7}"/>
              </a:ext>
            </a:extLst>
          </p:cNvPr>
          <p:cNvSpPr>
            <a:spLocks noGrp="1"/>
          </p:cNvSpPr>
          <p:nvPr>
            <p:ph type="sldNum" sz="quarter" idx="4"/>
          </p:nvPr>
        </p:nvSpPr>
        <p:spPr>
          <a:xfrm>
            <a:off x="8839200" y="6451600"/>
            <a:ext cx="2743200" cy="250825"/>
          </a:xfrm>
          <a:prstGeom prst="rect">
            <a:avLst/>
          </a:prstGeom>
        </p:spPr>
        <p:txBody>
          <a:bodyPr vert="horz" lIns="91440" tIns="45720" rIns="91440" bIns="45720" rtlCol="0" anchor="ctr"/>
          <a:lstStyle>
            <a:lvl1pPr algn="r" eaLnBrk="1" fontAlgn="auto" hangingPunct="1">
              <a:spcBef>
                <a:spcPts val="0"/>
              </a:spcBef>
              <a:spcAft>
                <a:spcPts val="0"/>
              </a:spcAft>
              <a:defRPr sz="1050" smtClean="0">
                <a:solidFill>
                  <a:schemeClr val="tx1"/>
                </a:solidFill>
                <a:latin typeface="+mn-lt"/>
              </a:defRPr>
            </a:lvl1pPr>
          </a:lstStyle>
          <a:p>
            <a:pPr>
              <a:defRPr/>
            </a:pPr>
            <a:fld id="{2DFFE5FF-433E-4667-91B7-28133C56AAD4}" type="slidenum">
              <a:rPr lang="en-GB"/>
              <a:pPr>
                <a:defRPr/>
              </a:pPr>
              <a:t>‹#›</a:t>
            </a:fld>
            <a:endParaRPr lang="en-GB"/>
          </a:p>
        </p:txBody>
      </p:sp>
      <p:cxnSp>
        <p:nvCxnSpPr>
          <p:cNvPr id="10" name="Straight Connector 9">
            <a:extLst>
              <a:ext uri="{FF2B5EF4-FFF2-40B4-BE49-F238E27FC236}">
                <a16:creationId xmlns:a16="http://schemas.microsoft.com/office/drawing/2014/main" id="{662942C2-2744-46EB-A256-1CDC80CE232C}"/>
              </a:ext>
            </a:extLst>
          </p:cNvPr>
          <p:cNvCxnSpPr/>
          <p:nvPr/>
        </p:nvCxnSpPr>
        <p:spPr>
          <a:xfrm>
            <a:off x="711200" y="927100"/>
            <a:ext cx="10782300"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032" name="bg object 16">
            <a:extLst>
              <a:ext uri="{FF2B5EF4-FFF2-40B4-BE49-F238E27FC236}">
                <a16:creationId xmlns:a16="http://schemas.microsoft.com/office/drawing/2014/main" id="{55CDDA24-8B4B-49BC-B788-511E26AD8246}"/>
              </a:ext>
            </a:extLst>
          </p:cNvPr>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10228263" y="352425"/>
            <a:ext cx="12366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ECDA473-4F61-A50E-EC5E-4FEC38D669AE}"/>
              </a:ext>
            </a:extLst>
          </p:cNvPr>
          <p:cNvSpPr txBox="1"/>
          <p:nvPr userDrawn="1"/>
        </p:nvSpPr>
        <p:spPr>
          <a:xfrm>
            <a:off x="4142574" y="6414700"/>
            <a:ext cx="3223901" cy="276999"/>
          </a:xfrm>
          <a:prstGeom prst="rect">
            <a:avLst/>
          </a:prstGeom>
          <a:noFill/>
        </p:spPr>
        <p:txBody>
          <a:bodyPr wrap="square">
            <a:spAutoFit/>
          </a:bodyPr>
          <a:lstStyle/>
          <a:p>
            <a:r>
              <a:rPr lang="en-GB" sz="1200">
                <a:solidFill>
                  <a:schemeClr val="bg1">
                    <a:lumMod val="50000"/>
                  </a:schemeClr>
                </a:solidFill>
              </a:rPr>
              <a:t>Presented at the 2025 All Actuaries Summit</a:t>
            </a:r>
          </a:p>
        </p:txBody>
      </p:sp>
    </p:spTree>
    <p:custDataLst>
      <p:tags r:id="rId25"/>
    </p:custDataLst>
    <p:extLst>
      <p:ext uri="{BB962C8B-B14F-4D97-AF65-F5344CB8AC3E}">
        <p14:creationId xmlns:p14="http://schemas.microsoft.com/office/powerpoint/2010/main" val="33772095"/>
      </p:ext>
    </p:extLst>
  </p:cSld>
  <p:clrMap bg1="lt1" tx1="dk1" bg2="lt2" tx2="dk2" accent1="accent1" accent2="accent2" accent3="accent3" accent4="accent4" accent5="accent5" accent6="accent6" hlink="hlink" folHlink="folHlink"/>
  <p:sldLayoutIdLst>
    <p:sldLayoutId id="2147483725" r:id="rId1"/>
    <p:sldLayoutId id="2147483727" r:id="rId2"/>
    <p:sldLayoutId id="2147483728" r:id="rId3"/>
    <p:sldLayoutId id="2147483668" r:id="rId4"/>
    <p:sldLayoutId id="2147483669" r:id="rId5"/>
    <p:sldLayoutId id="2147483679" r:id="rId6"/>
    <p:sldLayoutId id="2147483717" r:id="rId7"/>
    <p:sldLayoutId id="2147483718" r:id="rId8"/>
    <p:sldLayoutId id="2147483711" r:id="rId9"/>
    <p:sldLayoutId id="2147483712" r:id="rId10"/>
    <p:sldLayoutId id="2147483714" r:id="rId11"/>
    <p:sldLayoutId id="2147483713" r:id="rId12"/>
    <p:sldLayoutId id="2147483710" r:id="rId13"/>
    <p:sldLayoutId id="2147483715" r:id="rId14"/>
    <p:sldLayoutId id="2147483709" r:id="rId15"/>
    <p:sldLayoutId id="2147483680" r:id="rId16"/>
    <p:sldLayoutId id="2147483719" r:id="rId17"/>
    <p:sldLayoutId id="2147483720" r:id="rId18"/>
    <p:sldLayoutId id="2147483721" r:id="rId19"/>
    <p:sldLayoutId id="2147483722" r:id="rId20"/>
    <p:sldLayoutId id="2147483723" r:id="rId21"/>
    <p:sldLayoutId id="2147483682" r:id="rId22"/>
    <p:sldLayoutId id="2147483729" r:id="rId23"/>
  </p:sldLayoutIdLst>
  <p:txStyles>
    <p:titleStyle>
      <a:lvl1pPr algn="l" rtl="0" eaLnBrk="1" fontAlgn="base" hangingPunct="1">
        <a:lnSpc>
          <a:spcPct val="90000"/>
        </a:lnSpc>
        <a:spcBef>
          <a:spcPct val="0"/>
        </a:spcBef>
        <a:spcAft>
          <a:spcPct val="0"/>
        </a:spcAft>
        <a:defRPr sz="3200" kern="1200">
          <a:solidFill>
            <a:schemeClr val="tx1"/>
          </a:solidFill>
          <a:latin typeface="+mj-lt"/>
          <a:ea typeface="+mj-ea"/>
          <a:cs typeface="+mj-cs"/>
        </a:defRPr>
      </a:lvl1pPr>
      <a:lvl2pPr algn="l" rtl="0" eaLnBrk="1" fontAlgn="base" hangingPunct="1">
        <a:lnSpc>
          <a:spcPct val="90000"/>
        </a:lnSpc>
        <a:spcBef>
          <a:spcPct val="0"/>
        </a:spcBef>
        <a:spcAft>
          <a:spcPct val="0"/>
        </a:spcAft>
        <a:defRPr sz="32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32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32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32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32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32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32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3200">
          <a:solidFill>
            <a:schemeClr val="tx1"/>
          </a:solidFill>
          <a:latin typeface="Georgia" panose="02040502050405020303" pitchFamily="18"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14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1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94" userDrawn="1">
          <p15:clr>
            <a:srgbClr val="F26B43"/>
          </p15:clr>
        </p15:guide>
        <p15:guide id="4" pos="3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Presented at the 2025 All Actuaries Summit</a:t>
            </a:r>
          </a:p>
        </p:txBody>
      </p:sp>
    </p:spTree>
    <p:extLst>
      <p:ext uri="{BB962C8B-B14F-4D97-AF65-F5344CB8AC3E}">
        <p14:creationId xmlns:p14="http://schemas.microsoft.com/office/powerpoint/2010/main" val="309699089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00">
          <p15:clr>
            <a:srgbClr val="F26B43"/>
          </p15:clr>
        </p15:guide>
        <p15:guide id="4" pos="222">
          <p15:clr>
            <a:srgbClr val="F26B43"/>
          </p15:clr>
        </p15:guide>
        <p15:guide id="5" orient="horz" pos="4125">
          <p15:clr>
            <a:srgbClr val="F26B43"/>
          </p15:clr>
        </p15:guide>
        <p15:guide id="6" pos="7484">
          <p15:clr>
            <a:srgbClr val="F26B43"/>
          </p15:clr>
        </p15:guide>
        <p15:guide id="7" orient="horz" pos="958">
          <p15:clr>
            <a:srgbClr val="F26B43"/>
          </p15:clr>
        </p15:guide>
        <p15:guide id="8" pos="1269">
          <p15:clr>
            <a:srgbClr val="F26B43"/>
          </p15:clr>
        </p15:guide>
        <p15:guide id="9" pos="329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3.xml"/><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24.png"/><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4.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oleObject" Target="../embeddings/oleObject1.bin"/><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5.xml"/><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24.png"/><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6.xml"/><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24.png"/><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18" Type="http://schemas.openxmlformats.org/officeDocument/2006/relationships/image" Target="../media/image49.pn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svg"/><Relationship Id="rId2" Type="http://schemas.openxmlformats.org/officeDocument/2006/relationships/image" Target="../media/image33.png"/><Relationship Id="rId16" Type="http://schemas.openxmlformats.org/officeDocument/2006/relationships/image" Target="../media/image47.png"/><Relationship Id="rId20" Type="http://schemas.openxmlformats.org/officeDocument/2006/relationships/image" Target="../media/image51.tiff"/><Relationship Id="rId1" Type="http://schemas.openxmlformats.org/officeDocument/2006/relationships/slideLayout" Target="../slideLayouts/slideLayout16.xml"/><Relationship Id="rId6" Type="http://schemas.openxmlformats.org/officeDocument/2006/relationships/image" Target="../media/image37.svg"/><Relationship Id="rId11" Type="http://schemas.openxmlformats.org/officeDocument/2006/relationships/image" Target="../media/image42.svg"/><Relationship Id="rId5" Type="http://schemas.openxmlformats.org/officeDocument/2006/relationships/image" Target="../media/image36.png"/><Relationship Id="rId15" Type="http://schemas.openxmlformats.org/officeDocument/2006/relationships/image" Target="../media/image46.svg"/><Relationship Id="rId23" Type="http://schemas.openxmlformats.org/officeDocument/2006/relationships/image" Target="../media/image32.png"/><Relationship Id="rId10" Type="http://schemas.openxmlformats.org/officeDocument/2006/relationships/image" Target="../media/image41.png"/><Relationship Id="rId19" Type="http://schemas.openxmlformats.org/officeDocument/2006/relationships/image" Target="../media/image50.sv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 Id="rId22" Type="http://schemas.openxmlformats.org/officeDocument/2006/relationships/image" Target="../media/image53.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58.png"/><Relationship Id="rId2" Type="http://schemas.openxmlformats.org/officeDocument/2006/relationships/image" Target="../media/image17.png"/><Relationship Id="rId1" Type="http://schemas.openxmlformats.org/officeDocument/2006/relationships/slideLayout" Target="../slideLayouts/slideLayout23.xml"/><Relationship Id="rId6" Type="http://schemas.openxmlformats.org/officeDocument/2006/relationships/image" Target="../media/image21.png"/><Relationship Id="rId11" Type="http://schemas.openxmlformats.org/officeDocument/2006/relationships/image" Target="../media/image57.svg"/><Relationship Id="rId5" Type="http://schemas.openxmlformats.org/officeDocument/2006/relationships/image" Target="../media/image20.svg"/><Relationship Id="rId10" Type="http://schemas.openxmlformats.org/officeDocument/2006/relationships/image" Target="../media/image56.png"/><Relationship Id="rId4" Type="http://schemas.openxmlformats.org/officeDocument/2006/relationships/image" Target="../media/image19.png"/><Relationship Id="rId9" Type="http://schemas.openxmlformats.org/officeDocument/2006/relationships/image" Target="../media/image55.sv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58.png"/><Relationship Id="rId2" Type="http://schemas.openxmlformats.org/officeDocument/2006/relationships/image" Target="../media/image17.png"/><Relationship Id="rId16" Type="http://schemas.openxmlformats.org/officeDocument/2006/relationships/image" Target="../media/image62.png"/><Relationship Id="rId1" Type="http://schemas.openxmlformats.org/officeDocument/2006/relationships/slideLayout" Target="../slideLayouts/slideLayout23.xml"/><Relationship Id="rId6" Type="http://schemas.openxmlformats.org/officeDocument/2006/relationships/image" Target="../media/image21.png"/><Relationship Id="rId11" Type="http://schemas.openxmlformats.org/officeDocument/2006/relationships/image" Target="../media/image57.svg"/><Relationship Id="rId5" Type="http://schemas.openxmlformats.org/officeDocument/2006/relationships/image" Target="../media/image20.sv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19.png"/><Relationship Id="rId9" Type="http://schemas.openxmlformats.org/officeDocument/2006/relationships/image" Target="../media/image55.svg"/><Relationship Id="rId14" Type="http://schemas.openxmlformats.org/officeDocument/2006/relationships/image" Target="../media/image6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23.xml"/><Relationship Id="rId6" Type="http://schemas.openxmlformats.org/officeDocument/2006/relationships/image" Target="../media/image58.png"/><Relationship Id="rId5" Type="http://schemas.openxmlformats.org/officeDocument/2006/relationships/image" Target="../media/image57.sv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4.png"/></Relationships>
</file>

<file path=ppt/slides/_rels/slide21.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hyperlink" Target="https://news.northwesternmutual.com/planning-and-progress-2020" TargetMode="External"/><Relationship Id="rId18" Type="http://schemas.openxmlformats.org/officeDocument/2006/relationships/image" Target="../media/image63.jpe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hyperlink" Target="https://content.schwab.com/web/retail/public/about-schwab/schwab_modern_wealth_survey_2024_findings.pdf" TargetMode="External"/><Relationship Id="rId17" Type="http://schemas.openxmlformats.org/officeDocument/2006/relationships/hyperlink" Target="https://investors.principal.com/news-releases/news-release-details/financial-pressures-and-enrollment-misperceptions-prevent" TargetMode="External"/><Relationship Id="rId2" Type="http://schemas.openxmlformats.org/officeDocument/2006/relationships/notesSlide" Target="../notesSlides/notesSlide7.xml"/><Relationship Id="rId16" Type="http://schemas.openxmlformats.org/officeDocument/2006/relationships/hyperlink" Target="https://download.ssrn.com/10/11/11/ssrn_id1707666_code1277063.pdf?response-content-disposition=inline&amp;X-Amz-Security-Token=IQoJb3JpZ2luX2VjEC8aCXVzLWVhc3QtMSJGMEQCIA1zu4loKt%2FJ7%2FnHLqb0Rtf5JbzCr1Clyv6ZWu5TxjfAAiB6KweMwhEMycQwmox%2Fi4YkUeZ%2B56RHxZxneYSG5UzfnyrGBQjH%2F%2F%2F%2F%2F%2F%2F%2F%2F%2F8BEAQaDDMwODQ3NTMwMTI1NyIM9S1lFoZvLgx8m%2BnqKpoFneaJV6bIjpgkhelCrAC%2BkXaa82ocwmaxNA1ta1pvnpQgnIvlfBmRgSu%2B%2BXyEEJmD6%2BqPa%2F7JrvcANznRUHr%2BkVsA1xm9AfBAoTyrB3dRlpLNJBZ35NNb3cnWx04J6iQfQt7Cd%2B3Qw6JYsZYfHqxWYigORxqOauKISqIcuJs0WnIb6xxqujVjrR0EigC9RrRgoS93ROOyvB76uoHf8IhVQQVIEy4mi0rHF3taW0qoGWUmj6x%2Blhoi8PVgZ7p9HAo9qGU5YgC61xI0LjtaYvRabf%2F1d%2BF9qfCj6bNIFGSIU3jisLZAV0hEo7bizRkq4fT6XJAJSLpNiAG8PAAKtqdoJ8jEs%2B%2FClEO85ID%2Bj1o%2FSWNcs2sKsy%2F4qYgtYUaJo0wTA8Zk0a374T6zlG%2Fez4dqATBZuHxKegfGp7TOnEmz2tyWCqRBsorFDyA1L6w78o6n8ntYvi1PrEZ519WFsxAtjvpHtN93NoUD%2BVS8IF3NJxYJZ2huRD8rqdmKW8dT5u7%2F0mYpdEuTNIApqIXB9KL3sPSeNr5aZ2tVsKpYUnu%2FjpcB5E1I%2B%2Fx27YmKhqjGZm8byeS2%2FIKpWK2rOeNldr4P8SZmMAkuw7z5FB2VXiB1e0ffoyW4khvfHPxgIFcW%2BsW2qvu06uCp%2BzaMwzZpIoCi7fnfhyMuoDYLjZvvnvH39dpfCVYCMkcZzZMgxRyXACTmAUS4yHrl3%2B7S0my6K4CFXJFsxXJXXchYDdef9kNmiaAeO6UYxfgLlZdQyiwBlgXCXn1A%2BCrLlLz%2FpGEby65LvOSgQPdYycrW8GI2Ju3OXWF816rX1fMGTF6vRnR8Dk4f1OinmQ2knMMmn9yDfONCmYmYpmWW5L90G%2F%2F2Kg%2FOJ7j2hyhC%2BfflQheAMJSGhLoGOrIBypZQAb74PQQozeDTJWMEpBKd1YLNcqy8ABwp6RUfPiHJgCajDQlfAmdk0KxVMAIprhakzLJCpyH6nUC82Y1FCjwee9OEeDFS8JvocXEiIYypO3Y1xyoGlffJoUvRr7hlK2TjsRLwtHbJ1Ej6KH2mofJldOXRPXHuKJ9SlUJOtRPpLSzJeJelZkspQ1dSqGxDoKmcIvPrnLXJDFOF1jf18veAp9h7yOoPGhXpYcq0Kuv%2BFw%3D%3D&amp;X-Amz-Algorithm=AWS4-HMAC-SHA256&amp;X-Amz-Date=20241122T224746Z&amp;X-Amz-SignedHeaders=host&amp;X-Amz-Expires=300&amp;X-Amz-Credential=ASIAUPUUPRWERX3XFZBG%2F20241122%2Fus-east-1%2Fs3%2Faws4_request&amp;X-Amz-Signature=98729dd7842073b68b737540dcf9c9f83a4c3aabd3a0a624d0d2716d0de70c7b&amp;abstractId=1707666" TargetMode="External"/><Relationship Id="rId20" Type="http://schemas.openxmlformats.org/officeDocument/2006/relationships/image" Target="../media/image66.png"/><Relationship Id="rId1" Type="http://schemas.openxmlformats.org/officeDocument/2006/relationships/slideLayout" Target="../slideLayouts/slideLayout23.xml"/><Relationship Id="rId6" Type="http://schemas.openxmlformats.org/officeDocument/2006/relationships/image" Target="../media/image57.svg"/><Relationship Id="rId11" Type="http://schemas.openxmlformats.org/officeDocument/2006/relationships/hyperlink" Target="https://chimney.io/insights/benchmark-report-the-largest-analysis-ever-conducted-on-how-calculators-perform-on-websites?utm_source=chatgpt.com" TargetMode="External"/><Relationship Id="rId5" Type="http://schemas.openxmlformats.org/officeDocument/2006/relationships/image" Target="../media/image56.png"/><Relationship Id="rId15" Type="http://schemas.openxmlformats.org/officeDocument/2006/relationships/hyperlink" Target="https://www.aleprevitero.com/wp-content/uploads/2020/06/027_Previtero_WP_Procrastination.pdf" TargetMode="External"/><Relationship Id="rId10" Type="http://schemas.openxmlformats.org/officeDocument/2006/relationships/hyperlink" Target="https://www.brax.io/blog/the-paradox-of-choice-why-more-options-mean-fewer-sales" TargetMode="External"/><Relationship Id="rId19" Type="http://schemas.openxmlformats.org/officeDocument/2006/relationships/image" Target="../media/image64.png"/><Relationship Id="rId4" Type="http://schemas.openxmlformats.org/officeDocument/2006/relationships/image" Target="../media/image55.svg"/><Relationship Id="rId9" Type="http://schemas.openxmlformats.org/officeDocument/2006/relationships/image" Target="../media/image65.png"/><Relationship Id="rId14" Type="http://schemas.openxmlformats.org/officeDocument/2006/relationships/hyperlink" Target="https://bipartisanpolicy.org/blog/new-survey-retirement-expectations-dont-match-reality/"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slides/_rels/slide2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notesSlide" Target="../notesSlides/notesSlide10.xml"/><Relationship Id="rId7" Type="http://schemas.openxmlformats.org/officeDocument/2006/relationships/image" Target="../media/image77.emf"/><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emf"/><Relationship Id="rId9" Type="http://schemas.openxmlformats.org/officeDocument/2006/relationships/image" Target="../media/image7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22.svg"/><Relationship Id="rId7" Type="http://schemas.openxmlformats.org/officeDocument/2006/relationships/image" Target="../media/image20.svg"/><Relationship Id="rId2" Type="http://schemas.openxmlformats.org/officeDocument/2006/relationships/image" Target="../media/image21.png"/><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18.svg"/><Relationship Id="rId10" Type="http://schemas.openxmlformats.org/officeDocument/2006/relationships/image" Target="../media/image62.png"/><Relationship Id="rId4" Type="http://schemas.openxmlformats.org/officeDocument/2006/relationships/image" Target="../media/image17.png"/><Relationship Id="rId9" Type="http://schemas.openxmlformats.org/officeDocument/2006/relationships/image" Target="../media/image6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a:xfrm>
            <a:off x="2153634" y="2350008"/>
            <a:ext cx="5781678" cy="886673"/>
          </a:xfrm>
        </p:spPr>
        <p:txBody>
          <a:bodyPr/>
          <a:lstStyle/>
          <a:p>
            <a:r>
              <a:rPr lang="en-US" dirty="0"/>
              <a:t>Decoding Annuities: Unveiling Global Trends and Solutions</a:t>
            </a:r>
          </a:p>
        </p:txBody>
      </p:sp>
      <p:sp>
        <p:nvSpPr>
          <p:cNvPr id="3" name="Subtitle 2">
            <a:extLst>
              <a:ext uri="{FF2B5EF4-FFF2-40B4-BE49-F238E27FC236}">
                <a16:creationId xmlns:a16="http://schemas.microsoft.com/office/drawing/2014/main" id="{26C366F4-7949-6A5E-2C2B-244724097677}"/>
              </a:ext>
            </a:extLst>
          </p:cNvPr>
          <p:cNvSpPr>
            <a:spLocks noGrp="1"/>
          </p:cNvSpPr>
          <p:nvPr>
            <p:ph type="subTitle" idx="1"/>
          </p:nvPr>
        </p:nvSpPr>
        <p:spPr>
          <a:xfrm>
            <a:off x="2153634" y="4238297"/>
            <a:ext cx="5802764" cy="1598604"/>
          </a:xfrm>
        </p:spPr>
        <p:txBody>
          <a:bodyPr/>
          <a:lstStyle/>
          <a:p>
            <a:r>
              <a:rPr lang="en-US"/>
              <a:t>Helena Hayes &amp; Hamish Wilson</a:t>
            </a:r>
          </a:p>
          <a:p>
            <a:r>
              <a:rPr lang="en-US"/>
              <a:t>June 2025</a:t>
            </a:r>
          </a:p>
        </p:txBody>
      </p:sp>
      <p:sp>
        <p:nvSpPr>
          <p:cNvPr id="4" name="Footer Placeholder 4">
            <a:extLst>
              <a:ext uri="{FF2B5EF4-FFF2-40B4-BE49-F238E27FC236}">
                <a16:creationId xmlns:a16="http://schemas.microsoft.com/office/drawing/2014/main" id="{287D73BF-4D38-017E-B51B-023917F25E8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C69FF"/>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101252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21BE6-4222-70B9-92F4-F997C84DE3B1}"/>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60FAAA4-E68C-6D38-A0A8-0A79178F9E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3" name="think-cell data - do not delete" hidden="1">
                        <a:extLst>
                          <a:ext uri="{FF2B5EF4-FFF2-40B4-BE49-F238E27FC236}">
                            <a16:creationId xmlns:a16="http://schemas.microsoft.com/office/drawing/2014/main" id="{B60FAAA4-E68C-6D38-A0A8-0A79178F9E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Table 4">
            <a:extLst>
              <a:ext uri="{FF2B5EF4-FFF2-40B4-BE49-F238E27FC236}">
                <a16:creationId xmlns:a16="http://schemas.microsoft.com/office/drawing/2014/main" id="{1FD94D11-59AD-5BA9-7563-2E6E2B9E13B3}"/>
              </a:ext>
            </a:extLst>
          </p:cNvPr>
          <p:cNvGraphicFramePr>
            <a:graphicFrameLocks noGrp="1"/>
          </p:cNvGraphicFramePr>
          <p:nvPr>
            <p:extLst>
              <p:ext uri="{D42A27DB-BD31-4B8C-83A1-F6EECF244321}">
                <p14:modId xmlns:p14="http://schemas.microsoft.com/office/powerpoint/2010/main" val="4168659618"/>
              </p:ext>
            </p:extLst>
          </p:nvPr>
        </p:nvGraphicFramePr>
        <p:xfrm>
          <a:off x="608452" y="991245"/>
          <a:ext cx="11298412" cy="5338609"/>
        </p:xfrm>
        <a:graphic>
          <a:graphicData uri="http://schemas.openxmlformats.org/drawingml/2006/table">
            <a:tbl>
              <a:tblPr firstRow="1" bandRow="1">
                <a:tableStyleId>{5C22544A-7EE6-4342-B048-85BDC9FD1C3A}</a:tableStyleId>
              </a:tblPr>
              <a:tblGrid>
                <a:gridCol w="1000574">
                  <a:extLst>
                    <a:ext uri="{9D8B030D-6E8A-4147-A177-3AD203B41FA5}">
                      <a16:colId xmlns:a16="http://schemas.microsoft.com/office/drawing/2014/main" val="976428365"/>
                    </a:ext>
                  </a:extLst>
                </a:gridCol>
                <a:gridCol w="1886592">
                  <a:extLst>
                    <a:ext uri="{9D8B030D-6E8A-4147-A177-3AD203B41FA5}">
                      <a16:colId xmlns:a16="http://schemas.microsoft.com/office/drawing/2014/main" val="1766454241"/>
                    </a:ext>
                  </a:extLst>
                </a:gridCol>
                <a:gridCol w="2947163">
                  <a:extLst>
                    <a:ext uri="{9D8B030D-6E8A-4147-A177-3AD203B41FA5}">
                      <a16:colId xmlns:a16="http://schemas.microsoft.com/office/drawing/2014/main" val="3713556154"/>
                    </a:ext>
                  </a:extLst>
                </a:gridCol>
                <a:gridCol w="2600437">
                  <a:extLst>
                    <a:ext uri="{9D8B030D-6E8A-4147-A177-3AD203B41FA5}">
                      <a16:colId xmlns:a16="http://schemas.microsoft.com/office/drawing/2014/main" val="1572459764"/>
                    </a:ext>
                  </a:extLst>
                </a:gridCol>
                <a:gridCol w="2863646">
                  <a:extLst>
                    <a:ext uri="{9D8B030D-6E8A-4147-A177-3AD203B41FA5}">
                      <a16:colId xmlns:a16="http://schemas.microsoft.com/office/drawing/2014/main" val="1225278008"/>
                    </a:ext>
                  </a:extLst>
                </a:gridCol>
              </a:tblGrid>
              <a:tr h="62568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noFill/>
                  </a:tcPr>
                </a:tc>
                <a:tc hMerge="1">
                  <a:txBody>
                    <a:bodyPr/>
                    <a:lstStyle/>
                    <a:p>
                      <a:endParaRPr lang="en-SG"/>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kern="120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kern="1200">
                        <a:solidFill>
                          <a:schemeClr val="tx1"/>
                        </a:solidFill>
                        <a:latin typeface="+mn-lt"/>
                        <a:ea typeface="+mn-ea"/>
                        <a:cs typeface="+mn-cs"/>
                      </a:endParaRPr>
                    </a:p>
                  </a:txBody>
                  <a:tcP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kern="1200">
                        <a:solidFill>
                          <a:schemeClr val="tx1"/>
                        </a:solidFill>
                        <a:latin typeface="+mn-lt"/>
                        <a:ea typeface="+mn-ea"/>
                        <a:cs typeface="+mn-cs"/>
                      </a:endParaRPr>
                    </a:p>
                  </a:txBody>
                  <a:tcP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noFill/>
                  </a:tcPr>
                </a:tc>
                <a:extLst>
                  <a:ext uri="{0D108BD9-81ED-4DB2-BD59-A6C34878D82A}">
                    <a16:rowId xmlns:a16="http://schemas.microsoft.com/office/drawing/2014/main" val="3747219331"/>
                  </a:ext>
                </a:extLst>
              </a:tr>
              <a:tr h="500359">
                <a:tc rowSpan="3">
                  <a:txBody>
                    <a:bodyPr/>
                    <a:lstStyle/>
                    <a:p>
                      <a:pPr algn="ctr"/>
                      <a:r>
                        <a:rPr lang="en-GB" sz="1400" b="1" i="1">
                          <a:solidFill>
                            <a:schemeClr val="bg1"/>
                          </a:solidFill>
                        </a:rPr>
                        <a:t>General Commentary </a:t>
                      </a:r>
                    </a:p>
                  </a:txBody>
                  <a:tcPr vert="vert270"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solidFill>
                      <a:schemeClr val="accent2"/>
                    </a:solidFill>
                  </a:tcPr>
                </a:tc>
                <a:tc>
                  <a:txBody>
                    <a:bodyPr/>
                    <a:lstStyle/>
                    <a:p>
                      <a:pPr algn="ctr"/>
                      <a:r>
                        <a:rPr lang="en-US" sz="1400">
                          <a:solidFill>
                            <a:schemeClr val="bg1"/>
                          </a:solidFill>
                        </a:rPr>
                        <a:t>Population</a:t>
                      </a:r>
                      <a:endParaRPr lang="en-SG" sz="140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a:latin typeface="Avenir Book" panose="02000503020000020003" pitchFamily="2" charset="0"/>
                        </a:rPr>
                        <a:t>~27million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lumMod val="20000"/>
                        <a:lumOff val="80000"/>
                        <a:alpha val="3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a:latin typeface="Avenir Book" panose="02000503020000020003" pitchFamily="2" charset="0"/>
                        </a:rPr>
                        <a:t>~70 million</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lumMod val="20000"/>
                        <a:lumOff val="80000"/>
                        <a:alpha val="3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a:latin typeface="Avenir Book" panose="02000503020000020003" pitchFamily="2" charset="0"/>
                        </a:rPr>
                        <a:t>~350 million</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lumMod val="20000"/>
                        <a:lumOff val="80000"/>
                        <a:alpha val="30196"/>
                      </a:schemeClr>
                    </a:solidFill>
                  </a:tcPr>
                </a:tc>
                <a:extLst>
                  <a:ext uri="{0D108BD9-81ED-4DB2-BD59-A6C34878D82A}">
                    <a16:rowId xmlns:a16="http://schemas.microsoft.com/office/drawing/2014/main" val="2169706084"/>
                  </a:ext>
                </a:extLst>
              </a:tr>
              <a:tr h="500359">
                <a:tc vMerge="1">
                  <a:txBody>
                    <a:bodyPr/>
                    <a:lstStyle/>
                    <a:p>
                      <a:endParaRPr/>
                    </a:p>
                  </a:txBody>
                  <a:tcPr vert="vert270"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solidFill>
                  </a:tcPr>
                </a:tc>
                <a:tc>
                  <a:txBody>
                    <a:bodyPr/>
                    <a:lstStyle/>
                    <a:p>
                      <a:pPr algn="ctr"/>
                      <a:r>
                        <a:rPr lang="en-AU" sz="1400" i="1" kern="1200">
                          <a:solidFill>
                            <a:schemeClr val="bg1"/>
                          </a:solidFill>
                          <a:latin typeface="+mn-lt"/>
                          <a:ea typeface="+mn-ea"/>
                          <a:cs typeface="+mn-cs"/>
                        </a:rPr>
                        <a:t>Size</a:t>
                      </a:r>
                      <a:endParaRPr lang="en-SG">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a:latin typeface="Avenir Book" panose="02000503020000020003" pitchFamily="2" charset="0"/>
                        </a:rPr>
                        <a:t>~$4tn AUD in DC system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lumMod val="20000"/>
                        <a:lumOff val="80000"/>
                        <a:alpha val="3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a:latin typeface="Avenir Book" panose="02000503020000020003" pitchFamily="2" charset="0"/>
                        </a:rPr>
                        <a:t>~$1.3tn AUD in DC system </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lumMod val="20000"/>
                        <a:lumOff val="80000"/>
                        <a:alpha val="3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a:latin typeface="Avenir Book" panose="02000503020000020003" pitchFamily="2" charset="0"/>
                        </a:rPr>
                        <a:t> ~$35tn AUD in DC system </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lumMod val="20000"/>
                        <a:lumOff val="80000"/>
                        <a:alpha val="30196"/>
                      </a:schemeClr>
                    </a:solidFill>
                  </a:tcPr>
                </a:tc>
                <a:extLst>
                  <a:ext uri="{0D108BD9-81ED-4DB2-BD59-A6C34878D82A}">
                    <a16:rowId xmlns:a16="http://schemas.microsoft.com/office/drawing/2014/main" val="2294383401"/>
                  </a:ext>
                </a:extLst>
              </a:tr>
              <a:tr h="556792">
                <a:tc vMerge="1">
                  <a:txBody>
                    <a:bodyPr/>
                    <a:lstStyle/>
                    <a:p>
                      <a:endParaRPr lang="en-SG"/>
                    </a:p>
                  </a:txBody>
                  <a:tcPr/>
                </a:tc>
                <a:tc>
                  <a:txBody>
                    <a:bodyPr/>
                    <a:lstStyle/>
                    <a:p>
                      <a:pPr algn="ctr"/>
                      <a:r>
                        <a:rPr lang="en-SG" sz="1400" i="1" kern="1200">
                          <a:solidFill>
                            <a:schemeClr val="bg1"/>
                          </a:solidFill>
                          <a:latin typeface="+mn-lt"/>
                          <a:ea typeface="+mn-ea"/>
                          <a:cs typeface="+mn-cs"/>
                        </a:rPr>
                        <a:t>Lifetime income take-up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a:latin typeface="Avenir Book" panose="02000503020000020003" pitchFamily="2" charset="0"/>
                        </a:rPr>
                        <a:t>~3% of ret assets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lumMod val="20000"/>
                        <a:lumOff val="80000"/>
                        <a:alpha val="3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a:latin typeface="Avenir Book" panose="02000503020000020003" pitchFamily="2" charset="0"/>
                        </a:rPr>
                        <a:t>~15% of DC savers</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lumMod val="20000"/>
                        <a:lumOff val="80000"/>
                        <a:alpha val="3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a:latin typeface="Avenir Book" panose="02000503020000020003" pitchFamily="2" charset="0"/>
                        </a:rPr>
                        <a:t>~2% of DC savers</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lumMod val="20000"/>
                        <a:lumOff val="80000"/>
                        <a:alpha val="30196"/>
                      </a:schemeClr>
                    </a:solidFill>
                  </a:tcPr>
                </a:tc>
                <a:extLst>
                  <a:ext uri="{0D108BD9-81ED-4DB2-BD59-A6C34878D82A}">
                    <a16:rowId xmlns:a16="http://schemas.microsoft.com/office/drawing/2014/main" val="379371695"/>
                  </a:ext>
                </a:extLst>
              </a:tr>
              <a:tr h="376246">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1" kern="1200">
                          <a:solidFill>
                            <a:schemeClr val="bg1"/>
                          </a:solidFill>
                          <a:latin typeface="+mn-lt"/>
                          <a:ea typeface="+mn-ea"/>
                          <a:cs typeface="+mn-cs"/>
                        </a:rPr>
                        <a:t>State Benefits</a:t>
                      </a:r>
                    </a:p>
                    <a:p>
                      <a:pPr marL="0" algn="ctr" defTabSz="914400" rtl="0" eaLnBrk="1" latinLnBrk="0" hangingPunct="1"/>
                      <a:endParaRPr lang="en-GB" sz="1400" b="1" i="1" kern="1200">
                        <a:solidFill>
                          <a:schemeClr val="bg1"/>
                        </a:solidFill>
                        <a:latin typeface="+mn-lt"/>
                        <a:ea typeface="+mn-ea"/>
                        <a:cs typeface="+mn-cs"/>
                      </a:endParaRPr>
                    </a:p>
                  </a:txBody>
                  <a:tcPr vert="vert270"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dash"/>
                      <a:round/>
                      <a:headEnd type="none" w="med" len="med"/>
                      <a:tailEnd type="none" w="med" len="med"/>
                    </a:lnB>
                    <a:solidFill>
                      <a:schemeClr val="accent5"/>
                    </a:solidFill>
                  </a:tcPr>
                </a:tc>
                <a:tc rowSpan="2">
                  <a:txBody>
                    <a:bodyPr/>
                    <a:lstStyle/>
                    <a:p>
                      <a:pPr algn="ctr"/>
                      <a:r>
                        <a:rPr lang="en-US" sz="1400" i="1" kern="1200">
                          <a:solidFill>
                            <a:schemeClr val="bg1"/>
                          </a:solidFill>
                          <a:latin typeface="+mn-lt"/>
                          <a:ea typeface="+mn-ea"/>
                          <a:cs typeface="+mn-cs"/>
                        </a:rPr>
                        <a:t>State pension age</a:t>
                      </a:r>
                      <a:endParaRPr lang="en-SG" sz="1400" i="1" kern="1200">
                        <a:solidFill>
                          <a:schemeClr val="bg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venir Book" panose="02000503020000020003" pitchFamily="2" charset="0"/>
                        </a:rPr>
                        <a:t>67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5">
                        <a:lumMod val="20000"/>
                        <a:lumOff val="80000"/>
                        <a:alpha val="3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venir Book" panose="02000503020000020003" pitchFamily="2" charset="0"/>
                        </a:rPr>
                        <a:t>66-67</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5">
                        <a:lumMod val="20000"/>
                        <a:lumOff val="80000"/>
                        <a:alpha val="3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venir Book" panose="02000503020000020003" pitchFamily="2" charset="0"/>
                        </a:rPr>
                        <a:t>66-67</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5">
                        <a:lumMod val="20000"/>
                        <a:lumOff val="80000"/>
                        <a:alpha val="30196"/>
                      </a:schemeClr>
                    </a:solidFill>
                  </a:tcPr>
                </a:tc>
                <a:extLst>
                  <a:ext uri="{0D108BD9-81ED-4DB2-BD59-A6C34878D82A}">
                    <a16:rowId xmlns:a16="http://schemas.microsoft.com/office/drawing/2014/main" val="1215008072"/>
                  </a:ext>
                </a:extLst>
              </a:tr>
              <a:tr h="0">
                <a:tc vMerge="1">
                  <a:txBody>
                    <a:bodyPr/>
                    <a:lstStyle/>
                    <a:p>
                      <a:endParaRPr lang="en-SG"/>
                    </a:p>
                  </a:txBody>
                  <a:tcPr/>
                </a:tc>
                <a:tc vMerge="1">
                  <a:txBody>
                    <a:bodyPr/>
                    <a:lstStyle/>
                    <a:p>
                      <a:endParaRPr lang="en-SG"/>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venir Book" panose="02000503020000020003" pitchFamily="2" charset="0"/>
                        </a:rPr>
                        <a:t>Means tested system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5">
                        <a:lumMod val="20000"/>
                        <a:lumOff val="80000"/>
                        <a:alpha val="30196"/>
                      </a:schemeClr>
                    </a:solidFill>
                  </a:tcPr>
                </a:tc>
                <a:tc rowSpan="2"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a:latin typeface="Avenir Book" panose="02000503020000020003" pitchFamily="2" charset="0"/>
                        </a:rPr>
                        <a:t>Not means tested</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85000"/>
                        </a:schemeClr>
                      </a:solidFill>
                      <a:prstDash val="dash"/>
                      <a:round/>
                      <a:headEnd type="none" w="med" len="med"/>
                      <a:tailEnd type="none" w="med" len="med"/>
                    </a:lnB>
                    <a:solidFill>
                      <a:schemeClr val="accent5">
                        <a:lumMod val="20000"/>
                        <a:lumOff val="80000"/>
                        <a:alpha val="30196"/>
                      </a:schemeClr>
                    </a:solidFill>
                  </a:tcPr>
                </a:tc>
                <a:tc rowSpan="2" hMerge="1">
                  <a:txBody>
                    <a:bodyPr/>
                    <a:lstStyle/>
                    <a:p>
                      <a:endParaRP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5">
                        <a:lumMod val="20000"/>
                        <a:lumOff val="80000"/>
                        <a:alpha val="30196"/>
                      </a:schemeClr>
                    </a:solidFill>
                  </a:tcPr>
                </a:tc>
                <a:extLst>
                  <a:ext uri="{0D108BD9-81ED-4DB2-BD59-A6C34878D82A}">
                    <a16:rowId xmlns:a16="http://schemas.microsoft.com/office/drawing/2014/main" val="885614503"/>
                  </a:ext>
                </a:extLst>
              </a:tr>
              <a:tr h="379545">
                <a:tc vMerge="1">
                  <a:txBody>
                    <a:bodyPr/>
                    <a:lstStyle/>
                    <a:p>
                      <a:endParaRPr lang="en-SG"/>
                    </a:p>
                  </a:txBody>
                  <a:tcPr/>
                </a:tc>
                <a:tc>
                  <a:txBody>
                    <a:bodyPr/>
                    <a:lstStyle/>
                    <a:p>
                      <a:pPr algn="ctr"/>
                      <a:r>
                        <a:rPr lang="en-US" sz="1400" i="1" kern="1200">
                          <a:solidFill>
                            <a:schemeClr val="bg1"/>
                          </a:solidFill>
                          <a:latin typeface="+mn-lt"/>
                          <a:ea typeface="+mn-ea"/>
                          <a:cs typeface="+mn-cs"/>
                        </a:rPr>
                        <a:t>State Pension system</a:t>
                      </a:r>
                      <a:endParaRPr lang="en-SG" sz="1400" i="1" kern="1200">
                        <a:solidFill>
                          <a:schemeClr val="bg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5"/>
                    </a:solidFill>
                  </a:tcPr>
                </a:tc>
                <a:tc vMerge="1">
                  <a:txBody>
                    <a:bodyPr/>
                    <a:lstStyle/>
                    <a:p>
                      <a:endParaRPr lang="en-SG"/>
                    </a:p>
                  </a:txBody>
                  <a:tcPr/>
                </a:tc>
                <a:tc gridSpan="2" vMerge="1">
                  <a:txBody>
                    <a:bodyPr/>
                    <a:lstStyle/>
                    <a:p>
                      <a:endParaRPr lang="en-SG"/>
                    </a:p>
                  </a:txBody>
                  <a:tcPr/>
                </a:tc>
                <a:tc hMerge="1" vMerge="1">
                  <a:txBody>
                    <a:bodyPr/>
                    <a:lstStyle/>
                    <a:p>
                      <a:endParaRPr lang="en-SG"/>
                    </a:p>
                  </a:txBody>
                  <a:tcPr/>
                </a:tc>
                <a:extLst>
                  <a:ext uri="{0D108BD9-81ED-4DB2-BD59-A6C34878D82A}">
                    <a16:rowId xmlns:a16="http://schemas.microsoft.com/office/drawing/2014/main" val="3824236139"/>
                  </a:ext>
                </a:extLst>
              </a:tr>
              <a:tr h="421075">
                <a:tc rowSpan="5">
                  <a:txBody>
                    <a:bodyPr/>
                    <a:lstStyle/>
                    <a:p>
                      <a:pPr marL="0" algn="ctr" defTabSz="914400" rtl="0" eaLnBrk="1" latinLnBrk="0" hangingPunct="1"/>
                      <a:r>
                        <a:rPr lang="en-GB" sz="1400" b="1" i="1" kern="1200">
                          <a:solidFill>
                            <a:schemeClr val="bg1"/>
                          </a:solidFill>
                          <a:latin typeface="+mn-lt"/>
                          <a:ea typeface="+mn-ea"/>
                          <a:cs typeface="+mn-cs"/>
                        </a:rPr>
                        <a:t> Personal savings</a:t>
                      </a:r>
                    </a:p>
                  </a:txBody>
                  <a:tcPr vert="vert270"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solidFill>
                  </a:tcPr>
                </a:tc>
                <a:tc>
                  <a:txBody>
                    <a:bodyPr/>
                    <a:lstStyle/>
                    <a:p>
                      <a:pPr marL="0" algn="ctr" defTabSz="914400" rtl="0" eaLnBrk="1" latinLnBrk="0" hangingPunct="1"/>
                      <a:r>
                        <a:rPr lang="en-GB" sz="1400" i="1" kern="1200">
                          <a:solidFill>
                            <a:schemeClr val="bg1"/>
                          </a:solidFill>
                          <a:latin typeface="+mn-lt"/>
                          <a:ea typeface="+mn-ea"/>
                          <a:cs typeface="+mn-cs"/>
                        </a:rPr>
                        <a:t>Saving for retirement</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a:latin typeface="Avenir Book" panose="02000503020000020003" pitchFamily="2" charset="0"/>
                        </a:rPr>
                        <a:t>Compulsory (‘ER 11.5% &amp; 12.0% from 1 July 25)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a:latin typeface="Avenir Book" panose="02000503020000020003" pitchFamily="2" charset="0"/>
                        </a:rPr>
                        <a:t>Auto enrolment – opt-out permitted (min ‘EE 5%,‘ER 3%)</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a:latin typeface="Avenir Book" panose="02000503020000020003" pitchFamily="2" charset="0"/>
                        </a:rPr>
                        <a:t>Rules on a state-by state basis, some mandatory others no rules</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extLst>
                  <a:ext uri="{0D108BD9-81ED-4DB2-BD59-A6C34878D82A}">
                    <a16:rowId xmlns:a16="http://schemas.microsoft.com/office/drawing/2014/main" val="3930569284"/>
                  </a:ext>
                </a:extLst>
              </a:tr>
              <a:tr h="347306">
                <a:tc vMerge="1">
                  <a:txBody>
                    <a:bodyPr/>
                    <a:lstStyle/>
                    <a:p>
                      <a:endParaRPr lang="en-SG"/>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latin typeface="+mn-lt"/>
                          <a:ea typeface="+mn-ea"/>
                          <a:cs typeface="+mn-cs"/>
                        </a:rPr>
                        <a:t>Preservation age</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solidFill>
                  </a:tcPr>
                </a:tc>
                <a:tc>
                  <a:txBody>
                    <a:bodyPr/>
                    <a:lstStyle/>
                    <a:p>
                      <a:pPr algn="ctr"/>
                      <a:r>
                        <a:rPr lang="en-AU" sz="1400">
                          <a:latin typeface="Avenir Book" panose="02000503020000020003" pitchFamily="2" charset="0"/>
                        </a:rPr>
                        <a:t>60</a:t>
                      </a:r>
                      <a:endParaRPr lang="en-SG" sz="20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tc>
                  <a:txBody>
                    <a:bodyPr/>
                    <a:lstStyle/>
                    <a:p>
                      <a:pPr algn="ctr"/>
                      <a:r>
                        <a:rPr lang="en-AU" sz="1400">
                          <a:latin typeface="Avenir Book" panose="02000503020000020003" pitchFamily="2" charset="0"/>
                        </a:rPr>
                        <a:t>55 (increasing to 57)</a:t>
                      </a:r>
                      <a:endParaRPr lang="en-SG" sz="2000"/>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tc>
                  <a:txBody>
                    <a:bodyPr/>
                    <a:lstStyle/>
                    <a:p>
                      <a:pPr algn="ctr"/>
                      <a:r>
                        <a:rPr lang="en-AU" sz="1400">
                          <a:latin typeface="Avenir Book" panose="02000503020000020003" pitchFamily="2" charset="0"/>
                        </a:rPr>
                        <a:t>60</a:t>
                      </a:r>
                      <a:endParaRPr lang="en-SG" sz="2000"/>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extLst>
                  <a:ext uri="{0D108BD9-81ED-4DB2-BD59-A6C34878D82A}">
                    <a16:rowId xmlns:a16="http://schemas.microsoft.com/office/drawing/2014/main" val="2237288936"/>
                  </a:ext>
                </a:extLst>
              </a:tr>
              <a:tr h="594458">
                <a:tc vMerge="1">
                  <a:txBody>
                    <a:bodyPr/>
                    <a:lstStyle/>
                    <a:p>
                      <a:endParaRPr lang="en-SG"/>
                    </a:p>
                  </a:txBody>
                  <a:tcPr>
                    <a:lnT w="12700" cap="flat" cmpd="sng" algn="ctr">
                      <a:solidFill>
                        <a:schemeClr val="bg1">
                          <a:lumMod val="75000"/>
                        </a:schemeClr>
                      </a:solidFill>
                      <a:prstDash val="dash"/>
                      <a:round/>
                      <a:headEnd type="none" w="med" len="med"/>
                      <a:tailEnd type="none" w="med" len="med"/>
                    </a:lnT>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latin typeface="+mn-lt"/>
                          <a:ea typeface="+mn-ea"/>
                          <a:cs typeface="+mn-cs"/>
                        </a:rPr>
                        <a:t>Tax treatment</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solidFill>
                  </a:tcPr>
                </a:tc>
                <a:tc>
                  <a:txBody>
                    <a:bodyPr/>
                    <a:lstStyle/>
                    <a:p>
                      <a:pPr algn="ctr"/>
                      <a:r>
                        <a:rPr lang="en-AU" sz="1400">
                          <a:latin typeface="Avenir Book" panose="02000503020000020003" pitchFamily="2" charset="0"/>
                        </a:rPr>
                        <a:t>Taxed on way in, taxed on investments, no tax on way out</a:t>
                      </a:r>
                      <a:endParaRPr lang="en-SG" sz="20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tc>
                  <a:txBody>
                    <a:bodyPr/>
                    <a:lstStyle/>
                    <a:p>
                      <a:pPr algn="ctr"/>
                      <a:r>
                        <a:rPr lang="en-AU" sz="1400">
                          <a:latin typeface="Avenir Book" panose="02000503020000020003" pitchFamily="2" charset="0"/>
                        </a:rPr>
                        <a:t>No tax on way in, no tax on investments, taxed on way out </a:t>
                      </a:r>
                    </a:p>
                    <a:p>
                      <a:pPr algn="ctr"/>
                      <a:r>
                        <a:rPr lang="en-AU" sz="1400">
                          <a:latin typeface="Avenir Book" panose="02000503020000020003" pitchFamily="2" charset="0"/>
                        </a:rPr>
                        <a:t>(25% tax free) </a:t>
                      </a:r>
                      <a:endParaRPr lang="en-SG" sz="2000"/>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tc>
                  <a:txBody>
                    <a:bodyPr/>
                    <a:lstStyle/>
                    <a:p>
                      <a:pPr algn="ctr"/>
                      <a:r>
                        <a:rPr lang="en-AU" sz="1400">
                          <a:latin typeface="Avenir Book" panose="02000503020000020003" pitchFamily="2" charset="0"/>
                        </a:rPr>
                        <a:t>Usually, invest with post tax income, but no tax on earnings. No tax on way out.</a:t>
                      </a:r>
                      <a:endParaRPr lang="en-SG" sz="2000"/>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extLst>
                  <a:ext uri="{0D108BD9-81ED-4DB2-BD59-A6C34878D82A}">
                    <a16:rowId xmlns:a16="http://schemas.microsoft.com/office/drawing/2014/main" val="1341171176"/>
                  </a:ext>
                </a:extLst>
              </a:tr>
              <a:tr h="0">
                <a:tc vMerge="1">
                  <a:txBody>
                    <a:bodyPr/>
                    <a:lstStyle/>
                    <a:p>
                      <a:endParaRPr lang="en-SG"/>
                    </a:p>
                  </a:txBody>
                  <a:tcPr/>
                </a:tc>
                <a:tc vMerge="1">
                  <a:txBody>
                    <a:bodyPr/>
                    <a:lstStyle/>
                    <a:p>
                      <a:endParaRPr lang="en-SG"/>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a:latin typeface="Avenir Book" panose="02000503020000020003" pitchFamily="2" charset="0"/>
                        </a:rPr>
                        <a:t>No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a:latin typeface="Avenir Book" panose="02000503020000020003" pitchFamily="2" charset="0"/>
                        </a:rPr>
                        <a:t>No</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a:latin typeface="Avenir Book" panose="02000503020000020003" pitchFamily="2" charset="0"/>
                        </a:rPr>
                        <a:t>Yes – annuities defer taxes, allow you to accrue investment income based on pre-tax benefits</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extLst>
                  <a:ext uri="{0D108BD9-81ED-4DB2-BD59-A6C34878D82A}">
                    <a16:rowId xmlns:a16="http://schemas.microsoft.com/office/drawing/2014/main" val="2728685975"/>
                  </a:ext>
                </a:extLst>
              </a:tr>
              <a:tr h="536664">
                <a:tc vMerge="1">
                  <a:txBody>
                    <a:bodyPr/>
                    <a:lstStyle/>
                    <a:p>
                      <a:endParaRPr lang="en-SG"/>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kern="1200">
                          <a:solidFill>
                            <a:schemeClr val="bg1"/>
                          </a:solidFill>
                          <a:latin typeface="+mn-lt"/>
                          <a:ea typeface="+mn-ea"/>
                          <a:cs typeface="+mn-cs"/>
                        </a:rPr>
                        <a:t>Tax incentive for annuity purchase</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solidFill>
                  </a:tcPr>
                </a:tc>
                <a:tc vMerge="1">
                  <a:txBody>
                    <a:bodyPr/>
                    <a:lstStyle/>
                    <a:p>
                      <a:endParaRPr lang="en-SG"/>
                    </a:p>
                  </a:txBody>
                  <a:tcPr/>
                </a:tc>
                <a:tc vMerge="1">
                  <a:txBody>
                    <a:bodyPr/>
                    <a:lstStyle/>
                    <a:p>
                      <a:endParaRPr lang="en-SG"/>
                    </a:p>
                  </a:txBody>
                  <a:tcPr/>
                </a:tc>
                <a:tc vMerge="1">
                  <a:txBody>
                    <a:bodyPr/>
                    <a:lstStyle/>
                    <a:p>
                      <a:endParaRPr lang="en-SG"/>
                    </a:p>
                  </a:txBody>
                  <a:tcPr/>
                </a:tc>
                <a:extLst>
                  <a:ext uri="{0D108BD9-81ED-4DB2-BD59-A6C34878D82A}">
                    <a16:rowId xmlns:a16="http://schemas.microsoft.com/office/drawing/2014/main" val="3940603625"/>
                  </a:ext>
                </a:extLst>
              </a:tr>
            </a:tbl>
          </a:graphicData>
        </a:graphic>
      </p:graphicFrame>
      <p:sp>
        <p:nvSpPr>
          <p:cNvPr id="22" name="Title 1">
            <a:extLst>
              <a:ext uri="{FF2B5EF4-FFF2-40B4-BE49-F238E27FC236}">
                <a16:creationId xmlns:a16="http://schemas.microsoft.com/office/drawing/2014/main" id="{795B4C84-623C-3023-2B08-1DA5BBA0E5E0}"/>
              </a:ext>
            </a:extLst>
          </p:cNvPr>
          <p:cNvSpPr txBox="1">
            <a:spLocks/>
          </p:cNvSpPr>
          <p:nvPr/>
        </p:nvSpPr>
        <p:spPr bwMode="auto">
          <a:xfrm>
            <a:off x="660875" y="225158"/>
            <a:ext cx="9537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200" kern="1200">
                <a:solidFill>
                  <a:schemeClr val="tx1"/>
                </a:solidFill>
                <a:latin typeface="+mj-lt"/>
                <a:ea typeface="+mj-ea"/>
                <a:cs typeface="+mj-cs"/>
              </a:defRPr>
            </a:lvl1pPr>
            <a:lvl2pPr algn="l" rtl="0" eaLnBrk="1" fontAlgn="base" hangingPunct="1">
              <a:lnSpc>
                <a:spcPct val="90000"/>
              </a:lnSpc>
              <a:spcBef>
                <a:spcPct val="0"/>
              </a:spcBef>
              <a:spcAft>
                <a:spcPct val="0"/>
              </a:spcAft>
              <a:defRPr sz="32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32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32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32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32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32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32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3200">
                <a:solidFill>
                  <a:schemeClr val="tx1"/>
                </a:solidFill>
                <a:latin typeface="Georgia" panose="02040502050405020303" pitchFamily="18" charset="0"/>
              </a:defRPr>
            </a:lvl9pPr>
          </a:lstStyle>
          <a:p>
            <a:pPr>
              <a:lnSpc>
                <a:spcPct val="110000"/>
              </a:lnSpc>
            </a:pPr>
            <a:r>
              <a:rPr lang="en-GB" sz="2400" b="1"/>
              <a:t>Market Background</a:t>
            </a:r>
          </a:p>
          <a:p>
            <a:pPr>
              <a:lnSpc>
                <a:spcPct val="110000"/>
              </a:lnSpc>
            </a:pPr>
            <a:r>
              <a:rPr lang="en-SG" sz="1800"/>
              <a:t>Understanding the broader context of the market environment is key</a:t>
            </a:r>
            <a:endParaRPr lang="en-GB" sz="1800"/>
          </a:p>
        </p:txBody>
      </p:sp>
      <p:pic>
        <p:nvPicPr>
          <p:cNvPr id="60" name="Picture 59">
            <a:extLst>
              <a:ext uri="{FF2B5EF4-FFF2-40B4-BE49-F238E27FC236}">
                <a16:creationId xmlns:a16="http://schemas.microsoft.com/office/drawing/2014/main" id="{265BC6BC-6EA4-BA73-CB71-BE15879C5EB0}"/>
              </a:ext>
            </a:extLst>
          </p:cNvPr>
          <p:cNvPicPr>
            <a:picLocks noChangeAspect="1"/>
          </p:cNvPicPr>
          <p:nvPr/>
        </p:nvPicPr>
        <p:blipFill>
          <a:blip r:embed="rId6"/>
          <a:stretch>
            <a:fillRect/>
          </a:stretch>
        </p:blipFill>
        <p:spPr>
          <a:xfrm>
            <a:off x="4459893" y="1029504"/>
            <a:ext cx="936000" cy="509287"/>
          </a:xfrm>
          <a:prstGeom prst="rect">
            <a:avLst/>
          </a:prstGeom>
        </p:spPr>
      </p:pic>
      <p:pic>
        <p:nvPicPr>
          <p:cNvPr id="2" name="Picture 1" descr="A close up of a sign&#10;&#10;Description automatically generated">
            <a:extLst>
              <a:ext uri="{FF2B5EF4-FFF2-40B4-BE49-F238E27FC236}">
                <a16:creationId xmlns:a16="http://schemas.microsoft.com/office/drawing/2014/main" id="{B973F018-4EC1-3330-8735-40E50E8B97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9234" y="1029504"/>
            <a:ext cx="936000" cy="505867"/>
          </a:xfrm>
          <a:prstGeom prst="rect">
            <a:avLst/>
          </a:prstGeom>
          <a:effectLst>
            <a:outerShdw blurRad="63500" algn="ctr" rotWithShape="0">
              <a:prstClr val="black">
                <a:alpha val="15000"/>
              </a:prstClr>
            </a:outerShdw>
          </a:effectLst>
        </p:spPr>
      </p:pic>
      <p:pic>
        <p:nvPicPr>
          <p:cNvPr id="1026" name="Picture 2" descr="Flag of the United States of America ...">
            <a:extLst>
              <a:ext uri="{FF2B5EF4-FFF2-40B4-BE49-F238E27FC236}">
                <a16:creationId xmlns:a16="http://schemas.microsoft.com/office/drawing/2014/main" id="{DB9775B5-7813-FED4-4739-425ABED5D7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5987" y="1029505"/>
            <a:ext cx="936000" cy="5615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23">
            <a:extLst>
              <a:ext uri="{FF2B5EF4-FFF2-40B4-BE49-F238E27FC236}">
                <a16:creationId xmlns:a16="http://schemas.microsoft.com/office/drawing/2014/main" id="{144EC5EA-3EA5-5190-6222-947B822631EF}"/>
              </a:ext>
            </a:extLst>
          </p:cNvPr>
          <p:cNvSpPr/>
          <p:nvPr/>
        </p:nvSpPr>
        <p:spPr>
          <a:xfrm>
            <a:off x="-51772" y="1268759"/>
            <a:ext cx="504057" cy="4680519"/>
          </a:xfrm>
          <a:prstGeom prst="roundRect">
            <a:avLst/>
          </a:prstGeom>
          <a:solidFill>
            <a:srgbClr val="D7D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2651EEB-BD8F-6BC7-248F-4E5404B4674F}"/>
              </a:ext>
            </a:extLst>
          </p:cNvPr>
          <p:cNvSpPr txBox="1"/>
          <p:nvPr/>
        </p:nvSpPr>
        <p:spPr>
          <a:xfrm rot="16200000">
            <a:off x="-2015067" y="3455424"/>
            <a:ext cx="4393078" cy="307777"/>
          </a:xfrm>
          <a:prstGeom prst="rect">
            <a:avLst/>
          </a:prstGeom>
          <a:noFill/>
        </p:spPr>
        <p:txBody>
          <a:bodyPr wrap="square" rtlCol="0">
            <a:spAutoFit/>
          </a:bodyPr>
          <a:lstStyle/>
          <a:p>
            <a:pPr algn="ctr" eaLnBrk="1" hangingPunct="1">
              <a:spcBef>
                <a:spcPts val="325"/>
              </a:spcBef>
            </a:pPr>
            <a:r>
              <a:rPr lang="en-US" altLang="en-US" sz="1400" b="1">
                <a:latin typeface="Georgia Pro" panose="02040502050405020303" pitchFamily="18" charset="0"/>
                <a:cs typeface="Tahoma" panose="020B0604030504040204" pitchFamily="34" charset="0"/>
              </a:rPr>
              <a:t>Market Context</a:t>
            </a:r>
            <a:endParaRPr lang="en-US" altLang="en-US" sz="1400">
              <a:latin typeface="Georgia Pro" panose="02040502050405020303" pitchFamily="18" charset="0"/>
              <a:cs typeface="Tahoma" panose="020B0604030504040204" pitchFamily="34" charset="0"/>
            </a:endParaRPr>
          </a:p>
        </p:txBody>
      </p:sp>
      <p:sp>
        <p:nvSpPr>
          <p:cNvPr id="6" name="Slide Number Placeholder 5">
            <a:extLst>
              <a:ext uri="{FF2B5EF4-FFF2-40B4-BE49-F238E27FC236}">
                <a16:creationId xmlns:a16="http://schemas.microsoft.com/office/drawing/2014/main" id="{6B4B53EF-C609-A32B-D8F1-CED2D3588CF5}"/>
              </a:ext>
            </a:extLst>
          </p:cNvPr>
          <p:cNvSpPr txBox="1">
            <a:spLocks/>
          </p:cNvSpPr>
          <p:nvPr/>
        </p:nvSpPr>
        <p:spPr>
          <a:xfrm>
            <a:off x="8839200" y="6451600"/>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F3F2B2B-7562-479E-82F7-5BE59BD56D98}" type="slidenum">
              <a:rPr lang="en-GB" sz="1100" smtClean="0">
                <a:solidFill>
                  <a:srgbClr val="22294F"/>
                </a:solidFill>
                <a:latin typeface="Avenir" panose="020B0503020203020204"/>
              </a:rPr>
              <a:pPr algn="r">
                <a:defRPr/>
              </a:pPr>
              <a:t>10</a:t>
            </a:fld>
            <a:endParaRPr lang="en-GB" sz="1100">
              <a:solidFill>
                <a:srgbClr val="22294F"/>
              </a:solidFill>
              <a:latin typeface="Avenir" panose="020B0503020203020204"/>
            </a:endParaRPr>
          </a:p>
        </p:txBody>
      </p:sp>
    </p:spTree>
    <p:extLst>
      <p:ext uri="{BB962C8B-B14F-4D97-AF65-F5344CB8AC3E}">
        <p14:creationId xmlns:p14="http://schemas.microsoft.com/office/powerpoint/2010/main" val="162545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FEE6A-9F17-800C-DF90-08F92B4607FC}"/>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FF2B329-B403-59FB-6C17-C37D854209E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3" name="think-cell data - do not delete" hidden="1">
                        <a:extLst>
                          <a:ext uri="{FF2B5EF4-FFF2-40B4-BE49-F238E27FC236}">
                            <a16:creationId xmlns:a16="http://schemas.microsoft.com/office/drawing/2014/main" id="{9FF2B329-B403-59FB-6C17-C37D854209E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Title 1">
            <a:extLst>
              <a:ext uri="{FF2B5EF4-FFF2-40B4-BE49-F238E27FC236}">
                <a16:creationId xmlns:a16="http://schemas.microsoft.com/office/drawing/2014/main" id="{719274D6-31F6-0689-2866-C4C0E031CA9F}"/>
              </a:ext>
            </a:extLst>
          </p:cNvPr>
          <p:cNvSpPr txBox="1">
            <a:spLocks/>
          </p:cNvSpPr>
          <p:nvPr/>
        </p:nvSpPr>
        <p:spPr bwMode="auto">
          <a:xfrm>
            <a:off x="660875" y="225158"/>
            <a:ext cx="9537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200" kern="1200">
                <a:solidFill>
                  <a:schemeClr val="tx1"/>
                </a:solidFill>
                <a:latin typeface="+mj-lt"/>
                <a:ea typeface="+mj-ea"/>
                <a:cs typeface="+mj-cs"/>
              </a:defRPr>
            </a:lvl1pPr>
            <a:lvl2pPr algn="l" rtl="0" eaLnBrk="1" fontAlgn="base" hangingPunct="1">
              <a:lnSpc>
                <a:spcPct val="90000"/>
              </a:lnSpc>
              <a:spcBef>
                <a:spcPct val="0"/>
              </a:spcBef>
              <a:spcAft>
                <a:spcPct val="0"/>
              </a:spcAft>
              <a:defRPr sz="32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32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32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32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32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32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32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3200">
                <a:solidFill>
                  <a:schemeClr val="tx1"/>
                </a:solidFill>
                <a:latin typeface="Georgia" panose="02040502050405020303" pitchFamily="18" charset="0"/>
              </a:defRPr>
            </a:lvl9pPr>
          </a:lstStyle>
          <a:p>
            <a:pPr>
              <a:lnSpc>
                <a:spcPct val="110000"/>
              </a:lnSpc>
            </a:pPr>
            <a:r>
              <a:rPr lang="en-GB" sz="2400" b="1" dirty="0"/>
              <a:t>Market Background</a:t>
            </a:r>
          </a:p>
          <a:p>
            <a:pPr>
              <a:lnSpc>
                <a:spcPct val="110000"/>
              </a:lnSpc>
            </a:pPr>
            <a:r>
              <a:rPr lang="en-SG" sz="1800" dirty="0"/>
              <a:t>Understanding the broader context of the market environment is key</a:t>
            </a:r>
            <a:endParaRPr lang="en-GB" sz="1800" dirty="0"/>
          </a:p>
        </p:txBody>
      </p:sp>
      <p:sp>
        <p:nvSpPr>
          <p:cNvPr id="4" name="Rounded Rectangle 23">
            <a:extLst>
              <a:ext uri="{FF2B5EF4-FFF2-40B4-BE49-F238E27FC236}">
                <a16:creationId xmlns:a16="http://schemas.microsoft.com/office/drawing/2014/main" id="{7C4ABC1F-467F-0A3B-23C9-E61BDF5A4D31}"/>
              </a:ext>
            </a:extLst>
          </p:cNvPr>
          <p:cNvSpPr/>
          <p:nvPr/>
        </p:nvSpPr>
        <p:spPr>
          <a:xfrm>
            <a:off x="-51772" y="1268759"/>
            <a:ext cx="504057" cy="4680519"/>
          </a:xfrm>
          <a:prstGeom prst="roundRect">
            <a:avLst/>
          </a:prstGeom>
          <a:solidFill>
            <a:srgbClr val="D7D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79C985-67C4-1395-6A81-B74FA09B81E2}"/>
              </a:ext>
            </a:extLst>
          </p:cNvPr>
          <p:cNvSpPr txBox="1"/>
          <p:nvPr/>
        </p:nvSpPr>
        <p:spPr>
          <a:xfrm rot="16200000">
            <a:off x="-2015067" y="3455424"/>
            <a:ext cx="4393078" cy="307777"/>
          </a:xfrm>
          <a:prstGeom prst="rect">
            <a:avLst/>
          </a:prstGeom>
          <a:noFill/>
        </p:spPr>
        <p:txBody>
          <a:bodyPr wrap="square" rtlCol="0">
            <a:spAutoFit/>
          </a:bodyPr>
          <a:lstStyle/>
          <a:p>
            <a:pPr algn="ctr" eaLnBrk="1" hangingPunct="1">
              <a:spcBef>
                <a:spcPts val="325"/>
              </a:spcBef>
            </a:pPr>
            <a:r>
              <a:rPr lang="en-US" altLang="en-US" sz="1400" b="1">
                <a:latin typeface="Georgia Pro" panose="02040502050405020303" pitchFamily="18" charset="0"/>
                <a:cs typeface="Tahoma" panose="020B0604030504040204" pitchFamily="34" charset="0"/>
              </a:rPr>
              <a:t>Market Context</a:t>
            </a:r>
            <a:endParaRPr lang="en-US" altLang="en-US" sz="1400">
              <a:latin typeface="Georgia Pro" panose="02040502050405020303" pitchFamily="18" charset="0"/>
              <a:cs typeface="Tahoma" panose="020B0604030504040204" pitchFamily="34" charset="0"/>
            </a:endParaRPr>
          </a:p>
        </p:txBody>
      </p:sp>
      <p:sp>
        <p:nvSpPr>
          <p:cNvPr id="7" name="TextBox 6">
            <a:extLst>
              <a:ext uri="{FF2B5EF4-FFF2-40B4-BE49-F238E27FC236}">
                <a16:creationId xmlns:a16="http://schemas.microsoft.com/office/drawing/2014/main" id="{9ABE52AC-B9FB-04C8-C7AA-E58DD9B77779}"/>
              </a:ext>
            </a:extLst>
          </p:cNvPr>
          <p:cNvSpPr txBox="1"/>
          <p:nvPr/>
        </p:nvSpPr>
        <p:spPr>
          <a:xfrm>
            <a:off x="1066656" y="3796118"/>
            <a:ext cx="4225491" cy="1736646"/>
          </a:xfrm>
          <a:prstGeom prst="roundRect">
            <a:avLst/>
          </a:prstGeom>
          <a:ln/>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US" sz="1600" b="1" dirty="0">
                <a:solidFill>
                  <a:schemeClr val="tx2"/>
                </a:solidFill>
              </a:rPr>
              <a:t>This chart demonstrates:</a:t>
            </a:r>
          </a:p>
          <a:p>
            <a:pPr marL="342900" indent="-342900" algn="ctr">
              <a:buAutoNum type="arabicPeriod"/>
            </a:pPr>
            <a:r>
              <a:rPr lang="en-US" sz="1600" dirty="0">
                <a:solidFill>
                  <a:schemeClr val="tx2"/>
                </a:solidFill>
              </a:rPr>
              <a:t>The split between DC and DB assets across all three markets and  </a:t>
            </a:r>
          </a:p>
          <a:p>
            <a:pPr marL="342900" indent="-342900" algn="ctr">
              <a:buAutoNum type="arabicPeriod"/>
            </a:pPr>
            <a:r>
              <a:rPr lang="en-US" sz="1600" dirty="0">
                <a:solidFill>
                  <a:schemeClr val="tx2"/>
                </a:solidFill>
              </a:rPr>
              <a:t>The overall retirement market savings coverage by market (expressed as retirement assets / GDP)</a:t>
            </a:r>
            <a:endParaRPr lang="en-SG" sz="1600" dirty="0">
              <a:solidFill>
                <a:schemeClr val="tx2"/>
              </a:solidFill>
            </a:endParaRPr>
          </a:p>
        </p:txBody>
      </p:sp>
      <p:pic>
        <p:nvPicPr>
          <p:cNvPr id="14" name="Picture 13">
            <a:extLst>
              <a:ext uri="{FF2B5EF4-FFF2-40B4-BE49-F238E27FC236}">
                <a16:creationId xmlns:a16="http://schemas.microsoft.com/office/drawing/2014/main" id="{6AAA789C-4EB8-27B7-0C46-008F0E689A2F}"/>
              </a:ext>
            </a:extLst>
          </p:cNvPr>
          <p:cNvPicPr>
            <a:picLocks noChangeAspect="1"/>
          </p:cNvPicPr>
          <p:nvPr/>
        </p:nvPicPr>
        <p:blipFill>
          <a:blip r:embed="rId6"/>
          <a:stretch>
            <a:fillRect/>
          </a:stretch>
        </p:blipFill>
        <p:spPr>
          <a:xfrm>
            <a:off x="6257658" y="3197447"/>
            <a:ext cx="5293102" cy="3201276"/>
          </a:xfrm>
          <a:prstGeom prst="rect">
            <a:avLst/>
          </a:prstGeom>
        </p:spPr>
      </p:pic>
      <p:graphicFrame>
        <p:nvGraphicFramePr>
          <p:cNvPr id="15" name="Table 14">
            <a:extLst>
              <a:ext uri="{FF2B5EF4-FFF2-40B4-BE49-F238E27FC236}">
                <a16:creationId xmlns:a16="http://schemas.microsoft.com/office/drawing/2014/main" id="{A3BCFB8A-34E7-D3BC-D7F4-E78A53028A06}"/>
              </a:ext>
            </a:extLst>
          </p:cNvPr>
          <p:cNvGraphicFramePr>
            <a:graphicFrameLocks noGrp="1"/>
          </p:cNvGraphicFramePr>
          <p:nvPr>
            <p:extLst>
              <p:ext uri="{D42A27DB-BD31-4B8C-83A1-F6EECF244321}">
                <p14:modId xmlns:p14="http://schemas.microsoft.com/office/powerpoint/2010/main" val="1930830518"/>
              </p:ext>
            </p:extLst>
          </p:nvPr>
        </p:nvGraphicFramePr>
        <p:xfrm>
          <a:off x="608452" y="919042"/>
          <a:ext cx="11298412" cy="2205520"/>
        </p:xfrm>
        <a:graphic>
          <a:graphicData uri="http://schemas.openxmlformats.org/drawingml/2006/table">
            <a:tbl>
              <a:tblPr firstRow="1" bandRow="1">
                <a:tableStyleId>{5C22544A-7EE6-4342-B048-85BDC9FD1C3A}</a:tableStyleId>
              </a:tblPr>
              <a:tblGrid>
                <a:gridCol w="1000574">
                  <a:extLst>
                    <a:ext uri="{9D8B030D-6E8A-4147-A177-3AD203B41FA5}">
                      <a16:colId xmlns:a16="http://schemas.microsoft.com/office/drawing/2014/main" val="1359917716"/>
                    </a:ext>
                  </a:extLst>
                </a:gridCol>
                <a:gridCol w="1886592">
                  <a:extLst>
                    <a:ext uri="{9D8B030D-6E8A-4147-A177-3AD203B41FA5}">
                      <a16:colId xmlns:a16="http://schemas.microsoft.com/office/drawing/2014/main" val="2085047916"/>
                    </a:ext>
                  </a:extLst>
                </a:gridCol>
                <a:gridCol w="2947163">
                  <a:extLst>
                    <a:ext uri="{9D8B030D-6E8A-4147-A177-3AD203B41FA5}">
                      <a16:colId xmlns:a16="http://schemas.microsoft.com/office/drawing/2014/main" val="2226074015"/>
                    </a:ext>
                  </a:extLst>
                </a:gridCol>
                <a:gridCol w="2600437">
                  <a:extLst>
                    <a:ext uri="{9D8B030D-6E8A-4147-A177-3AD203B41FA5}">
                      <a16:colId xmlns:a16="http://schemas.microsoft.com/office/drawing/2014/main" val="2750574151"/>
                    </a:ext>
                  </a:extLst>
                </a:gridCol>
                <a:gridCol w="2863646">
                  <a:extLst>
                    <a:ext uri="{9D8B030D-6E8A-4147-A177-3AD203B41FA5}">
                      <a16:colId xmlns:a16="http://schemas.microsoft.com/office/drawing/2014/main" val="3029124829"/>
                    </a:ext>
                  </a:extLst>
                </a:gridCol>
              </a:tblGrid>
              <a:tr h="62568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noFill/>
                  </a:tcPr>
                </a:tc>
                <a:tc hMerge="1">
                  <a:txBody>
                    <a:bodyPr/>
                    <a:lstStyle/>
                    <a:p>
                      <a:endParaRPr lang="en-SG"/>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kern="120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kern="1200">
                        <a:solidFill>
                          <a:schemeClr val="tx1"/>
                        </a:solidFill>
                        <a:latin typeface="+mn-lt"/>
                        <a:ea typeface="+mn-ea"/>
                        <a:cs typeface="+mn-cs"/>
                      </a:endParaRPr>
                    </a:p>
                  </a:txBody>
                  <a:tcP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kern="1200">
                        <a:solidFill>
                          <a:schemeClr val="tx1"/>
                        </a:solidFill>
                        <a:latin typeface="+mn-lt"/>
                        <a:ea typeface="+mn-ea"/>
                        <a:cs typeface="+mn-cs"/>
                      </a:endParaRPr>
                    </a:p>
                  </a:txBody>
                  <a:tcP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noFill/>
                  </a:tcPr>
                </a:tc>
                <a:extLst>
                  <a:ext uri="{0D108BD9-81ED-4DB2-BD59-A6C34878D82A}">
                    <a16:rowId xmlns:a16="http://schemas.microsoft.com/office/drawing/2014/main" val="1353043678"/>
                  </a:ext>
                </a:extLst>
              </a:tr>
              <a:tr h="500359">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1" dirty="0">
                          <a:solidFill>
                            <a:schemeClr val="bg1"/>
                          </a:solidFill>
                        </a:rPr>
                        <a:t>General Commentary </a:t>
                      </a:r>
                    </a:p>
                    <a:p>
                      <a:pPr algn="ctr"/>
                      <a:endParaRPr lang="en-SG" sz="2000" dirty="0"/>
                    </a:p>
                  </a:txBody>
                  <a:tcPr vert="vert270"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solidFill>
                      <a:schemeClr val="accent2"/>
                    </a:solidFill>
                  </a:tcPr>
                </a:tc>
                <a:tc>
                  <a:txBody>
                    <a:bodyPr/>
                    <a:lstStyle/>
                    <a:p>
                      <a:pPr algn="ctr"/>
                      <a:r>
                        <a:rPr lang="en-US" sz="1600" b="0" i="1" dirty="0">
                          <a:solidFill>
                            <a:schemeClr val="bg1"/>
                          </a:solidFill>
                        </a:rPr>
                        <a:t>Population</a:t>
                      </a:r>
                      <a:endParaRPr lang="en-SG" sz="1600" b="0" i="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latin typeface="Avenir Book" panose="02000503020000020003" pitchFamily="2" charset="0"/>
                        </a:rPr>
                        <a:t>~27million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lumMod val="20000"/>
                        <a:lumOff val="80000"/>
                        <a:alpha val="3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latin typeface="Avenir Book" panose="02000503020000020003" pitchFamily="2" charset="0"/>
                        </a:rPr>
                        <a:t>~70 million</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lumMod val="20000"/>
                        <a:lumOff val="80000"/>
                        <a:alpha val="3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latin typeface="Avenir Book" panose="02000503020000020003" pitchFamily="2" charset="0"/>
                        </a:rPr>
                        <a:t>~350 million</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lumMod val="20000"/>
                        <a:lumOff val="80000"/>
                        <a:alpha val="30196"/>
                      </a:schemeClr>
                    </a:solidFill>
                  </a:tcPr>
                </a:tc>
                <a:extLst>
                  <a:ext uri="{0D108BD9-81ED-4DB2-BD59-A6C34878D82A}">
                    <a16:rowId xmlns:a16="http://schemas.microsoft.com/office/drawing/2014/main" val="1786763601"/>
                  </a:ext>
                </a:extLst>
              </a:tr>
              <a:tr h="500359">
                <a:tc vMerge="1">
                  <a:txBody>
                    <a:bodyPr/>
                    <a:lstStyle/>
                    <a:p>
                      <a:endParaRPr dirty="0"/>
                    </a:p>
                  </a:txBody>
                  <a:tcPr vert="vert270"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solidFill>
                  </a:tcPr>
                </a:tc>
                <a:tc>
                  <a:txBody>
                    <a:bodyPr/>
                    <a:lstStyle/>
                    <a:p>
                      <a:pPr algn="ctr"/>
                      <a:r>
                        <a:rPr lang="en-AU" sz="1600" b="0" i="1" kern="1200" dirty="0">
                          <a:solidFill>
                            <a:schemeClr val="bg1"/>
                          </a:solidFill>
                          <a:latin typeface="+mn-lt"/>
                          <a:ea typeface="+mn-ea"/>
                          <a:cs typeface="+mn-cs"/>
                        </a:rPr>
                        <a:t>Size</a:t>
                      </a:r>
                      <a:endParaRPr lang="en-SG" sz="2000" b="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latin typeface="Avenir Book" panose="02000503020000020003" pitchFamily="2" charset="0"/>
                        </a:rPr>
                        <a:t>~$4tn AUD in DC system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lumMod val="20000"/>
                        <a:lumOff val="80000"/>
                        <a:alpha val="3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latin typeface="Avenir Book" panose="02000503020000020003" pitchFamily="2" charset="0"/>
                        </a:rPr>
                        <a:t>~$1.3tn AUD in DC system </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lumMod val="20000"/>
                        <a:lumOff val="80000"/>
                        <a:alpha val="3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latin typeface="Avenir Book" panose="02000503020000020003" pitchFamily="2" charset="0"/>
                        </a:rPr>
                        <a:t> ~$35tn AUD in DC system </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lumMod val="20000"/>
                        <a:lumOff val="80000"/>
                        <a:alpha val="30196"/>
                      </a:schemeClr>
                    </a:solidFill>
                  </a:tcPr>
                </a:tc>
                <a:extLst>
                  <a:ext uri="{0D108BD9-81ED-4DB2-BD59-A6C34878D82A}">
                    <a16:rowId xmlns:a16="http://schemas.microsoft.com/office/drawing/2014/main" val="3001577903"/>
                  </a:ext>
                </a:extLst>
              </a:tr>
              <a:tr h="556792">
                <a:tc vMerge="1">
                  <a:txBody>
                    <a:bodyPr/>
                    <a:lstStyle/>
                    <a:p>
                      <a:endParaRPr lang="en-SG"/>
                    </a:p>
                  </a:txBody>
                  <a:tcPr/>
                </a:tc>
                <a:tc>
                  <a:txBody>
                    <a:bodyPr/>
                    <a:lstStyle/>
                    <a:p>
                      <a:pPr algn="ctr"/>
                      <a:r>
                        <a:rPr lang="en-SG" sz="1600" b="0" i="1" kern="1200" dirty="0">
                          <a:solidFill>
                            <a:schemeClr val="bg1"/>
                          </a:solidFill>
                          <a:latin typeface="+mn-lt"/>
                          <a:ea typeface="+mn-ea"/>
                          <a:cs typeface="+mn-cs"/>
                        </a:rPr>
                        <a:t>Lifetime income take-up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latin typeface="Avenir Book" panose="02000503020000020003" pitchFamily="2" charset="0"/>
                        </a:rPr>
                        <a:t>~3% of ret assets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lumMod val="20000"/>
                        <a:lumOff val="80000"/>
                        <a:alpha val="3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latin typeface="Avenir Book" panose="02000503020000020003" pitchFamily="2" charset="0"/>
                        </a:rPr>
                        <a:t>~15% of DC savers</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lumMod val="20000"/>
                        <a:lumOff val="80000"/>
                        <a:alpha val="3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latin typeface="Avenir Book" panose="02000503020000020003" pitchFamily="2" charset="0"/>
                        </a:rPr>
                        <a:t>~2% of DC savers</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2">
                        <a:lumMod val="20000"/>
                        <a:lumOff val="80000"/>
                        <a:alpha val="30196"/>
                      </a:schemeClr>
                    </a:solidFill>
                  </a:tcPr>
                </a:tc>
                <a:extLst>
                  <a:ext uri="{0D108BD9-81ED-4DB2-BD59-A6C34878D82A}">
                    <a16:rowId xmlns:a16="http://schemas.microsoft.com/office/drawing/2014/main" val="2323723846"/>
                  </a:ext>
                </a:extLst>
              </a:tr>
            </a:tbl>
          </a:graphicData>
        </a:graphic>
      </p:graphicFrame>
      <p:pic>
        <p:nvPicPr>
          <p:cNvPr id="16" name="Picture 15">
            <a:extLst>
              <a:ext uri="{FF2B5EF4-FFF2-40B4-BE49-F238E27FC236}">
                <a16:creationId xmlns:a16="http://schemas.microsoft.com/office/drawing/2014/main" id="{1CF25F1E-9939-A615-751F-5092D03E2CA5}"/>
              </a:ext>
            </a:extLst>
          </p:cNvPr>
          <p:cNvPicPr>
            <a:picLocks noChangeAspect="1"/>
          </p:cNvPicPr>
          <p:nvPr/>
        </p:nvPicPr>
        <p:blipFill>
          <a:blip r:embed="rId7"/>
          <a:stretch>
            <a:fillRect/>
          </a:stretch>
        </p:blipFill>
        <p:spPr>
          <a:xfrm>
            <a:off x="4564668" y="986972"/>
            <a:ext cx="936000" cy="509287"/>
          </a:xfrm>
          <a:prstGeom prst="rect">
            <a:avLst/>
          </a:prstGeom>
        </p:spPr>
      </p:pic>
      <p:pic>
        <p:nvPicPr>
          <p:cNvPr id="17" name="Picture 16" descr="A close up of a sign&#10;&#10;Description automatically generated">
            <a:extLst>
              <a:ext uri="{FF2B5EF4-FFF2-40B4-BE49-F238E27FC236}">
                <a16:creationId xmlns:a16="http://schemas.microsoft.com/office/drawing/2014/main" id="{70282E65-B06E-BB35-8A8C-76C05A6A39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29234" y="986972"/>
            <a:ext cx="936000" cy="505867"/>
          </a:xfrm>
          <a:prstGeom prst="rect">
            <a:avLst/>
          </a:prstGeom>
          <a:effectLst>
            <a:outerShdw blurRad="63500" algn="ctr" rotWithShape="0">
              <a:prstClr val="black">
                <a:alpha val="15000"/>
              </a:prstClr>
            </a:outerShdw>
          </a:effectLst>
        </p:spPr>
      </p:pic>
      <p:pic>
        <p:nvPicPr>
          <p:cNvPr id="18" name="Picture 2" descr="Flag of the United States of America ...">
            <a:extLst>
              <a:ext uri="{FF2B5EF4-FFF2-40B4-BE49-F238E27FC236}">
                <a16:creationId xmlns:a16="http://schemas.microsoft.com/office/drawing/2014/main" id="{63096888-F913-1C2D-9076-6789DCA8EE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53162" y="986974"/>
            <a:ext cx="936000" cy="50586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5">
            <a:extLst>
              <a:ext uri="{FF2B5EF4-FFF2-40B4-BE49-F238E27FC236}">
                <a16:creationId xmlns:a16="http://schemas.microsoft.com/office/drawing/2014/main" id="{D6B07FAF-C3E3-A519-1F12-A3493B13F78B}"/>
              </a:ext>
            </a:extLst>
          </p:cNvPr>
          <p:cNvSpPr txBox="1">
            <a:spLocks/>
          </p:cNvSpPr>
          <p:nvPr/>
        </p:nvSpPr>
        <p:spPr>
          <a:xfrm>
            <a:off x="8839200" y="6451600"/>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F3F2B2B-7562-479E-82F7-5BE59BD56D98}" type="slidenum">
              <a:rPr lang="en-GB" sz="1100" smtClean="0">
                <a:solidFill>
                  <a:srgbClr val="22294F"/>
                </a:solidFill>
                <a:latin typeface="Avenir" panose="020B0503020203020204"/>
              </a:rPr>
              <a:pPr algn="r">
                <a:defRPr/>
              </a:pPr>
              <a:t>11</a:t>
            </a:fld>
            <a:endParaRPr lang="en-GB" sz="1100">
              <a:solidFill>
                <a:srgbClr val="22294F"/>
              </a:solidFill>
              <a:latin typeface="Avenir" panose="020B0503020203020204"/>
            </a:endParaRPr>
          </a:p>
        </p:txBody>
      </p:sp>
    </p:spTree>
    <p:extLst>
      <p:ext uri="{BB962C8B-B14F-4D97-AF65-F5344CB8AC3E}">
        <p14:creationId xmlns:p14="http://schemas.microsoft.com/office/powerpoint/2010/main" val="2489922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AAA92-72E5-B40E-9E1D-B4173D39F516}"/>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2A3263F-07F2-A5CE-B922-CC16B13ABF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3" name="think-cell data - do not delete" hidden="1">
                        <a:extLst>
                          <a:ext uri="{FF2B5EF4-FFF2-40B4-BE49-F238E27FC236}">
                            <a16:creationId xmlns:a16="http://schemas.microsoft.com/office/drawing/2014/main" id="{42A3263F-07F2-A5CE-B922-CC16B13ABF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Table 4">
            <a:extLst>
              <a:ext uri="{FF2B5EF4-FFF2-40B4-BE49-F238E27FC236}">
                <a16:creationId xmlns:a16="http://schemas.microsoft.com/office/drawing/2014/main" id="{A4DED164-885D-1753-8516-EEEFAD5131AF}"/>
              </a:ext>
            </a:extLst>
          </p:cNvPr>
          <p:cNvGraphicFramePr>
            <a:graphicFrameLocks noGrp="1"/>
          </p:cNvGraphicFramePr>
          <p:nvPr>
            <p:extLst>
              <p:ext uri="{D42A27DB-BD31-4B8C-83A1-F6EECF244321}">
                <p14:modId xmlns:p14="http://schemas.microsoft.com/office/powerpoint/2010/main" val="2251616591"/>
              </p:ext>
            </p:extLst>
          </p:nvPr>
        </p:nvGraphicFramePr>
        <p:xfrm>
          <a:off x="608452" y="991245"/>
          <a:ext cx="11298412" cy="1599490"/>
        </p:xfrm>
        <a:graphic>
          <a:graphicData uri="http://schemas.openxmlformats.org/drawingml/2006/table">
            <a:tbl>
              <a:tblPr firstRow="1" bandRow="1">
                <a:tableStyleId>{5C22544A-7EE6-4342-B048-85BDC9FD1C3A}</a:tableStyleId>
              </a:tblPr>
              <a:tblGrid>
                <a:gridCol w="1000574">
                  <a:extLst>
                    <a:ext uri="{9D8B030D-6E8A-4147-A177-3AD203B41FA5}">
                      <a16:colId xmlns:a16="http://schemas.microsoft.com/office/drawing/2014/main" val="976428365"/>
                    </a:ext>
                  </a:extLst>
                </a:gridCol>
                <a:gridCol w="1886592">
                  <a:extLst>
                    <a:ext uri="{9D8B030D-6E8A-4147-A177-3AD203B41FA5}">
                      <a16:colId xmlns:a16="http://schemas.microsoft.com/office/drawing/2014/main" val="1766454241"/>
                    </a:ext>
                  </a:extLst>
                </a:gridCol>
                <a:gridCol w="2947163">
                  <a:extLst>
                    <a:ext uri="{9D8B030D-6E8A-4147-A177-3AD203B41FA5}">
                      <a16:colId xmlns:a16="http://schemas.microsoft.com/office/drawing/2014/main" val="3713556154"/>
                    </a:ext>
                  </a:extLst>
                </a:gridCol>
                <a:gridCol w="2600437">
                  <a:extLst>
                    <a:ext uri="{9D8B030D-6E8A-4147-A177-3AD203B41FA5}">
                      <a16:colId xmlns:a16="http://schemas.microsoft.com/office/drawing/2014/main" val="1572459764"/>
                    </a:ext>
                  </a:extLst>
                </a:gridCol>
                <a:gridCol w="2863646">
                  <a:extLst>
                    <a:ext uri="{9D8B030D-6E8A-4147-A177-3AD203B41FA5}">
                      <a16:colId xmlns:a16="http://schemas.microsoft.com/office/drawing/2014/main" val="1225278008"/>
                    </a:ext>
                  </a:extLst>
                </a:gridCol>
              </a:tblGrid>
              <a:tr h="5983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noFill/>
                  </a:tcPr>
                </a:tc>
                <a:tc hMerge="1">
                  <a:txBody>
                    <a:bodyPr/>
                    <a:lstStyle/>
                    <a:p>
                      <a:endParaRPr lang="en-SG"/>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kern="120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kern="1200">
                        <a:solidFill>
                          <a:schemeClr val="tx1"/>
                        </a:solidFill>
                        <a:latin typeface="+mn-lt"/>
                        <a:ea typeface="+mn-ea"/>
                        <a:cs typeface="+mn-cs"/>
                      </a:endParaRPr>
                    </a:p>
                  </a:txBody>
                  <a:tcP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kern="1200">
                        <a:solidFill>
                          <a:schemeClr val="tx1"/>
                        </a:solidFill>
                        <a:latin typeface="+mn-lt"/>
                        <a:ea typeface="+mn-ea"/>
                        <a:cs typeface="+mn-cs"/>
                      </a:endParaRPr>
                    </a:p>
                  </a:txBody>
                  <a:tcP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noFill/>
                  </a:tcPr>
                </a:tc>
                <a:extLst>
                  <a:ext uri="{0D108BD9-81ED-4DB2-BD59-A6C34878D82A}">
                    <a16:rowId xmlns:a16="http://schemas.microsoft.com/office/drawing/2014/main" val="3747219331"/>
                  </a:ext>
                </a:extLst>
              </a:tr>
              <a:tr h="462995">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1" kern="1200" dirty="0">
                          <a:solidFill>
                            <a:schemeClr val="bg1"/>
                          </a:solidFill>
                          <a:latin typeface="+mn-lt"/>
                          <a:ea typeface="+mn-ea"/>
                          <a:cs typeface="+mn-cs"/>
                        </a:rPr>
                        <a:t>State Benefits</a:t>
                      </a:r>
                    </a:p>
                    <a:p>
                      <a:pPr marL="0" algn="ctr" defTabSz="914400" rtl="0" eaLnBrk="1" latinLnBrk="0" hangingPunct="1"/>
                      <a:endParaRPr lang="en-GB" sz="1600" b="1" i="1" kern="1200" dirty="0">
                        <a:solidFill>
                          <a:schemeClr val="bg1"/>
                        </a:solidFill>
                        <a:latin typeface="+mn-lt"/>
                        <a:ea typeface="+mn-ea"/>
                        <a:cs typeface="+mn-cs"/>
                      </a:endParaRPr>
                    </a:p>
                  </a:txBody>
                  <a:tcPr vert="vert270"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5"/>
                    </a:solidFill>
                  </a:tcPr>
                </a:tc>
                <a:tc rowSpan="2">
                  <a:txBody>
                    <a:bodyPr/>
                    <a:lstStyle/>
                    <a:p>
                      <a:pPr algn="ctr"/>
                      <a:r>
                        <a:rPr lang="en-US" sz="1600" i="1" kern="1200" dirty="0">
                          <a:solidFill>
                            <a:schemeClr val="bg1"/>
                          </a:solidFill>
                          <a:latin typeface="+mn-lt"/>
                          <a:ea typeface="+mn-ea"/>
                          <a:cs typeface="+mn-cs"/>
                        </a:rPr>
                        <a:t>State pension age</a:t>
                      </a:r>
                      <a:endParaRPr lang="en-SG" sz="1600" i="1" kern="1200" dirty="0">
                        <a:solidFill>
                          <a:schemeClr val="bg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latin typeface="Avenir Book" panose="02000503020000020003" pitchFamily="2" charset="0"/>
                        </a:rPr>
                        <a:t>67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5">
                        <a:lumMod val="20000"/>
                        <a:lumOff val="80000"/>
                        <a:alpha val="3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latin typeface="Avenir Book" panose="02000503020000020003" pitchFamily="2" charset="0"/>
                        </a:rPr>
                        <a:t>66-67</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5">
                        <a:lumMod val="20000"/>
                        <a:lumOff val="80000"/>
                        <a:alpha val="3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latin typeface="Avenir Book" panose="02000503020000020003" pitchFamily="2" charset="0"/>
                        </a:rPr>
                        <a:t>66-67</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5">
                        <a:lumMod val="20000"/>
                        <a:lumOff val="80000"/>
                        <a:alpha val="30196"/>
                      </a:schemeClr>
                    </a:solidFill>
                  </a:tcPr>
                </a:tc>
                <a:extLst>
                  <a:ext uri="{0D108BD9-81ED-4DB2-BD59-A6C34878D82A}">
                    <a16:rowId xmlns:a16="http://schemas.microsoft.com/office/drawing/2014/main" val="1215008072"/>
                  </a:ext>
                </a:extLst>
              </a:tr>
              <a:tr h="0">
                <a:tc vMerge="1">
                  <a:txBody>
                    <a:bodyPr/>
                    <a:lstStyle/>
                    <a:p>
                      <a:endParaRPr lang="en-SG"/>
                    </a:p>
                  </a:txBody>
                  <a:tcPr/>
                </a:tc>
                <a:tc vMerge="1">
                  <a:txBody>
                    <a:bodyPr/>
                    <a:lstStyle/>
                    <a:p>
                      <a:endParaRPr lang="en-SG"/>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venir Book" panose="02000503020000020003" pitchFamily="2" charset="0"/>
                        </a:rPr>
                        <a:t>Means tested system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5">
                        <a:lumMod val="20000"/>
                        <a:lumOff val="80000"/>
                        <a:alpha val="30196"/>
                      </a:schemeClr>
                    </a:solidFill>
                  </a:tcPr>
                </a:tc>
                <a:tc rowSpan="2"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latin typeface="Avenir Book" panose="02000503020000020003" pitchFamily="2" charset="0"/>
                        </a:rPr>
                        <a:t>Not means tested</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5">
                        <a:lumMod val="20000"/>
                        <a:lumOff val="80000"/>
                        <a:alpha val="30196"/>
                      </a:schemeClr>
                    </a:solidFill>
                  </a:tcPr>
                </a:tc>
                <a:tc rowSpan="2" hMerge="1">
                  <a:txBody>
                    <a:bodyPr/>
                    <a:lstStyle/>
                    <a:p>
                      <a:endParaRP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5">
                        <a:lumMod val="20000"/>
                        <a:lumOff val="80000"/>
                        <a:alpha val="30196"/>
                      </a:schemeClr>
                    </a:solidFill>
                  </a:tcPr>
                </a:tc>
                <a:extLst>
                  <a:ext uri="{0D108BD9-81ED-4DB2-BD59-A6C34878D82A}">
                    <a16:rowId xmlns:a16="http://schemas.microsoft.com/office/drawing/2014/main" val="885614503"/>
                  </a:ext>
                </a:extLst>
              </a:tr>
              <a:tr h="467055">
                <a:tc vMerge="1">
                  <a:txBody>
                    <a:bodyPr/>
                    <a:lstStyle/>
                    <a:p>
                      <a:endParaRPr lang="en-SG"/>
                    </a:p>
                  </a:txBody>
                  <a:tcPr/>
                </a:tc>
                <a:tc>
                  <a:txBody>
                    <a:bodyPr/>
                    <a:lstStyle/>
                    <a:p>
                      <a:pPr algn="ctr"/>
                      <a:r>
                        <a:rPr lang="en-US" sz="1400" i="1" kern="1200" dirty="0">
                          <a:solidFill>
                            <a:schemeClr val="bg1"/>
                          </a:solidFill>
                          <a:latin typeface="+mn-lt"/>
                          <a:ea typeface="+mn-ea"/>
                          <a:cs typeface="+mn-cs"/>
                        </a:rPr>
                        <a:t>State Pension system</a:t>
                      </a:r>
                      <a:endParaRPr lang="en-SG" sz="1400" i="1" kern="1200" dirty="0">
                        <a:solidFill>
                          <a:schemeClr val="bg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5"/>
                    </a:solidFill>
                  </a:tcPr>
                </a:tc>
                <a:tc vMerge="1">
                  <a:txBody>
                    <a:bodyPr/>
                    <a:lstStyle/>
                    <a:p>
                      <a:endParaRPr lang="en-SG"/>
                    </a:p>
                  </a:txBody>
                  <a:tcPr/>
                </a:tc>
                <a:tc gridSpan="2" vMerge="1">
                  <a:txBody>
                    <a:bodyPr/>
                    <a:lstStyle/>
                    <a:p>
                      <a:endParaRPr lang="en-SG"/>
                    </a:p>
                  </a:txBody>
                  <a:tcPr/>
                </a:tc>
                <a:tc hMerge="1" vMerge="1">
                  <a:txBody>
                    <a:bodyPr/>
                    <a:lstStyle/>
                    <a:p>
                      <a:endParaRPr lang="en-SG"/>
                    </a:p>
                  </a:txBody>
                  <a:tcPr/>
                </a:tc>
                <a:extLst>
                  <a:ext uri="{0D108BD9-81ED-4DB2-BD59-A6C34878D82A}">
                    <a16:rowId xmlns:a16="http://schemas.microsoft.com/office/drawing/2014/main" val="3824236139"/>
                  </a:ext>
                </a:extLst>
              </a:tr>
            </a:tbl>
          </a:graphicData>
        </a:graphic>
      </p:graphicFrame>
      <p:sp>
        <p:nvSpPr>
          <p:cNvPr id="22" name="Title 1">
            <a:extLst>
              <a:ext uri="{FF2B5EF4-FFF2-40B4-BE49-F238E27FC236}">
                <a16:creationId xmlns:a16="http://schemas.microsoft.com/office/drawing/2014/main" id="{48C49A26-05D5-7A00-D781-6C964EED2D55}"/>
              </a:ext>
            </a:extLst>
          </p:cNvPr>
          <p:cNvSpPr txBox="1">
            <a:spLocks/>
          </p:cNvSpPr>
          <p:nvPr/>
        </p:nvSpPr>
        <p:spPr bwMode="auto">
          <a:xfrm>
            <a:off x="660875" y="225158"/>
            <a:ext cx="9537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200" kern="1200">
                <a:solidFill>
                  <a:schemeClr val="tx1"/>
                </a:solidFill>
                <a:latin typeface="+mj-lt"/>
                <a:ea typeface="+mj-ea"/>
                <a:cs typeface="+mj-cs"/>
              </a:defRPr>
            </a:lvl1pPr>
            <a:lvl2pPr algn="l" rtl="0" eaLnBrk="1" fontAlgn="base" hangingPunct="1">
              <a:lnSpc>
                <a:spcPct val="90000"/>
              </a:lnSpc>
              <a:spcBef>
                <a:spcPct val="0"/>
              </a:spcBef>
              <a:spcAft>
                <a:spcPct val="0"/>
              </a:spcAft>
              <a:defRPr sz="32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32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32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32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32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32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32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3200">
                <a:solidFill>
                  <a:schemeClr val="tx1"/>
                </a:solidFill>
                <a:latin typeface="Georgia" panose="02040502050405020303" pitchFamily="18" charset="0"/>
              </a:defRPr>
            </a:lvl9pPr>
          </a:lstStyle>
          <a:p>
            <a:pPr>
              <a:lnSpc>
                <a:spcPct val="110000"/>
              </a:lnSpc>
            </a:pPr>
            <a:r>
              <a:rPr lang="en-GB" sz="2400" b="1" dirty="0"/>
              <a:t>Market Background</a:t>
            </a:r>
          </a:p>
          <a:p>
            <a:pPr>
              <a:lnSpc>
                <a:spcPct val="110000"/>
              </a:lnSpc>
            </a:pPr>
            <a:r>
              <a:rPr lang="en-SG" sz="1800" dirty="0"/>
              <a:t>Understanding the broader context of the market environment is key</a:t>
            </a:r>
            <a:endParaRPr lang="en-GB" sz="1800" dirty="0"/>
          </a:p>
        </p:txBody>
      </p:sp>
      <p:pic>
        <p:nvPicPr>
          <p:cNvPr id="60" name="Picture 59">
            <a:extLst>
              <a:ext uri="{FF2B5EF4-FFF2-40B4-BE49-F238E27FC236}">
                <a16:creationId xmlns:a16="http://schemas.microsoft.com/office/drawing/2014/main" id="{77FF69BF-76A4-6E8B-1ADF-E28ACB96BBD5}"/>
              </a:ext>
            </a:extLst>
          </p:cNvPr>
          <p:cNvPicPr>
            <a:picLocks noChangeAspect="1"/>
          </p:cNvPicPr>
          <p:nvPr/>
        </p:nvPicPr>
        <p:blipFill>
          <a:blip r:embed="rId6"/>
          <a:stretch>
            <a:fillRect/>
          </a:stretch>
        </p:blipFill>
        <p:spPr>
          <a:xfrm>
            <a:off x="4459893" y="1046086"/>
            <a:ext cx="969831" cy="499962"/>
          </a:xfrm>
          <a:prstGeom prst="rect">
            <a:avLst/>
          </a:prstGeom>
        </p:spPr>
      </p:pic>
      <p:pic>
        <p:nvPicPr>
          <p:cNvPr id="2" name="Picture 1" descr="A close up of a sign&#10;&#10;Description automatically generated">
            <a:extLst>
              <a:ext uri="{FF2B5EF4-FFF2-40B4-BE49-F238E27FC236}">
                <a16:creationId xmlns:a16="http://schemas.microsoft.com/office/drawing/2014/main" id="{506E9C96-5C4A-18F4-1D6A-3C3C9DF14B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7270" y="1046086"/>
            <a:ext cx="873759" cy="499961"/>
          </a:xfrm>
          <a:prstGeom prst="rect">
            <a:avLst/>
          </a:prstGeom>
          <a:effectLst>
            <a:outerShdw blurRad="63500" algn="ctr" rotWithShape="0">
              <a:prstClr val="black">
                <a:alpha val="15000"/>
              </a:prstClr>
            </a:outerShdw>
          </a:effectLst>
        </p:spPr>
      </p:pic>
      <p:pic>
        <p:nvPicPr>
          <p:cNvPr id="1026" name="Picture 2" descr="Flag of the United States of America ...">
            <a:extLst>
              <a:ext uri="{FF2B5EF4-FFF2-40B4-BE49-F238E27FC236}">
                <a16:creationId xmlns:a16="http://schemas.microsoft.com/office/drawing/2014/main" id="{4629A76B-ACF8-23B5-2DD2-3A752EA445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46175" y="1046088"/>
            <a:ext cx="873759" cy="49996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23">
            <a:extLst>
              <a:ext uri="{FF2B5EF4-FFF2-40B4-BE49-F238E27FC236}">
                <a16:creationId xmlns:a16="http://schemas.microsoft.com/office/drawing/2014/main" id="{F8AAC97B-FE79-86FE-A362-7DE377EC2708}"/>
              </a:ext>
            </a:extLst>
          </p:cNvPr>
          <p:cNvSpPr/>
          <p:nvPr/>
        </p:nvSpPr>
        <p:spPr>
          <a:xfrm>
            <a:off x="-51772" y="1268759"/>
            <a:ext cx="504057" cy="4680519"/>
          </a:xfrm>
          <a:prstGeom prst="roundRect">
            <a:avLst/>
          </a:prstGeom>
          <a:solidFill>
            <a:srgbClr val="D7D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735B411-EFEB-B069-2ED7-1B74B05E4447}"/>
              </a:ext>
            </a:extLst>
          </p:cNvPr>
          <p:cNvSpPr txBox="1"/>
          <p:nvPr/>
        </p:nvSpPr>
        <p:spPr>
          <a:xfrm rot="16200000">
            <a:off x="-2015067" y="3455424"/>
            <a:ext cx="4393078" cy="307777"/>
          </a:xfrm>
          <a:prstGeom prst="rect">
            <a:avLst/>
          </a:prstGeom>
          <a:noFill/>
        </p:spPr>
        <p:txBody>
          <a:bodyPr wrap="square" rtlCol="0">
            <a:spAutoFit/>
          </a:bodyPr>
          <a:lstStyle/>
          <a:p>
            <a:pPr algn="ctr" eaLnBrk="1" hangingPunct="1">
              <a:spcBef>
                <a:spcPts val="325"/>
              </a:spcBef>
            </a:pPr>
            <a:r>
              <a:rPr lang="en-US" altLang="en-US" sz="1400" b="1">
                <a:latin typeface="Georgia Pro" panose="02040502050405020303" pitchFamily="18" charset="0"/>
                <a:cs typeface="Tahoma" panose="020B0604030504040204" pitchFamily="34" charset="0"/>
              </a:rPr>
              <a:t>Market Context</a:t>
            </a:r>
            <a:endParaRPr lang="en-US" altLang="en-US" sz="1400">
              <a:latin typeface="Georgia Pro" panose="02040502050405020303" pitchFamily="18" charset="0"/>
              <a:cs typeface="Tahoma" panose="020B0604030504040204" pitchFamily="34" charset="0"/>
            </a:endParaRPr>
          </a:p>
        </p:txBody>
      </p:sp>
      <p:sp>
        <p:nvSpPr>
          <p:cNvPr id="7" name="TextBox 6">
            <a:extLst>
              <a:ext uri="{FF2B5EF4-FFF2-40B4-BE49-F238E27FC236}">
                <a16:creationId xmlns:a16="http://schemas.microsoft.com/office/drawing/2014/main" id="{626B85F4-2BA1-820A-C8DD-1E49E2B7D7FF}"/>
              </a:ext>
            </a:extLst>
          </p:cNvPr>
          <p:cNvSpPr txBox="1"/>
          <p:nvPr/>
        </p:nvSpPr>
        <p:spPr>
          <a:xfrm>
            <a:off x="1273817" y="2880128"/>
            <a:ext cx="10173903" cy="2485787"/>
          </a:xfrm>
          <a:prstGeom prst="roundRect">
            <a:avLst/>
          </a:prstGeom>
          <a:ln/>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r>
              <a:rPr lang="en-SG" sz="1400" b="1" dirty="0">
                <a:solidFill>
                  <a:schemeClr val="tx2"/>
                </a:solidFill>
              </a:rPr>
              <a:t>What’s the difference?</a:t>
            </a:r>
          </a:p>
          <a:p>
            <a:pPr marL="285750" indent="-285750">
              <a:buFont typeface="Arial" panose="020B0604020202020204" pitchFamily="34" charset="0"/>
              <a:buChar char="•"/>
            </a:pPr>
            <a:r>
              <a:rPr lang="en-SG" sz="1400" dirty="0">
                <a:solidFill>
                  <a:schemeClr val="tx2"/>
                </a:solidFill>
              </a:rPr>
              <a:t>Means-Tested: Benefits are reduced or denied if a person has income or assets above certain thresholds. </a:t>
            </a:r>
          </a:p>
          <a:p>
            <a:pPr marL="285750" indent="-285750">
              <a:buFont typeface="Arial" panose="020B0604020202020204" pitchFamily="34" charset="0"/>
              <a:buChar char="•"/>
            </a:pPr>
            <a:r>
              <a:rPr lang="en-SG" sz="1400" dirty="0">
                <a:solidFill>
                  <a:schemeClr val="tx2"/>
                </a:solidFill>
              </a:rPr>
              <a:t>Non-Means-Tested: Everyone receives the benefit regardless of their income or assets.</a:t>
            </a:r>
          </a:p>
          <a:p>
            <a:pPr marL="285750" indent="-285750">
              <a:buFont typeface="Arial" panose="020B0604020202020204" pitchFamily="34" charset="0"/>
              <a:buChar char="•"/>
            </a:pPr>
            <a:endParaRPr lang="en-SG" sz="1400" dirty="0">
              <a:solidFill>
                <a:schemeClr val="tx2"/>
              </a:solidFill>
            </a:endParaRPr>
          </a:p>
          <a:p>
            <a:r>
              <a:rPr lang="en-SG" sz="1400" b="1" dirty="0">
                <a:solidFill>
                  <a:schemeClr val="tx2"/>
                </a:solidFill>
              </a:rPr>
              <a:t>Why it matters?</a:t>
            </a:r>
          </a:p>
          <a:p>
            <a:pPr marL="285750" indent="-285750">
              <a:buFont typeface="Arial" panose="020B0604020202020204" pitchFamily="34" charset="0"/>
              <a:buChar char="•"/>
            </a:pPr>
            <a:r>
              <a:rPr lang="en-SG" sz="1400" dirty="0">
                <a:solidFill>
                  <a:schemeClr val="tx2"/>
                </a:solidFill>
              </a:rPr>
              <a:t>Means-tested systems can:</a:t>
            </a:r>
          </a:p>
          <a:p>
            <a:pPr marL="742950" lvl="1" indent="-285750">
              <a:buFont typeface="Arial" panose="020B0604020202020204" pitchFamily="34" charset="0"/>
              <a:buChar char="•"/>
            </a:pPr>
            <a:r>
              <a:rPr lang="en-SG" sz="1400" dirty="0">
                <a:solidFill>
                  <a:schemeClr val="tx2"/>
                </a:solidFill>
              </a:rPr>
              <a:t>Discourage saving, because higher savings may reduce eligibility for government support.</a:t>
            </a:r>
          </a:p>
          <a:p>
            <a:pPr marL="742950" lvl="1" indent="-285750">
              <a:buFont typeface="Arial" panose="020B0604020202020204" pitchFamily="34" charset="0"/>
              <a:buChar char="•"/>
            </a:pPr>
            <a:r>
              <a:rPr lang="en-SG" sz="1400" dirty="0">
                <a:solidFill>
                  <a:schemeClr val="tx2"/>
                </a:solidFill>
              </a:rPr>
              <a:t>Allow governments to focus resources on those who need it most — improving equity and cost-efficiency.</a:t>
            </a:r>
          </a:p>
          <a:p>
            <a:pPr marL="742950" lvl="1" indent="-285750">
              <a:buFont typeface="Arial" panose="020B0604020202020204" pitchFamily="34" charset="0"/>
              <a:buChar char="•"/>
            </a:pPr>
            <a:r>
              <a:rPr lang="en-SG" sz="1400" dirty="0">
                <a:solidFill>
                  <a:schemeClr val="tx2"/>
                </a:solidFill>
              </a:rPr>
              <a:t>Be complex and create uncertainty about how much support people will receive.</a:t>
            </a:r>
          </a:p>
          <a:p>
            <a:pPr marL="742950" lvl="1" indent="-285750">
              <a:buFont typeface="Arial" panose="020B0604020202020204" pitchFamily="34" charset="0"/>
              <a:buChar char="•"/>
            </a:pPr>
            <a:r>
              <a:rPr lang="en-SG" sz="1400">
                <a:solidFill>
                  <a:schemeClr val="tx2"/>
                </a:solidFill>
              </a:rPr>
              <a:t>Result</a:t>
            </a:r>
            <a:r>
              <a:rPr lang="en-SG" sz="1400" dirty="0">
                <a:solidFill>
                  <a:schemeClr val="tx2"/>
                </a:solidFill>
              </a:rPr>
              <a:t> in sub-optimal decision making e.g. concentrating wealth in assets exempt from the means test. </a:t>
            </a:r>
          </a:p>
        </p:txBody>
      </p:sp>
      <p:sp>
        <p:nvSpPr>
          <p:cNvPr id="9" name="Slide Number Placeholder 5">
            <a:extLst>
              <a:ext uri="{FF2B5EF4-FFF2-40B4-BE49-F238E27FC236}">
                <a16:creationId xmlns:a16="http://schemas.microsoft.com/office/drawing/2014/main" id="{3DF1451C-7010-37A8-7FB7-B9FBD1CC703C}"/>
              </a:ext>
            </a:extLst>
          </p:cNvPr>
          <p:cNvSpPr txBox="1">
            <a:spLocks/>
          </p:cNvSpPr>
          <p:nvPr/>
        </p:nvSpPr>
        <p:spPr>
          <a:xfrm>
            <a:off x="8839200" y="6451600"/>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F3F2B2B-7562-479E-82F7-5BE59BD56D98}" type="slidenum">
              <a:rPr lang="en-GB" sz="1100" smtClean="0">
                <a:solidFill>
                  <a:srgbClr val="22294F"/>
                </a:solidFill>
                <a:latin typeface="Avenir" panose="020B0503020203020204"/>
              </a:rPr>
              <a:pPr algn="r">
                <a:defRPr/>
              </a:pPr>
              <a:t>12</a:t>
            </a:fld>
            <a:endParaRPr lang="en-GB" sz="1100">
              <a:solidFill>
                <a:srgbClr val="22294F"/>
              </a:solidFill>
              <a:latin typeface="Avenir" panose="020B0503020203020204"/>
            </a:endParaRPr>
          </a:p>
        </p:txBody>
      </p:sp>
    </p:spTree>
    <p:extLst>
      <p:ext uri="{BB962C8B-B14F-4D97-AF65-F5344CB8AC3E}">
        <p14:creationId xmlns:p14="http://schemas.microsoft.com/office/powerpoint/2010/main" val="4112535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320AB-C71A-39A4-4CF9-507605F1AB17}"/>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29C4152-6999-D2CA-D81B-666EB180A57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3" name="think-cell data - do not delete" hidden="1">
                        <a:extLst>
                          <a:ext uri="{FF2B5EF4-FFF2-40B4-BE49-F238E27FC236}">
                            <a16:creationId xmlns:a16="http://schemas.microsoft.com/office/drawing/2014/main" id="{D29C4152-6999-D2CA-D81B-666EB180A5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Table 4">
            <a:extLst>
              <a:ext uri="{FF2B5EF4-FFF2-40B4-BE49-F238E27FC236}">
                <a16:creationId xmlns:a16="http://schemas.microsoft.com/office/drawing/2014/main" id="{49F50685-CF09-A494-E8B8-7F1720EE01ED}"/>
              </a:ext>
            </a:extLst>
          </p:cNvPr>
          <p:cNvGraphicFramePr>
            <a:graphicFrameLocks noGrp="1"/>
          </p:cNvGraphicFramePr>
          <p:nvPr>
            <p:extLst>
              <p:ext uri="{D42A27DB-BD31-4B8C-83A1-F6EECF244321}">
                <p14:modId xmlns:p14="http://schemas.microsoft.com/office/powerpoint/2010/main" val="554176467"/>
              </p:ext>
            </p:extLst>
          </p:nvPr>
        </p:nvGraphicFramePr>
        <p:xfrm>
          <a:off x="608452" y="991245"/>
          <a:ext cx="11298412" cy="3982263"/>
        </p:xfrm>
        <a:graphic>
          <a:graphicData uri="http://schemas.openxmlformats.org/drawingml/2006/table">
            <a:tbl>
              <a:tblPr firstRow="1" bandRow="1">
                <a:tableStyleId>{5C22544A-7EE6-4342-B048-85BDC9FD1C3A}</a:tableStyleId>
              </a:tblPr>
              <a:tblGrid>
                <a:gridCol w="1000574">
                  <a:extLst>
                    <a:ext uri="{9D8B030D-6E8A-4147-A177-3AD203B41FA5}">
                      <a16:colId xmlns:a16="http://schemas.microsoft.com/office/drawing/2014/main" val="976428365"/>
                    </a:ext>
                  </a:extLst>
                </a:gridCol>
                <a:gridCol w="1886592">
                  <a:extLst>
                    <a:ext uri="{9D8B030D-6E8A-4147-A177-3AD203B41FA5}">
                      <a16:colId xmlns:a16="http://schemas.microsoft.com/office/drawing/2014/main" val="1766454241"/>
                    </a:ext>
                  </a:extLst>
                </a:gridCol>
                <a:gridCol w="2947163">
                  <a:extLst>
                    <a:ext uri="{9D8B030D-6E8A-4147-A177-3AD203B41FA5}">
                      <a16:colId xmlns:a16="http://schemas.microsoft.com/office/drawing/2014/main" val="3713556154"/>
                    </a:ext>
                  </a:extLst>
                </a:gridCol>
                <a:gridCol w="2600437">
                  <a:extLst>
                    <a:ext uri="{9D8B030D-6E8A-4147-A177-3AD203B41FA5}">
                      <a16:colId xmlns:a16="http://schemas.microsoft.com/office/drawing/2014/main" val="1572459764"/>
                    </a:ext>
                  </a:extLst>
                </a:gridCol>
                <a:gridCol w="2863646">
                  <a:extLst>
                    <a:ext uri="{9D8B030D-6E8A-4147-A177-3AD203B41FA5}">
                      <a16:colId xmlns:a16="http://schemas.microsoft.com/office/drawing/2014/main" val="1225278008"/>
                    </a:ext>
                  </a:extLst>
                </a:gridCol>
              </a:tblGrid>
              <a:tr h="5983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noFill/>
                  </a:tcPr>
                </a:tc>
                <a:tc hMerge="1">
                  <a:txBody>
                    <a:bodyPr/>
                    <a:lstStyle/>
                    <a:p>
                      <a:endParaRPr lang="en-SG"/>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kern="120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kern="1200">
                        <a:solidFill>
                          <a:schemeClr val="tx1"/>
                        </a:solidFill>
                        <a:latin typeface="+mn-lt"/>
                        <a:ea typeface="+mn-ea"/>
                        <a:cs typeface="+mn-cs"/>
                      </a:endParaRPr>
                    </a:p>
                  </a:txBody>
                  <a:tcP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kern="1200">
                        <a:solidFill>
                          <a:schemeClr val="tx1"/>
                        </a:solidFill>
                        <a:latin typeface="+mn-lt"/>
                        <a:ea typeface="+mn-ea"/>
                        <a:cs typeface="+mn-cs"/>
                      </a:endParaRPr>
                    </a:p>
                  </a:txBody>
                  <a:tcP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noFill/>
                  </a:tcPr>
                </a:tc>
                <a:extLst>
                  <a:ext uri="{0D108BD9-81ED-4DB2-BD59-A6C34878D82A}">
                    <a16:rowId xmlns:a16="http://schemas.microsoft.com/office/drawing/2014/main" val="3747219331"/>
                  </a:ext>
                </a:extLst>
              </a:tr>
              <a:tr h="473053">
                <a:tc rowSpan="4">
                  <a:txBody>
                    <a:bodyPr/>
                    <a:lstStyle/>
                    <a:p>
                      <a:pPr marL="0" algn="ctr" defTabSz="914400" rtl="0" eaLnBrk="1" latinLnBrk="0" hangingPunct="1"/>
                      <a:r>
                        <a:rPr lang="en-GB" sz="1600" b="1" i="1" kern="1200" dirty="0">
                          <a:solidFill>
                            <a:schemeClr val="bg1"/>
                          </a:solidFill>
                          <a:latin typeface="+mn-lt"/>
                          <a:ea typeface="+mn-ea"/>
                          <a:cs typeface="+mn-cs"/>
                        </a:rPr>
                        <a:t> Personal savings</a:t>
                      </a:r>
                    </a:p>
                  </a:txBody>
                  <a:tcPr vert="vert270"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solidFill>
                  </a:tcPr>
                </a:tc>
                <a:tc>
                  <a:txBody>
                    <a:bodyPr/>
                    <a:lstStyle/>
                    <a:p>
                      <a:pPr marL="0" algn="ctr" defTabSz="914400" rtl="0" eaLnBrk="1" latinLnBrk="0" hangingPunct="1"/>
                      <a:r>
                        <a:rPr lang="en-GB" sz="1600" i="1" kern="1200">
                          <a:solidFill>
                            <a:schemeClr val="bg1"/>
                          </a:solidFill>
                          <a:latin typeface="+mn-lt"/>
                          <a:ea typeface="+mn-ea"/>
                          <a:cs typeface="+mn-cs"/>
                        </a:rPr>
                        <a:t>Saving for retirement</a:t>
                      </a:r>
                    </a:p>
                  </a:txBody>
                  <a:tcPr anchor="ctr">
                    <a:lnL w="12700" cap="flat" cmpd="sng" algn="ctr">
                      <a:solidFill>
                        <a:schemeClr val="bg1">
                          <a:lumMod val="9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latin typeface="Avenir Book" panose="02000503020000020003" pitchFamily="2" charset="0"/>
                        </a:rPr>
                        <a:t>Compulsory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latin typeface="Avenir Book" panose="02000503020000020003" pitchFamily="2" charset="0"/>
                        </a:rPr>
                        <a:t>Auto enrolment – opt-out permitted</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latin typeface="Avenir Book" panose="02000503020000020003" pitchFamily="2" charset="0"/>
                        </a:rPr>
                        <a:t>Rules on a state-by state basis, some mandatory others no rules</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extLst>
                  <a:ext uri="{0D108BD9-81ED-4DB2-BD59-A6C34878D82A}">
                    <a16:rowId xmlns:a16="http://schemas.microsoft.com/office/drawing/2014/main" val="3930569284"/>
                  </a:ext>
                </a:extLst>
              </a:tr>
              <a:tr h="427383">
                <a:tc vMerge="1">
                  <a:txBody>
                    <a:bodyPr/>
                    <a:lstStyle/>
                    <a:p>
                      <a:endParaRPr lang="en-SG"/>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a:solidFill>
                            <a:schemeClr val="bg1"/>
                          </a:solidFill>
                          <a:latin typeface="+mn-lt"/>
                          <a:ea typeface="+mn-ea"/>
                          <a:cs typeface="+mn-cs"/>
                        </a:rPr>
                        <a:t>Preservation age</a:t>
                      </a:r>
                    </a:p>
                  </a:txBody>
                  <a:tcPr anchor="ctr">
                    <a:lnL w="12700" cap="flat" cmpd="sng" algn="ctr">
                      <a:solidFill>
                        <a:schemeClr val="bg1">
                          <a:lumMod val="9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solidFill>
                  </a:tcPr>
                </a:tc>
                <a:tc>
                  <a:txBody>
                    <a:bodyPr/>
                    <a:lstStyle/>
                    <a:p>
                      <a:pPr algn="ctr"/>
                      <a:r>
                        <a:rPr lang="en-AU" sz="1600">
                          <a:latin typeface="Avenir Book" panose="02000503020000020003" pitchFamily="2" charset="0"/>
                        </a:rPr>
                        <a:t>60</a:t>
                      </a:r>
                      <a:endParaRPr lang="en-SG" sz="240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tc>
                  <a:txBody>
                    <a:bodyPr/>
                    <a:lstStyle/>
                    <a:p>
                      <a:pPr algn="ctr"/>
                      <a:r>
                        <a:rPr lang="en-AU" sz="1600">
                          <a:latin typeface="Avenir Book" panose="02000503020000020003" pitchFamily="2" charset="0"/>
                        </a:rPr>
                        <a:t>55 (increasing to 57)</a:t>
                      </a:r>
                      <a:endParaRPr lang="en-SG" sz="2400"/>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tc>
                  <a:txBody>
                    <a:bodyPr/>
                    <a:lstStyle/>
                    <a:p>
                      <a:pPr algn="ctr"/>
                      <a:r>
                        <a:rPr lang="en-AU" sz="1600" dirty="0">
                          <a:latin typeface="Avenir Book" panose="02000503020000020003" pitchFamily="2" charset="0"/>
                        </a:rPr>
                        <a:t>60</a:t>
                      </a:r>
                      <a:endParaRPr lang="en-SG" sz="2400" dirty="0"/>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extLst>
                  <a:ext uri="{0D108BD9-81ED-4DB2-BD59-A6C34878D82A}">
                    <a16:rowId xmlns:a16="http://schemas.microsoft.com/office/drawing/2014/main" val="2237288936"/>
                  </a:ext>
                </a:extLst>
              </a:tr>
              <a:tr h="667839">
                <a:tc vMerge="1">
                  <a:txBody>
                    <a:bodyPr/>
                    <a:lstStyle/>
                    <a:p>
                      <a:endParaRPr lang="en-SG"/>
                    </a:p>
                  </a:txBody>
                  <a:tcPr>
                    <a:lnT w="12700" cap="flat" cmpd="sng" algn="ctr">
                      <a:solidFill>
                        <a:schemeClr val="bg1">
                          <a:lumMod val="75000"/>
                        </a:schemeClr>
                      </a:solidFill>
                      <a:prstDash val="dash"/>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a:solidFill>
                            <a:schemeClr val="bg1"/>
                          </a:solidFill>
                          <a:latin typeface="+mn-lt"/>
                          <a:ea typeface="+mn-ea"/>
                          <a:cs typeface="+mn-cs"/>
                        </a:rPr>
                        <a:t>Tax treatment</a:t>
                      </a:r>
                    </a:p>
                  </a:txBody>
                  <a:tcPr anchor="ctr">
                    <a:lnL w="12700" cap="flat" cmpd="sng" algn="ctr">
                      <a:solidFill>
                        <a:schemeClr val="bg1">
                          <a:lumMod val="9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solidFill>
                  </a:tcPr>
                </a:tc>
                <a:tc>
                  <a:txBody>
                    <a:bodyPr/>
                    <a:lstStyle/>
                    <a:p>
                      <a:pPr algn="ctr"/>
                      <a:r>
                        <a:rPr lang="en-AU" sz="1600" b="1" dirty="0">
                          <a:latin typeface="Avenir Book" panose="02000503020000020003" pitchFamily="2" charset="0"/>
                        </a:rPr>
                        <a:t>Taxed on way in, taxed on investments, no tax on way out</a:t>
                      </a:r>
                      <a:endParaRPr lang="en-SG" sz="2400"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tc>
                  <a:txBody>
                    <a:bodyPr/>
                    <a:lstStyle/>
                    <a:p>
                      <a:pPr algn="ctr"/>
                      <a:r>
                        <a:rPr lang="en-AU" sz="1600" b="1" dirty="0">
                          <a:latin typeface="Avenir Book" panose="02000503020000020003" pitchFamily="2" charset="0"/>
                        </a:rPr>
                        <a:t>No tax on way in, no tax on investments, taxed on way out </a:t>
                      </a:r>
                      <a:br>
                        <a:rPr lang="en-AU" sz="1600" b="1" dirty="0">
                          <a:latin typeface="Avenir Book" panose="02000503020000020003" pitchFamily="2" charset="0"/>
                        </a:rPr>
                      </a:br>
                      <a:r>
                        <a:rPr lang="en-AU" sz="1600" b="1" dirty="0">
                          <a:latin typeface="Avenir Book" panose="02000503020000020003" pitchFamily="2" charset="0"/>
                        </a:rPr>
                        <a:t>(25% tax free) </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tc>
                  <a:txBody>
                    <a:bodyPr/>
                    <a:lstStyle/>
                    <a:p>
                      <a:pPr algn="ctr"/>
                      <a:r>
                        <a:rPr lang="en-AU" sz="1600" b="1" dirty="0">
                          <a:latin typeface="Avenir Book" panose="02000503020000020003" pitchFamily="2" charset="0"/>
                        </a:rPr>
                        <a:t>Usually, invest with post tax income, but no tax on earnings. No tax on way out.</a:t>
                      </a:r>
                      <a:endParaRPr lang="en-SG" sz="2400" b="1" dirty="0"/>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extLst>
                  <a:ext uri="{0D108BD9-81ED-4DB2-BD59-A6C34878D82A}">
                    <a16:rowId xmlns:a16="http://schemas.microsoft.com/office/drawing/2014/main" val="1341171176"/>
                  </a:ext>
                </a:extLst>
              </a:tr>
              <a:tr h="731520">
                <a:tc vMerge="1">
                  <a:txBody>
                    <a:bodyPr/>
                    <a:lstStyle/>
                    <a:p>
                      <a:endParaRPr lang="en-SG"/>
                    </a:p>
                  </a:txBody>
                  <a:tcPr/>
                </a:tc>
                <a:tc>
                  <a:txBody>
                    <a:bodyPr/>
                    <a:lstStyle/>
                    <a:p>
                      <a:r>
                        <a:rPr lang="en-US" sz="1600" i="1" kern="1200">
                          <a:solidFill>
                            <a:schemeClr val="bg1"/>
                          </a:solidFill>
                          <a:latin typeface="+mn-lt"/>
                          <a:ea typeface="+mn-ea"/>
                          <a:cs typeface="+mn-cs"/>
                        </a:rPr>
                        <a:t>Tax incentive for annuity purchase</a:t>
                      </a:r>
                      <a:endParaRPr lang="en-SG" sz="2000"/>
                    </a:p>
                  </a:txBody>
                  <a:tcPr anchor="ctr">
                    <a:lnL w="12700" cap="flat" cmpd="sng" algn="ctr">
                      <a:solidFill>
                        <a:schemeClr val="bg1">
                          <a:lumMod val="9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latin typeface="Avenir Book" panose="02000503020000020003" pitchFamily="2" charset="0"/>
                        </a:rPr>
                        <a:t>No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latin typeface="Avenir Book" panose="02000503020000020003" pitchFamily="2" charset="0"/>
                        </a:rPr>
                        <a:t>No</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latin typeface="Avenir Book" panose="02000503020000020003" pitchFamily="2" charset="0"/>
                        </a:rPr>
                        <a:t>Yes – annuities defer taxes, allow you to accrue investment income based on pre-tax benefits</a:t>
                      </a:r>
                    </a:p>
                  </a:txBody>
                  <a:tcPr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solidFill>
                      <a:schemeClr val="accent3">
                        <a:lumMod val="20000"/>
                        <a:lumOff val="80000"/>
                        <a:alpha val="30196"/>
                      </a:schemeClr>
                    </a:solidFill>
                  </a:tcPr>
                </a:tc>
                <a:extLst>
                  <a:ext uri="{0D108BD9-81ED-4DB2-BD59-A6C34878D82A}">
                    <a16:rowId xmlns:a16="http://schemas.microsoft.com/office/drawing/2014/main" val="2728685975"/>
                  </a:ext>
                </a:extLst>
              </a:tr>
            </a:tbl>
          </a:graphicData>
        </a:graphic>
      </p:graphicFrame>
      <p:sp>
        <p:nvSpPr>
          <p:cNvPr id="22" name="Title 1">
            <a:extLst>
              <a:ext uri="{FF2B5EF4-FFF2-40B4-BE49-F238E27FC236}">
                <a16:creationId xmlns:a16="http://schemas.microsoft.com/office/drawing/2014/main" id="{E0BCF6B1-5380-A56E-8F19-1B82B229C515}"/>
              </a:ext>
            </a:extLst>
          </p:cNvPr>
          <p:cNvSpPr txBox="1">
            <a:spLocks/>
          </p:cNvSpPr>
          <p:nvPr/>
        </p:nvSpPr>
        <p:spPr bwMode="auto">
          <a:xfrm>
            <a:off x="660875" y="225158"/>
            <a:ext cx="9537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200" kern="1200">
                <a:solidFill>
                  <a:schemeClr val="tx1"/>
                </a:solidFill>
                <a:latin typeface="+mj-lt"/>
                <a:ea typeface="+mj-ea"/>
                <a:cs typeface="+mj-cs"/>
              </a:defRPr>
            </a:lvl1pPr>
            <a:lvl2pPr algn="l" rtl="0" eaLnBrk="1" fontAlgn="base" hangingPunct="1">
              <a:lnSpc>
                <a:spcPct val="90000"/>
              </a:lnSpc>
              <a:spcBef>
                <a:spcPct val="0"/>
              </a:spcBef>
              <a:spcAft>
                <a:spcPct val="0"/>
              </a:spcAft>
              <a:defRPr sz="32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32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32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32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32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32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32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3200">
                <a:solidFill>
                  <a:schemeClr val="tx1"/>
                </a:solidFill>
                <a:latin typeface="Georgia" panose="02040502050405020303" pitchFamily="18" charset="0"/>
              </a:defRPr>
            </a:lvl9pPr>
          </a:lstStyle>
          <a:p>
            <a:pPr>
              <a:lnSpc>
                <a:spcPct val="110000"/>
              </a:lnSpc>
            </a:pPr>
            <a:r>
              <a:rPr lang="en-GB" sz="2400" b="1" dirty="0"/>
              <a:t>Market Background</a:t>
            </a:r>
          </a:p>
          <a:p>
            <a:pPr>
              <a:lnSpc>
                <a:spcPct val="110000"/>
              </a:lnSpc>
            </a:pPr>
            <a:r>
              <a:rPr lang="en-SG" sz="1800" dirty="0"/>
              <a:t>Understanding the broader context of the market environment is key</a:t>
            </a:r>
            <a:endParaRPr lang="en-GB" sz="1800" dirty="0"/>
          </a:p>
        </p:txBody>
      </p:sp>
      <p:pic>
        <p:nvPicPr>
          <p:cNvPr id="60" name="Picture 59">
            <a:extLst>
              <a:ext uri="{FF2B5EF4-FFF2-40B4-BE49-F238E27FC236}">
                <a16:creationId xmlns:a16="http://schemas.microsoft.com/office/drawing/2014/main" id="{D10EFACB-AF91-7458-D706-5A0F49F5DF3D}"/>
              </a:ext>
            </a:extLst>
          </p:cNvPr>
          <p:cNvPicPr>
            <a:picLocks noChangeAspect="1"/>
          </p:cNvPicPr>
          <p:nvPr/>
        </p:nvPicPr>
        <p:blipFill>
          <a:blip r:embed="rId6"/>
          <a:stretch>
            <a:fillRect/>
          </a:stretch>
        </p:blipFill>
        <p:spPr>
          <a:xfrm>
            <a:off x="4459893" y="1046087"/>
            <a:ext cx="969831" cy="499961"/>
          </a:xfrm>
          <a:prstGeom prst="rect">
            <a:avLst/>
          </a:prstGeom>
        </p:spPr>
      </p:pic>
      <p:pic>
        <p:nvPicPr>
          <p:cNvPr id="2" name="Picture 1" descr="A close up of a sign&#10;&#10;Description automatically generated">
            <a:extLst>
              <a:ext uri="{FF2B5EF4-FFF2-40B4-BE49-F238E27FC236}">
                <a16:creationId xmlns:a16="http://schemas.microsoft.com/office/drawing/2014/main" id="{12DCED32-E9A4-4F51-A468-3B3C5EE441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7270" y="1046087"/>
            <a:ext cx="873759" cy="499960"/>
          </a:xfrm>
          <a:prstGeom prst="rect">
            <a:avLst/>
          </a:prstGeom>
          <a:effectLst>
            <a:outerShdw blurRad="63500" algn="ctr" rotWithShape="0">
              <a:prstClr val="black">
                <a:alpha val="15000"/>
              </a:prstClr>
            </a:outerShdw>
          </a:effectLst>
        </p:spPr>
      </p:pic>
      <p:pic>
        <p:nvPicPr>
          <p:cNvPr id="1026" name="Picture 2" descr="Flag of the United States of America ...">
            <a:extLst>
              <a:ext uri="{FF2B5EF4-FFF2-40B4-BE49-F238E27FC236}">
                <a16:creationId xmlns:a16="http://schemas.microsoft.com/office/drawing/2014/main" id="{35C7D8AA-2A01-DE85-9E44-354CF64DCB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98575" y="1046088"/>
            <a:ext cx="873759" cy="49996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23">
            <a:extLst>
              <a:ext uri="{FF2B5EF4-FFF2-40B4-BE49-F238E27FC236}">
                <a16:creationId xmlns:a16="http://schemas.microsoft.com/office/drawing/2014/main" id="{7C316D5F-CBF8-2527-BCED-4C193AB52EA9}"/>
              </a:ext>
            </a:extLst>
          </p:cNvPr>
          <p:cNvSpPr/>
          <p:nvPr/>
        </p:nvSpPr>
        <p:spPr>
          <a:xfrm>
            <a:off x="-51772" y="1268759"/>
            <a:ext cx="504057" cy="4680519"/>
          </a:xfrm>
          <a:prstGeom prst="roundRect">
            <a:avLst/>
          </a:prstGeom>
          <a:solidFill>
            <a:srgbClr val="D7D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85C7B91-E7F3-8A64-39B3-A915870A9CEE}"/>
              </a:ext>
            </a:extLst>
          </p:cNvPr>
          <p:cNvSpPr txBox="1"/>
          <p:nvPr/>
        </p:nvSpPr>
        <p:spPr>
          <a:xfrm rot="16200000">
            <a:off x="-2015067" y="3455424"/>
            <a:ext cx="4393078" cy="307777"/>
          </a:xfrm>
          <a:prstGeom prst="rect">
            <a:avLst/>
          </a:prstGeom>
          <a:noFill/>
        </p:spPr>
        <p:txBody>
          <a:bodyPr wrap="square" rtlCol="0">
            <a:spAutoFit/>
          </a:bodyPr>
          <a:lstStyle/>
          <a:p>
            <a:pPr algn="ctr" eaLnBrk="1" hangingPunct="1">
              <a:spcBef>
                <a:spcPts val="325"/>
              </a:spcBef>
            </a:pPr>
            <a:r>
              <a:rPr lang="en-US" altLang="en-US" sz="1400" b="1">
                <a:latin typeface="Georgia Pro" panose="02040502050405020303" pitchFamily="18" charset="0"/>
                <a:cs typeface="Tahoma" panose="020B0604030504040204" pitchFamily="34" charset="0"/>
              </a:rPr>
              <a:t>Market Context</a:t>
            </a:r>
            <a:endParaRPr lang="en-US" altLang="en-US" sz="1400">
              <a:latin typeface="Georgia Pro" panose="02040502050405020303" pitchFamily="18" charset="0"/>
              <a:cs typeface="Tahoma" panose="020B0604030504040204" pitchFamily="34" charset="0"/>
            </a:endParaRPr>
          </a:p>
        </p:txBody>
      </p:sp>
      <p:sp>
        <p:nvSpPr>
          <p:cNvPr id="9" name="TextBox 8">
            <a:extLst>
              <a:ext uri="{FF2B5EF4-FFF2-40B4-BE49-F238E27FC236}">
                <a16:creationId xmlns:a16="http://schemas.microsoft.com/office/drawing/2014/main" id="{D320B6E4-DF9B-0ED4-612A-09A30DD44AAC}"/>
              </a:ext>
            </a:extLst>
          </p:cNvPr>
          <p:cNvSpPr txBox="1"/>
          <p:nvPr/>
        </p:nvSpPr>
        <p:spPr>
          <a:xfrm>
            <a:off x="2528255" y="5203180"/>
            <a:ext cx="8743315" cy="817245"/>
          </a:xfrm>
          <a:prstGeom prst="roundRect">
            <a:avLst/>
          </a:prstGeom>
          <a:ln/>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marL="285750" indent="-285750" algn="ctr">
              <a:buFont typeface="Arial" panose="020B0604020202020204" pitchFamily="34" charset="0"/>
              <a:buChar char="•"/>
            </a:pPr>
            <a:r>
              <a:rPr lang="en-SG" sz="1400" dirty="0">
                <a:solidFill>
                  <a:sysClr val="windowText" lastClr="000000"/>
                </a:solidFill>
              </a:rPr>
              <a:t>Australia is an outlier because of</a:t>
            </a:r>
            <a:r>
              <a:rPr lang="en-SG" sz="1400" b="1" dirty="0">
                <a:solidFill>
                  <a:sysClr val="windowText" lastClr="000000"/>
                </a:solidFill>
              </a:rPr>
              <a:t> compulsory nature of saving for retirement</a:t>
            </a:r>
          </a:p>
          <a:p>
            <a:pPr marL="285750" indent="-285750" algn="ctr">
              <a:buFont typeface="Arial" panose="020B0604020202020204" pitchFamily="34" charset="0"/>
              <a:buChar char="•"/>
            </a:pPr>
            <a:endParaRPr lang="en-SG" sz="1400" dirty="0">
              <a:solidFill>
                <a:sysClr val="windowText" lastClr="000000"/>
              </a:solidFill>
            </a:endParaRPr>
          </a:p>
          <a:p>
            <a:pPr marL="285750" indent="-285750" algn="ctr">
              <a:buFont typeface="Arial" panose="020B0604020202020204" pitchFamily="34" charset="0"/>
              <a:buChar char="•"/>
            </a:pPr>
            <a:r>
              <a:rPr lang="en-SG" sz="1400" b="1" dirty="0">
                <a:solidFill>
                  <a:sysClr val="windowText" lastClr="000000"/>
                </a:solidFill>
              </a:rPr>
              <a:t>Tax incentives</a:t>
            </a:r>
            <a:r>
              <a:rPr lang="en-SG" sz="1400" dirty="0">
                <a:solidFill>
                  <a:sysClr val="windowText" lastClr="000000"/>
                </a:solidFill>
              </a:rPr>
              <a:t> (or lack thereof), can impact the relative attractiveness of annuities </a:t>
            </a:r>
          </a:p>
        </p:txBody>
      </p:sp>
      <p:sp>
        <p:nvSpPr>
          <p:cNvPr id="6" name="Slide Number Placeholder 5">
            <a:extLst>
              <a:ext uri="{FF2B5EF4-FFF2-40B4-BE49-F238E27FC236}">
                <a16:creationId xmlns:a16="http://schemas.microsoft.com/office/drawing/2014/main" id="{D849564D-E630-722C-6AB1-5DBF189D74F2}"/>
              </a:ext>
            </a:extLst>
          </p:cNvPr>
          <p:cNvSpPr txBox="1">
            <a:spLocks/>
          </p:cNvSpPr>
          <p:nvPr/>
        </p:nvSpPr>
        <p:spPr>
          <a:xfrm>
            <a:off x="8839200" y="6451600"/>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F3F2B2B-7562-479E-82F7-5BE59BD56D98}" type="slidenum">
              <a:rPr lang="en-GB" sz="1100" smtClean="0">
                <a:solidFill>
                  <a:srgbClr val="22294F"/>
                </a:solidFill>
                <a:latin typeface="Avenir" panose="020B0503020203020204"/>
              </a:rPr>
              <a:pPr algn="r">
                <a:defRPr/>
              </a:pPr>
              <a:t>13</a:t>
            </a:fld>
            <a:endParaRPr lang="en-GB" sz="1100">
              <a:solidFill>
                <a:srgbClr val="22294F"/>
              </a:solidFill>
              <a:latin typeface="Avenir" panose="020B0503020203020204"/>
            </a:endParaRPr>
          </a:p>
        </p:txBody>
      </p:sp>
    </p:spTree>
    <p:extLst>
      <p:ext uri="{BB962C8B-B14F-4D97-AF65-F5344CB8AC3E}">
        <p14:creationId xmlns:p14="http://schemas.microsoft.com/office/powerpoint/2010/main" val="720266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A427F-4B35-FE51-531A-3EF7617155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CBA6A-27A7-0C41-742A-20EAB0763804}"/>
              </a:ext>
            </a:extLst>
          </p:cNvPr>
          <p:cNvSpPr>
            <a:spLocks noGrp="1"/>
          </p:cNvSpPr>
          <p:nvPr>
            <p:ph type="title"/>
          </p:nvPr>
        </p:nvSpPr>
        <p:spPr/>
        <p:txBody>
          <a:bodyPr/>
          <a:lstStyle/>
          <a:p>
            <a:r>
              <a:rPr lang="en-US"/>
              <a:t>Research Framework</a:t>
            </a:r>
          </a:p>
        </p:txBody>
      </p:sp>
      <p:sp>
        <p:nvSpPr>
          <p:cNvPr id="3" name="Text Placeholder 2">
            <a:extLst>
              <a:ext uri="{FF2B5EF4-FFF2-40B4-BE49-F238E27FC236}">
                <a16:creationId xmlns:a16="http://schemas.microsoft.com/office/drawing/2014/main" id="{8B50508A-541B-EF9F-D389-2686B2BBBF6D}"/>
              </a:ext>
            </a:extLst>
          </p:cNvPr>
          <p:cNvSpPr>
            <a:spLocks noGrp="1"/>
          </p:cNvSpPr>
          <p:nvPr>
            <p:ph type="body" sz="quarter" idx="10"/>
          </p:nvPr>
        </p:nvSpPr>
        <p:spPr/>
        <p:txBody>
          <a:bodyPr/>
          <a:lstStyle/>
          <a:p>
            <a:r>
              <a:rPr lang="en-US"/>
              <a:t>03</a:t>
            </a:r>
          </a:p>
        </p:txBody>
      </p:sp>
      <p:sp>
        <p:nvSpPr>
          <p:cNvPr id="4" name="Footer Placeholder 4">
            <a:extLst>
              <a:ext uri="{FF2B5EF4-FFF2-40B4-BE49-F238E27FC236}">
                <a16:creationId xmlns:a16="http://schemas.microsoft.com/office/drawing/2014/main" id="{427258D7-F838-E0D6-AB69-147AD9DB4D3F}"/>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1789233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1">
            <a:extLst>
              <a:ext uri="{FF2B5EF4-FFF2-40B4-BE49-F238E27FC236}">
                <a16:creationId xmlns:a16="http://schemas.microsoft.com/office/drawing/2014/main" id="{C260E411-4F73-088C-3C2F-16E44B785F2A}"/>
              </a:ext>
            </a:extLst>
          </p:cNvPr>
          <p:cNvSpPr/>
          <p:nvPr/>
        </p:nvSpPr>
        <p:spPr>
          <a:xfrm>
            <a:off x="681608" y="1060000"/>
            <a:ext cx="11031016" cy="4745852"/>
          </a:xfrm>
          <a:prstGeom prst="roundRect">
            <a:avLst>
              <a:gd name="adj" fmla="val 9653"/>
            </a:avLst>
          </a:prstGeom>
          <a:solidFill>
            <a:schemeClr val="accent6">
              <a:lumMod val="20000"/>
              <a:lumOff val="80000"/>
              <a:alpha val="2516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ADD7ED-CCE6-6DB2-FDF5-DEAC0BE2673C}"/>
              </a:ext>
            </a:extLst>
          </p:cNvPr>
          <p:cNvSpPr>
            <a:spLocks noGrp="1"/>
          </p:cNvSpPr>
          <p:nvPr>
            <p:ph type="title"/>
          </p:nvPr>
        </p:nvSpPr>
        <p:spPr/>
        <p:txBody>
          <a:bodyPr/>
          <a:lstStyle/>
          <a:p>
            <a:r>
              <a:rPr lang="en-US" sz="2400" b="1" dirty="0"/>
              <a:t>Research Framework</a:t>
            </a:r>
            <a:br>
              <a:rPr lang="en-US" sz="2400" b="1" dirty="0"/>
            </a:br>
            <a:r>
              <a:rPr lang="en-SG" sz="1800" dirty="0"/>
              <a:t>What was the overall approach?</a:t>
            </a:r>
            <a:endParaRPr lang="en-SG" dirty="0"/>
          </a:p>
        </p:txBody>
      </p:sp>
      <p:sp>
        <p:nvSpPr>
          <p:cNvPr id="5" name="Text Placeholder 4">
            <a:extLst>
              <a:ext uri="{FF2B5EF4-FFF2-40B4-BE49-F238E27FC236}">
                <a16:creationId xmlns:a16="http://schemas.microsoft.com/office/drawing/2014/main" id="{0F3753D3-AACF-DE4C-D40C-0AF8296AFCD4}"/>
              </a:ext>
            </a:extLst>
          </p:cNvPr>
          <p:cNvSpPr>
            <a:spLocks noGrp="1"/>
          </p:cNvSpPr>
          <p:nvPr>
            <p:ph type="body" sz="quarter" idx="13"/>
          </p:nvPr>
        </p:nvSpPr>
        <p:spPr>
          <a:xfrm>
            <a:off x="4200525" y="1108075"/>
            <a:ext cx="3336056" cy="483615"/>
          </a:xfrm>
          <a:ln>
            <a:noFill/>
          </a:ln>
        </p:spPr>
        <p:txBody>
          <a:bodyPr anchor="ctr"/>
          <a:lstStyle/>
          <a:p>
            <a:pPr algn="ctr"/>
            <a:r>
              <a:rPr lang="en-US" sz="2800">
                <a:latin typeface="+mn-lt"/>
              </a:rPr>
              <a:t>Research approach </a:t>
            </a:r>
            <a:endParaRPr lang="en-SG" sz="2800">
              <a:latin typeface="+mn-lt"/>
            </a:endParaRPr>
          </a:p>
        </p:txBody>
      </p:sp>
      <p:graphicFrame>
        <p:nvGraphicFramePr>
          <p:cNvPr id="8" name="Table 7">
            <a:extLst>
              <a:ext uri="{FF2B5EF4-FFF2-40B4-BE49-F238E27FC236}">
                <a16:creationId xmlns:a16="http://schemas.microsoft.com/office/drawing/2014/main" id="{BE4A743A-94F4-27E0-5876-74871CB56B4D}"/>
              </a:ext>
            </a:extLst>
          </p:cNvPr>
          <p:cNvGraphicFramePr>
            <a:graphicFrameLocks noGrp="1"/>
          </p:cNvGraphicFramePr>
          <p:nvPr>
            <p:extLst>
              <p:ext uri="{D42A27DB-BD31-4B8C-83A1-F6EECF244321}">
                <p14:modId xmlns:p14="http://schemas.microsoft.com/office/powerpoint/2010/main" val="3031447830"/>
              </p:ext>
            </p:extLst>
          </p:nvPr>
        </p:nvGraphicFramePr>
        <p:xfrm>
          <a:off x="1806575" y="2528315"/>
          <a:ext cx="8578850" cy="2805685"/>
        </p:xfrm>
        <a:graphic>
          <a:graphicData uri="http://schemas.openxmlformats.org/drawingml/2006/table">
            <a:tbl>
              <a:tblPr firstRow="1" bandRow="1">
                <a:tableStyleId>{5C22544A-7EE6-4342-B048-85BDC9FD1C3A}</a:tableStyleId>
              </a:tblPr>
              <a:tblGrid>
                <a:gridCol w="4289425">
                  <a:extLst>
                    <a:ext uri="{9D8B030D-6E8A-4147-A177-3AD203B41FA5}">
                      <a16:colId xmlns:a16="http://schemas.microsoft.com/office/drawing/2014/main" val="2255847843"/>
                    </a:ext>
                  </a:extLst>
                </a:gridCol>
                <a:gridCol w="4289425">
                  <a:extLst>
                    <a:ext uri="{9D8B030D-6E8A-4147-A177-3AD203B41FA5}">
                      <a16:colId xmlns:a16="http://schemas.microsoft.com/office/drawing/2014/main" val="2776904067"/>
                    </a:ext>
                  </a:extLst>
                </a:gridCol>
              </a:tblGrid>
              <a:tr h="1086284">
                <a:tc>
                  <a:txBody>
                    <a:bodyPr/>
                    <a:lstStyle/>
                    <a:p>
                      <a:pPr marL="342900" indent="-342900" algn="ctr">
                        <a:buFont typeface="+mj-lt"/>
                        <a:buAutoNum type="arabicPeriod"/>
                      </a:pPr>
                      <a:r>
                        <a:rPr lang="en-US" sz="1600">
                          <a:solidFill>
                            <a:schemeClr val="tx1"/>
                          </a:solidFill>
                        </a:rPr>
                        <a:t>Market Deep Dive </a:t>
                      </a:r>
                      <a:endParaRPr lang="en-SG" sz="160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ctr">
                        <a:buFont typeface="+mj-lt"/>
                        <a:buAutoNum type="arabicPeriod" startAt="2"/>
                      </a:pPr>
                      <a:r>
                        <a:rPr lang="en-US" sz="1600" b="1" kern="1200">
                          <a:solidFill>
                            <a:schemeClr val="tx1"/>
                          </a:solidFill>
                          <a:latin typeface="+mn-lt"/>
                          <a:ea typeface="+mn-ea"/>
                          <a:cs typeface="+mn-cs"/>
                        </a:rPr>
                        <a:t>Focus groups </a:t>
                      </a:r>
                      <a:endParaRPr lang="en-SG" sz="1600" b="1"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10849"/>
                  </a:ext>
                </a:extLst>
              </a:tr>
              <a:tr h="1719401">
                <a:tc>
                  <a:txBody>
                    <a:bodyPr/>
                    <a:lstStyle/>
                    <a:p>
                      <a:pPr marL="285750" indent="-285750" algn="ctr">
                        <a:buFont typeface="Arial" panose="020B0604020202020204" pitchFamily="34" charset="0"/>
                        <a:buChar char="•"/>
                      </a:pPr>
                      <a:r>
                        <a:rPr lang="en-US" sz="1600" dirty="0">
                          <a:solidFill>
                            <a:schemeClr val="tx1"/>
                          </a:solidFill>
                        </a:rPr>
                        <a:t>Industry trends </a:t>
                      </a:r>
                    </a:p>
                    <a:p>
                      <a:pPr marL="285750" indent="-285750" algn="ctr">
                        <a:buFont typeface="Arial" panose="020B0604020202020204" pitchFamily="34" charset="0"/>
                        <a:buChar char="•"/>
                      </a:pPr>
                      <a:r>
                        <a:rPr lang="en-US" sz="1600" dirty="0">
                          <a:solidFill>
                            <a:schemeClr val="tx1"/>
                          </a:solidFill>
                        </a:rPr>
                        <a:t>Quantitative insights</a:t>
                      </a:r>
                    </a:p>
                    <a:p>
                      <a:pPr marL="285750" indent="-285750" algn="ctr">
                        <a:buFont typeface="Arial" panose="020B0604020202020204" pitchFamily="34" charset="0"/>
                        <a:buChar char="•"/>
                      </a:pPr>
                      <a:r>
                        <a:rPr lang="en-US" sz="1600" dirty="0">
                          <a:solidFill>
                            <a:schemeClr val="tx1"/>
                          </a:solidFill>
                        </a:rPr>
                        <a:t>Public policy context </a:t>
                      </a:r>
                    </a:p>
                    <a:p>
                      <a:pPr marL="285750" indent="-285750" algn="ctr">
                        <a:buFont typeface="Arial" panose="020B0604020202020204" pitchFamily="34" charset="0"/>
                        <a:buChar char="•"/>
                      </a:pPr>
                      <a:r>
                        <a:rPr lang="en-US" sz="1600" dirty="0">
                          <a:solidFill>
                            <a:schemeClr val="tx1"/>
                          </a:solidFill>
                        </a:rPr>
                        <a:t>Regulation review</a:t>
                      </a:r>
                    </a:p>
                    <a:p>
                      <a:pPr marL="285750" indent="-285750" algn="ctr">
                        <a:buFont typeface="Arial" panose="020B0604020202020204" pitchFamily="34" charset="0"/>
                        <a:buChar char="•"/>
                      </a:pPr>
                      <a:r>
                        <a:rPr lang="en-US" sz="1600" dirty="0">
                          <a:solidFill>
                            <a:schemeClr val="tx1"/>
                          </a:solidFill>
                        </a:rPr>
                        <a:t>Product analysis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ctr">
                        <a:buFont typeface="Arial" panose="020B0604020202020204" pitchFamily="34" charset="0"/>
                        <a:buChar char="•"/>
                      </a:pPr>
                      <a:r>
                        <a:rPr lang="en-US" sz="1600" dirty="0">
                          <a:solidFill>
                            <a:schemeClr val="tx1"/>
                          </a:solidFill>
                        </a:rPr>
                        <a:t>Multi-generational view</a:t>
                      </a:r>
                    </a:p>
                    <a:p>
                      <a:pPr marL="285750" indent="-285750" algn="ctr">
                        <a:buFont typeface="Arial" panose="020B0604020202020204" pitchFamily="34" charset="0"/>
                        <a:buChar char="•"/>
                      </a:pPr>
                      <a:r>
                        <a:rPr lang="en-US" sz="1600" dirty="0">
                          <a:solidFill>
                            <a:schemeClr val="tx1"/>
                          </a:solidFill>
                        </a:rPr>
                        <a:t>Qualitative insights</a:t>
                      </a:r>
                    </a:p>
                    <a:p>
                      <a:pPr marL="285750" indent="-285750" algn="ctr">
                        <a:buFont typeface="Arial" panose="020B0604020202020204" pitchFamily="34" charset="0"/>
                        <a:buChar char="•"/>
                      </a:pPr>
                      <a:r>
                        <a:rPr lang="en-US" sz="1600" dirty="0">
                          <a:solidFill>
                            <a:schemeClr val="tx1"/>
                          </a:solidFill>
                        </a:rPr>
                        <a:t>Emotional drivers and attitudes </a:t>
                      </a:r>
                    </a:p>
                    <a:p>
                      <a:pPr marL="285750" indent="-285750" algn="ctr">
                        <a:buFont typeface="Arial" panose="020B0604020202020204" pitchFamily="34" charset="0"/>
                        <a:buChar char="•"/>
                      </a:pPr>
                      <a:r>
                        <a:rPr lang="en-US" sz="1600" dirty="0">
                          <a:solidFill>
                            <a:schemeClr val="tx1"/>
                          </a:solidFill>
                        </a:rPr>
                        <a:t>Product and provider perceptions </a:t>
                      </a:r>
                      <a:endParaRPr lang="en-SG"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65134"/>
                  </a:ext>
                </a:extLst>
              </a:tr>
            </a:tbl>
          </a:graphicData>
        </a:graphic>
      </p:graphicFrame>
      <p:cxnSp>
        <p:nvCxnSpPr>
          <p:cNvPr id="16" name="Connector: Elbow 15">
            <a:extLst>
              <a:ext uri="{FF2B5EF4-FFF2-40B4-BE49-F238E27FC236}">
                <a16:creationId xmlns:a16="http://schemas.microsoft.com/office/drawing/2014/main" id="{05F92AFA-3691-9651-440C-69FB75DA0122}"/>
              </a:ext>
            </a:extLst>
          </p:cNvPr>
          <p:cNvCxnSpPr>
            <a:cxnSpLocks/>
            <a:stCxn id="5" idx="3"/>
          </p:cNvCxnSpPr>
          <p:nvPr/>
        </p:nvCxnSpPr>
        <p:spPr>
          <a:xfrm>
            <a:off x="7536581" y="1349883"/>
            <a:ext cx="769219" cy="1224000"/>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Connector: Elbow 21">
            <a:extLst>
              <a:ext uri="{FF2B5EF4-FFF2-40B4-BE49-F238E27FC236}">
                <a16:creationId xmlns:a16="http://schemas.microsoft.com/office/drawing/2014/main" id="{A67D45BD-B32C-7DA1-E053-4837DB85D0F2}"/>
              </a:ext>
            </a:extLst>
          </p:cNvPr>
          <p:cNvCxnSpPr>
            <a:cxnSpLocks/>
            <a:stCxn id="5" idx="1"/>
          </p:cNvCxnSpPr>
          <p:nvPr/>
        </p:nvCxnSpPr>
        <p:spPr>
          <a:xfrm rot="10800000" flipV="1">
            <a:off x="3333757" y="1349883"/>
            <a:ext cx="866769" cy="1178432"/>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pic>
        <p:nvPicPr>
          <p:cNvPr id="25" name="Graphic 24" descr="Research with solid fill">
            <a:extLst>
              <a:ext uri="{FF2B5EF4-FFF2-40B4-BE49-F238E27FC236}">
                <a16:creationId xmlns:a16="http://schemas.microsoft.com/office/drawing/2014/main" id="{4951F031-E15C-9E85-373B-3A305DEB01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06575" y="2585541"/>
            <a:ext cx="914400" cy="914400"/>
          </a:xfrm>
          <a:prstGeom prst="rect">
            <a:avLst/>
          </a:prstGeom>
        </p:spPr>
      </p:pic>
      <p:pic>
        <p:nvPicPr>
          <p:cNvPr id="27" name="Graphic 26" descr="Group brainstorm with solid fill">
            <a:extLst>
              <a:ext uri="{FF2B5EF4-FFF2-40B4-BE49-F238E27FC236}">
                <a16:creationId xmlns:a16="http://schemas.microsoft.com/office/drawing/2014/main" id="{7BA1CA08-F97A-0558-B10B-F072E51B61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44025" y="2573883"/>
            <a:ext cx="914400" cy="914400"/>
          </a:xfrm>
          <a:prstGeom prst="rect">
            <a:avLst/>
          </a:prstGeom>
        </p:spPr>
      </p:pic>
      <p:sp>
        <p:nvSpPr>
          <p:cNvPr id="30" name="Rounded Rectangle 23">
            <a:extLst>
              <a:ext uri="{FF2B5EF4-FFF2-40B4-BE49-F238E27FC236}">
                <a16:creationId xmlns:a16="http://schemas.microsoft.com/office/drawing/2014/main" id="{C9E936B7-13E8-FB34-8C99-4EDAA641E069}"/>
              </a:ext>
            </a:extLst>
          </p:cNvPr>
          <p:cNvSpPr/>
          <p:nvPr/>
        </p:nvSpPr>
        <p:spPr>
          <a:xfrm>
            <a:off x="-51772" y="1268759"/>
            <a:ext cx="504057" cy="4680519"/>
          </a:xfrm>
          <a:prstGeom prst="roundRect">
            <a:avLst/>
          </a:prstGeom>
          <a:solidFill>
            <a:srgbClr val="D7D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660C698-2383-37B2-36DD-A82CE44E9183}"/>
              </a:ext>
            </a:extLst>
          </p:cNvPr>
          <p:cNvSpPr txBox="1"/>
          <p:nvPr/>
        </p:nvSpPr>
        <p:spPr>
          <a:xfrm rot="16200000">
            <a:off x="-2015067" y="3455424"/>
            <a:ext cx="4393078" cy="307777"/>
          </a:xfrm>
          <a:prstGeom prst="rect">
            <a:avLst/>
          </a:prstGeom>
          <a:noFill/>
        </p:spPr>
        <p:txBody>
          <a:bodyPr wrap="square" rtlCol="0">
            <a:spAutoFit/>
          </a:bodyPr>
          <a:lstStyle/>
          <a:p>
            <a:pPr algn="ctr" eaLnBrk="1" hangingPunct="1">
              <a:spcBef>
                <a:spcPts val="325"/>
              </a:spcBef>
            </a:pPr>
            <a:r>
              <a:rPr lang="en-US" altLang="en-US" sz="1400" b="1">
                <a:latin typeface="Georgia Pro" panose="02040502050405020303" pitchFamily="18" charset="0"/>
                <a:cs typeface="Tahoma" panose="020B0604030504040204" pitchFamily="34" charset="0"/>
              </a:rPr>
              <a:t>Research Framework</a:t>
            </a:r>
            <a:endParaRPr lang="en-US" altLang="en-US" sz="1400">
              <a:latin typeface="Georgia Pro" panose="02040502050405020303" pitchFamily="18" charset="0"/>
              <a:cs typeface="Tahoma" panose="020B0604030504040204" pitchFamily="34" charset="0"/>
            </a:endParaRPr>
          </a:p>
        </p:txBody>
      </p:sp>
      <p:pic>
        <p:nvPicPr>
          <p:cNvPr id="3" name="Picture Placeholder 11" descr="A logo with red text&#10;&#10;AI-generated content may be incorrect.">
            <a:extLst>
              <a:ext uri="{FF2B5EF4-FFF2-40B4-BE49-F238E27FC236}">
                <a16:creationId xmlns:a16="http://schemas.microsoft.com/office/drawing/2014/main" id="{B9E37615-B6BC-516C-8B2C-5B522B43A5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9019" y="16264"/>
            <a:ext cx="2093714" cy="1020058"/>
          </a:xfrm>
          <a:prstGeom prst="rect">
            <a:avLst/>
          </a:prstGeom>
        </p:spPr>
      </p:pic>
      <p:sp>
        <p:nvSpPr>
          <p:cNvPr id="4" name="Slide Number Placeholder 5">
            <a:extLst>
              <a:ext uri="{FF2B5EF4-FFF2-40B4-BE49-F238E27FC236}">
                <a16:creationId xmlns:a16="http://schemas.microsoft.com/office/drawing/2014/main" id="{711214B0-99E0-305C-DFC3-F43FB20D3833}"/>
              </a:ext>
            </a:extLst>
          </p:cNvPr>
          <p:cNvSpPr txBox="1">
            <a:spLocks/>
          </p:cNvSpPr>
          <p:nvPr/>
        </p:nvSpPr>
        <p:spPr>
          <a:xfrm>
            <a:off x="8839200" y="6451600"/>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F3F2B2B-7562-479E-82F7-5BE59BD56D98}" type="slidenum">
              <a:rPr lang="en-GB" sz="1100" smtClean="0">
                <a:solidFill>
                  <a:srgbClr val="22294F"/>
                </a:solidFill>
                <a:latin typeface="Avenir" panose="020B0503020203020204"/>
              </a:rPr>
              <a:pPr algn="r">
                <a:defRPr/>
              </a:pPr>
              <a:t>15</a:t>
            </a:fld>
            <a:endParaRPr lang="en-GB" sz="1100">
              <a:solidFill>
                <a:srgbClr val="22294F"/>
              </a:solidFill>
              <a:latin typeface="Avenir" panose="020B0503020203020204"/>
            </a:endParaRPr>
          </a:p>
        </p:txBody>
      </p:sp>
    </p:spTree>
    <p:extLst>
      <p:ext uri="{BB962C8B-B14F-4D97-AF65-F5344CB8AC3E}">
        <p14:creationId xmlns:p14="http://schemas.microsoft.com/office/powerpoint/2010/main" val="3181222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3836A-914B-8DFF-E061-154A129FAF6F}"/>
              </a:ext>
            </a:extLst>
          </p:cNvPr>
          <p:cNvSpPr>
            <a:spLocks noGrp="1"/>
          </p:cNvSpPr>
          <p:nvPr>
            <p:ph type="title" idx="4294967295"/>
          </p:nvPr>
        </p:nvSpPr>
        <p:spPr>
          <a:xfrm>
            <a:off x="671371" y="196702"/>
            <a:ext cx="9398000" cy="698500"/>
          </a:xfrm>
        </p:spPr>
        <p:txBody>
          <a:bodyPr/>
          <a:lstStyle/>
          <a:p>
            <a:pPr>
              <a:lnSpc>
                <a:spcPct val="110000"/>
              </a:lnSpc>
            </a:pPr>
            <a:r>
              <a:rPr lang="en-US" sz="2400" b="1" dirty="0"/>
              <a:t>Research Framework</a:t>
            </a:r>
            <a:br>
              <a:rPr lang="en-US" sz="2400" b="1" dirty="0"/>
            </a:br>
            <a:r>
              <a:rPr lang="en-SG" sz="1800" dirty="0"/>
              <a:t>What was the methodology for setting up the focus groups?</a:t>
            </a:r>
            <a:endParaRPr lang="en-SG" sz="2800" b="1" dirty="0"/>
          </a:p>
        </p:txBody>
      </p:sp>
      <p:sp>
        <p:nvSpPr>
          <p:cNvPr id="4" name="Text Placeholder 3">
            <a:extLst>
              <a:ext uri="{FF2B5EF4-FFF2-40B4-BE49-F238E27FC236}">
                <a16:creationId xmlns:a16="http://schemas.microsoft.com/office/drawing/2014/main" id="{F3313CFF-44EC-2730-E002-125430DF8582}"/>
              </a:ext>
            </a:extLst>
          </p:cNvPr>
          <p:cNvSpPr>
            <a:spLocks noGrp="1"/>
          </p:cNvSpPr>
          <p:nvPr>
            <p:ph type="body" sz="quarter" idx="4294967295"/>
          </p:nvPr>
        </p:nvSpPr>
        <p:spPr>
          <a:xfrm>
            <a:off x="921629" y="1046959"/>
            <a:ext cx="10936696" cy="587285"/>
          </a:xfrm>
        </p:spPr>
        <p:txBody>
          <a:bodyPr>
            <a:normAutofit fontScale="92500" lnSpcReduction="10000"/>
          </a:bodyPr>
          <a:lstStyle/>
          <a:p>
            <a:pPr marL="0" indent="0">
              <a:buNone/>
            </a:pPr>
            <a:r>
              <a:rPr lang="en-US" sz="1400" dirty="0"/>
              <a:t>Through focus groups conducted in conjunction with Harvard Undergraduate Consulting Group (‘HCCG’), we explored customer sentiment and understanding of lifetime retirement products across the UK, US and Australia and aimed to uncover the key factors that influence demand. We sought to determine if these factors varied by country.</a:t>
            </a:r>
          </a:p>
        </p:txBody>
      </p:sp>
      <p:sp>
        <p:nvSpPr>
          <p:cNvPr id="5" name="Rounded Rectangle 23">
            <a:extLst>
              <a:ext uri="{FF2B5EF4-FFF2-40B4-BE49-F238E27FC236}">
                <a16:creationId xmlns:a16="http://schemas.microsoft.com/office/drawing/2014/main" id="{5A84E7FE-5701-7E1E-B961-DA31BDCDD7F8}"/>
              </a:ext>
            </a:extLst>
          </p:cNvPr>
          <p:cNvSpPr/>
          <p:nvPr/>
        </p:nvSpPr>
        <p:spPr>
          <a:xfrm>
            <a:off x="-51772" y="1268759"/>
            <a:ext cx="504057" cy="4680519"/>
          </a:xfrm>
          <a:prstGeom prst="roundRect">
            <a:avLst/>
          </a:prstGeom>
          <a:solidFill>
            <a:srgbClr val="D7D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79C4CEB-29D0-2A26-4856-AE6565A0A7B8}"/>
              </a:ext>
            </a:extLst>
          </p:cNvPr>
          <p:cNvSpPr txBox="1"/>
          <p:nvPr/>
        </p:nvSpPr>
        <p:spPr>
          <a:xfrm rot="16200000">
            <a:off x="-2015067" y="3455424"/>
            <a:ext cx="4393078" cy="307777"/>
          </a:xfrm>
          <a:prstGeom prst="rect">
            <a:avLst/>
          </a:prstGeom>
          <a:noFill/>
        </p:spPr>
        <p:txBody>
          <a:bodyPr wrap="square" rtlCol="0">
            <a:spAutoFit/>
          </a:bodyPr>
          <a:lstStyle/>
          <a:p>
            <a:pPr algn="ctr" eaLnBrk="1" hangingPunct="1">
              <a:spcBef>
                <a:spcPts val="325"/>
              </a:spcBef>
            </a:pPr>
            <a:r>
              <a:rPr lang="en-US" altLang="en-US" sz="1400" b="1">
                <a:latin typeface="Georgia Pro" panose="02040502050405020303" pitchFamily="18" charset="0"/>
                <a:cs typeface="Tahoma" panose="020B0604030504040204" pitchFamily="34" charset="0"/>
              </a:rPr>
              <a:t>Research Framework</a:t>
            </a:r>
            <a:endParaRPr lang="en-US" altLang="en-US" sz="1400">
              <a:latin typeface="Georgia Pro" panose="02040502050405020303" pitchFamily="18" charset="0"/>
              <a:cs typeface="Tahoma" panose="020B0604030504040204" pitchFamily="34" charset="0"/>
            </a:endParaRPr>
          </a:p>
        </p:txBody>
      </p:sp>
      <p:sp>
        <p:nvSpPr>
          <p:cNvPr id="7" name="TextBox 6">
            <a:extLst>
              <a:ext uri="{FF2B5EF4-FFF2-40B4-BE49-F238E27FC236}">
                <a16:creationId xmlns:a16="http://schemas.microsoft.com/office/drawing/2014/main" id="{3A254CB0-1405-A9FD-1A5A-6E5E3F1F1DED}"/>
              </a:ext>
            </a:extLst>
          </p:cNvPr>
          <p:cNvSpPr txBox="1"/>
          <p:nvPr/>
        </p:nvSpPr>
        <p:spPr>
          <a:xfrm>
            <a:off x="2688470" y="4290166"/>
            <a:ext cx="0" cy="0"/>
          </a:xfrm>
          <a:prstGeom prst="rect">
            <a:avLst/>
          </a:prstGeom>
        </p:spPr>
        <p:txBody>
          <a:bodyPr wrap="none" lIns="0" tIns="0" rIns="0" bIns="0" rtlCol="0">
            <a:noAutofit/>
          </a:bodyPr>
          <a:lstStyle/>
          <a:p>
            <a:pPr>
              <a:defRPr/>
            </a:pPr>
            <a:endParaRPr lang="en-US">
              <a:solidFill>
                <a:srgbClr val="000000"/>
              </a:solidFill>
              <a:latin typeface="Avenir Next"/>
            </a:endParaRPr>
          </a:p>
        </p:txBody>
      </p:sp>
      <p:sp>
        <p:nvSpPr>
          <p:cNvPr id="8" name="TextBox 7">
            <a:extLst>
              <a:ext uri="{FF2B5EF4-FFF2-40B4-BE49-F238E27FC236}">
                <a16:creationId xmlns:a16="http://schemas.microsoft.com/office/drawing/2014/main" id="{383BD483-390D-3C47-7F0C-82AEE32A9412}"/>
              </a:ext>
            </a:extLst>
          </p:cNvPr>
          <p:cNvSpPr txBox="1"/>
          <p:nvPr/>
        </p:nvSpPr>
        <p:spPr>
          <a:xfrm>
            <a:off x="2563580" y="4186854"/>
            <a:ext cx="0" cy="0"/>
          </a:xfrm>
          <a:prstGeom prst="rect">
            <a:avLst/>
          </a:prstGeom>
        </p:spPr>
        <p:txBody>
          <a:bodyPr wrap="none" lIns="0" tIns="0" rIns="0" bIns="0" rtlCol="0">
            <a:noAutofit/>
          </a:bodyPr>
          <a:lstStyle/>
          <a:p>
            <a:pPr>
              <a:defRPr/>
            </a:pPr>
            <a:endParaRPr lang="en-US">
              <a:solidFill>
                <a:srgbClr val="000000"/>
              </a:solidFill>
              <a:latin typeface="Avenir Next"/>
            </a:endParaRPr>
          </a:p>
        </p:txBody>
      </p:sp>
      <p:sp>
        <p:nvSpPr>
          <p:cNvPr id="9" name="Content Placeholder 3">
            <a:extLst>
              <a:ext uri="{FF2B5EF4-FFF2-40B4-BE49-F238E27FC236}">
                <a16:creationId xmlns:a16="http://schemas.microsoft.com/office/drawing/2014/main" id="{14BAB254-00B7-6D20-D3F0-AADCA96DCEB2}"/>
              </a:ext>
            </a:extLst>
          </p:cNvPr>
          <p:cNvSpPr txBox="1">
            <a:spLocks/>
          </p:cNvSpPr>
          <p:nvPr/>
        </p:nvSpPr>
        <p:spPr>
          <a:xfrm>
            <a:off x="6995221" y="1806820"/>
            <a:ext cx="1957388" cy="219075"/>
          </a:xfrm>
          <a:prstGeom prst="rect">
            <a:avLst/>
          </a:prstGeom>
        </p:spPr>
        <p:txBody>
          <a:bodyPr lIns="0" tIns="0" rIns="0" bIns="0"/>
          <a:lstStyle>
            <a:lvl1pPr marL="6350" indent="0" algn="l" defTabSz="914400" rtl="0" eaLnBrk="1" latinLnBrk="0" hangingPunct="1">
              <a:lnSpc>
                <a:spcPts val="1700"/>
              </a:lnSpc>
              <a:spcBef>
                <a:spcPts val="1000"/>
              </a:spcBef>
              <a:buClr>
                <a:schemeClr val="accent1"/>
              </a:buClr>
              <a:buFontTx/>
              <a:buNone/>
              <a:tabLst/>
              <a:defRPr sz="1200" b="1" i="0" kern="1000" cap="all" spc="100" baseline="0">
                <a:solidFill>
                  <a:srgbClr val="A82626"/>
                </a:solidFill>
                <a:latin typeface="Avenir Next Demi Bold" charset="0"/>
                <a:ea typeface="Avenir Next Demi Bold" charset="0"/>
                <a:cs typeface="Avenir Next Demi Bold" charset="0"/>
              </a:defRPr>
            </a:lvl1pPr>
            <a:lvl2pPr marL="295275" indent="-115888" algn="l" defTabSz="914400" rtl="0" eaLnBrk="1" latinLnBrk="0" hangingPunct="1">
              <a:lnSpc>
                <a:spcPts val="1500"/>
              </a:lnSpc>
              <a:spcBef>
                <a:spcPts val="500"/>
              </a:spcBef>
              <a:buClr>
                <a:srgbClr val="BE2F39"/>
              </a:buClr>
              <a:buFont typeface="Arial" charset="0"/>
              <a:buChar char="•"/>
              <a:tabLst/>
              <a:defRPr sz="1000" kern="1000" baseline="0">
                <a:solidFill>
                  <a:schemeClr val="tx1"/>
                </a:solidFill>
                <a:latin typeface="Avenir Next Regular" charset="0"/>
                <a:ea typeface="+mn-ea"/>
                <a:cs typeface="+mn-cs"/>
              </a:defRPr>
            </a:lvl2pPr>
            <a:lvl3pPr marL="465138" indent="-169863" algn="l" defTabSz="914400" rtl="0" eaLnBrk="1" latinLnBrk="0" hangingPunct="1">
              <a:lnSpc>
                <a:spcPts val="1500"/>
              </a:lnSpc>
              <a:spcBef>
                <a:spcPts val="500"/>
              </a:spcBef>
              <a:buClr>
                <a:srgbClr val="BE2F39"/>
              </a:buClr>
              <a:buFontTx/>
              <a:buBlip>
                <a:blip r:embed="rId2"/>
              </a:buBlip>
              <a:tabLst/>
              <a:defRPr sz="1000" kern="1000" baseline="0">
                <a:solidFill>
                  <a:schemeClr val="tx1"/>
                </a:solidFill>
                <a:latin typeface="Avenir Next Regular" charset="0"/>
                <a:ea typeface="+mn-ea"/>
                <a:cs typeface="+mn-cs"/>
              </a:defRPr>
            </a:lvl3pPr>
            <a:lvl4pPr marL="635000" indent="-169863" algn="l" defTabSz="914400" rtl="0" eaLnBrk="1" latinLnBrk="0" hangingPunct="1">
              <a:lnSpc>
                <a:spcPts val="1500"/>
              </a:lnSpc>
              <a:spcBef>
                <a:spcPts val="500"/>
              </a:spcBef>
              <a:buClr>
                <a:schemeClr val="accent2"/>
              </a:buClr>
              <a:buFontTx/>
              <a:buBlip>
                <a:blip r:embed="rId3"/>
              </a:buBlip>
              <a:tabLst/>
              <a:defRPr sz="1000" kern="1000" baseline="0">
                <a:solidFill>
                  <a:schemeClr val="tx1"/>
                </a:solidFill>
                <a:latin typeface="Avenir Next Regular" charset="0"/>
                <a:ea typeface="+mn-ea"/>
                <a:cs typeface="+mn-cs"/>
              </a:defRPr>
            </a:lvl4pPr>
            <a:lvl5pPr marL="803275" indent="-168275" algn="l" defTabSz="914400" rtl="0" eaLnBrk="1" latinLnBrk="0" hangingPunct="1">
              <a:lnSpc>
                <a:spcPts val="1500"/>
              </a:lnSpc>
              <a:spcBef>
                <a:spcPts val="500"/>
              </a:spcBef>
              <a:buClr>
                <a:schemeClr val="bg1">
                  <a:lumMod val="85000"/>
                </a:schemeClr>
              </a:buClr>
              <a:buFontTx/>
              <a:buBlip>
                <a:blip r:embed="rId4"/>
              </a:buBlip>
              <a:tabLst/>
              <a:defRPr sz="1000" kern="1000" baseline="0">
                <a:solidFill>
                  <a:schemeClr val="tx1"/>
                </a:solidFill>
                <a:latin typeface="Avenir Next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350" marR="0" lvl="0" indent="0" algn="ctr" defTabSz="914400" rtl="0" eaLnBrk="1" fontAlgn="auto" latinLnBrk="0" hangingPunct="1">
              <a:lnSpc>
                <a:spcPts val="1700"/>
              </a:lnSpc>
              <a:spcBef>
                <a:spcPts val="1000"/>
              </a:spcBef>
              <a:spcAft>
                <a:spcPts val="0"/>
              </a:spcAft>
              <a:buClr>
                <a:srgbClr val="EAEAEA"/>
              </a:buClr>
              <a:buSzTx/>
              <a:buFontTx/>
              <a:buNone/>
              <a:tabLst/>
              <a:defRPr/>
            </a:pPr>
            <a:r>
              <a:rPr kumimoji="0" lang="en-US" sz="1200" b="1" i="0" u="none" strike="noStrike" kern="1000" cap="all" spc="100" normalizeH="0" baseline="0" noProof="0">
                <a:ln>
                  <a:noFill/>
                </a:ln>
                <a:solidFill>
                  <a:schemeClr val="accent5"/>
                </a:solidFill>
                <a:effectLst/>
                <a:uLnTx/>
                <a:uFillTx/>
                <a:latin typeface="Avenir Next Demi Bold" charset="0"/>
              </a:rPr>
              <a:t>Sample selection</a:t>
            </a:r>
          </a:p>
        </p:txBody>
      </p:sp>
      <p:grpSp>
        <p:nvGrpSpPr>
          <p:cNvPr id="10" name="Group 9">
            <a:extLst>
              <a:ext uri="{FF2B5EF4-FFF2-40B4-BE49-F238E27FC236}">
                <a16:creationId xmlns:a16="http://schemas.microsoft.com/office/drawing/2014/main" id="{69478DDE-CA2F-DCB2-B7D8-9EDF8B81AAE3}"/>
              </a:ext>
            </a:extLst>
          </p:cNvPr>
          <p:cNvGrpSpPr/>
          <p:nvPr/>
        </p:nvGrpSpPr>
        <p:grpSpPr>
          <a:xfrm>
            <a:off x="6583983" y="2068460"/>
            <a:ext cx="1520538" cy="349250"/>
            <a:chOff x="0" y="-13913"/>
            <a:chExt cx="1068894" cy="349580"/>
          </a:xfrm>
        </p:grpSpPr>
        <p:sp>
          <p:nvSpPr>
            <p:cNvPr id="11" name="Rounded Rectangle 89">
              <a:extLst>
                <a:ext uri="{FF2B5EF4-FFF2-40B4-BE49-F238E27FC236}">
                  <a16:creationId xmlns:a16="http://schemas.microsoft.com/office/drawing/2014/main" id="{A6EE38FB-4F9C-F5E3-8989-DADA492B2ED8}"/>
                </a:ext>
              </a:extLst>
            </p:cNvPr>
            <p:cNvSpPr/>
            <p:nvPr/>
          </p:nvSpPr>
          <p:spPr>
            <a:xfrm>
              <a:off x="0" y="11381"/>
              <a:ext cx="977082" cy="275054"/>
            </a:xfrm>
            <a:prstGeom prst="roundRect">
              <a:avLst/>
            </a:prstGeom>
            <a:solidFill>
              <a:schemeClr val="accent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a:ea typeface="+mn-ea"/>
                <a:cs typeface="+mn-cs"/>
              </a:endParaRPr>
            </a:p>
          </p:txBody>
        </p:sp>
        <p:sp>
          <p:nvSpPr>
            <p:cNvPr id="12" name="Text Box 97">
              <a:extLst>
                <a:ext uri="{FF2B5EF4-FFF2-40B4-BE49-F238E27FC236}">
                  <a16:creationId xmlns:a16="http://schemas.microsoft.com/office/drawing/2014/main" id="{9FD93733-319C-A636-4F01-36E5FA7FA4A3}"/>
                </a:ext>
              </a:extLst>
            </p:cNvPr>
            <p:cNvSpPr txBox="1"/>
            <p:nvPr/>
          </p:nvSpPr>
          <p:spPr>
            <a:xfrm>
              <a:off x="146986" y="-13913"/>
              <a:ext cx="921908" cy="34958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latin typeface="Avenir Next" panose="020B0503020202020204" pitchFamily="34" charset="0"/>
                  <a:ea typeface="Calibri" panose="020F0502020204030204" pitchFamily="34" charset="0"/>
                  <a:cs typeface="Times New Roman" panose="02020603050405020304" pitchFamily="18" charset="0"/>
                </a:rPr>
                <a:t>Age Range</a:t>
              </a:r>
              <a:endParaRPr kumimoji="0" lang="en-US" sz="12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9B9328B0-8C16-3639-9076-711B99D60545}"/>
              </a:ext>
            </a:extLst>
          </p:cNvPr>
          <p:cNvGrpSpPr/>
          <p:nvPr/>
        </p:nvGrpSpPr>
        <p:grpSpPr>
          <a:xfrm>
            <a:off x="8076118" y="2071410"/>
            <a:ext cx="1484468" cy="328613"/>
            <a:chOff x="-26063" y="-3304"/>
            <a:chExt cx="1301442" cy="329673"/>
          </a:xfrm>
        </p:grpSpPr>
        <p:sp>
          <p:nvSpPr>
            <p:cNvPr id="14" name="Rounded Rectangle 94">
              <a:extLst>
                <a:ext uri="{FF2B5EF4-FFF2-40B4-BE49-F238E27FC236}">
                  <a16:creationId xmlns:a16="http://schemas.microsoft.com/office/drawing/2014/main" id="{3BF9E077-74C5-75FB-2C87-DADB4F04DAAC}"/>
                </a:ext>
              </a:extLst>
            </p:cNvPr>
            <p:cNvSpPr/>
            <p:nvPr/>
          </p:nvSpPr>
          <p:spPr>
            <a:xfrm>
              <a:off x="-26063" y="20741"/>
              <a:ext cx="1301442" cy="274949"/>
            </a:xfrm>
            <a:prstGeom prst="roundRect">
              <a:avLst/>
            </a:prstGeom>
            <a:solidFill>
              <a:schemeClr val="accent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a:ea typeface="+mn-ea"/>
                <a:cs typeface="+mn-cs"/>
              </a:endParaRPr>
            </a:p>
          </p:txBody>
        </p:sp>
        <p:sp>
          <p:nvSpPr>
            <p:cNvPr id="15" name="Text Box 151">
              <a:extLst>
                <a:ext uri="{FF2B5EF4-FFF2-40B4-BE49-F238E27FC236}">
                  <a16:creationId xmlns:a16="http://schemas.microsoft.com/office/drawing/2014/main" id="{108F2421-CCBC-2862-5028-92CD38AEE83F}"/>
                </a:ext>
              </a:extLst>
            </p:cNvPr>
            <p:cNvSpPr txBox="1"/>
            <p:nvPr/>
          </p:nvSpPr>
          <p:spPr>
            <a:xfrm>
              <a:off x="169782" y="-3304"/>
              <a:ext cx="1009010" cy="32967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latin typeface="Avenir Next" panose="020B0503020202020204" pitchFamily="34" charset="0"/>
                  <a:ea typeface="Calibri" panose="020F0502020204030204" pitchFamily="34" charset="0"/>
                  <a:cs typeface="Times New Roman" panose="02020603050405020304" pitchFamily="18" charset="0"/>
                </a:rPr>
                <a:t>Geography</a:t>
              </a:r>
              <a:endParaRPr kumimoji="0" lang="en-US" sz="12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6CE800F1-F07E-B763-15BF-82084AB7F1D4}"/>
              </a:ext>
            </a:extLst>
          </p:cNvPr>
          <p:cNvGrpSpPr/>
          <p:nvPr/>
        </p:nvGrpSpPr>
        <p:grpSpPr>
          <a:xfrm>
            <a:off x="6583983" y="2718992"/>
            <a:ext cx="1440880" cy="296863"/>
            <a:chOff x="3" y="5812"/>
            <a:chExt cx="1407782" cy="297815"/>
          </a:xfrm>
        </p:grpSpPr>
        <p:grpSp>
          <p:nvGrpSpPr>
            <p:cNvPr id="17" name="Group 16">
              <a:extLst>
                <a:ext uri="{FF2B5EF4-FFF2-40B4-BE49-F238E27FC236}">
                  <a16:creationId xmlns:a16="http://schemas.microsoft.com/office/drawing/2014/main" id="{DAD65FF9-93E0-21AB-812B-91E72D86261F}"/>
                </a:ext>
              </a:extLst>
            </p:cNvPr>
            <p:cNvGrpSpPr/>
            <p:nvPr/>
          </p:nvGrpSpPr>
          <p:grpSpPr>
            <a:xfrm>
              <a:off x="3" y="5812"/>
              <a:ext cx="1407782" cy="297815"/>
              <a:chOff x="3" y="5812"/>
              <a:chExt cx="1407782" cy="297815"/>
            </a:xfrm>
          </p:grpSpPr>
          <p:sp>
            <p:nvSpPr>
              <p:cNvPr id="19" name="Rounded Rectangle 99">
                <a:extLst>
                  <a:ext uri="{FF2B5EF4-FFF2-40B4-BE49-F238E27FC236}">
                    <a16:creationId xmlns:a16="http://schemas.microsoft.com/office/drawing/2014/main" id="{3F987B6C-2F3C-F250-F390-A6749BBC1BDB}"/>
                  </a:ext>
                </a:extLst>
              </p:cNvPr>
              <p:cNvSpPr/>
              <p:nvPr/>
            </p:nvSpPr>
            <p:spPr>
              <a:xfrm>
                <a:off x="3" y="15858"/>
                <a:ext cx="1376977" cy="275367"/>
              </a:xfrm>
              <a:prstGeom prst="roundRect">
                <a:avLst/>
              </a:prstGeom>
              <a:solidFill>
                <a:schemeClr val="accent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a:ea typeface="+mn-ea"/>
                  <a:cs typeface="+mn-cs"/>
                </a:endParaRPr>
              </a:p>
            </p:txBody>
          </p:sp>
          <p:sp>
            <p:nvSpPr>
              <p:cNvPr id="20" name="Text Box 156">
                <a:extLst>
                  <a:ext uri="{FF2B5EF4-FFF2-40B4-BE49-F238E27FC236}">
                    <a16:creationId xmlns:a16="http://schemas.microsoft.com/office/drawing/2014/main" id="{FCF70559-82AA-1106-C185-CEC7CB68A31C}"/>
                  </a:ext>
                </a:extLst>
              </p:cNvPr>
              <p:cNvSpPr txBox="1"/>
              <p:nvPr/>
            </p:nvSpPr>
            <p:spPr>
              <a:xfrm>
                <a:off x="202772" y="5812"/>
                <a:ext cx="1205013" cy="29781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latin typeface="Avenir Next" panose="020B0503020202020204" pitchFamily="34" charset="0"/>
                    <a:ea typeface="Calibri" panose="020F0502020204030204" pitchFamily="34" charset="0"/>
                    <a:cs typeface="Times New Roman" panose="02020603050405020304" pitchFamily="18" charset="0"/>
                  </a:rPr>
                  <a:t>Career Stages</a:t>
                </a:r>
                <a:endParaRPr kumimoji="0" lang="en-US" sz="12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8" name="Graphic 157" descr="Gold bars with solid fill">
              <a:extLst>
                <a:ext uri="{FF2B5EF4-FFF2-40B4-BE49-F238E27FC236}">
                  <a16:creationId xmlns:a16="http://schemas.microsoft.com/office/drawing/2014/main" id="{2ECE7914-5B80-79D3-D758-0B051A2B504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0100" y="66826"/>
              <a:ext cx="137642" cy="163686"/>
            </a:xfrm>
            <a:prstGeom prst="rect">
              <a:avLst/>
            </a:prstGeom>
          </p:spPr>
        </p:pic>
      </p:grpSp>
      <p:grpSp>
        <p:nvGrpSpPr>
          <p:cNvPr id="21" name="Group 20">
            <a:extLst>
              <a:ext uri="{FF2B5EF4-FFF2-40B4-BE49-F238E27FC236}">
                <a16:creationId xmlns:a16="http://schemas.microsoft.com/office/drawing/2014/main" id="{925542E3-355C-F6D1-C949-991C39DBF174}"/>
              </a:ext>
            </a:extLst>
          </p:cNvPr>
          <p:cNvGrpSpPr/>
          <p:nvPr/>
        </p:nvGrpSpPr>
        <p:grpSpPr>
          <a:xfrm>
            <a:off x="8076119" y="2729724"/>
            <a:ext cx="1496754" cy="273050"/>
            <a:chOff x="-610786" y="20741"/>
            <a:chExt cx="1925871" cy="274949"/>
          </a:xfrm>
        </p:grpSpPr>
        <p:sp>
          <p:nvSpPr>
            <p:cNvPr id="22" name="Rounded Rectangle 104">
              <a:extLst>
                <a:ext uri="{FF2B5EF4-FFF2-40B4-BE49-F238E27FC236}">
                  <a16:creationId xmlns:a16="http://schemas.microsoft.com/office/drawing/2014/main" id="{D396518F-A960-363D-1F70-CE30E0B1EAD4}"/>
                </a:ext>
              </a:extLst>
            </p:cNvPr>
            <p:cNvSpPr/>
            <p:nvPr/>
          </p:nvSpPr>
          <p:spPr>
            <a:xfrm>
              <a:off x="-610786" y="20741"/>
              <a:ext cx="1925871" cy="274949"/>
            </a:xfrm>
            <a:prstGeom prst="roundRect">
              <a:avLst/>
            </a:prstGeom>
            <a:solidFill>
              <a:schemeClr val="accent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a:ea typeface="+mn-ea"/>
                <a:cs typeface="+mn-cs"/>
              </a:endParaRPr>
            </a:p>
          </p:txBody>
        </p:sp>
        <p:sp>
          <p:nvSpPr>
            <p:cNvPr id="23" name="Text Box 151">
              <a:extLst>
                <a:ext uri="{FF2B5EF4-FFF2-40B4-BE49-F238E27FC236}">
                  <a16:creationId xmlns:a16="http://schemas.microsoft.com/office/drawing/2014/main" id="{5C88C599-2488-5FBA-93DA-C7AE3913FC01}"/>
                </a:ext>
              </a:extLst>
            </p:cNvPr>
            <p:cNvSpPr txBox="1"/>
            <p:nvPr/>
          </p:nvSpPr>
          <p:spPr>
            <a:xfrm>
              <a:off x="-220202" y="49977"/>
              <a:ext cx="1177670" cy="243408"/>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latin typeface="Avenir Next" panose="020B0503020202020204" pitchFamily="34" charset="0"/>
                  <a:ea typeface="Calibri" panose="020F0502020204030204" pitchFamily="34" charset="0"/>
                  <a:cs typeface="Times New Roman" panose="02020603050405020304" pitchFamily="18" charset="0"/>
                </a:rPr>
                <a:t>Gender</a:t>
              </a:r>
              <a:endParaRPr kumimoji="0" lang="en-US" sz="12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TextBox 23">
            <a:extLst>
              <a:ext uri="{FF2B5EF4-FFF2-40B4-BE49-F238E27FC236}">
                <a16:creationId xmlns:a16="http://schemas.microsoft.com/office/drawing/2014/main" id="{5978E712-11D3-089D-57ED-684DDE6BA488}"/>
              </a:ext>
            </a:extLst>
          </p:cNvPr>
          <p:cNvSpPr txBox="1"/>
          <p:nvPr/>
        </p:nvSpPr>
        <p:spPr>
          <a:xfrm>
            <a:off x="5545397" y="5681510"/>
            <a:ext cx="0" cy="0"/>
          </a:xfrm>
          <a:prstGeom prst="rect">
            <a:avLst/>
          </a:prstGeom>
        </p:spPr>
        <p:txBody>
          <a:bodyPr wrap="none" lIns="0" tIns="0" rIns="0" bIns="0" rtlCol="0">
            <a:noAutofit/>
          </a:bodyPr>
          <a:lstStyle/>
          <a:p>
            <a:pPr>
              <a:defRPr/>
            </a:pPr>
            <a:endParaRPr lang="en-US">
              <a:solidFill>
                <a:srgbClr val="000000"/>
              </a:solidFill>
              <a:latin typeface="Avenir Next"/>
            </a:endParaRPr>
          </a:p>
        </p:txBody>
      </p:sp>
      <p:sp>
        <p:nvSpPr>
          <p:cNvPr id="25" name="Rounded Rectangle 114">
            <a:extLst>
              <a:ext uri="{FF2B5EF4-FFF2-40B4-BE49-F238E27FC236}">
                <a16:creationId xmlns:a16="http://schemas.microsoft.com/office/drawing/2014/main" id="{F37A690C-6FE1-2BAC-9528-744940B77881}"/>
              </a:ext>
            </a:extLst>
          </p:cNvPr>
          <p:cNvSpPr/>
          <p:nvPr/>
        </p:nvSpPr>
        <p:spPr>
          <a:xfrm>
            <a:off x="4298302" y="4417150"/>
            <a:ext cx="1958610" cy="1913423"/>
          </a:xfrm>
          <a:prstGeom prst="roundRect">
            <a:avLst/>
          </a:prstGeom>
          <a:solidFill>
            <a:srgbClr val="FFFFFF">
              <a:lumMod val="95000"/>
            </a:srgbClr>
          </a:solidFill>
          <a:ln w="28575"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82626"/>
              </a:solidFill>
              <a:effectLst/>
              <a:uLnTx/>
              <a:uFillTx/>
              <a:latin typeface="Avenir Next"/>
              <a:ea typeface="+mn-ea"/>
              <a:cs typeface="+mn-cs"/>
            </a:endParaRPr>
          </a:p>
        </p:txBody>
      </p:sp>
      <p:sp>
        <p:nvSpPr>
          <p:cNvPr id="26" name="Rounded Rectangle 115">
            <a:extLst>
              <a:ext uri="{FF2B5EF4-FFF2-40B4-BE49-F238E27FC236}">
                <a16:creationId xmlns:a16="http://schemas.microsoft.com/office/drawing/2014/main" id="{E70F8158-2A13-D346-5704-A10873363966}"/>
              </a:ext>
            </a:extLst>
          </p:cNvPr>
          <p:cNvSpPr/>
          <p:nvPr/>
        </p:nvSpPr>
        <p:spPr>
          <a:xfrm>
            <a:off x="1870258" y="2221934"/>
            <a:ext cx="1958610" cy="1913423"/>
          </a:xfrm>
          <a:prstGeom prst="roundRect">
            <a:avLst/>
          </a:prstGeom>
          <a:solidFill>
            <a:srgbClr val="FFFFFF">
              <a:lumMod val="95000"/>
            </a:srgbClr>
          </a:solidFill>
          <a:ln w="28575"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82626"/>
              </a:solidFill>
              <a:effectLst/>
              <a:uLnTx/>
              <a:uFillTx/>
              <a:latin typeface="Avenir Next"/>
              <a:ea typeface="+mn-ea"/>
              <a:cs typeface="+mn-cs"/>
            </a:endParaRPr>
          </a:p>
        </p:txBody>
      </p:sp>
      <p:sp>
        <p:nvSpPr>
          <p:cNvPr id="27" name="Oval 8">
            <a:extLst>
              <a:ext uri="{FF2B5EF4-FFF2-40B4-BE49-F238E27FC236}">
                <a16:creationId xmlns:a16="http://schemas.microsoft.com/office/drawing/2014/main" id="{CF5CF63C-26EA-A852-4BF7-C833775D695F}"/>
              </a:ext>
            </a:extLst>
          </p:cNvPr>
          <p:cNvSpPr>
            <a:spLocks noChangeArrowheads="1"/>
          </p:cNvSpPr>
          <p:nvPr/>
        </p:nvSpPr>
        <p:spPr bwMode="blackWhite">
          <a:xfrm>
            <a:off x="4126704" y="4337485"/>
            <a:ext cx="519317" cy="506178"/>
          </a:xfrm>
          <a:prstGeom prst="ellipse">
            <a:avLst/>
          </a:prstGeom>
          <a:solidFill>
            <a:schemeClr val="accent3"/>
          </a:solidFill>
          <a:ln w="12700">
            <a:noFill/>
            <a:prstDash val="solid"/>
            <a:round/>
            <a:headEnd/>
            <a:tailEnd/>
          </a:ln>
          <a:effectLst/>
        </p:spPr>
        <p:txBody>
          <a:bodyPr wrap="none" lIns="0" tIns="0" rIns="0" bIns="0" anchor="ctr"/>
          <a:lstStyle>
            <a:lvl1pPr defTabSz="804863" eaLnBrk="0" hangingPunct="0">
              <a:defRPr sz="1600">
                <a:solidFill>
                  <a:schemeClr val="tx1"/>
                </a:solidFill>
                <a:latin typeface="Arial" pitchFamily="34" charset="0"/>
                <a:ea typeface="-윤고딕130" pitchFamily="18" charset="-127"/>
              </a:defRPr>
            </a:lvl1pPr>
            <a:lvl2pPr marL="742950" indent="-285750" defTabSz="804863" eaLnBrk="0" hangingPunct="0">
              <a:defRPr sz="1600">
                <a:solidFill>
                  <a:schemeClr val="tx1"/>
                </a:solidFill>
                <a:latin typeface="Arial" pitchFamily="34" charset="0"/>
                <a:ea typeface="-윤고딕130" pitchFamily="18" charset="-127"/>
              </a:defRPr>
            </a:lvl2pPr>
            <a:lvl3pPr marL="1143000" indent="-228600" defTabSz="804863" eaLnBrk="0" hangingPunct="0">
              <a:defRPr sz="1600">
                <a:solidFill>
                  <a:schemeClr val="tx1"/>
                </a:solidFill>
                <a:latin typeface="Arial" pitchFamily="34" charset="0"/>
                <a:ea typeface="-윤고딕130" pitchFamily="18" charset="-127"/>
              </a:defRPr>
            </a:lvl3pPr>
            <a:lvl4pPr marL="1600200" indent="-228600" defTabSz="804863" eaLnBrk="0" hangingPunct="0">
              <a:defRPr sz="1600">
                <a:solidFill>
                  <a:schemeClr val="tx1"/>
                </a:solidFill>
                <a:latin typeface="Arial" pitchFamily="34" charset="0"/>
                <a:ea typeface="-윤고딕130" pitchFamily="18" charset="-127"/>
              </a:defRPr>
            </a:lvl4pPr>
            <a:lvl5pPr marL="2057400" indent="-228600" defTabSz="804863" eaLnBrk="0" hangingPunct="0">
              <a:defRPr sz="1600">
                <a:solidFill>
                  <a:schemeClr val="tx1"/>
                </a:solidFill>
                <a:latin typeface="Arial" pitchFamily="34" charset="0"/>
                <a:ea typeface="-윤고딕130" pitchFamily="18" charset="-127"/>
              </a:defRPr>
            </a:lvl5pPr>
            <a:lvl6pPr marL="2514600" indent="-228600" defTabSz="804863" eaLnBrk="0" fontAlgn="base" hangingPunct="0">
              <a:spcBef>
                <a:spcPct val="0"/>
              </a:spcBef>
              <a:spcAft>
                <a:spcPct val="0"/>
              </a:spcAft>
              <a:defRPr sz="1600">
                <a:solidFill>
                  <a:schemeClr val="tx1"/>
                </a:solidFill>
                <a:latin typeface="Arial" pitchFamily="34" charset="0"/>
                <a:ea typeface="-윤고딕130" pitchFamily="18" charset="-127"/>
              </a:defRPr>
            </a:lvl6pPr>
            <a:lvl7pPr marL="2971800" indent="-228600" defTabSz="804863" eaLnBrk="0" fontAlgn="base" hangingPunct="0">
              <a:spcBef>
                <a:spcPct val="0"/>
              </a:spcBef>
              <a:spcAft>
                <a:spcPct val="0"/>
              </a:spcAft>
              <a:defRPr sz="1600">
                <a:solidFill>
                  <a:schemeClr val="tx1"/>
                </a:solidFill>
                <a:latin typeface="Arial" pitchFamily="34" charset="0"/>
                <a:ea typeface="-윤고딕130" pitchFamily="18" charset="-127"/>
              </a:defRPr>
            </a:lvl7pPr>
            <a:lvl8pPr marL="3429000" indent="-228600" defTabSz="804863" eaLnBrk="0" fontAlgn="base" hangingPunct="0">
              <a:spcBef>
                <a:spcPct val="0"/>
              </a:spcBef>
              <a:spcAft>
                <a:spcPct val="0"/>
              </a:spcAft>
              <a:defRPr sz="1600">
                <a:solidFill>
                  <a:schemeClr val="tx1"/>
                </a:solidFill>
                <a:latin typeface="Arial" pitchFamily="34" charset="0"/>
                <a:ea typeface="-윤고딕130" pitchFamily="18" charset="-127"/>
              </a:defRPr>
            </a:lvl8pPr>
            <a:lvl9pPr marL="3886200" indent="-228600" defTabSz="804863" eaLnBrk="0" fontAlgn="base" hangingPunct="0">
              <a:spcBef>
                <a:spcPct val="0"/>
              </a:spcBef>
              <a:spcAft>
                <a:spcPct val="0"/>
              </a:spcAft>
              <a:defRPr sz="1600">
                <a:solidFill>
                  <a:schemeClr val="tx1"/>
                </a:solidFill>
                <a:latin typeface="Arial" pitchFamily="34" charset="0"/>
                <a:ea typeface="-윤고딕130" pitchFamily="18" charset="-127"/>
              </a:defRPr>
            </a:lvl9pPr>
          </a:lstStyle>
          <a:p>
            <a:pPr marL="0" marR="0" lvl="0" indent="0" algn="ctr" defTabSz="804863" eaLnBrk="0" fontAlgn="auto" latinLnBrk="0" hangingPunct="0">
              <a:lnSpc>
                <a:spcPct val="100000"/>
              </a:lnSpc>
              <a:spcBef>
                <a:spcPts val="0"/>
              </a:spcBef>
              <a:spcAft>
                <a:spcPts val="0"/>
              </a:spcAft>
              <a:buClrTx/>
              <a:buSzTx/>
              <a:buFontTx/>
              <a:buNone/>
              <a:tabLst/>
              <a:defRPr/>
            </a:pPr>
            <a:endParaRPr kumimoji="0" lang="en-US" sz="1300" b="0" i="0" u="none" strike="noStrike" kern="1000" cap="none" spc="0" normalizeH="0" baseline="0" noProof="0">
              <a:ln>
                <a:noFill/>
              </a:ln>
              <a:solidFill>
                <a:srgbClr val="A82626">
                  <a:lumMod val="40000"/>
                  <a:lumOff val="60000"/>
                </a:srgbClr>
              </a:solidFill>
              <a:effectLst/>
              <a:uLnTx/>
              <a:uFillTx/>
              <a:latin typeface="Avenir Next"/>
              <a:ea typeface="-윤고딕130" pitchFamily="18" charset="-127"/>
            </a:endParaRPr>
          </a:p>
        </p:txBody>
      </p:sp>
      <p:sp>
        <p:nvSpPr>
          <p:cNvPr id="28" name="Content Placeholder 8">
            <a:extLst>
              <a:ext uri="{FF2B5EF4-FFF2-40B4-BE49-F238E27FC236}">
                <a16:creationId xmlns:a16="http://schemas.microsoft.com/office/drawing/2014/main" id="{E3CBE6E3-996C-5E3C-4D0A-50C61839D5E8}"/>
              </a:ext>
            </a:extLst>
          </p:cNvPr>
          <p:cNvSpPr txBox="1">
            <a:spLocks/>
          </p:cNvSpPr>
          <p:nvPr/>
        </p:nvSpPr>
        <p:spPr>
          <a:xfrm>
            <a:off x="4918947" y="4527231"/>
            <a:ext cx="1709508" cy="233953"/>
          </a:xfrm>
          <a:prstGeom prst="rect">
            <a:avLst/>
          </a:prstGeom>
        </p:spPr>
        <p:txBody>
          <a:bodyPr lIns="0" tIns="0" rIns="0" bIns="0"/>
          <a:lstStyle>
            <a:lvl1pPr marL="6350" indent="0" algn="l" defTabSz="914400" rtl="0" eaLnBrk="1" latinLnBrk="0" hangingPunct="1">
              <a:lnSpc>
                <a:spcPts val="1700"/>
              </a:lnSpc>
              <a:spcBef>
                <a:spcPts val="1000"/>
              </a:spcBef>
              <a:buClr>
                <a:schemeClr val="accent1"/>
              </a:buClr>
              <a:buFontTx/>
              <a:buNone/>
              <a:tabLst/>
              <a:defRPr sz="1200" b="1" i="0" kern="1000" cap="all" spc="100" baseline="0">
                <a:solidFill>
                  <a:srgbClr val="A82626"/>
                </a:solidFill>
                <a:latin typeface="Avenir Next Demi Bold" charset="0"/>
                <a:ea typeface="Avenir Next Demi Bold" charset="0"/>
                <a:cs typeface="Avenir Next Demi Bold" charset="0"/>
              </a:defRPr>
            </a:lvl1pPr>
            <a:lvl2pPr marL="295275" indent="-115888" algn="l" defTabSz="914400" rtl="0" eaLnBrk="1" latinLnBrk="0" hangingPunct="1">
              <a:lnSpc>
                <a:spcPts val="1500"/>
              </a:lnSpc>
              <a:spcBef>
                <a:spcPts val="500"/>
              </a:spcBef>
              <a:buClr>
                <a:srgbClr val="BE2F39"/>
              </a:buClr>
              <a:buFont typeface="Arial" charset="0"/>
              <a:buChar char="•"/>
              <a:tabLst/>
              <a:defRPr sz="1000" kern="1000" baseline="0">
                <a:solidFill>
                  <a:schemeClr val="tx1"/>
                </a:solidFill>
                <a:latin typeface="Avenir Next Regular" charset="0"/>
                <a:ea typeface="+mn-ea"/>
                <a:cs typeface="+mn-cs"/>
              </a:defRPr>
            </a:lvl2pPr>
            <a:lvl3pPr marL="465138" indent="-169863" algn="l" defTabSz="914400" rtl="0" eaLnBrk="1" latinLnBrk="0" hangingPunct="1">
              <a:lnSpc>
                <a:spcPts val="1500"/>
              </a:lnSpc>
              <a:spcBef>
                <a:spcPts val="500"/>
              </a:spcBef>
              <a:buClr>
                <a:srgbClr val="BE2F39"/>
              </a:buClr>
              <a:buFontTx/>
              <a:buBlip>
                <a:blip r:embed="rId2"/>
              </a:buBlip>
              <a:tabLst/>
              <a:defRPr sz="1000" kern="1000" baseline="0">
                <a:solidFill>
                  <a:schemeClr val="tx1"/>
                </a:solidFill>
                <a:latin typeface="Avenir Next Regular" charset="0"/>
                <a:ea typeface="+mn-ea"/>
                <a:cs typeface="+mn-cs"/>
              </a:defRPr>
            </a:lvl3pPr>
            <a:lvl4pPr marL="635000" indent="-169863" algn="l" defTabSz="914400" rtl="0" eaLnBrk="1" latinLnBrk="0" hangingPunct="1">
              <a:lnSpc>
                <a:spcPts val="1500"/>
              </a:lnSpc>
              <a:spcBef>
                <a:spcPts val="500"/>
              </a:spcBef>
              <a:buClr>
                <a:schemeClr val="accent2"/>
              </a:buClr>
              <a:buFontTx/>
              <a:buBlip>
                <a:blip r:embed="rId3"/>
              </a:buBlip>
              <a:tabLst/>
              <a:defRPr sz="1000" kern="1000" baseline="0">
                <a:solidFill>
                  <a:schemeClr val="tx1"/>
                </a:solidFill>
                <a:latin typeface="Avenir Next Regular" charset="0"/>
                <a:ea typeface="+mn-ea"/>
                <a:cs typeface="+mn-cs"/>
              </a:defRPr>
            </a:lvl4pPr>
            <a:lvl5pPr marL="803275" indent="-168275" algn="l" defTabSz="914400" rtl="0" eaLnBrk="1" latinLnBrk="0" hangingPunct="1">
              <a:lnSpc>
                <a:spcPts val="1500"/>
              </a:lnSpc>
              <a:spcBef>
                <a:spcPts val="500"/>
              </a:spcBef>
              <a:buClr>
                <a:schemeClr val="bg1">
                  <a:lumMod val="85000"/>
                </a:schemeClr>
              </a:buClr>
              <a:buFontTx/>
              <a:buBlip>
                <a:blip r:embed="rId4"/>
              </a:buBlip>
              <a:tabLst/>
              <a:defRPr sz="1000" kern="1000" baseline="0">
                <a:solidFill>
                  <a:schemeClr val="tx1"/>
                </a:solidFill>
                <a:latin typeface="Avenir Next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EAEAEA"/>
              </a:buClr>
              <a:defRPr/>
            </a:pPr>
            <a:r>
              <a:rPr lang="en-US" sz="1100">
                <a:solidFill>
                  <a:schemeClr val="accent5"/>
                </a:solidFill>
                <a:latin typeface="Avenir Next Demi Bold" panose="020B0503020202020204" pitchFamily="34" charset="0"/>
              </a:rPr>
              <a:t>Privacy</a:t>
            </a:r>
          </a:p>
        </p:txBody>
      </p:sp>
      <p:sp>
        <p:nvSpPr>
          <p:cNvPr id="29" name="Content Placeholder 8">
            <a:extLst>
              <a:ext uri="{FF2B5EF4-FFF2-40B4-BE49-F238E27FC236}">
                <a16:creationId xmlns:a16="http://schemas.microsoft.com/office/drawing/2014/main" id="{763A9895-E6E6-BFCC-3C27-9BD2476903C4}"/>
              </a:ext>
            </a:extLst>
          </p:cNvPr>
          <p:cNvSpPr txBox="1">
            <a:spLocks/>
          </p:cNvSpPr>
          <p:nvPr/>
        </p:nvSpPr>
        <p:spPr>
          <a:xfrm>
            <a:off x="2448922" y="2355734"/>
            <a:ext cx="1141169" cy="279921"/>
          </a:xfrm>
          <a:prstGeom prst="rect">
            <a:avLst/>
          </a:prstGeom>
        </p:spPr>
        <p:txBody>
          <a:bodyPr lIns="0" tIns="0" rIns="0" bIns="0"/>
          <a:lstStyle>
            <a:lvl1pPr marL="6350" indent="0" algn="l" defTabSz="914400" rtl="0" eaLnBrk="1" latinLnBrk="0" hangingPunct="1">
              <a:lnSpc>
                <a:spcPts val="1700"/>
              </a:lnSpc>
              <a:spcBef>
                <a:spcPts val="1000"/>
              </a:spcBef>
              <a:buClr>
                <a:schemeClr val="accent1"/>
              </a:buClr>
              <a:buFontTx/>
              <a:buNone/>
              <a:tabLst/>
              <a:defRPr sz="1200" b="1" i="0" kern="1000" cap="all" spc="100" baseline="0">
                <a:solidFill>
                  <a:srgbClr val="A82626"/>
                </a:solidFill>
                <a:latin typeface="Avenir Next Demi Bold" charset="0"/>
                <a:ea typeface="Avenir Next Demi Bold" charset="0"/>
                <a:cs typeface="Avenir Next Demi Bold" charset="0"/>
              </a:defRPr>
            </a:lvl1pPr>
            <a:lvl2pPr marL="295275" indent="-115888" algn="l" defTabSz="914400" rtl="0" eaLnBrk="1" latinLnBrk="0" hangingPunct="1">
              <a:lnSpc>
                <a:spcPts val="1500"/>
              </a:lnSpc>
              <a:spcBef>
                <a:spcPts val="500"/>
              </a:spcBef>
              <a:buClr>
                <a:srgbClr val="BE2F39"/>
              </a:buClr>
              <a:buFont typeface="Arial" charset="0"/>
              <a:buChar char="•"/>
              <a:tabLst/>
              <a:defRPr sz="1000" kern="1000" baseline="0">
                <a:solidFill>
                  <a:schemeClr val="tx1"/>
                </a:solidFill>
                <a:latin typeface="Avenir Next Regular" charset="0"/>
                <a:ea typeface="+mn-ea"/>
                <a:cs typeface="+mn-cs"/>
              </a:defRPr>
            </a:lvl2pPr>
            <a:lvl3pPr marL="465138" indent="-169863" algn="l" defTabSz="914400" rtl="0" eaLnBrk="1" latinLnBrk="0" hangingPunct="1">
              <a:lnSpc>
                <a:spcPts val="1500"/>
              </a:lnSpc>
              <a:spcBef>
                <a:spcPts val="500"/>
              </a:spcBef>
              <a:buClr>
                <a:srgbClr val="BE2F39"/>
              </a:buClr>
              <a:buFontTx/>
              <a:buBlip>
                <a:blip r:embed="rId2"/>
              </a:buBlip>
              <a:tabLst/>
              <a:defRPr sz="1000" kern="1000" baseline="0">
                <a:solidFill>
                  <a:schemeClr val="tx1"/>
                </a:solidFill>
                <a:latin typeface="Avenir Next Regular" charset="0"/>
                <a:ea typeface="+mn-ea"/>
                <a:cs typeface="+mn-cs"/>
              </a:defRPr>
            </a:lvl3pPr>
            <a:lvl4pPr marL="635000" indent="-169863" algn="l" defTabSz="914400" rtl="0" eaLnBrk="1" latinLnBrk="0" hangingPunct="1">
              <a:lnSpc>
                <a:spcPts val="1500"/>
              </a:lnSpc>
              <a:spcBef>
                <a:spcPts val="500"/>
              </a:spcBef>
              <a:buClr>
                <a:schemeClr val="accent2"/>
              </a:buClr>
              <a:buFontTx/>
              <a:buBlip>
                <a:blip r:embed="rId3"/>
              </a:buBlip>
              <a:tabLst/>
              <a:defRPr sz="1000" kern="1000" baseline="0">
                <a:solidFill>
                  <a:schemeClr val="tx1"/>
                </a:solidFill>
                <a:latin typeface="Avenir Next Regular" charset="0"/>
                <a:ea typeface="+mn-ea"/>
                <a:cs typeface="+mn-cs"/>
              </a:defRPr>
            </a:lvl4pPr>
            <a:lvl5pPr marL="803275" indent="-168275" algn="l" defTabSz="914400" rtl="0" eaLnBrk="1" latinLnBrk="0" hangingPunct="1">
              <a:lnSpc>
                <a:spcPts val="1500"/>
              </a:lnSpc>
              <a:spcBef>
                <a:spcPts val="500"/>
              </a:spcBef>
              <a:buClr>
                <a:schemeClr val="bg1">
                  <a:lumMod val="85000"/>
                </a:schemeClr>
              </a:buClr>
              <a:buFontTx/>
              <a:buBlip>
                <a:blip r:embed="rId4"/>
              </a:buBlip>
              <a:tabLst/>
              <a:defRPr sz="1000" kern="1000" baseline="0">
                <a:solidFill>
                  <a:schemeClr val="tx1"/>
                </a:solidFill>
                <a:latin typeface="Avenir Next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EAEAEA"/>
              </a:buClr>
              <a:defRPr/>
            </a:pPr>
            <a:r>
              <a:rPr lang="en-US" sz="1100">
                <a:solidFill>
                  <a:schemeClr val="accent5"/>
                </a:solidFill>
                <a:latin typeface="Avenir Next Demi Bold" panose="020B0503020202020204" pitchFamily="34" charset="0"/>
              </a:rPr>
              <a:t>Country</a:t>
            </a:r>
          </a:p>
        </p:txBody>
      </p:sp>
      <p:sp>
        <p:nvSpPr>
          <p:cNvPr id="30" name="Content Placeholder 9">
            <a:extLst>
              <a:ext uri="{FF2B5EF4-FFF2-40B4-BE49-F238E27FC236}">
                <a16:creationId xmlns:a16="http://schemas.microsoft.com/office/drawing/2014/main" id="{ECE257AA-1A10-EAF1-12B3-D9D9371FACCF}"/>
              </a:ext>
            </a:extLst>
          </p:cNvPr>
          <p:cNvSpPr txBox="1">
            <a:spLocks/>
          </p:cNvSpPr>
          <p:nvPr/>
        </p:nvSpPr>
        <p:spPr>
          <a:xfrm>
            <a:off x="4414736" y="4906506"/>
            <a:ext cx="1709509" cy="1108890"/>
          </a:xfrm>
          <a:prstGeom prst="rect">
            <a:avLst/>
          </a:prstGeom>
        </p:spPr>
        <p:txBody>
          <a:bodyPr lIns="0" tIns="0" rIns="0"/>
          <a:lstStyle>
            <a:lvl1pPr marL="171450" indent="-165100" algn="l" defTabSz="914400" rtl="0" eaLnBrk="1" latinLnBrk="0" hangingPunct="1">
              <a:lnSpc>
                <a:spcPts val="1700"/>
              </a:lnSpc>
              <a:spcBef>
                <a:spcPts val="1000"/>
              </a:spcBef>
              <a:buClr>
                <a:schemeClr val="accent1"/>
              </a:buClr>
              <a:buFontTx/>
              <a:buBlip>
                <a:blip r:embed="rId7"/>
              </a:buBlip>
              <a:tabLst/>
              <a:defRPr sz="1150" kern="1000" baseline="0">
                <a:solidFill>
                  <a:schemeClr val="tx1"/>
                </a:solidFill>
                <a:latin typeface="Avenir Next Regular" charset="0"/>
                <a:ea typeface="+mn-ea"/>
                <a:cs typeface="+mn-cs"/>
              </a:defRPr>
            </a:lvl1pPr>
            <a:lvl2pPr marL="295275" indent="-115888" algn="l" defTabSz="914400" rtl="0" eaLnBrk="1" latinLnBrk="0" hangingPunct="1">
              <a:lnSpc>
                <a:spcPts val="1500"/>
              </a:lnSpc>
              <a:spcBef>
                <a:spcPts val="500"/>
              </a:spcBef>
              <a:buClr>
                <a:srgbClr val="BE2F39"/>
              </a:buClr>
              <a:buFont typeface="Arial" charset="0"/>
              <a:buChar char="•"/>
              <a:tabLst/>
              <a:defRPr sz="1000" kern="1000" baseline="0">
                <a:solidFill>
                  <a:schemeClr val="tx1"/>
                </a:solidFill>
                <a:latin typeface="Avenir Next Regular" charset="0"/>
                <a:ea typeface="+mn-ea"/>
                <a:cs typeface="+mn-cs"/>
              </a:defRPr>
            </a:lvl2pPr>
            <a:lvl3pPr marL="465138" indent="-169863" algn="l" defTabSz="914400" rtl="0" eaLnBrk="1" latinLnBrk="0" hangingPunct="1">
              <a:lnSpc>
                <a:spcPts val="1500"/>
              </a:lnSpc>
              <a:spcBef>
                <a:spcPts val="500"/>
              </a:spcBef>
              <a:buClr>
                <a:srgbClr val="BE2F39"/>
              </a:buClr>
              <a:buFontTx/>
              <a:buBlip>
                <a:blip r:embed="rId2"/>
              </a:buBlip>
              <a:tabLst/>
              <a:defRPr sz="1000" kern="1000" baseline="0">
                <a:solidFill>
                  <a:schemeClr val="tx1"/>
                </a:solidFill>
                <a:latin typeface="Avenir Next Regular" charset="0"/>
                <a:ea typeface="+mn-ea"/>
                <a:cs typeface="+mn-cs"/>
              </a:defRPr>
            </a:lvl3pPr>
            <a:lvl4pPr marL="635000" indent="-169863" algn="l" defTabSz="914400" rtl="0" eaLnBrk="1" latinLnBrk="0" hangingPunct="1">
              <a:lnSpc>
                <a:spcPts val="1500"/>
              </a:lnSpc>
              <a:spcBef>
                <a:spcPts val="500"/>
              </a:spcBef>
              <a:buClr>
                <a:schemeClr val="accent2"/>
              </a:buClr>
              <a:buFontTx/>
              <a:buBlip>
                <a:blip r:embed="rId3"/>
              </a:buBlip>
              <a:tabLst/>
              <a:defRPr sz="1000" kern="1000" baseline="0">
                <a:solidFill>
                  <a:schemeClr val="tx1"/>
                </a:solidFill>
                <a:latin typeface="Avenir Next Regular" charset="0"/>
                <a:ea typeface="+mn-ea"/>
                <a:cs typeface="+mn-cs"/>
              </a:defRPr>
            </a:lvl4pPr>
            <a:lvl5pPr marL="803275" indent="-168275" algn="l" defTabSz="914400" rtl="0" eaLnBrk="1" latinLnBrk="0" hangingPunct="1">
              <a:lnSpc>
                <a:spcPts val="1500"/>
              </a:lnSpc>
              <a:spcBef>
                <a:spcPts val="500"/>
              </a:spcBef>
              <a:buClr>
                <a:schemeClr val="bg1">
                  <a:lumMod val="85000"/>
                </a:schemeClr>
              </a:buClr>
              <a:buFontTx/>
              <a:buBlip>
                <a:blip r:embed="rId4"/>
              </a:buBlip>
              <a:tabLst/>
              <a:defRPr sz="1000" kern="1000" baseline="0">
                <a:solidFill>
                  <a:schemeClr val="tx1"/>
                </a:solidFill>
                <a:latin typeface="Avenir Next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400"/>
              </a:spcBef>
              <a:buClr>
                <a:srgbClr val="EAEAEA"/>
              </a:buClr>
              <a:defRPr/>
            </a:pPr>
            <a:endParaRPr lang="en-US" sz="1050">
              <a:solidFill>
                <a:srgbClr val="000000"/>
              </a:solidFill>
              <a:latin typeface="Avenir Next" panose="020B0503020202020204" pitchFamily="34" charset="0"/>
            </a:endParaRPr>
          </a:p>
        </p:txBody>
      </p:sp>
      <p:sp>
        <p:nvSpPr>
          <p:cNvPr id="31" name="Content Placeholder 9">
            <a:extLst>
              <a:ext uri="{FF2B5EF4-FFF2-40B4-BE49-F238E27FC236}">
                <a16:creationId xmlns:a16="http://schemas.microsoft.com/office/drawing/2014/main" id="{A00C8ACF-E44E-7518-12FE-AD22D0384715}"/>
              </a:ext>
            </a:extLst>
          </p:cNvPr>
          <p:cNvSpPr txBox="1">
            <a:spLocks/>
          </p:cNvSpPr>
          <p:nvPr/>
        </p:nvSpPr>
        <p:spPr>
          <a:xfrm>
            <a:off x="1990392" y="2443862"/>
            <a:ext cx="1709509" cy="1668870"/>
          </a:xfrm>
          <a:prstGeom prst="rect">
            <a:avLst/>
          </a:prstGeom>
        </p:spPr>
        <p:txBody>
          <a:bodyPr lIns="0" tIns="0" rIns="0"/>
          <a:lstStyle>
            <a:lvl1pPr marL="171450" indent="-165100" algn="l" defTabSz="914400" rtl="0" eaLnBrk="1" latinLnBrk="0" hangingPunct="1">
              <a:lnSpc>
                <a:spcPts val="1700"/>
              </a:lnSpc>
              <a:spcBef>
                <a:spcPts val="1000"/>
              </a:spcBef>
              <a:buClr>
                <a:schemeClr val="accent1"/>
              </a:buClr>
              <a:buFontTx/>
              <a:buBlip>
                <a:blip r:embed="rId7"/>
              </a:buBlip>
              <a:tabLst/>
              <a:defRPr sz="1150" kern="1000" baseline="0">
                <a:solidFill>
                  <a:schemeClr val="tx1"/>
                </a:solidFill>
                <a:latin typeface="Avenir Next Regular" charset="0"/>
                <a:ea typeface="+mn-ea"/>
                <a:cs typeface="+mn-cs"/>
              </a:defRPr>
            </a:lvl1pPr>
            <a:lvl2pPr marL="295275" indent="-115888" algn="l" defTabSz="914400" rtl="0" eaLnBrk="1" latinLnBrk="0" hangingPunct="1">
              <a:lnSpc>
                <a:spcPts val="1500"/>
              </a:lnSpc>
              <a:spcBef>
                <a:spcPts val="500"/>
              </a:spcBef>
              <a:buClr>
                <a:srgbClr val="BE2F39"/>
              </a:buClr>
              <a:buFont typeface="Arial" charset="0"/>
              <a:buChar char="•"/>
              <a:tabLst/>
              <a:defRPr sz="1000" kern="1000" baseline="0">
                <a:solidFill>
                  <a:schemeClr val="tx1"/>
                </a:solidFill>
                <a:latin typeface="Avenir Next Regular" charset="0"/>
                <a:ea typeface="+mn-ea"/>
                <a:cs typeface="+mn-cs"/>
              </a:defRPr>
            </a:lvl2pPr>
            <a:lvl3pPr marL="465138" indent="-169863" algn="l" defTabSz="914400" rtl="0" eaLnBrk="1" latinLnBrk="0" hangingPunct="1">
              <a:lnSpc>
                <a:spcPts val="1500"/>
              </a:lnSpc>
              <a:spcBef>
                <a:spcPts val="500"/>
              </a:spcBef>
              <a:buClr>
                <a:srgbClr val="BE2F39"/>
              </a:buClr>
              <a:buFontTx/>
              <a:buBlip>
                <a:blip r:embed="rId2"/>
              </a:buBlip>
              <a:tabLst/>
              <a:defRPr sz="1000" kern="1000" baseline="0">
                <a:solidFill>
                  <a:schemeClr val="tx1"/>
                </a:solidFill>
                <a:latin typeface="Avenir Next Regular" charset="0"/>
                <a:ea typeface="+mn-ea"/>
                <a:cs typeface="+mn-cs"/>
              </a:defRPr>
            </a:lvl3pPr>
            <a:lvl4pPr marL="635000" indent="-169863" algn="l" defTabSz="914400" rtl="0" eaLnBrk="1" latinLnBrk="0" hangingPunct="1">
              <a:lnSpc>
                <a:spcPts val="1500"/>
              </a:lnSpc>
              <a:spcBef>
                <a:spcPts val="500"/>
              </a:spcBef>
              <a:buClr>
                <a:schemeClr val="accent2"/>
              </a:buClr>
              <a:buFontTx/>
              <a:buBlip>
                <a:blip r:embed="rId3"/>
              </a:buBlip>
              <a:tabLst/>
              <a:defRPr sz="1000" kern="1000" baseline="0">
                <a:solidFill>
                  <a:schemeClr val="tx1"/>
                </a:solidFill>
                <a:latin typeface="Avenir Next Regular" charset="0"/>
                <a:ea typeface="+mn-ea"/>
                <a:cs typeface="+mn-cs"/>
              </a:defRPr>
            </a:lvl4pPr>
            <a:lvl5pPr marL="803275" indent="-168275" algn="l" defTabSz="914400" rtl="0" eaLnBrk="1" latinLnBrk="0" hangingPunct="1">
              <a:lnSpc>
                <a:spcPts val="1500"/>
              </a:lnSpc>
              <a:spcBef>
                <a:spcPts val="500"/>
              </a:spcBef>
              <a:buClr>
                <a:schemeClr val="bg1">
                  <a:lumMod val="85000"/>
                </a:schemeClr>
              </a:buClr>
              <a:buFontTx/>
              <a:buBlip>
                <a:blip r:embed="rId4"/>
              </a:buBlip>
              <a:tabLst/>
              <a:defRPr sz="1000" kern="1000" baseline="0">
                <a:solidFill>
                  <a:schemeClr val="tx1"/>
                </a:solidFill>
                <a:latin typeface="Avenir Next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400"/>
              </a:spcBef>
              <a:buClr>
                <a:srgbClr val="EAEAEA"/>
              </a:buClr>
              <a:defRPr/>
            </a:pPr>
            <a:endParaRPr lang="en-US" sz="1050">
              <a:solidFill>
                <a:srgbClr val="000000"/>
              </a:solidFill>
              <a:latin typeface="Avenir Next" panose="020B0503020202020204" pitchFamily="34" charset="0"/>
            </a:endParaRPr>
          </a:p>
          <a:p>
            <a:pPr>
              <a:lnSpc>
                <a:spcPct val="100000"/>
              </a:lnSpc>
              <a:spcBef>
                <a:spcPts val="400"/>
              </a:spcBef>
              <a:buClr>
                <a:srgbClr val="EAEAEA"/>
              </a:buClr>
              <a:defRPr/>
            </a:pPr>
            <a:r>
              <a:rPr lang="en-US" sz="1050">
                <a:solidFill>
                  <a:srgbClr val="000000"/>
                </a:solidFill>
                <a:latin typeface="Avenir Next" panose="020B0503020202020204" pitchFamily="34" charset="0"/>
              </a:rPr>
              <a:t>Focus groups were  </a:t>
            </a:r>
            <a:r>
              <a:rPr lang="en-US" sz="1050" b="1">
                <a:solidFill>
                  <a:srgbClr val="000000"/>
                </a:solidFill>
                <a:latin typeface="Avenir Next Demi Bold" panose="020B0503020202020204" pitchFamily="34" charset="0"/>
              </a:rPr>
              <a:t>separated by country: </a:t>
            </a:r>
            <a:r>
              <a:rPr lang="en-US" sz="1050">
                <a:solidFill>
                  <a:srgbClr val="000000"/>
                </a:solidFill>
                <a:latin typeface="Avenir Next" panose="020B0503020202020204" pitchFamily="34" charset="0"/>
              </a:rPr>
              <a:t>US, UK, Australia</a:t>
            </a:r>
          </a:p>
          <a:p>
            <a:pPr>
              <a:lnSpc>
                <a:spcPct val="100000"/>
              </a:lnSpc>
              <a:spcBef>
                <a:spcPts val="400"/>
              </a:spcBef>
              <a:buClr>
                <a:srgbClr val="EAEAEA"/>
              </a:buClr>
              <a:defRPr/>
            </a:pPr>
            <a:r>
              <a:rPr lang="en-US" sz="1050">
                <a:solidFill>
                  <a:srgbClr val="000000"/>
                </a:solidFill>
                <a:latin typeface="Avenir Next" panose="020B0503020202020204" pitchFamily="34" charset="0"/>
              </a:rPr>
              <a:t>Focus groups for each country were tailored to include </a:t>
            </a:r>
            <a:r>
              <a:rPr lang="en-US" sz="1050" b="1">
                <a:solidFill>
                  <a:srgbClr val="000000"/>
                </a:solidFill>
                <a:latin typeface="Avenir Next Demi Bold" panose="020B0503020202020204" pitchFamily="34" charset="0"/>
              </a:rPr>
              <a:t>country-specific questions</a:t>
            </a:r>
          </a:p>
        </p:txBody>
      </p:sp>
      <p:sp>
        <p:nvSpPr>
          <p:cNvPr id="32" name="TextBox 31">
            <a:extLst>
              <a:ext uri="{FF2B5EF4-FFF2-40B4-BE49-F238E27FC236}">
                <a16:creationId xmlns:a16="http://schemas.microsoft.com/office/drawing/2014/main" id="{E6DE90D4-88E4-C8DF-638E-9BBFF439353C}"/>
              </a:ext>
            </a:extLst>
          </p:cNvPr>
          <p:cNvSpPr txBox="1"/>
          <p:nvPr/>
        </p:nvSpPr>
        <p:spPr>
          <a:xfrm>
            <a:off x="6334794" y="6480831"/>
            <a:ext cx="0" cy="0"/>
          </a:xfrm>
          <a:prstGeom prst="rect">
            <a:avLst/>
          </a:prstGeom>
        </p:spPr>
        <p:txBody>
          <a:bodyPr wrap="none" lIns="0" tIns="0" rIns="0" bIns="0" rtlCol="0">
            <a:noAutofit/>
          </a:bodyPr>
          <a:lstStyle/>
          <a:p>
            <a:pPr>
              <a:defRPr/>
            </a:pPr>
            <a:endParaRPr lang="en-US">
              <a:solidFill>
                <a:srgbClr val="000000"/>
              </a:solidFill>
              <a:latin typeface="Avenir Next"/>
            </a:endParaRPr>
          </a:p>
        </p:txBody>
      </p:sp>
      <p:sp>
        <p:nvSpPr>
          <p:cNvPr id="33" name="Oval 8">
            <a:extLst>
              <a:ext uri="{FF2B5EF4-FFF2-40B4-BE49-F238E27FC236}">
                <a16:creationId xmlns:a16="http://schemas.microsoft.com/office/drawing/2014/main" id="{39908358-2C39-EFAF-CAE8-1D86062553E3}"/>
              </a:ext>
            </a:extLst>
          </p:cNvPr>
          <p:cNvSpPr>
            <a:spLocks noChangeArrowheads="1"/>
          </p:cNvSpPr>
          <p:nvPr/>
        </p:nvSpPr>
        <p:spPr bwMode="blackWhite">
          <a:xfrm>
            <a:off x="1653957" y="2054041"/>
            <a:ext cx="519317" cy="506178"/>
          </a:xfrm>
          <a:prstGeom prst="ellipse">
            <a:avLst/>
          </a:prstGeom>
          <a:solidFill>
            <a:schemeClr val="accent3"/>
          </a:solidFill>
          <a:ln w="12700">
            <a:noFill/>
            <a:prstDash val="solid"/>
            <a:round/>
            <a:headEnd/>
            <a:tailEnd/>
          </a:ln>
          <a:effectLst/>
        </p:spPr>
        <p:txBody>
          <a:bodyPr wrap="none" lIns="0" tIns="0" rIns="0" bIns="0" anchor="ctr"/>
          <a:lstStyle>
            <a:lvl1pPr defTabSz="804863" eaLnBrk="0" hangingPunct="0">
              <a:defRPr sz="1600">
                <a:solidFill>
                  <a:schemeClr val="tx1"/>
                </a:solidFill>
                <a:latin typeface="Arial" pitchFamily="34" charset="0"/>
                <a:ea typeface="-윤고딕130" pitchFamily="18" charset="-127"/>
              </a:defRPr>
            </a:lvl1pPr>
            <a:lvl2pPr marL="742950" indent="-285750" defTabSz="804863" eaLnBrk="0" hangingPunct="0">
              <a:defRPr sz="1600">
                <a:solidFill>
                  <a:schemeClr val="tx1"/>
                </a:solidFill>
                <a:latin typeface="Arial" pitchFamily="34" charset="0"/>
                <a:ea typeface="-윤고딕130" pitchFamily="18" charset="-127"/>
              </a:defRPr>
            </a:lvl2pPr>
            <a:lvl3pPr marL="1143000" indent="-228600" defTabSz="804863" eaLnBrk="0" hangingPunct="0">
              <a:defRPr sz="1600">
                <a:solidFill>
                  <a:schemeClr val="tx1"/>
                </a:solidFill>
                <a:latin typeface="Arial" pitchFamily="34" charset="0"/>
                <a:ea typeface="-윤고딕130" pitchFamily="18" charset="-127"/>
              </a:defRPr>
            </a:lvl3pPr>
            <a:lvl4pPr marL="1600200" indent="-228600" defTabSz="804863" eaLnBrk="0" hangingPunct="0">
              <a:defRPr sz="1600">
                <a:solidFill>
                  <a:schemeClr val="tx1"/>
                </a:solidFill>
                <a:latin typeface="Arial" pitchFamily="34" charset="0"/>
                <a:ea typeface="-윤고딕130" pitchFamily="18" charset="-127"/>
              </a:defRPr>
            </a:lvl4pPr>
            <a:lvl5pPr marL="2057400" indent="-228600" defTabSz="804863" eaLnBrk="0" hangingPunct="0">
              <a:defRPr sz="1600">
                <a:solidFill>
                  <a:schemeClr val="tx1"/>
                </a:solidFill>
                <a:latin typeface="Arial" pitchFamily="34" charset="0"/>
                <a:ea typeface="-윤고딕130" pitchFamily="18" charset="-127"/>
              </a:defRPr>
            </a:lvl5pPr>
            <a:lvl6pPr marL="2514600" indent="-228600" defTabSz="804863" eaLnBrk="0" fontAlgn="base" hangingPunct="0">
              <a:spcBef>
                <a:spcPct val="0"/>
              </a:spcBef>
              <a:spcAft>
                <a:spcPct val="0"/>
              </a:spcAft>
              <a:defRPr sz="1600">
                <a:solidFill>
                  <a:schemeClr val="tx1"/>
                </a:solidFill>
                <a:latin typeface="Arial" pitchFamily="34" charset="0"/>
                <a:ea typeface="-윤고딕130" pitchFamily="18" charset="-127"/>
              </a:defRPr>
            </a:lvl6pPr>
            <a:lvl7pPr marL="2971800" indent="-228600" defTabSz="804863" eaLnBrk="0" fontAlgn="base" hangingPunct="0">
              <a:spcBef>
                <a:spcPct val="0"/>
              </a:spcBef>
              <a:spcAft>
                <a:spcPct val="0"/>
              </a:spcAft>
              <a:defRPr sz="1600">
                <a:solidFill>
                  <a:schemeClr val="tx1"/>
                </a:solidFill>
                <a:latin typeface="Arial" pitchFamily="34" charset="0"/>
                <a:ea typeface="-윤고딕130" pitchFamily="18" charset="-127"/>
              </a:defRPr>
            </a:lvl7pPr>
            <a:lvl8pPr marL="3429000" indent="-228600" defTabSz="804863" eaLnBrk="0" fontAlgn="base" hangingPunct="0">
              <a:spcBef>
                <a:spcPct val="0"/>
              </a:spcBef>
              <a:spcAft>
                <a:spcPct val="0"/>
              </a:spcAft>
              <a:defRPr sz="1600">
                <a:solidFill>
                  <a:schemeClr val="tx1"/>
                </a:solidFill>
                <a:latin typeface="Arial" pitchFamily="34" charset="0"/>
                <a:ea typeface="-윤고딕130" pitchFamily="18" charset="-127"/>
              </a:defRPr>
            </a:lvl8pPr>
            <a:lvl9pPr marL="3886200" indent="-228600" defTabSz="804863" eaLnBrk="0" fontAlgn="base" hangingPunct="0">
              <a:spcBef>
                <a:spcPct val="0"/>
              </a:spcBef>
              <a:spcAft>
                <a:spcPct val="0"/>
              </a:spcAft>
              <a:defRPr sz="1600">
                <a:solidFill>
                  <a:schemeClr val="tx1"/>
                </a:solidFill>
                <a:latin typeface="Arial" pitchFamily="34" charset="0"/>
                <a:ea typeface="-윤고딕130" pitchFamily="18" charset="-127"/>
              </a:defRPr>
            </a:lvl9pPr>
          </a:lstStyle>
          <a:p>
            <a:pPr marL="0" marR="0" lvl="0" indent="0" algn="ctr" defTabSz="804863" eaLnBrk="0" fontAlgn="auto" latinLnBrk="0" hangingPunct="0">
              <a:lnSpc>
                <a:spcPct val="100000"/>
              </a:lnSpc>
              <a:spcBef>
                <a:spcPts val="0"/>
              </a:spcBef>
              <a:spcAft>
                <a:spcPts val="0"/>
              </a:spcAft>
              <a:buClrTx/>
              <a:buSzTx/>
              <a:buFontTx/>
              <a:buNone/>
              <a:tabLst/>
              <a:defRPr/>
            </a:pPr>
            <a:endParaRPr kumimoji="0" lang="en-US" sz="1300" b="0" i="0" u="none" strike="noStrike" kern="1000" cap="none" spc="0" normalizeH="0" baseline="0" noProof="0">
              <a:ln>
                <a:noFill/>
              </a:ln>
              <a:solidFill>
                <a:srgbClr val="A82626">
                  <a:lumMod val="40000"/>
                  <a:lumOff val="60000"/>
                </a:srgbClr>
              </a:solidFill>
              <a:effectLst/>
              <a:uLnTx/>
              <a:uFillTx/>
              <a:latin typeface="Avenir Next"/>
              <a:ea typeface="-윤고딕130" pitchFamily="18" charset="-127"/>
            </a:endParaRPr>
          </a:p>
        </p:txBody>
      </p:sp>
      <p:sp>
        <p:nvSpPr>
          <p:cNvPr id="34" name="Content Placeholder 3">
            <a:extLst>
              <a:ext uri="{FF2B5EF4-FFF2-40B4-BE49-F238E27FC236}">
                <a16:creationId xmlns:a16="http://schemas.microsoft.com/office/drawing/2014/main" id="{368E3265-18B8-81D9-9560-26B5B3BC03D0}"/>
              </a:ext>
            </a:extLst>
          </p:cNvPr>
          <p:cNvSpPr txBox="1">
            <a:spLocks/>
          </p:cNvSpPr>
          <p:nvPr/>
        </p:nvSpPr>
        <p:spPr>
          <a:xfrm>
            <a:off x="2852096" y="1827640"/>
            <a:ext cx="2548976" cy="223449"/>
          </a:xfrm>
          <a:prstGeom prst="rect">
            <a:avLst/>
          </a:prstGeom>
        </p:spPr>
        <p:txBody>
          <a:bodyPr lIns="0" tIns="0" rIns="0" bIns="0"/>
          <a:lstStyle>
            <a:lvl1pPr marL="6350" indent="0" algn="l" defTabSz="914400" rtl="0" eaLnBrk="1" latinLnBrk="0" hangingPunct="1">
              <a:lnSpc>
                <a:spcPts val="1700"/>
              </a:lnSpc>
              <a:spcBef>
                <a:spcPts val="1000"/>
              </a:spcBef>
              <a:buClr>
                <a:schemeClr val="accent1"/>
              </a:buClr>
              <a:buFontTx/>
              <a:buNone/>
              <a:tabLst/>
              <a:defRPr sz="1200" b="1" i="0" kern="1000" cap="all" spc="100" baseline="0">
                <a:solidFill>
                  <a:srgbClr val="A82626"/>
                </a:solidFill>
                <a:latin typeface="Avenir Next Demi Bold" charset="0"/>
                <a:ea typeface="Avenir Next Demi Bold" charset="0"/>
                <a:cs typeface="Avenir Next Demi Bold" charset="0"/>
              </a:defRPr>
            </a:lvl1pPr>
            <a:lvl2pPr marL="295275" indent="-115888" algn="l" defTabSz="914400" rtl="0" eaLnBrk="1" latinLnBrk="0" hangingPunct="1">
              <a:lnSpc>
                <a:spcPts val="1500"/>
              </a:lnSpc>
              <a:spcBef>
                <a:spcPts val="500"/>
              </a:spcBef>
              <a:buClr>
                <a:srgbClr val="BE2F39"/>
              </a:buClr>
              <a:buFont typeface="Arial" charset="0"/>
              <a:buChar char="•"/>
              <a:tabLst/>
              <a:defRPr sz="1000" kern="1000" baseline="0">
                <a:solidFill>
                  <a:schemeClr val="tx1"/>
                </a:solidFill>
                <a:latin typeface="Avenir Next Regular" charset="0"/>
                <a:ea typeface="+mn-ea"/>
                <a:cs typeface="+mn-cs"/>
              </a:defRPr>
            </a:lvl2pPr>
            <a:lvl3pPr marL="465138" indent="-169863" algn="l" defTabSz="914400" rtl="0" eaLnBrk="1" latinLnBrk="0" hangingPunct="1">
              <a:lnSpc>
                <a:spcPts val="1500"/>
              </a:lnSpc>
              <a:spcBef>
                <a:spcPts val="500"/>
              </a:spcBef>
              <a:buClr>
                <a:srgbClr val="BE2F39"/>
              </a:buClr>
              <a:buFontTx/>
              <a:buBlip>
                <a:blip r:embed="rId2"/>
              </a:buBlip>
              <a:tabLst/>
              <a:defRPr sz="1000" kern="1000" baseline="0">
                <a:solidFill>
                  <a:schemeClr val="tx1"/>
                </a:solidFill>
                <a:latin typeface="Avenir Next Regular" charset="0"/>
                <a:ea typeface="+mn-ea"/>
                <a:cs typeface="+mn-cs"/>
              </a:defRPr>
            </a:lvl3pPr>
            <a:lvl4pPr marL="635000" indent="-169863" algn="l" defTabSz="914400" rtl="0" eaLnBrk="1" latinLnBrk="0" hangingPunct="1">
              <a:lnSpc>
                <a:spcPts val="1500"/>
              </a:lnSpc>
              <a:spcBef>
                <a:spcPts val="500"/>
              </a:spcBef>
              <a:buClr>
                <a:schemeClr val="accent2"/>
              </a:buClr>
              <a:buFontTx/>
              <a:buBlip>
                <a:blip r:embed="rId3"/>
              </a:buBlip>
              <a:tabLst/>
              <a:defRPr sz="1000" kern="1000" baseline="0">
                <a:solidFill>
                  <a:schemeClr val="tx1"/>
                </a:solidFill>
                <a:latin typeface="Avenir Next Regular" charset="0"/>
                <a:ea typeface="+mn-ea"/>
                <a:cs typeface="+mn-cs"/>
              </a:defRPr>
            </a:lvl4pPr>
            <a:lvl5pPr marL="803275" indent="-168275" algn="l" defTabSz="914400" rtl="0" eaLnBrk="1" latinLnBrk="0" hangingPunct="1">
              <a:lnSpc>
                <a:spcPts val="1500"/>
              </a:lnSpc>
              <a:spcBef>
                <a:spcPts val="500"/>
              </a:spcBef>
              <a:buClr>
                <a:schemeClr val="bg1">
                  <a:lumMod val="85000"/>
                </a:schemeClr>
              </a:buClr>
              <a:buFontTx/>
              <a:buBlip>
                <a:blip r:embed="rId4"/>
              </a:buBlip>
              <a:tabLst/>
              <a:defRPr sz="1000" kern="1000" baseline="0">
                <a:solidFill>
                  <a:schemeClr val="tx1"/>
                </a:solidFill>
                <a:latin typeface="Avenir Next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350" marR="0" lvl="0" indent="0" algn="ctr" defTabSz="914400" rtl="0" eaLnBrk="1" fontAlgn="auto" latinLnBrk="0" hangingPunct="1">
              <a:lnSpc>
                <a:spcPts val="1700"/>
              </a:lnSpc>
              <a:spcBef>
                <a:spcPts val="1000"/>
              </a:spcBef>
              <a:spcAft>
                <a:spcPts val="0"/>
              </a:spcAft>
              <a:buClr>
                <a:srgbClr val="EAEAEA"/>
              </a:buClr>
              <a:buSzTx/>
              <a:buFontTx/>
              <a:buNone/>
              <a:tabLst/>
              <a:defRPr/>
            </a:pPr>
            <a:r>
              <a:rPr kumimoji="0" lang="en-US" sz="1200" b="1" i="0" u="none" strike="noStrike" kern="1000" cap="all" spc="100" normalizeH="0" baseline="0" noProof="0" dirty="0">
                <a:ln>
                  <a:noFill/>
                </a:ln>
                <a:solidFill>
                  <a:schemeClr val="accent5"/>
                </a:solidFill>
                <a:effectLst/>
                <a:uLnTx/>
                <a:uFillTx/>
                <a:latin typeface="Avenir Next Demi Bold" charset="0"/>
              </a:rPr>
              <a:t>HCCG Led Focus Groups </a:t>
            </a:r>
          </a:p>
        </p:txBody>
      </p:sp>
      <p:grpSp>
        <p:nvGrpSpPr>
          <p:cNvPr id="35" name="Group 34">
            <a:extLst>
              <a:ext uri="{FF2B5EF4-FFF2-40B4-BE49-F238E27FC236}">
                <a16:creationId xmlns:a16="http://schemas.microsoft.com/office/drawing/2014/main" id="{6EED5885-7AAA-673D-8347-84580269B2C0}"/>
              </a:ext>
            </a:extLst>
          </p:cNvPr>
          <p:cNvGrpSpPr/>
          <p:nvPr/>
        </p:nvGrpSpPr>
        <p:grpSpPr>
          <a:xfrm>
            <a:off x="6583983" y="2355734"/>
            <a:ext cx="1542017" cy="349250"/>
            <a:chOff x="0" y="-36976"/>
            <a:chExt cx="1069056" cy="349580"/>
          </a:xfrm>
        </p:grpSpPr>
        <p:sp>
          <p:nvSpPr>
            <p:cNvPr id="36" name="Rounded Rectangle 7">
              <a:extLst>
                <a:ext uri="{FF2B5EF4-FFF2-40B4-BE49-F238E27FC236}">
                  <a16:creationId xmlns:a16="http://schemas.microsoft.com/office/drawing/2014/main" id="{1F8272E0-DFDF-8487-CF35-CACC79F041D7}"/>
                </a:ext>
              </a:extLst>
            </p:cNvPr>
            <p:cNvSpPr/>
            <p:nvPr/>
          </p:nvSpPr>
          <p:spPr>
            <a:xfrm>
              <a:off x="0" y="11381"/>
              <a:ext cx="977082" cy="275054"/>
            </a:xfrm>
            <a:prstGeom prst="roundRect">
              <a:avLst/>
            </a:prstGeom>
            <a:solidFill>
              <a:schemeClr val="accent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a:ea typeface="+mn-ea"/>
                <a:cs typeface="+mn-cs"/>
              </a:endParaRPr>
            </a:p>
          </p:txBody>
        </p:sp>
        <p:sp>
          <p:nvSpPr>
            <p:cNvPr id="37" name="Text Box 97">
              <a:extLst>
                <a:ext uri="{FF2B5EF4-FFF2-40B4-BE49-F238E27FC236}">
                  <a16:creationId xmlns:a16="http://schemas.microsoft.com/office/drawing/2014/main" id="{999AB6E2-50B1-1C16-A551-1BEADBADFBFC}"/>
                </a:ext>
              </a:extLst>
            </p:cNvPr>
            <p:cNvSpPr txBox="1"/>
            <p:nvPr/>
          </p:nvSpPr>
          <p:spPr>
            <a:xfrm>
              <a:off x="147148" y="-36976"/>
              <a:ext cx="921908" cy="34958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latin typeface="Avenir Next" panose="020B0503020202020204" pitchFamily="34" charset="0"/>
                  <a:ea typeface="Calibri" panose="020F0502020204030204" pitchFamily="34" charset="0"/>
                  <a:cs typeface="Times New Roman" panose="02020603050405020304" pitchFamily="18" charset="0"/>
                </a:rPr>
                <a:t>Income</a:t>
              </a:r>
              <a:endParaRPr kumimoji="0" lang="en-US" sz="12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C7765D42-3E01-2C2D-D56B-EA5583DF8C0D}"/>
              </a:ext>
            </a:extLst>
          </p:cNvPr>
          <p:cNvGrpSpPr/>
          <p:nvPr/>
        </p:nvGrpSpPr>
        <p:grpSpPr>
          <a:xfrm>
            <a:off x="8076119" y="2383012"/>
            <a:ext cx="1569316" cy="328613"/>
            <a:chOff x="-89269" y="-2013"/>
            <a:chExt cx="1447478" cy="329673"/>
          </a:xfrm>
        </p:grpSpPr>
        <p:sp>
          <p:nvSpPr>
            <p:cNvPr id="39" name="Rounded Rectangle 12">
              <a:extLst>
                <a:ext uri="{FF2B5EF4-FFF2-40B4-BE49-F238E27FC236}">
                  <a16:creationId xmlns:a16="http://schemas.microsoft.com/office/drawing/2014/main" id="{A7202B0C-8CF8-598B-B5EC-F5D8D6F7FCF9}"/>
                </a:ext>
              </a:extLst>
            </p:cNvPr>
            <p:cNvSpPr/>
            <p:nvPr/>
          </p:nvSpPr>
          <p:spPr>
            <a:xfrm>
              <a:off x="-89269" y="20741"/>
              <a:ext cx="1364648" cy="274949"/>
            </a:xfrm>
            <a:prstGeom prst="roundRect">
              <a:avLst/>
            </a:prstGeom>
            <a:solidFill>
              <a:schemeClr val="accent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a:ea typeface="+mn-ea"/>
                <a:cs typeface="+mn-cs"/>
              </a:endParaRPr>
            </a:p>
          </p:txBody>
        </p:sp>
        <p:sp>
          <p:nvSpPr>
            <p:cNvPr id="40" name="Text Box 151">
              <a:extLst>
                <a:ext uri="{FF2B5EF4-FFF2-40B4-BE49-F238E27FC236}">
                  <a16:creationId xmlns:a16="http://schemas.microsoft.com/office/drawing/2014/main" id="{4B1B1CF5-8C88-432E-1F47-496F2DFC8F7A}"/>
                </a:ext>
              </a:extLst>
            </p:cNvPr>
            <p:cNvSpPr txBox="1"/>
            <p:nvPr/>
          </p:nvSpPr>
          <p:spPr>
            <a:xfrm>
              <a:off x="112977" y="-2013"/>
              <a:ext cx="1245232" cy="329673"/>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latin typeface="Avenir Next" panose="020B0503020202020204" pitchFamily="34" charset="0"/>
                  <a:ea typeface="Calibri" panose="020F0502020204030204" pitchFamily="34" charset="0"/>
                  <a:cs typeface="Times New Roman" panose="02020603050405020304" pitchFamily="18" charset="0"/>
                </a:rPr>
                <a:t>Household</a:t>
              </a:r>
              <a:endParaRPr kumimoji="0" lang="en-US" sz="12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41" name="Graphic 40" descr="Home with solid fill">
            <a:extLst>
              <a:ext uri="{FF2B5EF4-FFF2-40B4-BE49-F238E27FC236}">
                <a16:creationId xmlns:a16="http://schemas.microsoft.com/office/drawing/2014/main" id="{9F04E978-CD74-EF45-ED73-71E86C0905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48848" y="2425329"/>
            <a:ext cx="182346" cy="195201"/>
          </a:xfrm>
          <a:prstGeom prst="rect">
            <a:avLst/>
          </a:prstGeom>
        </p:spPr>
      </p:pic>
      <p:sp>
        <p:nvSpPr>
          <p:cNvPr id="42" name="Content Placeholder 9">
            <a:extLst>
              <a:ext uri="{FF2B5EF4-FFF2-40B4-BE49-F238E27FC236}">
                <a16:creationId xmlns:a16="http://schemas.microsoft.com/office/drawing/2014/main" id="{2CB88186-8B92-A098-BE6F-DA6776913D9A}"/>
              </a:ext>
            </a:extLst>
          </p:cNvPr>
          <p:cNvSpPr txBox="1">
            <a:spLocks/>
          </p:cNvSpPr>
          <p:nvPr/>
        </p:nvSpPr>
        <p:spPr>
          <a:xfrm>
            <a:off x="4481069" y="4885005"/>
            <a:ext cx="1709509" cy="1434605"/>
          </a:xfrm>
          <a:prstGeom prst="rect">
            <a:avLst/>
          </a:prstGeom>
        </p:spPr>
        <p:txBody>
          <a:bodyPr lIns="0" tIns="0" rIns="0"/>
          <a:lstStyle>
            <a:lvl1pPr marL="171450" indent="-165100" algn="l" defTabSz="914400" rtl="0" eaLnBrk="1" latinLnBrk="0" hangingPunct="1">
              <a:lnSpc>
                <a:spcPts val="1700"/>
              </a:lnSpc>
              <a:spcBef>
                <a:spcPts val="1000"/>
              </a:spcBef>
              <a:buClr>
                <a:schemeClr val="accent1"/>
              </a:buClr>
              <a:buFontTx/>
              <a:buBlip>
                <a:blip r:embed="rId7"/>
              </a:buBlip>
              <a:tabLst/>
              <a:defRPr sz="1150" kern="1000" baseline="0">
                <a:solidFill>
                  <a:schemeClr val="tx1"/>
                </a:solidFill>
                <a:latin typeface="Avenir Next Regular" charset="0"/>
                <a:ea typeface="+mn-ea"/>
                <a:cs typeface="+mn-cs"/>
              </a:defRPr>
            </a:lvl1pPr>
            <a:lvl2pPr marL="295275" indent="-115888" algn="l" defTabSz="914400" rtl="0" eaLnBrk="1" latinLnBrk="0" hangingPunct="1">
              <a:lnSpc>
                <a:spcPts val="1500"/>
              </a:lnSpc>
              <a:spcBef>
                <a:spcPts val="500"/>
              </a:spcBef>
              <a:buClr>
                <a:srgbClr val="BE2F39"/>
              </a:buClr>
              <a:buFont typeface="Arial" charset="0"/>
              <a:buChar char="•"/>
              <a:tabLst/>
              <a:defRPr sz="1000" kern="1000" baseline="0">
                <a:solidFill>
                  <a:schemeClr val="tx1"/>
                </a:solidFill>
                <a:latin typeface="Avenir Next Regular" charset="0"/>
                <a:ea typeface="+mn-ea"/>
                <a:cs typeface="+mn-cs"/>
              </a:defRPr>
            </a:lvl2pPr>
            <a:lvl3pPr marL="465138" indent="-169863" algn="l" defTabSz="914400" rtl="0" eaLnBrk="1" latinLnBrk="0" hangingPunct="1">
              <a:lnSpc>
                <a:spcPts val="1500"/>
              </a:lnSpc>
              <a:spcBef>
                <a:spcPts val="500"/>
              </a:spcBef>
              <a:buClr>
                <a:srgbClr val="BE2F39"/>
              </a:buClr>
              <a:buFontTx/>
              <a:buBlip>
                <a:blip r:embed="rId2"/>
              </a:buBlip>
              <a:tabLst/>
              <a:defRPr sz="1000" kern="1000" baseline="0">
                <a:solidFill>
                  <a:schemeClr val="tx1"/>
                </a:solidFill>
                <a:latin typeface="Avenir Next Regular" charset="0"/>
                <a:ea typeface="+mn-ea"/>
                <a:cs typeface="+mn-cs"/>
              </a:defRPr>
            </a:lvl3pPr>
            <a:lvl4pPr marL="635000" indent="-169863" algn="l" defTabSz="914400" rtl="0" eaLnBrk="1" latinLnBrk="0" hangingPunct="1">
              <a:lnSpc>
                <a:spcPts val="1500"/>
              </a:lnSpc>
              <a:spcBef>
                <a:spcPts val="500"/>
              </a:spcBef>
              <a:buClr>
                <a:schemeClr val="accent2"/>
              </a:buClr>
              <a:buFontTx/>
              <a:buBlip>
                <a:blip r:embed="rId3"/>
              </a:buBlip>
              <a:tabLst/>
              <a:defRPr sz="1000" kern="1000" baseline="0">
                <a:solidFill>
                  <a:schemeClr val="tx1"/>
                </a:solidFill>
                <a:latin typeface="Avenir Next Regular" charset="0"/>
                <a:ea typeface="+mn-ea"/>
                <a:cs typeface="+mn-cs"/>
              </a:defRPr>
            </a:lvl4pPr>
            <a:lvl5pPr marL="803275" indent="-168275" algn="l" defTabSz="914400" rtl="0" eaLnBrk="1" latinLnBrk="0" hangingPunct="1">
              <a:lnSpc>
                <a:spcPts val="1500"/>
              </a:lnSpc>
              <a:spcBef>
                <a:spcPts val="500"/>
              </a:spcBef>
              <a:buClr>
                <a:schemeClr val="bg1">
                  <a:lumMod val="85000"/>
                </a:schemeClr>
              </a:buClr>
              <a:buFontTx/>
              <a:buBlip>
                <a:blip r:embed="rId4"/>
              </a:buBlip>
              <a:tabLst/>
              <a:defRPr sz="1000" kern="1000" baseline="0">
                <a:solidFill>
                  <a:schemeClr val="tx1"/>
                </a:solidFill>
                <a:latin typeface="Avenir Next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400"/>
              </a:spcBef>
              <a:buClr>
                <a:srgbClr val="EAEAEA"/>
              </a:buClr>
              <a:defRPr/>
            </a:pPr>
            <a:r>
              <a:rPr lang="en-US" sz="1050">
                <a:solidFill>
                  <a:srgbClr val="000000"/>
                </a:solidFill>
                <a:latin typeface="Avenir Next" panose="020B0503020202020204" pitchFamily="34" charset="0"/>
              </a:rPr>
              <a:t>All participants were informed their information would be kept </a:t>
            </a:r>
            <a:r>
              <a:rPr lang="en-US" sz="1050" b="1">
                <a:solidFill>
                  <a:srgbClr val="000000"/>
                </a:solidFill>
                <a:latin typeface="Avenir Next Demi Bold" panose="020B0503020202020204" pitchFamily="34" charset="0"/>
              </a:rPr>
              <a:t>confidential and anonymous</a:t>
            </a:r>
          </a:p>
          <a:p>
            <a:pPr>
              <a:lnSpc>
                <a:spcPct val="100000"/>
              </a:lnSpc>
              <a:spcBef>
                <a:spcPts val="400"/>
              </a:spcBef>
              <a:buClr>
                <a:srgbClr val="EAEAEA"/>
              </a:buClr>
              <a:defRPr/>
            </a:pPr>
            <a:r>
              <a:rPr lang="en-US" sz="1050" b="1">
                <a:solidFill>
                  <a:srgbClr val="000000"/>
                </a:solidFill>
                <a:latin typeface="Avenir Next Demi Bold" panose="020B0503020202020204" pitchFamily="34" charset="0"/>
              </a:rPr>
              <a:t>No focus groups were recorded, </a:t>
            </a:r>
            <a:r>
              <a:rPr lang="en-US" sz="1050">
                <a:solidFill>
                  <a:srgbClr val="000000"/>
                </a:solidFill>
                <a:latin typeface="Avenir Next" panose="020B0503020202020204" pitchFamily="34" charset="0"/>
              </a:rPr>
              <a:t>only notetaking was used</a:t>
            </a:r>
          </a:p>
        </p:txBody>
      </p:sp>
      <p:pic>
        <p:nvPicPr>
          <p:cNvPr id="43" name="Graphic 152" descr="Group of men with solid fill">
            <a:extLst>
              <a:ext uri="{FF2B5EF4-FFF2-40B4-BE49-F238E27FC236}">
                <a16:creationId xmlns:a16="http://schemas.microsoft.com/office/drawing/2014/main" id="{30890097-70D7-9C8E-C4A8-C4EE67BC152F}"/>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627279" y="2146819"/>
            <a:ext cx="182346" cy="182346"/>
          </a:xfrm>
          <a:prstGeom prst="rect">
            <a:avLst/>
          </a:prstGeom>
        </p:spPr>
      </p:pic>
      <p:pic>
        <p:nvPicPr>
          <p:cNvPr id="44" name="Graphic 99" descr="Earth globe: Americas with solid fill">
            <a:extLst>
              <a:ext uri="{FF2B5EF4-FFF2-40B4-BE49-F238E27FC236}">
                <a16:creationId xmlns:a16="http://schemas.microsoft.com/office/drawing/2014/main" id="{B42E8F1F-0F0A-0B23-010C-9F91EC7F3F70}"/>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8147480" y="2136605"/>
            <a:ext cx="192787" cy="192788"/>
          </a:xfrm>
          <a:prstGeom prst="rect">
            <a:avLst/>
          </a:prstGeom>
        </p:spPr>
      </p:pic>
      <p:pic>
        <p:nvPicPr>
          <p:cNvPr id="45" name="Graphic 44" descr="Piggy Bank">
            <a:extLst>
              <a:ext uri="{FF2B5EF4-FFF2-40B4-BE49-F238E27FC236}">
                <a16:creationId xmlns:a16="http://schemas.microsoft.com/office/drawing/2014/main" id="{394FD107-5BFF-B748-F51C-2861EA41E0F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636175" y="2438704"/>
            <a:ext cx="205114" cy="205115"/>
          </a:xfrm>
          <a:prstGeom prst="rect">
            <a:avLst/>
          </a:prstGeom>
        </p:spPr>
      </p:pic>
      <p:pic>
        <p:nvPicPr>
          <p:cNvPr id="46" name="Picture 96" descr="Users">
            <a:extLst>
              <a:ext uri="{FF2B5EF4-FFF2-40B4-BE49-F238E27FC236}">
                <a16:creationId xmlns:a16="http://schemas.microsoft.com/office/drawing/2014/main" id="{63104D5D-4870-8875-0246-1198DA6AFEAC}"/>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8176640" y="2747875"/>
            <a:ext cx="232415" cy="232415"/>
          </a:xfrm>
          <a:prstGeom prst="rect">
            <a:avLst/>
          </a:prstGeom>
        </p:spPr>
      </p:pic>
      <p:sp>
        <p:nvSpPr>
          <p:cNvPr id="47" name="Rounded Rectangle 2">
            <a:extLst>
              <a:ext uri="{FF2B5EF4-FFF2-40B4-BE49-F238E27FC236}">
                <a16:creationId xmlns:a16="http://schemas.microsoft.com/office/drawing/2014/main" id="{E711E8B2-CF8E-FB31-3335-6FEF6BF3C1F7}"/>
              </a:ext>
            </a:extLst>
          </p:cNvPr>
          <p:cNvSpPr/>
          <p:nvPr/>
        </p:nvSpPr>
        <p:spPr>
          <a:xfrm>
            <a:off x="1952241" y="4406187"/>
            <a:ext cx="1958610" cy="1913423"/>
          </a:xfrm>
          <a:prstGeom prst="roundRect">
            <a:avLst/>
          </a:prstGeom>
          <a:solidFill>
            <a:srgbClr val="FFFFFF">
              <a:lumMod val="95000"/>
            </a:srgbClr>
          </a:solidFill>
          <a:ln w="28575"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82626"/>
              </a:solidFill>
              <a:effectLst/>
              <a:uLnTx/>
              <a:uFillTx/>
              <a:latin typeface="Avenir Next"/>
              <a:ea typeface="+mn-ea"/>
              <a:cs typeface="+mn-cs"/>
            </a:endParaRPr>
          </a:p>
        </p:txBody>
      </p:sp>
      <p:sp>
        <p:nvSpPr>
          <p:cNvPr id="48" name="TextBox 47">
            <a:extLst>
              <a:ext uri="{FF2B5EF4-FFF2-40B4-BE49-F238E27FC236}">
                <a16:creationId xmlns:a16="http://schemas.microsoft.com/office/drawing/2014/main" id="{A048031C-9CCD-FF1C-A2CD-E1020E5FFA91}"/>
              </a:ext>
            </a:extLst>
          </p:cNvPr>
          <p:cNvSpPr txBox="1"/>
          <p:nvPr/>
        </p:nvSpPr>
        <p:spPr>
          <a:xfrm>
            <a:off x="2740550" y="6363378"/>
            <a:ext cx="0" cy="0"/>
          </a:xfrm>
          <a:prstGeom prst="rect">
            <a:avLst/>
          </a:prstGeom>
        </p:spPr>
        <p:txBody>
          <a:bodyPr wrap="none" lIns="0" tIns="0" rIns="0" bIns="0" rtlCol="0">
            <a:noAutofit/>
          </a:bodyPr>
          <a:lstStyle/>
          <a:p>
            <a:pPr>
              <a:defRPr/>
            </a:pPr>
            <a:endParaRPr lang="en-US">
              <a:solidFill>
                <a:srgbClr val="000000"/>
              </a:solidFill>
              <a:latin typeface="Avenir Next"/>
            </a:endParaRPr>
          </a:p>
        </p:txBody>
      </p:sp>
      <p:sp>
        <p:nvSpPr>
          <p:cNvPr id="49" name="TextBox 48">
            <a:extLst>
              <a:ext uri="{FF2B5EF4-FFF2-40B4-BE49-F238E27FC236}">
                <a16:creationId xmlns:a16="http://schemas.microsoft.com/office/drawing/2014/main" id="{A4A9FD12-0E24-811C-EB08-A8F57F455D35}"/>
              </a:ext>
            </a:extLst>
          </p:cNvPr>
          <p:cNvSpPr txBox="1"/>
          <p:nvPr/>
        </p:nvSpPr>
        <p:spPr>
          <a:xfrm>
            <a:off x="2188599" y="5960158"/>
            <a:ext cx="0" cy="0"/>
          </a:xfrm>
          <a:prstGeom prst="rect">
            <a:avLst/>
          </a:prstGeom>
        </p:spPr>
        <p:txBody>
          <a:bodyPr wrap="none" lIns="0" tIns="0" rIns="0" bIns="0" rtlCol="0">
            <a:noAutofit/>
          </a:bodyPr>
          <a:lstStyle/>
          <a:p>
            <a:pPr>
              <a:defRPr/>
            </a:pPr>
            <a:endParaRPr lang="en-US">
              <a:solidFill>
                <a:srgbClr val="000000"/>
              </a:solidFill>
              <a:latin typeface="Avenir Next"/>
            </a:endParaRPr>
          </a:p>
        </p:txBody>
      </p:sp>
      <p:sp>
        <p:nvSpPr>
          <p:cNvPr id="50" name="Content Placeholder 8">
            <a:extLst>
              <a:ext uri="{FF2B5EF4-FFF2-40B4-BE49-F238E27FC236}">
                <a16:creationId xmlns:a16="http://schemas.microsoft.com/office/drawing/2014/main" id="{653EDE8A-22F2-2552-FA00-3EE2450F83D2}"/>
              </a:ext>
            </a:extLst>
          </p:cNvPr>
          <p:cNvSpPr txBox="1">
            <a:spLocks/>
          </p:cNvSpPr>
          <p:nvPr/>
        </p:nvSpPr>
        <p:spPr>
          <a:xfrm>
            <a:off x="2596027" y="4542060"/>
            <a:ext cx="1067474" cy="261436"/>
          </a:xfrm>
          <a:prstGeom prst="rect">
            <a:avLst/>
          </a:prstGeom>
        </p:spPr>
        <p:txBody>
          <a:bodyPr lIns="0" tIns="0" rIns="0" bIns="0"/>
          <a:lstStyle>
            <a:lvl1pPr marL="6350" indent="0" algn="l" defTabSz="914400" rtl="0" eaLnBrk="1" latinLnBrk="0" hangingPunct="1">
              <a:lnSpc>
                <a:spcPts val="1700"/>
              </a:lnSpc>
              <a:spcBef>
                <a:spcPts val="1000"/>
              </a:spcBef>
              <a:buClr>
                <a:schemeClr val="accent1"/>
              </a:buClr>
              <a:buFontTx/>
              <a:buNone/>
              <a:tabLst/>
              <a:defRPr sz="1200" b="1" i="0" kern="1000" cap="all" spc="100" baseline="0">
                <a:solidFill>
                  <a:srgbClr val="A82626"/>
                </a:solidFill>
                <a:latin typeface="Avenir Next Demi Bold" charset="0"/>
                <a:ea typeface="Avenir Next Demi Bold" charset="0"/>
                <a:cs typeface="Avenir Next Demi Bold" charset="0"/>
              </a:defRPr>
            </a:lvl1pPr>
            <a:lvl2pPr marL="295275" indent="-115888" algn="l" defTabSz="914400" rtl="0" eaLnBrk="1" latinLnBrk="0" hangingPunct="1">
              <a:lnSpc>
                <a:spcPts val="1500"/>
              </a:lnSpc>
              <a:spcBef>
                <a:spcPts val="500"/>
              </a:spcBef>
              <a:buClr>
                <a:srgbClr val="BE2F39"/>
              </a:buClr>
              <a:buFont typeface="Arial" charset="0"/>
              <a:buChar char="•"/>
              <a:tabLst/>
              <a:defRPr sz="1000" kern="1000" baseline="0">
                <a:solidFill>
                  <a:schemeClr val="tx1"/>
                </a:solidFill>
                <a:latin typeface="Avenir Next Regular" charset="0"/>
                <a:ea typeface="+mn-ea"/>
                <a:cs typeface="+mn-cs"/>
              </a:defRPr>
            </a:lvl2pPr>
            <a:lvl3pPr marL="465138" indent="-169863" algn="l" defTabSz="914400" rtl="0" eaLnBrk="1" latinLnBrk="0" hangingPunct="1">
              <a:lnSpc>
                <a:spcPts val="1500"/>
              </a:lnSpc>
              <a:spcBef>
                <a:spcPts val="500"/>
              </a:spcBef>
              <a:buClr>
                <a:srgbClr val="BE2F39"/>
              </a:buClr>
              <a:buFontTx/>
              <a:buBlip>
                <a:blip r:embed="rId2"/>
              </a:buBlip>
              <a:tabLst/>
              <a:defRPr sz="1000" kern="1000" baseline="0">
                <a:solidFill>
                  <a:schemeClr val="tx1"/>
                </a:solidFill>
                <a:latin typeface="Avenir Next Regular" charset="0"/>
                <a:ea typeface="+mn-ea"/>
                <a:cs typeface="+mn-cs"/>
              </a:defRPr>
            </a:lvl3pPr>
            <a:lvl4pPr marL="635000" indent="-169863" algn="l" defTabSz="914400" rtl="0" eaLnBrk="1" latinLnBrk="0" hangingPunct="1">
              <a:lnSpc>
                <a:spcPts val="1500"/>
              </a:lnSpc>
              <a:spcBef>
                <a:spcPts val="500"/>
              </a:spcBef>
              <a:buClr>
                <a:schemeClr val="accent2"/>
              </a:buClr>
              <a:buFontTx/>
              <a:buBlip>
                <a:blip r:embed="rId3"/>
              </a:buBlip>
              <a:tabLst/>
              <a:defRPr sz="1000" kern="1000" baseline="0">
                <a:solidFill>
                  <a:schemeClr val="tx1"/>
                </a:solidFill>
                <a:latin typeface="Avenir Next Regular" charset="0"/>
                <a:ea typeface="+mn-ea"/>
                <a:cs typeface="+mn-cs"/>
              </a:defRPr>
            </a:lvl4pPr>
            <a:lvl5pPr marL="803275" indent="-168275" algn="l" defTabSz="914400" rtl="0" eaLnBrk="1" latinLnBrk="0" hangingPunct="1">
              <a:lnSpc>
                <a:spcPts val="1500"/>
              </a:lnSpc>
              <a:spcBef>
                <a:spcPts val="500"/>
              </a:spcBef>
              <a:buClr>
                <a:schemeClr val="bg1">
                  <a:lumMod val="85000"/>
                </a:schemeClr>
              </a:buClr>
              <a:buFontTx/>
              <a:buBlip>
                <a:blip r:embed="rId4"/>
              </a:buBlip>
              <a:tabLst/>
              <a:defRPr sz="1000" kern="1000" baseline="0">
                <a:solidFill>
                  <a:schemeClr val="tx1"/>
                </a:solidFill>
                <a:latin typeface="Avenir Next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EAEAEA"/>
              </a:buClr>
              <a:defRPr/>
            </a:pPr>
            <a:r>
              <a:rPr lang="en-US" sz="1100">
                <a:solidFill>
                  <a:schemeClr val="accent5"/>
                </a:solidFill>
                <a:latin typeface="Avenir Next Demi Bold" panose="020B0503020202020204" pitchFamily="34" charset="0"/>
              </a:rPr>
              <a:t>Methods</a:t>
            </a:r>
          </a:p>
        </p:txBody>
      </p:sp>
      <p:sp>
        <p:nvSpPr>
          <p:cNvPr id="51" name="Content Placeholder 9">
            <a:extLst>
              <a:ext uri="{FF2B5EF4-FFF2-40B4-BE49-F238E27FC236}">
                <a16:creationId xmlns:a16="http://schemas.microsoft.com/office/drawing/2014/main" id="{990F7EC1-4150-ACF8-E5D8-A09D42E8A3BC}"/>
              </a:ext>
            </a:extLst>
          </p:cNvPr>
          <p:cNvSpPr txBox="1">
            <a:spLocks/>
          </p:cNvSpPr>
          <p:nvPr/>
        </p:nvSpPr>
        <p:spPr>
          <a:xfrm>
            <a:off x="2072375" y="4875797"/>
            <a:ext cx="1709509" cy="1434605"/>
          </a:xfrm>
          <a:prstGeom prst="rect">
            <a:avLst/>
          </a:prstGeom>
        </p:spPr>
        <p:txBody>
          <a:bodyPr lIns="0" tIns="0" rIns="0"/>
          <a:lstStyle>
            <a:lvl1pPr marL="171450" indent="-165100" algn="l" defTabSz="914400" rtl="0" eaLnBrk="1" latinLnBrk="0" hangingPunct="1">
              <a:lnSpc>
                <a:spcPts val="1700"/>
              </a:lnSpc>
              <a:spcBef>
                <a:spcPts val="1000"/>
              </a:spcBef>
              <a:buClr>
                <a:schemeClr val="accent1"/>
              </a:buClr>
              <a:buFontTx/>
              <a:buBlip>
                <a:blip r:embed="rId7"/>
              </a:buBlip>
              <a:tabLst/>
              <a:defRPr sz="1150" kern="1000" baseline="0">
                <a:solidFill>
                  <a:schemeClr val="tx1"/>
                </a:solidFill>
                <a:latin typeface="Avenir Next Regular" charset="0"/>
                <a:ea typeface="+mn-ea"/>
                <a:cs typeface="+mn-cs"/>
              </a:defRPr>
            </a:lvl1pPr>
            <a:lvl2pPr marL="295275" indent="-115888" algn="l" defTabSz="914400" rtl="0" eaLnBrk="1" latinLnBrk="0" hangingPunct="1">
              <a:lnSpc>
                <a:spcPts val="1500"/>
              </a:lnSpc>
              <a:spcBef>
                <a:spcPts val="500"/>
              </a:spcBef>
              <a:buClr>
                <a:srgbClr val="BE2F39"/>
              </a:buClr>
              <a:buFont typeface="Arial" charset="0"/>
              <a:buChar char="•"/>
              <a:tabLst/>
              <a:defRPr sz="1000" kern="1000" baseline="0">
                <a:solidFill>
                  <a:schemeClr val="tx1"/>
                </a:solidFill>
                <a:latin typeface="Avenir Next Regular" charset="0"/>
                <a:ea typeface="+mn-ea"/>
                <a:cs typeface="+mn-cs"/>
              </a:defRPr>
            </a:lvl2pPr>
            <a:lvl3pPr marL="465138" indent="-169863" algn="l" defTabSz="914400" rtl="0" eaLnBrk="1" latinLnBrk="0" hangingPunct="1">
              <a:lnSpc>
                <a:spcPts val="1500"/>
              </a:lnSpc>
              <a:spcBef>
                <a:spcPts val="500"/>
              </a:spcBef>
              <a:buClr>
                <a:srgbClr val="BE2F39"/>
              </a:buClr>
              <a:buFontTx/>
              <a:buBlip>
                <a:blip r:embed="rId2"/>
              </a:buBlip>
              <a:tabLst/>
              <a:defRPr sz="1000" kern="1000" baseline="0">
                <a:solidFill>
                  <a:schemeClr val="tx1"/>
                </a:solidFill>
                <a:latin typeface="Avenir Next Regular" charset="0"/>
                <a:ea typeface="+mn-ea"/>
                <a:cs typeface="+mn-cs"/>
              </a:defRPr>
            </a:lvl3pPr>
            <a:lvl4pPr marL="635000" indent="-169863" algn="l" defTabSz="914400" rtl="0" eaLnBrk="1" latinLnBrk="0" hangingPunct="1">
              <a:lnSpc>
                <a:spcPts val="1500"/>
              </a:lnSpc>
              <a:spcBef>
                <a:spcPts val="500"/>
              </a:spcBef>
              <a:buClr>
                <a:schemeClr val="accent2"/>
              </a:buClr>
              <a:buFontTx/>
              <a:buBlip>
                <a:blip r:embed="rId3"/>
              </a:buBlip>
              <a:tabLst/>
              <a:defRPr sz="1000" kern="1000" baseline="0">
                <a:solidFill>
                  <a:schemeClr val="tx1"/>
                </a:solidFill>
                <a:latin typeface="Avenir Next Regular" charset="0"/>
                <a:ea typeface="+mn-ea"/>
                <a:cs typeface="+mn-cs"/>
              </a:defRPr>
            </a:lvl4pPr>
            <a:lvl5pPr marL="803275" indent="-168275" algn="l" defTabSz="914400" rtl="0" eaLnBrk="1" latinLnBrk="0" hangingPunct="1">
              <a:lnSpc>
                <a:spcPts val="1500"/>
              </a:lnSpc>
              <a:spcBef>
                <a:spcPts val="500"/>
              </a:spcBef>
              <a:buClr>
                <a:schemeClr val="bg1">
                  <a:lumMod val="85000"/>
                </a:schemeClr>
              </a:buClr>
              <a:buFontTx/>
              <a:buBlip>
                <a:blip r:embed="rId4"/>
              </a:buBlip>
              <a:tabLst/>
              <a:defRPr sz="1000" kern="1000" baseline="0">
                <a:solidFill>
                  <a:schemeClr val="tx1"/>
                </a:solidFill>
                <a:latin typeface="Avenir Next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400"/>
              </a:spcBef>
              <a:buClr>
                <a:srgbClr val="EAEAEA"/>
              </a:buClr>
              <a:defRPr/>
            </a:pPr>
            <a:r>
              <a:rPr lang="en-US" sz="1050" dirty="0">
                <a:solidFill>
                  <a:srgbClr val="000000"/>
                </a:solidFill>
                <a:latin typeface="Avenir Next" panose="020B0503020202020204" pitchFamily="34" charset="0"/>
              </a:rPr>
              <a:t>Participants met virtually in </a:t>
            </a:r>
            <a:r>
              <a:rPr lang="en-US" sz="1050" b="1" dirty="0">
                <a:solidFill>
                  <a:srgbClr val="000000"/>
                </a:solidFill>
                <a:latin typeface="Avenir Next Demi Bold" panose="020B0503020202020204" pitchFamily="34" charset="0"/>
              </a:rPr>
              <a:t>small groups </a:t>
            </a:r>
            <a:r>
              <a:rPr lang="en-US" sz="1050" dirty="0">
                <a:solidFill>
                  <a:srgbClr val="000000"/>
                </a:solidFill>
                <a:latin typeface="Avenir Next" panose="020B0503020202020204" pitchFamily="34" charset="0"/>
              </a:rPr>
              <a:t>with at least two HCCG members present </a:t>
            </a:r>
          </a:p>
          <a:p>
            <a:pPr>
              <a:lnSpc>
                <a:spcPct val="100000"/>
              </a:lnSpc>
              <a:spcBef>
                <a:spcPts val="400"/>
              </a:spcBef>
              <a:buClr>
                <a:srgbClr val="EAEAEA"/>
              </a:buClr>
              <a:defRPr/>
            </a:pPr>
            <a:r>
              <a:rPr lang="en-US" sz="1050" dirty="0">
                <a:solidFill>
                  <a:srgbClr val="000000"/>
                </a:solidFill>
                <a:latin typeface="Avenir Next" panose="020B0503020202020204" pitchFamily="34" charset="0"/>
              </a:rPr>
              <a:t>Moderators ensured all participants </a:t>
            </a:r>
            <a:r>
              <a:rPr lang="en-US" sz="1050" b="1" dirty="0">
                <a:solidFill>
                  <a:srgbClr val="000000"/>
                </a:solidFill>
                <a:latin typeface="Avenir Next Demi Bold" panose="020B0503020202020204" pitchFamily="34" charset="0"/>
              </a:rPr>
              <a:t>shared speaking time equally</a:t>
            </a:r>
          </a:p>
          <a:p>
            <a:pPr>
              <a:lnSpc>
                <a:spcPct val="100000"/>
              </a:lnSpc>
              <a:spcBef>
                <a:spcPts val="400"/>
              </a:spcBef>
              <a:buClr>
                <a:srgbClr val="EAEAEA"/>
              </a:buClr>
              <a:defRPr/>
            </a:pPr>
            <a:endParaRPr lang="en-US" sz="1050" dirty="0">
              <a:solidFill>
                <a:srgbClr val="000000"/>
              </a:solidFill>
              <a:latin typeface="Avenir Next" panose="020B0503020202020204" pitchFamily="34" charset="0"/>
            </a:endParaRPr>
          </a:p>
        </p:txBody>
      </p:sp>
      <p:sp>
        <p:nvSpPr>
          <p:cNvPr id="52" name="Oval 8">
            <a:extLst>
              <a:ext uri="{FF2B5EF4-FFF2-40B4-BE49-F238E27FC236}">
                <a16:creationId xmlns:a16="http://schemas.microsoft.com/office/drawing/2014/main" id="{1ED5BBCC-48BE-4E96-27A4-003A88C9FFAC}"/>
              </a:ext>
            </a:extLst>
          </p:cNvPr>
          <p:cNvSpPr>
            <a:spLocks noChangeArrowheads="1"/>
          </p:cNvSpPr>
          <p:nvPr/>
        </p:nvSpPr>
        <p:spPr bwMode="blackWhite">
          <a:xfrm>
            <a:off x="1715355" y="4264882"/>
            <a:ext cx="519317" cy="506178"/>
          </a:xfrm>
          <a:prstGeom prst="ellipse">
            <a:avLst/>
          </a:prstGeom>
          <a:solidFill>
            <a:schemeClr val="accent3"/>
          </a:solidFill>
          <a:ln w="12700">
            <a:noFill/>
            <a:prstDash val="solid"/>
            <a:round/>
            <a:headEnd/>
            <a:tailEnd/>
          </a:ln>
          <a:effectLst/>
        </p:spPr>
        <p:txBody>
          <a:bodyPr wrap="none" lIns="0" tIns="0" rIns="0" bIns="0" anchor="ctr"/>
          <a:lstStyle>
            <a:lvl1pPr defTabSz="804863" eaLnBrk="0" hangingPunct="0">
              <a:defRPr sz="1600">
                <a:solidFill>
                  <a:schemeClr val="tx1"/>
                </a:solidFill>
                <a:latin typeface="Arial" pitchFamily="34" charset="0"/>
                <a:ea typeface="-윤고딕130" pitchFamily="18" charset="-127"/>
              </a:defRPr>
            </a:lvl1pPr>
            <a:lvl2pPr marL="742950" indent="-285750" defTabSz="804863" eaLnBrk="0" hangingPunct="0">
              <a:defRPr sz="1600">
                <a:solidFill>
                  <a:schemeClr val="tx1"/>
                </a:solidFill>
                <a:latin typeface="Arial" pitchFamily="34" charset="0"/>
                <a:ea typeface="-윤고딕130" pitchFamily="18" charset="-127"/>
              </a:defRPr>
            </a:lvl2pPr>
            <a:lvl3pPr marL="1143000" indent="-228600" defTabSz="804863" eaLnBrk="0" hangingPunct="0">
              <a:defRPr sz="1600">
                <a:solidFill>
                  <a:schemeClr val="tx1"/>
                </a:solidFill>
                <a:latin typeface="Arial" pitchFamily="34" charset="0"/>
                <a:ea typeface="-윤고딕130" pitchFamily="18" charset="-127"/>
              </a:defRPr>
            </a:lvl3pPr>
            <a:lvl4pPr marL="1600200" indent="-228600" defTabSz="804863" eaLnBrk="0" hangingPunct="0">
              <a:defRPr sz="1600">
                <a:solidFill>
                  <a:schemeClr val="tx1"/>
                </a:solidFill>
                <a:latin typeface="Arial" pitchFamily="34" charset="0"/>
                <a:ea typeface="-윤고딕130" pitchFamily="18" charset="-127"/>
              </a:defRPr>
            </a:lvl4pPr>
            <a:lvl5pPr marL="2057400" indent="-228600" defTabSz="804863" eaLnBrk="0" hangingPunct="0">
              <a:defRPr sz="1600">
                <a:solidFill>
                  <a:schemeClr val="tx1"/>
                </a:solidFill>
                <a:latin typeface="Arial" pitchFamily="34" charset="0"/>
                <a:ea typeface="-윤고딕130" pitchFamily="18" charset="-127"/>
              </a:defRPr>
            </a:lvl5pPr>
            <a:lvl6pPr marL="2514600" indent="-228600" defTabSz="804863" eaLnBrk="0" fontAlgn="base" hangingPunct="0">
              <a:spcBef>
                <a:spcPct val="0"/>
              </a:spcBef>
              <a:spcAft>
                <a:spcPct val="0"/>
              </a:spcAft>
              <a:defRPr sz="1600">
                <a:solidFill>
                  <a:schemeClr val="tx1"/>
                </a:solidFill>
                <a:latin typeface="Arial" pitchFamily="34" charset="0"/>
                <a:ea typeface="-윤고딕130" pitchFamily="18" charset="-127"/>
              </a:defRPr>
            </a:lvl6pPr>
            <a:lvl7pPr marL="2971800" indent="-228600" defTabSz="804863" eaLnBrk="0" fontAlgn="base" hangingPunct="0">
              <a:spcBef>
                <a:spcPct val="0"/>
              </a:spcBef>
              <a:spcAft>
                <a:spcPct val="0"/>
              </a:spcAft>
              <a:defRPr sz="1600">
                <a:solidFill>
                  <a:schemeClr val="tx1"/>
                </a:solidFill>
                <a:latin typeface="Arial" pitchFamily="34" charset="0"/>
                <a:ea typeface="-윤고딕130" pitchFamily="18" charset="-127"/>
              </a:defRPr>
            </a:lvl7pPr>
            <a:lvl8pPr marL="3429000" indent="-228600" defTabSz="804863" eaLnBrk="0" fontAlgn="base" hangingPunct="0">
              <a:spcBef>
                <a:spcPct val="0"/>
              </a:spcBef>
              <a:spcAft>
                <a:spcPct val="0"/>
              </a:spcAft>
              <a:defRPr sz="1600">
                <a:solidFill>
                  <a:schemeClr val="tx1"/>
                </a:solidFill>
                <a:latin typeface="Arial" pitchFamily="34" charset="0"/>
                <a:ea typeface="-윤고딕130" pitchFamily="18" charset="-127"/>
              </a:defRPr>
            </a:lvl8pPr>
            <a:lvl9pPr marL="3886200" indent="-228600" defTabSz="804863" eaLnBrk="0" fontAlgn="base" hangingPunct="0">
              <a:spcBef>
                <a:spcPct val="0"/>
              </a:spcBef>
              <a:spcAft>
                <a:spcPct val="0"/>
              </a:spcAft>
              <a:defRPr sz="1600">
                <a:solidFill>
                  <a:schemeClr val="tx1"/>
                </a:solidFill>
                <a:latin typeface="Arial" pitchFamily="34" charset="0"/>
                <a:ea typeface="-윤고딕130" pitchFamily="18" charset="-127"/>
              </a:defRPr>
            </a:lvl9pPr>
          </a:lstStyle>
          <a:p>
            <a:pPr marL="0" marR="0" lvl="0" indent="0" algn="ctr" defTabSz="804863" eaLnBrk="0" fontAlgn="auto" latinLnBrk="0" hangingPunct="0">
              <a:lnSpc>
                <a:spcPct val="100000"/>
              </a:lnSpc>
              <a:spcBef>
                <a:spcPts val="0"/>
              </a:spcBef>
              <a:spcAft>
                <a:spcPts val="0"/>
              </a:spcAft>
              <a:buClrTx/>
              <a:buSzTx/>
              <a:buFontTx/>
              <a:buNone/>
              <a:tabLst/>
              <a:defRPr/>
            </a:pPr>
            <a:endParaRPr kumimoji="0" lang="en-US" sz="1300" b="0" i="0" u="none" strike="noStrike" kern="1000" cap="none" spc="0" normalizeH="0" baseline="0" noProof="0">
              <a:ln>
                <a:noFill/>
              </a:ln>
              <a:solidFill>
                <a:srgbClr val="A82626">
                  <a:lumMod val="40000"/>
                  <a:lumOff val="60000"/>
                </a:srgbClr>
              </a:solidFill>
              <a:effectLst/>
              <a:uLnTx/>
              <a:uFillTx/>
              <a:latin typeface="Avenir Next"/>
              <a:ea typeface="-윤고딕130" pitchFamily="18" charset="-127"/>
            </a:endParaRPr>
          </a:p>
        </p:txBody>
      </p:sp>
      <p:pic>
        <p:nvPicPr>
          <p:cNvPr id="53" name="Graphic 99" descr="Earth globe: Americas with solid fill">
            <a:extLst>
              <a:ext uri="{FF2B5EF4-FFF2-40B4-BE49-F238E27FC236}">
                <a16:creationId xmlns:a16="http://schemas.microsoft.com/office/drawing/2014/main" id="{56F4BC91-EE79-79C9-D193-573C27C7184A}"/>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1717105" y="2110055"/>
            <a:ext cx="393020" cy="393022"/>
          </a:xfrm>
          <a:prstGeom prst="rect">
            <a:avLst/>
          </a:prstGeom>
        </p:spPr>
      </p:pic>
      <p:pic>
        <p:nvPicPr>
          <p:cNvPr id="54" name="Graphic 53" descr="Research">
            <a:extLst>
              <a:ext uri="{FF2B5EF4-FFF2-40B4-BE49-F238E27FC236}">
                <a16:creationId xmlns:a16="http://schemas.microsoft.com/office/drawing/2014/main" id="{E27473AF-8701-583F-30C9-E95EB95BA3F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768249" y="4313353"/>
            <a:ext cx="404958" cy="404958"/>
          </a:xfrm>
          <a:prstGeom prst="rect">
            <a:avLst/>
          </a:prstGeom>
        </p:spPr>
      </p:pic>
      <p:pic>
        <p:nvPicPr>
          <p:cNvPr id="55" name="Picture 54">
            <a:extLst>
              <a:ext uri="{FF2B5EF4-FFF2-40B4-BE49-F238E27FC236}">
                <a16:creationId xmlns:a16="http://schemas.microsoft.com/office/drawing/2014/main" id="{3BB04E92-F619-AC77-682E-E37314F3DF4D}"/>
              </a:ext>
            </a:extLst>
          </p:cNvPr>
          <p:cNvPicPr>
            <a:picLocks noChangeAspect="1"/>
          </p:cNvPicPr>
          <p:nvPr/>
        </p:nvPicPr>
        <p:blipFill>
          <a:blip r:embed="rId20"/>
          <a:stretch>
            <a:fillRect/>
          </a:stretch>
        </p:blipFill>
        <p:spPr>
          <a:xfrm>
            <a:off x="4216207" y="4415390"/>
            <a:ext cx="340309" cy="340309"/>
          </a:xfrm>
          <a:prstGeom prst="rect">
            <a:avLst/>
          </a:prstGeom>
        </p:spPr>
      </p:pic>
      <p:sp>
        <p:nvSpPr>
          <p:cNvPr id="56" name="TextBox 55">
            <a:extLst>
              <a:ext uri="{FF2B5EF4-FFF2-40B4-BE49-F238E27FC236}">
                <a16:creationId xmlns:a16="http://schemas.microsoft.com/office/drawing/2014/main" id="{03A4B0DA-C15F-7713-057E-4A5A54BABA68}"/>
              </a:ext>
            </a:extLst>
          </p:cNvPr>
          <p:cNvSpPr txBox="1"/>
          <p:nvPr/>
        </p:nvSpPr>
        <p:spPr>
          <a:xfrm>
            <a:off x="5406517" y="2267724"/>
            <a:ext cx="0" cy="0"/>
          </a:xfrm>
          <a:prstGeom prst="rect">
            <a:avLst/>
          </a:prstGeom>
        </p:spPr>
        <p:txBody>
          <a:bodyPr wrap="none" lIns="0" tIns="0" rIns="0" bIns="0" rtlCol="0">
            <a:noAutofit/>
          </a:bodyPr>
          <a:lstStyle/>
          <a:p>
            <a:pPr>
              <a:defRPr/>
            </a:pPr>
            <a:endParaRPr lang="en-US">
              <a:solidFill>
                <a:srgbClr val="000000"/>
              </a:solidFill>
              <a:latin typeface="Avenir Next"/>
            </a:endParaRPr>
          </a:p>
        </p:txBody>
      </p:sp>
      <p:sp>
        <p:nvSpPr>
          <p:cNvPr id="57" name="TextBox 56">
            <a:extLst>
              <a:ext uri="{FF2B5EF4-FFF2-40B4-BE49-F238E27FC236}">
                <a16:creationId xmlns:a16="http://schemas.microsoft.com/office/drawing/2014/main" id="{C102E13E-AE28-B4AA-97D5-5419622DB594}"/>
              </a:ext>
            </a:extLst>
          </p:cNvPr>
          <p:cNvSpPr txBox="1"/>
          <p:nvPr/>
        </p:nvSpPr>
        <p:spPr>
          <a:xfrm>
            <a:off x="5413937" y="2712978"/>
            <a:ext cx="0" cy="0"/>
          </a:xfrm>
          <a:prstGeom prst="rect">
            <a:avLst/>
          </a:prstGeom>
        </p:spPr>
        <p:txBody>
          <a:bodyPr wrap="none" lIns="0" tIns="0" rIns="0" bIns="0" rtlCol="0">
            <a:noAutofit/>
          </a:bodyPr>
          <a:lstStyle/>
          <a:p>
            <a:pPr>
              <a:defRPr/>
            </a:pPr>
            <a:endParaRPr lang="en-US">
              <a:solidFill>
                <a:srgbClr val="000000"/>
              </a:solidFill>
              <a:latin typeface="Avenir Next"/>
            </a:endParaRPr>
          </a:p>
        </p:txBody>
      </p:sp>
      <p:sp>
        <p:nvSpPr>
          <p:cNvPr id="58" name="TextBox 57">
            <a:extLst>
              <a:ext uri="{FF2B5EF4-FFF2-40B4-BE49-F238E27FC236}">
                <a16:creationId xmlns:a16="http://schemas.microsoft.com/office/drawing/2014/main" id="{641FDE04-67E6-652D-A113-8C8B3F63D693}"/>
              </a:ext>
            </a:extLst>
          </p:cNvPr>
          <p:cNvSpPr txBox="1"/>
          <p:nvPr/>
        </p:nvSpPr>
        <p:spPr>
          <a:xfrm>
            <a:off x="5594646" y="2237106"/>
            <a:ext cx="0" cy="0"/>
          </a:xfrm>
          <a:prstGeom prst="rect">
            <a:avLst/>
          </a:prstGeom>
        </p:spPr>
        <p:txBody>
          <a:bodyPr wrap="none" lIns="0" tIns="0" rIns="0" bIns="0" rtlCol="0">
            <a:noAutofit/>
          </a:bodyPr>
          <a:lstStyle/>
          <a:p>
            <a:pPr>
              <a:defRPr/>
            </a:pPr>
            <a:endParaRPr lang="en-US">
              <a:solidFill>
                <a:srgbClr val="000000"/>
              </a:solidFill>
              <a:latin typeface="Avenir Next"/>
            </a:endParaRPr>
          </a:p>
        </p:txBody>
      </p:sp>
      <p:sp>
        <p:nvSpPr>
          <p:cNvPr id="59" name="Rounded Rectangle 18">
            <a:extLst>
              <a:ext uri="{FF2B5EF4-FFF2-40B4-BE49-F238E27FC236}">
                <a16:creationId xmlns:a16="http://schemas.microsoft.com/office/drawing/2014/main" id="{88338491-BF1B-D338-C140-BD520DEEFC72}"/>
              </a:ext>
            </a:extLst>
          </p:cNvPr>
          <p:cNvSpPr/>
          <p:nvPr/>
        </p:nvSpPr>
        <p:spPr>
          <a:xfrm>
            <a:off x="4231072" y="2222707"/>
            <a:ext cx="1958610" cy="1913423"/>
          </a:xfrm>
          <a:prstGeom prst="roundRect">
            <a:avLst/>
          </a:prstGeom>
          <a:solidFill>
            <a:srgbClr val="FFFFFF">
              <a:lumMod val="95000"/>
            </a:srgbClr>
          </a:solidFill>
          <a:ln w="28575"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82626"/>
              </a:solidFill>
              <a:effectLst/>
              <a:uLnTx/>
              <a:uFillTx/>
              <a:latin typeface="Avenir Next"/>
              <a:ea typeface="+mn-ea"/>
              <a:cs typeface="+mn-cs"/>
            </a:endParaRPr>
          </a:p>
        </p:txBody>
      </p:sp>
      <p:sp>
        <p:nvSpPr>
          <p:cNvPr id="60" name="Content Placeholder 8">
            <a:extLst>
              <a:ext uri="{FF2B5EF4-FFF2-40B4-BE49-F238E27FC236}">
                <a16:creationId xmlns:a16="http://schemas.microsoft.com/office/drawing/2014/main" id="{686136FE-0600-6768-D412-E15ECBD04B7B}"/>
              </a:ext>
            </a:extLst>
          </p:cNvPr>
          <p:cNvSpPr txBox="1">
            <a:spLocks/>
          </p:cNvSpPr>
          <p:nvPr/>
        </p:nvSpPr>
        <p:spPr>
          <a:xfrm>
            <a:off x="4629254" y="2352864"/>
            <a:ext cx="1508530" cy="291422"/>
          </a:xfrm>
          <a:prstGeom prst="rect">
            <a:avLst/>
          </a:prstGeom>
        </p:spPr>
        <p:txBody>
          <a:bodyPr lIns="0" tIns="0" rIns="0" bIns="0"/>
          <a:lstStyle>
            <a:lvl1pPr marL="6350" indent="0" algn="l" defTabSz="914400" rtl="0" eaLnBrk="1" latinLnBrk="0" hangingPunct="1">
              <a:lnSpc>
                <a:spcPts val="1700"/>
              </a:lnSpc>
              <a:spcBef>
                <a:spcPts val="1000"/>
              </a:spcBef>
              <a:buClr>
                <a:schemeClr val="accent1"/>
              </a:buClr>
              <a:buFontTx/>
              <a:buNone/>
              <a:tabLst/>
              <a:defRPr sz="1200" b="1" i="0" kern="1000" cap="all" spc="100" baseline="0">
                <a:solidFill>
                  <a:srgbClr val="A82626"/>
                </a:solidFill>
                <a:latin typeface="Avenir Next Demi Bold" charset="0"/>
                <a:ea typeface="Avenir Next Demi Bold" charset="0"/>
                <a:cs typeface="Avenir Next Demi Bold" charset="0"/>
              </a:defRPr>
            </a:lvl1pPr>
            <a:lvl2pPr marL="295275" indent="-115888" algn="l" defTabSz="914400" rtl="0" eaLnBrk="1" latinLnBrk="0" hangingPunct="1">
              <a:lnSpc>
                <a:spcPts val="1500"/>
              </a:lnSpc>
              <a:spcBef>
                <a:spcPts val="500"/>
              </a:spcBef>
              <a:buClr>
                <a:srgbClr val="BE2F39"/>
              </a:buClr>
              <a:buFont typeface="Arial" charset="0"/>
              <a:buChar char="•"/>
              <a:tabLst/>
              <a:defRPr sz="1000" kern="1000" baseline="0">
                <a:solidFill>
                  <a:schemeClr val="tx1"/>
                </a:solidFill>
                <a:latin typeface="Avenir Next Regular" charset="0"/>
                <a:ea typeface="+mn-ea"/>
                <a:cs typeface="+mn-cs"/>
              </a:defRPr>
            </a:lvl2pPr>
            <a:lvl3pPr marL="465138" indent="-169863" algn="l" defTabSz="914400" rtl="0" eaLnBrk="1" latinLnBrk="0" hangingPunct="1">
              <a:lnSpc>
                <a:spcPts val="1500"/>
              </a:lnSpc>
              <a:spcBef>
                <a:spcPts val="500"/>
              </a:spcBef>
              <a:buClr>
                <a:srgbClr val="BE2F39"/>
              </a:buClr>
              <a:buFontTx/>
              <a:buBlip>
                <a:blip r:embed="rId2"/>
              </a:buBlip>
              <a:tabLst/>
              <a:defRPr sz="1000" kern="1000" baseline="0">
                <a:solidFill>
                  <a:schemeClr val="tx1"/>
                </a:solidFill>
                <a:latin typeface="Avenir Next Regular" charset="0"/>
                <a:ea typeface="+mn-ea"/>
                <a:cs typeface="+mn-cs"/>
              </a:defRPr>
            </a:lvl3pPr>
            <a:lvl4pPr marL="635000" indent="-169863" algn="l" defTabSz="914400" rtl="0" eaLnBrk="1" latinLnBrk="0" hangingPunct="1">
              <a:lnSpc>
                <a:spcPts val="1500"/>
              </a:lnSpc>
              <a:spcBef>
                <a:spcPts val="500"/>
              </a:spcBef>
              <a:buClr>
                <a:schemeClr val="accent2"/>
              </a:buClr>
              <a:buFontTx/>
              <a:buBlip>
                <a:blip r:embed="rId3"/>
              </a:buBlip>
              <a:tabLst/>
              <a:defRPr sz="1000" kern="1000" baseline="0">
                <a:solidFill>
                  <a:schemeClr val="tx1"/>
                </a:solidFill>
                <a:latin typeface="Avenir Next Regular" charset="0"/>
                <a:ea typeface="+mn-ea"/>
                <a:cs typeface="+mn-cs"/>
              </a:defRPr>
            </a:lvl4pPr>
            <a:lvl5pPr marL="803275" indent="-168275" algn="l" defTabSz="914400" rtl="0" eaLnBrk="1" latinLnBrk="0" hangingPunct="1">
              <a:lnSpc>
                <a:spcPts val="1500"/>
              </a:lnSpc>
              <a:spcBef>
                <a:spcPts val="500"/>
              </a:spcBef>
              <a:buClr>
                <a:schemeClr val="bg1">
                  <a:lumMod val="85000"/>
                </a:schemeClr>
              </a:buClr>
              <a:buFontTx/>
              <a:buBlip>
                <a:blip r:embed="rId4"/>
              </a:buBlip>
              <a:tabLst/>
              <a:defRPr sz="1000" kern="1000" baseline="0">
                <a:solidFill>
                  <a:schemeClr val="tx1"/>
                </a:solidFill>
                <a:latin typeface="Avenir Next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EAEAEA"/>
              </a:buClr>
              <a:defRPr/>
            </a:pPr>
            <a:r>
              <a:rPr lang="en-US" sz="1100">
                <a:solidFill>
                  <a:schemeClr val="accent5"/>
                </a:solidFill>
                <a:latin typeface="Avenir Next Demi Bold" panose="020B0503020202020204" pitchFamily="34" charset="0"/>
              </a:rPr>
              <a:t>Question prep</a:t>
            </a:r>
          </a:p>
        </p:txBody>
      </p:sp>
      <p:sp>
        <p:nvSpPr>
          <p:cNvPr id="61" name="Content Placeholder 9">
            <a:extLst>
              <a:ext uri="{FF2B5EF4-FFF2-40B4-BE49-F238E27FC236}">
                <a16:creationId xmlns:a16="http://schemas.microsoft.com/office/drawing/2014/main" id="{EA44B718-3A78-D2A0-AD2A-472C861CE849}"/>
              </a:ext>
            </a:extLst>
          </p:cNvPr>
          <p:cNvSpPr txBox="1">
            <a:spLocks/>
          </p:cNvSpPr>
          <p:nvPr/>
        </p:nvSpPr>
        <p:spPr>
          <a:xfrm>
            <a:off x="4344904" y="2695756"/>
            <a:ext cx="1709509" cy="1343286"/>
          </a:xfrm>
          <a:prstGeom prst="rect">
            <a:avLst/>
          </a:prstGeom>
        </p:spPr>
        <p:txBody>
          <a:bodyPr lIns="0" tIns="0" rIns="0"/>
          <a:lstStyle>
            <a:lvl1pPr marL="171450" indent="-165100" algn="l" defTabSz="914400" rtl="0" eaLnBrk="1" latinLnBrk="0" hangingPunct="1">
              <a:lnSpc>
                <a:spcPts val="1700"/>
              </a:lnSpc>
              <a:spcBef>
                <a:spcPts val="1000"/>
              </a:spcBef>
              <a:buClr>
                <a:schemeClr val="accent1"/>
              </a:buClr>
              <a:buFontTx/>
              <a:buBlip>
                <a:blip r:embed="rId7"/>
              </a:buBlip>
              <a:tabLst/>
              <a:defRPr sz="1150" kern="1000" baseline="0">
                <a:solidFill>
                  <a:schemeClr val="tx1"/>
                </a:solidFill>
                <a:latin typeface="Avenir Next Regular" charset="0"/>
                <a:ea typeface="+mn-ea"/>
                <a:cs typeface="+mn-cs"/>
              </a:defRPr>
            </a:lvl1pPr>
            <a:lvl2pPr marL="295275" indent="-115888" algn="l" defTabSz="914400" rtl="0" eaLnBrk="1" latinLnBrk="0" hangingPunct="1">
              <a:lnSpc>
                <a:spcPts val="1500"/>
              </a:lnSpc>
              <a:spcBef>
                <a:spcPts val="500"/>
              </a:spcBef>
              <a:buClr>
                <a:srgbClr val="BE2F39"/>
              </a:buClr>
              <a:buFont typeface="Arial" charset="0"/>
              <a:buChar char="•"/>
              <a:tabLst/>
              <a:defRPr sz="1000" kern="1000" baseline="0">
                <a:solidFill>
                  <a:schemeClr val="tx1"/>
                </a:solidFill>
                <a:latin typeface="Avenir Next Regular" charset="0"/>
                <a:ea typeface="+mn-ea"/>
                <a:cs typeface="+mn-cs"/>
              </a:defRPr>
            </a:lvl2pPr>
            <a:lvl3pPr marL="465138" indent="-169863" algn="l" defTabSz="914400" rtl="0" eaLnBrk="1" latinLnBrk="0" hangingPunct="1">
              <a:lnSpc>
                <a:spcPts val="1500"/>
              </a:lnSpc>
              <a:spcBef>
                <a:spcPts val="500"/>
              </a:spcBef>
              <a:buClr>
                <a:srgbClr val="BE2F39"/>
              </a:buClr>
              <a:buFontTx/>
              <a:buBlip>
                <a:blip r:embed="rId2"/>
              </a:buBlip>
              <a:tabLst/>
              <a:defRPr sz="1000" kern="1000" baseline="0">
                <a:solidFill>
                  <a:schemeClr val="tx1"/>
                </a:solidFill>
                <a:latin typeface="Avenir Next Regular" charset="0"/>
                <a:ea typeface="+mn-ea"/>
                <a:cs typeface="+mn-cs"/>
              </a:defRPr>
            </a:lvl3pPr>
            <a:lvl4pPr marL="635000" indent="-169863" algn="l" defTabSz="914400" rtl="0" eaLnBrk="1" latinLnBrk="0" hangingPunct="1">
              <a:lnSpc>
                <a:spcPts val="1500"/>
              </a:lnSpc>
              <a:spcBef>
                <a:spcPts val="500"/>
              </a:spcBef>
              <a:buClr>
                <a:schemeClr val="accent2"/>
              </a:buClr>
              <a:buFontTx/>
              <a:buBlip>
                <a:blip r:embed="rId3"/>
              </a:buBlip>
              <a:tabLst/>
              <a:defRPr sz="1000" kern="1000" baseline="0">
                <a:solidFill>
                  <a:schemeClr val="tx1"/>
                </a:solidFill>
                <a:latin typeface="Avenir Next Regular" charset="0"/>
                <a:ea typeface="+mn-ea"/>
                <a:cs typeface="+mn-cs"/>
              </a:defRPr>
            </a:lvl4pPr>
            <a:lvl5pPr marL="803275" indent="-168275" algn="l" defTabSz="914400" rtl="0" eaLnBrk="1" latinLnBrk="0" hangingPunct="1">
              <a:lnSpc>
                <a:spcPts val="1500"/>
              </a:lnSpc>
              <a:spcBef>
                <a:spcPts val="500"/>
              </a:spcBef>
              <a:buClr>
                <a:schemeClr val="bg1">
                  <a:lumMod val="85000"/>
                </a:schemeClr>
              </a:buClr>
              <a:buFontTx/>
              <a:buBlip>
                <a:blip r:embed="rId4"/>
              </a:buBlip>
              <a:tabLst/>
              <a:defRPr sz="1000" kern="1000" baseline="0">
                <a:solidFill>
                  <a:schemeClr val="tx1"/>
                </a:solidFill>
                <a:latin typeface="Avenir Next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400"/>
              </a:spcBef>
              <a:buClr>
                <a:srgbClr val="EAEAEA"/>
              </a:buClr>
              <a:defRPr/>
            </a:pPr>
            <a:r>
              <a:rPr lang="en-US" sz="1050">
                <a:solidFill>
                  <a:srgbClr val="000000"/>
                </a:solidFill>
                <a:latin typeface="Avenir Next" panose="020B0503020202020204" pitchFamily="34" charset="0"/>
              </a:rPr>
              <a:t>Met multiple times with </a:t>
            </a:r>
            <a:r>
              <a:rPr lang="en-US" sz="1050" b="1">
                <a:solidFill>
                  <a:srgbClr val="000000"/>
                </a:solidFill>
                <a:latin typeface="Avenir Next Demi Bold" panose="020B0503020202020204" pitchFamily="34" charset="0"/>
              </a:rPr>
              <a:t>industry experts </a:t>
            </a:r>
            <a:r>
              <a:rPr lang="en-US" sz="1050">
                <a:solidFill>
                  <a:srgbClr val="000000"/>
                </a:solidFill>
                <a:latin typeface="Avenir Next" panose="020B0503020202020204" pitchFamily="34" charset="0"/>
              </a:rPr>
              <a:t>for each country to review questions</a:t>
            </a:r>
          </a:p>
          <a:p>
            <a:pPr>
              <a:lnSpc>
                <a:spcPct val="100000"/>
              </a:lnSpc>
              <a:spcBef>
                <a:spcPts val="400"/>
              </a:spcBef>
              <a:buClr>
                <a:srgbClr val="EAEAEA"/>
              </a:buClr>
              <a:defRPr/>
            </a:pPr>
            <a:r>
              <a:rPr lang="en-US" sz="1050">
                <a:solidFill>
                  <a:srgbClr val="000000"/>
                </a:solidFill>
                <a:latin typeface="Avenir Next" panose="020B0503020202020204" pitchFamily="34" charset="0"/>
              </a:rPr>
              <a:t>Questions workshopped to </a:t>
            </a:r>
            <a:r>
              <a:rPr lang="en-US" sz="1050" b="1">
                <a:solidFill>
                  <a:srgbClr val="000000"/>
                </a:solidFill>
                <a:latin typeface="Avenir Next Demi Bold" panose="020B0503020202020204" pitchFamily="34" charset="0"/>
              </a:rPr>
              <a:t>focus on guaranteed income solutions </a:t>
            </a:r>
          </a:p>
        </p:txBody>
      </p:sp>
      <p:sp>
        <p:nvSpPr>
          <p:cNvPr id="62" name="Oval 8">
            <a:extLst>
              <a:ext uri="{FF2B5EF4-FFF2-40B4-BE49-F238E27FC236}">
                <a16:creationId xmlns:a16="http://schemas.microsoft.com/office/drawing/2014/main" id="{F66A18B6-E3BD-E3D3-EE95-B7004CF16DBB}"/>
              </a:ext>
            </a:extLst>
          </p:cNvPr>
          <p:cNvSpPr>
            <a:spLocks noChangeArrowheads="1"/>
          </p:cNvSpPr>
          <p:nvPr/>
        </p:nvSpPr>
        <p:spPr bwMode="blackWhite">
          <a:xfrm>
            <a:off x="4034864" y="2132042"/>
            <a:ext cx="519317" cy="506178"/>
          </a:xfrm>
          <a:prstGeom prst="ellipse">
            <a:avLst/>
          </a:prstGeom>
          <a:solidFill>
            <a:schemeClr val="accent3"/>
          </a:solidFill>
          <a:ln w="12700">
            <a:noFill/>
            <a:prstDash val="solid"/>
            <a:round/>
            <a:headEnd/>
            <a:tailEnd/>
          </a:ln>
          <a:effectLst/>
        </p:spPr>
        <p:txBody>
          <a:bodyPr wrap="none" lIns="0" tIns="0" rIns="0" bIns="0" anchor="ctr"/>
          <a:lstStyle>
            <a:lvl1pPr defTabSz="804863" eaLnBrk="0" hangingPunct="0">
              <a:defRPr sz="1600">
                <a:solidFill>
                  <a:schemeClr val="tx1"/>
                </a:solidFill>
                <a:latin typeface="Arial" pitchFamily="34" charset="0"/>
                <a:ea typeface="-윤고딕130" pitchFamily="18" charset="-127"/>
              </a:defRPr>
            </a:lvl1pPr>
            <a:lvl2pPr marL="742950" indent="-285750" defTabSz="804863" eaLnBrk="0" hangingPunct="0">
              <a:defRPr sz="1600">
                <a:solidFill>
                  <a:schemeClr val="tx1"/>
                </a:solidFill>
                <a:latin typeface="Arial" pitchFamily="34" charset="0"/>
                <a:ea typeface="-윤고딕130" pitchFamily="18" charset="-127"/>
              </a:defRPr>
            </a:lvl2pPr>
            <a:lvl3pPr marL="1143000" indent="-228600" defTabSz="804863" eaLnBrk="0" hangingPunct="0">
              <a:defRPr sz="1600">
                <a:solidFill>
                  <a:schemeClr val="tx1"/>
                </a:solidFill>
                <a:latin typeface="Arial" pitchFamily="34" charset="0"/>
                <a:ea typeface="-윤고딕130" pitchFamily="18" charset="-127"/>
              </a:defRPr>
            </a:lvl3pPr>
            <a:lvl4pPr marL="1600200" indent="-228600" defTabSz="804863" eaLnBrk="0" hangingPunct="0">
              <a:defRPr sz="1600">
                <a:solidFill>
                  <a:schemeClr val="tx1"/>
                </a:solidFill>
                <a:latin typeface="Arial" pitchFamily="34" charset="0"/>
                <a:ea typeface="-윤고딕130" pitchFamily="18" charset="-127"/>
              </a:defRPr>
            </a:lvl4pPr>
            <a:lvl5pPr marL="2057400" indent="-228600" defTabSz="804863" eaLnBrk="0" hangingPunct="0">
              <a:defRPr sz="1600">
                <a:solidFill>
                  <a:schemeClr val="tx1"/>
                </a:solidFill>
                <a:latin typeface="Arial" pitchFamily="34" charset="0"/>
                <a:ea typeface="-윤고딕130" pitchFamily="18" charset="-127"/>
              </a:defRPr>
            </a:lvl5pPr>
            <a:lvl6pPr marL="2514600" indent="-228600" defTabSz="804863" eaLnBrk="0" fontAlgn="base" hangingPunct="0">
              <a:spcBef>
                <a:spcPct val="0"/>
              </a:spcBef>
              <a:spcAft>
                <a:spcPct val="0"/>
              </a:spcAft>
              <a:defRPr sz="1600">
                <a:solidFill>
                  <a:schemeClr val="tx1"/>
                </a:solidFill>
                <a:latin typeface="Arial" pitchFamily="34" charset="0"/>
                <a:ea typeface="-윤고딕130" pitchFamily="18" charset="-127"/>
              </a:defRPr>
            </a:lvl6pPr>
            <a:lvl7pPr marL="2971800" indent="-228600" defTabSz="804863" eaLnBrk="0" fontAlgn="base" hangingPunct="0">
              <a:spcBef>
                <a:spcPct val="0"/>
              </a:spcBef>
              <a:spcAft>
                <a:spcPct val="0"/>
              </a:spcAft>
              <a:defRPr sz="1600">
                <a:solidFill>
                  <a:schemeClr val="tx1"/>
                </a:solidFill>
                <a:latin typeface="Arial" pitchFamily="34" charset="0"/>
                <a:ea typeface="-윤고딕130" pitchFamily="18" charset="-127"/>
              </a:defRPr>
            </a:lvl7pPr>
            <a:lvl8pPr marL="3429000" indent="-228600" defTabSz="804863" eaLnBrk="0" fontAlgn="base" hangingPunct="0">
              <a:spcBef>
                <a:spcPct val="0"/>
              </a:spcBef>
              <a:spcAft>
                <a:spcPct val="0"/>
              </a:spcAft>
              <a:defRPr sz="1600">
                <a:solidFill>
                  <a:schemeClr val="tx1"/>
                </a:solidFill>
                <a:latin typeface="Arial" pitchFamily="34" charset="0"/>
                <a:ea typeface="-윤고딕130" pitchFamily="18" charset="-127"/>
              </a:defRPr>
            </a:lvl8pPr>
            <a:lvl9pPr marL="3886200" indent="-228600" defTabSz="804863" eaLnBrk="0" fontAlgn="base" hangingPunct="0">
              <a:spcBef>
                <a:spcPct val="0"/>
              </a:spcBef>
              <a:spcAft>
                <a:spcPct val="0"/>
              </a:spcAft>
              <a:defRPr sz="1600">
                <a:solidFill>
                  <a:schemeClr val="tx1"/>
                </a:solidFill>
                <a:latin typeface="Arial" pitchFamily="34" charset="0"/>
                <a:ea typeface="-윤고딕130" pitchFamily="18" charset="-127"/>
              </a:defRPr>
            </a:lvl9pPr>
          </a:lstStyle>
          <a:p>
            <a:pPr marL="0" marR="0" lvl="0" indent="0" algn="ctr" defTabSz="804863" eaLnBrk="0" fontAlgn="auto" latinLnBrk="0" hangingPunct="0">
              <a:lnSpc>
                <a:spcPct val="100000"/>
              </a:lnSpc>
              <a:spcBef>
                <a:spcPts val="0"/>
              </a:spcBef>
              <a:spcAft>
                <a:spcPts val="0"/>
              </a:spcAft>
              <a:buClrTx/>
              <a:buSzTx/>
              <a:buFontTx/>
              <a:buNone/>
              <a:tabLst/>
              <a:defRPr/>
            </a:pPr>
            <a:endParaRPr kumimoji="0" lang="en-US" sz="1300" b="0" i="0" u="none" strike="noStrike" kern="1000" cap="none" spc="0" normalizeH="0" baseline="0" noProof="0">
              <a:ln>
                <a:noFill/>
              </a:ln>
              <a:solidFill>
                <a:srgbClr val="A82626">
                  <a:lumMod val="40000"/>
                  <a:lumOff val="60000"/>
                </a:srgbClr>
              </a:solidFill>
              <a:effectLst/>
              <a:uLnTx/>
              <a:uFillTx/>
              <a:latin typeface="Avenir Next"/>
              <a:ea typeface="-윤고딕130" pitchFamily="18" charset="-127"/>
            </a:endParaRPr>
          </a:p>
        </p:txBody>
      </p:sp>
      <p:pic>
        <p:nvPicPr>
          <p:cNvPr id="63" name="Graphic 62" descr="Brainstorm outline">
            <a:extLst>
              <a:ext uri="{FF2B5EF4-FFF2-40B4-BE49-F238E27FC236}">
                <a16:creationId xmlns:a16="http://schemas.microsoft.com/office/drawing/2014/main" id="{D069437F-8DD0-18D4-8A96-331F8D6EF0A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090778" y="2167548"/>
            <a:ext cx="436635" cy="436635"/>
          </a:xfrm>
          <a:prstGeom prst="rect">
            <a:avLst/>
          </a:prstGeom>
        </p:spPr>
      </p:pic>
      <p:sp>
        <p:nvSpPr>
          <p:cNvPr id="123" name="Double Bracket 122">
            <a:extLst>
              <a:ext uri="{FF2B5EF4-FFF2-40B4-BE49-F238E27FC236}">
                <a16:creationId xmlns:a16="http://schemas.microsoft.com/office/drawing/2014/main" id="{8FFAB28F-BFB0-7C32-C2EB-0A62AB46B689}"/>
              </a:ext>
            </a:extLst>
          </p:cNvPr>
          <p:cNvSpPr/>
          <p:nvPr/>
        </p:nvSpPr>
        <p:spPr>
          <a:xfrm>
            <a:off x="6757064" y="3298881"/>
            <a:ext cx="2815808" cy="2869474"/>
          </a:xfrm>
          <a:prstGeom prst="bracketPair">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venir Next"/>
              <a:ea typeface="+mn-ea"/>
              <a:cs typeface="+mn-cs"/>
            </a:endParaRPr>
          </a:p>
        </p:txBody>
      </p:sp>
      <p:sp>
        <p:nvSpPr>
          <p:cNvPr id="124" name="Content Placeholder 3">
            <a:extLst>
              <a:ext uri="{FF2B5EF4-FFF2-40B4-BE49-F238E27FC236}">
                <a16:creationId xmlns:a16="http://schemas.microsoft.com/office/drawing/2014/main" id="{47E53DAE-1A50-BE0A-62E6-CE17ADC35BA5}"/>
              </a:ext>
            </a:extLst>
          </p:cNvPr>
          <p:cNvSpPr txBox="1">
            <a:spLocks/>
          </p:cNvSpPr>
          <p:nvPr/>
        </p:nvSpPr>
        <p:spPr>
          <a:xfrm>
            <a:off x="7316979" y="3306516"/>
            <a:ext cx="1695980" cy="530450"/>
          </a:xfrm>
          <a:prstGeom prst="rect">
            <a:avLst/>
          </a:prstGeom>
          <a:solidFill>
            <a:schemeClr val="bg1"/>
          </a:solidFill>
        </p:spPr>
        <p:txBody>
          <a:bodyPr lIns="0" tIns="0" rIns="0" bIns="0"/>
          <a:lstStyle>
            <a:lvl1pPr marL="6350" indent="0" algn="l" defTabSz="914400" rtl="0" eaLnBrk="1" latinLnBrk="0" hangingPunct="1">
              <a:lnSpc>
                <a:spcPts val="1700"/>
              </a:lnSpc>
              <a:spcBef>
                <a:spcPts val="1000"/>
              </a:spcBef>
              <a:buClr>
                <a:schemeClr val="accent1"/>
              </a:buClr>
              <a:buFontTx/>
              <a:buNone/>
              <a:tabLst/>
              <a:defRPr sz="1200" b="1" i="0" kern="1000" cap="all" spc="100" baseline="0">
                <a:solidFill>
                  <a:srgbClr val="A82626"/>
                </a:solidFill>
                <a:latin typeface="Avenir Next Demi Bold" charset="0"/>
                <a:ea typeface="Avenir Next Demi Bold" charset="0"/>
                <a:cs typeface="Avenir Next Demi Bold" charset="0"/>
              </a:defRPr>
            </a:lvl1pPr>
            <a:lvl2pPr marL="295275" indent="-115888" algn="l" defTabSz="914400" rtl="0" eaLnBrk="1" latinLnBrk="0" hangingPunct="1">
              <a:lnSpc>
                <a:spcPts val="1500"/>
              </a:lnSpc>
              <a:spcBef>
                <a:spcPts val="500"/>
              </a:spcBef>
              <a:buClr>
                <a:srgbClr val="BE2F39"/>
              </a:buClr>
              <a:buFont typeface="Arial" charset="0"/>
              <a:buChar char="•"/>
              <a:tabLst/>
              <a:defRPr sz="1000" kern="1000" baseline="0">
                <a:solidFill>
                  <a:schemeClr val="tx1"/>
                </a:solidFill>
                <a:latin typeface="Avenir Next Regular" charset="0"/>
                <a:ea typeface="+mn-ea"/>
                <a:cs typeface="+mn-cs"/>
              </a:defRPr>
            </a:lvl2pPr>
            <a:lvl3pPr marL="465138" indent="-169863" algn="l" defTabSz="914400" rtl="0" eaLnBrk="1" latinLnBrk="0" hangingPunct="1">
              <a:lnSpc>
                <a:spcPts val="1500"/>
              </a:lnSpc>
              <a:spcBef>
                <a:spcPts val="500"/>
              </a:spcBef>
              <a:buClr>
                <a:srgbClr val="BE2F39"/>
              </a:buClr>
              <a:buFontTx/>
              <a:buBlip>
                <a:blip r:embed="rId2"/>
              </a:buBlip>
              <a:tabLst/>
              <a:defRPr sz="1000" kern="1000" baseline="0">
                <a:solidFill>
                  <a:schemeClr val="tx1"/>
                </a:solidFill>
                <a:latin typeface="Avenir Next Regular" charset="0"/>
                <a:ea typeface="+mn-ea"/>
                <a:cs typeface="+mn-cs"/>
              </a:defRPr>
            </a:lvl3pPr>
            <a:lvl4pPr marL="635000" indent="-169863" algn="l" defTabSz="914400" rtl="0" eaLnBrk="1" latinLnBrk="0" hangingPunct="1">
              <a:lnSpc>
                <a:spcPts val="1500"/>
              </a:lnSpc>
              <a:spcBef>
                <a:spcPts val="500"/>
              </a:spcBef>
              <a:buClr>
                <a:schemeClr val="accent2"/>
              </a:buClr>
              <a:buFontTx/>
              <a:buBlip>
                <a:blip r:embed="rId3"/>
              </a:buBlip>
              <a:tabLst/>
              <a:defRPr sz="1000" kern="1000" baseline="0">
                <a:solidFill>
                  <a:schemeClr val="tx1"/>
                </a:solidFill>
                <a:latin typeface="Avenir Next Regular" charset="0"/>
                <a:ea typeface="+mn-ea"/>
                <a:cs typeface="+mn-cs"/>
              </a:defRPr>
            </a:lvl4pPr>
            <a:lvl5pPr marL="803275" indent="-168275" algn="l" defTabSz="914400" rtl="0" eaLnBrk="1" latinLnBrk="0" hangingPunct="1">
              <a:lnSpc>
                <a:spcPts val="1500"/>
              </a:lnSpc>
              <a:spcBef>
                <a:spcPts val="500"/>
              </a:spcBef>
              <a:buClr>
                <a:schemeClr val="bg1">
                  <a:lumMod val="85000"/>
                </a:schemeClr>
              </a:buClr>
              <a:buFontTx/>
              <a:buBlip>
                <a:blip r:embed="rId4"/>
              </a:buBlip>
              <a:tabLst/>
              <a:defRPr sz="1000" kern="1000" baseline="0">
                <a:solidFill>
                  <a:schemeClr val="tx1"/>
                </a:solidFill>
                <a:latin typeface="Avenir Next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350" marR="0" lvl="0" indent="0" algn="ctr" defTabSz="914400" rtl="0" eaLnBrk="1" fontAlgn="auto" latinLnBrk="0" hangingPunct="1">
              <a:lnSpc>
                <a:spcPts val="1700"/>
              </a:lnSpc>
              <a:spcBef>
                <a:spcPts val="1000"/>
              </a:spcBef>
              <a:spcAft>
                <a:spcPts val="0"/>
              </a:spcAft>
              <a:buClr>
                <a:srgbClr val="EAEAEA"/>
              </a:buClr>
              <a:buSzTx/>
              <a:buFontTx/>
              <a:buNone/>
              <a:tabLst/>
              <a:defRPr/>
            </a:pPr>
            <a:r>
              <a:rPr kumimoji="0" lang="en-US" sz="1200" b="1" i="0" u="none" strike="noStrike" kern="1000" cap="all" spc="100" normalizeH="0" baseline="0" noProof="0">
                <a:ln>
                  <a:noFill/>
                </a:ln>
                <a:solidFill>
                  <a:schemeClr val="accent3"/>
                </a:solidFill>
                <a:effectLst/>
                <a:uLnTx/>
                <a:uFillTx/>
                <a:latin typeface="Avenir Next Demi Bold" charset="0"/>
              </a:rPr>
              <a:t>Pre-Focus group briefing</a:t>
            </a:r>
          </a:p>
        </p:txBody>
      </p:sp>
      <p:sp>
        <p:nvSpPr>
          <p:cNvPr id="125" name="Rectangle 124">
            <a:extLst>
              <a:ext uri="{FF2B5EF4-FFF2-40B4-BE49-F238E27FC236}">
                <a16:creationId xmlns:a16="http://schemas.microsoft.com/office/drawing/2014/main" id="{D4A0D82D-D8D8-C6A4-2E5F-F6E447BF2F97}"/>
              </a:ext>
            </a:extLst>
          </p:cNvPr>
          <p:cNvSpPr/>
          <p:nvPr/>
        </p:nvSpPr>
        <p:spPr>
          <a:xfrm>
            <a:off x="6877872" y="3819820"/>
            <a:ext cx="2732001" cy="2954654"/>
          </a:xfrm>
          <a:prstGeom prst="rect">
            <a:avLst/>
          </a:prstGeom>
          <a:noFill/>
        </p:spPr>
        <p:txBody>
          <a:bodyPr wrap="square" lIns="45720" tIns="0" rIns="45720" rtlCol="0">
            <a:spAutoFit/>
          </a:bodyPr>
          <a:lstStyle/>
          <a:p>
            <a:pPr marL="182562" marR="0" lvl="1" indent="-171450" algn="l" defTabSz="914400" rtl="0" eaLnBrk="1" fontAlgn="auto" latinLnBrk="0" hangingPunct="1">
              <a:lnSpc>
                <a:spcPct val="100000"/>
              </a:lnSpc>
              <a:spcBef>
                <a:spcPts val="0"/>
              </a:spcBef>
              <a:spcAft>
                <a:spcPts val="600"/>
              </a:spcAft>
              <a:buClr>
                <a:srgbClr val="A82626"/>
              </a:buClr>
              <a:buSzTx/>
              <a:buFont typeface="Courier New" panose="02070309020205020404" pitchFamily="49" charset="0"/>
              <a:buChar char="o"/>
              <a:tabLst/>
              <a:defRPr/>
            </a:pPr>
            <a:r>
              <a:rPr kumimoji="0" lang="en-US" sz="1100" b="0"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All information stated would be </a:t>
            </a:r>
            <a:r>
              <a:rPr kumimoji="0" lang="en-US" sz="1100" b="1" i="0" u="none" strike="noStrike" kern="1200" cap="none" spc="0" normalizeH="0" baseline="0" noProof="0">
                <a:ln>
                  <a:noFill/>
                </a:ln>
                <a:solidFill>
                  <a:srgbClr val="000000"/>
                </a:solidFill>
                <a:effectLst/>
                <a:uLnTx/>
                <a:uFillTx/>
                <a:latin typeface="Avenir Next Demi Bold" panose="020B0503020202020204" pitchFamily="34" charset="0"/>
                <a:ea typeface="+mn-ea"/>
                <a:cs typeface="+mn-cs"/>
              </a:rPr>
              <a:t>anonymized</a:t>
            </a:r>
            <a:r>
              <a:rPr kumimoji="0" lang="en-US" sz="1100" b="0"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 </a:t>
            </a:r>
            <a:r>
              <a:rPr kumimoji="0" lang="en-US" sz="1100" b="1" i="0" u="none" strike="noStrike" kern="1200" cap="none" spc="0" normalizeH="0" baseline="0" noProof="0">
                <a:ln>
                  <a:noFill/>
                </a:ln>
                <a:solidFill>
                  <a:srgbClr val="000000"/>
                </a:solidFill>
                <a:effectLst/>
                <a:uLnTx/>
                <a:uFillTx/>
                <a:latin typeface="Avenir Next Demi Bold" panose="020B0503020202020204" pitchFamily="34" charset="0"/>
                <a:ea typeface="+mn-ea"/>
                <a:cs typeface="+mn-cs"/>
              </a:rPr>
              <a:t>and kept confidential  </a:t>
            </a:r>
          </a:p>
          <a:p>
            <a:pPr marL="182562" marR="0" lvl="1" indent="-171450" algn="l" defTabSz="914400" rtl="0" eaLnBrk="1" fontAlgn="auto" latinLnBrk="0" hangingPunct="1">
              <a:lnSpc>
                <a:spcPct val="100000"/>
              </a:lnSpc>
              <a:spcBef>
                <a:spcPts val="0"/>
              </a:spcBef>
              <a:spcAft>
                <a:spcPts val="600"/>
              </a:spcAft>
              <a:buClr>
                <a:srgbClr val="A82626"/>
              </a:buClr>
              <a:buSzTx/>
              <a:buFont typeface="Courier New" panose="02070309020205020404" pitchFamily="49" charset="0"/>
              <a:buChar char="o"/>
              <a:tabLst/>
              <a:defRPr/>
            </a:pPr>
            <a:r>
              <a:rPr kumimoji="0" lang="en-US" sz="1100" b="1" i="0" u="none" strike="noStrike" kern="1200" cap="none" spc="0" normalizeH="0" baseline="0" noProof="0">
                <a:ln>
                  <a:noFill/>
                </a:ln>
                <a:solidFill>
                  <a:srgbClr val="000000"/>
                </a:solidFill>
                <a:effectLst/>
                <a:uLnTx/>
                <a:uFillTx/>
                <a:latin typeface="Avenir Next Demi Bold" panose="020B0503020202020204" pitchFamily="34" charset="0"/>
                <a:ea typeface="+mn-ea"/>
                <a:cs typeface="+mn-cs"/>
              </a:rPr>
              <a:t>No “wrong answers,” </a:t>
            </a:r>
            <a:r>
              <a:rPr kumimoji="0" lang="en-US" sz="1100" b="0"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but simply different opinions </a:t>
            </a:r>
          </a:p>
          <a:p>
            <a:pPr marL="182562" marR="0" lvl="1" indent="-171450" algn="l" defTabSz="914400" rtl="0" eaLnBrk="1" fontAlgn="auto" latinLnBrk="0" hangingPunct="1">
              <a:lnSpc>
                <a:spcPct val="100000"/>
              </a:lnSpc>
              <a:spcBef>
                <a:spcPts val="0"/>
              </a:spcBef>
              <a:spcAft>
                <a:spcPts val="600"/>
              </a:spcAft>
              <a:buClr>
                <a:srgbClr val="A82626"/>
              </a:buClr>
              <a:buSzTx/>
              <a:buFont typeface="Courier New" panose="02070309020205020404" pitchFamily="49" charset="0"/>
              <a:buChar char="o"/>
              <a:tabLst/>
              <a:defRPr/>
            </a:pPr>
            <a:r>
              <a:rPr kumimoji="0" lang="en-US" sz="1100" b="0"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Only </a:t>
            </a:r>
            <a:r>
              <a:rPr kumimoji="0" lang="en-US" sz="1100" b="1" i="0" u="none" strike="noStrike" kern="1200" cap="none" spc="0" normalizeH="0" baseline="0" noProof="0">
                <a:ln>
                  <a:noFill/>
                </a:ln>
                <a:solidFill>
                  <a:srgbClr val="000000"/>
                </a:solidFill>
                <a:effectLst/>
                <a:uLnTx/>
                <a:uFillTx/>
                <a:latin typeface="Avenir Next Demi Bold" panose="020B0503020202020204" pitchFamily="34" charset="0"/>
                <a:ea typeface="+mn-ea"/>
                <a:cs typeface="+mn-cs"/>
              </a:rPr>
              <a:t>one person </a:t>
            </a:r>
            <a:r>
              <a:rPr kumimoji="0" lang="en-US" sz="1100" b="0"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permitted to speak at a time </a:t>
            </a:r>
          </a:p>
          <a:p>
            <a:pPr marL="182562" marR="0" lvl="1" indent="-171450" algn="l" defTabSz="914400" rtl="0" eaLnBrk="1" fontAlgn="auto" latinLnBrk="0" hangingPunct="1">
              <a:lnSpc>
                <a:spcPct val="100000"/>
              </a:lnSpc>
              <a:spcBef>
                <a:spcPts val="0"/>
              </a:spcBef>
              <a:spcAft>
                <a:spcPts val="600"/>
              </a:spcAft>
              <a:buClr>
                <a:srgbClr val="A82626"/>
              </a:buClr>
              <a:buSzTx/>
              <a:buFont typeface="Courier New" panose="02070309020205020404" pitchFamily="49" charset="0"/>
              <a:buChar char="o"/>
              <a:tabLst/>
              <a:defRPr/>
            </a:pPr>
            <a:r>
              <a:rPr kumimoji="0" lang="en-US" sz="1100" b="0"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Not needed to answer every question, but all should </a:t>
            </a:r>
            <a:r>
              <a:rPr kumimoji="0" lang="en-US" sz="1100" b="1" i="0" u="none" strike="noStrike" kern="1200" cap="none" spc="0" normalizeH="0" baseline="0" noProof="0">
                <a:ln>
                  <a:noFill/>
                </a:ln>
                <a:solidFill>
                  <a:srgbClr val="000000"/>
                </a:solidFill>
                <a:effectLst/>
                <a:uLnTx/>
                <a:uFillTx/>
                <a:latin typeface="Avenir Next Demi Bold" panose="020B0503020202020204" pitchFamily="34" charset="0"/>
                <a:ea typeface="+mn-ea"/>
                <a:cs typeface="+mn-cs"/>
              </a:rPr>
              <a:t>share equally</a:t>
            </a:r>
          </a:p>
          <a:p>
            <a:pPr marL="182562" marR="0" lvl="1" indent="-171450" algn="l" defTabSz="914400" rtl="0" eaLnBrk="1" fontAlgn="auto" latinLnBrk="0" hangingPunct="1">
              <a:lnSpc>
                <a:spcPct val="100000"/>
              </a:lnSpc>
              <a:spcBef>
                <a:spcPts val="0"/>
              </a:spcBef>
              <a:spcAft>
                <a:spcPts val="600"/>
              </a:spcAft>
              <a:buClr>
                <a:srgbClr val="A82626"/>
              </a:buClr>
              <a:buSzTx/>
              <a:buFont typeface="Courier New" panose="02070309020205020404" pitchFamily="49" charset="0"/>
              <a:buChar char="o"/>
              <a:tabLst/>
              <a:defRPr/>
            </a:pPr>
            <a:r>
              <a:rPr kumimoji="0" lang="en-US" sz="1100" b="0"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Participants were encouraged to voice their opinions </a:t>
            </a:r>
            <a:r>
              <a:rPr kumimoji="0" lang="en-US" sz="1100" b="1" i="0" u="none" strike="noStrike" kern="1200" cap="none" spc="0" normalizeH="0" baseline="0" noProof="0">
                <a:ln>
                  <a:noFill/>
                </a:ln>
                <a:solidFill>
                  <a:srgbClr val="000000"/>
                </a:solidFill>
                <a:effectLst/>
                <a:uLnTx/>
                <a:uFillTx/>
                <a:latin typeface="Avenir Next Demi Bold" panose="020B0503020202020204" pitchFamily="34" charset="0"/>
                <a:ea typeface="+mn-ea"/>
                <a:cs typeface="+mn-cs"/>
              </a:rPr>
              <a:t>even if it differed from the general group </a:t>
            </a:r>
          </a:p>
          <a:p>
            <a:pPr marL="182562" marR="0" lvl="1" indent="-171450" algn="l" defTabSz="914400" rtl="0" eaLnBrk="1" fontAlgn="auto" latinLnBrk="0" hangingPunct="1">
              <a:lnSpc>
                <a:spcPct val="100000"/>
              </a:lnSpc>
              <a:spcBef>
                <a:spcPts val="0"/>
              </a:spcBef>
              <a:spcAft>
                <a:spcPts val="600"/>
              </a:spcAft>
              <a:buClr>
                <a:srgbClr val="A82626"/>
              </a:buClr>
              <a:buSzTx/>
              <a:buFont typeface="Courier New" panose="02070309020205020404" pitchFamily="49" charset="0"/>
              <a:buChar char="o"/>
              <a:tabLst/>
              <a:defRPr/>
            </a:pPr>
            <a:endParaRPr kumimoji="0" lang="en-US" sz="1100" b="0" i="0" u="none" strike="noStrike" kern="1200" cap="none" spc="0" normalizeH="0" baseline="0" noProof="0">
              <a:ln>
                <a:noFill/>
              </a:ln>
              <a:solidFill>
                <a:srgbClr val="000000"/>
              </a:solidFill>
              <a:effectLst/>
              <a:uLnTx/>
              <a:uFillTx/>
              <a:latin typeface="Avenir Next" panose="020B0503020202020204" pitchFamily="34" charset="0"/>
              <a:ea typeface="+mn-ea"/>
              <a:cs typeface="+mn-cs"/>
            </a:endParaRPr>
          </a:p>
          <a:p>
            <a:pPr marL="182562" marR="0" lvl="1" indent="-171450" algn="l" defTabSz="914400" rtl="0" eaLnBrk="1" fontAlgn="auto" latinLnBrk="0" hangingPunct="1">
              <a:lnSpc>
                <a:spcPct val="100000"/>
              </a:lnSpc>
              <a:spcBef>
                <a:spcPts val="0"/>
              </a:spcBef>
              <a:spcAft>
                <a:spcPts val="600"/>
              </a:spcAft>
              <a:buClr>
                <a:srgbClr val="A82626"/>
              </a:buClr>
              <a:buSzTx/>
              <a:buFont typeface="Courier New" panose="02070309020205020404" pitchFamily="49" charset="0"/>
              <a:buChar char="o"/>
              <a:tabLst/>
              <a:defRPr/>
            </a:pPr>
            <a:endParaRPr kumimoji="0" lang="en-US" sz="1100" b="0" i="0" u="none" strike="noStrike" kern="1200" cap="none" spc="0" normalizeH="0" baseline="0" noProof="0">
              <a:ln>
                <a:noFill/>
              </a:ln>
              <a:solidFill>
                <a:srgbClr val="000000"/>
              </a:solidFill>
              <a:effectLst/>
              <a:uLnTx/>
              <a:uFillTx/>
              <a:latin typeface="Avenir Next" panose="020B0503020202020204" pitchFamily="34" charset="0"/>
              <a:ea typeface="+mn-ea"/>
              <a:cs typeface="+mn-cs"/>
            </a:endParaRPr>
          </a:p>
          <a:p>
            <a:pPr marL="182562" marR="0" lvl="1" indent="-171450" algn="l" defTabSz="914400" rtl="0" eaLnBrk="1" fontAlgn="auto" latinLnBrk="0" hangingPunct="1">
              <a:lnSpc>
                <a:spcPct val="100000"/>
              </a:lnSpc>
              <a:spcBef>
                <a:spcPts val="0"/>
              </a:spcBef>
              <a:spcAft>
                <a:spcPts val="600"/>
              </a:spcAft>
              <a:buClr>
                <a:srgbClr val="A82626"/>
              </a:buClr>
              <a:buSzTx/>
              <a:buFont typeface="Courier New" panose="02070309020205020404" pitchFamily="49" charset="0"/>
              <a:buChar char="o"/>
              <a:tabLst/>
              <a:defRPr/>
            </a:pPr>
            <a:endParaRPr kumimoji="0" lang="en-US" sz="1100" b="0" i="0" u="none" strike="noStrike" kern="1200" cap="none" spc="0" normalizeH="0" baseline="0" noProof="0">
              <a:ln>
                <a:noFill/>
              </a:ln>
              <a:solidFill>
                <a:srgbClr val="000000"/>
              </a:solidFill>
              <a:effectLst/>
              <a:uLnTx/>
              <a:uFillTx/>
              <a:latin typeface="Avenir Next" panose="020B0503020202020204" pitchFamily="34" charset="0"/>
              <a:ea typeface="+mn-ea"/>
              <a:cs typeface="+mn-cs"/>
            </a:endParaRPr>
          </a:p>
        </p:txBody>
      </p:sp>
      <p:pic>
        <p:nvPicPr>
          <p:cNvPr id="3" name="Picture Placeholder 11" descr="A logo with red text&#10;&#10;AI-generated content may be incorrect.">
            <a:extLst>
              <a:ext uri="{FF2B5EF4-FFF2-40B4-BE49-F238E27FC236}">
                <a16:creationId xmlns:a16="http://schemas.microsoft.com/office/drawing/2014/main" id="{AE8BCD92-1195-8052-72C9-E9305C36907F}"/>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769019" y="16264"/>
            <a:ext cx="2093714" cy="1020058"/>
          </a:xfrm>
          <a:prstGeom prst="rect">
            <a:avLst/>
          </a:prstGeom>
        </p:spPr>
      </p:pic>
      <p:sp>
        <p:nvSpPr>
          <p:cNvPr id="64" name="Slide Number Placeholder 5">
            <a:extLst>
              <a:ext uri="{FF2B5EF4-FFF2-40B4-BE49-F238E27FC236}">
                <a16:creationId xmlns:a16="http://schemas.microsoft.com/office/drawing/2014/main" id="{DDF48503-D7DD-7067-AFF2-4EC51E162252}"/>
              </a:ext>
            </a:extLst>
          </p:cNvPr>
          <p:cNvSpPr txBox="1">
            <a:spLocks/>
          </p:cNvSpPr>
          <p:nvPr/>
        </p:nvSpPr>
        <p:spPr>
          <a:xfrm>
            <a:off x="8839200" y="6451600"/>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F3F2B2B-7562-479E-82F7-5BE59BD56D98}" type="slidenum">
              <a:rPr lang="en-GB" sz="1100" smtClean="0">
                <a:solidFill>
                  <a:srgbClr val="22294F"/>
                </a:solidFill>
                <a:latin typeface="Avenir" panose="020B0503020203020204"/>
              </a:rPr>
              <a:pPr algn="r">
                <a:defRPr/>
              </a:pPr>
              <a:t>16</a:t>
            </a:fld>
            <a:endParaRPr lang="en-GB" sz="1100">
              <a:solidFill>
                <a:srgbClr val="22294F"/>
              </a:solidFill>
              <a:latin typeface="Avenir" panose="020B0503020203020204"/>
            </a:endParaRPr>
          </a:p>
        </p:txBody>
      </p:sp>
    </p:spTree>
    <p:extLst>
      <p:ext uri="{BB962C8B-B14F-4D97-AF65-F5344CB8AC3E}">
        <p14:creationId xmlns:p14="http://schemas.microsoft.com/office/powerpoint/2010/main" val="4192716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01D3C-AA5B-9491-8A50-5F2DC999CB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7FAA49-668F-10FC-374D-82A054F6F78A}"/>
              </a:ext>
            </a:extLst>
          </p:cNvPr>
          <p:cNvSpPr>
            <a:spLocks noGrp="1"/>
          </p:cNvSpPr>
          <p:nvPr>
            <p:ph type="title"/>
          </p:nvPr>
        </p:nvSpPr>
        <p:spPr/>
        <p:txBody>
          <a:bodyPr/>
          <a:lstStyle/>
          <a:p>
            <a:r>
              <a:rPr lang="en-US"/>
              <a:t>Key Results</a:t>
            </a:r>
          </a:p>
        </p:txBody>
      </p:sp>
      <p:sp>
        <p:nvSpPr>
          <p:cNvPr id="3" name="Text Placeholder 2">
            <a:extLst>
              <a:ext uri="{FF2B5EF4-FFF2-40B4-BE49-F238E27FC236}">
                <a16:creationId xmlns:a16="http://schemas.microsoft.com/office/drawing/2014/main" id="{93F79A05-663E-470E-B494-3D42E134FAC3}"/>
              </a:ext>
            </a:extLst>
          </p:cNvPr>
          <p:cNvSpPr>
            <a:spLocks noGrp="1"/>
          </p:cNvSpPr>
          <p:nvPr>
            <p:ph type="body" sz="quarter" idx="10"/>
          </p:nvPr>
        </p:nvSpPr>
        <p:spPr/>
        <p:txBody>
          <a:bodyPr/>
          <a:lstStyle/>
          <a:p>
            <a:r>
              <a:rPr lang="en-US"/>
              <a:t>04</a:t>
            </a:r>
          </a:p>
        </p:txBody>
      </p:sp>
      <p:sp>
        <p:nvSpPr>
          <p:cNvPr id="4" name="Footer Placeholder 4">
            <a:extLst>
              <a:ext uri="{FF2B5EF4-FFF2-40B4-BE49-F238E27FC236}">
                <a16:creationId xmlns:a16="http://schemas.microsoft.com/office/drawing/2014/main" id="{5B2AEC29-85EE-5F42-DDB5-14B4FC0071F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1121066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9FFB8-0F06-9734-F7A3-992E1A8715E1}"/>
            </a:ext>
          </a:extLst>
        </p:cNvPr>
        <p:cNvGrpSpPr/>
        <p:nvPr/>
      </p:nvGrpSpPr>
      <p:grpSpPr>
        <a:xfrm>
          <a:off x="0" y="0"/>
          <a:ext cx="0" cy="0"/>
          <a:chOff x="0" y="0"/>
          <a:chExt cx="0" cy="0"/>
        </a:xfrm>
      </p:grpSpPr>
      <p:sp>
        <p:nvSpPr>
          <p:cNvPr id="41" name="Oval 40">
            <a:extLst>
              <a:ext uri="{FF2B5EF4-FFF2-40B4-BE49-F238E27FC236}">
                <a16:creationId xmlns:a16="http://schemas.microsoft.com/office/drawing/2014/main" id="{3BAFEAEF-3404-24F5-13DF-D0C7BC9394C2}"/>
              </a:ext>
            </a:extLst>
          </p:cNvPr>
          <p:cNvSpPr/>
          <p:nvPr/>
        </p:nvSpPr>
        <p:spPr>
          <a:xfrm>
            <a:off x="601443" y="4320663"/>
            <a:ext cx="1099832" cy="11502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a:p>
        </p:txBody>
      </p:sp>
      <p:sp>
        <p:nvSpPr>
          <p:cNvPr id="42" name="Oval 41">
            <a:extLst>
              <a:ext uri="{FF2B5EF4-FFF2-40B4-BE49-F238E27FC236}">
                <a16:creationId xmlns:a16="http://schemas.microsoft.com/office/drawing/2014/main" id="{424971C6-7D1B-BDCF-DEEB-0B55884A87B1}"/>
              </a:ext>
            </a:extLst>
          </p:cNvPr>
          <p:cNvSpPr/>
          <p:nvPr/>
        </p:nvSpPr>
        <p:spPr>
          <a:xfrm>
            <a:off x="601443" y="2900626"/>
            <a:ext cx="1099832" cy="11502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a:p>
        </p:txBody>
      </p:sp>
      <p:sp>
        <p:nvSpPr>
          <p:cNvPr id="43" name="Oval 42">
            <a:extLst>
              <a:ext uri="{FF2B5EF4-FFF2-40B4-BE49-F238E27FC236}">
                <a16:creationId xmlns:a16="http://schemas.microsoft.com/office/drawing/2014/main" id="{9786BE23-E557-D1B6-4C4F-74F084895F2E}"/>
              </a:ext>
            </a:extLst>
          </p:cNvPr>
          <p:cNvSpPr/>
          <p:nvPr/>
        </p:nvSpPr>
        <p:spPr>
          <a:xfrm>
            <a:off x="601443" y="1533943"/>
            <a:ext cx="1099832" cy="11502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a:p>
        </p:txBody>
      </p:sp>
      <p:sp>
        <p:nvSpPr>
          <p:cNvPr id="2" name="Title 1">
            <a:extLst>
              <a:ext uri="{FF2B5EF4-FFF2-40B4-BE49-F238E27FC236}">
                <a16:creationId xmlns:a16="http://schemas.microsoft.com/office/drawing/2014/main" id="{59DEC900-D2C8-B73A-8062-7A2EE5C85C13}"/>
              </a:ext>
            </a:extLst>
          </p:cNvPr>
          <p:cNvSpPr>
            <a:spLocks noGrp="1"/>
          </p:cNvSpPr>
          <p:nvPr>
            <p:ph type="title"/>
          </p:nvPr>
        </p:nvSpPr>
        <p:spPr>
          <a:xfrm>
            <a:off x="609600" y="129933"/>
            <a:ext cx="9398000" cy="698500"/>
          </a:xfrm>
        </p:spPr>
        <p:txBody>
          <a:bodyPr/>
          <a:lstStyle/>
          <a:p>
            <a:r>
              <a:rPr lang="en-SG" sz="2400" b="1" dirty="0"/>
              <a:t>Generational Profiles of Australians</a:t>
            </a:r>
            <a:br>
              <a:rPr lang="en-SG" sz="4000" dirty="0"/>
            </a:br>
            <a:r>
              <a:rPr lang="en-SG" sz="1800" dirty="0"/>
              <a:t>Where do Australians fit on the retirement continuum? </a:t>
            </a:r>
            <a:endParaRPr lang="en-SG" dirty="0"/>
          </a:p>
        </p:txBody>
      </p:sp>
      <p:sp>
        <p:nvSpPr>
          <p:cNvPr id="3" name="Content Placeholder 2">
            <a:extLst>
              <a:ext uri="{FF2B5EF4-FFF2-40B4-BE49-F238E27FC236}">
                <a16:creationId xmlns:a16="http://schemas.microsoft.com/office/drawing/2014/main" id="{81600532-AA4A-76DA-4F55-341DE4A58C21}"/>
              </a:ext>
            </a:extLst>
          </p:cNvPr>
          <p:cNvSpPr>
            <a:spLocks noGrp="1"/>
          </p:cNvSpPr>
          <p:nvPr>
            <p:ph sz="half" idx="1"/>
          </p:nvPr>
        </p:nvSpPr>
        <p:spPr>
          <a:xfrm>
            <a:off x="1872867" y="1461570"/>
            <a:ext cx="4223133" cy="1266940"/>
          </a:xfrm>
          <a:prstGeom prst="roundRect">
            <a:avLst/>
          </a:prstGeom>
          <a:ln>
            <a:solidFill>
              <a:schemeClr val="accent2"/>
            </a:solidFill>
          </a:ln>
        </p:spPr>
        <p:txBody>
          <a:bodyPr anchor="ctr"/>
          <a:lstStyle/>
          <a:p>
            <a:pPr algn="ctr"/>
            <a:r>
              <a:rPr lang="en-US" sz="1800" b="1" kern="0">
                <a:solidFill>
                  <a:srgbClr val="000000"/>
                </a:solidFill>
                <a:latin typeface="Avenir Next Demi Bold" panose="020B0503020202020204" pitchFamily="34" charset="0"/>
              </a:rPr>
              <a:t>Not a priority </a:t>
            </a:r>
          </a:p>
          <a:p>
            <a:pPr marL="285750" indent="-285750" algn="ctr">
              <a:spcBef>
                <a:spcPts val="600"/>
              </a:spcBef>
              <a:buFont typeface="Arial" panose="020B0604020202020204" pitchFamily="34" charset="0"/>
              <a:buChar char="•"/>
            </a:pPr>
            <a:r>
              <a:rPr lang="en-US" kern="0">
                <a:solidFill>
                  <a:srgbClr val="000000"/>
                </a:solidFill>
                <a:latin typeface="Avenir Next Demi Bold" panose="020B0503020202020204" pitchFamily="34" charset="0"/>
              </a:rPr>
              <a:t>People are simply unaware they should be preparing for retirement, or </a:t>
            </a:r>
          </a:p>
          <a:p>
            <a:pPr marL="285750" indent="-285750" algn="ctr">
              <a:spcBef>
                <a:spcPts val="600"/>
              </a:spcBef>
              <a:buFont typeface="Arial" panose="020B0604020202020204" pitchFamily="34" charset="0"/>
              <a:buChar char="•"/>
            </a:pPr>
            <a:r>
              <a:rPr lang="en-US" kern="0">
                <a:solidFill>
                  <a:srgbClr val="000000"/>
                </a:solidFill>
                <a:latin typeface="Avenir Next Demi Bold" panose="020B0503020202020204" pitchFamily="34" charset="0"/>
              </a:rPr>
              <a:t>Aware but suffering from c</a:t>
            </a:r>
            <a:r>
              <a:rPr kumimoji="0" lang="en-US" sz="1400" i="0" u="none" strike="noStrike" kern="0" cap="none" spc="0" normalizeH="0" baseline="0" noProof="0" err="1">
                <a:ln>
                  <a:noFill/>
                </a:ln>
                <a:solidFill>
                  <a:srgbClr val="000000"/>
                </a:solidFill>
                <a:effectLst/>
                <a:uLnTx/>
                <a:uFillTx/>
                <a:latin typeface="Avenir Next Demi Bold" panose="020B0503020202020204" pitchFamily="34" charset="0"/>
                <a:ea typeface="+mn-ea"/>
                <a:cs typeface="+mn-cs"/>
              </a:rPr>
              <a:t>ost</a:t>
            </a:r>
            <a:r>
              <a:rPr kumimoji="0" lang="en-US" sz="1400" i="0" u="none" strike="noStrike" kern="0" cap="none" spc="0" normalizeH="0" baseline="0" noProof="0">
                <a:ln>
                  <a:noFill/>
                </a:ln>
                <a:solidFill>
                  <a:srgbClr val="000000"/>
                </a:solidFill>
                <a:effectLst/>
                <a:uLnTx/>
                <a:uFillTx/>
                <a:latin typeface="Avenir Next Demi Bold" panose="020B0503020202020204" pitchFamily="34" charset="0"/>
                <a:ea typeface="+mn-ea"/>
                <a:cs typeface="+mn-cs"/>
              </a:rPr>
              <a:t>-of-living anxiety</a:t>
            </a:r>
          </a:p>
        </p:txBody>
      </p:sp>
      <p:sp>
        <p:nvSpPr>
          <p:cNvPr id="6" name="Content Placeholder 5">
            <a:extLst>
              <a:ext uri="{FF2B5EF4-FFF2-40B4-BE49-F238E27FC236}">
                <a16:creationId xmlns:a16="http://schemas.microsoft.com/office/drawing/2014/main" id="{E5342003-BC1B-0B38-B272-91F810CD5783}"/>
              </a:ext>
            </a:extLst>
          </p:cNvPr>
          <p:cNvSpPr>
            <a:spLocks noGrp="1"/>
          </p:cNvSpPr>
          <p:nvPr>
            <p:ph sz="half" idx="14"/>
          </p:nvPr>
        </p:nvSpPr>
        <p:spPr>
          <a:xfrm>
            <a:off x="1872867" y="2861948"/>
            <a:ext cx="4223133" cy="1266940"/>
          </a:xfrm>
          <a:prstGeom prst="roundRect">
            <a:avLst/>
          </a:prstGeom>
          <a:ln>
            <a:solidFill>
              <a:schemeClr val="accent2"/>
            </a:solidFill>
          </a:ln>
        </p:spPr>
        <p:txBody>
          <a:bodyPr anchor="ctr"/>
          <a:lstStyle/>
          <a:p>
            <a:pPr algn="ctr">
              <a:spcBef>
                <a:spcPts val="600"/>
              </a:spcBef>
            </a:pPr>
            <a:r>
              <a:rPr lang="en-US" sz="1800" b="1" kern="0">
                <a:solidFill>
                  <a:srgbClr val="000000"/>
                </a:solidFill>
                <a:latin typeface="Avenir Next Demi Bold" panose="020B0503020202020204" pitchFamily="34" charset="0"/>
              </a:rPr>
              <a:t>Lack of trust</a:t>
            </a:r>
          </a:p>
          <a:p>
            <a:pPr marL="285750" indent="-285750" algn="ctr">
              <a:spcBef>
                <a:spcPts val="600"/>
              </a:spcBef>
              <a:buFont typeface="Arial" panose="020B0604020202020204" pitchFamily="34" charset="0"/>
              <a:buChar char="•"/>
            </a:pPr>
            <a:r>
              <a:rPr lang="en-US" kern="0">
                <a:solidFill>
                  <a:srgbClr val="000000"/>
                </a:solidFill>
                <a:latin typeface="Avenir Next Demi Bold" panose="020B0503020202020204" pitchFamily="34" charset="0"/>
              </a:rPr>
              <a:t>Caution towards insurance in general, unknown brands and government support</a:t>
            </a:r>
          </a:p>
          <a:p>
            <a:pPr marL="285750" indent="-285750" algn="ctr">
              <a:spcBef>
                <a:spcPts val="600"/>
              </a:spcBef>
              <a:buFont typeface="Arial" panose="020B0604020202020204" pitchFamily="34" charset="0"/>
              <a:buChar char="•"/>
            </a:pPr>
            <a:r>
              <a:rPr lang="en-US" kern="0">
                <a:solidFill>
                  <a:srgbClr val="000000"/>
                </a:solidFill>
                <a:latin typeface="Avenir Next Demi Bold" panose="020B0503020202020204" pitchFamily="34" charset="0"/>
              </a:rPr>
              <a:t>Reluctance to rely on digital tools</a:t>
            </a:r>
            <a:endParaRPr lang="en-SG" kern="0">
              <a:solidFill>
                <a:srgbClr val="000000"/>
              </a:solidFill>
              <a:latin typeface="Avenir Next Demi Bold" panose="020B0503020202020204" pitchFamily="34" charset="0"/>
            </a:endParaRPr>
          </a:p>
        </p:txBody>
      </p:sp>
      <p:sp>
        <p:nvSpPr>
          <p:cNvPr id="7" name="Content Placeholder 6">
            <a:extLst>
              <a:ext uri="{FF2B5EF4-FFF2-40B4-BE49-F238E27FC236}">
                <a16:creationId xmlns:a16="http://schemas.microsoft.com/office/drawing/2014/main" id="{ABBDA945-20AC-387F-2196-83AB26079A10}"/>
              </a:ext>
            </a:extLst>
          </p:cNvPr>
          <p:cNvSpPr>
            <a:spLocks noGrp="1"/>
          </p:cNvSpPr>
          <p:nvPr>
            <p:ph sz="half" idx="15"/>
          </p:nvPr>
        </p:nvSpPr>
        <p:spPr>
          <a:xfrm>
            <a:off x="1872867" y="4262325"/>
            <a:ext cx="4223133" cy="1266940"/>
          </a:xfrm>
          <a:prstGeom prst="roundRect">
            <a:avLst/>
          </a:prstGeom>
          <a:ln>
            <a:solidFill>
              <a:schemeClr val="accent2"/>
            </a:solidFill>
          </a:ln>
        </p:spPr>
        <p:txBody>
          <a:bodyPr anchor="ctr">
            <a:normAutofit lnSpcReduction="10000"/>
          </a:bodyPr>
          <a:lstStyle/>
          <a:p>
            <a:pPr algn="ctr">
              <a:spcBef>
                <a:spcPts val="600"/>
              </a:spcBef>
            </a:pPr>
            <a:endParaRPr lang="en-US" sz="1800" b="1" kern="0">
              <a:solidFill>
                <a:srgbClr val="000000"/>
              </a:solidFill>
              <a:latin typeface="Avenir Next Demi Bold" panose="020B0503020202020204" pitchFamily="34" charset="0"/>
            </a:endParaRPr>
          </a:p>
          <a:p>
            <a:pPr algn="ctr">
              <a:spcBef>
                <a:spcPts val="600"/>
              </a:spcBef>
            </a:pPr>
            <a:r>
              <a:rPr lang="en-US" sz="1800" b="1" kern="0">
                <a:solidFill>
                  <a:srgbClr val="000000"/>
                </a:solidFill>
                <a:latin typeface="Avenir Next Demi Bold" panose="020B0503020202020204" pitchFamily="34" charset="0"/>
              </a:rPr>
              <a:t>Don’t know where to start </a:t>
            </a:r>
          </a:p>
          <a:p>
            <a:pPr marL="285750" indent="-285750" algn="ctr">
              <a:spcBef>
                <a:spcPts val="600"/>
              </a:spcBef>
              <a:buFont typeface="Arial" panose="020B0604020202020204" pitchFamily="34" charset="0"/>
              <a:buChar char="•"/>
            </a:pPr>
            <a:r>
              <a:rPr lang="en-US" kern="0">
                <a:solidFill>
                  <a:srgbClr val="000000"/>
                </a:solidFill>
                <a:latin typeface="Avenir Next Demi Bold" panose="020B0503020202020204" pitchFamily="34" charset="0"/>
              </a:rPr>
              <a:t>Analysis paralysis, too many options </a:t>
            </a:r>
          </a:p>
          <a:p>
            <a:pPr marL="285750" indent="-285750" algn="ctr">
              <a:spcBef>
                <a:spcPts val="600"/>
              </a:spcBef>
              <a:buFont typeface="Arial" panose="020B0604020202020204" pitchFamily="34" charset="0"/>
              <a:buChar char="•"/>
            </a:pPr>
            <a:r>
              <a:rPr lang="en-US" kern="0">
                <a:solidFill>
                  <a:srgbClr val="000000"/>
                </a:solidFill>
                <a:latin typeface="Avenir Next Demi Bold" panose="020B0503020202020204" pitchFamily="34" charset="0"/>
              </a:rPr>
              <a:t>Fear of facing reality </a:t>
            </a:r>
            <a:endParaRPr lang="en-SG" kern="0">
              <a:solidFill>
                <a:srgbClr val="000000"/>
              </a:solidFill>
              <a:latin typeface="Avenir Next Demi Bold" panose="020B0503020202020204" pitchFamily="34" charset="0"/>
            </a:endParaRPr>
          </a:p>
          <a:p>
            <a:pPr algn="ctr">
              <a:spcBef>
                <a:spcPts val="600"/>
              </a:spcBef>
            </a:pPr>
            <a:endParaRPr lang="en-SG" kern="0">
              <a:solidFill>
                <a:srgbClr val="000000"/>
              </a:solidFill>
              <a:latin typeface="Avenir Next Demi Bold" panose="020B0503020202020204" pitchFamily="34" charset="0"/>
            </a:endParaRPr>
          </a:p>
        </p:txBody>
      </p:sp>
      <p:pic>
        <p:nvPicPr>
          <p:cNvPr id="19" name="Content Placeholder 18" descr="Clipboard Checked outline">
            <a:extLst>
              <a:ext uri="{FF2B5EF4-FFF2-40B4-BE49-F238E27FC236}">
                <a16:creationId xmlns:a16="http://schemas.microsoft.com/office/drawing/2014/main" id="{6AD18BED-9A9D-BB57-D1AB-87E952D5599F}"/>
              </a:ext>
            </a:extLst>
          </p:cNvPr>
          <p:cNvPicPr>
            <a:picLocks noGrp="1" noChangeAspect="1"/>
          </p:cNvPicPr>
          <p:nvPr>
            <p:ph sz="half" idx="16"/>
          </p:nvPr>
        </p:nvPicPr>
        <p:blipFill>
          <a:blip r:embed="rId2">
            <a:extLst>
              <a:ext uri="{96DAC541-7B7A-43D3-8B79-37D633B846F1}">
                <asvg:svgBlip xmlns:asvg="http://schemas.microsoft.com/office/drawing/2016/SVG/main" r:embed="rId3"/>
              </a:ext>
            </a:extLst>
          </a:blip>
          <a:stretch>
            <a:fillRect/>
          </a:stretch>
        </p:blipFill>
        <p:spPr>
          <a:xfrm>
            <a:off x="734219" y="1638298"/>
            <a:ext cx="914400" cy="914400"/>
          </a:xfrm>
        </p:spPr>
      </p:pic>
      <p:pic>
        <p:nvPicPr>
          <p:cNvPr id="21" name="Content Placeholder 20" descr="Fork In Road with solid fill">
            <a:extLst>
              <a:ext uri="{FF2B5EF4-FFF2-40B4-BE49-F238E27FC236}">
                <a16:creationId xmlns:a16="http://schemas.microsoft.com/office/drawing/2014/main" id="{6113446A-5851-71BA-DD2D-75343B1F1201}"/>
              </a:ext>
            </a:extLst>
          </p:cNvPr>
          <p:cNvPicPr>
            <a:picLocks noGrp="1" noChangeAspect="1"/>
          </p:cNvPicPr>
          <p:nvPr>
            <p:ph sz="half" idx="17"/>
          </p:nvPr>
        </p:nvPicPr>
        <p:blipFill>
          <a:blip r:embed="rId4">
            <a:extLst>
              <a:ext uri="{96DAC541-7B7A-43D3-8B79-37D633B846F1}">
                <asvg:svgBlip xmlns:asvg="http://schemas.microsoft.com/office/drawing/2016/SVG/main" r:embed="rId5"/>
              </a:ext>
            </a:extLst>
          </a:blip>
          <a:stretch>
            <a:fillRect/>
          </a:stretch>
        </p:blipFill>
        <p:spPr>
          <a:xfrm>
            <a:off x="705376" y="4438594"/>
            <a:ext cx="914400" cy="914400"/>
          </a:xfrm>
        </p:spPr>
      </p:pic>
      <p:pic>
        <p:nvPicPr>
          <p:cNvPr id="23" name="Content Placeholder 22" descr="Handshake outline">
            <a:extLst>
              <a:ext uri="{FF2B5EF4-FFF2-40B4-BE49-F238E27FC236}">
                <a16:creationId xmlns:a16="http://schemas.microsoft.com/office/drawing/2014/main" id="{19554862-FC53-E312-9DC8-135C434929A6}"/>
              </a:ext>
            </a:extLst>
          </p:cNvPr>
          <p:cNvPicPr>
            <a:picLocks noGrp="1" noChangeAspect="1"/>
          </p:cNvPicPr>
          <p:nvPr>
            <p:ph sz="half" idx="18"/>
          </p:nvPr>
        </p:nvPicPr>
        <p:blipFill>
          <a:blip r:embed="rId6">
            <a:extLst>
              <a:ext uri="{96DAC541-7B7A-43D3-8B79-37D633B846F1}">
                <asvg:svgBlip xmlns:asvg="http://schemas.microsoft.com/office/drawing/2016/SVG/main" r:embed="rId7"/>
              </a:ext>
            </a:extLst>
          </a:blip>
          <a:stretch>
            <a:fillRect/>
          </a:stretch>
        </p:blipFill>
        <p:spPr>
          <a:xfrm>
            <a:off x="705376" y="3107605"/>
            <a:ext cx="914400" cy="914400"/>
          </a:xfrm>
        </p:spPr>
      </p:pic>
      <p:sp>
        <p:nvSpPr>
          <p:cNvPr id="11" name="Rounded Rectangle 23">
            <a:extLst>
              <a:ext uri="{FF2B5EF4-FFF2-40B4-BE49-F238E27FC236}">
                <a16:creationId xmlns:a16="http://schemas.microsoft.com/office/drawing/2014/main" id="{C8FCD73C-5515-1FC0-D176-8D15E5D37147}"/>
              </a:ext>
            </a:extLst>
          </p:cNvPr>
          <p:cNvSpPr/>
          <p:nvPr/>
        </p:nvSpPr>
        <p:spPr>
          <a:xfrm>
            <a:off x="-51772" y="1268759"/>
            <a:ext cx="504057" cy="4680519"/>
          </a:xfrm>
          <a:prstGeom prst="roundRect">
            <a:avLst/>
          </a:prstGeom>
          <a:solidFill>
            <a:srgbClr val="D7D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F6F512D-D959-FA20-1FAC-3D8E6E328CB0}"/>
              </a:ext>
            </a:extLst>
          </p:cNvPr>
          <p:cNvSpPr txBox="1"/>
          <p:nvPr/>
        </p:nvSpPr>
        <p:spPr>
          <a:xfrm>
            <a:off x="7142045" y="1524028"/>
            <a:ext cx="2162896" cy="914400"/>
          </a:xfrm>
          <a:prstGeom prst="rect">
            <a:avLst/>
          </a:prstGeom>
          <a:solidFill>
            <a:schemeClr val="accent3">
              <a:lumMod val="20000"/>
              <a:lumOff val="80000"/>
            </a:schemeClr>
          </a:solidFill>
          <a:ln w="19050">
            <a:solidFill>
              <a:schemeClr val="accent3"/>
            </a:solidFill>
            <a:prstDash val="dash"/>
          </a:ln>
        </p:spPr>
        <p:txBody>
          <a:bodyPr wrap="square" lIns="91440" tIns="91440" rIns="91440" bIns="91440" rtlCol="0" anchor="ctr">
            <a:noAutofit/>
          </a:bodyPr>
          <a:lstStyle/>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kumimoji="0" lang="en-US" sz="1400" b="0" i="0" u="none" strike="noStrike" kern="1200" cap="none" spc="0" normalizeH="0" baseline="0" noProof="0">
                <a:ln>
                  <a:noFill/>
                </a:ln>
                <a:solidFill>
                  <a:srgbClr val="000000"/>
                </a:solidFill>
                <a:effectLst/>
                <a:uLnTx/>
                <a:uFillTx/>
                <a:latin typeface="Avenir Next"/>
                <a:ea typeface="+mn-ea"/>
                <a:cs typeface="+mn-cs"/>
              </a:rPr>
              <a:t>Generation Y &amp; Z</a:t>
            </a:r>
          </a:p>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lang="en-US" sz="1400">
                <a:solidFill>
                  <a:srgbClr val="000000"/>
                </a:solidFill>
                <a:latin typeface="Avenir Next"/>
              </a:rPr>
              <a:t>&lt; age 44</a:t>
            </a:r>
            <a:r>
              <a:rPr kumimoji="0" lang="en-US" sz="1400" b="0" i="0" u="none" strike="noStrike" kern="1200" cap="none" spc="0" normalizeH="0" baseline="0" noProof="0">
                <a:ln>
                  <a:noFill/>
                </a:ln>
                <a:solidFill>
                  <a:srgbClr val="000000"/>
                </a:solidFill>
                <a:effectLst/>
                <a:uLnTx/>
                <a:uFillTx/>
                <a:latin typeface="Avenir Next"/>
                <a:ea typeface="+mn-ea"/>
                <a:cs typeface="+mn-cs"/>
              </a:rPr>
              <a:t> </a:t>
            </a:r>
          </a:p>
        </p:txBody>
      </p:sp>
      <p:sp>
        <p:nvSpPr>
          <p:cNvPr id="18" name="TextBox 17">
            <a:extLst>
              <a:ext uri="{FF2B5EF4-FFF2-40B4-BE49-F238E27FC236}">
                <a16:creationId xmlns:a16="http://schemas.microsoft.com/office/drawing/2014/main" id="{05BAA1A7-585D-E7C1-3C50-9C6EFCF6E998}"/>
              </a:ext>
            </a:extLst>
          </p:cNvPr>
          <p:cNvSpPr txBox="1"/>
          <p:nvPr/>
        </p:nvSpPr>
        <p:spPr>
          <a:xfrm>
            <a:off x="7142044" y="2927910"/>
            <a:ext cx="2124861" cy="914400"/>
          </a:xfrm>
          <a:prstGeom prst="rect">
            <a:avLst/>
          </a:prstGeom>
          <a:solidFill>
            <a:schemeClr val="accent3">
              <a:lumMod val="20000"/>
              <a:lumOff val="80000"/>
            </a:schemeClr>
          </a:solidFill>
          <a:ln w="19050">
            <a:solidFill>
              <a:schemeClr val="accent3"/>
            </a:solidFill>
            <a:prstDash val="dash"/>
          </a:ln>
        </p:spPr>
        <p:txBody>
          <a:bodyPr wrap="square" lIns="91440" tIns="91440" rIns="91440" bIns="91440" rtlCol="0" anchor="ctr">
            <a:noAutofit/>
          </a:bodyPr>
          <a:lstStyle/>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kumimoji="0" lang="en-US" sz="1400" b="0" i="0" u="none" strike="noStrike" kern="1200" cap="none" spc="0" normalizeH="0" baseline="0" noProof="0">
                <a:ln>
                  <a:noFill/>
                </a:ln>
                <a:solidFill>
                  <a:srgbClr val="000000"/>
                </a:solidFill>
                <a:effectLst/>
                <a:uLnTx/>
                <a:uFillTx/>
                <a:latin typeface="Avenir Next"/>
                <a:ea typeface="+mn-ea"/>
                <a:cs typeface="+mn-cs"/>
              </a:rPr>
              <a:t>Generation X</a:t>
            </a:r>
          </a:p>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lang="en-US" sz="1400">
                <a:solidFill>
                  <a:srgbClr val="000000"/>
                </a:solidFill>
                <a:latin typeface="Avenir Next"/>
              </a:rPr>
              <a:t>Age 45 – 60 </a:t>
            </a:r>
            <a:endParaRPr kumimoji="0" lang="en-US" sz="1400" b="0" i="0" u="none" strike="noStrike" kern="1200" cap="none" spc="0" normalizeH="0" baseline="0" noProof="0">
              <a:ln>
                <a:noFill/>
              </a:ln>
              <a:solidFill>
                <a:srgbClr val="000000"/>
              </a:solidFill>
              <a:effectLst/>
              <a:uLnTx/>
              <a:uFillTx/>
              <a:latin typeface="Avenir Next"/>
              <a:ea typeface="+mn-ea"/>
              <a:cs typeface="+mn-cs"/>
            </a:endParaRPr>
          </a:p>
        </p:txBody>
      </p:sp>
      <p:sp>
        <p:nvSpPr>
          <p:cNvPr id="20" name="TextBox 19">
            <a:extLst>
              <a:ext uri="{FF2B5EF4-FFF2-40B4-BE49-F238E27FC236}">
                <a16:creationId xmlns:a16="http://schemas.microsoft.com/office/drawing/2014/main" id="{C013BC23-2CDF-79F0-51D4-3AE429F90449}"/>
              </a:ext>
            </a:extLst>
          </p:cNvPr>
          <p:cNvSpPr txBox="1"/>
          <p:nvPr/>
        </p:nvSpPr>
        <p:spPr>
          <a:xfrm>
            <a:off x="7142044" y="4419573"/>
            <a:ext cx="2124861" cy="914400"/>
          </a:xfrm>
          <a:prstGeom prst="rect">
            <a:avLst/>
          </a:prstGeom>
          <a:solidFill>
            <a:schemeClr val="accent3">
              <a:lumMod val="20000"/>
              <a:lumOff val="80000"/>
            </a:schemeClr>
          </a:solidFill>
          <a:ln w="19050">
            <a:solidFill>
              <a:schemeClr val="accent3"/>
            </a:solidFill>
            <a:prstDash val="dash"/>
          </a:ln>
        </p:spPr>
        <p:txBody>
          <a:bodyPr wrap="square" lIns="91440" tIns="91440" rIns="91440" bIns="91440" rtlCol="0" anchor="ctr">
            <a:noAutofit/>
          </a:bodyPr>
          <a:lstStyle/>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kumimoji="0" lang="en-US" sz="1400" b="0" i="0" u="none" strike="noStrike" kern="1200" cap="none" spc="0" normalizeH="0" baseline="0" noProof="0">
                <a:ln>
                  <a:noFill/>
                </a:ln>
                <a:solidFill>
                  <a:srgbClr val="000000"/>
                </a:solidFill>
                <a:effectLst/>
                <a:uLnTx/>
                <a:uFillTx/>
                <a:latin typeface="Avenir Next"/>
                <a:ea typeface="+mn-ea"/>
                <a:cs typeface="+mn-cs"/>
              </a:rPr>
              <a:t>Boomers</a:t>
            </a:r>
          </a:p>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lang="en-US" sz="1400">
                <a:solidFill>
                  <a:srgbClr val="000000"/>
                </a:solidFill>
                <a:latin typeface="Avenir Next"/>
              </a:rPr>
              <a:t>Age 61 - 80</a:t>
            </a:r>
            <a:endParaRPr kumimoji="0" lang="en-US" sz="1400" b="0" i="0" u="none" strike="noStrike" kern="1200" cap="none" spc="0" normalizeH="0" baseline="0" noProof="0">
              <a:ln>
                <a:noFill/>
              </a:ln>
              <a:solidFill>
                <a:srgbClr val="000000"/>
              </a:solidFill>
              <a:effectLst/>
              <a:uLnTx/>
              <a:uFillTx/>
              <a:latin typeface="Avenir Next"/>
              <a:ea typeface="+mn-ea"/>
              <a:cs typeface="+mn-cs"/>
            </a:endParaRPr>
          </a:p>
        </p:txBody>
      </p:sp>
      <p:sp>
        <p:nvSpPr>
          <p:cNvPr id="25" name="TextBox 24">
            <a:extLst>
              <a:ext uri="{FF2B5EF4-FFF2-40B4-BE49-F238E27FC236}">
                <a16:creationId xmlns:a16="http://schemas.microsoft.com/office/drawing/2014/main" id="{62410ECD-3500-3C59-DAE3-5399103F5544}"/>
              </a:ext>
            </a:extLst>
          </p:cNvPr>
          <p:cNvSpPr txBox="1"/>
          <p:nvPr/>
        </p:nvSpPr>
        <p:spPr>
          <a:xfrm rot="16200000">
            <a:off x="-2015067" y="3455424"/>
            <a:ext cx="4393078" cy="307777"/>
          </a:xfrm>
          <a:prstGeom prst="rect">
            <a:avLst/>
          </a:prstGeom>
          <a:noFill/>
        </p:spPr>
        <p:txBody>
          <a:bodyPr wrap="square" rtlCol="0">
            <a:spAutoFit/>
          </a:bodyPr>
          <a:lstStyle/>
          <a:p>
            <a:pPr algn="ctr" eaLnBrk="1" hangingPunct="1">
              <a:spcBef>
                <a:spcPts val="325"/>
              </a:spcBef>
            </a:pPr>
            <a:r>
              <a:rPr lang="en-US" altLang="en-US" sz="1400" b="1">
                <a:latin typeface="Georgia Pro" panose="02040502050405020303" pitchFamily="18" charset="0"/>
                <a:cs typeface="Tahoma" panose="020B0604030504040204" pitchFamily="34" charset="0"/>
              </a:rPr>
              <a:t>Key Results</a:t>
            </a:r>
            <a:endParaRPr lang="en-US" altLang="en-US" sz="1400">
              <a:latin typeface="Georgia Pro" panose="02040502050405020303" pitchFamily="18" charset="0"/>
              <a:cs typeface="Tahoma" panose="020B0604030504040204" pitchFamily="34" charset="0"/>
            </a:endParaRPr>
          </a:p>
        </p:txBody>
      </p:sp>
      <p:grpSp>
        <p:nvGrpSpPr>
          <p:cNvPr id="26" name="Group 25">
            <a:extLst>
              <a:ext uri="{FF2B5EF4-FFF2-40B4-BE49-F238E27FC236}">
                <a16:creationId xmlns:a16="http://schemas.microsoft.com/office/drawing/2014/main" id="{ED7F2AD0-412E-06C3-2B23-5683C2920CFE}"/>
              </a:ext>
            </a:extLst>
          </p:cNvPr>
          <p:cNvGrpSpPr/>
          <p:nvPr/>
        </p:nvGrpSpPr>
        <p:grpSpPr>
          <a:xfrm>
            <a:off x="6474185" y="1717881"/>
            <a:ext cx="411480" cy="411480"/>
            <a:chOff x="1007449" y="2192146"/>
            <a:chExt cx="411480" cy="411480"/>
          </a:xfrm>
        </p:grpSpPr>
        <p:sp>
          <p:nvSpPr>
            <p:cNvPr id="27" name="Oval 26">
              <a:extLst>
                <a:ext uri="{FF2B5EF4-FFF2-40B4-BE49-F238E27FC236}">
                  <a16:creationId xmlns:a16="http://schemas.microsoft.com/office/drawing/2014/main" id="{12238D95-D218-D8DE-A1AE-0B6F1FF44B34}"/>
                </a:ext>
              </a:extLst>
            </p:cNvPr>
            <p:cNvSpPr/>
            <p:nvPr/>
          </p:nvSpPr>
          <p:spPr>
            <a:xfrm>
              <a:off x="1007449" y="2192146"/>
              <a:ext cx="411480" cy="411480"/>
            </a:xfrm>
            <a:prstGeom prst="ellipse">
              <a:avLst/>
            </a:prstGeom>
            <a:solidFill>
              <a:srgbClr val="C0C0C0"/>
            </a:solidFill>
            <a:ln w="12700" cap="flat" cmpd="sng" algn="ctr">
              <a:solidFill>
                <a:srgbClr val="C0C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a:ea typeface="+mn-ea"/>
                <a:cs typeface="+mn-cs"/>
              </a:endParaRPr>
            </a:p>
          </p:txBody>
        </p:sp>
        <p:pic>
          <p:nvPicPr>
            <p:cNvPr id="28" name="Graphic 27" descr="Stopwatch with solid fill">
              <a:extLst>
                <a:ext uri="{FF2B5EF4-FFF2-40B4-BE49-F238E27FC236}">
                  <a16:creationId xmlns:a16="http://schemas.microsoft.com/office/drawing/2014/main" id="{05BEDBAB-F1C5-74A6-27A8-204B399DA699}"/>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068013" y="2243187"/>
              <a:ext cx="304713" cy="304713"/>
            </a:xfrm>
            <a:prstGeom prst="rect">
              <a:avLst/>
            </a:prstGeom>
          </p:spPr>
        </p:pic>
      </p:grpSp>
      <p:cxnSp>
        <p:nvCxnSpPr>
          <p:cNvPr id="36" name="Straight Arrow Connector 35">
            <a:extLst>
              <a:ext uri="{FF2B5EF4-FFF2-40B4-BE49-F238E27FC236}">
                <a16:creationId xmlns:a16="http://schemas.microsoft.com/office/drawing/2014/main" id="{38332B7F-2229-8B24-3D7D-30575A50BD9F}"/>
              </a:ext>
            </a:extLst>
          </p:cNvPr>
          <p:cNvCxnSpPr>
            <a:cxnSpLocks/>
            <a:stCxn id="27" idx="4"/>
          </p:cNvCxnSpPr>
          <p:nvPr/>
        </p:nvCxnSpPr>
        <p:spPr>
          <a:xfrm flipH="1">
            <a:off x="6672783" y="2129361"/>
            <a:ext cx="7142" cy="33177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936D0BB7-D492-5F47-090B-2037F30D8EBD}"/>
              </a:ext>
            </a:extLst>
          </p:cNvPr>
          <p:cNvGrpSpPr/>
          <p:nvPr/>
        </p:nvGrpSpPr>
        <p:grpSpPr>
          <a:xfrm>
            <a:off x="6474185" y="3178633"/>
            <a:ext cx="411480" cy="411480"/>
            <a:chOff x="3417359" y="2188956"/>
            <a:chExt cx="411480" cy="411480"/>
          </a:xfrm>
        </p:grpSpPr>
        <p:sp>
          <p:nvSpPr>
            <p:cNvPr id="33" name="Oval 32">
              <a:extLst>
                <a:ext uri="{FF2B5EF4-FFF2-40B4-BE49-F238E27FC236}">
                  <a16:creationId xmlns:a16="http://schemas.microsoft.com/office/drawing/2014/main" id="{CDD22A9B-D47A-7156-6427-F0D1CA8FC154}"/>
                </a:ext>
              </a:extLst>
            </p:cNvPr>
            <p:cNvSpPr/>
            <p:nvPr/>
          </p:nvSpPr>
          <p:spPr>
            <a:xfrm>
              <a:off x="3417359" y="2188956"/>
              <a:ext cx="411480" cy="411480"/>
            </a:xfrm>
            <a:prstGeom prst="ellipse">
              <a:avLst/>
            </a:prstGeom>
            <a:solidFill>
              <a:srgbClr val="929292"/>
            </a:solidFill>
            <a:ln w="12700" cap="flat" cmpd="sng" algn="ctr">
              <a:solidFill>
                <a:srgbClr val="92929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a:ea typeface="+mn-ea"/>
                <a:cs typeface="+mn-cs"/>
              </a:endParaRPr>
            </a:p>
          </p:txBody>
        </p:sp>
        <p:pic>
          <p:nvPicPr>
            <p:cNvPr id="34" name="Graphic 33" descr="Stopwatch 66% with solid fill">
              <a:extLst>
                <a:ext uri="{FF2B5EF4-FFF2-40B4-BE49-F238E27FC236}">
                  <a16:creationId xmlns:a16="http://schemas.microsoft.com/office/drawing/2014/main" id="{ED4C83A4-4D22-1937-F1C1-857AF54BA39D}"/>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459663" y="2222914"/>
              <a:ext cx="326871" cy="326871"/>
            </a:xfrm>
            <a:prstGeom prst="rect">
              <a:avLst/>
            </a:prstGeom>
          </p:spPr>
        </p:pic>
      </p:grpSp>
      <p:grpSp>
        <p:nvGrpSpPr>
          <p:cNvPr id="29" name="Group 28">
            <a:extLst>
              <a:ext uri="{FF2B5EF4-FFF2-40B4-BE49-F238E27FC236}">
                <a16:creationId xmlns:a16="http://schemas.microsoft.com/office/drawing/2014/main" id="{016CA6FD-7278-E31F-96A0-3978471DB4DB}"/>
              </a:ext>
            </a:extLst>
          </p:cNvPr>
          <p:cNvGrpSpPr/>
          <p:nvPr/>
        </p:nvGrpSpPr>
        <p:grpSpPr>
          <a:xfrm>
            <a:off x="6467358" y="4592377"/>
            <a:ext cx="411480" cy="411480"/>
            <a:chOff x="5636601" y="2207114"/>
            <a:chExt cx="411480" cy="411480"/>
          </a:xfrm>
        </p:grpSpPr>
        <p:sp>
          <p:nvSpPr>
            <p:cNvPr id="30" name="Oval 29">
              <a:extLst>
                <a:ext uri="{FF2B5EF4-FFF2-40B4-BE49-F238E27FC236}">
                  <a16:creationId xmlns:a16="http://schemas.microsoft.com/office/drawing/2014/main" id="{940BA135-39DE-E12B-48EB-0F058BB6ACC2}"/>
                </a:ext>
              </a:extLst>
            </p:cNvPr>
            <p:cNvSpPr/>
            <p:nvPr/>
          </p:nvSpPr>
          <p:spPr>
            <a:xfrm>
              <a:off x="5636601" y="2207114"/>
              <a:ext cx="411480" cy="411480"/>
            </a:xfrm>
            <a:prstGeom prst="ellipse">
              <a:avLst/>
            </a:prstGeom>
            <a:solidFill>
              <a:srgbClr val="000000">
                <a:lumMod val="65000"/>
                <a:lumOff val="3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a:ea typeface="+mn-ea"/>
                <a:cs typeface="+mn-cs"/>
              </a:endParaRPr>
            </a:p>
          </p:txBody>
        </p:sp>
        <p:pic>
          <p:nvPicPr>
            <p:cNvPr id="31" name="Graphic 30" descr="Stopwatch 75% with solid fill">
              <a:extLst>
                <a:ext uri="{FF2B5EF4-FFF2-40B4-BE49-F238E27FC236}">
                  <a16:creationId xmlns:a16="http://schemas.microsoft.com/office/drawing/2014/main" id="{64FB6B3B-E629-0F3E-AE8C-D725CFB64B82}"/>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5663293" y="2229181"/>
              <a:ext cx="357467" cy="357467"/>
            </a:xfrm>
            <a:prstGeom prst="rect">
              <a:avLst/>
            </a:prstGeom>
          </p:spPr>
        </p:pic>
      </p:grpSp>
      <p:sp>
        <p:nvSpPr>
          <p:cNvPr id="38" name="TextBox 37">
            <a:extLst>
              <a:ext uri="{FF2B5EF4-FFF2-40B4-BE49-F238E27FC236}">
                <a16:creationId xmlns:a16="http://schemas.microsoft.com/office/drawing/2014/main" id="{50203355-3CAF-7058-16E6-18223D2DD2A3}"/>
              </a:ext>
            </a:extLst>
          </p:cNvPr>
          <p:cNvSpPr txBox="1"/>
          <p:nvPr/>
        </p:nvSpPr>
        <p:spPr>
          <a:xfrm>
            <a:off x="9583761" y="4420640"/>
            <a:ext cx="2448654" cy="914400"/>
          </a:xfrm>
          <a:prstGeom prst="rect">
            <a:avLst/>
          </a:prstGeom>
          <a:noFill/>
          <a:ln w="19050">
            <a:solidFill>
              <a:srgbClr val="C0C0C0"/>
            </a:solidFill>
            <a:prstDash val="dash"/>
          </a:ln>
        </p:spPr>
        <p:txBody>
          <a:bodyPr wrap="square" lIns="91440" tIns="91440" rIns="91440" bIns="91440" rtlCol="0" anchor="ctr">
            <a:noAutofit/>
          </a:bodyPr>
          <a:lstStyle/>
          <a:p>
            <a:pPr marL="635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000000"/>
                </a:solidFill>
                <a:effectLst/>
                <a:uLnTx/>
                <a:uFillTx/>
                <a:latin typeface="Avenir Next"/>
              </a:rPr>
              <a:t>Terminological complexity</a:t>
            </a:r>
            <a:r>
              <a:rPr kumimoji="0" lang="en-US" sz="1100" b="0" i="0" u="none" strike="noStrike" kern="0" cap="none" spc="0" normalizeH="0" baseline="0" noProof="0">
                <a:ln>
                  <a:noFill/>
                </a:ln>
                <a:solidFill>
                  <a:srgbClr val="000000"/>
                </a:solidFill>
                <a:effectLst/>
                <a:uLnTx/>
                <a:uFillTx/>
                <a:latin typeface="Avenir Next"/>
              </a:rPr>
              <a:t>, </a:t>
            </a:r>
            <a:r>
              <a:rPr kumimoji="0" lang="en-US" sz="1100" b="1" i="0" u="none" strike="noStrike" kern="0" cap="none" spc="0" normalizeH="0" baseline="0" noProof="0">
                <a:ln>
                  <a:noFill/>
                </a:ln>
                <a:solidFill>
                  <a:srgbClr val="000000"/>
                </a:solidFill>
                <a:effectLst/>
                <a:uLnTx/>
                <a:uFillTx/>
                <a:latin typeface="Avenir Next"/>
              </a:rPr>
              <a:t>fear of facing reality</a:t>
            </a:r>
            <a:r>
              <a:rPr kumimoji="0" lang="en-US" sz="1100" b="0" i="0" u="none" strike="noStrike" kern="0" cap="none" spc="0" normalizeH="0" baseline="0" noProof="0">
                <a:ln>
                  <a:noFill/>
                </a:ln>
                <a:solidFill>
                  <a:srgbClr val="000000"/>
                </a:solidFill>
                <a:effectLst/>
                <a:uLnTx/>
                <a:uFillTx/>
                <a:latin typeface="Avenir Next"/>
              </a:rPr>
              <a:t>, and </a:t>
            </a:r>
            <a:r>
              <a:rPr kumimoji="0" lang="en-US" sz="1100" b="1" i="0" u="none" strike="noStrike" kern="0" cap="none" spc="0" normalizeH="0" baseline="0" noProof="0">
                <a:ln>
                  <a:noFill/>
                </a:ln>
                <a:solidFill>
                  <a:srgbClr val="000000"/>
                </a:solidFill>
                <a:effectLst/>
                <a:uLnTx/>
                <a:uFillTx/>
                <a:latin typeface="Avenir Next Demi Bold" panose="020B0503020202020204" pitchFamily="34" charset="0"/>
              </a:rPr>
              <a:t>present-day financial stress</a:t>
            </a:r>
            <a:r>
              <a:rPr kumimoji="0" lang="en-US" sz="1100" b="0" i="0" u="none" strike="noStrike" kern="0" cap="none" spc="0" normalizeH="0" baseline="0" noProof="0">
                <a:ln>
                  <a:noFill/>
                </a:ln>
                <a:solidFill>
                  <a:srgbClr val="000000"/>
                </a:solidFill>
                <a:effectLst/>
                <a:uLnTx/>
                <a:uFillTx/>
                <a:latin typeface="Avenir Next"/>
              </a:rPr>
              <a:t> prevent this group from taking action. </a:t>
            </a:r>
          </a:p>
        </p:txBody>
      </p:sp>
      <p:sp>
        <p:nvSpPr>
          <p:cNvPr id="39" name="TextBox 38">
            <a:extLst>
              <a:ext uri="{FF2B5EF4-FFF2-40B4-BE49-F238E27FC236}">
                <a16:creationId xmlns:a16="http://schemas.microsoft.com/office/drawing/2014/main" id="{7F1A653D-41AD-3614-3251-20F532F80097}"/>
              </a:ext>
            </a:extLst>
          </p:cNvPr>
          <p:cNvSpPr txBox="1"/>
          <p:nvPr/>
        </p:nvSpPr>
        <p:spPr>
          <a:xfrm>
            <a:off x="9583761" y="2971800"/>
            <a:ext cx="2441827" cy="914400"/>
          </a:xfrm>
          <a:prstGeom prst="rect">
            <a:avLst/>
          </a:prstGeom>
          <a:noFill/>
          <a:ln w="19050">
            <a:solidFill>
              <a:schemeClr val="bg1">
                <a:lumMod val="75000"/>
              </a:schemeClr>
            </a:solidFill>
            <a:prstDash val="dash"/>
          </a:ln>
        </p:spPr>
        <p:txBody>
          <a:bodyPr wrap="square" lIns="91440" tIns="91440" rIns="91440" bIns="91440" rtlCol="0" anchor="ctr">
            <a:noAutofit/>
          </a:bodyPr>
          <a:lstStyle/>
          <a:p>
            <a:pPr marL="635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Wants to plan for retirement but does not trust financial advice, </a:t>
            </a:r>
            <a:r>
              <a:rPr kumimoji="0" lang="en-US" sz="1100" b="1" i="0" u="none" strike="noStrike" kern="1200" cap="none" spc="0" normalizeH="0" baseline="0" noProof="0">
                <a:ln>
                  <a:noFill/>
                </a:ln>
                <a:solidFill>
                  <a:srgbClr val="000000"/>
                </a:solidFill>
                <a:effectLst/>
                <a:uLnTx/>
                <a:uFillTx/>
                <a:latin typeface="Avenir Next Demi Bold" panose="020B0503020202020204" pitchFamily="34" charset="0"/>
                <a:ea typeface="+mn-ea"/>
                <a:cs typeface="+mn-cs"/>
              </a:rPr>
              <a:t>especially digital tools.</a:t>
            </a:r>
            <a:r>
              <a:rPr kumimoji="0" lang="en-US" sz="1100" i="0" u="none" strike="noStrike" kern="1200" cap="none" spc="0" normalizeH="0" baseline="0" noProof="0">
                <a:ln>
                  <a:noFill/>
                </a:ln>
                <a:solidFill>
                  <a:srgbClr val="000000"/>
                </a:solidFill>
                <a:effectLst/>
                <a:uLnTx/>
                <a:uFillTx/>
                <a:latin typeface="Avenir Next Demi Bold" panose="020B0503020202020204" pitchFamily="34" charset="0"/>
                <a:ea typeface="+mn-ea"/>
                <a:cs typeface="+mn-cs"/>
              </a:rPr>
              <a:t> Often  </a:t>
            </a:r>
            <a:r>
              <a:rPr kumimoji="0" lang="en-SG" sz="1100" i="0" u="none" strike="noStrike" kern="1200" cap="none" spc="0" normalizeH="0" baseline="0" noProof="0">
                <a:ln>
                  <a:noFill/>
                </a:ln>
                <a:solidFill>
                  <a:srgbClr val="000000"/>
                </a:solidFill>
                <a:effectLst/>
                <a:uLnTx/>
                <a:uFillTx/>
                <a:latin typeface="Avenir Next Demi Bold" panose="020B0503020202020204" pitchFamily="34" charset="0"/>
                <a:ea typeface="+mn-ea"/>
                <a:cs typeface="+mn-cs"/>
              </a:rPr>
              <a:t>stretched between supporting children and aging parents, can be behind on savings. </a:t>
            </a:r>
            <a:endParaRPr kumimoji="0" lang="en-US" sz="1100" i="0" u="none" strike="noStrike" kern="1200" cap="none" spc="0" normalizeH="0" baseline="0" noProof="0">
              <a:ln>
                <a:noFill/>
              </a:ln>
              <a:solidFill>
                <a:srgbClr val="000000"/>
              </a:solidFill>
              <a:effectLst/>
              <a:uLnTx/>
              <a:uFillTx/>
              <a:latin typeface="Avenir Next Demi Bold" panose="020B0503020202020204" pitchFamily="34" charset="0"/>
              <a:ea typeface="+mn-ea"/>
              <a:cs typeface="+mn-cs"/>
            </a:endParaRPr>
          </a:p>
        </p:txBody>
      </p:sp>
      <p:sp>
        <p:nvSpPr>
          <p:cNvPr id="40" name="TextBox 39">
            <a:extLst>
              <a:ext uri="{FF2B5EF4-FFF2-40B4-BE49-F238E27FC236}">
                <a16:creationId xmlns:a16="http://schemas.microsoft.com/office/drawing/2014/main" id="{23CFFB5A-634D-77ED-FF3A-8D7C34390E07}"/>
              </a:ext>
            </a:extLst>
          </p:cNvPr>
          <p:cNvSpPr txBox="1"/>
          <p:nvPr/>
        </p:nvSpPr>
        <p:spPr>
          <a:xfrm>
            <a:off x="9583761" y="1504447"/>
            <a:ext cx="2441827" cy="914400"/>
          </a:xfrm>
          <a:prstGeom prst="rect">
            <a:avLst/>
          </a:prstGeom>
          <a:noFill/>
          <a:ln w="19050">
            <a:solidFill>
              <a:schemeClr val="bg1">
                <a:lumMod val="75000"/>
              </a:schemeClr>
            </a:solidFill>
            <a:prstDash val="dash"/>
          </a:ln>
        </p:spPr>
        <p:txBody>
          <a:bodyPr wrap="square" lIns="91440" tIns="91440" rIns="91440" bIns="91440" rtlCol="0" anchor="ctr">
            <a:noAutofit/>
          </a:bodyPr>
          <a:lstStyle/>
          <a:p>
            <a:pPr marL="6350" marR="0" lvl="0" indent="0" algn="l" defTabSz="914400" rtl="0" eaLnBrk="1" fontAlgn="auto" latinLnBrk="0" hangingPunct="1">
              <a:lnSpc>
                <a:spcPct val="100000"/>
              </a:lnSpc>
              <a:spcBef>
                <a:spcPts val="0"/>
              </a:spcBef>
              <a:spcAft>
                <a:spcPts val="0"/>
              </a:spcAft>
              <a:buClrTx/>
              <a:buSzTx/>
              <a:buFontTx/>
              <a:buNone/>
              <a:tabLst/>
              <a:defRPr/>
            </a:pPr>
            <a:r>
              <a:rPr kumimoji="0" lang="en-SG" sz="1100" b="0"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Greater concern around day-to-day expenses, cost of living, buying a home, etc. Superannuation is often viewed as a </a:t>
            </a:r>
            <a:r>
              <a:rPr kumimoji="0" lang="en-SG" sz="1100" b="1"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set-and-forget system</a:t>
            </a:r>
            <a:r>
              <a:rPr kumimoji="0" lang="en-SG" sz="1100" b="0"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 reducing perceived need for active engagement.</a:t>
            </a:r>
          </a:p>
        </p:txBody>
      </p:sp>
      <p:sp>
        <p:nvSpPr>
          <p:cNvPr id="4" name="Slide Number Placeholder 5">
            <a:extLst>
              <a:ext uri="{FF2B5EF4-FFF2-40B4-BE49-F238E27FC236}">
                <a16:creationId xmlns:a16="http://schemas.microsoft.com/office/drawing/2014/main" id="{743C5FBF-5C4F-55DB-DFF6-6F125F3D4B04}"/>
              </a:ext>
            </a:extLst>
          </p:cNvPr>
          <p:cNvSpPr txBox="1">
            <a:spLocks/>
          </p:cNvSpPr>
          <p:nvPr/>
        </p:nvSpPr>
        <p:spPr>
          <a:xfrm>
            <a:off x="8839200" y="6451600"/>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F3F2B2B-7562-479E-82F7-5BE59BD56D98}" type="slidenum">
              <a:rPr lang="en-GB" sz="1100" smtClean="0">
                <a:solidFill>
                  <a:srgbClr val="22294F"/>
                </a:solidFill>
                <a:latin typeface="Avenir" panose="020B0503020203020204"/>
              </a:rPr>
              <a:pPr algn="r">
                <a:defRPr/>
              </a:pPr>
              <a:t>18</a:t>
            </a:fld>
            <a:endParaRPr lang="en-GB" sz="1100">
              <a:solidFill>
                <a:srgbClr val="22294F"/>
              </a:solidFill>
              <a:latin typeface="Avenir" panose="020B0503020203020204"/>
            </a:endParaRPr>
          </a:p>
        </p:txBody>
      </p:sp>
    </p:spTree>
    <p:extLst>
      <p:ext uri="{BB962C8B-B14F-4D97-AF65-F5344CB8AC3E}">
        <p14:creationId xmlns:p14="http://schemas.microsoft.com/office/powerpoint/2010/main" val="1554594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E045D-3893-8C63-5812-401E2352D42D}"/>
            </a:ext>
          </a:extLst>
        </p:cNvPr>
        <p:cNvGrpSpPr/>
        <p:nvPr/>
      </p:nvGrpSpPr>
      <p:grpSpPr>
        <a:xfrm>
          <a:off x="0" y="0"/>
          <a:ext cx="0" cy="0"/>
          <a:chOff x="0" y="0"/>
          <a:chExt cx="0" cy="0"/>
        </a:xfrm>
      </p:grpSpPr>
      <p:sp>
        <p:nvSpPr>
          <p:cNvPr id="41" name="Oval 40">
            <a:extLst>
              <a:ext uri="{FF2B5EF4-FFF2-40B4-BE49-F238E27FC236}">
                <a16:creationId xmlns:a16="http://schemas.microsoft.com/office/drawing/2014/main" id="{190005E1-8E1E-4D4F-E17C-10FBDA6E52E5}"/>
              </a:ext>
            </a:extLst>
          </p:cNvPr>
          <p:cNvSpPr/>
          <p:nvPr/>
        </p:nvSpPr>
        <p:spPr>
          <a:xfrm>
            <a:off x="601443" y="4320663"/>
            <a:ext cx="1099832" cy="11502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a:p>
        </p:txBody>
      </p:sp>
      <p:sp>
        <p:nvSpPr>
          <p:cNvPr id="42" name="Oval 41">
            <a:extLst>
              <a:ext uri="{FF2B5EF4-FFF2-40B4-BE49-F238E27FC236}">
                <a16:creationId xmlns:a16="http://schemas.microsoft.com/office/drawing/2014/main" id="{DBB9C01E-1F28-40A4-DA42-8A0907CE5C72}"/>
              </a:ext>
            </a:extLst>
          </p:cNvPr>
          <p:cNvSpPr/>
          <p:nvPr/>
        </p:nvSpPr>
        <p:spPr>
          <a:xfrm>
            <a:off x="601443" y="2900626"/>
            <a:ext cx="1099832" cy="11502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a:p>
        </p:txBody>
      </p:sp>
      <p:sp>
        <p:nvSpPr>
          <p:cNvPr id="43" name="Oval 42">
            <a:extLst>
              <a:ext uri="{FF2B5EF4-FFF2-40B4-BE49-F238E27FC236}">
                <a16:creationId xmlns:a16="http://schemas.microsoft.com/office/drawing/2014/main" id="{24A31860-D037-4528-24FF-C4583D1A69AC}"/>
              </a:ext>
            </a:extLst>
          </p:cNvPr>
          <p:cNvSpPr/>
          <p:nvPr/>
        </p:nvSpPr>
        <p:spPr>
          <a:xfrm>
            <a:off x="601443" y="1533943"/>
            <a:ext cx="1099832" cy="11502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a:p>
        </p:txBody>
      </p:sp>
      <p:sp>
        <p:nvSpPr>
          <p:cNvPr id="2" name="Title 1">
            <a:extLst>
              <a:ext uri="{FF2B5EF4-FFF2-40B4-BE49-F238E27FC236}">
                <a16:creationId xmlns:a16="http://schemas.microsoft.com/office/drawing/2014/main" id="{06943392-9B76-6C79-2BDE-46E27067C8BC}"/>
              </a:ext>
            </a:extLst>
          </p:cNvPr>
          <p:cNvSpPr>
            <a:spLocks noGrp="1"/>
          </p:cNvSpPr>
          <p:nvPr>
            <p:ph type="title"/>
          </p:nvPr>
        </p:nvSpPr>
        <p:spPr>
          <a:xfrm>
            <a:off x="609600" y="129933"/>
            <a:ext cx="9398000" cy="698500"/>
          </a:xfrm>
        </p:spPr>
        <p:txBody>
          <a:bodyPr/>
          <a:lstStyle/>
          <a:p>
            <a:r>
              <a:rPr lang="en-SG" sz="2400" b="1" dirty="0"/>
              <a:t>Generational Profiles of Australians</a:t>
            </a:r>
            <a:br>
              <a:rPr lang="en-SG" sz="4000" dirty="0"/>
            </a:br>
            <a:r>
              <a:rPr lang="en-SG" sz="1800" dirty="0"/>
              <a:t>Where do Australians fit on the retirement continuum? </a:t>
            </a:r>
            <a:endParaRPr lang="en-SG" dirty="0"/>
          </a:p>
        </p:txBody>
      </p:sp>
      <p:sp>
        <p:nvSpPr>
          <p:cNvPr id="3" name="Content Placeholder 2">
            <a:extLst>
              <a:ext uri="{FF2B5EF4-FFF2-40B4-BE49-F238E27FC236}">
                <a16:creationId xmlns:a16="http://schemas.microsoft.com/office/drawing/2014/main" id="{29B3B88C-826D-63E1-8BB7-3DD9E2A3EBBE}"/>
              </a:ext>
            </a:extLst>
          </p:cNvPr>
          <p:cNvSpPr>
            <a:spLocks noGrp="1"/>
          </p:cNvSpPr>
          <p:nvPr>
            <p:ph sz="half" idx="1"/>
          </p:nvPr>
        </p:nvSpPr>
        <p:spPr>
          <a:xfrm>
            <a:off x="1872867" y="1461570"/>
            <a:ext cx="4223133" cy="1266940"/>
          </a:xfrm>
          <a:prstGeom prst="roundRect">
            <a:avLst/>
          </a:prstGeom>
          <a:ln>
            <a:solidFill>
              <a:schemeClr val="accent2"/>
            </a:solidFill>
          </a:ln>
        </p:spPr>
        <p:txBody>
          <a:bodyPr anchor="ctr"/>
          <a:lstStyle/>
          <a:p>
            <a:pPr algn="ctr"/>
            <a:r>
              <a:rPr lang="en-US" sz="1800" b="1" kern="0">
                <a:solidFill>
                  <a:srgbClr val="000000"/>
                </a:solidFill>
                <a:latin typeface="Avenir Next Demi Bold" panose="020B0503020202020204" pitchFamily="34" charset="0"/>
              </a:rPr>
              <a:t>Not a priority </a:t>
            </a:r>
          </a:p>
          <a:p>
            <a:pPr marL="285750" indent="-285750" algn="ctr">
              <a:spcBef>
                <a:spcPts val="600"/>
              </a:spcBef>
              <a:buFont typeface="Arial" panose="020B0604020202020204" pitchFamily="34" charset="0"/>
              <a:buChar char="•"/>
            </a:pPr>
            <a:r>
              <a:rPr lang="en-US" kern="0">
                <a:solidFill>
                  <a:srgbClr val="000000"/>
                </a:solidFill>
                <a:latin typeface="Avenir Next Demi Bold" panose="020B0503020202020204" pitchFamily="34" charset="0"/>
              </a:rPr>
              <a:t>People are simply unaware they should be preparing for retirement, or </a:t>
            </a:r>
          </a:p>
          <a:p>
            <a:pPr marL="285750" indent="-285750" algn="ctr">
              <a:spcBef>
                <a:spcPts val="600"/>
              </a:spcBef>
              <a:buFont typeface="Arial" panose="020B0604020202020204" pitchFamily="34" charset="0"/>
              <a:buChar char="•"/>
            </a:pPr>
            <a:r>
              <a:rPr lang="en-US" kern="0">
                <a:solidFill>
                  <a:srgbClr val="000000"/>
                </a:solidFill>
                <a:latin typeface="Avenir Next Demi Bold" panose="020B0503020202020204" pitchFamily="34" charset="0"/>
              </a:rPr>
              <a:t>Aware but suffering from c</a:t>
            </a:r>
            <a:r>
              <a:rPr kumimoji="0" lang="en-US" sz="1400" i="0" u="none" strike="noStrike" kern="0" cap="none" spc="0" normalizeH="0" baseline="0" noProof="0" err="1">
                <a:ln>
                  <a:noFill/>
                </a:ln>
                <a:solidFill>
                  <a:srgbClr val="000000"/>
                </a:solidFill>
                <a:effectLst/>
                <a:uLnTx/>
                <a:uFillTx/>
                <a:latin typeface="Avenir Next Demi Bold" panose="020B0503020202020204" pitchFamily="34" charset="0"/>
                <a:ea typeface="+mn-ea"/>
                <a:cs typeface="+mn-cs"/>
              </a:rPr>
              <a:t>ost</a:t>
            </a:r>
            <a:r>
              <a:rPr kumimoji="0" lang="en-US" sz="1400" i="0" u="none" strike="noStrike" kern="0" cap="none" spc="0" normalizeH="0" baseline="0" noProof="0">
                <a:ln>
                  <a:noFill/>
                </a:ln>
                <a:solidFill>
                  <a:srgbClr val="000000"/>
                </a:solidFill>
                <a:effectLst/>
                <a:uLnTx/>
                <a:uFillTx/>
                <a:latin typeface="Avenir Next Demi Bold" panose="020B0503020202020204" pitchFamily="34" charset="0"/>
                <a:ea typeface="+mn-ea"/>
                <a:cs typeface="+mn-cs"/>
              </a:rPr>
              <a:t>-of-living anxiety</a:t>
            </a:r>
          </a:p>
        </p:txBody>
      </p:sp>
      <p:sp>
        <p:nvSpPr>
          <p:cNvPr id="6" name="Content Placeholder 5">
            <a:extLst>
              <a:ext uri="{FF2B5EF4-FFF2-40B4-BE49-F238E27FC236}">
                <a16:creationId xmlns:a16="http://schemas.microsoft.com/office/drawing/2014/main" id="{0C00FACA-8F51-19A9-BF57-F9E6AEBE1E46}"/>
              </a:ext>
            </a:extLst>
          </p:cNvPr>
          <p:cNvSpPr>
            <a:spLocks noGrp="1"/>
          </p:cNvSpPr>
          <p:nvPr>
            <p:ph sz="half" idx="14"/>
          </p:nvPr>
        </p:nvSpPr>
        <p:spPr>
          <a:xfrm>
            <a:off x="1872867" y="2861948"/>
            <a:ext cx="4223133" cy="1266940"/>
          </a:xfrm>
          <a:prstGeom prst="roundRect">
            <a:avLst/>
          </a:prstGeom>
          <a:ln>
            <a:solidFill>
              <a:schemeClr val="accent2"/>
            </a:solidFill>
          </a:ln>
        </p:spPr>
        <p:txBody>
          <a:bodyPr anchor="ctr"/>
          <a:lstStyle/>
          <a:p>
            <a:pPr algn="ctr">
              <a:spcBef>
                <a:spcPts val="600"/>
              </a:spcBef>
            </a:pPr>
            <a:r>
              <a:rPr lang="en-US" sz="1800" b="1" kern="0">
                <a:solidFill>
                  <a:srgbClr val="000000"/>
                </a:solidFill>
                <a:latin typeface="Avenir Next Demi Bold" panose="020B0503020202020204" pitchFamily="34" charset="0"/>
              </a:rPr>
              <a:t>Lack of trust</a:t>
            </a:r>
          </a:p>
          <a:p>
            <a:pPr marL="285750" indent="-285750" algn="ctr">
              <a:spcBef>
                <a:spcPts val="600"/>
              </a:spcBef>
              <a:buFont typeface="Arial" panose="020B0604020202020204" pitchFamily="34" charset="0"/>
              <a:buChar char="•"/>
            </a:pPr>
            <a:r>
              <a:rPr lang="en-US" kern="0">
                <a:solidFill>
                  <a:srgbClr val="000000"/>
                </a:solidFill>
                <a:latin typeface="Avenir Next Demi Bold" panose="020B0503020202020204" pitchFamily="34" charset="0"/>
              </a:rPr>
              <a:t>Caution towards insurance in general, unknown brands and government support</a:t>
            </a:r>
          </a:p>
          <a:p>
            <a:pPr marL="285750" indent="-285750" algn="ctr">
              <a:spcBef>
                <a:spcPts val="600"/>
              </a:spcBef>
              <a:buFont typeface="Arial" panose="020B0604020202020204" pitchFamily="34" charset="0"/>
              <a:buChar char="•"/>
            </a:pPr>
            <a:r>
              <a:rPr lang="en-US" kern="0">
                <a:solidFill>
                  <a:srgbClr val="000000"/>
                </a:solidFill>
                <a:latin typeface="Avenir Next Demi Bold" panose="020B0503020202020204" pitchFamily="34" charset="0"/>
              </a:rPr>
              <a:t>Reluctance to rely on digital tools</a:t>
            </a:r>
            <a:endParaRPr lang="en-SG" kern="0">
              <a:solidFill>
                <a:srgbClr val="000000"/>
              </a:solidFill>
              <a:latin typeface="Avenir Next Demi Bold" panose="020B0503020202020204" pitchFamily="34" charset="0"/>
            </a:endParaRPr>
          </a:p>
        </p:txBody>
      </p:sp>
      <p:sp>
        <p:nvSpPr>
          <p:cNvPr id="7" name="Content Placeholder 6">
            <a:extLst>
              <a:ext uri="{FF2B5EF4-FFF2-40B4-BE49-F238E27FC236}">
                <a16:creationId xmlns:a16="http://schemas.microsoft.com/office/drawing/2014/main" id="{7B8259A0-044E-7A7F-698B-05917C6973C2}"/>
              </a:ext>
            </a:extLst>
          </p:cNvPr>
          <p:cNvSpPr>
            <a:spLocks noGrp="1"/>
          </p:cNvSpPr>
          <p:nvPr>
            <p:ph sz="half" idx="15"/>
          </p:nvPr>
        </p:nvSpPr>
        <p:spPr>
          <a:xfrm>
            <a:off x="1872867" y="4262325"/>
            <a:ext cx="4223133" cy="1266940"/>
          </a:xfrm>
          <a:prstGeom prst="roundRect">
            <a:avLst/>
          </a:prstGeom>
          <a:ln>
            <a:solidFill>
              <a:schemeClr val="accent2"/>
            </a:solidFill>
          </a:ln>
        </p:spPr>
        <p:txBody>
          <a:bodyPr anchor="ctr">
            <a:normAutofit lnSpcReduction="10000"/>
          </a:bodyPr>
          <a:lstStyle/>
          <a:p>
            <a:pPr algn="ctr">
              <a:spcBef>
                <a:spcPts val="600"/>
              </a:spcBef>
            </a:pPr>
            <a:endParaRPr lang="en-US" sz="1800" b="1" kern="0">
              <a:solidFill>
                <a:srgbClr val="000000"/>
              </a:solidFill>
              <a:latin typeface="Avenir Next Demi Bold" panose="020B0503020202020204" pitchFamily="34" charset="0"/>
            </a:endParaRPr>
          </a:p>
          <a:p>
            <a:pPr algn="ctr">
              <a:spcBef>
                <a:spcPts val="600"/>
              </a:spcBef>
            </a:pPr>
            <a:r>
              <a:rPr lang="en-US" sz="1800" b="1" kern="0">
                <a:solidFill>
                  <a:srgbClr val="000000"/>
                </a:solidFill>
                <a:latin typeface="Avenir Next Demi Bold" panose="020B0503020202020204" pitchFamily="34" charset="0"/>
              </a:rPr>
              <a:t>Don’t know where to start </a:t>
            </a:r>
          </a:p>
          <a:p>
            <a:pPr marL="285750" indent="-285750" algn="ctr">
              <a:spcBef>
                <a:spcPts val="600"/>
              </a:spcBef>
              <a:buFont typeface="Arial" panose="020B0604020202020204" pitchFamily="34" charset="0"/>
              <a:buChar char="•"/>
            </a:pPr>
            <a:r>
              <a:rPr lang="en-US" kern="0">
                <a:solidFill>
                  <a:srgbClr val="000000"/>
                </a:solidFill>
                <a:latin typeface="Avenir Next Demi Bold" panose="020B0503020202020204" pitchFamily="34" charset="0"/>
              </a:rPr>
              <a:t>Analysis paralysis, too many options </a:t>
            </a:r>
          </a:p>
          <a:p>
            <a:pPr marL="285750" indent="-285750" algn="ctr">
              <a:spcBef>
                <a:spcPts val="600"/>
              </a:spcBef>
              <a:buFont typeface="Arial" panose="020B0604020202020204" pitchFamily="34" charset="0"/>
              <a:buChar char="•"/>
            </a:pPr>
            <a:r>
              <a:rPr lang="en-US" kern="0">
                <a:solidFill>
                  <a:srgbClr val="000000"/>
                </a:solidFill>
                <a:latin typeface="Avenir Next Demi Bold" panose="020B0503020202020204" pitchFamily="34" charset="0"/>
              </a:rPr>
              <a:t>Fear of facing reality </a:t>
            </a:r>
            <a:endParaRPr lang="en-SG" kern="0">
              <a:solidFill>
                <a:srgbClr val="000000"/>
              </a:solidFill>
              <a:latin typeface="Avenir Next Demi Bold" panose="020B0503020202020204" pitchFamily="34" charset="0"/>
            </a:endParaRPr>
          </a:p>
          <a:p>
            <a:pPr algn="ctr">
              <a:spcBef>
                <a:spcPts val="600"/>
              </a:spcBef>
            </a:pPr>
            <a:endParaRPr lang="en-SG" kern="0">
              <a:solidFill>
                <a:srgbClr val="000000"/>
              </a:solidFill>
              <a:latin typeface="Avenir Next Demi Bold" panose="020B0503020202020204" pitchFamily="34" charset="0"/>
            </a:endParaRPr>
          </a:p>
        </p:txBody>
      </p:sp>
      <p:pic>
        <p:nvPicPr>
          <p:cNvPr id="19" name="Content Placeholder 18" descr="Clipboard Checked outline">
            <a:extLst>
              <a:ext uri="{FF2B5EF4-FFF2-40B4-BE49-F238E27FC236}">
                <a16:creationId xmlns:a16="http://schemas.microsoft.com/office/drawing/2014/main" id="{86582C53-519E-847E-EAEB-6BA7D0C9699F}"/>
              </a:ext>
            </a:extLst>
          </p:cNvPr>
          <p:cNvPicPr>
            <a:picLocks noGrp="1" noChangeAspect="1"/>
          </p:cNvPicPr>
          <p:nvPr>
            <p:ph sz="half" idx="16"/>
          </p:nvPr>
        </p:nvPicPr>
        <p:blipFill>
          <a:blip r:embed="rId2">
            <a:extLst>
              <a:ext uri="{96DAC541-7B7A-43D3-8B79-37D633B846F1}">
                <asvg:svgBlip xmlns:asvg="http://schemas.microsoft.com/office/drawing/2016/SVG/main" r:embed="rId3"/>
              </a:ext>
            </a:extLst>
          </a:blip>
          <a:stretch>
            <a:fillRect/>
          </a:stretch>
        </p:blipFill>
        <p:spPr>
          <a:xfrm>
            <a:off x="734219" y="1638298"/>
            <a:ext cx="914400" cy="914400"/>
          </a:xfrm>
        </p:spPr>
      </p:pic>
      <p:pic>
        <p:nvPicPr>
          <p:cNvPr id="21" name="Content Placeholder 20" descr="Fork In Road with solid fill">
            <a:extLst>
              <a:ext uri="{FF2B5EF4-FFF2-40B4-BE49-F238E27FC236}">
                <a16:creationId xmlns:a16="http://schemas.microsoft.com/office/drawing/2014/main" id="{E7A353CE-7AB7-5100-8D4B-30C2F70FDDF1}"/>
              </a:ext>
            </a:extLst>
          </p:cNvPr>
          <p:cNvPicPr>
            <a:picLocks noGrp="1" noChangeAspect="1"/>
          </p:cNvPicPr>
          <p:nvPr>
            <p:ph sz="half" idx="17"/>
          </p:nvPr>
        </p:nvPicPr>
        <p:blipFill>
          <a:blip r:embed="rId4">
            <a:extLst>
              <a:ext uri="{96DAC541-7B7A-43D3-8B79-37D633B846F1}">
                <asvg:svgBlip xmlns:asvg="http://schemas.microsoft.com/office/drawing/2016/SVG/main" r:embed="rId5"/>
              </a:ext>
            </a:extLst>
          </a:blip>
          <a:stretch>
            <a:fillRect/>
          </a:stretch>
        </p:blipFill>
        <p:spPr>
          <a:xfrm>
            <a:off x="705376" y="4438594"/>
            <a:ext cx="914400" cy="914400"/>
          </a:xfrm>
        </p:spPr>
      </p:pic>
      <p:pic>
        <p:nvPicPr>
          <p:cNvPr id="23" name="Content Placeholder 22" descr="Handshake outline">
            <a:extLst>
              <a:ext uri="{FF2B5EF4-FFF2-40B4-BE49-F238E27FC236}">
                <a16:creationId xmlns:a16="http://schemas.microsoft.com/office/drawing/2014/main" id="{D8AB13B1-CA3B-A7B0-2C6F-00E3A1ADD7CB}"/>
              </a:ext>
            </a:extLst>
          </p:cNvPr>
          <p:cNvPicPr>
            <a:picLocks noGrp="1" noChangeAspect="1"/>
          </p:cNvPicPr>
          <p:nvPr>
            <p:ph sz="half" idx="18"/>
          </p:nvPr>
        </p:nvPicPr>
        <p:blipFill>
          <a:blip r:embed="rId6">
            <a:extLst>
              <a:ext uri="{96DAC541-7B7A-43D3-8B79-37D633B846F1}">
                <asvg:svgBlip xmlns:asvg="http://schemas.microsoft.com/office/drawing/2016/SVG/main" r:embed="rId7"/>
              </a:ext>
            </a:extLst>
          </a:blip>
          <a:stretch>
            <a:fillRect/>
          </a:stretch>
        </p:blipFill>
        <p:spPr>
          <a:xfrm>
            <a:off x="705376" y="3107605"/>
            <a:ext cx="914400" cy="914400"/>
          </a:xfrm>
        </p:spPr>
      </p:pic>
      <p:sp>
        <p:nvSpPr>
          <p:cNvPr id="11" name="Rounded Rectangle 23">
            <a:extLst>
              <a:ext uri="{FF2B5EF4-FFF2-40B4-BE49-F238E27FC236}">
                <a16:creationId xmlns:a16="http://schemas.microsoft.com/office/drawing/2014/main" id="{560640C1-A81E-051F-9CC8-8BE07474A42B}"/>
              </a:ext>
            </a:extLst>
          </p:cNvPr>
          <p:cNvSpPr/>
          <p:nvPr/>
        </p:nvSpPr>
        <p:spPr>
          <a:xfrm>
            <a:off x="-51772" y="1268759"/>
            <a:ext cx="504057" cy="4680519"/>
          </a:xfrm>
          <a:prstGeom prst="roundRect">
            <a:avLst/>
          </a:prstGeom>
          <a:solidFill>
            <a:srgbClr val="D7D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57666F7-767A-F432-F703-966B89F17933}"/>
              </a:ext>
            </a:extLst>
          </p:cNvPr>
          <p:cNvSpPr txBox="1"/>
          <p:nvPr/>
        </p:nvSpPr>
        <p:spPr>
          <a:xfrm>
            <a:off x="7142045" y="1524028"/>
            <a:ext cx="2162896" cy="914400"/>
          </a:xfrm>
          <a:prstGeom prst="rect">
            <a:avLst/>
          </a:prstGeom>
          <a:solidFill>
            <a:schemeClr val="accent3">
              <a:lumMod val="20000"/>
              <a:lumOff val="80000"/>
            </a:schemeClr>
          </a:solidFill>
          <a:ln w="19050">
            <a:solidFill>
              <a:schemeClr val="accent3"/>
            </a:solidFill>
            <a:prstDash val="dash"/>
          </a:ln>
        </p:spPr>
        <p:txBody>
          <a:bodyPr wrap="square" lIns="91440" tIns="91440" rIns="91440" bIns="91440" rtlCol="0" anchor="ctr">
            <a:noAutofit/>
          </a:bodyPr>
          <a:lstStyle/>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kumimoji="0" lang="en-US" sz="1400" b="0" i="0" u="none" strike="noStrike" kern="1200" cap="none" spc="0" normalizeH="0" baseline="0" noProof="0">
                <a:ln>
                  <a:noFill/>
                </a:ln>
                <a:solidFill>
                  <a:srgbClr val="000000"/>
                </a:solidFill>
                <a:effectLst/>
                <a:uLnTx/>
                <a:uFillTx/>
                <a:latin typeface="Avenir Next"/>
                <a:ea typeface="+mn-ea"/>
                <a:cs typeface="+mn-cs"/>
              </a:rPr>
              <a:t>Generation Y &amp; Z</a:t>
            </a:r>
          </a:p>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lang="en-US" sz="1400">
                <a:solidFill>
                  <a:srgbClr val="000000"/>
                </a:solidFill>
                <a:latin typeface="Avenir Next"/>
              </a:rPr>
              <a:t>&lt; age 44</a:t>
            </a:r>
            <a:r>
              <a:rPr kumimoji="0" lang="en-US" sz="1400" b="0" i="0" u="none" strike="noStrike" kern="1200" cap="none" spc="0" normalizeH="0" baseline="0" noProof="0">
                <a:ln>
                  <a:noFill/>
                </a:ln>
                <a:solidFill>
                  <a:srgbClr val="000000"/>
                </a:solidFill>
                <a:effectLst/>
                <a:uLnTx/>
                <a:uFillTx/>
                <a:latin typeface="Avenir Next"/>
                <a:ea typeface="+mn-ea"/>
                <a:cs typeface="+mn-cs"/>
              </a:rPr>
              <a:t> </a:t>
            </a:r>
          </a:p>
        </p:txBody>
      </p:sp>
      <p:sp>
        <p:nvSpPr>
          <p:cNvPr id="18" name="TextBox 17">
            <a:extLst>
              <a:ext uri="{FF2B5EF4-FFF2-40B4-BE49-F238E27FC236}">
                <a16:creationId xmlns:a16="http://schemas.microsoft.com/office/drawing/2014/main" id="{7A25827C-CBFE-D4DB-89AE-10AF3C4B284C}"/>
              </a:ext>
            </a:extLst>
          </p:cNvPr>
          <p:cNvSpPr txBox="1"/>
          <p:nvPr/>
        </p:nvSpPr>
        <p:spPr>
          <a:xfrm>
            <a:off x="7142044" y="2927910"/>
            <a:ext cx="2124861" cy="914400"/>
          </a:xfrm>
          <a:prstGeom prst="rect">
            <a:avLst/>
          </a:prstGeom>
          <a:solidFill>
            <a:schemeClr val="accent3">
              <a:lumMod val="20000"/>
              <a:lumOff val="80000"/>
            </a:schemeClr>
          </a:solidFill>
          <a:ln w="19050">
            <a:solidFill>
              <a:schemeClr val="accent3"/>
            </a:solidFill>
            <a:prstDash val="dash"/>
          </a:ln>
        </p:spPr>
        <p:txBody>
          <a:bodyPr wrap="square" lIns="91440" tIns="91440" rIns="91440" bIns="91440" rtlCol="0" anchor="ctr">
            <a:noAutofit/>
          </a:bodyPr>
          <a:lstStyle/>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kumimoji="0" lang="en-US" sz="1400" b="0" i="0" u="none" strike="noStrike" kern="1200" cap="none" spc="0" normalizeH="0" baseline="0" noProof="0">
                <a:ln>
                  <a:noFill/>
                </a:ln>
                <a:solidFill>
                  <a:srgbClr val="000000"/>
                </a:solidFill>
                <a:effectLst/>
                <a:uLnTx/>
                <a:uFillTx/>
                <a:latin typeface="Avenir Next"/>
                <a:ea typeface="+mn-ea"/>
                <a:cs typeface="+mn-cs"/>
              </a:rPr>
              <a:t>Generation X</a:t>
            </a:r>
          </a:p>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lang="en-US" sz="1400">
                <a:solidFill>
                  <a:srgbClr val="000000"/>
                </a:solidFill>
                <a:latin typeface="Avenir Next"/>
              </a:rPr>
              <a:t>Age 45 – 60 </a:t>
            </a:r>
            <a:endParaRPr kumimoji="0" lang="en-US" sz="1400" b="0" i="0" u="none" strike="noStrike" kern="1200" cap="none" spc="0" normalizeH="0" baseline="0" noProof="0">
              <a:ln>
                <a:noFill/>
              </a:ln>
              <a:solidFill>
                <a:srgbClr val="000000"/>
              </a:solidFill>
              <a:effectLst/>
              <a:uLnTx/>
              <a:uFillTx/>
              <a:latin typeface="Avenir Next"/>
              <a:ea typeface="+mn-ea"/>
              <a:cs typeface="+mn-cs"/>
            </a:endParaRPr>
          </a:p>
        </p:txBody>
      </p:sp>
      <p:sp>
        <p:nvSpPr>
          <p:cNvPr id="20" name="TextBox 19">
            <a:extLst>
              <a:ext uri="{FF2B5EF4-FFF2-40B4-BE49-F238E27FC236}">
                <a16:creationId xmlns:a16="http://schemas.microsoft.com/office/drawing/2014/main" id="{B6191F6E-99BD-6254-8E35-115F10671790}"/>
              </a:ext>
            </a:extLst>
          </p:cNvPr>
          <p:cNvSpPr txBox="1"/>
          <p:nvPr/>
        </p:nvSpPr>
        <p:spPr>
          <a:xfrm>
            <a:off x="7142044" y="4419573"/>
            <a:ext cx="2124861" cy="914400"/>
          </a:xfrm>
          <a:prstGeom prst="rect">
            <a:avLst/>
          </a:prstGeom>
          <a:solidFill>
            <a:schemeClr val="accent3">
              <a:lumMod val="20000"/>
              <a:lumOff val="80000"/>
            </a:schemeClr>
          </a:solidFill>
          <a:ln w="19050">
            <a:solidFill>
              <a:schemeClr val="accent3"/>
            </a:solidFill>
            <a:prstDash val="dash"/>
          </a:ln>
        </p:spPr>
        <p:txBody>
          <a:bodyPr wrap="square" lIns="91440" tIns="91440" rIns="91440" bIns="91440" rtlCol="0" anchor="ctr">
            <a:noAutofit/>
          </a:bodyPr>
          <a:lstStyle/>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kumimoji="0" lang="en-US" sz="1400" b="0" i="0" u="none" strike="noStrike" kern="1200" cap="none" spc="0" normalizeH="0" baseline="0" noProof="0" dirty="0">
                <a:ln>
                  <a:noFill/>
                </a:ln>
                <a:solidFill>
                  <a:srgbClr val="000000"/>
                </a:solidFill>
                <a:effectLst/>
                <a:uLnTx/>
                <a:uFillTx/>
                <a:latin typeface="Avenir Next"/>
                <a:ea typeface="+mn-ea"/>
                <a:cs typeface="+mn-cs"/>
              </a:rPr>
              <a:t>Boomers</a:t>
            </a:r>
          </a:p>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lang="en-US" sz="1400" dirty="0">
                <a:solidFill>
                  <a:srgbClr val="000000"/>
                </a:solidFill>
                <a:latin typeface="Avenir Next"/>
              </a:rPr>
              <a:t>Age 61 - 80</a:t>
            </a:r>
            <a:endParaRPr kumimoji="0" lang="en-US" sz="1400" b="0" i="0" u="none" strike="noStrike" kern="1200" cap="none" spc="0" normalizeH="0" baseline="0" noProof="0" dirty="0">
              <a:ln>
                <a:noFill/>
              </a:ln>
              <a:solidFill>
                <a:srgbClr val="000000"/>
              </a:solidFill>
              <a:effectLst/>
              <a:uLnTx/>
              <a:uFillTx/>
              <a:latin typeface="Avenir Next"/>
              <a:ea typeface="+mn-ea"/>
              <a:cs typeface="+mn-cs"/>
            </a:endParaRPr>
          </a:p>
        </p:txBody>
      </p:sp>
      <p:sp>
        <p:nvSpPr>
          <p:cNvPr id="25" name="TextBox 24">
            <a:extLst>
              <a:ext uri="{FF2B5EF4-FFF2-40B4-BE49-F238E27FC236}">
                <a16:creationId xmlns:a16="http://schemas.microsoft.com/office/drawing/2014/main" id="{F728AAE8-35B3-4490-3400-32EE532A6AED}"/>
              </a:ext>
            </a:extLst>
          </p:cNvPr>
          <p:cNvSpPr txBox="1"/>
          <p:nvPr/>
        </p:nvSpPr>
        <p:spPr>
          <a:xfrm rot="16200000">
            <a:off x="-2015067" y="3455424"/>
            <a:ext cx="4393078" cy="307777"/>
          </a:xfrm>
          <a:prstGeom prst="rect">
            <a:avLst/>
          </a:prstGeom>
          <a:noFill/>
        </p:spPr>
        <p:txBody>
          <a:bodyPr wrap="square" rtlCol="0">
            <a:spAutoFit/>
          </a:bodyPr>
          <a:lstStyle/>
          <a:p>
            <a:pPr algn="ctr" eaLnBrk="1" hangingPunct="1">
              <a:spcBef>
                <a:spcPts val="325"/>
              </a:spcBef>
            </a:pPr>
            <a:r>
              <a:rPr lang="en-US" altLang="en-US" sz="1400" b="1">
                <a:latin typeface="Georgia Pro" panose="02040502050405020303" pitchFamily="18" charset="0"/>
                <a:cs typeface="Tahoma" panose="020B0604030504040204" pitchFamily="34" charset="0"/>
              </a:rPr>
              <a:t>Key Results</a:t>
            </a:r>
            <a:endParaRPr lang="en-US" altLang="en-US" sz="1400">
              <a:latin typeface="Georgia Pro" panose="02040502050405020303" pitchFamily="18" charset="0"/>
              <a:cs typeface="Tahoma" panose="020B0604030504040204" pitchFamily="34" charset="0"/>
            </a:endParaRPr>
          </a:p>
        </p:txBody>
      </p:sp>
      <p:grpSp>
        <p:nvGrpSpPr>
          <p:cNvPr id="26" name="Group 25">
            <a:extLst>
              <a:ext uri="{FF2B5EF4-FFF2-40B4-BE49-F238E27FC236}">
                <a16:creationId xmlns:a16="http://schemas.microsoft.com/office/drawing/2014/main" id="{D1E05BEB-6C13-1604-4F2C-7D59501A10EF}"/>
              </a:ext>
            </a:extLst>
          </p:cNvPr>
          <p:cNvGrpSpPr/>
          <p:nvPr/>
        </p:nvGrpSpPr>
        <p:grpSpPr>
          <a:xfrm>
            <a:off x="6474185" y="1717881"/>
            <a:ext cx="411480" cy="411480"/>
            <a:chOff x="1007449" y="2192146"/>
            <a:chExt cx="411480" cy="411480"/>
          </a:xfrm>
        </p:grpSpPr>
        <p:sp>
          <p:nvSpPr>
            <p:cNvPr id="27" name="Oval 26">
              <a:extLst>
                <a:ext uri="{FF2B5EF4-FFF2-40B4-BE49-F238E27FC236}">
                  <a16:creationId xmlns:a16="http://schemas.microsoft.com/office/drawing/2014/main" id="{D3E46D4E-36C5-7A75-3A53-C3A11AC99CF5}"/>
                </a:ext>
              </a:extLst>
            </p:cNvPr>
            <p:cNvSpPr/>
            <p:nvPr/>
          </p:nvSpPr>
          <p:spPr>
            <a:xfrm>
              <a:off x="1007449" y="2192146"/>
              <a:ext cx="411480" cy="411480"/>
            </a:xfrm>
            <a:prstGeom prst="ellipse">
              <a:avLst/>
            </a:prstGeom>
            <a:solidFill>
              <a:srgbClr val="C0C0C0"/>
            </a:solidFill>
            <a:ln w="12700" cap="flat" cmpd="sng" algn="ctr">
              <a:solidFill>
                <a:srgbClr val="C0C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a:ea typeface="+mn-ea"/>
                <a:cs typeface="+mn-cs"/>
              </a:endParaRPr>
            </a:p>
          </p:txBody>
        </p:sp>
        <p:pic>
          <p:nvPicPr>
            <p:cNvPr id="28" name="Graphic 27" descr="Stopwatch with solid fill">
              <a:extLst>
                <a:ext uri="{FF2B5EF4-FFF2-40B4-BE49-F238E27FC236}">
                  <a16:creationId xmlns:a16="http://schemas.microsoft.com/office/drawing/2014/main" id="{8D8453C0-46B4-B3C9-3C1B-700B546560E0}"/>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068013" y="2243187"/>
              <a:ext cx="304713" cy="304713"/>
            </a:xfrm>
            <a:prstGeom prst="rect">
              <a:avLst/>
            </a:prstGeom>
          </p:spPr>
        </p:pic>
      </p:grpSp>
      <p:cxnSp>
        <p:nvCxnSpPr>
          <p:cNvPr id="36" name="Straight Arrow Connector 35">
            <a:extLst>
              <a:ext uri="{FF2B5EF4-FFF2-40B4-BE49-F238E27FC236}">
                <a16:creationId xmlns:a16="http://schemas.microsoft.com/office/drawing/2014/main" id="{368F198A-9049-D2A7-346A-D7491DF0F8B1}"/>
              </a:ext>
            </a:extLst>
          </p:cNvPr>
          <p:cNvCxnSpPr>
            <a:cxnSpLocks/>
            <a:stCxn id="27" idx="4"/>
          </p:cNvCxnSpPr>
          <p:nvPr/>
        </p:nvCxnSpPr>
        <p:spPr>
          <a:xfrm flipH="1">
            <a:off x="6672783" y="2129361"/>
            <a:ext cx="7142" cy="33177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0AB9ACEB-9144-3F5E-C1BD-831EB4C9326E}"/>
              </a:ext>
            </a:extLst>
          </p:cNvPr>
          <p:cNvGrpSpPr/>
          <p:nvPr/>
        </p:nvGrpSpPr>
        <p:grpSpPr>
          <a:xfrm>
            <a:off x="6474185" y="3178633"/>
            <a:ext cx="411480" cy="411480"/>
            <a:chOff x="3417359" y="2188956"/>
            <a:chExt cx="411480" cy="411480"/>
          </a:xfrm>
        </p:grpSpPr>
        <p:sp>
          <p:nvSpPr>
            <p:cNvPr id="33" name="Oval 32">
              <a:extLst>
                <a:ext uri="{FF2B5EF4-FFF2-40B4-BE49-F238E27FC236}">
                  <a16:creationId xmlns:a16="http://schemas.microsoft.com/office/drawing/2014/main" id="{13582FB1-984A-2E20-24E0-8435D7EC5E96}"/>
                </a:ext>
              </a:extLst>
            </p:cNvPr>
            <p:cNvSpPr/>
            <p:nvPr/>
          </p:nvSpPr>
          <p:spPr>
            <a:xfrm>
              <a:off x="3417359" y="2188956"/>
              <a:ext cx="411480" cy="411480"/>
            </a:xfrm>
            <a:prstGeom prst="ellipse">
              <a:avLst/>
            </a:prstGeom>
            <a:solidFill>
              <a:srgbClr val="929292"/>
            </a:solidFill>
            <a:ln w="12700" cap="flat" cmpd="sng" algn="ctr">
              <a:solidFill>
                <a:srgbClr val="92929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a:ea typeface="+mn-ea"/>
                <a:cs typeface="+mn-cs"/>
              </a:endParaRPr>
            </a:p>
          </p:txBody>
        </p:sp>
        <p:pic>
          <p:nvPicPr>
            <p:cNvPr id="34" name="Graphic 33" descr="Stopwatch 66% with solid fill">
              <a:extLst>
                <a:ext uri="{FF2B5EF4-FFF2-40B4-BE49-F238E27FC236}">
                  <a16:creationId xmlns:a16="http://schemas.microsoft.com/office/drawing/2014/main" id="{27A88E5B-34FC-DF93-29EE-CFB398F4E91C}"/>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459663" y="2222914"/>
              <a:ext cx="326871" cy="326871"/>
            </a:xfrm>
            <a:prstGeom prst="rect">
              <a:avLst/>
            </a:prstGeom>
          </p:spPr>
        </p:pic>
      </p:grpSp>
      <p:grpSp>
        <p:nvGrpSpPr>
          <p:cNvPr id="29" name="Group 28">
            <a:extLst>
              <a:ext uri="{FF2B5EF4-FFF2-40B4-BE49-F238E27FC236}">
                <a16:creationId xmlns:a16="http://schemas.microsoft.com/office/drawing/2014/main" id="{88F03597-4961-FBDA-1428-EE79D9D9E98C}"/>
              </a:ext>
            </a:extLst>
          </p:cNvPr>
          <p:cNvGrpSpPr/>
          <p:nvPr/>
        </p:nvGrpSpPr>
        <p:grpSpPr>
          <a:xfrm>
            <a:off x="6467358" y="4592377"/>
            <a:ext cx="411480" cy="411480"/>
            <a:chOff x="5636601" y="2207114"/>
            <a:chExt cx="411480" cy="411480"/>
          </a:xfrm>
        </p:grpSpPr>
        <p:sp>
          <p:nvSpPr>
            <p:cNvPr id="30" name="Oval 29">
              <a:extLst>
                <a:ext uri="{FF2B5EF4-FFF2-40B4-BE49-F238E27FC236}">
                  <a16:creationId xmlns:a16="http://schemas.microsoft.com/office/drawing/2014/main" id="{B8AE9E02-97B0-0C7A-23BC-5C1ED7D65312}"/>
                </a:ext>
              </a:extLst>
            </p:cNvPr>
            <p:cNvSpPr/>
            <p:nvPr/>
          </p:nvSpPr>
          <p:spPr>
            <a:xfrm>
              <a:off x="5636601" y="2207114"/>
              <a:ext cx="411480" cy="411480"/>
            </a:xfrm>
            <a:prstGeom prst="ellipse">
              <a:avLst/>
            </a:prstGeom>
            <a:solidFill>
              <a:srgbClr val="000000">
                <a:lumMod val="65000"/>
                <a:lumOff val="3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a:ea typeface="+mn-ea"/>
                <a:cs typeface="+mn-cs"/>
              </a:endParaRPr>
            </a:p>
          </p:txBody>
        </p:sp>
        <p:pic>
          <p:nvPicPr>
            <p:cNvPr id="31" name="Graphic 30" descr="Stopwatch 75% with solid fill">
              <a:extLst>
                <a:ext uri="{FF2B5EF4-FFF2-40B4-BE49-F238E27FC236}">
                  <a16:creationId xmlns:a16="http://schemas.microsoft.com/office/drawing/2014/main" id="{A5B1F7D9-3D78-118A-0CB6-6A9921C0B451}"/>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5663293" y="2229181"/>
              <a:ext cx="357467" cy="357467"/>
            </a:xfrm>
            <a:prstGeom prst="rect">
              <a:avLst/>
            </a:prstGeom>
          </p:spPr>
        </p:pic>
      </p:grpSp>
      <p:sp>
        <p:nvSpPr>
          <p:cNvPr id="38" name="TextBox 37">
            <a:extLst>
              <a:ext uri="{FF2B5EF4-FFF2-40B4-BE49-F238E27FC236}">
                <a16:creationId xmlns:a16="http://schemas.microsoft.com/office/drawing/2014/main" id="{EAE8FE73-0D02-F33E-41D3-3F767B71C615}"/>
              </a:ext>
            </a:extLst>
          </p:cNvPr>
          <p:cNvSpPr txBox="1"/>
          <p:nvPr/>
        </p:nvSpPr>
        <p:spPr>
          <a:xfrm>
            <a:off x="9583761" y="4420640"/>
            <a:ext cx="2448654" cy="914400"/>
          </a:xfrm>
          <a:prstGeom prst="rect">
            <a:avLst/>
          </a:prstGeom>
          <a:noFill/>
          <a:ln w="19050">
            <a:solidFill>
              <a:srgbClr val="C0C0C0"/>
            </a:solidFill>
            <a:prstDash val="dash"/>
          </a:ln>
        </p:spPr>
        <p:txBody>
          <a:bodyPr wrap="square" lIns="91440" tIns="91440" rIns="91440" bIns="91440" rtlCol="0" anchor="ctr">
            <a:noAutofit/>
          </a:bodyPr>
          <a:lstStyle/>
          <a:p>
            <a:pPr marL="635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000000"/>
                </a:solidFill>
                <a:effectLst/>
                <a:uLnTx/>
                <a:uFillTx/>
                <a:latin typeface="Avenir Next"/>
              </a:rPr>
              <a:t>Terminological complexity</a:t>
            </a:r>
            <a:r>
              <a:rPr kumimoji="0" lang="en-US" sz="1100" b="0" i="0" u="none" strike="noStrike" kern="0" cap="none" spc="0" normalizeH="0" baseline="0" noProof="0">
                <a:ln>
                  <a:noFill/>
                </a:ln>
                <a:solidFill>
                  <a:srgbClr val="000000"/>
                </a:solidFill>
                <a:effectLst/>
                <a:uLnTx/>
                <a:uFillTx/>
                <a:latin typeface="Avenir Next"/>
              </a:rPr>
              <a:t>, </a:t>
            </a:r>
            <a:r>
              <a:rPr kumimoji="0" lang="en-US" sz="1100" b="1" i="0" u="none" strike="noStrike" kern="0" cap="none" spc="0" normalizeH="0" baseline="0" noProof="0">
                <a:ln>
                  <a:noFill/>
                </a:ln>
                <a:solidFill>
                  <a:srgbClr val="000000"/>
                </a:solidFill>
                <a:effectLst/>
                <a:uLnTx/>
                <a:uFillTx/>
                <a:latin typeface="Avenir Next"/>
              </a:rPr>
              <a:t>fear of facing reality</a:t>
            </a:r>
            <a:r>
              <a:rPr kumimoji="0" lang="en-US" sz="1100" b="0" i="0" u="none" strike="noStrike" kern="0" cap="none" spc="0" normalizeH="0" baseline="0" noProof="0">
                <a:ln>
                  <a:noFill/>
                </a:ln>
                <a:solidFill>
                  <a:srgbClr val="000000"/>
                </a:solidFill>
                <a:effectLst/>
                <a:uLnTx/>
                <a:uFillTx/>
                <a:latin typeface="Avenir Next"/>
              </a:rPr>
              <a:t>, and </a:t>
            </a:r>
            <a:r>
              <a:rPr kumimoji="0" lang="en-US" sz="1100" b="1" i="0" u="none" strike="noStrike" kern="0" cap="none" spc="0" normalizeH="0" baseline="0" noProof="0">
                <a:ln>
                  <a:noFill/>
                </a:ln>
                <a:solidFill>
                  <a:srgbClr val="000000"/>
                </a:solidFill>
                <a:effectLst/>
                <a:uLnTx/>
                <a:uFillTx/>
                <a:latin typeface="Avenir Next Demi Bold" panose="020B0503020202020204" pitchFamily="34" charset="0"/>
              </a:rPr>
              <a:t>present-day financial stress</a:t>
            </a:r>
            <a:r>
              <a:rPr kumimoji="0" lang="en-US" sz="1100" b="0" i="0" u="none" strike="noStrike" kern="0" cap="none" spc="0" normalizeH="0" baseline="0" noProof="0">
                <a:ln>
                  <a:noFill/>
                </a:ln>
                <a:solidFill>
                  <a:srgbClr val="000000"/>
                </a:solidFill>
                <a:effectLst/>
                <a:uLnTx/>
                <a:uFillTx/>
                <a:latin typeface="Avenir Next"/>
              </a:rPr>
              <a:t> prevent this group from taking action. </a:t>
            </a:r>
          </a:p>
        </p:txBody>
      </p:sp>
      <p:sp>
        <p:nvSpPr>
          <p:cNvPr id="39" name="TextBox 38">
            <a:extLst>
              <a:ext uri="{FF2B5EF4-FFF2-40B4-BE49-F238E27FC236}">
                <a16:creationId xmlns:a16="http://schemas.microsoft.com/office/drawing/2014/main" id="{D8611C3D-C9E0-1BF1-3C31-56CB07BB618F}"/>
              </a:ext>
            </a:extLst>
          </p:cNvPr>
          <p:cNvSpPr txBox="1"/>
          <p:nvPr/>
        </p:nvSpPr>
        <p:spPr>
          <a:xfrm>
            <a:off x="9583761" y="2971800"/>
            <a:ext cx="2441827" cy="914400"/>
          </a:xfrm>
          <a:prstGeom prst="rect">
            <a:avLst/>
          </a:prstGeom>
          <a:noFill/>
          <a:ln w="19050">
            <a:solidFill>
              <a:schemeClr val="bg1">
                <a:lumMod val="75000"/>
              </a:schemeClr>
            </a:solidFill>
            <a:prstDash val="dash"/>
          </a:ln>
        </p:spPr>
        <p:txBody>
          <a:bodyPr wrap="square" lIns="91440" tIns="91440" rIns="91440" bIns="91440" rtlCol="0" anchor="ctr">
            <a:noAutofit/>
          </a:bodyPr>
          <a:lstStyle/>
          <a:p>
            <a:pPr marL="635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Wants to plan for retirement but does not trust financial advice, </a:t>
            </a:r>
            <a:r>
              <a:rPr kumimoji="0" lang="en-US" sz="1100" b="1" i="0" u="none" strike="noStrike" kern="1200" cap="none" spc="0" normalizeH="0" baseline="0" noProof="0">
                <a:ln>
                  <a:noFill/>
                </a:ln>
                <a:solidFill>
                  <a:srgbClr val="000000"/>
                </a:solidFill>
                <a:effectLst/>
                <a:uLnTx/>
                <a:uFillTx/>
                <a:latin typeface="Avenir Next Demi Bold" panose="020B0503020202020204" pitchFamily="34" charset="0"/>
                <a:ea typeface="+mn-ea"/>
                <a:cs typeface="+mn-cs"/>
              </a:rPr>
              <a:t>especially digital tools.</a:t>
            </a:r>
            <a:r>
              <a:rPr kumimoji="0" lang="en-US" sz="1100" i="0" u="none" strike="noStrike" kern="1200" cap="none" spc="0" normalizeH="0" baseline="0" noProof="0">
                <a:ln>
                  <a:noFill/>
                </a:ln>
                <a:solidFill>
                  <a:srgbClr val="000000"/>
                </a:solidFill>
                <a:effectLst/>
                <a:uLnTx/>
                <a:uFillTx/>
                <a:latin typeface="Avenir Next Demi Bold" panose="020B0503020202020204" pitchFamily="34" charset="0"/>
                <a:ea typeface="+mn-ea"/>
                <a:cs typeface="+mn-cs"/>
              </a:rPr>
              <a:t> Often  </a:t>
            </a:r>
            <a:r>
              <a:rPr kumimoji="0" lang="en-SG" sz="1100" i="0" u="none" strike="noStrike" kern="1200" cap="none" spc="0" normalizeH="0" baseline="0" noProof="0">
                <a:ln>
                  <a:noFill/>
                </a:ln>
                <a:solidFill>
                  <a:srgbClr val="000000"/>
                </a:solidFill>
                <a:effectLst/>
                <a:uLnTx/>
                <a:uFillTx/>
                <a:latin typeface="Avenir Next Demi Bold" panose="020B0503020202020204" pitchFamily="34" charset="0"/>
                <a:ea typeface="+mn-ea"/>
                <a:cs typeface="+mn-cs"/>
              </a:rPr>
              <a:t>stretched between supporting children and aging parents, can be behind on savings </a:t>
            </a:r>
            <a:endParaRPr kumimoji="0" lang="en-US" sz="1100" i="0" u="none" strike="noStrike" kern="1200" cap="none" spc="0" normalizeH="0" baseline="0" noProof="0">
              <a:ln>
                <a:noFill/>
              </a:ln>
              <a:solidFill>
                <a:srgbClr val="000000"/>
              </a:solidFill>
              <a:effectLst/>
              <a:uLnTx/>
              <a:uFillTx/>
              <a:latin typeface="Avenir Next Demi Bold" panose="020B0503020202020204" pitchFamily="34" charset="0"/>
              <a:ea typeface="+mn-ea"/>
              <a:cs typeface="+mn-cs"/>
            </a:endParaRPr>
          </a:p>
        </p:txBody>
      </p:sp>
      <p:sp>
        <p:nvSpPr>
          <p:cNvPr id="40" name="TextBox 39">
            <a:extLst>
              <a:ext uri="{FF2B5EF4-FFF2-40B4-BE49-F238E27FC236}">
                <a16:creationId xmlns:a16="http://schemas.microsoft.com/office/drawing/2014/main" id="{10DD8A13-FC94-FC19-26F9-880BCC1BF911}"/>
              </a:ext>
            </a:extLst>
          </p:cNvPr>
          <p:cNvSpPr txBox="1"/>
          <p:nvPr/>
        </p:nvSpPr>
        <p:spPr>
          <a:xfrm>
            <a:off x="9583761" y="1504447"/>
            <a:ext cx="2441827" cy="914400"/>
          </a:xfrm>
          <a:prstGeom prst="rect">
            <a:avLst/>
          </a:prstGeom>
          <a:noFill/>
          <a:ln w="19050">
            <a:solidFill>
              <a:schemeClr val="bg1">
                <a:lumMod val="75000"/>
              </a:schemeClr>
            </a:solidFill>
            <a:prstDash val="dash"/>
          </a:ln>
        </p:spPr>
        <p:txBody>
          <a:bodyPr wrap="square" lIns="91440" tIns="91440" rIns="91440" bIns="91440" rtlCol="0" anchor="ctr">
            <a:noAutofit/>
          </a:bodyPr>
          <a:lstStyle/>
          <a:p>
            <a:pPr marL="6350" marR="0" lvl="0" indent="0" algn="l" defTabSz="914400" rtl="0" eaLnBrk="1" fontAlgn="auto" latinLnBrk="0" hangingPunct="1">
              <a:lnSpc>
                <a:spcPct val="100000"/>
              </a:lnSpc>
              <a:spcBef>
                <a:spcPts val="0"/>
              </a:spcBef>
              <a:spcAft>
                <a:spcPts val="0"/>
              </a:spcAft>
              <a:buClrTx/>
              <a:buSzTx/>
              <a:buFontTx/>
              <a:buNone/>
              <a:tabLst/>
              <a:defRPr/>
            </a:pPr>
            <a:r>
              <a:rPr kumimoji="0" lang="en-SG" sz="1100" b="0"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Greater concern around day-to-day expenses, cost of living, buying a home, etc. Superannuation is often viewed as a </a:t>
            </a:r>
            <a:r>
              <a:rPr kumimoji="0" lang="en-SG" sz="1100" b="1"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set-and-forget system</a:t>
            </a:r>
            <a:r>
              <a:rPr kumimoji="0" lang="en-SG" sz="1100" b="0" i="0" u="none" strike="noStrike" kern="1200" cap="none" spc="0" normalizeH="0" baseline="0" noProof="0">
                <a:ln>
                  <a:noFill/>
                </a:ln>
                <a:solidFill>
                  <a:srgbClr val="000000"/>
                </a:solidFill>
                <a:effectLst/>
                <a:uLnTx/>
                <a:uFillTx/>
                <a:latin typeface="Avenir Next" panose="020B0503020202020204" pitchFamily="34" charset="0"/>
                <a:ea typeface="+mn-ea"/>
                <a:cs typeface="+mn-cs"/>
              </a:rPr>
              <a:t>, reducing perceived need for active engagement.</a:t>
            </a:r>
          </a:p>
        </p:txBody>
      </p:sp>
      <p:pic>
        <p:nvPicPr>
          <p:cNvPr id="45" name="Picture 44" descr="A person in a blue dress with her arms crossed&#10;&#10;AI-generated content may be incorrect.">
            <a:extLst>
              <a:ext uri="{FF2B5EF4-FFF2-40B4-BE49-F238E27FC236}">
                <a16:creationId xmlns:a16="http://schemas.microsoft.com/office/drawing/2014/main" id="{406AD9CB-20B1-9D4C-214F-255CAFD57524}"/>
              </a:ext>
            </a:extLst>
          </p:cNvPr>
          <p:cNvPicPr>
            <a:picLocks noChangeAspect="1"/>
          </p:cNvPicPr>
          <p:nvPr/>
        </p:nvPicPr>
        <p:blipFill>
          <a:blip r:embed="rId14">
            <a:extLst>
              <a:ext uri="{28A0092B-C50C-407E-A947-70E740481C1C}">
                <a14:useLocalDpi xmlns:a14="http://schemas.microsoft.com/office/drawing/2010/main" val="0"/>
              </a:ext>
            </a:extLst>
          </a:blip>
          <a:srcRect t="4534" b="34133"/>
          <a:stretch/>
        </p:blipFill>
        <p:spPr>
          <a:xfrm>
            <a:off x="7424107" y="1182733"/>
            <a:ext cx="1559529" cy="1434767"/>
          </a:xfrm>
          <a:prstGeom prst="ellipse">
            <a:avLst/>
          </a:prstGeom>
          <a:ln>
            <a:noFill/>
          </a:ln>
          <a:effectLst>
            <a:softEdge rad="112500"/>
          </a:effectLst>
        </p:spPr>
      </p:pic>
      <p:pic>
        <p:nvPicPr>
          <p:cNvPr id="46" name="Picture 45">
            <a:extLst>
              <a:ext uri="{FF2B5EF4-FFF2-40B4-BE49-F238E27FC236}">
                <a16:creationId xmlns:a16="http://schemas.microsoft.com/office/drawing/2014/main" id="{F9BC3DC5-3069-D114-B7BC-58EA12E475F9}"/>
              </a:ext>
            </a:extLst>
          </p:cNvPr>
          <p:cNvPicPr>
            <a:picLocks noChangeAspect="1"/>
          </p:cNvPicPr>
          <p:nvPr/>
        </p:nvPicPr>
        <p:blipFill>
          <a:blip r:embed="rId15"/>
          <a:stretch>
            <a:fillRect/>
          </a:stretch>
        </p:blipFill>
        <p:spPr>
          <a:xfrm>
            <a:off x="7516582" y="2684206"/>
            <a:ext cx="1441425" cy="1441425"/>
          </a:xfrm>
          <a:prstGeom prst="ellipse">
            <a:avLst/>
          </a:prstGeom>
          <a:ln>
            <a:noFill/>
          </a:ln>
          <a:effectLst>
            <a:softEdge rad="112500"/>
          </a:effectLst>
        </p:spPr>
      </p:pic>
      <p:pic>
        <p:nvPicPr>
          <p:cNvPr id="4" name="Picture 3">
            <a:extLst>
              <a:ext uri="{FF2B5EF4-FFF2-40B4-BE49-F238E27FC236}">
                <a16:creationId xmlns:a16="http://schemas.microsoft.com/office/drawing/2014/main" id="{65EB2BF1-634F-2533-6A56-C97049717B7E}"/>
              </a:ext>
            </a:extLst>
          </p:cNvPr>
          <p:cNvPicPr>
            <a:picLocks noChangeAspect="1"/>
          </p:cNvPicPr>
          <p:nvPr/>
        </p:nvPicPr>
        <p:blipFill>
          <a:blip r:embed="rId16"/>
          <a:stretch>
            <a:fillRect/>
          </a:stretch>
        </p:blipFill>
        <p:spPr>
          <a:xfrm>
            <a:off x="7402834" y="4050889"/>
            <a:ext cx="1641317" cy="1574557"/>
          </a:xfrm>
          <a:prstGeom prst="ellipse">
            <a:avLst/>
          </a:prstGeom>
          <a:ln>
            <a:noFill/>
          </a:ln>
          <a:effectLst>
            <a:softEdge rad="112500"/>
          </a:effectLst>
        </p:spPr>
      </p:pic>
      <p:sp>
        <p:nvSpPr>
          <p:cNvPr id="5" name="Slide Number Placeholder 5">
            <a:extLst>
              <a:ext uri="{FF2B5EF4-FFF2-40B4-BE49-F238E27FC236}">
                <a16:creationId xmlns:a16="http://schemas.microsoft.com/office/drawing/2014/main" id="{938950D8-78E0-1F2B-69D2-C4B4BCD66377}"/>
              </a:ext>
            </a:extLst>
          </p:cNvPr>
          <p:cNvSpPr txBox="1">
            <a:spLocks/>
          </p:cNvSpPr>
          <p:nvPr/>
        </p:nvSpPr>
        <p:spPr>
          <a:xfrm>
            <a:off x="8839200" y="6451600"/>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F3F2B2B-7562-479E-82F7-5BE59BD56D98}" type="slidenum">
              <a:rPr lang="en-GB" sz="1100" smtClean="0">
                <a:solidFill>
                  <a:srgbClr val="22294F"/>
                </a:solidFill>
                <a:latin typeface="Avenir" panose="020B0503020203020204"/>
              </a:rPr>
              <a:pPr algn="r">
                <a:defRPr/>
              </a:pPr>
              <a:t>19</a:t>
            </a:fld>
            <a:endParaRPr lang="en-GB" sz="1100">
              <a:solidFill>
                <a:srgbClr val="22294F"/>
              </a:solidFill>
              <a:latin typeface="Avenir" panose="020B0503020203020204"/>
            </a:endParaRPr>
          </a:p>
        </p:txBody>
      </p:sp>
    </p:spTree>
    <p:extLst>
      <p:ext uri="{BB962C8B-B14F-4D97-AF65-F5344CB8AC3E}">
        <p14:creationId xmlns:p14="http://schemas.microsoft.com/office/powerpoint/2010/main" val="2374349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A324D72-E38F-86A8-745C-D1B6A4946478}"/>
              </a:ext>
            </a:extLst>
          </p:cNvPr>
          <p:cNvSpPr/>
          <p:nvPr/>
        </p:nvSpPr>
        <p:spPr>
          <a:xfrm>
            <a:off x="681608" y="1060000"/>
            <a:ext cx="11031016" cy="3809160"/>
          </a:xfrm>
          <a:prstGeom prst="roundRect">
            <a:avLst>
              <a:gd name="adj" fmla="val 9653"/>
            </a:avLst>
          </a:prstGeom>
          <a:solidFill>
            <a:srgbClr val="D7D2CB">
              <a:alpha val="2516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C81842F3-5DFB-C11E-6491-30D59FD589FC}"/>
              </a:ext>
            </a:extLst>
          </p:cNvPr>
          <p:cNvSpPr>
            <a:spLocks noGrp="1"/>
          </p:cNvSpPr>
          <p:nvPr>
            <p:ph type="title"/>
          </p:nvPr>
        </p:nvSpPr>
        <p:spPr/>
        <p:txBody>
          <a:bodyPr/>
          <a:lstStyle/>
          <a:p>
            <a:r>
              <a:rPr lang="en-US"/>
              <a:t>Contents</a:t>
            </a:r>
          </a:p>
        </p:txBody>
      </p:sp>
      <p:sp>
        <p:nvSpPr>
          <p:cNvPr id="11" name="Text Placeholder 3">
            <a:extLst>
              <a:ext uri="{FF2B5EF4-FFF2-40B4-BE49-F238E27FC236}">
                <a16:creationId xmlns:a16="http://schemas.microsoft.com/office/drawing/2014/main" id="{E980B620-EF76-C7D5-33BE-78CA0D18D09A}"/>
              </a:ext>
            </a:extLst>
          </p:cNvPr>
          <p:cNvSpPr txBox="1">
            <a:spLocks/>
          </p:cNvSpPr>
          <p:nvPr/>
        </p:nvSpPr>
        <p:spPr>
          <a:xfrm>
            <a:off x="969640" y="1268759"/>
            <a:ext cx="10612760" cy="5308253"/>
          </a:xfrm>
          <a:prstGeom prst="rect">
            <a:avLst/>
          </a:prstGeom>
        </p:spPr>
        <p:txBody>
          <a:bodyPr>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14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1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Introduction	03</a:t>
            </a:r>
          </a:p>
          <a:p>
            <a:r>
              <a:rPr lang="en-US" sz="2000" dirty="0"/>
              <a:t>Market context 	08</a:t>
            </a:r>
          </a:p>
          <a:p>
            <a:r>
              <a:rPr lang="en-US" sz="2000" dirty="0"/>
              <a:t>Research framework 	14</a:t>
            </a:r>
          </a:p>
          <a:p>
            <a:r>
              <a:rPr lang="en-US" sz="2000" dirty="0"/>
              <a:t>Key Results	17</a:t>
            </a:r>
          </a:p>
          <a:p>
            <a:r>
              <a:rPr lang="en-US" sz="2000" dirty="0"/>
              <a:t>Conclusion	26</a:t>
            </a:r>
          </a:p>
        </p:txBody>
      </p:sp>
      <p:sp>
        <p:nvSpPr>
          <p:cNvPr id="12" name="Slide Number Placeholder 5">
            <a:extLst>
              <a:ext uri="{FF2B5EF4-FFF2-40B4-BE49-F238E27FC236}">
                <a16:creationId xmlns:a16="http://schemas.microsoft.com/office/drawing/2014/main" id="{C882D218-8980-5752-2C45-FA19F865B0A4}"/>
              </a:ext>
            </a:extLst>
          </p:cNvPr>
          <p:cNvSpPr txBox="1">
            <a:spLocks/>
          </p:cNvSpPr>
          <p:nvPr/>
        </p:nvSpPr>
        <p:spPr>
          <a:xfrm>
            <a:off x="8839200" y="6451600"/>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F3F2B2B-7562-479E-82F7-5BE59BD56D98}" type="slidenum">
              <a:rPr lang="en-GB" sz="1100" smtClean="0">
                <a:solidFill>
                  <a:srgbClr val="22294F"/>
                </a:solidFill>
                <a:latin typeface="Avenir" panose="020B0503020203020204"/>
              </a:rPr>
              <a:pPr algn="r">
                <a:defRPr/>
              </a:pPr>
              <a:t>2</a:t>
            </a:fld>
            <a:endParaRPr lang="en-GB" sz="1100">
              <a:solidFill>
                <a:srgbClr val="22294F"/>
              </a:solidFill>
              <a:latin typeface="Avenir" panose="020B0503020203020204"/>
            </a:endParaRPr>
          </a:p>
        </p:txBody>
      </p:sp>
      <p:sp>
        <p:nvSpPr>
          <p:cNvPr id="3" name="Rounded Rectangle 22">
            <a:extLst>
              <a:ext uri="{FF2B5EF4-FFF2-40B4-BE49-F238E27FC236}">
                <a16:creationId xmlns:a16="http://schemas.microsoft.com/office/drawing/2014/main" id="{51B1F450-5F12-8952-E12E-AD2FBBA28E81}"/>
              </a:ext>
            </a:extLst>
          </p:cNvPr>
          <p:cNvSpPr/>
          <p:nvPr/>
        </p:nvSpPr>
        <p:spPr>
          <a:xfrm>
            <a:off x="-51772" y="1268759"/>
            <a:ext cx="504057" cy="4680519"/>
          </a:xfrm>
          <a:prstGeom prst="roundRect">
            <a:avLst/>
          </a:prstGeom>
          <a:solidFill>
            <a:srgbClr val="D7D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5E1FAAB-5082-2D36-406C-713A566D7AAE}"/>
              </a:ext>
            </a:extLst>
          </p:cNvPr>
          <p:cNvSpPr txBox="1"/>
          <p:nvPr/>
        </p:nvSpPr>
        <p:spPr>
          <a:xfrm rot="16200000">
            <a:off x="-2015067" y="3455424"/>
            <a:ext cx="4393078" cy="307777"/>
          </a:xfrm>
          <a:prstGeom prst="rect">
            <a:avLst/>
          </a:prstGeom>
          <a:noFill/>
        </p:spPr>
        <p:txBody>
          <a:bodyPr wrap="square" rtlCol="0">
            <a:spAutoFit/>
          </a:bodyPr>
          <a:lstStyle/>
          <a:p>
            <a:pPr algn="ctr" eaLnBrk="1" hangingPunct="1">
              <a:spcBef>
                <a:spcPts val="325"/>
              </a:spcBef>
            </a:pPr>
            <a:r>
              <a:rPr lang="en-US" altLang="en-US" sz="1400" b="1">
                <a:latin typeface="Georgia Pro" panose="02040502050405020303" pitchFamily="18" charset="0"/>
                <a:cs typeface="Tahoma" panose="020B0604030504040204" pitchFamily="34" charset="0"/>
              </a:rPr>
              <a:t>Agenda</a:t>
            </a:r>
            <a:endParaRPr lang="en-US" altLang="en-US" sz="1400">
              <a:latin typeface="Georgia Pro" panose="02040502050405020303" pitchFamily="18" charset="0"/>
              <a:cs typeface="Tahoma" panose="020B0604030504040204" pitchFamily="34" charset="0"/>
            </a:endParaRPr>
          </a:p>
        </p:txBody>
      </p:sp>
    </p:spTree>
    <p:extLst>
      <p:ext uri="{BB962C8B-B14F-4D97-AF65-F5344CB8AC3E}">
        <p14:creationId xmlns:p14="http://schemas.microsoft.com/office/powerpoint/2010/main" val="4264226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5C14E-D795-8854-09D5-E43E5CCEEF46}"/>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7FEB26BE-81DA-FA10-D2DB-6A419438012D}"/>
              </a:ext>
            </a:extLst>
          </p:cNvPr>
          <p:cNvSpPr/>
          <p:nvPr/>
        </p:nvSpPr>
        <p:spPr>
          <a:xfrm>
            <a:off x="601443" y="4447520"/>
            <a:ext cx="1099832" cy="11502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a:p>
        </p:txBody>
      </p:sp>
      <p:sp>
        <p:nvSpPr>
          <p:cNvPr id="5" name="Oval 4">
            <a:extLst>
              <a:ext uri="{FF2B5EF4-FFF2-40B4-BE49-F238E27FC236}">
                <a16:creationId xmlns:a16="http://schemas.microsoft.com/office/drawing/2014/main" id="{17F55B40-2E69-12FE-D82C-C503A104B1A2}"/>
              </a:ext>
            </a:extLst>
          </p:cNvPr>
          <p:cNvSpPr/>
          <p:nvPr/>
        </p:nvSpPr>
        <p:spPr>
          <a:xfrm>
            <a:off x="601443" y="2683004"/>
            <a:ext cx="1099832" cy="11502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a:p>
        </p:txBody>
      </p:sp>
      <p:sp>
        <p:nvSpPr>
          <p:cNvPr id="4" name="Oval 3">
            <a:extLst>
              <a:ext uri="{FF2B5EF4-FFF2-40B4-BE49-F238E27FC236}">
                <a16:creationId xmlns:a16="http://schemas.microsoft.com/office/drawing/2014/main" id="{6FAF5030-40FF-4DA6-24B9-0B2EE463B21A}"/>
              </a:ext>
            </a:extLst>
          </p:cNvPr>
          <p:cNvSpPr/>
          <p:nvPr/>
        </p:nvSpPr>
        <p:spPr>
          <a:xfrm>
            <a:off x="601443" y="1129680"/>
            <a:ext cx="1099832" cy="11502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a:p>
        </p:txBody>
      </p:sp>
      <p:sp>
        <p:nvSpPr>
          <p:cNvPr id="2" name="Title 1">
            <a:extLst>
              <a:ext uri="{FF2B5EF4-FFF2-40B4-BE49-F238E27FC236}">
                <a16:creationId xmlns:a16="http://schemas.microsoft.com/office/drawing/2014/main" id="{31D28BD7-CD92-D5FE-1BD6-DCFDBEF6EE89}"/>
              </a:ext>
            </a:extLst>
          </p:cNvPr>
          <p:cNvSpPr>
            <a:spLocks noGrp="1"/>
          </p:cNvSpPr>
          <p:nvPr>
            <p:ph type="title"/>
          </p:nvPr>
        </p:nvSpPr>
        <p:spPr>
          <a:xfrm>
            <a:off x="609600" y="129933"/>
            <a:ext cx="9398000" cy="698500"/>
          </a:xfrm>
        </p:spPr>
        <p:txBody>
          <a:bodyPr/>
          <a:lstStyle/>
          <a:p>
            <a:r>
              <a:rPr lang="en-SG" sz="2400" b="1" dirty="0"/>
              <a:t>Generational Profiles of Australians</a:t>
            </a:r>
            <a:br>
              <a:rPr lang="en-SG" sz="4000" dirty="0"/>
            </a:br>
            <a:r>
              <a:rPr lang="en-SG" sz="1800" dirty="0"/>
              <a:t>What are the observable effects?</a:t>
            </a:r>
            <a:endParaRPr lang="en-SG" dirty="0"/>
          </a:p>
        </p:txBody>
      </p:sp>
      <p:sp>
        <p:nvSpPr>
          <p:cNvPr id="3" name="Content Placeholder 2">
            <a:extLst>
              <a:ext uri="{FF2B5EF4-FFF2-40B4-BE49-F238E27FC236}">
                <a16:creationId xmlns:a16="http://schemas.microsoft.com/office/drawing/2014/main" id="{2C703917-1A2F-AA92-534A-ACF0EDC0F4B1}"/>
              </a:ext>
            </a:extLst>
          </p:cNvPr>
          <p:cNvSpPr>
            <a:spLocks noGrp="1"/>
          </p:cNvSpPr>
          <p:nvPr>
            <p:ph sz="half" idx="1"/>
          </p:nvPr>
        </p:nvSpPr>
        <p:spPr>
          <a:xfrm>
            <a:off x="1899873" y="1211720"/>
            <a:ext cx="2446185" cy="1068223"/>
          </a:xfrm>
          <a:prstGeom prst="roundRect">
            <a:avLst/>
          </a:prstGeom>
          <a:ln>
            <a:solidFill>
              <a:schemeClr val="accent2"/>
            </a:solidFill>
          </a:ln>
        </p:spPr>
        <p:txBody>
          <a:bodyPr anchor="ctr"/>
          <a:lstStyle/>
          <a:p>
            <a:pPr algn="ctr"/>
            <a:r>
              <a:rPr lang="en-US" sz="1800" b="1" kern="0">
                <a:solidFill>
                  <a:srgbClr val="000000"/>
                </a:solidFill>
                <a:latin typeface="Avenir Next Demi Bold" panose="020B0503020202020204" pitchFamily="34" charset="0"/>
              </a:rPr>
              <a:t>Not a priority </a:t>
            </a:r>
          </a:p>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kumimoji="0" lang="en-US" sz="1400" b="0" i="0" u="none" strike="noStrike" kern="1200" cap="none" spc="0" normalizeH="0" baseline="0" noProof="0">
                <a:ln>
                  <a:noFill/>
                </a:ln>
                <a:solidFill>
                  <a:srgbClr val="000000"/>
                </a:solidFill>
                <a:effectLst/>
                <a:uLnTx/>
                <a:uFillTx/>
                <a:latin typeface="Avenir Next"/>
                <a:ea typeface="+mn-ea"/>
                <a:cs typeface="+mn-cs"/>
              </a:rPr>
              <a:t>Generation Y &amp; Z</a:t>
            </a:r>
          </a:p>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lang="en-US" sz="1400">
                <a:solidFill>
                  <a:srgbClr val="000000"/>
                </a:solidFill>
                <a:latin typeface="Avenir Next"/>
              </a:rPr>
              <a:t>&lt; age 44</a:t>
            </a:r>
            <a:r>
              <a:rPr kumimoji="0" lang="en-US" sz="1400" b="0" i="0" u="none" strike="noStrike" kern="1200" cap="none" spc="0" normalizeH="0" baseline="0" noProof="0">
                <a:ln>
                  <a:noFill/>
                </a:ln>
                <a:solidFill>
                  <a:srgbClr val="000000"/>
                </a:solidFill>
                <a:effectLst/>
                <a:uLnTx/>
                <a:uFillTx/>
                <a:latin typeface="Avenir Next"/>
                <a:ea typeface="+mn-ea"/>
                <a:cs typeface="+mn-cs"/>
              </a:rPr>
              <a:t> </a:t>
            </a:r>
          </a:p>
        </p:txBody>
      </p:sp>
      <p:sp>
        <p:nvSpPr>
          <p:cNvPr id="6" name="Content Placeholder 5">
            <a:extLst>
              <a:ext uri="{FF2B5EF4-FFF2-40B4-BE49-F238E27FC236}">
                <a16:creationId xmlns:a16="http://schemas.microsoft.com/office/drawing/2014/main" id="{437576DA-FBAB-B6A9-77EC-AF39DBDD259E}"/>
              </a:ext>
            </a:extLst>
          </p:cNvPr>
          <p:cNvSpPr>
            <a:spLocks noGrp="1"/>
          </p:cNvSpPr>
          <p:nvPr>
            <p:ph sz="half" idx="14"/>
          </p:nvPr>
        </p:nvSpPr>
        <p:spPr>
          <a:xfrm>
            <a:off x="1872867" y="2435192"/>
            <a:ext cx="2446185" cy="1693696"/>
          </a:xfrm>
          <a:prstGeom prst="roundRect">
            <a:avLst/>
          </a:prstGeom>
          <a:ln>
            <a:solidFill>
              <a:schemeClr val="accent2"/>
            </a:solidFill>
          </a:ln>
        </p:spPr>
        <p:txBody>
          <a:bodyPr anchor="ctr"/>
          <a:lstStyle/>
          <a:p>
            <a:pPr algn="ctr">
              <a:spcBef>
                <a:spcPts val="600"/>
              </a:spcBef>
            </a:pPr>
            <a:r>
              <a:rPr lang="en-US" sz="1800" b="1" kern="0">
                <a:solidFill>
                  <a:srgbClr val="000000"/>
                </a:solidFill>
                <a:latin typeface="Avenir Next Demi Bold" panose="020B0503020202020204" pitchFamily="34" charset="0"/>
              </a:rPr>
              <a:t>Lack of trust</a:t>
            </a:r>
          </a:p>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kumimoji="0" lang="en-US" b="0" i="0" u="none" strike="noStrike" kern="1200" cap="none" spc="0" normalizeH="0" baseline="0" noProof="0">
                <a:ln>
                  <a:noFill/>
                </a:ln>
                <a:solidFill>
                  <a:srgbClr val="000000"/>
                </a:solidFill>
                <a:effectLst/>
                <a:uLnTx/>
                <a:uFillTx/>
                <a:latin typeface="Avenir Next"/>
                <a:ea typeface="+mn-ea"/>
                <a:cs typeface="+mn-cs"/>
              </a:rPr>
              <a:t>Generation X</a:t>
            </a:r>
          </a:p>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lang="en-US">
                <a:solidFill>
                  <a:srgbClr val="000000"/>
                </a:solidFill>
                <a:latin typeface="Avenir Next"/>
              </a:rPr>
              <a:t>45 – 60 </a:t>
            </a:r>
            <a:endParaRPr kumimoji="0" lang="en-US" b="0" i="0" u="none" strike="noStrike" kern="1200" cap="none" spc="0" normalizeH="0" baseline="0" noProof="0">
              <a:ln>
                <a:noFill/>
              </a:ln>
              <a:solidFill>
                <a:srgbClr val="000000"/>
              </a:solidFill>
              <a:effectLst/>
              <a:uLnTx/>
              <a:uFillTx/>
              <a:latin typeface="Avenir Next"/>
              <a:ea typeface="+mn-ea"/>
              <a:cs typeface="+mn-cs"/>
            </a:endParaRPr>
          </a:p>
        </p:txBody>
      </p:sp>
      <p:sp>
        <p:nvSpPr>
          <p:cNvPr id="7" name="Content Placeholder 6">
            <a:extLst>
              <a:ext uri="{FF2B5EF4-FFF2-40B4-BE49-F238E27FC236}">
                <a16:creationId xmlns:a16="http://schemas.microsoft.com/office/drawing/2014/main" id="{06E0A446-548B-D714-C885-410512C318AC}"/>
              </a:ext>
            </a:extLst>
          </p:cNvPr>
          <p:cNvSpPr>
            <a:spLocks noGrp="1"/>
          </p:cNvSpPr>
          <p:nvPr>
            <p:ph sz="half" idx="15"/>
          </p:nvPr>
        </p:nvSpPr>
        <p:spPr>
          <a:xfrm>
            <a:off x="1872867" y="4262324"/>
            <a:ext cx="2439043" cy="1543527"/>
          </a:xfrm>
          <a:prstGeom prst="roundRect">
            <a:avLst/>
          </a:prstGeom>
          <a:ln>
            <a:solidFill>
              <a:schemeClr val="accent2"/>
            </a:solidFill>
          </a:ln>
        </p:spPr>
        <p:txBody>
          <a:bodyPr anchor="ctr">
            <a:normAutofit/>
          </a:bodyPr>
          <a:lstStyle/>
          <a:p>
            <a:pPr algn="ctr">
              <a:spcBef>
                <a:spcPts val="600"/>
              </a:spcBef>
            </a:pPr>
            <a:endParaRPr lang="en-US" sz="1800" b="1" kern="0">
              <a:solidFill>
                <a:srgbClr val="000000"/>
              </a:solidFill>
              <a:latin typeface="Avenir Next Demi Bold" panose="020B0503020202020204" pitchFamily="34" charset="0"/>
            </a:endParaRPr>
          </a:p>
          <a:p>
            <a:pPr algn="ctr">
              <a:spcBef>
                <a:spcPts val="600"/>
              </a:spcBef>
            </a:pPr>
            <a:r>
              <a:rPr lang="en-US" sz="1800" b="1" kern="0">
                <a:solidFill>
                  <a:srgbClr val="000000"/>
                </a:solidFill>
                <a:latin typeface="Avenir Next Demi Bold" panose="020B0503020202020204" pitchFamily="34" charset="0"/>
              </a:rPr>
              <a:t>Don’t know where to start </a:t>
            </a:r>
          </a:p>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kumimoji="0" lang="en-US" b="0" i="0" u="none" strike="noStrike" kern="1200" cap="none" spc="0" normalizeH="0" baseline="0" noProof="0">
                <a:ln>
                  <a:noFill/>
                </a:ln>
                <a:solidFill>
                  <a:srgbClr val="000000"/>
                </a:solidFill>
                <a:effectLst/>
                <a:uLnTx/>
                <a:uFillTx/>
                <a:latin typeface="Avenir Next"/>
                <a:ea typeface="+mn-ea"/>
                <a:cs typeface="+mn-cs"/>
              </a:rPr>
              <a:t>Boomers</a:t>
            </a:r>
          </a:p>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lang="en-US">
                <a:solidFill>
                  <a:srgbClr val="000000"/>
                </a:solidFill>
                <a:latin typeface="Avenir Next"/>
              </a:rPr>
              <a:t>61 - 80</a:t>
            </a:r>
            <a:endParaRPr lang="en-US" kern="0">
              <a:solidFill>
                <a:srgbClr val="000000"/>
              </a:solidFill>
              <a:latin typeface="Avenir Next Demi Bold" panose="020B0503020202020204" pitchFamily="34" charset="0"/>
            </a:endParaRPr>
          </a:p>
          <a:p>
            <a:pPr algn="ctr">
              <a:spcBef>
                <a:spcPts val="600"/>
              </a:spcBef>
            </a:pPr>
            <a:endParaRPr lang="en-SG" kern="0">
              <a:solidFill>
                <a:srgbClr val="000000"/>
              </a:solidFill>
              <a:latin typeface="Avenir Next Demi Bold" panose="020B0503020202020204" pitchFamily="34" charset="0"/>
            </a:endParaRPr>
          </a:p>
        </p:txBody>
      </p:sp>
      <p:sp>
        <p:nvSpPr>
          <p:cNvPr id="11" name="Rounded Rectangle 23">
            <a:extLst>
              <a:ext uri="{FF2B5EF4-FFF2-40B4-BE49-F238E27FC236}">
                <a16:creationId xmlns:a16="http://schemas.microsoft.com/office/drawing/2014/main" id="{9196C580-DA72-7D46-0224-DB6860B443A2}"/>
              </a:ext>
            </a:extLst>
          </p:cNvPr>
          <p:cNvSpPr/>
          <p:nvPr/>
        </p:nvSpPr>
        <p:spPr>
          <a:xfrm>
            <a:off x="-51772" y="1268759"/>
            <a:ext cx="504057" cy="4680519"/>
          </a:xfrm>
          <a:prstGeom prst="roundRect">
            <a:avLst/>
          </a:prstGeom>
          <a:solidFill>
            <a:srgbClr val="D7D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A8F391A-CECD-8E57-BF6C-7F15142E77E7}"/>
              </a:ext>
            </a:extLst>
          </p:cNvPr>
          <p:cNvSpPr txBox="1"/>
          <p:nvPr/>
        </p:nvSpPr>
        <p:spPr>
          <a:xfrm rot="16200000">
            <a:off x="-2015067" y="3455424"/>
            <a:ext cx="4393078" cy="307777"/>
          </a:xfrm>
          <a:prstGeom prst="rect">
            <a:avLst/>
          </a:prstGeom>
          <a:noFill/>
        </p:spPr>
        <p:txBody>
          <a:bodyPr wrap="square" rtlCol="0">
            <a:spAutoFit/>
          </a:bodyPr>
          <a:lstStyle/>
          <a:p>
            <a:pPr algn="ctr" eaLnBrk="1" hangingPunct="1">
              <a:spcBef>
                <a:spcPts val="325"/>
              </a:spcBef>
            </a:pPr>
            <a:r>
              <a:rPr lang="en-US" altLang="en-US" sz="1400" b="1">
                <a:latin typeface="Georgia Pro" panose="02040502050405020303" pitchFamily="18" charset="0"/>
                <a:cs typeface="Tahoma" panose="020B0604030504040204" pitchFamily="34" charset="0"/>
              </a:rPr>
              <a:t>Key Results</a:t>
            </a:r>
            <a:endParaRPr lang="en-US" altLang="en-US" sz="1400">
              <a:latin typeface="Georgia Pro" panose="02040502050405020303" pitchFamily="18" charset="0"/>
              <a:cs typeface="Tahoma" panose="020B0604030504040204" pitchFamily="34" charset="0"/>
            </a:endParaRPr>
          </a:p>
        </p:txBody>
      </p:sp>
      <p:grpSp>
        <p:nvGrpSpPr>
          <p:cNvPr id="26" name="Group 25">
            <a:extLst>
              <a:ext uri="{FF2B5EF4-FFF2-40B4-BE49-F238E27FC236}">
                <a16:creationId xmlns:a16="http://schemas.microsoft.com/office/drawing/2014/main" id="{B63FAF61-B162-C16B-9796-A31D134CEC11}"/>
              </a:ext>
            </a:extLst>
          </p:cNvPr>
          <p:cNvGrpSpPr/>
          <p:nvPr/>
        </p:nvGrpSpPr>
        <p:grpSpPr>
          <a:xfrm>
            <a:off x="4704377" y="1717881"/>
            <a:ext cx="411480" cy="411480"/>
            <a:chOff x="1007449" y="2192146"/>
            <a:chExt cx="411480" cy="411480"/>
          </a:xfrm>
        </p:grpSpPr>
        <p:sp>
          <p:nvSpPr>
            <p:cNvPr id="27" name="Oval 26">
              <a:extLst>
                <a:ext uri="{FF2B5EF4-FFF2-40B4-BE49-F238E27FC236}">
                  <a16:creationId xmlns:a16="http://schemas.microsoft.com/office/drawing/2014/main" id="{12963C19-A1A7-149A-315D-76367DF06844}"/>
                </a:ext>
              </a:extLst>
            </p:cNvPr>
            <p:cNvSpPr/>
            <p:nvPr/>
          </p:nvSpPr>
          <p:spPr>
            <a:xfrm>
              <a:off x="1007449" y="2192146"/>
              <a:ext cx="411480" cy="411480"/>
            </a:xfrm>
            <a:prstGeom prst="ellipse">
              <a:avLst/>
            </a:prstGeom>
            <a:solidFill>
              <a:srgbClr val="C0C0C0"/>
            </a:solidFill>
            <a:ln w="12700" cap="flat" cmpd="sng" algn="ctr">
              <a:solidFill>
                <a:srgbClr val="C0C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a:ea typeface="+mn-ea"/>
                <a:cs typeface="+mn-cs"/>
              </a:endParaRPr>
            </a:p>
          </p:txBody>
        </p:sp>
        <p:pic>
          <p:nvPicPr>
            <p:cNvPr id="28" name="Graphic 27" descr="Stopwatch with solid fill">
              <a:extLst>
                <a:ext uri="{FF2B5EF4-FFF2-40B4-BE49-F238E27FC236}">
                  <a16:creationId xmlns:a16="http://schemas.microsoft.com/office/drawing/2014/main" id="{ABB6C2F9-924A-CC35-2DD5-DD1EB7B02BB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68013" y="2243187"/>
              <a:ext cx="304713" cy="304713"/>
            </a:xfrm>
            <a:prstGeom prst="rect">
              <a:avLst/>
            </a:prstGeom>
          </p:spPr>
        </p:pic>
      </p:grpSp>
      <p:cxnSp>
        <p:nvCxnSpPr>
          <p:cNvPr id="36" name="Straight Arrow Connector 35">
            <a:extLst>
              <a:ext uri="{FF2B5EF4-FFF2-40B4-BE49-F238E27FC236}">
                <a16:creationId xmlns:a16="http://schemas.microsoft.com/office/drawing/2014/main" id="{0688E164-8D2B-B225-F677-6A998D244D18}"/>
              </a:ext>
            </a:extLst>
          </p:cNvPr>
          <p:cNvCxnSpPr>
            <a:cxnSpLocks/>
            <a:stCxn id="27" idx="4"/>
          </p:cNvCxnSpPr>
          <p:nvPr/>
        </p:nvCxnSpPr>
        <p:spPr>
          <a:xfrm flipH="1">
            <a:off x="4902975" y="2129361"/>
            <a:ext cx="7142" cy="33177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4B821D0D-16D3-EC29-CF62-4C2181B4373F}"/>
              </a:ext>
            </a:extLst>
          </p:cNvPr>
          <p:cNvGrpSpPr/>
          <p:nvPr/>
        </p:nvGrpSpPr>
        <p:grpSpPr>
          <a:xfrm>
            <a:off x="4704377" y="3178633"/>
            <a:ext cx="411480" cy="411480"/>
            <a:chOff x="3417359" y="2188956"/>
            <a:chExt cx="411480" cy="411480"/>
          </a:xfrm>
        </p:grpSpPr>
        <p:sp>
          <p:nvSpPr>
            <p:cNvPr id="33" name="Oval 32">
              <a:extLst>
                <a:ext uri="{FF2B5EF4-FFF2-40B4-BE49-F238E27FC236}">
                  <a16:creationId xmlns:a16="http://schemas.microsoft.com/office/drawing/2014/main" id="{FCC6BBBE-61A8-25C1-2BF5-D8D2807DD345}"/>
                </a:ext>
              </a:extLst>
            </p:cNvPr>
            <p:cNvSpPr/>
            <p:nvPr/>
          </p:nvSpPr>
          <p:spPr>
            <a:xfrm>
              <a:off x="3417359" y="2188956"/>
              <a:ext cx="411480" cy="411480"/>
            </a:xfrm>
            <a:prstGeom prst="ellipse">
              <a:avLst/>
            </a:prstGeom>
            <a:solidFill>
              <a:srgbClr val="929292"/>
            </a:solidFill>
            <a:ln w="12700" cap="flat" cmpd="sng" algn="ctr">
              <a:solidFill>
                <a:srgbClr val="92929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a:ea typeface="+mn-ea"/>
                <a:cs typeface="+mn-cs"/>
              </a:endParaRPr>
            </a:p>
          </p:txBody>
        </p:sp>
        <p:pic>
          <p:nvPicPr>
            <p:cNvPr id="34" name="Graphic 33" descr="Stopwatch 66% with solid fill">
              <a:extLst>
                <a:ext uri="{FF2B5EF4-FFF2-40B4-BE49-F238E27FC236}">
                  <a16:creationId xmlns:a16="http://schemas.microsoft.com/office/drawing/2014/main" id="{FAD82403-60BB-EBAF-EDF9-E2ADAF8B003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459663" y="2222914"/>
              <a:ext cx="326871" cy="326871"/>
            </a:xfrm>
            <a:prstGeom prst="rect">
              <a:avLst/>
            </a:prstGeom>
          </p:spPr>
        </p:pic>
      </p:grpSp>
      <p:grpSp>
        <p:nvGrpSpPr>
          <p:cNvPr id="29" name="Group 28">
            <a:extLst>
              <a:ext uri="{FF2B5EF4-FFF2-40B4-BE49-F238E27FC236}">
                <a16:creationId xmlns:a16="http://schemas.microsoft.com/office/drawing/2014/main" id="{498B7B8F-329D-3127-651C-DF021BB7A54D}"/>
              </a:ext>
            </a:extLst>
          </p:cNvPr>
          <p:cNvGrpSpPr/>
          <p:nvPr/>
        </p:nvGrpSpPr>
        <p:grpSpPr>
          <a:xfrm>
            <a:off x="4697550" y="4592377"/>
            <a:ext cx="411480" cy="411480"/>
            <a:chOff x="5636601" y="2207114"/>
            <a:chExt cx="411480" cy="411480"/>
          </a:xfrm>
        </p:grpSpPr>
        <p:sp>
          <p:nvSpPr>
            <p:cNvPr id="30" name="Oval 29">
              <a:extLst>
                <a:ext uri="{FF2B5EF4-FFF2-40B4-BE49-F238E27FC236}">
                  <a16:creationId xmlns:a16="http://schemas.microsoft.com/office/drawing/2014/main" id="{F678E324-2DFB-C51C-97C0-195E35BC66E0}"/>
                </a:ext>
              </a:extLst>
            </p:cNvPr>
            <p:cNvSpPr/>
            <p:nvPr/>
          </p:nvSpPr>
          <p:spPr>
            <a:xfrm>
              <a:off x="5636601" y="2207114"/>
              <a:ext cx="411480" cy="411480"/>
            </a:xfrm>
            <a:prstGeom prst="ellipse">
              <a:avLst/>
            </a:prstGeom>
            <a:solidFill>
              <a:srgbClr val="000000">
                <a:lumMod val="65000"/>
                <a:lumOff val="3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a:ea typeface="+mn-ea"/>
                <a:cs typeface="+mn-cs"/>
              </a:endParaRPr>
            </a:p>
          </p:txBody>
        </p:sp>
        <p:pic>
          <p:nvPicPr>
            <p:cNvPr id="31" name="Graphic 30" descr="Stopwatch 75% with solid fill">
              <a:extLst>
                <a:ext uri="{FF2B5EF4-FFF2-40B4-BE49-F238E27FC236}">
                  <a16:creationId xmlns:a16="http://schemas.microsoft.com/office/drawing/2014/main" id="{72A5A99A-D404-F997-A880-355CE50569DC}"/>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663293" y="2229181"/>
              <a:ext cx="357467" cy="357467"/>
            </a:xfrm>
            <a:prstGeom prst="rect">
              <a:avLst/>
            </a:prstGeom>
          </p:spPr>
        </p:pic>
      </p:grpSp>
      <p:sp>
        <p:nvSpPr>
          <p:cNvPr id="38" name="TextBox 37">
            <a:extLst>
              <a:ext uri="{FF2B5EF4-FFF2-40B4-BE49-F238E27FC236}">
                <a16:creationId xmlns:a16="http://schemas.microsoft.com/office/drawing/2014/main" id="{0EA4A9D2-607A-D550-E40B-E4B503D2D375}"/>
              </a:ext>
            </a:extLst>
          </p:cNvPr>
          <p:cNvSpPr txBox="1"/>
          <p:nvPr/>
        </p:nvSpPr>
        <p:spPr>
          <a:xfrm>
            <a:off x="5500867" y="4420640"/>
            <a:ext cx="6531548" cy="1363160"/>
          </a:xfrm>
          <a:prstGeom prst="rect">
            <a:avLst/>
          </a:prstGeom>
          <a:noFill/>
          <a:ln w="19050">
            <a:solidFill>
              <a:srgbClr val="C0C0C0"/>
            </a:solidFill>
            <a:prstDash val="dash"/>
          </a:ln>
        </p:spPr>
        <p:txBody>
          <a:bodyPr wrap="square" lIns="91440" tIns="91440" rIns="91440" bIns="91440" rtlCol="0" anchor="ctr">
            <a:noAutofit/>
          </a:bodyPr>
          <a:lstStyle/>
          <a:p>
            <a:pPr marL="17780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SG" sz="1600" b="0" i="0" u="none" strike="noStrike" kern="0" cap="none" spc="0" normalizeH="0" baseline="0" noProof="0" dirty="0">
                <a:ln>
                  <a:noFill/>
                </a:ln>
                <a:solidFill>
                  <a:srgbClr val="000000"/>
                </a:solidFill>
                <a:effectLst/>
                <a:uLnTx/>
                <a:uFillTx/>
                <a:latin typeface="Avenir Next"/>
              </a:rPr>
              <a:t>Boomers display </a:t>
            </a:r>
            <a:r>
              <a:rPr kumimoji="0" lang="en-SG" sz="1600" b="1" i="0" u="none" strike="noStrike" kern="0" cap="none" spc="0" normalizeH="0" baseline="0" noProof="0" dirty="0">
                <a:ln>
                  <a:noFill/>
                </a:ln>
                <a:solidFill>
                  <a:schemeClr val="accent3"/>
                </a:solidFill>
                <a:effectLst/>
                <a:uLnTx/>
                <a:uFillTx/>
                <a:latin typeface="Avenir Next"/>
              </a:rPr>
              <a:t>general distrust of free advice due to concerns about qualifications and hidden intentions.</a:t>
            </a:r>
          </a:p>
          <a:p>
            <a:pPr marL="177800" indent="-171450">
              <a:buFont typeface="Arial" panose="020B0604020202020204" pitchFamily="34" charset="0"/>
              <a:buChar char="•"/>
              <a:defRPr/>
            </a:pPr>
            <a:r>
              <a:rPr kumimoji="0" lang="en-US" sz="1600" b="0" i="0" u="none" strike="noStrike" kern="1000" cap="none" spc="0" normalizeH="0" baseline="0" noProof="0" dirty="0">
                <a:ln>
                  <a:noFill/>
                </a:ln>
                <a:solidFill>
                  <a:srgbClr val="000000"/>
                </a:solidFill>
                <a:effectLst/>
                <a:uLnTx/>
                <a:uFillTx/>
                <a:latin typeface="Avenir Next" panose="020B0503020202020204" pitchFamily="34" charset="0"/>
                <a:ea typeface="+mn-ea"/>
                <a:cs typeface="+mn-cs"/>
              </a:rPr>
              <a:t>Boomers are </a:t>
            </a:r>
            <a:r>
              <a:rPr kumimoji="0" lang="en-US" sz="1600" b="1" i="0" u="none" strike="noStrike" kern="1000" cap="none" spc="0" normalizeH="0" baseline="0" noProof="0" dirty="0">
                <a:ln>
                  <a:noFill/>
                </a:ln>
                <a:solidFill>
                  <a:srgbClr val="00B050"/>
                </a:solidFill>
                <a:effectLst/>
                <a:uLnTx/>
                <a:uFillTx/>
                <a:latin typeface="Avenir Next Demi Bold" panose="020B0503020202020204" pitchFamily="34" charset="0"/>
                <a:ea typeface="+mn-ea"/>
                <a:cs typeface="+mn-cs"/>
              </a:rPr>
              <a:t>interested</a:t>
            </a:r>
            <a:r>
              <a:rPr lang="en-US" sz="1600" b="1" dirty="0">
                <a:solidFill>
                  <a:srgbClr val="000000"/>
                </a:solidFill>
                <a:latin typeface="Avenir Next Demi Bold" panose="020B0503020202020204" pitchFamily="34" charset="0"/>
              </a:rPr>
              <a:t> </a:t>
            </a:r>
            <a:r>
              <a:rPr kumimoji="0" lang="en-US" sz="1600" b="1" i="0" u="none" strike="noStrike" kern="1000" cap="none" spc="0" normalizeH="0" baseline="0" noProof="0" dirty="0">
                <a:ln>
                  <a:noFill/>
                </a:ln>
                <a:solidFill>
                  <a:schemeClr val="accent3"/>
                </a:solidFill>
                <a:effectLst/>
                <a:uLnTx/>
                <a:uFillTx/>
                <a:latin typeface="Avenir Next Demi Bold" panose="020B0503020202020204" pitchFamily="34" charset="0"/>
                <a:ea typeface="+mn-ea"/>
                <a:cs typeface="+mn-cs"/>
              </a:rPr>
              <a:t>but remain cautious</a:t>
            </a:r>
            <a:r>
              <a:rPr kumimoji="0" lang="en-US" sz="1600" b="0" i="0" u="none" strike="noStrike" kern="1000" cap="none" spc="0" normalizeH="0" baseline="0" noProof="0" dirty="0">
                <a:ln>
                  <a:noFill/>
                </a:ln>
                <a:solidFill>
                  <a:schemeClr val="accent3"/>
                </a:solidFill>
                <a:effectLst/>
                <a:uLnTx/>
                <a:uFillTx/>
                <a:latin typeface="Avenir Next" panose="020B0503020202020204" pitchFamily="34" charset="0"/>
                <a:ea typeface="+mn-ea"/>
                <a:cs typeface="+mn-cs"/>
              </a:rPr>
              <a:t> </a:t>
            </a:r>
            <a:r>
              <a:rPr kumimoji="0" lang="en-US" sz="1600" b="1" i="0" u="none" strike="noStrike" kern="1000" cap="none" spc="0" normalizeH="0" baseline="0" noProof="0" dirty="0">
                <a:ln>
                  <a:noFill/>
                </a:ln>
                <a:solidFill>
                  <a:schemeClr val="accent3"/>
                </a:solidFill>
                <a:effectLst/>
                <a:uLnTx/>
                <a:uFillTx/>
                <a:latin typeface="Avenir Next" panose="020B0503020202020204" pitchFamily="34" charset="0"/>
                <a:ea typeface="+mn-ea"/>
                <a:cs typeface="+mn-cs"/>
              </a:rPr>
              <a:t>of </a:t>
            </a:r>
            <a:r>
              <a:rPr kumimoji="0" lang="en-US" sz="1600" b="0" i="0" u="none" strike="noStrike" kern="1000" cap="none" spc="0" normalizeH="0" baseline="0" noProof="0" dirty="0">
                <a:ln>
                  <a:noFill/>
                </a:ln>
                <a:solidFill>
                  <a:srgbClr val="000000"/>
                </a:solidFill>
                <a:effectLst/>
                <a:uLnTx/>
                <a:uFillTx/>
                <a:latin typeface="Avenir Next" panose="020B0503020202020204" pitchFamily="34" charset="0"/>
                <a:ea typeface="+mn-ea"/>
                <a:cs typeface="+mn-cs"/>
              </a:rPr>
              <a:t>guaranteed lifetime income due to a lack of information and knowledge many stating a need for </a:t>
            </a:r>
            <a:r>
              <a:rPr kumimoji="0" lang="en-SG" sz="1600" b="0" i="0" u="none" strike="noStrike" kern="1000" cap="none" spc="0" normalizeH="0" baseline="0" noProof="0" dirty="0">
                <a:ln>
                  <a:noFill/>
                </a:ln>
                <a:solidFill>
                  <a:srgbClr val="000000"/>
                </a:solidFill>
                <a:effectLst/>
                <a:uLnTx/>
                <a:uFillTx/>
                <a:latin typeface="Avenir Next" panose="020B0503020202020204" pitchFamily="34" charset="0"/>
                <a:ea typeface="+mn-ea"/>
                <a:cs typeface="+mn-cs"/>
              </a:rPr>
              <a:t>greater financial and retirement literacy. </a:t>
            </a:r>
            <a:r>
              <a:rPr kumimoji="0" lang="en-US" sz="1600" b="0" i="0" u="none" strike="noStrike" kern="1000" cap="none" spc="0" normalizeH="0" baseline="0" noProof="0" dirty="0">
                <a:ln>
                  <a:noFill/>
                </a:ln>
                <a:solidFill>
                  <a:srgbClr val="000000"/>
                </a:solidFill>
                <a:effectLst/>
                <a:uLnTx/>
                <a:uFillTx/>
                <a:latin typeface="Avenir Next" panose="020B0503020202020204" pitchFamily="34" charset="0"/>
                <a:ea typeface="+mn-ea"/>
                <a:cs typeface="+mn-cs"/>
              </a:rPr>
              <a:t> </a:t>
            </a:r>
          </a:p>
        </p:txBody>
      </p:sp>
      <p:sp>
        <p:nvSpPr>
          <p:cNvPr id="39" name="TextBox 38">
            <a:extLst>
              <a:ext uri="{FF2B5EF4-FFF2-40B4-BE49-F238E27FC236}">
                <a16:creationId xmlns:a16="http://schemas.microsoft.com/office/drawing/2014/main" id="{A4EC8E09-F573-2890-0EBA-092388F1415C}"/>
              </a:ext>
            </a:extLst>
          </p:cNvPr>
          <p:cNvSpPr txBox="1"/>
          <p:nvPr/>
        </p:nvSpPr>
        <p:spPr>
          <a:xfrm>
            <a:off x="5494041" y="2349909"/>
            <a:ext cx="6531548" cy="1912415"/>
          </a:xfrm>
          <a:prstGeom prst="rect">
            <a:avLst/>
          </a:prstGeom>
          <a:noFill/>
          <a:ln w="19050">
            <a:solidFill>
              <a:schemeClr val="bg1">
                <a:lumMod val="75000"/>
              </a:schemeClr>
            </a:solidFill>
            <a:prstDash val="dash"/>
          </a:ln>
        </p:spPr>
        <p:txBody>
          <a:bodyPr wrap="square" lIns="91440" tIns="91440" rIns="91440" bIns="91440" rtlCol="0" anchor="ctr">
            <a:noAutofit/>
          </a:bodyPr>
          <a:lstStyle/>
          <a:p>
            <a:pPr marL="1778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SG" sz="16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Almost all participants </a:t>
            </a:r>
            <a:r>
              <a:rPr kumimoji="0" lang="en-SG" sz="1600" b="1" i="0" u="none" strike="noStrike" kern="1200" cap="none" spc="0" normalizeH="0" baseline="0" noProof="0" dirty="0">
                <a:ln>
                  <a:noFill/>
                </a:ln>
                <a:solidFill>
                  <a:schemeClr val="accent3"/>
                </a:solidFill>
                <a:effectLst/>
                <a:uLnTx/>
                <a:uFillTx/>
                <a:latin typeface="Avenir Next" panose="020B0503020202020204" pitchFamily="34" charset="0"/>
                <a:ea typeface="+mn-ea"/>
                <a:cs typeface="+mn-cs"/>
              </a:rPr>
              <a:t>were worried that they would outlive their superannuation savings</a:t>
            </a:r>
          </a:p>
          <a:p>
            <a:pPr marL="177800" indent="-171450">
              <a:buFont typeface="Arial" panose="020B0604020202020204" pitchFamily="34" charset="0"/>
              <a:buChar char="•"/>
              <a:defRPr/>
            </a:pPr>
            <a:r>
              <a:rPr kumimoji="0" lang="en-US" sz="1600" b="0" i="0" u="none" strike="noStrike" kern="1000" cap="none" spc="0" normalizeH="0" baseline="0" noProof="0" dirty="0">
                <a:ln>
                  <a:noFill/>
                </a:ln>
                <a:solidFill>
                  <a:srgbClr val="000000"/>
                </a:solidFill>
                <a:effectLst/>
                <a:uLnTx/>
                <a:uFillTx/>
                <a:latin typeface="Avenir Next Regular" charset="0"/>
                <a:ea typeface="+mn-ea"/>
                <a:cs typeface="+mn-cs"/>
              </a:rPr>
              <a:t>Consumers seem </a:t>
            </a:r>
            <a:r>
              <a:rPr kumimoji="0" lang="en-US" sz="1600" b="1" i="0" u="none" strike="noStrike" kern="1000" cap="none" spc="0" normalizeH="0" baseline="0" noProof="0" dirty="0">
                <a:ln>
                  <a:noFill/>
                </a:ln>
                <a:solidFill>
                  <a:srgbClr val="00B050"/>
                </a:solidFill>
                <a:effectLst/>
                <a:uLnTx/>
                <a:uFillTx/>
                <a:latin typeface="Avenir Next Regular" charset="0"/>
                <a:ea typeface="+mn-ea"/>
                <a:cs typeface="+mn-cs"/>
              </a:rPr>
              <a:t>to want guaranteed lifetime income</a:t>
            </a:r>
            <a:r>
              <a:rPr kumimoji="0" lang="en-US" sz="1600" b="0" i="0" u="none" strike="noStrike" kern="1000" cap="none" spc="0" normalizeH="0" baseline="0" noProof="0" dirty="0">
                <a:ln>
                  <a:noFill/>
                </a:ln>
                <a:solidFill>
                  <a:srgbClr val="000000"/>
                </a:solidFill>
                <a:effectLst/>
                <a:uLnTx/>
                <a:uFillTx/>
                <a:latin typeface="Avenir Next Regular" charset="0"/>
                <a:ea typeface="+mn-ea"/>
                <a:cs typeface="+mn-cs"/>
              </a:rPr>
              <a:t>, but they </a:t>
            </a:r>
            <a:r>
              <a:rPr kumimoji="0" lang="en-US" sz="1600" b="1" i="0" u="none" strike="noStrike" kern="1000" cap="none" spc="0" normalizeH="0" baseline="0" noProof="0" dirty="0">
                <a:ln>
                  <a:noFill/>
                </a:ln>
                <a:solidFill>
                  <a:schemeClr val="accent3"/>
                </a:solidFill>
                <a:effectLst/>
                <a:uLnTx/>
                <a:uFillTx/>
                <a:latin typeface="Avenir Next Regular" charset="0"/>
                <a:ea typeface="+mn-ea"/>
                <a:cs typeface="+mn-cs"/>
              </a:rPr>
              <a:t>feel that it may be </a:t>
            </a:r>
            <a:r>
              <a:rPr kumimoji="0" lang="en-US" sz="1600" b="1" i="0" u="none" strike="noStrike" kern="1000" cap="none" spc="0" normalizeH="0" baseline="0" noProof="0" dirty="0">
                <a:ln>
                  <a:noFill/>
                </a:ln>
                <a:solidFill>
                  <a:schemeClr val="accent3"/>
                </a:solidFill>
                <a:effectLst/>
                <a:uLnTx/>
                <a:uFillTx/>
                <a:latin typeface="Avenir Next Demi Bold" panose="020B0503020202020204" pitchFamily="34" charset="0"/>
                <a:ea typeface="+mn-ea"/>
                <a:cs typeface="+mn-cs"/>
              </a:rPr>
              <a:t>too good to be true</a:t>
            </a:r>
            <a:r>
              <a:rPr kumimoji="0" lang="en-US" sz="1600" b="1" i="0" u="none" strike="noStrike" kern="1000" cap="none" spc="0" normalizeH="0" baseline="0" noProof="0" dirty="0">
                <a:ln>
                  <a:noFill/>
                </a:ln>
                <a:solidFill>
                  <a:srgbClr val="000000"/>
                </a:solidFill>
                <a:effectLst/>
                <a:uLnTx/>
                <a:uFillTx/>
                <a:latin typeface="Avenir Next Demi Bold" panose="020B0503020202020204" pitchFamily="34" charset="0"/>
                <a:ea typeface="+mn-ea"/>
                <a:cs typeface="+mn-cs"/>
              </a:rPr>
              <a:t>. </a:t>
            </a:r>
          </a:p>
          <a:p>
            <a:pPr marL="177800" indent="-171450">
              <a:buFont typeface="Arial" panose="020B0604020202020204" pitchFamily="34" charset="0"/>
              <a:buChar char="•"/>
              <a:defRPr/>
            </a:pPr>
            <a:r>
              <a:rPr kumimoji="0" lang="en-US" sz="1600" b="0" i="0" u="none" strike="noStrike" kern="1000" cap="none" spc="0" normalizeH="0" baseline="0" noProof="0" dirty="0">
                <a:ln>
                  <a:noFill/>
                </a:ln>
                <a:solidFill>
                  <a:srgbClr val="000000"/>
                </a:solidFill>
                <a:effectLst/>
                <a:uLnTx/>
                <a:uFillTx/>
                <a:latin typeface="Avenir Next Regular" charset="0"/>
                <a:ea typeface="+mn-ea"/>
                <a:cs typeface="+mn-cs"/>
              </a:rPr>
              <a:t>Participants reported </a:t>
            </a:r>
            <a:r>
              <a:rPr kumimoji="0" lang="en-US" sz="1600" b="1" i="0" u="none" strike="noStrike" kern="1000" cap="none" spc="0" normalizeH="0" baseline="0" noProof="0" dirty="0">
                <a:ln>
                  <a:noFill/>
                </a:ln>
                <a:solidFill>
                  <a:srgbClr val="00B050"/>
                </a:solidFill>
                <a:effectLst/>
                <a:uLnTx/>
                <a:uFillTx/>
                <a:latin typeface="Avenir Next Regular" charset="0"/>
                <a:ea typeface="+mn-ea"/>
                <a:cs typeface="+mn-cs"/>
              </a:rPr>
              <a:t>wanting </a:t>
            </a:r>
            <a:r>
              <a:rPr kumimoji="0" lang="en-US" sz="1600" b="1" i="0" u="none" strike="noStrike" kern="1000" cap="none" spc="0" normalizeH="0" baseline="0" noProof="0" dirty="0">
                <a:ln>
                  <a:noFill/>
                </a:ln>
                <a:solidFill>
                  <a:srgbClr val="00B050"/>
                </a:solidFill>
                <a:effectLst/>
                <a:uLnTx/>
                <a:uFillTx/>
                <a:latin typeface="Avenir Next Demi Bold" panose="020B0503020202020204" pitchFamily="34" charset="0"/>
                <a:ea typeface="+mn-ea"/>
                <a:cs typeface="+mn-cs"/>
              </a:rPr>
              <a:t>real life stories </a:t>
            </a:r>
            <a:r>
              <a:rPr kumimoji="0" lang="en-US" sz="1600" b="0" i="0" u="none" strike="noStrike" kern="1000" cap="none" spc="0" normalizeH="0" baseline="0" noProof="0" dirty="0">
                <a:ln>
                  <a:noFill/>
                </a:ln>
                <a:solidFill>
                  <a:srgbClr val="000000"/>
                </a:solidFill>
                <a:effectLst/>
                <a:uLnTx/>
                <a:uFillTx/>
                <a:latin typeface="Avenir Next Regular" charset="0"/>
                <a:ea typeface="+mn-ea"/>
                <a:cs typeface="+mn-cs"/>
              </a:rPr>
              <a:t>of guaranteed lifetime income plans working for others, </a:t>
            </a:r>
            <a:r>
              <a:rPr kumimoji="0" lang="en-US" sz="1600" b="1" i="0" u="none" strike="noStrike" kern="1000" cap="none" spc="0" normalizeH="0" baseline="0" noProof="0" dirty="0">
                <a:ln>
                  <a:noFill/>
                </a:ln>
                <a:solidFill>
                  <a:schemeClr val="accent3"/>
                </a:solidFill>
                <a:effectLst/>
                <a:uLnTx/>
                <a:uFillTx/>
                <a:latin typeface="Avenir Next Regular" charset="0"/>
                <a:ea typeface="+mn-ea"/>
                <a:cs typeface="+mn-cs"/>
              </a:rPr>
              <a:t>some citing suspicion “</a:t>
            </a:r>
            <a:r>
              <a:rPr kumimoji="0" lang="en-US" sz="1600" b="1" i="1" u="none" strike="noStrike" kern="1200" cap="none" spc="0" normalizeH="0" baseline="0" noProof="0" dirty="0">
                <a:ln>
                  <a:noFill/>
                </a:ln>
                <a:solidFill>
                  <a:schemeClr val="accent3"/>
                </a:solidFill>
                <a:effectLst/>
                <a:uLnTx/>
                <a:uFillTx/>
                <a:latin typeface="Avenir Next Demi Bold" panose="020B0503020202020204" pitchFamily="34" charset="0"/>
              </a:rPr>
              <a:t>of these guaranteed policies”</a:t>
            </a:r>
            <a:endParaRPr kumimoji="0" lang="en-US" sz="1600" b="1" i="0" u="none" strike="noStrike" kern="1000" cap="none" spc="0" normalizeH="0" baseline="0" noProof="0" dirty="0">
              <a:ln>
                <a:noFill/>
              </a:ln>
              <a:solidFill>
                <a:schemeClr val="accent3"/>
              </a:solidFill>
              <a:effectLst/>
              <a:uLnTx/>
              <a:uFillTx/>
              <a:latin typeface="Avenir Next Demi Bold" panose="020B0503020202020204"/>
              <a:ea typeface="+mn-ea"/>
              <a:cs typeface="+mn-cs"/>
            </a:endParaRPr>
          </a:p>
        </p:txBody>
      </p:sp>
      <p:sp>
        <p:nvSpPr>
          <p:cNvPr id="40" name="TextBox 39">
            <a:extLst>
              <a:ext uri="{FF2B5EF4-FFF2-40B4-BE49-F238E27FC236}">
                <a16:creationId xmlns:a16="http://schemas.microsoft.com/office/drawing/2014/main" id="{5EADFD04-CE1B-FFFD-9C7F-6CE83FE31C48}"/>
              </a:ext>
            </a:extLst>
          </p:cNvPr>
          <p:cNvSpPr txBox="1"/>
          <p:nvPr/>
        </p:nvSpPr>
        <p:spPr>
          <a:xfrm>
            <a:off x="5500867" y="1260681"/>
            <a:ext cx="6531548" cy="914400"/>
          </a:xfrm>
          <a:prstGeom prst="rect">
            <a:avLst/>
          </a:prstGeom>
          <a:noFill/>
          <a:ln w="19050">
            <a:solidFill>
              <a:schemeClr val="bg1">
                <a:lumMod val="75000"/>
              </a:schemeClr>
            </a:solidFill>
            <a:prstDash val="dash"/>
          </a:ln>
        </p:spPr>
        <p:txBody>
          <a:bodyPr wrap="square" lIns="91440" tIns="91440" rIns="91440" bIns="91440" rtlCol="0" anchor="ctr">
            <a:noAutofit/>
          </a:bodyPr>
          <a:lstStyle/>
          <a:p>
            <a:pPr marL="1778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1600">
                <a:solidFill>
                  <a:srgbClr val="000000"/>
                </a:solidFill>
                <a:latin typeface="Avenir Next" panose="020B0503020202020204" pitchFamily="34" charset="0"/>
              </a:rPr>
              <a:t>This group expresses a </a:t>
            </a:r>
            <a:r>
              <a:rPr lang="en-SG" sz="1600" b="1">
                <a:solidFill>
                  <a:schemeClr val="accent3"/>
                </a:solidFill>
                <a:latin typeface="Avenir Next" panose="020B0503020202020204" pitchFamily="34" charset="0"/>
              </a:rPr>
              <a:t>lack of confidence in government pensions </a:t>
            </a:r>
          </a:p>
          <a:p>
            <a:pPr marL="1778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1600">
                <a:solidFill>
                  <a:srgbClr val="000000"/>
                </a:solidFill>
                <a:latin typeface="Avenir Next" panose="020B0503020202020204" pitchFamily="34" charset="0"/>
              </a:rPr>
              <a:t>Generally, this group </a:t>
            </a:r>
            <a:r>
              <a:rPr lang="en-SG" sz="1600" b="1">
                <a:solidFill>
                  <a:srgbClr val="00B050"/>
                </a:solidFill>
                <a:latin typeface="Avenir Next" panose="020B0503020202020204" pitchFamily="34" charset="0"/>
              </a:rPr>
              <a:t>feels as though their superannuation savings will be adequate</a:t>
            </a:r>
            <a:r>
              <a:rPr lang="en-SG" sz="1600">
                <a:solidFill>
                  <a:srgbClr val="000000"/>
                </a:solidFill>
                <a:latin typeface="Avenir Next" panose="020B0503020202020204" pitchFamily="34" charset="0"/>
              </a:rPr>
              <a:t> for them</a:t>
            </a:r>
          </a:p>
        </p:txBody>
      </p:sp>
      <p:pic>
        <p:nvPicPr>
          <p:cNvPr id="12" name="Picture 11" descr="A person in a blue dress with her arms crossed&#10;&#10;AI-generated content may be incorrect.">
            <a:extLst>
              <a:ext uri="{FF2B5EF4-FFF2-40B4-BE49-F238E27FC236}">
                <a16:creationId xmlns:a16="http://schemas.microsoft.com/office/drawing/2014/main" id="{AEFE5276-2000-97A9-8398-7949DC32F0B8}"/>
              </a:ext>
            </a:extLst>
          </p:cNvPr>
          <p:cNvPicPr>
            <a:picLocks noChangeAspect="1"/>
          </p:cNvPicPr>
          <p:nvPr/>
        </p:nvPicPr>
        <p:blipFill>
          <a:blip r:embed="rId8">
            <a:extLst>
              <a:ext uri="{28A0092B-C50C-407E-A947-70E740481C1C}">
                <a14:useLocalDpi xmlns:a14="http://schemas.microsoft.com/office/drawing/2010/main" val="0"/>
              </a:ext>
            </a:extLst>
          </a:blip>
          <a:srcRect t="4534" b="34133"/>
          <a:stretch/>
        </p:blipFill>
        <p:spPr>
          <a:xfrm>
            <a:off x="540786" y="1142750"/>
            <a:ext cx="1250285" cy="1150262"/>
          </a:xfrm>
          <a:prstGeom prst="ellipse">
            <a:avLst/>
          </a:prstGeom>
          <a:ln>
            <a:noFill/>
          </a:ln>
          <a:effectLst>
            <a:softEdge rad="112500"/>
          </a:effectLst>
        </p:spPr>
      </p:pic>
      <p:pic>
        <p:nvPicPr>
          <p:cNvPr id="37" name="Picture 36">
            <a:extLst>
              <a:ext uri="{FF2B5EF4-FFF2-40B4-BE49-F238E27FC236}">
                <a16:creationId xmlns:a16="http://schemas.microsoft.com/office/drawing/2014/main" id="{EE4D1EF0-9FF1-281E-CE1B-53421400E860}"/>
              </a:ext>
            </a:extLst>
          </p:cNvPr>
          <p:cNvPicPr>
            <a:picLocks noChangeAspect="1"/>
          </p:cNvPicPr>
          <p:nvPr/>
        </p:nvPicPr>
        <p:blipFill>
          <a:blip r:embed="rId9"/>
          <a:stretch>
            <a:fillRect/>
          </a:stretch>
        </p:blipFill>
        <p:spPr>
          <a:xfrm>
            <a:off x="594301" y="2767430"/>
            <a:ext cx="1072826" cy="1077371"/>
          </a:xfrm>
          <a:prstGeom prst="rect">
            <a:avLst/>
          </a:prstGeom>
        </p:spPr>
      </p:pic>
      <p:pic>
        <p:nvPicPr>
          <p:cNvPr id="9" name="Picture 8">
            <a:extLst>
              <a:ext uri="{FF2B5EF4-FFF2-40B4-BE49-F238E27FC236}">
                <a16:creationId xmlns:a16="http://schemas.microsoft.com/office/drawing/2014/main" id="{950D5567-E02C-DAC3-EFD5-E2D8E783EFE5}"/>
              </a:ext>
            </a:extLst>
          </p:cNvPr>
          <p:cNvPicPr>
            <a:picLocks noChangeAspect="1"/>
          </p:cNvPicPr>
          <p:nvPr/>
        </p:nvPicPr>
        <p:blipFill>
          <a:blip r:embed="rId10"/>
          <a:stretch>
            <a:fillRect/>
          </a:stretch>
        </p:blipFill>
        <p:spPr>
          <a:xfrm>
            <a:off x="506280" y="4378545"/>
            <a:ext cx="1319296" cy="1265634"/>
          </a:xfrm>
          <a:prstGeom prst="ellipse">
            <a:avLst/>
          </a:prstGeom>
          <a:ln>
            <a:noFill/>
          </a:ln>
          <a:effectLst>
            <a:softEdge rad="112500"/>
          </a:effectLst>
        </p:spPr>
      </p:pic>
      <p:sp>
        <p:nvSpPr>
          <p:cNvPr id="10" name="Slide Number Placeholder 5">
            <a:extLst>
              <a:ext uri="{FF2B5EF4-FFF2-40B4-BE49-F238E27FC236}">
                <a16:creationId xmlns:a16="http://schemas.microsoft.com/office/drawing/2014/main" id="{7397BF4A-9DB0-7576-7E14-76606E486386}"/>
              </a:ext>
            </a:extLst>
          </p:cNvPr>
          <p:cNvSpPr txBox="1">
            <a:spLocks/>
          </p:cNvSpPr>
          <p:nvPr/>
        </p:nvSpPr>
        <p:spPr>
          <a:xfrm>
            <a:off x="8839200" y="6451600"/>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F3F2B2B-7562-479E-82F7-5BE59BD56D98}" type="slidenum">
              <a:rPr lang="en-GB" sz="1100" smtClean="0">
                <a:solidFill>
                  <a:srgbClr val="22294F"/>
                </a:solidFill>
                <a:latin typeface="Avenir" panose="020B0503020203020204"/>
              </a:rPr>
              <a:pPr algn="r">
                <a:defRPr/>
              </a:pPr>
              <a:t>20</a:t>
            </a:fld>
            <a:endParaRPr lang="en-GB" sz="1100">
              <a:solidFill>
                <a:srgbClr val="22294F"/>
              </a:solidFill>
              <a:latin typeface="Avenir" panose="020B0503020203020204"/>
            </a:endParaRPr>
          </a:p>
        </p:txBody>
      </p:sp>
    </p:spTree>
    <p:extLst>
      <p:ext uri="{BB962C8B-B14F-4D97-AF65-F5344CB8AC3E}">
        <p14:creationId xmlns:p14="http://schemas.microsoft.com/office/powerpoint/2010/main" val="125667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51F89-D123-374B-A268-C60316BB18B3}"/>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A7B10D36-1795-B5F2-5B5A-4CA776117BB2}"/>
              </a:ext>
            </a:extLst>
          </p:cNvPr>
          <p:cNvSpPr/>
          <p:nvPr/>
        </p:nvSpPr>
        <p:spPr>
          <a:xfrm>
            <a:off x="601443" y="4320663"/>
            <a:ext cx="1099832" cy="11502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a:p>
        </p:txBody>
      </p:sp>
      <p:sp>
        <p:nvSpPr>
          <p:cNvPr id="5" name="Oval 4">
            <a:extLst>
              <a:ext uri="{FF2B5EF4-FFF2-40B4-BE49-F238E27FC236}">
                <a16:creationId xmlns:a16="http://schemas.microsoft.com/office/drawing/2014/main" id="{8C7643D8-DD4C-5AD9-DD86-6CF2F80D09D2}"/>
              </a:ext>
            </a:extLst>
          </p:cNvPr>
          <p:cNvSpPr/>
          <p:nvPr/>
        </p:nvSpPr>
        <p:spPr>
          <a:xfrm>
            <a:off x="601443" y="2900626"/>
            <a:ext cx="1099832" cy="11502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a:p>
        </p:txBody>
      </p:sp>
      <p:sp>
        <p:nvSpPr>
          <p:cNvPr id="4" name="Oval 3">
            <a:extLst>
              <a:ext uri="{FF2B5EF4-FFF2-40B4-BE49-F238E27FC236}">
                <a16:creationId xmlns:a16="http://schemas.microsoft.com/office/drawing/2014/main" id="{351669E9-CD07-CDCF-4F4F-DDD4D0732EB7}"/>
              </a:ext>
            </a:extLst>
          </p:cNvPr>
          <p:cNvSpPr/>
          <p:nvPr/>
        </p:nvSpPr>
        <p:spPr>
          <a:xfrm>
            <a:off x="601443" y="1533943"/>
            <a:ext cx="1099832" cy="11502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a:p>
        </p:txBody>
      </p:sp>
      <p:sp>
        <p:nvSpPr>
          <p:cNvPr id="2" name="Title 1">
            <a:extLst>
              <a:ext uri="{FF2B5EF4-FFF2-40B4-BE49-F238E27FC236}">
                <a16:creationId xmlns:a16="http://schemas.microsoft.com/office/drawing/2014/main" id="{5DF4C8F1-C48F-9C5B-434A-775EC93998F8}"/>
              </a:ext>
            </a:extLst>
          </p:cNvPr>
          <p:cNvSpPr>
            <a:spLocks noGrp="1"/>
          </p:cNvSpPr>
          <p:nvPr>
            <p:ph type="title"/>
          </p:nvPr>
        </p:nvSpPr>
        <p:spPr>
          <a:xfrm>
            <a:off x="609600" y="129933"/>
            <a:ext cx="9398000" cy="698500"/>
          </a:xfrm>
        </p:spPr>
        <p:txBody>
          <a:bodyPr/>
          <a:lstStyle/>
          <a:p>
            <a:r>
              <a:rPr lang="en-SG" sz="2400" b="1" dirty="0"/>
              <a:t>Generational Profiles of Australians</a:t>
            </a:r>
            <a:br>
              <a:rPr lang="en-SG" sz="4000" dirty="0"/>
            </a:br>
            <a:r>
              <a:rPr lang="en-SG" sz="1800" dirty="0"/>
              <a:t>How do we tailor our solutions?</a:t>
            </a:r>
            <a:endParaRPr lang="en-SG" dirty="0"/>
          </a:p>
        </p:txBody>
      </p:sp>
      <p:sp>
        <p:nvSpPr>
          <p:cNvPr id="3" name="Content Placeholder 2">
            <a:extLst>
              <a:ext uri="{FF2B5EF4-FFF2-40B4-BE49-F238E27FC236}">
                <a16:creationId xmlns:a16="http://schemas.microsoft.com/office/drawing/2014/main" id="{D6E95591-C6A0-B7EA-F69A-9B68F57F8E03}"/>
              </a:ext>
            </a:extLst>
          </p:cNvPr>
          <p:cNvSpPr>
            <a:spLocks noGrp="1"/>
          </p:cNvSpPr>
          <p:nvPr>
            <p:ph sz="half" idx="1"/>
          </p:nvPr>
        </p:nvSpPr>
        <p:spPr>
          <a:xfrm>
            <a:off x="1872867" y="1461570"/>
            <a:ext cx="2446185" cy="1266940"/>
          </a:xfrm>
          <a:prstGeom prst="roundRect">
            <a:avLst/>
          </a:prstGeom>
          <a:ln>
            <a:solidFill>
              <a:schemeClr val="accent2"/>
            </a:solidFill>
          </a:ln>
        </p:spPr>
        <p:txBody>
          <a:bodyPr anchor="ctr"/>
          <a:lstStyle/>
          <a:p>
            <a:pPr algn="ctr"/>
            <a:r>
              <a:rPr lang="en-US" sz="1800" b="1" kern="0">
                <a:solidFill>
                  <a:srgbClr val="000000"/>
                </a:solidFill>
                <a:latin typeface="Avenir Next Demi Bold" panose="020B0503020202020204" pitchFamily="34" charset="0"/>
              </a:rPr>
              <a:t>Not a priority </a:t>
            </a:r>
          </a:p>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kumimoji="0" lang="en-US" sz="1400" b="0" i="0" u="none" strike="noStrike" kern="1200" cap="none" spc="0" normalizeH="0" baseline="0" noProof="0">
                <a:ln>
                  <a:noFill/>
                </a:ln>
                <a:solidFill>
                  <a:srgbClr val="000000"/>
                </a:solidFill>
                <a:effectLst/>
                <a:uLnTx/>
                <a:uFillTx/>
                <a:latin typeface="Avenir Next"/>
                <a:ea typeface="+mn-ea"/>
                <a:cs typeface="+mn-cs"/>
              </a:rPr>
              <a:t>Generation Y &amp; Z</a:t>
            </a:r>
          </a:p>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lang="en-US" sz="1400">
                <a:solidFill>
                  <a:srgbClr val="000000"/>
                </a:solidFill>
                <a:latin typeface="Avenir Next"/>
              </a:rPr>
              <a:t>&lt; age 44</a:t>
            </a:r>
            <a:r>
              <a:rPr kumimoji="0" lang="en-US" sz="1400" b="0" i="0" u="none" strike="noStrike" kern="1200" cap="none" spc="0" normalizeH="0" baseline="0" noProof="0">
                <a:ln>
                  <a:noFill/>
                </a:ln>
                <a:solidFill>
                  <a:srgbClr val="000000"/>
                </a:solidFill>
                <a:effectLst/>
                <a:uLnTx/>
                <a:uFillTx/>
                <a:latin typeface="Avenir Next"/>
                <a:ea typeface="+mn-ea"/>
                <a:cs typeface="+mn-cs"/>
              </a:rPr>
              <a:t> </a:t>
            </a:r>
          </a:p>
        </p:txBody>
      </p:sp>
      <p:sp>
        <p:nvSpPr>
          <p:cNvPr id="6" name="Content Placeholder 5">
            <a:extLst>
              <a:ext uri="{FF2B5EF4-FFF2-40B4-BE49-F238E27FC236}">
                <a16:creationId xmlns:a16="http://schemas.microsoft.com/office/drawing/2014/main" id="{9A4A084D-7F0D-F9E4-2BF3-89C1020A32CE}"/>
              </a:ext>
            </a:extLst>
          </p:cNvPr>
          <p:cNvSpPr>
            <a:spLocks noGrp="1"/>
          </p:cNvSpPr>
          <p:nvPr>
            <p:ph sz="half" idx="14"/>
          </p:nvPr>
        </p:nvSpPr>
        <p:spPr>
          <a:xfrm>
            <a:off x="1872867" y="2861947"/>
            <a:ext cx="2446185" cy="1458715"/>
          </a:xfrm>
          <a:prstGeom prst="roundRect">
            <a:avLst/>
          </a:prstGeom>
          <a:ln>
            <a:solidFill>
              <a:schemeClr val="accent2"/>
            </a:solidFill>
          </a:ln>
        </p:spPr>
        <p:txBody>
          <a:bodyPr anchor="ctr"/>
          <a:lstStyle/>
          <a:p>
            <a:pPr algn="ctr">
              <a:spcBef>
                <a:spcPts val="600"/>
              </a:spcBef>
            </a:pPr>
            <a:r>
              <a:rPr lang="en-US" sz="1800" b="1" kern="0">
                <a:solidFill>
                  <a:srgbClr val="000000"/>
                </a:solidFill>
                <a:latin typeface="Avenir Next Demi Bold" panose="020B0503020202020204" pitchFamily="34" charset="0"/>
              </a:rPr>
              <a:t>Lack of trust</a:t>
            </a:r>
          </a:p>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kumimoji="0" lang="en-US" b="0" i="0" u="none" strike="noStrike" kern="1200" cap="none" spc="0" normalizeH="0" baseline="0" noProof="0">
                <a:ln>
                  <a:noFill/>
                </a:ln>
                <a:solidFill>
                  <a:srgbClr val="000000"/>
                </a:solidFill>
                <a:effectLst/>
                <a:uLnTx/>
                <a:uFillTx/>
                <a:latin typeface="Avenir Next"/>
                <a:ea typeface="+mn-ea"/>
                <a:cs typeface="+mn-cs"/>
              </a:rPr>
              <a:t>Generation X</a:t>
            </a:r>
          </a:p>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lang="en-US">
                <a:solidFill>
                  <a:srgbClr val="000000"/>
                </a:solidFill>
                <a:latin typeface="Avenir Next"/>
              </a:rPr>
              <a:t>45 – 60 </a:t>
            </a:r>
            <a:endParaRPr kumimoji="0" lang="en-US" b="0" i="0" u="none" strike="noStrike" kern="1200" cap="none" spc="0" normalizeH="0" baseline="0" noProof="0">
              <a:ln>
                <a:noFill/>
              </a:ln>
              <a:solidFill>
                <a:srgbClr val="000000"/>
              </a:solidFill>
              <a:effectLst/>
              <a:uLnTx/>
              <a:uFillTx/>
              <a:latin typeface="Avenir Next"/>
              <a:ea typeface="+mn-ea"/>
              <a:cs typeface="+mn-cs"/>
            </a:endParaRPr>
          </a:p>
        </p:txBody>
      </p:sp>
      <p:sp>
        <p:nvSpPr>
          <p:cNvPr id="7" name="Content Placeholder 6">
            <a:extLst>
              <a:ext uri="{FF2B5EF4-FFF2-40B4-BE49-F238E27FC236}">
                <a16:creationId xmlns:a16="http://schemas.microsoft.com/office/drawing/2014/main" id="{30BD86E5-FA31-30E5-7524-024E83C02FFB}"/>
              </a:ext>
            </a:extLst>
          </p:cNvPr>
          <p:cNvSpPr>
            <a:spLocks noGrp="1"/>
          </p:cNvSpPr>
          <p:nvPr>
            <p:ph sz="half" idx="15"/>
          </p:nvPr>
        </p:nvSpPr>
        <p:spPr>
          <a:xfrm>
            <a:off x="1872867" y="4612532"/>
            <a:ext cx="2439043" cy="1266940"/>
          </a:xfrm>
          <a:prstGeom prst="roundRect">
            <a:avLst/>
          </a:prstGeom>
          <a:ln>
            <a:solidFill>
              <a:schemeClr val="accent2"/>
            </a:solidFill>
          </a:ln>
        </p:spPr>
        <p:txBody>
          <a:bodyPr anchor="ctr">
            <a:normAutofit fontScale="92500" lnSpcReduction="20000"/>
          </a:bodyPr>
          <a:lstStyle/>
          <a:p>
            <a:pPr algn="ctr">
              <a:spcBef>
                <a:spcPts val="600"/>
              </a:spcBef>
            </a:pPr>
            <a:endParaRPr lang="en-US" sz="1800" b="1" kern="0">
              <a:solidFill>
                <a:srgbClr val="000000"/>
              </a:solidFill>
              <a:latin typeface="Avenir Next Demi Bold" panose="020B0503020202020204" pitchFamily="34" charset="0"/>
            </a:endParaRPr>
          </a:p>
          <a:p>
            <a:pPr algn="ctr">
              <a:spcBef>
                <a:spcPts val="600"/>
              </a:spcBef>
            </a:pPr>
            <a:r>
              <a:rPr lang="en-US" sz="2100" b="1" kern="0">
                <a:solidFill>
                  <a:srgbClr val="000000"/>
                </a:solidFill>
                <a:latin typeface="Avenir Next Demi Bold" panose="020B0503020202020204" pitchFamily="34" charset="0"/>
              </a:rPr>
              <a:t>Don’t know where to start</a:t>
            </a:r>
            <a:r>
              <a:rPr lang="en-US" sz="1800" b="1" kern="0">
                <a:solidFill>
                  <a:srgbClr val="000000"/>
                </a:solidFill>
                <a:latin typeface="Avenir Next Demi Bold" panose="020B0503020202020204" pitchFamily="34" charset="0"/>
              </a:rPr>
              <a:t> </a:t>
            </a:r>
          </a:p>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kumimoji="0" lang="en-US" sz="1600" b="0" i="0" u="none" strike="noStrike" kern="1200" cap="none" spc="0" normalizeH="0" baseline="0" noProof="0">
                <a:ln>
                  <a:noFill/>
                </a:ln>
                <a:solidFill>
                  <a:srgbClr val="000000"/>
                </a:solidFill>
                <a:effectLst/>
                <a:uLnTx/>
                <a:uFillTx/>
                <a:latin typeface="Avenir Next"/>
                <a:ea typeface="+mn-ea"/>
                <a:cs typeface="+mn-cs"/>
              </a:rPr>
              <a:t>Boomers</a:t>
            </a:r>
          </a:p>
          <a:p>
            <a:pPr marL="6350" marR="0" lvl="0" indent="0" algn="ctr" defTabSz="914400" rtl="0" eaLnBrk="1" fontAlgn="auto" latinLnBrk="0" hangingPunct="1">
              <a:lnSpc>
                <a:spcPct val="100000"/>
              </a:lnSpc>
              <a:spcBef>
                <a:spcPts val="0"/>
              </a:spcBef>
              <a:spcAft>
                <a:spcPts val="0"/>
              </a:spcAft>
              <a:buClr>
                <a:srgbClr val="A82626"/>
              </a:buClr>
              <a:buSzTx/>
              <a:buFontTx/>
              <a:buNone/>
              <a:tabLst/>
              <a:defRPr/>
            </a:pPr>
            <a:r>
              <a:rPr lang="en-US" sz="1600">
                <a:solidFill>
                  <a:srgbClr val="000000"/>
                </a:solidFill>
                <a:latin typeface="Avenir Next"/>
              </a:rPr>
              <a:t>61 - 80</a:t>
            </a:r>
            <a:endParaRPr lang="en-US" kern="0">
              <a:solidFill>
                <a:srgbClr val="000000"/>
              </a:solidFill>
              <a:latin typeface="Avenir Next Demi Bold" panose="020B0503020202020204" pitchFamily="34" charset="0"/>
            </a:endParaRPr>
          </a:p>
          <a:p>
            <a:pPr marL="285750" indent="-285750" algn="ctr">
              <a:spcBef>
                <a:spcPts val="600"/>
              </a:spcBef>
              <a:buFont typeface="Arial" panose="020B0604020202020204" pitchFamily="34" charset="0"/>
              <a:buChar char="•"/>
            </a:pPr>
            <a:endParaRPr lang="en-SG" kern="0">
              <a:solidFill>
                <a:srgbClr val="000000"/>
              </a:solidFill>
              <a:latin typeface="Avenir Next Demi Bold" panose="020B0503020202020204" pitchFamily="34" charset="0"/>
            </a:endParaRPr>
          </a:p>
        </p:txBody>
      </p:sp>
      <p:sp>
        <p:nvSpPr>
          <p:cNvPr id="11" name="Rounded Rectangle 23">
            <a:extLst>
              <a:ext uri="{FF2B5EF4-FFF2-40B4-BE49-F238E27FC236}">
                <a16:creationId xmlns:a16="http://schemas.microsoft.com/office/drawing/2014/main" id="{D8F5500A-7177-06B9-7BFA-97D65084D349}"/>
              </a:ext>
            </a:extLst>
          </p:cNvPr>
          <p:cNvSpPr/>
          <p:nvPr/>
        </p:nvSpPr>
        <p:spPr>
          <a:xfrm>
            <a:off x="-51772" y="1268759"/>
            <a:ext cx="504057" cy="4680519"/>
          </a:xfrm>
          <a:prstGeom prst="roundRect">
            <a:avLst/>
          </a:prstGeom>
          <a:solidFill>
            <a:srgbClr val="D7D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CCFA590-0587-5FF3-A99E-AAE9380FC104}"/>
              </a:ext>
            </a:extLst>
          </p:cNvPr>
          <p:cNvSpPr txBox="1"/>
          <p:nvPr/>
        </p:nvSpPr>
        <p:spPr>
          <a:xfrm rot="16200000">
            <a:off x="-2015067" y="3455424"/>
            <a:ext cx="4393078" cy="307777"/>
          </a:xfrm>
          <a:prstGeom prst="rect">
            <a:avLst/>
          </a:prstGeom>
          <a:noFill/>
        </p:spPr>
        <p:txBody>
          <a:bodyPr wrap="square" rtlCol="0">
            <a:spAutoFit/>
          </a:bodyPr>
          <a:lstStyle/>
          <a:p>
            <a:pPr algn="ctr" eaLnBrk="1" hangingPunct="1">
              <a:spcBef>
                <a:spcPts val="325"/>
              </a:spcBef>
            </a:pPr>
            <a:r>
              <a:rPr lang="en-US" altLang="en-US" sz="1400" b="1">
                <a:latin typeface="Georgia Pro" panose="02040502050405020303" pitchFamily="18" charset="0"/>
                <a:cs typeface="Tahoma" panose="020B0604030504040204" pitchFamily="34" charset="0"/>
              </a:rPr>
              <a:t>Key Results</a:t>
            </a:r>
            <a:endParaRPr lang="en-US" altLang="en-US" sz="1400">
              <a:latin typeface="Georgia Pro" panose="02040502050405020303" pitchFamily="18" charset="0"/>
              <a:cs typeface="Tahoma" panose="020B0604030504040204" pitchFamily="34" charset="0"/>
            </a:endParaRPr>
          </a:p>
        </p:txBody>
      </p:sp>
      <p:grpSp>
        <p:nvGrpSpPr>
          <p:cNvPr id="26" name="Group 25">
            <a:extLst>
              <a:ext uri="{FF2B5EF4-FFF2-40B4-BE49-F238E27FC236}">
                <a16:creationId xmlns:a16="http://schemas.microsoft.com/office/drawing/2014/main" id="{8966F367-6B76-EC6C-0CB6-F70A34C8794A}"/>
              </a:ext>
            </a:extLst>
          </p:cNvPr>
          <p:cNvGrpSpPr/>
          <p:nvPr/>
        </p:nvGrpSpPr>
        <p:grpSpPr>
          <a:xfrm>
            <a:off x="4704377" y="1717881"/>
            <a:ext cx="411480" cy="411480"/>
            <a:chOff x="1007449" y="2192146"/>
            <a:chExt cx="411480" cy="411480"/>
          </a:xfrm>
        </p:grpSpPr>
        <p:sp>
          <p:nvSpPr>
            <p:cNvPr id="27" name="Oval 26">
              <a:extLst>
                <a:ext uri="{FF2B5EF4-FFF2-40B4-BE49-F238E27FC236}">
                  <a16:creationId xmlns:a16="http://schemas.microsoft.com/office/drawing/2014/main" id="{49885C49-D841-3CEB-DFF5-B4D1125E3FE9}"/>
                </a:ext>
              </a:extLst>
            </p:cNvPr>
            <p:cNvSpPr/>
            <p:nvPr/>
          </p:nvSpPr>
          <p:spPr>
            <a:xfrm>
              <a:off x="1007449" y="2192146"/>
              <a:ext cx="411480" cy="411480"/>
            </a:xfrm>
            <a:prstGeom prst="ellipse">
              <a:avLst/>
            </a:prstGeom>
            <a:solidFill>
              <a:srgbClr val="C0C0C0"/>
            </a:solidFill>
            <a:ln w="12700" cap="flat" cmpd="sng" algn="ctr">
              <a:solidFill>
                <a:srgbClr val="C0C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a:ea typeface="+mn-ea"/>
                <a:cs typeface="+mn-cs"/>
              </a:endParaRPr>
            </a:p>
          </p:txBody>
        </p:sp>
        <p:pic>
          <p:nvPicPr>
            <p:cNvPr id="28" name="Graphic 27" descr="Stopwatch with solid fill">
              <a:extLst>
                <a:ext uri="{FF2B5EF4-FFF2-40B4-BE49-F238E27FC236}">
                  <a16:creationId xmlns:a16="http://schemas.microsoft.com/office/drawing/2014/main" id="{13D27FD5-C131-9F8E-C12B-898574FE69D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68013" y="2243187"/>
              <a:ext cx="304713" cy="304713"/>
            </a:xfrm>
            <a:prstGeom prst="rect">
              <a:avLst/>
            </a:prstGeom>
          </p:spPr>
        </p:pic>
      </p:grpSp>
      <p:cxnSp>
        <p:nvCxnSpPr>
          <p:cNvPr id="36" name="Straight Arrow Connector 35">
            <a:extLst>
              <a:ext uri="{FF2B5EF4-FFF2-40B4-BE49-F238E27FC236}">
                <a16:creationId xmlns:a16="http://schemas.microsoft.com/office/drawing/2014/main" id="{31983207-CF29-D0AC-92D5-D1A1BC07E63B}"/>
              </a:ext>
            </a:extLst>
          </p:cNvPr>
          <p:cNvCxnSpPr>
            <a:cxnSpLocks/>
            <a:stCxn id="27" idx="4"/>
          </p:cNvCxnSpPr>
          <p:nvPr/>
        </p:nvCxnSpPr>
        <p:spPr>
          <a:xfrm flipH="1">
            <a:off x="4902975" y="2129361"/>
            <a:ext cx="7142" cy="33177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B4C80B6E-7CD6-AF44-5E75-8038CF1D3503}"/>
              </a:ext>
            </a:extLst>
          </p:cNvPr>
          <p:cNvGrpSpPr/>
          <p:nvPr/>
        </p:nvGrpSpPr>
        <p:grpSpPr>
          <a:xfrm>
            <a:off x="4704377" y="3178633"/>
            <a:ext cx="411480" cy="411480"/>
            <a:chOff x="3417359" y="2188956"/>
            <a:chExt cx="411480" cy="411480"/>
          </a:xfrm>
        </p:grpSpPr>
        <p:sp>
          <p:nvSpPr>
            <p:cNvPr id="33" name="Oval 32">
              <a:extLst>
                <a:ext uri="{FF2B5EF4-FFF2-40B4-BE49-F238E27FC236}">
                  <a16:creationId xmlns:a16="http://schemas.microsoft.com/office/drawing/2014/main" id="{E78CB8FD-6C7E-5DE6-68CD-441F196D2DEF}"/>
                </a:ext>
              </a:extLst>
            </p:cNvPr>
            <p:cNvSpPr/>
            <p:nvPr/>
          </p:nvSpPr>
          <p:spPr>
            <a:xfrm>
              <a:off x="3417359" y="2188956"/>
              <a:ext cx="411480" cy="411480"/>
            </a:xfrm>
            <a:prstGeom prst="ellipse">
              <a:avLst/>
            </a:prstGeom>
            <a:solidFill>
              <a:srgbClr val="929292"/>
            </a:solidFill>
            <a:ln w="12700" cap="flat" cmpd="sng" algn="ctr">
              <a:solidFill>
                <a:srgbClr val="92929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a:ea typeface="+mn-ea"/>
                <a:cs typeface="+mn-cs"/>
              </a:endParaRPr>
            </a:p>
          </p:txBody>
        </p:sp>
        <p:pic>
          <p:nvPicPr>
            <p:cNvPr id="34" name="Graphic 33" descr="Stopwatch 66% with solid fill">
              <a:extLst>
                <a:ext uri="{FF2B5EF4-FFF2-40B4-BE49-F238E27FC236}">
                  <a16:creationId xmlns:a16="http://schemas.microsoft.com/office/drawing/2014/main" id="{EDA90AAA-4EF5-CD45-7F62-B15BFF16223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59663" y="2222914"/>
              <a:ext cx="326871" cy="326871"/>
            </a:xfrm>
            <a:prstGeom prst="rect">
              <a:avLst/>
            </a:prstGeom>
          </p:spPr>
        </p:pic>
      </p:grpSp>
      <p:grpSp>
        <p:nvGrpSpPr>
          <p:cNvPr id="29" name="Group 28">
            <a:extLst>
              <a:ext uri="{FF2B5EF4-FFF2-40B4-BE49-F238E27FC236}">
                <a16:creationId xmlns:a16="http://schemas.microsoft.com/office/drawing/2014/main" id="{85B1EE31-7A17-ACD3-93A4-5474767A41A6}"/>
              </a:ext>
            </a:extLst>
          </p:cNvPr>
          <p:cNvGrpSpPr/>
          <p:nvPr/>
        </p:nvGrpSpPr>
        <p:grpSpPr>
          <a:xfrm>
            <a:off x="4697550" y="4592377"/>
            <a:ext cx="411480" cy="411480"/>
            <a:chOff x="5636601" y="2207114"/>
            <a:chExt cx="411480" cy="411480"/>
          </a:xfrm>
        </p:grpSpPr>
        <p:sp>
          <p:nvSpPr>
            <p:cNvPr id="30" name="Oval 29">
              <a:extLst>
                <a:ext uri="{FF2B5EF4-FFF2-40B4-BE49-F238E27FC236}">
                  <a16:creationId xmlns:a16="http://schemas.microsoft.com/office/drawing/2014/main" id="{569D338B-32E5-3EED-AF66-D2F07B329BC3}"/>
                </a:ext>
              </a:extLst>
            </p:cNvPr>
            <p:cNvSpPr/>
            <p:nvPr/>
          </p:nvSpPr>
          <p:spPr>
            <a:xfrm>
              <a:off x="5636601" y="2207114"/>
              <a:ext cx="411480" cy="411480"/>
            </a:xfrm>
            <a:prstGeom prst="ellipse">
              <a:avLst/>
            </a:prstGeom>
            <a:solidFill>
              <a:srgbClr val="000000">
                <a:lumMod val="65000"/>
                <a:lumOff val="3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a:ea typeface="+mn-ea"/>
                <a:cs typeface="+mn-cs"/>
              </a:endParaRPr>
            </a:p>
          </p:txBody>
        </p:sp>
        <p:pic>
          <p:nvPicPr>
            <p:cNvPr id="31" name="Graphic 30" descr="Stopwatch 75% with solid fill">
              <a:extLst>
                <a:ext uri="{FF2B5EF4-FFF2-40B4-BE49-F238E27FC236}">
                  <a16:creationId xmlns:a16="http://schemas.microsoft.com/office/drawing/2014/main" id="{D8B0979C-938B-65B6-94D6-A6D3F8128F2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663293" y="2229181"/>
              <a:ext cx="357467" cy="357467"/>
            </a:xfrm>
            <a:prstGeom prst="rect">
              <a:avLst/>
            </a:prstGeom>
          </p:spPr>
        </p:pic>
      </p:grpSp>
      <p:sp>
        <p:nvSpPr>
          <p:cNvPr id="38" name="TextBox 37">
            <a:extLst>
              <a:ext uri="{FF2B5EF4-FFF2-40B4-BE49-F238E27FC236}">
                <a16:creationId xmlns:a16="http://schemas.microsoft.com/office/drawing/2014/main" id="{1E9628CC-40F7-FB6C-1913-0390173DE43C}"/>
              </a:ext>
            </a:extLst>
          </p:cNvPr>
          <p:cNvSpPr txBox="1"/>
          <p:nvPr/>
        </p:nvSpPr>
        <p:spPr>
          <a:xfrm>
            <a:off x="5500867" y="2757627"/>
            <a:ext cx="4513559" cy="1749772"/>
          </a:xfrm>
          <a:prstGeom prst="rect">
            <a:avLst/>
          </a:prstGeom>
          <a:noFill/>
          <a:ln w="19050">
            <a:solidFill>
              <a:srgbClr val="C0C0C0"/>
            </a:solidFill>
            <a:prstDash val="dash"/>
          </a:ln>
        </p:spPr>
        <p:txBody>
          <a:bodyPr wrap="square" lIns="91440" tIns="91440" rIns="91440" bIns="91440" rtlCol="0" anchor="ctr">
            <a:noAutofit/>
          </a:bodyPr>
          <a:lstStyle/>
          <a:p>
            <a:pPr marL="17780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SG" sz="1400" b="0" i="0" u="none" strike="noStrike" kern="0" cap="none" spc="0" normalizeH="0" baseline="0" noProof="0">
                <a:ln>
                  <a:noFill/>
                </a:ln>
                <a:solidFill>
                  <a:srgbClr val="000000"/>
                </a:solidFill>
                <a:effectLst/>
                <a:uLnTx/>
                <a:uFillTx/>
                <a:latin typeface="Avenir Next"/>
              </a:rPr>
              <a:t>Australians value neutral, unbiased information and are often cautious of sales-driven approaches. </a:t>
            </a:r>
            <a:r>
              <a:rPr kumimoji="0" lang="en-SG" sz="1400" b="1" i="0" u="none" strike="noStrike" kern="0" cap="none" spc="0" normalizeH="0" baseline="0" noProof="0">
                <a:ln>
                  <a:noFill/>
                </a:ln>
                <a:solidFill>
                  <a:schemeClr val="accent5"/>
                </a:solidFill>
                <a:effectLst/>
                <a:uLnTx/>
                <a:uFillTx/>
                <a:latin typeface="Avenir Next"/>
              </a:rPr>
              <a:t>Australia's trust index stands at 52, indicating a neutral stance on trust in financial institutions, slightly below the global average of 56</a:t>
            </a:r>
          </a:p>
          <a:p>
            <a:pPr marL="17780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SG" sz="1400" b="0" i="0" u="none" strike="noStrike" kern="0" cap="none" spc="0" normalizeH="0" baseline="0" noProof="0">
                <a:ln>
                  <a:noFill/>
                </a:ln>
                <a:solidFill>
                  <a:srgbClr val="000000"/>
                </a:solidFill>
                <a:effectLst/>
                <a:uLnTx/>
                <a:uFillTx/>
                <a:latin typeface="Avenir Next"/>
              </a:rPr>
              <a:t>There is a general lack of trust in financial advice—especially when it is offered for free—driven by concerns around credibility and hidden motives.</a:t>
            </a:r>
            <a:endParaRPr kumimoji="0" lang="en-US" sz="1400" b="0" i="0" u="none" strike="noStrike" kern="1000" cap="none" spc="0" normalizeH="0" baseline="0" noProof="0">
              <a:ln>
                <a:noFill/>
              </a:ln>
              <a:solidFill>
                <a:srgbClr val="000000"/>
              </a:solidFill>
              <a:effectLst/>
              <a:uLnTx/>
              <a:uFillTx/>
              <a:latin typeface="Avenir Next" panose="020B0503020202020204" pitchFamily="34" charset="0"/>
              <a:ea typeface="+mn-ea"/>
              <a:cs typeface="+mn-cs"/>
            </a:endParaRPr>
          </a:p>
        </p:txBody>
      </p:sp>
      <p:sp>
        <p:nvSpPr>
          <p:cNvPr id="39" name="TextBox 38">
            <a:extLst>
              <a:ext uri="{FF2B5EF4-FFF2-40B4-BE49-F238E27FC236}">
                <a16:creationId xmlns:a16="http://schemas.microsoft.com/office/drawing/2014/main" id="{9B472603-1BD7-D0A7-EE5F-3739C22AAE47}"/>
              </a:ext>
            </a:extLst>
          </p:cNvPr>
          <p:cNvSpPr txBox="1"/>
          <p:nvPr/>
        </p:nvSpPr>
        <p:spPr>
          <a:xfrm>
            <a:off x="5526024" y="4698333"/>
            <a:ext cx="4520385" cy="1545186"/>
          </a:xfrm>
          <a:prstGeom prst="rect">
            <a:avLst/>
          </a:prstGeom>
          <a:noFill/>
          <a:ln w="19050">
            <a:solidFill>
              <a:schemeClr val="bg1">
                <a:lumMod val="75000"/>
              </a:schemeClr>
            </a:solidFill>
            <a:prstDash val="dash"/>
          </a:ln>
        </p:spPr>
        <p:txBody>
          <a:bodyPr wrap="square" lIns="91440" tIns="91440" rIns="91440" bIns="91440" rtlCol="0" anchor="ctr">
            <a:noAutofit/>
          </a:bodyPr>
          <a:lstStyle/>
          <a:p>
            <a:pPr marL="164592" marR="0" lvl="0" indent="-164592" algn="l" defTabSz="914400" rtl="0" eaLnBrk="1" fontAlgn="auto" latinLnBrk="0" hangingPunct="1">
              <a:lnSpc>
                <a:spcPts val="1550"/>
              </a:lnSpc>
              <a:spcAft>
                <a:spcPts val="300"/>
              </a:spcAft>
              <a:buClr>
                <a:srgbClr val="BE2F39"/>
              </a:buClr>
              <a:buSzTx/>
              <a:buFontTx/>
              <a:buBlip>
                <a:blip r:embed="rId9"/>
              </a:buBlip>
              <a:tabLst/>
              <a:defRPr/>
            </a:pPr>
            <a:r>
              <a:rPr kumimoji="0" lang="en-US" sz="1400" b="0" i="0" u="none" strike="noStrike" kern="1000" cap="none" spc="0" normalizeH="0" baseline="0" noProof="0" dirty="0">
                <a:ln>
                  <a:noFill/>
                </a:ln>
                <a:solidFill>
                  <a:srgbClr val="000000"/>
                </a:solidFill>
                <a:effectLst/>
                <a:uLnTx/>
                <a:uFillTx/>
                <a:latin typeface="Avenir Next" panose="020B0503020202020204" pitchFamily="34" charset="0"/>
                <a:ea typeface="+mn-ea"/>
                <a:cs typeface="+mn-cs"/>
              </a:rPr>
              <a:t>Consumers want custom options, but </a:t>
            </a:r>
            <a:r>
              <a:rPr kumimoji="0" lang="en-US" sz="1400" b="1" i="0" u="none" strike="noStrike" kern="1000" cap="none" spc="0" normalizeH="0" baseline="0" noProof="0" dirty="0">
                <a:ln>
                  <a:noFill/>
                </a:ln>
                <a:solidFill>
                  <a:srgbClr val="000000"/>
                </a:solidFill>
                <a:effectLst/>
                <a:uLnTx/>
                <a:uFillTx/>
                <a:latin typeface="Avenir Next Demi Bold" panose="020B0503020202020204" pitchFamily="34" charset="0"/>
                <a:ea typeface="+mn-ea"/>
                <a:cs typeface="+mn-cs"/>
              </a:rPr>
              <a:t>not an overwhelming </a:t>
            </a:r>
            <a:r>
              <a:rPr lang="en-US" sz="1400" b="1" kern="1000" dirty="0">
                <a:solidFill>
                  <a:srgbClr val="000000"/>
                </a:solidFill>
                <a:latin typeface="Avenir Next Demi Bold" panose="020B0503020202020204" pitchFamily="34" charset="0"/>
              </a:rPr>
              <a:t>user interface.</a:t>
            </a:r>
            <a:r>
              <a:rPr lang="en-US" sz="1400" b="1" kern="1000" dirty="0">
                <a:solidFill>
                  <a:schemeClr val="accent5"/>
                </a:solidFill>
                <a:latin typeface="Avenir Next Demi Bold" panose="020B0503020202020204" pitchFamily="34" charset="0"/>
              </a:rPr>
              <a:t> </a:t>
            </a:r>
            <a:r>
              <a:rPr lang="en-SG" sz="1400" b="1" kern="1000" dirty="0">
                <a:solidFill>
                  <a:schemeClr val="accent5"/>
                </a:solidFill>
                <a:latin typeface="Avenir Next Demi Bold" panose="020B0503020202020204" pitchFamily="34" charset="0"/>
              </a:rPr>
              <a:t>Studies have shown tools with fewer options improve decision-making efficiency by 32% </a:t>
            </a:r>
            <a:endParaRPr lang="en-US" sz="1400" b="1" kern="1000" dirty="0">
              <a:solidFill>
                <a:schemeClr val="accent5"/>
              </a:solidFill>
              <a:latin typeface="Avenir Next Demi Bold" panose="020B0503020202020204" pitchFamily="34" charset="0"/>
            </a:endParaRPr>
          </a:p>
          <a:p>
            <a:pPr marL="164592" marR="0" lvl="0" indent="-164592" algn="l" defTabSz="914400" rtl="0" eaLnBrk="1" fontAlgn="auto" latinLnBrk="0" hangingPunct="1">
              <a:lnSpc>
                <a:spcPts val="1550"/>
              </a:lnSpc>
              <a:spcAft>
                <a:spcPts val="300"/>
              </a:spcAft>
              <a:buClr>
                <a:srgbClr val="BE2F39"/>
              </a:buClr>
              <a:buSzTx/>
              <a:buFontTx/>
              <a:buBlip>
                <a:blip r:embed="rId9"/>
              </a:buBlip>
              <a:tabLst/>
              <a:defRPr/>
            </a:pPr>
            <a:r>
              <a:rPr kumimoji="0" lang="en-SG" sz="1400" b="1" i="0" u="none" strike="noStrike" kern="1000" cap="none" spc="0" normalizeH="0" baseline="0" noProof="0" dirty="0">
                <a:ln>
                  <a:noFill/>
                </a:ln>
                <a:solidFill>
                  <a:srgbClr val="000000"/>
                </a:solidFill>
                <a:effectLst/>
                <a:uLnTx/>
                <a:uFillTx/>
                <a:latin typeface="Avenir Next Demi Bold" panose="020B0503020202020204" pitchFamily="34" charset="0"/>
                <a:ea typeface="+mn-ea"/>
                <a:cs typeface="+mn-cs"/>
              </a:rPr>
              <a:t>Real-life stories play a crucial role — </a:t>
            </a:r>
            <a:r>
              <a:rPr kumimoji="0" lang="en-SG" sz="1400" i="0" u="none" strike="noStrike" kern="1000" cap="none" spc="0" normalizeH="0" baseline="0" noProof="0" dirty="0">
                <a:ln>
                  <a:noFill/>
                </a:ln>
                <a:solidFill>
                  <a:srgbClr val="000000"/>
                </a:solidFill>
                <a:effectLst/>
                <a:uLnTx/>
                <a:uFillTx/>
                <a:latin typeface="Avenir Next Demi Bold" panose="020B0503020202020204" pitchFamily="34" charset="0"/>
                <a:ea typeface="+mn-ea"/>
                <a:cs typeface="+mn-cs"/>
              </a:rPr>
              <a:t>Australians seek tangible evidence that guaranteed retirement income products work</a:t>
            </a:r>
            <a:endParaRPr kumimoji="0" lang="en-US" sz="1400" i="0" u="none" strike="noStrike" kern="1000" cap="none" spc="0" normalizeH="0" baseline="0" noProof="0" dirty="0">
              <a:ln>
                <a:noFill/>
              </a:ln>
              <a:solidFill>
                <a:srgbClr val="000000"/>
              </a:solidFill>
              <a:effectLst/>
              <a:uLnTx/>
              <a:uFillTx/>
              <a:latin typeface="Avenir Next" panose="020B0503020202020204" pitchFamily="34" charset="0"/>
              <a:ea typeface="+mn-ea"/>
              <a:cs typeface="+mn-cs"/>
            </a:endParaRPr>
          </a:p>
        </p:txBody>
      </p:sp>
      <p:sp>
        <p:nvSpPr>
          <p:cNvPr id="40" name="TextBox 39">
            <a:extLst>
              <a:ext uri="{FF2B5EF4-FFF2-40B4-BE49-F238E27FC236}">
                <a16:creationId xmlns:a16="http://schemas.microsoft.com/office/drawing/2014/main" id="{B9277000-01A3-BDBB-53D1-DDCE643FA72C}"/>
              </a:ext>
            </a:extLst>
          </p:cNvPr>
          <p:cNvSpPr txBox="1"/>
          <p:nvPr/>
        </p:nvSpPr>
        <p:spPr>
          <a:xfrm>
            <a:off x="5494040" y="1113667"/>
            <a:ext cx="4478165" cy="1517969"/>
          </a:xfrm>
          <a:prstGeom prst="rect">
            <a:avLst/>
          </a:prstGeom>
          <a:noFill/>
          <a:ln w="19050">
            <a:solidFill>
              <a:schemeClr val="bg1">
                <a:lumMod val="75000"/>
              </a:schemeClr>
            </a:solidFill>
            <a:prstDash val="dash"/>
          </a:ln>
        </p:spPr>
        <p:txBody>
          <a:bodyPr wrap="square" lIns="91440" tIns="91440" rIns="91440" bIns="91440" rtlCol="0" anchor="ctr">
            <a:noAutofit/>
          </a:bodyPr>
          <a:lstStyle/>
          <a:p>
            <a:pPr marL="1778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1400" b="1">
                <a:solidFill>
                  <a:srgbClr val="000000"/>
                </a:solidFill>
                <a:latin typeface="Avenir Next" panose="020B0503020202020204" pitchFamily="34" charset="0"/>
              </a:rPr>
              <a:t>Early engagement </a:t>
            </a:r>
            <a:r>
              <a:rPr lang="en-SG" sz="1400">
                <a:solidFill>
                  <a:srgbClr val="000000"/>
                </a:solidFill>
                <a:latin typeface="Avenir Next" panose="020B0503020202020204" pitchFamily="34" charset="0"/>
              </a:rPr>
              <a:t>is critical to guiding individuals through the retirement journey and introducing lifetime income </a:t>
            </a:r>
            <a:r>
              <a:rPr lang="en-SG" sz="1400" b="1">
                <a:solidFill>
                  <a:srgbClr val="000000"/>
                </a:solidFill>
                <a:latin typeface="Avenir Next" panose="020B0503020202020204" pitchFamily="34" charset="0"/>
              </a:rPr>
              <a:t>concepts before key decision points. </a:t>
            </a:r>
            <a:r>
              <a:rPr lang="en-SG" sz="1400" b="1">
                <a:solidFill>
                  <a:schemeClr val="accent5"/>
                </a:solidFill>
                <a:latin typeface="Avenir Next" panose="020B0503020202020204" pitchFamily="34" charset="0"/>
              </a:rPr>
              <a:t>A psychological study by the Wharton School showed that cognitive discounting due to temporal distance leads to younger ages delaying retirement savings.</a:t>
            </a:r>
          </a:p>
        </p:txBody>
      </p:sp>
      <p:sp>
        <p:nvSpPr>
          <p:cNvPr id="9" name="TextBox 8">
            <a:extLst>
              <a:ext uri="{FF2B5EF4-FFF2-40B4-BE49-F238E27FC236}">
                <a16:creationId xmlns:a16="http://schemas.microsoft.com/office/drawing/2014/main" id="{013627DD-B515-5E83-14D2-D0074CC32DF1}"/>
              </a:ext>
            </a:extLst>
          </p:cNvPr>
          <p:cNvSpPr txBox="1"/>
          <p:nvPr/>
        </p:nvSpPr>
        <p:spPr>
          <a:xfrm>
            <a:off x="10319133" y="1113667"/>
            <a:ext cx="1643127" cy="5129852"/>
          </a:xfrm>
          <a:prstGeom prst="rect">
            <a:avLst/>
          </a:prstGeom>
          <a:noFill/>
          <a:ln w="19050">
            <a:solidFill>
              <a:srgbClr val="C0C0C0"/>
            </a:solidFill>
            <a:prstDash val="dash"/>
          </a:ln>
        </p:spPr>
        <p:txBody>
          <a:bodyPr wrap="square" lIns="91440" tIns="91440" rIns="91440" bIns="91440" rtlCol="0" anchor="ctr">
            <a:noAutofit/>
          </a:bodyPr>
          <a:lstStyle/>
          <a:p>
            <a:pPr marL="17780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SG" sz="1200" b="1" i="0" u="none" strike="noStrike" kern="0" cap="none" spc="0" normalizeH="0" baseline="0" noProof="0">
                <a:ln>
                  <a:noFill/>
                </a:ln>
                <a:solidFill>
                  <a:srgbClr val="000000"/>
                </a:solidFill>
                <a:effectLst/>
                <a:uLnTx/>
                <a:uFillTx/>
                <a:latin typeface="Avenir Next"/>
              </a:rPr>
              <a:t>Trust</a:t>
            </a:r>
            <a:r>
              <a:rPr kumimoji="0" lang="en-SG" sz="1200" b="0" i="0" u="none" strike="noStrike" kern="0" cap="none" spc="0" normalizeH="0" baseline="0" noProof="0">
                <a:ln>
                  <a:noFill/>
                </a:ln>
                <a:solidFill>
                  <a:srgbClr val="000000"/>
                </a:solidFill>
                <a:effectLst/>
                <a:uLnTx/>
                <a:uFillTx/>
                <a:latin typeface="Avenir Next"/>
              </a:rPr>
              <a:t> is a consistent barrier across generations and countries. Guaranteed income interest exists across all generations  but requires investment in education, engagement and trust-building.</a:t>
            </a:r>
          </a:p>
          <a:p>
            <a:pPr marL="17780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SG" sz="1200" b="0" i="0" u="none" strike="noStrike" kern="0" cap="none" spc="0" normalizeH="0" baseline="0" noProof="0">
              <a:ln>
                <a:noFill/>
              </a:ln>
              <a:solidFill>
                <a:srgbClr val="000000"/>
              </a:solidFill>
              <a:effectLst/>
              <a:uLnTx/>
              <a:uFillTx/>
              <a:latin typeface="Avenir Next"/>
            </a:endParaRPr>
          </a:p>
          <a:p>
            <a:pPr marL="17780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SG" sz="1200" b="1" i="0" u="none" strike="noStrike" kern="0" cap="none" spc="0" normalizeH="0" baseline="0" noProof="0">
                <a:ln>
                  <a:noFill/>
                </a:ln>
                <a:solidFill>
                  <a:srgbClr val="000000"/>
                </a:solidFill>
                <a:effectLst/>
                <a:uLnTx/>
                <a:uFillTx/>
                <a:latin typeface="Avenir Next"/>
              </a:rPr>
              <a:t>Digital tools </a:t>
            </a:r>
            <a:r>
              <a:rPr kumimoji="0" lang="en-SG" sz="1200" b="0" i="0" u="none" strike="noStrike" kern="0" cap="none" spc="0" normalizeH="0" baseline="0" noProof="0">
                <a:ln>
                  <a:noFill/>
                </a:ln>
                <a:solidFill>
                  <a:srgbClr val="000000"/>
                </a:solidFill>
                <a:effectLst/>
                <a:uLnTx/>
                <a:uFillTx/>
                <a:latin typeface="Avenir Next"/>
              </a:rPr>
              <a:t>and  online information is vital for earlier stages of process, however later on face to face is vital. Older generations need human interaction and real life stories to overcome scepticism.</a:t>
            </a:r>
          </a:p>
          <a:p>
            <a:pPr marL="17780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SG" sz="1200" b="0" i="0" u="none" strike="noStrike" kern="0" cap="none" spc="0" normalizeH="0" baseline="0" noProof="0">
              <a:ln>
                <a:noFill/>
              </a:ln>
              <a:solidFill>
                <a:srgbClr val="000000"/>
              </a:solidFill>
              <a:effectLst/>
              <a:uLnTx/>
              <a:uFillTx/>
              <a:latin typeface="Avenir Next"/>
            </a:endParaRPr>
          </a:p>
        </p:txBody>
      </p:sp>
      <p:sp>
        <p:nvSpPr>
          <p:cNvPr id="10" name="Text Placeholder 47">
            <a:extLst>
              <a:ext uri="{FF2B5EF4-FFF2-40B4-BE49-F238E27FC236}">
                <a16:creationId xmlns:a16="http://schemas.microsoft.com/office/drawing/2014/main" id="{FFA6E544-1F16-D559-E4AA-18B580D81934}"/>
              </a:ext>
            </a:extLst>
          </p:cNvPr>
          <p:cNvSpPr txBox="1">
            <a:spLocks/>
          </p:cNvSpPr>
          <p:nvPr/>
        </p:nvSpPr>
        <p:spPr>
          <a:xfrm>
            <a:off x="939856" y="6005462"/>
            <a:ext cx="7926238" cy="345043"/>
          </a:xfrm>
          <a:prstGeom prst="rect">
            <a:avLst/>
          </a:prstGeom>
        </p:spPr>
        <p:txBody>
          <a:bodyPr vert="horz" wrap="square" lIns="91440" tIns="45720" rIns="91440" bIns="45720" numCol="1" anchor="t" anchorCtr="0" compatLnSpc="1">
            <a:prstTxWarp prst="textNoShape">
              <a:avLst/>
            </a:prstTxWarp>
            <a:normAutofit fontScale="40000" lnSpcReduction="20000"/>
          </a:bodyPr>
          <a:lstStyle>
            <a:lvl1pPr marL="0" indent="0" algn="l" rtl="0" eaLnBrk="1" fontAlgn="base" hangingPunct="1">
              <a:lnSpc>
                <a:spcPct val="90000"/>
              </a:lnSpc>
              <a:spcBef>
                <a:spcPts val="1000"/>
              </a:spcBef>
              <a:spcAft>
                <a:spcPct val="0"/>
              </a:spcAft>
              <a:buFont typeface="Arial" panose="020B0604020202020204" pitchFamily="34" charset="0"/>
              <a:buNone/>
              <a:defRPr sz="1400" kern="1200">
                <a:solidFill>
                  <a:schemeClr val="tx1"/>
                </a:solidFill>
                <a:latin typeface="+mn-lt"/>
                <a:ea typeface="+mn-ea"/>
                <a:cs typeface="+mn-cs"/>
              </a:defRPr>
            </a:lvl1pPr>
            <a:lvl2pPr marL="457200" indent="0" algn="l" rtl="0" eaLnBrk="1" fontAlgn="base" hangingPunct="1">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2pPr>
            <a:lvl3pPr marL="914400" indent="0" algn="l" rtl="0" eaLnBrk="1" fontAlgn="base" hangingPunct="1">
              <a:lnSpc>
                <a:spcPct val="90000"/>
              </a:lnSpc>
              <a:spcBef>
                <a:spcPts val="500"/>
              </a:spcBef>
              <a:spcAft>
                <a:spcPct val="0"/>
              </a:spcAft>
              <a:buFont typeface="Arial" panose="020B0604020202020204" pitchFamily="34" charset="0"/>
              <a:buNone/>
              <a:defRPr sz="1100" kern="1200">
                <a:solidFill>
                  <a:schemeClr val="tx1"/>
                </a:solidFill>
                <a:latin typeface="+mn-lt"/>
                <a:ea typeface="+mn-ea"/>
                <a:cs typeface="+mn-cs"/>
              </a:defRPr>
            </a:lvl3pPr>
            <a:lvl4pPr marL="1371600" indent="0" algn="l" rtl="0" eaLnBrk="1" fontAlgn="base" hangingPunct="1">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4pPr>
            <a:lvl5pPr marL="1828800" indent="0" algn="l" rtl="0" eaLnBrk="1" fontAlgn="base" hangingPunct="1">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t>Sources: </a:t>
            </a:r>
            <a:r>
              <a:rPr lang="en-US" sz="1200">
                <a:hlinkClick r:id="rId10"/>
              </a:rPr>
              <a:t>Brax</a:t>
            </a:r>
            <a:r>
              <a:rPr lang="en-US" sz="1200"/>
              <a:t>, </a:t>
            </a:r>
            <a:r>
              <a:rPr lang="en-US" sz="1200">
                <a:hlinkClick r:id="rId11"/>
              </a:rPr>
              <a:t>Chimney</a:t>
            </a:r>
            <a:r>
              <a:rPr lang="en-US" sz="1200"/>
              <a:t>, </a:t>
            </a:r>
            <a:r>
              <a:rPr lang="en-US" sz="1200">
                <a:hlinkClick r:id="rId12"/>
              </a:rPr>
              <a:t>Charles </a:t>
            </a:r>
            <a:r>
              <a:rPr lang="en-US" sz="1200" err="1">
                <a:hlinkClick r:id="rId12"/>
              </a:rPr>
              <a:t>Schwabb</a:t>
            </a:r>
            <a:r>
              <a:rPr lang="en-US" sz="1200"/>
              <a:t>, </a:t>
            </a:r>
            <a:r>
              <a:rPr lang="en-US" sz="1200">
                <a:hlinkClick r:id="rId13"/>
              </a:rPr>
              <a:t>Northwestern </a:t>
            </a:r>
          </a:p>
          <a:p>
            <a:r>
              <a:rPr lang="en-US" sz="700"/>
              <a:t>: </a:t>
            </a:r>
            <a:r>
              <a:rPr lang="en-US" sz="700">
                <a:hlinkClick r:id="rId14"/>
              </a:rPr>
              <a:t>Bipartisan Policy Center,</a:t>
            </a:r>
            <a:r>
              <a:rPr lang="en-US" sz="700"/>
              <a:t> </a:t>
            </a:r>
            <a:r>
              <a:rPr lang="en-US" sz="700">
                <a:hlinkClick r:id="rId15"/>
              </a:rPr>
              <a:t>NBER,</a:t>
            </a:r>
            <a:r>
              <a:rPr lang="en-US" sz="700"/>
              <a:t> </a:t>
            </a:r>
            <a:r>
              <a:rPr lang="en-US" sz="700">
                <a:hlinkClick r:id="rId16"/>
              </a:rPr>
              <a:t>Pension Research Council</a:t>
            </a:r>
            <a:r>
              <a:rPr lang="en-US" sz="700"/>
              <a:t>, </a:t>
            </a:r>
            <a:r>
              <a:rPr lang="en-US" sz="700">
                <a:hlinkClick r:id="rId17"/>
              </a:rPr>
              <a:t>Principal </a:t>
            </a:r>
            <a:r>
              <a:rPr lang="en-US" sz="1200">
                <a:hlinkClick r:id="rId13"/>
              </a:rPr>
              <a:t>Mutual</a:t>
            </a:r>
            <a:endParaRPr lang="en-US" sz="1200"/>
          </a:p>
        </p:txBody>
      </p:sp>
      <p:pic>
        <p:nvPicPr>
          <p:cNvPr id="12" name="Picture 11" descr="A person in a blue dress with her arms crossed&#10;&#10;AI-generated content may be incorrect.">
            <a:extLst>
              <a:ext uri="{FF2B5EF4-FFF2-40B4-BE49-F238E27FC236}">
                <a16:creationId xmlns:a16="http://schemas.microsoft.com/office/drawing/2014/main" id="{280B804C-CB5B-2447-842B-3E525FEDB5AA}"/>
              </a:ext>
            </a:extLst>
          </p:cNvPr>
          <p:cNvPicPr>
            <a:picLocks noChangeAspect="1"/>
          </p:cNvPicPr>
          <p:nvPr/>
        </p:nvPicPr>
        <p:blipFill>
          <a:blip r:embed="rId18">
            <a:extLst>
              <a:ext uri="{28A0092B-C50C-407E-A947-70E740481C1C}">
                <a14:useLocalDpi xmlns:a14="http://schemas.microsoft.com/office/drawing/2010/main" val="0"/>
              </a:ext>
            </a:extLst>
          </a:blip>
          <a:srcRect t="4534" b="34133"/>
          <a:stretch/>
        </p:blipFill>
        <p:spPr>
          <a:xfrm>
            <a:off x="540786" y="1561850"/>
            <a:ext cx="1250285" cy="1150262"/>
          </a:xfrm>
          <a:prstGeom prst="ellipse">
            <a:avLst/>
          </a:prstGeom>
          <a:ln>
            <a:noFill/>
          </a:ln>
          <a:effectLst>
            <a:softEdge rad="112500"/>
          </a:effectLst>
        </p:spPr>
      </p:pic>
      <p:pic>
        <p:nvPicPr>
          <p:cNvPr id="13" name="Picture 12">
            <a:extLst>
              <a:ext uri="{FF2B5EF4-FFF2-40B4-BE49-F238E27FC236}">
                <a16:creationId xmlns:a16="http://schemas.microsoft.com/office/drawing/2014/main" id="{A8989140-E929-D0BA-EBA2-58071134620E}"/>
              </a:ext>
            </a:extLst>
          </p:cNvPr>
          <p:cNvPicPr>
            <a:picLocks noChangeAspect="1"/>
          </p:cNvPicPr>
          <p:nvPr/>
        </p:nvPicPr>
        <p:blipFill>
          <a:blip r:embed="rId19"/>
          <a:stretch>
            <a:fillRect/>
          </a:stretch>
        </p:blipFill>
        <p:spPr>
          <a:xfrm>
            <a:off x="613351" y="2957930"/>
            <a:ext cx="1072826" cy="1077371"/>
          </a:xfrm>
          <a:prstGeom prst="rect">
            <a:avLst/>
          </a:prstGeom>
        </p:spPr>
      </p:pic>
      <p:pic>
        <p:nvPicPr>
          <p:cNvPr id="14" name="Picture 13">
            <a:extLst>
              <a:ext uri="{FF2B5EF4-FFF2-40B4-BE49-F238E27FC236}">
                <a16:creationId xmlns:a16="http://schemas.microsoft.com/office/drawing/2014/main" id="{95CC8455-1356-DE28-4641-8DC51E25F9C2}"/>
              </a:ext>
            </a:extLst>
          </p:cNvPr>
          <p:cNvPicPr>
            <a:picLocks noChangeAspect="1"/>
          </p:cNvPicPr>
          <p:nvPr/>
        </p:nvPicPr>
        <p:blipFill>
          <a:blip r:embed="rId20"/>
          <a:stretch>
            <a:fillRect/>
          </a:stretch>
        </p:blipFill>
        <p:spPr>
          <a:xfrm>
            <a:off x="506280" y="4292820"/>
            <a:ext cx="1319296" cy="1265634"/>
          </a:xfrm>
          <a:prstGeom prst="ellipse">
            <a:avLst/>
          </a:prstGeom>
          <a:ln>
            <a:noFill/>
          </a:ln>
          <a:effectLst>
            <a:softEdge rad="112500"/>
          </a:effectLst>
        </p:spPr>
      </p:pic>
      <p:sp>
        <p:nvSpPr>
          <p:cNvPr id="24" name="Slide Number Placeholder 5">
            <a:extLst>
              <a:ext uri="{FF2B5EF4-FFF2-40B4-BE49-F238E27FC236}">
                <a16:creationId xmlns:a16="http://schemas.microsoft.com/office/drawing/2014/main" id="{F5729C29-D4A4-93E9-BD4F-9616FFA298BC}"/>
              </a:ext>
            </a:extLst>
          </p:cNvPr>
          <p:cNvSpPr txBox="1">
            <a:spLocks/>
          </p:cNvSpPr>
          <p:nvPr/>
        </p:nvSpPr>
        <p:spPr>
          <a:xfrm>
            <a:off x="8839200" y="6451600"/>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F3F2B2B-7562-479E-82F7-5BE59BD56D98}" type="slidenum">
              <a:rPr lang="en-GB" sz="1100" smtClean="0">
                <a:solidFill>
                  <a:srgbClr val="22294F"/>
                </a:solidFill>
                <a:latin typeface="Avenir" panose="020B0503020203020204"/>
              </a:rPr>
              <a:pPr algn="r">
                <a:defRPr/>
              </a:pPr>
              <a:t>21</a:t>
            </a:fld>
            <a:endParaRPr lang="en-GB" sz="1100">
              <a:solidFill>
                <a:srgbClr val="22294F"/>
              </a:solidFill>
              <a:latin typeface="Avenir" panose="020B0503020203020204"/>
            </a:endParaRPr>
          </a:p>
        </p:txBody>
      </p:sp>
    </p:spTree>
    <p:extLst>
      <p:ext uri="{BB962C8B-B14F-4D97-AF65-F5344CB8AC3E}">
        <p14:creationId xmlns:p14="http://schemas.microsoft.com/office/powerpoint/2010/main" val="1690835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6E0A4-5839-3730-5780-2F678D7BCA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A280A2-52F5-B2D4-BEFB-D5FFB3D2E1C6}"/>
              </a:ext>
            </a:extLst>
          </p:cNvPr>
          <p:cNvSpPr>
            <a:spLocks noGrp="1"/>
          </p:cNvSpPr>
          <p:nvPr>
            <p:ph type="title"/>
          </p:nvPr>
        </p:nvSpPr>
        <p:spPr>
          <a:xfrm>
            <a:off x="609600" y="129933"/>
            <a:ext cx="9398000" cy="698500"/>
          </a:xfrm>
        </p:spPr>
        <p:txBody>
          <a:bodyPr/>
          <a:lstStyle/>
          <a:p>
            <a:r>
              <a:rPr lang="en-SG" sz="2400" b="1" dirty="0"/>
              <a:t>Solutions that can increase customer demand</a:t>
            </a:r>
            <a:br>
              <a:rPr lang="en-SG" sz="2800" dirty="0"/>
            </a:br>
            <a:r>
              <a:rPr lang="en-SG" sz="1800" dirty="0"/>
              <a:t>One size does not fit all in Retirement Solutions</a:t>
            </a:r>
            <a:endParaRPr lang="en-SG" dirty="0"/>
          </a:p>
        </p:txBody>
      </p:sp>
      <p:sp>
        <p:nvSpPr>
          <p:cNvPr id="11" name="Rounded Rectangle 23">
            <a:extLst>
              <a:ext uri="{FF2B5EF4-FFF2-40B4-BE49-F238E27FC236}">
                <a16:creationId xmlns:a16="http://schemas.microsoft.com/office/drawing/2014/main" id="{2300E8E4-C1BF-77EE-6683-5D6DAACD8343}"/>
              </a:ext>
            </a:extLst>
          </p:cNvPr>
          <p:cNvSpPr/>
          <p:nvPr/>
        </p:nvSpPr>
        <p:spPr>
          <a:xfrm>
            <a:off x="-51772" y="1268759"/>
            <a:ext cx="504057" cy="4680519"/>
          </a:xfrm>
          <a:prstGeom prst="roundRect">
            <a:avLst/>
          </a:prstGeom>
          <a:solidFill>
            <a:srgbClr val="D7D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49F948E-FABA-1BF4-C3ED-4002EC3A740C}"/>
              </a:ext>
            </a:extLst>
          </p:cNvPr>
          <p:cNvSpPr txBox="1"/>
          <p:nvPr/>
        </p:nvSpPr>
        <p:spPr>
          <a:xfrm rot="16200000">
            <a:off x="-2015067" y="3455424"/>
            <a:ext cx="4393078" cy="307777"/>
          </a:xfrm>
          <a:prstGeom prst="rect">
            <a:avLst/>
          </a:prstGeom>
          <a:noFill/>
        </p:spPr>
        <p:txBody>
          <a:bodyPr wrap="square" rtlCol="0">
            <a:spAutoFit/>
          </a:bodyPr>
          <a:lstStyle/>
          <a:p>
            <a:pPr algn="ctr" eaLnBrk="1" hangingPunct="1">
              <a:spcBef>
                <a:spcPts val="325"/>
              </a:spcBef>
            </a:pPr>
            <a:r>
              <a:rPr lang="en-US" altLang="en-US" sz="1400" b="1">
                <a:latin typeface="Georgia Pro" panose="02040502050405020303" pitchFamily="18" charset="0"/>
                <a:cs typeface="Tahoma" panose="020B0604030504040204" pitchFamily="34" charset="0"/>
              </a:rPr>
              <a:t>Key Results</a:t>
            </a:r>
            <a:endParaRPr lang="en-US" altLang="en-US" sz="1400">
              <a:latin typeface="Georgia Pro" panose="02040502050405020303" pitchFamily="18" charset="0"/>
              <a:cs typeface="Tahoma" panose="020B0604030504040204" pitchFamily="34" charset="0"/>
            </a:endParaRPr>
          </a:p>
        </p:txBody>
      </p:sp>
      <p:grpSp>
        <p:nvGrpSpPr>
          <p:cNvPr id="35" name="Group 34">
            <a:extLst>
              <a:ext uri="{FF2B5EF4-FFF2-40B4-BE49-F238E27FC236}">
                <a16:creationId xmlns:a16="http://schemas.microsoft.com/office/drawing/2014/main" id="{05557A5B-687E-660C-A3EA-A69A345E4D74}"/>
              </a:ext>
            </a:extLst>
          </p:cNvPr>
          <p:cNvGrpSpPr/>
          <p:nvPr/>
        </p:nvGrpSpPr>
        <p:grpSpPr>
          <a:xfrm>
            <a:off x="3479083" y="1108661"/>
            <a:ext cx="2511382" cy="5131394"/>
            <a:chOff x="3423374" y="2039332"/>
            <a:chExt cx="2511382" cy="3765609"/>
          </a:xfrm>
        </p:grpSpPr>
        <p:sp>
          <p:nvSpPr>
            <p:cNvPr id="37" name="TextBox 36">
              <a:extLst>
                <a:ext uri="{FF2B5EF4-FFF2-40B4-BE49-F238E27FC236}">
                  <a16:creationId xmlns:a16="http://schemas.microsoft.com/office/drawing/2014/main" id="{B01E2048-1888-9D80-45D2-90FF2CA7AD54}"/>
                </a:ext>
              </a:extLst>
            </p:cNvPr>
            <p:cNvSpPr txBox="1"/>
            <p:nvPr/>
          </p:nvSpPr>
          <p:spPr>
            <a:xfrm>
              <a:off x="3429218" y="2791730"/>
              <a:ext cx="2499695" cy="3013211"/>
            </a:xfrm>
            <a:prstGeom prst="roundRect">
              <a:avLst/>
            </a:prstGeom>
            <a:solidFill>
              <a:schemeClr val="accent3">
                <a:lumMod val="20000"/>
                <a:lumOff val="80000"/>
              </a:schemeClr>
            </a:solidFill>
            <a:ln>
              <a:noFill/>
            </a:ln>
          </p:spPr>
          <p:txBody>
            <a:bodyPr wrap="square" lIns="36000" tIns="72000" rIns="36000" bIns="216000" anchor="ctr">
              <a:noAutofit/>
            </a:bodyPr>
            <a:lstStyle/>
            <a:p>
              <a:pPr algn="ctr">
                <a:lnSpc>
                  <a:spcPts val="1780"/>
                </a:lnSpc>
                <a:spcBef>
                  <a:spcPts val="600"/>
                </a:spcBef>
              </a:pPr>
              <a:r>
                <a:rPr lang="en-SG" sz="1400" b="1">
                  <a:effectLst/>
                  <a:latin typeface="Avenir Book" panose="02000503020000020003" pitchFamily="2" charset="0"/>
                  <a:ea typeface="Avenir" panose="02000503020000020003" pitchFamily="2" charset="0"/>
                  <a:cs typeface="Times New Roman" panose="02020603050405020304" pitchFamily="18" charset="0"/>
                </a:rPr>
                <a:t>Brand recognition plays a more significant role for UK workers choosing a retirement plan, </a:t>
              </a:r>
              <a:r>
                <a:rPr lang="en-SG" sz="1400">
                  <a:effectLst/>
                  <a:latin typeface="Avenir Book" panose="02000503020000020003" pitchFamily="2" charset="0"/>
                  <a:ea typeface="Avenir" panose="02000503020000020003" pitchFamily="2" charset="0"/>
                  <a:cs typeface="Times New Roman" panose="02020603050405020304" pitchFamily="18" charset="0"/>
                </a:rPr>
                <a:t>primarily due to the structure of the UK pension system and historical market dynamics. </a:t>
              </a:r>
            </a:p>
            <a:p>
              <a:pPr algn="ctr">
                <a:lnSpc>
                  <a:spcPts val="1780"/>
                </a:lnSpc>
                <a:spcBef>
                  <a:spcPts val="600"/>
                </a:spcBef>
              </a:pPr>
              <a:endParaRPr lang="en-SG" sz="1400" b="1">
                <a:latin typeface="Avenir Book" panose="02000503020000020003" pitchFamily="2" charset="0"/>
                <a:ea typeface="Avenir" panose="02000503020000020003" pitchFamily="2" charset="0"/>
                <a:cs typeface="Times New Roman" panose="02020603050405020304" pitchFamily="18" charset="0"/>
              </a:endParaRPr>
            </a:p>
            <a:p>
              <a:pPr algn="ctr">
                <a:lnSpc>
                  <a:spcPts val="1780"/>
                </a:lnSpc>
                <a:spcBef>
                  <a:spcPts val="600"/>
                </a:spcBef>
              </a:pPr>
              <a:r>
                <a:rPr lang="en-SG" sz="1400" b="1">
                  <a:effectLst/>
                  <a:latin typeface="Avenir Book" panose="02000503020000020003" pitchFamily="2" charset="0"/>
                  <a:ea typeface="Avenir" panose="02000503020000020003" pitchFamily="2" charset="0"/>
                  <a:cs typeface="Times New Roman" panose="02020603050405020304" pitchFamily="18" charset="0"/>
                </a:rPr>
                <a:t>In contrast, it holds less weight in Australia and the US.</a:t>
              </a:r>
              <a:endParaRPr lang="en-GB" sz="1400" b="1">
                <a:effectLst/>
                <a:latin typeface="Avenir Book" panose="02000503020000020003" pitchFamily="2" charset="0"/>
                <a:ea typeface="Avenir" panose="02000503020000020003" pitchFamily="2" charset="0"/>
                <a:cs typeface="Times New Roman" panose="02020603050405020304" pitchFamily="18" charset="0"/>
              </a:endParaRPr>
            </a:p>
          </p:txBody>
        </p:sp>
        <p:sp>
          <p:nvSpPr>
            <p:cNvPr id="41" name="Arrow: Down 9">
              <a:extLst>
                <a:ext uri="{FF2B5EF4-FFF2-40B4-BE49-F238E27FC236}">
                  <a16:creationId xmlns:a16="http://schemas.microsoft.com/office/drawing/2014/main" id="{162E2D97-2F0A-B136-DE95-33E1915FCB1E}"/>
                </a:ext>
              </a:extLst>
            </p:cNvPr>
            <p:cNvSpPr/>
            <p:nvPr/>
          </p:nvSpPr>
          <p:spPr>
            <a:xfrm>
              <a:off x="4281098" y="2229023"/>
              <a:ext cx="795935" cy="562707"/>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ed Rectangle 1">
              <a:extLst>
                <a:ext uri="{FF2B5EF4-FFF2-40B4-BE49-F238E27FC236}">
                  <a16:creationId xmlns:a16="http://schemas.microsoft.com/office/drawing/2014/main" id="{E6418298-FEC9-8C7F-1216-B3F89C489CD9}"/>
                </a:ext>
              </a:extLst>
            </p:cNvPr>
            <p:cNvSpPr/>
            <p:nvPr/>
          </p:nvSpPr>
          <p:spPr>
            <a:xfrm>
              <a:off x="3423374" y="2039332"/>
              <a:ext cx="2511382" cy="56270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mj-lt"/>
                </a:rPr>
                <a:t>Brand Perception</a:t>
              </a:r>
            </a:p>
          </p:txBody>
        </p:sp>
      </p:grpSp>
      <p:grpSp>
        <p:nvGrpSpPr>
          <p:cNvPr id="43" name="Group 42">
            <a:extLst>
              <a:ext uri="{FF2B5EF4-FFF2-40B4-BE49-F238E27FC236}">
                <a16:creationId xmlns:a16="http://schemas.microsoft.com/office/drawing/2014/main" id="{E22872BF-2BE4-1197-A8A8-E2479DC362A5}"/>
              </a:ext>
            </a:extLst>
          </p:cNvPr>
          <p:cNvGrpSpPr/>
          <p:nvPr/>
        </p:nvGrpSpPr>
        <p:grpSpPr>
          <a:xfrm>
            <a:off x="6210115" y="1108661"/>
            <a:ext cx="2511723" cy="5130093"/>
            <a:chOff x="6228661" y="2039332"/>
            <a:chExt cx="2511723" cy="3764656"/>
          </a:xfrm>
        </p:grpSpPr>
        <p:sp>
          <p:nvSpPr>
            <p:cNvPr id="44" name="Arrow: Down 10">
              <a:extLst>
                <a:ext uri="{FF2B5EF4-FFF2-40B4-BE49-F238E27FC236}">
                  <a16:creationId xmlns:a16="http://schemas.microsoft.com/office/drawing/2014/main" id="{6B769A3A-9FE7-975B-3DBA-DFB0A30AE1B2}"/>
                </a:ext>
              </a:extLst>
            </p:cNvPr>
            <p:cNvSpPr/>
            <p:nvPr/>
          </p:nvSpPr>
          <p:spPr>
            <a:xfrm>
              <a:off x="7121498" y="2229022"/>
              <a:ext cx="795935" cy="562706"/>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17">
              <a:extLst>
                <a:ext uri="{FF2B5EF4-FFF2-40B4-BE49-F238E27FC236}">
                  <a16:creationId xmlns:a16="http://schemas.microsoft.com/office/drawing/2014/main" id="{2E31B62F-0C7A-7C70-1CE2-BFE3D190983F}"/>
                </a:ext>
              </a:extLst>
            </p:cNvPr>
            <p:cNvSpPr/>
            <p:nvPr/>
          </p:nvSpPr>
          <p:spPr>
            <a:xfrm>
              <a:off x="6241984" y="2791730"/>
              <a:ext cx="2498400" cy="301225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144000" rtlCol="0" anchor="ctr"/>
            <a:lstStyle/>
            <a:p>
              <a:pPr algn="ctr">
                <a:lnSpc>
                  <a:spcPts val="1780"/>
                </a:lnSpc>
                <a:spcBef>
                  <a:spcPts val="600"/>
                </a:spcBef>
              </a:pPr>
              <a:r>
                <a:rPr lang="en-SG" sz="1400" b="1" dirty="0">
                  <a:solidFill>
                    <a:schemeClr val="tx1"/>
                  </a:solidFill>
                  <a:effectLst/>
                  <a:latin typeface="Avenir Book" panose="02000503020000020003" pitchFamily="2" charset="0"/>
                  <a:ea typeface="Avenir" panose="02000503020000020003" pitchFamily="2" charset="0"/>
                  <a:cs typeface="Times New Roman" panose="02020603050405020304" pitchFamily="18" charset="0"/>
                </a:rPr>
                <a:t>In Australia, financial advice, particularly around retirement, is viewed with caution. </a:t>
              </a:r>
              <a:r>
                <a:rPr lang="en-SG" sz="1400" dirty="0">
                  <a:solidFill>
                    <a:schemeClr val="tx1"/>
                  </a:solidFill>
                  <a:effectLst/>
                  <a:latin typeface="Avenir Book" panose="02000503020000020003" pitchFamily="2" charset="0"/>
                  <a:ea typeface="Avenir" panose="02000503020000020003" pitchFamily="2" charset="0"/>
                  <a:cs typeface="Times New Roman" panose="02020603050405020304" pitchFamily="18" charset="0"/>
                </a:rPr>
                <a:t>Australians tend to be sceptical of "free" advice and place a high value on qualifications and independence. </a:t>
              </a:r>
            </a:p>
            <a:p>
              <a:pPr algn="ctr">
                <a:lnSpc>
                  <a:spcPts val="1780"/>
                </a:lnSpc>
                <a:spcBef>
                  <a:spcPts val="600"/>
                </a:spcBef>
              </a:pPr>
              <a:endParaRPr lang="en-SG" sz="1400" dirty="0">
                <a:solidFill>
                  <a:schemeClr val="tx1"/>
                </a:solidFill>
                <a:latin typeface="Avenir Book" panose="02000503020000020003" pitchFamily="2" charset="0"/>
                <a:ea typeface="Avenir" panose="02000503020000020003" pitchFamily="2" charset="0"/>
                <a:cs typeface="Times New Roman" panose="02020603050405020304" pitchFamily="18" charset="0"/>
              </a:endParaRPr>
            </a:p>
            <a:p>
              <a:pPr algn="ctr">
                <a:lnSpc>
                  <a:spcPts val="1780"/>
                </a:lnSpc>
                <a:spcBef>
                  <a:spcPts val="600"/>
                </a:spcBef>
              </a:pPr>
              <a:r>
                <a:rPr lang="en-SG" sz="1400" b="1" dirty="0">
                  <a:solidFill>
                    <a:schemeClr val="tx1"/>
                  </a:solidFill>
                  <a:effectLst/>
                  <a:latin typeface="Avenir Book" panose="02000503020000020003" pitchFamily="2" charset="0"/>
                  <a:ea typeface="Avenir" panose="02000503020000020003" pitchFamily="2" charset="0"/>
                  <a:cs typeface="Times New Roman" panose="02020603050405020304" pitchFamily="18" charset="0"/>
                </a:rPr>
                <a:t>This contrasts with the UK and US, where advice is more widely accepted and less scrutinised.</a:t>
              </a:r>
              <a:endParaRPr lang="en-GB" sz="1400" dirty="0">
                <a:solidFill>
                  <a:schemeClr val="tx1"/>
                </a:solidFill>
                <a:effectLst/>
                <a:latin typeface="Avenir Book" panose="02000503020000020003" pitchFamily="2" charset="0"/>
                <a:ea typeface="Avenir" panose="02000503020000020003" pitchFamily="2" charset="0"/>
                <a:cs typeface="Times New Roman" panose="02020603050405020304" pitchFamily="18" charset="0"/>
              </a:endParaRPr>
            </a:p>
          </p:txBody>
        </p:sp>
        <p:sp>
          <p:nvSpPr>
            <p:cNvPr id="46" name="Rounded Rectangle 3">
              <a:extLst>
                <a:ext uri="{FF2B5EF4-FFF2-40B4-BE49-F238E27FC236}">
                  <a16:creationId xmlns:a16="http://schemas.microsoft.com/office/drawing/2014/main" id="{05D97C1C-B6F0-60C1-8C5B-938C7E10432B}"/>
                </a:ext>
              </a:extLst>
            </p:cNvPr>
            <p:cNvSpPr/>
            <p:nvPr/>
          </p:nvSpPr>
          <p:spPr>
            <a:xfrm>
              <a:off x="6228661" y="2039332"/>
              <a:ext cx="2511382" cy="56270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mj-lt"/>
                </a:rPr>
                <a:t>Advice</a:t>
              </a:r>
            </a:p>
          </p:txBody>
        </p:sp>
      </p:grpSp>
      <p:grpSp>
        <p:nvGrpSpPr>
          <p:cNvPr id="47" name="Group 46">
            <a:extLst>
              <a:ext uri="{FF2B5EF4-FFF2-40B4-BE49-F238E27FC236}">
                <a16:creationId xmlns:a16="http://schemas.microsoft.com/office/drawing/2014/main" id="{29EABA49-96EF-842F-6CAF-44735691F809}"/>
              </a:ext>
            </a:extLst>
          </p:cNvPr>
          <p:cNvGrpSpPr/>
          <p:nvPr/>
        </p:nvGrpSpPr>
        <p:grpSpPr>
          <a:xfrm>
            <a:off x="8941147" y="1108660"/>
            <a:ext cx="2519299" cy="5130089"/>
            <a:chOff x="8976321" y="2039332"/>
            <a:chExt cx="2078197" cy="3764653"/>
          </a:xfrm>
        </p:grpSpPr>
        <p:sp>
          <p:nvSpPr>
            <p:cNvPr id="48" name="TextBox 47">
              <a:extLst>
                <a:ext uri="{FF2B5EF4-FFF2-40B4-BE49-F238E27FC236}">
                  <a16:creationId xmlns:a16="http://schemas.microsoft.com/office/drawing/2014/main" id="{2DF2FDA1-26A5-3BFF-7843-73C9CE3CBD5C}"/>
                </a:ext>
              </a:extLst>
            </p:cNvPr>
            <p:cNvSpPr txBox="1"/>
            <p:nvPr/>
          </p:nvSpPr>
          <p:spPr>
            <a:xfrm>
              <a:off x="8993561" y="2791730"/>
              <a:ext cx="2060957" cy="3012255"/>
            </a:xfrm>
            <a:prstGeom prst="roundRect">
              <a:avLst/>
            </a:prstGeom>
            <a:solidFill>
              <a:schemeClr val="accent2">
                <a:lumMod val="20000"/>
                <a:lumOff val="80000"/>
              </a:schemeClr>
            </a:solidFill>
            <a:ln>
              <a:noFill/>
            </a:ln>
          </p:spPr>
          <p:txBody>
            <a:bodyPr wrap="square" lIns="36000" tIns="36000" rIns="36000" bIns="251999">
              <a:noAutofit/>
            </a:bodyPr>
            <a:lstStyle/>
            <a:p>
              <a:pPr algn="ctr">
                <a:lnSpc>
                  <a:spcPts val="1780"/>
                </a:lnSpc>
                <a:spcBef>
                  <a:spcPts val="600"/>
                </a:spcBef>
              </a:pPr>
              <a:r>
                <a:rPr lang="en-SG" sz="1400" b="1">
                  <a:effectLst/>
                  <a:latin typeface="Avenir Book" panose="02000503020000020003" pitchFamily="2" charset="0"/>
                  <a:ea typeface="Avenir" panose="02000503020000020003" pitchFamily="2" charset="0"/>
                  <a:cs typeface="Times New Roman" panose="02020603050405020304" pitchFamily="18" charset="0"/>
                </a:rPr>
                <a:t>Default decumulation options could provide valuable support </a:t>
              </a:r>
              <a:r>
                <a:rPr lang="en-SG" sz="1400">
                  <a:effectLst/>
                  <a:latin typeface="Avenir Book" panose="02000503020000020003" pitchFamily="2" charset="0"/>
                  <a:ea typeface="Avenir" panose="02000503020000020003" pitchFamily="2" charset="0"/>
                  <a:cs typeface="Times New Roman" panose="02020603050405020304" pitchFamily="18" charset="0"/>
                </a:rPr>
                <a:t>across Australia, the UK, and the US by helping retirees convert savings into sustainable income, but each market has distinct needs. </a:t>
              </a:r>
            </a:p>
            <a:p>
              <a:pPr algn="ctr">
                <a:lnSpc>
                  <a:spcPts val="1780"/>
                </a:lnSpc>
                <a:spcBef>
                  <a:spcPts val="600"/>
                </a:spcBef>
              </a:pPr>
              <a:r>
                <a:rPr lang="en-SG" sz="1400" b="1">
                  <a:effectLst/>
                  <a:latin typeface="Avenir Book" panose="02000503020000020003" pitchFamily="2" charset="0"/>
                  <a:ea typeface="Avenir" panose="02000503020000020003" pitchFamily="2" charset="0"/>
                  <a:cs typeface="Times New Roman" panose="02020603050405020304" pitchFamily="18" charset="0"/>
                </a:rPr>
                <a:t>In Australia, they offer structure for disengaged retirees; in the UK, they can guide choices post-Pension </a:t>
              </a:r>
              <a:r>
                <a:rPr lang="en-SG" sz="1400" b="1">
                  <a:latin typeface="Avenir Book" panose="02000503020000020003" pitchFamily="2" charset="0"/>
                  <a:ea typeface="Avenir" panose="02000503020000020003" pitchFamily="2" charset="0"/>
                  <a:cs typeface="Times New Roman" panose="02020603050405020304" pitchFamily="18" charset="0"/>
                </a:rPr>
                <a:t>F</a:t>
              </a:r>
              <a:r>
                <a:rPr lang="en-SG" sz="1400" b="1">
                  <a:effectLst/>
                  <a:latin typeface="Avenir Book" panose="02000503020000020003" pitchFamily="2" charset="0"/>
                  <a:ea typeface="Avenir" panose="02000503020000020003" pitchFamily="2" charset="0"/>
                  <a:cs typeface="Times New Roman" panose="02020603050405020304" pitchFamily="18" charset="0"/>
                </a:rPr>
                <a:t>reedoms; and in the US, they are helping to guide individuals to lifetime income during the accumulation phase. </a:t>
              </a:r>
              <a:endParaRPr lang="en-GB" sz="1400">
                <a:effectLst/>
                <a:latin typeface="Avenir Book" panose="02000503020000020003" pitchFamily="2" charset="0"/>
                <a:ea typeface="Avenir" panose="02000503020000020003" pitchFamily="2" charset="0"/>
                <a:cs typeface="Times New Roman" panose="02020603050405020304" pitchFamily="18" charset="0"/>
              </a:endParaRPr>
            </a:p>
          </p:txBody>
        </p:sp>
        <p:sp>
          <p:nvSpPr>
            <p:cNvPr id="49" name="Arrow: Down 11">
              <a:extLst>
                <a:ext uri="{FF2B5EF4-FFF2-40B4-BE49-F238E27FC236}">
                  <a16:creationId xmlns:a16="http://schemas.microsoft.com/office/drawing/2014/main" id="{230ED5AD-68D8-52A8-A1D5-72CB87E2C2FE}"/>
                </a:ext>
              </a:extLst>
            </p:cNvPr>
            <p:cNvSpPr/>
            <p:nvPr/>
          </p:nvSpPr>
          <p:spPr>
            <a:xfrm>
              <a:off x="9667126" y="2229023"/>
              <a:ext cx="652687" cy="56270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ounded Rectangle 5">
              <a:extLst>
                <a:ext uri="{FF2B5EF4-FFF2-40B4-BE49-F238E27FC236}">
                  <a16:creationId xmlns:a16="http://schemas.microsoft.com/office/drawing/2014/main" id="{1BC9C30B-BDA0-8C53-17AD-F82039CFB34F}"/>
                </a:ext>
              </a:extLst>
            </p:cNvPr>
            <p:cNvSpPr/>
            <p:nvPr/>
          </p:nvSpPr>
          <p:spPr>
            <a:xfrm>
              <a:off x="8976321" y="2039332"/>
              <a:ext cx="2071666" cy="56270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mj-lt"/>
                </a:rPr>
                <a:t>Default Options</a:t>
              </a:r>
            </a:p>
          </p:txBody>
        </p:sp>
      </p:grpSp>
      <p:grpSp>
        <p:nvGrpSpPr>
          <p:cNvPr id="51" name="Group 50">
            <a:extLst>
              <a:ext uri="{FF2B5EF4-FFF2-40B4-BE49-F238E27FC236}">
                <a16:creationId xmlns:a16="http://schemas.microsoft.com/office/drawing/2014/main" id="{79ED7D6F-6787-3244-9307-A7F835EFAEE1}"/>
              </a:ext>
            </a:extLst>
          </p:cNvPr>
          <p:cNvGrpSpPr/>
          <p:nvPr/>
        </p:nvGrpSpPr>
        <p:grpSpPr>
          <a:xfrm>
            <a:off x="759738" y="1108659"/>
            <a:ext cx="2499695" cy="5131833"/>
            <a:chOff x="693318" y="2039332"/>
            <a:chExt cx="2499695" cy="3765932"/>
          </a:xfrm>
        </p:grpSpPr>
        <p:sp>
          <p:nvSpPr>
            <p:cNvPr id="52" name="TextBox 51">
              <a:extLst>
                <a:ext uri="{FF2B5EF4-FFF2-40B4-BE49-F238E27FC236}">
                  <a16:creationId xmlns:a16="http://schemas.microsoft.com/office/drawing/2014/main" id="{B21AB16E-DC00-32E0-371B-2FF98E2DAA72}"/>
                </a:ext>
              </a:extLst>
            </p:cNvPr>
            <p:cNvSpPr txBox="1"/>
            <p:nvPr/>
          </p:nvSpPr>
          <p:spPr>
            <a:xfrm>
              <a:off x="693318" y="2791730"/>
              <a:ext cx="2499695" cy="3013534"/>
            </a:xfrm>
            <a:prstGeom prst="roundRect">
              <a:avLst/>
            </a:prstGeom>
            <a:solidFill>
              <a:schemeClr val="tx1">
                <a:lumMod val="20000"/>
                <a:lumOff val="80000"/>
              </a:schemeClr>
            </a:solidFill>
            <a:ln>
              <a:noFill/>
            </a:ln>
          </p:spPr>
          <p:txBody>
            <a:bodyPr wrap="square" lIns="36000" tIns="108000" rIns="36000" bIns="108000" anchor="ctr">
              <a:noAutofit/>
            </a:bodyPr>
            <a:lstStyle/>
            <a:p>
              <a:pPr algn="ctr">
                <a:lnSpc>
                  <a:spcPts val="1780"/>
                </a:lnSpc>
                <a:spcBef>
                  <a:spcPts val="600"/>
                </a:spcBef>
              </a:pPr>
              <a:r>
                <a:rPr lang="en-SG" sz="1400">
                  <a:effectLst/>
                  <a:latin typeface="Avenir Book" panose="02000503020000020003" pitchFamily="2" charset="0"/>
                  <a:ea typeface="Avenir" panose="02000503020000020003" pitchFamily="2" charset="0"/>
                  <a:cs typeface="Times New Roman" panose="02020603050405020304" pitchFamily="18" charset="0"/>
                </a:rPr>
                <a:t>Australians show a strong preference for digital tools to support retirement decision-making, </a:t>
              </a:r>
              <a:r>
                <a:rPr lang="en-SG" sz="1400" b="1">
                  <a:effectLst/>
                  <a:latin typeface="Avenir Book" panose="02000503020000020003" pitchFamily="2" charset="0"/>
                  <a:ea typeface="Avenir" panose="02000503020000020003" pitchFamily="2" charset="0"/>
                  <a:cs typeface="Times New Roman" panose="02020603050405020304" pitchFamily="18" charset="0"/>
                </a:rPr>
                <a:t>but uniquely value personal, real-life stories to enhance those tools. </a:t>
              </a:r>
            </a:p>
            <a:p>
              <a:pPr algn="ctr">
                <a:lnSpc>
                  <a:spcPts val="1780"/>
                </a:lnSpc>
                <a:spcBef>
                  <a:spcPts val="600"/>
                </a:spcBef>
              </a:pPr>
              <a:endParaRPr lang="en-SG" sz="1400" b="1">
                <a:latin typeface="Avenir Book" panose="02000503020000020003" pitchFamily="2" charset="0"/>
                <a:ea typeface="Avenir" panose="02000503020000020003" pitchFamily="2" charset="0"/>
                <a:cs typeface="Times New Roman" panose="02020603050405020304" pitchFamily="18" charset="0"/>
              </a:endParaRPr>
            </a:p>
            <a:p>
              <a:pPr algn="ctr">
                <a:lnSpc>
                  <a:spcPts val="1780"/>
                </a:lnSpc>
                <a:spcBef>
                  <a:spcPts val="600"/>
                </a:spcBef>
              </a:pPr>
              <a:r>
                <a:rPr lang="en-SG" sz="1400" b="1">
                  <a:effectLst/>
                  <a:latin typeface="Avenir Book" panose="02000503020000020003" pitchFamily="2" charset="0"/>
                  <a:ea typeface="Avenir" panose="02000503020000020003" pitchFamily="2" charset="0"/>
                  <a:cs typeface="Times New Roman" panose="02020603050405020304" pitchFamily="18" charset="0"/>
                </a:rPr>
                <a:t>This contrasts with the UK and US, where emotional storytelling plays a less central role.</a:t>
              </a:r>
              <a:endParaRPr lang="en-GB" sz="1400" b="1">
                <a:effectLst/>
                <a:latin typeface="Avenir Book" panose="02000503020000020003" pitchFamily="2" charset="0"/>
                <a:ea typeface="Avenir" panose="02000503020000020003" pitchFamily="2" charset="0"/>
                <a:cs typeface="Times New Roman" panose="02020603050405020304" pitchFamily="18" charset="0"/>
              </a:endParaRPr>
            </a:p>
          </p:txBody>
        </p:sp>
        <p:sp>
          <p:nvSpPr>
            <p:cNvPr id="53" name="Arrow: Down 8">
              <a:extLst>
                <a:ext uri="{FF2B5EF4-FFF2-40B4-BE49-F238E27FC236}">
                  <a16:creationId xmlns:a16="http://schemas.microsoft.com/office/drawing/2014/main" id="{8C813B3E-7DB2-2A68-9F7D-431A3FE39990}"/>
                </a:ext>
              </a:extLst>
            </p:cNvPr>
            <p:cNvSpPr/>
            <p:nvPr/>
          </p:nvSpPr>
          <p:spPr>
            <a:xfrm>
              <a:off x="1545198" y="2229026"/>
              <a:ext cx="795935" cy="562704"/>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ounded Rectangle 6">
              <a:extLst>
                <a:ext uri="{FF2B5EF4-FFF2-40B4-BE49-F238E27FC236}">
                  <a16:creationId xmlns:a16="http://schemas.microsoft.com/office/drawing/2014/main" id="{ED21A3F9-ED31-4EF1-7199-257825126919}"/>
                </a:ext>
              </a:extLst>
            </p:cNvPr>
            <p:cNvSpPr/>
            <p:nvPr/>
          </p:nvSpPr>
          <p:spPr>
            <a:xfrm>
              <a:off x="710536" y="2039332"/>
              <a:ext cx="2465258" cy="56270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mj-lt"/>
                </a:rPr>
                <a:t>Digital Tools</a:t>
              </a:r>
            </a:p>
          </p:txBody>
        </p:sp>
      </p:grpSp>
      <p:sp>
        <p:nvSpPr>
          <p:cNvPr id="5" name="Slide Number Placeholder 5">
            <a:extLst>
              <a:ext uri="{FF2B5EF4-FFF2-40B4-BE49-F238E27FC236}">
                <a16:creationId xmlns:a16="http://schemas.microsoft.com/office/drawing/2014/main" id="{C1ECBCAF-CBB9-BC86-4A5F-30D85E46594D}"/>
              </a:ext>
            </a:extLst>
          </p:cNvPr>
          <p:cNvSpPr txBox="1">
            <a:spLocks/>
          </p:cNvSpPr>
          <p:nvPr/>
        </p:nvSpPr>
        <p:spPr>
          <a:xfrm>
            <a:off x="8839200" y="6451600"/>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F3F2B2B-7562-479E-82F7-5BE59BD56D98}" type="slidenum">
              <a:rPr lang="en-GB" sz="1100" smtClean="0">
                <a:solidFill>
                  <a:srgbClr val="22294F"/>
                </a:solidFill>
                <a:latin typeface="Avenir" panose="020B0503020203020204"/>
              </a:rPr>
              <a:pPr algn="r">
                <a:defRPr/>
              </a:pPr>
              <a:t>22</a:t>
            </a:fld>
            <a:endParaRPr lang="en-GB" sz="1100">
              <a:solidFill>
                <a:srgbClr val="22294F"/>
              </a:solidFill>
              <a:latin typeface="Avenir" panose="020B0503020203020204"/>
            </a:endParaRPr>
          </a:p>
        </p:txBody>
      </p:sp>
    </p:spTree>
    <p:extLst>
      <p:ext uri="{BB962C8B-B14F-4D97-AF65-F5344CB8AC3E}">
        <p14:creationId xmlns:p14="http://schemas.microsoft.com/office/powerpoint/2010/main" val="3605187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094D6-2112-2855-4A04-152F2731E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02504B-CD7F-45B2-7AFA-D7CD36010F11}"/>
              </a:ext>
            </a:extLst>
          </p:cNvPr>
          <p:cNvSpPr>
            <a:spLocks noGrp="1"/>
          </p:cNvSpPr>
          <p:nvPr>
            <p:ph type="title"/>
          </p:nvPr>
        </p:nvSpPr>
        <p:spPr>
          <a:xfrm>
            <a:off x="609600" y="129933"/>
            <a:ext cx="9398000" cy="698500"/>
          </a:xfrm>
        </p:spPr>
        <p:txBody>
          <a:bodyPr/>
          <a:lstStyle/>
          <a:p>
            <a:r>
              <a:rPr lang="en-SG" sz="2400" b="1" dirty="0"/>
              <a:t>Overseas case studies </a:t>
            </a:r>
            <a:br>
              <a:rPr lang="en-SG" sz="4000" dirty="0"/>
            </a:br>
            <a:r>
              <a:rPr lang="en-SG" sz="1800" dirty="0"/>
              <a:t>What can we learn from our US colleagues?</a:t>
            </a:r>
            <a:endParaRPr lang="en-SG" dirty="0"/>
          </a:p>
        </p:txBody>
      </p:sp>
      <p:sp>
        <p:nvSpPr>
          <p:cNvPr id="11" name="Rounded Rectangle 23">
            <a:extLst>
              <a:ext uri="{FF2B5EF4-FFF2-40B4-BE49-F238E27FC236}">
                <a16:creationId xmlns:a16="http://schemas.microsoft.com/office/drawing/2014/main" id="{3FF9D29B-0C85-5E15-5025-DF788E82A617}"/>
              </a:ext>
            </a:extLst>
          </p:cNvPr>
          <p:cNvSpPr/>
          <p:nvPr/>
        </p:nvSpPr>
        <p:spPr>
          <a:xfrm>
            <a:off x="-51772" y="1268759"/>
            <a:ext cx="504057" cy="4680519"/>
          </a:xfrm>
          <a:prstGeom prst="roundRect">
            <a:avLst/>
          </a:prstGeom>
          <a:solidFill>
            <a:srgbClr val="D7D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74E9F0F-751A-AB38-6E75-DBB66E83C8D0}"/>
              </a:ext>
            </a:extLst>
          </p:cNvPr>
          <p:cNvSpPr txBox="1"/>
          <p:nvPr/>
        </p:nvSpPr>
        <p:spPr>
          <a:xfrm rot="16200000">
            <a:off x="-2015067" y="3455424"/>
            <a:ext cx="4393078" cy="307777"/>
          </a:xfrm>
          <a:prstGeom prst="rect">
            <a:avLst/>
          </a:prstGeom>
          <a:noFill/>
        </p:spPr>
        <p:txBody>
          <a:bodyPr wrap="square" rtlCol="0">
            <a:spAutoFit/>
          </a:bodyPr>
          <a:lstStyle/>
          <a:p>
            <a:pPr algn="ctr" eaLnBrk="1" hangingPunct="1">
              <a:spcBef>
                <a:spcPts val="325"/>
              </a:spcBef>
            </a:pPr>
            <a:r>
              <a:rPr lang="en-US" altLang="en-US" sz="1400" b="1">
                <a:latin typeface="Georgia Pro" panose="02040502050405020303" pitchFamily="18" charset="0"/>
                <a:cs typeface="Tahoma" panose="020B0604030504040204" pitchFamily="34" charset="0"/>
              </a:rPr>
              <a:t>Key Results</a:t>
            </a:r>
            <a:endParaRPr lang="en-US" altLang="en-US" sz="1400">
              <a:latin typeface="Georgia Pro" panose="02040502050405020303" pitchFamily="18" charset="0"/>
              <a:cs typeface="Tahoma" panose="020B0604030504040204" pitchFamily="34" charset="0"/>
            </a:endParaRPr>
          </a:p>
        </p:txBody>
      </p:sp>
      <p:sp>
        <p:nvSpPr>
          <p:cNvPr id="3" name="Text Placeholder 2">
            <a:extLst>
              <a:ext uri="{FF2B5EF4-FFF2-40B4-BE49-F238E27FC236}">
                <a16:creationId xmlns:a16="http://schemas.microsoft.com/office/drawing/2014/main" id="{07B89473-F7B6-49A8-99E4-FBD091F7DFF4}"/>
              </a:ext>
            </a:extLst>
          </p:cNvPr>
          <p:cNvSpPr txBox="1">
            <a:spLocks/>
          </p:cNvSpPr>
          <p:nvPr/>
        </p:nvSpPr>
        <p:spPr>
          <a:xfrm>
            <a:off x="614514" y="1269353"/>
            <a:ext cx="8224686" cy="4754880"/>
          </a:xfrm>
          <a:prstGeom prst="rect">
            <a:avLst/>
          </a:prstGeom>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100000"/>
              </a:lnSpc>
              <a:spcBef>
                <a:spcPts val="0"/>
              </a:spcBef>
              <a:spcAft>
                <a:spcPts val="900"/>
              </a:spcAft>
              <a:buFont typeface="Arial" panose="020B0604020202020204" pitchFamily="34" charset="0"/>
              <a:buNone/>
              <a:defRPr sz="2000" b="0" kern="1200">
                <a:solidFill>
                  <a:schemeClr val="accent2"/>
                </a:solidFill>
                <a:latin typeface="+mj-lt"/>
                <a:ea typeface="+mn-ea"/>
                <a:cs typeface="+mn-cs"/>
              </a:defRPr>
            </a:lvl1pPr>
            <a:lvl2pPr marL="230400" indent="-228600" algn="l" rtl="0" eaLnBrk="1" fontAlgn="base" hangingPunct="1">
              <a:lnSpc>
                <a:spcPct val="114000"/>
              </a:lnSpc>
              <a:spcBef>
                <a:spcPts val="0"/>
              </a:spcBef>
              <a:spcAft>
                <a:spcPts val="900"/>
              </a:spcAft>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1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4" name="Slide Number Placeholder 48">
            <a:extLst>
              <a:ext uri="{FF2B5EF4-FFF2-40B4-BE49-F238E27FC236}">
                <a16:creationId xmlns:a16="http://schemas.microsoft.com/office/drawing/2014/main" id="{D3A8343A-2F7A-4E95-E27E-CAC312D9A4A2}"/>
              </a:ext>
            </a:extLst>
          </p:cNvPr>
          <p:cNvSpPr txBox="1">
            <a:spLocks/>
          </p:cNvSpPr>
          <p:nvPr/>
        </p:nvSpPr>
        <p:spPr>
          <a:xfrm>
            <a:off x="9113440" y="6427787"/>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847BC86A-F294-4A53-921E-EEB66BC96701}" type="slidenum">
              <a:rPr lang="en-GB" sz="1100" b="1" smtClean="0">
                <a:solidFill>
                  <a:schemeClr val="bg1"/>
                </a:solidFill>
              </a:rPr>
              <a:pPr algn="r">
                <a:defRPr/>
              </a:pPr>
              <a:t>23</a:t>
            </a:fld>
            <a:endParaRPr lang="en-GB" sz="1100" b="1">
              <a:solidFill>
                <a:schemeClr val="bg1"/>
              </a:solidFill>
            </a:endParaRPr>
          </a:p>
        </p:txBody>
      </p:sp>
      <p:pic>
        <p:nvPicPr>
          <p:cNvPr id="5" name="Picture 4">
            <a:extLst>
              <a:ext uri="{FF2B5EF4-FFF2-40B4-BE49-F238E27FC236}">
                <a16:creationId xmlns:a16="http://schemas.microsoft.com/office/drawing/2014/main" id="{01C33DE1-BE42-03C1-9302-BD4AE793B658}"/>
              </a:ext>
            </a:extLst>
          </p:cNvPr>
          <p:cNvPicPr>
            <a:picLocks noChangeAspect="1"/>
          </p:cNvPicPr>
          <p:nvPr/>
        </p:nvPicPr>
        <p:blipFill>
          <a:blip r:embed="rId2"/>
          <a:stretch>
            <a:fillRect/>
          </a:stretch>
        </p:blipFill>
        <p:spPr>
          <a:xfrm>
            <a:off x="740891" y="2412732"/>
            <a:ext cx="10828498" cy="3521372"/>
          </a:xfrm>
          <a:prstGeom prst="rect">
            <a:avLst/>
          </a:prstGeom>
        </p:spPr>
      </p:pic>
      <p:sp>
        <p:nvSpPr>
          <p:cNvPr id="6" name="Pentagon 22">
            <a:extLst>
              <a:ext uri="{FF2B5EF4-FFF2-40B4-BE49-F238E27FC236}">
                <a16:creationId xmlns:a16="http://schemas.microsoft.com/office/drawing/2014/main" id="{C9C60189-5DB6-0BAD-E037-20586B3F90D2}"/>
              </a:ext>
            </a:extLst>
          </p:cNvPr>
          <p:cNvSpPr/>
          <p:nvPr/>
        </p:nvSpPr>
        <p:spPr>
          <a:xfrm>
            <a:off x="2063552" y="6101072"/>
            <a:ext cx="8269686" cy="812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58B3281-3770-480E-4008-81AF481897FF}"/>
              </a:ext>
            </a:extLst>
          </p:cNvPr>
          <p:cNvSpPr txBox="1"/>
          <p:nvPr/>
        </p:nvSpPr>
        <p:spPr>
          <a:xfrm>
            <a:off x="10433052" y="5936640"/>
            <a:ext cx="1617944" cy="584775"/>
          </a:xfrm>
          <a:prstGeom prst="rect">
            <a:avLst/>
          </a:prstGeom>
          <a:noFill/>
        </p:spPr>
        <p:txBody>
          <a:bodyPr wrap="square" rtlCol="0">
            <a:spAutoFit/>
          </a:bodyPr>
          <a:lstStyle/>
          <a:p>
            <a:r>
              <a:rPr lang="en-US" sz="1600">
                <a:solidFill>
                  <a:schemeClr val="tx2"/>
                </a:solidFill>
                <a:latin typeface="+mj-lt"/>
              </a:rPr>
              <a:t>RETIREMENT BEGINS</a:t>
            </a:r>
          </a:p>
        </p:txBody>
      </p:sp>
      <p:cxnSp>
        <p:nvCxnSpPr>
          <p:cNvPr id="8" name="Straight Arrow Connector 7">
            <a:extLst>
              <a:ext uri="{FF2B5EF4-FFF2-40B4-BE49-F238E27FC236}">
                <a16:creationId xmlns:a16="http://schemas.microsoft.com/office/drawing/2014/main" id="{D46D20D0-B3CA-1825-7522-C4BD5B339595}"/>
              </a:ext>
            </a:extLst>
          </p:cNvPr>
          <p:cNvCxnSpPr>
            <a:cxnSpLocks/>
          </p:cNvCxnSpPr>
          <p:nvPr/>
        </p:nvCxnSpPr>
        <p:spPr>
          <a:xfrm>
            <a:off x="2279576" y="3861048"/>
            <a:ext cx="0" cy="1249116"/>
          </a:xfrm>
          <a:prstGeom prst="straightConnector1">
            <a:avLst/>
          </a:prstGeom>
          <a:ln>
            <a:tailEnd type="oval"/>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B4E87647-4F21-AA21-536A-C8BE3B008301}"/>
              </a:ext>
            </a:extLst>
          </p:cNvPr>
          <p:cNvCxnSpPr>
            <a:cxnSpLocks/>
          </p:cNvCxnSpPr>
          <p:nvPr/>
        </p:nvCxnSpPr>
        <p:spPr>
          <a:xfrm>
            <a:off x="5096946" y="3093971"/>
            <a:ext cx="0" cy="1211344"/>
          </a:xfrm>
          <a:prstGeom prst="straightConnector1">
            <a:avLst/>
          </a:prstGeom>
          <a:ln>
            <a:tailEnd type="ova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8E46274-17E8-CDCA-9161-61555981D5BD}"/>
              </a:ext>
            </a:extLst>
          </p:cNvPr>
          <p:cNvSpPr txBox="1"/>
          <p:nvPr/>
        </p:nvSpPr>
        <p:spPr>
          <a:xfrm>
            <a:off x="2740560" y="2394023"/>
            <a:ext cx="2308594" cy="1015663"/>
          </a:xfrm>
          <a:prstGeom prst="rect">
            <a:avLst/>
          </a:prstGeom>
          <a:noFill/>
        </p:spPr>
        <p:txBody>
          <a:bodyPr wrap="square" rtlCol="0">
            <a:spAutoFit/>
          </a:bodyPr>
          <a:lstStyle/>
          <a:p>
            <a:pPr algn="r"/>
            <a:r>
              <a:rPr lang="en-US">
                <a:solidFill>
                  <a:schemeClr val="tx2"/>
                </a:solidFill>
              </a:rPr>
              <a:t>EDUCATION</a:t>
            </a:r>
          </a:p>
          <a:p>
            <a:pPr algn="r"/>
            <a:r>
              <a:rPr lang="en-US" sz="1400">
                <a:solidFill>
                  <a:schemeClr val="tx2"/>
                </a:solidFill>
              </a:rPr>
              <a:t>Informed decisions lead to better retirement outcomes</a:t>
            </a:r>
            <a:r>
              <a:rPr lang="en-US" sz="1400">
                <a:solidFill>
                  <a:schemeClr val="tx2"/>
                </a:solidFill>
                <a:latin typeface="+mj-lt"/>
              </a:rPr>
              <a:t>.</a:t>
            </a:r>
          </a:p>
        </p:txBody>
      </p:sp>
      <p:cxnSp>
        <p:nvCxnSpPr>
          <p:cNvPr id="12" name="Straight Arrow Connector 11">
            <a:extLst>
              <a:ext uri="{FF2B5EF4-FFF2-40B4-BE49-F238E27FC236}">
                <a16:creationId xmlns:a16="http://schemas.microsoft.com/office/drawing/2014/main" id="{36D94FC4-596A-3A66-8F16-3021B62F286B}"/>
              </a:ext>
            </a:extLst>
          </p:cNvPr>
          <p:cNvCxnSpPr>
            <a:cxnSpLocks/>
          </p:cNvCxnSpPr>
          <p:nvPr/>
        </p:nvCxnSpPr>
        <p:spPr>
          <a:xfrm>
            <a:off x="8652967" y="2527540"/>
            <a:ext cx="0" cy="748630"/>
          </a:xfrm>
          <a:prstGeom prst="straightConnector1">
            <a:avLst/>
          </a:prstGeom>
          <a:ln>
            <a:tailEnd type="oval"/>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6933CA49-80C5-5CE0-E38F-3F08481D69A0}"/>
              </a:ext>
            </a:extLst>
          </p:cNvPr>
          <p:cNvCxnSpPr>
            <a:cxnSpLocks/>
          </p:cNvCxnSpPr>
          <p:nvPr/>
        </p:nvCxnSpPr>
        <p:spPr>
          <a:xfrm>
            <a:off x="11569389" y="1690777"/>
            <a:ext cx="0" cy="585206"/>
          </a:xfrm>
          <a:prstGeom prst="straightConnector1">
            <a:avLst/>
          </a:prstGeom>
          <a:ln>
            <a:tailEnd type="ova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BBF6D8B-321D-979C-DDE9-B861F8D13CB4}"/>
              </a:ext>
            </a:extLst>
          </p:cNvPr>
          <p:cNvSpPr txBox="1"/>
          <p:nvPr/>
        </p:nvSpPr>
        <p:spPr>
          <a:xfrm>
            <a:off x="8890400" y="1080139"/>
            <a:ext cx="2582588" cy="1015663"/>
          </a:xfrm>
          <a:prstGeom prst="rect">
            <a:avLst/>
          </a:prstGeom>
          <a:noFill/>
        </p:spPr>
        <p:txBody>
          <a:bodyPr wrap="square" rtlCol="0">
            <a:spAutoFit/>
          </a:bodyPr>
          <a:lstStyle/>
          <a:p>
            <a:pPr algn="r"/>
            <a:r>
              <a:rPr lang="en-US">
                <a:latin typeface="Avenir Next LT Pro" panose="020B0504020202020204" pitchFamily="34" charset="0"/>
              </a:rPr>
              <a:t>TOOLS</a:t>
            </a:r>
          </a:p>
          <a:p>
            <a:pPr algn="r"/>
            <a:r>
              <a:rPr lang="en-US" sz="1400">
                <a:latin typeface="Avenir Next LT Pro" panose="020B0504020202020204" pitchFamily="34" charset="0"/>
              </a:rPr>
              <a:t>Innovative tools help participants plan a successful retirement</a:t>
            </a:r>
            <a:r>
              <a:rPr lang="en-US" sz="1400">
                <a:solidFill>
                  <a:schemeClr val="tx2"/>
                </a:solidFill>
                <a:latin typeface="+mj-lt"/>
              </a:rPr>
              <a:t>.</a:t>
            </a:r>
            <a:endParaRPr lang="en-US" sz="1400">
              <a:solidFill>
                <a:schemeClr val="tx2"/>
              </a:solidFill>
            </a:endParaRPr>
          </a:p>
        </p:txBody>
      </p:sp>
      <p:sp>
        <p:nvSpPr>
          <p:cNvPr id="15" name="Text Placeholder 3">
            <a:extLst>
              <a:ext uri="{FF2B5EF4-FFF2-40B4-BE49-F238E27FC236}">
                <a16:creationId xmlns:a16="http://schemas.microsoft.com/office/drawing/2014/main" id="{41834BE6-ED5D-65ED-D472-47BB355E1F89}"/>
              </a:ext>
            </a:extLst>
          </p:cNvPr>
          <p:cNvSpPr txBox="1">
            <a:spLocks/>
          </p:cNvSpPr>
          <p:nvPr/>
        </p:nvSpPr>
        <p:spPr>
          <a:xfrm>
            <a:off x="6588049" y="1733492"/>
            <a:ext cx="1944215" cy="1360479"/>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14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2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1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800"/>
              </a:spcAft>
              <a:buFont typeface="Arial" panose="020B0604020202020204" pitchFamily="34" charset="0"/>
              <a:buNone/>
            </a:pPr>
            <a:r>
              <a:rPr lang="en-US" sz="1800">
                <a:solidFill>
                  <a:schemeClr val="tx2"/>
                </a:solidFill>
              </a:rPr>
              <a:t>RESOURCES</a:t>
            </a:r>
            <a:br>
              <a:rPr lang="en-US">
                <a:solidFill>
                  <a:schemeClr val="tx2"/>
                </a:solidFill>
              </a:rPr>
            </a:br>
            <a:r>
              <a:rPr lang="en-US">
                <a:solidFill>
                  <a:schemeClr val="tx2"/>
                </a:solidFill>
              </a:rPr>
              <a:t>Guidance and advice provide direction and confidence.</a:t>
            </a:r>
          </a:p>
        </p:txBody>
      </p:sp>
      <p:sp>
        <p:nvSpPr>
          <p:cNvPr id="16" name="TextBox 15">
            <a:extLst>
              <a:ext uri="{FF2B5EF4-FFF2-40B4-BE49-F238E27FC236}">
                <a16:creationId xmlns:a16="http://schemas.microsoft.com/office/drawing/2014/main" id="{44266C2B-9C6B-6F06-36A7-A53D525CFF8E}"/>
              </a:ext>
            </a:extLst>
          </p:cNvPr>
          <p:cNvSpPr txBox="1"/>
          <p:nvPr/>
        </p:nvSpPr>
        <p:spPr>
          <a:xfrm>
            <a:off x="4316612" y="5200350"/>
            <a:ext cx="7875388" cy="369332"/>
          </a:xfrm>
          <a:prstGeom prst="rect">
            <a:avLst/>
          </a:prstGeom>
          <a:noFill/>
        </p:spPr>
        <p:txBody>
          <a:bodyPr wrap="square" rtlCol="0">
            <a:spAutoFit/>
          </a:bodyPr>
          <a:lstStyle/>
          <a:p>
            <a:r>
              <a:rPr lang="en-US" spc="600">
                <a:solidFill>
                  <a:schemeClr val="tx2"/>
                </a:solidFill>
                <a:latin typeface="+mj-lt"/>
              </a:rPr>
              <a:t>MEMBER RETIREMENT JOURNEY</a:t>
            </a:r>
          </a:p>
        </p:txBody>
      </p:sp>
      <p:sp>
        <p:nvSpPr>
          <p:cNvPr id="18" name="TextBox 17">
            <a:extLst>
              <a:ext uri="{FF2B5EF4-FFF2-40B4-BE49-F238E27FC236}">
                <a16:creationId xmlns:a16="http://schemas.microsoft.com/office/drawing/2014/main" id="{D95E5035-81A7-8F26-D884-6D4A106A1EAA}"/>
              </a:ext>
            </a:extLst>
          </p:cNvPr>
          <p:cNvSpPr txBox="1"/>
          <p:nvPr/>
        </p:nvSpPr>
        <p:spPr>
          <a:xfrm>
            <a:off x="330653" y="2993465"/>
            <a:ext cx="1837117" cy="1231106"/>
          </a:xfrm>
          <a:prstGeom prst="rect">
            <a:avLst/>
          </a:prstGeom>
          <a:noFill/>
        </p:spPr>
        <p:txBody>
          <a:bodyPr wrap="square" lIns="91440" tIns="45720" rIns="91440" bIns="45720" rtlCol="0" anchor="t">
            <a:spAutoFit/>
          </a:bodyPr>
          <a:lstStyle/>
          <a:p>
            <a:pPr algn="r"/>
            <a:r>
              <a:rPr lang="en-US">
                <a:solidFill>
                  <a:schemeClr val="tx2"/>
                </a:solidFill>
              </a:rPr>
              <a:t>AWARENESS</a:t>
            </a:r>
          </a:p>
          <a:p>
            <a:pPr algn="r"/>
            <a:r>
              <a:rPr lang="en-US" sz="1400">
                <a:solidFill>
                  <a:schemeClr val="tx2"/>
                </a:solidFill>
              </a:rPr>
              <a:t>Knowing what options, tools, and resources are available</a:t>
            </a:r>
            <a:r>
              <a:rPr lang="en-US" sz="1400">
                <a:solidFill>
                  <a:schemeClr val="tx2"/>
                </a:solidFill>
                <a:latin typeface="+mj-lt"/>
              </a:rPr>
              <a:t>.</a:t>
            </a:r>
            <a:endParaRPr lang="en-US" sz="1400">
              <a:solidFill>
                <a:schemeClr val="tx2"/>
              </a:solidFill>
              <a:latin typeface="+mj-lt"/>
              <a:ea typeface="Calibri Light"/>
              <a:cs typeface="Calibri Light"/>
            </a:endParaRPr>
          </a:p>
        </p:txBody>
      </p:sp>
      <p:sp>
        <p:nvSpPr>
          <p:cNvPr id="21" name="Rounded Rectangle 1">
            <a:extLst>
              <a:ext uri="{FF2B5EF4-FFF2-40B4-BE49-F238E27FC236}">
                <a16:creationId xmlns:a16="http://schemas.microsoft.com/office/drawing/2014/main" id="{7852504D-8A38-F47F-4AB3-90FB8C13FDE6}"/>
              </a:ext>
            </a:extLst>
          </p:cNvPr>
          <p:cNvSpPr/>
          <p:nvPr/>
        </p:nvSpPr>
        <p:spPr>
          <a:xfrm>
            <a:off x="719012" y="1028154"/>
            <a:ext cx="5785738" cy="1248596"/>
          </a:xfrm>
          <a:prstGeom prst="roundRect">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600" kern="0" dirty="0">
                <a:solidFill>
                  <a:srgbClr val="000000"/>
                </a:solidFill>
                <a:latin typeface="Avenir Next Demi Bold" panose="020B0503020202020204" pitchFamily="34" charset="0"/>
              </a:rPr>
              <a:t>Due to the largely </a:t>
            </a:r>
            <a:r>
              <a:rPr lang="en-US" sz="1600" kern="0">
                <a:solidFill>
                  <a:srgbClr val="000000"/>
                </a:solidFill>
                <a:latin typeface="Avenir Next Demi Bold" panose="020B0503020202020204" pitchFamily="34" charset="0"/>
              </a:rPr>
              <a:t>self-directed</a:t>
            </a:r>
            <a:r>
              <a:rPr lang="en-US" sz="1600" kern="0" dirty="0">
                <a:solidFill>
                  <a:srgbClr val="000000"/>
                </a:solidFill>
                <a:latin typeface="Avenir Next Demi Bold" panose="020B0503020202020204" pitchFamily="34" charset="0"/>
              </a:rPr>
              <a:t> </a:t>
            </a:r>
            <a:r>
              <a:rPr lang="en-SG" sz="1600" kern="0" dirty="0">
                <a:solidFill>
                  <a:srgbClr val="000000"/>
                </a:solidFill>
                <a:latin typeface="Avenir Next Demi Bold" panose="020B0503020202020204" pitchFamily="34" charset="0"/>
              </a:rPr>
              <a:t>nature of the U.S. retirement system, many providers are placing increased focus on early engagement to support long-term outcomes. In the U.S., some providers now consider retirement planning to begin on the first day of employment</a:t>
            </a:r>
            <a:r>
              <a:rPr lang="en-SG" sz="1800" kern="0" dirty="0">
                <a:solidFill>
                  <a:srgbClr val="000000"/>
                </a:solidFill>
                <a:latin typeface="Avenir Next Demi Bold" panose="020B0503020202020204" pitchFamily="34" charset="0"/>
              </a:rPr>
              <a:t>.</a:t>
            </a:r>
            <a:endParaRPr kumimoji="0" lang="en-US" sz="1400" i="0" u="none" strike="noStrike" kern="1200" cap="none" spc="0" normalizeH="0" baseline="0" noProof="0" dirty="0">
              <a:ln>
                <a:noFill/>
              </a:ln>
              <a:solidFill>
                <a:srgbClr val="000000"/>
              </a:solidFill>
              <a:effectLst/>
              <a:uLnTx/>
              <a:uFillTx/>
              <a:latin typeface="Avenir Next"/>
              <a:ea typeface="+mn-ea"/>
              <a:cs typeface="+mn-cs"/>
            </a:endParaRPr>
          </a:p>
        </p:txBody>
      </p:sp>
      <p:sp>
        <p:nvSpPr>
          <p:cNvPr id="17" name="Slide Number Placeholder 5">
            <a:extLst>
              <a:ext uri="{FF2B5EF4-FFF2-40B4-BE49-F238E27FC236}">
                <a16:creationId xmlns:a16="http://schemas.microsoft.com/office/drawing/2014/main" id="{650C7C9E-C4FD-3A09-6CA4-D7612981FC0E}"/>
              </a:ext>
            </a:extLst>
          </p:cNvPr>
          <p:cNvSpPr txBox="1">
            <a:spLocks/>
          </p:cNvSpPr>
          <p:nvPr/>
        </p:nvSpPr>
        <p:spPr>
          <a:xfrm>
            <a:off x="8839200" y="6451600"/>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F3F2B2B-7562-479E-82F7-5BE59BD56D98}" type="slidenum">
              <a:rPr lang="en-GB" sz="1100" smtClean="0">
                <a:solidFill>
                  <a:srgbClr val="22294F"/>
                </a:solidFill>
                <a:latin typeface="Avenir" panose="020B0503020203020204"/>
              </a:rPr>
              <a:pPr algn="r">
                <a:defRPr/>
              </a:pPr>
              <a:t>23</a:t>
            </a:fld>
            <a:endParaRPr lang="en-GB" sz="1100">
              <a:solidFill>
                <a:srgbClr val="22294F"/>
              </a:solidFill>
              <a:latin typeface="Avenir" panose="020B0503020203020204"/>
            </a:endParaRPr>
          </a:p>
        </p:txBody>
      </p:sp>
    </p:spTree>
    <p:extLst>
      <p:ext uri="{BB962C8B-B14F-4D97-AF65-F5344CB8AC3E}">
        <p14:creationId xmlns:p14="http://schemas.microsoft.com/office/powerpoint/2010/main" val="104055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6D110-92C9-191B-331B-4696AD83E7C7}"/>
            </a:ext>
          </a:extLst>
        </p:cNvPr>
        <p:cNvGrpSpPr/>
        <p:nvPr/>
      </p:nvGrpSpPr>
      <p:grpSpPr>
        <a:xfrm>
          <a:off x="0" y="0"/>
          <a:ext cx="0" cy="0"/>
          <a:chOff x="0" y="0"/>
          <a:chExt cx="0" cy="0"/>
        </a:xfrm>
      </p:grpSpPr>
      <p:sp>
        <p:nvSpPr>
          <p:cNvPr id="22" name="Rounded Rectangle 1">
            <a:extLst>
              <a:ext uri="{FF2B5EF4-FFF2-40B4-BE49-F238E27FC236}">
                <a16:creationId xmlns:a16="http://schemas.microsoft.com/office/drawing/2014/main" id="{90C09F2A-2DA5-957B-2BE0-FA28A37212CF}"/>
              </a:ext>
            </a:extLst>
          </p:cNvPr>
          <p:cNvSpPr/>
          <p:nvPr/>
        </p:nvSpPr>
        <p:spPr>
          <a:xfrm>
            <a:off x="681608" y="1059999"/>
            <a:ext cx="11031016" cy="4528647"/>
          </a:xfrm>
          <a:prstGeom prst="roundRect">
            <a:avLst>
              <a:gd name="adj" fmla="val 9653"/>
            </a:avLst>
          </a:prstGeom>
          <a:solidFill>
            <a:srgbClr val="D7D2CB">
              <a:alpha val="2516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B40A4-6FF1-121F-68ED-C51E1CF8CD10}"/>
              </a:ext>
            </a:extLst>
          </p:cNvPr>
          <p:cNvSpPr>
            <a:spLocks noGrp="1"/>
          </p:cNvSpPr>
          <p:nvPr>
            <p:ph type="title"/>
          </p:nvPr>
        </p:nvSpPr>
        <p:spPr>
          <a:xfrm>
            <a:off x="609600" y="129933"/>
            <a:ext cx="9398000" cy="698500"/>
          </a:xfrm>
        </p:spPr>
        <p:txBody>
          <a:bodyPr/>
          <a:lstStyle/>
          <a:p>
            <a:r>
              <a:rPr lang="en-SG" sz="2400" b="1" dirty="0"/>
              <a:t>Overseas case studies </a:t>
            </a:r>
            <a:br>
              <a:rPr lang="en-SG" sz="4000" dirty="0"/>
            </a:br>
            <a:r>
              <a:rPr lang="en-SG" sz="1800" dirty="0"/>
              <a:t>Recent US regulation changes</a:t>
            </a:r>
            <a:endParaRPr lang="en-SG" dirty="0"/>
          </a:p>
        </p:txBody>
      </p:sp>
      <p:sp>
        <p:nvSpPr>
          <p:cNvPr id="11" name="Rounded Rectangle 23">
            <a:extLst>
              <a:ext uri="{FF2B5EF4-FFF2-40B4-BE49-F238E27FC236}">
                <a16:creationId xmlns:a16="http://schemas.microsoft.com/office/drawing/2014/main" id="{2D187B96-4243-9188-C230-090B9DC34508}"/>
              </a:ext>
            </a:extLst>
          </p:cNvPr>
          <p:cNvSpPr/>
          <p:nvPr/>
        </p:nvSpPr>
        <p:spPr>
          <a:xfrm>
            <a:off x="-51772" y="1268759"/>
            <a:ext cx="504057" cy="4680519"/>
          </a:xfrm>
          <a:prstGeom prst="roundRect">
            <a:avLst/>
          </a:prstGeom>
          <a:solidFill>
            <a:srgbClr val="D7D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42D6B4E-6C0C-9947-7D33-F00365C4C5C5}"/>
              </a:ext>
            </a:extLst>
          </p:cNvPr>
          <p:cNvSpPr txBox="1"/>
          <p:nvPr/>
        </p:nvSpPr>
        <p:spPr>
          <a:xfrm rot="16200000">
            <a:off x="-2015067" y="3455424"/>
            <a:ext cx="4393078" cy="307777"/>
          </a:xfrm>
          <a:prstGeom prst="rect">
            <a:avLst/>
          </a:prstGeom>
          <a:noFill/>
        </p:spPr>
        <p:txBody>
          <a:bodyPr wrap="square" rtlCol="0">
            <a:spAutoFit/>
          </a:bodyPr>
          <a:lstStyle/>
          <a:p>
            <a:pPr algn="ctr" eaLnBrk="1" hangingPunct="1">
              <a:spcBef>
                <a:spcPts val="325"/>
              </a:spcBef>
            </a:pPr>
            <a:r>
              <a:rPr lang="en-US" altLang="en-US" sz="1400" b="1">
                <a:latin typeface="Georgia Pro" panose="02040502050405020303" pitchFamily="18" charset="0"/>
                <a:cs typeface="Tahoma" panose="020B0604030504040204" pitchFamily="34" charset="0"/>
              </a:rPr>
              <a:t>Key Results</a:t>
            </a:r>
            <a:endParaRPr lang="en-US" altLang="en-US" sz="1400">
              <a:latin typeface="Georgia Pro" panose="02040502050405020303" pitchFamily="18" charset="0"/>
              <a:cs typeface="Tahoma" panose="020B0604030504040204" pitchFamily="34" charset="0"/>
            </a:endParaRPr>
          </a:p>
        </p:txBody>
      </p:sp>
      <p:sp>
        <p:nvSpPr>
          <p:cNvPr id="3" name="Text Placeholder 2">
            <a:extLst>
              <a:ext uri="{FF2B5EF4-FFF2-40B4-BE49-F238E27FC236}">
                <a16:creationId xmlns:a16="http://schemas.microsoft.com/office/drawing/2014/main" id="{7459088F-6E83-BB74-2B29-8836E9400232}"/>
              </a:ext>
            </a:extLst>
          </p:cNvPr>
          <p:cNvSpPr txBox="1">
            <a:spLocks/>
          </p:cNvSpPr>
          <p:nvPr/>
        </p:nvSpPr>
        <p:spPr>
          <a:xfrm>
            <a:off x="614514" y="1269353"/>
            <a:ext cx="8224686" cy="4754880"/>
          </a:xfrm>
          <a:prstGeom prst="rect">
            <a:avLst/>
          </a:prstGeom>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100000"/>
              </a:lnSpc>
              <a:spcBef>
                <a:spcPts val="0"/>
              </a:spcBef>
              <a:spcAft>
                <a:spcPts val="900"/>
              </a:spcAft>
              <a:buFont typeface="Arial" panose="020B0604020202020204" pitchFamily="34" charset="0"/>
              <a:buNone/>
              <a:defRPr sz="2000" b="0" kern="1200">
                <a:solidFill>
                  <a:schemeClr val="accent2"/>
                </a:solidFill>
                <a:latin typeface="+mj-lt"/>
                <a:ea typeface="+mn-ea"/>
                <a:cs typeface="+mn-cs"/>
              </a:defRPr>
            </a:lvl1pPr>
            <a:lvl2pPr marL="230400" indent="-228600" algn="l" rtl="0" eaLnBrk="1" fontAlgn="base" hangingPunct="1">
              <a:lnSpc>
                <a:spcPct val="114000"/>
              </a:lnSpc>
              <a:spcBef>
                <a:spcPts val="0"/>
              </a:spcBef>
              <a:spcAft>
                <a:spcPts val="900"/>
              </a:spcAft>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1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4" name="Slide Number Placeholder 48">
            <a:extLst>
              <a:ext uri="{FF2B5EF4-FFF2-40B4-BE49-F238E27FC236}">
                <a16:creationId xmlns:a16="http://schemas.microsoft.com/office/drawing/2014/main" id="{B01D46E8-448E-97D5-6FD1-1F3C0FE74CFE}"/>
              </a:ext>
            </a:extLst>
          </p:cNvPr>
          <p:cNvSpPr txBox="1">
            <a:spLocks/>
          </p:cNvSpPr>
          <p:nvPr/>
        </p:nvSpPr>
        <p:spPr>
          <a:xfrm>
            <a:off x="9113440" y="6427787"/>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847BC86A-F294-4A53-921E-EEB66BC96701}" type="slidenum">
              <a:rPr lang="en-GB" sz="1100" b="1" smtClean="0">
                <a:solidFill>
                  <a:schemeClr val="bg1"/>
                </a:solidFill>
              </a:rPr>
              <a:pPr algn="r">
                <a:defRPr/>
              </a:pPr>
              <a:t>24</a:t>
            </a:fld>
            <a:endParaRPr lang="en-GB" sz="1100" b="1">
              <a:solidFill>
                <a:schemeClr val="bg1"/>
              </a:solidFill>
            </a:endParaRPr>
          </a:p>
        </p:txBody>
      </p:sp>
      <p:sp>
        <p:nvSpPr>
          <p:cNvPr id="21" name="TextBox 20">
            <a:extLst>
              <a:ext uri="{FF2B5EF4-FFF2-40B4-BE49-F238E27FC236}">
                <a16:creationId xmlns:a16="http://schemas.microsoft.com/office/drawing/2014/main" id="{4B4A7BC1-13BA-A60D-5168-E15D8444E8E3}"/>
              </a:ext>
            </a:extLst>
          </p:cNvPr>
          <p:cNvSpPr txBox="1"/>
          <p:nvPr/>
        </p:nvSpPr>
        <p:spPr>
          <a:xfrm>
            <a:off x="804580" y="1268759"/>
            <a:ext cx="10772906" cy="2539157"/>
          </a:xfrm>
          <a:prstGeom prst="rect">
            <a:avLst/>
          </a:prstGeom>
          <a:noFill/>
        </p:spPr>
        <p:txBody>
          <a:bodyPr wrap="square" rtlCol="0">
            <a:spAutoFit/>
          </a:bodyPr>
          <a:lstStyle/>
          <a:p>
            <a:r>
              <a:rPr lang="en-US" b="1" dirty="0"/>
              <a:t>The power of the default option</a:t>
            </a:r>
          </a:p>
          <a:p>
            <a:pPr>
              <a:buNone/>
            </a:pPr>
            <a:endParaRPr lang="en-SG" b="1" dirty="0"/>
          </a:p>
          <a:p>
            <a:pPr marL="285750" indent="-285750">
              <a:lnSpc>
                <a:spcPct val="150000"/>
              </a:lnSpc>
              <a:buFont typeface="Arial" panose="020B0604020202020204" pitchFamily="34" charset="0"/>
              <a:buChar char="•"/>
            </a:pPr>
            <a:r>
              <a:rPr lang="en-SG" sz="1400" dirty="0"/>
              <a:t>New regulation (Secure Act 2.0) introduced in the US allows lifetime income products as default options in 401(k) plans, making it easier to include guaranteed income solutions automatically.</a:t>
            </a:r>
          </a:p>
          <a:p>
            <a:pPr marL="285750" indent="-285750">
              <a:lnSpc>
                <a:spcPct val="150000"/>
              </a:lnSpc>
              <a:buFont typeface="Arial" panose="020B0604020202020204" pitchFamily="34" charset="0"/>
              <a:buChar char="•"/>
            </a:pPr>
            <a:r>
              <a:rPr lang="en-SG" sz="1400" dirty="0"/>
              <a:t>Protects employers by reducing legal risks when choosing these default income products.</a:t>
            </a:r>
          </a:p>
          <a:p>
            <a:pPr marL="285750" indent="-285750">
              <a:lnSpc>
                <a:spcPct val="150000"/>
              </a:lnSpc>
              <a:buFont typeface="Arial" panose="020B0604020202020204" pitchFamily="34" charset="0"/>
              <a:buChar char="•"/>
            </a:pPr>
            <a:r>
              <a:rPr lang="en-SG" sz="1400" dirty="0"/>
              <a:t>Requires clear annual income estimates to help savers understand how their savings translate into retirement income.</a:t>
            </a:r>
          </a:p>
          <a:p>
            <a:pPr marL="285750" indent="-285750">
              <a:lnSpc>
                <a:spcPct val="150000"/>
              </a:lnSpc>
              <a:buFont typeface="Arial" panose="020B0604020202020204" pitchFamily="34" charset="0"/>
              <a:buChar char="•"/>
            </a:pPr>
            <a:r>
              <a:rPr lang="en-SG" sz="1400" dirty="0"/>
              <a:t>Makes it simpler for workers to convert savings into guaranteed income without extra steps or withdrawals.</a:t>
            </a:r>
            <a:endParaRPr lang="en-US" dirty="0"/>
          </a:p>
          <a:p>
            <a:endParaRPr lang="en-SG" dirty="0"/>
          </a:p>
        </p:txBody>
      </p:sp>
      <p:pic>
        <p:nvPicPr>
          <p:cNvPr id="6" name="Graphic 5" descr="Confused person with solid fill">
            <a:extLst>
              <a:ext uri="{FF2B5EF4-FFF2-40B4-BE49-F238E27FC236}">
                <a16:creationId xmlns:a16="http://schemas.microsoft.com/office/drawing/2014/main" id="{E47C74F1-1EC4-132B-7549-3ADF88EF06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1203" y="3785755"/>
            <a:ext cx="1381429" cy="1381429"/>
          </a:xfrm>
          <a:prstGeom prst="rect">
            <a:avLst/>
          </a:prstGeom>
        </p:spPr>
      </p:pic>
      <p:pic>
        <p:nvPicPr>
          <p:cNvPr id="8" name="Graphic 7" descr="Lost with solid fill">
            <a:extLst>
              <a:ext uri="{FF2B5EF4-FFF2-40B4-BE49-F238E27FC236}">
                <a16:creationId xmlns:a16="http://schemas.microsoft.com/office/drawing/2014/main" id="{67BE7262-7B47-80B7-6689-2D4509C421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165903" y="4869160"/>
            <a:ext cx="914400" cy="914400"/>
          </a:xfrm>
          <a:prstGeom prst="rect">
            <a:avLst/>
          </a:prstGeom>
        </p:spPr>
      </p:pic>
      <p:pic>
        <p:nvPicPr>
          <p:cNvPr id="10" name="Graphic 9" descr="Decision chart with solid fill">
            <a:extLst>
              <a:ext uri="{FF2B5EF4-FFF2-40B4-BE49-F238E27FC236}">
                <a16:creationId xmlns:a16="http://schemas.microsoft.com/office/drawing/2014/main" id="{5A1AC811-9D0E-C745-3783-D8E1DC2860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39249" y="3875150"/>
            <a:ext cx="1229830" cy="1229830"/>
          </a:xfrm>
          <a:prstGeom prst="rect">
            <a:avLst/>
          </a:prstGeom>
        </p:spPr>
      </p:pic>
      <p:sp>
        <p:nvSpPr>
          <p:cNvPr id="12" name="Arrow: Right 11">
            <a:extLst>
              <a:ext uri="{FF2B5EF4-FFF2-40B4-BE49-F238E27FC236}">
                <a16:creationId xmlns:a16="http://schemas.microsoft.com/office/drawing/2014/main" id="{0F2AA4BB-9AE7-0A40-7AA7-98DD41CF4E14}"/>
              </a:ext>
            </a:extLst>
          </p:cNvPr>
          <p:cNvSpPr/>
          <p:nvPr/>
        </p:nvSpPr>
        <p:spPr>
          <a:xfrm>
            <a:off x="5007774" y="4169872"/>
            <a:ext cx="1956391" cy="423393"/>
          </a:xfrm>
          <a:prstGeom prst="rightArrow">
            <a:avLst/>
          </a:prstGeom>
          <a:solidFill>
            <a:schemeClr val="tx2">
              <a:lumMod val="50000"/>
              <a:lumOff val="5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Slide Number Placeholder 5">
            <a:extLst>
              <a:ext uri="{FF2B5EF4-FFF2-40B4-BE49-F238E27FC236}">
                <a16:creationId xmlns:a16="http://schemas.microsoft.com/office/drawing/2014/main" id="{F6800B82-F7C7-A54F-3FE3-9D7C2A50D050}"/>
              </a:ext>
            </a:extLst>
          </p:cNvPr>
          <p:cNvSpPr txBox="1">
            <a:spLocks/>
          </p:cNvSpPr>
          <p:nvPr/>
        </p:nvSpPr>
        <p:spPr>
          <a:xfrm>
            <a:off x="8839200" y="6451600"/>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F3F2B2B-7562-479E-82F7-5BE59BD56D98}" type="slidenum">
              <a:rPr lang="en-GB" sz="1100" smtClean="0">
                <a:solidFill>
                  <a:srgbClr val="22294F"/>
                </a:solidFill>
                <a:latin typeface="Avenir" panose="020B0503020203020204"/>
              </a:rPr>
              <a:pPr algn="r">
                <a:defRPr/>
              </a:pPr>
              <a:t>24</a:t>
            </a:fld>
            <a:endParaRPr lang="en-GB" sz="1100">
              <a:solidFill>
                <a:srgbClr val="22294F"/>
              </a:solidFill>
              <a:latin typeface="Avenir" panose="020B0503020203020204"/>
            </a:endParaRPr>
          </a:p>
        </p:txBody>
      </p:sp>
    </p:spTree>
    <p:extLst>
      <p:ext uri="{BB962C8B-B14F-4D97-AF65-F5344CB8AC3E}">
        <p14:creationId xmlns:p14="http://schemas.microsoft.com/office/powerpoint/2010/main" val="638727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87D762BA-35F4-1A8C-A0A9-536DB4937A4A}"/>
              </a:ext>
            </a:extLst>
          </p:cNvPr>
          <p:cNvSpPr>
            <a:spLocks noGrp="1"/>
          </p:cNvSpPr>
          <p:nvPr>
            <p:ph type="title"/>
          </p:nvPr>
        </p:nvSpPr>
        <p:spPr>
          <a:xfrm>
            <a:off x="574615" y="163780"/>
            <a:ext cx="9398000" cy="698500"/>
          </a:xfrm>
        </p:spPr>
        <p:txBody>
          <a:bodyPr/>
          <a:lstStyle/>
          <a:p>
            <a:r>
              <a:rPr lang="en-SG" sz="2400" b="1" dirty="0"/>
              <a:t>Overseas Case Studies </a:t>
            </a:r>
            <a:br>
              <a:rPr lang="en-SG" sz="6000" dirty="0"/>
            </a:br>
            <a:r>
              <a:rPr lang="en-SG" sz="1800" dirty="0"/>
              <a:t>What can we learn from our UK colleagues?</a:t>
            </a:r>
            <a:endParaRPr lang="en-US" dirty="0"/>
          </a:p>
        </p:txBody>
      </p:sp>
      <p:grpSp>
        <p:nvGrpSpPr>
          <p:cNvPr id="6" name="Group 5">
            <a:extLst>
              <a:ext uri="{FF2B5EF4-FFF2-40B4-BE49-F238E27FC236}">
                <a16:creationId xmlns:a16="http://schemas.microsoft.com/office/drawing/2014/main" id="{6D393CFF-CA77-CDED-B7AA-3851C395A7FE}"/>
              </a:ext>
            </a:extLst>
          </p:cNvPr>
          <p:cNvGrpSpPr/>
          <p:nvPr/>
        </p:nvGrpSpPr>
        <p:grpSpPr>
          <a:xfrm>
            <a:off x="0" y="1325413"/>
            <a:ext cx="12192000" cy="4567858"/>
            <a:chOff x="0" y="1559346"/>
            <a:chExt cx="12192000" cy="4567858"/>
          </a:xfrm>
        </p:grpSpPr>
        <p:sp>
          <p:nvSpPr>
            <p:cNvPr id="50" name="Rectangle 49">
              <a:extLst>
                <a:ext uri="{FF2B5EF4-FFF2-40B4-BE49-F238E27FC236}">
                  <a16:creationId xmlns:a16="http://schemas.microsoft.com/office/drawing/2014/main" id="{5CD51BB9-5B30-5994-0205-E5907C115858}"/>
                </a:ext>
              </a:extLst>
            </p:cNvPr>
            <p:cNvSpPr/>
            <p:nvPr/>
          </p:nvSpPr>
          <p:spPr>
            <a:xfrm>
              <a:off x="0" y="1559346"/>
              <a:ext cx="12192000" cy="456785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357F230-700E-4228-B975-EF3A7FE7B00D}"/>
                </a:ext>
              </a:extLst>
            </p:cNvPr>
            <p:cNvSpPr txBox="1"/>
            <p:nvPr/>
          </p:nvSpPr>
          <p:spPr>
            <a:xfrm>
              <a:off x="792479" y="4225215"/>
              <a:ext cx="2018079" cy="1198632"/>
            </a:xfrm>
            <a:prstGeom prst="rect">
              <a:avLst/>
            </a:prstGeom>
            <a:noFill/>
          </p:spPr>
          <p:txBody>
            <a:bodyPr wrap="square">
              <a:noAutofit/>
            </a:bodyPr>
            <a:lstStyle/>
            <a:p>
              <a:pPr algn="ctr">
                <a:lnSpc>
                  <a:spcPct val="107000"/>
                </a:lnSpc>
                <a:spcAft>
                  <a:spcPts val="800"/>
                </a:spcAft>
              </a:pPr>
              <a:r>
                <a:rPr lang="en-AU" sz="1200">
                  <a:latin typeface="Avenir Book" panose="02000503020000020003" pitchFamily="2" charset="0"/>
                  <a:ea typeface="Avenir" panose="02000503020000020003" pitchFamily="2" charset="0"/>
                  <a:cs typeface="Times New Roman" panose="02020603050405020304" pitchFamily="18" charset="0"/>
                </a:rPr>
                <a:t>F</a:t>
              </a:r>
              <a:r>
                <a:rPr lang="en-AU" sz="1200">
                  <a:effectLst/>
                  <a:latin typeface="Avenir Book" panose="02000503020000020003" pitchFamily="2" charset="0"/>
                  <a:ea typeface="Avenir" panose="02000503020000020003" pitchFamily="2" charset="0"/>
                  <a:cs typeface="Times New Roman" panose="02020603050405020304" pitchFamily="18" charset="0"/>
                </a:rPr>
                <a:t>ree and impartial guidance to help individuals understand their pension options.</a:t>
              </a:r>
              <a:endParaRPr lang="en-GB" sz="1600">
                <a:effectLst/>
                <a:latin typeface="Georgia Pro" panose="02040502050405020303"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8414EF7A-07F1-29D8-4841-2137D1753B19}"/>
                </a:ext>
              </a:extLst>
            </p:cNvPr>
            <p:cNvSpPr txBox="1"/>
            <p:nvPr/>
          </p:nvSpPr>
          <p:spPr>
            <a:xfrm>
              <a:off x="2919399" y="4225215"/>
              <a:ext cx="2018079" cy="1198632"/>
            </a:xfrm>
            <a:prstGeom prst="rect">
              <a:avLst/>
            </a:prstGeom>
            <a:noFill/>
          </p:spPr>
          <p:txBody>
            <a:bodyPr wrap="square">
              <a:noAutofit/>
            </a:bodyPr>
            <a:lstStyle/>
            <a:p>
              <a:pPr algn="ctr">
                <a:lnSpc>
                  <a:spcPct val="107000"/>
                </a:lnSpc>
                <a:spcAft>
                  <a:spcPts val="800"/>
                </a:spcAft>
              </a:pPr>
              <a:r>
                <a:rPr lang="en-AU" sz="1200">
                  <a:effectLst/>
                  <a:latin typeface="Avenir Book" panose="02000503020000020003" pitchFamily="2" charset="0"/>
                  <a:ea typeface="Avenir" panose="02000503020000020003" pitchFamily="2" charset="0"/>
                  <a:cs typeface="Times New Roman" panose="02020603050405020304" pitchFamily="18" charset="0"/>
                </a:rPr>
                <a:t>Government-backed initiative offering free guidance to individuals over 50 with defined contribution pension pots. </a:t>
              </a:r>
              <a:endParaRPr lang="en-GB" sz="1600">
                <a:effectLst/>
                <a:latin typeface="Georgia Pro" panose="02040502050405020303"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1818656E-966D-7847-0D28-A3E33C6F261D}"/>
                </a:ext>
              </a:extLst>
            </p:cNvPr>
            <p:cNvSpPr txBox="1"/>
            <p:nvPr/>
          </p:nvSpPr>
          <p:spPr>
            <a:xfrm>
              <a:off x="5066639" y="4225215"/>
              <a:ext cx="2018079" cy="1198632"/>
            </a:xfrm>
            <a:prstGeom prst="rect">
              <a:avLst/>
            </a:prstGeom>
            <a:noFill/>
          </p:spPr>
          <p:txBody>
            <a:bodyPr wrap="square">
              <a:noAutofit/>
            </a:bodyPr>
            <a:lstStyle/>
            <a:p>
              <a:pPr algn="ctr">
                <a:lnSpc>
                  <a:spcPct val="107000"/>
                </a:lnSpc>
                <a:spcAft>
                  <a:spcPts val="800"/>
                </a:spcAft>
              </a:pPr>
              <a:r>
                <a:rPr lang="en-AU" sz="1200">
                  <a:effectLst/>
                  <a:latin typeface="Avenir Book" panose="02000503020000020003" pitchFamily="2" charset="0"/>
                  <a:ea typeface="Avenir" panose="02000503020000020003" pitchFamily="2" charset="0"/>
                  <a:cs typeface="Times New Roman" panose="02020603050405020304" pitchFamily="18" charset="0"/>
                </a:rPr>
                <a:t>These are designed to provide individuals with timely and relevant information about their pensions. Previously sent only six months before retirement, they have been revamped to be issued earlier. </a:t>
              </a:r>
              <a:endParaRPr lang="en-GB" sz="1600">
                <a:effectLst/>
                <a:latin typeface="Georgia Pro" panose="02040502050405020303"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8B5C1BFF-B8B1-7DF2-E3A4-CE8FB7C110DA}"/>
                </a:ext>
              </a:extLst>
            </p:cNvPr>
            <p:cNvSpPr txBox="1"/>
            <p:nvPr/>
          </p:nvSpPr>
          <p:spPr>
            <a:xfrm>
              <a:off x="7203719" y="4225215"/>
              <a:ext cx="2018079" cy="1198632"/>
            </a:xfrm>
            <a:prstGeom prst="rect">
              <a:avLst/>
            </a:prstGeom>
            <a:noFill/>
          </p:spPr>
          <p:txBody>
            <a:bodyPr wrap="square">
              <a:noAutofit/>
            </a:bodyPr>
            <a:lstStyle/>
            <a:p>
              <a:pPr algn="ctr">
                <a:lnSpc>
                  <a:spcPct val="107000"/>
                </a:lnSpc>
                <a:spcAft>
                  <a:spcPts val="800"/>
                </a:spcAft>
              </a:pPr>
              <a:r>
                <a:rPr lang="en-AU" sz="1200">
                  <a:effectLst/>
                  <a:latin typeface="Avenir Book" panose="02000503020000020003" pitchFamily="2" charset="0"/>
                  <a:ea typeface="Avenir" panose="02000503020000020003" pitchFamily="2" charset="0"/>
                  <a:cs typeface="Times New Roman" panose="02020603050405020304" pitchFamily="18" charset="0"/>
                </a:rPr>
                <a:t>The FCA mandates that pension providers must inform customers about their right to shop around for annuities rather than simply vesting internally. </a:t>
              </a:r>
              <a:endParaRPr lang="en-GB" sz="1600">
                <a:effectLst/>
                <a:latin typeface="Georgia Pro" panose="02040502050405020303"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E45D4E40-2381-B24B-F242-17FB69F89343}"/>
                </a:ext>
              </a:extLst>
            </p:cNvPr>
            <p:cNvSpPr txBox="1"/>
            <p:nvPr/>
          </p:nvSpPr>
          <p:spPr>
            <a:xfrm>
              <a:off x="9330640" y="4225215"/>
              <a:ext cx="2018079" cy="1198632"/>
            </a:xfrm>
            <a:prstGeom prst="rect">
              <a:avLst/>
            </a:prstGeom>
            <a:noFill/>
          </p:spPr>
          <p:txBody>
            <a:bodyPr wrap="square">
              <a:noAutofit/>
            </a:bodyPr>
            <a:lstStyle/>
            <a:p>
              <a:pPr algn="ctr">
                <a:lnSpc>
                  <a:spcPct val="107000"/>
                </a:lnSpc>
                <a:spcAft>
                  <a:spcPts val="800"/>
                </a:spcAft>
              </a:pPr>
              <a:r>
                <a:rPr lang="en-AU" sz="1200">
                  <a:effectLst/>
                  <a:latin typeface="Avenir Book" panose="02000503020000020003" pitchFamily="2" charset="0"/>
                  <a:ea typeface="Avenir" panose="02000503020000020003" pitchFamily="2" charset="0"/>
                  <a:cs typeface="Times New Roman" panose="02020603050405020304" pitchFamily="18" charset="0"/>
                </a:rPr>
                <a:t>Advisers are using more sophisticated and engageable cashflow modelling tools to help customers understand the risks associated with drawdown and retirement income strategies.</a:t>
              </a:r>
              <a:endParaRPr lang="en-GB" sz="1600">
                <a:effectLst/>
                <a:latin typeface="Georgia Pro" panose="02040502050405020303" pitchFamily="18" charset="0"/>
                <a:ea typeface="Calibri" panose="020F0502020204030204" pitchFamily="34" charset="0"/>
                <a:cs typeface="Times New Roman" panose="02020603050405020304" pitchFamily="18" charset="0"/>
              </a:endParaRPr>
            </a:p>
          </p:txBody>
        </p:sp>
        <p:grpSp>
          <p:nvGrpSpPr>
            <p:cNvPr id="47" name="Group 46">
              <a:extLst>
                <a:ext uri="{FF2B5EF4-FFF2-40B4-BE49-F238E27FC236}">
                  <a16:creationId xmlns:a16="http://schemas.microsoft.com/office/drawing/2014/main" id="{E6DB2D9A-44C6-8E3C-C08D-7F7E5F29AE1E}"/>
                </a:ext>
              </a:extLst>
            </p:cNvPr>
            <p:cNvGrpSpPr/>
            <p:nvPr/>
          </p:nvGrpSpPr>
          <p:grpSpPr>
            <a:xfrm>
              <a:off x="3052918" y="2077875"/>
              <a:ext cx="1840385" cy="2343220"/>
              <a:chOff x="8263744" y="2204954"/>
              <a:chExt cx="1129726" cy="1438392"/>
            </a:xfrm>
          </p:grpSpPr>
          <p:sp>
            <p:nvSpPr>
              <p:cNvPr id="26" name="TextBox 25">
                <a:extLst>
                  <a:ext uri="{FF2B5EF4-FFF2-40B4-BE49-F238E27FC236}">
                    <a16:creationId xmlns:a16="http://schemas.microsoft.com/office/drawing/2014/main" id="{B5FE8067-B4B6-3813-1E5F-6D5B14C69720}"/>
                  </a:ext>
                </a:extLst>
              </p:cNvPr>
              <p:cNvSpPr txBox="1"/>
              <p:nvPr/>
            </p:nvSpPr>
            <p:spPr>
              <a:xfrm>
                <a:off x="8263744" y="3322166"/>
                <a:ext cx="1129726" cy="321180"/>
              </a:xfrm>
              <a:prstGeom prst="rect">
                <a:avLst/>
              </a:prstGeom>
              <a:noFill/>
            </p:spPr>
            <p:txBody>
              <a:bodyPr wrap="square" rtlCol="0">
                <a:spAutoFit/>
              </a:bodyPr>
              <a:lstStyle/>
              <a:p>
                <a:pPr algn="ctr"/>
                <a:r>
                  <a:rPr lang="en-US" sz="1400">
                    <a:latin typeface="Georgia Pro SemiBold" panose="02040502050405020303" pitchFamily="18" charset="0"/>
                  </a:rPr>
                  <a:t>Pension Wise</a:t>
                </a:r>
              </a:p>
              <a:p>
                <a:pPr algn="ctr"/>
                <a:endParaRPr lang="en-US" sz="1400">
                  <a:latin typeface="Georgia Pro SemiBold" panose="02040502050405020303" pitchFamily="18" charset="0"/>
                </a:endParaRPr>
              </a:p>
            </p:txBody>
          </p:sp>
          <p:sp>
            <p:nvSpPr>
              <p:cNvPr id="31" name="Oval 645">
                <a:extLst>
                  <a:ext uri="{FF2B5EF4-FFF2-40B4-BE49-F238E27FC236}">
                    <a16:creationId xmlns:a16="http://schemas.microsoft.com/office/drawing/2014/main" id="{B8CF0B39-2A17-438E-250C-542B71DC253E}"/>
                  </a:ext>
                </a:extLst>
              </p:cNvPr>
              <p:cNvSpPr>
                <a:spLocks noChangeArrowheads="1"/>
              </p:cNvSpPr>
              <p:nvPr/>
            </p:nvSpPr>
            <p:spPr bwMode="auto">
              <a:xfrm>
                <a:off x="8301189" y="2204954"/>
                <a:ext cx="982663" cy="954087"/>
              </a:xfrm>
              <a:prstGeom prst="ellipse">
                <a:avLst/>
              </a:prstGeom>
              <a:solidFill>
                <a:srgbClr val="013A56"/>
              </a:solidFill>
              <a:ln>
                <a:noFill/>
              </a:ln>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endParaRPr lang="en-GB" altLang="en-US" sz="1600"/>
              </a:p>
            </p:txBody>
          </p:sp>
        </p:grpSp>
        <p:grpSp>
          <p:nvGrpSpPr>
            <p:cNvPr id="43" name="Group 42">
              <a:extLst>
                <a:ext uri="{FF2B5EF4-FFF2-40B4-BE49-F238E27FC236}">
                  <a16:creationId xmlns:a16="http://schemas.microsoft.com/office/drawing/2014/main" id="{562189FB-8AAA-0B03-9D15-3EB1B1DAB6F8}"/>
                </a:ext>
              </a:extLst>
            </p:cNvPr>
            <p:cNvGrpSpPr/>
            <p:nvPr/>
          </p:nvGrpSpPr>
          <p:grpSpPr>
            <a:xfrm>
              <a:off x="983432" y="2060852"/>
              <a:ext cx="1691309" cy="2120702"/>
              <a:chOff x="2380041" y="2215114"/>
              <a:chExt cx="1038215" cy="1301796"/>
            </a:xfrm>
          </p:grpSpPr>
          <p:sp>
            <p:nvSpPr>
              <p:cNvPr id="33" name="TextBox 32">
                <a:extLst>
                  <a:ext uri="{FF2B5EF4-FFF2-40B4-BE49-F238E27FC236}">
                    <a16:creationId xmlns:a16="http://schemas.microsoft.com/office/drawing/2014/main" id="{C2040A43-B1E2-F08B-3E6F-7670C5D0C414}"/>
                  </a:ext>
                </a:extLst>
              </p:cNvPr>
              <p:cNvSpPr txBox="1"/>
              <p:nvPr/>
            </p:nvSpPr>
            <p:spPr>
              <a:xfrm>
                <a:off x="2380041" y="3327980"/>
                <a:ext cx="1038215" cy="188930"/>
              </a:xfrm>
              <a:prstGeom prst="rect">
                <a:avLst/>
              </a:prstGeom>
              <a:noFill/>
            </p:spPr>
            <p:txBody>
              <a:bodyPr wrap="square" rtlCol="0">
                <a:spAutoFit/>
              </a:bodyPr>
              <a:lstStyle/>
              <a:p>
                <a:pPr algn="ctr"/>
                <a:r>
                  <a:rPr lang="en-US" sz="1400">
                    <a:latin typeface="Georgia Pro SemiBold" panose="02040502050405020303" pitchFamily="18" charset="0"/>
                  </a:rPr>
                  <a:t>Money Helper</a:t>
                </a:r>
              </a:p>
            </p:txBody>
          </p:sp>
          <p:sp>
            <p:nvSpPr>
              <p:cNvPr id="34" name="Oval 645">
                <a:extLst>
                  <a:ext uri="{FF2B5EF4-FFF2-40B4-BE49-F238E27FC236}">
                    <a16:creationId xmlns:a16="http://schemas.microsoft.com/office/drawing/2014/main" id="{64F96D0E-F63A-16B7-34FE-0ED2315AD45F}"/>
                  </a:ext>
                </a:extLst>
              </p:cNvPr>
              <p:cNvSpPr>
                <a:spLocks noChangeArrowheads="1"/>
              </p:cNvSpPr>
              <p:nvPr/>
            </p:nvSpPr>
            <p:spPr bwMode="auto">
              <a:xfrm>
                <a:off x="2407817" y="2215114"/>
                <a:ext cx="982663" cy="954087"/>
              </a:xfrm>
              <a:prstGeom prst="ellipse">
                <a:avLst/>
              </a:prstGeom>
              <a:solidFill>
                <a:srgbClr val="013A56"/>
              </a:solidFill>
              <a:ln>
                <a:noFill/>
              </a:ln>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endParaRPr lang="en-GB" altLang="en-US" sz="1600"/>
              </a:p>
            </p:txBody>
          </p:sp>
        </p:grpSp>
        <p:grpSp>
          <p:nvGrpSpPr>
            <p:cNvPr id="44" name="Group 43">
              <a:extLst>
                <a:ext uri="{FF2B5EF4-FFF2-40B4-BE49-F238E27FC236}">
                  <a16:creationId xmlns:a16="http://schemas.microsoft.com/office/drawing/2014/main" id="{9F0F67E8-1B6A-EB94-940F-C184BC742855}"/>
                </a:ext>
              </a:extLst>
            </p:cNvPr>
            <p:cNvGrpSpPr/>
            <p:nvPr/>
          </p:nvGrpSpPr>
          <p:grpSpPr>
            <a:xfrm>
              <a:off x="5228366" y="2084953"/>
              <a:ext cx="1691309" cy="2336137"/>
              <a:chOff x="3776542" y="2204954"/>
              <a:chExt cx="1038215" cy="1434041"/>
            </a:xfrm>
          </p:grpSpPr>
          <p:sp>
            <p:nvSpPr>
              <p:cNvPr id="24" name="Oval 645">
                <a:extLst>
                  <a:ext uri="{FF2B5EF4-FFF2-40B4-BE49-F238E27FC236}">
                    <a16:creationId xmlns:a16="http://schemas.microsoft.com/office/drawing/2014/main" id="{11A2B76F-87EB-E4EF-9F18-B7D3B76E0272}"/>
                  </a:ext>
                </a:extLst>
              </p:cNvPr>
              <p:cNvSpPr>
                <a:spLocks noChangeArrowheads="1"/>
              </p:cNvSpPr>
              <p:nvPr/>
            </p:nvSpPr>
            <p:spPr bwMode="auto">
              <a:xfrm>
                <a:off x="3804318" y="2204954"/>
                <a:ext cx="982663" cy="954087"/>
              </a:xfrm>
              <a:prstGeom prst="ellipse">
                <a:avLst/>
              </a:prstGeom>
              <a:solidFill>
                <a:srgbClr val="013A56"/>
              </a:solidFill>
              <a:ln>
                <a:noFill/>
              </a:ln>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endParaRPr lang="en-GB" altLang="en-US" sz="1600"/>
              </a:p>
            </p:txBody>
          </p:sp>
          <p:sp>
            <p:nvSpPr>
              <p:cNvPr id="28" name="TextBox 27">
                <a:extLst>
                  <a:ext uri="{FF2B5EF4-FFF2-40B4-BE49-F238E27FC236}">
                    <a16:creationId xmlns:a16="http://schemas.microsoft.com/office/drawing/2014/main" id="{E9DADE49-0DDA-1EAE-A8B2-21048B00975A}"/>
                  </a:ext>
                </a:extLst>
              </p:cNvPr>
              <p:cNvSpPr txBox="1"/>
              <p:nvPr/>
            </p:nvSpPr>
            <p:spPr>
              <a:xfrm>
                <a:off x="3776542" y="3317816"/>
                <a:ext cx="1038215" cy="321179"/>
              </a:xfrm>
              <a:prstGeom prst="rect">
                <a:avLst/>
              </a:prstGeom>
              <a:noFill/>
            </p:spPr>
            <p:txBody>
              <a:bodyPr wrap="square" rtlCol="0">
                <a:spAutoFit/>
              </a:bodyPr>
              <a:lstStyle/>
              <a:p>
                <a:pPr algn="ctr"/>
                <a:r>
                  <a:rPr lang="en-US" sz="1400">
                    <a:latin typeface="Georgia Pro SemiBold" panose="02040502050405020303" pitchFamily="18" charset="0"/>
                  </a:rPr>
                  <a:t>Wakeup Packs</a:t>
                </a:r>
              </a:p>
              <a:p>
                <a:pPr algn="ctr"/>
                <a:endParaRPr lang="en-US" sz="1400">
                  <a:latin typeface="Georgia Pro SemiBold" panose="02040502050405020303" pitchFamily="18" charset="0"/>
                </a:endParaRPr>
              </a:p>
            </p:txBody>
          </p:sp>
        </p:grpSp>
        <p:grpSp>
          <p:nvGrpSpPr>
            <p:cNvPr id="46" name="Group 45">
              <a:extLst>
                <a:ext uri="{FF2B5EF4-FFF2-40B4-BE49-F238E27FC236}">
                  <a16:creationId xmlns:a16="http://schemas.microsoft.com/office/drawing/2014/main" id="{13760622-23E7-8E8A-3F28-623EDA22049C}"/>
                </a:ext>
              </a:extLst>
            </p:cNvPr>
            <p:cNvGrpSpPr/>
            <p:nvPr/>
          </p:nvGrpSpPr>
          <p:grpSpPr>
            <a:xfrm>
              <a:off x="9473302" y="2084951"/>
              <a:ext cx="1691309" cy="2336139"/>
              <a:chOff x="6744951" y="2213276"/>
              <a:chExt cx="1038215" cy="1434044"/>
            </a:xfrm>
          </p:grpSpPr>
          <p:sp>
            <p:nvSpPr>
              <p:cNvPr id="23" name="Oval 645">
                <a:extLst>
                  <a:ext uri="{FF2B5EF4-FFF2-40B4-BE49-F238E27FC236}">
                    <a16:creationId xmlns:a16="http://schemas.microsoft.com/office/drawing/2014/main" id="{46134AA2-2F7B-7D23-A3F3-3F7BFE6C6761}"/>
                  </a:ext>
                </a:extLst>
              </p:cNvPr>
              <p:cNvSpPr>
                <a:spLocks noChangeArrowheads="1"/>
              </p:cNvSpPr>
              <p:nvPr/>
            </p:nvSpPr>
            <p:spPr bwMode="auto">
              <a:xfrm>
                <a:off x="6772727" y="2213276"/>
                <a:ext cx="982663" cy="954087"/>
              </a:xfrm>
              <a:prstGeom prst="ellipse">
                <a:avLst/>
              </a:prstGeom>
              <a:solidFill>
                <a:srgbClr val="013A56"/>
              </a:solidFill>
              <a:ln>
                <a:noFill/>
              </a:ln>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endParaRPr lang="en-GB" altLang="en-US" sz="1600"/>
              </a:p>
            </p:txBody>
          </p:sp>
          <p:sp>
            <p:nvSpPr>
              <p:cNvPr id="30" name="TextBox 29">
                <a:extLst>
                  <a:ext uri="{FF2B5EF4-FFF2-40B4-BE49-F238E27FC236}">
                    <a16:creationId xmlns:a16="http://schemas.microsoft.com/office/drawing/2014/main" id="{5D1C7879-4EB7-5849-184A-9104C7B53CDD}"/>
                  </a:ext>
                </a:extLst>
              </p:cNvPr>
              <p:cNvSpPr txBox="1"/>
              <p:nvPr/>
            </p:nvSpPr>
            <p:spPr>
              <a:xfrm>
                <a:off x="6744951" y="3326140"/>
                <a:ext cx="1038215" cy="321180"/>
              </a:xfrm>
              <a:prstGeom prst="rect">
                <a:avLst/>
              </a:prstGeom>
              <a:noFill/>
            </p:spPr>
            <p:txBody>
              <a:bodyPr wrap="square" rtlCol="0">
                <a:spAutoFit/>
              </a:bodyPr>
              <a:lstStyle/>
              <a:p>
                <a:pPr algn="ctr"/>
                <a:r>
                  <a:rPr lang="en-US" sz="1400">
                    <a:latin typeface="Georgia Pro SemiBold" panose="02040502050405020303" pitchFamily="18" charset="0"/>
                  </a:rPr>
                  <a:t>Assessment tools</a:t>
                </a:r>
              </a:p>
              <a:p>
                <a:pPr algn="ctr"/>
                <a:endParaRPr lang="en-US" sz="1400">
                  <a:latin typeface="Georgia Pro SemiBold" panose="02040502050405020303" pitchFamily="18" charset="0"/>
                </a:endParaRPr>
              </a:p>
            </p:txBody>
          </p:sp>
        </p:grpSp>
        <p:grpSp>
          <p:nvGrpSpPr>
            <p:cNvPr id="45" name="Group 44">
              <a:extLst>
                <a:ext uri="{FF2B5EF4-FFF2-40B4-BE49-F238E27FC236}">
                  <a16:creationId xmlns:a16="http://schemas.microsoft.com/office/drawing/2014/main" id="{8B644CE0-645A-B905-5889-90A43B22E121}"/>
                </a:ext>
              </a:extLst>
            </p:cNvPr>
            <p:cNvGrpSpPr/>
            <p:nvPr/>
          </p:nvGrpSpPr>
          <p:grpSpPr>
            <a:xfrm>
              <a:off x="7297852" y="2084954"/>
              <a:ext cx="1840385" cy="2336138"/>
              <a:chOff x="5156877" y="2204954"/>
              <a:chExt cx="1129726" cy="1434043"/>
            </a:xfrm>
          </p:grpSpPr>
          <p:sp>
            <p:nvSpPr>
              <p:cNvPr id="32" name="Oval 645">
                <a:extLst>
                  <a:ext uri="{FF2B5EF4-FFF2-40B4-BE49-F238E27FC236}">
                    <a16:creationId xmlns:a16="http://schemas.microsoft.com/office/drawing/2014/main" id="{4E2BB29C-AC4C-7C44-D738-D7F0449956E1}"/>
                  </a:ext>
                </a:extLst>
              </p:cNvPr>
              <p:cNvSpPr>
                <a:spLocks noChangeArrowheads="1"/>
              </p:cNvSpPr>
              <p:nvPr/>
            </p:nvSpPr>
            <p:spPr bwMode="auto">
              <a:xfrm>
                <a:off x="5251619" y="2204954"/>
                <a:ext cx="982663" cy="954087"/>
              </a:xfrm>
              <a:prstGeom prst="ellipse">
                <a:avLst/>
              </a:prstGeom>
              <a:solidFill>
                <a:srgbClr val="013A56"/>
              </a:solidFill>
              <a:ln>
                <a:noFill/>
              </a:ln>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endParaRPr lang="en-GB" altLang="en-US" sz="1600"/>
              </a:p>
            </p:txBody>
          </p:sp>
          <p:sp>
            <p:nvSpPr>
              <p:cNvPr id="35" name="TextBox 34">
                <a:extLst>
                  <a:ext uri="{FF2B5EF4-FFF2-40B4-BE49-F238E27FC236}">
                    <a16:creationId xmlns:a16="http://schemas.microsoft.com/office/drawing/2014/main" id="{A792E9C0-D5AF-BC50-461A-4B93A0149A10}"/>
                  </a:ext>
                </a:extLst>
              </p:cNvPr>
              <p:cNvSpPr txBox="1"/>
              <p:nvPr/>
            </p:nvSpPr>
            <p:spPr>
              <a:xfrm>
                <a:off x="5156877" y="3317817"/>
                <a:ext cx="1129726" cy="321180"/>
              </a:xfrm>
              <a:prstGeom prst="rect">
                <a:avLst/>
              </a:prstGeom>
              <a:noFill/>
            </p:spPr>
            <p:txBody>
              <a:bodyPr wrap="square" rtlCol="0">
                <a:spAutoFit/>
              </a:bodyPr>
              <a:lstStyle/>
              <a:p>
                <a:pPr algn="ctr"/>
                <a:r>
                  <a:rPr lang="en-US" sz="1400">
                    <a:latin typeface="Georgia Pro SemiBold" panose="02040502050405020303" pitchFamily="18" charset="0"/>
                  </a:rPr>
                  <a:t>Shopping around</a:t>
                </a:r>
              </a:p>
              <a:p>
                <a:pPr algn="ctr"/>
                <a:endParaRPr lang="en-US" sz="1400">
                  <a:latin typeface="Georgia Pro SemiBold" panose="02040502050405020303" pitchFamily="18" charset="0"/>
                </a:endParaRPr>
              </a:p>
            </p:txBody>
          </p:sp>
        </p:grpSp>
        <p:pic>
          <p:nvPicPr>
            <p:cNvPr id="2" name="Picture 1">
              <a:extLst>
                <a:ext uri="{FF2B5EF4-FFF2-40B4-BE49-F238E27FC236}">
                  <a16:creationId xmlns:a16="http://schemas.microsoft.com/office/drawing/2014/main" id="{6214EDCF-6DAD-1316-6F89-23A91FE52F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6594" y="2220560"/>
              <a:ext cx="944723" cy="1205679"/>
            </a:xfrm>
            <a:prstGeom prst="rect">
              <a:avLst/>
            </a:prstGeom>
          </p:spPr>
        </p:pic>
        <p:pic>
          <p:nvPicPr>
            <p:cNvPr id="3" name="Graphic 2" descr="Books with solid fill">
              <a:extLst>
                <a:ext uri="{FF2B5EF4-FFF2-40B4-BE49-F238E27FC236}">
                  <a16:creationId xmlns:a16="http://schemas.microsoft.com/office/drawing/2014/main" id="{97EC14D9-2D10-F55C-37D9-79390695DB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43364" y="2323728"/>
              <a:ext cx="1105272" cy="1105272"/>
            </a:xfrm>
            <a:prstGeom prst="rect">
              <a:avLst/>
            </a:prstGeom>
          </p:spPr>
        </p:pic>
        <p:pic>
          <p:nvPicPr>
            <p:cNvPr id="5" name="Picture 4">
              <a:extLst>
                <a:ext uri="{FF2B5EF4-FFF2-40B4-BE49-F238E27FC236}">
                  <a16:creationId xmlns:a16="http://schemas.microsoft.com/office/drawing/2014/main" id="{3E762656-AAB4-9A50-53A3-430FAA482C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26190" y="2373422"/>
              <a:ext cx="1052814" cy="1052817"/>
            </a:xfrm>
            <a:prstGeom prst="rect">
              <a:avLst/>
            </a:prstGeom>
          </p:spPr>
        </p:pic>
      </p:grpSp>
      <p:pic>
        <p:nvPicPr>
          <p:cNvPr id="59" name="Picture 58">
            <a:extLst>
              <a:ext uri="{FF2B5EF4-FFF2-40B4-BE49-F238E27FC236}">
                <a16:creationId xmlns:a16="http://schemas.microsoft.com/office/drawing/2014/main" id="{BA4DEF9E-50DA-C1BF-54DE-979A727DEB97}"/>
              </a:ext>
            </a:extLst>
          </p:cNvPr>
          <p:cNvPicPr>
            <a:picLocks noChangeAspect="1"/>
          </p:cNvPicPr>
          <p:nvPr/>
        </p:nvPicPr>
        <p:blipFill>
          <a:blip r:embed="rId8"/>
          <a:stretch>
            <a:fillRect/>
          </a:stretch>
        </p:blipFill>
        <p:spPr>
          <a:xfrm>
            <a:off x="3512363" y="2148946"/>
            <a:ext cx="832150" cy="986969"/>
          </a:xfrm>
          <a:prstGeom prst="rect">
            <a:avLst/>
          </a:prstGeom>
        </p:spPr>
      </p:pic>
      <p:pic>
        <p:nvPicPr>
          <p:cNvPr id="61" name="Picture 60">
            <a:extLst>
              <a:ext uri="{FF2B5EF4-FFF2-40B4-BE49-F238E27FC236}">
                <a16:creationId xmlns:a16="http://schemas.microsoft.com/office/drawing/2014/main" id="{BEC2DC81-9D3E-A9F8-93E2-522CAC76E1AA}"/>
              </a:ext>
            </a:extLst>
          </p:cNvPr>
          <p:cNvPicPr>
            <a:picLocks noChangeAspect="1"/>
          </p:cNvPicPr>
          <p:nvPr/>
        </p:nvPicPr>
        <p:blipFill>
          <a:blip r:embed="rId9"/>
          <a:stretch>
            <a:fillRect/>
          </a:stretch>
        </p:blipFill>
        <p:spPr>
          <a:xfrm>
            <a:off x="1206695" y="2267118"/>
            <a:ext cx="1244781" cy="703011"/>
          </a:xfrm>
          <a:prstGeom prst="rect">
            <a:avLst/>
          </a:prstGeom>
        </p:spPr>
      </p:pic>
      <p:sp>
        <p:nvSpPr>
          <p:cNvPr id="7" name="Rounded Rectangle 23">
            <a:extLst>
              <a:ext uri="{FF2B5EF4-FFF2-40B4-BE49-F238E27FC236}">
                <a16:creationId xmlns:a16="http://schemas.microsoft.com/office/drawing/2014/main" id="{46931EAF-7656-B1F4-45E0-2D253FAB83C9}"/>
              </a:ext>
            </a:extLst>
          </p:cNvPr>
          <p:cNvSpPr/>
          <p:nvPr/>
        </p:nvSpPr>
        <p:spPr>
          <a:xfrm>
            <a:off x="-51772" y="1268759"/>
            <a:ext cx="504057" cy="4680519"/>
          </a:xfrm>
          <a:prstGeom prst="roundRect">
            <a:avLst/>
          </a:prstGeom>
          <a:solidFill>
            <a:srgbClr val="D7D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99B00A8-603D-A356-3A10-DD1CBA9E9056}"/>
              </a:ext>
            </a:extLst>
          </p:cNvPr>
          <p:cNvSpPr txBox="1"/>
          <p:nvPr/>
        </p:nvSpPr>
        <p:spPr>
          <a:xfrm rot="16200000">
            <a:off x="-2015067" y="3455424"/>
            <a:ext cx="4393078" cy="307777"/>
          </a:xfrm>
          <a:prstGeom prst="rect">
            <a:avLst/>
          </a:prstGeom>
          <a:noFill/>
        </p:spPr>
        <p:txBody>
          <a:bodyPr wrap="square" rtlCol="0">
            <a:spAutoFit/>
          </a:bodyPr>
          <a:lstStyle/>
          <a:p>
            <a:pPr algn="ctr" eaLnBrk="1" hangingPunct="1">
              <a:spcBef>
                <a:spcPts val="325"/>
              </a:spcBef>
            </a:pPr>
            <a:r>
              <a:rPr lang="en-US" altLang="en-US" sz="1400" b="1">
                <a:latin typeface="Georgia Pro" panose="02040502050405020303" pitchFamily="18" charset="0"/>
                <a:cs typeface="Tahoma" panose="020B0604030504040204" pitchFamily="34" charset="0"/>
              </a:rPr>
              <a:t>Key Results</a:t>
            </a:r>
            <a:endParaRPr lang="en-US" altLang="en-US" sz="1400">
              <a:latin typeface="Georgia Pro" panose="02040502050405020303" pitchFamily="18" charset="0"/>
              <a:cs typeface="Tahoma" panose="020B0604030504040204" pitchFamily="34" charset="0"/>
            </a:endParaRPr>
          </a:p>
        </p:txBody>
      </p:sp>
      <p:sp>
        <p:nvSpPr>
          <p:cNvPr id="9" name="Slide Number Placeholder 5">
            <a:extLst>
              <a:ext uri="{FF2B5EF4-FFF2-40B4-BE49-F238E27FC236}">
                <a16:creationId xmlns:a16="http://schemas.microsoft.com/office/drawing/2014/main" id="{EDDDAC88-AACF-D1CD-4B38-89D152DEA78B}"/>
              </a:ext>
            </a:extLst>
          </p:cNvPr>
          <p:cNvSpPr txBox="1">
            <a:spLocks/>
          </p:cNvSpPr>
          <p:nvPr/>
        </p:nvSpPr>
        <p:spPr>
          <a:xfrm>
            <a:off x="8839200" y="6451600"/>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F3F2B2B-7562-479E-82F7-5BE59BD56D98}" type="slidenum">
              <a:rPr lang="en-GB" sz="1100" smtClean="0">
                <a:solidFill>
                  <a:srgbClr val="22294F"/>
                </a:solidFill>
                <a:latin typeface="Avenir" panose="020B0503020203020204"/>
              </a:rPr>
              <a:pPr algn="r">
                <a:defRPr/>
              </a:pPr>
              <a:t>25</a:t>
            </a:fld>
            <a:endParaRPr lang="en-GB" sz="1100">
              <a:solidFill>
                <a:srgbClr val="22294F"/>
              </a:solidFill>
              <a:latin typeface="Avenir" panose="020B0503020203020204"/>
            </a:endParaRPr>
          </a:p>
        </p:txBody>
      </p:sp>
    </p:spTree>
    <p:custDataLst>
      <p:tags r:id="rId1"/>
    </p:custDataLst>
    <p:extLst>
      <p:ext uri="{BB962C8B-B14F-4D97-AF65-F5344CB8AC3E}">
        <p14:creationId xmlns:p14="http://schemas.microsoft.com/office/powerpoint/2010/main" val="1444600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79C7D-9A2C-36A2-8B18-4F98B81AF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EE23EB-FF0D-227F-75C7-EFE9390D42CE}"/>
              </a:ext>
            </a:extLst>
          </p:cNvPr>
          <p:cNvSpPr>
            <a:spLocks noGrp="1"/>
          </p:cNvSpPr>
          <p:nvPr>
            <p:ph type="title"/>
          </p:nvPr>
        </p:nvSpPr>
        <p:spPr/>
        <p:txBody>
          <a:bodyPr/>
          <a:lstStyle/>
          <a:p>
            <a:r>
              <a:rPr lang="en-US"/>
              <a:t>Conclusion</a:t>
            </a:r>
          </a:p>
        </p:txBody>
      </p:sp>
      <p:sp>
        <p:nvSpPr>
          <p:cNvPr id="3" name="Text Placeholder 2">
            <a:extLst>
              <a:ext uri="{FF2B5EF4-FFF2-40B4-BE49-F238E27FC236}">
                <a16:creationId xmlns:a16="http://schemas.microsoft.com/office/drawing/2014/main" id="{39E337AC-9B12-8444-EA6C-683F1EE95B1C}"/>
              </a:ext>
            </a:extLst>
          </p:cNvPr>
          <p:cNvSpPr>
            <a:spLocks noGrp="1"/>
          </p:cNvSpPr>
          <p:nvPr>
            <p:ph type="body" sz="quarter" idx="10"/>
          </p:nvPr>
        </p:nvSpPr>
        <p:spPr/>
        <p:txBody>
          <a:bodyPr/>
          <a:lstStyle/>
          <a:p>
            <a:r>
              <a:rPr lang="en-US"/>
              <a:t>05</a:t>
            </a:r>
          </a:p>
        </p:txBody>
      </p:sp>
      <p:sp>
        <p:nvSpPr>
          <p:cNvPr id="4" name="Footer Placeholder 4">
            <a:extLst>
              <a:ext uri="{FF2B5EF4-FFF2-40B4-BE49-F238E27FC236}">
                <a16:creationId xmlns:a16="http://schemas.microsoft.com/office/drawing/2014/main" id="{6D73A299-192E-E26B-CDB2-D870F3D35A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3401574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50D8E-25BE-28CB-59FF-AEA916798F4D}"/>
            </a:ext>
          </a:extLst>
        </p:cNvPr>
        <p:cNvGrpSpPr/>
        <p:nvPr/>
      </p:nvGrpSpPr>
      <p:grpSpPr>
        <a:xfrm>
          <a:off x="0" y="0"/>
          <a:ext cx="0" cy="0"/>
          <a:chOff x="0" y="0"/>
          <a:chExt cx="0" cy="0"/>
        </a:xfrm>
      </p:grpSpPr>
      <p:sp>
        <p:nvSpPr>
          <p:cNvPr id="30" name="Oval 29">
            <a:extLst>
              <a:ext uri="{FF2B5EF4-FFF2-40B4-BE49-F238E27FC236}">
                <a16:creationId xmlns:a16="http://schemas.microsoft.com/office/drawing/2014/main" id="{64E46BD5-3A52-FFC1-2970-4D0E006C65BA}"/>
              </a:ext>
            </a:extLst>
          </p:cNvPr>
          <p:cNvSpPr/>
          <p:nvPr/>
        </p:nvSpPr>
        <p:spPr>
          <a:xfrm>
            <a:off x="601443" y="4890935"/>
            <a:ext cx="1099832" cy="11502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a:p>
        </p:txBody>
      </p:sp>
      <p:sp>
        <p:nvSpPr>
          <p:cNvPr id="31" name="Oval 30">
            <a:extLst>
              <a:ext uri="{FF2B5EF4-FFF2-40B4-BE49-F238E27FC236}">
                <a16:creationId xmlns:a16="http://schemas.microsoft.com/office/drawing/2014/main" id="{AA2FFE44-20FB-BCC6-2E01-7A766C7BC623}"/>
              </a:ext>
            </a:extLst>
          </p:cNvPr>
          <p:cNvSpPr/>
          <p:nvPr/>
        </p:nvSpPr>
        <p:spPr>
          <a:xfrm>
            <a:off x="601443" y="3470898"/>
            <a:ext cx="1099832" cy="11502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a:p>
        </p:txBody>
      </p:sp>
      <p:sp>
        <p:nvSpPr>
          <p:cNvPr id="32" name="Oval 31">
            <a:extLst>
              <a:ext uri="{FF2B5EF4-FFF2-40B4-BE49-F238E27FC236}">
                <a16:creationId xmlns:a16="http://schemas.microsoft.com/office/drawing/2014/main" id="{631B9EB1-0A44-AA45-5AD8-7F4F2BC42EC3}"/>
              </a:ext>
            </a:extLst>
          </p:cNvPr>
          <p:cNvSpPr/>
          <p:nvPr/>
        </p:nvSpPr>
        <p:spPr>
          <a:xfrm>
            <a:off x="601443" y="2104215"/>
            <a:ext cx="1099832" cy="11502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a:p>
        </p:txBody>
      </p:sp>
      <p:sp>
        <p:nvSpPr>
          <p:cNvPr id="2" name="Title 1">
            <a:extLst>
              <a:ext uri="{FF2B5EF4-FFF2-40B4-BE49-F238E27FC236}">
                <a16:creationId xmlns:a16="http://schemas.microsoft.com/office/drawing/2014/main" id="{50627CFB-5E06-5F76-779D-30EA57DC3406}"/>
              </a:ext>
            </a:extLst>
          </p:cNvPr>
          <p:cNvSpPr>
            <a:spLocks noGrp="1"/>
          </p:cNvSpPr>
          <p:nvPr>
            <p:ph type="title"/>
          </p:nvPr>
        </p:nvSpPr>
        <p:spPr>
          <a:xfrm>
            <a:off x="609600" y="129933"/>
            <a:ext cx="9398000" cy="698500"/>
          </a:xfrm>
        </p:spPr>
        <p:txBody>
          <a:bodyPr/>
          <a:lstStyle/>
          <a:p>
            <a:r>
              <a:rPr lang="en-US" sz="2400" b="1"/>
              <a:t>Global Trends and Solutions </a:t>
            </a:r>
            <a:r>
              <a:rPr lang="en-US" sz="2400" b="1" i="1"/>
              <a:t>“unveiled”</a:t>
            </a:r>
            <a:endParaRPr lang="en-SG" sz="2800" i="1"/>
          </a:p>
        </p:txBody>
      </p:sp>
      <p:sp>
        <p:nvSpPr>
          <p:cNvPr id="3" name="Content Placeholder 2">
            <a:extLst>
              <a:ext uri="{FF2B5EF4-FFF2-40B4-BE49-F238E27FC236}">
                <a16:creationId xmlns:a16="http://schemas.microsoft.com/office/drawing/2014/main" id="{FE5F408A-BDAC-8108-37B3-925993D3029E}"/>
              </a:ext>
            </a:extLst>
          </p:cNvPr>
          <p:cNvSpPr>
            <a:spLocks noGrp="1"/>
          </p:cNvSpPr>
          <p:nvPr>
            <p:ph sz="half" idx="1"/>
          </p:nvPr>
        </p:nvSpPr>
        <p:spPr>
          <a:xfrm>
            <a:off x="1872867" y="1954306"/>
            <a:ext cx="4223133" cy="1383806"/>
          </a:xfrm>
          <a:prstGeom prst="roundRect">
            <a:avLst/>
          </a:prstGeom>
          <a:ln>
            <a:solidFill>
              <a:schemeClr val="accent2"/>
            </a:solidFill>
          </a:ln>
        </p:spPr>
        <p:txBody>
          <a:bodyPr anchor="ctr"/>
          <a:lstStyle/>
          <a:p>
            <a:pPr algn="ctr"/>
            <a:r>
              <a:rPr lang="en-US" sz="1800" b="1" kern="0" dirty="0">
                <a:solidFill>
                  <a:srgbClr val="000000"/>
                </a:solidFill>
                <a:latin typeface="Avenir Next Demi Bold" panose="020B0503020202020204" pitchFamily="34" charset="0"/>
              </a:rPr>
              <a:t>Failing to prioritise</a:t>
            </a:r>
          </a:p>
          <a:p>
            <a:pPr marL="285750" indent="-285750" algn="ctr">
              <a:spcBef>
                <a:spcPts val="600"/>
              </a:spcBef>
              <a:buFont typeface="Arial" panose="020B0604020202020204" pitchFamily="34" charset="0"/>
              <a:buChar char="•"/>
            </a:pPr>
            <a:r>
              <a:rPr lang="en-US" kern="0" dirty="0">
                <a:solidFill>
                  <a:srgbClr val="000000"/>
                </a:solidFill>
                <a:latin typeface="Avenir Next Demi Bold" panose="020B0503020202020204" pitchFamily="34" charset="0"/>
              </a:rPr>
              <a:t>People are simply unaware they should be preparing for retirement, or </a:t>
            </a:r>
          </a:p>
          <a:p>
            <a:pPr marL="285750" indent="-285750" algn="ctr">
              <a:spcBef>
                <a:spcPts val="600"/>
              </a:spcBef>
              <a:buFont typeface="Arial" panose="020B0604020202020204" pitchFamily="34" charset="0"/>
              <a:buChar char="•"/>
            </a:pPr>
            <a:r>
              <a:rPr lang="en-US" kern="0" dirty="0">
                <a:solidFill>
                  <a:srgbClr val="000000"/>
                </a:solidFill>
                <a:latin typeface="Avenir Next Demi Bold" panose="020B0503020202020204" pitchFamily="34" charset="0"/>
              </a:rPr>
              <a:t>Aware but suffering from c</a:t>
            </a:r>
            <a:r>
              <a:rPr kumimoji="0" lang="en-US" sz="1400" i="0" u="none" strike="noStrike" kern="0" cap="none" spc="0" normalizeH="0" baseline="0" noProof="0" dirty="0" err="1">
                <a:ln>
                  <a:noFill/>
                </a:ln>
                <a:solidFill>
                  <a:srgbClr val="000000"/>
                </a:solidFill>
                <a:effectLst/>
                <a:uLnTx/>
                <a:uFillTx/>
                <a:latin typeface="Avenir Next Demi Bold" panose="020B0503020202020204" pitchFamily="34" charset="0"/>
                <a:ea typeface="+mn-ea"/>
                <a:cs typeface="+mn-cs"/>
              </a:rPr>
              <a:t>ost</a:t>
            </a:r>
            <a:r>
              <a:rPr kumimoji="0" lang="en-US" sz="1400" i="0" u="none" strike="noStrike" kern="0" cap="none" spc="0" normalizeH="0" baseline="0" noProof="0" dirty="0">
                <a:ln>
                  <a:noFill/>
                </a:ln>
                <a:solidFill>
                  <a:srgbClr val="000000"/>
                </a:solidFill>
                <a:effectLst/>
                <a:uLnTx/>
                <a:uFillTx/>
                <a:latin typeface="Avenir Next Demi Bold" panose="020B0503020202020204" pitchFamily="34" charset="0"/>
                <a:ea typeface="+mn-ea"/>
                <a:cs typeface="+mn-cs"/>
              </a:rPr>
              <a:t>-of-living anxiety</a:t>
            </a:r>
          </a:p>
        </p:txBody>
      </p:sp>
      <p:sp>
        <p:nvSpPr>
          <p:cNvPr id="6" name="Content Placeholder 5">
            <a:extLst>
              <a:ext uri="{FF2B5EF4-FFF2-40B4-BE49-F238E27FC236}">
                <a16:creationId xmlns:a16="http://schemas.microsoft.com/office/drawing/2014/main" id="{6AB747AE-E02A-E46F-DE52-F3769CE87898}"/>
              </a:ext>
            </a:extLst>
          </p:cNvPr>
          <p:cNvSpPr>
            <a:spLocks noGrp="1"/>
          </p:cNvSpPr>
          <p:nvPr>
            <p:ph sz="half" idx="14"/>
          </p:nvPr>
        </p:nvSpPr>
        <p:spPr>
          <a:prstGeom prst="roundRect">
            <a:avLst/>
          </a:prstGeom>
          <a:ln>
            <a:solidFill>
              <a:schemeClr val="accent2"/>
            </a:solidFill>
          </a:ln>
        </p:spPr>
        <p:txBody>
          <a:bodyPr anchor="ctr"/>
          <a:lstStyle/>
          <a:p>
            <a:pPr algn="ctr">
              <a:spcBef>
                <a:spcPts val="600"/>
              </a:spcBef>
            </a:pPr>
            <a:r>
              <a:rPr lang="en-US" sz="1800" b="1" kern="0">
                <a:solidFill>
                  <a:srgbClr val="000000"/>
                </a:solidFill>
                <a:latin typeface="Avenir Next Demi Bold" panose="020B0503020202020204" pitchFamily="34" charset="0"/>
              </a:rPr>
              <a:t>Lack of trust</a:t>
            </a:r>
          </a:p>
          <a:p>
            <a:pPr marL="285750" indent="-285750" algn="ctr">
              <a:spcBef>
                <a:spcPts val="600"/>
              </a:spcBef>
              <a:buFont typeface="Arial" panose="020B0604020202020204" pitchFamily="34" charset="0"/>
              <a:buChar char="•"/>
            </a:pPr>
            <a:r>
              <a:rPr lang="en-US" kern="0">
                <a:solidFill>
                  <a:srgbClr val="000000"/>
                </a:solidFill>
                <a:latin typeface="Avenir Next Demi Bold" panose="020B0503020202020204" pitchFamily="34" charset="0"/>
              </a:rPr>
              <a:t>Caution towards insurance in general, unknown brands and government support</a:t>
            </a:r>
          </a:p>
          <a:p>
            <a:pPr marL="285750" indent="-285750" algn="ctr">
              <a:spcBef>
                <a:spcPts val="600"/>
              </a:spcBef>
              <a:buFont typeface="Arial" panose="020B0604020202020204" pitchFamily="34" charset="0"/>
              <a:buChar char="•"/>
            </a:pPr>
            <a:r>
              <a:rPr lang="en-US" kern="0">
                <a:solidFill>
                  <a:srgbClr val="000000"/>
                </a:solidFill>
                <a:latin typeface="Avenir Next Demi Bold" panose="020B0503020202020204" pitchFamily="34" charset="0"/>
              </a:rPr>
              <a:t>Reluctance to rely on digital tools</a:t>
            </a:r>
            <a:endParaRPr lang="en-SG" kern="0">
              <a:solidFill>
                <a:srgbClr val="000000"/>
              </a:solidFill>
              <a:latin typeface="Avenir Next Demi Bold" panose="020B0503020202020204" pitchFamily="34" charset="0"/>
            </a:endParaRPr>
          </a:p>
        </p:txBody>
      </p:sp>
      <p:sp>
        <p:nvSpPr>
          <p:cNvPr id="7" name="Content Placeholder 6">
            <a:extLst>
              <a:ext uri="{FF2B5EF4-FFF2-40B4-BE49-F238E27FC236}">
                <a16:creationId xmlns:a16="http://schemas.microsoft.com/office/drawing/2014/main" id="{3761CB77-F71E-1C1F-975C-3017CB77C570}"/>
              </a:ext>
            </a:extLst>
          </p:cNvPr>
          <p:cNvSpPr>
            <a:spLocks noGrp="1"/>
          </p:cNvSpPr>
          <p:nvPr>
            <p:ph sz="half" idx="15"/>
          </p:nvPr>
        </p:nvSpPr>
        <p:spPr>
          <a:prstGeom prst="roundRect">
            <a:avLst/>
          </a:prstGeom>
          <a:ln>
            <a:solidFill>
              <a:schemeClr val="accent2"/>
            </a:solidFill>
          </a:ln>
        </p:spPr>
        <p:txBody>
          <a:bodyPr anchor="ctr">
            <a:normAutofit lnSpcReduction="10000"/>
          </a:bodyPr>
          <a:lstStyle/>
          <a:p>
            <a:pPr algn="ctr">
              <a:spcBef>
                <a:spcPts val="600"/>
              </a:spcBef>
            </a:pPr>
            <a:endParaRPr lang="en-US" sz="1800" b="1" kern="0" dirty="0">
              <a:solidFill>
                <a:srgbClr val="000000"/>
              </a:solidFill>
              <a:latin typeface="Avenir Next Demi Bold" panose="020B0503020202020204" pitchFamily="34" charset="0"/>
            </a:endParaRPr>
          </a:p>
          <a:p>
            <a:pPr algn="ctr">
              <a:spcBef>
                <a:spcPts val="600"/>
              </a:spcBef>
            </a:pPr>
            <a:r>
              <a:rPr lang="en-US" sz="1800" b="1" kern="0" dirty="0">
                <a:solidFill>
                  <a:srgbClr val="000000"/>
                </a:solidFill>
                <a:latin typeface="Avenir Next Demi Bold" panose="020B0503020202020204" pitchFamily="34" charset="0"/>
              </a:rPr>
              <a:t>Don’t know where to start </a:t>
            </a:r>
          </a:p>
          <a:p>
            <a:pPr marL="285750" indent="-285750" algn="ctr">
              <a:spcBef>
                <a:spcPts val="600"/>
              </a:spcBef>
              <a:buFont typeface="Arial" panose="020B0604020202020204" pitchFamily="34" charset="0"/>
              <a:buChar char="•"/>
            </a:pPr>
            <a:r>
              <a:rPr lang="en-US" kern="0" dirty="0">
                <a:solidFill>
                  <a:srgbClr val="000000"/>
                </a:solidFill>
                <a:latin typeface="Avenir Next Demi Bold" panose="020B0503020202020204" pitchFamily="34" charset="0"/>
              </a:rPr>
              <a:t>Analysis paralysis, too many options </a:t>
            </a:r>
          </a:p>
          <a:p>
            <a:pPr marL="285750" indent="-285750" algn="ctr">
              <a:spcBef>
                <a:spcPts val="600"/>
              </a:spcBef>
              <a:buFont typeface="Arial" panose="020B0604020202020204" pitchFamily="34" charset="0"/>
              <a:buChar char="•"/>
            </a:pPr>
            <a:r>
              <a:rPr lang="en-US" kern="0" dirty="0">
                <a:solidFill>
                  <a:srgbClr val="000000"/>
                </a:solidFill>
                <a:latin typeface="Avenir Next Demi Bold" panose="020B0503020202020204" pitchFamily="34" charset="0"/>
              </a:rPr>
              <a:t>Fear of facing reality </a:t>
            </a:r>
          </a:p>
          <a:p>
            <a:pPr marL="285750" indent="-285750" algn="ctr">
              <a:spcBef>
                <a:spcPts val="600"/>
              </a:spcBef>
              <a:buFont typeface="Arial" panose="020B0604020202020204" pitchFamily="34" charset="0"/>
              <a:buChar char="•"/>
            </a:pPr>
            <a:endParaRPr lang="en-SG" kern="0" dirty="0">
              <a:solidFill>
                <a:srgbClr val="000000"/>
              </a:solidFill>
              <a:latin typeface="Avenir Next Demi Bold" panose="020B0503020202020204" pitchFamily="34" charset="0"/>
            </a:endParaRPr>
          </a:p>
        </p:txBody>
      </p:sp>
      <p:pic>
        <p:nvPicPr>
          <p:cNvPr id="23" name="Content Placeholder 22" descr="Handshake outline">
            <a:extLst>
              <a:ext uri="{FF2B5EF4-FFF2-40B4-BE49-F238E27FC236}">
                <a16:creationId xmlns:a16="http://schemas.microsoft.com/office/drawing/2014/main" id="{B1550EDB-320F-4C13-8715-33BA745F6878}"/>
              </a:ext>
            </a:extLst>
          </p:cNvPr>
          <p:cNvPicPr>
            <a:picLocks noGrp="1" noChangeAspect="1"/>
          </p:cNvPicPr>
          <p:nvPr>
            <p:ph sz="half" idx="18"/>
          </p:nvPr>
        </p:nvPicPr>
        <p:blipFill>
          <a:blip r:embed="rId2">
            <a:extLst>
              <a:ext uri="{96DAC541-7B7A-43D3-8B79-37D633B846F1}">
                <asvg:svgBlip xmlns:asvg="http://schemas.microsoft.com/office/drawing/2016/SVG/main" r:embed="rId3"/>
              </a:ext>
            </a:extLst>
          </a:blip>
          <a:stretch>
            <a:fillRect/>
          </a:stretch>
        </p:blipFill>
        <p:spPr>
          <a:xfrm>
            <a:off x="734219" y="5048250"/>
            <a:ext cx="914400" cy="914400"/>
          </a:xfrm>
        </p:spPr>
      </p:pic>
      <p:sp>
        <p:nvSpPr>
          <p:cNvPr id="11" name="Rounded Rectangle 23">
            <a:extLst>
              <a:ext uri="{FF2B5EF4-FFF2-40B4-BE49-F238E27FC236}">
                <a16:creationId xmlns:a16="http://schemas.microsoft.com/office/drawing/2014/main" id="{33CB5F57-90BF-DB7A-5031-FB01B30C6DA9}"/>
              </a:ext>
            </a:extLst>
          </p:cNvPr>
          <p:cNvSpPr/>
          <p:nvPr/>
        </p:nvSpPr>
        <p:spPr>
          <a:xfrm>
            <a:off x="-51772" y="1268759"/>
            <a:ext cx="504057" cy="4680519"/>
          </a:xfrm>
          <a:prstGeom prst="roundRect">
            <a:avLst/>
          </a:prstGeom>
          <a:solidFill>
            <a:srgbClr val="D7D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841E04-1AF5-82E3-6B0C-2C4D043930F8}"/>
              </a:ext>
            </a:extLst>
          </p:cNvPr>
          <p:cNvSpPr txBox="1"/>
          <p:nvPr/>
        </p:nvSpPr>
        <p:spPr>
          <a:xfrm rot="16200000">
            <a:off x="-2015067" y="3455424"/>
            <a:ext cx="4393078" cy="307777"/>
          </a:xfrm>
          <a:prstGeom prst="rect">
            <a:avLst/>
          </a:prstGeom>
          <a:noFill/>
        </p:spPr>
        <p:txBody>
          <a:bodyPr wrap="square" rtlCol="0">
            <a:spAutoFit/>
          </a:bodyPr>
          <a:lstStyle/>
          <a:p>
            <a:pPr algn="ctr" eaLnBrk="1" hangingPunct="1">
              <a:spcBef>
                <a:spcPts val="325"/>
              </a:spcBef>
            </a:pPr>
            <a:r>
              <a:rPr lang="en-US" altLang="en-US" sz="1400" b="1">
                <a:latin typeface="Georgia Pro" panose="02040502050405020303" pitchFamily="18" charset="0"/>
                <a:cs typeface="Tahoma" panose="020B0604030504040204" pitchFamily="34" charset="0"/>
              </a:rPr>
              <a:t>Conclusion</a:t>
            </a:r>
            <a:endParaRPr lang="en-US" altLang="en-US" sz="1400">
              <a:latin typeface="Georgia Pro" panose="02040502050405020303" pitchFamily="18" charset="0"/>
              <a:cs typeface="Tahoma" panose="020B0604030504040204" pitchFamily="34" charset="0"/>
            </a:endParaRPr>
          </a:p>
        </p:txBody>
      </p:sp>
      <p:grpSp>
        <p:nvGrpSpPr>
          <p:cNvPr id="34" name="Group 33">
            <a:extLst>
              <a:ext uri="{FF2B5EF4-FFF2-40B4-BE49-F238E27FC236}">
                <a16:creationId xmlns:a16="http://schemas.microsoft.com/office/drawing/2014/main" id="{6EA4413D-2025-F399-67AF-9C2CF7849010}"/>
              </a:ext>
            </a:extLst>
          </p:cNvPr>
          <p:cNvGrpSpPr/>
          <p:nvPr/>
        </p:nvGrpSpPr>
        <p:grpSpPr>
          <a:xfrm>
            <a:off x="6267592" y="1953748"/>
            <a:ext cx="5494557" cy="4183258"/>
            <a:chOff x="4967025" y="2106706"/>
            <a:chExt cx="5494557" cy="4183258"/>
          </a:xfrm>
        </p:grpSpPr>
        <p:sp>
          <p:nvSpPr>
            <p:cNvPr id="20" name="Oval 19">
              <a:extLst>
                <a:ext uri="{FF2B5EF4-FFF2-40B4-BE49-F238E27FC236}">
                  <a16:creationId xmlns:a16="http://schemas.microsoft.com/office/drawing/2014/main" id="{CD8AC2E3-AEF5-B615-2C96-D5961FBBF556}"/>
                </a:ext>
              </a:extLst>
            </p:cNvPr>
            <p:cNvSpPr/>
            <p:nvPr/>
          </p:nvSpPr>
          <p:spPr>
            <a:xfrm>
              <a:off x="4967025" y="5043335"/>
              <a:ext cx="1099832" cy="11502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a:p>
          </p:txBody>
        </p:sp>
        <p:sp>
          <p:nvSpPr>
            <p:cNvPr id="22" name="Oval 21">
              <a:extLst>
                <a:ext uri="{FF2B5EF4-FFF2-40B4-BE49-F238E27FC236}">
                  <a16:creationId xmlns:a16="http://schemas.microsoft.com/office/drawing/2014/main" id="{A72CF731-F818-1AE5-2435-A991148E06F7}"/>
                </a:ext>
              </a:extLst>
            </p:cNvPr>
            <p:cNvSpPr/>
            <p:nvPr/>
          </p:nvSpPr>
          <p:spPr>
            <a:xfrm>
              <a:off x="4967025" y="3623298"/>
              <a:ext cx="1099832" cy="11502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a:p>
          </p:txBody>
        </p:sp>
        <p:sp>
          <p:nvSpPr>
            <p:cNvPr id="24" name="Oval 23">
              <a:extLst>
                <a:ext uri="{FF2B5EF4-FFF2-40B4-BE49-F238E27FC236}">
                  <a16:creationId xmlns:a16="http://schemas.microsoft.com/office/drawing/2014/main" id="{EECB4BCA-2373-134F-6F38-CDB741BFEFAE}"/>
                </a:ext>
              </a:extLst>
            </p:cNvPr>
            <p:cNvSpPr/>
            <p:nvPr/>
          </p:nvSpPr>
          <p:spPr>
            <a:xfrm>
              <a:off x="4967025" y="2256615"/>
              <a:ext cx="1099832" cy="11502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a:p>
          </p:txBody>
        </p:sp>
        <p:sp>
          <p:nvSpPr>
            <p:cNvPr id="25" name="Content Placeholder 2">
              <a:extLst>
                <a:ext uri="{FF2B5EF4-FFF2-40B4-BE49-F238E27FC236}">
                  <a16:creationId xmlns:a16="http://schemas.microsoft.com/office/drawing/2014/main" id="{404AB9B4-F6A6-70F9-760B-B578806F8B40}"/>
                </a:ext>
              </a:extLst>
            </p:cNvPr>
            <p:cNvSpPr txBox="1">
              <a:spLocks/>
            </p:cNvSpPr>
            <p:nvPr/>
          </p:nvSpPr>
          <p:spPr>
            <a:xfrm>
              <a:off x="6238449" y="2106706"/>
              <a:ext cx="4223133" cy="1383806"/>
            </a:xfrm>
            <a:prstGeom prst="roundRect">
              <a:avLst/>
            </a:prstGeom>
            <a:ln>
              <a:solidFill>
                <a:schemeClr val="accent2"/>
              </a:solidFill>
            </a:ln>
          </p:spPr>
          <p:txBody>
            <a:bodyPr vert="horz" wrap="square" lIns="91440" tIns="45720" rIns="91440" bIns="45720" numCol="1" anchor="ctr" anchorCtr="0" compatLnSpc="1">
              <a:prstTxWarp prst="textNoShape">
                <a:avLst/>
              </a:prstTxWarp>
              <a:normAutofit/>
            </a:bodyPr>
            <a:lstStyle>
              <a:lvl1pPr marL="0" indent="0" algn="l" rtl="0" eaLnBrk="1" fontAlgn="base" hangingPunct="1">
                <a:lnSpc>
                  <a:spcPct val="90000"/>
                </a:lnSpc>
                <a:spcBef>
                  <a:spcPts val="1000"/>
                </a:spcBef>
                <a:spcAft>
                  <a:spcPct val="0"/>
                </a:spcAft>
                <a:buFont typeface="Arial" panose="020B0604020202020204" pitchFamily="34" charset="0"/>
                <a:buNone/>
                <a:defRPr sz="1400" kern="1200">
                  <a:solidFill>
                    <a:schemeClr val="tx1"/>
                  </a:solidFill>
                  <a:latin typeface="+mn-lt"/>
                  <a:ea typeface="+mn-ea"/>
                  <a:cs typeface="+mn-cs"/>
                </a:defRPr>
              </a:lvl1pPr>
              <a:lvl2pPr marL="457200" indent="0" algn="l" rtl="0" eaLnBrk="1" fontAlgn="base" hangingPunct="1">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2pPr>
              <a:lvl3pPr marL="914400" indent="0" algn="l" rtl="0" eaLnBrk="1" fontAlgn="base" hangingPunct="1">
                <a:lnSpc>
                  <a:spcPct val="90000"/>
                </a:lnSpc>
                <a:spcBef>
                  <a:spcPts val="500"/>
                </a:spcBef>
                <a:spcAft>
                  <a:spcPct val="0"/>
                </a:spcAft>
                <a:buFont typeface="Arial" panose="020B0604020202020204" pitchFamily="34" charset="0"/>
                <a:buNone/>
                <a:defRPr sz="1100" kern="1200">
                  <a:solidFill>
                    <a:schemeClr val="tx1"/>
                  </a:solidFill>
                  <a:latin typeface="+mn-lt"/>
                  <a:ea typeface="+mn-ea"/>
                  <a:cs typeface="+mn-cs"/>
                </a:defRPr>
              </a:lvl3pPr>
              <a:lvl4pPr marL="1371600" indent="0" algn="l" rtl="0" eaLnBrk="1" fontAlgn="base" hangingPunct="1">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4pPr>
              <a:lvl5pPr marL="1828800" indent="0" algn="l" rtl="0" eaLnBrk="1" fontAlgn="base" hangingPunct="1">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kern="0" dirty="0">
                  <a:solidFill>
                    <a:srgbClr val="000000"/>
                  </a:solidFill>
                  <a:latin typeface="Avenir Next Demi Bold" panose="020B0503020202020204" pitchFamily="34" charset="0"/>
                </a:rPr>
                <a:t>Early engagement</a:t>
              </a:r>
            </a:p>
            <a:p>
              <a:pPr marL="285750" indent="-285750" algn="ctr">
                <a:spcBef>
                  <a:spcPts val="600"/>
                </a:spcBef>
                <a:buFont typeface="Arial" panose="020B0604020202020204" pitchFamily="34" charset="0"/>
                <a:buChar char="•"/>
              </a:pPr>
              <a:r>
                <a:rPr lang="en-US" kern="0" dirty="0" err="1">
                  <a:solidFill>
                    <a:srgbClr val="000000"/>
                  </a:solidFill>
                  <a:latin typeface="Avenir Next Demi Bold" panose="020B0503020202020204" pitchFamily="34" charset="0"/>
                </a:rPr>
                <a:t>Normalise</a:t>
              </a:r>
              <a:r>
                <a:rPr lang="en-US" kern="0" dirty="0">
                  <a:solidFill>
                    <a:srgbClr val="000000"/>
                  </a:solidFill>
                  <a:latin typeface="Avenir Next Demi Bold" panose="020B0503020202020204" pitchFamily="34" charset="0"/>
                </a:rPr>
                <a:t> engaging with younger members. Planning for retirement starts on day one of employment.</a:t>
              </a:r>
            </a:p>
          </p:txBody>
        </p:sp>
        <p:sp>
          <p:nvSpPr>
            <p:cNvPr id="26" name="Content Placeholder 5">
              <a:extLst>
                <a:ext uri="{FF2B5EF4-FFF2-40B4-BE49-F238E27FC236}">
                  <a16:creationId xmlns:a16="http://schemas.microsoft.com/office/drawing/2014/main" id="{628DAFAB-16FF-9A2D-A20F-67673BED4130}"/>
                </a:ext>
              </a:extLst>
            </p:cNvPr>
            <p:cNvSpPr txBox="1">
              <a:spLocks/>
            </p:cNvSpPr>
            <p:nvPr/>
          </p:nvSpPr>
          <p:spPr>
            <a:xfrm>
              <a:off x="6238449" y="5023024"/>
              <a:ext cx="4223133" cy="1266940"/>
            </a:xfrm>
            <a:prstGeom prst="roundRect">
              <a:avLst/>
            </a:prstGeom>
            <a:ln>
              <a:solidFill>
                <a:schemeClr val="accent2"/>
              </a:solidFill>
            </a:ln>
          </p:spPr>
          <p:txBody>
            <a:bodyPr vert="horz" wrap="square" lIns="91440" tIns="45720" rIns="91440" bIns="45720" numCol="1" anchor="ctr" anchorCtr="0" compatLnSpc="1">
              <a:prstTxWarp prst="textNoShape">
                <a:avLst/>
              </a:prstTxWarp>
              <a:normAutofit fontScale="92500" lnSpcReduction="10000"/>
            </a:bodyPr>
            <a:lstStyle>
              <a:lvl1pPr marL="0" indent="0" algn="l" rtl="0" eaLnBrk="1" fontAlgn="base" hangingPunct="1">
                <a:lnSpc>
                  <a:spcPct val="90000"/>
                </a:lnSpc>
                <a:spcBef>
                  <a:spcPts val="1000"/>
                </a:spcBef>
                <a:spcAft>
                  <a:spcPct val="0"/>
                </a:spcAft>
                <a:buFont typeface="Arial" panose="020B0604020202020204" pitchFamily="34" charset="0"/>
                <a:buNone/>
                <a:defRPr sz="1400" kern="1200">
                  <a:solidFill>
                    <a:schemeClr val="tx1"/>
                  </a:solidFill>
                  <a:latin typeface="+mn-lt"/>
                  <a:ea typeface="+mn-ea"/>
                  <a:cs typeface="+mn-cs"/>
                </a:defRPr>
              </a:lvl1pPr>
              <a:lvl2pPr marL="457200" indent="0" algn="l" rtl="0" eaLnBrk="1" fontAlgn="base" hangingPunct="1">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2pPr>
              <a:lvl3pPr marL="914400" indent="0" algn="l" rtl="0" eaLnBrk="1" fontAlgn="base" hangingPunct="1">
                <a:lnSpc>
                  <a:spcPct val="90000"/>
                </a:lnSpc>
                <a:spcBef>
                  <a:spcPts val="500"/>
                </a:spcBef>
                <a:spcAft>
                  <a:spcPct val="0"/>
                </a:spcAft>
                <a:buFont typeface="Arial" panose="020B0604020202020204" pitchFamily="34" charset="0"/>
                <a:buNone/>
                <a:defRPr sz="1100" kern="1200">
                  <a:solidFill>
                    <a:schemeClr val="tx1"/>
                  </a:solidFill>
                  <a:latin typeface="+mn-lt"/>
                  <a:ea typeface="+mn-ea"/>
                  <a:cs typeface="+mn-cs"/>
                </a:defRPr>
              </a:lvl3pPr>
              <a:lvl4pPr marL="1371600" indent="0" algn="l" rtl="0" eaLnBrk="1" fontAlgn="base" hangingPunct="1">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4pPr>
              <a:lvl5pPr marL="1828800" indent="0" algn="l" rtl="0" eaLnBrk="1" fontAlgn="base" hangingPunct="1">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pPr>
              <a:r>
                <a:rPr lang="en-US" sz="1800" b="1" kern="0">
                  <a:solidFill>
                    <a:srgbClr val="000000"/>
                  </a:solidFill>
                  <a:latin typeface="Avenir Next Demi Bold" panose="020B0503020202020204" pitchFamily="34" charset="0"/>
                </a:rPr>
                <a:t>Improve access to financial advice</a:t>
              </a:r>
            </a:p>
            <a:p>
              <a:pPr marL="285750" indent="-285750" algn="ctr">
                <a:spcBef>
                  <a:spcPts val="600"/>
                </a:spcBef>
                <a:buFont typeface="Arial" panose="020B0604020202020204" pitchFamily="34" charset="0"/>
                <a:buChar char="•"/>
              </a:pPr>
              <a:r>
                <a:rPr lang="en-US" kern="0">
                  <a:solidFill>
                    <a:srgbClr val="000000"/>
                  </a:solidFill>
                  <a:latin typeface="Avenir Next Demi Bold" panose="020B0503020202020204" pitchFamily="34" charset="0"/>
                </a:rPr>
                <a:t>Encourage insurers/funds to act on the QAR reforms. </a:t>
              </a:r>
            </a:p>
            <a:p>
              <a:pPr marL="285750" indent="-285750" algn="ctr">
                <a:spcBef>
                  <a:spcPts val="600"/>
                </a:spcBef>
                <a:buFont typeface="Arial" panose="020B0604020202020204" pitchFamily="34" charset="0"/>
                <a:buChar char="•"/>
              </a:pPr>
              <a:r>
                <a:rPr lang="en-US" kern="0">
                  <a:solidFill>
                    <a:srgbClr val="000000"/>
                  </a:solidFill>
                  <a:latin typeface="Avenir Next Demi Bold" panose="020B0503020202020204" pitchFamily="34" charset="0"/>
                </a:rPr>
                <a:t>Digital tools have a significant role to play in education and instilling confidence in future generations.</a:t>
              </a:r>
              <a:endParaRPr lang="en-SG" kern="0">
                <a:solidFill>
                  <a:srgbClr val="000000"/>
                </a:solidFill>
                <a:latin typeface="Avenir Next Demi Bold" panose="020B0503020202020204" pitchFamily="34" charset="0"/>
              </a:endParaRPr>
            </a:p>
          </p:txBody>
        </p:sp>
        <p:sp>
          <p:nvSpPr>
            <p:cNvPr id="27" name="Content Placeholder 6">
              <a:extLst>
                <a:ext uri="{FF2B5EF4-FFF2-40B4-BE49-F238E27FC236}">
                  <a16:creationId xmlns:a16="http://schemas.microsoft.com/office/drawing/2014/main" id="{95EAFA39-C3C3-A429-EDF4-4E7F325708F1}"/>
                </a:ext>
              </a:extLst>
            </p:cNvPr>
            <p:cNvSpPr txBox="1">
              <a:spLocks/>
            </p:cNvSpPr>
            <p:nvPr/>
          </p:nvSpPr>
          <p:spPr>
            <a:xfrm>
              <a:off x="6238449" y="3623298"/>
              <a:ext cx="4223133" cy="1266940"/>
            </a:xfrm>
            <a:prstGeom prst="roundRect">
              <a:avLst/>
            </a:prstGeom>
            <a:ln>
              <a:solidFill>
                <a:schemeClr val="accent2"/>
              </a:solidFill>
            </a:ln>
          </p:spPr>
          <p:txBody>
            <a:bodyPr vert="horz" wrap="square" lIns="91440" tIns="45720" rIns="91440" bIns="45720" numCol="1" anchor="ctr"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panose="020B0604020202020204" pitchFamily="34" charset="0"/>
                <a:buNone/>
                <a:defRPr sz="1400" kern="1200">
                  <a:solidFill>
                    <a:schemeClr val="tx1"/>
                  </a:solidFill>
                  <a:latin typeface="+mn-lt"/>
                  <a:ea typeface="+mn-ea"/>
                  <a:cs typeface="+mn-cs"/>
                </a:defRPr>
              </a:lvl1pPr>
              <a:lvl2pPr marL="457200" indent="0" algn="l" rtl="0" eaLnBrk="1" fontAlgn="base" hangingPunct="1">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2pPr>
              <a:lvl3pPr marL="914400" indent="0" algn="l" rtl="0" eaLnBrk="1" fontAlgn="base" hangingPunct="1">
                <a:lnSpc>
                  <a:spcPct val="90000"/>
                </a:lnSpc>
                <a:spcBef>
                  <a:spcPts val="500"/>
                </a:spcBef>
                <a:spcAft>
                  <a:spcPct val="0"/>
                </a:spcAft>
                <a:buFont typeface="Arial" panose="020B0604020202020204" pitchFamily="34" charset="0"/>
                <a:buNone/>
                <a:defRPr sz="1100" kern="1200">
                  <a:solidFill>
                    <a:schemeClr val="tx1"/>
                  </a:solidFill>
                  <a:latin typeface="+mn-lt"/>
                  <a:ea typeface="+mn-ea"/>
                  <a:cs typeface="+mn-cs"/>
                </a:defRPr>
              </a:lvl3pPr>
              <a:lvl4pPr marL="1371600" indent="0" algn="l" rtl="0" eaLnBrk="1" fontAlgn="base" hangingPunct="1">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4pPr>
              <a:lvl5pPr marL="1828800" indent="0" algn="l" rtl="0" eaLnBrk="1" fontAlgn="base" hangingPunct="1">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pPr>
              <a:endParaRPr lang="en-US" sz="1800" b="1" kern="0">
                <a:solidFill>
                  <a:srgbClr val="000000"/>
                </a:solidFill>
                <a:latin typeface="Avenir Next Demi Bold" panose="020B0503020202020204" pitchFamily="34" charset="0"/>
              </a:endParaRPr>
            </a:p>
            <a:p>
              <a:pPr algn="ctr">
                <a:spcBef>
                  <a:spcPts val="600"/>
                </a:spcBef>
              </a:pPr>
              <a:r>
                <a:rPr lang="en-US" sz="1800" b="1" kern="0">
                  <a:solidFill>
                    <a:srgbClr val="000000"/>
                  </a:solidFill>
                  <a:latin typeface="Avenir Next Demi Bold" panose="020B0503020202020204" pitchFamily="34" charset="0"/>
                </a:rPr>
                <a:t>Relatable real-life stories</a:t>
              </a:r>
            </a:p>
            <a:p>
              <a:pPr marL="285750" indent="-285750" algn="ctr">
                <a:spcBef>
                  <a:spcPts val="600"/>
                </a:spcBef>
                <a:buFont typeface="Arial" panose="020B0604020202020204" pitchFamily="34" charset="0"/>
                <a:buChar char="•"/>
              </a:pPr>
              <a:r>
                <a:rPr lang="en-US" kern="0">
                  <a:solidFill>
                    <a:srgbClr val="000000"/>
                  </a:solidFill>
                  <a:latin typeface="Avenir Next Demi Bold" panose="020B0503020202020204" pitchFamily="34" charset="0"/>
                </a:rPr>
                <a:t>Gradually build confidence and trust in GLI.</a:t>
              </a:r>
            </a:p>
            <a:p>
              <a:pPr marL="285750" indent="-285750" algn="ctr">
                <a:spcBef>
                  <a:spcPts val="600"/>
                </a:spcBef>
                <a:buFont typeface="Arial" panose="020B0604020202020204" pitchFamily="34" charset="0"/>
                <a:buChar char="•"/>
              </a:pPr>
              <a:r>
                <a:rPr lang="en-US" kern="0" err="1">
                  <a:solidFill>
                    <a:srgbClr val="000000"/>
                  </a:solidFill>
                  <a:latin typeface="Avenir Next Demi Bold" panose="020B0503020202020204" pitchFamily="34" charset="0"/>
                </a:rPr>
                <a:t>Normalise</a:t>
              </a:r>
              <a:r>
                <a:rPr lang="en-US" kern="0">
                  <a:solidFill>
                    <a:srgbClr val="000000"/>
                  </a:solidFill>
                  <a:latin typeface="Avenir Next Demi Bold" panose="020B0503020202020204" pitchFamily="34" charset="0"/>
                </a:rPr>
                <a:t> GLI so it's discussed by Australians in the same manner that they currently discuss account-based pensions. </a:t>
              </a:r>
            </a:p>
            <a:p>
              <a:pPr marL="285750" indent="-285750" algn="ctr">
                <a:spcBef>
                  <a:spcPts val="600"/>
                </a:spcBef>
                <a:buFont typeface="Arial" panose="020B0604020202020204" pitchFamily="34" charset="0"/>
                <a:buChar char="•"/>
              </a:pPr>
              <a:endParaRPr lang="en-SG" kern="0">
                <a:solidFill>
                  <a:srgbClr val="000000"/>
                </a:solidFill>
                <a:latin typeface="Avenir Next Demi Bold" panose="020B0503020202020204" pitchFamily="34" charset="0"/>
              </a:endParaRPr>
            </a:p>
          </p:txBody>
        </p:sp>
        <p:pic>
          <p:nvPicPr>
            <p:cNvPr id="28" name="Content Placeholder 18" descr="Clipboard Checked outline">
              <a:extLst>
                <a:ext uri="{FF2B5EF4-FFF2-40B4-BE49-F238E27FC236}">
                  <a16:creationId xmlns:a16="http://schemas.microsoft.com/office/drawing/2014/main" id="{E38DD25E-D831-BFD9-D003-C22A942A26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99801" y="2400300"/>
              <a:ext cx="914400" cy="914400"/>
            </a:xfrm>
            <a:prstGeom prst="rect">
              <a:avLst/>
            </a:prstGeom>
          </p:spPr>
        </p:pic>
        <p:pic>
          <p:nvPicPr>
            <p:cNvPr id="29" name="Content Placeholder 20" descr="Fork In Road with solid fill">
              <a:extLst>
                <a:ext uri="{FF2B5EF4-FFF2-40B4-BE49-F238E27FC236}">
                  <a16:creationId xmlns:a16="http://schemas.microsoft.com/office/drawing/2014/main" id="{B39B6926-9A8B-5271-1C53-B14864D551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99801" y="3800475"/>
              <a:ext cx="914400" cy="914400"/>
            </a:xfrm>
            <a:prstGeom prst="rect">
              <a:avLst/>
            </a:prstGeom>
          </p:spPr>
        </p:pic>
        <p:pic>
          <p:nvPicPr>
            <p:cNvPr id="33" name="Content Placeholder 22" descr="Handshake outline">
              <a:extLst>
                <a:ext uri="{FF2B5EF4-FFF2-40B4-BE49-F238E27FC236}">
                  <a16:creationId xmlns:a16="http://schemas.microsoft.com/office/drawing/2014/main" id="{5A8B057C-E06F-6E5A-F608-FB394306E2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99801" y="5200650"/>
              <a:ext cx="914400" cy="914400"/>
            </a:xfrm>
            <a:prstGeom prst="rect">
              <a:avLst/>
            </a:prstGeom>
          </p:spPr>
        </p:pic>
      </p:grpSp>
      <p:sp>
        <p:nvSpPr>
          <p:cNvPr id="38" name="Rounded Rectangle 5">
            <a:extLst>
              <a:ext uri="{FF2B5EF4-FFF2-40B4-BE49-F238E27FC236}">
                <a16:creationId xmlns:a16="http://schemas.microsoft.com/office/drawing/2014/main" id="{3706D0BA-723A-0FC6-522E-E9183ACC18C5}"/>
              </a:ext>
            </a:extLst>
          </p:cNvPr>
          <p:cNvSpPr/>
          <p:nvPr/>
        </p:nvSpPr>
        <p:spPr>
          <a:xfrm>
            <a:off x="617176" y="1044853"/>
            <a:ext cx="5478824" cy="76680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mj-lt"/>
              </a:rPr>
              <a:t>GLOBAL TRENDS</a:t>
            </a:r>
          </a:p>
        </p:txBody>
      </p:sp>
      <p:sp>
        <p:nvSpPr>
          <p:cNvPr id="39" name="Rounded Rectangle 5">
            <a:extLst>
              <a:ext uri="{FF2B5EF4-FFF2-40B4-BE49-F238E27FC236}">
                <a16:creationId xmlns:a16="http://schemas.microsoft.com/office/drawing/2014/main" id="{A06EA4BE-077B-50C3-3495-065F271012F4}"/>
              </a:ext>
            </a:extLst>
          </p:cNvPr>
          <p:cNvSpPr/>
          <p:nvPr/>
        </p:nvSpPr>
        <p:spPr>
          <a:xfrm>
            <a:off x="6283325" y="1046338"/>
            <a:ext cx="5478824" cy="76680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mj-lt"/>
              </a:rPr>
              <a:t>POTENTIAL SOLUTIONS</a:t>
            </a:r>
          </a:p>
        </p:txBody>
      </p:sp>
      <p:pic>
        <p:nvPicPr>
          <p:cNvPr id="4" name="Picture 3" descr="A person in a blue dress with her arms crossed&#10;&#10;AI-generated content may be incorrect.">
            <a:extLst>
              <a:ext uri="{FF2B5EF4-FFF2-40B4-BE49-F238E27FC236}">
                <a16:creationId xmlns:a16="http://schemas.microsoft.com/office/drawing/2014/main" id="{6A09813D-971B-4533-56C9-0EB7A610960F}"/>
              </a:ext>
            </a:extLst>
          </p:cNvPr>
          <p:cNvPicPr>
            <a:picLocks noChangeAspect="1"/>
          </p:cNvPicPr>
          <p:nvPr/>
        </p:nvPicPr>
        <p:blipFill>
          <a:blip r:embed="rId8">
            <a:extLst>
              <a:ext uri="{28A0092B-C50C-407E-A947-70E740481C1C}">
                <a14:useLocalDpi xmlns:a14="http://schemas.microsoft.com/office/drawing/2010/main" val="0"/>
              </a:ext>
            </a:extLst>
          </a:blip>
          <a:srcRect t="4534" b="34133"/>
          <a:stretch/>
        </p:blipFill>
        <p:spPr>
          <a:xfrm>
            <a:off x="540786" y="2145096"/>
            <a:ext cx="1250285" cy="1150262"/>
          </a:xfrm>
          <a:prstGeom prst="ellipse">
            <a:avLst/>
          </a:prstGeom>
          <a:ln>
            <a:noFill/>
          </a:ln>
          <a:effectLst>
            <a:softEdge rad="112500"/>
          </a:effectLst>
        </p:spPr>
      </p:pic>
      <p:pic>
        <p:nvPicPr>
          <p:cNvPr id="8" name="Picture 7">
            <a:extLst>
              <a:ext uri="{FF2B5EF4-FFF2-40B4-BE49-F238E27FC236}">
                <a16:creationId xmlns:a16="http://schemas.microsoft.com/office/drawing/2014/main" id="{9A90EC50-9875-D039-7296-983A126E8992}"/>
              </a:ext>
            </a:extLst>
          </p:cNvPr>
          <p:cNvPicPr>
            <a:picLocks noChangeAspect="1"/>
          </p:cNvPicPr>
          <p:nvPr/>
        </p:nvPicPr>
        <p:blipFill>
          <a:blip r:embed="rId9"/>
          <a:stretch>
            <a:fillRect/>
          </a:stretch>
        </p:blipFill>
        <p:spPr>
          <a:xfrm>
            <a:off x="623925" y="3534983"/>
            <a:ext cx="1072826" cy="1077371"/>
          </a:xfrm>
          <a:prstGeom prst="rect">
            <a:avLst/>
          </a:prstGeom>
        </p:spPr>
      </p:pic>
      <p:pic>
        <p:nvPicPr>
          <p:cNvPr id="9" name="Picture 8">
            <a:extLst>
              <a:ext uri="{FF2B5EF4-FFF2-40B4-BE49-F238E27FC236}">
                <a16:creationId xmlns:a16="http://schemas.microsoft.com/office/drawing/2014/main" id="{D56B8E99-DD8E-82D9-B6D7-205AAF600A38}"/>
              </a:ext>
            </a:extLst>
          </p:cNvPr>
          <p:cNvPicPr>
            <a:picLocks noChangeAspect="1"/>
          </p:cNvPicPr>
          <p:nvPr/>
        </p:nvPicPr>
        <p:blipFill>
          <a:blip r:embed="rId10"/>
          <a:stretch>
            <a:fillRect/>
          </a:stretch>
        </p:blipFill>
        <p:spPr>
          <a:xfrm>
            <a:off x="506280" y="4835745"/>
            <a:ext cx="1319296" cy="1265634"/>
          </a:xfrm>
          <a:prstGeom prst="ellipse">
            <a:avLst/>
          </a:prstGeom>
          <a:ln>
            <a:noFill/>
          </a:ln>
          <a:effectLst>
            <a:softEdge rad="112500"/>
          </a:effectLst>
        </p:spPr>
      </p:pic>
      <p:sp>
        <p:nvSpPr>
          <p:cNvPr id="44" name="Slide Number Placeholder 5">
            <a:extLst>
              <a:ext uri="{FF2B5EF4-FFF2-40B4-BE49-F238E27FC236}">
                <a16:creationId xmlns:a16="http://schemas.microsoft.com/office/drawing/2014/main" id="{0FC43E95-04F6-F36B-C881-C2B62D1FF301}"/>
              </a:ext>
            </a:extLst>
          </p:cNvPr>
          <p:cNvSpPr txBox="1">
            <a:spLocks/>
          </p:cNvSpPr>
          <p:nvPr/>
        </p:nvSpPr>
        <p:spPr>
          <a:xfrm>
            <a:off x="8839200" y="6451600"/>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F3F2B2B-7562-479E-82F7-5BE59BD56D98}" type="slidenum">
              <a:rPr lang="en-GB" sz="1100" smtClean="0">
                <a:solidFill>
                  <a:srgbClr val="22294F"/>
                </a:solidFill>
                <a:latin typeface="Avenir" panose="020B0503020203020204"/>
              </a:rPr>
              <a:pPr algn="r">
                <a:defRPr/>
              </a:pPr>
              <a:t>27</a:t>
            </a:fld>
            <a:endParaRPr lang="en-GB" sz="1100">
              <a:solidFill>
                <a:srgbClr val="22294F"/>
              </a:solidFill>
              <a:latin typeface="Avenir" panose="020B0503020203020204"/>
            </a:endParaRPr>
          </a:p>
        </p:txBody>
      </p:sp>
    </p:spTree>
    <p:extLst>
      <p:ext uri="{BB962C8B-B14F-4D97-AF65-F5344CB8AC3E}">
        <p14:creationId xmlns:p14="http://schemas.microsoft.com/office/powerpoint/2010/main" val="3144022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35BD5-8448-AB45-6680-7E9E27B6CF60}"/>
              </a:ext>
            </a:extLst>
          </p:cNvPr>
          <p:cNvSpPr>
            <a:spLocks noGrp="1"/>
          </p:cNvSpPr>
          <p:nvPr>
            <p:ph type="ctrTitle"/>
          </p:nvPr>
        </p:nvSpPr>
        <p:spPr/>
        <p:txBody>
          <a:bodyPr/>
          <a:lstStyle/>
          <a:p>
            <a:r>
              <a:rPr lang="en-US"/>
              <a:t>Thank you</a:t>
            </a:r>
            <a:endParaRPr lang="en-SG"/>
          </a:p>
        </p:txBody>
      </p:sp>
    </p:spTree>
    <p:extLst>
      <p:ext uri="{BB962C8B-B14F-4D97-AF65-F5344CB8AC3E}">
        <p14:creationId xmlns:p14="http://schemas.microsoft.com/office/powerpoint/2010/main" val="813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p:txBody>
          <a:bodyPr/>
          <a:lstStyle/>
          <a:p>
            <a:r>
              <a:rPr lang="en-US"/>
              <a:t>Introduction</a:t>
            </a:r>
          </a:p>
        </p:txBody>
      </p:sp>
      <p:sp>
        <p:nvSpPr>
          <p:cNvPr id="3" name="Text Placeholder 2">
            <a:extLst>
              <a:ext uri="{FF2B5EF4-FFF2-40B4-BE49-F238E27FC236}">
                <a16:creationId xmlns:a16="http://schemas.microsoft.com/office/drawing/2014/main" id="{9C62EC9D-A63D-D474-6AD1-646C973C30DC}"/>
              </a:ext>
            </a:extLst>
          </p:cNvPr>
          <p:cNvSpPr>
            <a:spLocks noGrp="1"/>
          </p:cNvSpPr>
          <p:nvPr>
            <p:ph type="body" sz="quarter" idx="10"/>
          </p:nvPr>
        </p:nvSpPr>
        <p:spPr/>
        <p:txBody>
          <a:bodyPr/>
          <a:lstStyle/>
          <a:p>
            <a:r>
              <a:rPr lang="en-US"/>
              <a:t>01</a:t>
            </a:r>
          </a:p>
        </p:txBody>
      </p:sp>
      <p:sp>
        <p:nvSpPr>
          <p:cNvPr id="4" name="Footer Placeholder 4">
            <a:extLst>
              <a:ext uri="{FF2B5EF4-FFF2-40B4-BE49-F238E27FC236}">
                <a16:creationId xmlns:a16="http://schemas.microsoft.com/office/drawing/2014/main" id="{42848E2F-5C91-E92A-3C86-6EF63890E0A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3816633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307A-4D72-0CB1-805E-25D4E6560C8C}"/>
              </a:ext>
            </a:extLst>
          </p:cNvPr>
          <p:cNvSpPr>
            <a:spLocks noGrp="1"/>
          </p:cNvSpPr>
          <p:nvPr>
            <p:ph type="title"/>
          </p:nvPr>
        </p:nvSpPr>
        <p:spPr/>
        <p:txBody>
          <a:bodyPr/>
          <a:lstStyle/>
          <a:p>
            <a:r>
              <a:rPr lang="en-US" dirty="0"/>
              <a:t>Introduction</a:t>
            </a:r>
            <a:endParaRPr lang="en-SG" dirty="0"/>
          </a:p>
        </p:txBody>
      </p:sp>
      <p:pic>
        <p:nvPicPr>
          <p:cNvPr id="26" name="Picture Placeholder 25" descr="A person wearing glasses and a suit&#10;&#10;AI-generated content may be incorrect.">
            <a:extLst>
              <a:ext uri="{FF2B5EF4-FFF2-40B4-BE49-F238E27FC236}">
                <a16:creationId xmlns:a16="http://schemas.microsoft.com/office/drawing/2014/main" id="{B790781E-46EF-A6B6-7FA7-63D3007391B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6409" b="6409"/>
          <a:stretch>
            <a:fillRect/>
          </a:stretch>
        </p:blipFill>
        <p:spPr>
          <a:xfrm>
            <a:off x="6347972" y="1677551"/>
            <a:ext cx="3034800" cy="3034800"/>
          </a:xfrm>
        </p:spPr>
      </p:pic>
      <p:sp>
        <p:nvSpPr>
          <p:cNvPr id="8" name="Text Placeholder 7">
            <a:extLst>
              <a:ext uri="{FF2B5EF4-FFF2-40B4-BE49-F238E27FC236}">
                <a16:creationId xmlns:a16="http://schemas.microsoft.com/office/drawing/2014/main" id="{8D1985EB-C1C2-F371-B338-4ECB30545BB2}"/>
              </a:ext>
            </a:extLst>
          </p:cNvPr>
          <p:cNvSpPr>
            <a:spLocks noGrp="1"/>
          </p:cNvSpPr>
          <p:nvPr>
            <p:ph type="body" sz="quarter" idx="18"/>
          </p:nvPr>
        </p:nvSpPr>
        <p:spPr>
          <a:xfrm>
            <a:off x="6297870" y="5084763"/>
            <a:ext cx="3142800" cy="249299"/>
          </a:xfrm>
        </p:spPr>
        <p:txBody>
          <a:bodyPr/>
          <a:lstStyle/>
          <a:p>
            <a:r>
              <a:rPr lang="en-US"/>
              <a:t>Hamish Wilson</a:t>
            </a:r>
            <a:endParaRPr lang="en-SG"/>
          </a:p>
        </p:txBody>
      </p:sp>
      <p:sp>
        <p:nvSpPr>
          <p:cNvPr id="9" name="Text Placeholder 8">
            <a:extLst>
              <a:ext uri="{FF2B5EF4-FFF2-40B4-BE49-F238E27FC236}">
                <a16:creationId xmlns:a16="http://schemas.microsoft.com/office/drawing/2014/main" id="{A3090E44-6452-293B-ADFD-71B4FAF26C5C}"/>
              </a:ext>
            </a:extLst>
          </p:cNvPr>
          <p:cNvSpPr>
            <a:spLocks noGrp="1"/>
          </p:cNvSpPr>
          <p:nvPr>
            <p:ph type="body" sz="quarter" idx="19"/>
          </p:nvPr>
        </p:nvSpPr>
        <p:spPr>
          <a:xfrm>
            <a:off x="6297870" y="5386603"/>
            <a:ext cx="3142800" cy="249299"/>
          </a:xfrm>
        </p:spPr>
        <p:txBody>
          <a:bodyPr/>
          <a:lstStyle/>
          <a:p>
            <a:r>
              <a:rPr lang="en-SG" b="0" i="0">
                <a:effectLst/>
                <a:latin typeface="-apple-system"/>
              </a:rPr>
              <a:t>Global Head of Individual and Flow</a:t>
            </a:r>
            <a:endParaRPr lang="en-SG"/>
          </a:p>
        </p:txBody>
      </p:sp>
      <p:sp>
        <p:nvSpPr>
          <p:cNvPr id="10" name="Text Placeholder 9">
            <a:extLst>
              <a:ext uri="{FF2B5EF4-FFF2-40B4-BE49-F238E27FC236}">
                <a16:creationId xmlns:a16="http://schemas.microsoft.com/office/drawing/2014/main" id="{0D067373-F206-CAE1-2358-D41DAA713658}"/>
              </a:ext>
            </a:extLst>
          </p:cNvPr>
          <p:cNvSpPr>
            <a:spLocks noGrp="1"/>
          </p:cNvSpPr>
          <p:nvPr>
            <p:ph type="body" sz="quarter" idx="22"/>
          </p:nvPr>
        </p:nvSpPr>
        <p:spPr>
          <a:xfrm>
            <a:off x="2611900" y="5084763"/>
            <a:ext cx="3142800" cy="249299"/>
          </a:xfrm>
        </p:spPr>
        <p:txBody>
          <a:bodyPr/>
          <a:lstStyle/>
          <a:p>
            <a:r>
              <a:rPr lang="en-US"/>
              <a:t>Helena Hayes</a:t>
            </a:r>
            <a:endParaRPr lang="en-SG"/>
          </a:p>
        </p:txBody>
      </p:sp>
      <p:sp>
        <p:nvSpPr>
          <p:cNvPr id="11" name="Text Placeholder 10">
            <a:extLst>
              <a:ext uri="{FF2B5EF4-FFF2-40B4-BE49-F238E27FC236}">
                <a16:creationId xmlns:a16="http://schemas.microsoft.com/office/drawing/2014/main" id="{91ED8D71-C6B0-8376-6E52-3CD4D4FA2CAF}"/>
              </a:ext>
            </a:extLst>
          </p:cNvPr>
          <p:cNvSpPr>
            <a:spLocks noGrp="1"/>
          </p:cNvSpPr>
          <p:nvPr>
            <p:ph type="body" sz="quarter" idx="23"/>
          </p:nvPr>
        </p:nvSpPr>
        <p:spPr>
          <a:xfrm>
            <a:off x="2611900" y="5386603"/>
            <a:ext cx="3142800" cy="249299"/>
          </a:xfrm>
        </p:spPr>
        <p:txBody>
          <a:bodyPr/>
          <a:lstStyle/>
          <a:p>
            <a:r>
              <a:rPr lang="en-SG" b="0" i="0">
                <a:effectLst/>
                <a:latin typeface="-apple-system"/>
              </a:rPr>
              <a:t>Director, Global Individual Retirement Income</a:t>
            </a:r>
            <a:endParaRPr lang="en-SG"/>
          </a:p>
        </p:txBody>
      </p:sp>
      <p:pic>
        <p:nvPicPr>
          <p:cNvPr id="22" name="Picture Placeholder 21" descr="A person in a blue shirt with her arms crossed&#10;&#10;AI-generated content may be incorrect.">
            <a:extLst>
              <a:ext uri="{FF2B5EF4-FFF2-40B4-BE49-F238E27FC236}">
                <a16:creationId xmlns:a16="http://schemas.microsoft.com/office/drawing/2014/main" id="{6BEDA87B-DCE5-C4E9-6A9F-6B3ED07CDF4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79" t="6494" r="-1479" b="26804"/>
          <a:stretch/>
        </p:blipFill>
        <p:spPr>
          <a:xfrm>
            <a:off x="2665901" y="1700808"/>
            <a:ext cx="3034800" cy="3034800"/>
          </a:xfrm>
        </p:spPr>
      </p:pic>
      <p:sp>
        <p:nvSpPr>
          <p:cNvPr id="3" name="Slide Number Placeholder 5">
            <a:extLst>
              <a:ext uri="{FF2B5EF4-FFF2-40B4-BE49-F238E27FC236}">
                <a16:creationId xmlns:a16="http://schemas.microsoft.com/office/drawing/2014/main" id="{C7D86ED2-DA6B-2027-A972-32DD0922FE6C}"/>
              </a:ext>
            </a:extLst>
          </p:cNvPr>
          <p:cNvSpPr txBox="1">
            <a:spLocks/>
          </p:cNvSpPr>
          <p:nvPr/>
        </p:nvSpPr>
        <p:spPr>
          <a:xfrm>
            <a:off x="8839200" y="6451600"/>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F3F2B2B-7562-479E-82F7-5BE59BD56D98}" type="slidenum">
              <a:rPr lang="en-GB" sz="1100" smtClean="0">
                <a:solidFill>
                  <a:srgbClr val="22294F"/>
                </a:solidFill>
                <a:latin typeface="Avenir" panose="020B0503020203020204"/>
              </a:rPr>
              <a:pPr algn="r">
                <a:defRPr/>
              </a:pPr>
              <a:t>4</a:t>
            </a:fld>
            <a:endParaRPr lang="en-GB" sz="1100">
              <a:solidFill>
                <a:srgbClr val="22294F"/>
              </a:solidFill>
              <a:latin typeface="Avenir" panose="020B0503020203020204"/>
            </a:endParaRPr>
          </a:p>
        </p:txBody>
      </p:sp>
    </p:spTree>
    <p:extLst>
      <p:ext uri="{BB962C8B-B14F-4D97-AF65-F5344CB8AC3E}">
        <p14:creationId xmlns:p14="http://schemas.microsoft.com/office/powerpoint/2010/main" val="1280784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05F87-36C4-A6EF-CBEA-F0A28E0C7E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2E4BE-36CA-AE54-1296-CDBC3FD94639}"/>
              </a:ext>
            </a:extLst>
          </p:cNvPr>
          <p:cNvSpPr>
            <a:spLocks noGrp="1"/>
          </p:cNvSpPr>
          <p:nvPr>
            <p:ph type="title"/>
          </p:nvPr>
        </p:nvSpPr>
        <p:spPr/>
        <p:txBody>
          <a:bodyPr/>
          <a:lstStyle/>
          <a:p>
            <a:r>
              <a:rPr lang="en-US" dirty="0"/>
              <a:t>Introduction</a:t>
            </a:r>
            <a:endParaRPr lang="en-SG" dirty="0"/>
          </a:p>
        </p:txBody>
      </p:sp>
      <p:pic>
        <p:nvPicPr>
          <p:cNvPr id="26" name="Picture Placeholder 25" descr="A person wearing glasses and a suit&#10;&#10;AI-generated content may be incorrect.">
            <a:extLst>
              <a:ext uri="{FF2B5EF4-FFF2-40B4-BE49-F238E27FC236}">
                <a16:creationId xmlns:a16="http://schemas.microsoft.com/office/drawing/2014/main" id="{8AB0321C-F53F-6B32-EA49-78323FBA3841}"/>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6409" b="6409"/>
          <a:stretch>
            <a:fillRect/>
          </a:stretch>
        </p:blipFill>
        <p:spPr>
          <a:xfrm>
            <a:off x="6347972" y="1677551"/>
            <a:ext cx="3034800" cy="3034800"/>
          </a:xfrm>
        </p:spPr>
      </p:pic>
      <p:sp>
        <p:nvSpPr>
          <p:cNvPr id="8" name="Text Placeholder 7">
            <a:extLst>
              <a:ext uri="{FF2B5EF4-FFF2-40B4-BE49-F238E27FC236}">
                <a16:creationId xmlns:a16="http://schemas.microsoft.com/office/drawing/2014/main" id="{31E69C6C-CD4A-372E-BC26-B7B38A179846}"/>
              </a:ext>
            </a:extLst>
          </p:cNvPr>
          <p:cNvSpPr>
            <a:spLocks noGrp="1"/>
          </p:cNvSpPr>
          <p:nvPr>
            <p:ph type="body" sz="quarter" idx="18"/>
          </p:nvPr>
        </p:nvSpPr>
        <p:spPr>
          <a:xfrm>
            <a:off x="6297870" y="5084763"/>
            <a:ext cx="3142800" cy="249299"/>
          </a:xfrm>
        </p:spPr>
        <p:txBody>
          <a:bodyPr/>
          <a:lstStyle/>
          <a:p>
            <a:r>
              <a:rPr lang="en-US"/>
              <a:t>Hamish Wilson</a:t>
            </a:r>
            <a:endParaRPr lang="en-SG"/>
          </a:p>
        </p:txBody>
      </p:sp>
      <p:sp>
        <p:nvSpPr>
          <p:cNvPr id="9" name="Text Placeholder 8">
            <a:extLst>
              <a:ext uri="{FF2B5EF4-FFF2-40B4-BE49-F238E27FC236}">
                <a16:creationId xmlns:a16="http://schemas.microsoft.com/office/drawing/2014/main" id="{C9D8DC0E-D544-1D76-8B70-32D0A6BCA608}"/>
              </a:ext>
            </a:extLst>
          </p:cNvPr>
          <p:cNvSpPr>
            <a:spLocks noGrp="1"/>
          </p:cNvSpPr>
          <p:nvPr>
            <p:ph type="body" sz="quarter" idx="19"/>
          </p:nvPr>
        </p:nvSpPr>
        <p:spPr>
          <a:xfrm>
            <a:off x="6297870" y="5386603"/>
            <a:ext cx="3142800" cy="249299"/>
          </a:xfrm>
        </p:spPr>
        <p:txBody>
          <a:bodyPr/>
          <a:lstStyle/>
          <a:p>
            <a:r>
              <a:rPr lang="en-SG" b="0" i="0">
                <a:effectLst/>
                <a:latin typeface="-apple-system"/>
              </a:rPr>
              <a:t>Global Head of Individual and Flow</a:t>
            </a:r>
            <a:endParaRPr lang="en-SG"/>
          </a:p>
        </p:txBody>
      </p:sp>
      <p:sp>
        <p:nvSpPr>
          <p:cNvPr id="10" name="Text Placeholder 9">
            <a:extLst>
              <a:ext uri="{FF2B5EF4-FFF2-40B4-BE49-F238E27FC236}">
                <a16:creationId xmlns:a16="http://schemas.microsoft.com/office/drawing/2014/main" id="{9AE5C187-1947-D573-B8B8-F045DA066DB6}"/>
              </a:ext>
            </a:extLst>
          </p:cNvPr>
          <p:cNvSpPr>
            <a:spLocks noGrp="1"/>
          </p:cNvSpPr>
          <p:nvPr>
            <p:ph type="body" sz="quarter" idx="22"/>
          </p:nvPr>
        </p:nvSpPr>
        <p:spPr>
          <a:xfrm>
            <a:off x="2611900" y="5084763"/>
            <a:ext cx="3142800" cy="249299"/>
          </a:xfrm>
        </p:spPr>
        <p:txBody>
          <a:bodyPr/>
          <a:lstStyle/>
          <a:p>
            <a:r>
              <a:rPr lang="en-US"/>
              <a:t>Helena Hayes</a:t>
            </a:r>
            <a:endParaRPr lang="en-SG"/>
          </a:p>
        </p:txBody>
      </p:sp>
      <p:sp>
        <p:nvSpPr>
          <p:cNvPr id="11" name="Text Placeholder 10">
            <a:extLst>
              <a:ext uri="{FF2B5EF4-FFF2-40B4-BE49-F238E27FC236}">
                <a16:creationId xmlns:a16="http://schemas.microsoft.com/office/drawing/2014/main" id="{BA299D62-A0E5-D904-E23B-7AA7896F4E8F}"/>
              </a:ext>
            </a:extLst>
          </p:cNvPr>
          <p:cNvSpPr>
            <a:spLocks noGrp="1"/>
          </p:cNvSpPr>
          <p:nvPr>
            <p:ph type="body" sz="quarter" idx="23"/>
          </p:nvPr>
        </p:nvSpPr>
        <p:spPr>
          <a:xfrm>
            <a:off x="2611900" y="5386603"/>
            <a:ext cx="3142800" cy="249299"/>
          </a:xfrm>
        </p:spPr>
        <p:txBody>
          <a:bodyPr/>
          <a:lstStyle/>
          <a:p>
            <a:r>
              <a:rPr lang="en-SG" b="0" i="0">
                <a:effectLst/>
                <a:latin typeface="-apple-system"/>
              </a:rPr>
              <a:t>Director, Global Individual Retirement Income</a:t>
            </a:r>
            <a:endParaRPr lang="en-SG"/>
          </a:p>
        </p:txBody>
      </p:sp>
      <p:pic>
        <p:nvPicPr>
          <p:cNvPr id="22" name="Picture Placeholder 21" descr="A person in a blue shirt with her arms crossed&#10;&#10;AI-generated content may be incorrect.">
            <a:extLst>
              <a:ext uri="{FF2B5EF4-FFF2-40B4-BE49-F238E27FC236}">
                <a16:creationId xmlns:a16="http://schemas.microsoft.com/office/drawing/2014/main" id="{1DC886D6-9408-C050-81AB-0762AF50D48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79" t="6494" r="-1479" b="26804"/>
          <a:stretch/>
        </p:blipFill>
        <p:spPr>
          <a:xfrm>
            <a:off x="2665901" y="1700808"/>
            <a:ext cx="3034800" cy="3034800"/>
          </a:xfrm>
        </p:spPr>
      </p:pic>
      <p:sp>
        <p:nvSpPr>
          <p:cNvPr id="23" name="TextBox 22">
            <a:extLst>
              <a:ext uri="{FF2B5EF4-FFF2-40B4-BE49-F238E27FC236}">
                <a16:creationId xmlns:a16="http://schemas.microsoft.com/office/drawing/2014/main" id="{7B4AB626-FED5-3D98-1BBB-F1FC7DB76CD8}"/>
              </a:ext>
            </a:extLst>
          </p:cNvPr>
          <p:cNvSpPr txBox="1"/>
          <p:nvPr/>
        </p:nvSpPr>
        <p:spPr>
          <a:xfrm rot="19475444">
            <a:off x="3136161" y="5201937"/>
            <a:ext cx="1925052" cy="369332"/>
          </a:xfrm>
          <a:prstGeom prst="rect">
            <a:avLst/>
          </a:prstGeom>
          <a:solidFill>
            <a:schemeClr val="accent3"/>
          </a:solidFill>
        </p:spPr>
        <p:txBody>
          <a:bodyPr wrap="square" rtlCol="0">
            <a:spAutoFit/>
          </a:bodyPr>
          <a:lstStyle/>
          <a:p>
            <a:pPr algn="ctr"/>
            <a:r>
              <a:rPr lang="en-US" b="1">
                <a:solidFill>
                  <a:schemeClr val="bg1"/>
                </a:solidFill>
              </a:rPr>
              <a:t>Millennial Rep</a:t>
            </a:r>
            <a:endParaRPr lang="en-SG" b="1">
              <a:solidFill>
                <a:schemeClr val="bg1"/>
              </a:solidFill>
            </a:endParaRPr>
          </a:p>
        </p:txBody>
      </p:sp>
      <p:sp>
        <p:nvSpPr>
          <p:cNvPr id="24" name="TextBox 23">
            <a:extLst>
              <a:ext uri="{FF2B5EF4-FFF2-40B4-BE49-F238E27FC236}">
                <a16:creationId xmlns:a16="http://schemas.microsoft.com/office/drawing/2014/main" id="{0F6AEFE5-ECDD-3621-DE63-B55AC38A1AB1}"/>
              </a:ext>
            </a:extLst>
          </p:cNvPr>
          <p:cNvSpPr txBox="1"/>
          <p:nvPr/>
        </p:nvSpPr>
        <p:spPr>
          <a:xfrm rot="19475444">
            <a:off x="6763282" y="5241568"/>
            <a:ext cx="1925052" cy="369332"/>
          </a:xfrm>
          <a:prstGeom prst="rect">
            <a:avLst/>
          </a:prstGeom>
          <a:solidFill>
            <a:schemeClr val="accent3"/>
          </a:solidFill>
        </p:spPr>
        <p:txBody>
          <a:bodyPr wrap="square" rtlCol="0">
            <a:spAutoFit/>
          </a:bodyPr>
          <a:lstStyle/>
          <a:p>
            <a:pPr algn="ctr"/>
            <a:r>
              <a:rPr lang="en-US" b="1">
                <a:solidFill>
                  <a:schemeClr val="bg1"/>
                </a:solidFill>
              </a:rPr>
              <a:t>Gen X Rep</a:t>
            </a:r>
            <a:endParaRPr lang="en-SG" b="1">
              <a:solidFill>
                <a:schemeClr val="bg1"/>
              </a:solidFill>
            </a:endParaRPr>
          </a:p>
        </p:txBody>
      </p:sp>
      <p:sp>
        <p:nvSpPr>
          <p:cNvPr id="3" name="Slide Number Placeholder 5">
            <a:extLst>
              <a:ext uri="{FF2B5EF4-FFF2-40B4-BE49-F238E27FC236}">
                <a16:creationId xmlns:a16="http://schemas.microsoft.com/office/drawing/2014/main" id="{21C3C4D9-EB8C-26D0-95B4-2D80B2BD120F}"/>
              </a:ext>
            </a:extLst>
          </p:cNvPr>
          <p:cNvSpPr txBox="1">
            <a:spLocks/>
          </p:cNvSpPr>
          <p:nvPr/>
        </p:nvSpPr>
        <p:spPr>
          <a:xfrm>
            <a:off x="8839200" y="6451600"/>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F3F2B2B-7562-479E-82F7-5BE59BD56D98}" type="slidenum">
              <a:rPr lang="en-GB" sz="1100" smtClean="0">
                <a:solidFill>
                  <a:srgbClr val="22294F"/>
                </a:solidFill>
                <a:latin typeface="Avenir" panose="020B0503020203020204"/>
              </a:rPr>
              <a:pPr algn="r">
                <a:defRPr/>
              </a:pPr>
              <a:t>5</a:t>
            </a:fld>
            <a:endParaRPr lang="en-GB" sz="1100">
              <a:solidFill>
                <a:srgbClr val="22294F"/>
              </a:solidFill>
              <a:latin typeface="Avenir" panose="020B0503020203020204"/>
            </a:endParaRPr>
          </a:p>
        </p:txBody>
      </p:sp>
    </p:spTree>
    <p:extLst>
      <p:ext uri="{BB962C8B-B14F-4D97-AF65-F5344CB8AC3E}">
        <p14:creationId xmlns:p14="http://schemas.microsoft.com/office/powerpoint/2010/main" val="3286380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633D4-BFC0-2CE8-9BAF-DABB591F09D0}"/>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DD1F2A39-8E0E-16D0-5283-4498EEDEA858}"/>
              </a:ext>
            </a:extLst>
          </p:cNvPr>
          <p:cNvGrpSpPr/>
          <p:nvPr/>
        </p:nvGrpSpPr>
        <p:grpSpPr>
          <a:xfrm>
            <a:off x="603250" y="1658287"/>
            <a:ext cx="11059088" cy="3983881"/>
            <a:chOff x="603250" y="1260476"/>
            <a:chExt cx="11059088" cy="4711953"/>
          </a:xfrm>
        </p:grpSpPr>
        <p:sp>
          <p:nvSpPr>
            <p:cNvPr id="12" name="Rounded Rectangle 11">
              <a:extLst>
                <a:ext uri="{FF2B5EF4-FFF2-40B4-BE49-F238E27FC236}">
                  <a16:creationId xmlns:a16="http://schemas.microsoft.com/office/drawing/2014/main" id="{56B5ABBB-94DB-1020-5866-FBCB6A1B5727}"/>
                </a:ext>
              </a:extLst>
            </p:cNvPr>
            <p:cNvSpPr/>
            <p:nvPr/>
          </p:nvSpPr>
          <p:spPr>
            <a:xfrm>
              <a:off x="4388172" y="1410946"/>
              <a:ext cx="3483476" cy="4561483"/>
            </a:xfrm>
            <a:prstGeom prst="roundRect">
              <a:avLst>
                <a:gd name="adj" fmla="val 8193"/>
              </a:avLst>
            </a:prstGeom>
            <a:solidFill>
              <a:schemeClr val="accent5">
                <a:lumMod val="20000"/>
                <a:lumOff val="8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4E83A31D-9EA0-404D-A230-75E25E58CAB2}"/>
                </a:ext>
              </a:extLst>
            </p:cNvPr>
            <p:cNvSpPr/>
            <p:nvPr/>
          </p:nvSpPr>
          <p:spPr>
            <a:xfrm>
              <a:off x="8171136" y="1410945"/>
              <a:ext cx="3483476" cy="4561483"/>
            </a:xfrm>
            <a:prstGeom prst="roundRect">
              <a:avLst>
                <a:gd name="adj" fmla="val 8193"/>
              </a:avLst>
            </a:prstGeom>
            <a:solidFill>
              <a:schemeClr val="accent3">
                <a:lumMod val="20000"/>
                <a:lumOff val="8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C2437B4D-228F-60DA-3163-9BD3E640B92D}"/>
                </a:ext>
              </a:extLst>
            </p:cNvPr>
            <p:cNvSpPr/>
            <p:nvPr/>
          </p:nvSpPr>
          <p:spPr>
            <a:xfrm>
              <a:off x="603250" y="1387796"/>
              <a:ext cx="3483476" cy="4561483"/>
            </a:xfrm>
            <a:prstGeom prst="roundRect">
              <a:avLst>
                <a:gd name="adj" fmla="val 8193"/>
              </a:avLst>
            </a:prstGeom>
            <a:solidFill>
              <a:schemeClr val="accent2">
                <a:lumMod val="20000"/>
                <a:lumOff val="8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4D67D253-F4BB-4F32-9756-2D45B18FFB34}"/>
                </a:ext>
              </a:extLst>
            </p:cNvPr>
            <p:cNvSpPr/>
            <p:nvPr/>
          </p:nvSpPr>
          <p:spPr>
            <a:xfrm>
              <a:off x="603250" y="1260476"/>
              <a:ext cx="3483476" cy="1095892"/>
            </a:xfrm>
            <a:prstGeom prst="roundRect">
              <a:avLst>
                <a:gd name="adj" fmla="val 81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1B0A1DCA-86CD-2540-38D8-AA69CA1E5C5B}"/>
                </a:ext>
              </a:extLst>
            </p:cNvPr>
            <p:cNvSpPr/>
            <p:nvPr/>
          </p:nvSpPr>
          <p:spPr>
            <a:xfrm>
              <a:off x="8178862" y="1260476"/>
              <a:ext cx="3483476" cy="1095892"/>
            </a:xfrm>
            <a:prstGeom prst="roundRect">
              <a:avLst>
                <a:gd name="adj" fmla="val 819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F6227B86-2688-2F97-74B4-DCD02B05586C}"/>
                </a:ext>
              </a:extLst>
            </p:cNvPr>
            <p:cNvSpPr/>
            <p:nvPr/>
          </p:nvSpPr>
          <p:spPr>
            <a:xfrm>
              <a:off x="4386215" y="1260476"/>
              <a:ext cx="3493159" cy="1095892"/>
            </a:xfrm>
            <a:prstGeom prst="roundRect">
              <a:avLst>
                <a:gd name="adj" fmla="val 8193"/>
              </a:avLst>
            </a:prstGeom>
            <a:solidFill>
              <a:srgbClr val="34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E866A50-19CE-220C-976D-1548F935A2BC}"/>
                </a:ext>
              </a:extLst>
            </p:cNvPr>
            <p:cNvSpPr txBox="1"/>
            <p:nvPr/>
          </p:nvSpPr>
          <p:spPr>
            <a:xfrm>
              <a:off x="775371" y="1318597"/>
              <a:ext cx="3139234" cy="982865"/>
            </a:xfrm>
            <a:prstGeom prst="rect">
              <a:avLst/>
            </a:prstGeom>
            <a:noFill/>
          </p:spPr>
          <p:txBody>
            <a:bodyPr wrap="square" rtlCol="0">
              <a:spAutoFit/>
            </a:bodyPr>
            <a:lstStyle/>
            <a:p>
              <a:pPr algn="ctr"/>
              <a:r>
                <a:rPr lang="en-GB" sz="1600" b="1">
                  <a:solidFill>
                    <a:schemeClr val="bg1"/>
                  </a:solidFill>
                  <a:latin typeface="Georgia" panose="02040502050405020303" pitchFamily="18" charset="0"/>
                </a:rPr>
                <a:t>1. </a:t>
              </a:r>
              <a:r>
                <a:rPr lang="en-SG" sz="1600" b="1">
                  <a:solidFill>
                    <a:schemeClr val="bg1"/>
                  </a:solidFill>
                  <a:latin typeface="Georgia" panose="02040502050405020303" pitchFamily="18" charset="0"/>
                </a:rPr>
                <a:t>Understanding the Disconnect: Perception vs. Value</a:t>
              </a:r>
              <a:endParaRPr lang="en-GB" sz="1600" b="1">
                <a:solidFill>
                  <a:schemeClr val="bg1"/>
                </a:solidFill>
                <a:latin typeface="Georgia" panose="02040502050405020303" pitchFamily="18" charset="0"/>
              </a:endParaRPr>
            </a:p>
          </p:txBody>
        </p:sp>
        <p:sp>
          <p:nvSpPr>
            <p:cNvPr id="20" name="TextBox 19">
              <a:extLst>
                <a:ext uri="{FF2B5EF4-FFF2-40B4-BE49-F238E27FC236}">
                  <a16:creationId xmlns:a16="http://schemas.microsoft.com/office/drawing/2014/main" id="{D8ED0BB5-1A43-1300-1DD1-8965801BFD8C}"/>
                </a:ext>
              </a:extLst>
            </p:cNvPr>
            <p:cNvSpPr txBox="1"/>
            <p:nvPr/>
          </p:nvSpPr>
          <p:spPr>
            <a:xfrm>
              <a:off x="4421365" y="1387796"/>
              <a:ext cx="3246246" cy="764451"/>
            </a:xfrm>
            <a:prstGeom prst="rect">
              <a:avLst/>
            </a:prstGeom>
            <a:noFill/>
          </p:spPr>
          <p:txBody>
            <a:bodyPr wrap="square" rtlCol="0">
              <a:spAutoFit/>
            </a:bodyPr>
            <a:lstStyle/>
            <a:p>
              <a:pPr algn="ctr"/>
              <a:r>
                <a:rPr lang="en-GB" sz="1800" b="1">
                  <a:solidFill>
                    <a:schemeClr val="bg1"/>
                  </a:solidFill>
                  <a:latin typeface="+mj-lt"/>
                </a:rPr>
                <a:t>2. Mapping Sentiment Across Markets</a:t>
              </a:r>
            </a:p>
          </p:txBody>
        </p:sp>
        <p:sp>
          <p:nvSpPr>
            <p:cNvPr id="23" name="TextBox 22">
              <a:extLst>
                <a:ext uri="{FF2B5EF4-FFF2-40B4-BE49-F238E27FC236}">
                  <a16:creationId xmlns:a16="http://schemas.microsoft.com/office/drawing/2014/main" id="{238486BB-8D38-D563-7F1F-F1DDE5FF5FBF}"/>
                </a:ext>
              </a:extLst>
            </p:cNvPr>
            <p:cNvSpPr txBox="1"/>
            <p:nvPr/>
          </p:nvSpPr>
          <p:spPr>
            <a:xfrm>
              <a:off x="8239435" y="1387796"/>
              <a:ext cx="3334090" cy="764451"/>
            </a:xfrm>
            <a:prstGeom prst="rect">
              <a:avLst/>
            </a:prstGeom>
            <a:noFill/>
          </p:spPr>
          <p:txBody>
            <a:bodyPr wrap="square" rtlCol="0">
              <a:spAutoFit/>
            </a:bodyPr>
            <a:lstStyle/>
            <a:p>
              <a:pPr algn="ctr"/>
              <a:r>
                <a:rPr lang="en-GB" sz="1800" b="1">
                  <a:solidFill>
                    <a:schemeClr val="bg1"/>
                  </a:solidFill>
                  <a:latin typeface="+mj-lt"/>
                </a:rPr>
                <a:t>3. Tailoring Solutions by Region</a:t>
              </a:r>
              <a:endParaRPr lang="en-GB">
                <a:solidFill>
                  <a:schemeClr val="bg1"/>
                </a:solidFill>
                <a:latin typeface="+mj-lt"/>
              </a:endParaRPr>
            </a:p>
          </p:txBody>
        </p:sp>
      </p:grpSp>
      <p:sp>
        <p:nvSpPr>
          <p:cNvPr id="3" name="Title 2">
            <a:extLst>
              <a:ext uri="{FF2B5EF4-FFF2-40B4-BE49-F238E27FC236}">
                <a16:creationId xmlns:a16="http://schemas.microsoft.com/office/drawing/2014/main" id="{004249AF-1531-55B0-F96F-731A6E070EAC}"/>
              </a:ext>
            </a:extLst>
          </p:cNvPr>
          <p:cNvSpPr>
            <a:spLocks noGrp="1"/>
          </p:cNvSpPr>
          <p:nvPr>
            <p:ph type="title"/>
          </p:nvPr>
        </p:nvSpPr>
        <p:spPr/>
        <p:txBody>
          <a:bodyPr/>
          <a:lstStyle/>
          <a:p>
            <a:pPr>
              <a:lnSpc>
                <a:spcPct val="60000"/>
              </a:lnSpc>
            </a:pPr>
            <a:r>
              <a:rPr lang="en-US" sz="2400" b="1" dirty="0"/>
              <a:t>Investigation Purpose</a:t>
            </a:r>
            <a:r>
              <a:rPr lang="en-US" sz="2800" dirty="0"/>
              <a:t> </a:t>
            </a:r>
            <a:br>
              <a:rPr lang="en-GB" dirty="0"/>
            </a:br>
            <a:r>
              <a:rPr lang="en-GB" sz="1800" dirty="0"/>
              <a:t>What were we trying to achieve?</a:t>
            </a:r>
            <a:r>
              <a:rPr lang="en-GB" dirty="0"/>
              <a:t> </a:t>
            </a:r>
          </a:p>
        </p:txBody>
      </p:sp>
      <p:sp>
        <p:nvSpPr>
          <p:cNvPr id="2" name="Slide Number Placeholder 48">
            <a:extLst>
              <a:ext uri="{FF2B5EF4-FFF2-40B4-BE49-F238E27FC236}">
                <a16:creationId xmlns:a16="http://schemas.microsoft.com/office/drawing/2014/main" id="{73C13A5B-97D2-BAEA-21AF-343480149178}"/>
              </a:ext>
            </a:extLst>
          </p:cNvPr>
          <p:cNvSpPr txBox="1">
            <a:spLocks/>
          </p:cNvSpPr>
          <p:nvPr/>
        </p:nvSpPr>
        <p:spPr>
          <a:xfrm>
            <a:off x="9113440" y="6452391"/>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847BC86A-F294-4A53-921E-EEB66BC96701}" type="slidenum">
              <a:rPr lang="en-GB" sz="1100" b="1" smtClean="0">
                <a:solidFill>
                  <a:schemeClr val="bg1"/>
                </a:solidFill>
              </a:rPr>
              <a:pPr algn="r">
                <a:defRPr/>
              </a:pPr>
              <a:t>6</a:t>
            </a:fld>
            <a:endParaRPr lang="en-GB" sz="1100" b="1">
              <a:solidFill>
                <a:schemeClr val="bg1"/>
              </a:solidFill>
            </a:endParaRPr>
          </a:p>
        </p:txBody>
      </p:sp>
      <p:sp>
        <p:nvSpPr>
          <p:cNvPr id="21" name="TextBox 20">
            <a:extLst>
              <a:ext uri="{FF2B5EF4-FFF2-40B4-BE49-F238E27FC236}">
                <a16:creationId xmlns:a16="http://schemas.microsoft.com/office/drawing/2014/main" id="{5490F690-FFEB-E189-E487-E6BCB34C1FEA}"/>
              </a:ext>
            </a:extLst>
          </p:cNvPr>
          <p:cNvSpPr txBox="1"/>
          <p:nvPr/>
        </p:nvSpPr>
        <p:spPr>
          <a:xfrm>
            <a:off x="744047" y="2860939"/>
            <a:ext cx="3139234" cy="2877711"/>
          </a:xfrm>
          <a:prstGeom prst="rect">
            <a:avLst/>
          </a:prstGeom>
          <a:noFill/>
        </p:spPr>
        <p:txBody>
          <a:bodyPr wrap="square" rtlCol="0">
            <a:spAutoFit/>
          </a:bodyPr>
          <a:lstStyle/>
          <a:p>
            <a:pPr marL="0" lvl="1" algn="ctr"/>
            <a:r>
              <a:rPr lang="en-US" sz="1400" dirty="0"/>
              <a:t>Our research aimed to explore </a:t>
            </a:r>
            <a:r>
              <a:rPr lang="en-SG" sz="1400" dirty="0"/>
              <a:t>why guaranteed lifetime income products </a:t>
            </a:r>
            <a:r>
              <a:rPr lang="en-SG" sz="1400" b="1" dirty="0"/>
              <a:t>remain unpopular </a:t>
            </a:r>
            <a:r>
              <a:rPr lang="en-SG" sz="1400" dirty="0"/>
              <a:t>among consumers, despite their evident long-term financial benefits. This includes exploring the </a:t>
            </a:r>
            <a:r>
              <a:rPr lang="en-SG" sz="1400" b="1" dirty="0"/>
              <a:t>psychological and emotional barriers </a:t>
            </a:r>
            <a:r>
              <a:rPr lang="en-SG" sz="1400" dirty="0"/>
              <a:t>that limit uptake.</a:t>
            </a:r>
            <a:br>
              <a:rPr lang="en-AU" sz="1400" dirty="0"/>
            </a:br>
            <a:br>
              <a:rPr lang="en-AU" sz="1400" dirty="0"/>
            </a:br>
            <a:br>
              <a:rPr lang="en-AU" sz="1400" dirty="0">
                <a:solidFill>
                  <a:srgbClr val="FF0000"/>
                </a:solidFill>
              </a:rPr>
            </a:br>
            <a:br>
              <a:rPr lang="en-AU" sz="1400" dirty="0">
                <a:solidFill>
                  <a:srgbClr val="FF0000"/>
                </a:solidFill>
              </a:rPr>
            </a:br>
            <a:br>
              <a:rPr lang="en-AU" sz="1400" dirty="0">
                <a:solidFill>
                  <a:srgbClr val="FF0000"/>
                </a:solidFill>
              </a:rPr>
            </a:br>
            <a:endParaRPr lang="en-AU" sz="1300" dirty="0">
              <a:solidFill>
                <a:srgbClr val="FF0000"/>
              </a:solidFill>
            </a:endParaRPr>
          </a:p>
        </p:txBody>
      </p:sp>
      <p:sp>
        <p:nvSpPr>
          <p:cNvPr id="16" name="TextBox 15">
            <a:extLst>
              <a:ext uri="{FF2B5EF4-FFF2-40B4-BE49-F238E27FC236}">
                <a16:creationId xmlns:a16="http://schemas.microsoft.com/office/drawing/2014/main" id="{A8B5E670-5C57-0070-BE37-056285167828}"/>
              </a:ext>
            </a:extLst>
          </p:cNvPr>
          <p:cNvSpPr txBox="1"/>
          <p:nvPr/>
        </p:nvSpPr>
        <p:spPr>
          <a:xfrm>
            <a:off x="4469392" y="2860939"/>
            <a:ext cx="3253216" cy="1815882"/>
          </a:xfrm>
          <a:prstGeom prst="rect">
            <a:avLst/>
          </a:prstGeom>
          <a:noFill/>
        </p:spPr>
        <p:txBody>
          <a:bodyPr wrap="square" rtlCol="0">
            <a:spAutoFit/>
          </a:bodyPr>
          <a:lstStyle/>
          <a:p>
            <a:pPr algn="ctr"/>
            <a:r>
              <a:rPr lang="en-US" sz="1400" dirty="0"/>
              <a:t>Our aim was to </a:t>
            </a:r>
            <a:r>
              <a:rPr lang="en-SG" sz="1400" dirty="0"/>
              <a:t>explore </a:t>
            </a:r>
            <a:r>
              <a:rPr lang="en-SG" sz="1400" b="1" dirty="0"/>
              <a:t>consumer sentiment </a:t>
            </a:r>
            <a:r>
              <a:rPr lang="en-SG" sz="1400" dirty="0"/>
              <a:t>and understanding of lifetime retirement products in the UK, US, and Australia. This was done by  identifying </a:t>
            </a:r>
            <a:r>
              <a:rPr lang="en-SG" sz="1400" b="1" dirty="0"/>
              <a:t>awareness levels</a:t>
            </a:r>
            <a:r>
              <a:rPr lang="en-SG" sz="1400" dirty="0"/>
              <a:t>, investigating </a:t>
            </a:r>
            <a:r>
              <a:rPr lang="en-SG" sz="1400" b="1" dirty="0"/>
              <a:t>misconceptions</a:t>
            </a:r>
            <a:r>
              <a:rPr lang="en-SG" sz="1400" dirty="0"/>
              <a:t>, and analysing informational gaps that impact interest and trust.</a:t>
            </a:r>
          </a:p>
        </p:txBody>
      </p:sp>
      <p:sp>
        <p:nvSpPr>
          <p:cNvPr id="22" name="TextBox 21">
            <a:extLst>
              <a:ext uri="{FF2B5EF4-FFF2-40B4-BE49-F238E27FC236}">
                <a16:creationId xmlns:a16="http://schemas.microsoft.com/office/drawing/2014/main" id="{C74D3A24-F5CA-0A1E-924B-72671DD7EBB9}"/>
              </a:ext>
            </a:extLst>
          </p:cNvPr>
          <p:cNvSpPr txBox="1"/>
          <p:nvPr/>
        </p:nvSpPr>
        <p:spPr>
          <a:xfrm>
            <a:off x="8252222" y="2896384"/>
            <a:ext cx="3321303" cy="1600438"/>
          </a:xfrm>
          <a:prstGeom prst="rect">
            <a:avLst/>
          </a:prstGeom>
          <a:noFill/>
        </p:spPr>
        <p:txBody>
          <a:bodyPr wrap="square" rtlCol="0">
            <a:spAutoFit/>
          </a:bodyPr>
          <a:lstStyle/>
          <a:p>
            <a:pPr algn="ctr"/>
            <a:r>
              <a:rPr lang="en-SG" sz="1400" dirty="0"/>
              <a:t>We sought to determine whether key drivers of GLI demand vary by country, and to uncover how </a:t>
            </a:r>
            <a:r>
              <a:rPr lang="en-SG" sz="1400" b="1" dirty="0"/>
              <a:t>cultural, economic, and generational </a:t>
            </a:r>
            <a:r>
              <a:rPr lang="en-SG" sz="1400" dirty="0"/>
              <a:t>differences should influence our regional strategies and product communication. </a:t>
            </a:r>
          </a:p>
        </p:txBody>
      </p:sp>
      <p:sp>
        <p:nvSpPr>
          <p:cNvPr id="24" name="Rounded Rectangle 23">
            <a:extLst>
              <a:ext uri="{FF2B5EF4-FFF2-40B4-BE49-F238E27FC236}">
                <a16:creationId xmlns:a16="http://schemas.microsoft.com/office/drawing/2014/main" id="{C3D614DE-DC50-6261-3861-341286FBFCFF}"/>
              </a:ext>
            </a:extLst>
          </p:cNvPr>
          <p:cNvSpPr/>
          <p:nvPr/>
        </p:nvSpPr>
        <p:spPr>
          <a:xfrm>
            <a:off x="-51772" y="1268759"/>
            <a:ext cx="504057" cy="4680519"/>
          </a:xfrm>
          <a:prstGeom prst="roundRect">
            <a:avLst/>
          </a:prstGeom>
          <a:solidFill>
            <a:srgbClr val="D7D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B4F3FD6-1884-5AB8-4705-283296A83E17}"/>
              </a:ext>
            </a:extLst>
          </p:cNvPr>
          <p:cNvSpPr txBox="1"/>
          <p:nvPr/>
        </p:nvSpPr>
        <p:spPr>
          <a:xfrm rot="16200000">
            <a:off x="-2015067" y="3455424"/>
            <a:ext cx="4393078" cy="307777"/>
          </a:xfrm>
          <a:prstGeom prst="rect">
            <a:avLst/>
          </a:prstGeom>
          <a:noFill/>
        </p:spPr>
        <p:txBody>
          <a:bodyPr wrap="square" rtlCol="0">
            <a:spAutoFit/>
          </a:bodyPr>
          <a:lstStyle/>
          <a:p>
            <a:pPr algn="ctr" eaLnBrk="1" hangingPunct="1">
              <a:spcBef>
                <a:spcPts val="325"/>
              </a:spcBef>
            </a:pPr>
            <a:r>
              <a:rPr lang="en-US" altLang="en-US" sz="1400" b="1">
                <a:latin typeface="Georgia Pro" panose="02040502050405020303" pitchFamily="18" charset="0"/>
                <a:cs typeface="Tahoma" panose="020B0604030504040204" pitchFamily="34" charset="0"/>
              </a:rPr>
              <a:t>Introduction</a:t>
            </a:r>
            <a:endParaRPr lang="en-US" altLang="en-US" sz="1400">
              <a:latin typeface="Georgia Pro" panose="02040502050405020303" pitchFamily="18" charset="0"/>
              <a:cs typeface="Tahoma" panose="020B0604030504040204" pitchFamily="34" charset="0"/>
            </a:endParaRPr>
          </a:p>
        </p:txBody>
      </p:sp>
      <p:sp>
        <p:nvSpPr>
          <p:cNvPr id="4" name="Slide Number Placeholder 5">
            <a:extLst>
              <a:ext uri="{FF2B5EF4-FFF2-40B4-BE49-F238E27FC236}">
                <a16:creationId xmlns:a16="http://schemas.microsoft.com/office/drawing/2014/main" id="{04D948F2-9C48-29FA-C44A-681B15078B32}"/>
              </a:ext>
            </a:extLst>
          </p:cNvPr>
          <p:cNvSpPr txBox="1">
            <a:spLocks/>
          </p:cNvSpPr>
          <p:nvPr/>
        </p:nvSpPr>
        <p:spPr>
          <a:xfrm>
            <a:off x="8839200" y="6451600"/>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F3F2B2B-7562-479E-82F7-5BE59BD56D98}" type="slidenum">
              <a:rPr lang="en-GB" sz="1100" smtClean="0">
                <a:solidFill>
                  <a:srgbClr val="22294F"/>
                </a:solidFill>
                <a:latin typeface="Avenir" panose="020B0503020203020204"/>
              </a:rPr>
              <a:pPr algn="r">
                <a:defRPr/>
              </a:pPr>
              <a:t>6</a:t>
            </a:fld>
            <a:endParaRPr lang="en-GB" sz="1100">
              <a:solidFill>
                <a:srgbClr val="22294F"/>
              </a:solidFill>
              <a:latin typeface="Avenir" panose="020B0503020203020204"/>
            </a:endParaRPr>
          </a:p>
        </p:txBody>
      </p:sp>
      <p:pic>
        <p:nvPicPr>
          <p:cNvPr id="8" name="Picture 7">
            <a:extLst>
              <a:ext uri="{FF2B5EF4-FFF2-40B4-BE49-F238E27FC236}">
                <a16:creationId xmlns:a16="http://schemas.microsoft.com/office/drawing/2014/main" id="{1FE71BF7-D714-B7FF-B01D-80F70EAADBAB}"/>
              </a:ext>
            </a:extLst>
          </p:cNvPr>
          <p:cNvPicPr>
            <a:picLocks noChangeAspect="1"/>
          </p:cNvPicPr>
          <p:nvPr/>
        </p:nvPicPr>
        <p:blipFill>
          <a:blip r:embed="rId2"/>
          <a:stretch>
            <a:fillRect/>
          </a:stretch>
        </p:blipFill>
        <p:spPr>
          <a:xfrm>
            <a:off x="0" y="6013717"/>
            <a:ext cx="1223619" cy="781033"/>
          </a:xfrm>
          <a:prstGeom prst="rect">
            <a:avLst/>
          </a:prstGeom>
        </p:spPr>
      </p:pic>
    </p:spTree>
    <p:extLst>
      <p:ext uri="{BB962C8B-B14F-4D97-AF65-F5344CB8AC3E}">
        <p14:creationId xmlns:p14="http://schemas.microsoft.com/office/powerpoint/2010/main" val="351528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10A0EAE2-C08E-20B2-585C-E2A3F46DC530}"/>
              </a:ext>
            </a:extLst>
          </p:cNvPr>
          <p:cNvSpPr/>
          <p:nvPr/>
        </p:nvSpPr>
        <p:spPr>
          <a:xfrm>
            <a:off x="601443" y="4890935"/>
            <a:ext cx="1099832" cy="11502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a:p>
        </p:txBody>
      </p:sp>
      <p:sp>
        <p:nvSpPr>
          <p:cNvPr id="31" name="Oval 30">
            <a:extLst>
              <a:ext uri="{FF2B5EF4-FFF2-40B4-BE49-F238E27FC236}">
                <a16:creationId xmlns:a16="http://schemas.microsoft.com/office/drawing/2014/main" id="{755FEE19-86C0-355B-F1FA-5BB3C001CF2B}"/>
              </a:ext>
            </a:extLst>
          </p:cNvPr>
          <p:cNvSpPr/>
          <p:nvPr/>
        </p:nvSpPr>
        <p:spPr>
          <a:xfrm>
            <a:off x="601443" y="3470898"/>
            <a:ext cx="1099832" cy="11502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a:p>
        </p:txBody>
      </p:sp>
      <p:sp>
        <p:nvSpPr>
          <p:cNvPr id="32" name="Oval 31">
            <a:extLst>
              <a:ext uri="{FF2B5EF4-FFF2-40B4-BE49-F238E27FC236}">
                <a16:creationId xmlns:a16="http://schemas.microsoft.com/office/drawing/2014/main" id="{74B30231-DAF5-ECC7-29BA-D7171BD9E930}"/>
              </a:ext>
            </a:extLst>
          </p:cNvPr>
          <p:cNvSpPr/>
          <p:nvPr/>
        </p:nvSpPr>
        <p:spPr>
          <a:xfrm>
            <a:off x="601443" y="2104215"/>
            <a:ext cx="1099832" cy="11502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a:p>
        </p:txBody>
      </p:sp>
      <p:sp>
        <p:nvSpPr>
          <p:cNvPr id="2" name="Title 1">
            <a:extLst>
              <a:ext uri="{FF2B5EF4-FFF2-40B4-BE49-F238E27FC236}">
                <a16:creationId xmlns:a16="http://schemas.microsoft.com/office/drawing/2014/main" id="{41445981-204A-EAD2-3A6D-90486C3F3EE0}"/>
              </a:ext>
            </a:extLst>
          </p:cNvPr>
          <p:cNvSpPr>
            <a:spLocks noGrp="1"/>
          </p:cNvSpPr>
          <p:nvPr>
            <p:ph type="title"/>
          </p:nvPr>
        </p:nvSpPr>
        <p:spPr>
          <a:xfrm>
            <a:off x="609600" y="129933"/>
            <a:ext cx="9398000" cy="698500"/>
          </a:xfrm>
        </p:spPr>
        <p:txBody>
          <a:bodyPr/>
          <a:lstStyle/>
          <a:p>
            <a:r>
              <a:rPr lang="en-US" sz="2400" b="1" dirty="0"/>
              <a:t>Key takeaways</a:t>
            </a:r>
            <a:br>
              <a:rPr lang="en-GB" sz="2800" dirty="0"/>
            </a:br>
            <a:r>
              <a:rPr lang="en-GB" sz="1800" dirty="0"/>
              <a:t>What were our key findings? </a:t>
            </a:r>
            <a:endParaRPr lang="en-SG" sz="2800" dirty="0"/>
          </a:p>
        </p:txBody>
      </p:sp>
      <p:sp>
        <p:nvSpPr>
          <p:cNvPr id="3" name="Content Placeholder 2">
            <a:extLst>
              <a:ext uri="{FF2B5EF4-FFF2-40B4-BE49-F238E27FC236}">
                <a16:creationId xmlns:a16="http://schemas.microsoft.com/office/drawing/2014/main" id="{C06B6151-74EE-F6F3-9B2F-BC670E4A3314}"/>
              </a:ext>
            </a:extLst>
          </p:cNvPr>
          <p:cNvSpPr>
            <a:spLocks noGrp="1"/>
          </p:cNvSpPr>
          <p:nvPr>
            <p:ph sz="half" idx="1"/>
          </p:nvPr>
        </p:nvSpPr>
        <p:spPr>
          <a:xfrm>
            <a:off x="1872867" y="1954306"/>
            <a:ext cx="4223133" cy="1383806"/>
          </a:xfrm>
          <a:prstGeom prst="roundRect">
            <a:avLst/>
          </a:prstGeom>
          <a:ln>
            <a:solidFill>
              <a:schemeClr val="accent2"/>
            </a:solidFill>
          </a:ln>
        </p:spPr>
        <p:txBody>
          <a:bodyPr anchor="ctr"/>
          <a:lstStyle/>
          <a:p>
            <a:pPr algn="ctr"/>
            <a:r>
              <a:rPr lang="en-US" sz="1800" b="1" kern="0">
                <a:solidFill>
                  <a:srgbClr val="000000"/>
                </a:solidFill>
                <a:latin typeface="Avenir Next Demi Bold" panose="020B0503020202020204" pitchFamily="34" charset="0"/>
              </a:rPr>
              <a:t>Failing to </a:t>
            </a:r>
            <a:r>
              <a:rPr lang="en-US" sz="1800" b="1" kern="0" err="1">
                <a:solidFill>
                  <a:srgbClr val="000000"/>
                </a:solidFill>
                <a:latin typeface="Avenir Next Demi Bold" panose="020B0503020202020204" pitchFamily="34" charset="0"/>
              </a:rPr>
              <a:t>prioritise</a:t>
            </a:r>
            <a:endParaRPr lang="en-US" sz="1800" b="1" kern="0">
              <a:solidFill>
                <a:srgbClr val="000000"/>
              </a:solidFill>
              <a:latin typeface="Avenir Next Demi Bold" panose="020B0503020202020204" pitchFamily="34" charset="0"/>
            </a:endParaRPr>
          </a:p>
          <a:p>
            <a:pPr marL="285750" indent="-285750" algn="ctr">
              <a:spcBef>
                <a:spcPts val="600"/>
              </a:spcBef>
              <a:buFont typeface="Arial" panose="020B0604020202020204" pitchFamily="34" charset="0"/>
              <a:buChar char="•"/>
            </a:pPr>
            <a:r>
              <a:rPr lang="en-US" kern="0">
                <a:solidFill>
                  <a:srgbClr val="000000"/>
                </a:solidFill>
                <a:latin typeface="Avenir Next Demi Bold" panose="020B0503020202020204" pitchFamily="34" charset="0"/>
              </a:rPr>
              <a:t>People are simply unaware they should be preparing for retirement, or </a:t>
            </a:r>
          </a:p>
          <a:p>
            <a:pPr marL="285750" indent="-285750" algn="ctr">
              <a:spcBef>
                <a:spcPts val="600"/>
              </a:spcBef>
              <a:buFont typeface="Arial" panose="020B0604020202020204" pitchFamily="34" charset="0"/>
              <a:buChar char="•"/>
            </a:pPr>
            <a:r>
              <a:rPr lang="en-US" kern="0">
                <a:solidFill>
                  <a:srgbClr val="000000"/>
                </a:solidFill>
                <a:latin typeface="Avenir Next Demi Bold" panose="020B0503020202020204" pitchFamily="34" charset="0"/>
              </a:rPr>
              <a:t>Aware but suffering from c</a:t>
            </a:r>
            <a:r>
              <a:rPr kumimoji="0" lang="en-US" sz="1400" i="0" u="none" strike="noStrike" kern="0" cap="none" spc="0" normalizeH="0" baseline="0" noProof="0" err="1">
                <a:ln>
                  <a:noFill/>
                </a:ln>
                <a:solidFill>
                  <a:srgbClr val="000000"/>
                </a:solidFill>
                <a:effectLst/>
                <a:uLnTx/>
                <a:uFillTx/>
                <a:latin typeface="Avenir Next Demi Bold" panose="020B0503020202020204" pitchFamily="34" charset="0"/>
                <a:ea typeface="+mn-ea"/>
                <a:cs typeface="+mn-cs"/>
              </a:rPr>
              <a:t>ost</a:t>
            </a:r>
            <a:r>
              <a:rPr kumimoji="0" lang="en-US" sz="1400" i="0" u="none" strike="noStrike" kern="0" cap="none" spc="0" normalizeH="0" baseline="0" noProof="0">
                <a:ln>
                  <a:noFill/>
                </a:ln>
                <a:solidFill>
                  <a:srgbClr val="000000"/>
                </a:solidFill>
                <a:effectLst/>
                <a:uLnTx/>
                <a:uFillTx/>
                <a:latin typeface="Avenir Next Demi Bold" panose="020B0503020202020204" pitchFamily="34" charset="0"/>
                <a:ea typeface="+mn-ea"/>
                <a:cs typeface="+mn-cs"/>
              </a:rPr>
              <a:t>-of-living anxiety</a:t>
            </a:r>
          </a:p>
        </p:txBody>
      </p:sp>
      <p:sp>
        <p:nvSpPr>
          <p:cNvPr id="4" name="Content Placeholder 3">
            <a:extLst>
              <a:ext uri="{FF2B5EF4-FFF2-40B4-BE49-F238E27FC236}">
                <a16:creationId xmlns:a16="http://schemas.microsoft.com/office/drawing/2014/main" id="{81CA8B30-14B7-698C-ECBF-6990DB84C6E4}"/>
              </a:ext>
            </a:extLst>
          </p:cNvPr>
          <p:cNvSpPr>
            <a:spLocks noGrp="1"/>
          </p:cNvSpPr>
          <p:nvPr>
            <p:ph sz="half" idx="2"/>
          </p:nvPr>
        </p:nvSpPr>
        <p:spPr/>
        <p:txBody>
          <a:bodyPr anchor="t">
            <a:normAutofit/>
          </a:bodyPr>
          <a:lstStyle/>
          <a:p>
            <a:pPr marL="0" indent="0" algn="ctr">
              <a:buNone/>
            </a:pPr>
            <a:r>
              <a:rPr lang="en-SG" sz="1800" b="1" dirty="0"/>
              <a:t>Focus group key messages</a:t>
            </a:r>
          </a:p>
        </p:txBody>
      </p:sp>
      <p:sp>
        <p:nvSpPr>
          <p:cNvPr id="5" name="Text Placeholder 4">
            <a:extLst>
              <a:ext uri="{FF2B5EF4-FFF2-40B4-BE49-F238E27FC236}">
                <a16:creationId xmlns:a16="http://schemas.microsoft.com/office/drawing/2014/main" id="{62FBA2A6-24B3-D9BF-024D-492089556531}"/>
              </a:ext>
            </a:extLst>
          </p:cNvPr>
          <p:cNvSpPr>
            <a:spLocks noGrp="1"/>
          </p:cNvSpPr>
          <p:nvPr>
            <p:ph type="body" sz="quarter" idx="13"/>
          </p:nvPr>
        </p:nvSpPr>
        <p:spPr>
          <a:xfrm>
            <a:off x="609600" y="1275177"/>
            <a:ext cx="4940300" cy="370643"/>
          </a:xfrm>
        </p:spPr>
        <p:txBody>
          <a:bodyPr/>
          <a:lstStyle/>
          <a:p>
            <a:r>
              <a:rPr kumimoji="0" lang="en-US" sz="1600" b="0" i="0" u="none" strike="noStrike" kern="0" cap="none" spc="0" normalizeH="0" baseline="0" noProof="0">
                <a:ln>
                  <a:noFill/>
                </a:ln>
                <a:solidFill>
                  <a:srgbClr val="000000"/>
                </a:solidFill>
                <a:effectLst/>
                <a:uLnTx/>
                <a:uFillTx/>
                <a:latin typeface="Avenir Next Regular" panose="020B0503020202020204"/>
                <a:ea typeface="+mn-ea"/>
                <a:cs typeface="+mn-cs"/>
              </a:rPr>
              <a:t>Across all three markets, the most common trends were as follows:</a:t>
            </a:r>
            <a:endParaRPr lang="en-SG"/>
          </a:p>
        </p:txBody>
      </p:sp>
      <p:sp>
        <p:nvSpPr>
          <p:cNvPr id="6" name="Content Placeholder 5">
            <a:extLst>
              <a:ext uri="{FF2B5EF4-FFF2-40B4-BE49-F238E27FC236}">
                <a16:creationId xmlns:a16="http://schemas.microsoft.com/office/drawing/2014/main" id="{52907541-A2D3-A7CA-A3FD-820048EEDC88}"/>
              </a:ext>
            </a:extLst>
          </p:cNvPr>
          <p:cNvSpPr>
            <a:spLocks noGrp="1"/>
          </p:cNvSpPr>
          <p:nvPr>
            <p:ph sz="half" idx="14"/>
          </p:nvPr>
        </p:nvSpPr>
        <p:spPr>
          <a:prstGeom prst="roundRect">
            <a:avLst/>
          </a:prstGeom>
          <a:ln>
            <a:solidFill>
              <a:schemeClr val="accent2"/>
            </a:solidFill>
          </a:ln>
        </p:spPr>
        <p:txBody>
          <a:bodyPr anchor="ctr"/>
          <a:lstStyle/>
          <a:p>
            <a:pPr algn="ctr">
              <a:spcBef>
                <a:spcPts val="600"/>
              </a:spcBef>
            </a:pPr>
            <a:r>
              <a:rPr lang="en-US" sz="1800" b="1" kern="0">
                <a:solidFill>
                  <a:srgbClr val="000000"/>
                </a:solidFill>
                <a:latin typeface="Avenir Next Demi Bold" panose="020B0503020202020204" pitchFamily="34" charset="0"/>
              </a:rPr>
              <a:t>Lack of trust</a:t>
            </a:r>
          </a:p>
          <a:p>
            <a:pPr marL="285750" indent="-285750" algn="ctr">
              <a:spcBef>
                <a:spcPts val="600"/>
              </a:spcBef>
              <a:buFont typeface="Arial" panose="020B0604020202020204" pitchFamily="34" charset="0"/>
              <a:buChar char="•"/>
            </a:pPr>
            <a:r>
              <a:rPr lang="en-US" kern="0">
                <a:solidFill>
                  <a:srgbClr val="000000"/>
                </a:solidFill>
                <a:latin typeface="Avenir Next Demi Bold" panose="020B0503020202020204" pitchFamily="34" charset="0"/>
              </a:rPr>
              <a:t>Caution towards insurance in general, unknown brands and government support</a:t>
            </a:r>
          </a:p>
          <a:p>
            <a:pPr marL="285750" indent="-285750" algn="ctr">
              <a:spcBef>
                <a:spcPts val="600"/>
              </a:spcBef>
              <a:buFont typeface="Arial" panose="020B0604020202020204" pitchFamily="34" charset="0"/>
              <a:buChar char="•"/>
            </a:pPr>
            <a:r>
              <a:rPr lang="en-US" kern="0">
                <a:solidFill>
                  <a:srgbClr val="000000"/>
                </a:solidFill>
                <a:latin typeface="Avenir Next Demi Bold" panose="020B0503020202020204" pitchFamily="34" charset="0"/>
              </a:rPr>
              <a:t>Reluctance to rely on digital tools</a:t>
            </a:r>
            <a:endParaRPr lang="en-SG" kern="0">
              <a:solidFill>
                <a:srgbClr val="000000"/>
              </a:solidFill>
              <a:latin typeface="Avenir Next Demi Bold" panose="020B0503020202020204" pitchFamily="34" charset="0"/>
            </a:endParaRPr>
          </a:p>
        </p:txBody>
      </p:sp>
      <p:sp>
        <p:nvSpPr>
          <p:cNvPr id="7" name="Content Placeholder 6">
            <a:extLst>
              <a:ext uri="{FF2B5EF4-FFF2-40B4-BE49-F238E27FC236}">
                <a16:creationId xmlns:a16="http://schemas.microsoft.com/office/drawing/2014/main" id="{BEAECC81-1146-E57D-D1FD-EEB14BFAD348}"/>
              </a:ext>
            </a:extLst>
          </p:cNvPr>
          <p:cNvSpPr>
            <a:spLocks noGrp="1"/>
          </p:cNvSpPr>
          <p:nvPr>
            <p:ph sz="half" idx="15"/>
          </p:nvPr>
        </p:nvSpPr>
        <p:spPr>
          <a:prstGeom prst="roundRect">
            <a:avLst/>
          </a:prstGeom>
          <a:ln>
            <a:solidFill>
              <a:schemeClr val="accent2"/>
            </a:solidFill>
          </a:ln>
        </p:spPr>
        <p:txBody>
          <a:bodyPr anchor="ctr">
            <a:normAutofit lnSpcReduction="10000"/>
          </a:bodyPr>
          <a:lstStyle/>
          <a:p>
            <a:pPr algn="ctr">
              <a:spcBef>
                <a:spcPts val="600"/>
              </a:spcBef>
            </a:pPr>
            <a:endParaRPr lang="en-US" sz="1800" b="1" kern="0" dirty="0">
              <a:solidFill>
                <a:srgbClr val="000000"/>
              </a:solidFill>
              <a:latin typeface="Avenir Next Demi Bold" panose="020B0503020202020204" pitchFamily="34" charset="0"/>
            </a:endParaRPr>
          </a:p>
          <a:p>
            <a:pPr algn="ctr">
              <a:spcBef>
                <a:spcPts val="600"/>
              </a:spcBef>
            </a:pPr>
            <a:r>
              <a:rPr lang="en-US" sz="1800" b="1" kern="0" dirty="0">
                <a:solidFill>
                  <a:srgbClr val="000000"/>
                </a:solidFill>
                <a:latin typeface="Avenir Next Demi Bold" panose="020B0503020202020204" pitchFamily="34" charset="0"/>
              </a:rPr>
              <a:t>Don’t know where to start </a:t>
            </a:r>
          </a:p>
          <a:p>
            <a:pPr marL="285750" indent="-285750" algn="ctr">
              <a:spcBef>
                <a:spcPts val="600"/>
              </a:spcBef>
              <a:buFont typeface="Arial" panose="020B0604020202020204" pitchFamily="34" charset="0"/>
              <a:buChar char="•"/>
            </a:pPr>
            <a:r>
              <a:rPr lang="en-US" kern="0" dirty="0">
                <a:solidFill>
                  <a:srgbClr val="000000"/>
                </a:solidFill>
                <a:latin typeface="Avenir Next Demi Bold" panose="020B0503020202020204" pitchFamily="34" charset="0"/>
              </a:rPr>
              <a:t>Analysis paralysis, too many options </a:t>
            </a:r>
          </a:p>
          <a:p>
            <a:pPr marL="285750" indent="-285750" algn="ctr">
              <a:spcBef>
                <a:spcPts val="600"/>
              </a:spcBef>
              <a:buFont typeface="Arial" panose="020B0604020202020204" pitchFamily="34" charset="0"/>
              <a:buChar char="•"/>
            </a:pPr>
            <a:r>
              <a:rPr lang="en-US" kern="0" dirty="0">
                <a:solidFill>
                  <a:srgbClr val="000000"/>
                </a:solidFill>
                <a:latin typeface="Avenir Next Demi Bold" panose="020B0503020202020204" pitchFamily="34" charset="0"/>
              </a:rPr>
              <a:t>Fear of facing reality </a:t>
            </a:r>
          </a:p>
          <a:p>
            <a:pPr marL="285750" indent="-285750" algn="ctr">
              <a:spcBef>
                <a:spcPts val="600"/>
              </a:spcBef>
              <a:buFont typeface="Arial" panose="020B0604020202020204" pitchFamily="34" charset="0"/>
              <a:buChar char="•"/>
            </a:pPr>
            <a:endParaRPr lang="en-SG" kern="0" dirty="0">
              <a:solidFill>
                <a:srgbClr val="000000"/>
              </a:solidFill>
              <a:latin typeface="Avenir Next Demi Bold" panose="020B0503020202020204" pitchFamily="34" charset="0"/>
            </a:endParaRPr>
          </a:p>
        </p:txBody>
      </p:sp>
      <p:pic>
        <p:nvPicPr>
          <p:cNvPr id="19" name="Content Placeholder 18" descr="Clipboard Checked outline">
            <a:extLst>
              <a:ext uri="{FF2B5EF4-FFF2-40B4-BE49-F238E27FC236}">
                <a16:creationId xmlns:a16="http://schemas.microsoft.com/office/drawing/2014/main" id="{383BD7D9-AD41-C119-D4EA-18F4092D7E8F}"/>
              </a:ext>
            </a:extLst>
          </p:cNvPr>
          <p:cNvPicPr>
            <a:picLocks noGrp="1" noChangeAspect="1"/>
          </p:cNvPicPr>
          <p:nvPr>
            <p:ph sz="half" idx="16"/>
          </p:nvPr>
        </p:nvPicPr>
        <p:blipFill>
          <a:blip r:embed="rId2">
            <a:extLst>
              <a:ext uri="{96DAC541-7B7A-43D3-8B79-37D633B846F1}">
                <asvg:svgBlip xmlns:asvg="http://schemas.microsoft.com/office/drawing/2016/SVG/main" r:embed="rId3"/>
              </a:ext>
            </a:extLst>
          </a:blip>
          <a:stretch>
            <a:fillRect/>
          </a:stretch>
        </p:blipFill>
        <p:spPr>
          <a:xfrm>
            <a:off x="734219" y="2247900"/>
            <a:ext cx="914400" cy="914400"/>
          </a:xfrm>
        </p:spPr>
      </p:pic>
      <p:pic>
        <p:nvPicPr>
          <p:cNvPr id="21" name="Content Placeholder 20" descr="Fork In Road with solid fill">
            <a:extLst>
              <a:ext uri="{FF2B5EF4-FFF2-40B4-BE49-F238E27FC236}">
                <a16:creationId xmlns:a16="http://schemas.microsoft.com/office/drawing/2014/main" id="{2A407A05-CD69-46AF-B8DE-30CD0407920F}"/>
              </a:ext>
            </a:extLst>
          </p:cNvPr>
          <p:cNvPicPr>
            <a:picLocks noGrp="1" noChangeAspect="1"/>
          </p:cNvPicPr>
          <p:nvPr>
            <p:ph sz="half" idx="17"/>
          </p:nvPr>
        </p:nvPicPr>
        <p:blipFill>
          <a:blip r:embed="rId4">
            <a:extLst>
              <a:ext uri="{96DAC541-7B7A-43D3-8B79-37D633B846F1}">
                <asvg:svgBlip xmlns:asvg="http://schemas.microsoft.com/office/drawing/2016/SVG/main" r:embed="rId5"/>
              </a:ext>
            </a:extLst>
          </a:blip>
          <a:stretch>
            <a:fillRect/>
          </a:stretch>
        </p:blipFill>
        <p:spPr>
          <a:xfrm>
            <a:off x="734219" y="3648075"/>
            <a:ext cx="914400" cy="914400"/>
          </a:xfrm>
        </p:spPr>
      </p:pic>
      <p:pic>
        <p:nvPicPr>
          <p:cNvPr id="23" name="Content Placeholder 22" descr="Handshake outline">
            <a:extLst>
              <a:ext uri="{FF2B5EF4-FFF2-40B4-BE49-F238E27FC236}">
                <a16:creationId xmlns:a16="http://schemas.microsoft.com/office/drawing/2014/main" id="{AE259C07-80B9-391E-1E1D-19BF88AEDDE4}"/>
              </a:ext>
            </a:extLst>
          </p:cNvPr>
          <p:cNvPicPr>
            <a:picLocks noGrp="1" noChangeAspect="1"/>
          </p:cNvPicPr>
          <p:nvPr>
            <p:ph sz="half" idx="18"/>
          </p:nvPr>
        </p:nvPicPr>
        <p:blipFill>
          <a:blip r:embed="rId6">
            <a:extLst>
              <a:ext uri="{96DAC541-7B7A-43D3-8B79-37D633B846F1}">
                <asvg:svgBlip xmlns:asvg="http://schemas.microsoft.com/office/drawing/2016/SVG/main" r:embed="rId7"/>
              </a:ext>
            </a:extLst>
          </a:blip>
          <a:stretch>
            <a:fillRect/>
          </a:stretch>
        </p:blipFill>
        <p:spPr>
          <a:xfrm>
            <a:off x="734219" y="5048250"/>
            <a:ext cx="914400" cy="914400"/>
          </a:xfrm>
        </p:spPr>
      </p:pic>
      <p:sp>
        <p:nvSpPr>
          <p:cNvPr id="11" name="Rounded Rectangle 23">
            <a:extLst>
              <a:ext uri="{FF2B5EF4-FFF2-40B4-BE49-F238E27FC236}">
                <a16:creationId xmlns:a16="http://schemas.microsoft.com/office/drawing/2014/main" id="{C44C2327-B521-B46E-0558-1F8F5276309C}"/>
              </a:ext>
            </a:extLst>
          </p:cNvPr>
          <p:cNvSpPr/>
          <p:nvPr/>
        </p:nvSpPr>
        <p:spPr>
          <a:xfrm>
            <a:off x="-51772" y="1268759"/>
            <a:ext cx="504057" cy="4680519"/>
          </a:xfrm>
          <a:prstGeom prst="roundRect">
            <a:avLst/>
          </a:prstGeom>
          <a:solidFill>
            <a:srgbClr val="D7D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5D7AF96-5EC3-F3E6-9163-207784D722D4}"/>
              </a:ext>
            </a:extLst>
          </p:cNvPr>
          <p:cNvSpPr txBox="1"/>
          <p:nvPr/>
        </p:nvSpPr>
        <p:spPr>
          <a:xfrm rot="16200000">
            <a:off x="-2015067" y="3455424"/>
            <a:ext cx="4393078" cy="307777"/>
          </a:xfrm>
          <a:prstGeom prst="rect">
            <a:avLst/>
          </a:prstGeom>
          <a:noFill/>
        </p:spPr>
        <p:txBody>
          <a:bodyPr wrap="square" rtlCol="0">
            <a:spAutoFit/>
          </a:bodyPr>
          <a:lstStyle/>
          <a:p>
            <a:pPr algn="ctr" eaLnBrk="1" hangingPunct="1">
              <a:spcBef>
                <a:spcPts val="325"/>
              </a:spcBef>
            </a:pPr>
            <a:r>
              <a:rPr lang="en-US" altLang="en-US" sz="1400" b="1">
                <a:latin typeface="Georgia Pro" panose="02040502050405020303" pitchFamily="18" charset="0"/>
                <a:cs typeface="Tahoma" panose="020B0604030504040204" pitchFamily="34" charset="0"/>
              </a:rPr>
              <a:t>Introduction</a:t>
            </a:r>
            <a:endParaRPr lang="en-US" altLang="en-US" sz="1400">
              <a:latin typeface="Georgia Pro" panose="02040502050405020303" pitchFamily="18" charset="0"/>
              <a:cs typeface="Tahoma" panose="020B0604030504040204" pitchFamily="34" charset="0"/>
            </a:endParaRPr>
          </a:p>
        </p:txBody>
      </p:sp>
      <p:sp>
        <p:nvSpPr>
          <p:cNvPr id="15" name="Speech Bubble: Oval 14">
            <a:extLst>
              <a:ext uri="{FF2B5EF4-FFF2-40B4-BE49-F238E27FC236}">
                <a16:creationId xmlns:a16="http://schemas.microsoft.com/office/drawing/2014/main" id="{F824A0E2-7494-D73F-AA6F-1698D412405A}"/>
              </a:ext>
            </a:extLst>
          </p:cNvPr>
          <p:cNvSpPr/>
          <p:nvPr/>
        </p:nvSpPr>
        <p:spPr>
          <a:xfrm>
            <a:off x="6429302" y="1477900"/>
            <a:ext cx="2210627" cy="1684400"/>
          </a:xfrm>
          <a:prstGeom prst="wedgeEllipseCallou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SG" sz="1200" b="0" i="1" u="none" strike="noStrike" kern="1200" cap="none" spc="0" normalizeH="0" baseline="0" noProof="0" dirty="0">
                <a:ln>
                  <a:noFill/>
                </a:ln>
                <a:solidFill>
                  <a:schemeClr val="tx1"/>
                </a:solidFill>
                <a:effectLst/>
                <a:uLnTx/>
                <a:uFillTx/>
                <a:latin typeface="Avenir Next"/>
                <a:ea typeface="+mn-ea"/>
                <a:cs typeface="+mn-cs"/>
              </a:rPr>
              <a:t>I want to spend absolutely zero time worrying about maximizing my retirement</a:t>
            </a:r>
          </a:p>
          <a:p>
            <a:pPr algn="ctr"/>
            <a:endParaRPr kumimoji="0" lang="en-US" sz="1200" b="0" i="1" u="none" strike="noStrike" kern="1200" cap="none" spc="0" normalizeH="0" baseline="0" noProof="0" dirty="0">
              <a:ln>
                <a:noFill/>
              </a:ln>
              <a:solidFill>
                <a:schemeClr val="tx1"/>
              </a:solidFill>
              <a:effectLst/>
              <a:uLnTx/>
              <a:uFillTx/>
              <a:latin typeface="Avenir Next"/>
              <a:ea typeface="+mn-ea"/>
              <a:cs typeface="+mn-cs"/>
            </a:endParaRPr>
          </a:p>
          <a:p>
            <a:pPr algn="ctr"/>
            <a:r>
              <a:rPr kumimoji="0" lang="en-US" sz="1200" b="0" i="1" u="none" strike="noStrike" kern="1200" cap="none" spc="0" normalizeH="0" baseline="0" noProof="0" dirty="0">
                <a:ln>
                  <a:noFill/>
                </a:ln>
                <a:solidFill>
                  <a:schemeClr val="tx1"/>
                </a:solidFill>
                <a:effectLst/>
                <a:uLnTx/>
                <a:uFillTx/>
                <a:latin typeface="Avenir Next"/>
                <a:ea typeface="+mn-ea"/>
                <a:cs typeface="+mn-cs"/>
              </a:rPr>
              <a:t>- US Gen X Participant</a:t>
            </a:r>
            <a:endParaRPr kumimoji="0" lang="en-US" sz="1800" b="0" i="1" u="none" strike="noStrike" kern="1200" cap="none" spc="0" normalizeH="0" baseline="0" noProof="0" dirty="0">
              <a:ln>
                <a:noFill/>
              </a:ln>
              <a:solidFill>
                <a:schemeClr val="tx1"/>
              </a:solidFill>
              <a:effectLst/>
              <a:uLnTx/>
              <a:uFillTx/>
              <a:latin typeface="Avenir Next"/>
              <a:ea typeface="+mn-ea"/>
              <a:cs typeface="+mn-cs"/>
            </a:endParaRPr>
          </a:p>
        </p:txBody>
      </p:sp>
      <p:sp>
        <p:nvSpPr>
          <p:cNvPr id="13" name="Speech Bubble: Oval 12">
            <a:extLst>
              <a:ext uri="{FF2B5EF4-FFF2-40B4-BE49-F238E27FC236}">
                <a16:creationId xmlns:a16="http://schemas.microsoft.com/office/drawing/2014/main" id="{C6A61080-A51D-9FFD-7D87-233C1E2553DE}"/>
              </a:ext>
            </a:extLst>
          </p:cNvPr>
          <p:cNvSpPr/>
          <p:nvPr/>
        </p:nvSpPr>
        <p:spPr>
          <a:xfrm>
            <a:off x="9776403" y="1530978"/>
            <a:ext cx="2291147" cy="1684400"/>
          </a:xfrm>
          <a:prstGeom prst="wedgeEllipseCallou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SG" sz="1100" b="0" i="1" u="none" strike="noStrike" kern="1200" cap="none" spc="0" normalizeH="0" baseline="0" noProof="0" dirty="0">
                <a:ln>
                  <a:noFill/>
                </a:ln>
                <a:solidFill>
                  <a:schemeClr val="tx1"/>
                </a:solidFill>
                <a:effectLst/>
                <a:uLnTx/>
                <a:uFillTx/>
                <a:latin typeface="Avenir Next"/>
                <a:ea typeface="+mn-ea"/>
                <a:cs typeface="+mn-cs"/>
              </a:rPr>
              <a:t>The biggest hurdle for me [in retirement savings] is currently the cost of living: I have nothing leftover to save.</a:t>
            </a:r>
          </a:p>
          <a:p>
            <a:pPr algn="ctr"/>
            <a:endParaRPr kumimoji="0" lang="en-US" sz="1100" b="0" i="1" u="none" strike="noStrike" kern="1200" cap="none" spc="0" normalizeH="0" baseline="0" noProof="0" dirty="0">
              <a:ln>
                <a:noFill/>
              </a:ln>
              <a:solidFill>
                <a:schemeClr val="tx1"/>
              </a:solidFill>
              <a:effectLst/>
              <a:uLnTx/>
              <a:uFillTx/>
              <a:latin typeface="Avenir Next"/>
              <a:ea typeface="+mn-ea"/>
              <a:cs typeface="+mn-cs"/>
            </a:endParaRPr>
          </a:p>
          <a:p>
            <a:pPr algn="ctr"/>
            <a:r>
              <a:rPr kumimoji="0" lang="en-US" sz="1100" b="0" i="1" u="none" strike="noStrike" kern="1200" cap="none" spc="0" normalizeH="0" baseline="0" noProof="0" dirty="0">
                <a:ln>
                  <a:noFill/>
                </a:ln>
                <a:solidFill>
                  <a:schemeClr val="tx1"/>
                </a:solidFill>
                <a:effectLst/>
                <a:uLnTx/>
                <a:uFillTx/>
                <a:latin typeface="Avenir Next"/>
                <a:ea typeface="+mn-ea"/>
                <a:cs typeface="+mn-cs"/>
              </a:rPr>
              <a:t>- Australian Millennial Participant</a:t>
            </a:r>
            <a:endParaRPr kumimoji="0" lang="en-US" sz="1800" b="0" i="1" u="none" strike="noStrike" kern="1200" cap="none" spc="0" normalizeH="0" baseline="0" noProof="0" dirty="0">
              <a:ln>
                <a:noFill/>
              </a:ln>
              <a:solidFill>
                <a:schemeClr val="tx1"/>
              </a:solidFill>
              <a:effectLst/>
              <a:uLnTx/>
              <a:uFillTx/>
              <a:latin typeface="Avenir Next"/>
              <a:ea typeface="+mn-ea"/>
              <a:cs typeface="+mn-cs"/>
            </a:endParaRPr>
          </a:p>
        </p:txBody>
      </p:sp>
      <p:sp>
        <p:nvSpPr>
          <p:cNvPr id="14" name="Speech Bubble: Oval 13">
            <a:extLst>
              <a:ext uri="{FF2B5EF4-FFF2-40B4-BE49-F238E27FC236}">
                <a16:creationId xmlns:a16="http://schemas.microsoft.com/office/drawing/2014/main" id="{33959147-9F70-DED2-930F-45E06A9FB5B0}"/>
              </a:ext>
            </a:extLst>
          </p:cNvPr>
          <p:cNvSpPr/>
          <p:nvPr/>
        </p:nvSpPr>
        <p:spPr>
          <a:xfrm>
            <a:off x="6663658" y="4478547"/>
            <a:ext cx="2272298" cy="1833730"/>
          </a:xfrm>
          <a:prstGeom prst="wedgeEllipseCallou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SG" sz="1100" b="0" i="1" u="none" strike="noStrike" kern="1200" cap="none" spc="0" normalizeH="0" baseline="0" noProof="0" dirty="0">
                <a:ln>
                  <a:noFill/>
                </a:ln>
                <a:solidFill>
                  <a:schemeClr val="tx1"/>
                </a:solidFill>
                <a:effectLst/>
                <a:uLnTx/>
                <a:uFillTx/>
                <a:latin typeface="Avenir Next"/>
                <a:ea typeface="+mn-ea"/>
                <a:cs typeface="+mn-cs"/>
              </a:rPr>
              <a:t>I’m betting on the fact that I'll live longer than they expect...they might try to find reasons to deny paying me what I'm owed.</a:t>
            </a:r>
          </a:p>
          <a:p>
            <a:pPr algn="ctr"/>
            <a:endParaRPr kumimoji="0" lang="en-US" sz="1100" b="0" i="1" u="none" strike="noStrike" kern="1200" cap="none" spc="0" normalizeH="0" baseline="0" noProof="0" dirty="0">
              <a:ln>
                <a:noFill/>
              </a:ln>
              <a:solidFill>
                <a:schemeClr val="tx1"/>
              </a:solidFill>
              <a:effectLst/>
              <a:uLnTx/>
              <a:uFillTx/>
              <a:latin typeface="Avenir Next"/>
              <a:ea typeface="+mn-ea"/>
              <a:cs typeface="+mn-cs"/>
            </a:endParaRPr>
          </a:p>
          <a:p>
            <a:pPr algn="ctr"/>
            <a:r>
              <a:rPr kumimoji="0" lang="en-US" sz="1100" b="0" i="1" u="none" strike="noStrike" kern="1200" cap="none" spc="0" normalizeH="0" baseline="0" noProof="0" dirty="0">
                <a:ln>
                  <a:noFill/>
                </a:ln>
                <a:solidFill>
                  <a:schemeClr val="tx1"/>
                </a:solidFill>
                <a:effectLst/>
                <a:uLnTx/>
                <a:uFillTx/>
                <a:latin typeface="Avenir Next"/>
                <a:ea typeface="+mn-ea"/>
                <a:cs typeface="+mn-cs"/>
              </a:rPr>
              <a:t>- UK Millennial Participant</a:t>
            </a:r>
            <a:endParaRPr kumimoji="0" lang="en-US" sz="1800" b="0" i="1" u="none" strike="noStrike" kern="1200" cap="none" spc="0" normalizeH="0" baseline="0" noProof="0" dirty="0">
              <a:ln>
                <a:noFill/>
              </a:ln>
              <a:solidFill>
                <a:schemeClr val="tx1"/>
              </a:solidFill>
              <a:effectLst/>
              <a:uLnTx/>
              <a:uFillTx/>
              <a:latin typeface="Avenir Next"/>
              <a:ea typeface="+mn-ea"/>
              <a:cs typeface="+mn-cs"/>
            </a:endParaRPr>
          </a:p>
        </p:txBody>
      </p:sp>
      <p:sp>
        <p:nvSpPr>
          <p:cNvPr id="16" name="Speech Bubble: Oval 15">
            <a:extLst>
              <a:ext uri="{FF2B5EF4-FFF2-40B4-BE49-F238E27FC236}">
                <a16:creationId xmlns:a16="http://schemas.microsoft.com/office/drawing/2014/main" id="{C3769099-9889-4AC7-5AAC-B64BD9D5FB20}"/>
              </a:ext>
            </a:extLst>
          </p:cNvPr>
          <p:cNvSpPr/>
          <p:nvPr/>
        </p:nvSpPr>
        <p:spPr>
          <a:xfrm>
            <a:off x="9776403" y="4484822"/>
            <a:ext cx="2156234" cy="1827455"/>
          </a:xfrm>
          <a:prstGeom prst="wedgeEllipseCallou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SG" sz="1100" b="0" i="1" u="none" strike="noStrike" kern="1200" cap="none" spc="0" normalizeH="0" baseline="0" noProof="0" dirty="0">
                <a:ln>
                  <a:noFill/>
                </a:ln>
                <a:solidFill>
                  <a:schemeClr val="tx1"/>
                </a:solidFill>
                <a:effectLst/>
                <a:uLnTx/>
                <a:uFillTx/>
                <a:latin typeface="Avenir Next"/>
                <a:ea typeface="+mn-ea"/>
                <a:cs typeface="+mn-cs"/>
              </a:rPr>
              <a:t>Financial security underpins everything in my life related to retirement. I want to support my children as well.</a:t>
            </a:r>
          </a:p>
          <a:p>
            <a:pPr algn="ctr"/>
            <a:endParaRPr kumimoji="0" lang="en-US" sz="1100" b="0" i="1" u="none" strike="noStrike" kern="1200" cap="none" spc="0" normalizeH="0" baseline="0" noProof="0" dirty="0">
              <a:ln>
                <a:noFill/>
              </a:ln>
              <a:solidFill>
                <a:schemeClr val="tx1"/>
              </a:solidFill>
              <a:effectLst/>
              <a:uLnTx/>
              <a:uFillTx/>
              <a:latin typeface="Avenir Next"/>
              <a:ea typeface="+mn-ea"/>
              <a:cs typeface="+mn-cs"/>
            </a:endParaRPr>
          </a:p>
          <a:p>
            <a:pPr algn="ctr"/>
            <a:r>
              <a:rPr kumimoji="0" lang="en-US" sz="1100" b="0" i="1" u="none" strike="noStrike" kern="1200" cap="none" spc="0" normalizeH="0" baseline="0" noProof="0" dirty="0">
                <a:ln>
                  <a:noFill/>
                </a:ln>
                <a:solidFill>
                  <a:schemeClr val="tx1"/>
                </a:solidFill>
                <a:effectLst/>
                <a:uLnTx/>
                <a:uFillTx/>
                <a:latin typeface="Avenir Next"/>
                <a:ea typeface="+mn-ea"/>
                <a:cs typeface="+mn-cs"/>
              </a:rPr>
              <a:t>- UK Boomer Participant</a:t>
            </a:r>
            <a:endParaRPr kumimoji="0" lang="en-US" sz="1800" b="0" i="1" u="none" strike="noStrike" kern="1200" cap="none" spc="0" normalizeH="0" baseline="0" noProof="0" dirty="0">
              <a:ln>
                <a:noFill/>
              </a:ln>
              <a:solidFill>
                <a:schemeClr val="tx1"/>
              </a:solidFill>
              <a:effectLst/>
              <a:uLnTx/>
              <a:uFillTx/>
              <a:latin typeface="Avenir Next"/>
              <a:ea typeface="+mn-ea"/>
              <a:cs typeface="+mn-cs"/>
            </a:endParaRPr>
          </a:p>
        </p:txBody>
      </p:sp>
      <p:sp>
        <p:nvSpPr>
          <p:cNvPr id="17" name="Speech Bubble: Oval 16">
            <a:extLst>
              <a:ext uri="{FF2B5EF4-FFF2-40B4-BE49-F238E27FC236}">
                <a16:creationId xmlns:a16="http://schemas.microsoft.com/office/drawing/2014/main" id="{3BBE393A-5AFE-4F8C-AA48-72B71C40792D}"/>
              </a:ext>
            </a:extLst>
          </p:cNvPr>
          <p:cNvSpPr/>
          <p:nvPr/>
        </p:nvSpPr>
        <p:spPr>
          <a:xfrm>
            <a:off x="8102852" y="2853501"/>
            <a:ext cx="2210628" cy="1684400"/>
          </a:xfrm>
          <a:prstGeom prst="wedgeEllipseCallou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SG" sz="1100" b="0" i="1" u="none" strike="noStrike" kern="1200" cap="none" spc="0" normalizeH="0" baseline="0" noProof="0" dirty="0">
                <a:ln>
                  <a:noFill/>
                </a:ln>
                <a:solidFill>
                  <a:schemeClr val="tx1"/>
                </a:solidFill>
                <a:effectLst/>
                <a:uLnTx/>
                <a:uFillTx/>
                <a:latin typeface="Avenir Next"/>
                <a:ea typeface="+mn-ea"/>
                <a:cs typeface="+mn-cs"/>
              </a:rPr>
              <a:t>I haven’t really forecasted my retirement. It’s always on my to-do list but it never gets done.</a:t>
            </a:r>
          </a:p>
          <a:p>
            <a:pPr algn="ctr"/>
            <a:endParaRPr kumimoji="0" lang="en-US" sz="1100" b="0" i="1" u="none" strike="noStrike" kern="1200" cap="none" spc="0" normalizeH="0" baseline="0" noProof="0" dirty="0">
              <a:ln>
                <a:noFill/>
              </a:ln>
              <a:solidFill>
                <a:schemeClr val="tx1"/>
              </a:solidFill>
              <a:effectLst/>
              <a:uLnTx/>
              <a:uFillTx/>
              <a:latin typeface="Avenir Next"/>
              <a:ea typeface="+mn-ea"/>
              <a:cs typeface="+mn-cs"/>
            </a:endParaRPr>
          </a:p>
          <a:p>
            <a:pPr algn="ctr"/>
            <a:r>
              <a:rPr kumimoji="0" lang="en-US" sz="1100" b="0" i="1" u="none" strike="noStrike" kern="1200" cap="none" spc="0" normalizeH="0" baseline="0" noProof="0" dirty="0">
                <a:ln>
                  <a:noFill/>
                </a:ln>
                <a:solidFill>
                  <a:schemeClr val="tx1"/>
                </a:solidFill>
                <a:effectLst/>
                <a:uLnTx/>
                <a:uFillTx/>
                <a:latin typeface="Avenir Next"/>
                <a:ea typeface="+mn-ea"/>
                <a:cs typeface="+mn-cs"/>
              </a:rPr>
              <a:t>- Australian Gen </a:t>
            </a:r>
            <a:r>
              <a:rPr lang="en-US" sz="1100" i="1" dirty="0">
                <a:solidFill>
                  <a:schemeClr val="tx1"/>
                </a:solidFill>
                <a:latin typeface="Avenir Next"/>
              </a:rPr>
              <a:t>X </a:t>
            </a:r>
            <a:r>
              <a:rPr kumimoji="0" lang="en-US" sz="1100" b="0" i="1" u="none" strike="noStrike" kern="1200" cap="none" spc="0" normalizeH="0" baseline="0" noProof="0" dirty="0">
                <a:ln>
                  <a:noFill/>
                </a:ln>
                <a:solidFill>
                  <a:schemeClr val="tx1"/>
                </a:solidFill>
                <a:effectLst/>
                <a:uLnTx/>
                <a:uFillTx/>
                <a:latin typeface="Avenir Next"/>
                <a:ea typeface="+mn-ea"/>
                <a:cs typeface="+mn-cs"/>
              </a:rPr>
              <a:t>Participant</a:t>
            </a:r>
            <a:endParaRPr kumimoji="0" lang="en-US" sz="1800" b="0" i="1" u="none" strike="noStrike" kern="1200" cap="none" spc="0" normalizeH="0" baseline="0" noProof="0" dirty="0">
              <a:ln>
                <a:noFill/>
              </a:ln>
              <a:solidFill>
                <a:schemeClr val="tx1"/>
              </a:solidFill>
              <a:effectLst/>
              <a:uLnTx/>
              <a:uFillTx/>
              <a:latin typeface="Avenir Next"/>
              <a:ea typeface="+mn-ea"/>
              <a:cs typeface="+mn-cs"/>
            </a:endParaRPr>
          </a:p>
        </p:txBody>
      </p:sp>
      <p:sp>
        <p:nvSpPr>
          <p:cNvPr id="8" name="Slide Number Placeholder 5">
            <a:extLst>
              <a:ext uri="{FF2B5EF4-FFF2-40B4-BE49-F238E27FC236}">
                <a16:creationId xmlns:a16="http://schemas.microsoft.com/office/drawing/2014/main" id="{02AADD30-1409-A4D6-CE15-F03FD8165DE5}"/>
              </a:ext>
            </a:extLst>
          </p:cNvPr>
          <p:cNvSpPr txBox="1">
            <a:spLocks/>
          </p:cNvSpPr>
          <p:nvPr/>
        </p:nvSpPr>
        <p:spPr>
          <a:xfrm>
            <a:off x="8839200" y="6451600"/>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F3F2B2B-7562-479E-82F7-5BE59BD56D98}" type="slidenum">
              <a:rPr lang="en-GB" sz="1100" smtClean="0">
                <a:solidFill>
                  <a:srgbClr val="22294F"/>
                </a:solidFill>
                <a:latin typeface="Avenir" panose="020B0503020203020204"/>
              </a:rPr>
              <a:pPr algn="r">
                <a:defRPr/>
              </a:pPr>
              <a:t>7</a:t>
            </a:fld>
            <a:endParaRPr lang="en-GB" sz="1100">
              <a:solidFill>
                <a:srgbClr val="22294F"/>
              </a:solidFill>
              <a:latin typeface="Avenir" panose="020B0503020203020204"/>
            </a:endParaRPr>
          </a:p>
        </p:txBody>
      </p:sp>
    </p:spTree>
    <p:extLst>
      <p:ext uri="{BB962C8B-B14F-4D97-AF65-F5344CB8AC3E}">
        <p14:creationId xmlns:p14="http://schemas.microsoft.com/office/powerpoint/2010/main" val="3587208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9C43E-B329-7178-A078-1A3600B95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5C8BFD-410C-3B88-38B5-F319C8F3CC18}"/>
              </a:ext>
            </a:extLst>
          </p:cNvPr>
          <p:cNvSpPr>
            <a:spLocks noGrp="1"/>
          </p:cNvSpPr>
          <p:nvPr>
            <p:ph type="title"/>
          </p:nvPr>
        </p:nvSpPr>
        <p:spPr/>
        <p:txBody>
          <a:bodyPr/>
          <a:lstStyle/>
          <a:p>
            <a:r>
              <a:rPr lang="en-US"/>
              <a:t>Market Context</a:t>
            </a:r>
          </a:p>
        </p:txBody>
      </p:sp>
      <p:sp>
        <p:nvSpPr>
          <p:cNvPr id="3" name="Text Placeholder 2">
            <a:extLst>
              <a:ext uri="{FF2B5EF4-FFF2-40B4-BE49-F238E27FC236}">
                <a16:creationId xmlns:a16="http://schemas.microsoft.com/office/drawing/2014/main" id="{B36DDAEA-32E1-8ED2-251E-CE456CBE806E}"/>
              </a:ext>
            </a:extLst>
          </p:cNvPr>
          <p:cNvSpPr>
            <a:spLocks noGrp="1"/>
          </p:cNvSpPr>
          <p:nvPr>
            <p:ph type="body" sz="quarter" idx="10"/>
          </p:nvPr>
        </p:nvSpPr>
        <p:spPr/>
        <p:txBody>
          <a:bodyPr/>
          <a:lstStyle/>
          <a:p>
            <a:r>
              <a:rPr lang="en-US"/>
              <a:t>02</a:t>
            </a:r>
          </a:p>
        </p:txBody>
      </p:sp>
      <p:sp>
        <p:nvSpPr>
          <p:cNvPr id="4" name="Footer Placeholder 4">
            <a:extLst>
              <a:ext uri="{FF2B5EF4-FFF2-40B4-BE49-F238E27FC236}">
                <a16:creationId xmlns:a16="http://schemas.microsoft.com/office/drawing/2014/main" id="{7A1BEC1B-2438-D6DF-0C62-36023370F5B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4185266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0B6F-9A15-5F8A-36B6-29F1D72DC806}"/>
              </a:ext>
            </a:extLst>
          </p:cNvPr>
          <p:cNvSpPr>
            <a:spLocks noGrp="1"/>
          </p:cNvSpPr>
          <p:nvPr>
            <p:ph type="title"/>
          </p:nvPr>
        </p:nvSpPr>
        <p:spPr>
          <a:xfrm>
            <a:off x="609600" y="194992"/>
            <a:ext cx="9398000" cy="698500"/>
          </a:xfrm>
        </p:spPr>
        <p:txBody>
          <a:bodyPr/>
          <a:lstStyle/>
          <a:p>
            <a:r>
              <a:rPr lang="en-US" sz="2400" b="1" dirty="0"/>
              <a:t>Focus Markets</a:t>
            </a:r>
            <a:br>
              <a:rPr lang="en-US" dirty="0"/>
            </a:br>
            <a:r>
              <a:rPr kumimoji="0" lang="en-US" sz="1800" b="0" i="0" u="none" strike="noStrike" kern="1200" cap="none" spc="0" normalizeH="0" baseline="0" noProof="0" dirty="0">
                <a:ln>
                  <a:noFill/>
                </a:ln>
                <a:solidFill>
                  <a:srgbClr val="22294F"/>
                </a:solidFill>
                <a:effectLst/>
                <a:uLnTx/>
                <a:uFillTx/>
                <a:latin typeface="Georgia"/>
                <a:ea typeface="+mn-ea"/>
                <a:cs typeface="+mn-cs"/>
              </a:rPr>
              <a:t>Which markets did we select for our analysis and why?</a:t>
            </a:r>
            <a:endParaRPr lang="en-SG" dirty="0"/>
          </a:p>
        </p:txBody>
      </p:sp>
      <p:graphicFrame>
        <p:nvGraphicFramePr>
          <p:cNvPr id="18" name="Table 17">
            <a:extLst>
              <a:ext uri="{FF2B5EF4-FFF2-40B4-BE49-F238E27FC236}">
                <a16:creationId xmlns:a16="http://schemas.microsoft.com/office/drawing/2014/main" id="{C0936048-1E92-B452-56AF-6A898B8C697C}"/>
              </a:ext>
            </a:extLst>
          </p:cNvPr>
          <p:cNvGraphicFramePr>
            <a:graphicFrameLocks noGrp="1"/>
          </p:cNvGraphicFramePr>
          <p:nvPr>
            <p:extLst>
              <p:ext uri="{D42A27DB-BD31-4B8C-83A1-F6EECF244321}">
                <p14:modId xmlns:p14="http://schemas.microsoft.com/office/powerpoint/2010/main" val="3173618281"/>
              </p:ext>
            </p:extLst>
          </p:nvPr>
        </p:nvGraphicFramePr>
        <p:xfrm>
          <a:off x="757460" y="1091381"/>
          <a:ext cx="10787535" cy="4990442"/>
        </p:xfrm>
        <a:graphic>
          <a:graphicData uri="http://schemas.openxmlformats.org/drawingml/2006/table">
            <a:tbl>
              <a:tblPr firstRow="1" bandRow="1"/>
              <a:tblGrid>
                <a:gridCol w="2240933">
                  <a:extLst>
                    <a:ext uri="{9D8B030D-6E8A-4147-A177-3AD203B41FA5}">
                      <a16:colId xmlns:a16="http://schemas.microsoft.com/office/drawing/2014/main" val="1766670306"/>
                    </a:ext>
                  </a:extLst>
                </a:gridCol>
                <a:gridCol w="267145">
                  <a:extLst>
                    <a:ext uri="{9D8B030D-6E8A-4147-A177-3AD203B41FA5}">
                      <a16:colId xmlns:a16="http://schemas.microsoft.com/office/drawing/2014/main" val="66763143"/>
                    </a:ext>
                  </a:extLst>
                </a:gridCol>
                <a:gridCol w="3027940">
                  <a:extLst>
                    <a:ext uri="{9D8B030D-6E8A-4147-A177-3AD203B41FA5}">
                      <a16:colId xmlns:a16="http://schemas.microsoft.com/office/drawing/2014/main" val="2027326754"/>
                    </a:ext>
                  </a:extLst>
                </a:gridCol>
                <a:gridCol w="277045">
                  <a:extLst>
                    <a:ext uri="{9D8B030D-6E8A-4147-A177-3AD203B41FA5}">
                      <a16:colId xmlns:a16="http://schemas.microsoft.com/office/drawing/2014/main" val="2472613156"/>
                    </a:ext>
                  </a:extLst>
                </a:gridCol>
                <a:gridCol w="4974472">
                  <a:extLst>
                    <a:ext uri="{9D8B030D-6E8A-4147-A177-3AD203B41FA5}">
                      <a16:colId xmlns:a16="http://schemas.microsoft.com/office/drawing/2014/main" val="231077990"/>
                    </a:ext>
                  </a:extLst>
                </a:gridCol>
              </a:tblGrid>
              <a:tr h="288872">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ctr"/>
                      <a:r>
                        <a:rPr lang="en-GB" sz="1400" b="1" i="1" kern="1200">
                          <a:solidFill>
                            <a:schemeClr val="bg1"/>
                          </a:solidFill>
                          <a:latin typeface="+mn-lt"/>
                          <a:ea typeface="+mn-ea"/>
                          <a:cs typeface="+mn-cs"/>
                        </a:rPr>
                        <a:t>Market</a:t>
                      </a:r>
                    </a:p>
                  </a:txBody>
                  <a:tcPr marT="36000" marB="36000">
                    <a:lnL w="12700" cap="flat" cmpd="sng" algn="ctr">
                      <a:solidFill>
                        <a:srgbClr val="22294F"/>
                      </a:solidFill>
                      <a:prstDash val="solid"/>
                      <a:round/>
                      <a:headEnd type="none" w="med" len="med"/>
                      <a:tailEnd type="none" w="med" len="med"/>
                    </a:lnL>
                    <a:lnR w="12700" cap="flat" cmpd="sng" algn="ctr">
                      <a:solidFill>
                        <a:srgbClr val="22294F"/>
                      </a:solidFill>
                      <a:prstDash val="solid"/>
                      <a:round/>
                      <a:headEnd type="none" w="med" len="med"/>
                      <a:tailEnd type="none" w="med" len="med"/>
                    </a:lnR>
                    <a:lnT w="12700" cap="flat" cmpd="sng" algn="ctr">
                      <a:solidFill>
                        <a:srgbClr val="22294F"/>
                      </a:solidFill>
                      <a:prstDash val="solid"/>
                      <a:round/>
                      <a:headEnd type="none" w="med" len="med"/>
                      <a:tailEnd type="none" w="med" len="med"/>
                    </a:lnT>
                    <a:lnB w="12700" cap="flat" cmpd="sng" algn="ctr">
                      <a:solidFill>
                        <a:srgbClr val="22294F"/>
                      </a:solidFill>
                      <a:prstDash val="solid"/>
                      <a:round/>
                      <a:headEnd type="none" w="med" len="med"/>
                      <a:tailEnd type="none" w="med" len="med"/>
                    </a:lnB>
                    <a:lnTlToBr w="12700" cmpd="sng">
                      <a:noFill/>
                      <a:prstDash val="solid"/>
                    </a:lnTlToBr>
                    <a:lnBlToTr w="12700" cmpd="sng">
                      <a:noFill/>
                      <a:prstDash val="solid"/>
                    </a:lnBlToTr>
                    <a:solidFill>
                      <a:srgbClr val="347FB6"/>
                    </a:solid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ctr"/>
                      <a:endParaRPr lang="en-GB" sz="1100" b="1">
                        <a:solidFill>
                          <a:schemeClr val="bg1"/>
                        </a:solidFill>
                      </a:endParaRPr>
                    </a:p>
                  </a:txBody>
                  <a:tcPr marT="36000" marB="36000">
                    <a:lnL w="12700" cap="flat" cmpd="sng" algn="ctr">
                      <a:solidFill>
                        <a:srgbClr val="22294F"/>
                      </a:solidFill>
                      <a:prstDash val="solid"/>
                      <a:round/>
                      <a:headEnd type="none" w="med" len="med"/>
                      <a:tailEnd type="none" w="med" len="med"/>
                    </a:lnL>
                    <a:lnR w="12700" cap="flat" cmpd="sng" algn="ctr">
                      <a:solidFill>
                        <a:srgbClr val="22294F"/>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marL="0" algn="ctr" defTabSz="914400" rtl="0" eaLnBrk="1" latinLnBrk="0" hangingPunct="1"/>
                      <a:r>
                        <a:rPr lang="en-GB" sz="1400" b="1" i="1" kern="1200">
                          <a:solidFill>
                            <a:schemeClr val="bg1"/>
                          </a:solidFill>
                          <a:latin typeface="+mn-lt"/>
                          <a:ea typeface="+mn-ea"/>
                          <a:cs typeface="+mn-cs"/>
                        </a:rPr>
                        <a:t>Market headline</a:t>
                      </a:r>
                    </a:p>
                  </a:txBody>
                  <a:tcPr marT="36000" marB="36000">
                    <a:lnL w="12700" cap="flat" cmpd="sng" algn="ctr">
                      <a:solidFill>
                        <a:srgbClr val="22294F"/>
                      </a:solidFill>
                      <a:prstDash val="solid"/>
                      <a:round/>
                      <a:headEnd type="none" w="med" len="med"/>
                      <a:tailEnd type="none" w="med" len="med"/>
                    </a:lnL>
                    <a:lnR w="12700" cap="flat" cmpd="sng" algn="ctr">
                      <a:solidFill>
                        <a:srgbClr val="22294F"/>
                      </a:solidFill>
                      <a:prstDash val="solid"/>
                      <a:round/>
                      <a:headEnd type="none" w="med" len="med"/>
                      <a:tailEnd type="none" w="med" len="med"/>
                    </a:lnR>
                    <a:lnT w="12700" cap="flat" cmpd="sng" algn="ctr">
                      <a:solidFill>
                        <a:srgbClr val="22294F"/>
                      </a:solidFill>
                      <a:prstDash val="solid"/>
                      <a:round/>
                      <a:headEnd type="none" w="med" len="med"/>
                      <a:tailEnd type="none" w="med" len="med"/>
                    </a:lnT>
                    <a:lnB w="12700" cap="flat" cmpd="sng" algn="ctr">
                      <a:solidFill>
                        <a:srgbClr val="22294F"/>
                      </a:solidFill>
                      <a:prstDash val="solid"/>
                      <a:round/>
                      <a:headEnd type="none" w="med" len="med"/>
                      <a:tailEnd type="none" w="med" len="med"/>
                    </a:lnB>
                    <a:lnTlToBr w="12700" cmpd="sng">
                      <a:noFill/>
                      <a:prstDash val="solid"/>
                    </a:lnTlToBr>
                    <a:lnBlToTr w="12700" cmpd="sng">
                      <a:noFill/>
                      <a:prstDash val="solid"/>
                    </a:lnBlToTr>
                    <a:solidFill>
                      <a:srgbClr val="347FB6"/>
                    </a:solid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algn="ctr"/>
                      <a:endParaRPr lang="en-GB" sz="1100" b="1">
                        <a:solidFill>
                          <a:schemeClr val="bg1"/>
                        </a:solidFill>
                      </a:endParaRPr>
                    </a:p>
                  </a:txBody>
                  <a:tcPr marT="36000" marB="36000">
                    <a:lnL w="12700" cap="flat" cmpd="sng" algn="ctr">
                      <a:solidFill>
                        <a:srgbClr val="22294F"/>
                      </a:solidFill>
                      <a:prstDash val="solid"/>
                      <a:round/>
                      <a:headEnd type="none" w="med" len="med"/>
                      <a:tailEnd type="none" w="med" len="med"/>
                    </a:lnL>
                    <a:lnR w="12700" cap="flat" cmpd="sng" algn="ctr">
                      <a:solidFill>
                        <a:srgbClr val="22294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marL="0" algn="ctr" defTabSz="914400" rtl="0" eaLnBrk="1" latinLnBrk="0" hangingPunct="1"/>
                      <a:r>
                        <a:rPr lang="en-SG" sz="1400" b="1" i="1" kern="1200" dirty="0">
                          <a:solidFill>
                            <a:schemeClr val="bg1"/>
                          </a:solidFill>
                          <a:latin typeface="+mn-lt"/>
                          <a:ea typeface="+mn-ea"/>
                          <a:cs typeface="+mn-cs"/>
                        </a:rPr>
                        <a:t>How did we determine our focus markets?</a:t>
                      </a:r>
                      <a:endParaRPr lang="en-GB" sz="1400" b="1" i="1" kern="1200" dirty="0">
                        <a:solidFill>
                          <a:schemeClr val="bg1"/>
                        </a:solidFill>
                        <a:latin typeface="+mn-lt"/>
                        <a:ea typeface="+mn-ea"/>
                        <a:cs typeface="+mn-cs"/>
                      </a:endParaRPr>
                    </a:p>
                  </a:txBody>
                  <a:tcPr marT="36000" marB="36000">
                    <a:lnL w="12700" cap="flat" cmpd="sng" algn="ctr">
                      <a:solidFill>
                        <a:srgbClr val="22294F"/>
                      </a:solidFill>
                      <a:prstDash val="solid"/>
                      <a:round/>
                      <a:headEnd type="none" w="med" len="med"/>
                      <a:tailEnd type="none" w="med" len="med"/>
                    </a:lnL>
                    <a:lnR w="12700" cap="flat" cmpd="sng" algn="ctr">
                      <a:solidFill>
                        <a:srgbClr val="22294F"/>
                      </a:solidFill>
                      <a:prstDash val="solid"/>
                      <a:round/>
                      <a:headEnd type="none" w="med" len="med"/>
                      <a:tailEnd type="none" w="med" len="med"/>
                    </a:lnR>
                    <a:lnT w="12700" cap="flat" cmpd="sng" algn="ctr">
                      <a:solidFill>
                        <a:srgbClr val="22294F"/>
                      </a:solidFill>
                      <a:prstDash val="solid"/>
                      <a:round/>
                      <a:headEnd type="none" w="med" len="med"/>
                      <a:tailEnd type="none" w="med" len="med"/>
                    </a:lnT>
                    <a:lnB w="12700" cap="flat" cmpd="sng" algn="ctr">
                      <a:solidFill>
                        <a:srgbClr val="22294F"/>
                      </a:solidFill>
                      <a:prstDash val="solid"/>
                      <a:round/>
                      <a:headEnd type="none" w="med" len="med"/>
                      <a:tailEnd type="none" w="med" len="med"/>
                    </a:lnB>
                    <a:lnTlToBr w="12700" cmpd="sng">
                      <a:noFill/>
                      <a:prstDash val="solid"/>
                    </a:lnTlToBr>
                    <a:lnBlToTr w="12700" cmpd="sng">
                      <a:noFill/>
                      <a:prstDash val="solid"/>
                    </a:lnBlToTr>
                    <a:solidFill>
                      <a:srgbClr val="347FB6"/>
                    </a:solidFill>
                  </a:tcPr>
                </a:tc>
                <a:extLst>
                  <a:ext uri="{0D108BD9-81ED-4DB2-BD59-A6C34878D82A}">
                    <a16:rowId xmlns:a16="http://schemas.microsoft.com/office/drawing/2014/main" val="2220457730"/>
                  </a:ext>
                </a:extLst>
              </a:tr>
              <a:tr h="1567190">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a:p>
                  </a:txBody>
                  <a:tcPr marL="972000" marR="108000" marT="108000" marB="61200" anchor="ctr">
                    <a:lnL w="12700" cap="flat" cmpd="sng" algn="ctr">
                      <a:solidFill>
                        <a:srgbClr val="22294F"/>
                      </a:solidFill>
                      <a:prstDash val="solid"/>
                      <a:round/>
                      <a:headEnd type="none" w="med" len="med"/>
                      <a:tailEnd type="none" w="med" len="med"/>
                    </a:lnL>
                    <a:lnR w="12700" cap="flat" cmpd="sng" algn="ctr">
                      <a:solidFill>
                        <a:srgbClr val="22294F"/>
                      </a:solidFill>
                      <a:prstDash val="solid"/>
                      <a:round/>
                      <a:headEnd type="none" w="med" len="med"/>
                      <a:tailEnd type="none" w="med" len="med"/>
                    </a:lnR>
                    <a:lnT w="12700" cap="flat" cmpd="sng" algn="ctr">
                      <a:solidFill>
                        <a:srgbClr val="22294F"/>
                      </a:solidFill>
                      <a:prstDash val="solid"/>
                      <a:round/>
                      <a:headEnd type="none" w="med" len="med"/>
                      <a:tailEnd type="none" w="med" len="med"/>
                    </a:lnT>
                    <a:lnB w="12700" cap="flat" cmpd="sng" algn="ctr">
                      <a:solidFill>
                        <a:sysClr val="window" lastClr="FFFFFF">
                          <a:lumMod val="65000"/>
                        </a:sysClr>
                      </a:solid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marL="171450" indent="-171450">
                        <a:buFont typeface="Arial" panose="020B0604020202020204" pitchFamily="34" charset="0"/>
                        <a:buChar char="•"/>
                      </a:pPr>
                      <a:endParaRPr lang="en-GB" sz="1000" b="0" kern="1200">
                        <a:solidFill>
                          <a:schemeClr val="tx1"/>
                        </a:solidFill>
                        <a:latin typeface="+mn-lt"/>
                        <a:ea typeface="+mn-ea"/>
                        <a:cs typeface="+mn-cs"/>
                      </a:endParaRPr>
                    </a:p>
                  </a:txBody>
                  <a:tcPr marT="61200" marB="61200">
                    <a:lnL w="12700" cap="flat" cmpd="sng" algn="ctr">
                      <a:solidFill>
                        <a:srgbClr val="22294F"/>
                      </a:solidFill>
                      <a:prstDash val="solid"/>
                      <a:round/>
                      <a:headEnd type="none" w="med" len="med"/>
                      <a:tailEnd type="none" w="med" len="med"/>
                    </a:lnL>
                    <a:lnR w="12700" cap="flat" cmpd="sng" algn="ctr">
                      <a:solidFill>
                        <a:srgbClr val="22294F"/>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marL="0" marR="0" lvl="0" indent="0" algn="ctr" defTabSz="914400" rtl="0" eaLnBrk="1" fontAlgn="auto" latinLnBrk="0" hangingPunct="1">
                        <a:lnSpc>
                          <a:spcPct val="120000"/>
                        </a:lnSpc>
                        <a:spcBef>
                          <a:spcPts val="300"/>
                        </a:spcBef>
                        <a:spcAft>
                          <a:spcPts val="0"/>
                        </a:spcAft>
                        <a:buClrTx/>
                        <a:buSzTx/>
                        <a:buFont typeface="Arial" panose="020B0604020202020204" pitchFamily="34" charset="0"/>
                        <a:buNone/>
                        <a:tabLst/>
                        <a:defRPr/>
                      </a:pPr>
                      <a:r>
                        <a:rPr lang="en-US" sz="1200" b="1" i="1" kern="1200" dirty="0">
                          <a:solidFill>
                            <a:schemeClr val="tx1"/>
                          </a:solidFill>
                          <a:latin typeface="+mn-lt"/>
                          <a:ea typeface="+mn-ea"/>
                          <a:cs typeface="+mn-cs"/>
                        </a:rPr>
                        <a:t>World leading in terms of saving for retirement. Lacking in terms of guaranteed income retirement provisions. </a:t>
                      </a:r>
                    </a:p>
                  </a:txBody>
                  <a:tcPr marL="216000" marR="216000" marT="61200" marB="61200" anchor="ctr">
                    <a:lnL w="12700" cap="flat" cmpd="sng" algn="ctr">
                      <a:solidFill>
                        <a:srgbClr val="22294F"/>
                      </a:solidFill>
                      <a:prstDash val="solid"/>
                      <a:round/>
                      <a:headEnd type="none" w="med" len="med"/>
                      <a:tailEnd type="none" w="med" len="med"/>
                    </a:lnL>
                    <a:lnR w="12700" cap="flat" cmpd="sng" algn="ctr">
                      <a:solidFill>
                        <a:srgbClr val="22294F"/>
                      </a:solidFill>
                      <a:prstDash val="solid"/>
                      <a:round/>
                      <a:headEnd type="none" w="med" len="med"/>
                      <a:tailEnd type="none" w="med" len="med"/>
                    </a:lnR>
                    <a:lnT w="12700" cap="flat" cmpd="sng" algn="ctr">
                      <a:solidFill>
                        <a:srgbClr val="22294F"/>
                      </a:solidFill>
                      <a:prstDash val="solid"/>
                      <a:round/>
                      <a:headEnd type="none" w="med" len="med"/>
                      <a:tailEnd type="none" w="med" len="med"/>
                    </a:lnT>
                    <a:lnB w="12700" cap="flat" cmpd="sng" algn="ctr">
                      <a:solidFill>
                        <a:sysClr val="window" lastClr="FFFFFF">
                          <a:lumMod val="65000"/>
                        </a:sysClr>
                      </a:solid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marL="171450" lvl="0" indent="-171450" algn="l" defTabSz="914400" rtl="0" eaLnBrk="1" latinLnBrk="0" hangingPunct="1">
                        <a:spcAft>
                          <a:spcPts val="0"/>
                        </a:spcAft>
                        <a:buFont typeface="Arial" panose="020B0604020202020204" pitchFamily="34" charset="0"/>
                        <a:buChar char="•"/>
                      </a:pPr>
                      <a:endParaRPr lang="en-GB" sz="1000" b="0" kern="1200">
                        <a:solidFill>
                          <a:schemeClr val="tx1"/>
                        </a:solidFill>
                        <a:latin typeface="+mn-lt"/>
                        <a:ea typeface="+mn-ea"/>
                        <a:cs typeface="+mn-cs"/>
                      </a:endParaRPr>
                    </a:p>
                  </a:txBody>
                  <a:tcPr marT="61200" marB="61200">
                    <a:lnL w="12700" cap="flat" cmpd="sng" algn="ctr">
                      <a:solidFill>
                        <a:srgbClr val="22294F"/>
                      </a:solidFill>
                      <a:prstDash val="solid"/>
                      <a:round/>
                      <a:headEnd type="none" w="med" len="med"/>
                      <a:tailEnd type="none" w="med" len="med"/>
                    </a:lnL>
                    <a:lnR w="12700" cap="flat" cmpd="sng" algn="ctr">
                      <a:solidFill>
                        <a:srgbClr val="22294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marL="171450" indent="-171450">
                        <a:buFont typeface="Arial" panose="020B0604020202020204" pitchFamily="34" charset="0"/>
                        <a:buChar char="•"/>
                      </a:pPr>
                      <a:r>
                        <a:rPr lang="en-SG" sz="1200" b="1" dirty="0"/>
                        <a:t>Diverse Retirement Systems:</a:t>
                      </a:r>
                      <a:r>
                        <a:rPr lang="en-SG" sz="1200" dirty="0"/>
                        <a:t> These markets represent three distinct accumulation models — the US (401(k)-led, largely individual responsibility), UK (auto-enrolment with employer contributions), and Australia (mandatory superannuation) — allowing for comparative insights across systems.</a:t>
                      </a:r>
                    </a:p>
                    <a:p>
                      <a:pPr marL="171450" indent="-171450">
                        <a:buFont typeface="Arial" panose="020B0604020202020204" pitchFamily="34" charset="0"/>
                        <a:buChar char="•"/>
                      </a:pPr>
                      <a:endParaRPr lang="en-SG" sz="1200" dirty="0"/>
                    </a:p>
                    <a:p>
                      <a:pPr marL="171450" indent="-171450">
                        <a:buFont typeface="Arial" panose="020B0604020202020204" pitchFamily="34" charset="0"/>
                        <a:buChar char="•"/>
                      </a:pPr>
                      <a:r>
                        <a:rPr lang="en-SG" sz="1200" b="1" dirty="0"/>
                        <a:t>Mature Financial Markets:</a:t>
                      </a:r>
                      <a:r>
                        <a:rPr lang="en-SG" sz="1200" dirty="0"/>
                        <a:t> All three countries have developed retirement product landscapes and engaged regulatory environments, providing a rich base for analysing consumer sentiment and awareness.</a:t>
                      </a:r>
                    </a:p>
                    <a:p>
                      <a:pPr marL="171450" indent="-171450">
                        <a:buFont typeface="Arial" panose="020B0604020202020204" pitchFamily="34" charset="0"/>
                        <a:buChar char="•"/>
                      </a:pPr>
                      <a:endParaRPr lang="en-SG" sz="1200" dirty="0"/>
                    </a:p>
                    <a:p>
                      <a:pPr marL="171450" indent="-171450">
                        <a:buFont typeface="Arial" panose="020B0604020202020204" pitchFamily="34" charset="0"/>
                        <a:buChar char="•"/>
                      </a:pPr>
                      <a:r>
                        <a:rPr lang="en-SG" sz="1200" b="1" dirty="0"/>
                        <a:t>Demographic Pressure:</a:t>
                      </a:r>
                      <a:r>
                        <a:rPr lang="en-SG" sz="1200" dirty="0"/>
                        <a:t> Each market faces similar aging population trends, increasing the urgency and relevance of retirement planning across diverse policy contexts.</a:t>
                      </a:r>
                    </a:p>
                    <a:p>
                      <a:pPr marL="171450" indent="-171450">
                        <a:buFont typeface="Arial" panose="020B0604020202020204" pitchFamily="34" charset="0"/>
                        <a:buChar char="•"/>
                      </a:pPr>
                      <a:endParaRPr lang="en-SG" sz="1200" dirty="0"/>
                    </a:p>
                    <a:p>
                      <a:pPr marL="171450" indent="-171450">
                        <a:buFont typeface="Arial" panose="020B0604020202020204" pitchFamily="34" charset="0"/>
                        <a:buChar char="•"/>
                      </a:pPr>
                      <a:r>
                        <a:rPr lang="en-SG" sz="1200" b="1" dirty="0"/>
                        <a:t>English-Speaking &amp; Data-Rich:</a:t>
                      </a:r>
                      <a:r>
                        <a:rPr lang="en-SG" sz="1200" dirty="0"/>
                        <a:t> Shared language and strong availability of market data, consumer research, and financial behaviour studies facilitating consistent analysis across the three regions.</a:t>
                      </a:r>
                    </a:p>
                  </a:txBody>
                  <a:tcPr marL="252000" marT="61200" marB="61200" anchor="ctr">
                    <a:lnL w="12700" cap="flat" cmpd="sng" algn="ctr">
                      <a:solidFill>
                        <a:srgbClr val="22294F"/>
                      </a:solidFill>
                      <a:prstDash val="solid"/>
                      <a:round/>
                      <a:headEnd type="none" w="med" len="med"/>
                      <a:tailEnd type="none" w="med" len="med"/>
                    </a:lnL>
                    <a:lnR w="12700" cap="flat" cmpd="sng" algn="ctr">
                      <a:solidFill>
                        <a:srgbClr val="22294F"/>
                      </a:solidFill>
                      <a:prstDash val="solid"/>
                      <a:round/>
                      <a:headEnd type="none" w="med" len="med"/>
                      <a:tailEnd type="none" w="med" len="med"/>
                    </a:lnR>
                    <a:lnT w="12700" cap="flat" cmpd="sng" algn="ctr">
                      <a:solidFill>
                        <a:srgbClr val="22294F"/>
                      </a:solidFill>
                      <a:prstDash val="solid"/>
                      <a:round/>
                      <a:headEnd type="none" w="med" len="med"/>
                      <a:tailEnd type="none" w="med" len="med"/>
                    </a:lnT>
                    <a:lnB w="12700" cap="flat" cmpd="sng" algn="ctr">
                      <a:solidFill>
                        <a:srgbClr val="22294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87515233"/>
                  </a:ext>
                </a:extLst>
              </a:tr>
              <a:tr h="1567190">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marL="0" lvl="0" indent="0">
                        <a:spcAft>
                          <a:spcPts val="0"/>
                        </a:spcAft>
                        <a:buFont typeface="Arial" panose="020B0604020202020204" pitchFamily="34" charset="0"/>
                        <a:buNone/>
                      </a:pPr>
                      <a:endParaRPr lang="en-GB" sz="1400" b="1">
                        <a:effectLst/>
                        <a:ea typeface="Times New Roman" panose="02020603050405020304" pitchFamily="18" charset="0"/>
                        <a:cs typeface="Times New Roman" panose="02020603050405020304" pitchFamily="18" charset="0"/>
                      </a:endParaRPr>
                    </a:p>
                  </a:txBody>
                  <a:tcPr marL="972000" marR="108000" marT="108000" marB="61200" anchor="ctr">
                    <a:lnL w="12700" cap="flat" cmpd="sng" algn="ctr">
                      <a:solidFill>
                        <a:srgbClr val="22294F"/>
                      </a:solidFill>
                      <a:prstDash val="solid"/>
                      <a:round/>
                      <a:headEnd type="none" w="med" len="med"/>
                      <a:tailEnd type="none" w="med" len="med"/>
                    </a:lnL>
                    <a:lnR w="12700" cap="flat" cmpd="sng" algn="ctr">
                      <a:solidFill>
                        <a:srgbClr val="22294F"/>
                      </a:solidFill>
                      <a:prstDash val="solid"/>
                      <a:round/>
                      <a:headEnd type="none" w="med" len="med"/>
                      <a:tailEnd type="none" w="med" len="med"/>
                    </a:lnR>
                    <a:lnT w="12700" cap="flat" cmpd="sng" algn="ctr">
                      <a:solidFill>
                        <a:sysClr val="window" lastClr="FFFFFF">
                          <a:lumMod val="65000"/>
                        </a:sysClr>
                      </a:solidFill>
                      <a:prstDash val="sysDot"/>
                      <a:round/>
                      <a:headEnd type="none" w="med" len="med"/>
                      <a:tailEnd type="none" w="med" len="med"/>
                    </a:lnT>
                    <a:lnB w="12700" cap="flat" cmpd="sng" algn="ctr">
                      <a:solidFill>
                        <a:sysClr val="window" lastClr="FFFFFF">
                          <a:lumMod val="65000"/>
                        </a:sysClr>
                      </a:solid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marL="171450" lvl="0" indent="-171450" algn="l" defTabSz="914400" rtl="0" eaLnBrk="1" latinLnBrk="0" hangingPunct="1">
                        <a:spcAft>
                          <a:spcPts val="0"/>
                        </a:spcAft>
                        <a:buFont typeface="Arial" panose="020B0604020202020204" pitchFamily="34" charset="0"/>
                        <a:buChar char="•"/>
                      </a:pPr>
                      <a:endParaRPr lang="en-GB" sz="1000" b="0" kern="1200">
                        <a:solidFill>
                          <a:schemeClr val="tx1"/>
                        </a:solidFill>
                        <a:latin typeface="+mn-lt"/>
                        <a:ea typeface="+mn-ea"/>
                        <a:cs typeface="+mn-cs"/>
                      </a:endParaRPr>
                    </a:p>
                  </a:txBody>
                  <a:tcPr marT="61200" marB="61200">
                    <a:lnL w="12700" cap="flat" cmpd="sng" algn="ctr">
                      <a:solidFill>
                        <a:srgbClr val="22294F"/>
                      </a:solidFill>
                      <a:prstDash val="solid"/>
                      <a:round/>
                      <a:headEnd type="none" w="med" len="med"/>
                      <a:tailEnd type="none" w="med" len="med"/>
                    </a:lnL>
                    <a:lnR w="12700" cap="flat" cmpd="sng" algn="ctr">
                      <a:solidFill>
                        <a:srgbClr val="22294F"/>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i="1" kern="1200" dirty="0">
                          <a:solidFill>
                            <a:schemeClr val="tx1"/>
                          </a:solidFill>
                          <a:latin typeface="+mn-lt"/>
                          <a:ea typeface="+mn-ea"/>
                          <a:cs typeface="+mn-cs"/>
                        </a:rPr>
                        <a:t>Long history of DB pensions schemes and historic compulsory annuitisation of DC savings prior to the introduction of the Pensions Freedoms in 2015. </a:t>
                      </a:r>
                    </a:p>
                  </a:txBody>
                  <a:tcPr marL="216000" marR="216000" marT="61200" marB="61200" anchor="ctr">
                    <a:lnL w="12700" cap="flat" cmpd="sng" algn="ctr">
                      <a:solidFill>
                        <a:srgbClr val="22294F"/>
                      </a:solidFill>
                      <a:prstDash val="solid"/>
                      <a:round/>
                      <a:headEnd type="none" w="med" len="med"/>
                      <a:tailEnd type="none" w="med" len="med"/>
                    </a:lnL>
                    <a:lnR w="12700" cap="flat" cmpd="sng" algn="ctr">
                      <a:solidFill>
                        <a:srgbClr val="22294F"/>
                      </a:solidFill>
                      <a:prstDash val="solid"/>
                      <a:round/>
                      <a:headEnd type="none" w="med" len="med"/>
                      <a:tailEnd type="none" w="med" len="med"/>
                    </a:lnR>
                    <a:lnT w="12700" cap="flat" cmpd="sng" algn="ctr">
                      <a:solidFill>
                        <a:sysClr val="window" lastClr="FFFFFF">
                          <a:lumMod val="65000"/>
                        </a:sysClr>
                      </a:solidFill>
                      <a:prstDash val="sysDot"/>
                      <a:round/>
                      <a:headEnd type="none" w="med" len="med"/>
                      <a:tailEnd type="none" w="med" len="med"/>
                    </a:lnT>
                    <a:lnB w="12700" cap="flat" cmpd="sng" algn="ctr">
                      <a:solidFill>
                        <a:sysClr val="window" lastClr="FFFFFF">
                          <a:lumMod val="65000"/>
                        </a:sysClr>
                      </a:solid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marL="171450" lvl="0" indent="-171450" algn="l" defTabSz="914400" rtl="0" eaLnBrk="1" latinLnBrk="0" hangingPunct="1">
                        <a:spcAft>
                          <a:spcPts val="0"/>
                        </a:spcAft>
                        <a:buFont typeface="Arial" panose="020B0604020202020204" pitchFamily="34" charset="0"/>
                        <a:buChar char="•"/>
                      </a:pPr>
                      <a:endParaRPr lang="en-GB" sz="1000" b="0" kern="1200">
                        <a:solidFill>
                          <a:schemeClr val="tx1"/>
                        </a:solidFill>
                        <a:latin typeface="+mn-lt"/>
                        <a:ea typeface="+mn-ea"/>
                        <a:cs typeface="+mn-cs"/>
                      </a:endParaRPr>
                    </a:p>
                  </a:txBody>
                  <a:tcPr marT="61200" marB="61200">
                    <a:lnL w="12700" cap="flat" cmpd="sng" algn="ctr">
                      <a:solidFill>
                        <a:srgbClr val="22294F"/>
                      </a:solidFill>
                      <a:prstDash val="solid"/>
                      <a:round/>
                      <a:headEnd type="none" w="med" len="med"/>
                      <a:tailEnd type="none" w="med" len="med"/>
                    </a:lnL>
                    <a:lnR w="12700" cap="flat" cmpd="sng" algn="ctr">
                      <a:solidFill>
                        <a:srgbClr val="22294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endParaRPr/>
                    </a:p>
                  </a:txBody>
                  <a:tcPr marL="432000" marT="61200" marB="61200">
                    <a:lnL w="12700" cap="flat" cmpd="sng" algn="ctr">
                      <a:solidFill>
                        <a:srgbClr val="22294F"/>
                      </a:solidFill>
                      <a:prstDash val="solid"/>
                      <a:round/>
                      <a:headEnd type="none" w="med" len="med"/>
                      <a:tailEnd type="none" w="med" len="med"/>
                    </a:lnL>
                    <a:lnR w="12700" cap="flat" cmpd="sng" algn="ctr">
                      <a:solidFill>
                        <a:srgbClr val="22294F"/>
                      </a:solidFill>
                      <a:prstDash val="solid"/>
                      <a:round/>
                      <a:headEnd type="none" w="med" len="med"/>
                      <a:tailEnd type="none" w="med" len="med"/>
                    </a:lnR>
                    <a:lnT w="12700" cap="flat" cmpd="sng" algn="ctr">
                      <a:solidFill>
                        <a:sysClr val="window" lastClr="FFFFFF">
                          <a:lumMod val="65000"/>
                        </a:sysClr>
                      </a:solidFill>
                      <a:prstDash val="sysDot"/>
                      <a:round/>
                      <a:headEnd type="none" w="med" len="med"/>
                      <a:tailEnd type="none" w="med" len="med"/>
                    </a:lnT>
                    <a:lnB w="12700" cap="flat" cmpd="sng" algn="ctr">
                      <a:solidFill>
                        <a:sysClr val="window" lastClr="FFFFFF">
                          <a:lumMod val="65000"/>
                        </a:sysClr>
                      </a:solidFill>
                      <a:prstDash val="sysDot"/>
                      <a:round/>
                      <a:headEnd type="none" w="med" len="med"/>
                      <a:tailEnd type="none" w="med" len="med"/>
                    </a:lnB>
                    <a:lnTlToBr w="12700" cmpd="sng">
                      <a:noFill/>
                      <a:prstDash val="solid"/>
                    </a:lnTlToBr>
                    <a:lnBlToTr w="12700" cmpd="sng">
                      <a:noFill/>
                      <a:prstDash val="solid"/>
                    </a:lnBlToTr>
                    <a:solidFill>
                      <a:srgbClr val="A8D0EF">
                        <a:lumMod val="20000"/>
                        <a:lumOff val="80000"/>
                      </a:srgbClr>
                    </a:solidFill>
                  </a:tcPr>
                </a:tc>
                <a:extLst>
                  <a:ext uri="{0D108BD9-81ED-4DB2-BD59-A6C34878D82A}">
                    <a16:rowId xmlns:a16="http://schemas.microsoft.com/office/drawing/2014/main" val="1862443355"/>
                  </a:ext>
                </a:extLst>
              </a:tr>
              <a:tr h="1567190">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marL="0" indent="0">
                        <a:buFont typeface="Arial" panose="020B0604020202020204" pitchFamily="34" charset="0"/>
                        <a:buNone/>
                      </a:pPr>
                      <a:endParaRPr lang="en-GB" sz="1400" b="1"/>
                    </a:p>
                  </a:txBody>
                  <a:tcPr marL="972000" marR="108000" marT="108000" marB="61200" anchor="ctr">
                    <a:lnL w="12700" cap="flat" cmpd="sng" algn="ctr">
                      <a:solidFill>
                        <a:srgbClr val="22294F"/>
                      </a:solidFill>
                      <a:prstDash val="solid"/>
                      <a:round/>
                      <a:headEnd type="none" w="med" len="med"/>
                      <a:tailEnd type="none" w="med" len="med"/>
                    </a:lnL>
                    <a:lnR w="12700" cap="flat" cmpd="sng" algn="ctr">
                      <a:solidFill>
                        <a:srgbClr val="22294F"/>
                      </a:solidFill>
                      <a:prstDash val="solid"/>
                      <a:round/>
                      <a:headEnd type="none" w="med" len="med"/>
                      <a:tailEnd type="none" w="med" len="med"/>
                    </a:lnR>
                    <a:lnT w="12700" cap="flat" cmpd="sng" algn="ctr">
                      <a:solidFill>
                        <a:sysClr val="window" lastClr="FFFFFF">
                          <a:lumMod val="65000"/>
                        </a:sysClr>
                      </a:solidFill>
                      <a:prstDash val="sysDot"/>
                      <a:round/>
                      <a:headEnd type="none" w="med" len="med"/>
                      <a:tailEnd type="none" w="med" len="med"/>
                    </a:lnT>
                    <a:lnB w="12700" cap="flat" cmpd="sng" algn="ctr">
                      <a:solidFill>
                        <a:srgbClr val="22294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a:p>
                  </a:txBody>
                  <a:tcPr marT="61200" marB="61200">
                    <a:lnL w="12700" cap="flat" cmpd="sng" algn="ctr">
                      <a:solidFill>
                        <a:srgbClr val="22294F"/>
                      </a:solidFill>
                      <a:prstDash val="solid"/>
                      <a:round/>
                      <a:headEnd type="none" w="med" len="med"/>
                      <a:tailEnd type="none" w="med" len="med"/>
                    </a:lnL>
                    <a:lnR w="12700" cap="flat" cmpd="sng" algn="ctr">
                      <a:solidFill>
                        <a:srgbClr val="22294F"/>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marL="0" lvl="0" indent="0" algn="ctr" defTabSz="914400" rtl="0" eaLnBrk="1" latinLnBrk="0" hangingPunct="1">
                        <a:lnSpc>
                          <a:spcPct val="120000"/>
                        </a:lnSpc>
                        <a:spcBef>
                          <a:spcPts val="300"/>
                        </a:spcBef>
                        <a:spcAft>
                          <a:spcPts val="0"/>
                        </a:spcAft>
                        <a:buFont typeface="Arial" panose="020B0604020202020204" pitchFamily="34" charset="0"/>
                        <a:buNone/>
                      </a:pPr>
                      <a:r>
                        <a:rPr lang="en-SG" sz="1200" b="1" i="1" kern="1200" dirty="0">
                          <a:solidFill>
                            <a:schemeClr val="tx1"/>
                          </a:solidFill>
                          <a:latin typeface="+mn-lt"/>
                          <a:ea typeface="+mn-ea"/>
                          <a:cs typeface="+mn-cs"/>
                        </a:rPr>
                        <a:t>Complex system with rules varying by state. Generally benefiting from a tax advantage</a:t>
                      </a:r>
                      <a:r>
                        <a:rPr lang="en-SG" sz="1200" b="1" i="1" strike="sngStrike" kern="1200" dirty="0">
                          <a:solidFill>
                            <a:schemeClr val="tx1"/>
                          </a:solidFill>
                          <a:latin typeface="+mn-lt"/>
                          <a:ea typeface="+mn-ea"/>
                          <a:cs typeface="+mn-cs"/>
                        </a:rPr>
                        <a:t>d</a:t>
                      </a:r>
                      <a:r>
                        <a:rPr lang="en-SG" sz="1200" b="1" i="1" kern="1200" dirty="0">
                          <a:solidFill>
                            <a:schemeClr val="tx1"/>
                          </a:solidFill>
                          <a:latin typeface="+mn-lt"/>
                          <a:ea typeface="+mn-ea"/>
                          <a:cs typeface="+mn-cs"/>
                        </a:rPr>
                        <a:t> system.</a:t>
                      </a:r>
                    </a:p>
                  </a:txBody>
                  <a:tcPr marL="216000" marR="216000" marT="61200" marB="61200" anchor="ctr">
                    <a:lnL w="12700" cap="flat" cmpd="sng" algn="ctr">
                      <a:solidFill>
                        <a:srgbClr val="22294F"/>
                      </a:solidFill>
                      <a:prstDash val="solid"/>
                      <a:round/>
                      <a:headEnd type="none" w="med" len="med"/>
                      <a:tailEnd type="none" w="med" len="med"/>
                    </a:lnL>
                    <a:lnR w="12700" cap="flat" cmpd="sng" algn="ctr">
                      <a:solidFill>
                        <a:srgbClr val="22294F"/>
                      </a:solidFill>
                      <a:prstDash val="solid"/>
                      <a:round/>
                      <a:headEnd type="none" w="med" len="med"/>
                      <a:tailEnd type="none" w="med" len="med"/>
                    </a:lnR>
                    <a:lnT w="12700" cap="flat" cmpd="sng" algn="ctr">
                      <a:solidFill>
                        <a:sysClr val="window" lastClr="FFFFFF">
                          <a:lumMod val="65000"/>
                        </a:sysClr>
                      </a:solidFill>
                      <a:prstDash val="sysDot"/>
                      <a:round/>
                      <a:headEnd type="none" w="med" len="med"/>
                      <a:tailEnd type="none" w="med" len="med"/>
                    </a:lnT>
                    <a:lnB w="12700" cap="flat" cmpd="sng" algn="ctr">
                      <a:solidFill>
                        <a:srgbClr val="22294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pPr marL="171450" lvl="0" indent="-171450" algn="l" defTabSz="914400" rtl="0" eaLnBrk="1" latinLnBrk="0" hangingPunct="1">
                        <a:spcAft>
                          <a:spcPts val="0"/>
                        </a:spcAft>
                        <a:buFont typeface="Arial" panose="020B0604020202020204" pitchFamily="34" charset="0"/>
                        <a:buChar char="•"/>
                      </a:pPr>
                      <a:endParaRPr lang="en-GB" sz="1000" b="0" kern="1200" dirty="0">
                        <a:solidFill>
                          <a:schemeClr val="tx1"/>
                        </a:solidFill>
                        <a:latin typeface="+mn-lt"/>
                        <a:ea typeface="+mn-ea"/>
                        <a:cs typeface="+mn-cs"/>
                      </a:endParaRPr>
                    </a:p>
                  </a:txBody>
                  <a:tcPr marT="61200" marB="61200">
                    <a:lnL w="12700" cap="flat" cmpd="sng" algn="ctr">
                      <a:solidFill>
                        <a:srgbClr val="22294F"/>
                      </a:solidFill>
                      <a:prstDash val="solid"/>
                      <a:round/>
                      <a:headEnd type="none" w="med" len="med"/>
                      <a:tailEnd type="none" w="med" len="med"/>
                    </a:lnL>
                    <a:lnR w="12700" cap="flat" cmpd="sng" algn="ctr">
                      <a:solidFill>
                        <a:srgbClr val="22294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lvl1pPr marL="0" algn="l" defTabSz="914400" rtl="0" eaLnBrk="1" latinLnBrk="0" hangingPunct="1">
                        <a:defRPr sz="1800" kern="1200">
                          <a:solidFill>
                            <a:schemeClr val="tx1"/>
                          </a:solidFill>
                          <a:latin typeface="Avenir Next LT Pro"/>
                        </a:defRPr>
                      </a:lvl1pPr>
                      <a:lvl2pPr marL="457200" algn="l" defTabSz="914400" rtl="0" eaLnBrk="1" latinLnBrk="0" hangingPunct="1">
                        <a:defRPr sz="1800" kern="1200">
                          <a:solidFill>
                            <a:schemeClr val="tx1"/>
                          </a:solidFill>
                          <a:latin typeface="Avenir Next LT Pro"/>
                        </a:defRPr>
                      </a:lvl2pPr>
                      <a:lvl3pPr marL="914400" algn="l" defTabSz="914400" rtl="0" eaLnBrk="1" latinLnBrk="0" hangingPunct="1">
                        <a:defRPr sz="1800" kern="1200">
                          <a:solidFill>
                            <a:schemeClr val="tx1"/>
                          </a:solidFill>
                          <a:latin typeface="Avenir Next LT Pro"/>
                        </a:defRPr>
                      </a:lvl3pPr>
                      <a:lvl4pPr marL="1371600" algn="l" defTabSz="914400" rtl="0" eaLnBrk="1" latinLnBrk="0" hangingPunct="1">
                        <a:defRPr sz="1800" kern="1200">
                          <a:solidFill>
                            <a:schemeClr val="tx1"/>
                          </a:solidFill>
                          <a:latin typeface="Avenir Next LT Pro"/>
                        </a:defRPr>
                      </a:lvl4pPr>
                      <a:lvl5pPr marL="1828800" algn="l" defTabSz="914400" rtl="0" eaLnBrk="1" latinLnBrk="0" hangingPunct="1">
                        <a:defRPr sz="1800" kern="1200">
                          <a:solidFill>
                            <a:schemeClr val="tx1"/>
                          </a:solidFill>
                          <a:latin typeface="Avenir Next LT Pro"/>
                        </a:defRPr>
                      </a:lvl5pPr>
                      <a:lvl6pPr marL="2286000" algn="l" defTabSz="914400" rtl="0" eaLnBrk="1" latinLnBrk="0" hangingPunct="1">
                        <a:defRPr sz="1800" kern="1200">
                          <a:solidFill>
                            <a:schemeClr val="tx1"/>
                          </a:solidFill>
                          <a:latin typeface="Avenir Next LT Pro"/>
                        </a:defRPr>
                      </a:lvl6pPr>
                      <a:lvl7pPr marL="2743200" algn="l" defTabSz="914400" rtl="0" eaLnBrk="1" latinLnBrk="0" hangingPunct="1">
                        <a:defRPr sz="1800" kern="1200">
                          <a:solidFill>
                            <a:schemeClr val="tx1"/>
                          </a:solidFill>
                          <a:latin typeface="Avenir Next LT Pro"/>
                        </a:defRPr>
                      </a:lvl7pPr>
                      <a:lvl8pPr marL="3200400" algn="l" defTabSz="914400" rtl="0" eaLnBrk="1" latinLnBrk="0" hangingPunct="1">
                        <a:defRPr sz="1800" kern="1200">
                          <a:solidFill>
                            <a:schemeClr val="tx1"/>
                          </a:solidFill>
                          <a:latin typeface="Avenir Next LT Pro"/>
                        </a:defRPr>
                      </a:lvl8pPr>
                      <a:lvl9pPr marL="3657600" algn="l" defTabSz="914400" rtl="0" eaLnBrk="1" latinLnBrk="0" hangingPunct="1">
                        <a:defRPr sz="1800" kern="1200">
                          <a:solidFill>
                            <a:schemeClr val="tx1"/>
                          </a:solidFill>
                          <a:latin typeface="Avenir Next LT Pro"/>
                        </a:defRPr>
                      </a:lvl9pPr>
                    </a:lstStyle>
                    <a:p>
                      <a:endParaRPr/>
                    </a:p>
                  </a:txBody>
                  <a:tcPr marL="252000" marT="61200" marB="61200">
                    <a:lnL w="12700" cap="flat" cmpd="sng" algn="ctr">
                      <a:solidFill>
                        <a:srgbClr val="22294F"/>
                      </a:solidFill>
                      <a:prstDash val="solid"/>
                      <a:round/>
                      <a:headEnd type="none" w="med" len="med"/>
                      <a:tailEnd type="none" w="med" len="med"/>
                    </a:lnL>
                    <a:lnR w="12700" cap="flat" cmpd="sng" algn="ctr">
                      <a:solidFill>
                        <a:srgbClr val="22294F"/>
                      </a:solidFill>
                      <a:prstDash val="solid"/>
                      <a:round/>
                      <a:headEnd type="none" w="med" len="med"/>
                      <a:tailEnd type="none" w="med" len="med"/>
                    </a:lnR>
                    <a:lnT w="12700" cap="flat" cmpd="sng" algn="ctr">
                      <a:solidFill>
                        <a:sysClr val="window" lastClr="FFFFFF">
                          <a:lumMod val="65000"/>
                        </a:sysClr>
                      </a:solidFill>
                      <a:prstDash val="sysDot"/>
                      <a:round/>
                      <a:headEnd type="none" w="med" len="med"/>
                      <a:tailEnd type="none" w="med" len="med"/>
                    </a:lnT>
                    <a:lnB w="12700" cap="flat" cmpd="sng" algn="ctr">
                      <a:solidFill>
                        <a:srgbClr val="22294F"/>
                      </a:solidFill>
                      <a:prstDash val="solid"/>
                      <a:round/>
                      <a:headEnd type="none" w="med" len="med"/>
                      <a:tailEnd type="none" w="med" len="med"/>
                    </a:lnB>
                    <a:lnTlToBr w="12700" cmpd="sng">
                      <a:noFill/>
                      <a:prstDash val="solid"/>
                    </a:lnTlToBr>
                    <a:lnBlToTr w="12700" cmpd="sng">
                      <a:noFill/>
                      <a:prstDash val="solid"/>
                    </a:lnBlToTr>
                    <a:solidFill>
                      <a:srgbClr val="A8D0EF">
                        <a:lumMod val="20000"/>
                        <a:lumOff val="80000"/>
                      </a:srgbClr>
                    </a:solidFill>
                  </a:tcPr>
                </a:tc>
                <a:extLst>
                  <a:ext uri="{0D108BD9-81ED-4DB2-BD59-A6C34878D82A}">
                    <a16:rowId xmlns:a16="http://schemas.microsoft.com/office/drawing/2014/main" val="3260237342"/>
                  </a:ext>
                </a:extLst>
              </a:tr>
            </a:tbl>
          </a:graphicData>
        </a:graphic>
      </p:graphicFrame>
      <p:sp>
        <p:nvSpPr>
          <p:cNvPr id="19" name="Arrow: Right 18">
            <a:extLst>
              <a:ext uri="{FF2B5EF4-FFF2-40B4-BE49-F238E27FC236}">
                <a16:creationId xmlns:a16="http://schemas.microsoft.com/office/drawing/2014/main" id="{F7D4349C-2F6C-BCC9-334F-4B75D35FAEC7}"/>
              </a:ext>
            </a:extLst>
          </p:cNvPr>
          <p:cNvSpPr/>
          <p:nvPr/>
        </p:nvSpPr>
        <p:spPr>
          <a:xfrm>
            <a:off x="6179957" y="3568102"/>
            <a:ext cx="540000" cy="484632"/>
          </a:xfrm>
          <a:prstGeom prst="rightArrow">
            <a:avLst/>
          </a:prstGeom>
          <a:solidFill>
            <a:srgbClr val="347FB6">
              <a:lumMod val="75000"/>
            </a:srgbClr>
          </a:solidFill>
          <a:ln w="12700" cap="flat" cmpd="sng" algn="ctr">
            <a:solidFill>
              <a:srgbClr val="347FB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venir Next LT Pro"/>
              <a:ea typeface="+mn-ea"/>
              <a:cs typeface="+mn-cs"/>
            </a:endParaRPr>
          </a:p>
        </p:txBody>
      </p:sp>
      <p:sp>
        <p:nvSpPr>
          <p:cNvPr id="20" name="Arrow: Right 19">
            <a:extLst>
              <a:ext uri="{FF2B5EF4-FFF2-40B4-BE49-F238E27FC236}">
                <a16:creationId xmlns:a16="http://schemas.microsoft.com/office/drawing/2014/main" id="{A9F40571-9C86-8E4C-89BD-9E32F43C4F01}"/>
              </a:ext>
            </a:extLst>
          </p:cNvPr>
          <p:cNvSpPr/>
          <p:nvPr/>
        </p:nvSpPr>
        <p:spPr>
          <a:xfrm>
            <a:off x="6179957" y="5055665"/>
            <a:ext cx="540000" cy="484632"/>
          </a:xfrm>
          <a:prstGeom prst="rightArrow">
            <a:avLst/>
          </a:prstGeom>
          <a:solidFill>
            <a:srgbClr val="347FB6">
              <a:lumMod val="75000"/>
            </a:srgbClr>
          </a:solidFill>
          <a:ln w="12700" cap="flat" cmpd="sng" algn="ctr">
            <a:solidFill>
              <a:srgbClr val="347FB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venir Next LT Pro"/>
              <a:ea typeface="+mn-ea"/>
              <a:cs typeface="+mn-cs"/>
            </a:endParaRPr>
          </a:p>
        </p:txBody>
      </p:sp>
      <p:pic>
        <p:nvPicPr>
          <p:cNvPr id="21" name="Picture 20" descr="A close up of a sign&#10;&#10;Description automatically generated">
            <a:extLst>
              <a:ext uri="{FF2B5EF4-FFF2-40B4-BE49-F238E27FC236}">
                <a16:creationId xmlns:a16="http://schemas.microsoft.com/office/drawing/2014/main" id="{BC104B4D-41EA-77C4-EB0D-B10D4C8B3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792" y="3299591"/>
            <a:ext cx="1648682" cy="891040"/>
          </a:xfrm>
          <a:prstGeom prst="rect">
            <a:avLst/>
          </a:prstGeom>
          <a:effectLst>
            <a:outerShdw blurRad="63500" algn="ctr" rotWithShape="0">
              <a:prstClr val="black">
                <a:alpha val="15000"/>
              </a:prstClr>
            </a:outerShdw>
          </a:effectLst>
        </p:spPr>
      </p:pic>
      <p:pic>
        <p:nvPicPr>
          <p:cNvPr id="22" name="Picture 21">
            <a:extLst>
              <a:ext uri="{FF2B5EF4-FFF2-40B4-BE49-F238E27FC236}">
                <a16:creationId xmlns:a16="http://schemas.microsoft.com/office/drawing/2014/main" id="{B724747B-0583-4C63-C3C2-E1EF0C7C1227}"/>
              </a:ext>
            </a:extLst>
          </p:cNvPr>
          <p:cNvPicPr>
            <a:picLocks noChangeAspect="1"/>
          </p:cNvPicPr>
          <p:nvPr/>
        </p:nvPicPr>
        <p:blipFill>
          <a:blip r:embed="rId4"/>
          <a:stretch>
            <a:fillRect/>
          </a:stretch>
        </p:blipFill>
        <p:spPr>
          <a:xfrm>
            <a:off x="1069712" y="1797266"/>
            <a:ext cx="1637611" cy="891040"/>
          </a:xfrm>
          <a:prstGeom prst="rect">
            <a:avLst/>
          </a:prstGeom>
        </p:spPr>
      </p:pic>
      <p:sp>
        <p:nvSpPr>
          <p:cNvPr id="23" name="TextBox 22">
            <a:extLst>
              <a:ext uri="{FF2B5EF4-FFF2-40B4-BE49-F238E27FC236}">
                <a16:creationId xmlns:a16="http://schemas.microsoft.com/office/drawing/2014/main" id="{2B5EAD8B-227D-9A31-631F-F5C0DBC36F12}"/>
              </a:ext>
            </a:extLst>
          </p:cNvPr>
          <p:cNvSpPr txBox="1"/>
          <p:nvPr/>
        </p:nvSpPr>
        <p:spPr>
          <a:xfrm>
            <a:off x="777557" y="2954829"/>
            <a:ext cx="2257160" cy="338554"/>
          </a:xfrm>
          <a:prstGeom prst="rect">
            <a:avLst/>
          </a:prstGeom>
          <a:noFill/>
        </p:spPr>
        <p:txBody>
          <a:bodyPr wrap="square">
            <a:spAutoFit/>
          </a:bodyPr>
          <a:lstStyle/>
          <a:p>
            <a:pPr algn="ctr">
              <a:buFont typeface="Arial" panose="020B0604020202020204" pitchFamily="34" charset="0"/>
              <a:buNone/>
              <a:defRPr/>
            </a:pPr>
            <a:r>
              <a:rPr lang="en-GB" sz="1600" b="1" dirty="0">
                <a:solidFill>
                  <a:srgbClr val="22294F"/>
                </a:solidFill>
                <a:latin typeface="Avenir Next LT Pro"/>
              </a:rPr>
              <a:t>UK</a:t>
            </a:r>
          </a:p>
        </p:txBody>
      </p:sp>
      <p:sp>
        <p:nvSpPr>
          <p:cNvPr id="24" name="TextBox 23">
            <a:extLst>
              <a:ext uri="{FF2B5EF4-FFF2-40B4-BE49-F238E27FC236}">
                <a16:creationId xmlns:a16="http://schemas.microsoft.com/office/drawing/2014/main" id="{A70B802B-1DBB-53BF-9225-C570E017C92E}"/>
              </a:ext>
            </a:extLst>
          </p:cNvPr>
          <p:cNvSpPr txBox="1"/>
          <p:nvPr/>
        </p:nvSpPr>
        <p:spPr>
          <a:xfrm>
            <a:off x="777557" y="4555068"/>
            <a:ext cx="2257160" cy="338554"/>
          </a:xfrm>
          <a:prstGeom prst="rect">
            <a:avLst/>
          </a:prstGeom>
          <a:noFill/>
        </p:spPr>
        <p:txBody>
          <a:bodyPr wrap="square">
            <a:spAutoFit/>
          </a:bodyPr>
          <a:lstStyle/>
          <a:p>
            <a:pPr algn="ctr">
              <a:buFont typeface="Arial" panose="020B0604020202020204" pitchFamily="34" charset="0"/>
              <a:buNone/>
              <a:defRPr/>
            </a:pPr>
            <a:r>
              <a:rPr lang="en-GB" sz="1600" b="1" dirty="0">
                <a:solidFill>
                  <a:srgbClr val="22294F"/>
                </a:solidFill>
                <a:latin typeface="Avenir Next LT Pro"/>
              </a:rPr>
              <a:t>US</a:t>
            </a:r>
          </a:p>
        </p:txBody>
      </p:sp>
      <p:sp>
        <p:nvSpPr>
          <p:cNvPr id="25" name="Arrow: Right 24">
            <a:extLst>
              <a:ext uri="{FF2B5EF4-FFF2-40B4-BE49-F238E27FC236}">
                <a16:creationId xmlns:a16="http://schemas.microsoft.com/office/drawing/2014/main" id="{96C1ED32-0FFB-E285-E36F-7BE33FE17E02}"/>
              </a:ext>
            </a:extLst>
          </p:cNvPr>
          <p:cNvSpPr/>
          <p:nvPr/>
        </p:nvSpPr>
        <p:spPr>
          <a:xfrm>
            <a:off x="2884976" y="5055665"/>
            <a:ext cx="540000" cy="484632"/>
          </a:xfrm>
          <a:prstGeom prst="rightArrow">
            <a:avLst/>
          </a:prstGeom>
          <a:solidFill>
            <a:srgbClr val="347FB6">
              <a:lumMod val="75000"/>
            </a:srgbClr>
          </a:solidFill>
          <a:ln w="12700" cap="flat" cmpd="sng" algn="ctr">
            <a:solidFill>
              <a:srgbClr val="347FB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venir Next LT Pro"/>
              <a:ea typeface="+mn-ea"/>
              <a:cs typeface="+mn-cs"/>
            </a:endParaRPr>
          </a:p>
        </p:txBody>
      </p:sp>
      <p:sp>
        <p:nvSpPr>
          <p:cNvPr id="26" name="Arrow: Right 25">
            <a:extLst>
              <a:ext uri="{FF2B5EF4-FFF2-40B4-BE49-F238E27FC236}">
                <a16:creationId xmlns:a16="http://schemas.microsoft.com/office/drawing/2014/main" id="{B6AF6300-DA80-0D7B-E192-1FF2DED6AD81}"/>
              </a:ext>
            </a:extLst>
          </p:cNvPr>
          <p:cNvSpPr/>
          <p:nvPr/>
        </p:nvSpPr>
        <p:spPr>
          <a:xfrm>
            <a:off x="6179957" y="2034798"/>
            <a:ext cx="540000" cy="484632"/>
          </a:xfrm>
          <a:prstGeom prst="rightArrow">
            <a:avLst/>
          </a:prstGeom>
          <a:solidFill>
            <a:srgbClr val="347FB6">
              <a:lumMod val="75000"/>
            </a:srgbClr>
          </a:solidFill>
          <a:ln w="12700" cap="flat" cmpd="sng" algn="ctr">
            <a:solidFill>
              <a:srgbClr val="347FB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venir Next LT Pro"/>
              <a:ea typeface="+mn-ea"/>
              <a:cs typeface="+mn-cs"/>
            </a:endParaRPr>
          </a:p>
        </p:txBody>
      </p:sp>
      <p:sp>
        <p:nvSpPr>
          <p:cNvPr id="27" name="Arrow: Right 26">
            <a:extLst>
              <a:ext uri="{FF2B5EF4-FFF2-40B4-BE49-F238E27FC236}">
                <a16:creationId xmlns:a16="http://schemas.microsoft.com/office/drawing/2014/main" id="{46B90D45-E4CF-DAEB-65A5-5DE1638BEC51}"/>
              </a:ext>
            </a:extLst>
          </p:cNvPr>
          <p:cNvSpPr/>
          <p:nvPr/>
        </p:nvSpPr>
        <p:spPr>
          <a:xfrm>
            <a:off x="2884976" y="2032896"/>
            <a:ext cx="540000" cy="484632"/>
          </a:xfrm>
          <a:prstGeom prst="rightArrow">
            <a:avLst/>
          </a:prstGeom>
          <a:solidFill>
            <a:srgbClr val="347FB6">
              <a:lumMod val="75000"/>
            </a:srgbClr>
          </a:solidFill>
          <a:ln w="12700" cap="flat" cmpd="sng" algn="ctr">
            <a:solidFill>
              <a:srgbClr val="347FB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venir Next LT Pro"/>
              <a:ea typeface="+mn-ea"/>
              <a:cs typeface="+mn-cs"/>
            </a:endParaRPr>
          </a:p>
        </p:txBody>
      </p:sp>
      <p:sp>
        <p:nvSpPr>
          <p:cNvPr id="28" name="Arrow: Right 27">
            <a:extLst>
              <a:ext uri="{FF2B5EF4-FFF2-40B4-BE49-F238E27FC236}">
                <a16:creationId xmlns:a16="http://schemas.microsoft.com/office/drawing/2014/main" id="{B0DD4A5E-0DE2-4800-A4C1-2802F9088FE0}"/>
              </a:ext>
            </a:extLst>
          </p:cNvPr>
          <p:cNvSpPr/>
          <p:nvPr/>
        </p:nvSpPr>
        <p:spPr>
          <a:xfrm>
            <a:off x="2884976" y="3562291"/>
            <a:ext cx="540000" cy="484632"/>
          </a:xfrm>
          <a:prstGeom prst="rightArrow">
            <a:avLst/>
          </a:prstGeom>
          <a:solidFill>
            <a:srgbClr val="347FB6">
              <a:lumMod val="75000"/>
            </a:srgbClr>
          </a:solidFill>
          <a:ln w="12700" cap="flat" cmpd="sng" algn="ctr">
            <a:solidFill>
              <a:srgbClr val="347FB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venir Next LT Pro"/>
              <a:ea typeface="+mn-ea"/>
              <a:cs typeface="+mn-cs"/>
            </a:endParaRPr>
          </a:p>
        </p:txBody>
      </p:sp>
      <p:pic>
        <p:nvPicPr>
          <p:cNvPr id="29" name="Picture 2" descr="Flag of the United States of America ...">
            <a:extLst>
              <a:ext uri="{FF2B5EF4-FFF2-40B4-BE49-F238E27FC236}">
                <a16:creationId xmlns:a16="http://schemas.microsoft.com/office/drawing/2014/main" id="{8876EB16-AB16-7FF3-7EA2-61CEA9613D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909" y="4884437"/>
            <a:ext cx="1602565" cy="94051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A112A453-D2D6-6BC1-33FB-1E6DC2F02955}"/>
              </a:ext>
            </a:extLst>
          </p:cNvPr>
          <p:cNvSpPr txBox="1"/>
          <p:nvPr/>
        </p:nvSpPr>
        <p:spPr>
          <a:xfrm>
            <a:off x="759136" y="1453073"/>
            <a:ext cx="2257160" cy="338554"/>
          </a:xfrm>
          <a:prstGeom prst="rect">
            <a:avLst/>
          </a:prstGeom>
          <a:noFill/>
        </p:spPr>
        <p:txBody>
          <a:bodyPr wrap="square">
            <a:spAutoFit/>
          </a:bodyPr>
          <a:lstStyle/>
          <a:p>
            <a:pPr algn="ctr">
              <a:buFont typeface="Arial" panose="020B0604020202020204" pitchFamily="34" charset="0"/>
              <a:buNone/>
              <a:defRPr/>
            </a:pPr>
            <a:r>
              <a:rPr lang="en-GB" sz="1600" b="1" dirty="0">
                <a:solidFill>
                  <a:srgbClr val="22294F"/>
                </a:solidFill>
                <a:latin typeface="Avenir Next LT Pro"/>
              </a:rPr>
              <a:t>Australia</a:t>
            </a:r>
          </a:p>
        </p:txBody>
      </p:sp>
      <p:sp>
        <p:nvSpPr>
          <p:cNvPr id="33" name="Rounded Rectangle 23">
            <a:extLst>
              <a:ext uri="{FF2B5EF4-FFF2-40B4-BE49-F238E27FC236}">
                <a16:creationId xmlns:a16="http://schemas.microsoft.com/office/drawing/2014/main" id="{F6224B78-A108-8BCA-B9D7-300670292395}"/>
              </a:ext>
            </a:extLst>
          </p:cNvPr>
          <p:cNvSpPr/>
          <p:nvPr/>
        </p:nvSpPr>
        <p:spPr>
          <a:xfrm>
            <a:off x="-51772" y="1268759"/>
            <a:ext cx="504057" cy="4680519"/>
          </a:xfrm>
          <a:prstGeom prst="roundRect">
            <a:avLst/>
          </a:prstGeom>
          <a:solidFill>
            <a:srgbClr val="D7D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9B9F84B-ABE1-6CA5-9D88-F9BF9872880D}"/>
              </a:ext>
            </a:extLst>
          </p:cNvPr>
          <p:cNvSpPr txBox="1"/>
          <p:nvPr/>
        </p:nvSpPr>
        <p:spPr>
          <a:xfrm rot="16200000">
            <a:off x="-2015067" y="3455424"/>
            <a:ext cx="4393078" cy="307777"/>
          </a:xfrm>
          <a:prstGeom prst="rect">
            <a:avLst/>
          </a:prstGeom>
          <a:noFill/>
        </p:spPr>
        <p:txBody>
          <a:bodyPr wrap="square" rtlCol="0">
            <a:spAutoFit/>
          </a:bodyPr>
          <a:lstStyle/>
          <a:p>
            <a:pPr algn="ctr" eaLnBrk="1" hangingPunct="1">
              <a:spcBef>
                <a:spcPts val="325"/>
              </a:spcBef>
            </a:pPr>
            <a:r>
              <a:rPr lang="en-US" altLang="en-US" sz="1400" b="1">
                <a:latin typeface="Georgia Pro" panose="02040502050405020303" pitchFamily="18" charset="0"/>
                <a:cs typeface="Tahoma" panose="020B0604030504040204" pitchFamily="34" charset="0"/>
              </a:rPr>
              <a:t>Market Context</a:t>
            </a:r>
            <a:endParaRPr lang="en-US" altLang="en-US" sz="1400">
              <a:latin typeface="Georgia Pro" panose="02040502050405020303" pitchFamily="18" charset="0"/>
              <a:cs typeface="Tahoma" panose="020B0604030504040204" pitchFamily="34" charset="0"/>
            </a:endParaRPr>
          </a:p>
        </p:txBody>
      </p:sp>
      <p:sp>
        <p:nvSpPr>
          <p:cNvPr id="3" name="Slide Number Placeholder 5">
            <a:extLst>
              <a:ext uri="{FF2B5EF4-FFF2-40B4-BE49-F238E27FC236}">
                <a16:creationId xmlns:a16="http://schemas.microsoft.com/office/drawing/2014/main" id="{2FE0EA1D-FF35-B8D7-7E09-7FD15770EC36}"/>
              </a:ext>
            </a:extLst>
          </p:cNvPr>
          <p:cNvSpPr txBox="1">
            <a:spLocks/>
          </p:cNvSpPr>
          <p:nvPr/>
        </p:nvSpPr>
        <p:spPr>
          <a:xfrm>
            <a:off x="8839200" y="6451600"/>
            <a:ext cx="2743200" cy="2508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F3F2B2B-7562-479E-82F7-5BE59BD56D98}" type="slidenum">
              <a:rPr lang="en-GB" sz="1100" smtClean="0">
                <a:solidFill>
                  <a:srgbClr val="22294F"/>
                </a:solidFill>
                <a:latin typeface="Avenir" panose="020B0503020203020204"/>
              </a:rPr>
              <a:pPr algn="r">
                <a:defRPr/>
              </a:pPr>
              <a:t>9</a:t>
            </a:fld>
            <a:endParaRPr lang="en-GB" sz="1100">
              <a:solidFill>
                <a:srgbClr val="22294F"/>
              </a:solidFill>
              <a:latin typeface="Avenir" panose="020B0503020203020204"/>
            </a:endParaRPr>
          </a:p>
        </p:txBody>
      </p:sp>
    </p:spTree>
    <p:extLst>
      <p:ext uri="{BB962C8B-B14F-4D97-AF65-F5344CB8AC3E}">
        <p14:creationId xmlns:p14="http://schemas.microsoft.com/office/powerpoint/2010/main" val="27725903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a27cbf70-86e2-423c-8a7e-d5f4103c9d39"/>
  <p:tag name="SLIDO_EVENT_SECTION_UUID" val="1b7f2aac-edb0-4c7c-84b3-71bbe7a0944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New brand colours">
      <a:dk1>
        <a:srgbClr val="22294F"/>
      </a:dk1>
      <a:lt1>
        <a:sysClr val="window" lastClr="FFFFFF"/>
      </a:lt1>
      <a:dk2>
        <a:srgbClr val="000000"/>
      </a:dk2>
      <a:lt2>
        <a:srgbClr val="ECEAE6"/>
      </a:lt2>
      <a:accent1>
        <a:srgbClr val="22294F"/>
      </a:accent1>
      <a:accent2>
        <a:srgbClr val="15B4B6"/>
      </a:accent2>
      <a:accent3>
        <a:srgbClr val="EF7B10"/>
      </a:accent3>
      <a:accent4>
        <a:srgbClr val="ECEAE6"/>
      </a:accent4>
      <a:accent5>
        <a:srgbClr val="347FB6"/>
      </a:accent5>
      <a:accent6>
        <a:srgbClr val="A8D0EF"/>
      </a:accent6>
      <a:hlink>
        <a:srgbClr val="FAB518"/>
      </a:hlink>
      <a:folHlink>
        <a:srgbClr val="FFFFFF"/>
      </a:folHlink>
    </a:clrScheme>
    <a:fontScheme name="Custom 1">
      <a:majorFont>
        <a:latin typeface="Georgi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 Re NEW Slide Deck JD" id="{6EAFE4AF-64B7-4C6F-9159-BCF11BE22D3C}" vid="{39AE9404-D22C-496B-9D80-9D64B150E742}"/>
    </a:ext>
  </a:extLst>
</a:theme>
</file>

<file path=ppt/theme/theme2.xml><?xml version="1.0" encoding="utf-8"?>
<a:theme xmlns:a="http://schemas.openxmlformats.org/drawingml/2006/main" name="Office Theme">
  <a:themeElements>
    <a:clrScheme name="Custom 1">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5" ma:contentTypeDescription="" ma:contentTypeScope="" ma:versionID="8c1134c8d9aea38da993f15c9e4c14b1">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339d4051a3428176d9d511de67f9022f"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Source_x0020_Document_x0020_ID" minOccurs="0"/>
                <xsd:element ref="ns2:CMS_x0020_Document_x0020_ID" minOccurs="0"/>
                <xsd:element ref="ns2:Published" minOccurs="0"/>
                <xsd:element ref="ns2:Start_x0020_publishing" minOccurs="0"/>
                <xsd:element ref="ns2:Stop_x0020_publishing" minOccurs="0"/>
                <xsd:element ref="ns2:Created-Date" minOccurs="0"/>
                <xsd:element ref="ns3:wic_System_Copyright" minOccurs="0"/>
                <xsd:element ref="ns2:CPD" minOccurs="0"/>
                <xsd:element ref="ns2:Level" minOccurs="0"/>
                <xsd:element ref="ns2:Age_x0020_Group" minOccurs="0"/>
                <xsd:element ref="ns2:Availability" minOccurs="0"/>
                <xsd:element ref="ns2:External-link" minOccurs="0"/>
                <xsd:element ref="ns2:Membership"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No_x0020_Web_x0020_Index"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Source_x0020_Document_x0020_ID" ma:index="3" nillable="true" ma:displayName="Source Document ID" ma:description="ID of the document in the Team Sites" ma:internalName="Source_x0020_Document_x0020_ID" ma:readOnly="false">
      <xsd:simpleType>
        <xsd:restriction base="dms:Text">
          <xsd:maxLength value="255"/>
        </xsd:restriction>
      </xsd:simpleType>
    </xsd:element>
    <xsd:element name="CMS_x0020_Document_x0020_ID" ma:index="4" nillable="true" ma:displayName="CMS Document ID" ma:description="ID of the document in CMS" ma:internalName="CMS_x0020_Document_x0020_ID" ma:readOnly="false">
      <xsd:simpleType>
        <xsd:restriction base="dms:Text">
          <xsd:maxLength value="255"/>
        </xsd:restriction>
      </xsd:simpleType>
    </xsd:element>
    <xsd:element name="Published" ma:index="5" nillable="true" ma:displayName="Published" ma:default="0" ma:hidden="true" ma:internalName="Published" ma:readOnly="false">
      <xsd:simpleType>
        <xsd:restriction base="dms:Boolean"/>
      </xsd:simpleType>
    </xsd:element>
    <xsd:element name="Start_x0020_publishing" ma:index="6" nillable="true" ma:displayName="Start publishing" ma:format="DateOnly" ma:hidden="true" ma:internalName="Start_x0020_publishing" ma:readOnly="false">
      <xsd:simpleType>
        <xsd:restriction base="dms:DateTime"/>
      </xsd:simpleType>
    </xsd:element>
    <xsd:element name="Stop_x0020_publishing" ma:index="7" nillable="true" ma:displayName="Stop publishing" ma:format="DateOnly" ma:hidden="true" ma:internalName="Stop_x0020_publishing" ma:readOnly="false">
      <xsd:simpleType>
        <xsd:restriction base="dms:DateTime"/>
      </xsd:simpleType>
    </xsd:element>
    <xsd:element name="Created-Date" ma:index="8" nillable="true" ma:displayName="Created-Date" ma:format="DateOnly" ma:internalName="Created_x002d_Date" ma:readOnly="false">
      <xsd:simpleType>
        <xsd:restriction base="dms:DateTime"/>
      </xsd:simpleType>
    </xsd:element>
    <xsd:element name="CPD" ma:index="11" nillable="true" ma:displayName="CPD" ma:decimals="2" ma:internalName="CPD" ma:readOnly="false">
      <xsd:simpleType>
        <xsd:restriction base="dms:Number"/>
      </xsd:simpleType>
    </xsd:element>
    <xsd:element name="Level" ma:index="12"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External-link" ma:index="21" nillable="true" ma:displayName="External-link" ma:internalName="External_x002d_link" ma:readOnly="false">
      <xsd:simpleType>
        <xsd:restriction base="dms:Text">
          <xsd:maxLength value="255"/>
        </xsd:restriction>
      </xsd:simpleType>
    </xsd:element>
    <xsd:element name="Membership" ma:index="22" nillable="true" ma:displayName="Membership" ma:internalName="Membership"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No_x0020_Web_x0020_Index" ma:index="40" nillable="true" ma:displayName="No Web Index" ma:default="0" ma:internalName="No_x0020_Web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0"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 ma:index="41" nillable="true" ma:displayName="Document ID Value" ma:description="The value of the document ID assigned to this item." ma:indexed="true"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29</Value>
      <Value>24</Value>
      <Value>40</Value>
      <Value>21</Value>
      <Value>38</Value>
      <Value>97</Value>
    </TaxCatchAll>
    <Stop_x0020_publishing xmlns="b9043e53-a078-4fe1-9a97-1dc890974721" xsi:nil="true"/>
    <Region xmlns="b9043e53-a078-4fe1-9a97-1dc890974721" xsi:nil="true"/>
    <No_x0020_Web_x0020_Index xmlns="b9043e53-a078-4fe1-9a97-1dc890974721">false</No_x0020_Web_x0020_Index>
    <Published xmlns="b9043e53-a078-4fe1-9a97-1dc890974721">false</Published>
    <Start_x0020_publishing xmlns="b9043e53-a078-4fe1-9a97-1dc890974721" xsi:nil="true"/>
    <na442cf9b07645d39bff0c316c917a88 xmlns="b9043e53-a078-4fe1-9a97-1dc890974721">
      <Terms xmlns="http://schemas.microsoft.com/office/infopath/2007/PartnerControls"/>
    </na442cf9b07645d39bff0c316c917a88>
    <Level xmlns="b9043e53-a078-4fe1-9a97-1dc890974721" xsi:nil="true"/>
    <Availability xmlns="b9043e53-a078-4fe1-9a97-1dc890974721" xsi:nil="true"/>
    <_ExtendedDescription xmlns="http://schemas.microsoft.com/sharepoint/v3">For years, the “annuity puzzle” in Australia has been a subject of intense scrutiny. Despite the clear need for guaranteed retirement income products, their uptake remains surprisingly low. This phenomenon isn’t unique to Australia; even in countries like the UK and the US, where annuity adoption is higher, the numbers still fall short of expectations. In an ambitious collaboration, Pacific Life Re and the Harvard College Consulting Club embarked on a mission to uncover the “why” behind this trend and, more importantly, to determine actionable solutions. Our comprehensive analysis spanned retirement markets in the U.S., U.K., and Australia, delving into current perceptions and understanding of retirement products. We explored the educational landscape, conducted a thorough literature review, and engaged with working-age adults (18-65) through focus groups across all three countries. Our goal was to identify the key factors influencing demand for guaranteed retirement income solutions, including education, digital tools, and product features. With the retirement income covenant now in effect for three years, it’s crucial for us in the actuarial profession to expand our perspective on the value we offer to retirees and those nearing retirement. While we might excel in understanding longevity and market risks and creating practical products, if we are not supporting peoples education, what value do we provide as individuals make these pivotal and complex retirement decisions? Join us as we delve into these findings and discuss how we can better equip people for their retirement journey. Let’s ensure we’re not just managing risks but also empowering individuals with the knowledge they need to make informed choices.</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All Actuaries Summit</TermName>
          <TermId xmlns="http://schemas.microsoft.com/office/infopath/2007/PartnerControls">57ed7ee8-003a-406d-a47c-605a474390f3</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Life Insurance</TermName>
          <TermId xmlns="http://schemas.microsoft.com/office/infopath/2007/PartnerControls">2f4b7b7b-e853-4c23-b89a-c367646d2d02</TermId>
        </TermInfo>
        <TermInfo xmlns="http://schemas.microsoft.com/office/infopath/2007/PartnerControls">
          <TermName xmlns="http://schemas.microsoft.com/office/infopath/2007/PartnerControls">Superannuation and Investments</TermName>
          <TermId xmlns="http://schemas.microsoft.com/office/infopath/2007/PartnerControls">c4023ceb-8694-42da-8304-ff16c412bbef</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2025-06-12T14:00:00+00:00</Created-Date>
    <wic_System_Copyright xmlns="http://schemas.microsoft.com/sharepoint/v3/fields" xsi:nil="true"/>
    <new-release-expiry xmlns="b9043e53-a078-4fe1-9a97-1dc890974721" xsi:nil="true"/>
    <_dlc_DocId xmlns="7c09f450-3099-4ab0-9797-308ed8a26daf">CE6YYQN64SX3-786882053-16276</_dlc_DocId>
    <_dlc_DocIdUrl xmlns="7c09f450-3099-4ab0-9797-308ed8a26daf">
      <Url>https://actuaries.sharepoint.com/sites/DMS/_layouts/15/DocIdRedir.aspx?ID=CE6YYQN64SX3-786882053-16276</Url>
      <Description>CE6YYQN64SX3-786882053-16276</Description>
    </_dlc_DocIdUrl>
  </documentManagement>
</p:properti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EC51620-2106-4F95-AC1C-DFA3C2F7EE03}"/>
</file>

<file path=customXml/itemProps2.xml><?xml version="1.0" encoding="utf-8"?>
<ds:datastoreItem xmlns:ds="http://schemas.openxmlformats.org/officeDocument/2006/customXml" ds:itemID="{C0AA6794-0F03-42A8-B6A1-9E79F414CCC5}"/>
</file>

<file path=customXml/itemProps3.xml><?xml version="1.0" encoding="utf-8"?>
<ds:datastoreItem xmlns:ds="http://schemas.openxmlformats.org/officeDocument/2006/customXml" ds:itemID="{745DD4E9-48EB-4B1A-ACAA-92523E07A1A6}"/>
</file>

<file path=customXml/itemProps4.xml><?xml version="1.0" encoding="utf-8"?>
<ds:datastoreItem xmlns:ds="http://schemas.openxmlformats.org/officeDocument/2006/customXml" ds:itemID="{9A5C0638-7BD5-4BEF-B862-FC127E01B174}"/>
</file>

<file path=customXml/itemProps5.xml><?xml version="1.0" encoding="utf-8"?>
<ds:datastoreItem xmlns:ds="http://schemas.openxmlformats.org/officeDocument/2006/customXml" ds:itemID="{EAFF9354-570C-4D1E-961D-D43121256C2E}"/>
</file>

<file path=docProps/app.xml><?xml version="1.0" encoding="utf-8"?>
<Properties xmlns="http://schemas.openxmlformats.org/officeDocument/2006/extended-properties" xmlns:vt="http://schemas.openxmlformats.org/officeDocument/2006/docPropsVTypes">
  <Template>1_Office Theme</Template>
  <TotalTime>1641</TotalTime>
  <Words>4389</Words>
  <Application>Microsoft Office PowerPoint</Application>
  <PresentationFormat>Widescreen</PresentationFormat>
  <Paragraphs>503</Paragraphs>
  <Slides>28</Slides>
  <Notes>10</Notes>
  <HiddenSlides>0</HiddenSlides>
  <MMClips>0</MMClips>
  <ScaleCrop>false</ScaleCrop>
  <HeadingPairs>
    <vt:vector size="8" baseType="variant">
      <vt:variant>
        <vt:lpstr>Fonts Used</vt:lpstr>
      </vt:variant>
      <vt:variant>
        <vt:i4>19</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50" baseType="lpstr">
      <vt:lpstr>ABC Oracle</vt:lpstr>
      <vt:lpstr>ABC Oracle Medium</vt:lpstr>
      <vt:lpstr>-apple-system</vt:lpstr>
      <vt:lpstr>Arial</vt:lpstr>
      <vt:lpstr>Avenir</vt:lpstr>
      <vt:lpstr>Avenir Book</vt:lpstr>
      <vt:lpstr>Avenir Next</vt:lpstr>
      <vt:lpstr>Avenir Next Demi Bold</vt:lpstr>
      <vt:lpstr>Avenir Next LT Pro</vt:lpstr>
      <vt:lpstr>Avenir Next Regular</vt:lpstr>
      <vt:lpstr>Calibri</vt:lpstr>
      <vt:lpstr>Courier New</vt:lpstr>
      <vt:lpstr>Georgia</vt:lpstr>
      <vt:lpstr>Georgia Pro</vt:lpstr>
      <vt:lpstr>Georgia Pro SemiBold</vt:lpstr>
      <vt:lpstr>Segoe Sans</vt:lpstr>
      <vt:lpstr>Segoe UI</vt:lpstr>
      <vt:lpstr>Tahoma</vt:lpstr>
      <vt:lpstr>Times New Roman</vt:lpstr>
      <vt:lpstr>1_Office Theme</vt:lpstr>
      <vt:lpstr>Office Theme</vt:lpstr>
      <vt:lpstr>think-cell Slide</vt:lpstr>
      <vt:lpstr>Decoding Annuities: Unveiling Global Trends and Solutions</vt:lpstr>
      <vt:lpstr>Contents</vt:lpstr>
      <vt:lpstr>Introduction</vt:lpstr>
      <vt:lpstr>Introduction</vt:lpstr>
      <vt:lpstr>Introduction</vt:lpstr>
      <vt:lpstr>Investigation Purpose  What were we trying to achieve? </vt:lpstr>
      <vt:lpstr>Key takeaways What were our key findings? </vt:lpstr>
      <vt:lpstr>Market Context</vt:lpstr>
      <vt:lpstr>Focus Markets Which markets did we select for our analysis and why?</vt:lpstr>
      <vt:lpstr>PowerPoint Presentation</vt:lpstr>
      <vt:lpstr>PowerPoint Presentation</vt:lpstr>
      <vt:lpstr>PowerPoint Presentation</vt:lpstr>
      <vt:lpstr>PowerPoint Presentation</vt:lpstr>
      <vt:lpstr>Research Framework</vt:lpstr>
      <vt:lpstr>Research Framework What was the overall approach?</vt:lpstr>
      <vt:lpstr>Research Framework What was the methodology for setting up the focus groups?</vt:lpstr>
      <vt:lpstr>Key Results</vt:lpstr>
      <vt:lpstr>Generational Profiles of Australians Where do Australians fit on the retirement continuum? </vt:lpstr>
      <vt:lpstr>Generational Profiles of Australians Where do Australians fit on the retirement continuum? </vt:lpstr>
      <vt:lpstr>Generational Profiles of Australians What are the observable effects?</vt:lpstr>
      <vt:lpstr>Generational Profiles of Australians How do we tailor our solutions?</vt:lpstr>
      <vt:lpstr>Solutions that can increase customer demand One size does not fit all in Retirement Solutions</vt:lpstr>
      <vt:lpstr>Overseas case studies  What can we learn from our US colleagues?</vt:lpstr>
      <vt:lpstr>Overseas case studies  Recent US regulation changes</vt:lpstr>
      <vt:lpstr>Overseas Case Studies  What can we learn from our UK colleagues?</vt:lpstr>
      <vt:lpstr>Conclusion</vt:lpstr>
      <vt:lpstr>Global Trends and Solutions “unveiled”</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2025: Decoding Annuities: Unveiling Global Trends and Solutions</dc:title>
  <dc:subject/>
  <dc:creator>Helena Hayes and Hamish Wilson</dc:creator>
  <cp:keywords/>
  <dc:description/>
  <cp:lastModifiedBy>Hayes, Helena</cp:lastModifiedBy>
  <cp:revision>2</cp:revision>
  <dcterms:created xsi:type="dcterms:W3CDTF">2023-07-25T17:16:48Z</dcterms:created>
  <dcterms:modified xsi:type="dcterms:W3CDTF">2025-06-06T07:55:11Z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ca07537-3519-4758-a98c-68d0ae03748e_Enabled">
    <vt:lpwstr>true</vt:lpwstr>
  </property>
  <property fmtid="{D5CDD505-2E9C-101B-9397-08002B2CF9AE}" pid="3" name="MSIP_Label_dca07537-3519-4758-a98c-68d0ae03748e_SetDate">
    <vt:lpwstr>2023-04-24T15:35:10Z</vt:lpwstr>
  </property>
  <property fmtid="{D5CDD505-2E9C-101B-9397-08002B2CF9AE}" pid="4" name="MSIP_Label_dca07537-3519-4758-a98c-68d0ae03748e_Method">
    <vt:lpwstr>Standard</vt:lpwstr>
  </property>
  <property fmtid="{D5CDD505-2E9C-101B-9397-08002B2CF9AE}" pid="5" name="MSIP_Label_dca07537-3519-4758-a98c-68d0ae03748e_Name">
    <vt:lpwstr>Internal Use</vt:lpwstr>
  </property>
  <property fmtid="{D5CDD505-2E9C-101B-9397-08002B2CF9AE}" pid="6" name="MSIP_Label_dca07537-3519-4758-a98c-68d0ae03748e_SiteId">
    <vt:lpwstr>e5bd3c32-3235-4c1d-a4e2-80e86c8cc2e7</vt:lpwstr>
  </property>
  <property fmtid="{D5CDD505-2E9C-101B-9397-08002B2CF9AE}" pid="7" name="MSIP_Label_dca07537-3519-4758-a98c-68d0ae03748e_ActionId">
    <vt:lpwstr>ea16e467-ba1f-4d34-b7d4-16deba43c753</vt:lpwstr>
  </property>
  <property fmtid="{D5CDD505-2E9C-101B-9397-08002B2CF9AE}" pid="8" name="MSIP_Label_dca07537-3519-4758-a98c-68d0ae03748e_ContentBits">
    <vt:lpwstr>0</vt:lpwstr>
  </property>
  <property fmtid="{D5CDD505-2E9C-101B-9397-08002B2CF9AE}" pid="9" name="SlidoAppVersion">
    <vt:lpwstr>1.5.3.3511</vt:lpwstr>
  </property>
  <property fmtid="{D5CDD505-2E9C-101B-9397-08002B2CF9AE}" pid="10" name="ContentTypeId">
    <vt:lpwstr>0x0101005B474B5874136940B1FCFFA385B6F80C00B91DFC3462D36342B5E9C63B1B6AF453</vt:lpwstr>
  </property>
  <property fmtid="{D5CDD505-2E9C-101B-9397-08002B2CF9AE}" pid="11" name="_dlc_DocIdItemGuid">
    <vt:lpwstr>bb42f158-3182-469f-b8d7-da436da00245</vt:lpwstr>
  </property>
  <property fmtid="{D5CDD505-2E9C-101B-9397-08002B2CF9AE}" pid="12" name="MediaServiceImageTags">
    <vt:lpwstr/>
  </property>
  <property fmtid="{D5CDD505-2E9C-101B-9397-08002B2CF9AE}" pid="13" name="Prototype_Education_Programs">
    <vt:lpwstr/>
  </property>
  <property fmtid="{D5CDD505-2E9C-101B-9397-08002B2CF9AE}" pid="14" name="Prototype_CPD_Activity_Format">
    <vt:lpwstr>33;#Presentation Slides|d40094d7-41bb-4670-ae67-14554674b2a3</vt:lpwstr>
  </property>
  <property fmtid="{D5CDD505-2E9C-101B-9397-08002B2CF9AE}" pid="15" name="Prototype_Practice_Area">
    <vt:lpwstr>24;#Life Insurance|2f4b7b7b-e853-4c23-b89a-c367646d2d02;#21;#Superannuation and Investments|c4023ceb-8694-42da-8304-ff16c412bbef</vt:lpwstr>
  </property>
  <property fmtid="{D5CDD505-2E9C-101B-9397-08002B2CF9AE}" pid="16" name="Prototype_Content_Types">
    <vt:lpwstr>29;#Presentation slides|82514a72-d478-4557-818e-561b0f30fbaf</vt:lpwstr>
  </property>
  <property fmtid="{D5CDD505-2E9C-101B-9397-08002B2CF9AE}" pid="17" name="Prototype_Tags">
    <vt:lpwstr>40;#Past Event|81820cd3-45f0-44e5-97c3-ef5505ffe26e;#97;#All Actuaries Summit|57ed7ee8-003a-406d-a47c-605a474390f3</vt:lpwstr>
  </property>
  <property fmtid="{D5CDD505-2E9C-101B-9397-08002B2CF9AE}" pid="18" name="lcf76f155ced4ddcb4097134ff3c332f">
    <vt:lpwstr/>
  </property>
  <property fmtid="{D5CDD505-2E9C-101B-9397-08002B2CF9AE}" pid="19" name="Prototype_Event_Types">
    <vt:lpwstr>38;#Major Events|741f9fd0-c1f0-4e98-ad79-70afc16eedf5</vt:lpwstr>
  </property>
</Properties>
</file>