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sldIdLst>
    <p:sldId id="278" r:id="rId5"/>
    <p:sldId id="276" r:id="rId6"/>
    <p:sldId id="258" r:id="rId7"/>
    <p:sldId id="259" r:id="rId8"/>
    <p:sldId id="262" r:id="rId9"/>
    <p:sldId id="311" r:id="rId10"/>
    <p:sldId id="281" r:id="rId11"/>
    <p:sldId id="313" r:id="rId12"/>
    <p:sldId id="285" r:id="rId13"/>
    <p:sldId id="284" r:id="rId14"/>
    <p:sldId id="318" r:id="rId15"/>
    <p:sldId id="329" r:id="rId16"/>
    <p:sldId id="330" r:id="rId17"/>
    <p:sldId id="328" r:id="rId18"/>
    <p:sldId id="331" r:id="rId19"/>
    <p:sldId id="332" r:id="rId20"/>
    <p:sldId id="323" r:id="rId21"/>
    <p:sldId id="302" r:id="rId22"/>
    <p:sldId id="303" r:id="rId23"/>
    <p:sldId id="334" r:id="rId24"/>
    <p:sldId id="333" r:id="rId25"/>
    <p:sldId id="305" r:id="rId26"/>
    <p:sldId id="324" r:id="rId27"/>
    <p:sldId id="322" r:id="rId28"/>
    <p:sldId id="335" r:id="rId29"/>
    <p:sldId id="325" r:id="rId30"/>
    <p:sldId id="312" r:id="rId31"/>
    <p:sldId id="341" r:id="rId32"/>
    <p:sldId id="336" r:id="rId33"/>
    <p:sldId id="337" r:id="rId34"/>
    <p:sldId id="338" r:id="rId35"/>
    <p:sldId id="339" r:id="rId36"/>
    <p:sldId id="326" r:id="rId37"/>
    <p:sldId id="291" r:id="rId38"/>
    <p:sldId id="294" r:id="rId39"/>
    <p:sldId id="340" r:id="rId40"/>
    <p:sldId id="288" r:id="rId41"/>
    <p:sldId id="290" r:id="rId42"/>
    <p:sldId id="293" r:id="rId43"/>
    <p:sldId id="292" r:id="rId44"/>
    <p:sldId id="298" r:id="rId45"/>
    <p:sldId id="283" r:id="rId46"/>
    <p:sldId id="300" r:id="rId47"/>
    <p:sldId id="263" r:id="rId48"/>
    <p:sldId id="27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7C4657-808E-BA37-0569-D9B8CD33F77B}" name="Jin Cui" initials="JC" userId="S::jin.cui2@tal.com.au::93421a0a-23a2-4ca6-922e-3b60fc43c17e" providerId="AD"/>
  <p188:author id="{111732EA-4E08-B3BF-9707-9404CD381E70}" name="Tim Lam" initials="TL" userId="S::Tim.Lam@GENRE.COM::6e4deb85-0b4e-4dfb-b051-b34f4f922c2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1" autoAdjust="0"/>
    <p:restoredTop sz="82520" autoAdjust="0"/>
  </p:normalViewPr>
  <p:slideViewPr>
    <p:cSldViewPr snapToGrid="0">
      <p:cViewPr varScale="1">
        <p:scale>
          <a:sx n="124" d="100"/>
          <a:sy n="124" d="100"/>
        </p:scale>
        <p:origin x="1602"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8" Type="http://schemas.openxmlformats.org/officeDocument/2006/relationships/customXml" Target="../customXml/item5.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ustomXml" Target="../customXml/item4.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Lam" userId="6e4deb85-0b4e-4dfb-b051-b34f4f922c25" providerId="ADAL" clId="{A9EC47A6-2516-4F4E-A52D-30B22397CB2D}"/>
    <pc:docChg chg="modSld">
      <pc:chgData name="Tim Lam" userId="6e4deb85-0b4e-4dfb-b051-b34f4f922c25" providerId="ADAL" clId="{A9EC47A6-2516-4F4E-A52D-30B22397CB2D}" dt="2025-06-10T00:28:55.486" v="28" actId="20577"/>
      <pc:docMkLst>
        <pc:docMk/>
      </pc:docMkLst>
      <pc:sldChg chg="modNotesTx">
        <pc:chgData name="Tim Lam" userId="6e4deb85-0b4e-4dfb-b051-b34f4f922c25" providerId="ADAL" clId="{A9EC47A6-2516-4F4E-A52D-30B22397CB2D}" dt="2025-06-10T00:26:09.763" v="3" actId="20577"/>
        <pc:sldMkLst>
          <pc:docMk/>
          <pc:sldMk cId="3741999750" sldId="262"/>
        </pc:sldMkLst>
      </pc:sldChg>
      <pc:sldChg chg="modNotesTx">
        <pc:chgData name="Tim Lam" userId="6e4deb85-0b4e-4dfb-b051-b34f4f922c25" providerId="ADAL" clId="{A9EC47A6-2516-4F4E-A52D-30B22397CB2D}" dt="2025-06-10T00:27:04.676" v="17" actId="5793"/>
        <pc:sldMkLst>
          <pc:docMk/>
          <pc:sldMk cId="638612762" sldId="281"/>
        </pc:sldMkLst>
      </pc:sldChg>
      <pc:sldChg chg="modNotesTx">
        <pc:chgData name="Tim Lam" userId="6e4deb85-0b4e-4dfb-b051-b34f4f922c25" providerId="ADAL" clId="{A9EC47A6-2516-4F4E-A52D-30B22397CB2D}" dt="2025-06-10T00:26:20.455" v="6" actId="20577"/>
        <pc:sldMkLst>
          <pc:docMk/>
          <pc:sldMk cId="2857774611" sldId="284"/>
        </pc:sldMkLst>
      </pc:sldChg>
      <pc:sldChg chg="modNotesTx">
        <pc:chgData name="Tim Lam" userId="6e4deb85-0b4e-4dfb-b051-b34f4f922c25" providerId="ADAL" clId="{A9EC47A6-2516-4F4E-A52D-30B22397CB2D}" dt="2025-06-10T00:28:35.210" v="18" actId="20577"/>
        <pc:sldMkLst>
          <pc:docMk/>
          <pc:sldMk cId="3103167199" sldId="302"/>
        </pc:sldMkLst>
      </pc:sldChg>
      <pc:sldChg chg="modNotesTx">
        <pc:chgData name="Tim Lam" userId="6e4deb85-0b4e-4dfb-b051-b34f4f922c25" providerId="ADAL" clId="{A9EC47A6-2516-4F4E-A52D-30B22397CB2D}" dt="2025-06-10T00:28:37.556" v="20" actId="5793"/>
        <pc:sldMkLst>
          <pc:docMk/>
          <pc:sldMk cId="1427451890" sldId="303"/>
        </pc:sldMkLst>
      </pc:sldChg>
      <pc:sldChg chg="modNotesTx">
        <pc:chgData name="Tim Lam" userId="6e4deb85-0b4e-4dfb-b051-b34f4f922c25" providerId="ADAL" clId="{A9EC47A6-2516-4F4E-A52D-30B22397CB2D}" dt="2025-06-10T00:28:44.977" v="24" actId="5793"/>
        <pc:sldMkLst>
          <pc:docMk/>
          <pc:sldMk cId="1333342406" sldId="305"/>
        </pc:sldMkLst>
      </pc:sldChg>
      <pc:sldChg chg="modNotesTx">
        <pc:chgData name="Tim Lam" userId="6e4deb85-0b4e-4dfb-b051-b34f4f922c25" providerId="ADAL" clId="{A9EC47A6-2516-4F4E-A52D-30B22397CB2D}" dt="2025-06-10T00:28:55.486" v="28" actId="20577"/>
        <pc:sldMkLst>
          <pc:docMk/>
          <pc:sldMk cId="3042493155" sldId="312"/>
        </pc:sldMkLst>
      </pc:sldChg>
      <pc:sldChg chg="modNotesTx">
        <pc:chgData name="Tim Lam" userId="6e4deb85-0b4e-4dfb-b051-b34f4f922c25" providerId="ADAL" clId="{A9EC47A6-2516-4F4E-A52D-30B22397CB2D}" dt="2025-06-10T00:27:00.568" v="16" actId="5793"/>
        <pc:sldMkLst>
          <pc:docMk/>
          <pc:sldMk cId="3007949831" sldId="313"/>
        </pc:sldMkLst>
      </pc:sldChg>
      <pc:sldChg chg="modNotesTx">
        <pc:chgData name="Tim Lam" userId="6e4deb85-0b4e-4dfb-b051-b34f4f922c25" providerId="ADAL" clId="{A9EC47A6-2516-4F4E-A52D-30B22397CB2D}" dt="2025-06-10T00:26:23.487" v="7" actId="20577"/>
        <pc:sldMkLst>
          <pc:docMk/>
          <pc:sldMk cId="2489500157" sldId="318"/>
        </pc:sldMkLst>
      </pc:sldChg>
      <pc:sldChg chg="modNotesTx">
        <pc:chgData name="Tim Lam" userId="6e4deb85-0b4e-4dfb-b051-b34f4f922c25" providerId="ADAL" clId="{A9EC47A6-2516-4F4E-A52D-30B22397CB2D}" dt="2025-06-10T00:28:47.822" v="25" actId="20577"/>
        <pc:sldMkLst>
          <pc:docMk/>
          <pc:sldMk cId="720073809" sldId="322"/>
        </pc:sldMkLst>
      </pc:sldChg>
      <pc:sldChg chg="modNotesTx">
        <pc:chgData name="Tim Lam" userId="6e4deb85-0b4e-4dfb-b051-b34f4f922c25" providerId="ADAL" clId="{A9EC47A6-2516-4F4E-A52D-30B22397CB2D}" dt="2025-06-10T00:26:30.223" v="10" actId="20577"/>
        <pc:sldMkLst>
          <pc:docMk/>
          <pc:sldMk cId="3732379433" sldId="328"/>
        </pc:sldMkLst>
      </pc:sldChg>
      <pc:sldChg chg="modNotesTx">
        <pc:chgData name="Tim Lam" userId="6e4deb85-0b4e-4dfb-b051-b34f4f922c25" providerId="ADAL" clId="{A9EC47A6-2516-4F4E-A52D-30B22397CB2D}" dt="2025-06-10T00:26:25.899" v="8" actId="20577"/>
        <pc:sldMkLst>
          <pc:docMk/>
          <pc:sldMk cId="2557717972" sldId="329"/>
        </pc:sldMkLst>
      </pc:sldChg>
      <pc:sldChg chg="modNotesTx">
        <pc:chgData name="Tim Lam" userId="6e4deb85-0b4e-4dfb-b051-b34f4f922c25" providerId="ADAL" clId="{A9EC47A6-2516-4F4E-A52D-30B22397CB2D}" dt="2025-06-10T00:26:53.797" v="15" actId="5793"/>
        <pc:sldMkLst>
          <pc:docMk/>
          <pc:sldMk cId="3866834754" sldId="330"/>
        </pc:sldMkLst>
      </pc:sldChg>
      <pc:sldChg chg="modNotesTx">
        <pc:chgData name="Tim Lam" userId="6e4deb85-0b4e-4dfb-b051-b34f4f922c25" providerId="ADAL" clId="{A9EC47A6-2516-4F4E-A52D-30B22397CB2D}" dt="2025-06-10T00:26:47.094" v="13" actId="5793"/>
        <pc:sldMkLst>
          <pc:docMk/>
          <pc:sldMk cId="2678504123" sldId="331"/>
        </pc:sldMkLst>
      </pc:sldChg>
      <pc:sldChg chg="modNotesTx">
        <pc:chgData name="Tim Lam" userId="6e4deb85-0b4e-4dfb-b051-b34f4f922c25" providerId="ADAL" clId="{A9EC47A6-2516-4F4E-A52D-30B22397CB2D}" dt="2025-06-10T00:26:35.361" v="12" actId="20577"/>
        <pc:sldMkLst>
          <pc:docMk/>
          <pc:sldMk cId="877133011" sldId="332"/>
        </pc:sldMkLst>
      </pc:sldChg>
      <pc:sldChg chg="modNotesTx">
        <pc:chgData name="Tim Lam" userId="6e4deb85-0b4e-4dfb-b051-b34f4f922c25" providerId="ADAL" clId="{A9EC47A6-2516-4F4E-A52D-30B22397CB2D}" dt="2025-06-10T00:28:41.743" v="22" actId="20577"/>
        <pc:sldMkLst>
          <pc:docMk/>
          <pc:sldMk cId="1891537779" sldId="333"/>
        </pc:sldMkLst>
      </pc:sldChg>
      <pc:sldChg chg="modNotesTx">
        <pc:chgData name="Tim Lam" userId="6e4deb85-0b4e-4dfb-b051-b34f4f922c25" providerId="ADAL" clId="{A9EC47A6-2516-4F4E-A52D-30B22397CB2D}" dt="2025-06-10T00:28:39.681" v="21" actId="20577"/>
        <pc:sldMkLst>
          <pc:docMk/>
          <pc:sldMk cId="4051059984" sldId="334"/>
        </pc:sldMkLst>
      </pc:sldChg>
      <pc:sldChg chg="modNotesTx">
        <pc:chgData name="Tim Lam" userId="6e4deb85-0b4e-4dfb-b051-b34f4f922c25" providerId="ADAL" clId="{A9EC47A6-2516-4F4E-A52D-30B22397CB2D}" dt="2025-06-10T00:28:50.224" v="27" actId="5793"/>
        <pc:sldMkLst>
          <pc:docMk/>
          <pc:sldMk cId="1358137758" sldId="3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A4CF7-9883-7542-8774-50E62ADBD844}" type="datetimeFigureOut">
              <a:rPr lang="en-US" smtClean="0"/>
              <a:t>6/10/2025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A80CD-AE39-0C4B-A880-515F813E088A}" type="slidenum">
              <a:rPr lang="en-US" smtClean="0"/>
              <a:t>‹#›</a:t>
            </a:fld>
            <a:endParaRPr lang="en-US"/>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1BEA80CD-AE39-0C4B-A880-515F813E088A}" type="slidenum">
              <a:rPr lang="en-US" smtClean="0"/>
              <a:t>5</a:t>
            </a:fld>
            <a:endParaRPr lang="en-US"/>
          </a:p>
        </p:txBody>
      </p:sp>
    </p:spTree>
    <p:extLst>
      <p:ext uri="{BB962C8B-B14F-4D97-AF65-F5344CB8AC3E}">
        <p14:creationId xmlns:p14="http://schemas.microsoft.com/office/powerpoint/2010/main" val="972803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0DAA6-4FD8-F315-D4D6-A02D5861EF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9424A5-11A3-C8AA-2006-5931071C0B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B2BB00-5E0D-7185-74D4-A04FDC69EF2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1ECFB57-EB89-A1FF-0513-A7100728D59D}"/>
              </a:ext>
            </a:extLst>
          </p:cNvPr>
          <p:cNvSpPr>
            <a:spLocks noGrp="1"/>
          </p:cNvSpPr>
          <p:nvPr>
            <p:ph type="sldNum" sz="quarter" idx="5"/>
          </p:nvPr>
        </p:nvSpPr>
        <p:spPr/>
        <p:txBody>
          <a:bodyPr/>
          <a:lstStyle/>
          <a:p>
            <a:fld id="{1BEA80CD-AE39-0C4B-A880-515F813E088A}" type="slidenum">
              <a:rPr lang="en-US" smtClean="0"/>
              <a:t>16</a:t>
            </a:fld>
            <a:endParaRPr lang="en-US"/>
          </a:p>
        </p:txBody>
      </p:sp>
    </p:spTree>
    <p:extLst>
      <p:ext uri="{BB962C8B-B14F-4D97-AF65-F5344CB8AC3E}">
        <p14:creationId xmlns:p14="http://schemas.microsoft.com/office/powerpoint/2010/main" val="2855540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18</a:t>
            </a:fld>
            <a:endParaRPr lang="en-US"/>
          </a:p>
        </p:txBody>
      </p:sp>
    </p:spTree>
    <p:extLst>
      <p:ext uri="{BB962C8B-B14F-4D97-AF65-F5344CB8AC3E}">
        <p14:creationId xmlns:p14="http://schemas.microsoft.com/office/powerpoint/2010/main" val="4114561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19</a:t>
            </a:fld>
            <a:endParaRPr lang="en-US"/>
          </a:p>
        </p:txBody>
      </p:sp>
    </p:spTree>
    <p:extLst>
      <p:ext uri="{BB962C8B-B14F-4D97-AF65-F5344CB8AC3E}">
        <p14:creationId xmlns:p14="http://schemas.microsoft.com/office/powerpoint/2010/main" val="1821136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B8CF0-9920-EA3F-896F-2397F69078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07815D-22EA-DB29-D42F-3E4D56D648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3F8B14-E76D-A96C-B188-6902F0114F4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9FE2C1D-7FD7-48FD-FACD-BE394ED13F8E}"/>
              </a:ext>
            </a:extLst>
          </p:cNvPr>
          <p:cNvSpPr>
            <a:spLocks noGrp="1"/>
          </p:cNvSpPr>
          <p:nvPr>
            <p:ph type="sldNum" sz="quarter" idx="5"/>
          </p:nvPr>
        </p:nvSpPr>
        <p:spPr/>
        <p:txBody>
          <a:bodyPr/>
          <a:lstStyle/>
          <a:p>
            <a:fld id="{1BEA80CD-AE39-0C4B-A880-515F813E088A}" type="slidenum">
              <a:rPr lang="en-US" smtClean="0"/>
              <a:t>20</a:t>
            </a:fld>
            <a:endParaRPr lang="en-US"/>
          </a:p>
        </p:txBody>
      </p:sp>
    </p:spTree>
    <p:extLst>
      <p:ext uri="{BB962C8B-B14F-4D97-AF65-F5344CB8AC3E}">
        <p14:creationId xmlns:p14="http://schemas.microsoft.com/office/powerpoint/2010/main" val="1899375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AA72B-47DD-2858-D3B1-5CF46F7AE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E19F48-348A-D4BE-BA04-70B6098E5D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B278B-A8E1-9AF6-AFD1-18FB21EE8DF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AF0719F-E809-9A9D-1255-14EF2C83CB55}"/>
              </a:ext>
            </a:extLst>
          </p:cNvPr>
          <p:cNvSpPr>
            <a:spLocks noGrp="1"/>
          </p:cNvSpPr>
          <p:nvPr>
            <p:ph type="sldNum" sz="quarter" idx="5"/>
          </p:nvPr>
        </p:nvSpPr>
        <p:spPr/>
        <p:txBody>
          <a:bodyPr/>
          <a:lstStyle/>
          <a:p>
            <a:fld id="{1BEA80CD-AE39-0C4B-A880-515F813E088A}" type="slidenum">
              <a:rPr lang="en-US" smtClean="0"/>
              <a:t>21</a:t>
            </a:fld>
            <a:endParaRPr lang="en-US"/>
          </a:p>
        </p:txBody>
      </p:sp>
    </p:spTree>
    <p:extLst>
      <p:ext uri="{BB962C8B-B14F-4D97-AF65-F5344CB8AC3E}">
        <p14:creationId xmlns:p14="http://schemas.microsoft.com/office/powerpoint/2010/main" val="1245758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22</a:t>
            </a:fld>
            <a:endParaRPr lang="en-US"/>
          </a:p>
        </p:txBody>
      </p:sp>
    </p:spTree>
    <p:extLst>
      <p:ext uri="{BB962C8B-B14F-4D97-AF65-F5344CB8AC3E}">
        <p14:creationId xmlns:p14="http://schemas.microsoft.com/office/powerpoint/2010/main" val="3958756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06F44-F9CC-E521-4D79-506DFE2782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DF851-4751-7D65-8AE0-2CA06476B8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EAA68D-6299-24C2-9007-4D36A0413B09}"/>
              </a:ext>
            </a:extLst>
          </p:cNvPr>
          <p:cNvSpPr>
            <a:spLocks noGrp="1"/>
          </p:cNvSpPr>
          <p:nvPr>
            <p:ph type="body" idx="1"/>
          </p:nvPr>
        </p:nvSpPr>
        <p:spPr/>
        <p:txBody>
          <a:bodyPr/>
          <a:lstStyle/>
          <a:p>
            <a:pPr marL="0" indent="0">
              <a:buFontTx/>
              <a:buNone/>
            </a:pPr>
            <a:endParaRPr lang="en-AU" dirty="0"/>
          </a:p>
        </p:txBody>
      </p:sp>
      <p:sp>
        <p:nvSpPr>
          <p:cNvPr id="4" name="Slide Number Placeholder 3">
            <a:extLst>
              <a:ext uri="{FF2B5EF4-FFF2-40B4-BE49-F238E27FC236}">
                <a16:creationId xmlns:a16="http://schemas.microsoft.com/office/drawing/2014/main" id="{543F7EAE-FECF-ACFF-B24D-6F8688DB85C4}"/>
              </a:ext>
            </a:extLst>
          </p:cNvPr>
          <p:cNvSpPr>
            <a:spLocks noGrp="1"/>
          </p:cNvSpPr>
          <p:nvPr>
            <p:ph type="sldNum" sz="quarter" idx="5"/>
          </p:nvPr>
        </p:nvSpPr>
        <p:spPr/>
        <p:txBody>
          <a:bodyPr/>
          <a:lstStyle/>
          <a:p>
            <a:fld id="{1BEA80CD-AE39-0C4B-A880-515F813E088A}" type="slidenum">
              <a:rPr lang="en-US" smtClean="0"/>
              <a:t>24</a:t>
            </a:fld>
            <a:endParaRPr lang="en-US"/>
          </a:p>
        </p:txBody>
      </p:sp>
    </p:spTree>
    <p:extLst>
      <p:ext uri="{BB962C8B-B14F-4D97-AF65-F5344CB8AC3E}">
        <p14:creationId xmlns:p14="http://schemas.microsoft.com/office/powerpoint/2010/main" val="3387668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453F1-9D83-8B18-DBDE-67488EEECE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B0D483-DA74-2227-CE29-3F238E03DB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2B065B-947F-79CE-6C22-BC7B8F0F6D14}"/>
              </a:ext>
            </a:extLst>
          </p:cNvPr>
          <p:cNvSpPr>
            <a:spLocks noGrp="1"/>
          </p:cNvSpPr>
          <p:nvPr>
            <p:ph type="body" idx="1"/>
          </p:nvPr>
        </p:nvSpPr>
        <p:spPr/>
        <p:txBody>
          <a:bodyPr/>
          <a:lstStyle/>
          <a:p>
            <a:pPr marL="4762" lvl="1" indent="0">
              <a:buFont typeface="Arial" panose="020B0604020202020204" pitchFamily="34" charset="0"/>
              <a:buNone/>
            </a:pPr>
            <a:endParaRPr lang="en-US" sz="2400" b="1" i="0" dirty="0">
              <a:solidFill>
                <a:srgbClr val="424242"/>
              </a:solidFill>
              <a:effectLst/>
              <a:latin typeface="Segoe Sans"/>
            </a:endParaRPr>
          </a:p>
        </p:txBody>
      </p:sp>
      <p:sp>
        <p:nvSpPr>
          <p:cNvPr id="4" name="Slide Number Placeholder 3">
            <a:extLst>
              <a:ext uri="{FF2B5EF4-FFF2-40B4-BE49-F238E27FC236}">
                <a16:creationId xmlns:a16="http://schemas.microsoft.com/office/drawing/2014/main" id="{77C71ED5-2CDD-4F04-65BD-877EB13C1368}"/>
              </a:ext>
            </a:extLst>
          </p:cNvPr>
          <p:cNvSpPr>
            <a:spLocks noGrp="1"/>
          </p:cNvSpPr>
          <p:nvPr>
            <p:ph type="sldNum" sz="quarter" idx="5"/>
          </p:nvPr>
        </p:nvSpPr>
        <p:spPr/>
        <p:txBody>
          <a:bodyPr/>
          <a:lstStyle/>
          <a:p>
            <a:fld id="{1BEA80CD-AE39-0C4B-A880-515F813E088A}" type="slidenum">
              <a:rPr lang="en-US" smtClean="0"/>
              <a:t>25</a:t>
            </a:fld>
            <a:endParaRPr lang="en-US"/>
          </a:p>
        </p:txBody>
      </p:sp>
    </p:spTree>
    <p:extLst>
      <p:ext uri="{BB962C8B-B14F-4D97-AF65-F5344CB8AC3E}">
        <p14:creationId xmlns:p14="http://schemas.microsoft.com/office/powerpoint/2010/main" val="3372607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27</a:t>
            </a:fld>
            <a:endParaRPr lang="en-US"/>
          </a:p>
        </p:txBody>
      </p:sp>
    </p:spTree>
    <p:extLst>
      <p:ext uri="{BB962C8B-B14F-4D97-AF65-F5344CB8AC3E}">
        <p14:creationId xmlns:p14="http://schemas.microsoft.com/office/powerpoint/2010/main" val="4156248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D0173-9DFD-2F8F-1C5A-E70349745A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CBD92-E8F0-80D3-F8FA-6EE2848D48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48B354-8553-922D-E553-81A097EB91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F7469490-6617-6450-C80F-72FD943193BC}"/>
              </a:ext>
            </a:extLst>
          </p:cNvPr>
          <p:cNvSpPr>
            <a:spLocks noGrp="1"/>
          </p:cNvSpPr>
          <p:nvPr>
            <p:ph type="sldNum" sz="quarter" idx="5"/>
          </p:nvPr>
        </p:nvSpPr>
        <p:spPr/>
        <p:txBody>
          <a:bodyPr/>
          <a:lstStyle/>
          <a:p>
            <a:fld id="{1BEA80CD-AE39-0C4B-A880-515F813E088A}" type="slidenum">
              <a:rPr lang="en-US" smtClean="0"/>
              <a:t>28</a:t>
            </a:fld>
            <a:endParaRPr lang="en-US"/>
          </a:p>
        </p:txBody>
      </p:sp>
    </p:spTree>
    <p:extLst>
      <p:ext uri="{BB962C8B-B14F-4D97-AF65-F5344CB8AC3E}">
        <p14:creationId xmlns:p14="http://schemas.microsoft.com/office/powerpoint/2010/main" val="2838097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7</a:t>
            </a:fld>
            <a:endParaRPr lang="en-US"/>
          </a:p>
        </p:txBody>
      </p:sp>
    </p:spTree>
    <p:extLst>
      <p:ext uri="{BB962C8B-B14F-4D97-AF65-F5344CB8AC3E}">
        <p14:creationId xmlns:p14="http://schemas.microsoft.com/office/powerpoint/2010/main" val="2725205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06444-940D-917B-C020-064166F972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BAD012-A639-3155-B3A9-DA78279590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4B7169-A947-9B86-206A-B140BD3F76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A5F26BDD-D332-A923-F620-D9673EAA90F1}"/>
              </a:ext>
            </a:extLst>
          </p:cNvPr>
          <p:cNvSpPr>
            <a:spLocks noGrp="1"/>
          </p:cNvSpPr>
          <p:nvPr>
            <p:ph type="sldNum" sz="quarter" idx="5"/>
          </p:nvPr>
        </p:nvSpPr>
        <p:spPr/>
        <p:txBody>
          <a:bodyPr/>
          <a:lstStyle/>
          <a:p>
            <a:fld id="{1BEA80CD-AE39-0C4B-A880-515F813E088A}" type="slidenum">
              <a:rPr lang="en-US" smtClean="0"/>
              <a:t>29</a:t>
            </a:fld>
            <a:endParaRPr lang="en-US"/>
          </a:p>
        </p:txBody>
      </p:sp>
    </p:spTree>
    <p:extLst>
      <p:ext uri="{BB962C8B-B14F-4D97-AF65-F5344CB8AC3E}">
        <p14:creationId xmlns:p14="http://schemas.microsoft.com/office/powerpoint/2010/main" val="4011908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02F20-FECA-4E3D-CB7E-B9280AC5B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3136D-DE49-EDB3-FA04-D9EC5E9924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D4B04F-89CB-A358-3E89-FA6BCE77151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98537FF1-BAA8-5A53-2D9F-CC3B84233A4C}"/>
              </a:ext>
            </a:extLst>
          </p:cNvPr>
          <p:cNvSpPr>
            <a:spLocks noGrp="1"/>
          </p:cNvSpPr>
          <p:nvPr>
            <p:ph type="sldNum" sz="quarter" idx="5"/>
          </p:nvPr>
        </p:nvSpPr>
        <p:spPr/>
        <p:txBody>
          <a:bodyPr/>
          <a:lstStyle/>
          <a:p>
            <a:fld id="{1BEA80CD-AE39-0C4B-A880-515F813E088A}" type="slidenum">
              <a:rPr lang="en-US" smtClean="0"/>
              <a:t>30</a:t>
            </a:fld>
            <a:endParaRPr lang="en-US"/>
          </a:p>
        </p:txBody>
      </p:sp>
    </p:spTree>
    <p:extLst>
      <p:ext uri="{BB962C8B-B14F-4D97-AF65-F5344CB8AC3E}">
        <p14:creationId xmlns:p14="http://schemas.microsoft.com/office/powerpoint/2010/main" val="4139101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A9624-FF71-A9FE-CC3F-8426C4BB7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6CE089-7930-ECE9-C307-4A0FDA923B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52877C-C57B-4F71-7C50-3ACB4AD594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A605847B-F716-E419-BCDB-0F622C0A097E}"/>
              </a:ext>
            </a:extLst>
          </p:cNvPr>
          <p:cNvSpPr>
            <a:spLocks noGrp="1"/>
          </p:cNvSpPr>
          <p:nvPr>
            <p:ph type="sldNum" sz="quarter" idx="5"/>
          </p:nvPr>
        </p:nvSpPr>
        <p:spPr/>
        <p:txBody>
          <a:bodyPr/>
          <a:lstStyle/>
          <a:p>
            <a:fld id="{1BEA80CD-AE39-0C4B-A880-515F813E088A}" type="slidenum">
              <a:rPr lang="en-US" smtClean="0"/>
              <a:t>31</a:t>
            </a:fld>
            <a:endParaRPr lang="en-US"/>
          </a:p>
        </p:txBody>
      </p:sp>
    </p:spTree>
    <p:extLst>
      <p:ext uri="{BB962C8B-B14F-4D97-AF65-F5344CB8AC3E}">
        <p14:creationId xmlns:p14="http://schemas.microsoft.com/office/powerpoint/2010/main" val="3146462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03CBB-F64E-E582-6867-144527C134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6AB05A-1477-D62E-71B0-0920DDDB7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902A0B-8A3D-121C-A872-1D524D9F41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a:extLst>
              <a:ext uri="{FF2B5EF4-FFF2-40B4-BE49-F238E27FC236}">
                <a16:creationId xmlns:a16="http://schemas.microsoft.com/office/drawing/2014/main" id="{B823BE14-77AB-2CD2-D424-2CFC20DD1730}"/>
              </a:ext>
            </a:extLst>
          </p:cNvPr>
          <p:cNvSpPr>
            <a:spLocks noGrp="1"/>
          </p:cNvSpPr>
          <p:nvPr>
            <p:ph type="sldNum" sz="quarter" idx="5"/>
          </p:nvPr>
        </p:nvSpPr>
        <p:spPr/>
        <p:txBody>
          <a:bodyPr/>
          <a:lstStyle/>
          <a:p>
            <a:fld id="{1BEA80CD-AE39-0C4B-A880-515F813E088A}" type="slidenum">
              <a:rPr lang="en-US" smtClean="0"/>
              <a:t>32</a:t>
            </a:fld>
            <a:endParaRPr lang="en-US"/>
          </a:p>
        </p:txBody>
      </p:sp>
    </p:spTree>
    <p:extLst>
      <p:ext uri="{BB962C8B-B14F-4D97-AF65-F5344CB8AC3E}">
        <p14:creationId xmlns:p14="http://schemas.microsoft.com/office/powerpoint/2010/main" val="9975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35</a:t>
            </a:fld>
            <a:endParaRPr lang="en-US"/>
          </a:p>
        </p:txBody>
      </p:sp>
    </p:spTree>
    <p:extLst>
      <p:ext uri="{BB962C8B-B14F-4D97-AF65-F5344CB8AC3E}">
        <p14:creationId xmlns:p14="http://schemas.microsoft.com/office/powerpoint/2010/main" val="3658962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36</a:t>
            </a:fld>
            <a:endParaRPr lang="en-US"/>
          </a:p>
        </p:txBody>
      </p:sp>
    </p:spTree>
    <p:extLst>
      <p:ext uri="{BB962C8B-B14F-4D97-AF65-F5344CB8AC3E}">
        <p14:creationId xmlns:p14="http://schemas.microsoft.com/office/powerpoint/2010/main" val="2169426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37</a:t>
            </a:fld>
            <a:endParaRPr lang="en-US"/>
          </a:p>
        </p:txBody>
      </p:sp>
    </p:spTree>
    <p:extLst>
      <p:ext uri="{BB962C8B-B14F-4D97-AF65-F5344CB8AC3E}">
        <p14:creationId xmlns:p14="http://schemas.microsoft.com/office/powerpoint/2010/main" val="701821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38</a:t>
            </a:fld>
            <a:endParaRPr lang="en-US"/>
          </a:p>
        </p:txBody>
      </p:sp>
    </p:spTree>
    <p:extLst>
      <p:ext uri="{BB962C8B-B14F-4D97-AF65-F5344CB8AC3E}">
        <p14:creationId xmlns:p14="http://schemas.microsoft.com/office/powerpoint/2010/main" val="634621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a:p>
            <a:endParaRPr lang="en-AU" b="1" dirty="0"/>
          </a:p>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39</a:t>
            </a:fld>
            <a:endParaRPr lang="en-US"/>
          </a:p>
        </p:txBody>
      </p:sp>
    </p:spTree>
    <p:extLst>
      <p:ext uri="{BB962C8B-B14F-4D97-AF65-F5344CB8AC3E}">
        <p14:creationId xmlns:p14="http://schemas.microsoft.com/office/powerpoint/2010/main" val="4277788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40</a:t>
            </a:fld>
            <a:endParaRPr lang="en-US"/>
          </a:p>
        </p:txBody>
      </p:sp>
    </p:spTree>
    <p:extLst>
      <p:ext uri="{BB962C8B-B14F-4D97-AF65-F5344CB8AC3E}">
        <p14:creationId xmlns:p14="http://schemas.microsoft.com/office/powerpoint/2010/main" val="2181457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A7B9F-DC4E-68EE-AC9F-8B70C0CFB9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63257-7E15-1F32-FEA2-E7A6CAF31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5C2F70-6315-B582-D38F-AFD4E1701B8A}"/>
              </a:ext>
            </a:extLst>
          </p:cNvPr>
          <p:cNvSpPr>
            <a:spLocks noGrp="1"/>
          </p:cNvSpPr>
          <p:nvPr>
            <p:ph type="body" idx="1"/>
          </p:nvPr>
        </p:nvSpPr>
        <p:spPr/>
        <p:txBody>
          <a:bodyPr/>
          <a:lstStyle/>
          <a:p>
            <a:pPr marL="0" indent="0">
              <a:buFontTx/>
              <a:buNone/>
            </a:pPr>
            <a:endParaRPr lang="en-AU" dirty="0"/>
          </a:p>
        </p:txBody>
      </p:sp>
      <p:sp>
        <p:nvSpPr>
          <p:cNvPr id="4" name="Slide Number Placeholder 3">
            <a:extLst>
              <a:ext uri="{FF2B5EF4-FFF2-40B4-BE49-F238E27FC236}">
                <a16:creationId xmlns:a16="http://schemas.microsoft.com/office/drawing/2014/main" id="{74896252-425D-35C9-0341-7C7453E9BCC5}"/>
              </a:ext>
            </a:extLst>
          </p:cNvPr>
          <p:cNvSpPr>
            <a:spLocks noGrp="1"/>
          </p:cNvSpPr>
          <p:nvPr>
            <p:ph type="sldNum" sz="quarter" idx="5"/>
          </p:nvPr>
        </p:nvSpPr>
        <p:spPr/>
        <p:txBody>
          <a:bodyPr/>
          <a:lstStyle/>
          <a:p>
            <a:fld id="{1BEA80CD-AE39-0C4B-A880-515F813E088A}" type="slidenum">
              <a:rPr lang="en-US" smtClean="0"/>
              <a:t>8</a:t>
            </a:fld>
            <a:endParaRPr lang="en-US"/>
          </a:p>
        </p:txBody>
      </p:sp>
    </p:spTree>
    <p:extLst>
      <p:ext uri="{BB962C8B-B14F-4D97-AF65-F5344CB8AC3E}">
        <p14:creationId xmlns:p14="http://schemas.microsoft.com/office/powerpoint/2010/main" val="286029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10</a:t>
            </a:fld>
            <a:endParaRPr lang="en-US"/>
          </a:p>
        </p:txBody>
      </p:sp>
    </p:spTree>
    <p:extLst>
      <p:ext uri="{BB962C8B-B14F-4D97-AF65-F5344CB8AC3E}">
        <p14:creationId xmlns:p14="http://schemas.microsoft.com/office/powerpoint/2010/main" val="2862661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BEA80CD-AE39-0C4B-A880-515F813E088A}" type="slidenum">
              <a:rPr lang="en-US" smtClean="0"/>
              <a:t>11</a:t>
            </a:fld>
            <a:endParaRPr lang="en-US"/>
          </a:p>
        </p:txBody>
      </p:sp>
    </p:spTree>
    <p:extLst>
      <p:ext uri="{BB962C8B-B14F-4D97-AF65-F5344CB8AC3E}">
        <p14:creationId xmlns:p14="http://schemas.microsoft.com/office/powerpoint/2010/main" val="963200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E3A2E-D9CC-DBF9-8BBA-0625304FB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966A8C-6BD1-296E-C945-81777FB3DE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311F32-3AE0-EEDD-8F76-1643CC6E738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E1B2EE9-971C-9EA4-8F11-21AAA2B38805}"/>
              </a:ext>
            </a:extLst>
          </p:cNvPr>
          <p:cNvSpPr>
            <a:spLocks noGrp="1"/>
          </p:cNvSpPr>
          <p:nvPr>
            <p:ph type="sldNum" sz="quarter" idx="5"/>
          </p:nvPr>
        </p:nvSpPr>
        <p:spPr/>
        <p:txBody>
          <a:bodyPr/>
          <a:lstStyle/>
          <a:p>
            <a:fld id="{1BEA80CD-AE39-0C4B-A880-515F813E088A}" type="slidenum">
              <a:rPr lang="en-US" smtClean="0"/>
              <a:t>12</a:t>
            </a:fld>
            <a:endParaRPr lang="en-US"/>
          </a:p>
        </p:txBody>
      </p:sp>
    </p:spTree>
    <p:extLst>
      <p:ext uri="{BB962C8B-B14F-4D97-AF65-F5344CB8AC3E}">
        <p14:creationId xmlns:p14="http://schemas.microsoft.com/office/powerpoint/2010/main" val="1757669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8E47C-7DBE-C609-B23C-B7AF8195F1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01E534-263B-0378-5AFE-81D2292CB1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24C30-CE43-65C3-7B29-87EB87A79004}"/>
              </a:ext>
            </a:extLst>
          </p:cNvPr>
          <p:cNvSpPr>
            <a:spLocks noGrp="1"/>
          </p:cNvSpPr>
          <p:nvPr>
            <p:ph type="body" idx="1"/>
          </p:nvPr>
        </p:nvSpPr>
        <p:spPr/>
        <p:txBody>
          <a:bodyPr/>
          <a:lstStyle/>
          <a:p>
            <a:pPr marL="0" indent="0">
              <a:buFontTx/>
              <a:buNone/>
            </a:pPr>
            <a:endParaRPr lang="en-AU" dirty="0"/>
          </a:p>
        </p:txBody>
      </p:sp>
      <p:sp>
        <p:nvSpPr>
          <p:cNvPr id="4" name="Slide Number Placeholder 3">
            <a:extLst>
              <a:ext uri="{FF2B5EF4-FFF2-40B4-BE49-F238E27FC236}">
                <a16:creationId xmlns:a16="http://schemas.microsoft.com/office/drawing/2014/main" id="{215A50BD-F73D-C886-B6CA-3C7F83B198F5}"/>
              </a:ext>
            </a:extLst>
          </p:cNvPr>
          <p:cNvSpPr>
            <a:spLocks noGrp="1"/>
          </p:cNvSpPr>
          <p:nvPr>
            <p:ph type="sldNum" sz="quarter" idx="5"/>
          </p:nvPr>
        </p:nvSpPr>
        <p:spPr/>
        <p:txBody>
          <a:bodyPr/>
          <a:lstStyle/>
          <a:p>
            <a:fld id="{1BEA80CD-AE39-0C4B-A880-515F813E088A}" type="slidenum">
              <a:rPr lang="en-US" smtClean="0"/>
              <a:t>13</a:t>
            </a:fld>
            <a:endParaRPr lang="en-US"/>
          </a:p>
        </p:txBody>
      </p:sp>
    </p:spTree>
    <p:extLst>
      <p:ext uri="{BB962C8B-B14F-4D97-AF65-F5344CB8AC3E}">
        <p14:creationId xmlns:p14="http://schemas.microsoft.com/office/powerpoint/2010/main" val="2668498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73394-393D-9997-D2BA-C7BA40463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078CE-CEB2-92CC-5BC7-2E260FBDE4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28B7D3-B17A-059D-C8AF-3BAB6D158C93}"/>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E136017-8FE0-8C1E-1CD5-F6EDEE00405C}"/>
              </a:ext>
            </a:extLst>
          </p:cNvPr>
          <p:cNvSpPr>
            <a:spLocks noGrp="1"/>
          </p:cNvSpPr>
          <p:nvPr>
            <p:ph type="sldNum" sz="quarter" idx="5"/>
          </p:nvPr>
        </p:nvSpPr>
        <p:spPr/>
        <p:txBody>
          <a:bodyPr/>
          <a:lstStyle/>
          <a:p>
            <a:fld id="{1BEA80CD-AE39-0C4B-A880-515F813E088A}" type="slidenum">
              <a:rPr lang="en-US" smtClean="0"/>
              <a:t>14</a:t>
            </a:fld>
            <a:endParaRPr lang="en-US"/>
          </a:p>
        </p:txBody>
      </p:sp>
    </p:spTree>
    <p:extLst>
      <p:ext uri="{BB962C8B-B14F-4D97-AF65-F5344CB8AC3E}">
        <p14:creationId xmlns:p14="http://schemas.microsoft.com/office/powerpoint/2010/main" val="3671869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4F74E-EDB5-7594-92D3-7392562C0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4F259C-BEF3-6D33-643A-8C8488B0EC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2F0991-87DD-DCAB-AC00-5D1A1D84090F}"/>
              </a:ext>
            </a:extLst>
          </p:cNvPr>
          <p:cNvSpPr>
            <a:spLocks noGrp="1"/>
          </p:cNvSpPr>
          <p:nvPr>
            <p:ph type="body" idx="1"/>
          </p:nvPr>
        </p:nvSpPr>
        <p:spPr/>
        <p:txBody>
          <a:bodyPr/>
          <a:lstStyle/>
          <a:p>
            <a:pPr marL="0" indent="0">
              <a:buFontTx/>
              <a:buNone/>
            </a:pPr>
            <a:endParaRPr lang="en-AU" dirty="0"/>
          </a:p>
        </p:txBody>
      </p:sp>
      <p:sp>
        <p:nvSpPr>
          <p:cNvPr id="4" name="Slide Number Placeholder 3">
            <a:extLst>
              <a:ext uri="{FF2B5EF4-FFF2-40B4-BE49-F238E27FC236}">
                <a16:creationId xmlns:a16="http://schemas.microsoft.com/office/drawing/2014/main" id="{BF5FB459-B8BA-8883-3116-92EF21612468}"/>
              </a:ext>
            </a:extLst>
          </p:cNvPr>
          <p:cNvSpPr>
            <a:spLocks noGrp="1"/>
          </p:cNvSpPr>
          <p:nvPr>
            <p:ph type="sldNum" sz="quarter" idx="5"/>
          </p:nvPr>
        </p:nvSpPr>
        <p:spPr/>
        <p:txBody>
          <a:bodyPr/>
          <a:lstStyle/>
          <a:p>
            <a:fld id="{1BEA80CD-AE39-0C4B-A880-515F813E088A}" type="slidenum">
              <a:rPr lang="en-US" smtClean="0"/>
              <a:t>15</a:t>
            </a:fld>
            <a:endParaRPr lang="en-US"/>
          </a:p>
        </p:txBody>
      </p:sp>
    </p:spTree>
    <p:extLst>
      <p:ext uri="{BB962C8B-B14F-4D97-AF65-F5344CB8AC3E}">
        <p14:creationId xmlns:p14="http://schemas.microsoft.com/office/powerpoint/2010/main" val="3181096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79387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807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1529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dirty="0"/>
              <a:t>#</a:t>
            </a:r>
            <a:endParaRPr lang="en-US" dirty="0"/>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dirty="0"/>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dirty="0"/>
              <a:t>Presented at the 2025 All Actuaries Summit</a:t>
            </a:r>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2" r:id="rId18"/>
    <p:sldLayoutId id="2147483667" r:id="rId19"/>
    <p:sldLayoutId id="2147483663" r:id="rId20"/>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6.jpg"/></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3A24F-75B2-0439-9AD1-0AFB9C9625EF}"/>
              </a:ext>
            </a:extLst>
          </p:cNvPr>
          <p:cNvSpPr>
            <a:spLocks noGrp="1"/>
          </p:cNvSpPr>
          <p:nvPr>
            <p:ph type="ctrTitle"/>
          </p:nvPr>
        </p:nvSpPr>
        <p:spPr/>
        <p:txBody>
          <a:bodyPr/>
          <a:lstStyle/>
          <a:p>
            <a:r>
              <a:rPr lang="en-US" dirty="0"/>
              <a:t>Practical Learnings in Applying GBM, GLM and Traditional Analysis in Modelling Life Insurance Claims and Lapses </a:t>
            </a:r>
          </a:p>
        </p:txBody>
      </p:sp>
      <p:sp>
        <p:nvSpPr>
          <p:cNvPr id="3" name="Subtitle 2">
            <a:extLst>
              <a:ext uri="{FF2B5EF4-FFF2-40B4-BE49-F238E27FC236}">
                <a16:creationId xmlns:a16="http://schemas.microsoft.com/office/drawing/2014/main" id="{14AFE29D-F857-9024-F6B8-3E7D13634BFC}"/>
              </a:ext>
            </a:extLst>
          </p:cNvPr>
          <p:cNvSpPr>
            <a:spLocks noGrp="1"/>
          </p:cNvSpPr>
          <p:nvPr>
            <p:ph type="subTitle" idx="1"/>
          </p:nvPr>
        </p:nvSpPr>
        <p:spPr>
          <a:xfrm>
            <a:off x="338464" y="2850001"/>
            <a:ext cx="6566752" cy="1598604"/>
          </a:xfrm>
        </p:spPr>
        <p:txBody>
          <a:bodyPr/>
          <a:lstStyle/>
          <a:p>
            <a:r>
              <a:rPr lang="en-US" dirty="0"/>
              <a:t>Jin Cui and Timothy Lam</a:t>
            </a:r>
          </a:p>
          <a:p>
            <a:r>
              <a:rPr lang="en-US" dirty="0"/>
              <a:t>June 2025</a:t>
            </a:r>
          </a:p>
        </p:txBody>
      </p:sp>
      <p:sp>
        <p:nvSpPr>
          <p:cNvPr id="4" name="Footer Placeholder 4">
            <a:extLst>
              <a:ext uri="{FF2B5EF4-FFF2-40B4-BE49-F238E27FC236}">
                <a16:creationId xmlns:a16="http://schemas.microsoft.com/office/drawing/2014/main" id="{8C1EBEFE-9A88-76BF-173B-95AAD11F584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00071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78588-1A05-6FDA-56CE-5AD2A4CE9FA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E21E4D8-5322-907D-B487-69382A08E170}"/>
              </a:ext>
            </a:extLst>
          </p:cNvPr>
          <p:cNvSpPr>
            <a:spLocks noGrp="1"/>
          </p:cNvSpPr>
          <p:nvPr>
            <p:ph type="title"/>
          </p:nvPr>
        </p:nvSpPr>
        <p:spPr/>
        <p:txBody>
          <a:bodyPr/>
          <a:lstStyle/>
          <a:p>
            <a:r>
              <a:rPr lang="en-US" dirty="0"/>
              <a:t>Context and Data</a:t>
            </a:r>
          </a:p>
        </p:txBody>
      </p:sp>
      <p:sp>
        <p:nvSpPr>
          <p:cNvPr id="4" name="Content Placeholder 3">
            <a:extLst>
              <a:ext uri="{FF2B5EF4-FFF2-40B4-BE49-F238E27FC236}">
                <a16:creationId xmlns:a16="http://schemas.microsoft.com/office/drawing/2014/main" id="{800D70C0-5017-6E25-75CA-90A0F4E81AE3}"/>
              </a:ext>
            </a:extLst>
          </p:cNvPr>
          <p:cNvSpPr>
            <a:spLocks noGrp="1"/>
          </p:cNvSpPr>
          <p:nvPr>
            <p:ph idx="1"/>
          </p:nvPr>
        </p:nvSpPr>
        <p:spPr>
          <a:xfrm>
            <a:off x="352424" y="1493113"/>
            <a:ext cx="9192409" cy="4351338"/>
          </a:xfrm>
        </p:spPr>
        <p:txBody>
          <a:bodyPr/>
          <a:lstStyle/>
          <a:p>
            <a:pPr marL="290512" lvl="1" indent="-285750">
              <a:buFont typeface="Arial" panose="020B0604020202020204" pitchFamily="34" charset="0"/>
              <a:buChar char="•"/>
            </a:pPr>
            <a:r>
              <a:rPr lang="en-US" sz="2400" dirty="0"/>
              <a:t>New Zealand Disability Income Accident Incidence Data</a:t>
            </a:r>
          </a:p>
          <a:p>
            <a:pPr marL="698500" lvl="2" indent="-342900"/>
            <a:endParaRPr lang="en-US" sz="2400" dirty="0"/>
          </a:p>
          <a:p>
            <a:pPr marL="698500" lvl="2" indent="-342900"/>
            <a:endParaRPr lang="en-US" sz="2400" dirty="0"/>
          </a:p>
          <a:p>
            <a:pPr marL="698500" lvl="2" indent="-342900"/>
            <a:endParaRPr lang="en-US" sz="2400" dirty="0"/>
          </a:p>
          <a:p>
            <a:pPr marL="698500" lvl="2" indent="-342900"/>
            <a:endParaRPr lang="en-US" sz="2400" dirty="0"/>
          </a:p>
          <a:p>
            <a:pPr marL="698500" lvl="2" indent="-342900"/>
            <a:endParaRPr lang="en-US" sz="2400" dirty="0"/>
          </a:p>
          <a:p>
            <a:pPr marL="698500" lvl="2" indent="-342900"/>
            <a:endParaRPr lang="en-US" sz="2400" dirty="0"/>
          </a:p>
          <a:p>
            <a:pPr marL="290512" lvl="1" indent="-285750">
              <a:buFont typeface="Arial" panose="020B0604020202020204" pitchFamily="34" charset="0"/>
              <a:buChar char="•"/>
            </a:pPr>
            <a:r>
              <a:rPr lang="en-US" sz="2400" dirty="0"/>
              <a:t>Regression Analysis</a:t>
            </a:r>
          </a:p>
        </p:txBody>
      </p:sp>
      <p:sp>
        <p:nvSpPr>
          <p:cNvPr id="5" name="Slide Number Placeholder 4">
            <a:extLst>
              <a:ext uri="{FF2B5EF4-FFF2-40B4-BE49-F238E27FC236}">
                <a16:creationId xmlns:a16="http://schemas.microsoft.com/office/drawing/2014/main" id="{0C757F89-04D6-7261-4192-B0F2EC386BFA}"/>
              </a:ext>
            </a:extLst>
          </p:cNvPr>
          <p:cNvSpPr>
            <a:spLocks noGrp="1"/>
          </p:cNvSpPr>
          <p:nvPr>
            <p:ph type="sldNum" sz="quarter" idx="12"/>
          </p:nvPr>
        </p:nvSpPr>
        <p:spPr/>
        <p:txBody>
          <a:bodyPr/>
          <a:lstStyle/>
          <a:p>
            <a:fld id="{741AFF56-1126-4107-9C02-BC0EFBF16431}" type="slidenum">
              <a:rPr lang="en-GB" smtClean="0"/>
              <a:pPr/>
              <a:t>10</a:t>
            </a:fld>
            <a:endParaRPr lang="en-GB" dirty="0"/>
          </a:p>
        </p:txBody>
      </p:sp>
      <p:sp>
        <p:nvSpPr>
          <p:cNvPr id="2" name="Footer Placeholder 4">
            <a:extLst>
              <a:ext uri="{FF2B5EF4-FFF2-40B4-BE49-F238E27FC236}">
                <a16:creationId xmlns:a16="http://schemas.microsoft.com/office/drawing/2014/main" id="{26A7D1AE-AE3C-9C84-C69A-800D47A570A6}"/>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pic>
        <p:nvPicPr>
          <p:cNvPr id="9" name="Picture 8">
            <a:extLst>
              <a:ext uri="{FF2B5EF4-FFF2-40B4-BE49-F238E27FC236}">
                <a16:creationId xmlns:a16="http://schemas.microsoft.com/office/drawing/2014/main" id="{15455CA8-FEB3-3A10-673F-4DD91BC1534E}"/>
              </a:ext>
            </a:extLst>
          </p:cNvPr>
          <p:cNvPicPr>
            <a:picLocks noChangeAspect="1"/>
          </p:cNvPicPr>
          <p:nvPr/>
        </p:nvPicPr>
        <p:blipFill>
          <a:blip r:embed="rId3"/>
          <a:stretch>
            <a:fillRect/>
          </a:stretch>
        </p:blipFill>
        <p:spPr>
          <a:xfrm>
            <a:off x="2106204" y="2909155"/>
            <a:ext cx="7979591" cy="762494"/>
          </a:xfrm>
          <a:prstGeom prst="rect">
            <a:avLst/>
          </a:prstGeom>
        </p:spPr>
      </p:pic>
    </p:spTree>
    <p:extLst>
      <p:ext uri="{BB962C8B-B14F-4D97-AF65-F5344CB8AC3E}">
        <p14:creationId xmlns:p14="http://schemas.microsoft.com/office/powerpoint/2010/main" val="2857774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2D19C-CFB4-C7AF-3AEC-C4899039ECB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7621F3-0F2C-5695-1899-4C85E7F9CE3B}"/>
              </a:ext>
            </a:extLst>
          </p:cNvPr>
          <p:cNvSpPr>
            <a:spLocks noGrp="1"/>
          </p:cNvSpPr>
          <p:nvPr>
            <p:ph type="title"/>
          </p:nvPr>
        </p:nvSpPr>
        <p:spPr/>
        <p:txBody>
          <a:bodyPr/>
          <a:lstStyle/>
          <a:p>
            <a:r>
              <a:rPr lang="en-US" dirty="0"/>
              <a:t>Models Fitted</a:t>
            </a:r>
          </a:p>
        </p:txBody>
      </p:sp>
      <p:sp>
        <p:nvSpPr>
          <p:cNvPr id="5" name="Slide Number Placeholder 4">
            <a:extLst>
              <a:ext uri="{FF2B5EF4-FFF2-40B4-BE49-F238E27FC236}">
                <a16:creationId xmlns:a16="http://schemas.microsoft.com/office/drawing/2014/main" id="{8F3A13D1-2EFE-BE64-2413-CA4E6607B115}"/>
              </a:ext>
            </a:extLst>
          </p:cNvPr>
          <p:cNvSpPr>
            <a:spLocks noGrp="1"/>
          </p:cNvSpPr>
          <p:nvPr>
            <p:ph type="sldNum" sz="quarter" idx="12"/>
          </p:nvPr>
        </p:nvSpPr>
        <p:spPr/>
        <p:txBody>
          <a:bodyPr/>
          <a:lstStyle/>
          <a:p>
            <a:fld id="{741AFF56-1126-4107-9C02-BC0EFBF16431}" type="slidenum">
              <a:rPr lang="en-GB" smtClean="0"/>
              <a:pPr/>
              <a:t>11</a:t>
            </a:fld>
            <a:endParaRPr lang="en-GB" dirty="0"/>
          </a:p>
        </p:txBody>
      </p:sp>
      <p:sp>
        <p:nvSpPr>
          <p:cNvPr id="2" name="Footer Placeholder 4">
            <a:extLst>
              <a:ext uri="{FF2B5EF4-FFF2-40B4-BE49-F238E27FC236}">
                <a16:creationId xmlns:a16="http://schemas.microsoft.com/office/drawing/2014/main" id="{6C214D77-E704-2CD5-0D40-F60BC61A2B95}"/>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2B999EC-9EBA-F885-BC42-C5C59AED86DD}"/>
                  </a:ext>
                </a:extLst>
              </p:cNvPr>
              <p:cNvSpPr txBox="1"/>
              <p:nvPr/>
            </p:nvSpPr>
            <p:spPr>
              <a:xfrm>
                <a:off x="624772" y="3588220"/>
                <a:ext cx="3146172" cy="425758"/>
              </a:xfrm>
              <a:prstGeom prst="rect">
                <a:avLst/>
              </a:prstGeom>
              <a:noFill/>
            </p:spPr>
            <p:txBody>
              <a:bodyPr wrap="square">
                <a:spAutoFit/>
              </a:bodyPr>
              <a:lstStyle/>
              <a:p>
                <a:pPr>
                  <a:lnSpc>
                    <a:spcPts val="1400"/>
                  </a:lnSpc>
                  <a:spcAft>
                    <a:spcPts val="1200"/>
                  </a:spcAft>
                </a:pPr>
                <a14:m>
                  <m:oMathPara xmlns:m="http://schemas.openxmlformats.org/officeDocument/2006/math">
                    <m:oMathParaPr>
                      <m:jc m:val="centerGroup"/>
                    </m:oMathParaPr>
                    <m:oMath xmlns:m="http://schemas.openxmlformats.org/officeDocument/2006/math">
                      <m:func>
                        <m:funcPr>
                          <m:ctrlPr>
                            <a:rPr lang="en-AU" i="1" kern="100" smtClean="0">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log</m:t>
                          </m:r>
                        </m:fName>
                        <m:e>
                          <m:d>
                            <m:dPr>
                              <m:ctrlPr>
                                <a:rPr lang="en-AU" i="1" kern="100">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a:rPr lang="en-AU" i="1" kern="100">
                                      <a:latin typeface="Cambria Math" panose="02040503050406030204" pitchFamily="18" charset="0"/>
                                      <a:ea typeface="Calibri" panose="020F0502020204030204" pitchFamily="34" charset="0"/>
                                      <a:cs typeface="Times New Roman" panose="02020603050405020304" pitchFamily="18" charset="0"/>
                                    </a:rPr>
                                    <m:t>𝑦</m:t>
                                  </m:r>
                                </m:e>
                                <m:sub>
                                  <m:r>
                                    <m:rPr>
                                      <m:sty m:val="p"/>
                                    </m:rPr>
                                    <a:rPr lang="en-AU" kern="100">
                                      <a:latin typeface="Cambria Math" panose="02040503050406030204" pitchFamily="18" charset="0"/>
                                      <a:ea typeface="Calibri" panose="020F0502020204030204" pitchFamily="34" charset="0"/>
                                      <a:cs typeface="Times New Roman" panose="02020603050405020304" pitchFamily="18" charset="0"/>
                                    </a:rPr>
                                    <m:t>i</m:t>
                                  </m:r>
                                </m:sub>
                              </m:sSub>
                            </m:e>
                          </m:d>
                        </m:e>
                      </m:func>
                      <m:r>
                        <a:rPr lang="en-US"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0</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AU" sz="1800" kern="100">
                          <a:effectLst/>
                          <a:latin typeface="Cambria Math" panose="02040503050406030204" pitchFamily="18" charset="0"/>
                          <a:ea typeface="Calibri" panose="020F0502020204030204" pitchFamily="34" charset="0"/>
                          <a:cs typeface="Times New Roman" panose="02020603050405020304" pitchFamily="18" charset="0"/>
                        </a:rPr>
                        <m:t>log</m:t>
                      </m:r>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i="1" kern="100" smtClean="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AU" b="0" i="0" kern="100" smtClean="0">
                              <a:latin typeface="Cambria Math" panose="02040503050406030204" pitchFamily="18" charset="0"/>
                              <a:ea typeface="Calibri" panose="020F0502020204030204" pitchFamily="34" charset="0"/>
                              <a:cs typeface="Times New Roman" panose="02020603050405020304" pitchFamily="18" charset="0"/>
                            </a:rPr>
                            <m:t>expected</m:t>
                          </m:r>
                        </m:e>
                        <m:sub>
                          <m:r>
                            <a:rPr lang="en-US" i="1" kern="100">
                              <a:latin typeface="Cambria Math" panose="02040503050406030204" pitchFamily="18" charset="0"/>
                              <a:ea typeface="Calibri" panose="020F0502020204030204" pitchFamily="34" charset="0"/>
                              <a:cs typeface="Times New Roman" panose="02020603050405020304" pitchFamily="18" charset="0"/>
                            </a:rPr>
                            <m:t>𝑖</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2B999EC-9EBA-F885-BC42-C5C59AED86DD}"/>
                  </a:ext>
                </a:extLst>
              </p:cNvPr>
              <p:cNvSpPr txBox="1">
                <a:spLocks noRot="1" noChangeAspect="1" noMove="1" noResize="1" noEditPoints="1" noAdjustHandles="1" noChangeArrowheads="1" noChangeShapeType="1" noTextEdit="1"/>
              </p:cNvSpPr>
              <p:nvPr/>
            </p:nvSpPr>
            <p:spPr>
              <a:xfrm>
                <a:off x="624772" y="3588220"/>
                <a:ext cx="3146172" cy="425758"/>
              </a:xfrm>
              <a:prstGeom prst="rect">
                <a:avLst/>
              </a:prstGeom>
              <a:blipFill>
                <a:blip r:embed="rId3"/>
                <a:stretch>
                  <a:fillRect t="-10145"/>
                </a:stretch>
              </a:blipFill>
            </p:spPr>
            <p:txBody>
              <a:bodyPr/>
              <a:lstStyle/>
              <a:p>
                <a:r>
                  <a:rPr lang="en-AU">
                    <a:noFill/>
                  </a:rPr>
                  <a:t> </a:t>
                </a:r>
              </a:p>
            </p:txBody>
          </p:sp>
        </mc:Fallback>
      </mc:AlternateContent>
      <p:sp>
        <p:nvSpPr>
          <p:cNvPr id="21" name="Rectangle: Rounded Corners 20">
            <a:extLst>
              <a:ext uri="{FF2B5EF4-FFF2-40B4-BE49-F238E27FC236}">
                <a16:creationId xmlns:a16="http://schemas.microsoft.com/office/drawing/2014/main" id="{ACCE6DFA-0221-8E39-CF3C-7654CECF654A}"/>
              </a:ext>
            </a:extLst>
          </p:cNvPr>
          <p:cNvSpPr/>
          <p:nvPr/>
        </p:nvSpPr>
        <p:spPr>
          <a:xfrm>
            <a:off x="624773" y="2464430"/>
            <a:ext cx="3146172" cy="753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Traditional</a:t>
            </a:r>
          </a:p>
        </p:txBody>
      </p:sp>
    </p:spTree>
    <p:extLst>
      <p:ext uri="{BB962C8B-B14F-4D97-AF65-F5344CB8AC3E}">
        <p14:creationId xmlns:p14="http://schemas.microsoft.com/office/powerpoint/2010/main" val="2489500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4F920-C158-C095-87B9-E6E083FCA4B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C0789E2-6CD5-22BC-FB59-1E6F04DECA33}"/>
              </a:ext>
            </a:extLst>
          </p:cNvPr>
          <p:cNvSpPr>
            <a:spLocks noGrp="1"/>
          </p:cNvSpPr>
          <p:nvPr>
            <p:ph type="title"/>
          </p:nvPr>
        </p:nvSpPr>
        <p:spPr/>
        <p:txBody>
          <a:bodyPr/>
          <a:lstStyle/>
          <a:p>
            <a:r>
              <a:rPr lang="en-US" dirty="0"/>
              <a:t>Models Fitted</a:t>
            </a:r>
          </a:p>
        </p:txBody>
      </p:sp>
      <p:sp>
        <p:nvSpPr>
          <p:cNvPr id="5" name="Slide Number Placeholder 4">
            <a:extLst>
              <a:ext uri="{FF2B5EF4-FFF2-40B4-BE49-F238E27FC236}">
                <a16:creationId xmlns:a16="http://schemas.microsoft.com/office/drawing/2014/main" id="{893E1D11-2E5D-01CB-5CB9-802BF41B5654}"/>
              </a:ext>
            </a:extLst>
          </p:cNvPr>
          <p:cNvSpPr>
            <a:spLocks noGrp="1"/>
          </p:cNvSpPr>
          <p:nvPr>
            <p:ph type="sldNum" sz="quarter" idx="12"/>
          </p:nvPr>
        </p:nvSpPr>
        <p:spPr/>
        <p:txBody>
          <a:bodyPr/>
          <a:lstStyle/>
          <a:p>
            <a:fld id="{741AFF56-1126-4107-9C02-BC0EFBF16431}" type="slidenum">
              <a:rPr lang="en-GB" smtClean="0"/>
              <a:pPr/>
              <a:t>12</a:t>
            </a:fld>
            <a:endParaRPr lang="en-GB" dirty="0"/>
          </a:p>
        </p:txBody>
      </p:sp>
      <p:sp>
        <p:nvSpPr>
          <p:cNvPr id="2" name="Footer Placeholder 4">
            <a:extLst>
              <a:ext uri="{FF2B5EF4-FFF2-40B4-BE49-F238E27FC236}">
                <a16:creationId xmlns:a16="http://schemas.microsoft.com/office/drawing/2014/main" id="{9690765F-EF78-3D54-154E-51BD19556F0D}"/>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grpSp>
        <p:nvGrpSpPr>
          <p:cNvPr id="26" name="Group 25">
            <a:extLst>
              <a:ext uri="{FF2B5EF4-FFF2-40B4-BE49-F238E27FC236}">
                <a16:creationId xmlns:a16="http://schemas.microsoft.com/office/drawing/2014/main" id="{DB412214-B09E-5CE4-1DDC-0DB4E925E0AD}"/>
              </a:ext>
            </a:extLst>
          </p:cNvPr>
          <p:cNvGrpSpPr/>
          <p:nvPr/>
        </p:nvGrpSpPr>
        <p:grpSpPr>
          <a:xfrm>
            <a:off x="624772" y="2464430"/>
            <a:ext cx="7044313" cy="1882972"/>
            <a:chOff x="326849" y="2509034"/>
            <a:chExt cx="7044313" cy="1882972"/>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501EC12-33AC-8F87-8425-FA1FBADCC7F1}"/>
                    </a:ext>
                  </a:extLst>
                </p:cNvPr>
                <p:cNvSpPr txBox="1"/>
                <p:nvPr/>
              </p:nvSpPr>
              <p:spPr>
                <a:xfrm>
                  <a:off x="326849" y="3632824"/>
                  <a:ext cx="3146172" cy="425758"/>
                </a:xfrm>
                <a:prstGeom prst="rect">
                  <a:avLst/>
                </a:prstGeom>
                <a:noFill/>
              </p:spPr>
              <p:txBody>
                <a:bodyPr wrap="square">
                  <a:spAutoFit/>
                </a:bodyPr>
                <a:lstStyle/>
                <a:p>
                  <a:pPr>
                    <a:lnSpc>
                      <a:spcPts val="1400"/>
                    </a:lnSpc>
                    <a:spcAft>
                      <a:spcPts val="1200"/>
                    </a:spcAft>
                  </a:pPr>
                  <a14:m>
                    <m:oMathPara xmlns:m="http://schemas.openxmlformats.org/officeDocument/2006/math">
                      <m:oMathParaPr>
                        <m:jc m:val="centerGroup"/>
                      </m:oMathParaPr>
                      <m:oMath xmlns:m="http://schemas.openxmlformats.org/officeDocument/2006/math">
                        <m:func>
                          <m:funcPr>
                            <m:ctrlPr>
                              <a:rPr lang="en-AU" i="1" kern="100" smtClean="0">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log</m:t>
                            </m:r>
                          </m:fName>
                          <m:e>
                            <m:d>
                              <m:dPr>
                                <m:ctrlPr>
                                  <a:rPr lang="en-AU" i="1" kern="100">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a:rPr lang="en-AU" i="1" kern="100">
                                        <a:latin typeface="Cambria Math" panose="02040503050406030204" pitchFamily="18" charset="0"/>
                                        <a:ea typeface="Calibri" panose="020F0502020204030204" pitchFamily="34" charset="0"/>
                                        <a:cs typeface="Times New Roman" panose="02020603050405020304" pitchFamily="18" charset="0"/>
                                      </a:rPr>
                                      <m:t>𝑦</m:t>
                                    </m:r>
                                  </m:e>
                                  <m:sub>
                                    <m:r>
                                      <m:rPr>
                                        <m:sty m:val="p"/>
                                      </m:rPr>
                                      <a:rPr lang="en-AU" kern="100">
                                        <a:latin typeface="Cambria Math" panose="02040503050406030204" pitchFamily="18" charset="0"/>
                                        <a:ea typeface="Calibri" panose="020F0502020204030204" pitchFamily="34" charset="0"/>
                                        <a:cs typeface="Times New Roman" panose="02020603050405020304" pitchFamily="18" charset="0"/>
                                      </a:rPr>
                                      <m:t>i</m:t>
                                    </m:r>
                                  </m:sub>
                                </m:sSub>
                              </m:e>
                            </m:d>
                          </m:e>
                        </m:func>
                        <m:r>
                          <a:rPr lang="en-US"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0</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AU" sz="1800" kern="100">
                            <a:effectLst/>
                            <a:latin typeface="Cambria Math" panose="02040503050406030204" pitchFamily="18" charset="0"/>
                            <a:ea typeface="Calibri" panose="020F0502020204030204" pitchFamily="34" charset="0"/>
                            <a:cs typeface="Times New Roman" panose="02020603050405020304" pitchFamily="18" charset="0"/>
                          </a:rPr>
                          <m:t>log</m:t>
                        </m:r>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i="1" kern="100" smtClean="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AU" b="0" i="0" kern="100" smtClean="0">
                                <a:latin typeface="Cambria Math" panose="02040503050406030204" pitchFamily="18" charset="0"/>
                                <a:ea typeface="Calibri" panose="020F0502020204030204" pitchFamily="34" charset="0"/>
                                <a:cs typeface="Times New Roman" panose="02020603050405020304" pitchFamily="18" charset="0"/>
                              </a:rPr>
                              <m:t>expected</m:t>
                            </m:r>
                          </m:e>
                          <m:sub>
                            <m:r>
                              <a:rPr lang="en-US" i="1" kern="100">
                                <a:latin typeface="Cambria Math" panose="02040503050406030204" pitchFamily="18" charset="0"/>
                                <a:ea typeface="Calibri" panose="020F0502020204030204" pitchFamily="34" charset="0"/>
                                <a:cs typeface="Times New Roman" panose="02020603050405020304" pitchFamily="18" charset="0"/>
                              </a:rPr>
                              <m:t>𝑖</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B501EC12-33AC-8F87-8425-FA1FBADCC7F1}"/>
                    </a:ext>
                  </a:extLst>
                </p:cNvPr>
                <p:cNvSpPr txBox="1">
                  <a:spLocks noRot="1" noChangeAspect="1" noMove="1" noResize="1" noEditPoints="1" noAdjustHandles="1" noChangeArrowheads="1" noChangeShapeType="1" noTextEdit="1"/>
                </p:cNvSpPr>
                <p:nvPr/>
              </p:nvSpPr>
              <p:spPr>
                <a:xfrm>
                  <a:off x="326849" y="3632824"/>
                  <a:ext cx="3146172" cy="425758"/>
                </a:xfrm>
                <a:prstGeom prst="rect">
                  <a:avLst/>
                </a:prstGeom>
                <a:blipFill>
                  <a:blip r:embed="rId3"/>
                  <a:stretch>
                    <a:fillRect t="-1014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44DAE00-C381-0F2F-77B6-D038C9A09661}"/>
                    </a:ext>
                  </a:extLst>
                </p:cNvPr>
                <p:cNvSpPr txBox="1"/>
                <p:nvPr/>
              </p:nvSpPr>
              <p:spPr>
                <a:xfrm>
                  <a:off x="4224990" y="3632824"/>
                  <a:ext cx="3146172" cy="759182"/>
                </a:xfrm>
                <a:prstGeom prst="rect">
                  <a:avLst/>
                </a:prstGeom>
                <a:noFill/>
              </p:spPr>
              <p:txBody>
                <a:bodyPr wrap="square">
                  <a:spAutoFit/>
                </a:bodyPr>
                <a:lstStyle/>
                <a:p>
                  <a:pPr>
                    <a:lnSpc>
                      <a:spcPts val="1400"/>
                    </a:lnSpc>
                    <a:spcAft>
                      <a:spcPts val="1200"/>
                    </a:spcAft>
                  </a:pPr>
                  <a14:m>
                    <m:oMathPara xmlns:m="http://schemas.openxmlformats.org/officeDocument/2006/math">
                      <m:oMathParaPr>
                        <m:jc m:val="centerGroup"/>
                      </m:oMathParaPr>
                      <m:oMath xmlns:m="http://schemas.openxmlformats.org/officeDocument/2006/math">
                        <m:func>
                          <m:funcPr>
                            <m:ctrlPr>
                              <a:rPr lang="en-AU" sz="1800" i="1" kern="100" smtClean="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log</m:t>
                            </m:r>
                          </m:fName>
                          <m:e>
                            <m:d>
                              <m:d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AU" i="1" kern="100" smtClean="0">
                                        <a:latin typeface="Cambria Math" panose="02040503050406030204" pitchFamily="18" charset="0"/>
                                        <a:ea typeface="Calibri" panose="020F0502020204030204" pitchFamily="34" charset="0"/>
                                        <a:cs typeface="Times New Roman" panose="02020603050405020304" pitchFamily="18" charset="0"/>
                                      </a:rPr>
                                    </m:ctrlPr>
                                  </m:sSubPr>
                                  <m:e>
                                    <m:r>
                                      <a:rPr lang="en-AU" b="0" i="1" kern="100" smtClean="0">
                                        <a:latin typeface="Cambria Math" panose="02040503050406030204" pitchFamily="18" charset="0"/>
                                        <a:ea typeface="Calibri" panose="020F0502020204030204" pitchFamily="34" charset="0"/>
                                        <a:cs typeface="Times New Roman" panose="02020603050405020304" pitchFamily="18" charset="0"/>
                                      </a:rPr>
                                      <m:t>𝑦</m:t>
                                    </m:r>
                                  </m:e>
                                  <m:sub>
                                    <m:r>
                                      <m:rPr>
                                        <m:sty m:val="p"/>
                                      </m:rPr>
                                      <a:rPr lang="en-AU" b="0" i="0" kern="100" smtClean="0">
                                        <a:latin typeface="Cambria Math" panose="02040503050406030204" pitchFamily="18" charset="0"/>
                                        <a:ea typeface="Calibri" panose="020F0502020204030204" pitchFamily="34" charset="0"/>
                                        <a:cs typeface="Times New Roman" panose="02020603050405020304" pitchFamily="18" charset="0"/>
                                      </a:rPr>
                                      <m:t>i</m:t>
                                    </m:r>
                                  </m:sub>
                                </m:sSub>
                              </m:e>
                            </m:d>
                          </m:e>
                        </m:func>
                        <m:r>
                          <a:rPr lang="en-US"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0</m:t>
                            </m:r>
                          </m:sub>
                        </m:sSub>
                        <m:r>
                          <a:rPr lang="el-GR"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i="1" kern="100" smtClean="0">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sz="1800" kern="100"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ts val="1400"/>
                    </a:lnSpc>
                    <a:spcAft>
                      <a:spcPts val="1200"/>
                    </a:spcAft>
                  </a:pPr>
                  <a14:m>
                    <m:oMathPara xmlns:m="http://schemas.openxmlformats.org/officeDocument/2006/math">
                      <m:oMathParaPr>
                        <m:jc m:val="centerGroup"/>
                      </m:oMathParaPr>
                      <m:oMath xmlns:m="http://schemas.openxmlformats.org/officeDocument/2006/math">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𝑛</m:t>
                            </m:r>
                          </m:sub>
                        </m:sSub>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AU" sz="1800" kern="100">
                            <a:effectLst/>
                            <a:latin typeface="Cambria Math" panose="02040503050406030204" pitchFamily="18" charset="0"/>
                            <a:ea typeface="Calibri" panose="020F0502020204030204" pitchFamily="34" charset="0"/>
                            <a:cs typeface="Times New Roman" panose="02020603050405020304" pitchFamily="18" charset="0"/>
                          </a:rPr>
                          <m:t>log</m:t>
                        </m:r>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AU" kern="100">
                                <a:latin typeface="Cambria Math" panose="02040503050406030204" pitchFamily="18" charset="0"/>
                                <a:ea typeface="Calibri" panose="020F0502020204030204" pitchFamily="34" charset="0"/>
                                <a:cs typeface="Times New Roman" panose="02020603050405020304" pitchFamily="18" charset="0"/>
                              </a:rPr>
                              <m:t>expected</m:t>
                            </m:r>
                          </m:e>
                          <m:sub>
                            <m:r>
                              <a:rPr lang="en-US" i="1" kern="100">
                                <a:latin typeface="Cambria Math" panose="02040503050406030204" pitchFamily="18" charset="0"/>
                                <a:ea typeface="Calibri" panose="020F0502020204030204" pitchFamily="34" charset="0"/>
                                <a:cs typeface="Times New Roman" panose="02020603050405020304" pitchFamily="18" charset="0"/>
                              </a:rPr>
                              <m:t>𝑖</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A44DAE00-C381-0F2F-77B6-D038C9A09661}"/>
                    </a:ext>
                  </a:extLst>
                </p:cNvPr>
                <p:cNvSpPr txBox="1">
                  <a:spLocks noRot="1" noChangeAspect="1" noMove="1" noResize="1" noEditPoints="1" noAdjustHandles="1" noChangeArrowheads="1" noChangeShapeType="1" noTextEdit="1"/>
                </p:cNvSpPr>
                <p:nvPr/>
              </p:nvSpPr>
              <p:spPr>
                <a:xfrm>
                  <a:off x="4224990" y="3632824"/>
                  <a:ext cx="3146172" cy="759182"/>
                </a:xfrm>
                <a:prstGeom prst="rect">
                  <a:avLst/>
                </a:prstGeom>
                <a:blipFill>
                  <a:blip r:embed="rId4"/>
                  <a:stretch>
                    <a:fillRect t="-5645"/>
                  </a:stretch>
                </a:blipFill>
              </p:spPr>
              <p:txBody>
                <a:bodyPr/>
                <a:lstStyle/>
                <a:p>
                  <a:r>
                    <a:rPr lang="en-AU">
                      <a:noFill/>
                    </a:rPr>
                    <a:t> </a:t>
                  </a:r>
                </a:p>
              </p:txBody>
            </p:sp>
          </mc:Fallback>
        </mc:AlternateContent>
        <p:sp>
          <p:nvSpPr>
            <p:cNvPr id="21" name="Rectangle: Rounded Corners 20">
              <a:extLst>
                <a:ext uri="{FF2B5EF4-FFF2-40B4-BE49-F238E27FC236}">
                  <a16:creationId xmlns:a16="http://schemas.microsoft.com/office/drawing/2014/main" id="{F8F39214-EA6F-2FE1-D5A0-C97980DE4DCF}"/>
                </a:ext>
              </a:extLst>
            </p:cNvPr>
            <p:cNvSpPr/>
            <p:nvPr/>
          </p:nvSpPr>
          <p:spPr>
            <a:xfrm>
              <a:off x="326850" y="2509034"/>
              <a:ext cx="3146172" cy="753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Traditional</a:t>
              </a:r>
            </a:p>
          </p:txBody>
        </p:sp>
        <p:sp>
          <p:nvSpPr>
            <p:cNvPr id="22" name="Rectangle: Rounded Corners 21">
              <a:extLst>
                <a:ext uri="{FF2B5EF4-FFF2-40B4-BE49-F238E27FC236}">
                  <a16:creationId xmlns:a16="http://schemas.microsoft.com/office/drawing/2014/main" id="{7332871F-002B-EB70-CD22-B9E6176474A8}"/>
                </a:ext>
              </a:extLst>
            </p:cNvPr>
            <p:cNvSpPr/>
            <p:nvPr/>
          </p:nvSpPr>
          <p:spPr>
            <a:xfrm>
              <a:off x="4224990" y="2509034"/>
              <a:ext cx="3146172" cy="753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GLM</a:t>
              </a:r>
            </a:p>
          </p:txBody>
        </p:sp>
        <p:cxnSp>
          <p:nvCxnSpPr>
            <p:cNvPr id="12" name="Straight Arrow Connector 11">
              <a:extLst>
                <a:ext uri="{FF2B5EF4-FFF2-40B4-BE49-F238E27FC236}">
                  <a16:creationId xmlns:a16="http://schemas.microsoft.com/office/drawing/2014/main" id="{8F1FBB30-124E-90F0-2953-1E7C7CA274B1}"/>
                </a:ext>
              </a:extLst>
            </p:cNvPr>
            <p:cNvCxnSpPr>
              <a:cxnSpLocks/>
              <a:stCxn id="21" idx="3"/>
              <a:endCxn id="22" idx="1"/>
            </p:cNvCxnSpPr>
            <p:nvPr/>
          </p:nvCxnSpPr>
          <p:spPr>
            <a:xfrm>
              <a:off x="3473022" y="2885878"/>
              <a:ext cx="751968" cy="0"/>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2557717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DA9F9-A9E8-1596-035C-BD2450F297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A4F2123-36B7-9873-1AE0-10738F4CA70F}"/>
              </a:ext>
            </a:extLst>
          </p:cNvPr>
          <p:cNvSpPr>
            <a:spLocks noGrp="1"/>
          </p:cNvSpPr>
          <p:nvPr>
            <p:ph type="title"/>
          </p:nvPr>
        </p:nvSpPr>
        <p:spPr/>
        <p:txBody>
          <a:bodyPr/>
          <a:lstStyle/>
          <a:p>
            <a:r>
              <a:rPr lang="en-US" dirty="0"/>
              <a:t>Models Fitted</a:t>
            </a:r>
          </a:p>
        </p:txBody>
      </p:sp>
      <p:sp>
        <p:nvSpPr>
          <p:cNvPr id="5" name="Slide Number Placeholder 4">
            <a:extLst>
              <a:ext uri="{FF2B5EF4-FFF2-40B4-BE49-F238E27FC236}">
                <a16:creationId xmlns:a16="http://schemas.microsoft.com/office/drawing/2014/main" id="{52E63914-0789-4000-CFDD-D75C0BE7CABA}"/>
              </a:ext>
            </a:extLst>
          </p:cNvPr>
          <p:cNvSpPr>
            <a:spLocks noGrp="1"/>
          </p:cNvSpPr>
          <p:nvPr>
            <p:ph type="sldNum" sz="quarter" idx="12"/>
          </p:nvPr>
        </p:nvSpPr>
        <p:spPr/>
        <p:txBody>
          <a:bodyPr/>
          <a:lstStyle/>
          <a:p>
            <a:fld id="{741AFF56-1126-4107-9C02-BC0EFBF16431}" type="slidenum">
              <a:rPr lang="en-GB" smtClean="0"/>
              <a:pPr/>
              <a:t>13</a:t>
            </a:fld>
            <a:endParaRPr lang="en-GB" dirty="0"/>
          </a:p>
        </p:txBody>
      </p:sp>
      <p:sp>
        <p:nvSpPr>
          <p:cNvPr id="2" name="Footer Placeholder 4">
            <a:extLst>
              <a:ext uri="{FF2B5EF4-FFF2-40B4-BE49-F238E27FC236}">
                <a16:creationId xmlns:a16="http://schemas.microsoft.com/office/drawing/2014/main" id="{8FDC3A13-F1DE-CB06-5993-A714E1DDB1CB}"/>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grpSp>
        <p:nvGrpSpPr>
          <p:cNvPr id="26" name="Group 25">
            <a:extLst>
              <a:ext uri="{FF2B5EF4-FFF2-40B4-BE49-F238E27FC236}">
                <a16:creationId xmlns:a16="http://schemas.microsoft.com/office/drawing/2014/main" id="{7452FBBD-6100-2D1E-5858-9B37AC343841}"/>
              </a:ext>
            </a:extLst>
          </p:cNvPr>
          <p:cNvGrpSpPr/>
          <p:nvPr/>
        </p:nvGrpSpPr>
        <p:grpSpPr>
          <a:xfrm>
            <a:off x="624772" y="2464430"/>
            <a:ext cx="10942455" cy="1929139"/>
            <a:chOff x="326849" y="2509034"/>
            <a:chExt cx="10942455" cy="1929139"/>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5C30A62-B710-E66E-39F5-BC093A411ED9}"/>
                    </a:ext>
                  </a:extLst>
                </p:cNvPr>
                <p:cNvSpPr txBox="1"/>
                <p:nvPr/>
              </p:nvSpPr>
              <p:spPr>
                <a:xfrm>
                  <a:off x="326849" y="3632824"/>
                  <a:ext cx="3146172" cy="425758"/>
                </a:xfrm>
                <a:prstGeom prst="rect">
                  <a:avLst/>
                </a:prstGeom>
                <a:noFill/>
              </p:spPr>
              <p:txBody>
                <a:bodyPr wrap="square">
                  <a:spAutoFit/>
                </a:bodyPr>
                <a:lstStyle/>
                <a:p>
                  <a:pPr>
                    <a:lnSpc>
                      <a:spcPts val="1400"/>
                    </a:lnSpc>
                    <a:spcAft>
                      <a:spcPts val="1200"/>
                    </a:spcAft>
                  </a:pPr>
                  <a14:m>
                    <m:oMathPara xmlns:m="http://schemas.openxmlformats.org/officeDocument/2006/math">
                      <m:oMathParaPr>
                        <m:jc m:val="centerGroup"/>
                      </m:oMathParaPr>
                      <m:oMath xmlns:m="http://schemas.openxmlformats.org/officeDocument/2006/math">
                        <m:func>
                          <m:funcPr>
                            <m:ctrlPr>
                              <a:rPr lang="en-AU" i="1" kern="100" smtClean="0">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log</m:t>
                            </m:r>
                          </m:fName>
                          <m:e>
                            <m:d>
                              <m:dPr>
                                <m:ctrlPr>
                                  <a:rPr lang="en-AU" i="1" kern="100">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a:rPr lang="en-AU" i="1" kern="100">
                                        <a:latin typeface="Cambria Math" panose="02040503050406030204" pitchFamily="18" charset="0"/>
                                        <a:ea typeface="Calibri" panose="020F0502020204030204" pitchFamily="34" charset="0"/>
                                        <a:cs typeface="Times New Roman" panose="02020603050405020304" pitchFamily="18" charset="0"/>
                                      </a:rPr>
                                      <m:t>𝑦</m:t>
                                    </m:r>
                                  </m:e>
                                  <m:sub>
                                    <m:r>
                                      <m:rPr>
                                        <m:sty m:val="p"/>
                                      </m:rPr>
                                      <a:rPr lang="en-AU" kern="100">
                                        <a:latin typeface="Cambria Math" panose="02040503050406030204" pitchFamily="18" charset="0"/>
                                        <a:ea typeface="Calibri" panose="020F0502020204030204" pitchFamily="34" charset="0"/>
                                        <a:cs typeface="Times New Roman" panose="02020603050405020304" pitchFamily="18" charset="0"/>
                                      </a:rPr>
                                      <m:t>i</m:t>
                                    </m:r>
                                  </m:sub>
                                </m:sSub>
                              </m:e>
                            </m:d>
                          </m:e>
                        </m:func>
                        <m:r>
                          <a:rPr lang="en-US"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0</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AU" sz="1800" kern="100">
                            <a:effectLst/>
                            <a:latin typeface="Cambria Math" panose="02040503050406030204" pitchFamily="18" charset="0"/>
                            <a:ea typeface="Calibri" panose="020F0502020204030204" pitchFamily="34" charset="0"/>
                            <a:cs typeface="Times New Roman" panose="02020603050405020304" pitchFamily="18" charset="0"/>
                          </a:rPr>
                          <m:t>log</m:t>
                        </m:r>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i="1" kern="100" smtClean="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AU" b="0" i="0" kern="100" smtClean="0">
                                <a:latin typeface="Cambria Math" panose="02040503050406030204" pitchFamily="18" charset="0"/>
                                <a:ea typeface="Calibri" panose="020F0502020204030204" pitchFamily="34" charset="0"/>
                                <a:cs typeface="Times New Roman" panose="02020603050405020304" pitchFamily="18" charset="0"/>
                              </a:rPr>
                              <m:t>expected</m:t>
                            </m:r>
                          </m:e>
                          <m:sub>
                            <m:r>
                              <a:rPr lang="en-US" i="1" kern="100">
                                <a:latin typeface="Cambria Math" panose="02040503050406030204" pitchFamily="18" charset="0"/>
                                <a:ea typeface="Calibri" panose="020F0502020204030204" pitchFamily="34" charset="0"/>
                                <a:cs typeface="Times New Roman" panose="02020603050405020304" pitchFamily="18" charset="0"/>
                              </a:rPr>
                              <m:t>𝑖</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15C30A62-B710-E66E-39F5-BC093A411ED9}"/>
                    </a:ext>
                  </a:extLst>
                </p:cNvPr>
                <p:cNvSpPr txBox="1">
                  <a:spLocks noRot="1" noChangeAspect="1" noMove="1" noResize="1" noEditPoints="1" noAdjustHandles="1" noChangeArrowheads="1" noChangeShapeType="1" noTextEdit="1"/>
                </p:cNvSpPr>
                <p:nvPr/>
              </p:nvSpPr>
              <p:spPr>
                <a:xfrm>
                  <a:off x="326849" y="3632824"/>
                  <a:ext cx="3146172" cy="425758"/>
                </a:xfrm>
                <a:prstGeom prst="rect">
                  <a:avLst/>
                </a:prstGeom>
                <a:blipFill>
                  <a:blip r:embed="rId3"/>
                  <a:stretch>
                    <a:fillRect t="-1014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AA7033B-CA78-B932-E60F-51B43C455FBE}"/>
                    </a:ext>
                  </a:extLst>
                </p:cNvPr>
                <p:cNvSpPr txBox="1"/>
                <p:nvPr/>
              </p:nvSpPr>
              <p:spPr>
                <a:xfrm>
                  <a:off x="4224990" y="3632824"/>
                  <a:ext cx="3146172" cy="759182"/>
                </a:xfrm>
                <a:prstGeom prst="rect">
                  <a:avLst/>
                </a:prstGeom>
                <a:noFill/>
              </p:spPr>
              <p:txBody>
                <a:bodyPr wrap="square">
                  <a:spAutoFit/>
                </a:bodyPr>
                <a:lstStyle/>
                <a:p>
                  <a:pPr>
                    <a:lnSpc>
                      <a:spcPts val="1400"/>
                    </a:lnSpc>
                    <a:spcAft>
                      <a:spcPts val="1200"/>
                    </a:spcAft>
                  </a:pPr>
                  <a14:m>
                    <m:oMathPara xmlns:m="http://schemas.openxmlformats.org/officeDocument/2006/math">
                      <m:oMathParaPr>
                        <m:jc m:val="centerGroup"/>
                      </m:oMathParaPr>
                      <m:oMath xmlns:m="http://schemas.openxmlformats.org/officeDocument/2006/math">
                        <m:func>
                          <m:funcPr>
                            <m:ctrlPr>
                              <a:rPr lang="en-AU" sz="1800" i="1" kern="100" smtClean="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log</m:t>
                            </m:r>
                          </m:fName>
                          <m:e>
                            <m:d>
                              <m:d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AU" i="1" kern="100" smtClean="0">
                                        <a:latin typeface="Cambria Math" panose="02040503050406030204" pitchFamily="18" charset="0"/>
                                        <a:ea typeface="Calibri" panose="020F0502020204030204" pitchFamily="34" charset="0"/>
                                        <a:cs typeface="Times New Roman" panose="02020603050405020304" pitchFamily="18" charset="0"/>
                                      </a:rPr>
                                    </m:ctrlPr>
                                  </m:sSubPr>
                                  <m:e>
                                    <m:r>
                                      <a:rPr lang="en-AU" b="0" i="1" kern="100" smtClean="0">
                                        <a:latin typeface="Cambria Math" panose="02040503050406030204" pitchFamily="18" charset="0"/>
                                        <a:ea typeface="Calibri" panose="020F0502020204030204" pitchFamily="34" charset="0"/>
                                        <a:cs typeface="Times New Roman" panose="02020603050405020304" pitchFamily="18" charset="0"/>
                                      </a:rPr>
                                      <m:t>𝑦</m:t>
                                    </m:r>
                                  </m:e>
                                  <m:sub>
                                    <m:r>
                                      <m:rPr>
                                        <m:sty m:val="p"/>
                                      </m:rPr>
                                      <a:rPr lang="en-AU" b="0" i="0" kern="100" smtClean="0">
                                        <a:latin typeface="Cambria Math" panose="02040503050406030204" pitchFamily="18" charset="0"/>
                                        <a:ea typeface="Calibri" panose="020F0502020204030204" pitchFamily="34" charset="0"/>
                                        <a:cs typeface="Times New Roman" panose="02020603050405020304" pitchFamily="18" charset="0"/>
                                      </a:rPr>
                                      <m:t>i</m:t>
                                    </m:r>
                                  </m:sub>
                                </m:sSub>
                              </m:e>
                            </m:d>
                          </m:e>
                        </m:func>
                        <m:r>
                          <a:rPr lang="en-US"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0</m:t>
                            </m:r>
                          </m:sub>
                        </m:sSub>
                        <m:r>
                          <a:rPr lang="el-GR"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i="1" kern="100" smtClean="0">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sz="1800" kern="100"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ts val="1400"/>
                    </a:lnSpc>
                    <a:spcAft>
                      <a:spcPts val="1200"/>
                    </a:spcAft>
                  </a:pPr>
                  <a14:m>
                    <m:oMathPara xmlns:m="http://schemas.openxmlformats.org/officeDocument/2006/math">
                      <m:oMathParaPr>
                        <m:jc m:val="centerGroup"/>
                      </m:oMathParaPr>
                      <m:oMath xmlns:m="http://schemas.openxmlformats.org/officeDocument/2006/math">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𝑛</m:t>
                            </m:r>
                          </m:sub>
                        </m:sSub>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AU" sz="1800" kern="100">
                            <a:effectLst/>
                            <a:latin typeface="Cambria Math" panose="02040503050406030204" pitchFamily="18" charset="0"/>
                            <a:ea typeface="Calibri" panose="020F0502020204030204" pitchFamily="34" charset="0"/>
                            <a:cs typeface="Times New Roman" panose="02020603050405020304" pitchFamily="18" charset="0"/>
                          </a:rPr>
                          <m:t>log</m:t>
                        </m:r>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AU" kern="100">
                                <a:latin typeface="Cambria Math" panose="02040503050406030204" pitchFamily="18" charset="0"/>
                                <a:ea typeface="Calibri" panose="020F0502020204030204" pitchFamily="34" charset="0"/>
                                <a:cs typeface="Times New Roman" panose="02020603050405020304" pitchFamily="18" charset="0"/>
                              </a:rPr>
                              <m:t>expected</m:t>
                            </m:r>
                          </m:e>
                          <m:sub>
                            <m:r>
                              <a:rPr lang="en-US" i="1" kern="100">
                                <a:latin typeface="Cambria Math" panose="02040503050406030204" pitchFamily="18" charset="0"/>
                                <a:ea typeface="Calibri" panose="020F0502020204030204" pitchFamily="34" charset="0"/>
                                <a:cs typeface="Times New Roman" panose="02020603050405020304" pitchFamily="18" charset="0"/>
                              </a:rPr>
                              <m:t>𝑖</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1AA7033B-CA78-B932-E60F-51B43C455FBE}"/>
                    </a:ext>
                  </a:extLst>
                </p:cNvPr>
                <p:cNvSpPr txBox="1">
                  <a:spLocks noRot="1" noChangeAspect="1" noMove="1" noResize="1" noEditPoints="1" noAdjustHandles="1" noChangeArrowheads="1" noChangeShapeType="1" noTextEdit="1"/>
                </p:cNvSpPr>
                <p:nvPr/>
              </p:nvSpPr>
              <p:spPr>
                <a:xfrm>
                  <a:off x="4224990" y="3632824"/>
                  <a:ext cx="3146172" cy="759182"/>
                </a:xfrm>
                <a:prstGeom prst="rect">
                  <a:avLst/>
                </a:prstGeom>
                <a:blipFill>
                  <a:blip r:embed="rId4"/>
                  <a:stretch>
                    <a:fillRect t="-564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2F08674-2737-D907-4842-F6AF56958CEE}"/>
                    </a:ext>
                  </a:extLst>
                </p:cNvPr>
                <p:cNvSpPr txBox="1"/>
                <p:nvPr/>
              </p:nvSpPr>
              <p:spPr>
                <a:xfrm>
                  <a:off x="8123132" y="3678991"/>
                  <a:ext cx="3146172" cy="759182"/>
                </a:xfrm>
                <a:prstGeom prst="rect">
                  <a:avLst/>
                </a:prstGeom>
                <a:noFill/>
              </p:spPr>
              <p:txBody>
                <a:bodyPr wrap="square">
                  <a:spAutoFit/>
                </a:bodyPr>
                <a:lstStyle/>
                <a:p>
                  <a:pPr>
                    <a:lnSpc>
                      <a:spcPts val="1400"/>
                    </a:lnSpc>
                    <a:spcAft>
                      <a:spcPts val="1200"/>
                    </a:spcAft>
                  </a:pPr>
                  <a14:m>
                    <m:oMathPara xmlns:m="http://schemas.openxmlformats.org/officeDocument/2006/math">
                      <m:oMathParaPr>
                        <m:jc m:val="centerGroup"/>
                      </m:oMathParaPr>
                      <m:oMath xmlns:m="http://schemas.openxmlformats.org/officeDocument/2006/math">
                        <m:func>
                          <m:funcPr>
                            <m:ctrlPr>
                              <a:rPr lang="en-AU" i="1" kern="100" smtClean="0">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log</m:t>
                            </m:r>
                          </m:fName>
                          <m:e>
                            <m:d>
                              <m:dPr>
                                <m:ctrlPr>
                                  <a:rPr lang="en-AU" i="1" kern="100">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AU" kern="100">
                                        <a:latin typeface="Cambria Math" panose="02040503050406030204" pitchFamily="18" charset="0"/>
                                        <a:ea typeface="Calibri" panose="020F0502020204030204" pitchFamily="34" charset="0"/>
                                        <a:cs typeface="Times New Roman" panose="02020603050405020304" pitchFamily="18" charset="0"/>
                                      </a:rPr>
                                      <m:t>y</m:t>
                                    </m:r>
                                  </m:e>
                                  <m:sub>
                                    <m:r>
                                      <a:rPr lang="en-US" i="1" kern="100">
                                        <a:latin typeface="Cambria Math" panose="02040503050406030204" pitchFamily="18" charset="0"/>
                                        <a:ea typeface="Calibri" panose="020F0502020204030204" pitchFamily="34" charset="0"/>
                                        <a:cs typeface="Times New Roman" panose="02020603050405020304" pitchFamily="18" charset="0"/>
                                      </a:rPr>
                                      <m:t>𝑖</m:t>
                                    </m:r>
                                  </m:sub>
                                </m:sSub>
                              </m:e>
                            </m:d>
                          </m:e>
                        </m:func>
                        <m:r>
                          <a:rPr lang="en-US"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kern="100">
                                <a:latin typeface="Cambria Math" panose="02040503050406030204" pitchFamily="18" charset="0"/>
                                <a:ea typeface="Calibri" panose="020F0502020204030204" pitchFamily="34" charset="0"/>
                                <a:cs typeface="Times New Roman" panose="02020603050405020304" pitchFamily="18" charset="0"/>
                              </a:rPr>
                              <m:t>β</m:t>
                            </m:r>
                          </m:e>
                          <m:sub>
                            <m:r>
                              <a:rPr lang="en-US" kern="100">
                                <a:latin typeface="Cambria Math" panose="02040503050406030204" pitchFamily="18" charset="0"/>
                                <a:ea typeface="Calibri" panose="020F0502020204030204" pitchFamily="34" charset="0"/>
                                <a:cs typeface="Times New Roman" panose="02020603050405020304" pitchFamily="18" charset="0"/>
                              </a:rPr>
                              <m:t>1</m:t>
                            </m:r>
                          </m:sub>
                        </m:sSub>
                        <m:r>
                          <m:rPr>
                            <m:sty m:val="p"/>
                          </m:rPr>
                          <a:rPr lang="en-AU" kern="100">
                            <a:latin typeface="Cambria Math" panose="02040503050406030204" pitchFamily="18" charset="0"/>
                            <a:ea typeface="Calibri" panose="020F0502020204030204" pitchFamily="34" charset="0"/>
                            <a:cs typeface="Cambria Math" panose="02040503050406030204" pitchFamily="18" charset="0"/>
                          </a:rPr>
                          <m:t>I</m:t>
                        </m:r>
                        <m:d>
                          <m:dPr>
                            <m:ctrlPr>
                              <a:rPr lang="en-AU" i="1" kern="100">
                                <a:latin typeface="Cambria Math" panose="02040503050406030204" pitchFamily="18" charset="0"/>
                                <a:ea typeface="Calibri" panose="020F0502020204030204" pitchFamily="34" charset="0"/>
                                <a:cs typeface="Cambria Math" panose="02040503050406030204" pitchFamily="18" charset="0"/>
                              </a:rPr>
                            </m:ctrlPr>
                          </m:dPr>
                          <m:e>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x</m:t>
                                </m:r>
                              </m:e>
                              <m:sub>
                                <m:r>
                                  <a:rPr lang="en-US" i="1" kern="100">
                                    <a:latin typeface="Cambria Math" panose="02040503050406030204" pitchFamily="18" charset="0"/>
                                    <a:ea typeface="Calibri" panose="020F0502020204030204" pitchFamily="34" charset="0"/>
                                    <a:cs typeface="Times New Roman" panose="02020603050405020304" pitchFamily="18" charset="0"/>
                                  </a:rPr>
                                  <m:t>𝑖</m:t>
                                </m:r>
                              </m:sub>
                            </m:sSub>
                            <m:r>
                              <a:rPr lang="en-AU" kern="100">
                                <a:latin typeface="Cambria Math" panose="02040503050406030204" pitchFamily="18" charset="0"/>
                                <a:ea typeface="Calibri" panose="020F0502020204030204" pitchFamily="34" charset="0"/>
                                <a:cs typeface="Cambria Math" panose="02040503050406030204" pitchFamily="18" charset="0"/>
                              </a:rPr>
                              <m:t>∈</m:t>
                            </m:r>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R</m:t>
                                </m:r>
                              </m:e>
                              <m:sub>
                                <m:r>
                                  <a:rPr lang="en-US" i="1" kern="100">
                                    <a:latin typeface="Cambria Math" panose="02040503050406030204" pitchFamily="18" charset="0"/>
                                    <a:ea typeface="Calibri" panose="020F0502020204030204" pitchFamily="34" charset="0"/>
                                    <a:cs typeface="Times New Roman" panose="02020603050405020304" pitchFamily="18" charset="0"/>
                                  </a:rPr>
                                  <m:t>𝑚</m:t>
                                </m:r>
                              </m:sub>
                            </m:sSub>
                          </m:e>
                        </m:d>
                        <m:r>
                          <a:rPr lang="el-GR" kern="10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kern="100" dirty="0">
                    <a:latin typeface="Cambria Math" panose="02040503050406030204" pitchFamily="18" charset="0"/>
                    <a:ea typeface="Calibri" panose="020F0502020204030204" pitchFamily="34" charset="0"/>
                    <a:cs typeface="Times New Roman" panose="02020603050405020304" pitchFamily="18" charset="0"/>
                  </a:endParaRPr>
                </a:p>
                <a:p>
                  <a:pPr>
                    <a:lnSpc>
                      <a:spcPts val="1400"/>
                    </a:lnSpc>
                    <a:spcAft>
                      <a:spcPts val="1200"/>
                    </a:spcAft>
                  </a:pPr>
                  <a14:m>
                    <m:oMathPara xmlns:m="http://schemas.openxmlformats.org/officeDocument/2006/math">
                      <m:oMathParaPr>
                        <m:jc m:val="centerGroup"/>
                      </m:oMathParaPr>
                      <m:oMath xmlns:m="http://schemas.openxmlformats.org/officeDocument/2006/math">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kern="100">
                                <a:latin typeface="Cambria Math" panose="02040503050406030204" pitchFamily="18" charset="0"/>
                                <a:ea typeface="Calibri" panose="020F0502020204030204" pitchFamily="34" charset="0"/>
                                <a:cs typeface="Times New Roman" panose="02020603050405020304" pitchFamily="18" charset="0"/>
                              </a:rPr>
                              <m:t>β</m:t>
                            </m:r>
                          </m:e>
                          <m:sub>
                            <m:r>
                              <a:rPr lang="en-US" kern="100">
                                <a:latin typeface="Cambria Math" panose="02040503050406030204" pitchFamily="18" charset="0"/>
                                <a:ea typeface="Calibri" panose="020F0502020204030204" pitchFamily="34" charset="0"/>
                                <a:cs typeface="Times New Roman" panose="02020603050405020304" pitchFamily="18" charset="0"/>
                              </a:rPr>
                              <m:t>0</m:t>
                            </m:r>
                          </m:sub>
                        </m:sSub>
                        <m:r>
                          <a:rPr lang="el-GR" kern="100">
                            <a:latin typeface="Cambria Math" panose="02040503050406030204" pitchFamily="18" charset="0"/>
                            <a:ea typeface="Calibri" panose="020F0502020204030204" pitchFamily="34" charset="0"/>
                            <a:cs typeface="Times New Roman" panose="02020603050405020304" pitchFamily="18" charset="0"/>
                          </a:rPr>
                          <m:t>+</m:t>
                        </m:r>
                        <m:r>
                          <m:rPr>
                            <m:sty m:val="p"/>
                          </m:rPr>
                          <a:rPr lang="en-AU" kern="100">
                            <a:latin typeface="Cambria Math" panose="02040503050406030204" pitchFamily="18" charset="0"/>
                            <a:ea typeface="Calibri" panose="020F0502020204030204" pitchFamily="34" charset="0"/>
                            <a:cs typeface="Times New Roman" panose="02020603050405020304" pitchFamily="18" charset="0"/>
                          </a:rPr>
                          <m:t>log</m:t>
                        </m:r>
                        <m:r>
                          <a:rPr lang="en-AU"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AU" kern="100">
                                <a:latin typeface="Cambria Math" panose="02040503050406030204" pitchFamily="18" charset="0"/>
                                <a:ea typeface="Calibri" panose="020F0502020204030204" pitchFamily="34" charset="0"/>
                                <a:cs typeface="Times New Roman" panose="02020603050405020304" pitchFamily="18" charset="0"/>
                              </a:rPr>
                              <m:t>expected</m:t>
                            </m:r>
                          </m:e>
                          <m:sub>
                            <m:r>
                              <a:rPr lang="en-US" i="1" kern="100">
                                <a:latin typeface="Cambria Math" panose="02040503050406030204" pitchFamily="18" charset="0"/>
                                <a:ea typeface="Calibri" panose="020F0502020204030204" pitchFamily="34" charset="0"/>
                                <a:cs typeface="Times New Roman" panose="02020603050405020304" pitchFamily="18" charset="0"/>
                              </a:rPr>
                              <m:t>𝑖</m:t>
                            </m:r>
                          </m:sub>
                        </m:sSub>
                        <m:r>
                          <a:rPr lang="en-AU" kern="10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kern="1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B2F08674-2737-D907-4842-F6AF56958CEE}"/>
                    </a:ext>
                  </a:extLst>
                </p:cNvPr>
                <p:cNvSpPr txBox="1">
                  <a:spLocks noRot="1" noChangeAspect="1" noMove="1" noResize="1" noEditPoints="1" noAdjustHandles="1" noChangeArrowheads="1" noChangeShapeType="1" noTextEdit="1"/>
                </p:cNvSpPr>
                <p:nvPr/>
              </p:nvSpPr>
              <p:spPr>
                <a:xfrm>
                  <a:off x="8123132" y="3678991"/>
                  <a:ext cx="3146172" cy="759182"/>
                </a:xfrm>
                <a:prstGeom prst="rect">
                  <a:avLst/>
                </a:prstGeom>
                <a:blipFill>
                  <a:blip r:embed="rId5"/>
                  <a:stretch>
                    <a:fillRect t="-5600"/>
                  </a:stretch>
                </a:blipFill>
              </p:spPr>
              <p:txBody>
                <a:bodyPr/>
                <a:lstStyle/>
                <a:p>
                  <a:r>
                    <a:rPr lang="en-AU">
                      <a:noFill/>
                    </a:rPr>
                    <a:t> </a:t>
                  </a:r>
                </a:p>
              </p:txBody>
            </p:sp>
          </mc:Fallback>
        </mc:AlternateContent>
        <p:sp>
          <p:nvSpPr>
            <p:cNvPr id="21" name="Rectangle: Rounded Corners 20">
              <a:extLst>
                <a:ext uri="{FF2B5EF4-FFF2-40B4-BE49-F238E27FC236}">
                  <a16:creationId xmlns:a16="http://schemas.microsoft.com/office/drawing/2014/main" id="{8CBBC546-EDCB-A353-B81E-298C5D1CC216}"/>
                </a:ext>
              </a:extLst>
            </p:cNvPr>
            <p:cNvSpPr/>
            <p:nvPr/>
          </p:nvSpPr>
          <p:spPr>
            <a:xfrm>
              <a:off x="326850" y="2509034"/>
              <a:ext cx="3146172" cy="753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Traditional</a:t>
              </a:r>
            </a:p>
          </p:txBody>
        </p:sp>
        <p:sp>
          <p:nvSpPr>
            <p:cNvPr id="22" name="Rectangle: Rounded Corners 21">
              <a:extLst>
                <a:ext uri="{FF2B5EF4-FFF2-40B4-BE49-F238E27FC236}">
                  <a16:creationId xmlns:a16="http://schemas.microsoft.com/office/drawing/2014/main" id="{271403D0-C8AF-A443-C942-2AFDEF9B2492}"/>
                </a:ext>
              </a:extLst>
            </p:cNvPr>
            <p:cNvSpPr/>
            <p:nvPr/>
          </p:nvSpPr>
          <p:spPr>
            <a:xfrm>
              <a:off x="4224990" y="2509034"/>
              <a:ext cx="3146172" cy="753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GLM</a:t>
              </a:r>
            </a:p>
          </p:txBody>
        </p:sp>
        <p:sp>
          <p:nvSpPr>
            <p:cNvPr id="23" name="Rectangle: Rounded Corners 22">
              <a:extLst>
                <a:ext uri="{FF2B5EF4-FFF2-40B4-BE49-F238E27FC236}">
                  <a16:creationId xmlns:a16="http://schemas.microsoft.com/office/drawing/2014/main" id="{65EFA293-3A3D-6662-51F4-DBB8A3780344}"/>
                </a:ext>
              </a:extLst>
            </p:cNvPr>
            <p:cNvSpPr/>
            <p:nvPr/>
          </p:nvSpPr>
          <p:spPr>
            <a:xfrm>
              <a:off x="8123130" y="2509034"/>
              <a:ext cx="3146172" cy="753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Regression Tree – 1 Split</a:t>
              </a:r>
            </a:p>
          </p:txBody>
        </p:sp>
        <p:cxnSp>
          <p:nvCxnSpPr>
            <p:cNvPr id="9" name="Straight Arrow Connector 8">
              <a:extLst>
                <a:ext uri="{FF2B5EF4-FFF2-40B4-BE49-F238E27FC236}">
                  <a16:creationId xmlns:a16="http://schemas.microsoft.com/office/drawing/2014/main" id="{1DDCDC3F-CD43-DD68-9649-4E4E19259B3B}"/>
                </a:ext>
              </a:extLst>
            </p:cNvPr>
            <p:cNvCxnSpPr>
              <a:cxnSpLocks/>
              <a:stCxn id="22" idx="3"/>
              <a:endCxn id="23" idx="1"/>
            </p:cNvCxnSpPr>
            <p:nvPr/>
          </p:nvCxnSpPr>
          <p:spPr>
            <a:xfrm>
              <a:off x="7371162" y="2885878"/>
              <a:ext cx="751968" cy="0"/>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5F79E1BB-AB71-083D-47DB-468698379586}"/>
                </a:ext>
              </a:extLst>
            </p:cNvPr>
            <p:cNvCxnSpPr>
              <a:cxnSpLocks/>
              <a:stCxn id="21" idx="3"/>
              <a:endCxn id="22" idx="1"/>
            </p:cNvCxnSpPr>
            <p:nvPr/>
          </p:nvCxnSpPr>
          <p:spPr>
            <a:xfrm>
              <a:off x="3473022" y="2885878"/>
              <a:ext cx="751968" cy="0"/>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3866834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86FC1-9BC5-0267-5B86-7CDE94DA7AA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BACCEC-287D-A1D3-4172-388CCA324C66}"/>
              </a:ext>
            </a:extLst>
          </p:cNvPr>
          <p:cNvSpPr>
            <a:spLocks noGrp="1"/>
          </p:cNvSpPr>
          <p:nvPr>
            <p:ph type="title"/>
          </p:nvPr>
        </p:nvSpPr>
        <p:spPr/>
        <p:txBody>
          <a:bodyPr/>
          <a:lstStyle/>
          <a:p>
            <a:r>
              <a:rPr lang="en-US" dirty="0"/>
              <a:t>Models Fitted</a:t>
            </a:r>
          </a:p>
        </p:txBody>
      </p:sp>
      <p:sp>
        <p:nvSpPr>
          <p:cNvPr id="5" name="Slide Number Placeholder 4">
            <a:extLst>
              <a:ext uri="{FF2B5EF4-FFF2-40B4-BE49-F238E27FC236}">
                <a16:creationId xmlns:a16="http://schemas.microsoft.com/office/drawing/2014/main" id="{C257C468-EF7D-49BD-15D1-16348DA31AE7}"/>
              </a:ext>
            </a:extLst>
          </p:cNvPr>
          <p:cNvSpPr>
            <a:spLocks noGrp="1"/>
          </p:cNvSpPr>
          <p:nvPr>
            <p:ph type="sldNum" sz="quarter" idx="12"/>
          </p:nvPr>
        </p:nvSpPr>
        <p:spPr/>
        <p:txBody>
          <a:bodyPr/>
          <a:lstStyle/>
          <a:p>
            <a:fld id="{741AFF56-1126-4107-9C02-BC0EFBF16431}" type="slidenum">
              <a:rPr lang="en-GB" smtClean="0"/>
              <a:pPr/>
              <a:t>14</a:t>
            </a:fld>
            <a:endParaRPr lang="en-GB" dirty="0"/>
          </a:p>
        </p:txBody>
      </p:sp>
      <p:sp>
        <p:nvSpPr>
          <p:cNvPr id="2" name="Footer Placeholder 4">
            <a:extLst>
              <a:ext uri="{FF2B5EF4-FFF2-40B4-BE49-F238E27FC236}">
                <a16:creationId xmlns:a16="http://schemas.microsoft.com/office/drawing/2014/main" id="{87DB0490-111A-A771-A50A-32CEC7D53D87}"/>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2BB07E0-288B-E638-FA2D-DA2EBB5EB661}"/>
                  </a:ext>
                </a:extLst>
              </p:cNvPr>
              <p:cNvSpPr txBox="1"/>
              <p:nvPr/>
            </p:nvSpPr>
            <p:spPr>
              <a:xfrm>
                <a:off x="326849" y="2284084"/>
                <a:ext cx="3146172" cy="425758"/>
              </a:xfrm>
              <a:prstGeom prst="rect">
                <a:avLst/>
              </a:prstGeom>
              <a:noFill/>
            </p:spPr>
            <p:txBody>
              <a:bodyPr wrap="square">
                <a:spAutoFit/>
              </a:bodyPr>
              <a:lstStyle/>
              <a:p>
                <a:pPr>
                  <a:lnSpc>
                    <a:spcPts val="1400"/>
                  </a:lnSpc>
                  <a:spcAft>
                    <a:spcPts val="1200"/>
                  </a:spcAft>
                </a:pPr>
                <a14:m>
                  <m:oMathPara xmlns:m="http://schemas.openxmlformats.org/officeDocument/2006/math">
                    <m:oMathParaPr>
                      <m:jc m:val="centerGroup"/>
                    </m:oMathParaPr>
                    <m:oMath xmlns:m="http://schemas.openxmlformats.org/officeDocument/2006/math">
                      <m:func>
                        <m:funcPr>
                          <m:ctrlPr>
                            <a:rPr lang="en-AU" i="1" kern="100" smtClean="0">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log</m:t>
                          </m:r>
                        </m:fName>
                        <m:e>
                          <m:d>
                            <m:dPr>
                              <m:ctrlPr>
                                <a:rPr lang="en-AU" i="1" kern="100">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a:rPr lang="en-AU" i="1" kern="100">
                                      <a:latin typeface="Cambria Math" panose="02040503050406030204" pitchFamily="18" charset="0"/>
                                      <a:ea typeface="Calibri" panose="020F0502020204030204" pitchFamily="34" charset="0"/>
                                      <a:cs typeface="Times New Roman" panose="02020603050405020304" pitchFamily="18" charset="0"/>
                                    </a:rPr>
                                    <m:t>𝑦</m:t>
                                  </m:r>
                                </m:e>
                                <m:sub>
                                  <m:r>
                                    <m:rPr>
                                      <m:sty m:val="p"/>
                                    </m:rPr>
                                    <a:rPr lang="en-AU" kern="100">
                                      <a:latin typeface="Cambria Math" panose="02040503050406030204" pitchFamily="18" charset="0"/>
                                      <a:ea typeface="Calibri" panose="020F0502020204030204" pitchFamily="34" charset="0"/>
                                      <a:cs typeface="Times New Roman" panose="02020603050405020304" pitchFamily="18" charset="0"/>
                                    </a:rPr>
                                    <m:t>i</m:t>
                                  </m:r>
                                </m:sub>
                              </m:sSub>
                            </m:e>
                          </m:d>
                        </m:e>
                      </m:func>
                      <m:r>
                        <a:rPr lang="en-US"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0</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AU" sz="1800" kern="100">
                          <a:effectLst/>
                          <a:latin typeface="Cambria Math" panose="02040503050406030204" pitchFamily="18" charset="0"/>
                          <a:ea typeface="Calibri" panose="020F0502020204030204" pitchFamily="34" charset="0"/>
                          <a:cs typeface="Times New Roman" panose="02020603050405020304" pitchFamily="18" charset="0"/>
                        </a:rPr>
                        <m:t>log</m:t>
                      </m:r>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i="1" kern="100" smtClean="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AU" b="0" i="0" kern="100" smtClean="0">
                              <a:latin typeface="Cambria Math" panose="02040503050406030204" pitchFamily="18" charset="0"/>
                              <a:ea typeface="Calibri" panose="020F0502020204030204" pitchFamily="34" charset="0"/>
                              <a:cs typeface="Times New Roman" panose="02020603050405020304" pitchFamily="18" charset="0"/>
                            </a:rPr>
                            <m:t>expected</m:t>
                          </m:r>
                        </m:e>
                        <m:sub>
                          <m:r>
                            <a:rPr lang="en-US" i="1" kern="100">
                              <a:latin typeface="Cambria Math" panose="02040503050406030204" pitchFamily="18" charset="0"/>
                              <a:ea typeface="Calibri" panose="020F0502020204030204" pitchFamily="34" charset="0"/>
                              <a:cs typeface="Times New Roman" panose="02020603050405020304" pitchFamily="18" charset="0"/>
                            </a:rPr>
                            <m:t>𝑖</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22BB07E0-288B-E638-FA2D-DA2EBB5EB661}"/>
                  </a:ext>
                </a:extLst>
              </p:cNvPr>
              <p:cNvSpPr txBox="1">
                <a:spLocks noRot="1" noChangeAspect="1" noMove="1" noResize="1" noEditPoints="1" noAdjustHandles="1" noChangeArrowheads="1" noChangeShapeType="1" noTextEdit="1"/>
              </p:cNvSpPr>
              <p:nvPr/>
            </p:nvSpPr>
            <p:spPr>
              <a:xfrm>
                <a:off x="326849" y="2284084"/>
                <a:ext cx="3146172" cy="425758"/>
              </a:xfrm>
              <a:prstGeom prst="rect">
                <a:avLst/>
              </a:prstGeom>
              <a:blipFill>
                <a:blip r:embed="rId3"/>
                <a:stretch>
                  <a:fillRect t="-100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047D52E-592B-717A-98C7-8B22D04F7F44}"/>
                  </a:ext>
                </a:extLst>
              </p:cNvPr>
              <p:cNvSpPr txBox="1"/>
              <p:nvPr/>
            </p:nvSpPr>
            <p:spPr>
              <a:xfrm>
                <a:off x="4224990" y="2284084"/>
                <a:ext cx="3146172" cy="759182"/>
              </a:xfrm>
              <a:prstGeom prst="rect">
                <a:avLst/>
              </a:prstGeom>
              <a:noFill/>
            </p:spPr>
            <p:txBody>
              <a:bodyPr wrap="square">
                <a:spAutoFit/>
              </a:bodyPr>
              <a:lstStyle/>
              <a:p>
                <a:pPr>
                  <a:lnSpc>
                    <a:spcPts val="1400"/>
                  </a:lnSpc>
                  <a:spcAft>
                    <a:spcPts val="1200"/>
                  </a:spcAft>
                </a:pPr>
                <a14:m>
                  <m:oMathPara xmlns:m="http://schemas.openxmlformats.org/officeDocument/2006/math">
                    <m:oMathParaPr>
                      <m:jc m:val="centerGroup"/>
                    </m:oMathParaPr>
                    <m:oMath xmlns:m="http://schemas.openxmlformats.org/officeDocument/2006/math">
                      <m:func>
                        <m:funcPr>
                          <m:ctrlPr>
                            <a:rPr lang="en-AU" sz="1800" i="1" kern="100" smtClean="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log</m:t>
                          </m:r>
                        </m:fName>
                        <m:e>
                          <m:d>
                            <m:d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AU" i="1" kern="100" smtClean="0">
                                      <a:latin typeface="Cambria Math" panose="02040503050406030204" pitchFamily="18" charset="0"/>
                                      <a:ea typeface="Calibri" panose="020F0502020204030204" pitchFamily="34" charset="0"/>
                                      <a:cs typeface="Times New Roman" panose="02020603050405020304" pitchFamily="18" charset="0"/>
                                    </a:rPr>
                                  </m:ctrlPr>
                                </m:sSubPr>
                                <m:e>
                                  <m:r>
                                    <a:rPr lang="en-AU" b="0" i="1" kern="100" smtClean="0">
                                      <a:latin typeface="Cambria Math" panose="02040503050406030204" pitchFamily="18" charset="0"/>
                                      <a:ea typeface="Calibri" panose="020F0502020204030204" pitchFamily="34" charset="0"/>
                                      <a:cs typeface="Times New Roman" panose="02020603050405020304" pitchFamily="18" charset="0"/>
                                    </a:rPr>
                                    <m:t>𝑦</m:t>
                                  </m:r>
                                </m:e>
                                <m:sub>
                                  <m:r>
                                    <m:rPr>
                                      <m:sty m:val="p"/>
                                    </m:rPr>
                                    <a:rPr lang="en-AU" b="0" i="0" kern="100" smtClean="0">
                                      <a:latin typeface="Cambria Math" panose="02040503050406030204" pitchFamily="18" charset="0"/>
                                      <a:ea typeface="Calibri" panose="020F0502020204030204" pitchFamily="34" charset="0"/>
                                      <a:cs typeface="Times New Roman" panose="02020603050405020304" pitchFamily="18" charset="0"/>
                                    </a:rPr>
                                    <m:t>i</m:t>
                                  </m:r>
                                </m:sub>
                              </m:sSub>
                            </m:e>
                          </m:d>
                        </m:e>
                      </m:func>
                      <m:r>
                        <a:rPr lang="en-US"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0</m:t>
                          </m:r>
                        </m:sub>
                      </m:sSub>
                      <m:r>
                        <a:rPr lang="el-GR"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i="1" kern="100" smtClean="0">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sz="1800" kern="100"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ts val="1400"/>
                  </a:lnSpc>
                  <a:spcAft>
                    <a:spcPts val="1200"/>
                  </a:spcAft>
                </a:pPr>
                <a14:m>
                  <m:oMathPara xmlns:m="http://schemas.openxmlformats.org/officeDocument/2006/math">
                    <m:oMathParaPr>
                      <m:jc m:val="centerGroup"/>
                    </m:oMathParaPr>
                    <m:oMath xmlns:m="http://schemas.openxmlformats.org/officeDocument/2006/math">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𝑛</m:t>
                          </m:r>
                        </m:sub>
                      </m:sSub>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AU" sz="1800" kern="100">
                          <a:effectLst/>
                          <a:latin typeface="Cambria Math" panose="02040503050406030204" pitchFamily="18" charset="0"/>
                          <a:ea typeface="Calibri" panose="020F0502020204030204" pitchFamily="34" charset="0"/>
                          <a:cs typeface="Times New Roman" panose="02020603050405020304" pitchFamily="18" charset="0"/>
                        </a:rPr>
                        <m:t>log</m:t>
                      </m:r>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AU" kern="100">
                              <a:latin typeface="Cambria Math" panose="02040503050406030204" pitchFamily="18" charset="0"/>
                              <a:ea typeface="Calibri" panose="020F0502020204030204" pitchFamily="34" charset="0"/>
                              <a:cs typeface="Times New Roman" panose="02020603050405020304" pitchFamily="18" charset="0"/>
                            </a:rPr>
                            <m:t>expected</m:t>
                          </m:r>
                        </m:e>
                        <m:sub>
                          <m:r>
                            <a:rPr lang="en-US" i="1" kern="100">
                              <a:latin typeface="Cambria Math" panose="02040503050406030204" pitchFamily="18" charset="0"/>
                              <a:ea typeface="Calibri" panose="020F0502020204030204" pitchFamily="34" charset="0"/>
                              <a:cs typeface="Times New Roman" panose="02020603050405020304" pitchFamily="18" charset="0"/>
                            </a:rPr>
                            <m:t>𝑖</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3047D52E-592B-717A-98C7-8B22D04F7F44}"/>
                  </a:ext>
                </a:extLst>
              </p:cNvPr>
              <p:cNvSpPr txBox="1">
                <a:spLocks noRot="1" noChangeAspect="1" noMove="1" noResize="1" noEditPoints="1" noAdjustHandles="1" noChangeArrowheads="1" noChangeShapeType="1" noTextEdit="1"/>
              </p:cNvSpPr>
              <p:nvPr/>
            </p:nvSpPr>
            <p:spPr>
              <a:xfrm>
                <a:off x="4224990" y="2284084"/>
                <a:ext cx="3146172" cy="759182"/>
              </a:xfrm>
              <a:prstGeom prst="rect">
                <a:avLst/>
              </a:prstGeom>
              <a:blipFill>
                <a:blip r:embed="rId4"/>
                <a:stretch>
                  <a:fillRect t="-564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4BB529A-AC54-D9D1-33D6-E32E7EFBAF89}"/>
                  </a:ext>
                </a:extLst>
              </p:cNvPr>
              <p:cNvSpPr txBox="1"/>
              <p:nvPr/>
            </p:nvSpPr>
            <p:spPr>
              <a:xfrm>
                <a:off x="8123132" y="2330251"/>
                <a:ext cx="3146172" cy="759182"/>
              </a:xfrm>
              <a:prstGeom prst="rect">
                <a:avLst/>
              </a:prstGeom>
              <a:noFill/>
            </p:spPr>
            <p:txBody>
              <a:bodyPr wrap="square">
                <a:spAutoFit/>
              </a:bodyPr>
              <a:lstStyle/>
              <a:p>
                <a:pPr>
                  <a:lnSpc>
                    <a:spcPts val="1400"/>
                  </a:lnSpc>
                  <a:spcAft>
                    <a:spcPts val="1200"/>
                  </a:spcAft>
                </a:pPr>
                <a14:m>
                  <m:oMathPara xmlns:m="http://schemas.openxmlformats.org/officeDocument/2006/math">
                    <m:oMathParaPr>
                      <m:jc m:val="centerGroup"/>
                    </m:oMathParaPr>
                    <m:oMath xmlns:m="http://schemas.openxmlformats.org/officeDocument/2006/math">
                      <m:func>
                        <m:funcPr>
                          <m:ctrlPr>
                            <a:rPr lang="en-AU" i="1" kern="100" smtClean="0">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log</m:t>
                          </m:r>
                        </m:fName>
                        <m:e>
                          <m:d>
                            <m:dPr>
                              <m:ctrlPr>
                                <a:rPr lang="en-AU" i="1" kern="100">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AU" kern="100">
                                      <a:latin typeface="Cambria Math" panose="02040503050406030204" pitchFamily="18" charset="0"/>
                                      <a:ea typeface="Calibri" panose="020F0502020204030204" pitchFamily="34" charset="0"/>
                                      <a:cs typeface="Times New Roman" panose="02020603050405020304" pitchFamily="18" charset="0"/>
                                    </a:rPr>
                                    <m:t>y</m:t>
                                  </m:r>
                                </m:e>
                                <m:sub>
                                  <m:r>
                                    <a:rPr lang="en-US" i="1" kern="100">
                                      <a:latin typeface="Cambria Math" panose="02040503050406030204" pitchFamily="18" charset="0"/>
                                      <a:ea typeface="Calibri" panose="020F0502020204030204" pitchFamily="34" charset="0"/>
                                      <a:cs typeface="Times New Roman" panose="02020603050405020304" pitchFamily="18" charset="0"/>
                                    </a:rPr>
                                    <m:t>𝑖</m:t>
                                  </m:r>
                                </m:sub>
                              </m:sSub>
                            </m:e>
                          </m:d>
                        </m:e>
                      </m:func>
                      <m:r>
                        <a:rPr lang="en-US"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kern="100">
                              <a:latin typeface="Cambria Math" panose="02040503050406030204" pitchFamily="18" charset="0"/>
                              <a:ea typeface="Calibri" panose="020F0502020204030204" pitchFamily="34" charset="0"/>
                              <a:cs typeface="Times New Roman" panose="02020603050405020304" pitchFamily="18" charset="0"/>
                            </a:rPr>
                            <m:t>β</m:t>
                          </m:r>
                        </m:e>
                        <m:sub>
                          <m:r>
                            <a:rPr lang="en-US" kern="100">
                              <a:latin typeface="Cambria Math" panose="02040503050406030204" pitchFamily="18" charset="0"/>
                              <a:ea typeface="Calibri" panose="020F0502020204030204" pitchFamily="34" charset="0"/>
                              <a:cs typeface="Times New Roman" panose="02020603050405020304" pitchFamily="18" charset="0"/>
                            </a:rPr>
                            <m:t>1</m:t>
                          </m:r>
                        </m:sub>
                      </m:sSub>
                      <m:r>
                        <m:rPr>
                          <m:sty m:val="p"/>
                        </m:rPr>
                        <a:rPr lang="en-AU" kern="100">
                          <a:latin typeface="Cambria Math" panose="02040503050406030204" pitchFamily="18" charset="0"/>
                          <a:ea typeface="Calibri" panose="020F0502020204030204" pitchFamily="34" charset="0"/>
                          <a:cs typeface="Cambria Math" panose="02040503050406030204" pitchFamily="18" charset="0"/>
                        </a:rPr>
                        <m:t>I</m:t>
                      </m:r>
                      <m:d>
                        <m:dPr>
                          <m:ctrlPr>
                            <a:rPr lang="en-AU" i="1" kern="100">
                              <a:latin typeface="Cambria Math" panose="02040503050406030204" pitchFamily="18" charset="0"/>
                              <a:ea typeface="Calibri" panose="020F0502020204030204" pitchFamily="34" charset="0"/>
                              <a:cs typeface="Cambria Math" panose="02040503050406030204" pitchFamily="18" charset="0"/>
                            </a:rPr>
                          </m:ctrlPr>
                        </m:dPr>
                        <m:e>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x</m:t>
                              </m:r>
                            </m:e>
                            <m:sub>
                              <m:r>
                                <a:rPr lang="en-US" i="1" kern="100">
                                  <a:latin typeface="Cambria Math" panose="02040503050406030204" pitchFamily="18" charset="0"/>
                                  <a:ea typeface="Calibri" panose="020F0502020204030204" pitchFamily="34" charset="0"/>
                                  <a:cs typeface="Times New Roman" panose="02020603050405020304" pitchFamily="18" charset="0"/>
                                </a:rPr>
                                <m:t>𝑖</m:t>
                              </m:r>
                            </m:sub>
                          </m:sSub>
                          <m:r>
                            <a:rPr lang="en-AU" kern="100">
                              <a:latin typeface="Cambria Math" panose="02040503050406030204" pitchFamily="18" charset="0"/>
                              <a:ea typeface="Calibri" panose="020F0502020204030204" pitchFamily="34" charset="0"/>
                              <a:cs typeface="Cambria Math" panose="02040503050406030204" pitchFamily="18" charset="0"/>
                            </a:rPr>
                            <m:t>∈</m:t>
                          </m:r>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R</m:t>
                              </m:r>
                            </m:e>
                            <m:sub>
                              <m:r>
                                <a:rPr lang="en-US" i="1" kern="100">
                                  <a:latin typeface="Cambria Math" panose="02040503050406030204" pitchFamily="18" charset="0"/>
                                  <a:ea typeface="Calibri" panose="020F0502020204030204" pitchFamily="34" charset="0"/>
                                  <a:cs typeface="Times New Roman" panose="02020603050405020304" pitchFamily="18" charset="0"/>
                                </a:rPr>
                                <m:t>𝑚</m:t>
                              </m:r>
                            </m:sub>
                          </m:sSub>
                        </m:e>
                      </m:d>
                      <m:r>
                        <a:rPr lang="el-GR" kern="10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kern="100" dirty="0">
                  <a:latin typeface="Cambria Math" panose="02040503050406030204" pitchFamily="18" charset="0"/>
                  <a:ea typeface="Calibri" panose="020F0502020204030204" pitchFamily="34" charset="0"/>
                  <a:cs typeface="Times New Roman" panose="02020603050405020304" pitchFamily="18" charset="0"/>
                </a:endParaRPr>
              </a:p>
              <a:p>
                <a:pPr>
                  <a:lnSpc>
                    <a:spcPts val="1400"/>
                  </a:lnSpc>
                  <a:spcAft>
                    <a:spcPts val="1200"/>
                  </a:spcAft>
                </a:pPr>
                <a14:m>
                  <m:oMathPara xmlns:m="http://schemas.openxmlformats.org/officeDocument/2006/math">
                    <m:oMathParaPr>
                      <m:jc m:val="centerGroup"/>
                    </m:oMathParaPr>
                    <m:oMath xmlns:m="http://schemas.openxmlformats.org/officeDocument/2006/math">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kern="100">
                              <a:latin typeface="Cambria Math" panose="02040503050406030204" pitchFamily="18" charset="0"/>
                              <a:ea typeface="Calibri" panose="020F0502020204030204" pitchFamily="34" charset="0"/>
                              <a:cs typeface="Times New Roman" panose="02020603050405020304" pitchFamily="18" charset="0"/>
                            </a:rPr>
                            <m:t>β</m:t>
                          </m:r>
                        </m:e>
                        <m:sub>
                          <m:r>
                            <a:rPr lang="en-US" kern="100">
                              <a:latin typeface="Cambria Math" panose="02040503050406030204" pitchFamily="18" charset="0"/>
                              <a:ea typeface="Calibri" panose="020F0502020204030204" pitchFamily="34" charset="0"/>
                              <a:cs typeface="Times New Roman" panose="02020603050405020304" pitchFamily="18" charset="0"/>
                            </a:rPr>
                            <m:t>0</m:t>
                          </m:r>
                        </m:sub>
                      </m:sSub>
                      <m:r>
                        <a:rPr lang="el-GR" kern="100">
                          <a:latin typeface="Cambria Math" panose="02040503050406030204" pitchFamily="18" charset="0"/>
                          <a:ea typeface="Calibri" panose="020F0502020204030204" pitchFamily="34" charset="0"/>
                          <a:cs typeface="Times New Roman" panose="02020603050405020304" pitchFamily="18" charset="0"/>
                        </a:rPr>
                        <m:t>+</m:t>
                      </m:r>
                      <m:r>
                        <m:rPr>
                          <m:sty m:val="p"/>
                        </m:rPr>
                        <a:rPr lang="en-AU" kern="100">
                          <a:latin typeface="Cambria Math" panose="02040503050406030204" pitchFamily="18" charset="0"/>
                          <a:ea typeface="Calibri" panose="020F0502020204030204" pitchFamily="34" charset="0"/>
                          <a:cs typeface="Times New Roman" panose="02020603050405020304" pitchFamily="18" charset="0"/>
                        </a:rPr>
                        <m:t>log</m:t>
                      </m:r>
                      <m:r>
                        <a:rPr lang="en-AU"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AU" kern="100">
                              <a:latin typeface="Cambria Math" panose="02040503050406030204" pitchFamily="18" charset="0"/>
                              <a:ea typeface="Calibri" panose="020F0502020204030204" pitchFamily="34" charset="0"/>
                              <a:cs typeface="Times New Roman" panose="02020603050405020304" pitchFamily="18" charset="0"/>
                            </a:rPr>
                            <m:t>expected</m:t>
                          </m:r>
                        </m:e>
                        <m:sub>
                          <m:r>
                            <a:rPr lang="en-US" i="1" kern="100">
                              <a:latin typeface="Cambria Math" panose="02040503050406030204" pitchFamily="18" charset="0"/>
                              <a:ea typeface="Calibri" panose="020F0502020204030204" pitchFamily="34" charset="0"/>
                              <a:cs typeface="Times New Roman" panose="02020603050405020304" pitchFamily="18" charset="0"/>
                            </a:rPr>
                            <m:t>𝑖</m:t>
                          </m:r>
                        </m:sub>
                      </m:sSub>
                      <m:r>
                        <a:rPr lang="en-AU" kern="10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kern="1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D4BB529A-AC54-D9D1-33D6-E32E7EFBAF89}"/>
                  </a:ext>
                </a:extLst>
              </p:cNvPr>
              <p:cNvSpPr txBox="1">
                <a:spLocks noRot="1" noChangeAspect="1" noMove="1" noResize="1" noEditPoints="1" noAdjustHandles="1" noChangeArrowheads="1" noChangeShapeType="1" noTextEdit="1"/>
              </p:cNvSpPr>
              <p:nvPr/>
            </p:nvSpPr>
            <p:spPr>
              <a:xfrm>
                <a:off x="8123132" y="2330251"/>
                <a:ext cx="3146172" cy="759182"/>
              </a:xfrm>
              <a:prstGeom prst="rect">
                <a:avLst/>
              </a:prstGeom>
              <a:blipFill>
                <a:blip r:embed="rId5"/>
                <a:stretch>
                  <a:fillRect t="-4800"/>
                </a:stretch>
              </a:blipFill>
            </p:spPr>
            <p:txBody>
              <a:bodyPr/>
              <a:lstStyle/>
              <a:p>
                <a:r>
                  <a:rPr lang="en-AU">
                    <a:noFill/>
                  </a:rPr>
                  <a:t> </a:t>
                </a:r>
              </a:p>
            </p:txBody>
          </p:sp>
        </mc:Fallback>
      </mc:AlternateContent>
      <p:sp>
        <p:nvSpPr>
          <p:cNvPr id="21" name="Rectangle: Rounded Corners 20">
            <a:extLst>
              <a:ext uri="{FF2B5EF4-FFF2-40B4-BE49-F238E27FC236}">
                <a16:creationId xmlns:a16="http://schemas.microsoft.com/office/drawing/2014/main" id="{4436ED04-8B58-EAEF-A05B-686CC782E2B9}"/>
              </a:ext>
            </a:extLst>
          </p:cNvPr>
          <p:cNvSpPr/>
          <p:nvPr/>
        </p:nvSpPr>
        <p:spPr>
          <a:xfrm>
            <a:off x="326850" y="1160294"/>
            <a:ext cx="3146172" cy="753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Traditional</a:t>
            </a:r>
          </a:p>
        </p:txBody>
      </p:sp>
      <p:sp>
        <p:nvSpPr>
          <p:cNvPr id="22" name="Rectangle: Rounded Corners 21">
            <a:extLst>
              <a:ext uri="{FF2B5EF4-FFF2-40B4-BE49-F238E27FC236}">
                <a16:creationId xmlns:a16="http://schemas.microsoft.com/office/drawing/2014/main" id="{905DEBCA-BA55-E3B4-4990-834D0AE76633}"/>
              </a:ext>
            </a:extLst>
          </p:cNvPr>
          <p:cNvSpPr/>
          <p:nvPr/>
        </p:nvSpPr>
        <p:spPr>
          <a:xfrm>
            <a:off x="4224990" y="1160294"/>
            <a:ext cx="3146172" cy="753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GLM</a:t>
            </a:r>
          </a:p>
        </p:txBody>
      </p:sp>
      <p:sp>
        <p:nvSpPr>
          <p:cNvPr id="23" name="Rectangle: Rounded Corners 22">
            <a:extLst>
              <a:ext uri="{FF2B5EF4-FFF2-40B4-BE49-F238E27FC236}">
                <a16:creationId xmlns:a16="http://schemas.microsoft.com/office/drawing/2014/main" id="{212E9BFE-0E96-7A27-1733-7342C1FE6F23}"/>
              </a:ext>
            </a:extLst>
          </p:cNvPr>
          <p:cNvSpPr/>
          <p:nvPr/>
        </p:nvSpPr>
        <p:spPr>
          <a:xfrm>
            <a:off x="8123130" y="1160294"/>
            <a:ext cx="3146172" cy="753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Regression Tree – 1 Split</a:t>
            </a:r>
          </a:p>
        </p:txBody>
      </p:sp>
      <p:sp>
        <p:nvSpPr>
          <p:cNvPr id="4" name="Rectangle: Rounded Corners 3">
            <a:extLst>
              <a:ext uri="{FF2B5EF4-FFF2-40B4-BE49-F238E27FC236}">
                <a16:creationId xmlns:a16="http://schemas.microsoft.com/office/drawing/2014/main" id="{5D68FFC4-B925-072F-0570-05981818B857}"/>
              </a:ext>
            </a:extLst>
          </p:cNvPr>
          <p:cNvSpPr/>
          <p:nvPr/>
        </p:nvSpPr>
        <p:spPr>
          <a:xfrm>
            <a:off x="8123132" y="3418970"/>
            <a:ext cx="3146172" cy="753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Regression Tree – Many Splits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52B119B-A09A-1B69-F7AA-C4065DFF6A53}"/>
                  </a:ext>
                </a:extLst>
              </p:cNvPr>
              <p:cNvSpPr txBox="1"/>
              <p:nvPr/>
            </p:nvSpPr>
            <p:spPr>
              <a:xfrm>
                <a:off x="8123132" y="4502195"/>
                <a:ext cx="3146172" cy="11214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AU" i="1" smtClean="0">
                              <a:latin typeface="Cambria Math" panose="02040503050406030204" pitchFamily="18" charset="0"/>
                            </a:rPr>
                          </m:ctrlPr>
                        </m:funcPr>
                        <m:fName>
                          <m:r>
                            <m:rPr>
                              <m:sty m:val="p"/>
                            </m:rPr>
                            <a:rPr lang="en-US">
                              <a:latin typeface="Cambria Math" panose="02040503050406030204" pitchFamily="18" charset="0"/>
                            </a:rPr>
                            <m:t>log</m:t>
                          </m:r>
                        </m:fName>
                        <m:e>
                          <m:d>
                            <m:dPr>
                              <m:ctrlPr>
                                <a:rPr lang="en-AU" i="1">
                                  <a:latin typeface="Cambria Math" panose="02040503050406030204" pitchFamily="18" charset="0"/>
                                </a:rPr>
                              </m:ctrlPr>
                            </m:dPr>
                            <m:e>
                              <m:r>
                                <m:rPr>
                                  <m:sty m:val="p"/>
                                </m:rPr>
                                <a:rPr lang="en-US">
                                  <a:latin typeface="Cambria Math" panose="02040503050406030204" pitchFamily="18" charset="0"/>
                                </a:rPr>
                                <m:t>y</m:t>
                              </m:r>
                            </m:e>
                          </m:d>
                        </m:e>
                      </m:func>
                      <m:r>
                        <a:rPr lang="en-US">
                          <a:latin typeface="Cambria Math" panose="02040503050406030204" pitchFamily="18" charset="0"/>
                        </a:rPr>
                        <m:t>=</m:t>
                      </m:r>
                      <m:nary>
                        <m:naryPr>
                          <m:chr m:val="∑"/>
                          <m:grow m:val="on"/>
                          <m:ctrlPr>
                            <a:rPr lang="en-AU" i="1">
                              <a:latin typeface="Cambria Math" panose="02040503050406030204" pitchFamily="18" charset="0"/>
                            </a:rPr>
                          </m:ctrlPr>
                        </m:naryPr>
                        <m:sub>
                          <m:r>
                            <a:rPr lang="en-AU" i="1">
                              <a:latin typeface="Cambria Math" panose="02040503050406030204" pitchFamily="18" charset="0"/>
                            </a:rPr>
                            <m:t>𝑘</m:t>
                          </m:r>
                          <m:r>
                            <a:rPr lang="en-AU" i="1">
                              <a:latin typeface="Cambria Math" panose="02040503050406030204" pitchFamily="18" charset="0"/>
                            </a:rPr>
                            <m:t>=0</m:t>
                          </m:r>
                        </m:sub>
                        <m:sup>
                          <m:r>
                            <a:rPr lang="en-AU" i="1">
                              <a:latin typeface="Cambria Math" panose="02040503050406030204" pitchFamily="18" charset="0"/>
                            </a:rPr>
                            <m:t>𝑛</m:t>
                          </m:r>
                        </m:sup>
                        <m:e>
                          <m:sSub>
                            <m:sSubPr>
                              <m:ctrlPr>
                                <a:rPr lang="en-AU" i="1">
                                  <a:latin typeface="Cambria Math" panose="02040503050406030204" pitchFamily="18" charset="0"/>
                                </a:rPr>
                              </m:ctrlPr>
                            </m:sSubPr>
                            <m:e>
                              <m:r>
                                <m:rPr>
                                  <m:sty m:val="p"/>
                                </m:rPr>
                                <a:rPr lang="el-GR">
                                  <a:latin typeface="Cambria Math" panose="02040503050406030204" pitchFamily="18" charset="0"/>
                                </a:rPr>
                                <m:t>β</m:t>
                              </m:r>
                            </m:e>
                            <m:sub>
                              <m:r>
                                <m:rPr>
                                  <m:sty m:val="p"/>
                                </m:rPr>
                                <a:rPr lang="en-US">
                                  <a:latin typeface="Cambria Math" panose="02040503050406030204" pitchFamily="18" charset="0"/>
                                </a:rPr>
                                <m:t>k</m:t>
                              </m:r>
                            </m:sub>
                          </m:sSub>
                          <m:r>
                            <m:rPr>
                              <m:sty m:val="p"/>
                            </m:rPr>
                            <a:rPr lang="en-AU">
                              <a:latin typeface="Cambria Math" panose="02040503050406030204" pitchFamily="18" charset="0"/>
                            </a:rPr>
                            <m:t>I</m:t>
                          </m:r>
                          <m:r>
                            <a:rPr lang="en-AU">
                              <a:latin typeface="Cambria Math" panose="02040503050406030204" pitchFamily="18" charset="0"/>
                            </a:rPr>
                            <m:t>(</m:t>
                          </m:r>
                          <m:sSub>
                            <m:sSubPr>
                              <m:ctrlPr>
                                <a:rPr lang="en-AU" i="1">
                                  <a:latin typeface="Cambria Math" panose="02040503050406030204" pitchFamily="18" charset="0"/>
                                </a:rPr>
                              </m:ctrlPr>
                            </m:sSubPr>
                            <m:e>
                              <m:r>
                                <m:rPr>
                                  <m:sty m:val="p"/>
                                </m:rPr>
                                <a:rPr lang="en-US">
                                  <a:latin typeface="Cambria Math" panose="02040503050406030204" pitchFamily="18" charset="0"/>
                                </a:rPr>
                                <m:t>x</m:t>
                              </m:r>
                            </m:e>
                            <m:sub>
                              <m:r>
                                <a:rPr lang="en-US" i="1">
                                  <a:latin typeface="Cambria Math" panose="02040503050406030204" pitchFamily="18" charset="0"/>
                                </a:rPr>
                                <m:t>𝑖</m:t>
                              </m:r>
                            </m:sub>
                          </m:sSub>
                          <m:r>
                            <a:rPr lang="en-AU">
                              <a:latin typeface="Cambria Math" panose="02040503050406030204" pitchFamily="18" charset="0"/>
                            </a:rPr>
                            <m:t>∈</m:t>
                          </m:r>
                          <m:sSub>
                            <m:sSubPr>
                              <m:ctrlPr>
                                <a:rPr lang="en-AU" i="1">
                                  <a:latin typeface="Cambria Math" panose="02040503050406030204" pitchFamily="18" charset="0"/>
                                </a:rPr>
                              </m:ctrlPr>
                            </m:sSubPr>
                            <m:e>
                              <m:r>
                                <m:rPr>
                                  <m:sty m:val="p"/>
                                </m:rPr>
                                <a:rPr lang="en-US">
                                  <a:latin typeface="Cambria Math" panose="02040503050406030204" pitchFamily="18" charset="0"/>
                                </a:rPr>
                                <m:t>R</m:t>
                              </m:r>
                            </m:e>
                            <m:sub>
                              <m:r>
                                <a:rPr lang="en-US" i="1">
                                  <a:latin typeface="Cambria Math" panose="02040503050406030204" pitchFamily="18" charset="0"/>
                                </a:rPr>
                                <m:t>𝑚</m:t>
                              </m:r>
                            </m:sub>
                          </m:sSub>
                          <m:r>
                            <a:rPr lang="en-AU">
                              <a:latin typeface="Cambria Math" panose="02040503050406030204" pitchFamily="18" charset="0"/>
                            </a:rPr>
                            <m:t>)</m:t>
                          </m:r>
                        </m:e>
                      </m:nary>
                      <m:r>
                        <a:rPr lang="el-GR">
                          <a:latin typeface="Cambria Math" panose="02040503050406030204" pitchFamily="18" charset="0"/>
                        </a:rPr>
                        <m:t>+</m:t>
                      </m:r>
                    </m:oMath>
                  </m:oMathPara>
                </a14:m>
                <a:endParaRPr lang="en-AU" dirty="0"/>
              </a:p>
              <a:p>
                <a:pPr/>
                <a14:m>
                  <m:oMathPara xmlns:m="http://schemas.openxmlformats.org/officeDocument/2006/math">
                    <m:oMathParaPr>
                      <m:jc m:val="centerGroup"/>
                    </m:oMathParaPr>
                    <m:oMath xmlns:m="http://schemas.openxmlformats.org/officeDocument/2006/math">
                      <m:r>
                        <m:rPr>
                          <m:sty m:val="p"/>
                        </m:rPr>
                        <a:rPr lang="en-AU">
                          <a:latin typeface="Cambria Math" panose="02040503050406030204" pitchFamily="18" charset="0"/>
                        </a:rPr>
                        <m:t>log</m:t>
                      </m:r>
                      <m:r>
                        <a:rPr lang="en-AU">
                          <a:latin typeface="Cambria Math" panose="02040503050406030204" pitchFamily="18" charset="0"/>
                        </a:rPr>
                        <m:t>(</m:t>
                      </m:r>
                      <m:sSub>
                        <m:sSubPr>
                          <m:ctrlPr>
                            <a:rPr lang="en-AU" i="1">
                              <a:latin typeface="Cambria Math" panose="02040503050406030204" pitchFamily="18" charset="0"/>
                            </a:rPr>
                          </m:ctrlPr>
                        </m:sSubPr>
                        <m:e>
                          <m:r>
                            <m:rPr>
                              <m:sty m:val="p"/>
                            </m:rPr>
                            <a:rPr lang="en-US">
                              <a:latin typeface="Cambria Math" panose="02040503050406030204" pitchFamily="18" charset="0"/>
                            </a:rPr>
                            <m:t>expected</m:t>
                          </m:r>
                        </m:e>
                        <m:sub>
                          <m:r>
                            <a:rPr lang="en-US" i="1">
                              <a:latin typeface="Cambria Math" panose="02040503050406030204" pitchFamily="18" charset="0"/>
                            </a:rPr>
                            <m:t>𝑖</m:t>
                          </m:r>
                        </m:sub>
                      </m:sSub>
                      <m:r>
                        <a:rPr lang="en-AU">
                          <a:latin typeface="Cambria Math" panose="02040503050406030204" pitchFamily="18" charset="0"/>
                        </a:rPr>
                        <m:t>)</m:t>
                      </m:r>
                    </m:oMath>
                  </m:oMathPara>
                </a14:m>
                <a:endParaRPr lang="en-AU" dirty="0"/>
              </a:p>
            </p:txBody>
          </p:sp>
        </mc:Choice>
        <mc:Fallback xmlns="">
          <p:sp>
            <p:nvSpPr>
              <p:cNvPr id="7" name="TextBox 6">
                <a:extLst>
                  <a:ext uri="{FF2B5EF4-FFF2-40B4-BE49-F238E27FC236}">
                    <a16:creationId xmlns:a16="http://schemas.microsoft.com/office/drawing/2014/main" id="{452B119B-A09A-1B69-F7AA-C4065DFF6A53}"/>
                  </a:ext>
                </a:extLst>
              </p:cNvPr>
              <p:cNvSpPr txBox="1">
                <a:spLocks noRot="1" noChangeAspect="1" noMove="1" noResize="1" noEditPoints="1" noAdjustHandles="1" noChangeArrowheads="1" noChangeShapeType="1" noTextEdit="1"/>
              </p:cNvSpPr>
              <p:nvPr/>
            </p:nvSpPr>
            <p:spPr>
              <a:xfrm>
                <a:off x="8123132" y="4502195"/>
                <a:ext cx="3146172" cy="1121461"/>
              </a:xfrm>
              <a:prstGeom prst="rect">
                <a:avLst/>
              </a:prstGeom>
              <a:blipFill>
                <a:blip r:embed="rId6"/>
                <a:stretch>
                  <a:fillRect b="-3804"/>
                </a:stretch>
              </a:blipFill>
            </p:spPr>
            <p:txBody>
              <a:bodyPr/>
              <a:lstStyle/>
              <a:p>
                <a:r>
                  <a:rPr lang="en-AU">
                    <a:noFill/>
                  </a:rPr>
                  <a:t> </a:t>
                </a:r>
              </a:p>
            </p:txBody>
          </p:sp>
        </mc:Fallback>
      </mc:AlternateContent>
      <p:cxnSp>
        <p:nvCxnSpPr>
          <p:cNvPr id="9" name="Straight Arrow Connector 8">
            <a:extLst>
              <a:ext uri="{FF2B5EF4-FFF2-40B4-BE49-F238E27FC236}">
                <a16:creationId xmlns:a16="http://schemas.microsoft.com/office/drawing/2014/main" id="{1F208F46-740A-C8ED-F890-71960DB70D9F}"/>
              </a:ext>
            </a:extLst>
          </p:cNvPr>
          <p:cNvCxnSpPr>
            <a:cxnSpLocks/>
            <a:stCxn id="22" idx="3"/>
            <a:endCxn id="23" idx="1"/>
          </p:cNvCxnSpPr>
          <p:nvPr/>
        </p:nvCxnSpPr>
        <p:spPr>
          <a:xfrm>
            <a:off x="7371162" y="1537138"/>
            <a:ext cx="751968" cy="0"/>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848E2983-A60C-1618-8A2D-7985A493BDF4}"/>
              </a:ext>
            </a:extLst>
          </p:cNvPr>
          <p:cNvCxnSpPr>
            <a:cxnSpLocks/>
            <a:stCxn id="21" idx="3"/>
            <a:endCxn id="22" idx="1"/>
          </p:cNvCxnSpPr>
          <p:nvPr/>
        </p:nvCxnSpPr>
        <p:spPr>
          <a:xfrm>
            <a:off x="3473022" y="1537138"/>
            <a:ext cx="751968" cy="0"/>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Connector: Elbow 24">
            <a:extLst>
              <a:ext uri="{FF2B5EF4-FFF2-40B4-BE49-F238E27FC236}">
                <a16:creationId xmlns:a16="http://schemas.microsoft.com/office/drawing/2014/main" id="{5C53DFCE-8BBA-2F37-8E2B-0D90D14EAFFA}"/>
              </a:ext>
            </a:extLst>
          </p:cNvPr>
          <p:cNvCxnSpPr>
            <a:stCxn id="23" idx="3"/>
            <a:endCxn id="4" idx="3"/>
          </p:cNvCxnSpPr>
          <p:nvPr/>
        </p:nvCxnSpPr>
        <p:spPr>
          <a:xfrm>
            <a:off x="11269302" y="1537138"/>
            <a:ext cx="2" cy="2258676"/>
          </a:xfrm>
          <a:prstGeom prst="bentConnector3">
            <a:avLst>
              <a:gd name="adj1" fmla="val 11430100000"/>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379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AAE49-7F2B-8A4D-AEB1-F22D0AC1C59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18CCB8-CDF0-A028-8C21-E7D7BBCA681F}"/>
              </a:ext>
            </a:extLst>
          </p:cNvPr>
          <p:cNvSpPr>
            <a:spLocks noGrp="1"/>
          </p:cNvSpPr>
          <p:nvPr>
            <p:ph type="title"/>
          </p:nvPr>
        </p:nvSpPr>
        <p:spPr/>
        <p:txBody>
          <a:bodyPr/>
          <a:lstStyle/>
          <a:p>
            <a:r>
              <a:rPr lang="en-US" dirty="0"/>
              <a:t>Models Fitted</a:t>
            </a:r>
          </a:p>
        </p:txBody>
      </p:sp>
      <p:sp>
        <p:nvSpPr>
          <p:cNvPr id="5" name="Slide Number Placeholder 4">
            <a:extLst>
              <a:ext uri="{FF2B5EF4-FFF2-40B4-BE49-F238E27FC236}">
                <a16:creationId xmlns:a16="http://schemas.microsoft.com/office/drawing/2014/main" id="{6CD480CB-4763-E048-FB98-6ED5ADFA0F2C}"/>
              </a:ext>
            </a:extLst>
          </p:cNvPr>
          <p:cNvSpPr>
            <a:spLocks noGrp="1"/>
          </p:cNvSpPr>
          <p:nvPr>
            <p:ph type="sldNum" sz="quarter" idx="12"/>
          </p:nvPr>
        </p:nvSpPr>
        <p:spPr/>
        <p:txBody>
          <a:bodyPr/>
          <a:lstStyle/>
          <a:p>
            <a:fld id="{741AFF56-1126-4107-9C02-BC0EFBF16431}" type="slidenum">
              <a:rPr lang="en-GB" smtClean="0"/>
              <a:pPr/>
              <a:t>15</a:t>
            </a:fld>
            <a:endParaRPr lang="en-GB" dirty="0"/>
          </a:p>
        </p:txBody>
      </p:sp>
      <p:sp>
        <p:nvSpPr>
          <p:cNvPr id="2" name="Footer Placeholder 4">
            <a:extLst>
              <a:ext uri="{FF2B5EF4-FFF2-40B4-BE49-F238E27FC236}">
                <a16:creationId xmlns:a16="http://schemas.microsoft.com/office/drawing/2014/main" id="{6F0CFF2D-3919-08BE-A1CD-AEAC1AE226CD}"/>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0CCF458-CF28-D96C-5DC5-4D12DE925B52}"/>
                  </a:ext>
                </a:extLst>
              </p:cNvPr>
              <p:cNvSpPr txBox="1"/>
              <p:nvPr/>
            </p:nvSpPr>
            <p:spPr>
              <a:xfrm>
                <a:off x="326849" y="2284084"/>
                <a:ext cx="3146172" cy="425758"/>
              </a:xfrm>
              <a:prstGeom prst="rect">
                <a:avLst/>
              </a:prstGeom>
              <a:noFill/>
            </p:spPr>
            <p:txBody>
              <a:bodyPr wrap="square">
                <a:spAutoFit/>
              </a:bodyPr>
              <a:lstStyle/>
              <a:p>
                <a:pPr>
                  <a:lnSpc>
                    <a:spcPts val="1400"/>
                  </a:lnSpc>
                  <a:spcAft>
                    <a:spcPts val="1200"/>
                  </a:spcAft>
                </a:pPr>
                <a14:m>
                  <m:oMathPara xmlns:m="http://schemas.openxmlformats.org/officeDocument/2006/math">
                    <m:oMathParaPr>
                      <m:jc m:val="centerGroup"/>
                    </m:oMathParaPr>
                    <m:oMath xmlns:m="http://schemas.openxmlformats.org/officeDocument/2006/math">
                      <m:func>
                        <m:funcPr>
                          <m:ctrlPr>
                            <a:rPr lang="en-AU" i="1" kern="100" smtClean="0">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log</m:t>
                          </m:r>
                        </m:fName>
                        <m:e>
                          <m:d>
                            <m:dPr>
                              <m:ctrlPr>
                                <a:rPr lang="en-AU" i="1" kern="100">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a:rPr lang="en-AU" i="1" kern="100">
                                      <a:latin typeface="Cambria Math" panose="02040503050406030204" pitchFamily="18" charset="0"/>
                                      <a:ea typeface="Calibri" panose="020F0502020204030204" pitchFamily="34" charset="0"/>
                                      <a:cs typeface="Times New Roman" panose="02020603050405020304" pitchFamily="18" charset="0"/>
                                    </a:rPr>
                                    <m:t>𝑦</m:t>
                                  </m:r>
                                </m:e>
                                <m:sub>
                                  <m:r>
                                    <m:rPr>
                                      <m:sty m:val="p"/>
                                    </m:rPr>
                                    <a:rPr lang="en-AU" kern="100">
                                      <a:latin typeface="Cambria Math" panose="02040503050406030204" pitchFamily="18" charset="0"/>
                                      <a:ea typeface="Calibri" panose="020F0502020204030204" pitchFamily="34" charset="0"/>
                                      <a:cs typeface="Times New Roman" panose="02020603050405020304" pitchFamily="18" charset="0"/>
                                    </a:rPr>
                                    <m:t>i</m:t>
                                  </m:r>
                                </m:sub>
                              </m:sSub>
                            </m:e>
                          </m:d>
                        </m:e>
                      </m:func>
                      <m:r>
                        <a:rPr lang="en-US"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0</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AU" sz="1800" kern="100">
                          <a:effectLst/>
                          <a:latin typeface="Cambria Math" panose="02040503050406030204" pitchFamily="18" charset="0"/>
                          <a:ea typeface="Calibri" panose="020F0502020204030204" pitchFamily="34" charset="0"/>
                          <a:cs typeface="Times New Roman" panose="02020603050405020304" pitchFamily="18" charset="0"/>
                        </a:rPr>
                        <m:t>log</m:t>
                      </m:r>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i="1" kern="100" smtClean="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AU" b="0" i="0" kern="100" smtClean="0">
                              <a:latin typeface="Cambria Math" panose="02040503050406030204" pitchFamily="18" charset="0"/>
                              <a:ea typeface="Calibri" panose="020F0502020204030204" pitchFamily="34" charset="0"/>
                              <a:cs typeface="Times New Roman" panose="02020603050405020304" pitchFamily="18" charset="0"/>
                            </a:rPr>
                            <m:t>expected</m:t>
                          </m:r>
                        </m:e>
                        <m:sub>
                          <m:r>
                            <a:rPr lang="en-US" i="1" kern="100">
                              <a:latin typeface="Cambria Math" panose="02040503050406030204" pitchFamily="18" charset="0"/>
                              <a:ea typeface="Calibri" panose="020F0502020204030204" pitchFamily="34" charset="0"/>
                              <a:cs typeface="Times New Roman" panose="02020603050405020304" pitchFamily="18" charset="0"/>
                            </a:rPr>
                            <m:t>𝑖</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10CCF458-CF28-D96C-5DC5-4D12DE925B52}"/>
                  </a:ext>
                </a:extLst>
              </p:cNvPr>
              <p:cNvSpPr txBox="1">
                <a:spLocks noRot="1" noChangeAspect="1" noMove="1" noResize="1" noEditPoints="1" noAdjustHandles="1" noChangeArrowheads="1" noChangeShapeType="1" noTextEdit="1"/>
              </p:cNvSpPr>
              <p:nvPr/>
            </p:nvSpPr>
            <p:spPr>
              <a:xfrm>
                <a:off x="326849" y="2284084"/>
                <a:ext cx="3146172" cy="425758"/>
              </a:xfrm>
              <a:prstGeom prst="rect">
                <a:avLst/>
              </a:prstGeom>
              <a:blipFill>
                <a:blip r:embed="rId3"/>
                <a:stretch>
                  <a:fillRect t="-100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66FFEDD6-8712-2BF3-DF27-5EEB96257174}"/>
                  </a:ext>
                </a:extLst>
              </p:cNvPr>
              <p:cNvSpPr txBox="1"/>
              <p:nvPr/>
            </p:nvSpPr>
            <p:spPr>
              <a:xfrm>
                <a:off x="4224990" y="2284084"/>
                <a:ext cx="3146172" cy="759182"/>
              </a:xfrm>
              <a:prstGeom prst="rect">
                <a:avLst/>
              </a:prstGeom>
              <a:noFill/>
            </p:spPr>
            <p:txBody>
              <a:bodyPr wrap="square">
                <a:spAutoFit/>
              </a:bodyPr>
              <a:lstStyle/>
              <a:p>
                <a:pPr>
                  <a:lnSpc>
                    <a:spcPts val="1400"/>
                  </a:lnSpc>
                  <a:spcAft>
                    <a:spcPts val="1200"/>
                  </a:spcAft>
                </a:pPr>
                <a14:m>
                  <m:oMathPara xmlns:m="http://schemas.openxmlformats.org/officeDocument/2006/math">
                    <m:oMathParaPr>
                      <m:jc m:val="centerGroup"/>
                    </m:oMathParaPr>
                    <m:oMath xmlns:m="http://schemas.openxmlformats.org/officeDocument/2006/math">
                      <m:func>
                        <m:funcPr>
                          <m:ctrlPr>
                            <a:rPr lang="en-AU" sz="1800" i="1" kern="100" smtClean="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log</m:t>
                          </m:r>
                        </m:fName>
                        <m:e>
                          <m:d>
                            <m:d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AU" i="1" kern="100" smtClean="0">
                                      <a:latin typeface="Cambria Math" panose="02040503050406030204" pitchFamily="18" charset="0"/>
                                      <a:ea typeface="Calibri" panose="020F0502020204030204" pitchFamily="34" charset="0"/>
                                      <a:cs typeface="Times New Roman" panose="02020603050405020304" pitchFamily="18" charset="0"/>
                                    </a:rPr>
                                  </m:ctrlPr>
                                </m:sSubPr>
                                <m:e>
                                  <m:r>
                                    <a:rPr lang="en-AU" b="0" i="1" kern="100" smtClean="0">
                                      <a:latin typeface="Cambria Math" panose="02040503050406030204" pitchFamily="18" charset="0"/>
                                      <a:ea typeface="Calibri" panose="020F0502020204030204" pitchFamily="34" charset="0"/>
                                      <a:cs typeface="Times New Roman" panose="02020603050405020304" pitchFamily="18" charset="0"/>
                                    </a:rPr>
                                    <m:t>𝑦</m:t>
                                  </m:r>
                                </m:e>
                                <m:sub>
                                  <m:r>
                                    <m:rPr>
                                      <m:sty m:val="p"/>
                                    </m:rPr>
                                    <a:rPr lang="en-AU" b="0" i="0" kern="100" smtClean="0">
                                      <a:latin typeface="Cambria Math" panose="02040503050406030204" pitchFamily="18" charset="0"/>
                                      <a:ea typeface="Calibri" panose="020F0502020204030204" pitchFamily="34" charset="0"/>
                                      <a:cs typeface="Times New Roman" panose="02020603050405020304" pitchFamily="18" charset="0"/>
                                    </a:rPr>
                                    <m:t>i</m:t>
                                  </m:r>
                                </m:sub>
                              </m:sSub>
                            </m:e>
                          </m:d>
                        </m:e>
                      </m:func>
                      <m:r>
                        <a:rPr lang="en-US"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0</m:t>
                          </m:r>
                        </m:sub>
                      </m:sSub>
                      <m:r>
                        <a:rPr lang="el-GR"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i="1" kern="100" smtClean="0">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sz="1800" kern="100"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ts val="1400"/>
                  </a:lnSpc>
                  <a:spcAft>
                    <a:spcPts val="1200"/>
                  </a:spcAft>
                </a:pPr>
                <a14:m>
                  <m:oMathPara xmlns:m="http://schemas.openxmlformats.org/officeDocument/2006/math">
                    <m:oMathParaPr>
                      <m:jc m:val="centerGroup"/>
                    </m:oMathParaPr>
                    <m:oMath xmlns:m="http://schemas.openxmlformats.org/officeDocument/2006/math">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𝑛</m:t>
                          </m:r>
                        </m:sub>
                      </m:sSub>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AU" sz="1800" kern="100">
                          <a:effectLst/>
                          <a:latin typeface="Cambria Math" panose="02040503050406030204" pitchFamily="18" charset="0"/>
                          <a:ea typeface="Calibri" panose="020F0502020204030204" pitchFamily="34" charset="0"/>
                          <a:cs typeface="Times New Roman" panose="02020603050405020304" pitchFamily="18" charset="0"/>
                        </a:rPr>
                        <m:t>log</m:t>
                      </m:r>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AU" kern="100">
                              <a:latin typeface="Cambria Math" panose="02040503050406030204" pitchFamily="18" charset="0"/>
                              <a:ea typeface="Calibri" panose="020F0502020204030204" pitchFamily="34" charset="0"/>
                              <a:cs typeface="Times New Roman" panose="02020603050405020304" pitchFamily="18" charset="0"/>
                            </a:rPr>
                            <m:t>expected</m:t>
                          </m:r>
                        </m:e>
                        <m:sub>
                          <m:r>
                            <a:rPr lang="en-US" i="1" kern="100">
                              <a:latin typeface="Cambria Math" panose="02040503050406030204" pitchFamily="18" charset="0"/>
                              <a:ea typeface="Calibri" panose="020F0502020204030204" pitchFamily="34" charset="0"/>
                              <a:cs typeface="Times New Roman" panose="02020603050405020304" pitchFamily="18" charset="0"/>
                            </a:rPr>
                            <m:t>𝑖</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66FFEDD6-8712-2BF3-DF27-5EEB96257174}"/>
                  </a:ext>
                </a:extLst>
              </p:cNvPr>
              <p:cNvSpPr txBox="1">
                <a:spLocks noRot="1" noChangeAspect="1" noMove="1" noResize="1" noEditPoints="1" noAdjustHandles="1" noChangeArrowheads="1" noChangeShapeType="1" noTextEdit="1"/>
              </p:cNvSpPr>
              <p:nvPr/>
            </p:nvSpPr>
            <p:spPr>
              <a:xfrm>
                <a:off x="4224990" y="2284084"/>
                <a:ext cx="3146172" cy="759182"/>
              </a:xfrm>
              <a:prstGeom prst="rect">
                <a:avLst/>
              </a:prstGeom>
              <a:blipFill>
                <a:blip r:embed="rId4"/>
                <a:stretch>
                  <a:fillRect t="-564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4B89CB6-A99C-2C9B-9DFD-67B7A3A75509}"/>
                  </a:ext>
                </a:extLst>
              </p:cNvPr>
              <p:cNvSpPr txBox="1"/>
              <p:nvPr/>
            </p:nvSpPr>
            <p:spPr>
              <a:xfrm>
                <a:off x="8123132" y="2330251"/>
                <a:ext cx="3146172" cy="759182"/>
              </a:xfrm>
              <a:prstGeom prst="rect">
                <a:avLst/>
              </a:prstGeom>
              <a:noFill/>
            </p:spPr>
            <p:txBody>
              <a:bodyPr wrap="square">
                <a:spAutoFit/>
              </a:bodyPr>
              <a:lstStyle/>
              <a:p>
                <a:pPr>
                  <a:lnSpc>
                    <a:spcPts val="1400"/>
                  </a:lnSpc>
                  <a:spcAft>
                    <a:spcPts val="1200"/>
                  </a:spcAft>
                </a:pPr>
                <a14:m>
                  <m:oMathPara xmlns:m="http://schemas.openxmlformats.org/officeDocument/2006/math">
                    <m:oMathParaPr>
                      <m:jc m:val="centerGroup"/>
                    </m:oMathParaPr>
                    <m:oMath xmlns:m="http://schemas.openxmlformats.org/officeDocument/2006/math">
                      <m:func>
                        <m:funcPr>
                          <m:ctrlPr>
                            <a:rPr lang="en-AU" i="1" kern="100" smtClean="0">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log</m:t>
                          </m:r>
                        </m:fName>
                        <m:e>
                          <m:d>
                            <m:dPr>
                              <m:ctrlPr>
                                <a:rPr lang="en-AU" i="1" kern="100">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AU" kern="100">
                                      <a:latin typeface="Cambria Math" panose="02040503050406030204" pitchFamily="18" charset="0"/>
                                      <a:ea typeface="Calibri" panose="020F0502020204030204" pitchFamily="34" charset="0"/>
                                      <a:cs typeface="Times New Roman" panose="02020603050405020304" pitchFamily="18" charset="0"/>
                                    </a:rPr>
                                    <m:t>y</m:t>
                                  </m:r>
                                </m:e>
                                <m:sub>
                                  <m:r>
                                    <a:rPr lang="en-US" i="1" kern="100">
                                      <a:latin typeface="Cambria Math" panose="02040503050406030204" pitchFamily="18" charset="0"/>
                                      <a:ea typeface="Calibri" panose="020F0502020204030204" pitchFamily="34" charset="0"/>
                                      <a:cs typeface="Times New Roman" panose="02020603050405020304" pitchFamily="18" charset="0"/>
                                    </a:rPr>
                                    <m:t>𝑖</m:t>
                                  </m:r>
                                </m:sub>
                              </m:sSub>
                            </m:e>
                          </m:d>
                        </m:e>
                      </m:func>
                      <m:r>
                        <a:rPr lang="en-US"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kern="100">
                              <a:latin typeface="Cambria Math" panose="02040503050406030204" pitchFamily="18" charset="0"/>
                              <a:ea typeface="Calibri" panose="020F0502020204030204" pitchFamily="34" charset="0"/>
                              <a:cs typeface="Times New Roman" panose="02020603050405020304" pitchFamily="18" charset="0"/>
                            </a:rPr>
                            <m:t>β</m:t>
                          </m:r>
                        </m:e>
                        <m:sub>
                          <m:r>
                            <a:rPr lang="en-US" kern="100">
                              <a:latin typeface="Cambria Math" panose="02040503050406030204" pitchFamily="18" charset="0"/>
                              <a:ea typeface="Calibri" panose="020F0502020204030204" pitchFamily="34" charset="0"/>
                              <a:cs typeface="Times New Roman" panose="02020603050405020304" pitchFamily="18" charset="0"/>
                            </a:rPr>
                            <m:t>1</m:t>
                          </m:r>
                        </m:sub>
                      </m:sSub>
                      <m:r>
                        <m:rPr>
                          <m:sty m:val="p"/>
                        </m:rPr>
                        <a:rPr lang="en-AU" kern="100">
                          <a:latin typeface="Cambria Math" panose="02040503050406030204" pitchFamily="18" charset="0"/>
                          <a:ea typeface="Calibri" panose="020F0502020204030204" pitchFamily="34" charset="0"/>
                          <a:cs typeface="Cambria Math" panose="02040503050406030204" pitchFamily="18" charset="0"/>
                        </a:rPr>
                        <m:t>I</m:t>
                      </m:r>
                      <m:d>
                        <m:dPr>
                          <m:ctrlPr>
                            <a:rPr lang="en-AU" i="1" kern="100">
                              <a:latin typeface="Cambria Math" panose="02040503050406030204" pitchFamily="18" charset="0"/>
                              <a:ea typeface="Calibri" panose="020F0502020204030204" pitchFamily="34" charset="0"/>
                              <a:cs typeface="Cambria Math" panose="02040503050406030204" pitchFamily="18" charset="0"/>
                            </a:rPr>
                          </m:ctrlPr>
                        </m:dPr>
                        <m:e>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x</m:t>
                              </m:r>
                            </m:e>
                            <m:sub>
                              <m:r>
                                <a:rPr lang="en-US" i="1" kern="100">
                                  <a:latin typeface="Cambria Math" panose="02040503050406030204" pitchFamily="18" charset="0"/>
                                  <a:ea typeface="Calibri" panose="020F0502020204030204" pitchFamily="34" charset="0"/>
                                  <a:cs typeface="Times New Roman" panose="02020603050405020304" pitchFamily="18" charset="0"/>
                                </a:rPr>
                                <m:t>𝑖</m:t>
                              </m:r>
                            </m:sub>
                          </m:sSub>
                          <m:r>
                            <a:rPr lang="en-AU" kern="100">
                              <a:latin typeface="Cambria Math" panose="02040503050406030204" pitchFamily="18" charset="0"/>
                              <a:ea typeface="Calibri" panose="020F0502020204030204" pitchFamily="34" charset="0"/>
                              <a:cs typeface="Cambria Math" panose="02040503050406030204" pitchFamily="18" charset="0"/>
                            </a:rPr>
                            <m:t>∈</m:t>
                          </m:r>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R</m:t>
                              </m:r>
                            </m:e>
                            <m:sub>
                              <m:r>
                                <a:rPr lang="en-US" i="1" kern="100">
                                  <a:latin typeface="Cambria Math" panose="02040503050406030204" pitchFamily="18" charset="0"/>
                                  <a:ea typeface="Calibri" panose="020F0502020204030204" pitchFamily="34" charset="0"/>
                                  <a:cs typeface="Times New Roman" panose="02020603050405020304" pitchFamily="18" charset="0"/>
                                </a:rPr>
                                <m:t>𝑚</m:t>
                              </m:r>
                            </m:sub>
                          </m:sSub>
                        </m:e>
                      </m:d>
                      <m:r>
                        <a:rPr lang="el-GR" kern="10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kern="100" dirty="0">
                  <a:latin typeface="Cambria Math" panose="02040503050406030204" pitchFamily="18" charset="0"/>
                  <a:ea typeface="Calibri" panose="020F0502020204030204" pitchFamily="34" charset="0"/>
                  <a:cs typeface="Times New Roman" panose="02020603050405020304" pitchFamily="18" charset="0"/>
                </a:endParaRPr>
              </a:p>
              <a:p>
                <a:pPr>
                  <a:lnSpc>
                    <a:spcPts val="1400"/>
                  </a:lnSpc>
                  <a:spcAft>
                    <a:spcPts val="1200"/>
                  </a:spcAft>
                </a:pPr>
                <a14:m>
                  <m:oMathPara xmlns:m="http://schemas.openxmlformats.org/officeDocument/2006/math">
                    <m:oMathParaPr>
                      <m:jc m:val="centerGroup"/>
                    </m:oMathParaPr>
                    <m:oMath xmlns:m="http://schemas.openxmlformats.org/officeDocument/2006/math">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kern="100">
                              <a:latin typeface="Cambria Math" panose="02040503050406030204" pitchFamily="18" charset="0"/>
                              <a:ea typeface="Calibri" panose="020F0502020204030204" pitchFamily="34" charset="0"/>
                              <a:cs typeface="Times New Roman" panose="02020603050405020304" pitchFamily="18" charset="0"/>
                            </a:rPr>
                            <m:t>β</m:t>
                          </m:r>
                        </m:e>
                        <m:sub>
                          <m:r>
                            <a:rPr lang="en-US" kern="100">
                              <a:latin typeface="Cambria Math" panose="02040503050406030204" pitchFamily="18" charset="0"/>
                              <a:ea typeface="Calibri" panose="020F0502020204030204" pitchFamily="34" charset="0"/>
                              <a:cs typeface="Times New Roman" panose="02020603050405020304" pitchFamily="18" charset="0"/>
                            </a:rPr>
                            <m:t>0</m:t>
                          </m:r>
                        </m:sub>
                      </m:sSub>
                      <m:r>
                        <a:rPr lang="el-GR" kern="100">
                          <a:latin typeface="Cambria Math" panose="02040503050406030204" pitchFamily="18" charset="0"/>
                          <a:ea typeface="Calibri" panose="020F0502020204030204" pitchFamily="34" charset="0"/>
                          <a:cs typeface="Times New Roman" panose="02020603050405020304" pitchFamily="18" charset="0"/>
                        </a:rPr>
                        <m:t>+</m:t>
                      </m:r>
                      <m:r>
                        <m:rPr>
                          <m:sty m:val="p"/>
                        </m:rPr>
                        <a:rPr lang="en-AU" kern="100">
                          <a:latin typeface="Cambria Math" panose="02040503050406030204" pitchFamily="18" charset="0"/>
                          <a:ea typeface="Calibri" panose="020F0502020204030204" pitchFamily="34" charset="0"/>
                          <a:cs typeface="Times New Roman" panose="02020603050405020304" pitchFamily="18" charset="0"/>
                        </a:rPr>
                        <m:t>log</m:t>
                      </m:r>
                      <m:r>
                        <a:rPr lang="en-AU"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AU" kern="100">
                              <a:latin typeface="Cambria Math" panose="02040503050406030204" pitchFamily="18" charset="0"/>
                              <a:ea typeface="Calibri" panose="020F0502020204030204" pitchFamily="34" charset="0"/>
                              <a:cs typeface="Times New Roman" panose="02020603050405020304" pitchFamily="18" charset="0"/>
                            </a:rPr>
                            <m:t>expected</m:t>
                          </m:r>
                        </m:e>
                        <m:sub>
                          <m:r>
                            <a:rPr lang="en-US" i="1" kern="100">
                              <a:latin typeface="Cambria Math" panose="02040503050406030204" pitchFamily="18" charset="0"/>
                              <a:ea typeface="Calibri" panose="020F0502020204030204" pitchFamily="34" charset="0"/>
                              <a:cs typeface="Times New Roman" panose="02020603050405020304" pitchFamily="18" charset="0"/>
                            </a:rPr>
                            <m:t>𝑖</m:t>
                          </m:r>
                        </m:sub>
                      </m:sSub>
                      <m:r>
                        <a:rPr lang="en-AU" kern="10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kern="1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54B89CB6-A99C-2C9B-9DFD-67B7A3A75509}"/>
                  </a:ext>
                </a:extLst>
              </p:cNvPr>
              <p:cNvSpPr txBox="1">
                <a:spLocks noRot="1" noChangeAspect="1" noMove="1" noResize="1" noEditPoints="1" noAdjustHandles="1" noChangeArrowheads="1" noChangeShapeType="1" noTextEdit="1"/>
              </p:cNvSpPr>
              <p:nvPr/>
            </p:nvSpPr>
            <p:spPr>
              <a:xfrm>
                <a:off x="8123132" y="2330251"/>
                <a:ext cx="3146172" cy="759182"/>
              </a:xfrm>
              <a:prstGeom prst="rect">
                <a:avLst/>
              </a:prstGeom>
              <a:blipFill>
                <a:blip r:embed="rId5"/>
                <a:stretch>
                  <a:fillRect t="-4800"/>
                </a:stretch>
              </a:blipFill>
            </p:spPr>
            <p:txBody>
              <a:bodyPr/>
              <a:lstStyle/>
              <a:p>
                <a:r>
                  <a:rPr lang="en-AU">
                    <a:noFill/>
                  </a:rPr>
                  <a:t> </a:t>
                </a:r>
              </a:p>
            </p:txBody>
          </p:sp>
        </mc:Fallback>
      </mc:AlternateContent>
      <p:sp>
        <p:nvSpPr>
          <p:cNvPr id="21" name="Rectangle: Rounded Corners 20">
            <a:extLst>
              <a:ext uri="{FF2B5EF4-FFF2-40B4-BE49-F238E27FC236}">
                <a16:creationId xmlns:a16="http://schemas.microsoft.com/office/drawing/2014/main" id="{FE8F5EB0-DE04-5B4E-C5D0-C63B2A28CF16}"/>
              </a:ext>
            </a:extLst>
          </p:cNvPr>
          <p:cNvSpPr/>
          <p:nvPr/>
        </p:nvSpPr>
        <p:spPr>
          <a:xfrm>
            <a:off x="326850" y="1160294"/>
            <a:ext cx="3146172" cy="753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Traditional</a:t>
            </a:r>
          </a:p>
        </p:txBody>
      </p:sp>
      <p:sp>
        <p:nvSpPr>
          <p:cNvPr id="22" name="Rectangle: Rounded Corners 21">
            <a:extLst>
              <a:ext uri="{FF2B5EF4-FFF2-40B4-BE49-F238E27FC236}">
                <a16:creationId xmlns:a16="http://schemas.microsoft.com/office/drawing/2014/main" id="{FE8331BB-45A4-EF97-8B22-F46CDABA2F99}"/>
              </a:ext>
            </a:extLst>
          </p:cNvPr>
          <p:cNvSpPr/>
          <p:nvPr/>
        </p:nvSpPr>
        <p:spPr>
          <a:xfrm>
            <a:off x="4224990" y="1160294"/>
            <a:ext cx="3146172" cy="753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GLM</a:t>
            </a:r>
          </a:p>
        </p:txBody>
      </p:sp>
      <p:sp>
        <p:nvSpPr>
          <p:cNvPr id="23" name="Rectangle: Rounded Corners 22">
            <a:extLst>
              <a:ext uri="{FF2B5EF4-FFF2-40B4-BE49-F238E27FC236}">
                <a16:creationId xmlns:a16="http://schemas.microsoft.com/office/drawing/2014/main" id="{18A9D470-959C-6915-CD15-9618B29EAE20}"/>
              </a:ext>
            </a:extLst>
          </p:cNvPr>
          <p:cNvSpPr/>
          <p:nvPr/>
        </p:nvSpPr>
        <p:spPr>
          <a:xfrm>
            <a:off x="8123130" y="1160294"/>
            <a:ext cx="3146172" cy="753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Regression Tree – 1 Split</a:t>
            </a:r>
          </a:p>
        </p:txBody>
      </p:sp>
      <p:sp>
        <p:nvSpPr>
          <p:cNvPr id="4" name="Rectangle: Rounded Corners 3">
            <a:extLst>
              <a:ext uri="{FF2B5EF4-FFF2-40B4-BE49-F238E27FC236}">
                <a16:creationId xmlns:a16="http://schemas.microsoft.com/office/drawing/2014/main" id="{A3517EEE-E15B-B94E-D848-AEC8BE21ADA6}"/>
              </a:ext>
            </a:extLst>
          </p:cNvPr>
          <p:cNvSpPr/>
          <p:nvPr/>
        </p:nvSpPr>
        <p:spPr>
          <a:xfrm>
            <a:off x="8123132" y="3418970"/>
            <a:ext cx="3146172" cy="753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Regression Tree – Many Splits</a:t>
            </a:r>
          </a:p>
        </p:txBody>
      </p:sp>
      <p:sp>
        <p:nvSpPr>
          <p:cNvPr id="6" name="Rectangle: Rounded Corners 5">
            <a:extLst>
              <a:ext uri="{FF2B5EF4-FFF2-40B4-BE49-F238E27FC236}">
                <a16:creationId xmlns:a16="http://schemas.microsoft.com/office/drawing/2014/main" id="{4E6278EC-5278-ACB3-5D6E-2E3104AD5FD9}"/>
              </a:ext>
            </a:extLst>
          </p:cNvPr>
          <p:cNvSpPr/>
          <p:nvPr/>
        </p:nvSpPr>
        <p:spPr>
          <a:xfrm>
            <a:off x="4224990" y="3418970"/>
            <a:ext cx="3146172" cy="753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GBM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B32DFAE-5767-BDCC-C45A-A1ACC23D98AE}"/>
                  </a:ext>
                </a:extLst>
              </p:cNvPr>
              <p:cNvSpPr txBox="1"/>
              <p:nvPr/>
            </p:nvSpPr>
            <p:spPr>
              <a:xfrm>
                <a:off x="8123132" y="4502195"/>
                <a:ext cx="3146172" cy="11214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AU" i="1" smtClean="0">
                              <a:latin typeface="Cambria Math" panose="02040503050406030204" pitchFamily="18" charset="0"/>
                            </a:rPr>
                          </m:ctrlPr>
                        </m:funcPr>
                        <m:fName>
                          <m:r>
                            <m:rPr>
                              <m:sty m:val="p"/>
                            </m:rPr>
                            <a:rPr lang="en-US">
                              <a:latin typeface="Cambria Math" panose="02040503050406030204" pitchFamily="18" charset="0"/>
                            </a:rPr>
                            <m:t>log</m:t>
                          </m:r>
                        </m:fName>
                        <m:e>
                          <m:d>
                            <m:dPr>
                              <m:ctrlPr>
                                <a:rPr lang="en-AU" i="1">
                                  <a:latin typeface="Cambria Math" panose="02040503050406030204" pitchFamily="18" charset="0"/>
                                </a:rPr>
                              </m:ctrlPr>
                            </m:dPr>
                            <m:e>
                              <m:r>
                                <m:rPr>
                                  <m:sty m:val="p"/>
                                </m:rPr>
                                <a:rPr lang="en-US">
                                  <a:latin typeface="Cambria Math" panose="02040503050406030204" pitchFamily="18" charset="0"/>
                                </a:rPr>
                                <m:t>y</m:t>
                              </m:r>
                            </m:e>
                          </m:d>
                        </m:e>
                      </m:func>
                      <m:r>
                        <a:rPr lang="en-US">
                          <a:latin typeface="Cambria Math" panose="02040503050406030204" pitchFamily="18" charset="0"/>
                        </a:rPr>
                        <m:t>=</m:t>
                      </m:r>
                      <m:nary>
                        <m:naryPr>
                          <m:chr m:val="∑"/>
                          <m:grow m:val="on"/>
                          <m:ctrlPr>
                            <a:rPr lang="en-AU" i="1">
                              <a:latin typeface="Cambria Math" panose="02040503050406030204" pitchFamily="18" charset="0"/>
                            </a:rPr>
                          </m:ctrlPr>
                        </m:naryPr>
                        <m:sub>
                          <m:r>
                            <a:rPr lang="en-AU" i="1">
                              <a:latin typeface="Cambria Math" panose="02040503050406030204" pitchFamily="18" charset="0"/>
                            </a:rPr>
                            <m:t>𝑘</m:t>
                          </m:r>
                          <m:r>
                            <a:rPr lang="en-AU" i="1">
                              <a:latin typeface="Cambria Math" panose="02040503050406030204" pitchFamily="18" charset="0"/>
                            </a:rPr>
                            <m:t>=0</m:t>
                          </m:r>
                        </m:sub>
                        <m:sup>
                          <m:r>
                            <a:rPr lang="en-AU" i="1">
                              <a:latin typeface="Cambria Math" panose="02040503050406030204" pitchFamily="18" charset="0"/>
                            </a:rPr>
                            <m:t>𝑛</m:t>
                          </m:r>
                        </m:sup>
                        <m:e>
                          <m:sSub>
                            <m:sSubPr>
                              <m:ctrlPr>
                                <a:rPr lang="en-AU" i="1">
                                  <a:latin typeface="Cambria Math" panose="02040503050406030204" pitchFamily="18" charset="0"/>
                                </a:rPr>
                              </m:ctrlPr>
                            </m:sSubPr>
                            <m:e>
                              <m:r>
                                <m:rPr>
                                  <m:sty m:val="p"/>
                                </m:rPr>
                                <a:rPr lang="el-GR">
                                  <a:latin typeface="Cambria Math" panose="02040503050406030204" pitchFamily="18" charset="0"/>
                                </a:rPr>
                                <m:t>β</m:t>
                              </m:r>
                            </m:e>
                            <m:sub>
                              <m:r>
                                <m:rPr>
                                  <m:sty m:val="p"/>
                                </m:rPr>
                                <a:rPr lang="en-US">
                                  <a:latin typeface="Cambria Math" panose="02040503050406030204" pitchFamily="18" charset="0"/>
                                </a:rPr>
                                <m:t>k</m:t>
                              </m:r>
                            </m:sub>
                          </m:sSub>
                          <m:r>
                            <m:rPr>
                              <m:sty m:val="p"/>
                            </m:rPr>
                            <a:rPr lang="en-AU">
                              <a:latin typeface="Cambria Math" panose="02040503050406030204" pitchFamily="18" charset="0"/>
                            </a:rPr>
                            <m:t>I</m:t>
                          </m:r>
                          <m:r>
                            <a:rPr lang="en-AU">
                              <a:latin typeface="Cambria Math" panose="02040503050406030204" pitchFamily="18" charset="0"/>
                            </a:rPr>
                            <m:t>(</m:t>
                          </m:r>
                          <m:sSub>
                            <m:sSubPr>
                              <m:ctrlPr>
                                <a:rPr lang="en-AU" i="1">
                                  <a:latin typeface="Cambria Math" panose="02040503050406030204" pitchFamily="18" charset="0"/>
                                </a:rPr>
                              </m:ctrlPr>
                            </m:sSubPr>
                            <m:e>
                              <m:r>
                                <m:rPr>
                                  <m:sty m:val="p"/>
                                </m:rPr>
                                <a:rPr lang="en-US">
                                  <a:latin typeface="Cambria Math" panose="02040503050406030204" pitchFamily="18" charset="0"/>
                                </a:rPr>
                                <m:t>x</m:t>
                              </m:r>
                            </m:e>
                            <m:sub>
                              <m:r>
                                <a:rPr lang="en-US" i="1">
                                  <a:latin typeface="Cambria Math" panose="02040503050406030204" pitchFamily="18" charset="0"/>
                                </a:rPr>
                                <m:t>𝑖</m:t>
                              </m:r>
                            </m:sub>
                          </m:sSub>
                          <m:r>
                            <a:rPr lang="en-AU">
                              <a:latin typeface="Cambria Math" panose="02040503050406030204" pitchFamily="18" charset="0"/>
                            </a:rPr>
                            <m:t>∈</m:t>
                          </m:r>
                          <m:sSub>
                            <m:sSubPr>
                              <m:ctrlPr>
                                <a:rPr lang="en-AU" i="1">
                                  <a:latin typeface="Cambria Math" panose="02040503050406030204" pitchFamily="18" charset="0"/>
                                </a:rPr>
                              </m:ctrlPr>
                            </m:sSubPr>
                            <m:e>
                              <m:r>
                                <m:rPr>
                                  <m:sty m:val="p"/>
                                </m:rPr>
                                <a:rPr lang="en-US">
                                  <a:latin typeface="Cambria Math" panose="02040503050406030204" pitchFamily="18" charset="0"/>
                                </a:rPr>
                                <m:t>R</m:t>
                              </m:r>
                            </m:e>
                            <m:sub>
                              <m:r>
                                <a:rPr lang="en-US" i="1">
                                  <a:latin typeface="Cambria Math" panose="02040503050406030204" pitchFamily="18" charset="0"/>
                                </a:rPr>
                                <m:t>𝑚</m:t>
                              </m:r>
                            </m:sub>
                          </m:sSub>
                          <m:r>
                            <a:rPr lang="en-AU">
                              <a:latin typeface="Cambria Math" panose="02040503050406030204" pitchFamily="18" charset="0"/>
                            </a:rPr>
                            <m:t>)</m:t>
                          </m:r>
                        </m:e>
                      </m:nary>
                      <m:r>
                        <a:rPr lang="el-GR">
                          <a:latin typeface="Cambria Math" panose="02040503050406030204" pitchFamily="18" charset="0"/>
                        </a:rPr>
                        <m:t>+</m:t>
                      </m:r>
                    </m:oMath>
                  </m:oMathPara>
                </a14:m>
                <a:endParaRPr lang="en-AU" dirty="0"/>
              </a:p>
              <a:p>
                <a:pPr/>
                <a14:m>
                  <m:oMathPara xmlns:m="http://schemas.openxmlformats.org/officeDocument/2006/math">
                    <m:oMathParaPr>
                      <m:jc m:val="centerGroup"/>
                    </m:oMathParaPr>
                    <m:oMath xmlns:m="http://schemas.openxmlformats.org/officeDocument/2006/math">
                      <m:r>
                        <m:rPr>
                          <m:sty m:val="p"/>
                        </m:rPr>
                        <a:rPr lang="en-AU">
                          <a:latin typeface="Cambria Math" panose="02040503050406030204" pitchFamily="18" charset="0"/>
                        </a:rPr>
                        <m:t>log</m:t>
                      </m:r>
                      <m:r>
                        <a:rPr lang="en-AU">
                          <a:latin typeface="Cambria Math" panose="02040503050406030204" pitchFamily="18" charset="0"/>
                        </a:rPr>
                        <m:t>(</m:t>
                      </m:r>
                      <m:sSub>
                        <m:sSubPr>
                          <m:ctrlPr>
                            <a:rPr lang="en-AU" i="1">
                              <a:latin typeface="Cambria Math" panose="02040503050406030204" pitchFamily="18" charset="0"/>
                            </a:rPr>
                          </m:ctrlPr>
                        </m:sSubPr>
                        <m:e>
                          <m:r>
                            <m:rPr>
                              <m:sty m:val="p"/>
                            </m:rPr>
                            <a:rPr lang="en-US">
                              <a:latin typeface="Cambria Math" panose="02040503050406030204" pitchFamily="18" charset="0"/>
                            </a:rPr>
                            <m:t>expected</m:t>
                          </m:r>
                        </m:e>
                        <m:sub>
                          <m:r>
                            <a:rPr lang="en-US" i="1">
                              <a:latin typeface="Cambria Math" panose="02040503050406030204" pitchFamily="18" charset="0"/>
                            </a:rPr>
                            <m:t>𝑖</m:t>
                          </m:r>
                        </m:sub>
                      </m:sSub>
                      <m:r>
                        <a:rPr lang="en-AU">
                          <a:latin typeface="Cambria Math" panose="02040503050406030204" pitchFamily="18" charset="0"/>
                        </a:rPr>
                        <m:t>)</m:t>
                      </m:r>
                    </m:oMath>
                  </m:oMathPara>
                </a14:m>
                <a:endParaRPr lang="en-AU" dirty="0"/>
              </a:p>
            </p:txBody>
          </p:sp>
        </mc:Choice>
        <mc:Fallback xmlns="">
          <p:sp>
            <p:nvSpPr>
              <p:cNvPr id="7" name="TextBox 6">
                <a:extLst>
                  <a:ext uri="{FF2B5EF4-FFF2-40B4-BE49-F238E27FC236}">
                    <a16:creationId xmlns:a16="http://schemas.microsoft.com/office/drawing/2014/main" id="{FB32DFAE-5767-BDCC-C45A-A1ACC23D98AE}"/>
                  </a:ext>
                </a:extLst>
              </p:cNvPr>
              <p:cNvSpPr txBox="1">
                <a:spLocks noRot="1" noChangeAspect="1" noMove="1" noResize="1" noEditPoints="1" noAdjustHandles="1" noChangeArrowheads="1" noChangeShapeType="1" noTextEdit="1"/>
              </p:cNvSpPr>
              <p:nvPr/>
            </p:nvSpPr>
            <p:spPr>
              <a:xfrm>
                <a:off x="8123132" y="4502195"/>
                <a:ext cx="3146172" cy="1121461"/>
              </a:xfrm>
              <a:prstGeom prst="rect">
                <a:avLst/>
              </a:prstGeom>
              <a:blipFill>
                <a:blip r:embed="rId6"/>
                <a:stretch>
                  <a:fillRect b="-380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E41D053-5E6C-5A3B-47C8-2B3EC37CBFD0}"/>
                  </a:ext>
                </a:extLst>
              </p:cNvPr>
              <p:cNvSpPr txBox="1"/>
              <p:nvPr/>
            </p:nvSpPr>
            <p:spPr>
              <a:xfrm>
                <a:off x="4224990" y="4502195"/>
                <a:ext cx="3146172" cy="646331"/>
              </a:xfrm>
              <a:prstGeom prst="rect">
                <a:avLst/>
              </a:prstGeom>
              <a:noFill/>
            </p:spPr>
            <p:txBody>
              <a:bodyPr wrap="square">
                <a:spAutoFit/>
              </a:bodyPr>
              <a:lstStyle/>
              <a:p>
                <a:endParaRPr lang="en-AU" b="0" i="1" dirty="0">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r>
                        <a:rPr lang="en-AU" b="0" i="1" smtClean="0">
                          <a:latin typeface="Cambria Math" panose="02040503050406030204" pitchFamily="18" charset="0"/>
                        </a:rPr>
                        <m:t>𝑀𝑎𝑛𝑦</m:t>
                      </m:r>
                      <m:r>
                        <a:rPr lang="en-AU" b="0" i="1" smtClean="0">
                          <a:latin typeface="Cambria Math" panose="02040503050406030204" pitchFamily="18" charset="0"/>
                        </a:rPr>
                        <m:t> </m:t>
                      </m:r>
                      <m:r>
                        <a:rPr lang="en-AU" b="0" i="1" smtClean="0">
                          <a:latin typeface="Cambria Math" panose="02040503050406030204" pitchFamily="18" charset="0"/>
                        </a:rPr>
                        <m:t>𝑅𝑒𝑔𝑟𝑒𝑠𝑠𝑖𝑜𝑛</m:t>
                      </m:r>
                      <m:r>
                        <a:rPr lang="en-AU" b="0" i="1" smtClean="0">
                          <a:latin typeface="Cambria Math" panose="02040503050406030204" pitchFamily="18" charset="0"/>
                        </a:rPr>
                        <m:t> </m:t>
                      </m:r>
                      <m:r>
                        <a:rPr lang="en-AU" b="0" i="1" smtClean="0">
                          <a:latin typeface="Cambria Math" panose="02040503050406030204" pitchFamily="18" charset="0"/>
                        </a:rPr>
                        <m:t>𝑇𝑟𝑒𝑒𝑠</m:t>
                      </m:r>
                      <m:r>
                        <a:rPr lang="en-AU" b="0" i="1" smtClean="0">
                          <a:latin typeface="Cambria Math" panose="02040503050406030204" pitchFamily="18" charset="0"/>
                        </a:rPr>
                        <m:t>…</m:t>
                      </m:r>
                    </m:oMath>
                  </m:oMathPara>
                </a14:m>
                <a:endParaRPr lang="en-AU" dirty="0"/>
              </a:p>
            </p:txBody>
          </p:sp>
        </mc:Choice>
        <mc:Fallback xmlns="">
          <p:sp>
            <p:nvSpPr>
              <p:cNvPr id="8" name="TextBox 7">
                <a:extLst>
                  <a:ext uri="{FF2B5EF4-FFF2-40B4-BE49-F238E27FC236}">
                    <a16:creationId xmlns:a16="http://schemas.microsoft.com/office/drawing/2014/main" id="{8E41D053-5E6C-5A3B-47C8-2B3EC37CBFD0}"/>
                  </a:ext>
                </a:extLst>
              </p:cNvPr>
              <p:cNvSpPr txBox="1">
                <a:spLocks noRot="1" noChangeAspect="1" noMove="1" noResize="1" noEditPoints="1" noAdjustHandles="1" noChangeArrowheads="1" noChangeShapeType="1" noTextEdit="1"/>
              </p:cNvSpPr>
              <p:nvPr/>
            </p:nvSpPr>
            <p:spPr>
              <a:xfrm>
                <a:off x="4224990" y="4502195"/>
                <a:ext cx="3146172" cy="646331"/>
              </a:xfrm>
              <a:prstGeom prst="rect">
                <a:avLst/>
              </a:prstGeom>
              <a:blipFill>
                <a:blip r:embed="rId7"/>
                <a:stretch>
                  <a:fillRect b="-6604"/>
                </a:stretch>
              </a:blipFill>
            </p:spPr>
            <p:txBody>
              <a:bodyPr/>
              <a:lstStyle/>
              <a:p>
                <a:r>
                  <a:rPr lang="en-AU">
                    <a:noFill/>
                  </a:rPr>
                  <a:t> </a:t>
                </a:r>
              </a:p>
            </p:txBody>
          </p:sp>
        </mc:Fallback>
      </mc:AlternateContent>
      <p:cxnSp>
        <p:nvCxnSpPr>
          <p:cNvPr id="9" name="Straight Arrow Connector 8">
            <a:extLst>
              <a:ext uri="{FF2B5EF4-FFF2-40B4-BE49-F238E27FC236}">
                <a16:creationId xmlns:a16="http://schemas.microsoft.com/office/drawing/2014/main" id="{95EA2C45-41AE-2BD7-4EE3-F68505F7CB2B}"/>
              </a:ext>
            </a:extLst>
          </p:cNvPr>
          <p:cNvCxnSpPr>
            <a:cxnSpLocks/>
            <a:stCxn id="22" idx="3"/>
            <a:endCxn id="23" idx="1"/>
          </p:cNvCxnSpPr>
          <p:nvPr/>
        </p:nvCxnSpPr>
        <p:spPr>
          <a:xfrm>
            <a:off x="7371162" y="1537138"/>
            <a:ext cx="751968" cy="0"/>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8ECAB8FC-EAC4-3FB9-2045-34AFF0564934}"/>
              </a:ext>
            </a:extLst>
          </p:cNvPr>
          <p:cNvCxnSpPr>
            <a:cxnSpLocks/>
            <a:stCxn id="21" idx="3"/>
            <a:endCxn id="22" idx="1"/>
          </p:cNvCxnSpPr>
          <p:nvPr/>
        </p:nvCxnSpPr>
        <p:spPr>
          <a:xfrm>
            <a:off x="3473022" y="1537138"/>
            <a:ext cx="751968" cy="0"/>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8939180E-D3D8-2702-504D-9A84660163A6}"/>
              </a:ext>
            </a:extLst>
          </p:cNvPr>
          <p:cNvCxnSpPr>
            <a:cxnSpLocks/>
            <a:endCxn id="6" idx="3"/>
          </p:cNvCxnSpPr>
          <p:nvPr/>
        </p:nvCxnSpPr>
        <p:spPr>
          <a:xfrm flipH="1">
            <a:off x="7371162" y="3795814"/>
            <a:ext cx="919910" cy="0"/>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Connector: Elbow 24">
            <a:extLst>
              <a:ext uri="{FF2B5EF4-FFF2-40B4-BE49-F238E27FC236}">
                <a16:creationId xmlns:a16="http://schemas.microsoft.com/office/drawing/2014/main" id="{C1378783-F493-E700-5AF1-521F2F38DA4A}"/>
              </a:ext>
            </a:extLst>
          </p:cNvPr>
          <p:cNvCxnSpPr>
            <a:stCxn id="23" idx="3"/>
            <a:endCxn id="4" idx="3"/>
          </p:cNvCxnSpPr>
          <p:nvPr/>
        </p:nvCxnSpPr>
        <p:spPr>
          <a:xfrm>
            <a:off x="11269302" y="1537138"/>
            <a:ext cx="2" cy="2258676"/>
          </a:xfrm>
          <a:prstGeom prst="bentConnector3">
            <a:avLst>
              <a:gd name="adj1" fmla="val 11430100000"/>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504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81C02-362A-5939-661D-A73C9C248F9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6FB5599-8085-2DEB-74D5-A7CC64688EEB}"/>
              </a:ext>
            </a:extLst>
          </p:cNvPr>
          <p:cNvSpPr>
            <a:spLocks noGrp="1"/>
          </p:cNvSpPr>
          <p:nvPr>
            <p:ph type="title"/>
          </p:nvPr>
        </p:nvSpPr>
        <p:spPr/>
        <p:txBody>
          <a:bodyPr/>
          <a:lstStyle/>
          <a:p>
            <a:r>
              <a:rPr lang="en-US" dirty="0"/>
              <a:t>Models Fitted</a:t>
            </a:r>
          </a:p>
        </p:txBody>
      </p:sp>
      <p:sp>
        <p:nvSpPr>
          <p:cNvPr id="5" name="Slide Number Placeholder 4">
            <a:extLst>
              <a:ext uri="{FF2B5EF4-FFF2-40B4-BE49-F238E27FC236}">
                <a16:creationId xmlns:a16="http://schemas.microsoft.com/office/drawing/2014/main" id="{F83D212C-78AF-75D7-37C0-40C0CB844DEE}"/>
              </a:ext>
            </a:extLst>
          </p:cNvPr>
          <p:cNvSpPr>
            <a:spLocks noGrp="1"/>
          </p:cNvSpPr>
          <p:nvPr>
            <p:ph type="sldNum" sz="quarter" idx="12"/>
          </p:nvPr>
        </p:nvSpPr>
        <p:spPr/>
        <p:txBody>
          <a:bodyPr/>
          <a:lstStyle/>
          <a:p>
            <a:fld id="{741AFF56-1126-4107-9C02-BC0EFBF16431}" type="slidenum">
              <a:rPr lang="en-GB" smtClean="0"/>
              <a:pPr/>
              <a:t>16</a:t>
            </a:fld>
            <a:endParaRPr lang="en-GB" dirty="0"/>
          </a:p>
        </p:txBody>
      </p:sp>
      <p:sp>
        <p:nvSpPr>
          <p:cNvPr id="2" name="Footer Placeholder 4">
            <a:extLst>
              <a:ext uri="{FF2B5EF4-FFF2-40B4-BE49-F238E27FC236}">
                <a16:creationId xmlns:a16="http://schemas.microsoft.com/office/drawing/2014/main" id="{0898CB7F-B859-D7B0-B992-10C073EC5A64}"/>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38E403C-FFB9-82CC-CA52-E5146DFEDC6E}"/>
                  </a:ext>
                </a:extLst>
              </p:cNvPr>
              <p:cNvSpPr txBox="1"/>
              <p:nvPr/>
            </p:nvSpPr>
            <p:spPr>
              <a:xfrm>
                <a:off x="326849" y="2284084"/>
                <a:ext cx="3146172" cy="425758"/>
              </a:xfrm>
              <a:prstGeom prst="rect">
                <a:avLst/>
              </a:prstGeom>
              <a:noFill/>
            </p:spPr>
            <p:txBody>
              <a:bodyPr wrap="square">
                <a:spAutoFit/>
              </a:bodyPr>
              <a:lstStyle/>
              <a:p>
                <a:pPr>
                  <a:lnSpc>
                    <a:spcPts val="1400"/>
                  </a:lnSpc>
                  <a:spcAft>
                    <a:spcPts val="1200"/>
                  </a:spcAft>
                </a:pPr>
                <a14:m>
                  <m:oMathPara xmlns:m="http://schemas.openxmlformats.org/officeDocument/2006/math">
                    <m:oMathParaPr>
                      <m:jc m:val="centerGroup"/>
                    </m:oMathParaPr>
                    <m:oMath xmlns:m="http://schemas.openxmlformats.org/officeDocument/2006/math">
                      <m:func>
                        <m:funcPr>
                          <m:ctrlPr>
                            <a:rPr lang="en-AU" i="1" kern="100" smtClean="0">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log</m:t>
                          </m:r>
                        </m:fName>
                        <m:e>
                          <m:d>
                            <m:dPr>
                              <m:ctrlPr>
                                <a:rPr lang="en-AU" i="1" kern="100">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a:rPr lang="en-AU" i="1" kern="100">
                                      <a:latin typeface="Cambria Math" panose="02040503050406030204" pitchFamily="18" charset="0"/>
                                      <a:ea typeface="Calibri" panose="020F0502020204030204" pitchFamily="34" charset="0"/>
                                      <a:cs typeface="Times New Roman" panose="02020603050405020304" pitchFamily="18" charset="0"/>
                                    </a:rPr>
                                    <m:t>𝑦</m:t>
                                  </m:r>
                                </m:e>
                                <m:sub>
                                  <m:r>
                                    <m:rPr>
                                      <m:sty m:val="p"/>
                                    </m:rPr>
                                    <a:rPr lang="en-AU" kern="100">
                                      <a:latin typeface="Cambria Math" panose="02040503050406030204" pitchFamily="18" charset="0"/>
                                      <a:ea typeface="Calibri" panose="020F0502020204030204" pitchFamily="34" charset="0"/>
                                      <a:cs typeface="Times New Roman" panose="02020603050405020304" pitchFamily="18" charset="0"/>
                                    </a:rPr>
                                    <m:t>i</m:t>
                                  </m:r>
                                </m:sub>
                              </m:sSub>
                            </m:e>
                          </m:d>
                        </m:e>
                      </m:func>
                      <m:r>
                        <a:rPr lang="en-US"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0</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AU" sz="1800" kern="100">
                          <a:effectLst/>
                          <a:latin typeface="Cambria Math" panose="02040503050406030204" pitchFamily="18" charset="0"/>
                          <a:ea typeface="Calibri" panose="020F0502020204030204" pitchFamily="34" charset="0"/>
                          <a:cs typeface="Times New Roman" panose="02020603050405020304" pitchFamily="18" charset="0"/>
                        </a:rPr>
                        <m:t>log</m:t>
                      </m:r>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i="1" kern="100" smtClean="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AU" b="0" i="0" kern="100" smtClean="0">
                              <a:latin typeface="Cambria Math" panose="02040503050406030204" pitchFamily="18" charset="0"/>
                              <a:ea typeface="Calibri" panose="020F0502020204030204" pitchFamily="34" charset="0"/>
                              <a:cs typeface="Times New Roman" panose="02020603050405020304" pitchFamily="18" charset="0"/>
                            </a:rPr>
                            <m:t>expected</m:t>
                          </m:r>
                        </m:e>
                        <m:sub>
                          <m:r>
                            <a:rPr lang="en-US" i="1" kern="100">
                              <a:latin typeface="Cambria Math" panose="02040503050406030204" pitchFamily="18" charset="0"/>
                              <a:ea typeface="Calibri" panose="020F0502020204030204" pitchFamily="34" charset="0"/>
                              <a:cs typeface="Times New Roman" panose="02020603050405020304" pitchFamily="18" charset="0"/>
                            </a:rPr>
                            <m:t>𝑖</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938E403C-FFB9-82CC-CA52-E5146DFEDC6E}"/>
                  </a:ext>
                </a:extLst>
              </p:cNvPr>
              <p:cNvSpPr txBox="1">
                <a:spLocks noRot="1" noChangeAspect="1" noMove="1" noResize="1" noEditPoints="1" noAdjustHandles="1" noChangeArrowheads="1" noChangeShapeType="1" noTextEdit="1"/>
              </p:cNvSpPr>
              <p:nvPr/>
            </p:nvSpPr>
            <p:spPr>
              <a:xfrm>
                <a:off x="326849" y="2284084"/>
                <a:ext cx="3146172" cy="425758"/>
              </a:xfrm>
              <a:prstGeom prst="rect">
                <a:avLst/>
              </a:prstGeom>
              <a:blipFill>
                <a:blip r:embed="rId3"/>
                <a:stretch>
                  <a:fillRect t="-100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BFD3CC7-8291-31B7-946D-1CBB4FCAB69E}"/>
                  </a:ext>
                </a:extLst>
              </p:cNvPr>
              <p:cNvSpPr txBox="1"/>
              <p:nvPr/>
            </p:nvSpPr>
            <p:spPr>
              <a:xfrm>
                <a:off x="4224990" y="2284084"/>
                <a:ext cx="3146172" cy="759182"/>
              </a:xfrm>
              <a:prstGeom prst="rect">
                <a:avLst/>
              </a:prstGeom>
              <a:noFill/>
            </p:spPr>
            <p:txBody>
              <a:bodyPr wrap="square">
                <a:spAutoFit/>
              </a:bodyPr>
              <a:lstStyle/>
              <a:p>
                <a:pPr>
                  <a:lnSpc>
                    <a:spcPts val="1400"/>
                  </a:lnSpc>
                  <a:spcAft>
                    <a:spcPts val="1200"/>
                  </a:spcAft>
                </a:pPr>
                <a14:m>
                  <m:oMathPara xmlns:m="http://schemas.openxmlformats.org/officeDocument/2006/math">
                    <m:oMathParaPr>
                      <m:jc m:val="centerGroup"/>
                    </m:oMathParaPr>
                    <m:oMath xmlns:m="http://schemas.openxmlformats.org/officeDocument/2006/math">
                      <m:func>
                        <m:funcPr>
                          <m:ctrlPr>
                            <a:rPr lang="en-AU" sz="1800" i="1" kern="100" smtClean="0">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log</m:t>
                          </m:r>
                        </m:fName>
                        <m:e>
                          <m:d>
                            <m:d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AU" i="1" kern="100" smtClean="0">
                                      <a:latin typeface="Cambria Math" panose="02040503050406030204" pitchFamily="18" charset="0"/>
                                      <a:ea typeface="Calibri" panose="020F0502020204030204" pitchFamily="34" charset="0"/>
                                      <a:cs typeface="Times New Roman" panose="02020603050405020304" pitchFamily="18" charset="0"/>
                                    </a:rPr>
                                  </m:ctrlPr>
                                </m:sSubPr>
                                <m:e>
                                  <m:r>
                                    <a:rPr lang="en-AU" b="0" i="1" kern="100" smtClean="0">
                                      <a:latin typeface="Cambria Math" panose="02040503050406030204" pitchFamily="18" charset="0"/>
                                      <a:ea typeface="Calibri" panose="020F0502020204030204" pitchFamily="34" charset="0"/>
                                      <a:cs typeface="Times New Roman" panose="02020603050405020304" pitchFamily="18" charset="0"/>
                                    </a:rPr>
                                    <m:t>𝑦</m:t>
                                  </m:r>
                                </m:e>
                                <m:sub>
                                  <m:r>
                                    <m:rPr>
                                      <m:sty m:val="p"/>
                                    </m:rPr>
                                    <a:rPr lang="en-AU" b="0" i="0" kern="100" smtClean="0">
                                      <a:latin typeface="Cambria Math" panose="02040503050406030204" pitchFamily="18" charset="0"/>
                                      <a:ea typeface="Calibri" panose="020F0502020204030204" pitchFamily="34" charset="0"/>
                                      <a:cs typeface="Times New Roman" panose="02020603050405020304" pitchFamily="18" charset="0"/>
                                    </a:rPr>
                                    <m:t>i</m:t>
                                  </m:r>
                                </m:sub>
                              </m:sSub>
                            </m:e>
                          </m:d>
                        </m:e>
                      </m:func>
                      <m:r>
                        <a:rPr lang="en-US"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0</m:t>
                          </m:r>
                        </m:sub>
                      </m:sSub>
                      <m:r>
                        <a:rPr lang="el-GR"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i="1" kern="100" smtClean="0">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18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sz="1800" kern="100"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ts val="1400"/>
                  </a:lnSpc>
                  <a:spcAft>
                    <a:spcPts val="1200"/>
                  </a:spcAft>
                </a:pPr>
                <a14:m>
                  <m:oMathPara xmlns:m="http://schemas.openxmlformats.org/officeDocument/2006/math">
                    <m:oMathParaPr>
                      <m:jc m:val="centerGroup"/>
                    </m:oMathParaPr>
                    <m:oMath xmlns:m="http://schemas.openxmlformats.org/officeDocument/2006/math">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sz="1800" kern="100">
                              <a:effectLst/>
                              <a:latin typeface="Cambria Math" panose="02040503050406030204" pitchFamily="18" charset="0"/>
                              <a:ea typeface="Calibri" panose="020F0502020204030204" pitchFamily="34" charset="0"/>
                              <a:cs typeface="Times New Roman" panose="02020603050405020304" pitchFamily="18" charset="0"/>
                            </a:rPr>
                            <m:t>β</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𝑛</m:t>
                          </m:r>
                        </m:sub>
                      </m:sSub>
                      <m:sSub>
                        <m:sSubPr>
                          <m:ctrlPr>
                            <a:rPr lang="en-AU" sz="1800" i="1" kern="100">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kern="100">
                              <a:effectLst/>
                              <a:latin typeface="Cambria Math" panose="02040503050406030204" pitchFamily="18" charset="0"/>
                              <a:ea typeface="Calibri" panose="020F0502020204030204" pitchFamily="34" charset="0"/>
                              <a:cs typeface="Times New Roman" panose="02020603050405020304" pitchFamily="18" charset="0"/>
                            </a:rPr>
                            <m:t>x</m:t>
                          </m:r>
                        </m:e>
                        <m:sub>
                          <m:r>
                            <a:rPr lang="en-US" sz="1800" i="1" kern="100">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AU" sz="1800" kern="100">
                          <a:effectLst/>
                          <a:latin typeface="Cambria Math" panose="02040503050406030204" pitchFamily="18" charset="0"/>
                          <a:ea typeface="Calibri" panose="020F0502020204030204" pitchFamily="34" charset="0"/>
                          <a:cs typeface="Times New Roman" panose="02020603050405020304" pitchFamily="18" charset="0"/>
                        </a:rPr>
                        <m:t>log</m:t>
                      </m:r>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AU" kern="100">
                              <a:latin typeface="Cambria Math" panose="02040503050406030204" pitchFamily="18" charset="0"/>
                              <a:ea typeface="Calibri" panose="020F0502020204030204" pitchFamily="34" charset="0"/>
                              <a:cs typeface="Times New Roman" panose="02020603050405020304" pitchFamily="18" charset="0"/>
                            </a:rPr>
                            <m:t>expected</m:t>
                          </m:r>
                        </m:e>
                        <m:sub>
                          <m:r>
                            <a:rPr lang="en-US" i="1" kern="100">
                              <a:latin typeface="Cambria Math" panose="02040503050406030204" pitchFamily="18" charset="0"/>
                              <a:ea typeface="Calibri" panose="020F0502020204030204" pitchFamily="34" charset="0"/>
                              <a:cs typeface="Times New Roman" panose="02020603050405020304" pitchFamily="18" charset="0"/>
                            </a:rPr>
                            <m:t>𝑖</m:t>
                          </m:r>
                        </m:sub>
                      </m:sSub>
                      <m:r>
                        <a:rPr lang="en-AU" sz="1800" kern="1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sz="1800" kern="1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7BFD3CC7-8291-31B7-946D-1CBB4FCAB69E}"/>
                  </a:ext>
                </a:extLst>
              </p:cNvPr>
              <p:cNvSpPr txBox="1">
                <a:spLocks noRot="1" noChangeAspect="1" noMove="1" noResize="1" noEditPoints="1" noAdjustHandles="1" noChangeArrowheads="1" noChangeShapeType="1" noTextEdit="1"/>
              </p:cNvSpPr>
              <p:nvPr/>
            </p:nvSpPr>
            <p:spPr>
              <a:xfrm>
                <a:off x="4224990" y="2284084"/>
                <a:ext cx="3146172" cy="759182"/>
              </a:xfrm>
              <a:prstGeom prst="rect">
                <a:avLst/>
              </a:prstGeom>
              <a:blipFill>
                <a:blip r:embed="rId4"/>
                <a:stretch>
                  <a:fillRect t="-564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4570825-0924-9882-ECEE-A85768C2B56D}"/>
                  </a:ext>
                </a:extLst>
              </p:cNvPr>
              <p:cNvSpPr txBox="1"/>
              <p:nvPr/>
            </p:nvSpPr>
            <p:spPr>
              <a:xfrm>
                <a:off x="8123132" y="2330251"/>
                <a:ext cx="3146172" cy="759182"/>
              </a:xfrm>
              <a:prstGeom prst="rect">
                <a:avLst/>
              </a:prstGeom>
              <a:noFill/>
            </p:spPr>
            <p:txBody>
              <a:bodyPr wrap="square">
                <a:spAutoFit/>
              </a:bodyPr>
              <a:lstStyle/>
              <a:p>
                <a:pPr>
                  <a:lnSpc>
                    <a:spcPts val="1400"/>
                  </a:lnSpc>
                  <a:spcAft>
                    <a:spcPts val="1200"/>
                  </a:spcAft>
                </a:pPr>
                <a14:m>
                  <m:oMathPara xmlns:m="http://schemas.openxmlformats.org/officeDocument/2006/math">
                    <m:oMathParaPr>
                      <m:jc m:val="centerGroup"/>
                    </m:oMathParaPr>
                    <m:oMath xmlns:m="http://schemas.openxmlformats.org/officeDocument/2006/math">
                      <m:func>
                        <m:funcPr>
                          <m:ctrlPr>
                            <a:rPr lang="en-AU" i="1" kern="100" smtClean="0">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log</m:t>
                          </m:r>
                        </m:fName>
                        <m:e>
                          <m:d>
                            <m:dPr>
                              <m:ctrlPr>
                                <a:rPr lang="en-AU" i="1" kern="100">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AU" kern="100">
                                      <a:latin typeface="Cambria Math" panose="02040503050406030204" pitchFamily="18" charset="0"/>
                                      <a:ea typeface="Calibri" panose="020F0502020204030204" pitchFamily="34" charset="0"/>
                                      <a:cs typeface="Times New Roman" panose="02020603050405020304" pitchFamily="18" charset="0"/>
                                    </a:rPr>
                                    <m:t>y</m:t>
                                  </m:r>
                                </m:e>
                                <m:sub>
                                  <m:r>
                                    <a:rPr lang="en-US" i="1" kern="100">
                                      <a:latin typeface="Cambria Math" panose="02040503050406030204" pitchFamily="18" charset="0"/>
                                      <a:ea typeface="Calibri" panose="020F0502020204030204" pitchFamily="34" charset="0"/>
                                      <a:cs typeface="Times New Roman" panose="02020603050405020304" pitchFamily="18" charset="0"/>
                                    </a:rPr>
                                    <m:t>𝑖</m:t>
                                  </m:r>
                                </m:sub>
                              </m:sSub>
                            </m:e>
                          </m:d>
                        </m:e>
                      </m:func>
                      <m:r>
                        <a:rPr lang="en-US"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kern="100">
                              <a:latin typeface="Cambria Math" panose="02040503050406030204" pitchFamily="18" charset="0"/>
                              <a:ea typeface="Calibri" panose="020F0502020204030204" pitchFamily="34" charset="0"/>
                              <a:cs typeface="Times New Roman" panose="02020603050405020304" pitchFamily="18" charset="0"/>
                            </a:rPr>
                            <m:t>β</m:t>
                          </m:r>
                        </m:e>
                        <m:sub>
                          <m:r>
                            <a:rPr lang="en-US" kern="100">
                              <a:latin typeface="Cambria Math" panose="02040503050406030204" pitchFamily="18" charset="0"/>
                              <a:ea typeface="Calibri" panose="020F0502020204030204" pitchFamily="34" charset="0"/>
                              <a:cs typeface="Times New Roman" panose="02020603050405020304" pitchFamily="18" charset="0"/>
                            </a:rPr>
                            <m:t>1</m:t>
                          </m:r>
                        </m:sub>
                      </m:sSub>
                      <m:r>
                        <m:rPr>
                          <m:sty m:val="p"/>
                        </m:rPr>
                        <a:rPr lang="en-AU" kern="100">
                          <a:latin typeface="Cambria Math" panose="02040503050406030204" pitchFamily="18" charset="0"/>
                          <a:ea typeface="Calibri" panose="020F0502020204030204" pitchFamily="34" charset="0"/>
                          <a:cs typeface="Cambria Math" panose="02040503050406030204" pitchFamily="18" charset="0"/>
                        </a:rPr>
                        <m:t>I</m:t>
                      </m:r>
                      <m:d>
                        <m:dPr>
                          <m:ctrlPr>
                            <a:rPr lang="en-AU" i="1" kern="100">
                              <a:latin typeface="Cambria Math" panose="02040503050406030204" pitchFamily="18" charset="0"/>
                              <a:ea typeface="Calibri" panose="020F0502020204030204" pitchFamily="34" charset="0"/>
                              <a:cs typeface="Cambria Math" panose="02040503050406030204" pitchFamily="18" charset="0"/>
                            </a:rPr>
                          </m:ctrlPr>
                        </m:dPr>
                        <m:e>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x</m:t>
                              </m:r>
                            </m:e>
                            <m:sub>
                              <m:r>
                                <a:rPr lang="en-US" i="1" kern="100">
                                  <a:latin typeface="Cambria Math" panose="02040503050406030204" pitchFamily="18" charset="0"/>
                                  <a:ea typeface="Calibri" panose="020F0502020204030204" pitchFamily="34" charset="0"/>
                                  <a:cs typeface="Times New Roman" panose="02020603050405020304" pitchFamily="18" charset="0"/>
                                </a:rPr>
                                <m:t>𝑖</m:t>
                              </m:r>
                            </m:sub>
                          </m:sSub>
                          <m:r>
                            <a:rPr lang="en-AU" kern="100">
                              <a:latin typeface="Cambria Math" panose="02040503050406030204" pitchFamily="18" charset="0"/>
                              <a:ea typeface="Calibri" panose="020F0502020204030204" pitchFamily="34" charset="0"/>
                              <a:cs typeface="Cambria Math" panose="02040503050406030204" pitchFamily="18" charset="0"/>
                            </a:rPr>
                            <m:t>∈</m:t>
                          </m:r>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kern="100">
                                  <a:latin typeface="Cambria Math" panose="02040503050406030204" pitchFamily="18" charset="0"/>
                                  <a:ea typeface="Calibri" panose="020F0502020204030204" pitchFamily="34" charset="0"/>
                                  <a:cs typeface="Times New Roman" panose="02020603050405020304" pitchFamily="18" charset="0"/>
                                </a:rPr>
                                <m:t>R</m:t>
                              </m:r>
                            </m:e>
                            <m:sub>
                              <m:r>
                                <a:rPr lang="en-US" i="1" kern="100">
                                  <a:latin typeface="Cambria Math" panose="02040503050406030204" pitchFamily="18" charset="0"/>
                                  <a:ea typeface="Calibri" panose="020F0502020204030204" pitchFamily="34" charset="0"/>
                                  <a:cs typeface="Times New Roman" panose="02020603050405020304" pitchFamily="18" charset="0"/>
                                </a:rPr>
                                <m:t>𝑚</m:t>
                              </m:r>
                            </m:sub>
                          </m:sSub>
                        </m:e>
                      </m:d>
                      <m:r>
                        <a:rPr lang="el-GR" kern="10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kern="100" dirty="0">
                  <a:latin typeface="Cambria Math" panose="02040503050406030204" pitchFamily="18" charset="0"/>
                  <a:ea typeface="Calibri" panose="020F0502020204030204" pitchFamily="34" charset="0"/>
                  <a:cs typeface="Times New Roman" panose="02020603050405020304" pitchFamily="18" charset="0"/>
                </a:endParaRPr>
              </a:p>
              <a:p>
                <a:pPr>
                  <a:lnSpc>
                    <a:spcPts val="1400"/>
                  </a:lnSpc>
                  <a:spcAft>
                    <a:spcPts val="1200"/>
                  </a:spcAft>
                </a:pPr>
                <a14:m>
                  <m:oMathPara xmlns:m="http://schemas.openxmlformats.org/officeDocument/2006/math">
                    <m:oMathParaPr>
                      <m:jc m:val="centerGroup"/>
                    </m:oMathParaPr>
                    <m:oMath xmlns:m="http://schemas.openxmlformats.org/officeDocument/2006/math">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l-GR" kern="100">
                              <a:latin typeface="Cambria Math" panose="02040503050406030204" pitchFamily="18" charset="0"/>
                              <a:ea typeface="Calibri" panose="020F0502020204030204" pitchFamily="34" charset="0"/>
                              <a:cs typeface="Times New Roman" panose="02020603050405020304" pitchFamily="18" charset="0"/>
                            </a:rPr>
                            <m:t>β</m:t>
                          </m:r>
                        </m:e>
                        <m:sub>
                          <m:r>
                            <a:rPr lang="en-US" kern="100">
                              <a:latin typeface="Cambria Math" panose="02040503050406030204" pitchFamily="18" charset="0"/>
                              <a:ea typeface="Calibri" panose="020F0502020204030204" pitchFamily="34" charset="0"/>
                              <a:cs typeface="Times New Roman" panose="02020603050405020304" pitchFamily="18" charset="0"/>
                            </a:rPr>
                            <m:t>0</m:t>
                          </m:r>
                        </m:sub>
                      </m:sSub>
                      <m:r>
                        <a:rPr lang="el-GR" kern="100">
                          <a:latin typeface="Cambria Math" panose="02040503050406030204" pitchFamily="18" charset="0"/>
                          <a:ea typeface="Calibri" panose="020F0502020204030204" pitchFamily="34" charset="0"/>
                          <a:cs typeface="Times New Roman" panose="02020603050405020304" pitchFamily="18" charset="0"/>
                        </a:rPr>
                        <m:t>+</m:t>
                      </m:r>
                      <m:r>
                        <m:rPr>
                          <m:sty m:val="p"/>
                        </m:rPr>
                        <a:rPr lang="en-AU" kern="100">
                          <a:latin typeface="Cambria Math" panose="02040503050406030204" pitchFamily="18" charset="0"/>
                          <a:ea typeface="Calibri" panose="020F0502020204030204" pitchFamily="34" charset="0"/>
                          <a:cs typeface="Times New Roman" panose="02020603050405020304" pitchFamily="18" charset="0"/>
                        </a:rPr>
                        <m:t>log</m:t>
                      </m:r>
                      <m:r>
                        <a:rPr lang="en-AU"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AU" i="1" kern="10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AU" kern="100">
                              <a:latin typeface="Cambria Math" panose="02040503050406030204" pitchFamily="18" charset="0"/>
                              <a:ea typeface="Calibri" panose="020F0502020204030204" pitchFamily="34" charset="0"/>
                              <a:cs typeface="Times New Roman" panose="02020603050405020304" pitchFamily="18" charset="0"/>
                            </a:rPr>
                            <m:t>expected</m:t>
                          </m:r>
                        </m:e>
                        <m:sub>
                          <m:r>
                            <a:rPr lang="en-US" i="1" kern="100">
                              <a:latin typeface="Cambria Math" panose="02040503050406030204" pitchFamily="18" charset="0"/>
                              <a:ea typeface="Calibri" panose="020F0502020204030204" pitchFamily="34" charset="0"/>
                              <a:cs typeface="Times New Roman" panose="02020603050405020304" pitchFamily="18" charset="0"/>
                            </a:rPr>
                            <m:t>𝑖</m:t>
                          </m:r>
                        </m:sub>
                      </m:sSub>
                      <m:r>
                        <a:rPr lang="en-AU" kern="10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AU" kern="1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04570825-0924-9882-ECEE-A85768C2B56D}"/>
                  </a:ext>
                </a:extLst>
              </p:cNvPr>
              <p:cNvSpPr txBox="1">
                <a:spLocks noRot="1" noChangeAspect="1" noMove="1" noResize="1" noEditPoints="1" noAdjustHandles="1" noChangeArrowheads="1" noChangeShapeType="1" noTextEdit="1"/>
              </p:cNvSpPr>
              <p:nvPr/>
            </p:nvSpPr>
            <p:spPr>
              <a:xfrm>
                <a:off x="8123132" y="2330251"/>
                <a:ext cx="3146172" cy="759182"/>
              </a:xfrm>
              <a:prstGeom prst="rect">
                <a:avLst/>
              </a:prstGeom>
              <a:blipFill>
                <a:blip r:embed="rId5"/>
                <a:stretch>
                  <a:fillRect t="-4800"/>
                </a:stretch>
              </a:blipFill>
            </p:spPr>
            <p:txBody>
              <a:bodyPr/>
              <a:lstStyle/>
              <a:p>
                <a:r>
                  <a:rPr lang="en-AU">
                    <a:noFill/>
                  </a:rPr>
                  <a:t> </a:t>
                </a:r>
              </a:p>
            </p:txBody>
          </p:sp>
        </mc:Fallback>
      </mc:AlternateContent>
      <p:sp>
        <p:nvSpPr>
          <p:cNvPr id="21" name="Rectangle: Rounded Corners 20">
            <a:extLst>
              <a:ext uri="{FF2B5EF4-FFF2-40B4-BE49-F238E27FC236}">
                <a16:creationId xmlns:a16="http://schemas.microsoft.com/office/drawing/2014/main" id="{6E1BE95A-0BCA-5446-6B18-A6A6F91A5309}"/>
              </a:ext>
            </a:extLst>
          </p:cNvPr>
          <p:cNvSpPr/>
          <p:nvPr/>
        </p:nvSpPr>
        <p:spPr>
          <a:xfrm>
            <a:off x="326850" y="1160294"/>
            <a:ext cx="3146172" cy="753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Traditional</a:t>
            </a:r>
          </a:p>
        </p:txBody>
      </p:sp>
      <p:sp>
        <p:nvSpPr>
          <p:cNvPr id="22" name="Rectangle: Rounded Corners 21">
            <a:extLst>
              <a:ext uri="{FF2B5EF4-FFF2-40B4-BE49-F238E27FC236}">
                <a16:creationId xmlns:a16="http://schemas.microsoft.com/office/drawing/2014/main" id="{AC02DDCD-4425-0E9B-F8BF-CF480439F901}"/>
              </a:ext>
            </a:extLst>
          </p:cNvPr>
          <p:cNvSpPr/>
          <p:nvPr/>
        </p:nvSpPr>
        <p:spPr>
          <a:xfrm>
            <a:off x="4224990" y="1160294"/>
            <a:ext cx="3146172" cy="753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GLM</a:t>
            </a:r>
          </a:p>
        </p:txBody>
      </p:sp>
      <p:sp>
        <p:nvSpPr>
          <p:cNvPr id="23" name="Rectangle: Rounded Corners 22">
            <a:extLst>
              <a:ext uri="{FF2B5EF4-FFF2-40B4-BE49-F238E27FC236}">
                <a16:creationId xmlns:a16="http://schemas.microsoft.com/office/drawing/2014/main" id="{BCADC5D7-FF7E-5996-CA1E-75F184BCAE36}"/>
              </a:ext>
            </a:extLst>
          </p:cNvPr>
          <p:cNvSpPr/>
          <p:nvPr/>
        </p:nvSpPr>
        <p:spPr>
          <a:xfrm>
            <a:off x="8123130" y="1160294"/>
            <a:ext cx="3146172" cy="753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Regression Tree – 1 Split</a:t>
            </a:r>
          </a:p>
        </p:txBody>
      </p:sp>
      <p:sp>
        <p:nvSpPr>
          <p:cNvPr id="4" name="Rectangle: Rounded Corners 3">
            <a:extLst>
              <a:ext uri="{FF2B5EF4-FFF2-40B4-BE49-F238E27FC236}">
                <a16:creationId xmlns:a16="http://schemas.microsoft.com/office/drawing/2014/main" id="{DD2FB0E4-513F-6292-2C21-32DC0E6B823E}"/>
              </a:ext>
            </a:extLst>
          </p:cNvPr>
          <p:cNvSpPr/>
          <p:nvPr/>
        </p:nvSpPr>
        <p:spPr>
          <a:xfrm>
            <a:off x="8123132" y="3418970"/>
            <a:ext cx="3146172" cy="753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Regression Tree – Many Splits</a:t>
            </a:r>
          </a:p>
        </p:txBody>
      </p:sp>
      <p:sp>
        <p:nvSpPr>
          <p:cNvPr id="6" name="Rectangle: Rounded Corners 5">
            <a:extLst>
              <a:ext uri="{FF2B5EF4-FFF2-40B4-BE49-F238E27FC236}">
                <a16:creationId xmlns:a16="http://schemas.microsoft.com/office/drawing/2014/main" id="{E58A637C-7961-7364-136C-BF019D1BED64}"/>
              </a:ext>
            </a:extLst>
          </p:cNvPr>
          <p:cNvSpPr/>
          <p:nvPr/>
        </p:nvSpPr>
        <p:spPr>
          <a:xfrm>
            <a:off x="4224990" y="3418970"/>
            <a:ext cx="3146172" cy="753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GBM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623F46E-4B6A-99D1-3B80-6757E62BB0D4}"/>
                  </a:ext>
                </a:extLst>
              </p:cNvPr>
              <p:cNvSpPr txBox="1"/>
              <p:nvPr/>
            </p:nvSpPr>
            <p:spPr>
              <a:xfrm>
                <a:off x="8123132" y="4502195"/>
                <a:ext cx="3146172" cy="112146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AU" i="1" smtClean="0">
                              <a:latin typeface="Cambria Math" panose="02040503050406030204" pitchFamily="18" charset="0"/>
                            </a:rPr>
                          </m:ctrlPr>
                        </m:funcPr>
                        <m:fName>
                          <m:r>
                            <m:rPr>
                              <m:sty m:val="p"/>
                            </m:rPr>
                            <a:rPr lang="en-US">
                              <a:latin typeface="Cambria Math" panose="02040503050406030204" pitchFamily="18" charset="0"/>
                            </a:rPr>
                            <m:t>log</m:t>
                          </m:r>
                        </m:fName>
                        <m:e>
                          <m:d>
                            <m:dPr>
                              <m:ctrlPr>
                                <a:rPr lang="en-AU" i="1">
                                  <a:latin typeface="Cambria Math" panose="02040503050406030204" pitchFamily="18" charset="0"/>
                                </a:rPr>
                              </m:ctrlPr>
                            </m:dPr>
                            <m:e>
                              <m:r>
                                <m:rPr>
                                  <m:sty m:val="p"/>
                                </m:rPr>
                                <a:rPr lang="en-US">
                                  <a:latin typeface="Cambria Math" panose="02040503050406030204" pitchFamily="18" charset="0"/>
                                </a:rPr>
                                <m:t>y</m:t>
                              </m:r>
                            </m:e>
                          </m:d>
                        </m:e>
                      </m:func>
                      <m:r>
                        <a:rPr lang="en-US">
                          <a:latin typeface="Cambria Math" panose="02040503050406030204" pitchFamily="18" charset="0"/>
                        </a:rPr>
                        <m:t>=</m:t>
                      </m:r>
                      <m:nary>
                        <m:naryPr>
                          <m:chr m:val="∑"/>
                          <m:grow m:val="on"/>
                          <m:ctrlPr>
                            <a:rPr lang="en-AU" i="1">
                              <a:latin typeface="Cambria Math" panose="02040503050406030204" pitchFamily="18" charset="0"/>
                            </a:rPr>
                          </m:ctrlPr>
                        </m:naryPr>
                        <m:sub>
                          <m:r>
                            <a:rPr lang="en-AU" i="1">
                              <a:latin typeface="Cambria Math" panose="02040503050406030204" pitchFamily="18" charset="0"/>
                            </a:rPr>
                            <m:t>𝑘</m:t>
                          </m:r>
                          <m:r>
                            <a:rPr lang="en-AU" i="1">
                              <a:latin typeface="Cambria Math" panose="02040503050406030204" pitchFamily="18" charset="0"/>
                            </a:rPr>
                            <m:t>=0</m:t>
                          </m:r>
                        </m:sub>
                        <m:sup>
                          <m:r>
                            <a:rPr lang="en-AU" i="1">
                              <a:latin typeface="Cambria Math" panose="02040503050406030204" pitchFamily="18" charset="0"/>
                            </a:rPr>
                            <m:t>𝑛</m:t>
                          </m:r>
                        </m:sup>
                        <m:e>
                          <m:sSub>
                            <m:sSubPr>
                              <m:ctrlPr>
                                <a:rPr lang="en-AU" i="1">
                                  <a:latin typeface="Cambria Math" panose="02040503050406030204" pitchFamily="18" charset="0"/>
                                </a:rPr>
                              </m:ctrlPr>
                            </m:sSubPr>
                            <m:e>
                              <m:r>
                                <m:rPr>
                                  <m:sty m:val="p"/>
                                </m:rPr>
                                <a:rPr lang="el-GR">
                                  <a:latin typeface="Cambria Math" panose="02040503050406030204" pitchFamily="18" charset="0"/>
                                </a:rPr>
                                <m:t>β</m:t>
                              </m:r>
                            </m:e>
                            <m:sub>
                              <m:r>
                                <m:rPr>
                                  <m:sty m:val="p"/>
                                </m:rPr>
                                <a:rPr lang="en-US">
                                  <a:latin typeface="Cambria Math" panose="02040503050406030204" pitchFamily="18" charset="0"/>
                                </a:rPr>
                                <m:t>k</m:t>
                              </m:r>
                            </m:sub>
                          </m:sSub>
                          <m:r>
                            <m:rPr>
                              <m:sty m:val="p"/>
                            </m:rPr>
                            <a:rPr lang="en-AU">
                              <a:latin typeface="Cambria Math" panose="02040503050406030204" pitchFamily="18" charset="0"/>
                            </a:rPr>
                            <m:t>I</m:t>
                          </m:r>
                          <m:r>
                            <a:rPr lang="en-AU">
                              <a:latin typeface="Cambria Math" panose="02040503050406030204" pitchFamily="18" charset="0"/>
                            </a:rPr>
                            <m:t>(</m:t>
                          </m:r>
                          <m:sSub>
                            <m:sSubPr>
                              <m:ctrlPr>
                                <a:rPr lang="en-AU" i="1">
                                  <a:latin typeface="Cambria Math" panose="02040503050406030204" pitchFamily="18" charset="0"/>
                                </a:rPr>
                              </m:ctrlPr>
                            </m:sSubPr>
                            <m:e>
                              <m:r>
                                <m:rPr>
                                  <m:sty m:val="p"/>
                                </m:rPr>
                                <a:rPr lang="en-US">
                                  <a:latin typeface="Cambria Math" panose="02040503050406030204" pitchFamily="18" charset="0"/>
                                </a:rPr>
                                <m:t>x</m:t>
                              </m:r>
                            </m:e>
                            <m:sub>
                              <m:r>
                                <a:rPr lang="en-US" i="1">
                                  <a:latin typeface="Cambria Math" panose="02040503050406030204" pitchFamily="18" charset="0"/>
                                </a:rPr>
                                <m:t>𝑖</m:t>
                              </m:r>
                            </m:sub>
                          </m:sSub>
                          <m:r>
                            <a:rPr lang="en-AU">
                              <a:latin typeface="Cambria Math" panose="02040503050406030204" pitchFamily="18" charset="0"/>
                            </a:rPr>
                            <m:t>∈</m:t>
                          </m:r>
                          <m:sSub>
                            <m:sSubPr>
                              <m:ctrlPr>
                                <a:rPr lang="en-AU" i="1">
                                  <a:latin typeface="Cambria Math" panose="02040503050406030204" pitchFamily="18" charset="0"/>
                                </a:rPr>
                              </m:ctrlPr>
                            </m:sSubPr>
                            <m:e>
                              <m:r>
                                <m:rPr>
                                  <m:sty m:val="p"/>
                                </m:rPr>
                                <a:rPr lang="en-US">
                                  <a:latin typeface="Cambria Math" panose="02040503050406030204" pitchFamily="18" charset="0"/>
                                </a:rPr>
                                <m:t>R</m:t>
                              </m:r>
                            </m:e>
                            <m:sub>
                              <m:r>
                                <a:rPr lang="en-US" i="1">
                                  <a:latin typeface="Cambria Math" panose="02040503050406030204" pitchFamily="18" charset="0"/>
                                </a:rPr>
                                <m:t>𝑚</m:t>
                              </m:r>
                            </m:sub>
                          </m:sSub>
                          <m:r>
                            <a:rPr lang="en-AU">
                              <a:latin typeface="Cambria Math" panose="02040503050406030204" pitchFamily="18" charset="0"/>
                            </a:rPr>
                            <m:t>)</m:t>
                          </m:r>
                        </m:e>
                      </m:nary>
                      <m:r>
                        <a:rPr lang="el-GR">
                          <a:latin typeface="Cambria Math" panose="02040503050406030204" pitchFamily="18" charset="0"/>
                        </a:rPr>
                        <m:t>+</m:t>
                      </m:r>
                    </m:oMath>
                  </m:oMathPara>
                </a14:m>
                <a:endParaRPr lang="en-AU" dirty="0"/>
              </a:p>
              <a:p>
                <a:pPr/>
                <a14:m>
                  <m:oMathPara xmlns:m="http://schemas.openxmlformats.org/officeDocument/2006/math">
                    <m:oMathParaPr>
                      <m:jc m:val="centerGroup"/>
                    </m:oMathParaPr>
                    <m:oMath xmlns:m="http://schemas.openxmlformats.org/officeDocument/2006/math">
                      <m:r>
                        <m:rPr>
                          <m:sty m:val="p"/>
                        </m:rPr>
                        <a:rPr lang="en-AU">
                          <a:latin typeface="Cambria Math" panose="02040503050406030204" pitchFamily="18" charset="0"/>
                        </a:rPr>
                        <m:t>log</m:t>
                      </m:r>
                      <m:r>
                        <a:rPr lang="en-AU">
                          <a:latin typeface="Cambria Math" panose="02040503050406030204" pitchFamily="18" charset="0"/>
                        </a:rPr>
                        <m:t>(</m:t>
                      </m:r>
                      <m:sSub>
                        <m:sSubPr>
                          <m:ctrlPr>
                            <a:rPr lang="en-AU" i="1">
                              <a:latin typeface="Cambria Math" panose="02040503050406030204" pitchFamily="18" charset="0"/>
                            </a:rPr>
                          </m:ctrlPr>
                        </m:sSubPr>
                        <m:e>
                          <m:r>
                            <m:rPr>
                              <m:sty m:val="p"/>
                            </m:rPr>
                            <a:rPr lang="en-US">
                              <a:latin typeface="Cambria Math" panose="02040503050406030204" pitchFamily="18" charset="0"/>
                            </a:rPr>
                            <m:t>expected</m:t>
                          </m:r>
                        </m:e>
                        <m:sub>
                          <m:r>
                            <a:rPr lang="en-US" i="1">
                              <a:latin typeface="Cambria Math" panose="02040503050406030204" pitchFamily="18" charset="0"/>
                            </a:rPr>
                            <m:t>𝑖</m:t>
                          </m:r>
                        </m:sub>
                      </m:sSub>
                      <m:r>
                        <a:rPr lang="en-AU">
                          <a:latin typeface="Cambria Math" panose="02040503050406030204" pitchFamily="18" charset="0"/>
                        </a:rPr>
                        <m:t>)</m:t>
                      </m:r>
                    </m:oMath>
                  </m:oMathPara>
                </a14:m>
                <a:endParaRPr lang="en-AU" dirty="0"/>
              </a:p>
            </p:txBody>
          </p:sp>
        </mc:Choice>
        <mc:Fallback xmlns="">
          <p:sp>
            <p:nvSpPr>
              <p:cNvPr id="7" name="TextBox 6">
                <a:extLst>
                  <a:ext uri="{FF2B5EF4-FFF2-40B4-BE49-F238E27FC236}">
                    <a16:creationId xmlns:a16="http://schemas.microsoft.com/office/drawing/2014/main" id="{0623F46E-4B6A-99D1-3B80-6757E62BB0D4}"/>
                  </a:ext>
                </a:extLst>
              </p:cNvPr>
              <p:cNvSpPr txBox="1">
                <a:spLocks noRot="1" noChangeAspect="1" noMove="1" noResize="1" noEditPoints="1" noAdjustHandles="1" noChangeArrowheads="1" noChangeShapeType="1" noTextEdit="1"/>
              </p:cNvSpPr>
              <p:nvPr/>
            </p:nvSpPr>
            <p:spPr>
              <a:xfrm>
                <a:off x="8123132" y="4502195"/>
                <a:ext cx="3146172" cy="1121461"/>
              </a:xfrm>
              <a:prstGeom prst="rect">
                <a:avLst/>
              </a:prstGeom>
              <a:blipFill>
                <a:blip r:embed="rId6"/>
                <a:stretch>
                  <a:fillRect b="-380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6D19551-0B13-8C6B-1469-BF6F3D69DADC}"/>
                  </a:ext>
                </a:extLst>
              </p:cNvPr>
              <p:cNvSpPr txBox="1"/>
              <p:nvPr/>
            </p:nvSpPr>
            <p:spPr>
              <a:xfrm>
                <a:off x="4224990" y="4502195"/>
                <a:ext cx="3146172" cy="646331"/>
              </a:xfrm>
              <a:prstGeom prst="rect">
                <a:avLst/>
              </a:prstGeom>
              <a:noFill/>
            </p:spPr>
            <p:txBody>
              <a:bodyPr wrap="square">
                <a:spAutoFit/>
              </a:bodyPr>
              <a:lstStyle/>
              <a:p>
                <a:endParaRPr lang="en-AU" b="0" i="1" dirty="0">
                  <a:latin typeface="Cambria Math" panose="02040503050406030204" pitchFamily="18" charset="0"/>
                </a:endParaRPr>
              </a:p>
              <a:p>
                <a:pPr/>
                <a14:m>
                  <m:oMathPara xmlns:m="http://schemas.openxmlformats.org/officeDocument/2006/math">
                    <m:oMathParaPr>
                      <m:jc m:val="center"/>
                    </m:oMathParaPr>
                    <m:oMath xmlns:m="http://schemas.openxmlformats.org/officeDocument/2006/math">
                      <m:r>
                        <a:rPr lang="en-AU" b="0" i="1" smtClean="0">
                          <a:latin typeface="Cambria Math" panose="02040503050406030204" pitchFamily="18" charset="0"/>
                        </a:rPr>
                        <m:t>𝑀𝑎𝑛𝑦</m:t>
                      </m:r>
                      <m:r>
                        <a:rPr lang="en-AU" b="0" i="1" smtClean="0">
                          <a:latin typeface="Cambria Math" panose="02040503050406030204" pitchFamily="18" charset="0"/>
                        </a:rPr>
                        <m:t> </m:t>
                      </m:r>
                      <m:r>
                        <a:rPr lang="en-AU" b="0" i="1" smtClean="0">
                          <a:latin typeface="Cambria Math" panose="02040503050406030204" pitchFamily="18" charset="0"/>
                        </a:rPr>
                        <m:t>𝑅𝑒𝑔𝑟𝑒𝑠𝑠𝑖𝑜𝑛</m:t>
                      </m:r>
                      <m:r>
                        <a:rPr lang="en-AU" b="0" i="1" smtClean="0">
                          <a:latin typeface="Cambria Math" panose="02040503050406030204" pitchFamily="18" charset="0"/>
                        </a:rPr>
                        <m:t> </m:t>
                      </m:r>
                      <m:r>
                        <a:rPr lang="en-AU" b="0" i="1" smtClean="0">
                          <a:latin typeface="Cambria Math" panose="02040503050406030204" pitchFamily="18" charset="0"/>
                        </a:rPr>
                        <m:t>𝑇𝑟𝑒𝑒𝑠</m:t>
                      </m:r>
                      <m:r>
                        <a:rPr lang="en-AU" b="0" i="1" smtClean="0">
                          <a:latin typeface="Cambria Math" panose="02040503050406030204" pitchFamily="18" charset="0"/>
                        </a:rPr>
                        <m:t>…</m:t>
                      </m:r>
                    </m:oMath>
                  </m:oMathPara>
                </a14:m>
                <a:endParaRPr lang="en-AU" dirty="0"/>
              </a:p>
            </p:txBody>
          </p:sp>
        </mc:Choice>
        <mc:Fallback xmlns="">
          <p:sp>
            <p:nvSpPr>
              <p:cNvPr id="8" name="TextBox 7">
                <a:extLst>
                  <a:ext uri="{FF2B5EF4-FFF2-40B4-BE49-F238E27FC236}">
                    <a16:creationId xmlns:a16="http://schemas.microsoft.com/office/drawing/2014/main" id="{A6D19551-0B13-8C6B-1469-BF6F3D69DADC}"/>
                  </a:ext>
                </a:extLst>
              </p:cNvPr>
              <p:cNvSpPr txBox="1">
                <a:spLocks noRot="1" noChangeAspect="1" noMove="1" noResize="1" noEditPoints="1" noAdjustHandles="1" noChangeArrowheads="1" noChangeShapeType="1" noTextEdit="1"/>
              </p:cNvSpPr>
              <p:nvPr/>
            </p:nvSpPr>
            <p:spPr>
              <a:xfrm>
                <a:off x="4224990" y="4502195"/>
                <a:ext cx="3146172" cy="646331"/>
              </a:xfrm>
              <a:prstGeom prst="rect">
                <a:avLst/>
              </a:prstGeom>
              <a:blipFill>
                <a:blip r:embed="rId7"/>
                <a:stretch>
                  <a:fillRect b="-6604"/>
                </a:stretch>
              </a:blipFill>
            </p:spPr>
            <p:txBody>
              <a:bodyPr/>
              <a:lstStyle/>
              <a:p>
                <a:r>
                  <a:rPr lang="en-AU">
                    <a:noFill/>
                  </a:rPr>
                  <a:t> </a:t>
                </a:r>
              </a:p>
            </p:txBody>
          </p:sp>
        </mc:Fallback>
      </mc:AlternateContent>
      <p:cxnSp>
        <p:nvCxnSpPr>
          <p:cNvPr id="9" name="Straight Arrow Connector 8">
            <a:extLst>
              <a:ext uri="{FF2B5EF4-FFF2-40B4-BE49-F238E27FC236}">
                <a16:creationId xmlns:a16="http://schemas.microsoft.com/office/drawing/2014/main" id="{EC3F1AB5-1431-FDD4-FF35-0C29A88A62FA}"/>
              </a:ext>
            </a:extLst>
          </p:cNvPr>
          <p:cNvCxnSpPr>
            <a:cxnSpLocks/>
            <a:stCxn id="22" idx="3"/>
            <a:endCxn id="23" idx="1"/>
          </p:cNvCxnSpPr>
          <p:nvPr/>
        </p:nvCxnSpPr>
        <p:spPr>
          <a:xfrm>
            <a:off x="7371162" y="1537138"/>
            <a:ext cx="751968" cy="0"/>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10896AD0-C308-C09E-A3D7-DE7212A4C77C}"/>
              </a:ext>
            </a:extLst>
          </p:cNvPr>
          <p:cNvCxnSpPr>
            <a:cxnSpLocks/>
            <a:stCxn id="21" idx="3"/>
            <a:endCxn id="22" idx="1"/>
          </p:cNvCxnSpPr>
          <p:nvPr/>
        </p:nvCxnSpPr>
        <p:spPr>
          <a:xfrm>
            <a:off x="3473022" y="1537138"/>
            <a:ext cx="751968" cy="0"/>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A3E092AD-B40D-10FD-3F2C-AE4807443E09}"/>
              </a:ext>
            </a:extLst>
          </p:cNvPr>
          <p:cNvCxnSpPr>
            <a:cxnSpLocks/>
            <a:endCxn id="6" idx="3"/>
          </p:cNvCxnSpPr>
          <p:nvPr/>
        </p:nvCxnSpPr>
        <p:spPr>
          <a:xfrm flipH="1">
            <a:off x="7371162" y="3795814"/>
            <a:ext cx="919910" cy="0"/>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Connector: Elbow 24">
            <a:extLst>
              <a:ext uri="{FF2B5EF4-FFF2-40B4-BE49-F238E27FC236}">
                <a16:creationId xmlns:a16="http://schemas.microsoft.com/office/drawing/2014/main" id="{5C47C7F0-11A9-7EE2-91AB-0F9C76592F37}"/>
              </a:ext>
            </a:extLst>
          </p:cNvPr>
          <p:cNvCxnSpPr>
            <a:stCxn id="23" idx="3"/>
            <a:endCxn id="4" idx="3"/>
          </p:cNvCxnSpPr>
          <p:nvPr/>
        </p:nvCxnSpPr>
        <p:spPr>
          <a:xfrm>
            <a:off x="11269302" y="1537138"/>
            <a:ext cx="2" cy="2258676"/>
          </a:xfrm>
          <a:prstGeom prst="bentConnector3">
            <a:avLst>
              <a:gd name="adj1" fmla="val 1143010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E7F9155-E9AD-104F-085D-320B8F0CA8E1}"/>
              </a:ext>
            </a:extLst>
          </p:cNvPr>
          <p:cNvSpPr/>
          <p:nvPr/>
        </p:nvSpPr>
        <p:spPr>
          <a:xfrm>
            <a:off x="7840958" y="971550"/>
            <a:ext cx="4024192" cy="4652106"/>
          </a:xfrm>
          <a:prstGeom prst="rect">
            <a:avLst/>
          </a:prstGeom>
          <a:solidFill>
            <a:schemeClr val="bg1">
              <a:alpha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EEBB2AF6-23D4-0FF2-9A6A-F3626318802E}"/>
              </a:ext>
            </a:extLst>
          </p:cNvPr>
          <p:cNvSpPr/>
          <p:nvPr/>
        </p:nvSpPr>
        <p:spPr>
          <a:xfrm>
            <a:off x="228600" y="971550"/>
            <a:ext cx="7612356" cy="4652106"/>
          </a:xfrm>
          <a:prstGeom prst="rect">
            <a:avLst/>
          </a:prstGeom>
          <a:solidFill>
            <a:schemeClr val="bg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77133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7C9E3-3863-86ED-2BFC-4B00551D815D}"/>
              </a:ext>
            </a:extLst>
          </p:cNvPr>
          <p:cNvSpPr>
            <a:spLocks noGrp="1"/>
          </p:cNvSpPr>
          <p:nvPr>
            <p:ph type="title"/>
          </p:nvPr>
        </p:nvSpPr>
        <p:spPr/>
        <p:txBody>
          <a:bodyPr/>
          <a:lstStyle/>
          <a:p>
            <a:r>
              <a:rPr lang="en-AU" dirty="0"/>
              <a:t>Accuracy</a:t>
            </a:r>
          </a:p>
        </p:txBody>
      </p:sp>
      <p:sp>
        <p:nvSpPr>
          <p:cNvPr id="3" name="Picture Placeholder 2">
            <a:extLst>
              <a:ext uri="{FF2B5EF4-FFF2-40B4-BE49-F238E27FC236}">
                <a16:creationId xmlns:a16="http://schemas.microsoft.com/office/drawing/2014/main" id="{2853E1EF-EDEF-CDE1-E893-1FE59016A905}"/>
              </a:ext>
            </a:extLst>
          </p:cNvPr>
          <p:cNvSpPr>
            <a:spLocks noGrp="1"/>
          </p:cNvSpPr>
          <p:nvPr>
            <p:ph type="pic" sz="quarter" idx="10"/>
          </p:nvPr>
        </p:nvSpPr>
        <p:spPr/>
        <p:txBody>
          <a:bodyPr/>
          <a:lstStyle/>
          <a:p>
            <a:endParaRPr lang="en-AU"/>
          </a:p>
        </p:txBody>
      </p:sp>
    </p:spTree>
    <p:extLst>
      <p:ext uri="{BB962C8B-B14F-4D97-AF65-F5344CB8AC3E}">
        <p14:creationId xmlns:p14="http://schemas.microsoft.com/office/powerpoint/2010/main" val="3183961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6C572-468C-D620-69B5-CE9B845BDB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1B403D3-3B28-9405-FA1F-5C752289B30D}"/>
              </a:ext>
            </a:extLst>
          </p:cNvPr>
          <p:cNvSpPr>
            <a:spLocks noGrp="1"/>
          </p:cNvSpPr>
          <p:nvPr>
            <p:ph type="title"/>
          </p:nvPr>
        </p:nvSpPr>
        <p:spPr/>
        <p:txBody>
          <a:bodyPr/>
          <a:lstStyle/>
          <a:p>
            <a:r>
              <a:rPr lang="en-US" dirty="0"/>
              <a:t>Accuracy – Actual vs Predicted</a:t>
            </a:r>
          </a:p>
        </p:txBody>
      </p:sp>
      <p:sp>
        <p:nvSpPr>
          <p:cNvPr id="5" name="Slide Number Placeholder 4">
            <a:extLst>
              <a:ext uri="{FF2B5EF4-FFF2-40B4-BE49-F238E27FC236}">
                <a16:creationId xmlns:a16="http://schemas.microsoft.com/office/drawing/2014/main" id="{39919E47-3186-BFB6-F619-3DFF6A583661}"/>
              </a:ext>
            </a:extLst>
          </p:cNvPr>
          <p:cNvSpPr>
            <a:spLocks noGrp="1"/>
          </p:cNvSpPr>
          <p:nvPr>
            <p:ph type="sldNum" sz="quarter" idx="12"/>
          </p:nvPr>
        </p:nvSpPr>
        <p:spPr/>
        <p:txBody>
          <a:bodyPr/>
          <a:lstStyle/>
          <a:p>
            <a:fld id="{741AFF56-1126-4107-9C02-BC0EFBF16431}" type="slidenum">
              <a:rPr lang="en-GB" smtClean="0"/>
              <a:pPr/>
              <a:t>18</a:t>
            </a:fld>
            <a:endParaRPr lang="en-GB" dirty="0"/>
          </a:p>
        </p:txBody>
      </p:sp>
      <p:sp>
        <p:nvSpPr>
          <p:cNvPr id="2" name="Footer Placeholder 4">
            <a:extLst>
              <a:ext uri="{FF2B5EF4-FFF2-40B4-BE49-F238E27FC236}">
                <a16:creationId xmlns:a16="http://schemas.microsoft.com/office/drawing/2014/main" id="{230AA423-16EC-9B2E-A09B-1F4681D6604C}"/>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pic>
        <p:nvPicPr>
          <p:cNvPr id="13" name="Picture 12">
            <a:extLst>
              <a:ext uri="{FF2B5EF4-FFF2-40B4-BE49-F238E27FC236}">
                <a16:creationId xmlns:a16="http://schemas.microsoft.com/office/drawing/2014/main" id="{D1502B5A-3F01-7349-90E8-282D8FE56B46}"/>
              </a:ext>
            </a:extLst>
          </p:cNvPr>
          <p:cNvPicPr>
            <a:picLocks noChangeAspect="1"/>
          </p:cNvPicPr>
          <p:nvPr/>
        </p:nvPicPr>
        <p:blipFill>
          <a:blip r:embed="rId3"/>
          <a:stretch>
            <a:fillRect/>
          </a:stretch>
        </p:blipFill>
        <p:spPr>
          <a:xfrm>
            <a:off x="2373473" y="930141"/>
            <a:ext cx="7445054" cy="4997718"/>
          </a:xfrm>
          <a:prstGeom prst="rect">
            <a:avLst/>
          </a:prstGeom>
        </p:spPr>
      </p:pic>
    </p:spTree>
    <p:extLst>
      <p:ext uri="{BB962C8B-B14F-4D97-AF65-F5344CB8AC3E}">
        <p14:creationId xmlns:p14="http://schemas.microsoft.com/office/powerpoint/2010/main" val="3103167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D2F75-E595-EFF4-BE29-578509FEAA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223BB0-66D0-58D8-B547-D575C62B67F9}"/>
              </a:ext>
            </a:extLst>
          </p:cNvPr>
          <p:cNvSpPr>
            <a:spLocks noGrp="1"/>
          </p:cNvSpPr>
          <p:nvPr>
            <p:ph type="title"/>
          </p:nvPr>
        </p:nvSpPr>
        <p:spPr/>
        <p:txBody>
          <a:bodyPr/>
          <a:lstStyle/>
          <a:p>
            <a:r>
              <a:rPr lang="en-US" dirty="0"/>
              <a:t>Accuracy – Poisson Deviance</a:t>
            </a:r>
          </a:p>
        </p:txBody>
      </p:sp>
      <p:sp>
        <p:nvSpPr>
          <p:cNvPr id="5" name="Slide Number Placeholder 4">
            <a:extLst>
              <a:ext uri="{FF2B5EF4-FFF2-40B4-BE49-F238E27FC236}">
                <a16:creationId xmlns:a16="http://schemas.microsoft.com/office/drawing/2014/main" id="{7E0F1A54-3489-10A8-40B5-7F45446587D9}"/>
              </a:ext>
            </a:extLst>
          </p:cNvPr>
          <p:cNvSpPr>
            <a:spLocks noGrp="1"/>
          </p:cNvSpPr>
          <p:nvPr>
            <p:ph type="sldNum" sz="quarter" idx="12"/>
          </p:nvPr>
        </p:nvSpPr>
        <p:spPr/>
        <p:txBody>
          <a:bodyPr/>
          <a:lstStyle/>
          <a:p>
            <a:fld id="{741AFF56-1126-4107-9C02-BC0EFBF16431}" type="slidenum">
              <a:rPr lang="en-GB" smtClean="0"/>
              <a:pPr/>
              <a:t>19</a:t>
            </a:fld>
            <a:endParaRPr lang="en-GB" dirty="0"/>
          </a:p>
        </p:txBody>
      </p:sp>
      <p:sp>
        <p:nvSpPr>
          <p:cNvPr id="2" name="Footer Placeholder 4">
            <a:extLst>
              <a:ext uri="{FF2B5EF4-FFF2-40B4-BE49-F238E27FC236}">
                <a16:creationId xmlns:a16="http://schemas.microsoft.com/office/drawing/2014/main" id="{A16D399E-5D4B-E49F-A28C-89BA526A45EC}"/>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pic>
        <p:nvPicPr>
          <p:cNvPr id="13" name="Picture 12">
            <a:extLst>
              <a:ext uri="{FF2B5EF4-FFF2-40B4-BE49-F238E27FC236}">
                <a16:creationId xmlns:a16="http://schemas.microsoft.com/office/drawing/2014/main" id="{50D2FA13-E10B-94CA-134C-3CADEEF82AD6}"/>
              </a:ext>
            </a:extLst>
          </p:cNvPr>
          <p:cNvPicPr>
            <a:picLocks noChangeAspect="1"/>
          </p:cNvPicPr>
          <p:nvPr/>
        </p:nvPicPr>
        <p:blipFill>
          <a:blip r:embed="rId3"/>
          <a:stretch>
            <a:fillRect/>
          </a:stretch>
        </p:blipFill>
        <p:spPr>
          <a:xfrm>
            <a:off x="326849" y="1095542"/>
            <a:ext cx="11538302" cy="4666915"/>
          </a:xfrm>
          <a:prstGeom prst="rect">
            <a:avLst/>
          </a:prstGeom>
        </p:spPr>
      </p:pic>
    </p:spTree>
    <p:extLst>
      <p:ext uri="{BB962C8B-B14F-4D97-AF65-F5344CB8AC3E}">
        <p14:creationId xmlns:p14="http://schemas.microsoft.com/office/powerpoint/2010/main" val="1427451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019E-F8B9-8EE1-D1FE-61314FE5B201}"/>
              </a:ext>
            </a:extLst>
          </p:cNvPr>
          <p:cNvSpPr>
            <a:spLocks noGrp="1"/>
          </p:cNvSpPr>
          <p:nvPr>
            <p:ph type="title"/>
          </p:nvPr>
        </p:nvSpPr>
        <p:spPr/>
        <p:txBody>
          <a:bodyPr/>
          <a:lstStyle/>
          <a:p>
            <a:r>
              <a:rPr lang="en-US" dirty="0"/>
              <a:t>The Actuaries Institute acknowledges the traditional custodians of the lands and waters where we live and work, travel, and trade. </a:t>
            </a:r>
            <a:br>
              <a:rPr lang="en-US" dirty="0"/>
            </a:br>
            <a:r>
              <a:rPr lang="en-US" dirty="0"/>
              <a:t>We pay our respect to the members of those communities, Elders past and present, and </a:t>
            </a:r>
            <a:r>
              <a:rPr lang="en-US" dirty="0" err="1"/>
              <a:t>recognise</a:t>
            </a:r>
            <a:r>
              <a:rPr lang="en-US" dirty="0"/>
              <a:t> and celebrate their continuing custodianship and culture.</a:t>
            </a:r>
          </a:p>
        </p:txBody>
      </p:sp>
      <p:sp>
        <p:nvSpPr>
          <p:cNvPr id="3" name="Slide Number Placeholder 2">
            <a:extLst>
              <a:ext uri="{FF2B5EF4-FFF2-40B4-BE49-F238E27FC236}">
                <a16:creationId xmlns:a16="http://schemas.microsoft.com/office/drawing/2014/main" id="{89F6F405-2C4C-B402-54D7-D345A403C6BC}"/>
              </a:ext>
            </a:extLst>
          </p:cNvPr>
          <p:cNvSpPr>
            <a:spLocks noGrp="1"/>
          </p:cNvSpPr>
          <p:nvPr>
            <p:ph type="sldNum" sz="quarter" idx="12"/>
          </p:nvPr>
        </p:nvSpPr>
        <p:spPr/>
        <p:txBody>
          <a:bodyPr/>
          <a:lstStyle/>
          <a:p>
            <a:fld id="{741AFF56-1126-4107-9C02-BC0EFBF16431}" type="slidenum">
              <a:rPr lang="en-GB" smtClean="0"/>
              <a:pPr/>
              <a:t>2</a:t>
            </a:fld>
            <a:endParaRPr lang="en-GB" dirty="0"/>
          </a:p>
        </p:txBody>
      </p:sp>
      <p:sp>
        <p:nvSpPr>
          <p:cNvPr id="4" name="Footer Placeholder 4">
            <a:extLst>
              <a:ext uri="{FF2B5EF4-FFF2-40B4-BE49-F238E27FC236}">
                <a16:creationId xmlns:a16="http://schemas.microsoft.com/office/drawing/2014/main" id="{0A824449-EC7E-6616-E362-A6C7C664F8BF}"/>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Tree>
    <p:extLst>
      <p:ext uri="{BB962C8B-B14F-4D97-AF65-F5344CB8AC3E}">
        <p14:creationId xmlns:p14="http://schemas.microsoft.com/office/powerpoint/2010/main" val="796535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312E4-7D99-4355-E479-FF922E42CEF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CEE542A-39C5-82AA-BFAB-3A666830F7FC}"/>
                  </a:ext>
                </a:extLst>
              </p:cNvPr>
              <p:cNvSpPr txBox="1"/>
              <p:nvPr/>
            </p:nvSpPr>
            <p:spPr>
              <a:xfrm>
                <a:off x="626745" y="3429000"/>
                <a:ext cx="10938509" cy="647934"/>
              </a:xfrm>
              <a:prstGeom prst="rect">
                <a:avLst/>
              </a:prstGeom>
              <a:noFill/>
            </p:spPr>
            <p:txBody>
              <a:bodyPr wrap="square">
                <a:spAutoFit/>
              </a:bodyPr>
              <a:lstStyle/>
              <a:p>
                <a:pPr>
                  <a:lnSpc>
                    <a:spcPts val="1400"/>
                  </a:lnSpc>
                  <a:spcAft>
                    <a:spcPts val="1200"/>
                  </a:spcAft>
                  <a:buNone/>
                </a:pPr>
                <a14:m>
                  <m:oMathPara xmlns:m="http://schemas.openxmlformats.org/officeDocument/2006/math">
                    <m:oMathParaPr>
                      <m:jc m:val="centerGroup"/>
                    </m:oMathParaPr>
                    <m:oMath xmlns:m="http://schemas.openxmlformats.org/officeDocument/2006/math">
                      <m:sSup>
                        <m:sSupPr>
                          <m:ctrlPr>
                            <a:rPr lang="en-AU" sz="3000" i="1" kern="100"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𝑅</m:t>
                          </m:r>
                        </m:e>
                        <m:sup>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=1−</m:t>
                      </m:r>
                      <m:f>
                        <m:fPr>
                          <m:ctrlPr>
                            <a:rPr lang="en-AU" sz="30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𝑆𝑢𝑚</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𝑜𝑓</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𝑆𝑞𝑢𝑎𝑟𝑒𝑑</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𝑜𝑓</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𝑅𝑒𝑠𝑖𝑑𝑢𝑎𝑙𝑠</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𝑓𝑟𝑜𝑚</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𝐹𝑖𝑡𝑡𝑒𝑑</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𝑀𝑜𝑑𝑒𝑙</m:t>
                          </m:r>
                        </m:num>
                        <m:den>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𝑇𝑜𝑡𝑎𝑙</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𝑆𝑢𝑚</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𝑜𝑓</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𝑆𝑞𝑢𝑎𝑟𝑒𝑠</m:t>
                          </m:r>
                        </m:den>
                      </m:f>
                    </m:oMath>
                  </m:oMathPara>
                </a14:m>
                <a:endParaRPr lang="en-AU" sz="3000" kern="100" dirty="0">
                  <a:latin typeface="Arial" panose="020B0604020202020204" pitchFamily="34" charset="0"/>
                  <a:ea typeface="Calibri" panose="020F0502020204030204" pitchFamily="34" charset="0"/>
                  <a:cs typeface="Times New Roman" panose="02020603050405020304" pitchFamily="18" charset="0"/>
                </a:endParaRPr>
              </a:p>
              <a:p>
                <a:pPr>
                  <a:lnSpc>
                    <a:spcPts val="1400"/>
                  </a:lnSpc>
                  <a:spcAft>
                    <a:spcPts val="1200"/>
                  </a:spcAft>
                  <a:buNone/>
                </a:pPr>
                <a:endParaRPr lang="en-AU" sz="3000" kern="1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CEE542A-39C5-82AA-BFAB-3A666830F7FC}"/>
                  </a:ext>
                </a:extLst>
              </p:cNvPr>
              <p:cNvSpPr txBox="1">
                <a:spLocks noRot="1" noChangeAspect="1" noMove="1" noResize="1" noEditPoints="1" noAdjustHandles="1" noChangeArrowheads="1" noChangeShapeType="1" noTextEdit="1"/>
              </p:cNvSpPr>
              <p:nvPr/>
            </p:nvSpPr>
            <p:spPr>
              <a:xfrm>
                <a:off x="626745" y="3429000"/>
                <a:ext cx="10938509" cy="647934"/>
              </a:xfrm>
              <a:prstGeom prst="rect">
                <a:avLst/>
              </a:prstGeom>
              <a:blipFill>
                <a:blip r:embed="rId3"/>
                <a:stretch>
                  <a:fillRect t="-89623"/>
                </a:stretch>
              </a:blipFill>
            </p:spPr>
            <p:txBody>
              <a:bodyPr/>
              <a:lstStyle/>
              <a:p>
                <a:r>
                  <a:rPr lang="en-AU">
                    <a:noFill/>
                  </a:rPr>
                  <a:t> </a:t>
                </a:r>
              </a:p>
            </p:txBody>
          </p:sp>
        </mc:Fallback>
      </mc:AlternateContent>
      <p:sp>
        <p:nvSpPr>
          <p:cNvPr id="3" name="Title 2">
            <a:extLst>
              <a:ext uri="{FF2B5EF4-FFF2-40B4-BE49-F238E27FC236}">
                <a16:creationId xmlns:a16="http://schemas.microsoft.com/office/drawing/2014/main" id="{6583C2D1-D2AC-B92F-9F75-710DE92907EB}"/>
              </a:ext>
            </a:extLst>
          </p:cNvPr>
          <p:cNvSpPr>
            <a:spLocks noGrp="1"/>
          </p:cNvSpPr>
          <p:nvPr>
            <p:ph type="title"/>
          </p:nvPr>
        </p:nvSpPr>
        <p:spPr/>
        <p:txBody>
          <a:bodyPr/>
          <a:lstStyle/>
          <a:p>
            <a:r>
              <a:rPr lang="en-US" dirty="0"/>
              <a:t>Accuracy – Pseudo R-Squared</a:t>
            </a:r>
          </a:p>
        </p:txBody>
      </p:sp>
      <p:sp>
        <p:nvSpPr>
          <p:cNvPr id="5" name="Slide Number Placeholder 4">
            <a:extLst>
              <a:ext uri="{FF2B5EF4-FFF2-40B4-BE49-F238E27FC236}">
                <a16:creationId xmlns:a16="http://schemas.microsoft.com/office/drawing/2014/main" id="{B757B8CD-0042-82DF-53B6-D9F9C18F1717}"/>
              </a:ext>
            </a:extLst>
          </p:cNvPr>
          <p:cNvSpPr>
            <a:spLocks noGrp="1"/>
          </p:cNvSpPr>
          <p:nvPr>
            <p:ph type="sldNum" sz="quarter" idx="12"/>
          </p:nvPr>
        </p:nvSpPr>
        <p:spPr/>
        <p:txBody>
          <a:bodyPr/>
          <a:lstStyle/>
          <a:p>
            <a:fld id="{741AFF56-1126-4107-9C02-BC0EFBF16431}" type="slidenum">
              <a:rPr lang="en-GB" smtClean="0"/>
              <a:pPr/>
              <a:t>20</a:t>
            </a:fld>
            <a:endParaRPr lang="en-GB" dirty="0"/>
          </a:p>
        </p:txBody>
      </p:sp>
      <p:sp>
        <p:nvSpPr>
          <p:cNvPr id="2" name="Footer Placeholder 4">
            <a:extLst>
              <a:ext uri="{FF2B5EF4-FFF2-40B4-BE49-F238E27FC236}">
                <a16:creationId xmlns:a16="http://schemas.microsoft.com/office/drawing/2014/main" id="{805A014B-E494-8E2E-5950-8CC2BB4FB76D}"/>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Tree>
    <p:extLst>
      <p:ext uri="{BB962C8B-B14F-4D97-AF65-F5344CB8AC3E}">
        <p14:creationId xmlns:p14="http://schemas.microsoft.com/office/powerpoint/2010/main" val="4051059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69E5D-DA2C-77B4-7370-2517E759FBDF}"/>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4F5B17A-10B7-FE43-03C7-39DFE850C6E8}"/>
                  </a:ext>
                </a:extLst>
              </p:cNvPr>
              <p:cNvSpPr txBox="1"/>
              <p:nvPr/>
            </p:nvSpPr>
            <p:spPr>
              <a:xfrm>
                <a:off x="626745" y="2097082"/>
                <a:ext cx="10938509" cy="3426579"/>
              </a:xfrm>
              <a:prstGeom prst="rect">
                <a:avLst/>
              </a:prstGeom>
              <a:noFill/>
            </p:spPr>
            <p:txBody>
              <a:bodyPr wrap="square">
                <a:spAutoFit/>
              </a:bodyPr>
              <a:lstStyle/>
              <a:p>
                <a:pPr>
                  <a:lnSpc>
                    <a:spcPts val="1400"/>
                  </a:lnSpc>
                  <a:spcAft>
                    <a:spcPts val="1200"/>
                  </a:spcAft>
                  <a:buNone/>
                </a:pPr>
                <a14:m>
                  <m:oMathPara xmlns:m="http://schemas.openxmlformats.org/officeDocument/2006/math">
                    <m:oMathParaPr>
                      <m:jc m:val="centerGroup"/>
                    </m:oMathParaPr>
                    <m:oMath xmlns:m="http://schemas.openxmlformats.org/officeDocument/2006/math">
                      <m:sSup>
                        <m:sSupPr>
                          <m:ctrlPr>
                            <a:rPr lang="en-AU" sz="3000" i="1" kern="100" smtClean="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𝑅</m:t>
                          </m:r>
                        </m:e>
                        <m:sup>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=1−</m:t>
                      </m:r>
                      <m:f>
                        <m:fPr>
                          <m:ctrlPr>
                            <a:rPr lang="en-AU" sz="30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𝑆𝑢𝑚</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𝑜𝑓</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𝑆𝑞𝑢𝑎𝑟𝑒𝑑</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𝑜𝑓</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𝑅𝑒𝑠𝑖𝑑𝑢𝑎𝑙𝑠</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𝑓𝑟𝑜𝑚</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𝐹𝑖𝑡𝑡𝑒𝑑</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𝑀𝑜𝑑𝑒𝑙</m:t>
                          </m:r>
                        </m:num>
                        <m:den>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𝑇𝑜𝑡𝑎𝑙</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𝑆𝑢𝑚</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𝑜𝑓</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𝑆𝑞𝑢𝑎𝑟𝑒𝑠</m:t>
                          </m:r>
                        </m:den>
                      </m:f>
                    </m:oMath>
                  </m:oMathPara>
                </a14:m>
                <a:endParaRPr lang="en-AU" sz="30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ts val="1400"/>
                  </a:lnSpc>
                  <a:spcAft>
                    <a:spcPts val="1200"/>
                  </a:spcAft>
                  <a:buNone/>
                </a:pPr>
                <a:endParaRPr lang="en-AU" sz="3000" kern="100" dirty="0">
                  <a:latin typeface="Arial" panose="020B0604020202020204" pitchFamily="34" charset="0"/>
                  <a:ea typeface="Calibri" panose="020F0502020204030204" pitchFamily="34" charset="0"/>
                  <a:cs typeface="Times New Roman" panose="02020603050405020304" pitchFamily="18" charset="0"/>
                </a:endParaRPr>
              </a:p>
              <a:p>
                <a:pPr>
                  <a:lnSpc>
                    <a:spcPts val="1400"/>
                  </a:lnSpc>
                  <a:spcAft>
                    <a:spcPts val="1200"/>
                  </a:spcAft>
                  <a:buNone/>
                </a:pPr>
                <a:endParaRPr lang="en-AU" sz="30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ts val="1400"/>
                  </a:lnSpc>
                  <a:spcAft>
                    <a:spcPts val="1200"/>
                  </a:spcAft>
                  <a:buNone/>
                </a:pPr>
                <a:endParaRPr lang="en-AU" sz="3000" kern="100" dirty="0">
                  <a:latin typeface="Arial" panose="020B0604020202020204" pitchFamily="34" charset="0"/>
                  <a:ea typeface="Calibri" panose="020F0502020204030204" pitchFamily="34" charset="0"/>
                  <a:cs typeface="Times New Roman" panose="02020603050405020304" pitchFamily="18" charset="0"/>
                </a:endParaRPr>
              </a:p>
              <a:p>
                <a:pPr>
                  <a:lnSpc>
                    <a:spcPts val="1400"/>
                  </a:lnSpc>
                  <a:spcAft>
                    <a:spcPts val="1200"/>
                  </a:spcAft>
                  <a:buNone/>
                </a:pPr>
                <a:endParaRPr lang="en-AU" sz="30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ts val="1400"/>
                  </a:lnSpc>
                  <a:spcAft>
                    <a:spcPts val="1200"/>
                  </a:spcAft>
                  <a:buNone/>
                </a:pPr>
                <a:endParaRPr lang="en-AU" sz="3000" kern="100" dirty="0">
                  <a:latin typeface="Arial" panose="020B0604020202020204" pitchFamily="34" charset="0"/>
                  <a:ea typeface="Calibri" panose="020F0502020204030204" pitchFamily="34" charset="0"/>
                  <a:cs typeface="Times New Roman" panose="02020603050405020304" pitchFamily="18" charset="0"/>
                </a:endParaRPr>
              </a:p>
              <a:p>
                <a:pPr>
                  <a:lnSpc>
                    <a:spcPts val="1400"/>
                  </a:lnSpc>
                  <a:spcAft>
                    <a:spcPts val="1200"/>
                  </a:spcAft>
                  <a:buNone/>
                </a:pPr>
                <a:endParaRPr lang="en-AU" sz="3000" kern="100" dirty="0">
                  <a:latin typeface="Arial" panose="020B0604020202020204" pitchFamily="34" charset="0"/>
                  <a:ea typeface="Calibri" panose="020F0502020204030204" pitchFamily="34" charset="0"/>
                  <a:cs typeface="Times New Roman" panose="02020603050405020304" pitchFamily="18" charset="0"/>
                </a:endParaRPr>
              </a:p>
              <a:p>
                <a:pPr>
                  <a:lnSpc>
                    <a:spcPts val="1400"/>
                  </a:lnSpc>
                  <a:spcAft>
                    <a:spcPts val="1200"/>
                  </a:spcAft>
                  <a:buNone/>
                </a:pPr>
                <a:endParaRPr lang="en-AU" sz="30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ts val="1400"/>
                  </a:lnSpc>
                  <a:spcAft>
                    <a:spcPts val="1200"/>
                  </a:spcAft>
                  <a:buNone/>
                </a:pPr>
                <a:r>
                  <a:rPr lang="en-US" sz="30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AU" sz="30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ts val="1400"/>
                  </a:lnSpc>
                  <a:spcAft>
                    <a:spcPts val="1200"/>
                  </a:spcAft>
                  <a:buNone/>
                </a:pPr>
                <a14:m>
                  <m:oMathPara xmlns:m="http://schemas.openxmlformats.org/officeDocument/2006/math">
                    <m:oMathParaPr>
                      <m:jc m:val="centerGroup"/>
                    </m:oMathParaPr>
                    <m:oMath xmlns:m="http://schemas.openxmlformats.org/officeDocument/2006/math">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𝑃𝑠𝑒𝑢𝑑𝑜</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AU" sz="30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𝑅</m:t>
                          </m:r>
                        </m:e>
                        <m:sup>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=1−</m:t>
                      </m:r>
                      <m:f>
                        <m:fPr>
                          <m:ctrlPr>
                            <a:rPr lang="en-AU" sz="30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𝑃𝑜𝑖𝑠𝑠𝑜𝑛</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𝐷𝑒𝑣𝑖𝑎𝑛𝑐𝑒</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𝑜𝑓</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𝐹𝑖𝑡𝑡𝑒𝑑</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𝑀𝑜𝑑𝑒𝑙</m:t>
                          </m:r>
                        </m:num>
                        <m:den>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𝑃𝑜𝑖𝑠𝑠𝑜𝑛</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𝐷𝑒𝑣𝑖𝑎𝑛𝑐𝑒</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𝑜𝑓</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𝑁𝑢𝑙𝑙</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 </m:t>
                          </m:r>
                          <m:r>
                            <a:rPr lang="en-US" sz="3000" i="1" kern="100">
                              <a:effectLst/>
                              <a:latin typeface="Cambria Math" panose="02040503050406030204" pitchFamily="18" charset="0"/>
                              <a:ea typeface="Calibri" panose="020F0502020204030204" pitchFamily="34" charset="0"/>
                              <a:cs typeface="Times New Roman" panose="02020603050405020304" pitchFamily="18" charset="0"/>
                            </a:rPr>
                            <m:t>𝑀𝑜𝑑𝑒𝑙</m:t>
                          </m:r>
                        </m:den>
                      </m:f>
                    </m:oMath>
                  </m:oMathPara>
                </a14:m>
                <a:endParaRPr lang="en-AU" sz="3000" kern="1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34F5B17A-10B7-FE43-03C7-39DFE850C6E8}"/>
                  </a:ext>
                </a:extLst>
              </p:cNvPr>
              <p:cNvSpPr txBox="1">
                <a:spLocks noRot="1" noChangeAspect="1" noMove="1" noResize="1" noEditPoints="1" noAdjustHandles="1" noChangeArrowheads="1" noChangeShapeType="1" noTextEdit="1"/>
              </p:cNvSpPr>
              <p:nvPr/>
            </p:nvSpPr>
            <p:spPr>
              <a:xfrm>
                <a:off x="626745" y="2097082"/>
                <a:ext cx="10938509" cy="3426579"/>
              </a:xfrm>
              <a:prstGeom prst="rect">
                <a:avLst/>
              </a:prstGeom>
              <a:blipFill>
                <a:blip r:embed="rId3"/>
                <a:stretch>
                  <a:fillRect t="-16726" b="-4093"/>
                </a:stretch>
              </a:blipFill>
            </p:spPr>
            <p:txBody>
              <a:bodyPr/>
              <a:lstStyle/>
              <a:p>
                <a:r>
                  <a:rPr lang="en-AU">
                    <a:noFill/>
                  </a:rPr>
                  <a:t> </a:t>
                </a:r>
              </a:p>
            </p:txBody>
          </p:sp>
        </mc:Fallback>
      </mc:AlternateContent>
      <p:sp>
        <p:nvSpPr>
          <p:cNvPr id="3" name="Title 2">
            <a:extLst>
              <a:ext uri="{FF2B5EF4-FFF2-40B4-BE49-F238E27FC236}">
                <a16:creationId xmlns:a16="http://schemas.microsoft.com/office/drawing/2014/main" id="{8AB02011-AD6C-AE59-49F1-7CE01C821C85}"/>
              </a:ext>
            </a:extLst>
          </p:cNvPr>
          <p:cNvSpPr>
            <a:spLocks noGrp="1"/>
          </p:cNvSpPr>
          <p:nvPr>
            <p:ph type="title"/>
          </p:nvPr>
        </p:nvSpPr>
        <p:spPr/>
        <p:txBody>
          <a:bodyPr/>
          <a:lstStyle/>
          <a:p>
            <a:r>
              <a:rPr lang="en-US" dirty="0"/>
              <a:t>Accuracy – Pseudo R-Squared</a:t>
            </a:r>
          </a:p>
        </p:txBody>
      </p:sp>
      <p:sp>
        <p:nvSpPr>
          <p:cNvPr id="5" name="Slide Number Placeholder 4">
            <a:extLst>
              <a:ext uri="{FF2B5EF4-FFF2-40B4-BE49-F238E27FC236}">
                <a16:creationId xmlns:a16="http://schemas.microsoft.com/office/drawing/2014/main" id="{A2CA2664-1F5A-2EE7-A49B-26F92F4FE98C}"/>
              </a:ext>
            </a:extLst>
          </p:cNvPr>
          <p:cNvSpPr>
            <a:spLocks noGrp="1"/>
          </p:cNvSpPr>
          <p:nvPr>
            <p:ph type="sldNum" sz="quarter" idx="12"/>
          </p:nvPr>
        </p:nvSpPr>
        <p:spPr/>
        <p:txBody>
          <a:bodyPr/>
          <a:lstStyle/>
          <a:p>
            <a:fld id="{741AFF56-1126-4107-9C02-BC0EFBF16431}" type="slidenum">
              <a:rPr lang="en-GB" smtClean="0"/>
              <a:pPr/>
              <a:t>21</a:t>
            </a:fld>
            <a:endParaRPr lang="en-GB" dirty="0"/>
          </a:p>
        </p:txBody>
      </p:sp>
      <p:sp>
        <p:nvSpPr>
          <p:cNvPr id="2" name="Footer Placeholder 4">
            <a:extLst>
              <a:ext uri="{FF2B5EF4-FFF2-40B4-BE49-F238E27FC236}">
                <a16:creationId xmlns:a16="http://schemas.microsoft.com/office/drawing/2014/main" id="{E96E6C93-842C-A835-93EC-ED92B7E8413E}"/>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cxnSp>
        <p:nvCxnSpPr>
          <p:cNvPr id="19" name="Straight Arrow Connector 18">
            <a:extLst>
              <a:ext uri="{FF2B5EF4-FFF2-40B4-BE49-F238E27FC236}">
                <a16:creationId xmlns:a16="http://schemas.microsoft.com/office/drawing/2014/main" id="{43E7797F-1233-D339-A0E2-7A19F24BAB92}"/>
              </a:ext>
            </a:extLst>
          </p:cNvPr>
          <p:cNvCxnSpPr/>
          <p:nvPr/>
        </p:nvCxnSpPr>
        <p:spPr>
          <a:xfrm>
            <a:off x="6096000" y="3101712"/>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1537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BF5AF-2CF6-E7CE-62F9-1D3C946007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6894461-6DFE-8F2B-5B46-7A0B1D4A336D}"/>
              </a:ext>
            </a:extLst>
          </p:cNvPr>
          <p:cNvSpPr>
            <a:spLocks noGrp="1"/>
          </p:cNvSpPr>
          <p:nvPr>
            <p:ph type="title"/>
          </p:nvPr>
        </p:nvSpPr>
        <p:spPr/>
        <p:txBody>
          <a:bodyPr/>
          <a:lstStyle/>
          <a:p>
            <a:r>
              <a:rPr lang="en-US" dirty="0"/>
              <a:t>Accuracy – Pseudo R-Squared</a:t>
            </a:r>
          </a:p>
        </p:txBody>
      </p:sp>
      <p:sp>
        <p:nvSpPr>
          <p:cNvPr id="5" name="Slide Number Placeholder 4">
            <a:extLst>
              <a:ext uri="{FF2B5EF4-FFF2-40B4-BE49-F238E27FC236}">
                <a16:creationId xmlns:a16="http://schemas.microsoft.com/office/drawing/2014/main" id="{8D36D560-BCC0-EC6D-AD6A-8318804806A8}"/>
              </a:ext>
            </a:extLst>
          </p:cNvPr>
          <p:cNvSpPr>
            <a:spLocks noGrp="1"/>
          </p:cNvSpPr>
          <p:nvPr>
            <p:ph type="sldNum" sz="quarter" idx="12"/>
          </p:nvPr>
        </p:nvSpPr>
        <p:spPr/>
        <p:txBody>
          <a:bodyPr/>
          <a:lstStyle/>
          <a:p>
            <a:fld id="{741AFF56-1126-4107-9C02-BC0EFBF16431}" type="slidenum">
              <a:rPr lang="en-GB" smtClean="0"/>
              <a:pPr/>
              <a:t>22</a:t>
            </a:fld>
            <a:endParaRPr lang="en-GB" dirty="0"/>
          </a:p>
        </p:txBody>
      </p:sp>
      <p:sp>
        <p:nvSpPr>
          <p:cNvPr id="2" name="Footer Placeholder 4">
            <a:extLst>
              <a:ext uri="{FF2B5EF4-FFF2-40B4-BE49-F238E27FC236}">
                <a16:creationId xmlns:a16="http://schemas.microsoft.com/office/drawing/2014/main" id="{57CD717C-5220-DDA5-9897-3CC807D5E057}"/>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pic>
        <p:nvPicPr>
          <p:cNvPr id="9" name="Picture 8">
            <a:extLst>
              <a:ext uri="{FF2B5EF4-FFF2-40B4-BE49-F238E27FC236}">
                <a16:creationId xmlns:a16="http://schemas.microsoft.com/office/drawing/2014/main" id="{56D93D1F-7574-2D93-B83B-41B275FA0EB8}"/>
              </a:ext>
            </a:extLst>
          </p:cNvPr>
          <p:cNvPicPr>
            <a:picLocks noChangeAspect="1"/>
          </p:cNvPicPr>
          <p:nvPr/>
        </p:nvPicPr>
        <p:blipFill>
          <a:blip r:embed="rId3"/>
          <a:stretch>
            <a:fillRect/>
          </a:stretch>
        </p:blipFill>
        <p:spPr>
          <a:xfrm>
            <a:off x="317465" y="1154532"/>
            <a:ext cx="11557069" cy="4548936"/>
          </a:xfrm>
          <a:prstGeom prst="rect">
            <a:avLst/>
          </a:prstGeom>
        </p:spPr>
      </p:pic>
    </p:spTree>
    <p:extLst>
      <p:ext uri="{BB962C8B-B14F-4D97-AF65-F5344CB8AC3E}">
        <p14:creationId xmlns:p14="http://schemas.microsoft.com/office/powerpoint/2010/main" val="1333342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9B792-6471-A2CE-C868-46897A8A6A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34E2C5-77D6-2888-D8B0-D6B0FB8D40EA}"/>
              </a:ext>
            </a:extLst>
          </p:cNvPr>
          <p:cNvSpPr>
            <a:spLocks noGrp="1"/>
          </p:cNvSpPr>
          <p:nvPr>
            <p:ph type="title"/>
          </p:nvPr>
        </p:nvSpPr>
        <p:spPr/>
        <p:txBody>
          <a:bodyPr/>
          <a:lstStyle/>
          <a:p>
            <a:r>
              <a:rPr lang="en-AU" dirty="0"/>
              <a:t>Interpretability</a:t>
            </a:r>
          </a:p>
        </p:txBody>
      </p:sp>
      <p:sp>
        <p:nvSpPr>
          <p:cNvPr id="3" name="Picture Placeholder 2">
            <a:extLst>
              <a:ext uri="{FF2B5EF4-FFF2-40B4-BE49-F238E27FC236}">
                <a16:creationId xmlns:a16="http://schemas.microsoft.com/office/drawing/2014/main" id="{86FA692D-E25C-7E6D-F1F1-E6DFE1A09993}"/>
              </a:ext>
            </a:extLst>
          </p:cNvPr>
          <p:cNvSpPr>
            <a:spLocks noGrp="1"/>
          </p:cNvSpPr>
          <p:nvPr>
            <p:ph type="pic" sz="quarter" idx="10"/>
          </p:nvPr>
        </p:nvSpPr>
        <p:spPr/>
        <p:txBody>
          <a:bodyPr/>
          <a:lstStyle/>
          <a:p>
            <a:endParaRPr lang="en-AU"/>
          </a:p>
        </p:txBody>
      </p:sp>
    </p:spTree>
    <p:extLst>
      <p:ext uri="{BB962C8B-B14F-4D97-AF65-F5344CB8AC3E}">
        <p14:creationId xmlns:p14="http://schemas.microsoft.com/office/powerpoint/2010/main" val="959306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79333-A087-9866-0DF6-26C67B2E85B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CE1077-E908-24A8-38E3-AC1AFF901D60}"/>
              </a:ext>
            </a:extLst>
          </p:cNvPr>
          <p:cNvSpPr>
            <a:spLocks noGrp="1"/>
          </p:cNvSpPr>
          <p:nvPr>
            <p:ph type="title"/>
          </p:nvPr>
        </p:nvSpPr>
        <p:spPr>
          <a:xfrm>
            <a:off x="326848" y="288389"/>
            <a:ext cx="11377471" cy="592557"/>
          </a:xfrm>
        </p:spPr>
        <p:txBody>
          <a:bodyPr/>
          <a:lstStyle/>
          <a:p>
            <a:r>
              <a:rPr lang="en-US" dirty="0"/>
              <a:t>Interpretability – If We Need to Know Exact Relativities…</a:t>
            </a:r>
          </a:p>
        </p:txBody>
      </p:sp>
      <p:sp>
        <p:nvSpPr>
          <p:cNvPr id="5" name="Slide Number Placeholder 4">
            <a:extLst>
              <a:ext uri="{FF2B5EF4-FFF2-40B4-BE49-F238E27FC236}">
                <a16:creationId xmlns:a16="http://schemas.microsoft.com/office/drawing/2014/main" id="{91C807F3-BC05-51E0-C27F-EAECD483115D}"/>
              </a:ext>
            </a:extLst>
          </p:cNvPr>
          <p:cNvSpPr>
            <a:spLocks noGrp="1"/>
          </p:cNvSpPr>
          <p:nvPr>
            <p:ph type="sldNum" sz="quarter" idx="12"/>
          </p:nvPr>
        </p:nvSpPr>
        <p:spPr/>
        <p:txBody>
          <a:bodyPr/>
          <a:lstStyle/>
          <a:p>
            <a:fld id="{741AFF56-1126-4107-9C02-BC0EFBF16431}" type="slidenum">
              <a:rPr lang="en-GB" smtClean="0"/>
              <a:pPr/>
              <a:t>24</a:t>
            </a:fld>
            <a:endParaRPr lang="en-GB" dirty="0"/>
          </a:p>
        </p:txBody>
      </p:sp>
      <p:sp>
        <p:nvSpPr>
          <p:cNvPr id="2" name="Footer Placeholder 4">
            <a:extLst>
              <a:ext uri="{FF2B5EF4-FFF2-40B4-BE49-F238E27FC236}">
                <a16:creationId xmlns:a16="http://schemas.microsoft.com/office/drawing/2014/main" id="{BC589167-08D8-3D6B-DC95-4C08E47846FD}"/>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pic>
        <p:nvPicPr>
          <p:cNvPr id="4" name="Picture 3">
            <a:extLst>
              <a:ext uri="{FF2B5EF4-FFF2-40B4-BE49-F238E27FC236}">
                <a16:creationId xmlns:a16="http://schemas.microsoft.com/office/drawing/2014/main" id="{040AC61C-727D-2E37-CF92-9D95D823B362}"/>
              </a:ext>
            </a:extLst>
          </p:cNvPr>
          <p:cNvPicPr>
            <a:picLocks noChangeAspect="1"/>
          </p:cNvPicPr>
          <p:nvPr/>
        </p:nvPicPr>
        <p:blipFill>
          <a:blip r:embed="rId3"/>
          <a:stretch>
            <a:fillRect/>
          </a:stretch>
        </p:blipFill>
        <p:spPr>
          <a:xfrm>
            <a:off x="2400368" y="1103400"/>
            <a:ext cx="7391263" cy="4651200"/>
          </a:xfrm>
          <a:prstGeom prst="rect">
            <a:avLst/>
          </a:prstGeom>
        </p:spPr>
      </p:pic>
    </p:spTree>
    <p:extLst>
      <p:ext uri="{BB962C8B-B14F-4D97-AF65-F5344CB8AC3E}">
        <p14:creationId xmlns:p14="http://schemas.microsoft.com/office/powerpoint/2010/main" val="720073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9870D-25B9-07AF-45A6-E1075369F5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FA0E688-AD71-61A1-D746-3130ACF1A306}"/>
              </a:ext>
            </a:extLst>
          </p:cNvPr>
          <p:cNvSpPr>
            <a:spLocks noGrp="1"/>
          </p:cNvSpPr>
          <p:nvPr>
            <p:ph type="title"/>
          </p:nvPr>
        </p:nvSpPr>
        <p:spPr>
          <a:xfrm>
            <a:off x="326848" y="288389"/>
            <a:ext cx="11731801" cy="536801"/>
          </a:xfrm>
        </p:spPr>
        <p:txBody>
          <a:bodyPr/>
          <a:lstStyle/>
          <a:p>
            <a:r>
              <a:rPr lang="en-US" dirty="0"/>
              <a:t>Interpretability – If We Do Not Need to Know Exact Relativities…</a:t>
            </a:r>
          </a:p>
        </p:txBody>
      </p:sp>
      <p:sp>
        <p:nvSpPr>
          <p:cNvPr id="5" name="Slide Number Placeholder 4">
            <a:extLst>
              <a:ext uri="{FF2B5EF4-FFF2-40B4-BE49-F238E27FC236}">
                <a16:creationId xmlns:a16="http://schemas.microsoft.com/office/drawing/2014/main" id="{B006B112-C419-D31A-29E1-01C87A641118}"/>
              </a:ext>
            </a:extLst>
          </p:cNvPr>
          <p:cNvSpPr>
            <a:spLocks noGrp="1"/>
          </p:cNvSpPr>
          <p:nvPr>
            <p:ph type="sldNum" sz="quarter" idx="12"/>
          </p:nvPr>
        </p:nvSpPr>
        <p:spPr/>
        <p:txBody>
          <a:bodyPr/>
          <a:lstStyle/>
          <a:p>
            <a:fld id="{741AFF56-1126-4107-9C02-BC0EFBF16431}" type="slidenum">
              <a:rPr lang="en-GB" smtClean="0"/>
              <a:pPr/>
              <a:t>25</a:t>
            </a:fld>
            <a:endParaRPr lang="en-GB" dirty="0"/>
          </a:p>
        </p:txBody>
      </p:sp>
      <p:sp>
        <p:nvSpPr>
          <p:cNvPr id="2" name="Footer Placeholder 4">
            <a:extLst>
              <a:ext uri="{FF2B5EF4-FFF2-40B4-BE49-F238E27FC236}">
                <a16:creationId xmlns:a16="http://schemas.microsoft.com/office/drawing/2014/main" id="{A49AC98E-A22D-5079-0B49-BF7A1D72B3D5}"/>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grpSp>
        <p:nvGrpSpPr>
          <p:cNvPr id="12" name="Group 11">
            <a:extLst>
              <a:ext uri="{FF2B5EF4-FFF2-40B4-BE49-F238E27FC236}">
                <a16:creationId xmlns:a16="http://schemas.microsoft.com/office/drawing/2014/main" id="{F0D014E1-76B8-B491-D0D0-C8F705E877BB}"/>
              </a:ext>
            </a:extLst>
          </p:cNvPr>
          <p:cNvGrpSpPr/>
          <p:nvPr/>
        </p:nvGrpSpPr>
        <p:grpSpPr>
          <a:xfrm>
            <a:off x="5987249" y="1734978"/>
            <a:ext cx="5470208" cy="3388043"/>
            <a:chOff x="4062412" y="2681287"/>
            <a:chExt cx="4048125" cy="2362200"/>
          </a:xfrm>
        </p:grpSpPr>
        <p:pic>
          <p:nvPicPr>
            <p:cNvPr id="7" name="Picture 6">
              <a:extLst>
                <a:ext uri="{FF2B5EF4-FFF2-40B4-BE49-F238E27FC236}">
                  <a16:creationId xmlns:a16="http://schemas.microsoft.com/office/drawing/2014/main" id="{6D25DA10-82CD-4B7E-871A-E3918F64B11B}"/>
                </a:ext>
              </a:extLst>
            </p:cNvPr>
            <p:cNvPicPr>
              <a:picLocks noChangeAspect="1"/>
            </p:cNvPicPr>
            <p:nvPr/>
          </p:nvPicPr>
          <p:blipFill>
            <a:blip r:embed="rId3"/>
            <a:stretch>
              <a:fillRect/>
            </a:stretch>
          </p:blipFill>
          <p:spPr>
            <a:xfrm>
              <a:off x="4081462" y="2681287"/>
              <a:ext cx="4029075" cy="1495425"/>
            </a:xfrm>
            <a:prstGeom prst="rect">
              <a:avLst/>
            </a:prstGeom>
          </p:spPr>
        </p:pic>
        <p:pic>
          <p:nvPicPr>
            <p:cNvPr id="11" name="Picture 10">
              <a:extLst>
                <a:ext uri="{FF2B5EF4-FFF2-40B4-BE49-F238E27FC236}">
                  <a16:creationId xmlns:a16="http://schemas.microsoft.com/office/drawing/2014/main" id="{64303775-6B28-FDD9-04D0-966E569AA874}"/>
                </a:ext>
              </a:extLst>
            </p:cNvPr>
            <p:cNvPicPr>
              <a:picLocks noChangeAspect="1"/>
            </p:cNvPicPr>
            <p:nvPr/>
          </p:nvPicPr>
          <p:blipFill>
            <a:blip r:embed="rId4"/>
            <a:stretch>
              <a:fillRect/>
            </a:stretch>
          </p:blipFill>
          <p:spPr>
            <a:xfrm>
              <a:off x="4062412" y="4176712"/>
              <a:ext cx="4048125" cy="866775"/>
            </a:xfrm>
            <a:prstGeom prst="rect">
              <a:avLst/>
            </a:prstGeom>
          </p:spPr>
        </p:pic>
      </p:grpSp>
      <p:sp>
        <p:nvSpPr>
          <p:cNvPr id="13" name="Content Placeholder 3">
            <a:extLst>
              <a:ext uri="{FF2B5EF4-FFF2-40B4-BE49-F238E27FC236}">
                <a16:creationId xmlns:a16="http://schemas.microsoft.com/office/drawing/2014/main" id="{A9D79673-EC34-AB7A-9E72-B2E9C5FF0C49}"/>
              </a:ext>
            </a:extLst>
          </p:cNvPr>
          <p:cNvSpPr>
            <a:spLocks noGrp="1"/>
          </p:cNvSpPr>
          <p:nvPr>
            <p:ph idx="1"/>
          </p:nvPr>
        </p:nvSpPr>
        <p:spPr>
          <a:xfrm>
            <a:off x="352424" y="1493113"/>
            <a:ext cx="4300995" cy="4351338"/>
          </a:xfrm>
        </p:spPr>
        <p:txBody>
          <a:bodyPr/>
          <a:lstStyle/>
          <a:p>
            <a:pPr marL="347662" lvl="1" indent="-342900">
              <a:buFont typeface="Arial" panose="020B0604020202020204" pitchFamily="34" charset="0"/>
              <a:buChar char="•"/>
            </a:pPr>
            <a:r>
              <a:rPr lang="en-US" sz="2400" dirty="0"/>
              <a:t>Feature Importance</a:t>
            </a:r>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r>
              <a:rPr lang="en-US" sz="2400" dirty="0"/>
              <a:t>Partial Dependency Plots</a:t>
            </a:r>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r>
              <a:rPr lang="en-US" sz="2400" dirty="0"/>
              <a:t>Shapley Values</a:t>
            </a:r>
          </a:p>
        </p:txBody>
      </p:sp>
    </p:spTree>
    <p:extLst>
      <p:ext uri="{BB962C8B-B14F-4D97-AF65-F5344CB8AC3E}">
        <p14:creationId xmlns:p14="http://schemas.microsoft.com/office/powerpoint/2010/main" val="1358137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8FE48-7775-7527-822A-6CBF22FCCD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045F9F-CE06-A558-7235-FA91725C853E}"/>
              </a:ext>
            </a:extLst>
          </p:cNvPr>
          <p:cNvSpPr>
            <a:spLocks noGrp="1"/>
          </p:cNvSpPr>
          <p:nvPr>
            <p:ph type="title"/>
          </p:nvPr>
        </p:nvSpPr>
        <p:spPr/>
        <p:txBody>
          <a:bodyPr/>
          <a:lstStyle/>
          <a:p>
            <a:r>
              <a:rPr lang="en-AU" dirty="0"/>
              <a:t>Efficiency</a:t>
            </a:r>
          </a:p>
        </p:txBody>
      </p:sp>
      <p:sp>
        <p:nvSpPr>
          <p:cNvPr id="3" name="Picture Placeholder 2">
            <a:extLst>
              <a:ext uri="{FF2B5EF4-FFF2-40B4-BE49-F238E27FC236}">
                <a16:creationId xmlns:a16="http://schemas.microsoft.com/office/drawing/2014/main" id="{8651E45C-58DD-2927-3462-F45C45D24AF2}"/>
              </a:ext>
            </a:extLst>
          </p:cNvPr>
          <p:cNvSpPr>
            <a:spLocks noGrp="1"/>
          </p:cNvSpPr>
          <p:nvPr>
            <p:ph type="pic" sz="quarter" idx="10"/>
          </p:nvPr>
        </p:nvSpPr>
        <p:spPr/>
        <p:txBody>
          <a:bodyPr/>
          <a:lstStyle/>
          <a:p>
            <a:endParaRPr lang="en-AU"/>
          </a:p>
        </p:txBody>
      </p:sp>
    </p:spTree>
    <p:extLst>
      <p:ext uri="{BB962C8B-B14F-4D97-AF65-F5344CB8AC3E}">
        <p14:creationId xmlns:p14="http://schemas.microsoft.com/office/powerpoint/2010/main" val="1670429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0A571-46D1-76C4-CCF3-5560E7EDF4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D73F711-509C-A698-9748-AB6897BE915B}"/>
              </a:ext>
            </a:extLst>
          </p:cNvPr>
          <p:cNvSpPr>
            <a:spLocks noGrp="1"/>
          </p:cNvSpPr>
          <p:nvPr>
            <p:ph type="title"/>
          </p:nvPr>
        </p:nvSpPr>
        <p:spPr/>
        <p:txBody>
          <a:bodyPr/>
          <a:lstStyle/>
          <a:p>
            <a:r>
              <a:rPr lang="en-US" dirty="0"/>
              <a:t>Efficiency</a:t>
            </a:r>
          </a:p>
        </p:txBody>
      </p:sp>
      <p:sp>
        <p:nvSpPr>
          <p:cNvPr id="5" name="Slide Number Placeholder 4">
            <a:extLst>
              <a:ext uri="{FF2B5EF4-FFF2-40B4-BE49-F238E27FC236}">
                <a16:creationId xmlns:a16="http://schemas.microsoft.com/office/drawing/2014/main" id="{4752090C-1BAD-8D37-BB27-801B7FF64060}"/>
              </a:ext>
            </a:extLst>
          </p:cNvPr>
          <p:cNvSpPr>
            <a:spLocks noGrp="1"/>
          </p:cNvSpPr>
          <p:nvPr>
            <p:ph type="sldNum" sz="quarter" idx="12"/>
          </p:nvPr>
        </p:nvSpPr>
        <p:spPr/>
        <p:txBody>
          <a:bodyPr/>
          <a:lstStyle/>
          <a:p>
            <a:fld id="{741AFF56-1126-4107-9C02-BC0EFBF16431}" type="slidenum">
              <a:rPr lang="en-GB" smtClean="0"/>
              <a:pPr/>
              <a:t>27</a:t>
            </a:fld>
            <a:endParaRPr lang="en-GB" dirty="0"/>
          </a:p>
        </p:txBody>
      </p:sp>
      <p:sp>
        <p:nvSpPr>
          <p:cNvPr id="2" name="Footer Placeholder 4">
            <a:extLst>
              <a:ext uri="{FF2B5EF4-FFF2-40B4-BE49-F238E27FC236}">
                <a16:creationId xmlns:a16="http://schemas.microsoft.com/office/drawing/2014/main" id="{EF105D89-0AEE-B333-2790-D65510EB29E8}"/>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graphicFrame>
        <p:nvGraphicFramePr>
          <p:cNvPr id="13" name="Content Placeholder 12">
            <a:extLst>
              <a:ext uri="{FF2B5EF4-FFF2-40B4-BE49-F238E27FC236}">
                <a16:creationId xmlns:a16="http://schemas.microsoft.com/office/drawing/2014/main" id="{EA408F01-5CC8-F14D-D647-0C2A3D7DCC87}"/>
              </a:ext>
            </a:extLst>
          </p:cNvPr>
          <p:cNvGraphicFramePr>
            <a:graphicFrameLocks noGrp="1"/>
          </p:cNvGraphicFramePr>
          <p:nvPr>
            <p:ph idx="1"/>
            <p:extLst>
              <p:ext uri="{D42A27DB-BD31-4B8C-83A1-F6EECF244321}">
                <p14:modId xmlns:p14="http://schemas.microsoft.com/office/powerpoint/2010/main" val="50325660"/>
              </p:ext>
            </p:extLst>
          </p:nvPr>
        </p:nvGraphicFramePr>
        <p:xfrm>
          <a:off x="538425" y="1388744"/>
          <a:ext cx="11115150" cy="4080512"/>
        </p:xfrm>
        <a:graphic>
          <a:graphicData uri="http://schemas.openxmlformats.org/drawingml/2006/table">
            <a:tbl>
              <a:tblPr firstRow="1" bandRow="1">
                <a:tableStyleId>{5C22544A-7EE6-4342-B048-85BDC9FD1C3A}</a:tableStyleId>
              </a:tblPr>
              <a:tblGrid>
                <a:gridCol w="2223030">
                  <a:extLst>
                    <a:ext uri="{9D8B030D-6E8A-4147-A177-3AD203B41FA5}">
                      <a16:colId xmlns:a16="http://schemas.microsoft.com/office/drawing/2014/main" val="820418842"/>
                    </a:ext>
                  </a:extLst>
                </a:gridCol>
                <a:gridCol w="2223030">
                  <a:extLst>
                    <a:ext uri="{9D8B030D-6E8A-4147-A177-3AD203B41FA5}">
                      <a16:colId xmlns:a16="http://schemas.microsoft.com/office/drawing/2014/main" val="1095998149"/>
                    </a:ext>
                  </a:extLst>
                </a:gridCol>
                <a:gridCol w="2223030">
                  <a:extLst>
                    <a:ext uri="{9D8B030D-6E8A-4147-A177-3AD203B41FA5}">
                      <a16:colId xmlns:a16="http://schemas.microsoft.com/office/drawing/2014/main" val="2838009066"/>
                    </a:ext>
                  </a:extLst>
                </a:gridCol>
                <a:gridCol w="2223030">
                  <a:extLst>
                    <a:ext uri="{9D8B030D-6E8A-4147-A177-3AD203B41FA5}">
                      <a16:colId xmlns:a16="http://schemas.microsoft.com/office/drawing/2014/main" val="1107303517"/>
                    </a:ext>
                  </a:extLst>
                </a:gridCol>
                <a:gridCol w="2223030">
                  <a:extLst>
                    <a:ext uri="{9D8B030D-6E8A-4147-A177-3AD203B41FA5}">
                      <a16:colId xmlns:a16="http://schemas.microsoft.com/office/drawing/2014/main" val="919040080"/>
                    </a:ext>
                  </a:extLst>
                </a:gridCol>
              </a:tblGrid>
              <a:tr h="1020128">
                <a:tc>
                  <a:txBody>
                    <a:bodyPr/>
                    <a:lstStyle/>
                    <a:p>
                      <a:pPr algn="ctr"/>
                      <a:r>
                        <a:rPr lang="en-AU" dirty="0"/>
                        <a:t>Model</a:t>
                      </a:r>
                    </a:p>
                  </a:txBody>
                  <a:tcPr anchor="ctr"/>
                </a:tc>
                <a:tc>
                  <a:txBody>
                    <a:bodyPr/>
                    <a:lstStyle/>
                    <a:p>
                      <a:pPr algn="ctr"/>
                      <a:r>
                        <a:rPr lang="en-AU" dirty="0"/>
                        <a:t>Model Run/Train Time</a:t>
                      </a:r>
                    </a:p>
                  </a:txBody>
                  <a:tcPr anchor="ctr"/>
                </a:tc>
                <a:tc>
                  <a:txBody>
                    <a:bodyPr/>
                    <a:lstStyle/>
                    <a:p>
                      <a:pPr algn="ctr"/>
                      <a:r>
                        <a:rPr lang="en-AU" dirty="0"/>
                        <a:t>Explanation Time</a:t>
                      </a:r>
                    </a:p>
                  </a:txBody>
                  <a:tcPr anchor="ctr"/>
                </a:tc>
                <a:tc>
                  <a:txBody>
                    <a:bodyPr/>
                    <a:lstStyle/>
                    <a:p>
                      <a:pPr algn="ctr"/>
                      <a:r>
                        <a:rPr lang="en-AU" dirty="0"/>
                        <a:t>Upstream Efficiency</a:t>
                      </a:r>
                    </a:p>
                  </a:txBody>
                  <a:tcPr anchor="ctr"/>
                </a:tc>
                <a:tc>
                  <a:txBody>
                    <a:bodyPr/>
                    <a:lstStyle/>
                    <a:p>
                      <a:pPr algn="ctr"/>
                      <a:r>
                        <a:rPr lang="en-AU" dirty="0"/>
                        <a:t>Downstream Efficiency</a:t>
                      </a:r>
                    </a:p>
                  </a:txBody>
                  <a:tcPr anchor="ctr"/>
                </a:tc>
                <a:extLst>
                  <a:ext uri="{0D108BD9-81ED-4DB2-BD59-A6C34878D82A}">
                    <a16:rowId xmlns:a16="http://schemas.microsoft.com/office/drawing/2014/main" val="1782550064"/>
                  </a:ext>
                </a:extLst>
              </a:tr>
              <a:tr h="1020128">
                <a:tc>
                  <a:txBody>
                    <a:bodyPr/>
                    <a:lstStyle/>
                    <a:p>
                      <a:pPr algn="ctr"/>
                      <a:r>
                        <a:rPr lang="en-AU" dirty="0"/>
                        <a:t>Traditional Analysis</a:t>
                      </a:r>
                    </a:p>
                  </a:txBody>
                  <a:tcPr anchor="ctr"/>
                </a:tc>
                <a:tc>
                  <a:txBody>
                    <a:bodyPr/>
                    <a:lstStyle/>
                    <a:p>
                      <a:pPr algn="ctr"/>
                      <a:r>
                        <a:rPr lang="en-AU" dirty="0"/>
                        <a:t>1 min</a:t>
                      </a:r>
                    </a:p>
                  </a:txBody>
                  <a:tcPr anchor="ctr"/>
                </a:tc>
                <a:tc>
                  <a:txBody>
                    <a:bodyPr/>
                    <a:lstStyle/>
                    <a:p>
                      <a:pPr algn="ctr"/>
                      <a:r>
                        <a:rPr lang="en-AU" dirty="0"/>
                        <a:t>Least</a:t>
                      </a:r>
                    </a:p>
                  </a:txBody>
                  <a:tcPr anchor="ctr"/>
                </a:tc>
                <a:tc rowSpan="3">
                  <a:txBody>
                    <a:bodyPr/>
                    <a:lstStyle/>
                    <a:p>
                      <a:pPr algn="ctr"/>
                      <a:r>
                        <a:rPr lang="en-AU" dirty="0"/>
                        <a:t>Similar</a:t>
                      </a:r>
                    </a:p>
                  </a:txBody>
                  <a:tcPr anchor="ct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dirty="0">
                          <a:sym typeface="Wingdings" panose="05000000000000000000" pitchFamily="2" charset="2"/>
                        </a:rPr>
                        <a:t>Discussed Next Slide</a:t>
                      </a:r>
                      <a:endParaRPr lang="en-AU" sz="1800" b="1" dirty="0"/>
                    </a:p>
                  </a:txBody>
                  <a:tcPr anchor="ctr"/>
                </a:tc>
                <a:extLst>
                  <a:ext uri="{0D108BD9-81ED-4DB2-BD59-A6C34878D82A}">
                    <a16:rowId xmlns:a16="http://schemas.microsoft.com/office/drawing/2014/main" val="3427497790"/>
                  </a:ext>
                </a:extLst>
              </a:tr>
              <a:tr h="1020128">
                <a:tc>
                  <a:txBody>
                    <a:bodyPr/>
                    <a:lstStyle/>
                    <a:p>
                      <a:pPr algn="ctr"/>
                      <a:r>
                        <a:rPr lang="en-AU" dirty="0"/>
                        <a:t>GLM</a:t>
                      </a:r>
                    </a:p>
                  </a:txBody>
                  <a:tcPr anchor="ctr"/>
                </a:tc>
                <a:tc>
                  <a:txBody>
                    <a:bodyPr/>
                    <a:lstStyle/>
                    <a:p>
                      <a:pPr algn="ctr"/>
                      <a:r>
                        <a:rPr lang="en-AU" dirty="0"/>
                        <a:t>20 min</a:t>
                      </a:r>
                    </a:p>
                  </a:txBody>
                  <a:tcPr anchor="ctr"/>
                </a:tc>
                <a:tc>
                  <a:txBody>
                    <a:bodyPr/>
                    <a:lstStyle/>
                    <a:p>
                      <a:pPr algn="ctr"/>
                      <a:r>
                        <a:rPr lang="en-AU" dirty="0"/>
                        <a:t>More</a:t>
                      </a:r>
                    </a:p>
                  </a:txBody>
                  <a:tcPr anchor="ctr"/>
                </a:tc>
                <a:tc vMerge="1">
                  <a:txBody>
                    <a:bodyPr/>
                    <a:lstStyle/>
                    <a:p>
                      <a:pPr algn="ctr"/>
                      <a:endParaRPr lang="en-AU" dirty="0"/>
                    </a:p>
                  </a:txBody>
                  <a:tcPr anchor="ctr"/>
                </a:tc>
                <a:tc vMerge="1">
                  <a:txBody>
                    <a:bodyPr/>
                    <a:lstStyle/>
                    <a:p>
                      <a:endParaRPr/>
                    </a:p>
                  </a:txBody>
                  <a:tcPr anchor="ctr"/>
                </a:tc>
                <a:extLst>
                  <a:ext uri="{0D108BD9-81ED-4DB2-BD59-A6C34878D82A}">
                    <a16:rowId xmlns:a16="http://schemas.microsoft.com/office/drawing/2014/main" val="2886416932"/>
                  </a:ext>
                </a:extLst>
              </a:tr>
              <a:tr h="1020128">
                <a:tc>
                  <a:txBody>
                    <a:bodyPr/>
                    <a:lstStyle/>
                    <a:p>
                      <a:pPr algn="ctr"/>
                      <a:r>
                        <a:rPr lang="en-AU" dirty="0"/>
                        <a:t>GBM</a:t>
                      </a:r>
                    </a:p>
                  </a:txBody>
                  <a:tcPr anchor="ctr"/>
                </a:tc>
                <a:tc>
                  <a:txBody>
                    <a:bodyPr/>
                    <a:lstStyle/>
                    <a:p>
                      <a:pPr algn="ctr"/>
                      <a:r>
                        <a:rPr lang="en-AU" dirty="0"/>
                        <a:t>7 hours</a:t>
                      </a:r>
                    </a:p>
                  </a:txBody>
                  <a:tcPr anchor="ctr"/>
                </a:tc>
                <a:tc>
                  <a:txBody>
                    <a:bodyPr/>
                    <a:lstStyle/>
                    <a:p>
                      <a:pPr algn="ctr"/>
                      <a:r>
                        <a:rPr lang="en-AU" dirty="0"/>
                        <a:t>Most</a:t>
                      </a:r>
                    </a:p>
                  </a:txBody>
                  <a:tcPr anchor="ctr"/>
                </a:tc>
                <a:tc vMerge="1">
                  <a:txBody>
                    <a:bodyPr/>
                    <a:lstStyle/>
                    <a:p>
                      <a:pPr algn="ctr"/>
                      <a:endParaRPr lang="en-AU" dirty="0"/>
                    </a:p>
                  </a:txBody>
                  <a:tcPr anchor="ctr"/>
                </a:tc>
                <a:tc vMerge="1">
                  <a:txBody>
                    <a:bodyPr/>
                    <a:lstStyle/>
                    <a:p>
                      <a:endParaRPr dirty="0"/>
                    </a:p>
                  </a:txBody>
                  <a:tcPr anchor="ctr"/>
                </a:tc>
                <a:extLst>
                  <a:ext uri="{0D108BD9-81ED-4DB2-BD59-A6C34878D82A}">
                    <a16:rowId xmlns:a16="http://schemas.microsoft.com/office/drawing/2014/main" val="1314883179"/>
                  </a:ext>
                </a:extLst>
              </a:tr>
            </a:tbl>
          </a:graphicData>
        </a:graphic>
      </p:graphicFrame>
    </p:spTree>
    <p:extLst>
      <p:ext uri="{BB962C8B-B14F-4D97-AF65-F5344CB8AC3E}">
        <p14:creationId xmlns:p14="http://schemas.microsoft.com/office/powerpoint/2010/main" val="3042493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A3886-B1DD-D379-6B93-747CDFE482B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A755C7E-3B7B-F77B-1D46-DBEB5B7040FA}"/>
              </a:ext>
            </a:extLst>
          </p:cNvPr>
          <p:cNvSpPr>
            <a:spLocks noGrp="1"/>
          </p:cNvSpPr>
          <p:nvPr>
            <p:ph type="title"/>
          </p:nvPr>
        </p:nvSpPr>
        <p:spPr/>
        <p:txBody>
          <a:bodyPr/>
          <a:lstStyle/>
          <a:p>
            <a:r>
              <a:rPr lang="en-US" dirty="0"/>
              <a:t>Downstream Efficiency</a:t>
            </a:r>
          </a:p>
        </p:txBody>
      </p:sp>
      <p:sp>
        <p:nvSpPr>
          <p:cNvPr id="4" name="Content Placeholder 3">
            <a:extLst>
              <a:ext uri="{FF2B5EF4-FFF2-40B4-BE49-F238E27FC236}">
                <a16:creationId xmlns:a16="http://schemas.microsoft.com/office/drawing/2014/main" id="{EBE727AD-011E-67CF-E767-D82879A1A9AD}"/>
              </a:ext>
            </a:extLst>
          </p:cNvPr>
          <p:cNvSpPr>
            <a:spLocks noGrp="1"/>
          </p:cNvSpPr>
          <p:nvPr>
            <p:ph idx="1"/>
          </p:nvPr>
        </p:nvSpPr>
        <p:spPr/>
        <p:txBody>
          <a:bodyPr/>
          <a:lstStyle/>
          <a:p>
            <a:pPr marL="347662" lvl="1" indent="-342900">
              <a:buFont typeface="Arial" panose="020B0604020202020204" pitchFamily="34" charset="0"/>
              <a:buChar char="•"/>
            </a:pPr>
            <a:r>
              <a:rPr lang="en-US" sz="2400" dirty="0"/>
              <a:t>Assumption structure for projection software</a:t>
            </a:r>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r>
              <a:rPr lang="en-US" sz="2400" dirty="0"/>
              <a:t>Business understanding</a:t>
            </a:r>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r>
              <a:rPr lang="en-US" sz="2400" dirty="0"/>
              <a:t>Smoothness</a:t>
            </a:r>
          </a:p>
          <a:p>
            <a:pPr marL="290512" lvl="1" indent="-285750"/>
            <a:endParaRPr lang="en-US" sz="2400" dirty="0"/>
          </a:p>
          <a:p>
            <a:pPr marL="290512" lvl="1" indent="-285750"/>
            <a:endParaRPr lang="en-US" sz="2400" dirty="0"/>
          </a:p>
          <a:p>
            <a:pPr marL="290512" lvl="1" indent="-285750"/>
            <a:endParaRPr lang="en-US" sz="2400" dirty="0"/>
          </a:p>
        </p:txBody>
      </p:sp>
      <p:sp>
        <p:nvSpPr>
          <p:cNvPr id="5" name="Slide Number Placeholder 4">
            <a:extLst>
              <a:ext uri="{FF2B5EF4-FFF2-40B4-BE49-F238E27FC236}">
                <a16:creationId xmlns:a16="http://schemas.microsoft.com/office/drawing/2014/main" id="{B651CE2D-EBF3-B565-4060-35AE56453797}"/>
              </a:ext>
            </a:extLst>
          </p:cNvPr>
          <p:cNvSpPr>
            <a:spLocks noGrp="1"/>
          </p:cNvSpPr>
          <p:nvPr>
            <p:ph type="sldNum" sz="quarter" idx="12"/>
          </p:nvPr>
        </p:nvSpPr>
        <p:spPr/>
        <p:txBody>
          <a:bodyPr/>
          <a:lstStyle/>
          <a:p>
            <a:fld id="{741AFF56-1126-4107-9C02-BC0EFBF16431}" type="slidenum">
              <a:rPr lang="en-GB" smtClean="0"/>
              <a:pPr/>
              <a:t>28</a:t>
            </a:fld>
            <a:endParaRPr lang="en-GB" dirty="0"/>
          </a:p>
        </p:txBody>
      </p:sp>
      <p:sp>
        <p:nvSpPr>
          <p:cNvPr id="2" name="Footer Placeholder 4">
            <a:extLst>
              <a:ext uri="{FF2B5EF4-FFF2-40B4-BE49-F238E27FC236}">
                <a16:creationId xmlns:a16="http://schemas.microsoft.com/office/drawing/2014/main" id="{EC8FAE94-7AD6-396D-AB32-0716C57C9AE4}"/>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Tree>
    <p:extLst>
      <p:ext uri="{BB962C8B-B14F-4D97-AF65-F5344CB8AC3E}">
        <p14:creationId xmlns:p14="http://schemas.microsoft.com/office/powerpoint/2010/main" val="1869613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ABD8B-84AB-C305-1FDF-FFAB09D15F8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BDF8F63-1034-7F56-A044-5537B429BF54}"/>
              </a:ext>
            </a:extLst>
          </p:cNvPr>
          <p:cNvSpPr>
            <a:spLocks noGrp="1"/>
          </p:cNvSpPr>
          <p:nvPr>
            <p:ph type="title"/>
          </p:nvPr>
        </p:nvSpPr>
        <p:spPr/>
        <p:txBody>
          <a:bodyPr/>
          <a:lstStyle/>
          <a:p>
            <a:r>
              <a:rPr lang="en-US" dirty="0"/>
              <a:t>Downstream Efficiency</a:t>
            </a:r>
          </a:p>
        </p:txBody>
      </p:sp>
      <p:sp>
        <p:nvSpPr>
          <p:cNvPr id="4" name="Content Placeholder 3">
            <a:extLst>
              <a:ext uri="{FF2B5EF4-FFF2-40B4-BE49-F238E27FC236}">
                <a16:creationId xmlns:a16="http://schemas.microsoft.com/office/drawing/2014/main" id="{EBDE456C-64AD-0501-9184-8718C8E50001}"/>
              </a:ext>
            </a:extLst>
          </p:cNvPr>
          <p:cNvSpPr>
            <a:spLocks noGrp="1"/>
          </p:cNvSpPr>
          <p:nvPr>
            <p:ph idx="1"/>
          </p:nvPr>
        </p:nvSpPr>
        <p:spPr/>
        <p:txBody>
          <a:bodyPr/>
          <a:lstStyle/>
          <a:p>
            <a:pPr marL="347662" lvl="1" indent="-342900">
              <a:buFont typeface="Arial" panose="020B0604020202020204" pitchFamily="34" charset="0"/>
              <a:buChar char="•"/>
            </a:pPr>
            <a:r>
              <a:rPr lang="en-US" sz="2400" dirty="0"/>
              <a:t>Assumption structure for projection software</a:t>
            </a:r>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r>
              <a:rPr lang="en-US" sz="2400" dirty="0"/>
              <a:t>Business understanding</a:t>
            </a:r>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r>
              <a:rPr lang="en-US" sz="2400" dirty="0"/>
              <a:t>Smoothness</a:t>
            </a:r>
          </a:p>
          <a:p>
            <a:pPr marL="290512" lvl="1" indent="-285750"/>
            <a:endParaRPr lang="en-US" sz="2400" dirty="0"/>
          </a:p>
          <a:p>
            <a:pPr marL="290512" lvl="1" indent="-285750"/>
            <a:endParaRPr lang="en-US" sz="2400" dirty="0"/>
          </a:p>
          <a:p>
            <a:pPr marL="290512" lvl="1" indent="-285750"/>
            <a:endParaRPr lang="en-US" sz="2400" dirty="0"/>
          </a:p>
        </p:txBody>
      </p:sp>
      <p:sp>
        <p:nvSpPr>
          <p:cNvPr id="5" name="Slide Number Placeholder 4">
            <a:extLst>
              <a:ext uri="{FF2B5EF4-FFF2-40B4-BE49-F238E27FC236}">
                <a16:creationId xmlns:a16="http://schemas.microsoft.com/office/drawing/2014/main" id="{5CAB84A4-A5F8-9535-6F2E-42B26DCCBE18}"/>
              </a:ext>
            </a:extLst>
          </p:cNvPr>
          <p:cNvSpPr>
            <a:spLocks noGrp="1"/>
          </p:cNvSpPr>
          <p:nvPr>
            <p:ph type="sldNum" sz="quarter" idx="12"/>
          </p:nvPr>
        </p:nvSpPr>
        <p:spPr/>
        <p:txBody>
          <a:bodyPr/>
          <a:lstStyle/>
          <a:p>
            <a:fld id="{741AFF56-1126-4107-9C02-BC0EFBF16431}" type="slidenum">
              <a:rPr lang="en-GB" smtClean="0"/>
              <a:pPr/>
              <a:t>29</a:t>
            </a:fld>
            <a:endParaRPr lang="en-GB" dirty="0"/>
          </a:p>
        </p:txBody>
      </p:sp>
      <p:sp>
        <p:nvSpPr>
          <p:cNvPr id="2" name="Footer Placeholder 4">
            <a:extLst>
              <a:ext uri="{FF2B5EF4-FFF2-40B4-BE49-F238E27FC236}">
                <a16:creationId xmlns:a16="http://schemas.microsoft.com/office/drawing/2014/main" id="{F9B866D1-5A80-381A-A81B-BE3BA09E9211}"/>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pic>
        <p:nvPicPr>
          <p:cNvPr id="27" name="Picture 26">
            <a:extLst>
              <a:ext uri="{FF2B5EF4-FFF2-40B4-BE49-F238E27FC236}">
                <a16:creationId xmlns:a16="http://schemas.microsoft.com/office/drawing/2014/main" id="{F32D59E9-5991-BC04-C5B2-5DAEAB01C9AA}"/>
              </a:ext>
            </a:extLst>
          </p:cNvPr>
          <p:cNvPicPr>
            <a:picLocks noChangeAspect="1"/>
          </p:cNvPicPr>
          <p:nvPr/>
        </p:nvPicPr>
        <p:blipFill>
          <a:blip r:embed="rId3"/>
          <a:stretch>
            <a:fillRect/>
          </a:stretch>
        </p:blipFill>
        <p:spPr>
          <a:xfrm>
            <a:off x="4627577" y="1420970"/>
            <a:ext cx="6840000" cy="4016059"/>
          </a:xfrm>
          <a:prstGeom prst="rect">
            <a:avLst/>
          </a:prstGeom>
        </p:spPr>
      </p:pic>
    </p:spTree>
    <p:extLst>
      <p:ext uri="{BB962C8B-B14F-4D97-AF65-F5344CB8AC3E}">
        <p14:creationId xmlns:p14="http://schemas.microsoft.com/office/powerpoint/2010/main" val="3552825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35542-F1D4-1E54-3D46-A5991883F7D1}"/>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578EAAE7-0573-D688-E79B-689FE151F744}"/>
              </a:ext>
            </a:extLst>
          </p:cNvPr>
          <p:cNvSpPr>
            <a:spLocks noGrp="1"/>
          </p:cNvSpPr>
          <p:nvPr>
            <p:ph idx="1"/>
          </p:nvPr>
        </p:nvSpPr>
        <p:spPr/>
        <p:txBody>
          <a:bodyPr/>
          <a:lstStyle/>
          <a:p>
            <a:r>
              <a:rPr lang="en-US" dirty="0"/>
              <a:t>Introduction and Context	01</a:t>
            </a:r>
          </a:p>
          <a:p>
            <a:r>
              <a:rPr lang="en-US" dirty="0"/>
              <a:t>Morbidity Analysis	02</a:t>
            </a:r>
          </a:p>
          <a:p>
            <a:r>
              <a:rPr lang="en-US" dirty="0"/>
              <a:t>Lapse Analysis	03</a:t>
            </a:r>
          </a:p>
          <a:p>
            <a:r>
              <a:rPr lang="en-US" dirty="0"/>
              <a:t>Summary	04</a:t>
            </a:r>
          </a:p>
          <a:p>
            <a:r>
              <a:rPr lang="en-US" dirty="0"/>
              <a:t>Questions and Comments	05</a:t>
            </a:r>
          </a:p>
        </p:txBody>
      </p:sp>
      <p:sp>
        <p:nvSpPr>
          <p:cNvPr id="4" name="Slide Number Placeholder 3">
            <a:extLst>
              <a:ext uri="{FF2B5EF4-FFF2-40B4-BE49-F238E27FC236}">
                <a16:creationId xmlns:a16="http://schemas.microsoft.com/office/drawing/2014/main" id="{7B9E70DC-B905-725D-1D47-F3EF01246C87}"/>
              </a:ext>
            </a:extLst>
          </p:cNvPr>
          <p:cNvSpPr>
            <a:spLocks noGrp="1"/>
          </p:cNvSpPr>
          <p:nvPr>
            <p:ph type="sldNum" sz="quarter" idx="12"/>
          </p:nvPr>
        </p:nvSpPr>
        <p:spPr/>
        <p:txBody>
          <a:bodyPr/>
          <a:lstStyle/>
          <a:p>
            <a:fld id="{741AFF56-1126-4107-9C02-BC0EFBF16431}" type="slidenum">
              <a:rPr lang="en-GB" smtClean="0"/>
              <a:t>3</a:t>
            </a:fld>
            <a:endParaRPr lang="en-GB"/>
          </a:p>
        </p:txBody>
      </p:sp>
      <p:sp>
        <p:nvSpPr>
          <p:cNvPr id="5" name="Footer Placeholder 4">
            <a:extLst>
              <a:ext uri="{FF2B5EF4-FFF2-40B4-BE49-F238E27FC236}">
                <a16:creationId xmlns:a16="http://schemas.microsoft.com/office/drawing/2014/main" id="{F3933ED7-840D-6087-4FE1-1B72F84A90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Tree>
    <p:extLst>
      <p:ext uri="{BB962C8B-B14F-4D97-AF65-F5344CB8AC3E}">
        <p14:creationId xmlns:p14="http://schemas.microsoft.com/office/powerpoint/2010/main" val="3632900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3728D-4FF7-2E7C-50D1-9496B7579BE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39108C85-70F3-9183-0674-DCE06E763145}"/>
              </a:ext>
            </a:extLst>
          </p:cNvPr>
          <p:cNvPicPr>
            <a:picLocks noChangeAspect="1"/>
          </p:cNvPicPr>
          <p:nvPr/>
        </p:nvPicPr>
        <p:blipFill>
          <a:blip r:embed="rId3"/>
          <a:stretch>
            <a:fillRect/>
          </a:stretch>
        </p:blipFill>
        <p:spPr>
          <a:xfrm>
            <a:off x="4630970" y="1420970"/>
            <a:ext cx="6840000" cy="4016057"/>
          </a:xfrm>
          <a:prstGeom prst="rect">
            <a:avLst/>
          </a:prstGeom>
        </p:spPr>
      </p:pic>
      <p:sp>
        <p:nvSpPr>
          <p:cNvPr id="3" name="Title 2">
            <a:extLst>
              <a:ext uri="{FF2B5EF4-FFF2-40B4-BE49-F238E27FC236}">
                <a16:creationId xmlns:a16="http://schemas.microsoft.com/office/drawing/2014/main" id="{969865C8-C89B-36E5-16E1-05A834A79C5C}"/>
              </a:ext>
            </a:extLst>
          </p:cNvPr>
          <p:cNvSpPr>
            <a:spLocks noGrp="1"/>
          </p:cNvSpPr>
          <p:nvPr>
            <p:ph type="title"/>
          </p:nvPr>
        </p:nvSpPr>
        <p:spPr/>
        <p:txBody>
          <a:bodyPr/>
          <a:lstStyle/>
          <a:p>
            <a:r>
              <a:rPr lang="en-US" dirty="0"/>
              <a:t>Downstream Efficiency</a:t>
            </a:r>
          </a:p>
        </p:txBody>
      </p:sp>
      <p:sp>
        <p:nvSpPr>
          <p:cNvPr id="4" name="Content Placeholder 3">
            <a:extLst>
              <a:ext uri="{FF2B5EF4-FFF2-40B4-BE49-F238E27FC236}">
                <a16:creationId xmlns:a16="http://schemas.microsoft.com/office/drawing/2014/main" id="{0164DCBF-E7CD-6F8A-D621-D36E20428479}"/>
              </a:ext>
            </a:extLst>
          </p:cNvPr>
          <p:cNvSpPr>
            <a:spLocks noGrp="1"/>
          </p:cNvSpPr>
          <p:nvPr>
            <p:ph idx="1"/>
          </p:nvPr>
        </p:nvSpPr>
        <p:spPr/>
        <p:txBody>
          <a:bodyPr/>
          <a:lstStyle/>
          <a:p>
            <a:pPr marL="347662" lvl="1" indent="-342900">
              <a:buFont typeface="Arial" panose="020B0604020202020204" pitchFamily="34" charset="0"/>
              <a:buChar char="•"/>
            </a:pPr>
            <a:r>
              <a:rPr lang="en-US" sz="2400" dirty="0"/>
              <a:t>Assumption structure for projection software</a:t>
            </a:r>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r>
              <a:rPr lang="en-US" sz="2400" dirty="0"/>
              <a:t>Business understanding</a:t>
            </a:r>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r>
              <a:rPr lang="en-US" sz="2400" dirty="0"/>
              <a:t>Smoothness</a:t>
            </a:r>
          </a:p>
          <a:p>
            <a:pPr marL="290512" lvl="1" indent="-285750"/>
            <a:endParaRPr lang="en-US" sz="2400" dirty="0"/>
          </a:p>
          <a:p>
            <a:pPr marL="290512" lvl="1" indent="-285750"/>
            <a:endParaRPr lang="en-US" sz="2400" dirty="0"/>
          </a:p>
          <a:p>
            <a:pPr marL="290512" lvl="1" indent="-285750"/>
            <a:endParaRPr lang="en-US" sz="2400" dirty="0"/>
          </a:p>
        </p:txBody>
      </p:sp>
      <p:sp>
        <p:nvSpPr>
          <p:cNvPr id="5" name="Slide Number Placeholder 4">
            <a:extLst>
              <a:ext uri="{FF2B5EF4-FFF2-40B4-BE49-F238E27FC236}">
                <a16:creationId xmlns:a16="http://schemas.microsoft.com/office/drawing/2014/main" id="{3C818979-FC2C-0C28-0264-07412CD91D33}"/>
              </a:ext>
            </a:extLst>
          </p:cNvPr>
          <p:cNvSpPr>
            <a:spLocks noGrp="1"/>
          </p:cNvSpPr>
          <p:nvPr>
            <p:ph type="sldNum" sz="quarter" idx="12"/>
          </p:nvPr>
        </p:nvSpPr>
        <p:spPr/>
        <p:txBody>
          <a:bodyPr/>
          <a:lstStyle/>
          <a:p>
            <a:fld id="{741AFF56-1126-4107-9C02-BC0EFBF16431}" type="slidenum">
              <a:rPr lang="en-GB" smtClean="0"/>
              <a:pPr/>
              <a:t>30</a:t>
            </a:fld>
            <a:endParaRPr lang="en-GB" dirty="0"/>
          </a:p>
        </p:txBody>
      </p:sp>
      <p:sp>
        <p:nvSpPr>
          <p:cNvPr id="2" name="Footer Placeholder 4">
            <a:extLst>
              <a:ext uri="{FF2B5EF4-FFF2-40B4-BE49-F238E27FC236}">
                <a16:creationId xmlns:a16="http://schemas.microsoft.com/office/drawing/2014/main" id="{FCB10827-0A63-1B7E-FE6E-FAAEDA19BD86}"/>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Tree>
    <p:extLst>
      <p:ext uri="{BB962C8B-B14F-4D97-AF65-F5344CB8AC3E}">
        <p14:creationId xmlns:p14="http://schemas.microsoft.com/office/powerpoint/2010/main" val="2351393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78BD8-1071-07DA-71C0-6A215A518A6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36CD0E97-A005-3203-86EF-75A9004E6352}"/>
              </a:ext>
            </a:extLst>
          </p:cNvPr>
          <p:cNvPicPr>
            <a:picLocks noChangeAspect="1"/>
          </p:cNvPicPr>
          <p:nvPr/>
        </p:nvPicPr>
        <p:blipFill>
          <a:blip r:embed="rId3"/>
          <a:stretch>
            <a:fillRect/>
          </a:stretch>
        </p:blipFill>
        <p:spPr>
          <a:xfrm>
            <a:off x="4624184" y="1420968"/>
            <a:ext cx="6840000" cy="4016057"/>
          </a:xfrm>
          <a:prstGeom prst="rect">
            <a:avLst/>
          </a:prstGeom>
        </p:spPr>
      </p:pic>
      <p:sp>
        <p:nvSpPr>
          <p:cNvPr id="3" name="Title 2">
            <a:extLst>
              <a:ext uri="{FF2B5EF4-FFF2-40B4-BE49-F238E27FC236}">
                <a16:creationId xmlns:a16="http://schemas.microsoft.com/office/drawing/2014/main" id="{9B1754F3-13AA-EA3B-6DD8-70771D7DD202}"/>
              </a:ext>
            </a:extLst>
          </p:cNvPr>
          <p:cNvSpPr>
            <a:spLocks noGrp="1"/>
          </p:cNvSpPr>
          <p:nvPr>
            <p:ph type="title"/>
          </p:nvPr>
        </p:nvSpPr>
        <p:spPr/>
        <p:txBody>
          <a:bodyPr/>
          <a:lstStyle/>
          <a:p>
            <a:r>
              <a:rPr lang="en-US" dirty="0"/>
              <a:t>Downstream Efficiency</a:t>
            </a:r>
          </a:p>
        </p:txBody>
      </p:sp>
      <p:sp>
        <p:nvSpPr>
          <p:cNvPr id="4" name="Content Placeholder 3">
            <a:extLst>
              <a:ext uri="{FF2B5EF4-FFF2-40B4-BE49-F238E27FC236}">
                <a16:creationId xmlns:a16="http://schemas.microsoft.com/office/drawing/2014/main" id="{6570915E-18E8-09C6-4700-8B489D87CD4C}"/>
              </a:ext>
            </a:extLst>
          </p:cNvPr>
          <p:cNvSpPr>
            <a:spLocks noGrp="1"/>
          </p:cNvSpPr>
          <p:nvPr>
            <p:ph idx="1"/>
          </p:nvPr>
        </p:nvSpPr>
        <p:spPr/>
        <p:txBody>
          <a:bodyPr/>
          <a:lstStyle/>
          <a:p>
            <a:pPr marL="347662" lvl="1" indent="-342900">
              <a:buFont typeface="Arial" panose="020B0604020202020204" pitchFamily="34" charset="0"/>
              <a:buChar char="•"/>
            </a:pPr>
            <a:r>
              <a:rPr lang="en-US" sz="2400" dirty="0"/>
              <a:t>Assumption structure for projection software</a:t>
            </a:r>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r>
              <a:rPr lang="en-US" sz="2400" dirty="0"/>
              <a:t>Business understanding</a:t>
            </a:r>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r>
              <a:rPr lang="en-US" sz="2400" dirty="0"/>
              <a:t>Smoothness</a:t>
            </a:r>
          </a:p>
          <a:p>
            <a:pPr marL="290512" lvl="1" indent="-285750"/>
            <a:endParaRPr lang="en-US" sz="2400" dirty="0"/>
          </a:p>
          <a:p>
            <a:pPr marL="290512" lvl="1" indent="-285750"/>
            <a:endParaRPr lang="en-US" sz="2400" dirty="0"/>
          </a:p>
          <a:p>
            <a:pPr marL="290512" lvl="1" indent="-285750"/>
            <a:endParaRPr lang="en-US" sz="2400" dirty="0"/>
          </a:p>
        </p:txBody>
      </p:sp>
      <p:sp>
        <p:nvSpPr>
          <p:cNvPr id="5" name="Slide Number Placeholder 4">
            <a:extLst>
              <a:ext uri="{FF2B5EF4-FFF2-40B4-BE49-F238E27FC236}">
                <a16:creationId xmlns:a16="http://schemas.microsoft.com/office/drawing/2014/main" id="{D15E81D1-D07D-ECD2-BF63-ADD4176CD902}"/>
              </a:ext>
            </a:extLst>
          </p:cNvPr>
          <p:cNvSpPr>
            <a:spLocks noGrp="1"/>
          </p:cNvSpPr>
          <p:nvPr>
            <p:ph type="sldNum" sz="quarter" idx="12"/>
          </p:nvPr>
        </p:nvSpPr>
        <p:spPr/>
        <p:txBody>
          <a:bodyPr/>
          <a:lstStyle/>
          <a:p>
            <a:fld id="{741AFF56-1126-4107-9C02-BC0EFBF16431}" type="slidenum">
              <a:rPr lang="en-GB" smtClean="0"/>
              <a:pPr/>
              <a:t>31</a:t>
            </a:fld>
            <a:endParaRPr lang="en-GB" dirty="0"/>
          </a:p>
        </p:txBody>
      </p:sp>
      <p:sp>
        <p:nvSpPr>
          <p:cNvPr id="2" name="Footer Placeholder 4">
            <a:extLst>
              <a:ext uri="{FF2B5EF4-FFF2-40B4-BE49-F238E27FC236}">
                <a16:creationId xmlns:a16="http://schemas.microsoft.com/office/drawing/2014/main" id="{1B5340C1-97A4-5C85-801D-79FFBEC25B8B}"/>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Tree>
    <p:extLst>
      <p:ext uri="{BB962C8B-B14F-4D97-AF65-F5344CB8AC3E}">
        <p14:creationId xmlns:p14="http://schemas.microsoft.com/office/powerpoint/2010/main" val="1047148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4E698-2B57-BCEA-309F-C4FDFCE4714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F330CD5-F17E-2F9D-D379-20BCE807574D}"/>
              </a:ext>
            </a:extLst>
          </p:cNvPr>
          <p:cNvPicPr>
            <a:picLocks noChangeAspect="1"/>
          </p:cNvPicPr>
          <p:nvPr/>
        </p:nvPicPr>
        <p:blipFill>
          <a:blip r:embed="rId3"/>
          <a:stretch>
            <a:fillRect/>
          </a:stretch>
        </p:blipFill>
        <p:spPr>
          <a:xfrm>
            <a:off x="4624184" y="1420968"/>
            <a:ext cx="6840000" cy="4016057"/>
          </a:xfrm>
          <a:prstGeom prst="rect">
            <a:avLst/>
          </a:prstGeom>
        </p:spPr>
      </p:pic>
      <p:sp>
        <p:nvSpPr>
          <p:cNvPr id="3" name="Title 2">
            <a:extLst>
              <a:ext uri="{FF2B5EF4-FFF2-40B4-BE49-F238E27FC236}">
                <a16:creationId xmlns:a16="http://schemas.microsoft.com/office/drawing/2014/main" id="{C49E265B-9A4C-70AE-809B-3C057ABF5055}"/>
              </a:ext>
            </a:extLst>
          </p:cNvPr>
          <p:cNvSpPr>
            <a:spLocks noGrp="1"/>
          </p:cNvSpPr>
          <p:nvPr>
            <p:ph type="title"/>
          </p:nvPr>
        </p:nvSpPr>
        <p:spPr/>
        <p:txBody>
          <a:bodyPr/>
          <a:lstStyle/>
          <a:p>
            <a:r>
              <a:rPr lang="en-US" dirty="0"/>
              <a:t>Downstream Efficiency</a:t>
            </a:r>
          </a:p>
        </p:txBody>
      </p:sp>
      <p:sp>
        <p:nvSpPr>
          <p:cNvPr id="4" name="Content Placeholder 3">
            <a:extLst>
              <a:ext uri="{FF2B5EF4-FFF2-40B4-BE49-F238E27FC236}">
                <a16:creationId xmlns:a16="http://schemas.microsoft.com/office/drawing/2014/main" id="{D9C6E750-2585-4F9C-C11D-6CC86ED9B5FD}"/>
              </a:ext>
            </a:extLst>
          </p:cNvPr>
          <p:cNvSpPr>
            <a:spLocks noGrp="1"/>
          </p:cNvSpPr>
          <p:nvPr>
            <p:ph idx="1"/>
          </p:nvPr>
        </p:nvSpPr>
        <p:spPr/>
        <p:txBody>
          <a:bodyPr/>
          <a:lstStyle/>
          <a:p>
            <a:pPr marL="347662" lvl="1" indent="-342900">
              <a:buFont typeface="Arial" panose="020B0604020202020204" pitchFamily="34" charset="0"/>
              <a:buChar char="•"/>
            </a:pPr>
            <a:r>
              <a:rPr lang="en-US" sz="2400" dirty="0"/>
              <a:t>Assumption structure for projection software</a:t>
            </a:r>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r>
              <a:rPr lang="en-US" sz="2400" dirty="0"/>
              <a:t>Business understanding</a:t>
            </a:r>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endParaRPr lang="en-US" sz="2400" dirty="0"/>
          </a:p>
          <a:p>
            <a:pPr marL="347662" lvl="1" indent="-342900">
              <a:buFont typeface="Arial" panose="020B0604020202020204" pitchFamily="34" charset="0"/>
              <a:buChar char="•"/>
            </a:pPr>
            <a:r>
              <a:rPr lang="en-US" sz="2400" dirty="0"/>
              <a:t>Smoothness</a:t>
            </a:r>
          </a:p>
          <a:p>
            <a:pPr marL="290512" lvl="1" indent="-285750"/>
            <a:endParaRPr lang="en-US" sz="2400" dirty="0"/>
          </a:p>
          <a:p>
            <a:pPr marL="290512" lvl="1" indent="-285750"/>
            <a:endParaRPr lang="en-US" sz="2400" dirty="0"/>
          </a:p>
          <a:p>
            <a:pPr marL="290512" lvl="1" indent="-285750"/>
            <a:endParaRPr lang="en-US" sz="2400" dirty="0"/>
          </a:p>
        </p:txBody>
      </p:sp>
      <p:sp>
        <p:nvSpPr>
          <p:cNvPr id="5" name="Slide Number Placeholder 4">
            <a:extLst>
              <a:ext uri="{FF2B5EF4-FFF2-40B4-BE49-F238E27FC236}">
                <a16:creationId xmlns:a16="http://schemas.microsoft.com/office/drawing/2014/main" id="{97D4045A-9807-3853-198C-25D02E7226B9}"/>
              </a:ext>
            </a:extLst>
          </p:cNvPr>
          <p:cNvSpPr>
            <a:spLocks noGrp="1"/>
          </p:cNvSpPr>
          <p:nvPr>
            <p:ph type="sldNum" sz="quarter" idx="12"/>
          </p:nvPr>
        </p:nvSpPr>
        <p:spPr/>
        <p:txBody>
          <a:bodyPr/>
          <a:lstStyle/>
          <a:p>
            <a:fld id="{741AFF56-1126-4107-9C02-BC0EFBF16431}" type="slidenum">
              <a:rPr lang="en-GB" smtClean="0"/>
              <a:pPr/>
              <a:t>32</a:t>
            </a:fld>
            <a:endParaRPr lang="en-GB" dirty="0"/>
          </a:p>
        </p:txBody>
      </p:sp>
      <p:sp>
        <p:nvSpPr>
          <p:cNvPr id="2" name="Footer Placeholder 4">
            <a:extLst>
              <a:ext uri="{FF2B5EF4-FFF2-40B4-BE49-F238E27FC236}">
                <a16:creationId xmlns:a16="http://schemas.microsoft.com/office/drawing/2014/main" id="{CABE9B6E-7534-2565-0F4D-FA6AA7418CDB}"/>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Tree>
    <p:extLst>
      <p:ext uri="{BB962C8B-B14F-4D97-AF65-F5344CB8AC3E}">
        <p14:creationId xmlns:p14="http://schemas.microsoft.com/office/powerpoint/2010/main" val="4285480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F78B3-4A19-1B23-5D4A-91192DA6DB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954A78-3C93-BC3F-EE02-7B37798F4982}"/>
              </a:ext>
            </a:extLst>
          </p:cNvPr>
          <p:cNvSpPr>
            <a:spLocks noGrp="1"/>
          </p:cNvSpPr>
          <p:nvPr>
            <p:ph type="title"/>
          </p:nvPr>
        </p:nvSpPr>
        <p:spPr/>
        <p:txBody>
          <a:bodyPr/>
          <a:lstStyle/>
          <a:p>
            <a:r>
              <a:rPr lang="en-AU" dirty="0"/>
              <a:t>Learnings and Considerations</a:t>
            </a:r>
          </a:p>
        </p:txBody>
      </p:sp>
      <p:sp>
        <p:nvSpPr>
          <p:cNvPr id="3" name="Picture Placeholder 2">
            <a:extLst>
              <a:ext uri="{FF2B5EF4-FFF2-40B4-BE49-F238E27FC236}">
                <a16:creationId xmlns:a16="http://schemas.microsoft.com/office/drawing/2014/main" id="{E874243F-7461-CFAC-E5D8-55C70997CF1C}"/>
              </a:ext>
            </a:extLst>
          </p:cNvPr>
          <p:cNvSpPr>
            <a:spLocks noGrp="1"/>
          </p:cNvSpPr>
          <p:nvPr>
            <p:ph type="pic" sz="quarter" idx="10"/>
          </p:nvPr>
        </p:nvSpPr>
        <p:spPr/>
        <p:txBody>
          <a:bodyPr/>
          <a:lstStyle/>
          <a:p>
            <a:endParaRPr lang="en-AU"/>
          </a:p>
        </p:txBody>
      </p:sp>
    </p:spTree>
    <p:extLst>
      <p:ext uri="{BB962C8B-B14F-4D97-AF65-F5344CB8AC3E}">
        <p14:creationId xmlns:p14="http://schemas.microsoft.com/office/powerpoint/2010/main" val="63680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4783C-9658-82B6-0001-58B9D1B215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74C50-C409-55CD-071B-5CA875EC7BCA}"/>
              </a:ext>
            </a:extLst>
          </p:cNvPr>
          <p:cNvSpPr>
            <a:spLocks noGrp="1"/>
          </p:cNvSpPr>
          <p:nvPr>
            <p:ph type="title"/>
          </p:nvPr>
        </p:nvSpPr>
        <p:spPr/>
        <p:txBody>
          <a:bodyPr/>
          <a:lstStyle/>
          <a:p>
            <a:r>
              <a:rPr lang="en-US" dirty="0"/>
              <a:t>Lapse Analysis</a:t>
            </a:r>
          </a:p>
        </p:txBody>
      </p:sp>
      <p:sp>
        <p:nvSpPr>
          <p:cNvPr id="3" name="Text Placeholder 2">
            <a:extLst>
              <a:ext uri="{FF2B5EF4-FFF2-40B4-BE49-F238E27FC236}">
                <a16:creationId xmlns:a16="http://schemas.microsoft.com/office/drawing/2014/main" id="{98378D77-AE8F-9F2E-055F-DC034CA306EF}"/>
              </a:ext>
            </a:extLst>
          </p:cNvPr>
          <p:cNvSpPr>
            <a:spLocks noGrp="1"/>
          </p:cNvSpPr>
          <p:nvPr>
            <p:ph type="body" sz="quarter" idx="10"/>
          </p:nvPr>
        </p:nvSpPr>
        <p:spPr/>
        <p:txBody>
          <a:bodyPr/>
          <a:lstStyle/>
          <a:p>
            <a:r>
              <a:rPr lang="en-US" dirty="0"/>
              <a:t>03</a:t>
            </a:r>
          </a:p>
        </p:txBody>
      </p:sp>
      <p:sp>
        <p:nvSpPr>
          <p:cNvPr id="4" name="Footer Placeholder 4">
            <a:extLst>
              <a:ext uri="{FF2B5EF4-FFF2-40B4-BE49-F238E27FC236}">
                <a16:creationId xmlns:a16="http://schemas.microsoft.com/office/drawing/2014/main" id="{BD48DE2D-5619-78D9-0346-03661084520F}"/>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793710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1614-6DCD-B664-F741-88289E5708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CA81AC-1584-F504-5689-DDC78655DD51}"/>
              </a:ext>
            </a:extLst>
          </p:cNvPr>
          <p:cNvSpPr>
            <a:spLocks noGrp="1"/>
          </p:cNvSpPr>
          <p:nvPr>
            <p:ph type="title"/>
          </p:nvPr>
        </p:nvSpPr>
        <p:spPr>
          <a:xfrm>
            <a:off x="326849" y="288389"/>
            <a:ext cx="5403810" cy="385731"/>
          </a:xfrm>
        </p:spPr>
        <p:txBody>
          <a:bodyPr/>
          <a:lstStyle/>
          <a:p>
            <a:r>
              <a:rPr lang="en-US" sz="2800" b="1" dirty="0">
                <a:latin typeface="Aptos" panose="020B0004020202020204" pitchFamily="34" charset="0"/>
                <a:cs typeface="Arial" panose="020B0604020202020204" pitchFamily="34" charset="0"/>
              </a:rPr>
              <a:t>Now… What about lapses</a:t>
            </a:r>
          </a:p>
        </p:txBody>
      </p:sp>
      <p:sp>
        <p:nvSpPr>
          <p:cNvPr id="5" name="Slide Number Placeholder 4">
            <a:extLst>
              <a:ext uri="{FF2B5EF4-FFF2-40B4-BE49-F238E27FC236}">
                <a16:creationId xmlns:a16="http://schemas.microsoft.com/office/drawing/2014/main" id="{321FCA77-5616-5EF7-643D-32D66AD232D3}"/>
              </a:ext>
            </a:extLst>
          </p:cNvPr>
          <p:cNvSpPr>
            <a:spLocks noGrp="1"/>
          </p:cNvSpPr>
          <p:nvPr>
            <p:ph type="sldNum" sz="quarter" idx="12"/>
          </p:nvPr>
        </p:nvSpPr>
        <p:spPr/>
        <p:txBody>
          <a:bodyPr/>
          <a:lstStyle/>
          <a:p>
            <a:fld id="{741AFF56-1126-4107-9C02-BC0EFBF16431}" type="slidenum">
              <a:rPr lang="en-GB" smtClean="0"/>
              <a:pPr/>
              <a:t>35</a:t>
            </a:fld>
            <a:endParaRPr lang="en-GB" dirty="0"/>
          </a:p>
        </p:txBody>
      </p:sp>
      <p:pic>
        <p:nvPicPr>
          <p:cNvPr id="11" name="Picture Placeholder 11" descr="A blue and white background&#10;&#10;AI-generated content may be incorrect.">
            <a:extLst>
              <a:ext uri="{FF2B5EF4-FFF2-40B4-BE49-F238E27FC236}">
                <a16:creationId xmlns:a16="http://schemas.microsoft.com/office/drawing/2014/main" id="{2E5885B7-651E-BDC3-6C2A-9B81E271515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936" r="25936"/>
          <a:stretch>
            <a:fillRect/>
          </a:stretch>
        </p:blipFill>
        <p:spPr>
          <a:xfrm>
            <a:off x="6096000" y="0"/>
            <a:ext cx="6096000" cy="6858000"/>
          </a:xfrm>
          <a:solidFill>
            <a:schemeClr val="accent1">
              <a:lumMod val="20000"/>
              <a:lumOff val="80000"/>
            </a:schemeClr>
          </a:solidFill>
        </p:spPr>
      </p:pic>
      <p:sp>
        <p:nvSpPr>
          <p:cNvPr id="12" name="Footer Placeholder 4">
            <a:extLst>
              <a:ext uri="{FF2B5EF4-FFF2-40B4-BE49-F238E27FC236}">
                <a16:creationId xmlns:a16="http://schemas.microsoft.com/office/drawing/2014/main" id="{9CD510D8-E21F-F062-32EE-3FA49041E37B}"/>
              </a:ext>
            </a:extLst>
          </p:cNvPr>
          <p:cNvSpPr txBox="1">
            <a:spLocks/>
          </p:cNvSpPr>
          <p:nvPr/>
        </p:nvSpPr>
        <p:spPr>
          <a:xfrm>
            <a:off x="4130710" y="6476369"/>
            <a:ext cx="4114800" cy="186484"/>
          </a:xfrm>
          <a:prstGeom prst="rect">
            <a:avLst/>
          </a:prstGeom>
        </p:spPr>
        <p:txBody>
          <a:bodyPr vert="horz" lIns="0" tIns="0" rIns="0" bIns="0" rtlCol="0" anchor="b" anchorCtr="0">
            <a:noAutofit/>
          </a:bodyPr>
          <a:lstStyle>
            <a:defPPr>
              <a:defRPr lang="en-US"/>
            </a:defPPr>
            <a:lvl1pPr marL="0" algn="ctr" defTabSz="914400" rtl="0" eaLnBrk="1" latinLnBrk="0" hangingPunct="1">
              <a:defRPr sz="1000" b="0" i="0" kern="1200">
                <a:solidFill>
                  <a:schemeClr val="bg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Presented at the 2025 All Actuaries Summit</a:t>
            </a:r>
          </a:p>
        </p:txBody>
      </p:sp>
      <p:sp>
        <p:nvSpPr>
          <p:cNvPr id="13" name="Content Placeholder 3">
            <a:extLst>
              <a:ext uri="{FF2B5EF4-FFF2-40B4-BE49-F238E27FC236}">
                <a16:creationId xmlns:a16="http://schemas.microsoft.com/office/drawing/2014/main" id="{44331602-8778-3E6F-0F6F-6829BCEB2AAA}"/>
              </a:ext>
            </a:extLst>
          </p:cNvPr>
          <p:cNvSpPr txBox="1">
            <a:spLocks/>
          </p:cNvSpPr>
          <p:nvPr/>
        </p:nvSpPr>
        <p:spPr>
          <a:xfrm>
            <a:off x="6387719" y="757403"/>
            <a:ext cx="5512561" cy="511083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AU" sz="1600" dirty="0">
                <a:cs typeface="Arial" panose="020B0604020202020204" pitchFamily="34" charset="0"/>
              </a:rPr>
              <a:t>The following three models were fitted to a dataset created by IBM - originally designed to model customer lapses in a Telecommunications context but generally considered to be a close representation to a lapse dataset in a Life Insurance context:</a:t>
            </a:r>
          </a:p>
          <a:p>
            <a:pPr lvl="1"/>
            <a:endParaRPr lang="en-AU" sz="1600" dirty="0">
              <a:cs typeface="Arial" panose="020B0604020202020204" pitchFamily="34" charset="0"/>
            </a:endParaRPr>
          </a:p>
          <a:p>
            <a:pPr marL="698500" lvl="2" indent="-342900">
              <a:buFont typeface="+mj-lt"/>
              <a:buAutoNum type="arabicParenR"/>
            </a:pPr>
            <a:r>
              <a:rPr lang="en-AU" sz="1600" dirty="0">
                <a:cs typeface="Arial" panose="020B0604020202020204" pitchFamily="34" charset="0"/>
              </a:rPr>
              <a:t>A Baseline </a:t>
            </a:r>
            <a:r>
              <a:rPr lang="en-AU" sz="1600" b="1" dirty="0">
                <a:solidFill>
                  <a:schemeClr val="accent1"/>
                </a:solidFill>
                <a:cs typeface="Arial" panose="020B0604020202020204" pitchFamily="34" charset="0"/>
              </a:rPr>
              <a:t>GLM </a:t>
            </a:r>
            <a:r>
              <a:rPr lang="en-AU" sz="1600" dirty="0">
                <a:cs typeface="Arial" panose="020B0604020202020204" pitchFamily="34" charset="0"/>
              </a:rPr>
              <a:t>with (only) the intercept term</a:t>
            </a:r>
            <a:endParaRPr lang="en-AU" sz="1600" b="1" dirty="0">
              <a:solidFill>
                <a:schemeClr val="accent1"/>
              </a:solidFill>
              <a:cs typeface="Arial" panose="020B0604020202020204" pitchFamily="34" charset="0"/>
            </a:endParaRPr>
          </a:p>
          <a:p>
            <a:pPr marL="698500" lvl="2" indent="-342900">
              <a:buFont typeface="+mj-lt"/>
              <a:buAutoNum type="arabicParenR"/>
            </a:pPr>
            <a:r>
              <a:rPr lang="en-AU" sz="1600" dirty="0">
                <a:cs typeface="Arial" panose="020B0604020202020204" pitchFamily="34" charset="0"/>
              </a:rPr>
              <a:t>A </a:t>
            </a:r>
            <a:r>
              <a:rPr lang="en-AU" sz="1600" b="1" dirty="0">
                <a:solidFill>
                  <a:schemeClr val="accent1"/>
                </a:solidFill>
                <a:cs typeface="Arial" panose="020B0604020202020204" pitchFamily="34" charset="0"/>
              </a:rPr>
              <a:t>GLM </a:t>
            </a:r>
            <a:r>
              <a:rPr lang="en-AU" sz="1600" dirty="0">
                <a:cs typeface="Arial" panose="020B0604020202020204" pitchFamily="34" charset="0"/>
              </a:rPr>
              <a:t>with LASSO regularisation</a:t>
            </a:r>
          </a:p>
          <a:p>
            <a:pPr marL="698500" lvl="2" indent="-342900">
              <a:buFont typeface="+mj-lt"/>
              <a:buAutoNum type="arabicParenR"/>
            </a:pPr>
            <a:r>
              <a:rPr lang="en-AU" sz="1600" dirty="0">
                <a:cs typeface="Arial" panose="020B0604020202020204" pitchFamily="34" charset="0"/>
              </a:rPr>
              <a:t>A </a:t>
            </a:r>
            <a:r>
              <a:rPr lang="en-AU" sz="1600" b="1" dirty="0">
                <a:solidFill>
                  <a:schemeClr val="accent1"/>
                </a:solidFill>
                <a:cs typeface="Arial" panose="020B0604020202020204" pitchFamily="34" charset="0"/>
              </a:rPr>
              <a:t>GBM</a:t>
            </a:r>
          </a:p>
          <a:p>
            <a:pPr marL="698500" lvl="2" indent="-342900">
              <a:buFont typeface="+mj-lt"/>
              <a:buAutoNum type="arabicParenR"/>
            </a:pPr>
            <a:endParaRPr lang="en-AU" sz="1600" b="1" dirty="0">
              <a:solidFill>
                <a:schemeClr val="accent1"/>
              </a:solidFill>
              <a:cs typeface="Arial" panose="020B0604020202020204" pitchFamily="34" charset="0"/>
            </a:endParaRPr>
          </a:p>
          <a:p>
            <a:pPr marL="698500" lvl="2" indent="-342900">
              <a:buFont typeface="+mj-lt"/>
              <a:buAutoNum type="arabicParenR"/>
            </a:pPr>
            <a:endParaRPr lang="en-AU" sz="1600" dirty="0">
              <a:cs typeface="Arial" panose="020B0604020202020204" pitchFamily="34" charset="0"/>
            </a:endParaRPr>
          </a:p>
          <a:p>
            <a:pPr marL="290512" lvl="1" indent="-285750">
              <a:buFont typeface="Wingdings" panose="05000000000000000000" pitchFamily="2" charset="2"/>
              <a:buChar char="§"/>
            </a:pPr>
            <a:r>
              <a:rPr lang="en-AU" sz="1600" dirty="0">
                <a:cs typeface="Arial" panose="020B0604020202020204" pitchFamily="34" charset="0"/>
              </a:rPr>
              <a:t>70% of the data were chosen at random to train the models, which were then evaluated against the remaining 30% of the data for performance</a:t>
            </a:r>
          </a:p>
          <a:p>
            <a:pPr lvl="1"/>
            <a:endParaRPr lang="en-AU" sz="1600" dirty="0">
              <a:cs typeface="Arial" panose="020B0604020202020204" pitchFamily="34" charset="0"/>
            </a:endParaRPr>
          </a:p>
          <a:p>
            <a:pPr lvl="1"/>
            <a:endParaRPr lang="en-AU" sz="1600" dirty="0">
              <a:cs typeface="Arial" panose="020B0604020202020204" pitchFamily="34" charset="0"/>
            </a:endParaRPr>
          </a:p>
          <a:p>
            <a:pPr marL="290512" lvl="1" indent="-285750">
              <a:buFont typeface="Wingdings" panose="05000000000000000000" pitchFamily="2" charset="2"/>
              <a:buChar char="§"/>
            </a:pPr>
            <a:r>
              <a:rPr lang="en-AU" sz="1600" dirty="0">
                <a:cs typeface="Arial" panose="020B0604020202020204" pitchFamily="34" charset="0"/>
              </a:rPr>
              <a:t>Predicts a (binary) </a:t>
            </a:r>
            <a:r>
              <a:rPr lang="en-AU" sz="1600" b="1" dirty="0">
                <a:solidFill>
                  <a:schemeClr val="accent1"/>
                </a:solidFill>
                <a:cs typeface="Arial" panose="020B0604020202020204" pitchFamily="34" charset="0"/>
              </a:rPr>
              <a:t>lapse class</a:t>
            </a:r>
            <a:r>
              <a:rPr lang="en-AU" sz="1600" dirty="0">
                <a:cs typeface="Arial" panose="020B0604020202020204" pitchFamily="34" charset="0"/>
              </a:rPr>
              <a:t> rather than lapse rate</a:t>
            </a:r>
            <a:endParaRPr lang="en-US" sz="1600" dirty="0">
              <a:cs typeface="Arial" panose="020B0604020202020204" pitchFamily="34" charset="0"/>
            </a:endParaRPr>
          </a:p>
        </p:txBody>
      </p:sp>
      <p:sp>
        <p:nvSpPr>
          <p:cNvPr id="2" name="Title 2">
            <a:extLst>
              <a:ext uri="{FF2B5EF4-FFF2-40B4-BE49-F238E27FC236}">
                <a16:creationId xmlns:a16="http://schemas.microsoft.com/office/drawing/2014/main" id="{34373E17-2DF7-A608-4943-3BEC19B2CF45}"/>
              </a:ext>
            </a:extLst>
          </p:cNvPr>
          <p:cNvSpPr txBox="1">
            <a:spLocks/>
          </p:cNvSpPr>
          <p:nvPr/>
        </p:nvSpPr>
        <p:spPr>
          <a:xfrm>
            <a:off x="6442094" y="287444"/>
            <a:ext cx="5403810" cy="385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r>
              <a:rPr lang="en-US" sz="2800" b="1" dirty="0">
                <a:latin typeface="Aptos" panose="020B0004020202020204" pitchFamily="34" charset="0"/>
                <a:cs typeface="Arial" panose="020B0604020202020204" pitchFamily="34" charset="0"/>
              </a:rPr>
              <a:t>Data and Modelling</a:t>
            </a:r>
          </a:p>
        </p:txBody>
      </p:sp>
      <p:sp>
        <p:nvSpPr>
          <p:cNvPr id="10" name="Content Placeholder 3">
            <a:extLst>
              <a:ext uri="{FF2B5EF4-FFF2-40B4-BE49-F238E27FC236}">
                <a16:creationId xmlns:a16="http://schemas.microsoft.com/office/drawing/2014/main" id="{3C06E288-547B-4FC7-D5BB-D965E32D9223}"/>
              </a:ext>
            </a:extLst>
          </p:cNvPr>
          <p:cNvSpPr>
            <a:spLocks noGrp="1"/>
          </p:cNvSpPr>
          <p:nvPr>
            <p:ph idx="1"/>
          </p:nvPr>
        </p:nvSpPr>
        <p:spPr>
          <a:xfrm>
            <a:off x="326849" y="754792"/>
            <a:ext cx="5553344" cy="5096091"/>
          </a:xfrm>
        </p:spPr>
        <p:txBody>
          <a:bodyPr/>
          <a:lstStyle/>
          <a:p>
            <a:pPr lvl="1"/>
            <a:r>
              <a:rPr lang="en-AU" sz="1600" b="1" dirty="0">
                <a:solidFill>
                  <a:schemeClr val="accent1"/>
                </a:solidFill>
                <a:cs typeface="Arial" panose="020B0604020202020204" pitchFamily="34" charset="0"/>
              </a:rPr>
              <a:t>Lapse</a:t>
            </a:r>
            <a:r>
              <a:rPr lang="en-AU" sz="1600" dirty="0">
                <a:cs typeface="Arial" panose="020B0604020202020204" pitchFamily="34" charset="0"/>
              </a:rPr>
              <a:t> is a key driver of profitability for Life Insurance companies, especially in an environment where new business sales have been constrained.</a:t>
            </a:r>
          </a:p>
          <a:p>
            <a:pPr lvl="1"/>
            <a:endParaRPr lang="en-AU" sz="1600" dirty="0">
              <a:cs typeface="Arial" panose="020B0604020202020204" pitchFamily="34" charset="0"/>
            </a:endParaRPr>
          </a:p>
          <a:p>
            <a:pPr lvl="1"/>
            <a:r>
              <a:rPr lang="en-AU" sz="1600" dirty="0">
                <a:cs typeface="Arial" panose="020B0604020202020204" pitchFamily="34" charset="0"/>
              </a:rPr>
              <a:t>This analysis examines the use of </a:t>
            </a:r>
            <a:r>
              <a:rPr lang="en-AU" sz="1600" b="1" dirty="0">
                <a:solidFill>
                  <a:schemeClr val="accent1"/>
                </a:solidFill>
                <a:cs typeface="Arial" panose="020B0604020202020204" pitchFamily="34" charset="0"/>
              </a:rPr>
              <a:t>non-traditional</a:t>
            </a:r>
            <a:r>
              <a:rPr lang="en-AU" sz="1600" dirty="0">
                <a:cs typeface="Arial" panose="020B0604020202020204" pitchFamily="34" charset="0"/>
              </a:rPr>
              <a:t> Machine Learning modelling techniques such as </a:t>
            </a:r>
            <a:r>
              <a:rPr lang="en-AU" sz="1600" b="1" dirty="0">
                <a:solidFill>
                  <a:schemeClr val="accent1"/>
                </a:solidFill>
                <a:cs typeface="Arial" panose="020B0604020202020204" pitchFamily="34" charset="0"/>
              </a:rPr>
              <a:t>Gradient Boosting Machines (GBM)</a:t>
            </a:r>
            <a:r>
              <a:rPr lang="en-AU" sz="1600" dirty="0">
                <a:cs typeface="Arial" panose="020B0604020202020204" pitchFamily="34" charset="0"/>
              </a:rPr>
              <a:t> in modelling lapses, comparing their performance to the more </a:t>
            </a:r>
            <a:r>
              <a:rPr lang="en-AU" sz="1600" b="1" dirty="0">
                <a:solidFill>
                  <a:schemeClr val="accent1"/>
                </a:solidFill>
                <a:cs typeface="Arial" panose="020B0604020202020204" pitchFamily="34" charset="0"/>
              </a:rPr>
              <a:t>traditional</a:t>
            </a:r>
            <a:r>
              <a:rPr lang="en-AU" sz="1600" dirty="0">
                <a:cs typeface="Arial" panose="020B0604020202020204" pitchFamily="34" charset="0"/>
              </a:rPr>
              <a:t> linear modelling techniques such as </a:t>
            </a:r>
            <a:r>
              <a:rPr lang="en-AU" sz="1600" b="1" dirty="0">
                <a:solidFill>
                  <a:schemeClr val="accent1"/>
                </a:solidFill>
                <a:cs typeface="Arial" panose="020B0604020202020204" pitchFamily="34" charset="0"/>
              </a:rPr>
              <a:t>Generalised Linear Model (GLM)</a:t>
            </a:r>
            <a:r>
              <a:rPr lang="en-AU" sz="1600" dirty="0">
                <a:cs typeface="Arial" panose="020B0604020202020204" pitchFamily="34" charset="0"/>
              </a:rPr>
              <a:t>, using a publicly available dataset. Our analysis aims to discuss properties of the tested models. In particular:</a:t>
            </a:r>
          </a:p>
          <a:p>
            <a:pPr lvl="1"/>
            <a:endParaRPr lang="en-AU" sz="1600" dirty="0">
              <a:cs typeface="Arial" panose="020B0604020202020204" pitchFamily="34" charset="0"/>
            </a:endParaRPr>
          </a:p>
          <a:p>
            <a:pPr marL="347662" lvl="1" indent="-342900">
              <a:buFont typeface="+mj-lt"/>
              <a:buAutoNum type="arabicPeriod"/>
            </a:pPr>
            <a:r>
              <a:rPr lang="en-AU" sz="1600" dirty="0">
                <a:cs typeface="Arial" panose="020B0604020202020204" pitchFamily="34" charset="0"/>
              </a:rPr>
              <a:t>Evaluate whether non-traditional modelling techniques offer better </a:t>
            </a:r>
            <a:r>
              <a:rPr lang="en-AU" sz="1600" b="1" dirty="0">
                <a:solidFill>
                  <a:schemeClr val="tx1"/>
                </a:solidFill>
                <a:cs typeface="Arial" panose="020B0604020202020204" pitchFamily="34" charset="0"/>
              </a:rPr>
              <a:t>performance</a:t>
            </a:r>
            <a:r>
              <a:rPr lang="en-AU" sz="1600" dirty="0">
                <a:cs typeface="Arial" panose="020B0604020202020204" pitchFamily="34" charset="0"/>
              </a:rPr>
              <a:t> for predicting lapse outcomes;</a:t>
            </a:r>
          </a:p>
          <a:p>
            <a:pPr marL="347662" lvl="1" indent="-342900">
              <a:buFont typeface="+mj-lt"/>
              <a:buAutoNum type="arabicPeriod"/>
            </a:pPr>
            <a:endParaRPr lang="en-AU" sz="1600" dirty="0">
              <a:cs typeface="Arial" panose="020B0604020202020204" pitchFamily="34" charset="0"/>
            </a:endParaRPr>
          </a:p>
          <a:p>
            <a:pPr marL="347662" lvl="1" indent="-342900">
              <a:buFont typeface="+mj-lt"/>
              <a:buAutoNum type="arabicPeriod"/>
            </a:pPr>
            <a:r>
              <a:rPr lang="en-AU" sz="1600" b="1" dirty="0">
                <a:solidFill>
                  <a:schemeClr val="tx1"/>
                </a:solidFill>
                <a:cs typeface="Arial" panose="020B0604020202020204" pitchFamily="34" charset="0"/>
              </a:rPr>
              <a:t>Interpretability</a:t>
            </a:r>
            <a:r>
              <a:rPr lang="en-AU" sz="1600" dirty="0">
                <a:cs typeface="Arial" panose="020B0604020202020204" pitchFamily="34" charset="0"/>
              </a:rPr>
              <a:t> of model results and how this impacts actuaries;</a:t>
            </a:r>
          </a:p>
          <a:p>
            <a:pPr marL="347662" lvl="1" indent="-342900">
              <a:buFont typeface="+mj-lt"/>
              <a:buAutoNum type="arabicPeriod"/>
            </a:pPr>
            <a:endParaRPr lang="en-AU" sz="1600" dirty="0">
              <a:cs typeface="Arial" panose="020B0604020202020204" pitchFamily="34" charset="0"/>
            </a:endParaRPr>
          </a:p>
          <a:p>
            <a:pPr marL="347662" lvl="1" indent="-342900">
              <a:buFont typeface="+mj-lt"/>
              <a:buAutoNum type="arabicPeriod"/>
            </a:pPr>
            <a:r>
              <a:rPr lang="en-AU" sz="1600" dirty="0">
                <a:cs typeface="Arial" panose="020B0604020202020204" pitchFamily="34" charset="0"/>
              </a:rPr>
              <a:t>Identify </a:t>
            </a:r>
            <a:r>
              <a:rPr lang="en-AU" sz="1600" b="1" dirty="0">
                <a:solidFill>
                  <a:schemeClr val="tx1"/>
                </a:solidFill>
                <a:cs typeface="Arial" panose="020B0604020202020204" pitchFamily="34" charset="0"/>
              </a:rPr>
              <a:t>use cases</a:t>
            </a:r>
            <a:r>
              <a:rPr lang="en-AU" sz="1600" dirty="0">
                <a:solidFill>
                  <a:schemeClr val="tx1"/>
                </a:solidFill>
                <a:cs typeface="Arial" panose="020B0604020202020204" pitchFamily="34" charset="0"/>
              </a:rPr>
              <a:t> </a:t>
            </a:r>
            <a:r>
              <a:rPr lang="en-AU" sz="1600" dirty="0">
                <a:cs typeface="Arial" panose="020B0604020202020204" pitchFamily="34" charset="0"/>
              </a:rPr>
              <a:t>suitable for the different modelling approaches.</a:t>
            </a:r>
          </a:p>
          <a:p>
            <a:pPr lvl="1"/>
            <a:endParaRPr lang="en-US" sz="1600" dirty="0">
              <a:cs typeface="Arial" panose="020B0604020202020204" pitchFamily="34" charset="0"/>
            </a:endParaRPr>
          </a:p>
        </p:txBody>
      </p:sp>
    </p:spTree>
    <p:extLst>
      <p:ext uri="{BB962C8B-B14F-4D97-AF65-F5344CB8AC3E}">
        <p14:creationId xmlns:p14="http://schemas.microsoft.com/office/powerpoint/2010/main" val="1754674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D819C-178E-32B4-AE3A-F5A472653620}"/>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59335B4-D4AC-23F8-B0D6-0F30AB65A2EF}"/>
              </a:ext>
            </a:extLst>
          </p:cNvPr>
          <p:cNvSpPr>
            <a:spLocks noGrp="1"/>
          </p:cNvSpPr>
          <p:nvPr>
            <p:ph type="title"/>
          </p:nvPr>
        </p:nvSpPr>
        <p:spPr>
          <a:xfrm>
            <a:off x="387808" y="270717"/>
            <a:ext cx="8410751" cy="481123"/>
          </a:xfrm>
        </p:spPr>
        <p:txBody>
          <a:bodyPr/>
          <a:lstStyle/>
          <a:p>
            <a:r>
              <a:rPr lang="en-US" sz="2800" b="1" dirty="0">
                <a:latin typeface="Aptos" panose="020B0004020202020204" pitchFamily="34" charset="0"/>
                <a:cs typeface="Arial" panose="020B0604020202020204" pitchFamily="34" charset="0"/>
              </a:rPr>
              <a:t>1. Model Performance – Relative Performance</a:t>
            </a:r>
          </a:p>
        </p:txBody>
      </p:sp>
      <p:sp>
        <p:nvSpPr>
          <p:cNvPr id="4" name="Slide Number Placeholder 3">
            <a:extLst>
              <a:ext uri="{FF2B5EF4-FFF2-40B4-BE49-F238E27FC236}">
                <a16:creationId xmlns:a16="http://schemas.microsoft.com/office/drawing/2014/main" id="{C67A17DC-D67B-E57D-F1D0-762CFED65C17}"/>
              </a:ext>
            </a:extLst>
          </p:cNvPr>
          <p:cNvSpPr>
            <a:spLocks noGrp="1"/>
          </p:cNvSpPr>
          <p:nvPr>
            <p:ph type="sldNum" sz="quarter" idx="12"/>
          </p:nvPr>
        </p:nvSpPr>
        <p:spPr/>
        <p:txBody>
          <a:bodyPr/>
          <a:lstStyle/>
          <a:p>
            <a:fld id="{741AFF56-1126-4107-9C02-BC0EFBF16431}" type="slidenum">
              <a:rPr lang="en-GB" smtClean="0"/>
              <a:pPr/>
              <a:t>36</a:t>
            </a:fld>
            <a:endParaRPr lang="en-GB" dirty="0"/>
          </a:p>
        </p:txBody>
      </p:sp>
      <p:sp>
        <p:nvSpPr>
          <p:cNvPr id="2" name="Footer Placeholder 4">
            <a:extLst>
              <a:ext uri="{FF2B5EF4-FFF2-40B4-BE49-F238E27FC236}">
                <a16:creationId xmlns:a16="http://schemas.microsoft.com/office/drawing/2014/main" id="{6E2884E0-27FC-D20D-BF87-5736DE70B2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cxnSp>
        <p:nvCxnSpPr>
          <p:cNvPr id="11" name="Straight Connector 10">
            <a:extLst>
              <a:ext uri="{FF2B5EF4-FFF2-40B4-BE49-F238E27FC236}">
                <a16:creationId xmlns:a16="http://schemas.microsoft.com/office/drawing/2014/main" id="{2ADF4DF3-1D6F-2473-9051-C9A914651672}"/>
              </a:ext>
            </a:extLst>
          </p:cNvPr>
          <p:cNvCxnSpPr/>
          <p:nvPr/>
        </p:nvCxnSpPr>
        <p:spPr>
          <a:xfrm>
            <a:off x="2125287" y="2413236"/>
            <a:ext cx="0" cy="55398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Content Placeholder 14">
            <a:extLst>
              <a:ext uri="{FF2B5EF4-FFF2-40B4-BE49-F238E27FC236}">
                <a16:creationId xmlns:a16="http://schemas.microsoft.com/office/drawing/2014/main" id="{B11E7897-E614-AE26-F64F-2BB8433F3682}"/>
              </a:ext>
            </a:extLst>
          </p:cNvPr>
          <p:cNvSpPr>
            <a:spLocks noGrp="1"/>
          </p:cNvSpPr>
          <p:nvPr>
            <p:ph idx="1"/>
          </p:nvPr>
        </p:nvSpPr>
        <p:spPr>
          <a:xfrm>
            <a:off x="223908" y="1594712"/>
            <a:ext cx="1835363" cy="4256334"/>
          </a:xfrm>
        </p:spPr>
        <p:txBody>
          <a:bodyPr/>
          <a:lstStyle/>
          <a:p>
            <a:pPr algn="ctr">
              <a:spcBef>
                <a:spcPts val="1200"/>
              </a:spcBef>
            </a:pPr>
            <a:r>
              <a:rPr lang="en-AU" sz="1600" b="1" dirty="0">
                <a:solidFill>
                  <a:schemeClr val="accent1"/>
                </a:solidFill>
              </a:rPr>
              <a:t>Evaluation Metric</a:t>
            </a:r>
          </a:p>
          <a:p>
            <a:pPr algn="ctr">
              <a:spcBef>
                <a:spcPts val="1200"/>
              </a:spcBef>
            </a:pPr>
            <a:endParaRPr lang="en-AU" sz="1600" b="1" dirty="0">
              <a:solidFill>
                <a:schemeClr val="accent1"/>
              </a:solidFill>
            </a:endParaRPr>
          </a:p>
          <a:p>
            <a:pPr algn="ctr">
              <a:spcBef>
                <a:spcPts val="1200"/>
              </a:spcBef>
            </a:pPr>
            <a:r>
              <a:rPr lang="en-AU" sz="1600" b="1" dirty="0">
                <a:solidFill>
                  <a:schemeClr val="tx1"/>
                </a:solidFill>
              </a:rPr>
              <a:t>Accuracy</a:t>
            </a:r>
          </a:p>
          <a:p>
            <a:pPr algn="ctr">
              <a:spcBef>
                <a:spcPts val="1200"/>
              </a:spcBef>
            </a:pPr>
            <a:endParaRPr lang="en-AU" sz="1600" b="1" dirty="0">
              <a:solidFill>
                <a:schemeClr val="tx1"/>
              </a:solidFill>
            </a:endParaRPr>
          </a:p>
          <a:p>
            <a:pPr algn="ctr">
              <a:spcBef>
                <a:spcPts val="1200"/>
              </a:spcBef>
            </a:pPr>
            <a:r>
              <a:rPr lang="en-AU" sz="1600" b="1" dirty="0">
                <a:solidFill>
                  <a:schemeClr val="tx1"/>
                </a:solidFill>
              </a:rPr>
              <a:t>Precision</a:t>
            </a:r>
          </a:p>
          <a:p>
            <a:pPr algn="ctr">
              <a:spcBef>
                <a:spcPts val="1200"/>
              </a:spcBef>
            </a:pPr>
            <a:endParaRPr lang="en-AU" sz="1600" b="1" dirty="0">
              <a:solidFill>
                <a:schemeClr val="tx1"/>
              </a:solidFill>
            </a:endParaRPr>
          </a:p>
          <a:p>
            <a:pPr algn="ctr">
              <a:spcBef>
                <a:spcPts val="1200"/>
              </a:spcBef>
            </a:pPr>
            <a:r>
              <a:rPr lang="en-AU" sz="1600" b="1" dirty="0">
                <a:solidFill>
                  <a:schemeClr val="tx1"/>
                </a:solidFill>
              </a:rPr>
              <a:t>Area under Curve (AUC)</a:t>
            </a:r>
          </a:p>
        </p:txBody>
      </p:sp>
      <p:cxnSp>
        <p:nvCxnSpPr>
          <p:cNvPr id="16" name="Straight Connector 15">
            <a:extLst>
              <a:ext uri="{FF2B5EF4-FFF2-40B4-BE49-F238E27FC236}">
                <a16:creationId xmlns:a16="http://schemas.microsoft.com/office/drawing/2014/main" id="{37A2B237-8497-A6DA-70B9-F157B1F16017}"/>
              </a:ext>
            </a:extLst>
          </p:cNvPr>
          <p:cNvCxnSpPr/>
          <p:nvPr/>
        </p:nvCxnSpPr>
        <p:spPr>
          <a:xfrm>
            <a:off x="2125287" y="3480280"/>
            <a:ext cx="0" cy="5539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38BED4C-6089-586A-34E4-E2E9980B214E}"/>
              </a:ext>
            </a:extLst>
          </p:cNvPr>
          <p:cNvCxnSpPr>
            <a:cxnSpLocks/>
          </p:cNvCxnSpPr>
          <p:nvPr/>
        </p:nvCxnSpPr>
        <p:spPr>
          <a:xfrm>
            <a:off x="2129234" y="4398229"/>
            <a:ext cx="8852" cy="108857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Content Placeholder 14">
            <a:extLst>
              <a:ext uri="{FF2B5EF4-FFF2-40B4-BE49-F238E27FC236}">
                <a16:creationId xmlns:a16="http://schemas.microsoft.com/office/drawing/2014/main" id="{123261B3-CA79-534E-6902-6BCAF7561196}"/>
              </a:ext>
            </a:extLst>
          </p:cNvPr>
          <p:cNvSpPr txBox="1">
            <a:spLocks/>
          </p:cNvSpPr>
          <p:nvPr/>
        </p:nvSpPr>
        <p:spPr>
          <a:xfrm>
            <a:off x="2502418" y="1594712"/>
            <a:ext cx="2864159" cy="425633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700"/>
              </a:spcBef>
            </a:pPr>
            <a:r>
              <a:rPr lang="en-AU" sz="1600" b="1" dirty="0">
                <a:solidFill>
                  <a:schemeClr val="accent1"/>
                </a:solidFill>
                <a:latin typeface="+mj-lt"/>
              </a:rPr>
              <a:t>Measures</a:t>
            </a:r>
          </a:p>
          <a:p>
            <a:pPr>
              <a:spcBef>
                <a:spcPts val="700"/>
              </a:spcBef>
            </a:pPr>
            <a:endParaRPr lang="en-AU" sz="1600" b="1" dirty="0">
              <a:solidFill>
                <a:schemeClr val="accent1"/>
              </a:solidFill>
              <a:latin typeface="+mj-lt"/>
            </a:endParaRPr>
          </a:p>
          <a:p>
            <a:pPr>
              <a:spcBef>
                <a:spcPts val="700"/>
              </a:spcBef>
            </a:pPr>
            <a:r>
              <a:rPr lang="en-AU" sz="1600" b="1" dirty="0">
                <a:solidFill>
                  <a:schemeClr val="tx1"/>
                </a:solidFill>
                <a:latin typeface="+mj-lt"/>
              </a:rPr>
              <a:t>Proportion of </a:t>
            </a:r>
            <a:r>
              <a:rPr lang="en-AU" sz="1600" b="1" dirty="0">
                <a:solidFill>
                  <a:schemeClr val="tx1"/>
                </a:solidFill>
              </a:rPr>
              <a:t>correct</a:t>
            </a:r>
            <a:r>
              <a:rPr lang="en-AU" sz="1600" b="1" dirty="0">
                <a:solidFill>
                  <a:schemeClr val="tx1"/>
                </a:solidFill>
                <a:latin typeface="+mj-lt"/>
              </a:rPr>
              <a:t> predictions for both classes</a:t>
            </a:r>
          </a:p>
          <a:p>
            <a:pPr>
              <a:spcBef>
                <a:spcPts val="700"/>
              </a:spcBef>
            </a:pPr>
            <a:endParaRPr lang="en-AU" sz="1600" b="1" dirty="0">
              <a:solidFill>
                <a:schemeClr val="tx1"/>
              </a:solidFill>
              <a:latin typeface="+mj-lt"/>
            </a:endParaRPr>
          </a:p>
          <a:p>
            <a:pPr>
              <a:spcBef>
                <a:spcPts val="700"/>
              </a:spcBef>
            </a:pPr>
            <a:r>
              <a:rPr lang="en-AU" sz="1600" b="1" dirty="0">
                <a:solidFill>
                  <a:schemeClr val="tx1"/>
                </a:solidFill>
                <a:latin typeface="+mj-lt"/>
              </a:rPr>
              <a:t>Proportion of correct predictions within the lapse class</a:t>
            </a:r>
            <a:endParaRPr lang="en-AU" sz="800" b="1" dirty="0">
              <a:solidFill>
                <a:schemeClr val="tx1"/>
              </a:solidFill>
              <a:latin typeface="+mj-lt"/>
            </a:endParaRPr>
          </a:p>
          <a:p>
            <a:pPr>
              <a:spcBef>
                <a:spcPts val="700"/>
              </a:spcBef>
            </a:pPr>
            <a:r>
              <a:rPr lang="en-AU" sz="1600" b="1" dirty="0">
                <a:solidFill>
                  <a:schemeClr val="tx1"/>
                </a:solidFill>
                <a:latin typeface="+mj-lt"/>
              </a:rPr>
              <a:t>Model’s ability to distinguish between “Lapse” and “Non-Lapse” classes relative to a random guess (which would score a 50% AUC)</a:t>
            </a:r>
          </a:p>
        </p:txBody>
      </p:sp>
      <p:sp>
        <p:nvSpPr>
          <p:cNvPr id="20" name="Content Placeholder 14">
            <a:extLst>
              <a:ext uri="{FF2B5EF4-FFF2-40B4-BE49-F238E27FC236}">
                <a16:creationId xmlns:a16="http://schemas.microsoft.com/office/drawing/2014/main" id="{0430C4DE-F51D-3B79-31AF-DD4156821030}"/>
              </a:ext>
            </a:extLst>
          </p:cNvPr>
          <p:cNvSpPr txBox="1">
            <a:spLocks/>
          </p:cNvSpPr>
          <p:nvPr/>
        </p:nvSpPr>
        <p:spPr>
          <a:xfrm>
            <a:off x="5827965" y="1607443"/>
            <a:ext cx="1371982" cy="4256334"/>
          </a:xfrm>
          <a:prstGeom prst="rect">
            <a:avLst/>
          </a:prstGeom>
          <a:pattFill prst="openDmnd">
            <a:fgClr>
              <a:schemeClr val="bg2">
                <a:lumMod val="75000"/>
              </a:schemeClr>
            </a:fgClr>
            <a:bgClr>
              <a:schemeClr val="bg1"/>
            </a:bgClr>
          </a:pattFill>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1400"/>
              </a:spcBef>
            </a:pPr>
            <a:r>
              <a:rPr lang="en-AU" sz="1600" b="1" dirty="0">
                <a:solidFill>
                  <a:schemeClr val="accent1"/>
                </a:solidFill>
                <a:latin typeface="Aptos" panose="020B0004020202020204" pitchFamily="34" charset="0"/>
              </a:rPr>
              <a:t>Baseline GLM </a:t>
            </a:r>
          </a:p>
          <a:p>
            <a:pPr algn="ctr">
              <a:spcBef>
                <a:spcPts val="1400"/>
              </a:spcBef>
            </a:pPr>
            <a:endParaRPr lang="en-AU" sz="1600" b="1" dirty="0">
              <a:solidFill>
                <a:schemeClr val="tx1"/>
              </a:solidFill>
              <a:latin typeface="Aptos" panose="020B0004020202020204" pitchFamily="34" charset="0"/>
            </a:endParaRPr>
          </a:p>
          <a:p>
            <a:pPr algn="ctr">
              <a:spcBef>
                <a:spcPts val="1400"/>
              </a:spcBef>
            </a:pPr>
            <a:r>
              <a:rPr lang="en-AU" sz="1600" dirty="0">
                <a:solidFill>
                  <a:schemeClr val="tx1"/>
                </a:solidFill>
                <a:latin typeface="Aptos" panose="020B0004020202020204" pitchFamily="34" charset="0"/>
              </a:rPr>
              <a:t>73%</a:t>
            </a:r>
          </a:p>
          <a:p>
            <a:pPr algn="ctr">
              <a:spcBef>
                <a:spcPts val="1400"/>
              </a:spcBef>
            </a:pPr>
            <a:endParaRPr lang="en-AU" sz="1600" dirty="0">
              <a:solidFill>
                <a:schemeClr val="tx1"/>
              </a:solidFill>
              <a:latin typeface="Aptos" panose="020B0004020202020204" pitchFamily="34" charset="0"/>
            </a:endParaRPr>
          </a:p>
          <a:p>
            <a:pPr algn="ctr">
              <a:spcBef>
                <a:spcPts val="1400"/>
              </a:spcBef>
            </a:pPr>
            <a:r>
              <a:rPr lang="en-AU" sz="1600" dirty="0">
                <a:solidFill>
                  <a:schemeClr val="tx1"/>
                </a:solidFill>
                <a:latin typeface="Aptos" panose="020B0004020202020204" pitchFamily="34" charset="0"/>
              </a:rPr>
              <a:t>0%</a:t>
            </a:r>
          </a:p>
          <a:p>
            <a:pPr algn="ctr">
              <a:spcBef>
                <a:spcPts val="1400"/>
              </a:spcBef>
            </a:pPr>
            <a:endParaRPr lang="en-AU" sz="1600" dirty="0">
              <a:solidFill>
                <a:schemeClr val="tx1"/>
              </a:solidFill>
              <a:latin typeface="Aptos" panose="020B0004020202020204" pitchFamily="34" charset="0"/>
            </a:endParaRPr>
          </a:p>
          <a:p>
            <a:pPr algn="ctr">
              <a:spcBef>
                <a:spcPts val="1400"/>
              </a:spcBef>
            </a:pPr>
            <a:r>
              <a:rPr lang="en-AU" sz="1600" dirty="0">
                <a:solidFill>
                  <a:schemeClr val="tx1"/>
                </a:solidFill>
                <a:latin typeface="Aptos" panose="020B0004020202020204" pitchFamily="34" charset="0"/>
              </a:rPr>
              <a:t>50%</a:t>
            </a:r>
          </a:p>
        </p:txBody>
      </p:sp>
      <p:cxnSp>
        <p:nvCxnSpPr>
          <p:cNvPr id="22" name="Straight Connector 21">
            <a:extLst>
              <a:ext uri="{FF2B5EF4-FFF2-40B4-BE49-F238E27FC236}">
                <a16:creationId xmlns:a16="http://schemas.microsoft.com/office/drawing/2014/main" id="{10A22BB8-2DBC-8D4F-8CF7-40E26D704405}"/>
              </a:ext>
            </a:extLst>
          </p:cNvPr>
          <p:cNvCxnSpPr/>
          <p:nvPr/>
        </p:nvCxnSpPr>
        <p:spPr>
          <a:xfrm>
            <a:off x="5602116" y="2413236"/>
            <a:ext cx="0" cy="5539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0BC5731-047B-F50E-5FF1-3DE2190C8BAF}"/>
              </a:ext>
            </a:extLst>
          </p:cNvPr>
          <p:cNvCxnSpPr/>
          <p:nvPr/>
        </p:nvCxnSpPr>
        <p:spPr>
          <a:xfrm>
            <a:off x="5593264" y="3480280"/>
            <a:ext cx="0" cy="55398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27E4E5C-96EA-1CA5-B23E-71287344F753}"/>
              </a:ext>
            </a:extLst>
          </p:cNvPr>
          <p:cNvCxnSpPr>
            <a:cxnSpLocks/>
          </p:cNvCxnSpPr>
          <p:nvPr/>
        </p:nvCxnSpPr>
        <p:spPr>
          <a:xfrm>
            <a:off x="5593264" y="4398229"/>
            <a:ext cx="8852" cy="108857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Content Placeholder 14">
            <a:extLst>
              <a:ext uri="{FF2B5EF4-FFF2-40B4-BE49-F238E27FC236}">
                <a16:creationId xmlns:a16="http://schemas.microsoft.com/office/drawing/2014/main" id="{67E945E7-C99F-4EF8-019D-3233EF11E3DE}"/>
              </a:ext>
            </a:extLst>
          </p:cNvPr>
          <p:cNvSpPr txBox="1">
            <a:spLocks/>
          </p:cNvSpPr>
          <p:nvPr/>
        </p:nvSpPr>
        <p:spPr>
          <a:xfrm>
            <a:off x="7565273" y="1604464"/>
            <a:ext cx="1380834" cy="4256334"/>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1400"/>
              </a:spcBef>
            </a:pPr>
            <a:r>
              <a:rPr lang="en-AU" sz="1600" b="1" dirty="0">
                <a:solidFill>
                  <a:schemeClr val="accent1"/>
                </a:solidFill>
              </a:rPr>
              <a:t>LASSO GLM</a:t>
            </a:r>
          </a:p>
          <a:p>
            <a:pPr algn="ctr">
              <a:spcBef>
                <a:spcPts val="1400"/>
              </a:spcBef>
            </a:pPr>
            <a:r>
              <a:rPr lang="en-AU" sz="1600" b="1" dirty="0">
                <a:solidFill>
                  <a:schemeClr val="tx1"/>
                </a:solidFill>
              </a:rPr>
              <a:t>  </a:t>
            </a:r>
          </a:p>
          <a:p>
            <a:pPr algn="ctr">
              <a:spcBef>
                <a:spcPts val="1400"/>
              </a:spcBef>
            </a:pPr>
            <a:r>
              <a:rPr lang="en-AU" sz="1600" dirty="0">
                <a:solidFill>
                  <a:schemeClr val="tx1"/>
                </a:solidFill>
              </a:rPr>
              <a:t>78%</a:t>
            </a:r>
          </a:p>
          <a:p>
            <a:pPr algn="ctr">
              <a:spcBef>
                <a:spcPts val="1400"/>
              </a:spcBef>
            </a:pPr>
            <a:endParaRPr lang="en-AU" sz="1600" dirty="0">
              <a:solidFill>
                <a:schemeClr val="tx1"/>
              </a:solidFill>
            </a:endParaRPr>
          </a:p>
          <a:p>
            <a:pPr algn="ctr">
              <a:spcBef>
                <a:spcPts val="1400"/>
              </a:spcBef>
            </a:pPr>
            <a:r>
              <a:rPr lang="en-AU" sz="1600" dirty="0">
                <a:solidFill>
                  <a:schemeClr val="tx1"/>
                </a:solidFill>
              </a:rPr>
              <a:t>79%</a:t>
            </a:r>
          </a:p>
          <a:p>
            <a:pPr algn="ctr">
              <a:spcBef>
                <a:spcPts val="1400"/>
              </a:spcBef>
            </a:pPr>
            <a:endParaRPr lang="en-AU" sz="1600" dirty="0">
              <a:solidFill>
                <a:schemeClr val="tx1"/>
              </a:solidFill>
            </a:endParaRPr>
          </a:p>
          <a:p>
            <a:pPr algn="ctr">
              <a:spcBef>
                <a:spcPts val="1400"/>
              </a:spcBef>
            </a:pPr>
            <a:r>
              <a:rPr lang="en-AU" sz="1600" dirty="0">
                <a:solidFill>
                  <a:schemeClr val="tx1"/>
                </a:solidFill>
              </a:rPr>
              <a:t>85%</a:t>
            </a:r>
          </a:p>
        </p:txBody>
      </p:sp>
      <p:sp>
        <p:nvSpPr>
          <p:cNvPr id="26" name="Content Placeholder 14">
            <a:extLst>
              <a:ext uri="{FF2B5EF4-FFF2-40B4-BE49-F238E27FC236}">
                <a16:creationId xmlns:a16="http://schemas.microsoft.com/office/drawing/2014/main" id="{194928DC-5466-CEEC-DFCF-71008DF64453}"/>
              </a:ext>
            </a:extLst>
          </p:cNvPr>
          <p:cNvSpPr txBox="1">
            <a:spLocks/>
          </p:cNvSpPr>
          <p:nvPr/>
        </p:nvSpPr>
        <p:spPr>
          <a:xfrm>
            <a:off x="9492629" y="1604464"/>
            <a:ext cx="1435050" cy="4246582"/>
          </a:xfrm>
          <a:prstGeom prst="rect">
            <a:avLst/>
          </a:prstGeom>
          <a:ln w="19050">
            <a:solidFill>
              <a:schemeClr val="accent1"/>
            </a:solidFill>
            <a:prstDash val="dash"/>
          </a:ln>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1400"/>
              </a:spcBef>
            </a:pPr>
            <a:r>
              <a:rPr lang="en-AU" sz="1600" b="1" dirty="0">
                <a:solidFill>
                  <a:schemeClr val="accent1"/>
                </a:solidFill>
              </a:rPr>
              <a:t>GBM</a:t>
            </a:r>
          </a:p>
          <a:p>
            <a:pPr algn="ctr">
              <a:spcBef>
                <a:spcPts val="1400"/>
              </a:spcBef>
            </a:pPr>
            <a:endParaRPr lang="en-AU" sz="1600" b="1" dirty="0">
              <a:solidFill>
                <a:schemeClr val="tx1"/>
              </a:solidFill>
            </a:endParaRPr>
          </a:p>
          <a:p>
            <a:pPr algn="ctr">
              <a:spcBef>
                <a:spcPts val="1400"/>
              </a:spcBef>
            </a:pPr>
            <a:r>
              <a:rPr lang="en-AU" sz="1600" b="1" dirty="0">
                <a:solidFill>
                  <a:schemeClr val="tx1"/>
                </a:solidFill>
              </a:rPr>
              <a:t>86%</a:t>
            </a:r>
          </a:p>
          <a:p>
            <a:pPr algn="ctr">
              <a:spcBef>
                <a:spcPts val="1400"/>
              </a:spcBef>
            </a:pPr>
            <a:endParaRPr lang="en-AU" sz="1600" b="1" dirty="0">
              <a:solidFill>
                <a:schemeClr val="tx1"/>
              </a:solidFill>
            </a:endParaRPr>
          </a:p>
          <a:p>
            <a:pPr algn="ctr">
              <a:spcBef>
                <a:spcPts val="1400"/>
              </a:spcBef>
            </a:pPr>
            <a:r>
              <a:rPr lang="en-AU" sz="1600" b="1" dirty="0">
                <a:solidFill>
                  <a:schemeClr val="tx1"/>
                </a:solidFill>
              </a:rPr>
              <a:t>87%</a:t>
            </a:r>
          </a:p>
          <a:p>
            <a:pPr algn="ctr">
              <a:spcBef>
                <a:spcPts val="1400"/>
              </a:spcBef>
            </a:pPr>
            <a:endParaRPr lang="en-AU" sz="1600" b="1" dirty="0">
              <a:solidFill>
                <a:schemeClr val="tx1"/>
              </a:solidFill>
            </a:endParaRPr>
          </a:p>
          <a:p>
            <a:pPr algn="ctr">
              <a:spcBef>
                <a:spcPts val="1400"/>
              </a:spcBef>
            </a:pPr>
            <a:r>
              <a:rPr lang="en-AU" sz="1600" b="1" dirty="0">
                <a:solidFill>
                  <a:schemeClr val="tx1"/>
                </a:solidFill>
              </a:rPr>
              <a:t>94%</a:t>
            </a:r>
          </a:p>
        </p:txBody>
      </p:sp>
      <p:sp>
        <p:nvSpPr>
          <p:cNvPr id="3" name="Content Placeholder 9">
            <a:extLst>
              <a:ext uri="{FF2B5EF4-FFF2-40B4-BE49-F238E27FC236}">
                <a16:creationId xmlns:a16="http://schemas.microsoft.com/office/drawing/2014/main" id="{6689CA1D-5ADB-5022-29D8-E475C8B5786B}"/>
              </a:ext>
            </a:extLst>
          </p:cNvPr>
          <p:cNvSpPr txBox="1">
            <a:spLocks/>
          </p:cNvSpPr>
          <p:nvPr/>
        </p:nvSpPr>
        <p:spPr>
          <a:xfrm>
            <a:off x="387808" y="837605"/>
            <a:ext cx="10300512" cy="553981"/>
          </a:xfrm>
          <a:prstGeom prst="rect">
            <a:avLst/>
          </a:prstGeom>
          <a:solidFill>
            <a:schemeClr val="bg1"/>
          </a:solidFill>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
            </a:pPr>
            <a:r>
              <a:rPr lang="en-AU" sz="1600" b="1" dirty="0">
                <a:solidFill>
                  <a:schemeClr val="accent1"/>
                </a:solidFill>
              </a:rPr>
              <a:t>GBM</a:t>
            </a:r>
            <a:r>
              <a:rPr lang="en-AU" sz="1600" dirty="0"/>
              <a:t> appears to deliver the best performance across all three evaluation metrics. Why (?)</a:t>
            </a:r>
            <a:endParaRPr lang="en-US" sz="1600" dirty="0"/>
          </a:p>
        </p:txBody>
      </p:sp>
    </p:spTree>
    <p:extLst>
      <p:ext uri="{BB962C8B-B14F-4D97-AF65-F5344CB8AC3E}">
        <p14:creationId xmlns:p14="http://schemas.microsoft.com/office/powerpoint/2010/main" val="11534047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3B925-C8E3-A3A5-F84C-D147DFA08ABD}"/>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94B5534D-98D8-9BF0-31BC-B2F9FD1EED1D}"/>
              </a:ext>
            </a:extLst>
          </p:cNvPr>
          <p:cNvSpPr>
            <a:spLocks noGrp="1"/>
          </p:cNvSpPr>
          <p:nvPr>
            <p:ph type="title"/>
          </p:nvPr>
        </p:nvSpPr>
        <p:spPr>
          <a:xfrm>
            <a:off x="387808" y="270717"/>
            <a:ext cx="8162689" cy="481123"/>
          </a:xfrm>
        </p:spPr>
        <p:txBody>
          <a:bodyPr/>
          <a:lstStyle/>
          <a:p>
            <a:r>
              <a:rPr lang="en-US" sz="2800" b="1" dirty="0">
                <a:latin typeface="Aptos" panose="020B0004020202020204" pitchFamily="34" charset="0"/>
                <a:cs typeface="Arial" panose="020B0604020202020204" pitchFamily="34" charset="0"/>
              </a:rPr>
              <a:t>1. Model Performance – GLM</a:t>
            </a:r>
          </a:p>
        </p:txBody>
      </p:sp>
      <p:sp>
        <p:nvSpPr>
          <p:cNvPr id="4" name="Slide Number Placeholder 3">
            <a:extLst>
              <a:ext uri="{FF2B5EF4-FFF2-40B4-BE49-F238E27FC236}">
                <a16:creationId xmlns:a16="http://schemas.microsoft.com/office/drawing/2014/main" id="{C43CA268-5F8D-1921-DC02-F395985EA1D7}"/>
              </a:ext>
            </a:extLst>
          </p:cNvPr>
          <p:cNvSpPr>
            <a:spLocks noGrp="1"/>
          </p:cNvSpPr>
          <p:nvPr>
            <p:ph type="sldNum" sz="quarter" idx="12"/>
          </p:nvPr>
        </p:nvSpPr>
        <p:spPr/>
        <p:txBody>
          <a:bodyPr/>
          <a:lstStyle/>
          <a:p>
            <a:fld id="{741AFF56-1126-4107-9C02-BC0EFBF16431}" type="slidenum">
              <a:rPr lang="en-GB" smtClean="0"/>
              <a:pPr/>
              <a:t>37</a:t>
            </a:fld>
            <a:endParaRPr lang="en-GB" dirty="0"/>
          </a:p>
        </p:txBody>
      </p:sp>
      <p:sp>
        <p:nvSpPr>
          <p:cNvPr id="2" name="Footer Placeholder 4">
            <a:extLst>
              <a:ext uri="{FF2B5EF4-FFF2-40B4-BE49-F238E27FC236}">
                <a16:creationId xmlns:a16="http://schemas.microsoft.com/office/drawing/2014/main" id="{1F8A469C-D034-F0D2-8113-455E32EAEE1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
        <p:nvSpPr>
          <p:cNvPr id="19" name="Content Placeholder 9">
            <a:extLst>
              <a:ext uri="{FF2B5EF4-FFF2-40B4-BE49-F238E27FC236}">
                <a16:creationId xmlns:a16="http://schemas.microsoft.com/office/drawing/2014/main" id="{8E13BA5F-7D68-767B-9A25-33F8E5D50805}"/>
              </a:ext>
            </a:extLst>
          </p:cNvPr>
          <p:cNvSpPr txBox="1">
            <a:spLocks/>
          </p:cNvSpPr>
          <p:nvPr/>
        </p:nvSpPr>
        <p:spPr>
          <a:xfrm>
            <a:off x="387808" y="763739"/>
            <a:ext cx="10300512" cy="904173"/>
          </a:xfrm>
          <a:prstGeom prst="rect">
            <a:avLst/>
          </a:prstGeom>
          <a:solidFill>
            <a:schemeClr val="bg1"/>
          </a:solidFill>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
            </a:pPr>
            <a:r>
              <a:rPr lang="en-AU" sz="1600" dirty="0"/>
              <a:t>Even though </a:t>
            </a:r>
            <a:r>
              <a:rPr lang="en-AU" sz="1600" b="1" dirty="0">
                <a:solidFill>
                  <a:schemeClr val="accent1"/>
                </a:solidFill>
              </a:rPr>
              <a:t>GLM</a:t>
            </a:r>
            <a:r>
              <a:rPr lang="en-AU" sz="1600" dirty="0"/>
              <a:t> (in this instance, Logistic Regression) applies non-linear transformation to the data, it may not always provide the best fit, potentially resulting in material prediction errors.</a:t>
            </a:r>
          </a:p>
          <a:p>
            <a:pPr marL="285750" indent="-285750">
              <a:spcBef>
                <a:spcPts val="600"/>
              </a:spcBef>
              <a:buFont typeface="Wingdings" panose="05000000000000000000" pitchFamily="2" charset="2"/>
              <a:buChar char="§"/>
            </a:pPr>
            <a:r>
              <a:rPr lang="en-US" sz="1600" dirty="0"/>
              <a:t>This is illustrated below using two features from the dataset, </a:t>
            </a:r>
            <a:r>
              <a:rPr lang="en-US" sz="1600" i="1" dirty="0"/>
              <a:t>Monthly Charges</a:t>
            </a:r>
            <a:r>
              <a:rPr lang="en-US" sz="1600" dirty="0"/>
              <a:t> and </a:t>
            </a:r>
            <a:r>
              <a:rPr lang="en-US" sz="1600" i="1" dirty="0"/>
              <a:t>Tenure</a:t>
            </a:r>
            <a:r>
              <a:rPr lang="en-US" sz="1600" dirty="0"/>
              <a:t>.</a:t>
            </a:r>
          </a:p>
          <a:p>
            <a:pPr marL="285750" indent="-285750">
              <a:spcBef>
                <a:spcPts val="1200"/>
              </a:spcBef>
              <a:buFont typeface="Wingdings" panose="05000000000000000000" pitchFamily="2" charset="2"/>
              <a:buChar char="§"/>
            </a:pPr>
            <a:endParaRPr lang="en-US" sz="1600" dirty="0"/>
          </a:p>
        </p:txBody>
      </p:sp>
      <p:pic>
        <p:nvPicPr>
          <p:cNvPr id="5" name="Picture 4" descr="A chart showing a number of numbers&#10;&#10;AI-generated content may be incorrect.">
            <a:extLst>
              <a:ext uri="{FF2B5EF4-FFF2-40B4-BE49-F238E27FC236}">
                <a16:creationId xmlns:a16="http://schemas.microsoft.com/office/drawing/2014/main" id="{8A527C86-EEB9-A471-0FC9-1928B19F7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808" y="2114673"/>
            <a:ext cx="6050195" cy="3635097"/>
          </a:xfrm>
          <a:prstGeom prst="rect">
            <a:avLst/>
          </a:prstGeom>
        </p:spPr>
      </p:pic>
      <p:pic>
        <p:nvPicPr>
          <p:cNvPr id="7" name="Picture 6" descr="A chart showing the growth of a customer churn&#10;&#10;AI-generated content may be incorrect.">
            <a:extLst>
              <a:ext uri="{FF2B5EF4-FFF2-40B4-BE49-F238E27FC236}">
                <a16:creationId xmlns:a16="http://schemas.microsoft.com/office/drawing/2014/main" id="{FD7E0D58-DD09-8CD8-E368-3DD55D1304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2382" y="2114673"/>
            <a:ext cx="6050193" cy="3635096"/>
          </a:xfrm>
          <a:prstGeom prst="rect">
            <a:avLst/>
          </a:prstGeom>
        </p:spPr>
      </p:pic>
      <p:cxnSp>
        <p:nvCxnSpPr>
          <p:cNvPr id="9" name="Straight Connector 8">
            <a:extLst>
              <a:ext uri="{FF2B5EF4-FFF2-40B4-BE49-F238E27FC236}">
                <a16:creationId xmlns:a16="http://schemas.microsoft.com/office/drawing/2014/main" id="{4B078529-8A5D-27B4-55A3-1AADE6B0C4F6}"/>
              </a:ext>
            </a:extLst>
          </p:cNvPr>
          <p:cNvCxnSpPr>
            <a:cxnSpLocks/>
          </p:cNvCxnSpPr>
          <p:nvPr/>
        </p:nvCxnSpPr>
        <p:spPr>
          <a:xfrm flipV="1">
            <a:off x="8153400" y="5954038"/>
            <a:ext cx="509693" cy="58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8">
            <a:extLst>
              <a:ext uri="{FF2B5EF4-FFF2-40B4-BE49-F238E27FC236}">
                <a16:creationId xmlns:a16="http://schemas.microsoft.com/office/drawing/2014/main" id="{A9751B67-1BEE-490E-C03B-65DC230224F2}"/>
              </a:ext>
            </a:extLst>
          </p:cNvPr>
          <p:cNvSpPr txBox="1">
            <a:spLocks/>
          </p:cNvSpPr>
          <p:nvPr/>
        </p:nvSpPr>
        <p:spPr>
          <a:xfrm>
            <a:off x="8761826" y="5884978"/>
            <a:ext cx="419551" cy="15619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b="1" dirty="0">
                <a:latin typeface="Aptos" panose="020B0004020202020204" pitchFamily="34" charset="0"/>
              </a:rPr>
              <a:t>GLM fit</a:t>
            </a:r>
          </a:p>
        </p:txBody>
      </p:sp>
      <p:cxnSp>
        <p:nvCxnSpPr>
          <p:cNvPr id="11" name="Straight Connector 10">
            <a:extLst>
              <a:ext uri="{FF2B5EF4-FFF2-40B4-BE49-F238E27FC236}">
                <a16:creationId xmlns:a16="http://schemas.microsoft.com/office/drawing/2014/main" id="{07F826D2-EE56-B522-C954-E8617372DB67}"/>
              </a:ext>
            </a:extLst>
          </p:cNvPr>
          <p:cNvCxnSpPr>
            <a:cxnSpLocks/>
          </p:cNvCxnSpPr>
          <p:nvPr/>
        </p:nvCxnSpPr>
        <p:spPr>
          <a:xfrm>
            <a:off x="6569183" y="5954038"/>
            <a:ext cx="470746" cy="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3" name="Content Placeholder 8">
            <a:extLst>
              <a:ext uri="{FF2B5EF4-FFF2-40B4-BE49-F238E27FC236}">
                <a16:creationId xmlns:a16="http://schemas.microsoft.com/office/drawing/2014/main" id="{DAC7182B-858D-C8A3-B763-2CFCA2294A45}"/>
              </a:ext>
            </a:extLst>
          </p:cNvPr>
          <p:cNvSpPr txBox="1">
            <a:spLocks/>
          </p:cNvSpPr>
          <p:nvPr/>
        </p:nvSpPr>
        <p:spPr>
          <a:xfrm>
            <a:off x="7132895" y="5872631"/>
            <a:ext cx="681002" cy="15619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b="1" dirty="0">
                <a:solidFill>
                  <a:schemeClr val="accent1"/>
                </a:solidFill>
                <a:latin typeface="Aptos" panose="020B0004020202020204" pitchFamily="34" charset="0"/>
              </a:rPr>
              <a:t>Best fit (benchmark)</a:t>
            </a:r>
          </a:p>
        </p:txBody>
      </p:sp>
      <p:sp>
        <p:nvSpPr>
          <p:cNvPr id="15" name="Content Placeholder 8">
            <a:extLst>
              <a:ext uri="{FF2B5EF4-FFF2-40B4-BE49-F238E27FC236}">
                <a16:creationId xmlns:a16="http://schemas.microsoft.com/office/drawing/2014/main" id="{E65690F7-B99D-7263-1378-4C4A145425E0}"/>
              </a:ext>
            </a:extLst>
          </p:cNvPr>
          <p:cNvSpPr txBox="1">
            <a:spLocks/>
          </p:cNvSpPr>
          <p:nvPr/>
        </p:nvSpPr>
        <p:spPr>
          <a:xfrm>
            <a:off x="9802022" y="5887665"/>
            <a:ext cx="529618" cy="14447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900" b="1" dirty="0">
              <a:latin typeface="Aptos" panose="020B0004020202020204" pitchFamily="34" charset="0"/>
            </a:endParaRPr>
          </a:p>
        </p:txBody>
      </p:sp>
      <p:sp>
        <p:nvSpPr>
          <p:cNvPr id="16" name="Content Placeholder 8">
            <a:extLst>
              <a:ext uri="{FF2B5EF4-FFF2-40B4-BE49-F238E27FC236}">
                <a16:creationId xmlns:a16="http://schemas.microsoft.com/office/drawing/2014/main" id="{252CABCC-58C3-F018-5882-F707866C0060}"/>
              </a:ext>
            </a:extLst>
          </p:cNvPr>
          <p:cNvSpPr txBox="1">
            <a:spLocks/>
          </p:cNvSpPr>
          <p:nvPr/>
        </p:nvSpPr>
        <p:spPr>
          <a:xfrm>
            <a:off x="10396234" y="5875942"/>
            <a:ext cx="419551" cy="15619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b="1" dirty="0">
                <a:latin typeface="Aptos" panose="020B0004020202020204" pitchFamily="34" charset="0"/>
              </a:rPr>
              <a:t>Error</a:t>
            </a:r>
          </a:p>
        </p:txBody>
      </p:sp>
      <p:sp>
        <p:nvSpPr>
          <p:cNvPr id="17" name="Content Placeholder 3">
            <a:extLst>
              <a:ext uri="{FF2B5EF4-FFF2-40B4-BE49-F238E27FC236}">
                <a16:creationId xmlns:a16="http://schemas.microsoft.com/office/drawing/2014/main" id="{4188DAFF-8F30-4442-66E4-3EFEF4B83213}"/>
              </a:ext>
            </a:extLst>
          </p:cNvPr>
          <p:cNvSpPr>
            <a:spLocks noGrp="1"/>
          </p:cNvSpPr>
          <p:nvPr>
            <p:ph idx="1"/>
          </p:nvPr>
        </p:nvSpPr>
        <p:spPr>
          <a:xfrm>
            <a:off x="590169" y="1786411"/>
            <a:ext cx="1669416" cy="284887"/>
          </a:xfrm>
        </p:spPr>
        <p:txBody>
          <a:bodyPr anchor="ctr"/>
          <a:lstStyle/>
          <a:p>
            <a:pPr lvl="1"/>
            <a:r>
              <a:rPr lang="en-US" b="1" dirty="0">
                <a:solidFill>
                  <a:schemeClr val="accent1"/>
                </a:solidFill>
                <a:latin typeface="Aptos" panose="020B0004020202020204" pitchFamily="34" charset="0"/>
              </a:rPr>
              <a:t>Figure 1 – Raw data</a:t>
            </a:r>
          </a:p>
        </p:txBody>
      </p:sp>
      <p:sp>
        <p:nvSpPr>
          <p:cNvPr id="18" name="Content Placeholder 3">
            <a:extLst>
              <a:ext uri="{FF2B5EF4-FFF2-40B4-BE49-F238E27FC236}">
                <a16:creationId xmlns:a16="http://schemas.microsoft.com/office/drawing/2014/main" id="{DCBCDB41-6D54-B930-E06F-A4441A176994}"/>
              </a:ext>
            </a:extLst>
          </p:cNvPr>
          <p:cNvSpPr txBox="1">
            <a:spLocks/>
          </p:cNvSpPr>
          <p:nvPr/>
        </p:nvSpPr>
        <p:spPr>
          <a:xfrm>
            <a:off x="6118810" y="1786411"/>
            <a:ext cx="2129077" cy="284887"/>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dirty="0">
                <a:solidFill>
                  <a:schemeClr val="accent1"/>
                </a:solidFill>
                <a:latin typeface="Aptos" panose="020B0004020202020204" pitchFamily="34" charset="0"/>
              </a:rPr>
              <a:t>Figure 2 – GLM vs. best fit</a:t>
            </a:r>
          </a:p>
        </p:txBody>
      </p:sp>
    </p:spTree>
    <p:extLst>
      <p:ext uri="{BB962C8B-B14F-4D97-AF65-F5344CB8AC3E}">
        <p14:creationId xmlns:p14="http://schemas.microsoft.com/office/powerpoint/2010/main" val="689252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2DAE9-6467-1FAD-2E47-8CC7CF2E513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541A647D-4613-7297-1321-9A10CE59EDC0}"/>
              </a:ext>
            </a:extLst>
          </p:cNvPr>
          <p:cNvSpPr>
            <a:spLocks noGrp="1"/>
          </p:cNvSpPr>
          <p:nvPr>
            <p:ph type="title"/>
          </p:nvPr>
        </p:nvSpPr>
        <p:spPr>
          <a:xfrm>
            <a:off x="387808" y="270717"/>
            <a:ext cx="8162689" cy="481123"/>
          </a:xfrm>
        </p:spPr>
        <p:txBody>
          <a:bodyPr/>
          <a:lstStyle/>
          <a:p>
            <a:r>
              <a:rPr lang="en-US" sz="2800" b="1" dirty="0">
                <a:latin typeface="Aptos" panose="020B0004020202020204" pitchFamily="34" charset="0"/>
                <a:cs typeface="Arial" panose="020B0604020202020204" pitchFamily="34" charset="0"/>
              </a:rPr>
              <a:t>1. Model Performance – GBM</a:t>
            </a:r>
          </a:p>
        </p:txBody>
      </p:sp>
      <p:sp>
        <p:nvSpPr>
          <p:cNvPr id="4" name="Slide Number Placeholder 3">
            <a:extLst>
              <a:ext uri="{FF2B5EF4-FFF2-40B4-BE49-F238E27FC236}">
                <a16:creationId xmlns:a16="http://schemas.microsoft.com/office/drawing/2014/main" id="{26C14D9A-FA0D-4DBD-0BAA-93BFBDA7BCC4}"/>
              </a:ext>
            </a:extLst>
          </p:cNvPr>
          <p:cNvSpPr>
            <a:spLocks noGrp="1"/>
          </p:cNvSpPr>
          <p:nvPr>
            <p:ph type="sldNum" sz="quarter" idx="12"/>
          </p:nvPr>
        </p:nvSpPr>
        <p:spPr/>
        <p:txBody>
          <a:bodyPr/>
          <a:lstStyle/>
          <a:p>
            <a:fld id="{741AFF56-1126-4107-9C02-BC0EFBF16431}" type="slidenum">
              <a:rPr lang="en-GB" smtClean="0"/>
              <a:pPr/>
              <a:t>38</a:t>
            </a:fld>
            <a:endParaRPr lang="en-GB" dirty="0"/>
          </a:p>
        </p:txBody>
      </p:sp>
      <p:sp>
        <p:nvSpPr>
          <p:cNvPr id="2" name="Footer Placeholder 4">
            <a:extLst>
              <a:ext uri="{FF2B5EF4-FFF2-40B4-BE49-F238E27FC236}">
                <a16:creationId xmlns:a16="http://schemas.microsoft.com/office/drawing/2014/main" id="{0E5105A6-F5B5-A515-3586-74198786A98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
        <p:nvSpPr>
          <p:cNvPr id="19" name="Content Placeholder 9">
            <a:extLst>
              <a:ext uri="{FF2B5EF4-FFF2-40B4-BE49-F238E27FC236}">
                <a16:creationId xmlns:a16="http://schemas.microsoft.com/office/drawing/2014/main" id="{F2DA6CB4-2E60-45C7-B3AB-6113CF29847F}"/>
              </a:ext>
            </a:extLst>
          </p:cNvPr>
          <p:cNvSpPr txBox="1">
            <a:spLocks/>
          </p:cNvSpPr>
          <p:nvPr/>
        </p:nvSpPr>
        <p:spPr>
          <a:xfrm>
            <a:off x="387808" y="807946"/>
            <a:ext cx="10300512" cy="873438"/>
          </a:xfrm>
          <a:prstGeom prst="rect">
            <a:avLst/>
          </a:prstGeom>
          <a:solidFill>
            <a:schemeClr val="bg1"/>
          </a:solidFill>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200"/>
              </a:spcBef>
              <a:buFont typeface="Wingdings" panose="05000000000000000000" pitchFamily="2" charset="2"/>
              <a:buChar char="§"/>
            </a:pPr>
            <a:r>
              <a:rPr lang="en-US" sz="1600" dirty="0"/>
              <a:t>With decision rules learned, </a:t>
            </a:r>
            <a:r>
              <a:rPr lang="en-US" sz="1600" b="1" dirty="0">
                <a:solidFill>
                  <a:schemeClr val="accent1"/>
                </a:solidFill>
              </a:rPr>
              <a:t>GBM</a:t>
            </a:r>
            <a:r>
              <a:rPr lang="en-US" sz="1600" dirty="0"/>
              <a:t> is able to capture a more non-linear decision boundary.</a:t>
            </a:r>
          </a:p>
          <a:p>
            <a:pPr marL="285750" indent="-285750">
              <a:spcBef>
                <a:spcPts val="1200"/>
              </a:spcBef>
              <a:buFont typeface="Wingdings" panose="05000000000000000000" pitchFamily="2" charset="2"/>
              <a:buChar char="§"/>
            </a:pPr>
            <a:r>
              <a:rPr lang="en-US" sz="1600" dirty="0"/>
              <a:t>As illustrated below, this results in reduced prediction errors.</a:t>
            </a:r>
          </a:p>
          <a:p>
            <a:pPr marL="285750" indent="-285750">
              <a:spcBef>
                <a:spcPts val="1200"/>
              </a:spcBef>
              <a:buFont typeface="Wingdings" panose="05000000000000000000" pitchFamily="2" charset="2"/>
              <a:buChar char="§"/>
            </a:pPr>
            <a:endParaRPr lang="en-US" sz="1600" dirty="0"/>
          </a:p>
        </p:txBody>
      </p:sp>
      <p:cxnSp>
        <p:nvCxnSpPr>
          <p:cNvPr id="31" name="Straight Connector 30">
            <a:extLst>
              <a:ext uri="{FF2B5EF4-FFF2-40B4-BE49-F238E27FC236}">
                <a16:creationId xmlns:a16="http://schemas.microsoft.com/office/drawing/2014/main" id="{FDDD288D-1894-66B6-947B-4EE94A97FD66}"/>
              </a:ext>
            </a:extLst>
          </p:cNvPr>
          <p:cNvCxnSpPr>
            <a:cxnSpLocks/>
          </p:cNvCxnSpPr>
          <p:nvPr/>
        </p:nvCxnSpPr>
        <p:spPr>
          <a:xfrm>
            <a:off x="7985603" y="6025191"/>
            <a:ext cx="5107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Content Placeholder 8">
            <a:extLst>
              <a:ext uri="{FF2B5EF4-FFF2-40B4-BE49-F238E27FC236}">
                <a16:creationId xmlns:a16="http://schemas.microsoft.com/office/drawing/2014/main" id="{6756334C-826F-1A90-F20D-30BB3D47192D}"/>
              </a:ext>
            </a:extLst>
          </p:cNvPr>
          <p:cNvSpPr txBox="1">
            <a:spLocks/>
          </p:cNvSpPr>
          <p:nvPr/>
        </p:nvSpPr>
        <p:spPr>
          <a:xfrm>
            <a:off x="8594029" y="5956131"/>
            <a:ext cx="419551" cy="15619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b="1" dirty="0">
                <a:latin typeface="Aptos" panose="020B0004020202020204" pitchFamily="34" charset="0"/>
              </a:rPr>
              <a:t>GBM fit</a:t>
            </a:r>
          </a:p>
        </p:txBody>
      </p:sp>
      <p:cxnSp>
        <p:nvCxnSpPr>
          <p:cNvPr id="34" name="Straight Connector 33">
            <a:extLst>
              <a:ext uri="{FF2B5EF4-FFF2-40B4-BE49-F238E27FC236}">
                <a16:creationId xmlns:a16="http://schemas.microsoft.com/office/drawing/2014/main" id="{70E47BF5-49F1-959D-02E8-652B1A505D92}"/>
              </a:ext>
            </a:extLst>
          </p:cNvPr>
          <p:cNvCxnSpPr>
            <a:cxnSpLocks/>
          </p:cNvCxnSpPr>
          <p:nvPr/>
        </p:nvCxnSpPr>
        <p:spPr>
          <a:xfrm>
            <a:off x="6402940" y="6034228"/>
            <a:ext cx="470746" cy="0"/>
          </a:xfrm>
          <a:prstGeom prst="line">
            <a:avLst/>
          </a:prstGeom>
          <a:ln w="285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44" name="Content Placeholder 8">
            <a:extLst>
              <a:ext uri="{FF2B5EF4-FFF2-40B4-BE49-F238E27FC236}">
                <a16:creationId xmlns:a16="http://schemas.microsoft.com/office/drawing/2014/main" id="{8A5FB940-93CB-CF2D-2777-DAA3F83FFB3B}"/>
              </a:ext>
            </a:extLst>
          </p:cNvPr>
          <p:cNvSpPr txBox="1">
            <a:spLocks/>
          </p:cNvSpPr>
          <p:nvPr/>
        </p:nvSpPr>
        <p:spPr>
          <a:xfrm>
            <a:off x="6994279" y="5947095"/>
            <a:ext cx="681002" cy="15619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b="1" dirty="0">
                <a:solidFill>
                  <a:schemeClr val="accent1"/>
                </a:solidFill>
                <a:latin typeface="Aptos" panose="020B0004020202020204" pitchFamily="34" charset="0"/>
              </a:rPr>
              <a:t>Best fit (benchmark)</a:t>
            </a:r>
          </a:p>
        </p:txBody>
      </p:sp>
      <p:sp>
        <p:nvSpPr>
          <p:cNvPr id="45" name="Content Placeholder 8">
            <a:extLst>
              <a:ext uri="{FF2B5EF4-FFF2-40B4-BE49-F238E27FC236}">
                <a16:creationId xmlns:a16="http://schemas.microsoft.com/office/drawing/2014/main" id="{A106A3E6-4C81-4054-559E-EAAFA39C81BE}"/>
              </a:ext>
            </a:extLst>
          </p:cNvPr>
          <p:cNvSpPr txBox="1">
            <a:spLocks/>
          </p:cNvSpPr>
          <p:nvPr/>
        </p:nvSpPr>
        <p:spPr>
          <a:xfrm>
            <a:off x="9634225" y="5958818"/>
            <a:ext cx="529618" cy="144470"/>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900" b="1" dirty="0">
              <a:latin typeface="Aptos" panose="020B0004020202020204" pitchFamily="34" charset="0"/>
            </a:endParaRPr>
          </a:p>
        </p:txBody>
      </p:sp>
      <p:sp>
        <p:nvSpPr>
          <p:cNvPr id="46" name="Content Placeholder 8">
            <a:extLst>
              <a:ext uri="{FF2B5EF4-FFF2-40B4-BE49-F238E27FC236}">
                <a16:creationId xmlns:a16="http://schemas.microsoft.com/office/drawing/2014/main" id="{D4FC7825-A8E5-879F-C309-FDA4D5D21DA0}"/>
              </a:ext>
            </a:extLst>
          </p:cNvPr>
          <p:cNvSpPr txBox="1">
            <a:spLocks/>
          </p:cNvSpPr>
          <p:nvPr/>
        </p:nvSpPr>
        <p:spPr>
          <a:xfrm>
            <a:off x="10228437" y="5947095"/>
            <a:ext cx="419551" cy="156193"/>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900" b="1" dirty="0">
                <a:latin typeface="Aptos" panose="020B0004020202020204" pitchFamily="34" charset="0"/>
              </a:rPr>
              <a:t>Error</a:t>
            </a:r>
          </a:p>
        </p:txBody>
      </p:sp>
      <p:pic>
        <p:nvPicPr>
          <p:cNvPr id="5" name="Picture 4" descr="A diagram of a chart&#10;&#10;AI-generated content may be incorrect.">
            <a:extLst>
              <a:ext uri="{FF2B5EF4-FFF2-40B4-BE49-F238E27FC236}">
                <a16:creationId xmlns:a16="http://schemas.microsoft.com/office/drawing/2014/main" id="{ED80398A-CD9F-6402-4989-2369B165EF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6128" y="2106001"/>
            <a:ext cx="6062953" cy="3642762"/>
          </a:xfrm>
          <a:prstGeom prst="rect">
            <a:avLst/>
          </a:prstGeom>
        </p:spPr>
      </p:pic>
      <p:pic>
        <p:nvPicPr>
          <p:cNvPr id="7" name="Picture 6" descr="A diagram of a number of charge&#10;&#10;AI-generated content may be incorrect.">
            <a:extLst>
              <a:ext uri="{FF2B5EF4-FFF2-40B4-BE49-F238E27FC236}">
                <a16:creationId xmlns:a16="http://schemas.microsoft.com/office/drawing/2014/main" id="{F34D5CFF-3E92-6D33-418A-259C1F0569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026" y="2232361"/>
            <a:ext cx="4306025" cy="3451152"/>
          </a:xfrm>
          <a:prstGeom prst="rect">
            <a:avLst/>
          </a:prstGeom>
        </p:spPr>
      </p:pic>
      <p:cxnSp>
        <p:nvCxnSpPr>
          <p:cNvPr id="10" name="Straight Arrow Connector 9">
            <a:extLst>
              <a:ext uri="{FF2B5EF4-FFF2-40B4-BE49-F238E27FC236}">
                <a16:creationId xmlns:a16="http://schemas.microsoft.com/office/drawing/2014/main" id="{908821A8-4793-2386-A5DC-B57870A09E59}"/>
              </a:ext>
            </a:extLst>
          </p:cNvPr>
          <p:cNvCxnSpPr/>
          <p:nvPr/>
        </p:nvCxnSpPr>
        <p:spPr>
          <a:xfrm>
            <a:off x="4815841" y="3257973"/>
            <a:ext cx="52154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54E1315-C8C2-9604-A7EA-2C0A5A4C3286}"/>
              </a:ext>
            </a:extLst>
          </p:cNvPr>
          <p:cNvCxnSpPr/>
          <p:nvPr/>
        </p:nvCxnSpPr>
        <p:spPr>
          <a:xfrm>
            <a:off x="4815841" y="4324774"/>
            <a:ext cx="52154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3">
            <a:extLst>
              <a:ext uri="{FF2B5EF4-FFF2-40B4-BE49-F238E27FC236}">
                <a16:creationId xmlns:a16="http://schemas.microsoft.com/office/drawing/2014/main" id="{B4827C8D-0CD0-9CEA-5CF9-20AFB60E470A}"/>
              </a:ext>
            </a:extLst>
          </p:cNvPr>
          <p:cNvSpPr>
            <a:spLocks noGrp="1"/>
          </p:cNvSpPr>
          <p:nvPr>
            <p:ph idx="1"/>
          </p:nvPr>
        </p:nvSpPr>
        <p:spPr>
          <a:xfrm>
            <a:off x="590168" y="1786411"/>
            <a:ext cx="2710815" cy="319590"/>
          </a:xfrm>
        </p:spPr>
        <p:txBody>
          <a:bodyPr anchor="ctr"/>
          <a:lstStyle/>
          <a:p>
            <a:pPr lvl="1"/>
            <a:r>
              <a:rPr lang="en-US" b="1" dirty="0">
                <a:solidFill>
                  <a:schemeClr val="accent1"/>
                </a:solidFill>
                <a:latin typeface="Aptos" panose="020B0004020202020204" pitchFamily="34" charset="0"/>
              </a:rPr>
              <a:t>Figure 3 – Rules learned by GBM</a:t>
            </a:r>
          </a:p>
        </p:txBody>
      </p:sp>
      <p:sp>
        <p:nvSpPr>
          <p:cNvPr id="6" name="Content Placeholder 3">
            <a:extLst>
              <a:ext uri="{FF2B5EF4-FFF2-40B4-BE49-F238E27FC236}">
                <a16:creationId xmlns:a16="http://schemas.microsoft.com/office/drawing/2014/main" id="{5AEEDAD7-E537-DB68-4A05-EBC190DC847D}"/>
              </a:ext>
            </a:extLst>
          </p:cNvPr>
          <p:cNvSpPr txBox="1">
            <a:spLocks/>
          </p:cNvSpPr>
          <p:nvPr/>
        </p:nvSpPr>
        <p:spPr>
          <a:xfrm>
            <a:off x="5785495" y="1808054"/>
            <a:ext cx="2710815" cy="319590"/>
          </a:xfrm>
          <a:prstGeom prst="rect">
            <a:avLst/>
          </a:prstGeom>
        </p:spPr>
        <p:txBody>
          <a:bodyPr vert="horz" lIns="0" tIns="0" rIns="0" bIns="0" rtlCol="0" anchor="ctr"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dirty="0">
                <a:solidFill>
                  <a:schemeClr val="accent1"/>
                </a:solidFill>
                <a:latin typeface="Aptos" panose="020B0004020202020204" pitchFamily="34" charset="0"/>
              </a:rPr>
              <a:t>Figure 4 – GBM vs. best fit</a:t>
            </a:r>
          </a:p>
        </p:txBody>
      </p:sp>
    </p:spTree>
    <p:extLst>
      <p:ext uri="{BB962C8B-B14F-4D97-AF65-F5344CB8AC3E}">
        <p14:creationId xmlns:p14="http://schemas.microsoft.com/office/powerpoint/2010/main" val="30560586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31815-E1CA-15C6-F6E1-AED1542173C9}"/>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26121D7-8D06-A83F-F915-3ADC187FC523}"/>
              </a:ext>
            </a:extLst>
          </p:cNvPr>
          <p:cNvSpPr>
            <a:spLocks noGrp="1"/>
          </p:cNvSpPr>
          <p:nvPr>
            <p:ph idx="1"/>
          </p:nvPr>
        </p:nvSpPr>
        <p:spPr>
          <a:xfrm>
            <a:off x="326849" y="650613"/>
            <a:ext cx="5512561" cy="3187198"/>
          </a:xfrm>
        </p:spPr>
        <p:txBody>
          <a:bodyPr/>
          <a:lstStyle/>
          <a:p>
            <a:pPr lvl="1"/>
            <a:endParaRPr lang="en-AU" sz="1600" b="1" dirty="0">
              <a:solidFill>
                <a:schemeClr val="accent1"/>
              </a:solidFill>
              <a:cs typeface="Arial" panose="020B0604020202020204" pitchFamily="34" charset="0"/>
            </a:endParaRPr>
          </a:p>
          <a:p>
            <a:pPr lvl="1"/>
            <a:r>
              <a:rPr lang="en-AU" sz="1600" b="1" dirty="0">
                <a:solidFill>
                  <a:schemeClr val="accent1"/>
                </a:solidFill>
                <a:cs typeface="Arial" panose="020B0604020202020204" pitchFamily="34" charset="0"/>
              </a:rPr>
              <a:t>Where interpretations align</a:t>
            </a:r>
          </a:p>
          <a:p>
            <a:pPr lvl="1"/>
            <a:endParaRPr lang="en-AU" sz="1600" b="1" dirty="0">
              <a:solidFill>
                <a:schemeClr val="accent1"/>
              </a:solidFill>
              <a:cs typeface="Arial" panose="020B0604020202020204" pitchFamily="34" charset="0"/>
            </a:endParaRPr>
          </a:p>
          <a:p>
            <a:pPr lvl="1"/>
            <a:r>
              <a:rPr lang="en-AU" sz="1600" dirty="0">
                <a:cs typeface="Arial" panose="020B0604020202020204" pitchFamily="34" charset="0"/>
              </a:rPr>
              <a:t>It is </a:t>
            </a:r>
            <a:r>
              <a:rPr lang="en-AU" sz="1600" i="1" dirty="0">
                <a:cs typeface="Arial" panose="020B0604020202020204" pitchFamily="34" charset="0"/>
              </a:rPr>
              <a:t>generally</a:t>
            </a:r>
            <a:r>
              <a:rPr lang="en-AU" sz="1600" dirty="0">
                <a:cs typeface="Arial" panose="020B0604020202020204" pitchFamily="34" charset="0"/>
              </a:rPr>
              <a:t> expected that the same features demonstrate broadly similar influence with respect to lapse outcomes between models. For example:</a:t>
            </a:r>
          </a:p>
          <a:p>
            <a:pPr marL="290512" lvl="1" indent="-285750">
              <a:buFont typeface="Wingdings" panose="05000000000000000000" pitchFamily="2" charset="2"/>
              <a:buChar char="§"/>
            </a:pPr>
            <a:endParaRPr lang="en-AU" sz="1600" dirty="0">
              <a:cs typeface="Arial" panose="020B0604020202020204" pitchFamily="34" charset="0"/>
            </a:endParaRPr>
          </a:p>
          <a:p>
            <a:pPr marL="290512" lvl="1" indent="-285750">
              <a:buFont typeface="Wingdings" panose="05000000000000000000" pitchFamily="2" charset="2"/>
              <a:buChar char="§"/>
            </a:pPr>
            <a:r>
              <a:rPr lang="en-AU" sz="1600" dirty="0">
                <a:cs typeface="Arial" panose="020B0604020202020204" pitchFamily="34" charset="0"/>
              </a:rPr>
              <a:t>The </a:t>
            </a:r>
            <a:r>
              <a:rPr lang="en-AU" sz="1600" i="1" dirty="0">
                <a:cs typeface="Arial" panose="020B0604020202020204" pitchFamily="34" charset="0"/>
              </a:rPr>
              <a:t>Tenure</a:t>
            </a:r>
            <a:r>
              <a:rPr lang="en-AU" sz="1600" dirty="0">
                <a:cs typeface="Arial" panose="020B0604020202020204" pitchFamily="34" charset="0"/>
              </a:rPr>
              <a:t> feature was identified as an important feature by both models, and similar interpretation of the feature was offered by both models (i.e. lapses on average reduced as tenure increased, as indicated by the negative sign of the </a:t>
            </a:r>
            <a:r>
              <a:rPr lang="el-GR" sz="1600" i="1" dirty="0">
                <a:cs typeface="Arial" panose="020B0604020202020204" pitchFamily="34" charset="0"/>
              </a:rPr>
              <a:t>β</a:t>
            </a:r>
            <a:r>
              <a:rPr lang="en-AU" sz="1600" dirty="0">
                <a:cs typeface="Arial" panose="020B0604020202020204" pitchFamily="34" charset="0"/>
              </a:rPr>
              <a:t> coefficient under the </a:t>
            </a:r>
            <a:r>
              <a:rPr lang="en-AU" sz="1600" b="1" dirty="0">
                <a:solidFill>
                  <a:schemeClr val="accent1"/>
                </a:solidFill>
                <a:cs typeface="Arial" panose="020B0604020202020204" pitchFamily="34" charset="0"/>
              </a:rPr>
              <a:t>GLM</a:t>
            </a:r>
            <a:r>
              <a:rPr lang="en-AU" sz="1600" dirty="0">
                <a:cs typeface="Arial" panose="020B0604020202020204" pitchFamily="34" charset="0"/>
              </a:rPr>
              <a:t> and dependency plot below under the </a:t>
            </a:r>
            <a:r>
              <a:rPr lang="en-AU" sz="1600" b="1" dirty="0">
                <a:solidFill>
                  <a:schemeClr val="accent1"/>
                </a:solidFill>
                <a:cs typeface="Arial" panose="020B0604020202020204" pitchFamily="34" charset="0"/>
              </a:rPr>
              <a:t>GBM</a:t>
            </a:r>
            <a:r>
              <a:rPr lang="en-AU" sz="1600" dirty="0">
                <a:cs typeface="Arial" panose="020B0604020202020204" pitchFamily="34" charset="0"/>
              </a:rPr>
              <a:t>).</a:t>
            </a:r>
            <a:endParaRPr lang="en-US" sz="1600" dirty="0">
              <a:cs typeface="Arial" panose="020B0604020202020204" pitchFamily="34" charset="0"/>
            </a:endParaRPr>
          </a:p>
        </p:txBody>
      </p:sp>
      <p:sp>
        <p:nvSpPr>
          <p:cNvPr id="5" name="Slide Number Placeholder 4">
            <a:extLst>
              <a:ext uri="{FF2B5EF4-FFF2-40B4-BE49-F238E27FC236}">
                <a16:creationId xmlns:a16="http://schemas.microsoft.com/office/drawing/2014/main" id="{4713180B-3A04-4752-8628-C9AC9640C4FB}"/>
              </a:ext>
            </a:extLst>
          </p:cNvPr>
          <p:cNvSpPr>
            <a:spLocks noGrp="1"/>
          </p:cNvSpPr>
          <p:nvPr>
            <p:ph type="sldNum" sz="quarter" idx="12"/>
          </p:nvPr>
        </p:nvSpPr>
        <p:spPr/>
        <p:txBody>
          <a:bodyPr/>
          <a:lstStyle/>
          <a:p>
            <a:fld id="{741AFF56-1126-4107-9C02-BC0EFBF16431}" type="slidenum">
              <a:rPr lang="en-GB" smtClean="0"/>
              <a:pPr/>
              <a:t>39</a:t>
            </a:fld>
            <a:endParaRPr lang="en-GB" dirty="0"/>
          </a:p>
        </p:txBody>
      </p:sp>
      <p:pic>
        <p:nvPicPr>
          <p:cNvPr id="11" name="Picture Placeholder 11" descr="A blue and white background&#10;&#10;AI-generated content may be incorrect.">
            <a:extLst>
              <a:ext uri="{FF2B5EF4-FFF2-40B4-BE49-F238E27FC236}">
                <a16:creationId xmlns:a16="http://schemas.microsoft.com/office/drawing/2014/main" id="{DEFF82ED-7A19-B8AC-FD1A-B35B840BAC2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936" r="25936"/>
          <a:stretch>
            <a:fillRect/>
          </a:stretch>
        </p:blipFill>
        <p:spPr>
          <a:xfrm>
            <a:off x="6096000" y="0"/>
            <a:ext cx="6096000" cy="6858000"/>
          </a:xfrm>
          <a:solidFill>
            <a:schemeClr val="accent1">
              <a:lumMod val="20000"/>
              <a:lumOff val="80000"/>
            </a:schemeClr>
          </a:solidFill>
        </p:spPr>
      </p:pic>
      <p:sp>
        <p:nvSpPr>
          <p:cNvPr id="13" name="Content Placeholder 3">
            <a:extLst>
              <a:ext uri="{FF2B5EF4-FFF2-40B4-BE49-F238E27FC236}">
                <a16:creationId xmlns:a16="http://schemas.microsoft.com/office/drawing/2014/main" id="{6CD79E6E-29F1-0665-D1F4-40C4A89E7265}"/>
              </a:ext>
            </a:extLst>
          </p:cNvPr>
          <p:cNvSpPr txBox="1">
            <a:spLocks/>
          </p:cNvSpPr>
          <p:nvPr/>
        </p:nvSpPr>
        <p:spPr>
          <a:xfrm>
            <a:off x="6468999" y="650986"/>
            <a:ext cx="5512561" cy="5873027"/>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AU" sz="1600" b="1" dirty="0">
              <a:solidFill>
                <a:schemeClr val="accent1"/>
              </a:solidFill>
              <a:cs typeface="Arial" panose="020B0604020202020204" pitchFamily="34" charset="0"/>
            </a:endParaRPr>
          </a:p>
          <a:p>
            <a:pPr lvl="1"/>
            <a:r>
              <a:rPr lang="en-AU" sz="1600" b="1" dirty="0">
                <a:solidFill>
                  <a:schemeClr val="accent1"/>
                </a:solidFill>
                <a:cs typeface="Arial" panose="020B0604020202020204" pitchFamily="34" charset="0"/>
              </a:rPr>
              <a:t>Where interpretations may </a:t>
            </a:r>
            <a:r>
              <a:rPr lang="en-AU" sz="1600" b="1" u="sng" dirty="0">
                <a:solidFill>
                  <a:schemeClr val="accent1"/>
                </a:solidFill>
                <a:cs typeface="Arial" panose="020B0604020202020204" pitchFamily="34" charset="0"/>
              </a:rPr>
              <a:t>NOT</a:t>
            </a:r>
            <a:r>
              <a:rPr lang="en-AU" sz="1600" b="1" dirty="0">
                <a:solidFill>
                  <a:schemeClr val="accent1"/>
                </a:solidFill>
                <a:cs typeface="Arial" panose="020B0604020202020204" pitchFamily="34" charset="0"/>
              </a:rPr>
              <a:t> align</a:t>
            </a:r>
          </a:p>
          <a:p>
            <a:pPr lvl="1"/>
            <a:endParaRPr lang="en-AU" sz="1600" b="1" dirty="0">
              <a:solidFill>
                <a:schemeClr val="accent1"/>
              </a:solidFill>
              <a:cs typeface="Arial" panose="020B0604020202020204" pitchFamily="34" charset="0"/>
            </a:endParaRPr>
          </a:p>
          <a:p>
            <a:pPr lvl="1"/>
            <a:r>
              <a:rPr lang="en-AU" sz="1600" b="1" dirty="0">
                <a:solidFill>
                  <a:schemeClr val="accent1"/>
                </a:solidFill>
                <a:cs typeface="Arial" panose="020B0604020202020204" pitchFamily="34" charset="0"/>
              </a:rPr>
              <a:t>Interpreting results from a GBM can be more challenging than from a GLM</a:t>
            </a:r>
            <a:r>
              <a:rPr lang="en-AU" sz="1600" dirty="0">
                <a:cs typeface="Arial" panose="020B0604020202020204" pitchFamily="34" charset="0"/>
              </a:rPr>
              <a:t>, especially when assessing influence of specific features. For example:</a:t>
            </a:r>
          </a:p>
          <a:p>
            <a:pPr marL="290512" lvl="1" indent="-285750">
              <a:buFont typeface="Wingdings" panose="05000000000000000000" pitchFamily="2" charset="2"/>
              <a:buChar char="§"/>
            </a:pPr>
            <a:endParaRPr lang="en-AU" sz="1600" dirty="0">
              <a:cs typeface="Arial" panose="020B0604020202020204" pitchFamily="34" charset="0"/>
            </a:endParaRPr>
          </a:p>
          <a:p>
            <a:pPr marL="290512" lvl="1" indent="-285750">
              <a:buFont typeface="Wingdings" panose="05000000000000000000" pitchFamily="2" charset="2"/>
              <a:buChar char="§"/>
            </a:pPr>
            <a:r>
              <a:rPr lang="en-AU" sz="1600" dirty="0">
                <a:cs typeface="Arial" panose="020B0604020202020204" pitchFamily="34" charset="0"/>
              </a:rPr>
              <a:t>GBM might not provide the right signal for assessing Pricing Elasticity.</a:t>
            </a:r>
          </a:p>
          <a:p>
            <a:pPr marL="290512" lvl="1" indent="-285750">
              <a:buFont typeface="Wingdings" panose="05000000000000000000" pitchFamily="2" charset="2"/>
              <a:buChar char="§"/>
            </a:pPr>
            <a:endParaRPr lang="en-AU" sz="1600" dirty="0">
              <a:cs typeface="Arial" panose="020B0604020202020204" pitchFamily="34" charset="0"/>
            </a:endParaRPr>
          </a:p>
          <a:p>
            <a:pPr marL="290512" lvl="1" indent="-285750">
              <a:buFont typeface="Wingdings" panose="05000000000000000000" pitchFamily="2" charset="2"/>
              <a:buChar char="§"/>
            </a:pPr>
            <a:endParaRPr lang="en-AU" sz="1600" dirty="0">
              <a:cs typeface="Arial" panose="020B0604020202020204" pitchFamily="34" charset="0"/>
            </a:endParaRPr>
          </a:p>
          <a:p>
            <a:pPr marL="290512" lvl="1" indent="-285750">
              <a:buFont typeface="Wingdings" panose="05000000000000000000" pitchFamily="2" charset="2"/>
              <a:buChar char="§"/>
            </a:pPr>
            <a:r>
              <a:rPr lang="en-AU" sz="1600" dirty="0">
                <a:cs typeface="Arial" panose="020B0604020202020204" pitchFamily="34" charset="0"/>
              </a:rPr>
              <a:t>GLM, being a parametric model, offers more transparent and interpretable outcomes based on a function of the GLM coefficient for </a:t>
            </a:r>
            <a:r>
              <a:rPr lang="en-AU" sz="1600" i="1" dirty="0">
                <a:cs typeface="Arial" panose="020B0604020202020204" pitchFamily="34" charset="0"/>
              </a:rPr>
              <a:t>Monthly Charge</a:t>
            </a:r>
            <a:r>
              <a:rPr lang="en-AU" sz="1600" dirty="0">
                <a:cs typeface="Arial" panose="020B0604020202020204" pitchFamily="34" charset="0"/>
              </a:rPr>
              <a:t>.</a:t>
            </a:r>
          </a:p>
          <a:p>
            <a:pPr marL="290512" lvl="1" indent="-285750">
              <a:buFont typeface="Wingdings" panose="05000000000000000000" pitchFamily="2" charset="2"/>
              <a:buChar char="§"/>
            </a:pPr>
            <a:endParaRPr lang="en-AU" sz="1600" dirty="0">
              <a:cs typeface="Arial" panose="020B0604020202020204" pitchFamily="34" charset="0"/>
            </a:endParaRPr>
          </a:p>
          <a:p>
            <a:pPr marL="290512" lvl="1" indent="-285750">
              <a:buFont typeface="Wingdings" panose="05000000000000000000" pitchFamily="2" charset="2"/>
              <a:buChar char="§"/>
            </a:pPr>
            <a:endParaRPr lang="en-AU" sz="1600" dirty="0">
              <a:cs typeface="Arial" panose="020B0604020202020204" pitchFamily="34" charset="0"/>
            </a:endParaRPr>
          </a:p>
          <a:p>
            <a:pPr marL="290512" lvl="1" indent="-285750">
              <a:buFont typeface="Wingdings" panose="05000000000000000000" pitchFamily="2" charset="2"/>
              <a:buChar char="§"/>
            </a:pPr>
            <a:r>
              <a:rPr lang="en-AU" sz="1600" dirty="0">
                <a:cs typeface="Arial" panose="020B0604020202020204" pitchFamily="34" charset="0"/>
              </a:rPr>
              <a:t>GLM allows users to explicitly specify interactions (e.g. via one-way or two-way interaction terms), providing transparent control over model structure. </a:t>
            </a:r>
            <a:endParaRPr lang="en-US" sz="1600" dirty="0">
              <a:cs typeface="Arial" panose="020B0604020202020204" pitchFamily="34" charset="0"/>
            </a:endParaRPr>
          </a:p>
        </p:txBody>
      </p:sp>
      <p:pic>
        <p:nvPicPr>
          <p:cNvPr id="6" name="Picture 5" descr="A graph of different colored shapes&#10;&#10;AI-generated content may be incorrect.">
            <a:extLst>
              <a:ext uri="{FF2B5EF4-FFF2-40B4-BE49-F238E27FC236}">
                <a16:creationId xmlns:a16="http://schemas.microsoft.com/office/drawing/2014/main" id="{ACFC5082-9560-8873-711F-83D7C1B061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849" y="3939920"/>
            <a:ext cx="5413180" cy="2784748"/>
          </a:xfrm>
          <a:prstGeom prst="rect">
            <a:avLst/>
          </a:prstGeom>
        </p:spPr>
      </p:pic>
      <p:sp>
        <p:nvSpPr>
          <p:cNvPr id="7" name="Footer Placeholder 4">
            <a:extLst>
              <a:ext uri="{FF2B5EF4-FFF2-40B4-BE49-F238E27FC236}">
                <a16:creationId xmlns:a16="http://schemas.microsoft.com/office/drawing/2014/main" id="{77218157-B8A6-9A51-166F-165C976CF5D0}"/>
              </a:ext>
            </a:extLst>
          </p:cNvPr>
          <p:cNvSpPr txBox="1">
            <a:spLocks/>
          </p:cNvSpPr>
          <p:nvPr/>
        </p:nvSpPr>
        <p:spPr>
          <a:xfrm>
            <a:off x="8801714" y="6589308"/>
            <a:ext cx="4114800" cy="186484"/>
          </a:xfrm>
          <a:prstGeom prst="rect">
            <a:avLst/>
          </a:prstGeom>
        </p:spPr>
        <p:txBody>
          <a:bodyPr vert="horz" lIns="0" tIns="0" rIns="0" bIns="0" rtlCol="0" anchor="b" anchorCtr="0">
            <a:noAutofit/>
          </a:bodyPr>
          <a:lstStyle>
            <a:defPPr>
              <a:defRPr lang="en-US"/>
            </a:defPPr>
            <a:lvl1pPr marL="0" algn="ctr" defTabSz="914400" rtl="0" eaLnBrk="1" latinLnBrk="0" hangingPunct="1">
              <a:defRPr sz="1000" b="0" i="0" kern="1200">
                <a:solidFill>
                  <a:schemeClr val="bg1"/>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1"/>
                </a:solidFill>
              </a:rPr>
              <a:t>Presented at the 2025 All Actuaries Summit</a:t>
            </a:r>
          </a:p>
        </p:txBody>
      </p:sp>
      <p:sp>
        <p:nvSpPr>
          <p:cNvPr id="8" name="TextBox 7">
            <a:extLst>
              <a:ext uri="{FF2B5EF4-FFF2-40B4-BE49-F238E27FC236}">
                <a16:creationId xmlns:a16="http://schemas.microsoft.com/office/drawing/2014/main" id="{61CF9E5B-F8EF-177D-78B2-4C89ADF436B5}"/>
              </a:ext>
            </a:extLst>
          </p:cNvPr>
          <p:cNvSpPr txBox="1"/>
          <p:nvPr/>
        </p:nvSpPr>
        <p:spPr>
          <a:xfrm>
            <a:off x="433840" y="4044719"/>
            <a:ext cx="4772234" cy="307777"/>
          </a:xfrm>
          <a:prstGeom prst="rect">
            <a:avLst/>
          </a:prstGeom>
          <a:noFill/>
          <a:ln w="38100">
            <a:solidFill>
              <a:schemeClr val="accent1"/>
            </a:solidFill>
            <a:prstDash val="dash"/>
          </a:ln>
        </p:spPr>
        <p:txBody>
          <a:bodyPr wrap="square" rtlCol="0">
            <a:spAutoFit/>
          </a:bodyPr>
          <a:lstStyle/>
          <a:p>
            <a:endParaRPr lang="en-AU" sz="1400" dirty="0"/>
          </a:p>
        </p:txBody>
      </p:sp>
      <p:sp>
        <p:nvSpPr>
          <p:cNvPr id="15" name="Title 2">
            <a:extLst>
              <a:ext uri="{FF2B5EF4-FFF2-40B4-BE49-F238E27FC236}">
                <a16:creationId xmlns:a16="http://schemas.microsoft.com/office/drawing/2014/main" id="{910AF6D3-32F0-A042-46E2-5FDAA7CD8D0C}"/>
              </a:ext>
            </a:extLst>
          </p:cNvPr>
          <p:cNvSpPr txBox="1">
            <a:spLocks/>
          </p:cNvSpPr>
          <p:nvPr/>
        </p:nvSpPr>
        <p:spPr>
          <a:xfrm>
            <a:off x="326849" y="375663"/>
            <a:ext cx="7328748" cy="3456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100" kern="1200">
                <a:solidFill>
                  <a:schemeClr val="tx1"/>
                </a:solidFill>
                <a:latin typeface="+mj-lt"/>
                <a:ea typeface="+mj-ea"/>
                <a:cs typeface="+mj-cs"/>
              </a:defRPr>
            </a:lvl1pPr>
          </a:lstStyle>
          <a:p>
            <a:r>
              <a:rPr lang="en-US" sz="2800" b="1" dirty="0">
                <a:latin typeface="Aptos" panose="020B0004020202020204" pitchFamily="34" charset="0"/>
                <a:cs typeface="Arial" panose="020B0604020202020204" pitchFamily="34" charset="0"/>
              </a:rPr>
              <a:t>2. Model Interpretability – GLM vs. GBM</a:t>
            </a:r>
          </a:p>
        </p:txBody>
      </p:sp>
    </p:spTree>
    <p:extLst>
      <p:ext uri="{BB962C8B-B14F-4D97-AF65-F5344CB8AC3E}">
        <p14:creationId xmlns:p14="http://schemas.microsoft.com/office/powerpoint/2010/main" val="3719276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p:txBody>
          <a:bodyPr/>
          <a:lstStyle/>
          <a:p>
            <a:r>
              <a:rPr lang="en-US" dirty="0"/>
              <a:t>Introduction and Context</a:t>
            </a:r>
          </a:p>
        </p:txBody>
      </p:sp>
      <p:sp>
        <p:nvSpPr>
          <p:cNvPr id="3" name="Text Placeholder 2">
            <a:extLst>
              <a:ext uri="{FF2B5EF4-FFF2-40B4-BE49-F238E27FC236}">
                <a16:creationId xmlns:a16="http://schemas.microsoft.com/office/drawing/2014/main" id="{9C62EC9D-A63D-D474-6AD1-646C973C30DC}"/>
              </a:ext>
            </a:extLst>
          </p:cNvPr>
          <p:cNvSpPr>
            <a:spLocks noGrp="1"/>
          </p:cNvSpPr>
          <p:nvPr>
            <p:ph type="body" sz="quarter" idx="10"/>
          </p:nvPr>
        </p:nvSpPr>
        <p:spPr/>
        <p:txBody>
          <a:bodyPr/>
          <a:lstStyle/>
          <a:p>
            <a:r>
              <a:rPr lang="en-US" dirty="0"/>
              <a:t>01</a:t>
            </a:r>
          </a:p>
        </p:txBody>
      </p:sp>
      <p:sp>
        <p:nvSpPr>
          <p:cNvPr id="4" name="Footer Placeholder 4">
            <a:extLst>
              <a:ext uri="{FF2B5EF4-FFF2-40B4-BE49-F238E27FC236}">
                <a16:creationId xmlns:a16="http://schemas.microsoft.com/office/drawing/2014/main" id="{42848E2F-5C91-E92A-3C86-6EF63890E0A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16633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0DDE-507B-C2BC-DBE9-A0E5B09F86F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325D963A-8B5D-B4C4-7EF9-64ACFEA5A2A6}"/>
              </a:ext>
            </a:extLst>
          </p:cNvPr>
          <p:cNvSpPr>
            <a:spLocks noGrp="1"/>
          </p:cNvSpPr>
          <p:nvPr>
            <p:ph type="title"/>
          </p:nvPr>
        </p:nvSpPr>
        <p:spPr>
          <a:xfrm>
            <a:off x="387808" y="270717"/>
            <a:ext cx="8162689" cy="481123"/>
          </a:xfrm>
        </p:spPr>
        <p:txBody>
          <a:bodyPr/>
          <a:lstStyle/>
          <a:p>
            <a:r>
              <a:rPr lang="en-US" sz="2800" b="1" dirty="0">
                <a:latin typeface="Aptos" panose="020B0004020202020204" pitchFamily="34" charset="0"/>
                <a:cs typeface="Arial" panose="020B0604020202020204" pitchFamily="34" charset="0"/>
              </a:rPr>
              <a:t>3. Model Selection – Example Use Cases</a:t>
            </a:r>
          </a:p>
        </p:txBody>
      </p:sp>
      <p:sp>
        <p:nvSpPr>
          <p:cNvPr id="4" name="Slide Number Placeholder 3">
            <a:extLst>
              <a:ext uri="{FF2B5EF4-FFF2-40B4-BE49-F238E27FC236}">
                <a16:creationId xmlns:a16="http://schemas.microsoft.com/office/drawing/2014/main" id="{5564D9DC-7FD6-F8AF-ECE9-82B5FF18137E}"/>
              </a:ext>
            </a:extLst>
          </p:cNvPr>
          <p:cNvSpPr>
            <a:spLocks noGrp="1"/>
          </p:cNvSpPr>
          <p:nvPr>
            <p:ph type="sldNum" sz="quarter" idx="12"/>
          </p:nvPr>
        </p:nvSpPr>
        <p:spPr/>
        <p:txBody>
          <a:bodyPr/>
          <a:lstStyle/>
          <a:p>
            <a:fld id="{741AFF56-1126-4107-9C02-BC0EFBF16431}" type="slidenum">
              <a:rPr lang="en-GB" smtClean="0"/>
              <a:pPr/>
              <a:t>40</a:t>
            </a:fld>
            <a:endParaRPr lang="en-GB" dirty="0"/>
          </a:p>
        </p:txBody>
      </p:sp>
      <p:sp>
        <p:nvSpPr>
          <p:cNvPr id="2" name="Footer Placeholder 4">
            <a:extLst>
              <a:ext uri="{FF2B5EF4-FFF2-40B4-BE49-F238E27FC236}">
                <a16:creationId xmlns:a16="http://schemas.microsoft.com/office/drawing/2014/main" id="{569BBEF1-0D50-DF55-9CE7-B8870260DB7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pic>
        <p:nvPicPr>
          <p:cNvPr id="3" name="Picture 2">
            <a:extLst>
              <a:ext uri="{FF2B5EF4-FFF2-40B4-BE49-F238E27FC236}">
                <a16:creationId xmlns:a16="http://schemas.microsoft.com/office/drawing/2014/main" id="{A625F403-0BCB-41A8-8030-4DA27D187088}"/>
              </a:ext>
            </a:extLst>
          </p:cNvPr>
          <p:cNvPicPr>
            <a:picLocks noChangeAspect="1"/>
          </p:cNvPicPr>
          <p:nvPr/>
        </p:nvPicPr>
        <p:blipFill>
          <a:blip r:embed="rId3"/>
          <a:stretch>
            <a:fillRect/>
          </a:stretch>
        </p:blipFill>
        <p:spPr>
          <a:xfrm>
            <a:off x="982075" y="751840"/>
            <a:ext cx="10105925" cy="5073587"/>
          </a:xfrm>
          <a:prstGeom prst="rect">
            <a:avLst/>
          </a:prstGeom>
        </p:spPr>
      </p:pic>
    </p:spTree>
    <p:extLst>
      <p:ext uri="{BB962C8B-B14F-4D97-AF65-F5344CB8AC3E}">
        <p14:creationId xmlns:p14="http://schemas.microsoft.com/office/powerpoint/2010/main" val="1106037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EA98C-73DE-760F-F721-F46EB30A43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A257C-50DD-DF78-4CDE-0CD8141702BC}"/>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68D8232D-753F-A5F9-11B2-151EF848A5E5}"/>
              </a:ext>
            </a:extLst>
          </p:cNvPr>
          <p:cNvSpPr>
            <a:spLocks noGrp="1"/>
          </p:cNvSpPr>
          <p:nvPr>
            <p:ph type="body" sz="quarter" idx="10"/>
          </p:nvPr>
        </p:nvSpPr>
        <p:spPr/>
        <p:txBody>
          <a:bodyPr/>
          <a:lstStyle/>
          <a:p>
            <a:r>
              <a:rPr lang="en-US" dirty="0"/>
              <a:t>04</a:t>
            </a:r>
          </a:p>
        </p:txBody>
      </p:sp>
      <p:sp>
        <p:nvSpPr>
          <p:cNvPr id="4" name="Footer Placeholder 4">
            <a:extLst>
              <a:ext uri="{FF2B5EF4-FFF2-40B4-BE49-F238E27FC236}">
                <a16:creationId xmlns:a16="http://schemas.microsoft.com/office/drawing/2014/main" id="{D0797E37-A5EA-DC31-1330-A0C4D393D4FB}"/>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303831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D9320-9E32-BD68-A1A6-9969844A8C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F5C7A7-7D09-2DE1-BFEF-5B80D540632F}"/>
              </a:ext>
            </a:extLst>
          </p:cNvPr>
          <p:cNvSpPr>
            <a:spLocks noGrp="1"/>
          </p:cNvSpPr>
          <p:nvPr>
            <p:ph type="title"/>
          </p:nvPr>
        </p:nvSpPr>
        <p:spPr>
          <a:xfrm>
            <a:off x="326849" y="288390"/>
            <a:ext cx="5403810" cy="382246"/>
          </a:xfrm>
        </p:spPr>
        <p:txBody>
          <a:bodyPr/>
          <a:lstStyle/>
          <a:p>
            <a:r>
              <a:rPr lang="en-US" sz="2800" b="1" dirty="0">
                <a:latin typeface="Aptos" panose="020B0004020202020204" pitchFamily="34" charset="0"/>
                <a:cs typeface="Arial" panose="020B0604020202020204" pitchFamily="34" charset="0"/>
              </a:rPr>
              <a:t>Summary</a:t>
            </a:r>
          </a:p>
        </p:txBody>
      </p:sp>
      <p:sp>
        <p:nvSpPr>
          <p:cNvPr id="4" name="Content Placeholder 3">
            <a:extLst>
              <a:ext uri="{FF2B5EF4-FFF2-40B4-BE49-F238E27FC236}">
                <a16:creationId xmlns:a16="http://schemas.microsoft.com/office/drawing/2014/main" id="{9D1A3CB2-953C-0A2B-792C-BE584499E2B1}"/>
              </a:ext>
            </a:extLst>
          </p:cNvPr>
          <p:cNvSpPr>
            <a:spLocks noGrp="1"/>
          </p:cNvSpPr>
          <p:nvPr>
            <p:ph idx="1"/>
          </p:nvPr>
        </p:nvSpPr>
        <p:spPr>
          <a:xfrm>
            <a:off x="326849" y="755160"/>
            <a:ext cx="5553344" cy="4907974"/>
          </a:xfrm>
        </p:spPr>
        <p:txBody>
          <a:bodyPr/>
          <a:lstStyle/>
          <a:p>
            <a:pPr marL="290512" lvl="1" indent="-285750">
              <a:buFont typeface="Wingdings" panose="05000000000000000000" pitchFamily="2" charset="2"/>
              <a:buChar char="§"/>
            </a:pPr>
            <a:r>
              <a:rPr lang="en-AU" sz="1800" dirty="0">
                <a:cs typeface="Arial" panose="020B0604020202020204" pitchFamily="34" charset="0"/>
              </a:rPr>
              <a:t>Whilst Life Insurance Actuaries should start considering non-traditional modelling techniques, there is no single “best” model.</a:t>
            </a:r>
          </a:p>
          <a:p>
            <a:pPr marL="290512" lvl="1" indent="-285750">
              <a:buFont typeface="Wingdings" panose="05000000000000000000" pitchFamily="2" charset="2"/>
              <a:buChar char="§"/>
            </a:pPr>
            <a:endParaRPr lang="en-AU" sz="1800" dirty="0">
              <a:cs typeface="Arial" panose="020B0604020202020204" pitchFamily="34" charset="0"/>
            </a:endParaRPr>
          </a:p>
          <a:p>
            <a:pPr marL="290512" lvl="1" indent="-285750">
              <a:buFont typeface="Wingdings" panose="05000000000000000000" pitchFamily="2" charset="2"/>
              <a:buChar char="§"/>
            </a:pPr>
            <a:r>
              <a:rPr lang="en-AU" sz="1800" dirty="0">
                <a:cs typeface="Arial" panose="020B0604020202020204" pitchFamily="34" charset="0"/>
              </a:rPr>
              <a:t>When selecting a modelling approach, consider: </a:t>
            </a:r>
          </a:p>
          <a:p>
            <a:pPr marL="290512" lvl="1" indent="-285750">
              <a:buFont typeface="Wingdings" panose="05000000000000000000" pitchFamily="2" charset="2"/>
              <a:buChar char="§"/>
            </a:pPr>
            <a:endParaRPr lang="en-AU" sz="1800" dirty="0">
              <a:cs typeface="Arial" panose="020B0604020202020204" pitchFamily="34" charset="0"/>
            </a:endParaRPr>
          </a:p>
          <a:p>
            <a:pPr marL="641350" lvl="2" indent="-285750">
              <a:buFont typeface="Wingdings" panose="05000000000000000000" pitchFamily="2" charset="2"/>
              <a:buChar char="Ø"/>
            </a:pPr>
            <a:r>
              <a:rPr lang="en-AU" sz="1800" dirty="0">
                <a:cs typeface="Arial" panose="020B0604020202020204" pitchFamily="34" charset="0"/>
              </a:rPr>
              <a:t>The trade-off between </a:t>
            </a:r>
            <a:r>
              <a:rPr lang="en-AU" sz="1800" b="1" dirty="0">
                <a:cs typeface="Arial" panose="020B0604020202020204" pitchFamily="34" charset="0"/>
              </a:rPr>
              <a:t>Accuracy</a:t>
            </a:r>
            <a:r>
              <a:rPr lang="en-AU" sz="1800" dirty="0">
                <a:cs typeface="Arial" panose="020B0604020202020204" pitchFamily="34" charset="0"/>
              </a:rPr>
              <a:t>, </a:t>
            </a:r>
            <a:r>
              <a:rPr lang="en-AU" sz="1800" b="1" dirty="0">
                <a:cs typeface="Arial" panose="020B0604020202020204" pitchFamily="34" charset="0"/>
              </a:rPr>
              <a:t>Interpretability</a:t>
            </a:r>
            <a:r>
              <a:rPr lang="en-AU" sz="1800" dirty="0">
                <a:cs typeface="Arial" panose="020B0604020202020204" pitchFamily="34" charset="0"/>
              </a:rPr>
              <a:t> and </a:t>
            </a:r>
            <a:r>
              <a:rPr lang="en-AU" sz="1800" b="1" dirty="0">
                <a:cs typeface="Arial" panose="020B0604020202020204" pitchFamily="34" charset="0"/>
              </a:rPr>
              <a:t>Efficiency</a:t>
            </a:r>
            <a:endParaRPr lang="en-AU" sz="1800" dirty="0">
              <a:cs typeface="Arial" panose="020B0604020202020204" pitchFamily="34" charset="0"/>
            </a:endParaRPr>
          </a:p>
          <a:p>
            <a:pPr marL="641350" lvl="2" indent="-285750">
              <a:buFont typeface="Wingdings" panose="05000000000000000000" pitchFamily="2" charset="2"/>
              <a:buChar char="Ø"/>
            </a:pPr>
            <a:endParaRPr lang="en-AU" sz="1800" dirty="0">
              <a:cs typeface="Arial" panose="020B0604020202020204" pitchFamily="34" charset="0"/>
            </a:endParaRPr>
          </a:p>
          <a:p>
            <a:pPr marL="641350" lvl="2" indent="-285750">
              <a:buFont typeface="Wingdings" panose="05000000000000000000" pitchFamily="2" charset="2"/>
              <a:buChar char="Ø"/>
            </a:pPr>
            <a:r>
              <a:rPr lang="en-AU" sz="1800" dirty="0">
                <a:cs typeface="Arial" panose="020B0604020202020204" pitchFamily="34" charset="0"/>
              </a:rPr>
              <a:t>Investing time to understand </a:t>
            </a:r>
            <a:r>
              <a:rPr lang="en-AU" sz="1800" b="1" dirty="0">
                <a:cs typeface="Arial" panose="020B0604020202020204" pitchFamily="34" charset="0"/>
              </a:rPr>
              <a:t>business context</a:t>
            </a:r>
            <a:r>
              <a:rPr lang="en-AU" sz="1800" dirty="0">
                <a:cs typeface="Arial" panose="020B0604020202020204" pitchFamily="34" charset="0"/>
              </a:rPr>
              <a:t> and align choice of model with intended use cases</a:t>
            </a:r>
          </a:p>
          <a:p>
            <a:pPr marL="641350" lvl="2" indent="-285750">
              <a:buFont typeface="Wingdings" panose="05000000000000000000" pitchFamily="2" charset="2"/>
              <a:buChar char="Ø"/>
            </a:pPr>
            <a:endParaRPr lang="en-AU" sz="1800" dirty="0">
              <a:cs typeface="Arial" panose="020B0604020202020204" pitchFamily="34" charset="0"/>
            </a:endParaRPr>
          </a:p>
          <a:p>
            <a:pPr marL="641350" lvl="2" indent="-285750">
              <a:buFont typeface="Wingdings" panose="05000000000000000000" pitchFamily="2" charset="2"/>
              <a:buChar char="Ø"/>
            </a:pPr>
            <a:r>
              <a:rPr lang="en-AU" sz="1800" b="1" dirty="0">
                <a:cs typeface="Arial" panose="020B0604020202020204" pitchFamily="34" charset="0"/>
              </a:rPr>
              <a:t>Hybrid</a:t>
            </a:r>
            <a:r>
              <a:rPr lang="en-AU" sz="1800" dirty="0">
                <a:cs typeface="Arial" panose="020B0604020202020204" pitchFamily="34" charset="0"/>
              </a:rPr>
              <a:t> modelling approaches where traditional and non-traditional models complement each other</a:t>
            </a:r>
          </a:p>
          <a:p>
            <a:pPr marL="290512" lvl="1" indent="-285750">
              <a:buFont typeface="Wingdings" panose="05000000000000000000" pitchFamily="2" charset="2"/>
              <a:buChar char="§"/>
            </a:pPr>
            <a:endParaRPr lang="en-AU" sz="1800" dirty="0">
              <a:cs typeface="Arial" panose="020B0604020202020204" pitchFamily="34" charset="0"/>
            </a:endParaRPr>
          </a:p>
        </p:txBody>
      </p:sp>
      <p:sp>
        <p:nvSpPr>
          <p:cNvPr id="5" name="Slide Number Placeholder 4">
            <a:extLst>
              <a:ext uri="{FF2B5EF4-FFF2-40B4-BE49-F238E27FC236}">
                <a16:creationId xmlns:a16="http://schemas.microsoft.com/office/drawing/2014/main" id="{51B6A63E-B458-F411-4494-F1EDC96F923B}"/>
              </a:ext>
            </a:extLst>
          </p:cNvPr>
          <p:cNvSpPr>
            <a:spLocks noGrp="1"/>
          </p:cNvSpPr>
          <p:nvPr>
            <p:ph type="sldNum" sz="quarter" idx="12"/>
          </p:nvPr>
        </p:nvSpPr>
        <p:spPr/>
        <p:txBody>
          <a:bodyPr/>
          <a:lstStyle/>
          <a:p>
            <a:fld id="{741AFF56-1126-4107-9C02-BC0EFBF16431}" type="slidenum">
              <a:rPr lang="en-GB" smtClean="0"/>
              <a:pPr/>
              <a:t>42</a:t>
            </a:fld>
            <a:endParaRPr lang="en-GB" dirty="0"/>
          </a:p>
        </p:txBody>
      </p:sp>
      <p:sp>
        <p:nvSpPr>
          <p:cNvPr id="2" name="Footer Placeholder 4">
            <a:extLst>
              <a:ext uri="{FF2B5EF4-FFF2-40B4-BE49-F238E27FC236}">
                <a16:creationId xmlns:a16="http://schemas.microsoft.com/office/drawing/2014/main" id="{73ED3B63-A8DD-4B7E-F335-762BD9998E97}"/>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
        <p:nvSpPr>
          <p:cNvPr id="7" name="Picture Placeholder 6">
            <a:extLst>
              <a:ext uri="{FF2B5EF4-FFF2-40B4-BE49-F238E27FC236}">
                <a16:creationId xmlns:a16="http://schemas.microsoft.com/office/drawing/2014/main" id="{CB18A4A9-96A4-CD92-908A-3DE450839202}"/>
              </a:ext>
            </a:extLst>
          </p:cNvPr>
          <p:cNvSpPr>
            <a:spLocks noGrp="1"/>
          </p:cNvSpPr>
          <p:nvPr>
            <p:ph type="pic" sz="quarter" idx="13"/>
          </p:nvPr>
        </p:nvSpPr>
        <p:spPr/>
        <p:txBody>
          <a:bodyPr/>
          <a:lstStyle/>
          <a:p>
            <a:endParaRPr lang="en-AU"/>
          </a:p>
        </p:txBody>
      </p:sp>
      <p:pic>
        <p:nvPicPr>
          <p:cNvPr id="8" name="Picture Placeholder 8" descr="A colorful bars on a blue surface&#10;&#10;AI-generated content may be incorrect.">
            <a:extLst>
              <a:ext uri="{FF2B5EF4-FFF2-40B4-BE49-F238E27FC236}">
                <a16:creationId xmlns:a16="http://schemas.microsoft.com/office/drawing/2014/main" id="{C8CF6383-B616-919E-40F1-3A3158B09314}"/>
              </a:ext>
            </a:extLst>
          </p:cNvPr>
          <p:cNvPicPr>
            <a:picLocks noChangeAspect="1"/>
          </p:cNvPicPr>
          <p:nvPr/>
        </p:nvPicPr>
        <p:blipFill>
          <a:blip r:embed="rId2">
            <a:extLst>
              <a:ext uri="{28A0092B-C50C-407E-A947-70E740481C1C}">
                <a14:useLocalDpi xmlns:a14="http://schemas.microsoft.com/office/drawing/2010/main" val="0"/>
              </a:ext>
            </a:extLst>
          </a:blip>
          <a:srcRect t="12500" b="12500"/>
          <a:stretch>
            <a:fillRect/>
          </a:stretch>
        </p:blipFill>
        <p:spPr>
          <a:xfrm>
            <a:off x="6096000" y="0"/>
            <a:ext cx="6096000" cy="6858000"/>
          </a:xfrm>
          <a:prstGeom prst="rect">
            <a:avLst/>
          </a:prstGeom>
          <a:solidFill>
            <a:schemeClr val="bg1">
              <a:lumMod val="85000"/>
            </a:schemeClr>
          </a:solidFill>
        </p:spPr>
      </p:pic>
    </p:spTree>
    <p:extLst>
      <p:ext uri="{BB962C8B-B14F-4D97-AF65-F5344CB8AC3E}">
        <p14:creationId xmlns:p14="http://schemas.microsoft.com/office/powerpoint/2010/main" val="4217189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F3559-ED0F-9EF6-EDF2-B63529C317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1428EF-7B92-170C-2364-098E4E18D5DD}"/>
              </a:ext>
            </a:extLst>
          </p:cNvPr>
          <p:cNvSpPr>
            <a:spLocks noGrp="1"/>
          </p:cNvSpPr>
          <p:nvPr>
            <p:ph type="title"/>
          </p:nvPr>
        </p:nvSpPr>
        <p:spPr/>
        <p:txBody>
          <a:bodyPr/>
          <a:lstStyle/>
          <a:p>
            <a:r>
              <a:rPr lang="en-US" dirty="0"/>
              <a:t>Questions and Comments</a:t>
            </a:r>
          </a:p>
        </p:txBody>
      </p:sp>
      <p:sp>
        <p:nvSpPr>
          <p:cNvPr id="3" name="Text Placeholder 2">
            <a:extLst>
              <a:ext uri="{FF2B5EF4-FFF2-40B4-BE49-F238E27FC236}">
                <a16:creationId xmlns:a16="http://schemas.microsoft.com/office/drawing/2014/main" id="{A22402C1-CED3-8CC8-0D99-CC39D47F968C}"/>
              </a:ext>
            </a:extLst>
          </p:cNvPr>
          <p:cNvSpPr>
            <a:spLocks noGrp="1"/>
          </p:cNvSpPr>
          <p:nvPr>
            <p:ph type="body" sz="quarter" idx="10"/>
          </p:nvPr>
        </p:nvSpPr>
        <p:spPr/>
        <p:txBody>
          <a:bodyPr/>
          <a:lstStyle/>
          <a:p>
            <a:r>
              <a:rPr lang="en-US" dirty="0"/>
              <a:t>05</a:t>
            </a:r>
          </a:p>
        </p:txBody>
      </p:sp>
      <p:sp>
        <p:nvSpPr>
          <p:cNvPr id="4" name="Footer Placeholder 4">
            <a:extLst>
              <a:ext uri="{FF2B5EF4-FFF2-40B4-BE49-F238E27FC236}">
                <a16:creationId xmlns:a16="http://schemas.microsoft.com/office/drawing/2014/main" id="{172E4B50-9EC1-2D39-E1A8-EE25CACFF3E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231266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972FB-3BD0-5E96-65B7-589A64DCE146}"/>
              </a:ext>
            </a:extLst>
          </p:cNvPr>
          <p:cNvSpPr>
            <a:spLocks noGrp="1"/>
          </p:cNvSpPr>
          <p:nvPr>
            <p:ph type="title"/>
          </p:nvPr>
        </p:nvSpPr>
        <p:spPr/>
        <p:txBody>
          <a:bodyPr/>
          <a:lstStyle/>
          <a:p>
            <a:r>
              <a:rPr lang="en-US" dirty="0"/>
              <a:t>About the Actuaries Institute</a:t>
            </a:r>
          </a:p>
        </p:txBody>
      </p:sp>
      <p:sp>
        <p:nvSpPr>
          <p:cNvPr id="3" name="Content Placeholder 2">
            <a:extLst>
              <a:ext uri="{FF2B5EF4-FFF2-40B4-BE49-F238E27FC236}">
                <a16:creationId xmlns:a16="http://schemas.microsoft.com/office/drawing/2014/main" id="{E1580CA2-B814-18BC-EA5E-CC50B1018AEA}"/>
              </a:ext>
            </a:extLst>
          </p:cNvPr>
          <p:cNvSpPr>
            <a:spLocks noGrp="1"/>
          </p:cNvSpPr>
          <p:nvPr>
            <p:ph idx="1"/>
          </p:nvPr>
        </p:nvSpPr>
        <p:spPr/>
        <p:txBody>
          <a:bodyPr/>
          <a:lstStyle/>
          <a:p>
            <a:r>
              <a:rPr lang="en-US" dirty="0"/>
              <a:t>The Actuaries Institute is the peak professional body for Actuaries in Australia. The Institute provides expert comment on public policy issues where there is uncertainty of future financial outcomes. </a:t>
            </a:r>
          </a:p>
          <a:p>
            <a:endParaRPr lang="en-US" dirty="0"/>
          </a:p>
          <a:p>
            <a:r>
              <a:rPr lang="en-US" dirty="0"/>
              <a:t>Actuaries have a reputation for a high level of technical financial expertise and integrity. They apply their analytical and risk management expertise to allocate resources efficiently, identify and mitigate emerging risks and to help maintain system integrity across multiple segments of the financial and other sectors. This unrivalled expertise enables the profession to comment on a wide range of issues including life, general and health insurance, climate change, superannuation and retirement income policy, enterprise risk management and prudential regulation, the digital economy, finance and investment and wider health issues. </a:t>
            </a:r>
          </a:p>
          <a:p>
            <a:r>
              <a:rPr lang="en-US" dirty="0"/>
              <a:t>  </a:t>
            </a:r>
          </a:p>
          <a:p>
            <a:r>
              <a:rPr lang="en-US" dirty="0"/>
              <a:t>© Institute of Actuaries of Australia 2023.​ All rights reserved.</a:t>
            </a:r>
          </a:p>
        </p:txBody>
      </p:sp>
      <p:sp>
        <p:nvSpPr>
          <p:cNvPr id="4" name="Slide Number Placeholder 3">
            <a:extLst>
              <a:ext uri="{FF2B5EF4-FFF2-40B4-BE49-F238E27FC236}">
                <a16:creationId xmlns:a16="http://schemas.microsoft.com/office/drawing/2014/main" id="{D3368682-26B8-5C7C-5A18-6098589BB304}"/>
              </a:ext>
            </a:extLst>
          </p:cNvPr>
          <p:cNvSpPr>
            <a:spLocks noGrp="1"/>
          </p:cNvSpPr>
          <p:nvPr>
            <p:ph type="sldNum" sz="quarter" idx="12"/>
          </p:nvPr>
        </p:nvSpPr>
        <p:spPr/>
        <p:txBody>
          <a:bodyPr/>
          <a:lstStyle/>
          <a:p>
            <a:fld id="{741AFF56-1126-4107-9C02-BC0EFBF16431}" type="slidenum">
              <a:rPr lang="en-GB" smtClean="0"/>
              <a:pPr/>
              <a:t>44</a:t>
            </a:fld>
            <a:endParaRPr lang="en-GB" dirty="0"/>
          </a:p>
        </p:txBody>
      </p:sp>
      <p:sp>
        <p:nvSpPr>
          <p:cNvPr id="5" name="Footer Placeholder 4">
            <a:extLst>
              <a:ext uri="{FF2B5EF4-FFF2-40B4-BE49-F238E27FC236}">
                <a16:creationId xmlns:a16="http://schemas.microsoft.com/office/drawing/2014/main" id="{05AB6274-C598-F262-EFE2-7AD2B90048C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accent1"/>
                </a:solidFill>
              </a:rPr>
              <a:t>Presented at the 2025 All Actuaries Summit</a:t>
            </a:r>
          </a:p>
        </p:txBody>
      </p:sp>
    </p:spTree>
    <p:extLst>
      <p:ext uri="{BB962C8B-B14F-4D97-AF65-F5344CB8AC3E}">
        <p14:creationId xmlns:p14="http://schemas.microsoft.com/office/powerpoint/2010/main" val="219869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A496-4C39-2B00-0D43-49A224521298}"/>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40216AD9-8DFE-D1F2-E19F-6CC337BFA40C}"/>
              </a:ext>
            </a:extLst>
          </p:cNvPr>
          <p:cNvSpPr>
            <a:spLocks noGrp="1"/>
          </p:cNvSpPr>
          <p:nvPr>
            <p:ph type="subTitle" idx="1"/>
          </p:nvPr>
        </p:nvSpPr>
        <p:spPr/>
        <p:txBody>
          <a:bodyPr/>
          <a:lstStyle/>
          <a:p>
            <a:r>
              <a:rPr lang="en-US" dirty="0"/>
              <a:t>Actuaries Institute</a:t>
            </a:r>
          </a:p>
          <a:p>
            <a:r>
              <a:rPr lang="en-US" dirty="0" err="1"/>
              <a:t>actuaries.asn.au</a:t>
            </a:r>
            <a:endParaRPr lang="en-US" dirty="0"/>
          </a:p>
        </p:txBody>
      </p:sp>
      <p:sp>
        <p:nvSpPr>
          <p:cNvPr id="4" name="Footer Placeholder 4">
            <a:extLst>
              <a:ext uri="{FF2B5EF4-FFF2-40B4-BE49-F238E27FC236}">
                <a16:creationId xmlns:a16="http://schemas.microsoft.com/office/drawing/2014/main" id="{18378F98-3ADB-4368-F405-BE3EFC9CF42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51909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A290B0-7BFC-58EF-88BD-4CE1BB6E3660}"/>
              </a:ext>
            </a:extLst>
          </p:cNvPr>
          <p:cNvPicPr>
            <a:picLocks noChangeAspect="1"/>
          </p:cNvPicPr>
          <p:nvPr/>
        </p:nvPicPr>
        <p:blipFill>
          <a:blip r:embed="rId3"/>
          <a:stretch>
            <a:fillRect/>
          </a:stretch>
        </p:blipFill>
        <p:spPr>
          <a:xfrm>
            <a:off x="5334000" y="0"/>
            <a:ext cx="6858000" cy="6858000"/>
          </a:xfrm>
          <a:prstGeom prst="rect">
            <a:avLst/>
          </a:prstGeom>
        </p:spPr>
      </p:pic>
      <p:sp>
        <p:nvSpPr>
          <p:cNvPr id="3" name="Title 2">
            <a:extLst>
              <a:ext uri="{FF2B5EF4-FFF2-40B4-BE49-F238E27FC236}">
                <a16:creationId xmlns:a16="http://schemas.microsoft.com/office/drawing/2014/main" id="{89857CBF-7CA0-0A56-6F28-633958777D31}"/>
              </a:ext>
            </a:extLst>
          </p:cNvPr>
          <p:cNvSpPr>
            <a:spLocks noGrp="1"/>
          </p:cNvSpPr>
          <p:nvPr>
            <p:ph type="title"/>
          </p:nvPr>
        </p:nvSpPr>
        <p:spPr/>
        <p:txBody>
          <a:bodyPr/>
          <a:lstStyle/>
          <a:p>
            <a:r>
              <a:rPr lang="en-US" dirty="0"/>
              <a:t>Motivation</a:t>
            </a:r>
          </a:p>
        </p:txBody>
      </p:sp>
      <p:sp>
        <p:nvSpPr>
          <p:cNvPr id="4" name="Content Placeholder 3">
            <a:extLst>
              <a:ext uri="{FF2B5EF4-FFF2-40B4-BE49-F238E27FC236}">
                <a16:creationId xmlns:a16="http://schemas.microsoft.com/office/drawing/2014/main" id="{12F98457-76D4-3045-A800-E87E0869B164}"/>
              </a:ext>
            </a:extLst>
          </p:cNvPr>
          <p:cNvSpPr>
            <a:spLocks noGrp="1"/>
          </p:cNvSpPr>
          <p:nvPr>
            <p:ph idx="1"/>
          </p:nvPr>
        </p:nvSpPr>
        <p:spPr>
          <a:xfrm>
            <a:off x="352424" y="1493113"/>
            <a:ext cx="5403810" cy="4351338"/>
          </a:xfrm>
        </p:spPr>
        <p:txBody>
          <a:bodyPr/>
          <a:lstStyle/>
          <a:p>
            <a:pPr marL="290512" lvl="1" indent="-285750">
              <a:buFont typeface="Arial" panose="020B0604020202020204" pitchFamily="34" charset="0"/>
              <a:buChar char="•"/>
            </a:pPr>
            <a:r>
              <a:rPr lang="en-US" sz="2400" dirty="0"/>
              <a:t>GLM applications in Life Insurance Experience Analysis increasingly common</a:t>
            </a:r>
          </a:p>
          <a:p>
            <a:pPr marL="290512" lvl="1" indent="-285750">
              <a:buFont typeface="Arial" panose="020B0604020202020204" pitchFamily="34" charset="0"/>
              <a:buChar char="•"/>
            </a:pPr>
            <a:endParaRPr lang="en-US" sz="2400" dirty="0"/>
          </a:p>
          <a:p>
            <a:pPr marL="290512" lvl="1" indent="-285750">
              <a:buFont typeface="Arial" panose="020B0604020202020204" pitchFamily="34" charset="0"/>
              <a:buChar char="•"/>
            </a:pPr>
            <a:r>
              <a:rPr lang="en-US" sz="2400" dirty="0"/>
              <a:t>AI, in particular Generative AI front of mind for everyone… BUT…!!!</a:t>
            </a:r>
          </a:p>
          <a:p>
            <a:pPr marL="290512" lvl="1" indent="-285750">
              <a:buFont typeface="Arial" panose="020B0604020202020204" pitchFamily="34" charset="0"/>
              <a:buChar char="•"/>
            </a:pPr>
            <a:endParaRPr lang="en-US" sz="2400" dirty="0"/>
          </a:p>
          <a:p>
            <a:pPr marL="290512" lvl="1" indent="-285750">
              <a:buFont typeface="Arial" panose="020B0604020202020204" pitchFamily="34" charset="0"/>
              <a:buChar char="•"/>
            </a:pPr>
            <a:r>
              <a:rPr lang="en-US" sz="2400" dirty="0"/>
              <a:t>Exploration beyond GLM – any practicalities?</a:t>
            </a:r>
          </a:p>
        </p:txBody>
      </p:sp>
      <p:sp>
        <p:nvSpPr>
          <p:cNvPr id="5" name="Slide Number Placeholder 4">
            <a:extLst>
              <a:ext uri="{FF2B5EF4-FFF2-40B4-BE49-F238E27FC236}">
                <a16:creationId xmlns:a16="http://schemas.microsoft.com/office/drawing/2014/main" id="{3C2B1F90-91EE-E1EB-8D5A-0B2FDDC19B11}"/>
              </a:ext>
            </a:extLst>
          </p:cNvPr>
          <p:cNvSpPr>
            <a:spLocks noGrp="1"/>
          </p:cNvSpPr>
          <p:nvPr>
            <p:ph type="sldNum" sz="quarter" idx="12"/>
          </p:nvPr>
        </p:nvSpPr>
        <p:spPr/>
        <p:txBody>
          <a:bodyPr/>
          <a:lstStyle/>
          <a:p>
            <a:fld id="{741AFF56-1126-4107-9C02-BC0EFBF16431}" type="slidenum">
              <a:rPr lang="en-GB" smtClean="0"/>
              <a:pPr/>
              <a:t>5</a:t>
            </a:fld>
            <a:endParaRPr lang="en-GB" dirty="0"/>
          </a:p>
        </p:txBody>
      </p:sp>
      <p:sp>
        <p:nvSpPr>
          <p:cNvPr id="2" name="Footer Placeholder 4">
            <a:extLst>
              <a:ext uri="{FF2B5EF4-FFF2-40B4-BE49-F238E27FC236}">
                <a16:creationId xmlns:a16="http://schemas.microsoft.com/office/drawing/2014/main" id="{37CE5CA2-F18E-5F30-BE5E-28AAC6CB15B3}"/>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Tree>
    <p:extLst>
      <p:ext uri="{BB962C8B-B14F-4D97-AF65-F5344CB8AC3E}">
        <p14:creationId xmlns:p14="http://schemas.microsoft.com/office/powerpoint/2010/main" val="3741999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DB92A-2863-0C81-7841-5B9990EAE8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F0B51-06A2-A412-91E3-BB05CD7FA802}"/>
              </a:ext>
            </a:extLst>
          </p:cNvPr>
          <p:cNvSpPr>
            <a:spLocks noGrp="1"/>
          </p:cNvSpPr>
          <p:nvPr>
            <p:ph type="title"/>
          </p:nvPr>
        </p:nvSpPr>
        <p:spPr/>
        <p:txBody>
          <a:bodyPr/>
          <a:lstStyle/>
          <a:p>
            <a:r>
              <a:rPr lang="en-US" dirty="0"/>
              <a:t>This Presentation…</a:t>
            </a:r>
          </a:p>
        </p:txBody>
      </p:sp>
      <p:sp>
        <p:nvSpPr>
          <p:cNvPr id="4" name="Content Placeholder 3">
            <a:extLst>
              <a:ext uri="{FF2B5EF4-FFF2-40B4-BE49-F238E27FC236}">
                <a16:creationId xmlns:a16="http://schemas.microsoft.com/office/drawing/2014/main" id="{EFD66154-2B27-7134-D0CF-63AECA2715C6}"/>
              </a:ext>
            </a:extLst>
          </p:cNvPr>
          <p:cNvSpPr>
            <a:spLocks noGrp="1"/>
          </p:cNvSpPr>
          <p:nvPr>
            <p:ph idx="1"/>
          </p:nvPr>
        </p:nvSpPr>
        <p:spPr>
          <a:xfrm>
            <a:off x="326849" y="1493113"/>
            <a:ext cx="4621669" cy="4351338"/>
          </a:xfrm>
        </p:spPr>
        <p:txBody>
          <a:bodyPr/>
          <a:lstStyle/>
          <a:p>
            <a:pPr lvl="1"/>
            <a:r>
              <a:rPr lang="en-US" sz="2400" dirty="0"/>
              <a:t>Is the following:</a:t>
            </a:r>
          </a:p>
          <a:p>
            <a:pPr lvl="1"/>
            <a:endParaRPr lang="en-US" sz="2400" dirty="0"/>
          </a:p>
          <a:p>
            <a:pPr marL="290512" lvl="1" indent="-285750">
              <a:buFont typeface="Arial" panose="020B0604020202020204" pitchFamily="34" charset="0"/>
              <a:buChar char="•"/>
            </a:pPr>
            <a:r>
              <a:rPr lang="en-US" sz="2400" dirty="0"/>
              <a:t>Sharing our learnings from applying three different methods in two distinct analyses</a:t>
            </a:r>
          </a:p>
          <a:p>
            <a:pPr marL="290512" lvl="1" indent="-285750">
              <a:buFont typeface="Arial" panose="020B0604020202020204" pitchFamily="34" charset="0"/>
              <a:buChar char="•"/>
            </a:pPr>
            <a:endParaRPr lang="en-US" sz="2400" dirty="0"/>
          </a:p>
          <a:p>
            <a:pPr marL="290512" lvl="1" indent="-285750">
              <a:buFont typeface="Arial" panose="020B0604020202020204" pitchFamily="34" charset="0"/>
              <a:buChar char="•"/>
            </a:pPr>
            <a:r>
              <a:rPr lang="en-US" sz="2400" dirty="0"/>
              <a:t>Encourage discussions on the value of analytics in the life insurance industry beyond traditional analysis and GLMs</a:t>
            </a:r>
          </a:p>
        </p:txBody>
      </p:sp>
      <p:sp>
        <p:nvSpPr>
          <p:cNvPr id="5" name="Slide Number Placeholder 4">
            <a:extLst>
              <a:ext uri="{FF2B5EF4-FFF2-40B4-BE49-F238E27FC236}">
                <a16:creationId xmlns:a16="http://schemas.microsoft.com/office/drawing/2014/main" id="{6470F2E9-C0FA-30B6-B4DE-91871A3D10D3}"/>
              </a:ext>
            </a:extLst>
          </p:cNvPr>
          <p:cNvSpPr>
            <a:spLocks noGrp="1"/>
          </p:cNvSpPr>
          <p:nvPr>
            <p:ph type="sldNum" sz="quarter" idx="12"/>
          </p:nvPr>
        </p:nvSpPr>
        <p:spPr/>
        <p:txBody>
          <a:bodyPr/>
          <a:lstStyle/>
          <a:p>
            <a:fld id="{741AFF56-1126-4107-9C02-BC0EFBF16431}" type="slidenum">
              <a:rPr lang="en-GB" smtClean="0"/>
              <a:pPr/>
              <a:t>6</a:t>
            </a:fld>
            <a:endParaRPr lang="en-GB" dirty="0"/>
          </a:p>
        </p:txBody>
      </p:sp>
      <p:sp>
        <p:nvSpPr>
          <p:cNvPr id="2" name="Footer Placeholder 4">
            <a:extLst>
              <a:ext uri="{FF2B5EF4-FFF2-40B4-BE49-F238E27FC236}">
                <a16:creationId xmlns:a16="http://schemas.microsoft.com/office/drawing/2014/main" id="{53B5D5A4-4680-C572-1474-26366F66A0F3}"/>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
        <p:nvSpPr>
          <p:cNvPr id="9" name="Content Placeholder 3">
            <a:extLst>
              <a:ext uri="{FF2B5EF4-FFF2-40B4-BE49-F238E27FC236}">
                <a16:creationId xmlns:a16="http://schemas.microsoft.com/office/drawing/2014/main" id="{EF8BD13B-576F-9385-7027-52766D4F1EDE}"/>
              </a:ext>
            </a:extLst>
          </p:cNvPr>
          <p:cNvSpPr txBox="1">
            <a:spLocks/>
          </p:cNvSpPr>
          <p:nvPr/>
        </p:nvSpPr>
        <p:spPr>
          <a:xfrm>
            <a:off x="6096000" y="1493113"/>
            <a:ext cx="5371577" cy="4351338"/>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400" dirty="0"/>
              <a:t>Is not the following:</a:t>
            </a:r>
          </a:p>
          <a:p>
            <a:pPr lvl="1"/>
            <a:endParaRPr lang="en-US" sz="2400" dirty="0"/>
          </a:p>
          <a:p>
            <a:pPr marL="290512" lvl="1" indent="-285750">
              <a:buFont typeface="Arial" panose="020B0604020202020204" pitchFamily="34" charset="0"/>
              <a:buChar char="•"/>
            </a:pPr>
            <a:r>
              <a:rPr lang="en-US" sz="2400" dirty="0"/>
              <a:t>Insight generation on the modelled data</a:t>
            </a:r>
          </a:p>
          <a:p>
            <a:pPr marL="290512" lvl="1" indent="-285750">
              <a:buFont typeface="Arial" panose="020B0604020202020204" pitchFamily="34" charset="0"/>
              <a:buChar char="•"/>
            </a:pPr>
            <a:endParaRPr lang="en-US" sz="2400" dirty="0"/>
          </a:p>
          <a:p>
            <a:pPr marL="290512" lvl="1" indent="-285750">
              <a:buFont typeface="Arial" panose="020B0604020202020204" pitchFamily="34" charset="0"/>
              <a:buChar char="•"/>
            </a:pPr>
            <a:r>
              <a:rPr lang="en-US" sz="2400" dirty="0"/>
              <a:t>Dive into a deep technical discussion on methodologies</a:t>
            </a:r>
          </a:p>
          <a:p>
            <a:pPr marL="290512" lvl="1" indent="-285750">
              <a:buFont typeface="Arial" panose="020B0604020202020204" pitchFamily="34" charset="0"/>
              <a:buChar char="•"/>
            </a:pPr>
            <a:endParaRPr lang="en-US" sz="2400" dirty="0"/>
          </a:p>
          <a:p>
            <a:pPr marL="290512" lvl="1" indent="-285750">
              <a:buFont typeface="Arial" panose="020B0604020202020204" pitchFamily="34" charset="0"/>
              <a:buChar char="•"/>
            </a:pPr>
            <a:r>
              <a:rPr lang="en-US" sz="2400" dirty="0"/>
              <a:t>Claiming that GBM is the best analysis method of the three</a:t>
            </a:r>
          </a:p>
          <a:p>
            <a:pPr marL="290512"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739724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6A572-5995-1853-60E6-13E87B2D82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8618FBA-34B7-785D-DA3F-04AF22969951}"/>
              </a:ext>
            </a:extLst>
          </p:cNvPr>
          <p:cNvSpPr>
            <a:spLocks noGrp="1"/>
          </p:cNvSpPr>
          <p:nvPr>
            <p:ph type="title"/>
          </p:nvPr>
        </p:nvSpPr>
        <p:spPr/>
        <p:txBody>
          <a:bodyPr/>
          <a:lstStyle/>
          <a:p>
            <a:r>
              <a:rPr lang="en-US" dirty="0"/>
              <a:t>Classes of Models Explored</a:t>
            </a:r>
          </a:p>
        </p:txBody>
      </p:sp>
      <p:sp>
        <p:nvSpPr>
          <p:cNvPr id="4" name="Content Placeholder 3">
            <a:extLst>
              <a:ext uri="{FF2B5EF4-FFF2-40B4-BE49-F238E27FC236}">
                <a16:creationId xmlns:a16="http://schemas.microsoft.com/office/drawing/2014/main" id="{440B180B-1D18-C851-D872-E7ECD486C564}"/>
              </a:ext>
            </a:extLst>
          </p:cNvPr>
          <p:cNvSpPr>
            <a:spLocks noGrp="1"/>
          </p:cNvSpPr>
          <p:nvPr>
            <p:ph idx="1"/>
          </p:nvPr>
        </p:nvSpPr>
        <p:spPr/>
        <p:txBody>
          <a:bodyPr/>
          <a:lstStyle/>
          <a:p>
            <a:pPr marL="347662" lvl="1" indent="-342900">
              <a:buFont typeface="+mj-lt"/>
              <a:buAutoNum type="arabicPeriod"/>
            </a:pPr>
            <a:r>
              <a:rPr lang="en-US" sz="2400" dirty="0"/>
              <a:t>Traditional Analysis</a:t>
            </a:r>
          </a:p>
          <a:p>
            <a:pPr marL="347662" lvl="1" indent="-342900">
              <a:buFont typeface="+mj-lt"/>
              <a:buAutoNum type="arabicPeriod"/>
            </a:pPr>
            <a:endParaRPr lang="en-US" sz="2400" dirty="0"/>
          </a:p>
          <a:p>
            <a:pPr marL="347662" lvl="1" indent="-342900">
              <a:buFont typeface="+mj-lt"/>
              <a:buAutoNum type="arabicPeriod"/>
            </a:pPr>
            <a:endParaRPr lang="en-US" sz="2400" dirty="0"/>
          </a:p>
          <a:p>
            <a:pPr marL="347662" lvl="1" indent="-342900">
              <a:buFont typeface="+mj-lt"/>
              <a:buAutoNum type="arabicPeriod"/>
            </a:pPr>
            <a:endParaRPr lang="en-US" sz="2400" dirty="0"/>
          </a:p>
          <a:p>
            <a:pPr marL="347662" lvl="1" indent="-342900">
              <a:buFont typeface="+mj-lt"/>
              <a:buAutoNum type="arabicPeriod"/>
            </a:pPr>
            <a:r>
              <a:rPr lang="en-US" sz="2400" dirty="0"/>
              <a:t>GLM</a:t>
            </a:r>
          </a:p>
          <a:p>
            <a:pPr marL="347662" lvl="1" indent="-342900">
              <a:buFont typeface="+mj-lt"/>
              <a:buAutoNum type="arabicPeriod"/>
            </a:pPr>
            <a:endParaRPr lang="en-US" sz="2400" dirty="0"/>
          </a:p>
          <a:p>
            <a:pPr marL="347662" lvl="1" indent="-342900">
              <a:buFont typeface="+mj-lt"/>
              <a:buAutoNum type="arabicPeriod"/>
            </a:pPr>
            <a:endParaRPr lang="en-US" sz="2400" dirty="0"/>
          </a:p>
          <a:p>
            <a:pPr marL="347662" lvl="1" indent="-342900">
              <a:buFont typeface="+mj-lt"/>
              <a:buAutoNum type="arabicPeriod"/>
            </a:pPr>
            <a:endParaRPr lang="en-US" sz="2400" dirty="0"/>
          </a:p>
          <a:p>
            <a:pPr marL="347662" lvl="1" indent="-342900">
              <a:buFont typeface="+mj-lt"/>
              <a:buAutoNum type="arabicPeriod"/>
            </a:pPr>
            <a:r>
              <a:rPr lang="en-US" sz="2400" dirty="0"/>
              <a:t>GBM </a:t>
            </a:r>
          </a:p>
        </p:txBody>
      </p:sp>
      <p:sp>
        <p:nvSpPr>
          <p:cNvPr id="5" name="Slide Number Placeholder 4">
            <a:extLst>
              <a:ext uri="{FF2B5EF4-FFF2-40B4-BE49-F238E27FC236}">
                <a16:creationId xmlns:a16="http://schemas.microsoft.com/office/drawing/2014/main" id="{E396F631-4645-1B44-46F0-BC239AD8FD5D}"/>
              </a:ext>
            </a:extLst>
          </p:cNvPr>
          <p:cNvSpPr>
            <a:spLocks noGrp="1"/>
          </p:cNvSpPr>
          <p:nvPr>
            <p:ph type="sldNum" sz="quarter" idx="12"/>
          </p:nvPr>
        </p:nvSpPr>
        <p:spPr/>
        <p:txBody>
          <a:bodyPr/>
          <a:lstStyle/>
          <a:p>
            <a:fld id="{741AFF56-1126-4107-9C02-BC0EFBF16431}" type="slidenum">
              <a:rPr lang="en-GB" smtClean="0"/>
              <a:pPr/>
              <a:t>7</a:t>
            </a:fld>
            <a:endParaRPr lang="en-GB" dirty="0"/>
          </a:p>
        </p:txBody>
      </p:sp>
      <p:pic>
        <p:nvPicPr>
          <p:cNvPr id="8" name="Picture Placeholder 7">
            <a:extLst>
              <a:ext uri="{FF2B5EF4-FFF2-40B4-BE49-F238E27FC236}">
                <a16:creationId xmlns:a16="http://schemas.microsoft.com/office/drawing/2014/main" id="{7A8D1E02-789E-7D5C-BC73-3F5AE19D35FF}"/>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p:pic>
      <p:sp>
        <p:nvSpPr>
          <p:cNvPr id="2" name="Footer Placeholder 4">
            <a:extLst>
              <a:ext uri="{FF2B5EF4-FFF2-40B4-BE49-F238E27FC236}">
                <a16:creationId xmlns:a16="http://schemas.microsoft.com/office/drawing/2014/main" id="{95089707-5B79-55E5-C153-C8A630681EC1}"/>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spTree>
    <p:extLst>
      <p:ext uri="{BB962C8B-B14F-4D97-AF65-F5344CB8AC3E}">
        <p14:creationId xmlns:p14="http://schemas.microsoft.com/office/powerpoint/2010/main" val="638612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493F0-65ED-0A7F-1921-A6ED38FC25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9C3581-3F58-5D79-B1E3-DCF08B29E68C}"/>
              </a:ext>
            </a:extLst>
          </p:cNvPr>
          <p:cNvSpPr>
            <a:spLocks noGrp="1"/>
          </p:cNvSpPr>
          <p:nvPr>
            <p:ph type="title"/>
          </p:nvPr>
        </p:nvSpPr>
        <p:spPr/>
        <p:txBody>
          <a:bodyPr/>
          <a:lstStyle/>
          <a:p>
            <a:r>
              <a:rPr lang="en-US" dirty="0"/>
              <a:t>Considerations</a:t>
            </a:r>
          </a:p>
        </p:txBody>
      </p:sp>
      <p:sp>
        <p:nvSpPr>
          <p:cNvPr id="5" name="Slide Number Placeholder 4">
            <a:extLst>
              <a:ext uri="{FF2B5EF4-FFF2-40B4-BE49-F238E27FC236}">
                <a16:creationId xmlns:a16="http://schemas.microsoft.com/office/drawing/2014/main" id="{B59CF526-009A-7EDF-7DD8-3C6BAB12CD25}"/>
              </a:ext>
            </a:extLst>
          </p:cNvPr>
          <p:cNvSpPr>
            <a:spLocks noGrp="1"/>
          </p:cNvSpPr>
          <p:nvPr>
            <p:ph type="sldNum" sz="quarter" idx="12"/>
          </p:nvPr>
        </p:nvSpPr>
        <p:spPr/>
        <p:txBody>
          <a:bodyPr/>
          <a:lstStyle/>
          <a:p>
            <a:fld id="{741AFF56-1126-4107-9C02-BC0EFBF16431}" type="slidenum">
              <a:rPr lang="en-GB" smtClean="0"/>
              <a:pPr/>
              <a:t>8</a:t>
            </a:fld>
            <a:endParaRPr lang="en-GB" dirty="0"/>
          </a:p>
        </p:txBody>
      </p:sp>
      <p:sp>
        <p:nvSpPr>
          <p:cNvPr id="2" name="Footer Placeholder 4">
            <a:extLst>
              <a:ext uri="{FF2B5EF4-FFF2-40B4-BE49-F238E27FC236}">
                <a16:creationId xmlns:a16="http://schemas.microsoft.com/office/drawing/2014/main" id="{59BED997-141F-679E-51C2-47E573441E9D}"/>
              </a:ext>
            </a:extLst>
          </p:cNvPr>
          <p:cNvSpPr>
            <a:spLocks noGrp="1"/>
          </p:cNvSpPr>
          <p:nvPr>
            <p:ph type="ftr" sz="quarter" idx="3"/>
          </p:nvPr>
        </p:nvSpPr>
        <p:spPr>
          <a:xfrm>
            <a:off x="1872449" y="6365425"/>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solidFill>
                  <a:schemeClr val="tx1"/>
                </a:solidFill>
              </a:rPr>
              <a:t>Presented at the 2025 All Actuaries Summit</a:t>
            </a:r>
          </a:p>
        </p:txBody>
      </p:sp>
      <p:grpSp>
        <p:nvGrpSpPr>
          <p:cNvPr id="25" name="Group 24">
            <a:extLst>
              <a:ext uri="{FF2B5EF4-FFF2-40B4-BE49-F238E27FC236}">
                <a16:creationId xmlns:a16="http://schemas.microsoft.com/office/drawing/2014/main" id="{49AC9E06-33BB-10CE-6560-9E0290F8D603}"/>
              </a:ext>
            </a:extLst>
          </p:cNvPr>
          <p:cNvGrpSpPr/>
          <p:nvPr/>
        </p:nvGrpSpPr>
        <p:grpSpPr>
          <a:xfrm>
            <a:off x="805543" y="1658471"/>
            <a:ext cx="10580913" cy="3541058"/>
            <a:chOff x="952821" y="1206393"/>
            <a:chExt cx="10580913" cy="3541058"/>
          </a:xfrm>
        </p:grpSpPr>
        <p:sp>
          <p:nvSpPr>
            <p:cNvPr id="11" name="Rectangle: Rounded Corners 10">
              <a:extLst>
                <a:ext uri="{FF2B5EF4-FFF2-40B4-BE49-F238E27FC236}">
                  <a16:creationId xmlns:a16="http://schemas.microsoft.com/office/drawing/2014/main" id="{FA88A2AC-CD98-0BB0-3CAA-2BAE3374F685}"/>
                </a:ext>
              </a:extLst>
            </p:cNvPr>
            <p:cNvSpPr/>
            <p:nvPr/>
          </p:nvSpPr>
          <p:spPr>
            <a:xfrm>
              <a:off x="4479792" y="1206393"/>
              <a:ext cx="3526971" cy="11679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Accuracy</a:t>
              </a:r>
            </a:p>
          </p:txBody>
        </p:sp>
        <p:sp>
          <p:nvSpPr>
            <p:cNvPr id="12" name="Rectangle: Rounded Corners 11">
              <a:extLst>
                <a:ext uri="{FF2B5EF4-FFF2-40B4-BE49-F238E27FC236}">
                  <a16:creationId xmlns:a16="http://schemas.microsoft.com/office/drawing/2014/main" id="{B1835681-B0B0-0CB1-10C3-641637BED2ED}"/>
                </a:ext>
              </a:extLst>
            </p:cNvPr>
            <p:cNvSpPr/>
            <p:nvPr/>
          </p:nvSpPr>
          <p:spPr>
            <a:xfrm>
              <a:off x="952821" y="3579477"/>
              <a:ext cx="3526971" cy="11679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Interpretability</a:t>
              </a:r>
            </a:p>
          </p:txBody>
        </p:sp>
        <p:sp>
          <p:nvSpPr>
            <p:cNvPr id="13" name="Rectangle: Rounded Corners 12">
              <a:extLst>
                <a:ext uri="{FF2B5EF4-FFF2-40B4-BE49-F238E27FC236}">
                  <a16:creationId xmlns:a16="http://schemas.microsoft.com/office/drawing/2014/main" id="{475EEA0F-D357-BD6D-8B54-400FD6835DD9}"/>
                </a:ext>
              </a:extLst>
            </p:cNvPr>
            <p:cNvSpPr/>
            <p:nvPr/>
          </p:nvSpPr>
          <p:spPr>
            <a:xfrm>
              <a:off x="8006763" y="3579478"/>
              <a:ext cx="3526971" cy="11679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Efficiency</a:t>
              </a:r>
            </a:p>
          </p:txBody>
        </p:sp>
        <p:cxnSp>
          <p:nvCxnSpPr>
            <p:cNvPr id="15" name="Connector: Elbow 14">
              <a:extLst>
                <a:ext uri="{FF2B5EF4-FFF2-40B4-BE49-F238E27FC236}">
                  <a16:creationId xmlns:a16="http://schemas.microsoft.com/office/drawing/2014/main" id="{2397335B-DAFE-3FFA-B0FA-944F2F3F59D9}"/>
                </a:ext>
              </a:extLst>
            </p:cNvPr>
            <p:cNvCxnSpPr>
              <a:endCxn id="12" idx="0"/>
            </p:cNvCxnSpPr>
            <p:nvPr/>
          </p:nvCxnSpPr>
          <p:spPr>
            <a:xfrm rot="5400000">
              <a:off x="2663173" y="1816646"/>
              <a:ext cx="1815965" cy="1709696"/>
            </a:xfrm>
            <a:prstGeom prst="bentConnector3">
              <a:avLst>
                <a:gd name="adj1" fmla="val 69"/>
              </a:avLst>
            </a:prstGeom>
            <a:ln w="38100">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a:extLst>
                <a:ext uri="{FF2B5EF4-FFF2-40B4-BE49-F238E27FC236}">
                  <a16:creationId xmlns:a16="http://schemas.microsoft.com/office/drawing/2014/main" id="{6F248A5B-23D6-5BC0-2C0A-908319B8EC98}"/>
                </a:ext>
              </a:extLst>
            </p:cNvPr>
            <p:cNvCxnSpPr>
              <a:stCxn id="12" idx="3"/>
              <a:endCxn id="13" idx="1"/>
            </p:cNvCxnSpPr>
            <p:nvPr/>
          </p:nvCxnSpPr>
          <p:spPr>
            <a:xfrm>
              <a:off x="4479792" y="4163464"/>
              <a:ext cx="3526971" cy="1"/>
            </a:xfrm>
            <a:prstGeom prst="straightConnector1">
              <a:avLst/>
            </a:prstGeom>
            <a:ln w="38100">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22" name="Connector: Elbow 21">
              <a:extLst>
                <a:ext uri="{FF2B5EF4-FFF2-40B4-BE49-F238E27FC236}">
                  <a16:creationId xmlns:a16="http://schemas.microsoft.com/office/drawing/2014/main" id="{69161CC2-A7F4-B23D-70D0-91BE0D4CE543}"/>
                </a:ext>
              </a:extLst>
            </p:cNvPr>
            <p:cNvCxnSpPr>
              <a:cxnSpLocks/>
              <a:stCxn id="11" idx="3"/>
              <a:endCxn id="13" idx="0"/>
            </p:cNvCxnSpPr>
            <p:nvPr/>
          </p:nvCxnSpPr>
          <p:spPr>
            <a:xfrm>
              <a:off x="8006763" y="1790380"/>
              <a:ext cx="1763486" cy="1789098"/>
            </a:xfrm>
            <a:prstGeom prst="bentConnector2">
              <a:avLst/>
            </a:prstGeom>
            <a:ln w="38100">
              <a:headEnd type="triangle"/>
              <a:tailEnd type="triangle"/>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007949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604E4-13C1-FF11-A9EA-79799A70DD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2D1E33-BCDD-90A5-4F21-DE2229DBDCFD}"/>
              </a:ext>
            </a:extLst>
          </p:cNvPr>
          <p:cNvSpPr>
            <a:spLocks noGrp="1"/>
          </p:cNvSpPr>
          <p:nvPr>
            <p:ph type="title"/>
          </p:nvPr>
        </p:nvSpPr>
        <p:spPr/>
        <p:txBody>
          <a:bodyPr/>
          <a:lstStyle/>
          <a:p>
            <a:r>
              <a:rPr lang="en-US" dirty="0"/>
              <a:t>Morbidity Analysis</a:t>
            </a:r>
          </a:p>
        </p:txBody>
      </p:sp>
      <p:sp>
        <p:nvSpPr>
          <p:cNvPr id="3" name="Text Placeholder 2">
            <a:extLst>
              <a:ext uri="{FF2B5EF4-FFF2-40B4-BE49-F238E27FC236}">
                <a16:creationId xmlns:a16="http://schemas.microsoft.com/office/drawing/2014/main" id="{A8E3724D-DE3A-89F9-F3CB-28A203454A98}"/>
              </a:ext>
            </a:extLst>
          </p:cNvPr>
          <p:cNvSpPr>
            <a:spLocks noGrp="1"/>
          </p:cNvSpPr>
          <p:nvPr>
            <p:ph type="body" sz="quarter" idx="10"/>
          </p:nvPr>
        </p:nvSpPr>
        <p:spPr/>
        <p:txBody>
          <a:bodyPr/>
          <a:lstStyle/>
          <a:p>
            <a:r>
              <a:rPr lang="en-US" dirty="0"/>
              <a:t>02</a:t>
            </a:r>
          </a:p>
        </p:txBody>
      </p:sp>
      <p:sp>
        <p:nvSpPr>
          <p:cNvPr id="4" name="Footer Placeholder 4">
            <a:extLst>
              <a:ext uri="{FF2B5EF4-FFF2-40B4-BE49-F238E27FC236}">
                <a16:creationId xmlns:a16="http://schemas.microsoft.com/office/drawing/2014/main" id="{8714851B-806D-7E09-0E79-D81AAB1544E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113313862"/>
      </p:ext>
    </p:extLst>
  </p:cSld>
  <p:clrMapOvr>
    <a:masterClrMapping/>
  </p:clrMapOvr>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29</Value>
      <Value>44</Value>
      <Value>24</Value>
      <Value>40</Value>
      <Value>38</Value>
      <Value>97</Value>
    </TaxCatchAll>
    <Stop_x0020_publishing xmlns="b9043e53-a078-4fe1-9a97-1dc890974721" xsi:nil="true"/>
    <Region xmlns="b9043e53-a078-4fe1-9a97-1dc890974721" xsi:nil="true"/>
    <No_x0020_Web_x0020_Index xmlns="b9043e53-a078-4fe1-9a97-1dc890974721">false</No_x0020_Web_x0020_Index>
    <Published xmlns="b9043e53-a078-4fe1-9a97-1dc890974721">false</Published>
    <Start_x0020_publishing xmlns="b9043e53-a078-4fe1-9a97-1dc890974721" xsi:nil="true"/>
    <na442cf9b07645d39bff0c316c917a88 xmlns="b9043e53-a078-4fe1-9a97-1dc890974721">
      <Terms xmlns="http://schemas.microsoft.com/office/infopath/2007/PartnerControls"/>
    </na442cf9b07645d39bff0c316c917a88>
    <Level xmlns="b9043e53-a078-4fe1-9a97-1dc890974721" xsi:nil="true"/>
    <Availability xmlns="b9043e53-a078-4fe1-9a97-1dc890974721" xsi:nil="true"/>
    <_ExtendedDescription xmlns="http://schemas.microsoft.com/sharepoint/v3">Recent advancements in data analytics within the life insurance sector have seen a growing adoption of linear modelling techniques, for example Generalised Linear Models (GLM) and LASSO Regressions. This presentation aims to extend the exploration by evaluating the performance of non-linear techniques, such as Gradient Boosting Machines (GBM), in comparison to linear and traditional methods. We will also address practical considerations for actuaries when applying these methods in typical life insurance analyses. Our presentation will focus on the application of GBM, GLM, and traditional analysis methods in the context of claims and lapse analysis to: • Assess the relative performance of these techniques, including variations in performance based on the type of analysis conducted. • Identify properties of these techniques that are beneficial upstream and/or downstream, including methods for interpreting model outputs • Investigate potential methods to explain differences in predictions among the tested methods. To achieve these objectives, we will utilise the following datasets: • Claims – New Zealand Industry Disability Income Experience Investigation Data • Lapses - Synthetic dataset created by IBM on customer churns for a Telecommunication company</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All Actuaries Summit</TermName>
          <TermId xmlns="http://schemas.microsoft.com/office/infopath/2007/PartnerControls">57ed7ee8-003a-406d-a47c-605a474390f3</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Life Insurance</TermName>
          <TermId xmlns="http://schemas.microsoft.com/office/infopath/2007/PartnerControls">2f4b7b7b-e853-4c23-b89a-c367646d2d02</TermId>
        </TermInfo>
        <TermInfo xmlns="http://schemas.microsoft.com/office/infopath/2007/PartnerControls">
          <TermName xmlns="http://schemas.microsoft.com/office/infopath/2007/PartnerControls">Data Science and AI</TermName>
          <TermId xmlns="http://schemas.microsoft.com/office/infopath/2007/PartnerControls">70993916-283d-436e-9a11-782717950164</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2025-06-12T14:00:00+00:00</Created-Date>
    <wic_System_Copyright xmlns="http://schemas.microsoft.com/sharepoint/v3/fields" xsi:nil="true"/>
    <new-release-expiry xmlns="b9043e53-a078-4fe1-9a97-1dc890974721" xsi:nil="true"/>
    <_dlc_DocId xmlns="7c09f450-3099-4ab0-9797-308ed8a26daf">CE6YYQN64SX3-786882053-16280</_dlc_DocId>
    <_dlc_DocIdUrl xmlns="7c09f450-3099-4ab0-9797-308ed8a26daf">
      <Url>https://actuaries.sharepoint.com/sites/DMS/_layouts/15/DocIdRedir.aspx?ID=CE6YYQN64SX3-786882053-16280</Url>
      <Description>CE6YYQN64SX3-786882053-16280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5" ma:contentTypeDescription="" ma:contentTypeScope="" ma:versionID="8c1134c8d9aea38da993f15c9e4c14b1">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339d4051a3428176d9d511de67f9022f"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Source_x0020_Document_x0020_ID" minOccurs="0"/>
                <xsd:element ref="ns2:CMS_x0020_Document_x0020_ID" minOccurs="0"/>
                <xsd:element ref="ns2:Published" minOccurs="0"/>
                <xsd:element ref="ns2:Start_x0020_publishing" minOccurs="0"/>
                <xsd:element ref="ns2:Stop_x0020_publishing" minOccurs="0"/>
                <xsd:element ref="ns2:Created-Date" minOccurs="0"/>
                <xsd:element ref="ns3:wic_System_Copyright" minOccurs="0"/>
                <xsd:element ref="ns2:CPD" minOccurs="0"/>
                <xsd:element ref="ns2:Level" minOccurs="0"/>
                <xsd:element ref="ns2:Age_x0020_Group" minOccurs="0"/>
                <xsd:element ref="ns2:Availability" minOccurs="0"/>
                <xsd:element ref="ns2:External-link" minOccurs="0"/>
                <xsd:element ref="ns2:Membership"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No_x0020_Web_x0020_Index"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Source_x0020_Document_x0020_ID" ma:index="3" nillable="true" ma:displayName="Source Document ID" ma:description="ID of the document in the Team Sites" ma:internalName="Source_x0020_Document_x0020_ID" ma:readOnly="false">
      <xsd:simpleType>
        <xsd:restriction base="dms:Text">
          <xsd:maxLength value="255"/>
        </xsd:restriction>
      </xsd:simpleType>
    </xsd:element>
    <xsd:element name="CMS_x0020_Document_x0020_ID" ma:index="4" nillable="true" ma:displayName="CMS Document ID" ma:description="ID of the document in CMS" ma:internalName="CMS_x0020_Document_x0020_ID" ma:readOnly="false">
      <xsd:simpleType>
        <xsd:restriction base="dms:Text">
          <xsd:maxLength value="255"/>
        </xsd:restriction>
      </xsd:simpleType>
    </xsd:element>
    <xsd:element name="Published" ma:index="5" nillable="true" ma:displayName="Published" ma:default="0" ma:hidden="true" ma:internalName="Published" ma:readOnly="false">
      <xsd:simpleType>
        <xsd:restriction base="dms:Boolean"/>
      </xsd:simpleType>
    </xsd:element>
    <xsd:element name="Start_x0020_publishing" ma:index="6" nillable="true" ma:displayName="Start publishing" ma:format="DateOnly" ma:hidden="true" ma:internalName="Start_x0020_publishing" ma:readOnly="false">
      <xsd:simpleType>
        <xsd:restriction base="dms:DateTime"/>
      </xsd:simpleType>
    </xsd:element>
    <xsd:element name="Stop_x0020_publishing" ma:index="7" nillable="true" ma:displayName="Stop publishing" ma:format="DateOnly" ma:hidden="true" ma:internalName="Stop_x0020_publishing" ma:readOnly="false">
      <xsd:simpleType>
        <xsd:restriction base="dms:DateTime"/>
      </xsd:simpleType>
    </xsd:element>
    <xsd:element name="Created-Date" ma:index="8" nillable="true" ma:displayName="Created-Date" ma:format="DateOnly" ma:internalName="Created_x002d_Date" ma:readOnly="false">
      <xsd:simpleType>
        <xsd:restriction base="dms:DateTime"/>
      </xsd:simpleType>
    </xsd:element>
    <xsd:element name="CPD" ma:index="11" nillable="true" ma:displayName="CPD" ma:decimals="2" ma:internalName="CPD" ma:readOnly="false">
      <xsd:simpleType>
        <xsd:restriction base="dms:Number"/>
      </xsd:simpleType>
    </xsd:element>
    <xsd:element name="Level" ma:index="12"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External-link" ma:index="21" nillable="true" ma:displayName="External-link" ma:internalName="External_x002d_link" ma:readOnly="false">
      <xsd:simpleType>
        <xsd:restriction base="dms:Text">
          <xsd:maxLength value="255"/>
        </xsd:restriction>
      </xsd:simpleType>
    </xsd:element>
    <xsd:element name="Membership" ma:index="22" nillable="true" ma:displayName="Membership" ma:internalName="Membership"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No_x0020_Web_x0020_Index" ma:index="40" nillable="true" ma:displayName="No Web Index" ma:default="0" ma:internalName="No_x0020_Web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0"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 ma:index="41" nillable="true" ma:displayName="Document ID Value" ma:description="The value of the document ID assigned to this item." ma:indexed="true"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2.xml><?xml version="1.0" encoding="utf-8"?>
<ds:datastoreItem xmlns:ds="http://schemas.openxmlformats.org/officeDocument/2006/customXml" ds:itemID="{23A7F36D-13F6-4DF0-A1FA-99BF5BE8352E}">
  <ds:schemaRefs>
    <ds:schemaRef ds:uri="http://purl.org/dc/dcmitype/"/>
    <ds:schemaRef ds:uri="http://schemas.microsoft.com/office/2006/metadata/properties"/>
    <ds:schemaRef ds:uri="http://purl.org/dc/elements/1.1/"/>
    <ds:schemaRef ds:uri="3138fe39-45e2-4243-b4f0-a56ce41f1c6e"/>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7e948e1f-1c1f-44ca-b8c3-272baaf9988d"/>
    <ds:schemaRef ds:uri="http://www.w3.org/XML/1998/namespace"/>
  </ds:schemaRefs>
</ds:datastoreItem>
</file>

<file path=customXml/itemProps3.xml><?xml version="1.0" encoding="utf-8"?>
<ds:datastoreItem xmlns:ds="http://schemas.openxmlformats.org/officeDocument/2006/customXml" ds:itemID="{861C573D-1C1D-4750-9BF3-D00D6E8342A7}"/>
</file>

<file path=customXml/itemProps4.xml><?xml version="1.0" encoding="utf-8"?>
<ds:datastoreItem xmlns:ds="http://schemas.openxmlformats.org/officeDocument/2006/customXml" ds:itemID="{BDF919E1-7113-47F5-8644-BDD8C675F989}"/>
</file>

<file path=customXml/itemProps5.xml><?xml version="1.0" encoding="utf-8"?>
<ds:datastoreItem xmlns:ds="http://schemas.openxmlformats.org/officeDocument/2006/customXml" ds:itemID="{997D779F-4093-44D0-91AB-12EAF8E1E051}"/>
</file>

<file path=docProps/app.xml><?xml version="1.0" encoding="utf-8"?>
<Properties xmlns="http://schemas.openxmlformats.org/officeDocument/2006/extended-properties" xmlns:vt="http://schemas.openxmlformats.org/officeDocument/2006/docPropsVTypes">
  <TotalTime>8517</TotalTime>
  <Words>1894</Words>
  <Application>Microsoft Office PowerPoint</Application>
  <PresentationFormat>Widescreen</PresentationFormat>
  <Paragraphs>433</Paragraphs>
  <Slides>45</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ABC Oracle</vt:lpstr>
      <vt:lpstr>ABC Oracle Medium</vt:lpstr>
      <vt:lpstr>Aptos</vt:lpstr>
      <vt:lpstr>Arial</vt:lpstr>
      <vt:lpstr>Calibri</vt:lpstr>
      <vt:lpstr>Cambria Math</vt:lpstr>
      <vt:lpstr>Segoe Sans</vt:lpstr>
      <vt:lpstr>Wingdings</vt:lpstr>
      <vt:lpstr>Office Theme</vt:lpstr>
      <vt:lpstr>Practical Learnings in Applying GBM, GLM and Traditional Analysis in Modelling Life Insurance Claims and Lapses </vt:lpstr>
      <vt:lpstr>The Actuaries Institute acknowledges the traditional custodians of the lands and waters where we live and work, travel, and trade.  We pay our respect to the members of those communities, Elders past and present, and recognise and celebrate their continuing custodianship and culture.</vt:lpstr>
      <vt:lpstr>Contents</vt:lpstr>
      <vt:lpstr>Introduction and Context</vt:lpstr>
      <vt:lpstr>Motivation</vt:lpstr>
      <vt:lpstr>This Presentation…</vt:lpstr>
      <vt:lpstr>Classes of Models Explored</vt:lpstr>
      <vt:lpstr>Considerations</vt:lpstr>
      <vt:lpstr>Morbidity Analysis</vt:lpstr>
      <vt:lpstr>Context and Data</vt:lpstr>
      <vt:lpstr>Models Fitted</vt:lpstr>
      <vt:lpstr>Models Fitted</vt:lpstr>
      <vt:lpstr>Models Fitted</vt:lpstr>
      <vt:lpstr>Models Fitted</vt:lpstr>
      <vt:lpstr>Models Fitted</vt:lpstr>
      <vt:lpstr>Models Fitted</vt:lpstr>
      <vt:lpstr>Accuracy</vt:lpstr>
      <vt:lpstr>Accuracy – Actual vs Predicted</vt:lpstr>
      <vt:lpstr>Accuracy – Poisson Deviance</vt:lpstr>
      <vt:lpstr>Accuracy – Pseudo R-Squared</vt:lpstr>
      <vt:lpstr>Accuracy – Pseudo R-Squared</vt:lpstr>
      <vt:lpstr>Accuracy – Pseudo R-Squared</vt:lpstr>
      <vt:lpstr>Interpretability</vt:lpstr>
      <vt:lpstr>Interpretability – If We Need to Know Exact Relativities…</vt:lpstr>
      <vt:lpstr>Interpretability – If We Do Not Need to Know Exact Relativities…</vt:lpstr>
      <vt:lpstr>Efficiency</vt:lpstr>
      <vt:lpstr>Efficiency</vt:lpstr>
      <vt:lpstr>Downstream Efficiency</vt:lpstr>
      <vt:lpstr>Downstream Efficiency</vt:lpstr>
      <vt:lpstr>Downstream Efficiency</vt:lpstr>
      <vt:lpstr>Downstream Efficiency</vt:lpstr>
      <vt:lpstr>Downstream Efficiency</vt:lpstr>
      <vt:lpstr>Learnings and Considerations</vt:lpstr>
      <vt:lpstr>Lapse Analysis</vt:lpstr>
      <vt:lpstr>Now… What about lapses</vt:lpstr>
      <vt:lpstr>1. Model Performance – Relative Performance</vt:lpstr>
      <vt:lpstr>1. Model Performance – GLM</vt:lpstr>
      <vt:lpstr>1. Model Performance – GBM</vt:lpstr>
      <vt:lpstr>PowerPoint Presentation</vt:lpstr>
      <vt:lpstr>3. Model Selection – Example Use Cases</vt:lpstr>
      <vt:lpstr>Summary</vt:lpstr>
      <vt:lpstr>Summary</vt:lpstr>
      <vt:lpstr>Questions and Comments</vt:lpstr>
      <vt:lpstr>About the Actuaries Institute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2025: Practical Learnings in applying GBM, GLM and traditional analysis in modelling Life Insurance Claims and Lapses</dc:title>
  <dc:creator>Timothy Lam and Jin Cui</dc:creator>
  <cp:lastModifiedBy>Tim Lam</cp:lastModifiedBy>
  <cp:revision>27</cp:revision>
  <dcterms:created xsi:type="dcterms:W3CDTF">2023-05-24T00:01:03Z</dcterms:created>
  <dcterms:modified xsi:type="dcterms:W3CDTF">2025-06-10T00:29:03Z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_dlc_DocIdItemGuid">
    <vt:lpwstr>b175ddee-358b-46e6-9a4a-97a41de3e123</vt:lpwstr>
  </property>
  <property fmtid="{D5CDD505-2E9C-101B-9397-08002B2CF9AE}" pid="5" name="Prototype_Education_Programs">
    <vt:lpwstr/>
  </property>
  <property fmtid="{D5CDD505-2E9C-101B-9397-08002B2CF9AE}" pid="6" name="Prototype_CPD_Activity_Format">
    <vt:lpwstr>33;#Presentation Slides|d40094d7-41bb-4670-ae67-14554674b2a3</vt:lpwstr>
  </property>
  <property fmtid="{D5CDD505-2E9C-101B-9397-08002B2CF9AE}" pid="7" name="Prototype_Practice_Area">
    <vt:lpwstr>24;#Life Insurance|2f4b7b7b-e853-4c23-b89a-c367646d2d02;#44;#Data Science and AI|70993916-283d-436e-9a11-782717950164</vt:lpwstr>
  </property>
  <property fmtid="{D5CDD505-2E9C-101B-9397-08002B2CF9AE}" pid="8" name="Prototype_Content_Types">
    <vt:lpwstr>29;#Presentation slides|82514a72-d478-4557-818e-561b0f30fbaf</vt:lpwstr>
  </property>
  <property fmtid="{D5CDD505-2E9C-101B-9397-08002B2CF9AE}" pid="9" name="Prototype_Tags">
    <vt:lpwstr>40;#Past Event|81820cd3-45f0-44e5-97c3-ef5505ffe26e;#97;#All Actuaries Summit|57ed7ee8-003a-406d-a47c-605a474390f3</vt:lpwstr>
  </property>
  <property fmtid="{D5CDD505-2E9C-101B-9397-08002B2CF9AE}" pid="10" name="lcf76f155ced4ddcb4097134ff3c332f">
    <vt:lpwstr/>
  </property>
  <property fmtid="{D5CDD505-2E9C-101B-9397-08002B2CF9AE}" pid="11" name="Prototype_Event_Types">
    <vt:lpwstr>38;#Major Events|741f9fd0-c1f0-4e98-ad79-70afc16eedf5</vt:lpwstr>
  </property>
</Properties>
</file>