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diagrams/data1.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diagrams/layout1.xml" ContentType="application/vnd.openxmlformats-officedocument.drawingml.diagramLayout+xml"/>
  <Override PartName="/ppt/diagrams/colors1.xml" ContentType="application/vnd.openxmlformats-officedocument.drawingml.diagramColors+xml"/>
  <Override PartName="/ppt/theme/theme1.xml" ContentType="application/vnd.openxmlformats-officedocument.theme+xml"/>
  <Override PartName="/ppt/diagrams/quickStyle1.xml" ContentType="application/vnd.openxmlformats-officedocument.drawingml.diagramStyle+xml"/>
  <Override PartName="/ppt/theme/theme2.xml" ContentType="application/vnd.openxmlformats-officedocument.theme+xml"/>
  <Override PartName="/ppt/charts/colors2.xml" ContentType="application/vnd.ms-office.chartcolorstyle+xml"/>
  <Override PartName="/ppt/charts/style2.xml" ContentType="application/vnd.ms-office.chartstyle+xml"/>
  <Override PartName="/ppt/charts/style1.xml" ContentType="application/vnd.ms-office.chartstyle+xml"/>
  <Override PartName="/ppt/diagrams/drawing1.xml" ContentType="application/vnd.ms-office.drawingml.diagramDrawing+xml"/>
  <Override PartName="/ppt/charts/chart1.xml" ContentType="application/vnd.openxmlformats-officedocument.drawingml.chart+xml"/>
  <Override PartName="/ppt/charts/colors1.xml" ContentType="application/vnd.ms-office.chartcolorstyle+xml"/>
  <Override PartName="/ppt/charts/chart2.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sldIdLst>
    <p:sldId id="275" r:id="rId5"/>
    <p:sldId id="281" r:id="rId6"/>
    <p:sldId id="533" r:id="rId7"/>
    <p:sldId id="282" r:id="rId8"/>
    <p:sldId id="283" r:id="rId9"/>
    <p:sldId id="531" r:id="rId10"/>
    <p:sldId id="534" r:id="rId11"/>
    <p:sldId id="535" r:id="rId12"/>
    <p:sldId id="292" r:id="rId13"/>
    <p:sldId id="286" r:id="rId14"/>
    <p:sldId id="295" r:id="rId15"/>
    <p:sldId id="293" r:id="rId16"/>
    <p:sldId id="296" r:id="rId17"/>
    <p:sldId id="297" r:id="rId18"/>
    <p:sldId id="301" r:id="rId19"/>
    <p:sldId id="536" r:id="rId20"/>
    <p:sldId id="538" r:id="rId21"/>
    <p:sldId id="318" r:id="rId22"/>
    <p:sldId id="299" r:id="rId23"/>
    <p:sldId id="322" r:id="rId24"/>
    <p:sldId id="325" r:id="rId25"/>
    <p:sldId id="543" r:id="rId26"/>
    <p:sldId id="545" r:id="rId27"/>
    <p:sldId id="542" r:id="rId28"/>
    <p:sldId id="550" r:id="rId29"/>
    <p:sldId id="554" r:id="rId30"/>
    <p:sldId id="547" r:id="rId31"/>
    <p:sldId id="548" r:id="rId32"/>
    <p:sldId id="549" r:id="rId33"/>
    <p:sldId id="323" r:id="rId34"/>
    <p:sldId id="319" r:id="rId35"/>
    <p:sldId id="555" r:id="rId36"/>
    <p:sldId id="324" r:id="rId37"/>
    <p:sldId id="556" r:id="rId38"/>
    <p:sldId id="551" r:id="rId39"/>
    <p:sldId id="300" r:id="rId40"/>
    <p:sldId id="552" r:id="rId41"/>
    <p:sldId id="553" r:id="rId42"/>
  </p:sldIdLst>
  <p:sldSz cx="12192000" cy="6858000"/>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0066FF"/>
    <a:srgbClr val="66CCFF"/>
    <a:srgbClr val="F8F9D5"/>
    <a:srgbClr val="F7F8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F4D7A3-C5F5-487A-9BCF-1A388208059F}" v="146" dt="2025-06-11T12:52:57.4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11" autoAdjust="0"/>
    <p:restoredTop sz="94694"/>
  </p:normalViewPr>
  <p:slideViewPr>
    <p:cSldViewPr snapToGrid="0">
      <p:cViewPr varScale="1">
        <p:scale>
          <a:sx n="99" d="100"/>
          <a:sy n="99" d="100"/>
        </p:scale>
        <p:origin x="78"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50" Type="http://schemas.openxmlformats.org/officeDocument/2006/relationships/customXml" Target="../customXml/item5.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ustomXml" Target="../customXml/item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z3539797\Dropbox\Longivity\resul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z3539797\Dropbox\Longivity\result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spc="0" baseline="0">
                <a:solidFill>
                  <a:schemeClr val="tx1"/>
                </a:solidFill>
                <a:latin typeface="+mn-lt"/>
                <a:ea typeface="+mn-ea"/>
                <a:cs typeface="+mn-cs"/>
              </a:defRPr>
            </a:pPr>
            <a:r>
              <a:rPr lang="en-US" b="1" dirty="0">
                <a:solidFill>
                  <a:schemeClr val="tx1"/>
                </a:solidFill>
              </a:rPr>
              <a:t>Female</a:t>
            </a:r>
          </a:p>
        </c:rich>
      </c:tx>
      <c:overlay val="0"/>
      <c:spPr>
        <a:noFill/>
        <a:ln>
          <a:noFill/>
        </a:ln>
        <a:effectLst/>
      </c:spPr>
      <c:txPr>
        <a:bodyPr rot="0" spcFirstLastPara="1" vertOverflow="ellipsis" vert="horz" wrap="square" anchor="ctr" anchorCtr="1"/>
        <a:lstStyle/>
        <a:p>
          <a:pPr>
            <a:defRPr sz="2160" b="1" i="0" u="none" strike="noStrike" kern="1200" spc="0" baseline="0">
              <a:solidFill>
                <a:schemeClr val="tx1"/>
              </a:solidFill>
              <a:latin typeface="+mn-lt"/>
              <a:ea typeface="+mn-ea"/>
              <a:cs typeface="+mn-cs"/>
            </a:defRPr>
          </a:pPr>
          <a:endParaRPr lang="en-US"/>
        </a:p>
      </c:txPr>
    </c:title>
    <c:autoTitleDeleted val="0"/>
    <c:plotArea>
      <c:layout/>
      <c:lineChart>
        <c:grouping val="stacked"/>
        <c:varyColors val="0"/>
        <c:ser>
          <c:idx val="0"/>
          <c:order val="0"/>
          <c:tx>
            <c:strRef>
              <c:f>Sheet1!$K$11</c:f>
              <c:strCache>
                <c:ptCount val="1"/>
                <c:pt idx="0">
                  <c:v>Difference</c:v>
                </c:pt>
              </c:strCache>
            </c:strRef>
          </c:tx>
          <c:spPr>
            <a:ln w="28575" cap="rnd">
              <a:solidFill>
                <a:schemeClr val="accent1"/>
              </a:solidFill>
              <a:round/>
            </a:ln>
            <a:effectLst/>
          </c:spPr>
          <c:marker>
            <c:symbol val="none"/>
          </c:marker>
          <c:cat>
            <c:numRef>
              <c:f>Sheet1!$J$12:$J$37</c:f>
              <c:numCache>
                <c:formatCode>General</c:formatCode>
                <c:ptCount val="2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numCache>
            </c:numRef>
          </c:cat>
          <c:val>
            <c:numRef>
              <c:f>Sheet1!$K$12:$K$37</c:f>
              <c:numCache>
                <c:formatCode>General</c:formatCode>
                <c:ptCount val="26"/>
                <c:pt idx="0">
                  <c:v>4.8181820000000002</c:v>
                </c:pt>
                <c:pt idx="1">
                  <c:v>12.764706</c:v>
                </c:pt>
                <c:pt idx="2">
                  <c:v>7.0454549999999996</c:v>
                </c:pt>
                <c:pt idx="3">
                  <c:v>7.6</c:v>
                </c:pt>
                <c:pt idx="4">
                  <c:v>6.9</c:v>
                </c:pt>
                <c:pt idx="5">
                  <c:v>7.68</c:v>
                </c:pt>
                <c:pt idx="6">
                  <c:v>4.3571429999999998</c:v>
                </c:pt>
                <c:pt idx="7">
                  <c:v>7.5</c:v>
                </c:pt>
                <c:pt idx="8">
                  <c:v>9.4782609999999998</c:v>
                </c:pt>
                <c:pt idx="9">
                  <c:v>7.4444439999999998</c:v>
                </c:pt>
                <c:pt idx="10">
                  <c:v>4.947368</c:v>
                </c:pt>
                <c:pt idx="11">
                  <c:v>6.7272730000000003</c:v>
                </c:pt>
                <c:pt idx="12">
                  <c:v>8.4230769999999993</c:v>
                </c:pt>
                <c:pt idx="13">
                  <c:v>7.6</c:v>
                </c:pt>
                <c:pt idx="14">
                  <c:v>7</c:v>
                </c:pt>
                <c:pt idx="15">
                  <c:v>6.3125</c:v>
                </c:pt>
                <c:pt idx="16">
                  <c:v>6.8787880000000001</c:v>
                </c:pt>
                <c:pt idx="17">
                  <c:v>7.2</c:v>
                </c:pt>
                <c:pt idx="18">
                  <c:v>5.0909089999999999</c:v>
                </c:pt>
                <c:pt idx="19">
                  <c:v>4.7692310000000004</c:v>
                </c:pt>
                <c:pt idx="20">
                  <c:v>7.5</c:v>
                </c:pt>
                <c:pt idx="21">
                  <c:v>4.4666670000000002</c:v>
                </c:pt>
                <c:pt idx="22">
                  <c:v>2.0499999999999998</c:v>
                </c:pt>
                <c:pt idx="23">
                  <c:v>5.4444439999999998</c:v>
                </c:pt>
                <c:pt idx="24">
                  <c:v>3.5</c:v>
                </c:pt>
                <c:pt idx="25">
                  <c:v>1.4</c:v>
                </c:pt>
              </c:numCache>
            </c:numRef>
          </c:val>
          <c:smooth val="1"/>
          <c:extLst>
            <c:ext xmlns:c16="http://schemas.microsoft.com/office/drawing/2014/chart" uri="{C3380CC4-5D6E-409C-BE32-E72D297353CC}">
              <c16:uniqueId val="{00000000-DBC7-4132-9E3A-C75CA5277FCD}"/>
            </c:ext>
          </c:extLst>
        </c:ser>
        <c:dLbls>
          <c:showLegendKey val="0"/>
          <c:showVal val="0"/>
          <c:showCatName val="0"/>
          <c:showSerName val="0"/>
          <c:showPercent val="0"/>
          <c:showBubbleSize val="0"/>
        </c:dLbls>
        <c:smooth val="0"/>
        <c:axId val="136806111"/>
        <c:axId val="136804191"/>
      </c:lineChart>
      <c:catAx>
        <c:axId val="136806111"/>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AU" sz="2000" dirty="0">
                    <a:solidFill>
                      <a:schemeClr val="tx1"/>
                    </a:solidFill>
                  </a:rPr>
                  <a:t>Age</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AU"/>
            </a:p>
          </c:txPr>
        </c:title>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36804191"/>
        <c:crosses val="autoZero"/>
        <c:auto val="0"/>
        <c:lblAlgn val="ctr"/>
        <c:lblOffset val="100"/>
        <c:tickLblSkip val="2"/>
        <c:noMultiLvlLbl val="0"/>
      </c:catAx>
      <c:valAx>
        <c:axId val="136804191"/>
        <c:scaling>
          <c:orientation val="minMax"/>
        </c:scaling>
        <c:delete val="0"/>
        <c:axPos val="l"/>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AU" dirty="0">
                    <a:solidFill>
                      <a:schemeClr val="tx1"/>
                    </a:solidFill>
                  </a:rPr>
                  <a:t>Years below</a:t>
                </a:r>
                <a:r>
                  <a:rPr lang="en-AU" baseline="0" dirty="0">
                    <a:solidFill>
                      <a:schemeClr val="tx1"/>
                    </a:solidFill>
                  </a:rPr>
                  <a:t> objective life expectancy</a:t>
                </a:r>
                <a:endParaRPr lang="en-AU" dirty="0">
                  <a:solidFill>
                    <a:schemeClr val="tx1"/>
                  </a:solidFill>
                </a:endParaRPr>
              </a:p>
            </c:rich>
          </c:tx>
          <c:layout>
            <c:manualLayout>
              <c:xMode val="edge"/>
              <c:yMode val="edge"/>
              <c:x val="2.6831282939454058E-2"/>
              <c:y val="0.22110117737463605"/>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AU"/>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36806111"/>
        <c:crosses val="autoZero"/>
        <c:crossBetween val="between"/>
      </c:valAx>
      <c:spPr>
        <a:noFill/>
        <a:ln>
          <a:noFill/>
        </a:ln>
        <a:effectLst/>
      </c:spPr>
    </c:plotArea>
    <c:plotVisOnly val="1"/>
    <c:dispBlanksAs val="zero"/>
    <c:showDLblsOverMax val="0"/>
  </c:chart>
  <c:spPr>
    <a:noFill/>
    <a:ln>
      <a:noFill/>
    </a:ln>
    <a:effectLst/>
  </c:spPr>
  <c:txPr>
    <a:bodyPr/>
    <a:lstStyle/>
    <a:p>
      <a:pPr>
        <a:defRPr sz="1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spc="0" baseline="0">
                <a:solidFill>
                  <a:schemeClr val="tx1">
                    <a:lumMod val="65000"/>
                    <a:lumOff val="35000"/>
                  </a:schemeClr>
                </a:solidFill>
                <a:latin typeface="+mn-lt"/>
                <a:ea typeface="+mn-ea"/>
                <a:cs typeface="+mn-cs"/>
              </a:defRPr>
            </a:pPr>
            <a:r>
              <a:rPr lang="en-US" sz="2160" b="1" dirty="0">
                <a:solidFill>
                  <a:schemeClr val="tx1"/>
                </a:solidFill>
              </a:rPr>
              <a:t>Male</a:t>
            </a:r>
          </a:p>
        </c:rich>
      </c:tx>
      <c:overlay val="0"/>
      <c:spPr>
        <a:noFill/>
        <a:ln>
          <a:noFill/>
        </a:ln>
        <a:effectLst/>
      </c:spPr>
      <c:txPr>
        <a:bodyPr rot="0" spcFirstLastPara="1" vertOverflow="ellipsis" vert="horz" wrap="square" anchor="ctr" anchorCtr="1"/>
        <a:lstStyle/>
        <a:p>
          <a:pPr>
            <a:defRPr sz="216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Sheet1!$R$11</c:f>
              <c:strCache>
                <c:ptCount val="1"/>
                <c:pt idx="0">
                  <c:v>Difference</c:v>
                </c:pt>
              </c:strCache>
            </c:strRef>
          </c:tx>
          <c:spPr>
            <a:ln w="28575" cap="rnd">
              <a:solidFill>
                <a:srgbClr val="FF0000"/>
              </a:solidFill>
              <a:round/>
            </a:ln>
            <a:effectLst/>
          </c:spPr>
          <c:marker>
            <c:symbol val="none"/>
          </c:marker>
          <c:cat>
            <c:numRef>
              <c:f>Sheet1!$Q$12:$Q$37</c:f>
              <c:numCache>
                <c:formatCode>General</c:formatCode>
                <c:ptCount val="26"/>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numCache>
            </c:numRef>
          </c:cat>
          <c:val>
            <c:numRef>
              <c:f>Sheet1!$R$12:$R$37</c:f>
              <c:numCache>
                <c:formatCode>General</c:formatCode>
                <c:ptCount val="26"/>
                <c:pt idx="0">
                  <c:v>2.058824</c:v>
                </c:pt>
                <c:pt idx="1">
                  <c:v>6.6470589999999996</c:v>
                </c:pt>
                <c:pt idx="2">
                  <c:v>4.9545450000000004</c:v>
                </c:pt>
                <c:pt idx="3">
                  <c:v>7.08</c:v>
                </c:pt>
                <c:pt idx="4">
                  <c:v>5.4</c:v>
                </c:pt>
                <c:pt idx="5">
                  <c:v>2.5714290000000002</c:v>
                </c:pt>
                <c:pt idx="6">
                  <c:v>4.6470589999999996</c:v>
                </c:pt>
                <c:pt idx="7">
                  <c:v>5.6428570000000002</c:v>
                </c:pt>
                <c:pt idx="8">
                  <c:v>4.7</c:v>
                </c:pt>
                <c:pt idx="9">
                  <c:v>6.1304350000000003</c:v>
                </c:pt>
                <c:pt idx="10">
                  <c:v>5.6315790000000003</c:v>
                </c:pt>
                <c:pt idx="11">
                  <c:v>3.5833330000000001</c:v>
                </c:pt>
                <c:pt idx="12">
                  <c:v>4.6363640000000004</c:v>
                </c:pt>
                <c:pt idx="13">
                  <c:v>5.4583329999999997</c:v>
                </c:pt>
                <c:pt idx="14">
                  <c:v>5.1481479999999999</c:v>
                </c:pt>
                <c:pt idx="15">
                  <c:v>7.8076920000000003</c:v>
                </c:pt>
                <c:pt idx="16">
                  <c:v>2.1176469999999998</c:v>
                </c:pt>
                <c:pt idx="17">
                  <c:v>6.7272730000000003</c:v>
                </c:pt>
                <c:pt idx="18">
                  <c:v>5.5</c:v>
                </c:pt>
                <c:pt idx="19">
                  <c:v>2.481481</c:v>
                </c:pt>
                <c:pt idx="20">
                  <c:v>6</c:v>
                </c:pt>
                <c:pt idx="21">
                  <c:v>5.4375</c:v>
                </c:pt>
                <c:pt idx="22">
                  <c:v>5.1764710000000003</c:v>
                </c:pt>
                <c:pt idx="23">
                  <c:v>3.65</c:v>
                </c:pt>
                <c:pt idx="24">
                  <c:v>5.8461540000000003</c:v>
                </c:pt>
                <c:pt idx="25">
                  <c:v>2.1</c:v>
                </c:pt>
              </c:numCache>
            </c:numRef>
          </c:val>
          <c:smooth val="1"/>
          <c:extLst>
            <c:ext xmlns:c16="http://schemas.microsoft.com/office/drawing/2014/chart" uri="{C3380CC4-5D6E-409C-BE32-E72D297353CC}">
              <c16:uniqueId val="{00000000-C02C-4B98-A34A-CCE59FFA0D21}"/>
            </c:ext>
          </c:extLst>
        </c:ser>
        <c:dLbls>
          <c:showLegendKey val="0"/>
          <c:showVal val="0"/>
          <c:showCatName val="0"/>
          <c:showSerName val="0"/>
          <c:showPercent val="0"/>
          <c:showBubbleSize val="0"/>
        </c:dLbls>
        <c:smooth val="0"/>
        <c:axId val="140040735"/>
        <c:axId val="140038815"/>
      </c:lineChart>
      <c:catAx>
        <c:axId val="140040735"/>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AU" sz="2000" b="0" dirty="0">
                    <a:solidFill>
                      <a:schemeClr val="tx1"/>
                    </a:solidFill>
                  </a:rPr>
                  <a:t>Age</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40038815"/>
        <c:crosses val="autoZero"/>
        <c:auto val="1"/>
        <c:lblAlgn val="ctr"/>
        <c:lblOffset val="100"/>
        <c:tickLblSkip val="2"/>
        <c:noMultiLvlLbl val="0"/>
      </c:catAx>
      <c:valAx>
        <c:axId val="140038815"/>
        <c:scaling>
          <c:orientation val="minMax"/>
          <c:max val="14"/>
        </c:scaling>
        <c:delete val="0"/>
        <c:axPos val="l"/>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AU" sz="1800" b="0" dirty="0">
                    <a:solidFill>
                      <a:schemeClr val="tx1"/>
                    </a:solidFill>
                  </a:rPr>
                  <a:t>Years below objective life expectancy</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AU"/>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4004073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2F75BE-261E-48DB-9738-27A37E2B5C6D}"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7B78A34C-C16B-49EC-8A46-3F9DCF181F00}">
      <dgm:prSet/>
      <dgm:spPr/>
      <dgm:t>
        <a:bodyPr/>
        <a:lstStyle/>
        <a:p>
          <a:r>
            <a:rPr lang="en-US" dirty="0"/>
            <a:t>1. Annuity Puzzles in Australia	</a:t>
          </a:r>
        </a:p>
      </dgm:t>
    </dgm:pt>
    <dgm:pt modelId="{2C41CC4E-D2E8-44B4-B6C7-406656393893}" type="parTrans" cxnId="{6C591782-AA59-4629-87E1-285A0C39231D}">
      <dgm:prSet/>
      <dgm:spPr/>
      <dgm:t>
        <a:bodyPr/>
        <a:lstStyle/>
        <a:p>
          <a:endParaRPr lang="en-US"/>
        </a:p>
      </dgm:t>
    </dgm:pt>
    <dgm:pt modelId="{2E34A7F4-DE1F-4140-845F-009C17096005}" type="sibTrans" cxnId="{6C591782-AA59-4629-87E1-285A0C39231D}">
      <dgm:prSet/>
      <dgm:spPr/>
      <dgm:t>
        <a:bodyPr/>
        <a:lstStyle/>
        <a:p>
          <a:endParaRPr lang="en-US"/>
        </a:p>
      </dgm:t>
    </dgm:pt>
    <dgm:pt modelId="{C65D5909-A8F0-4CF5-8C96-01FACC3A7B65}">
      <dgm:prSet/>
      <dgm:spPr/>
      <dgm:t>
        <a:bodyPr/>
        <a:lstStyle/>
        <a:p>
          <a:r>
            <a:rPr lang="en-US" dirty="0"/>
            <a:t>2. Longevity Literacy</a:t>
          </a:r>
        </a:p>
      </dgm:t>
    </dgm:pt>
    <dgm:pt modelId="{12A32A0A-12D0-477B-B2D7-1AE344460334}" type="parTrans" cxnId="{54B4EABF-C568-4031-B10B-083F7F793012}">
      <dgm:prSet/>
      <dgm:spPr/>
      <dgm:t>
        <a:bodyPr/>
        <a:lstStyle/>
        <a:p>
          <a:endParaRPr lang="en-US"/>
        </a:p>
      </dgm:t>
    </dgm:pt>
    <dgm:pt modelId="{17A6AD0B-53F3-40A5-8584-46741EB1E610}" type="sibTrans" cxnId="{54B4EABF-C568-4031-B10B-083F7F793012}">
      <dgm:prSet/>
      <dgm:spPr/>
      <dgm:t>
        <a:bodyPr/>
        <a:lstStyle/>
        <a:p>
          <a:endParaRPr lang="en-US"/>
        </a:p>
      </dgm:t>
    </dgm:pt>
    <dgm:pt modelId="{9CE2F044-58F4-44D8-B46E-EED1B47D184B}">
      <dgm:prSet/>
      <dgm:spPr/>
      <dgm:t>
        <a:bodyPr/>
        <a:lstStyle/>
        <a:p>
          <a:r>
            <a:rPr lang="en-US" dirty="0"/>
            <a:t>3. Experimental Design</a:t>
          </a:r>
        </a:p>
      </dgm:t>
    </dgm:pt>
    <dgm:pt modelId="{26B9BA2C-F253-442D-A125-1752C9A83161}" type="parTrans" cxnId="{195EA30D-F691-487F-8BA2-5001ECBD53F0}">
      <dgm:prSet/>
      <dgm:spPr/>
      <dgm:t>
        <a:bodyPr/>
        <a:lstStyle/>
        <a:p>
          <a:endParaRPr lang="en-US"/>
        </a:p>
      </dgm:t>
    </dgm:pt>
    <dgm:pt modelId="{3630E03E-F034-433C-90E8-1BAC8F7818C8}" type="sibTrans" cxnId="{195EA30D-F691-487F-8BA2-5001ECBD53F0}">
      <dgm:prSet/>
      <dgm:spPr/>
      <dgm:t>
        <a:bodyPr/>
        <a:lstStyle/>
        <a:p>
          <a:endParaRPr lang="en-US"/>
        </a:p>
      </dgm:t>
    </dgm:pt>
    <dgm:pt modelId="{EC9CEA07-DAF2-4489-A28C-D25B82FBDB12}">
      <dgm:prSet/>
      <dgm:spPr/>
      <dgm:t>
        <a:bodyPr/>
        <a:lstStyle/>
        <a:p>
          <a:r>
            <a:rPr lang="en-US" dirty="0"/>
            <a:t>4. Preliminary Results</a:t>
          </a:r>
        </a:p>
      </dgm:t>
    </dgm:pt>
    <dgm:pt modelId="{93832C98-1CAE-46A3-8D92-2D58BDDBC437}" type="parTrans" cxnId="{AFB57371-D242-421D-9DC0-8003FAD77C73}">
      <dgm:prSet/>
      <dgm:spPr/>
      <dgm:t>
        <a:bodyPr/>
        <a:lstStyle/>
        <a:p>
          <a:endParaRPr lang="en-US"/>
        </a:p>
      </dgm:t>
    </dgm:pt>
    <dgm:pt modelId="{80622D27-0D79-4A66-ADBD-5880BB3275D2}" type="sibTrans" cxnId="{AFB57371-D242-421D-9DC0-8003FAD77C73}">
      <dgm:prSet/>
      <dgm:spPr/>
      <dgm:t>
        <a:bodyPr/>
        <a:lstStyle/>
        <a:p>
          <a:endParaRPr lang="en-US"/>
        </a:p>
      </dgm:t>
    </dgm:pt>
    <dgm:pt modelId="{40702B65-D59E-4945-B50A-40A44F549A1E}">
      <dgm:prSet/>
      <dgm:spPr/>
      <dgm:t>
        <a:bodyPr/>
        <a:lstStyle/>
        <a:p>
          <a:r>
            <a:rPr lang="en-US" dirty="0"/>
            <a:t>5. Discussion</a:t>
          </a:r>
        </a:p>
      </dgm:t>
    </dgm:pt>
    <dgm:pt modelId="{AE0F6807-9005-46FF-852B-C2FEB50F25EE}" type="parTrans" cxnId="{BC9F7082-98A9-40FE-9324-700F25EA0B85}">
      <dgm:prSet/>
      <dgm:spPr/>
      <dgm:t>
        <a:bodyPr/>
        <a:lstStyle/>
        <a:p>
          <a:endParaRPr lang="en-US"/>
        </a:p>
      </dgm:t>
    </dgm:pt>
    <dgm:pt modelId="{C8AC9C79-1666-46E2-A788-E7C028BD5444}" type="sibTrans" cxnId="{BC9F7082-98A9-40FE-9324-700F25EA0B85}">
      <dgm:prSet/>
      <dgm:spPr/>
      <dgm:t>
        <a:bodyPr/>
        <a:lstStyle/>
        <a:p>
          <a:endParaRPr lang="en-US"/>
        </a:p>
      </dgm:t>
    </dgm:pt>
    <dgm:pt modelId="{CB540521-4AD1-430E-A7E0-B133B2226F61}" type="pres">
      <dgm:prSet presAssocID="{892F75BE-261E-48DB-9738-27A37E2B5C6D}" presName="linear" presStyleCnt="0">
        <dgm:presLayoutVars>
          <dgm:animLvl val="lvl"/>
          <dgm:resizeHandles val="exact"/>
        </dgm:presLayoutVars>
      </dgm:prSet>
      <dgm:spPr/>
    </dgm:pt>
    <dgm:pt modelId="{AB69DA41-B383-49AA-9917-6BF1CF2B692B}" type="pres">
      <dgm:prSet presAssocID="{7B78A34C-C16B-49EC-8A46-3F9DCF181F00}" presName="parentText" presStyleLbl="node1" presStyleIdx="0" presStyleCnt="5">
        <dgm:presLayoutVars>
          <dgm:chMax val="0"/>
          <dgm:bulletEnabled val="1"/>
        </dgm:presLayoutVars>
      </dgm:prSet>
      <dgm:spPr/>
    </dgm:pt>
    <dgm:pt modelId="{A9FDDA13-1AB0-42DB-AEB1-71780A270127}" type="pres">
      <dgm:prSet presAssocID="{2E34A7F4-DE1F-4140-845F-009C17096005}" presName="spacer" presStyleCnt="0"/>
      <dgm:spPr/>
    </dgm:pt>
    <dgm:pt modelId="{D0B61EF8-C5AA-4C3E-A89D-33A3D878AF7D}" type="pres">
      <dgm:prSet presAssocID="{C65D5909-A8F0-4CF5-8C96-01FACC3A7B65}" presName="parentText" presStyleLbl="node1" presStyleIdx="1" presStyleCnt="5">
        <dgm:presLayoutVars>
          <dgm:chMax val="0"/>
          <dgm:bulletEnabled val="1"/>
        </dgm:presLayoutVars>
      </dgm:prSet>
      <dgm:spPr/>
    </dgm:pt>
    <dgm:pt modelId="{95CF6977-1A46-4277-A9D1-BF2050F1C130}" type="pres">
      <dgm:prSet presAssocID="{17A6AD0B-53F3-40A5-8584-46741EB1E610}" presName="spacer" presStyleCnt="0"/>
      <dgm:spPr/>
    </dgm:pt>
    <dgm:pt modelId="{7D10CF1F-70DC-496F-BD91-86F9E5D06579}" type="pres">
      <dgm:prSet presAssocID="{9CE2F044-58F4-44D8-B46E-EED1B47D184B}" presName="parentText" presStyleLbl="node1" presStyleIdx="2" presStyleCnt="5">
        <dgm:presLayoutVars>
          <dgm:chMax val="0"/>
          <dgm:bulletEnabled val="1"/>
        </dgm:presLayoutVars>
      </dgm:prSet>
      <dgm:spPr/>
    </dgm:pt>
    <dgm:pt modelId="{6E506120-0146-4904-9739-0006150E9AEE}" type="pres">
      <dgm:prSet presAssocID="{3630E03E-F034-433C-90E8-1BAC8F7818C8}" presName="spacer" presStyleCnt="0"/>
      <dgm:spPr/>
    </dgm:pt>
    <dgm:pt modelId="{A9987C6D-34E6-42D8-81EB-4E89C8FCC624}" type="pres">
      <dgm:prSet presAssocID="{EC9CEA07-DAF2-4489-A28C-D25B82FBDB12}" presName="parentText" presStyleLbl="node1" presStyleIdx="3" presStyleCnt="5">
        <dgm:presLayoutVars>
          <dgm:chMax val="0"/>
          <dgm:bulletEnabled val="1"/>
        </dgm:presLayoutVars>
      </dgm:prSet>
      <dgm:spPr/>
    </dgm:pt>
    <dgm:pt modelId="{642A1A46-F2D4-44C2-AF12-42B01FD1D289}" type="pres">
      <dgm:prSet presAssocID="{80622D27-0D79-4A66-ADBD-5880BB3275D2}" presName="spacer" presStyleCnt="0"/>
      <dgm:spPr/>
    </dgm:pt>
    <dgm:pt modelId="{2477C90D-9ADA-4194-A4A6-741579F20162}" type="pres">
      <dgm:prSet presAssocID="{40702B65-D59E-4945-B50A-40A44F549A1E}" presName="parentText" presStyleLbl="node1" presStyleIdx="4" presStyleCnt="5">
        <dgm:presLayoutVars>
          <dgm:chMax val="0"/>
          <dgm:bulletEnabled val="1"/>
        </dgm:presLayoutVars>
      </dgm:prSet>
      <dgm:spPr/>
    </dgm:pt>
  </dgm:ptLst>
  <dgm:cxnLst>
    <dgm:cxn modelId="{0BEE0A01-E313-448A-9D74-432738F768D4}" type="presOf" srcId="{EC9CEA07-DAF2-4489-A28C-D25B82FBDB12}" destId="{A9987C6D-34E6-42D8-81EB-4E89C8FCC624}" srcOrd="0" destOrd="0" presId="urn:microsoft.com/office/officeart/2005/8/layout/vList2"/>
    <dgm:cxn modelId="{48DA5F02-222C-481D-A6A3-7B48D45512FA}" type="presOf" srcId="{7B78A34C-C16B-49EC-8A46-3F9DCF181F00}" destId="{AB69DA41-B383-49AA-9917-6BF1CF2B692B}" srcOrd="0" destOrd="0" presId="urn:microsoft.com/office/officeart/2005/8/layout/vList2"/>
    <dgm:cxn modelId="{A0769504-6E12-420D-B417-D59E3294FC07}" type="presOf" srcId="{40702B65-D59E-4945-B50A-40A44F549A1E}" destId="{2477C90D-9ADA-4194-A4A6-741579F20162}" srcOrd="0" destOrd="0" presId="urn:microsoft.com/office/officeart/2005/8/layout/vList2"/>
    <dgm:cxn modelId="{195EA30D-F691-487F-8BA2-5001ECBD53F0}" srcId="{892F75BE-261E-48DB-9738-27A37E2B5C6D}" destId="{9CE2F044-58F4-44D8-B46E-EED1B47D184B}" srcOrd="2" destOrd="0" parTransId="{26B9BA2C-F253-442D-A125-1752C9A83161}" sibTransId="{3630E03E-F034-433C-90E8-1BAC8F7818C8}"/>
    <dgm:cxn modelId="{69BACD4B-742E-4EC3-A400-4E02DC8752ED}" type="presOf" srcId="{892F75BE-261E-48DB-9738-27A37E2B5C6D}" destId="{CB540521-4AD1-430E-A7E0-B133B2226F61}" srcOrd="0" destOrd="0" presId="urn:microsoft.com/office/officeart/2005/8/layout/vList2"/>
    <dgm:cxn modelId="{AFB57371-D242-421D-9DC0-8003FAD77C73}" srcId="{892F75BE-261E-48DB-9738-27A37E2B5C6D}" destId="{EC9CEA07-DAF2-4489-A28C-D25B82FBDB12}" srcOrd="3" destOrd="0" parTransId="{93832C98-1CAE-46A3-8D92-2D58BDDBC437}" sibTransId="{80622D27-0D79-4A66-ADBD-5880BB3275D2}"/>
    <dgm:cxn modelId="{6C591782-AA59-4629-87E1-285A0C39231D}" srcId="{892F75BE-261E-48DB-9738-27A37E2B5C6D}" destId="{7B78A34C-C16B-49EC-8A46-3F9DCF181F00}" srcOrd="0" destOrd="0" parTransId="{2C41CC4E-D2E8-44B4-B6C7-406656393893}" sibTransId="{2E34A7F4-DE1F-4140-845F-009C17096005}"/>
    <dgm:cxn modelId="{BC9F7082-98A9-40FE-9324-700F25EA0B85}" srcId="{892F75BE-261E-48DB-9738-27A37E2B5C6D}" destId="{40702B65-D59E-4945-B50A-40A44F549A1E}" srcOrd="4" destOrd="0" parTransId="{AE0F6807-9005-46FF-852B-C2FEB50F25EE}" sibTransId="{C8AC9C79-1666-46E2-A788-E7C028BD5444}"/>
    <dgm:cxn modelId="{141848B7-46AC-4D24-9133-E14C44F706F2}" type="presOf" srcId="{9CE2F044-58F4-44D8-B46E-EED1B47D184B}" destId="{7D10CF1F-70DC-496F-BD91-86F9E5D06579}" srcOrd="0" destOrd="0" presId="urn:microsoft.com/office/officeart/2005/8/layout/vList2"/>
    <dgm:cxn modelId="{2CAA14BF-16C9-4C58-865E-4F2D49C84E94}" type="presOf" srcId="{C65D5909-A8F0-4CF5-8C96-01FACC3A7B65}" destId="{D0B61EF8-C5AA-4C3E-A89D-33A3D878AF7D}" srcOrd="0" destOrd="0" presId="urn:microsoft.com/office/officeart/2005/8/layout/vList2"/>
    <dgm:cxn modelId="{54B4EABF-C568-4031-B10B-083F7F793012}" srcId="{892F75BE-261E-48DB-9738-27A37E2B5C6D}" destId="{C65D5909-A8F0-4CF5-8C96-01FACC3A7B65}" srcOrd="1" destOrd="0" parTransId="{12A32A0A-12D0-477B-B2D7-1AE344460334}" sibTransId="{17A6AD0B-53F3-40A5-8584-46741EB1E610}"/>
    <dgm:cxn modelId="{31693134-5FD7-4D1E-B37B-31875C02E8C8}" type="presParOf" srcId="{CB540521-4AD1-430E-A7E0-B133B2226F61}" destId="{AB69DA41-B383-49AA-9917-6BF1CF2B692B}" srcOrd="0" destOrd="0" presId="urn:microsoft.com/office/officeart/2005/8/layout/vList2"/>
    <dgm:cxn modelId="{4FB79429-F8BD-40C2-969B-91615984597C}" type="presParOf" srcId="{CB540521-4AD1-430E-A7E0-B133B2226F61}" destId="{A9FDDA13-1AB0-42DB-AEB1-71780A270127}" srcOrd="1" destOrd="0" presId="urn:microsoft.com/office/officeart/2005/8/layout/vList2"/>
    <dgm:cxn modelId="{6B665A52-3898-4549-8B34-A585F48B5D40}" type="presParOf" srcId="{CB540521-4AD1-430E-A7E0-B133B2226F61}" destId="{D0B61EF8-C5AA-4C3E-A89D-33A3D878AF7D}" srcOrd="2" destOrd="0" presId="urn:microsoft.com/office/officeart/2005/8/layout/vList2"/>
    <dgm:cxn modelId="{F92974FB-4FED-4132-96AC-CD43FD1F0CC0}" type="presParOf" srcId="{CB540521-4AD1-430E-A7E0-B133B2226F61}" destId="{95CF6977-1A46-4277-A9D1-BF2050F1C130}" srcOrd="3" destOrd="0" presId="urn:microsoft.com/office/officeart/2005/8/layout/vList2"/>
    <dgm:cxn modelId="{A572A2E9-7F74-4251-B25B-B7F692A6125D}" type="presParOf" srcId="{CB540521-4AD1-430E-A7E0-B133B2226F61}" destId="{7D10CF1F-70DC-496F-BD91-86F9E5D06579}" srcOrd="4" destOrd="0" presId="urn:microsoft.com/office/officeart/2005/8/layout/vList2"/>
    <dgm:cxn modelId="{167FD124-A173-493D-9411-0D1E3D1B5EC1}" type="presParOf" srcId="{CB540521-4AD1-430E-A7E0-B133B2226F61}" destId="{6E506120-0146-4904-9739-0006150E9AEE}" srcOrd="5" destOrd="0" presId="urn:microsoft.com/office/officeart/2005/8/layout/vList2"/>
    <dgm:cxn modelId="{496F7C17-E433-454C-80E2-9B687042DEE5}" type="presParOf" srcId="{CB540521-4AD1-430E-A7E0-B133B2226F61}" destId="{A9987C6D-34E6-42D8-81EB-4E89C8FCC624}" srcOrd="6" destOrd="0" presId="urn:microsoft.com/office/officeart/2005/8/layout/vList2"/>
    <dgm:cxn modelId="{D1C2F113-B279-43AE-B8F9-5FD7FEF78FE1}" type="presParOf" srcId="{CB540521-4AD1-430E-A7E0-B133B2226F61}" destId="{642A1A46-F2D4-44C2-AF12-42B01FD1D289}" srcOrd="7" destOrd="0" presId="urn:microsoft.com/office/officeart/2005/8/layout/vList2"/>
    <dgm:cxn modelId="{C26491E6-A5DA-4BA3-BFC6-28DABFEBF3A0}" type="presParOf" srcId="{CB540521-4AD1-430E-A7E0-B133B2226F61}" destId="{2477C90D-9ADA-4194-A4A6-741579F2016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69DA41-B383-49AA-9917-6BF1CF2B692B}">
      <dsp:nvSpPr>
        <dsp:cNvPr id="0" name=""/>
        <dsp:cNvSpPr/>
      </dsp:nvSpPr>
      <dsp:spPr>
        <a:xfrm>
          <a:off x="0" y="791800"/>
          <a:ext cx="5699254" cy="71954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1. Annuity Puzzles in Australia	</a:t>
          </a:r>
        </a:p>
      </dsp:txBody>
      <dsp:txXfrm>
        <a:off x="35125" y="826925"/>
        <a:ext cx="5629004" cy="649299"/>
      </dsp:txXfrm>
    </dsp:sp>
    <dsp:sp modelId="{D0B61EF8-C5AA-4C3E-A89D-33A3D878AF7D}">
      <dsp:nvSpPr>
        <dsp:cNvPr id="0" name=""/>
        <dsp:cNvSpPr/>
      </dsp:nvSpPr>
      <dsp:spPr>
        <a:xfrm>
          <a:off x="0" y="1597750"/>
          <a:ext cx="5699254" cy="71954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2. Longevity Literacy</a:t>
          </a:r>
        </a:p>
      </dsp:txBody>
      <dsp:txXfrm>
        <a:off x="35125" y="1632875"/>
        <a:ext cx="5629004" cy="649299"/>
      </dsp:txXfrm>
    </dsp:sp>
    <dsp:sp modelId="{7D10CF1F-70DC-496F-BD91-86F9E5D06579}">
      <dsp:nvSpPr>
        <dsp:cNvPr id="0" name=""/>
        <dsp:cNvSpPr/>
      </dsp:nvSpPr>
      <dsp:spPr>
        <a:xfrm>
          <a:off x="0" y="2403700"/>
          <a:ext cx="5699254" cy="71954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3. Experimental Design</a:t>
          </a:r>
        </a:p>
      </dsp:txBody>
      <dsp:txXfrm>
        <a:off x="35125" y="2438825"/>
        <a:ext cx="5629004" cy="649299"/>
      </dsp:txXfrm>
    </dsp:sp>
    <dsp:sp modelId="{A9987C6D-34E6-42D8-81EB-4E89C8FCC624}">
      <dsp:nvSpPr>
        <dsp:cNvPr id="0" name=""/>
        <dsp:cNvSpPr/>
      </dsp:nvSpPr>
      <dsp:spPr>
        <a:xfrm>
          <a:off x="0" y="3209650"/>
          <a:ext cx="5699254" cy="71954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4. Preliminary Results</a:t>
          </a:r>
        </a:p>
      </dsp:txBody>
      <dsp:txXfrm>
        <a:off x="35125" y="3244775"/>
        <a:ext cx="5629004" cy="649299"/>
      </dsp:txXfrm>
    </dsp:sp>
    <dsp:sp modelId="{2477C90D-9ADA-4194-A4A6-741579F20162}">
      <dsp:nvSpPr>
        <dsp:cNvPr id="0" name=""/>
        <dsp:cNvSpPr/>
      </dsp:nvSpPr>
      <dsp:spPr>
        <a:xfrm>
          <a:off x="0" y="4015600"/>
          <a:ext cx="5699254" cy="71954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5. Discussion</a:t>
          </a:r>
        </a:p>
      </dsp:txBody>
      <dsp:txXfrm>
        <a:off x="35125" y="4050725"/>
        <a:ext cx="5629004" cy="64929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522" tIns="45761" rIns="91522" bIns="45761" rtlCol="0"/>
          <a:lstStyle>
            <a:lvl1pPr algn="l">
              <a:defRPr sz="1200"/>
            </a:lvl1pPr>
          </a:lstStyle>
          <a:p>
            <a:endParaRPr lang="en-US"/>
          </a:p>
        </p:txBody>
      </p:sp>
      <p:sp>
        <p:nvSpPr>
          <p:cNvPr id="3" name="Date Placeholder 2"/>
          <p:cNvSpPr>
            <a:spLocks noGrp="1"/>
          </p:cNvSpPr>
          <p:nvPr>
            <p:ph type="dt" idx="1"/>
          </p:nvPr>
        </p:nvSpPr>
        <p:spPr>
          <a:xfrm>
            <a:off x="3854939" y="0"/>
            <a:ext cx="2949099" cy="498693"/>
          </a:xfrm>
          <a:prstGeom prst="rect">
            <a:avLst/>
          </a:prstGeom>
        </p:spPr>
        <p:txBody>
          <a:bodyPr vert="horz" lIns="91522" tIns="45761" rIns="91522" bIns="45761" rtlCol="0"/>
          <a:lstStyle>
            <a:lvl1pPr algn="r">
              <a:defRPr sz="1200"/>
            </a:lvl1pPr>
          </a:lstStyle>
          <a:p>
            <a:fld id="{2F7A4CF7-9883-7542-8774-50E62ADBD844}" type="datetimeFigureOut">
              <a:rPr lang="en-US" smtClean="0"/>
              <a:t>6/12/2025</a:t>
            </a:fld>
            <a:endParaRPr lang="en-US"/>
          </a:p>
        </p:txBody>
      </p:sp>
      <p:sp>
        <p:nvSpPr>
          <p:cNvPr id="4" name="Slide Image Placeholder 3"/>
          <p:cNvSpPr>
            <a:spLocks noGrp="1" noRot="1" noChangeAspect="1"/>
          </p:cNvSpPr>
          <p:nvPr>
            <p:ph type="sldImg" idx="2"/>
          </p:nvPr>
        </p:nvSpPr>
        <p:spPr>
          <a:xfrm>
            <a:off x="422275" y="1243013"/>
            <a:ext cx="5961063" cy="3354387"/>
          </a:xfrm>
          <a:prstGeom prst="rect">
            <a:avLst/>
          </a:prstGeom>
          <a:noFill/>
          <a:ln w="12700">
            <a:solidFill>
              <a:prstClr val="black"/>
            </a:solidFill>
          </a:ln>
        </p:spPr>
        <p:txBody>
          <a:bodyPr vert="horz" lIns="91522" tIns="45761" rIns="91522" bIns="45761" rtlCol="0" anchor="ctr"/>
          <a:lstStyle/>
          <a:p>
            <a:endParaRPr lang="en-US"/>
          </a:p>
        </p:txBody>
      </p:sp>
      <p:sp>
        <p:nvSpPr>
          <p:cNvPr id="5" name="Notes Placeholder 4"/>
          <p:cNvSpPr>
            <a:spLocks noGrp="1"/>
          </p:cNvSpPr>
          <p:nvPr>
            <p:ph type="body" sz="quarter" idx="3"/>
          </p:nvPr>
        </p:nvSpPr>
        <p:spPr>
          <a:xfrm>
            <a:off x="680562" y="4783306"/>
            <a:ext cx="5444490" cy="3913614"/>
          </a:xfrm>
          <a:prstGeom prst="rect">
            <a:avLst/>
          </a:prstGeom>
        </p:spPr>
        <p:txBody>
          <a:bodyPr vert="horz" lIns="91522" tIns="45761" rIns="91522" bIns="45761"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40647"/>
            <a:ext cx="2949099" cy="498692"/>
          </a:xfrm>
          <a:prstGeom prst="rect">
            <a:avLst/>
          </a:prstGeom>
        </p:spPr>
        <p:txBody>
          <a:bodyPr vert="horz" lIns="91522" tIns="45761" rIns="91522" bIns="45761" rtlCol="0" anchor="b"/>
          <a:lstStyle>
            <a:lvl1pPr algn="l">
              <a:defRPr sz="1200"/>
            </a:lvl1pPr>
          </a:lstStyle>
          <a:p>
            <a:endParaRPr lang="en-US"/>
          </a:p>
        </p:txBody>
      </p:sp>
      <p:sp>
        <p:nvSpPr>
          <p:cNvPr id="7" name="Slide Number Placeholder 6"/>
          <p:cNvSpPr>
            <a:spLocks noGrp="1"/>
          </p:cNvSpPr>
          <p:nvPr>
            <p:ph type="sldNum" sz="quarter" idx="5"/>
          </p:nvPr>
        </p:nvSpPr>
        <p:spPr>
          <a:xfrm>
            <a:off x="3854939" y="9440647"/>
            <a:ext cx="2949099" cy="498692"/>
          </a:xfrm>
          <a:prstGeom prst="rect">
            <a:avLst/>
          </a:prstGeom>
        </p:spPr>
        <p:txBody>
          <a:bodyPr vert="horz" lIns="91522" tIns="45761" rIns="91522" bIns="45761" rtlCol="0" anchor="b"/>
          <a:lstStyle>
            <a:lvl1pPr algn="r">
              <a:defRPr sz="1200"/>
            </a:lvl1pPr>
          </a:lstStyle>
          <a:p>
            <a:fld id="{1BEA80CD-AE39-0C4B-A880-515F813E088A}" type="slidenum">
              <a:rPr lang="en-US" smtClean="0"/>
              <a:t>‹#›</a:t>
            </a:fld>
            <a:endParaRPr lang="en-US"/>
          </a:p>
        </p:txBody>
      </p:sp>
    </p:spTree>
    <p:extLst>
      <p:ext uri="{BB962C8B-B14F-4D97-AF65-F5344CB8AC3E}">
        <p14:creationId xmlns:p14="http://schemas.microsoft.com/office/powerpoint/2010/main" val="1154113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EA80CD-AE39-0C4B-A880-515F813E088A}" type="slidenum">
              <a:rPr lang="en-US" smtClean="0"/>
              <a:t>6</a:t>
            </a:fld>
            <a:endParaRPr lang="en-US" dirty="0"/>
          </a:p>
        </p:txBody>
      </p:sp>
    </p:spTree>
    <p:extLst>
      <p:ext uri="{BB962C8B-B14F-4D97-AF65-F5344CB8AC3E}">
        <p14:creationId xmlns:p14="http://schemas.microsoft.com/office/powerpoint/2010/main" val="3340243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BB0AB-8327-88B4-A063-23D4FB4918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01CA59-DC5C-F25C-563C-6A2B6A46A3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744865-B66E-6563-DA71-A675744487F8}"/>
              </a:ext>
            </a:extLst>
          </p:cNvPr>
          <p:cNvSpPr>
            <a:spLocks noGrp="1"/>
          </p:cNvSpPr>
          <p:nvPr>
            <p:ph type="body" idx="1"/>
          </p:nvPr>
        </p:nvSpPr>
        <p:spPr/>
        <p:txBody>
          <a:bodyPr/>
          <a:lstStyle/>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21573CD7-167B-1ADC-5753-30D1AE82865E}"/>
              </a:ext>
            </a:extLst>
          </p:cNvPr>
          <p:cNvSpPr>
            <a:spLocks noGrp="1"/>
          </p:cNvSpPr>
          <p:nvPr>
            <p:ph type="sldNum" sz="quarter" idx="5"/>
          </p:nvPr>
        </p:nvSpPr>
        <p:spPr/>
        <p:txBody>
          <a:bodyPr/>
          <a:lstStyle/>
          <a:p>
            <a:fld id="{1BEA80CD-AE39-0C4B-A880-515F813E088A}" type="slidenum">
              <a:rPr lang="en-US" smtClean="0"/>
              <a:t>7</a:t>
            </a:fld>
            <a:endParaRPr lang="en-US" dirty="0"/>
          </a:p>
        </p:txBody>
      </p:sp>
    </p:spTree>
    <p:extLst>
      <p:ext uri="{BB962C8B-B14F-4D97-AF65-F5344CB8AC3E}">
        <p14:creationId xmlns:p14="http://schemas.microsoft.com/office/powerpoint/2010/main" val="2814491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BA9B9-53EB-1D09-7120-9755C132EB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31E230-E6F0-7F0B-742F-68AE5DD297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EC2A31-71D0-20E4-25E3-738B9EC71CFA}"/>
              </a:ext>
            </a:extLst>
          </p:cNvPr>
          <p:cNvSpPr>
            <a:spLocks noGrp="1"/>
          </p:cNvSpPr>
          <p:nvPr>
            <p:ph type="body" idx="1"/>
          </p:nvPr>
        </p:nvSpPr>
        <p:spPr/>
        <p:txBody>
          <a:bodyPr/>
          <a:lstStyle/>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B136C3C5-F913-713F-6FF7-90A53C51937F}"/>
              </a:ext>
            </a:extLst>
          </p:cNvPr>
          <p:cNvSpPr>
            <a:spLocks noGrp="1"/>
          </p:cNvSpPr>
          <p:nvPr>
            <p:ph type="sldNum" sz="quarter" idx="5"/>
          </p:nvPr>
        </p:nvSpPr>
        <p:spPr/>
        <p:txBody>
          <a:bodyPr/>
          <a:lstStyle/>
          <a:p>
            <a:fld id="{1BEA80CD-AE39-0C4B-A880-515F813E088A}" type="slidenum">
              <a:rPr lang="en-US" smtClean="0"/>
              <a:t>8</a:t>
            </a:fld>
            <a:endParaRPr lang="en-US" dirty="0"/>
          </a:p>
        </p:txBody>
      </p:sp>
    </p:spTree>
    <p:extLst>
      <p:ext uri="{BB962C8B-B14F-4D97-AF65-F5344CB8AC3E}">
        <p14:creationId xmlns:p14="http://schemas.microsoft.com/office/powerpoint/2010/main" val="2388259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1984003" y="3702358"/>
            <a:ext cx="6571317" cy="780120"/>
          </a:xfrm>
        </p:spPr>
        <p:txBody>
          <a:bodyPr anchor="t" anchorCtr="0"/>
          <a:lstStyle>
            <a:lvl1pPr algn="l">
              <a:defRPr sz="35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2001357" y="4488870"/>
            <a:ext cx="6566752" cy="1598604"/>
          </a:xfrm>
        </p:spPr>
        <p:txBody>
          <a:bodyPr anchor="t" anchorCtr="0"/>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1" name="Graphic 9">
            <a:extLst>
              <a:ext uri="{FF2B5EF4-FFF2-40B4-BE49-F238E27FC236}">
                <a16:creationId xmlns:a16="http://schemas.microsoft.com/office/drawing/2014/main" id="{7C687F61-C361-715E-64E1-F940513FF331}"/>
              </a:ext>
            </a:extLst>
          </p:cNvPr>
          <p:cNvSpPr/>
          <p:nvPr/>
        </p:nvSpPr>
        <p:spPr>
          <a:xfrm>
            <a:off x="333637" y="298711"/>
            <a:ext cx="4232364" cy="2633050"/>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5" name="Footer Placeholder 4">
            <a:extLst>
              <a:ext uri="{FF2B5EF4-FFF2-40B4-BE49-F238E27FC236}">
                <a16:creationId xmlns:a16="http://schemas.microsoft.com/office/drawing/2014/main" id="{6E921332-E814-972E-C4E3-95339D3485E1}"/>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80687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eature Copy">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69600"/>
            <a:ext cx="7132401" cy="3159399"/>
          </a:xfrm>
        </p:spPr>
        <p:txBody>
          <a:bodyPr/>
          <a:lstStyle>
            <a:lvl1pPr>
              <a:defRPr sz="4200" b="0" i="0">
                <a:solidFill>
                  <a:schemeClr val="bg1"/>
                </a:solidFill>
                <a:latin typeface="+mj-lt"/>
              </a:defRPr>
            </a:lvl1pPr>
          </a:lstStyle>
          <a:p>
            <a:r>
              <a:rPr lang="en-US" dirty="0"/>
              <a:t>Click to edit Master title style</a:t>
            </a:r>
            <a:endParaRPr lang="en-GB" dirty="0"/>
          </a:p>
        </p:txBody>
      </p:sp>
      <p:sp>
        <p:nvSpPr>
          <p:cNvPr id="3" name="Graphic 9">
            <a:extLst>
              <a:ext uri="{FF2B5EF4-FFF2-40B4-BE49-F238E27FC236}">
                <a16:creationId xmlns:a16="http://schemas.microsoft.com/office/drawing/2014/main" id="{9B1AB03E-57D3-D012-D1A8-49BD6BF75415}"/>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8" name="Slide Number Placeholder 7">
            <a:extLst>
              <a:ext uri="{FF2B5EF4-FFF2-40B4-BE49-F238E27FC236}">
                <a16:creationId xmlns:a16="http://schemas.microsoft.com/office/drawing/2014/main" id="{231C67D6-C5B6-BEE1-88C5-321259FD8646}"/>
              </a:ext>
            </a:extLst>
          </p:cNvPr>
          <p:cNvSpPr>
            <a:spLocks noGrp="1"/>
          </p:cNvSpPr>
          <p:nvPr>
            <p:ph type="sldNum" sz="quarter" idx="12"/>
          </p:nvPr>
        </p:nvSpPr>
        <p:spPr/>
        <p:txBody>
          <a:bodyPr/>
          <a:lstStyle>
            <a:lvl1pPr>
              <a:defRPr>
                <a:solidFill>
                  <a:schemeClr val="bg1"/>
                </a:solidFill>
              </a:defRPr>
            </a:lvl1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B43BF3A9-891A-B059-29FB-D64323A90CFE}"/>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052419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43568E-B69F-31A9-5D84-5E0B7D27CE56}"/>
              </a:ext>
            </a:extLst>
          </p:cNvPr>
          <p:cNvSpPr>
            <a:spLocks noGrp="1"/>
          </p:cNvSpPr>
          <p:nvPr>
            <p:ph type="pic" sz="quarter" idx="13"/>
          </p:nvPr>
        </p:nvSpPr>
        <p:spPr>
          <a:xfrm>
            <a:off x="6096000" y="0"/>
            <a:ext cx="6096000" cy="6858000"/>
          </a:xfrm>
          <a:solidFill>
            <a:schemeClr val="bg1">
              <a:lumMod val="85000"/>
            </a:schemeClr>
          </a:solidFill>
        </p:spPr>
        <p:txBody>
          <a:bodyPr anchor="ctr" anchorCtr="0"/>
          <a:lstStyle>
            <a:lvl1pPr algn="ctr">
              <a:defRPr sz="1000"/>
            </a:lvl1pPr>
          </a:lstStyle>
          <a:p>
            <a:endParaRPr lang="en-US"/>
          </a:p>
        </p:txBody>
      </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4" y="1493113"/>
            <a:ext cx="4300995"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bg1"/>
                </a:solidFill>
              </a:defRPr>
            </a:lvl1pPr>
          </a:lstStyle>
          <a:p>
            <a:fld id="{741AFF56-1126-4107-9C02-BC0EFBF16431}" type="slidenum">
              <a:rPr lang="en-GB" smtClean="0"/>
              <a:pPr/>
              <a:t>‹#›</a:t>
            </a:fld>
            <a:endParaRPr lang="en-GB" dirty="0"/>
          </a:p>
        </p:txBody>
      </p:sp>
      <p:sp>
        <p:nvSpPr>
          <p:cNvPr id="12" name="Graphic 9">
            <a:extLst>
              <a:ext uri="{FF2B5EF4-FFF2-40B4-BE49-F238E27FC236}">
                <a16:creationId xmlns:a16="http://schemas.microsoft.com/office/drawing/2014/main" id="{07DE4BE4-C52D-8163-E612-5CD7219CE49C}"/>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189C72DD-B617-4FC7-362F-A99AF8E75082}"/>
              </a:ext>
            </a:extLst>
          </p:cNvPr>
          <p:cNvSpPr>
            <a:spLocks noGrp="1"/>
          </p:cNvSpPr>
          <p:nvPr>
            <p:ph type="ftr" sz="quarter" idx="3"/>
          </p:nvPr>
        </p:nvSpPr>
        <p:spPr>
          <a:xfrm>
            <a:off x="1798530" y="6417425"/>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260304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33635" y="1468061"/>
            <a:ext cx="7545236" cy="4251199"/>
          </a:xfrm>
        </p:spPr>
        <p:txBody>
          <a:bodyPr/>
          <a:lstStyle>
            <a:lvl1pPr>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bg1"/>
                </a:solidFill>
              </a:defRPr>
            </a:lvl1pPr>
          </a:lstStyle>
          <a:p>
            <a:fld id="{741AFF56-1126-4107-9C02-BC0EFBF16431}" type="slidenum">
              <a:rPr lang="en-GB" smtClean="0"/>
              <a:pPr/>
              <a:t>‹#›</a:t>
            </a:fld>
            <a:endParaRPr lang="en-GB" dirty="0"/>
          </a:p>
        </p:txBody>
      </p:sp>
      <p:sp>
        <p:nvSpPr>
          <p:cNvPr id="12" name="Graphic 9">
            <a:extLst>
              <a:ext uri="{FF2B5EF4-FFF2-40B4-BE49-F238E27FC236}">
                <a16:creationId xmlns:a16="http://schemas.microsoft.com/office/drawing/2014/main" id="{07DE4BE4-C52D-8163-E612-5CD7219CE49C}"/>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A7E709DD-B4DF-F760-665E-1764DED439B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802847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tx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4" y="1493113"/>
            <a:ext cx="4300995" cy="4256334"/>
          </a:xfrm>
        </p:spPr>
        <p:txBody>
          <a:bodyPr/>
          <a:lstStyle>
            <a:lvl1pPr>
              <a:spcBef>
                <a:spcPts val="1800"/>
              </a:spcBef>
              <a:spcAft>
                <a:spcPts val="600"/>
              </a:spcAft>
              <a:defRPr>
                <a:solidFill>
                  <a:schemeClr val="accent3"/>
                </a:solidFill>
              </a:defRPr>
            </a:lvl1pPr>
            <a:lvl2pPr marL="0" indent="0">
              <a:buNone/>
              <a:defRPr>
                <a:solidFill>
                  <a:schemeClr val="accent3"/>
                </a:solidFill>
              </a:defRPr>
            </a:lvl2pPr>
            <a:lvl3pPr marL="355600" indent="-355600">
              <a:tabLst/>
              <a:defRPr>
                <a:solidFill>
                  <a:schemeClr val="accent3"/>
                </a:solidFill>
              </a:defRPr>
            </a:lvl3pPr>
            <a:lvl4pPr marL="712788" indent="-357188">
              <a:tabLst/>
              <a:defRPr>
                <a:solidFill>
                  <a:schemeClr val="accent3"/>
                </a:solidFill>
              </a:defRPr>
            </a:lvl4pPr>
            <a:lvl5pPr marL="1068388" indent="-355600">
              <a:tabLst/>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3"/>
                </a:solidFill>
              </a:defRPr>
            </a:lvl1pPr>
          </a:lstStyle>
          <a:p>
            <a:fld id="{741AFF56-1126-4107-9C02-BC0EFBF16431}" type="slidenum">
              <a:rPr lang="en-GB" smtClean="0"/>
              <a:pPr/>
              <a:t>‹#›</a:t>
            </a:fld>
            <a:endParaRPr lang="en-GB" dirty="0"/>
          </a:p>
        </p:txBody>
      </p:sp>
      <p:sp>
        <p:nvSpPr>
          <p:cNvPr id="12" name="Graphic 9">
            <a:extLst>
              <a:ext uri="{FF2B5EF4-FFF2-40B4-BE49-F238E27FC236}">
                <a16:creationId xmlns:a16="http://schemas.microsoft.com/office/drawing/2014/main" id="{07DE4BE4-C52D-8163-E612-5CD7219CE49C}"/>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8" name="Content Placeholder 2">
            <a:extLst>
              <a:ext uri="{FF2B5EF4-FFF2-40B4-BE49-F238E27FC236}">
                <a16:creationId xmlns:a16="http://schemas.microsoft.com/office/drawing/2014/main" id="{CE1E9FC3-FD80-6B63-EDE0-8BCF742EDEE8}"/>
              </a:ext>
            </a:extLst>
          </p:cNvPr>
          <p:cNvSpPr>
            <a:spLocks noGrp="1"/>
          </p:cNvSpPr>
          <p:nvPr>
            <p:ph idx="13"/>
          </p:nvPr>
        </p:nvSpPr>
        <p:spPr>
          <a:xfrm>
            <a:off x="5231904" y="1493113"/>
            <a:ext cx="4300995" cy="4256334"/>
          </a:xfrm>
        </p:spPr>
        <p:txBody>
          <a:bodyPr/>
          <a:lstStyle>
            <a:lvl1pPr>
              <a:spcBef>
                <a:spcPts val="1800"/>
              </a:spcBef>
              <a:spcAft>
                <a:spcPts val="600"/>
              </a:spcAft>
              <a:defRPr>
                <a:solidFill>
                  <a:schemeClr val="accent3"/>
                </a:solidFill>
              </a:defRPr>
            </a:lvl1pPr>
            <a:lvl2pPr marL="0" indent="0">
              <a:buNone/>
              <a:defRPr>
                <a:solidFill>
                  <a:schemeClr val="accent3"/>
                </a:solidFill>
              </a:defRPr>
            </a:lvl2pPr>
            <a:lvl3pPr marL="355600" indent="-355600">
              <a:tabLst/>
              <a:defRPr>
                <a:solidFill>
                  <a:schemeClr val="accent3"/>
                </a:solidFill>
              </a:defRPr>
            </a:lvl3pPr>
            <a:lvl4pPr marL="712788" indent="-357188">
              <a:tabLst/>
              <a:defRPr>
                <a:solidFill>
                  <a:schemeClr val="accent3"/>
                </a:solidFill>
              </a:defRPr>
            </a:lvl4pPr>
            <a:lvl5pPr marL="1068388" indent="-355600">
              <a:tabLst/>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4">
            <a:extLst>
              <a:ext uri="{FF2B5EF4-FFF2-40B4-BE49-F238E27FC236}">
                <a16:creationId xmlns:a16="http://schemas.microsoft.com/office/drawing/2014/main" id="{90E1AFF1-83F6-B417-3FB2-F082A2B78ABC}"/>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247394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300915"/>
            <a:ext cx="5403810" cy="1232435"/>
          </a:xfrm>
        </p:spPr>
        <p:txBody>
          <a:bodyPr/>
          <a:lstStyle>
            <a:lvl1pPr>
              <a:defRPr sz="2000" b="0" i="0">
                <a:solidFill>
                  <a:schemeClr val="accent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3"/>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Footer Placeholder 4">
            <a:extLst>
              <a:ext uri="{FF2B5EF4-FFF2-40B4-BE49-F238E27FC236}">
                <a16:creationId xmlns:a16="http://schemas.microsoft.com/office/drawing/2014/main" id="{884FAA58-F1B4-531A-061A-6D4457DF3FC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4880989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accent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accent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Footer Placeholder 4">
            <a:extLst>
              <a:ext uri="{FF2B5EF4-FFF2-40B4-BE49-F238E27FC236}">
                <a16:creationId xmlns:a16="http://schemas.microsoft.com/office/drawing/2014/main" id="{EBE8D23D-CB16-3CD8-EC66-E391FD4D4BA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accent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713542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bg1"/>
                </a:solidFill>
              </a:defRPr>
            </a:lvl1pPr>
            <a:lvl2pPr marL="0" indent="0">
              <a:buNone/>
              <a:defRPr sz="900">
                <a:solidFill>
                  <a:schemeClr val="bg1"/>
                </a:solidFill>
              </a:defRPr>
            </a:lvl2pPr>
            <a:lvl3pPr marL="180975" indent="-180975">
              <a:tabLst/>
              <a:defRPr sz="900">
                <a:solidFill>
                  <a:schemeClr val="bg1"/>
                </a:solidFill>
              </a:defRPr>
            </a:lvl3pPr>
            <a:lvl4pPr marL="355600" indent="-174625">
              <a:tabLst/>
              <a:defRPr sz="900">
                <a:solidFill>
                  <a:schemeClr val="bg1"/>
                </a:solidFill>
              </a:defRPr>
            </a:lvl4pPr>
            <a:lvl5pPr marL="536575" indent="-180975">
              <a:tabLst/>
              <a:defRPr sz="9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bg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Footer Placeholder 4">
            <a:extLst>
              <a:ext uri="{FF2B5EF4-FFF2-40B4-BE49-F238E27FC236}">
                <a16:creationId xmlns:a16="http://schemas.microsoft.com/office/drawing/2014/main" id="{49B5B446-BF61-9273-73C2-7E54AB446BBC}"/>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68639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accent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tx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Footer Placeholder 4">
            <a:extLst>
              <a:ext uri="{FF2B5EF4-FFF2-40B4-BE49-F238E27FC236}">
                <a16:creationId xmlns:a16="http://schemas.microsoft.com/office/drawing/2014/main" id="{4660D2EA-6D20-7E9D-AE74-606945F6FE2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9155984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1"/>
        </a:solidFill>
        <a:effectLst/>
      </p:bgPr>
    </p:bg>
    <p:spTree>
      <p:nvGrpSpPr>
        <p:cNvPr id="1" name=""/>
        <p:cNvGrpSpPr/>
        <p:nvPr/>
      </p:nvGrpSpPr>
      <p:grpSpPr>
        <a:xfrm>
          <a:off x="0" y="0"/>
          <a:ext cx="0" cy="0"/>
          <a:chOff x="0" y="0"/>
          <a:chExt cx="0" cy="0"/>
        </a:xfrm>
      </p:grpSpPr>
      <p:grpSp>
        <p:nvGrpSpPr>
          <p:cNvPr id="83" name="Group 82">
            <a:extLst>
              <a:ext uri="{FF2B5EF4-FFF2-40B4-BE49-F238E27FC236}">
                <a16:creationId xmlns:a16="http://schemas.microsoft.com/office/drawing/2014/main" id="{D12EF5E7-BD8E-CAB9-E725-345E21653ECD}"/>
              </a:ext>
            </a:extLst>
          </p:cNvPr>
          <p:cNvGrpSpPr/>
          <p:nvPr userDrawn="1"/>
        </p:nvGrpSpPr>
        <p:grpSpPr>
          <a:xfrm>
            <a:off x="417526" y="387280"/>
            <a:ext cx="11340345" cy="6075045"/>
            <a:chOff x="417526" y="387280"/>
            <a:chExt cx="11340345" cy="6075045"/>
          </a:xfrm>
        </p:grpSpPr>
        <p:sp>
          <p:nvSpPr>
            <p:cNvPr id="12" name="Freeform 11">
              <a:extLst>
                <a:ext uri="{FF2B5EF4-FFF2-40B4-BE49-F238E27FC236}">
                  <a16:creationId xmlns:a16="http://schemas.microsoft.com/office/drawing/2014/main" id="{DB6E64BA-5E3F-0B13-F3BD-289BBB0BEB04}"/>
                </a:ext>
              </a:extLst>
            </p:cNvPr>
            <p:cNvSpPr/>
            <p:nvPr/>
          </p:nvSpPr>
          <p:spPr>
            <a:xfrm>
              <a:off x="3627164" y="1507599"/>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2A486A8-CC89-9FB4-E3D0-C4E0732EE99F}"/>
                </a:ext>
              </a:extLst>
            </p:cNvPr>
            <p:cNvSpPr/>
            <p:nvPr/>
          </p:nvSpPr>
          <p:spPr>
            <a:xfrm>
              <a:off x="3627164" y="387280"/>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CA9702C-BF9A-D515-F12E-47B1496EE8EC}"/>
                </a:ext>
              </a:extLst>
            </p:cNvPr>
            <p:cNvSpPr/>
            <p:nvPr/>
          </p:nvSpPr>
          <p:spPr>
            <a:xfrm>
              <a:off x="5405447" y="387280"/>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FFFFFF"/>
            </a:solidFill>
            <a:ln w="89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9A48810-A754-BB60-394F-F89ACC86D4CA}"/>
                </a:ext>
              </a:extLst>
            </p:cNvPr>
            <p:cNvSpPr/>
            <p:nvPr/>
          </p:nvSpPr>
          <p:spPr>
            <a:xfrm>
              <a:off x="5405447" y="78697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FFFFFF"/>
            </a:solidFill>
            <a:ln w="892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EE001CF-9FFD-81C1-7F2E-67002CD750B6}"/>
                </a:ext>
              </a:extLst>
            </p:cNvPr>
            <p:cNvSpPr/>
            <p:nvPr/>
          </p:nvSpPr>
          <p:spPr>
            <a:xfrm>
              <a:off x="5405447" y="2255371"/>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FFFFFF"/>
            </a:solidFill>
            <a:ln w="89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9DB2B16-09E4-D9CA-D412-561D7B44E1D1}"/>
                </a:ext>
              </a:extLst>
            </p:cNvPr>
            <p:cNvSpPr/>
            <p:nvPr/>
          </p:nvSpPr>
          <p:spPr>
            <a:xfrm>
              <a:off x="5761121" y="2255371"/>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64C8EF0-BEAE-EEA6-3638-EFD85102CE66}"/>
                </a:ext>
              </a:extLst>
            </p:cNvPr>
            <p:cNvSpPr/>
            <p:nvPr/>
          </p:nvSpPr>
          <p:spPr>
            <a:xfrm>
              <a:off x="5761121" y="1894969"/>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AE7F640-C6DF-4ECA-F9CC-28501FA4871F}"/>
                </a:ext>
              </a:extLst>
            </p:cNvPr>
            <p:cNvSpPr/>
            <p:nvPr/>
          </p:nvSpPr>
          <p:spPr>
            <a:xfrm>
              <a:off x="5761121" y="262791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ACD68CA-0CCD-3986-6D30-A2131CBDF46C}"/>
                </a:ext>
              </a:extLst>
            </p:cNvPr>
            <p:cNvSpPr/>
            <p:nvPr/>
          </p:nvSpPr>
          <p:spPr>
            <a:xfrm>
              <a:off x="5761121"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A2CB4B6-6677-A64D-63E7-03B73A82ECE5}"/>
                </a:ext>
              </a:extLst>
            </p:cNvPr>
            <p:cNvSpPr/>
            <p:nvPr/>
          </p:nvSpPr>
          <p:spPr>
            <a:xfrm>
              <a:off x="6828145"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928"/>
                    <a:pt x="40342" y="180201"/>
                    <a:pt x="90056" y="180201"/>
                  </a:cubicBezTo>
                </a:path>
              </a:pathLst>
            </a:custGeom>
            <a:solidFill>
              <a:srgbClr val="FFFFFF"/>
            </a:solidFill>
            <a:ln w="89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24DCD34-ECC1-F0D7-5D6A-E29C268BE537}"/>
                </a:ext>
              </a:extLst>
            </p:cNvPr>
            <p:cNvSpPr/>
            <p:nvPr/>
          </p:nvSpPr>
          <p:spPr>
            <a:xfrm>
              <a:off x="7539493" y="3291304"/>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07876098-EBCB-8E16-72E4-9E8F6D4E4118}"/>
                </a:ext>
              </a:extLst>
            </p:cNvPr>
            <p:cNvSpPr/>
            <p:nvPr/>
          </p:nvSpPr>
          <p:spPr>
            <a:xfrm>
              <a:off x="4338513" y="4821852"/>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0949F5A-DD1D-2EF7-285F-0C44C58CEA32}"/>
                </a:ext>
              </a:extLst>
            </p:cNvPr>
            <p:cNvSpPr/>
            <p:nvPr/>
          </p:nvSpPr>
          <p:spPr>
            <a:xfrm>
              <a:off x="4338513" y="518314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19BFF03-D109-FF17-C56C-B815AB9CAAC8}"/>
                </a:ext>
              </a:extLst>
            </p:cNvPr>
            <p:cNvSpPr/>
            <p:nvPr/>
          </p:nvSpPr>
          <p:spPr>
            <a:xfrm>
              <a:off x="6828145" y="445341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839"/>
                    <a:pt x="40342" y="180201"/>
                    <a:pt x="90056" y="180201"/>
                  </a:cubicBezTo>
                </a:path>
              </a:pathLst>
            </a:custGeom>
            <a:solidFill>
              <a:srgbClr val="FFFFFF"/>
            </a:solidFill>
            <a:ln w="89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DC5E1BFD-6710-4C5F-1411-5CDF3F443D1E}"/>
                </a:ext>
              </a:extLst>
            </p:cNvPr>
            <p:cNvSpPr/>
            <p:nvPr/>
          </p:nvSpPr>
          <p:spPr>
            <a:xfrm>
              <a:off x="6472470" y="5903773"/>
              <a:ext cx="180113" cy="180201"/>
            </a:xfrm>
            <a:custGeom>
              <a:avLst/>
              <a:gdLst>
                <a:gd name="connsiteX0" fmla="*/ 90057 w 180113"/>
                <a:gd name="connsiteY0" fmla="*/ 180201 h 180201"/>
                <a:gd name="connsiteX1" fmla="*/ 180113 w 180113"/>
                <a:gd name="connsiteY1" fmla="*/ 90100 h 180201"/>
                <a:gd name="connsiteX2" fmla="*/ 90057 w 180113"/>
                <a:gd name="connsiteY2" fmla="*/ 0 h 180201"/>
                <a:gd name="connsiteX3" fmla="*/ 0 w 180113"/>
                <a:gd name="connsiteY3" fmla="*/ 90100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0"/>
                  </a:cubicBezTo>
                  <a:cubicBezTo>
                    <a:pt x="180113" y="40362"/>
                    <a:pt x="139771" y="0"/>
                    <a:pt x="90057" y="0"/>
                  </a:cubicBezTo>
                  <a:cubicBezTo>
                    <a:pt x="40343" y="0"/>
                    <a:pt x="0" y="40362"/>
                    <a:pt x="0" y="90100"/>
                  </a:cubicBezTo>
                  <a:cubicBezTo>
                    <a:pt x="0" y="139839"/>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861663C6-E7AA-643E-F135-F7DB591F6F9F}"/>
                </a:ext>
              </a:extLst>
            </p:cNvPr>
            <p:cNvSpPr/>
            <p:nvPr/>
          </p:nvSpPr>
          <p:spPr>
            <a:xfrm>
              <a:off x="6472470" y="6282124"/>
              <a:ext cx="180113" cy="180201"/>
            </a:xfrm>
            <a:custGeom>
              <a:avLst/>
              <a:gdLst>
                <a:gd name="connsiteX0" fmla="*/ 90057 w 180113"/>
                <a:gd name="connsiteY0" fmla="*/ 180201 h 180201"/>
                <a:gd name="connsiteX1" fmla="*/ 180113 w 180113"/>
                <a:gd name="connsiteY1" fmla="*/ 90100 h 180201"/>
                <a:gd name="connsiteX2" fmla="*/ 90057 w 180113"/>
                <a:gd name="connsiteY2" fmla="*/ 0 h 180201"/>
                <a:gd name="connsiteX3" fmla="*/ 0 w 180113"/>
                <a:gd name="connsiteY3" fmla="*/ 90100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0"/>
                  </a:cubicBezTo>
                  <a:cubicBezTo>
                    <a:pt x="180113" y="40362"/>
                    <a:pt x="139771" y="0"/>
                    <a:pt x="90057" y="0"/>
                  </a:cubicBezTo>
                  <a:cubicBezTo>
                    <a:pt x="40343" y="0"/>
                    <a:pt x="0" y="40362"/>
                    <a:pt x="0" y="90100"/>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3ADB5E5F-0B4D-1C4E-9A4A-8AE4310BC757}"/>
                </a:ext>
              </a:extLst>
            </p:cNvPr>
            <p:cNvSpPr/>
            <p:nvPr/>
          </p:nvSpPr>
          <p:spPr>
            <a:xfrm>
              <a:off x="7183819" y="445341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253" y="180201"/>
                    <a:pt x="90056" y="180201"/>
                  </a:cubicBezTo>
                </a:path>
              </a:pathLst>
            </a:custGeom>
            <a:solidFill>
              <a:srgbClr val="FFFFFF"/>
            </a:solidFill>
            <a:ln w="89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FCE42CE8-2C56-6D65-4C6E-808C01DE8557}"/>
                </a:ext>
              </a:extLst>
            </p:cNvPr>
            <p:cNvSpPr/>
            <p:nvPr/>
          </p:nvSpPr>
          <p:spPr>
            <a:xfrm>
              <a:off x="5049773"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89" y="139928"/>
                    <a:pt x="40342" y="180201"/>
                    <a:pt x="90056" y="180201"/>
                  </a:cubicBezTo>
                </a:path>
              </a:pathLst>
            </a:custGeom>
            <a:solidFill>
              <a:srgbClr val="FFFFFF"/>
            </a:solidFill>
            <a:ln w="89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DECEF3F9-E201-ED82-5EE4-9C586FC397F7}"/>
                </a:ext>
              </a:extLst>
            </p:cNvPr>
            <p:cNvSpPr/>
            <p:nvPr/>
          </p:nvSpPr>
          <p:spPr>
            <a:xfrm>
              <a:off x="4694187"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3" y="0"/>
                    <a:pt x="0" y="40362"/>
                    <a:pt x="0" y="90101"/>
                  </a:cubicBezTo>
                  <a:cubicBezTo>
                    <a:pt x="0" y="139928"/>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4FC331F8-1856-1489-5EBF-61E86CBF999F}"/>
                </a:ext>
              </a:extLst>
            </p:cNvPr>
            <p:cNvSpPr/>
            <p:nvPr/>
          </p:nvSpPr>
          <p:spPr>
            <a:xfrm>
              <a:off x="3627164"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F24F144B-A8C9-957F-42D1-5C7F03594357}"/>
                </a:ext>
              </a:extLst>
            </p:cNvPr>
            <p:cNvSpPr/>
            <p:nvPr/>
          </p:nvSpPr>
          <p:spPr>
            <a:xfrm>
              <a:off x="3982838"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C7D9CFF-5F9A-B8E8-DFE8-B02805F21ADC}"/>
                </a:ext>
              </a:extLst>
            </p:cNvPr>
            <p:cNvSpPr/>
            <p:nvPr/>
          </p:nvSpPr>
          <p:spPr>
            <a:xfrm>
              <a:off x="3982838" y="370153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55787E0B-4B27-2DDE-D56F-44B4911970ED}"/>
                </a:ext>
              </a:extLst>
            </p:cNvPr>
            <p:cNvSpPr/>
            <p:nvPr/>
          </p:nvSpPr>
          <p:spPr>
            <a:xfrm>
              <a:off x="3627164" y="118657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839"/>
                    <a:pt x="40342" y="180201"/>
                    <a:pt x="90057" y="180201"/>
                  </a:cubicBezTo>
                </a:path>
              </a:pathLst>
            </a:custGeom>
            <a:solidFill>
              <a:srgbClr val="D2D4D5"/>
            </a:solidFill>
            <a:ln w="89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963AB14F-473B-DBE7-371F-85CDAF84173B}"/>
                </a:ext>
              </a:extLst>
            </p:cNvPr>
            <p:cNvSpPr/>
            <p:nvPr/>
          </p:nvSpPr>
          <p:spPr>
            <a:xfrm>
              <a:off x="3627164" y="78697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839"/>
                    <a:pt x="40342" y="180201"/>
                    <a:pt x="90057" y="180201"/>
                  </a:cubicBezTo>
                </a:path>
              </a:pathLst>
            </a:custGeom>
            <a:solidFill>
              <a:srgbClr val="D2D4D5"/>
            </a:solidFill>
            <a:ln w="892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A7AB4D39-853E-82D5-F4D8-2E20931ABBE8}"/>
                </a:ext>
              </a:extLst>
            </p:cNvPr>
            <p:cNvSpPr/>
            <p:nvPr/>
          </p:nvSpPr>
          <p:spPr>
            <a:xfrm>
              <a:off x="4338513"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928"/>
                    <a:pt x="40253" y="180201"/>
                    <a:pt x="90057" y="180201"/>
                  </a:cubicBezTo>
                </a:path>
              </a:pathLst>
            </a:custGeom>
            <a:solidFill>
              <a:srgbClr val="D2D4D5"/>
            </a:solidFill>
            <a:ln w="89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27118E5C-0400-89B1-21D3-F2735918DA42}"/>
                </a:ext>
              </a:extLst>
            </p:cNvPr>
            <p:cNvSpPr/>
            <p:nvPr/>
          </p:nvSpPr>
          <p:spPr>
            <a:xfrm>
              <a:off x="5405447"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D8E17917-3F18-CF01-2254-FB2FF3511951}"/>
                </a:ext>
              </a:extLst>
            </p:cNvPr>
            <p:cNvSpPr/>
            <p:nvPr/>
          </p:nvSpPr>
          <p:spPr>
            <a:xfrm>
              <a:off x="5405447" y="2627917"/>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92C53243-6C12-76FC-D26E-1326E8C86796}"/>
                </a:ext>
              </a:extLst>
            </p:cNvPr>
            <p:cNvSpPr/>
            <p:nvPr/>
          </p:nvSpPr>
          <p:spPr>
            <a:xfrm>
              <a:off x="5405447" y="1894969"/>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8CABC40-E5E3-7D61-9129-E4670F1152B1}"/>
                </a:ext>
              </a:extLst>
            </p:cNvPr>
            <p:cNvSpPr/>
            <p:nvPr/>
          </p:nvSpPr>
          <p:spPr>
            <a:xfrm>
              <a:off x="5405447" y="1507599"/>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108EBC01-DE94-7581-D107-A02F4B39FC9E}"/>
                </a:ext>
              </a:extLst>
            </p:cNvPr>
            <p:cNvSpPr/>
            <p:nvPr/>
          </p:nvSpPr>
          <p:spPr>
            <a:xfrm>
              <a:off x="5405447" y="118657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96A0112-2400-63F5-2E19-6B65A40492F0}"/>
                </a:ext>
              </a:extLst>
            </p:cNvPr>
            <p:cNvSpPr/>
            <p:nvPr/>
          </p:nvSpPr>
          <p:spPr>
            <a:xfrm>
              <a:off x="773201" y="51831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FFFFFF"/>
            </a:solidFill>
            <a:ln w="892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714D029F-F993-724E-ECFF-246202FE8391}"/>
                </a:ext>
              </a:extLst>
            </p:cNvPr>
            <p:cNvSpPr/>
            <p:nvPr/>
          </p:nvSpPr>
          <p:spPr>
            <a:xfrm>
              <a:off x="773201" y="4783544"/>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76053E68-2382-F6EF-F1C7-B4BAF6385D82}"/>
                </a:ext>
              </a:extLst>
            </p:cNvPr>
            <p:cNvSpPr/>
            <p:nvPr/>
          </p:nvSpPr>
          <p:spPr>
            <a:xfrm>
              <a:off x="773201" y="3315146"/>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1FD4B44E-5AA3-540A-352F-D3289BBAF420}"/>
                </a:ext>
              </a:extLst>
            </p:cNvPr>
            <p:cNvSpPr/>
            <p:nvPr/>
          </p:nvSpPr>
          <p:spPr>
            <a:xfrm>
              <a:off x="417526" y="3315146"/>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273"/>
                    <a:pt x="139860" y="0"/>
                    <a:pt x="90057" y="0"/>
                  </a:cubicBezTo>
                </a:path>
              </a:pathLst>
            </a:custGeom>
            <a:solidFill>
              <a:srgbClr val="FFFFFF"/>
            </a:solidFill>
            <a:ln w="892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093F22E3-2B5D-DDD5-6A28-26A119DF55DD}"/>
                </a:ext>
              </a:extLst>
            </p:cNvPr>
            <p:cNvSpPr/>
            <p:nvPr/>
          </p:nvSpPr>
          <p:spPr>
            <a:xfrm>
              <a:off x="417526" y="367545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362"/>
                    <a:pt x="139860" y="0"/>
                    <a:pt x="90057" y="0"/>
                  </a:cubicBezTo>
                </a:path>
              </a:pathLst>
            </a:custGeom>
            <a:solidFill>
              <a:srgbClr val="FFFFFF"/>
            </a:solidFill>
            <a:ln w="89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97E4A854-E7FD-A195-8D97-E5460BD3CA99}"/>
                </a:ext>
              </a:extLst>
            </p:cNvPr>
            <p:cNvSpPr/>
            <p:nvPr/>
          </p:nvSpPr>
          <p:spPr>
            <a:xfrm>
              <a:off x="417526" y="294251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362"/>
                    <a:pt x="139860" y="0"/>
                    <a:pt x="90057" y="0"/>
                  </a:cubicBezTo>
                </a:path>
              </a:pathLst>
            </a:custGeom>
            <a:solidFill>
              <a:srgbClr val="FFFFFF"/>
            </a:solidFill>
            <a:ln w="89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52866FD6-F652-AB58-ABA3-8C1EDFFB1D6D}"/>
                </a:ext>
              </a:extLst>
            </p:cNvPr>
            <p:cNvSpPr/>
            <p:nvPr/>
          </p:nvSpPr>
          <p:spPr>
            <a:xfrm>
              <a:off x="773201" y="294251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1A88025-5747-CC7C-DDBE-340C4298564F}"/>
                </a:ext>
              </a:extLst>
            </p:cNvPr>
            <p:cNvSpPr/>
            <p:nvPr/>
          </p:nvSpPr>
          <p:spPr>
            <a:xfrm>
              <a:off x="773201" y="367545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E481CBF7-D355-0B88-27C8-6F801D9EBFC7}"/>
                </a:ext>
              </a:extLst>
            </p:cNvPr>
            <p:cNvSpPr/>
            <p:nvPr/>
          </p:nvSpPr>
          <p:spPr>
            <a:xfrm>
              <a:off x="773201" y="406282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94B7063A-4105-2DEE-00FA-7A2935F2B9C1}"/>
                </a:ext>
              </a:extLst>
            </p:cNvPr>
            <p:cNvSpPr/>
            <p:nvPr/>
          </p:nvSpPr>
          <p:spPr>
            <a:xfrm>
              <a:off x="773201" y="4383851"/>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2E92CFC-ED66-1C32-253A-16338CDB913D}"/>
                </a:ext>
              </a:extLst>
            </p:cNvPr>
            <p:cNvSpPr/>
            <p:nvPr/>
          </p:nvSpPr>
          <p:spPr>
            <a:xfrm>
              <a:off x="6116796"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928"/>
                    <a:pt x="40342" y="180201"/>
                    <a:pt x="90056" y="180201"/>
                  </a:cubicBezTo>
                </a:path>
              </a:pathLst>
            </a:custGeom>
            <a:solidFill>
              <a:srgbClr val="D2D4D5"/>
            </a:solidFill>
            <a:ln w="89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6D15FDDE-BF44-C55E-8818-27696DF861FD}"/>
                </a:ext>
              </a:extLst>
            </p:cNvPr>
            <p:cNvSpPr/>
            <p:nvPr/>
          </p:nvSpPr>
          <p:spPr>
            <a:xfrm>
              <a:off x="6472470"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C109CA2C-4B39-FDD1-DEC7-F9E28B52753A}"/>
                </a:ext>
              </a:extLst>
            </p:cNvPr>
            <p:cNvSpPr/>
            <p:nvPr/>
          </p:nvSpPr>
          <p:spPr>
            <a:xfrm>
              <a:off x="6472470" y="445341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4622A34-3A40-9246-3B5C-7EB00504F6C6}"/>
                </a:ext>
              </a:extLst>
            </p:cNvPr>
            <p:cNvSpPr/>
            <p:nvPr/>
          </p:nvSpPr>
          <p:spPr>
            <a:xfrm>
              <a:off x="7183819" y="5903773"/>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3" y="0"/>
                    <a:pt x="0" y="40362"/>
                    <a:pt x="0" y="90100"/>
                  </a:cubicBezTo>
                  <a:cubicBezTo>
                    <a:pt x="0" y="139839"/>
                    <a:pt x="40253" y="180201"/>
                    <a:pt x="90056" y="180201"/>
                  </a:cubicBezTo>
                </a:path>
              </a:pathLst>
            </a:custGeom>
            <a:solidFill>
              <a:srgbClr val="D2D4D5"/>
            </a:solidFill>
            <a:ln w="892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C8656230-F658-A6EF-FDC2-4B0844867218}"/>
                </a:ext>
              </a:extLst>
            </p:cNvPr>
            <p:cNvSpPr/>
            <p:nvPr/>
          </p:nvSpPr>
          <p:spPr>
            <a:xfrm>
              <a:off x="7183819" y="6282124"/>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3" y="0"/>
                    <a:pt x="0" y="40362"/>
                    <a:pt x="0" y="90100"/>
                  </a:cubicBezTo>
                  <a:cubicBezTo>
                    <a:pt x="0" y="139928"/>
                    <a:pt x="40253" y="180201"/>
                    <a:pt x="90056" y="180201"/>
                  </a:cubicBezTo>
                </a:path>
              </a:pathLst>
            </a:custGeom>
            <a:solidFill>
              <a:srgbClr val="D2D4D5"/>
            </a:solidFill>
            <a:ln w="89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CB060D06-BD2C-E04C-F090-383F9F66EC7D}"/>
                </a:ext>
              </a:extLst>
            </p:cNvPr>
            <p:cNvSpPr/>
            <p:nvPr/>
          </p:nvSpPr>
          <p:spPr>
            <a:xfrm>
              <a:off x="6828145" y="6282124"/>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2" y="0"/>
                    <a:pt x="0" y="40362"/>
                    <a:pt x="0" y="90100"/>
                  </a:cubicBezTo>
                  <a:cubicBezTo>
                    <a:pt x="0" y="139928"/>
                    <a:pt x="40342" y="180201"/>
                    <a:pt x="90056" y="180201"/>
                  </a:cubicBezTo>
                </a:path>
              </a:pathLst>
            </a:custGeom>
            <a:solidFill>
              <a:srgbClr val="D2D4D5"/>
            </a:solidFill>
            <a:ln w="89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8BA15A-88C8-B742-0695-BDCBBF5AD836}"/>
                </a:ext>
              </a:extLst>
            </p:cNvPr>
            <p:cNvSpPr/>
            <p:nvPr/>
          </p:nvSpPr>
          <p:spPr>
            <a:xfrm>
              <a:off x="4338513" y="441733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928"/>
                    <a:pt x="40253" y="180201"/>
                    <a:pt x="90057" y="180201"/>
                  </a:cubicBezTo>
                </a:path>
              </a:pathLst>
            </a:custGeom>
            <a:solidFill>
              <a:srgbClr val="D2D4D5"/>
            </a:solidFill>
            <a:ln w="89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9BF82DE-166E-CAA1-37D1-7250A4AFB146}"/>
                </a:ext>
              </a:extLst>
            </p:cNvPr>
            <p:cNvSpPr/>
            <p:nvPr/>
          </p:nvSpPr>
          <p:spPr>
            <a:xfrm>
              <a:off x="4338513" y="370153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D2D4D5"/>
            </a:solidFill>
            <a:ln w="89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2A02D2F6-0BE6-1891-319C-49A40E9E9150}"/>
                </a:ext>
              </a:extLst>
            </p:cNvPr>
            <p:cNvSpPr/>
            <p:nvPr/>
          </p:nvSpPr>
          <p:spPr>
            <a:xfrm>
              <a:off x="9443712"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114"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A74EDA4D-94E0-C119-CBD7-12C7EB304BA0}"/>
                </a:ext>
              </a:extLst>
            </p:cNvPr>
            <p:cNvSpPr/>
            <p:nvPr/>
          </p:nvSpPr>
          <p:spPr>
            <a:xfrm>
              <a:off x="8376778"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F2A1432F-CA6B-FA35-36E4-8B0A59244716}"/>
                </a:ext>
              </a:extLst>
            </p:cNvPr>
            <p:cNvSpPr/>
            <p:nvPr/>
          </p:nvSpPr>
          <p:spPr>
            <a:xfrm>
              <a:off x="10866409" y="1847641"/>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FFFFFF"/>
            </a:solidFill>
            <a:ln w="89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1F4DF9F6-817B-15FC-EEA2-650CB67377E3}"/>
                </a:ext>
              </a:extLst>
            </p:cNvPr>
            <p:cNvSpPr/>
            <p:nvPr/>
          </p:nvSpPr>
          <p:spPr>
            <a:xfrm>
              <a:off x="10866409" y="1486346"/>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FFFFFF"/>
            </a:solidFill>
            <a:ln w="89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EE327AE9-9F14-56D3-4C9E-7B493320F8A8}"/>
                </a:ext>
              </a:extLst>
            </p:cNvPr>
            <p:cNvSpPr/>
            <p:nvPr/>
          </p:nvSpPr>
          <p:spPr>
            <a:xfrm>
              <a:off x="8376778" y="221608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362"/>
                    <a:pt x="139771" y="0"/>
                    <a:pt x="90057" y="0"/>
                  </a:cubicBezTo>
                </a:path>
              </a:pathLst>
            </a:custGeom>
            <a:solidFill>
              <a:srgbClr val="FFFFFF"/>
            </a:solidFill>
            <a:ln w="89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094C3AE4-71A3-35AC-C04A-7DEBE2710A14}"/>
                </a:ext>
              </a:extLst>
            </p:cNvPr>
            <p:cNvSpPr/>
            <p:nvPr/>
          </p:nvSpPr>
          <p:spPr>
            <a:xfrm>
              <a:off x="8732453" y="76572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362"/>
                    <a:pt x="139770" y="0"/>
                    <a:pt x="90056" y="0"/>
                  </a:cubicBezTo>
                </a:path>
              </a:pathLst>
            </a:custGeom>
            <a:solidFill>
              <a:srgbClr val="FFFFFF"/>
            </a:solidFill>
            <a:ln w="89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70AB4B87-84B4-5F1F-3DC4-C56DEE5738EF}"/>
                </a:ext>
              </a:extLst>
            </p:cNvPr>
            <p:cNvSpPr/>
            <p:nvPr/>
          </p:nvSpPr>
          <p:spPr>
            <a:xfrm>
              <a:off x="8732453" y="387369"/>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273"/>
                    <a:pt x="139770" y="0"/>
                    <a:pt x="90056" y="0"/>
                  </a:cubicBezTo>
                </a:path>
              </a:pathLst>
            </a:custGeom>
            <a:solidFill>
              <a:srgbClr val="FFFFFF"/>
            </a:solidFill>
            <a:ln w="89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0BFCAE45-F12A-72CA-181F-7CF3502532CC}"/>
                </a:ext>
              </a:extLst>
            </p:cNvPr>
            <p:cNvSpPr/>
            <p:nvPr/>
          </p:nvSpPr>
          <p:spPr>
            <a:xfrm>
              <a:off x="8021104" y="221608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362"/>
                    <a:pt x="139770" y="0"/>
                    <a:pt x="90057" y="0"/>
                  </a:cubicBezTo>
                </a:path>
              </a:pathLst>
            </a:custGeom>
            <a:solidFill>
              <a:srgbClr val="FFFFFF"/>
            </a:solidFill>
            <a:ln w="892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07B7A4F-6A54-318C-6F65-86F7E17B63C1}"/>
                </a:ext>
              </a:extLst>
            </p:cNvPr>
            <p:cNvSpPr/>
            <p:nvPr/>
          </p:nvSpPr>
          <p:spPr>
            <a:xfrm>
              <a:off x="10155061"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3" y="0"/>
                    <a:pt x="0" y="40362"/>
                    <a:pt x="0" y="90101"/>
                  </a:cubicBezTo>
                  <a:cubicBezTo>
                    <a:pt x="0" y="139839"/>
                    <a:pt x="40343" y="180201"/>
                    <a:pt x="90056" y="180201"/>
                  </a:cubicBezTo>
                  <a:cubicBezTo>
                    <a:pt x="139770" y="180201"/>
                    <a:pt x="180113" y="139839"/>
                    <a:pt x="180113" y="90101"/>
                  </a:cubicBezTo>
                  <a:cubicBezTo>
                    <a:pt x="180113" y="40273"/>
                    <a:pt x="139770" y="0"/>
                    <a:pt x="90056" y="0"/>
                  </a:cubicBezTo>
                </a:path>
              </a:pathLst>
            </a:custGeom>
            <a:solidFill>
              <a:srgbClr val="FFFFFF"/>
            </a:solidFill>
            <a:ln w="89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0F48B8CD-A08A-C988-E18E-6D381DA95EC1}"/>
                </a:ext>
              </a:extLst>
            </p:cNvPr>
            <p:cNvSpPr/>
            <p:nvPr/>
          </p:nvSpPr>
          <p:spPr>
            <a:xfrm>
              <a:off x="10510735"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771" y="0"/>
                    <a:pt x="90056" y="0"/>
                  </a:cubicBezTo>
                </a:path>
              </a:pathLst>
            </a:custGeom>
            <a:solidFill>
              <a:srgbClr val="FFFFFF"/>
            </a:solidFill>
            <a:ln w="892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89E33877-D53D-6EFD-071B-B1B1CCBEDB57}"/>
                </a:ext>
              </a:extLst>
            </p:cNvPr>
            <p:cNvSpPr/>
            <p:nvPr/>
          </p:nvSpPr>
          <p:spPr>
            <a:xfrm>
              <a:off x="11577759"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3" y="40273"/>
                    <a:pt x="139770" y="0"/>
                    <a:pt x="90056" y="0"/>
                  </a:cubicBezTo>
                </a:path>
              </a:pathLst>
            </a:custGeom>
            <a:solidFill>
              <a:srgbClr val="FFFFFF"/>
            </a:solidFill>
            <a:ln w="892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9F7EF103-D592-937C-9ED8-DADCED4CB8DD}"/>
                </a:ext>
              </a:extLst>
            </p:cNvPr>
            <p:cNvSpPr/>
            <p:nvPr/>
          </p:nvSpPr>
          <p:spPr>
            <a:xfrm>
              <a:off x="11222084"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024" y="40273"/>
                    <a:pt x="139771" y="0"/>
                    <a:pt x="90057" y="0"/>
                  </a:cubicBezTo>
                </a:path>
              </a:pathLst>
            </a:custGeom>
            <a:solidFill>
              <a:srgbClr val="D2D4D5"/>
            </a:solidFill>
            <a:ln w="892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7FA22AEA-9F7D-9C0E-0254-51FDC0EC4714}"/>
                </a:ext>
              </a:extLst>
            </p:cNvPr>
            <p:cNvSpPr/>
            <p:nvPr/>
          </p:nvSpPr>
          <p:spPr>
            <a:xfrm>
              <a:off x="11222084" y="296796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024"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833B02DB-13A0-D046-A64F-0F5EF99B1B18}"/>
                </a:ext>
              </a:extLst>
            </p:cNvPr>
            <p:cNvSpPr/>
            <p:nvPr/>
          </p:nvSpPr>
          <p:spPr>
            <a:xfrm>
              <a:off x="10866409"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771" y="0"/>
                    <a:pt x="90056" y="0"/>
                  </a:cubicBezTo>
                </a:path>
              </a:pathLst>
            </a:custGeom>
            <a:solidFill>
              <a:srgbClr val="D2D4D5"/>
            </a:solidFill>
            <a:ln w="892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9BAF5164-6A0E-81F0-1CB6-1F782703012C}"/>
                </a:ext>
              </a:extLst>
            </p:cNvPr>
            <p:cNvSpPr/>
            <p:nvPr/>
          </p:nvSpPr>
          <p:spPr>
            <a:xfrm>
              <a:off x="9799387"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113" y="40273"/>
                    <a:pt x="139770" y="0"/>
                    <a:pt x="90056" y="0"/>
                  </a:cubicBezTo>
                </a:path>
              </a:pathLst>
            </a:custGeom>
            <a:solidFill>
              <a:srgbClr val="D2D4D5"/>
            </a:solidFill>
            <a:ln w="892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1E4907E3-2F19-EFC4-378E-C9888F78EB45}"/>
                </a:ext>
              </a:extLst>
            </p:cNvPr>
            <p:cNvSpPr/>
            <p:nvPr/>
          </p:nvSpPr>
          <p:spPr>
            <a:xfrm>
              <a:off x="9088038"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860" y="0"/>
                    <a:pt x="90056" y="0"/>
                  </a:cubicBezTo>
                </a:path>
              </a:pathLst>
            </a:custGeom>
            <a:solidFill>
              <a:srgbClr val="D2D4D5"/>
            </a:solidFill>
            <a:ln w="892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0C8B9BE2-9741-51EE-D6E9-6E73F491F56C}"/>
                </a:ext>
              </a:extLst>
            </p:cNvPr>
            <p:cNvSpPr/>
            <p:nvPr/>
          </p:nvSpPr>
          <p:spPr>
            <a:xfrm>
              <a:off x="8732453"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273"/>
                    <a:pt x="139770" y="0"/>
                    <a:pt x="90056" y="0"/>
                  </a:cubicBezTo>
                </a:path>
              </a:pathLst>
            </a:custGeom>
            <a:solidFill>
              <a:srgbClr val="D2D4D5"/>
            </a:solidFill>
            <a:ln w="892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E04A0A22-3CED-F5E1-D272-ED799828958C}"/>
                </a:ext>
              </a:extLst>
            </p:cNvPr>
            <p:cNvSpPr/>
            <p:nvPr/>
          </p:nvSpPr>
          <p:spPr>
            <a:xfrm>
              <a:off x="8732453" y="221608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362"/>
                    <a:pt x="139770" y="0"/>
                    <a:pt x="90056" y="0"/>
                  </a:cubicBezTo>
                </a:path>
              </a:pathLst>
            </a:custGeom>
            <a:solidFill>
              <a:srgbClr val="D2D4D5"/>
            </a:solidFill>
            <a:ln w="89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133A1048-DAD5-6CF2-FC2A-FB2DE197A25F}"/>
                </a:ext>
              </a:extLst>
            </p:cNvPr>
            <p:cNvSpPr/>
            <p:nvPr/>
          </p:nvSpPr>
          <p:spPr>
            <a:xfrm>
              <a:off x="8021104" y="76572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362"/>
                    <a:pt x="139770" y="0"/>
                    <a:pt x="90057" y="0"/>
                  </a:cubicBezTo>
                </a:path>
              </a:pathLst>
            </a:custGeom>
            <a:solidFill>
              <a:srgbClr val="D2D4D5"/>
            </a:solidFill>
            <a:ln w="892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1C188ED4-1642-4DC9-B500-24207264DC73}"/>
                </a:ext>
              </a:extLst>
            </p:cNvPr>
            <p:cNvSpPr/>
            <p:nvPr/>
          </p:nvSpPr>
          <p:spPr>
            <a:xfrm>
              <a:off x="8021104" y="38736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273"/>
                    <a:pt x="139770" y="0"/>
                    <a:pt x="90057" y="0"/>
                  </a:cubicBezTo>
                </a:path>
              </a:pathLst>
            </a:custGeom>
            <a:solidFill>
              <a:srgbClr val="D2D4D5"/>
            </a:solidFill>
            <a:ln w="892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C9C82084-9369-2FE7-0A77-59D20A08E31E}"/>
                </a:ext>
              </a:extLst>
            </p:cNvPr>
            <p:cNvSpPr/>
            <p:nvPr/>
          </p:nvSpPr>
          <p:spPr>
            <a:xfrm>
              <a:off x="8376778" y="38736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273"/>
                    <a:pt x="139771" y="0"/>
                    <a:pt x="90057" y="0"/>
                  </a:cubicBezTo>
                </a:path>
              </a:pathLst>
            </a:custGeom>
            <a:solidFill>
              <a:srgbClr val="D2D4D5"/>
            </a:solidFill>
            <a:ln w="892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B21B79C3-4455-EA97-326E-92AF7F750A27}"/>
                </a:ext>
              </a:extLst>
            </p:cNvPr>
            <p:cNvSpPr/>
            <p:nvPr/>
          </p:nvSpPr>
          <p:spPr>
            <a:xfrm>
              <a:off x="10866409" y="2252156"/>
              <a:ext cx="180113" cy="180201"/>
            </a:xfrm>
            <a:custGeom>
              <a:avLst/>
              <a:gdLst>
                <a:gd name="connsiteX0" fmla="*/ 90056 w 180113"/>
                <a:gd name="connsiteY0" fmla="*/ 0 h 180201"/>
                <a:gd name="connsiteX1" fmla="*/ 0 w 180113"/>
                <a:gd name="connsiteY1" fmla="*/ 90100 h 180201"/>
                <a:gd name="connsiteX2" fmla="*/ 90056 w 180113"/>
                <a:gd name="connsiteY2" fmla="*/ 180201 h 180201"/>
                <a:gd name="connsiteX3" fmla="*/ 180114 w 180113"/>
                <a:gd name="connsiteY3" fmla="*/ 90100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0"/>
                  </a:cubicBezTo>
                  <a:cubicBezTo>
                    <a:pt x="0" y="139839"/>
                    <a:pt x="40343" y="180201"/>
                    <a:pt x="90056" y="180201"/>
                  </a:cubicBezTo>
                  <a:cubicBezTo>
                    <a:pt x="139771" y="180201"/>
                    <a:pt x="180114" y="139839"/>
                    <a:pt x="180114" y="90100"/>
                  </a:cubicBezTo>
                  <a:cubicBezTo>
                    <a:pt x="180114" y="40273"/>
                    <a:pt x="139771" y="0"/>
                    <a:pt x="90056" y="0"/>
                  </a:cubicBezTo>
                </a:path>
              </a:pathLst>
            </a:custGeom>
            <a:solidFill>
              <a:srgbClr val="D2D4D5"/>
            </a:solidFill>
            <a:ln w="892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BAF835D0-0DFB-7ADD-4E8C-0B5EB1D3FA4B}"/>
                </a:ext>
              </a:extLst>
            </p:cNvPr>
            <p:cNvSpPr/>
            <p:nvPr/>
          </p:nvSpPr>
          <p:spPr>
            <a:xfrm>
              <a:off x="10866409" y="296796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D2D4D5"/>
            </a:solidFill>
            <a:ln w="8925"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964504" y="1684751"/>
            <a:ext cx="4465529" cy="2022953"/>
          </a:xfrm>
        </p:spPr>
        <p:txBody>
          <a:bodyPr anchor="ctr" anchorCtr="0"/>
          <a:lstStyle>
            <a:lvl1pPr algn="ctr">
              <a:defRPr sz="30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5" y="304974"/>
            <a:ext cx="3125157" cy="1203325"/>
          </a:xfrm>
        </p:spPr>
        <p:txBody>
          <a:bodyPr/>
          <a:lstStyle>
            <a:lvl1pPr>
              <a:spcBef>
                <a:spcPts val="0"/>
              </a:spcBef>
              <a:spcAft>
                <a:spcPts val="0"/>
              </a:spcAft>
              <a:defRPr sz="900" b="0" i="0">
                <a:solidFill>
                  <a:schemeClr val="bg1"/>
                </a:solidFill>
                <a:latin typeface="ABC Oracle Medium" panose="020B0504040202060203" pitchFamily="34" charset="77"/>
              </a:defRPr>
            </a:lvl1pPr>
            <a:lvl2pPr marL="0" indent="0">
              <a:buNone/>
              <a:defRPr sz="900" b="0" i="0">
                <a:solidFill>
                  <a:schemeClr val="bg1"/>
                </a:solidFill>
                <a:latin typeface="ABC Oracle Medium" panose="020B0504040202060203" pitchFamily="34" charset="77"/>
              </a:defRPr>
            </a:lvl2pPr>
            <a:lvl3pPr marL="180975" indent="-180975">
              <a:tabLst/>
              <a:defRPr sz="900" b="0" i="0">
                <a:solidFill>
                  <a:schemeClr val="bg1"/>
                </a:solidFill>
                <a:latin typeface="ABC Oracle Medium" panose="020B0504040202060203" pitchFamily="34" charset="77"/>
              </a:defRPr>
            </a:lvl3pPr>
            <a:lvl4pPr marL="355600" indent="-174625">
              <a:tabLst/>
              <a:defRPr sz="900" b="0" i="0">
                <a:solidFill>
                  <a:schemeClr val="bg1"/>
                </a:solidFill>
                <a:latin typeface="ABC Oracle Medium" panose="020B0504040202060203" pitchFamily="34" charset="77"/>
              </a:defRPr>
            </a:lvl4pPr>
            <a:lvl5pPr marL="536575" indent="-180975">
              <a:tabLst/>
              <a:defRPr sz="900" b="0" i="0">
                <a:solidFill>
                  <a:schemeClr val="bg1"/>
                </a:solidFill>
                <a:latin typeface="ABC Oracle Medium" panose="020B050404020206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bg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FCAC37BC-346D-51DA-B8FC-D5C95892C05D}"/>
              </a:ext>
            </a:extLst>
          </p:cNvPr>
          <p:cNvSpPr>
            <a:spLocks noGrp="1"/>
          </p:cNvSpPr>
          <p:nvPr>
            <p:ph type="ftr" sz="quarter" idx="3"/>
          </p:nvPr>
        </p:nvSpPr>
        <p:spPr>
          <a:xfrm>
            <a:off x="4037117" y="6587284"/>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793876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accent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47083" y="1481509"/>
            <a:ext cx="5748917" cy="5066929"/>
          </a:xfrm>
        </p:spPr>
        <p:txBody>
          <a:bodyPr/>
          <a:lstStyle>
            <a:lvl1pPr>
              <a:spcBef>
                <a:spcPts val="0"/>
              </a:spcBef>
              <a:spcAft>
                <a:spcPts val="0"/>
              </a:spcAft>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1"/>
                </a:solidFill>
              </a:defRPr>
            </a:lvl1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D604D2A8-340C-6811-0193-59710C1F0322}"/>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accent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080733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321110" y="286185"/>
            <a:ext cx="6571317" cy="780120"/>
          </a:xfrm>
        </p:spPr>
        <p:txBody>
          <a:bodyPr anchor="t" anchorCtr="0"/>
          <a:lstStyle>
            <a:lvl1pPr algn="l">
              <a:defRPr sz="35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338464" y="1122801"/>
            <a:ext cx="6566752" cy="1598604"/>
          </a:xfrm>
        </p:spPr>
        <p:txBody>
          <a:bodyPr anchor="t" anchorCtr="0"/>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8" name="Freeform 17">
            <a:extLst>
              <a:ext uri="{FF2B5EF4-FFF2-40B4-BE49-F238E27FC236}">
                <a16:creationId xmlns:a16="http://schemas.microsoft.com/office/drawing/2014/main" id="{476D9EB4-DA8D-7007-E1F1-13594489E635}"/>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bg1"/>
          </a:solidFill>
          <a:ln w="9525" cap="flat">
            <a:noFill/>
            <a:prstDash val="solid"/>
            <a:miter/>
          </a:ln>
        </p:spPr>
        <p:txBody>
          <a:bodyPr rtlCol="0" anchor="ctr"/>
          <a:lstStyle/>
          <a:p>
            <a:endParaRPr lang="en-US"/>
          </a:p>
        </p:txBody>
      </p:sp>
      <p:sp>
        <p:nvSpPr>
          <p:cNvPr id="13" name="Graphic 11">
            <a:extLst>
              <a:ext uri="{FF2B5EF4-FFF2-40B4-BE49-F238E27FC236}">
                <a16:creationId xmlns:a16="http://schemas.microsoft.com/office/drawing/2014/main" id="{9A47DABB-6B23-B92F-2CE3-C72452A43FFC}"/>
              </a:ext>
            </a:extLst>
          </p:cNvPr>
          <p:cNvSpPr/>
          <p:nvPr/>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bg1"/>
          </a:solidFill>
          <a:ln w="9525"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E2B1A454-EE21-4091-6B8A-932B60F37893}"/>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710050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hank you">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1169811" y="2819273"/>
            <a:ext cx="6571317" cy="780120"/>
          </a:xfrm>
        </p:spPr>
        <p:txBody>
          <a:bodyPr anchor="t" anchorCtr="0"/>
          <a:lstStyle>
            <a:lvl1pPr algn="l">
              <a:defRPr sz="31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1187165" y="3624574"/>
            <a:ext cx="6566752" cy="1598604"/>
          </a:xfrm>
        </p:spPr>
        <p:txBody>
          <a:bodyPr anchor="t" anchorCtr="0"/>
          <a:lstStyle>
            <a:lvl1pPr marL="0" indent="0" algn="l">
              <a:spcBef>
                <a:spcPts val="0"/>
              </a:spcBef>
              <a:spcAft>
                <a:spcPts val="0"/>
              </a:spcAft>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1" name="Graphic 9">
            <a:extLst>
              <a:ext uri="{FF2B5EF4-FFF2-40B4-BE49-F238E27FC236}">
                <a16:creationId xmlns:a16="http://schemas.microsoft.com/office/drawing/2014/main" id="{7C687F61-C361-715E-64E1-F940513FF331}"/>
              </a:ext>
            </a:extLst>
          </p:cNvPr>
          <p:cNvSpPr/>
          <p:nvPr/>
        </p:nvSpPr>
        <p:spPr>
          <a:xfrm>
            <a:off x="333637" y="298711"/>
            <a:ext cx="2237988" cy="1392303"/>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0C6C589F-6B53-EA41-A888-1CADBA5F425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152915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Section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accent1"/>
                </a:solidFill>
                <a:latin typeface="+mj-lt"/>
              </a:defRPr>
            </a:lvl1pPr>
          </a:lstStyle>
          <a:p>
            <a:r>
              <a:rPr lang="en-US" dirty="0"/>
              <a:t>Click to edit Master</a:t>
            </a:r>
            <a:endParaRPr lang="en-GB" dirty="0"/>
          </a:p>
        </p:txBody>
      </p:sp>
      <p:sp>
        <p:nvSpPr>
          <p:cNvPr id="5" name="Graphic 11">
            <a:extLst>
              <a:ext uri="{FF2B5EF4-FFF2-40B4-BE49-F238E27FC236}">
                <a16:creationId xmlns:a16="http://schemas.microsoft.com/office/drawing/2014/main" id="{306EF912-77FF-EC72-7590-3D1604547AA0}"/>
              </a:ext>
            </a:extLst>
          </p:cNvPr>
          <p:cNvSpPr/>
          <p:nvPr userDrawn="1"/>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accent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94FD21CF-524B-AB1F-E0AC-5C7A5BCD6430}"/>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accent1"/>
          </a:solidFill>
          <a:ln w="9525" cap="flat">
            <a:noFill/>
            <a:prstDash val="solid"/>
            <a:miter/>
          </a:ln>
        </p:spPr>
        <p:txBody>
          <a:bodyPr rtlCol="0" anchor="ctr"/>
          <a:lstStyle/>
          <a:p>
            <a:endParaRPr lang="en-US"/>
          </a:p>
        </p:txBody>
      </p:sp>
      <p:sp>
        <p:nvSpPr>
          <p:cNvPr id="9" name="Subtitle 2">
            <a:extLst>
              <a:ext uri="{FF2B5EF4-FFF2-40B4-BE49-F238E27FC236}">
                <a16:creationId xmlns:a16="http://schemas.microsoft.com/office/drawing/2014/main" id="{ED8945BC-5907-F1EB-F3C3-F9E148C0C16F}"/>
              </a:ext>
            </a:extLst>
          </p:cNvPr>
          <p:cNvSpPr>
            <a:spLocks noGrp="1"/>
          </p:cNvSpPr>
          <p:nvPr>
            <p:ph type="subTitle" idx="1"/>
          </p:nvPr>
        </p:nvSpPr>
        <p:spPr>
          <a:xfrm>
            <a:off x="338464" y="1122801"/>
            <a:ext cx="5802764" cy="1598604"/>
          </a:xfrm>
        </p:spPr>
        <p:txBody>
          <a:bodyPr anchor="t" anchorCtr="0"/>
          <a:lstStyle>
            <a:lvl1pPr marL="0" indent="0" algn="l">
              <a:spcBef>
                <a:spcPts val="0"/>
              </a:spcBef>
              <a:spcAft>
                <a:spcPts val="0"/>
              </a:spcAft>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3" name="Footer Placeholder 4">
            <a:extLst>
              <a:ext uri="{FF2B5EF4-FFF2-40B4-BE49-F238E27FC236}">
                <a16:creationId xmlns:a16="http://schemas.microsoft.com/office/drawing/2014/main" id="{6DECE934-2A88-71C2-DF08-0CBBE37E633D}"/>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accent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9735843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accent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tx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Footer Placeholder 4">
            <a:extLst>
              <a:ext uri="{FF2B5EF4-FFF2-40B4-BE49-F238E27FC236}">
                <a16:creationId xmlns:a16="http://schemas.microsoft.com/office/drawing/2014/main" id="{4660D2EA-6D20-7E9D-AE74-606945F6FE2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000300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tx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4" y="1493113"/>
            <a:ext cx="4300995" cy="4256334"/>
          </a:xfrm>
        </p:spPr>
        <p:txBody>
          <a:bodyPr/>
          <a:lstStyle>
            <a:lvl1pPr>
              <a:spcBef>
                <a:spcPts val="1800"/>
              </a:spcBef>
              <a:spcAft>
                <a:spcPts val="600"/>
              </a:spcAft>
              <a:defRPr>
                <a:solidFill>
                  <a:schemeClr val="accent3"/>
                </a:solidFill>
              </a:defRPr>
            </a:lvl1pPr>
            <a:lvl2pPr marL="0" indent="0">
              <a:buNone/>
              <a:defRPr>
                <a:solidFill>
                  <a:schemeClr val="accent3"/>
                </a:solidFill>
              </a:defRPr>
            </a:lvl2pPr>
            <a:lvl3pPr marL="355600" indent="-355600">
              <a:tabLst/>
              <a:defRPr>
                <a:solidFill>
                  <a:schemeClr val="accent3"/>
                </a:solidFill>
              </a:defRPr>
            </a:lvl3pPr>
            <a:lvl4pPr marL="712788" indent="-357188">
              <a:tabLst/>
              <a:defRPr>
                <a:solidFill>
                  <a:schemeClr val="accent3"/>
                </a:solidFill>
              </a:defRPr>
            </a:lvl4pPr>
            <a:lvl5pPr marL="1068388" indent="-355600">
              <a:tabLst/>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3"/>
                </a:solidFill>
              </a:defRPr>
            </a:lvl1pPr>
          </a:lstStyle>
          <a:p>
            <a:fld id="{741AFF56-1126-4107-9C02-BC0EFBF16431}" type="slidenum">
              <a:rPr lang="en-GB" smtClean="0"/>
              <a:pPr/>
              <a:t>‹#›</a:t>
            </a:fld>
            <a:endParaRPr lang="en-GB" dirty="0"/>
          </a:p>
        </p:txBody>
      </p:sp>
      <p:sp>
        <p:nvSpPr>
          <p:cNvPr id="12" name="Graphic 9">
            <a:extLst>
              <a:ext uri="{FF2B5EF4-FFF2-40B4-BE49-F238E27FC236}">
                <a16:creationId xmlns:a16="http://schemas.microsoft.com/office/drawing/2014/main" id="{07DE4BE4-C52D-8163-E612-5CD7219CE49C}"/>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8" name="Content Placeholder 2">
            <a:extLst>
              <a:ext uri="{FF2B5EF4-FFF2-40B4-BE49-F238E27FC236}">
                <a16:creationId xmlns:a16="http://schemas.microsoft.com/office/drawing/2014/main" id="{CE1E9FC3-FD80-6B63-EDE0-8BCF742EDEE8}"/>
              </a:ext>
            </a:extLst>
          </p:cNvPr>
          <p:cNvSpPr>
            <a:spLocks noGrp="1"/>
          </p:cNvSpPr>
          <p:nvPr>
            <p:ph idx="13"/>
          </p:nvPr>
        </p:nvSpPr>
        <p:spPr>
          <a:xfrm>
            <a:off x="5231904" y="1493113"/>
            <a:ext cx="4300995" cy="4256334"/>
          </a:xfrm>
        </p:spPr>
        <p:txBody>
          <a:bodyPr/>
          <a:lstStyle>
            <a:lvl1pPr>
              <a:spcBef>
                <a:spcPts val="1800"/>
              </a:spcBef>
              <a:spcAft>
                <a:spcPts val="600"/>
              </a:spcAft>
              <a:defRPr>
                <a:solidFill>
                  <a:schemeClr val="accent3"/>
                </a:solidFill>
              </a:defRPr>
            </a:lvl1pPr>
            <a:lvl2pPr marL="0" indent="0">
              <a:buNone/>
              <a:defRPr>
                <a:solidFill>
                  <a:schemeClr val="accent3"/>
                </a:solidFill>
              </a:defRPr>
            </a:lvl2pPr>
            <a:lvl3pPr marL="355600" indent="-355600">
              <a:tabLst/>
              <a:defRPr>
                <a:solidFill>
                  <a:schemeClr val="accent3"/>
                </a:solidFill>
              </a:defRPr>
            </a:lvl3pPr>
            <a:lvl4pPr marL="712788" indent="-357188">
              <a:tabLst/>
              <a:defRPr>
                <a:solidFill>
                  <a:schemeClr val="accent3"/>
                </a:solidFill>
              </a:defRPr>
            </a:lvl4pPr>
            <a:lvl5pPr marL="1068388" indent="-355600">
              <a:tabLst/>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4">
            <a:extLst>
              <a:ext uri="{FF2B5EF4-FFF2-40B4-BE49-F238E27FC236}">
                <a16:creationId xmlns:a16="http://schemas.microsoft.com/office/drawing/2014/main" id="{90E1AFF1-83F6-B417-3FB2-F082A2B78ABC}"/>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a:t>Presented at the 2024 All Actuaries Summit</a:t>
            </a:r>
            <a:endParaRPr lang="en-GB" dirty="0"/>
          </a:p>
        </p:txBody>
      </p:sp>
    </p:spTree>
    <p:extLst>
      <p:ext uri="{BB962C8B-B14F-4D97-AF65-F5344CB8AC3E}">
        <p14:creationId xmlns:p14="http://schemas.microsoft.com/office/powerpoint/2010/main" val="1586632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Section Tit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bg1"/>
                </a:solidFill>
                <a:latin typeface="+mj-lt"/>
              </a:defRPr>
            </a:lvl1pPr>
          </a:lstStyle>
          <a:p>
            <a:r>
              <a:rPr lang="en-US" dirty="0"/>
              <a:t>Click to edit Master</a:t>
            </a:r>
            <a:endParaRPr lang="en-GB" dirty="0"/>
          </a:p>
        </p:txBody>
      </p:sp>
      <p:sp>
        <p:nvSpPr>
          <p:cNvPr id="6" name="Freeform 5">
            <a:extLst>
              <a:ext uri="{FF2B5EF4-FFF2-40B4-BE49-F238E27FC236}">
                <a16:creationId xmlns:a16="http://schemas.microsoft.com/office/drawing/2014/main" id="{D9883D46-8A8A-539B-4F87-C864BBE9A1FC}"/>
              </a:ext>
            </a:extLst>
          </p:cNvPr>
          <p:cNvSpPr/>
          <p:nvPr userDrawn="1"/>
        </p:nvSpPr>
        <p:spPr>
          <a:xfrm>
            <a:off x="6603805" y="1271393"/>
            <a:ext cx="5277046" cy="5277046"/>
          </a:xfrm>
          <a:custGeom>
            <a:avLst/>
            <a:gdLst>
              <a:gd name="connsiteX0" fmla="*/ 2055876 w 2055875"/>
              <a:gd name="connsiteY0" fmla="*/ 2055876 h 2055875"/>
              <a:gd name="connsiteX1" fmla="*/ 2055876 w 2055875"/>
              <a:gd name="connsiteY1" fmla="*/ 1027938 h 2055875"/>
              <a:gd name="connsiteX2" fmla="*/ 1027938 w 2055875"/>
              <a:gd name="connsiteY2" fmla="*/ 0 h 2055875"/>
              <a:gd name="connsiteX3" fmla="*/ 0 w 2055875"/>
              <a:gd name="connsiteY3" fmla="*/ 1027938 h 2055875"/>
              <a:gd name="connsiteX4" fmla="*/ 1027938 w 2055875"/>
              <a:gd name="connsiteY4" fmla="*/ 2055876 h 2055875"/>
              <a:gd name="connsiteX5" fmla="*/ 2055876 w 2055875"/>
              <a:gd name="connsiteY5" fmla="*/ 2055876 h 20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5875" h="2055875">
                <a:moveTo>
                  <a:pt x="2055876" y="2055876"/>
                </a:moveTo>
                <a:lnTo>
                  <a:pt x="2055876" y="1027938"/>
                </a:lnTo>
                <a:cubicBezTo>
                  <a:pt x="2055876" y="460248"/>
                  <a:pt x="1595628" y="0"/>
                  <a:pt x="1027938" y="0"/>
                </a:cubicBezTo>
                <a:cubicBezTo>
                  <a:pt x="460248" y="0"/>
                  <a:pt x="0" y="460248"/>
                  <a:pt x="0" y="1027938"/>
                </a:cubicBezTo>
                <a:cubicBezTo>
                  <a:pt x="0" y="1595723"/>
                  <a:pt x="460248" y="2055876"/>
                  <a:pt x="1027938" y="2055876"/>
                </a:cubicBezTo>
                <a:lnTo>
                  <a:pt x="2055876" y="2055876"/>
                </a:lnTo>
                <a:close/>
              </a:path>
            </a:pathLst>
          </a:custGeom>
          <a:solidFill>
            <a:schemeClr val="bg1"/>
          </a:solidFill>
          <a:ln w="9525" cap="flat">
            <a:noFill/>
            <a:prstDash val="solid"/>
            <a:miter/>
          </a:ln>
        </p:spPr>
        <p:txBody>
          <a:bodyPr rtlCol="0" anchor="ctr"/>
          <a:lstStyle/>
          <a:p>
            <a:endParaRPr lang="en-US"/>
          </a:p>
        </p:txBody>
      </p:sp>
      <p:sp>
        <p:nvSpPr>
          <p:cNvPr id="7" name="Picture Placeholder 20">
            <a:extLst>
              <a:ext uri="{FF2B5EF4-FFF2-40B4-BE49-F238E27FC236}">
                <a16:creationId xmlns:a16="http://schemas.microsoft.com/office/drawing/2014/main" id="{D2909ECF-720F-DB40-98FC-071C2A0D928E}"/>
              </a:ext>
            </a:extLst>
          </p:cNvPr>
          <p:cNvSpPr>
            <a:spLocks noGrp="1"/>
          </p:cNvSpPr>
          <p:nvPr>
            <p:ph type="pic" sz="quarter" idx="10"/>
          </p:nvPr>
        </p:nvSpPr>
        <p:spPr>
          <a:xfrm>
            <a:off x="7389936" y="2057498"/>
            <a:ext cx="3704784" cy="3705082"/>
          </a:xfrm>
          <a:custGeom>
            <a:avLst/>
            <a:gdLst>
              <a:gd name="connsiteX0" fmla="*/ 1517053 w 3034108"/>
              <a:gd name="connsiteY0" fmla="*/ 0 h 3034353"/>
              <a:gd name="connsiteX1" fmla="*/ 3034108 w 3034108"/>
              <a:gd name="connsiteY1" fmla="*/ 1517053 h 3034353"/>
              <a:gd name="connsiteX2" fmla="*/ 1517053 w 3034108"/>
              <a:gd name="connsiteY2" fmla="*/ 3034353 h 3034353"/>
              <a:gd name="connsiteX3" fmla="*/ 0 w 3034108"/>
              <a:gd name="connsiteY3" fmla="*/ 1517053 h 3034353"/>
              <a:gd name="connsiteX4" fmla="*/ 1517053 w 3034108"/>
              <a:gd name="connsiteY4" fmla="*/ 0 h 3034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4108" h="3034353">
                <a:moveTo>
                  <a:pt x="1517053" y="0"/>
                </a:moveTo>
                <a:cubicBezTo>
                  <a:pt x="2354917" y="0"/>
                  <a:pt x="3034108" y="679191"/>
                  <a:pt x="3034108" y="1517053"/>
                </a:cubicBezTo>
                <a:cubicBezTo>
                  <a:pt x="3034108" y="2355161"/>
                  <a:pt x="2354917" y="3034353"/>
                  <a:pt x="1517053" y="3034353"/>
                </a:cubicBezTo>
                <a:cubicBezTo>
                  <a:pt x="679191" y="3034353"/>
                  <a:pt x="0" y="2355161"/>
                  <a:pt x="0" y="1517053"/>
                </a:cubicBezTo>
                <a:cubicBezTo>
                  <a:pt x="0" y="679191"/>
                  <a:pt x="679191" y="0"/>
                  <a:pt x="1517053" y="0"/>
                </a:cubicBezTo>
                <a:close/>
              </a:path>
            </a:pathLst>
          </a:custGeom>
          <a:solidFill>
            <a:schemeClr val="accent1"/>
          </a:solidFill>
        </p:spPr>
        <p:txBody>
          <a:bodyPr wrap="square" anchor="ctr" anchorCtr="0">
            <a:noAutofit/>
          </a:bodyPr>
          <a:lstStyle>
            <a:lvl1pPr algn="ctr">
              <a:defRPr sz="1000">
                <a:solidFill>
                  <a:schemeClr val="bg1"/>
                </a:solidFill>
              </a:defRPr>
            </a:lvl1pPr>
          </a:lstStyle>
          <a:p>
            <a:endParaRPr lang="en-US"/>
          </a:p>
        </p:txBody>
      </p:sp>
      <p:sp>
        <p:nvSpPr>
          <p:cNvPr id="10" name="Graphic 16">
            <a:extLst>
              <a:ext uri="{FF2B5EF4-FFF2-40B4-BE49-F238E27FC236}">
                <a16:creationId xmlns:a16="http://schemas.microsoft.com/office/drawing/2014/main" id="{348D57BA-ABBE-729C-59D1-961D617C7CE8}"/>
              </a:ext>
            </a:extLst>
          </p:cNvPr>
          <p:cNvSpPr/>
          <p:nvPr userDrawn="1"/>
        </p:nvSpPr>
        <p:spPr>
          <a:xfrm>
            <a:off x="352426" y="6216963"/>
            <a:ext cx="862600" cy="331475"/>
          </a:xfrm>
          <a:custGeom>
            <a:avLst/>
            <a:gdLst>
              <a:gd name="connsiteX0" fmla="*/ 3092178 w 3469189"/>
              <a:gd name="connsiteY0" fmla="*/ 1327542 h 1333121"/>
              <a:gd name="connsiteX1" fmla="*/ 3153161 w 3469189"/>
              <a:gd name="connsiteY1" fmla="*/ 1266731 h 1333121"/>
              <a:gd name="connsiteX2" fmla="*/ 3092178 w 3469189"/>
              <a:gd name="connsiteY2" fmla="*/ 1206770 h 1333121"/>
              <a:gd name="connsiteX3" fmla="*/ 3031100 w 3469189"/>
              <a:gd name="connsiteY3" fmla="*/ 1266731 h 1333121"/>
              <a:gd name="connsiteX4" fmla="*/ 3092178 w 3469189"/>
              <a:gd name="connsiteY4" fmla="*/ 1327542 h 1333121"/>
              <a:gd name="connsiteX5" fmla="*/ 2665013 w 3469189"/>
              <a:gd name="connsiteY5" fmla="*/ 1078244 h 1333121"/>
              <a:gd name="connsiteX6" fmla="*/ 2772825 w 3469189"/>
              <a:gd name="connsiteY6" fmla="*/ 981210 h 1333121"/>
              <a:gd name="connsiteX7" fmla="*/ 2879783 w 3469189"/>
              <a:gd name="connsiteY7" fmla="*/ 1078244 h 1333121"/>
              <a:gd name="connsiteX8" fmla="*/ 2665013 w 3469189"/>
              <a:gd name="connsiteY8" fmla="*/ 1078244 h 1333121"/>
              <a:gd name="connsiteX9" fmla="*/ 2776720 w 3469189"/>
              <a:gd name="connsiteY9" fmla="*/ 1333122 h 1333121"/>
              <a:gd name="connsiteX10" fmla="*/ 2962993 w 3469189"/>
              <a:gd name="connsiteY10" fmla="*/ 1216322 h 1333121"/>
              <a:gd name="connsiteX11" fmla="*/ 2863160 w 3469189"/>
              <a:gd name="connsiteY11" fmla="*/ 1216322 h 1333121"/>
              <a:gd name="connsiteX12" fmla="*/ 2778334 w 3469189"/>
              <a:gd name="connsiteY12" fmla="*/ 1258881 h 1333121"/>
              <a:gd name="connsiteX13" fmla="*/ 2663398 w 3469189"/>
              <a:gd name="connsiteY13" fmla="*/ 1146810 h 1333121"/>
              <a:gd name="connsiteX14" fmla="*/ 2974012 w 3469189"/>
              <a:gd name="connsiteY14" fmla="*/ 1146810 h 1333121"/>
              <a:gd name="connsiteX15" fmla="*/ 2770355 w 3469189"/>
              <a:gd name="connsiteY15" fmla="*/ 906213 h 1333121"/>
              <a:gd name="connsiteX16" fmla="*/ 2567459 w 3469189"/>
              <a:gd name="connsiteY16" fmla="*/ 1120802 h 1333121"/>
              <a:gd name="connsiteX17" fmla="*/ 2776720 w 3469189"/>
              <a:gd name="connsiteY17" fmla="*/ 1333122 h 1333121"/>
              <a:gd name="connsiteX18" fmla="*/ 2467721 w 3469189"/>
              <a:gd name="connsiteY18" fmla="*/ 1325177 h 1333121"/>
              <a:gd name="connsiteX19" fmla="*/ 2527944 w 3469189"/>
              <a:gd name="connsiteY19" fmla="*/ 1317233 h 1333121"/>
              <a:gd name="connsiteX20" fmla="*/ 2527944 w 3469189"/>
              <a:gd name="connsiteY20" fmla="*/ 1248572 h 1333121"/>
              <a:gd name="connsiteX21" fmla="*/ 2493082 w 3469189"/>
              <a:gd name="connsiteY21" fmla="*/ 1252544 h 1333121"/>
              <a:gd name="connsiteX22" fmla="*/ 2439224 w 3469189"/>
              <a:gd name="connsiteY22" fmla="*/ 1188612 h 1333121"/>
              <a:gd name="connsiteX23" fmla="*/ 2439224 w 3469189"/>
              <a:gd name="connsiteY23" fmla="*/ 991424 h 1333121"/>
              <a:gd name="connsiteX24" fmla="*/ 2520059 w 3469189"/>
              <a:gd name="connsiteY24" fmla="*/ 991424 h 1333121"/>
              <a:gd name="connsiteX25" fmla="*/ 2520059 w 3469189"/>
              <a:gd name="connsiteY25" fmla="*/ 918034 h 1333121"/>
              <a:gd name="connsiteX26" fmla="*/ 2439224 w 3469189"/>
              <a:gd name="connsiteY26" fmla="*/ 918034 h 1333121"/>
              <a:gd name="connsiteX27" fmla="*/ 2439224 w 3469189"/>
              <a:gd name="connsiteY27" fmla="*/ 799722 h 1333121"/>
              <a:gd name="connsiteX28" fmla="*/ 2347274 w 3469189"/>
              <a:gd name="connsiteY28" fmla="*/ 799722 h 1333121"/>
              <a:gd name="connsiteX29" fmla="*/ 2347274 w 3469189"/>
              <a:gd name="connsiteY29" fmla="*/ 918034 h 1333121"/>
              <a:gd name="connsiteX30" fmla="*/ 2278312 w 3469189"/>
              <a:gd name="connsiteY30" fmla="*/ 918034 h 1333121"/>
              <a:gd name="connsiteX31" fmla="*/ 2278312 w 3469189"/>
              <a:gd name="connsiteY31" fmla="*/ 991424 h 1333121"/>
              <a:gd name="connsiteX32" fmla="*/ 2347274 w 3469189"/>
              <a:gd name="connsiteY32" fmla="*/ 991424 h 1333121"/>
              <a:gd name="connsiteX33" fmla="*/ 2347274 w 3469189"/>
              <a:gd name="connsiteY33" fmla="*/ 1206014 h 1333121"/>
              <a:gd name="connsiteX34" fmla="*/ 2467721 w 3469189"/>
              <a:gd name="connsiteY34" fmla="*/ 1325177 h 1333121"/>
              <a:gd name="connsiteX35" fmla="*/ 2012058 w 3469189"/>
              <a:gd name="connsiteY35" fmla="*/ 1333122 h 1333121"/>
              <a:gd name="connsiteX36" fmla="*/ 2126140 w 3469189"/>
              <a:gd name="connsiteY36" fmla="*/ 1271554 h 1333121"/>
              <a:gd name="connsiteX37" fmla="*/ 2126140 w 3469189"/>
              <a:gd name="connsiteY37" fmla="*/ 1321300 h 1333121"/>
              <a:gd name="connsiteX38" fmla="*/ 2218849 w 3469189"/>
              <a:gd name="connsiteY38" fmla="*/ 1321300 h 1333121"/>
              <a:gd name="connsiteX39" fmla="*/ 2218849 w 3469189"/>
              <a:gd name="connsiteY39" fmla="*/ 918129 h 1333121"/>
              <a:gd name="connsiteX40" fmla="*/ 2124525 w 3469189"/>
              <a:gd name="connsiteY40" fmla="*/ 918129 h 1333121"/>
              <a:gd name="connsiteX41" fmla="*/ 2124525 w 3469189"/>
              <a:gd name="connsiteY41" fmla="*/ 1141419 h 1333121"/>
              <a:gd name="connsiteX42" fmla="*/ 2039700 w 3469189"/>
              <a:gd name="connsiteY42" fmla="*/ 1255854 h 1333121"/>
              <a:gd name="connsiteX43" fmla="*/ 1971593 w 3469189"/>
              <a:gd name="connsiteY43" fmla="*/ 1170643 h 1333121"/>
              <a:gd name="connsiteX44" fmla="*/ 1971593 w 3469189"/>
              <a:gd name="connsiteY44" fmla="*/ 918129 h 1333121"/>
              <a:gd name="connsiteX45" fmla="*/ 1877269 w 3469189"/>
              <a:gd name="connsiteY45" fmla="*/ 918129 h 1333121"/>
              <a:gd name="connsiteX46" fmla="*/ 1877269 w 3469189"/>
              <a:gd name="connsiteY46" fmla="*/ 1184829 h 1333121"/>
              <a:gd name="connsiteX47" fmla="*/ 2012058 w 3469189"/>
              <a:gd name="connsiteY47" fmla="*/ 1333122 h 1333121"/>
              <a:gd name="connsiteX48" fmla="*/ 1749698 w 3469189"/>
              <a:gd name="connsiteY48" fmla="*/ 1325177 h 1333121"/>
              <a:gd name="connsiteX49" fmla="*/ 1809921 w 3469189"/>
              <a:gd name="connsiteY49" fmla="*/ 1317233 h 1333121"/>
              <a:gd name="connsiteX50" fmla="*/ 1809921 w 3469189"/>
              <a:gd name="connsiteY50" fmla="*/ 1248572 h 1333121"/>
              <a:gd name="connsiteX51" fmla="*/ 1775060 w 3469189"/>
              <a:gd name="connsiteY51" fmla="*/ 1252544 h 1333121"/>
              <a:gd name="connsiteX52" fmla="*/ 1721201 w 3469189"/>
              <a:gd name="connsiteY52" fmla="*/ 1188612 h 1333121"/>
              <a:gd name="connsiteX53" fmla="*/ 1721201 w 3469189"/>
              <a:gd name="connsiteY53" fmla="*/ 991424 h 1333121"/>
              <a:gd name="connsiteX54" fmla="*/ 1802037 w 3469189"/>
              <a:gd name="connsiteY54" fmla="*/ 991424 h 1333121"/>
              <a:gd name="connsiteX55" fmla="*/ 1802037 w 3469189"/>
              <a:gd name="connsiteY55" fmla="*/ 918034 h 1333121"/>
              <a:gd name="connsiteX56" fmla="*/ 1721201 w 3469189"/>
              <a:gd name="connsiteY56" fmla="*/ 918034 h 1333121"/>
              <a:gd name="connsiteX57" fmla="*/ 1721201 w 3469189"/>
              <a:gd name="connsiteY57" fmla="*/ 799722 h 1333121"/>
              <a:gd name="connsiteX58" fmla="*/ 1629252 w 3469189"/>
              <a:gd name="connsiteY58" fmla="*/ 799722 h 1333121"/>
              <a:gd name="connsiteX59" fmla="*/ 1629252 w 3469189"/>
              <a:gd name="connsiteY59" fmla="*/ 918034 h 1333121"/>
              <a:gd name="connsiteX60" fmla="*/ 1560290 w 3469189"/>
              <a:gd name="connsiteY60" fmla="*/ 918034 h 1333121"/>
              <a:gd name="connsiteX61" fmla="*/ 1560290 w 3469189"/>
              <a:gd name="connsiteY61" fmla="*/ 991424 h 1333121"/>
              <a:gd name="connsiteX62" fmla="*/ 1629252 w 3469189"/>
              <a:gd name="connsiteY62" fmla="*/ 991424 h 1333121"/>
              <a:gd name="connsiteX63" fmla="*/ 1629252 w 3469189"/>
              <a:gd name="connsiteY63" fmla="*/ 1206014 h 1333121"/>
              <a:gd name="connsiteX64" fmla="*/ 1749698 w 3469189"/>
              <a:gd name="connsiteY64" fmla="*/ 1325177 h 1333121"/>
              <a:gd name="connsiteX65" fmla="*/ 1392349 w 3469189"/>
              <a:gd name="connsiteY65" fmla="*/ 815516 h 1333121"/>
              <a:gd name="connsiteX66" fmla="*/ 1454187 w 3469189"/>
              <a:gd name="connsiteY66" fmla="*/ 877084 h 1333121"/>
              <a:gd name="connsiteX67" fmla="*/ 1516025 w 3469189"/>
              <a:gd name="connsiteY67" fmla="*/ 815516 h 1333121"/>
              <a:gd name="connsiteX68" fmla="*/ 1454187 w 3469189"/>
              <a:gd name="connsiteY68" fmla="*/ 753191 h 1333121"/>
              <a:gd name="connsiteX69" fmla="*/ 1392349 w 3469189"/>
              <a:gd name="connsiteY69" fmla="*/ 815516 h 1333121"/>
              <a:gd name="connsiteX70" fmla="*/ 1407358 w 3469189"/>
              <a:gd name="connsiteY70" fmla="*/ 1321205 h 1333121"/>
              <a:gd name="connsiteX71" fmla="*/ 1500827 w 3469189"/>
              <a:gd name="connsiteY71" fmla="*/ 1321205 h 1333121"/>
              <a:gd name="connsiteX72" fmla="*/ 1500827 w 3469189"/>
              <a:gd name="connsiteY72" fmla="*/ 918034 h 1333121"/>
              <a:gd name="connsiteX73" fmla="*/ 1407358 w 3469189"/>
              <a:gd name="connsiteY73" fmla="*/ 918034 h 1333121"/>
              <a:gd name="connsiteX74" fmla="*/ 1407358 w 3469189"/>
              <a:gd name="connsiteY74" fmla="*/ 1321205 h 1333121"/>
              <a:gd name="connsiteX75" fmla="*/ 1275798 w 3469189"/>
              <a:gd name="connsiteY75" fmla="*/ 1325177 h 1333121"/>
              <a:gd name="connsiteX76" fmla="*/ 1336021 w 3469189"/>
              <a:gd name="connsiteY76" fmla="*/ 1317233 h 1333121"/>
              <a:gd name="connsiteX77" fmla="*/ 1336021 w 3469189"/>
              <a:gd name="connsiteY77" fmla="*/ 1248572 h 1333121"/>
              <a:gd name="connsiteX78" fmla="*/ 1301160 w 3469189"/>
              <a:gd name="connsiteY78" fmla="*/ 1252544 h 1333121"/>
              <a:gd name="connsiteX79" fmla="*/ 1247301 w 3469189"/>
              <a:gd name="connsiteY79" fmla="*/ 1188612 h 1333121"/>
              <a:gd name="connsiteX80" fmla="*/ 1247301 w 3469189"/>
              <a:gd name="connsiteY80" fmla="*/ 991424 h 1333121"/>
              <a:gd name="connsiteX81" fmla="*/ 1328137 w 3469189"/>
              <a:gd name="connsiteY81" fmla="*/ 991424 h 1333121"/>
              <a:gd name="connsiteX82" fmla="*/ 1328137 w 3469189"/>
              <a:gd name="connsiteY82" fmla="*/ 918034 h 1333121"/>
              <a:gd name="connsiteX83" fmla="*/ 1247301 w 3469189"/>
              <a:gd name="connsiteY83" fmla="*/ 918034 h 1333121"/>
              <a:gd name="connsiteX84" fmla="*/ 1247301 w 3469189"/>
              <a:gd name="connsiteY84" fmla="*/ 799722 h 1333121"/>
              <a:gd name="connsiteX85" fmla="*/ 1155352 w 3469189"/>
              <a:gd name="connsiteY85" fmla="*/ 799722 h 1333121"/>
              <a:gd name="connsiteX86" fmla="*/ 1155352 w 3469189"/>
              <a:gd name="connsiteY86" fmla="*/ 918034 h 1333121"/>
              <a:gd name="connsiteX87" fmla="*/ 1086390 w 3469189"/>
              <a:gd name="connsiteY87" fmla="*/ 918034 h 1333121"/>
              <a:gd name="connsiteX88" fmla="*/ 1086390 w 3469189"/>
              <a:gd name="connsiteY88" fmla="*/ 991424 h 1333121"/>
              <a:gd name="connsiteX89" fmla="*/ 1155352 w 3469189"/>
              <a:gd name="connsiteY89" fmla="*/ 991424 h 1333121"/>
              <a:gd name="connsiteX90" fmla="*/ 1155352 w 3469189"/>
              <a:gd name="connsiteY90" fmla="*/ 1206014 h 1333121"/>
              <a:gd name="connsiteX91" fmla="*/ 1275798 w 3469189"/>
              <a:gd name="connsiteY91" fmla="*/ 1325177 h 1333121"/>
              <a:gd name="connsiteX92" fmla="*/ 878839 w 3469189"/>
              <a:gd name="connsiteY92" fmla="*/ 1333122 h 1333121"/>
              <a:gd name="connsiteX93" fmla="*/ 1057988 w 3469189"/>
              <a:gd name="connsiteY93" fmla="*/ 1202136 h 1333121"/>
              <a:gd name="connsiteX94" fmla="*/ 909805 w 3469189"/>
              <a:gd name="connsiteY94" fmla="*/ 1080608 h 1333121"/>
              <a:gd name="connsiteX95" fmla="*/ 860696 w 3469189"/>
              <a:gd name="connsiteY95" fmla="*/ 1069543 h 1333121"/>
              <a:gd name="connsiteX96" fmla="*/ 796483 w 3469189"/>
              <a:gd name="connsiteY96" fmla="*/ 1023012 h 1333121"/>
              <a:gd name="connsiteX97" fmla="*/ 866205 w 3469189"/>
              <a:gd name="connsiteY97" fmla="*/ 975630 h 1333121"/>
              <a:gd name="connsiteX98" fmla="*/ 949415 w 3469189"/>
              <a:gd name="connsiteY98" fmla="*/ 1026890 h 1333121"/>
              <a:gd name="connsiteX99" fmla="*/ 1043740 w 3469189"/>
              <a:gd name="connsiteY99" fmla="*/ 1026890 h 1333121"/>
              <a:gd name="connsiteX100" fmla="*/ 867060 w 3469189"/>
              <a:gd name="connsiteY100" fmla="*/ 906969 h 1333121"/>
              <a:gd name="connsiteX101" fmla="*/ 700639 w 3469189"/>
              <a:gd name="connsiteY101" fmla="*/ 1028497 h 1333121"/>
              <a:gd name="connsiteX102" fmla="*/ 836948 w 3469189"/>
              <a:gd name="connsiteY102" fmla="*/ 1148418 h 1333121"/>
              <a:gd name="connsiteX103" fmla="*/ 884538 w 3469189"/>
              <a:gd name="connsiteY103" fmla="*/ 1158632 h 1333121"/>
              <a:gd name="connsiteX104" fmla="*/ 962239 w 3469189"/>
              <a:gd name="connsiteY104" fmla="*/ 1211499 h 1333121"/>
              <a:gd name="connsiteX105" fmla="*/ 883778 w 3469189"/>
              <a:gd name="connsiteY105" fmla="*/ 1263610 h 1333121"/>
              <a:gd name="connsiteX106" fmla="*/ 787934 w 3469189"/>
              <a:gd name="connsiteY106" fmla="*/ 1195800 h 1333121"/>
              <a:gd name="connsiteX107" fmla="*/ 686486 w 3469189"/>
              <a:gd name="connsiteY107" fmla="*/ 1195800 h 1333121"/>
              <a:gd name="connsiteX108" fmla="*/ 878839 w 3469189"/>
              <a:gd name="connsiteY108" fmla="*/ 1333122 h 1333121"/>
              <a:gd name="connsiteX109" fmla="*/ 271764 w 3469189"/>
              <a:gd name="connsiteY109" fmla="*/ 1321205 h 1333121"/>
              <a:gd name="connsiteX110" fmla="*/ 366088 w 3469189"/>
              <a:gd name="connsiteY110" fmla="*/ 1321205 h 1333121"/>
              <a:gd name="connsiteX111" fmla="*/ 366088 w 3469189"/>
              <a:gd name="connsiteY111" fmla="*/ 1096402 h 1333121"/>
              <a:gd name="connsiteX112" fmla="*/ 457182 w 3469189"/>
              <a:gd name="connsiteY112" fmla="*/ 983574 h 1333121"/>
              <a:gd name="connsiteX113" fmla="*/ 523770 w 3469189"/>
              <a:gd name="connsiteY113" fmla="*/ 1060936 h 1333121"/>
              <a:gd name="connsiteX114" fmla="*/ 523770 w 3469189"/>
              <a:gd name="connsiteY114" fmla="*/ 1321300 h 1333121"/>
              <a:gd name="connsiteX115" fmla="*/ 618854 w 3469189"/>
              <a:gd name="connsiteY115" fmla="*/ 1321300 h 1333121"/>
              <a:gd name="connsiteX116" fmla="*/ 618854 w 3469189"/>
              <a:gd name="connsiteY116" fmla="*/ 1053087 h 1333121"/>
              <a:gd name="connsiteX117" fmla="*/ 484159 w 3469189"/>
              <a:gd name="connsiteY117" fmla="*/ 906307 h 1333121"/>
              <a:gd name="connsiteX118" fmla="*/ 363713 w 3469189"/>
              <a:gd name="connsiteY118" fmla="*/ 970239 h 1333121"/>
              <a:gd name="connsiteX119" fmla="*/ 363713 w 3469189"/>
              <a:gd name="connsiteY119" fmla="*/ 918129 h 1333121"/>
              <a:gd name="connsiteX120" fmla="*/ 271764 w 3469189"/>
              <a:gd name="connsiteY120" fmla="*/ 918129 h 1333121"/>
              <a:gd name="connsiteX121" fmla="*/ 271764 w 3469189"/>
              <a:gd name="connsiteY121" fmla="*/ 1321205 h 1333121"/>
              <a:gd name="connsiteX122" fmla="*/ 271764 w 3469189"/>
              <a:gd name="connsiteY122" fmla="*/ 1321205 h 1333121"/>
              <a:gd name="connsiteX123" fmla="*/ 65732 w 3469189"/>
              <a:gd name="connsiteY123" fmla="*/ 1321205 h 1333121"/>
              <a:gd name="connsiteX124" fmla="*/ 164806 w 3469189"/>
              <a:gd name="connsiteY124" fmla="*/ 1321205 h 1333121"/>
              <a:gd name="connsiteX125" fmla="*/ 164806 w 3469189"/>
              <a:gd name="connsiteY125" fmla="*/ 768890 h 1333121"/>
              <a:gd name="connsiteX126" fmla="*/ 65732 w 3469189"/>
              <a:gd name="connsiteY126" fmla="*/ 768890 h 1333121"/>
              <a:gd name="connsiteX127" fmla="*/ 65732 w 3469189"/>
              <a:gd name="connsiteY127" fmla="*/ 1321205 h 1333121"/>
              <a:gd name="connsiteX128" fmla="*/ 65732 w 3469189"/>
              <a:gd name="connsiteY128" fmla="*/ 1321205 h 1333121"/>
              <a:gd name="connsiteX129" fmla="*/ 3290040 w 3469189"/>
              <a:gd name="connsiteY129" fmla="*/ 579931 h 1333121"/>
              <a:gd name="connsiteX130" fmla="*/ 3469190 w 3469189"/>
              <a:gd name="connsiteY130" fmla="*/ 448945 h 1333121"/>
              <a:gd name="connsiteX131" fmla="*/ 3321007 w 3469189"/>
              <a:gd name="connsiteY131" fmla="*/ 327417 h 1333121"/>
              <a:gd name="connsiteX132" fmla="*/ 3271898 w 3469189"/>
              <a:gd name="connsiteY132" fmla="*/ 316352 h 1333121"/>
              <a:gd name="connsiteX133" fmla="*/ 3207685 w 3469189"/>
              <a:gd name="connsiteY133" fmla="*/ 269821 h 1333121"/>
              <a:gd name="connsiteX134" fmla="*/ 3277407 w 3469189"/>
              <a:gd name="connsiteY134" fmla="*/ 222534 h 1333121"/>
              <a:gd name="connsiteX135" fmla="*/ 3360617 w 3469189"/>
              <a:gd name="connsiteY135" fmla="*/ 273793 h 1333121"/>
              <a:gd name="connsiteX136" fmla="*/ 3454942 w 3469189"/>
              <a:gd name="connsiteY136" fmla="*/ 273793 h 1333121"/>
              <a:gd name="connsiteX137" fmla="*/ 3278262 w 3469189"/>
              <a:gd name="connsiteY137" fmla="*/ 153873 h 1333121"/>
              <a:gd name="connsiteX138" fmla="*/ 3111841 w 3469189"/>
              <a:gd name="connsiteY138" fmla="*/ 275401 h 1333121"/>
              <a:gd name="connsiteX139" fmla="*/ 3248151 w 3469189"/>
              <a:gd name="connsiteY139" fmla="*/ 395321 h 1333121"/>
              <a:gd name="connsiteX140" fmla="*/ 3295740 w 3469189"/>
              <a:gd name="connsiteY140" fmla="*/ 405535 h 1333121"/>
              <a:gd name="connsiteX141" fmla="*/ 3373441 w 3469189"/>
              <a:gd name="connsiteY141" fmla="*/ 458402 h 1333121"/>
              <a:gd name="connsiteX142" fmla="*/ 3294980 w 3469189"/>
              <a:gd name="connsiteY142" fmla="*/ 510513 h 1333121"/>
              <a:gd name="connsiteX143" fmla="*/ 3199136 w 3469189"/>
              <a:gd name="connsiteY143" fmla="*/ 442703 h 1333121"/>
              <a:gd name="connsiteX144" fmla="*/ 3097688 w 3469189"/>
              <a:gd name="connsiteY144" fmla="*/ 442703 h 1333121"/>
              <a:gd name="connsiteX145" fmla="*/ 3290040 w 3469189"/>
              <a:gd name="connsiteY145" fmla="*/ 579931 h 1333121"/>
              <a:gd name="connsiteX146" fmla="*/ 2747463 w 3469189"/>
              <a:gd name="connsiteY146" fmla="*/ 325052 h 1333121"/>
              <a:gd name="connsiteX147" fmla="*/ 2855276 w 3469189"/>
              <a:gd name="connsiteY147" fmla="*/ 228019 h 1333121"/>
              <a:gd name="connsiteX148" fmla="*/ 2962233 w 3469189"/>
              <a:gd name="connsiteY148" fmla="*/ 325052 h 1333121"/>
              <a:gd name="connsiteX149" fmla="*/ 2747463 w 3469189"/>
              <a:gd name="connsiteY149" fmla="*/ 325052 h 1333121"/>
              <a:gd name="connsiteX150" fmla="*/ 2859170 w 3469189"/>
              <a:gd name="connsiteY150" fmla="*/ 579931 h 1333121"/>
              <a:gd name="connsiteX151" fmla="*/ 3045444 w 3469189"/>
              <a:gd name="connsiteY151" fmla="*/ 463131 h 1333121"/>
              <a:gd name="connsiteX152" fmla="*/ 2945610 w 3469189"/>
              <a:gd name="connsiteY152" fmla="*/ 463131 h 1333121"/>
              <a:gd name="connsiteX153" fmla="*/ 2860785 w 3469189"/>
              <a:gd name="connsiteY153" fmla="*/ 505690 h 1333121"/>
              <a:gd name="connsiteX154" fmla="*/ 2745848 w 3469189"/>
              <a:gd name="connsiteY154" fmla="*/ 393619 h 1333121"/>
              <a:gd name="connsiteX155" fmla="*/ 3056462 w 3469189"/>
              <a:gd name="connsiteY155" fmla="*/ 393619 h 1333121"/>
              <a:gd name="connsiteX156" fmla="*/ 2852806 w 3469189"/>
              <a:gd name="connsiteY156" fmla="*/ 153022 h 1333121"/>
              <a:gd name="connsiteX157" fmla="*/ 2649909 w 3469189"/>
              <a:gd name="connsiteY157" fmla="*/ 367611 h 1333121"/>
              <a:gd name="connsiteX158" fmla="*/ 2859170 w 3469189"/>
              <a:gd name="connsiteY158" fmla="*/ 579931 h 1333121"/>
              <a:gd name="connsiteX159" fmla="*/ 2465536 w 3469189"/>
              <a:gd name="connsiteY159" fmla="*/ 62325 h 1333121"/>
              <a:gd name="connsiteX160" fmla="*/ 2527374 w 3469189"/>
              <a:gd name="connsiteY160" fmla="*/ 123893 h 1333121"/>
              <a:gd name="connsiteX161" fmla="*/ 2589211 w 3469189"/>
              <a:gd name="connsiteY161" fmla="*/ 62325 h 1333121"/>
              <a:gd name="connsiteX162" fmla="*/ 2527374 w 3469189"/>
              <a:gd name="connsiteY162" fmla="*/ 0 h 1333121"/>
              <a:gd name="connsiteX163" fmla="*/ 2465536 w 3469189"/>
              <a:gd name="connsiteY163" fmla="*/ 62325 h 1333121"/>
              <a:gd name="connsiteX164" fmla="*/ 2480639 w 3469189"/>
              <a:gd name="connsiteY164" fmla="*/ 568109 h 1333121"/>
              <a:gd name="connsiteX165" fmla="*/ 2574108 w 3469189"/>
              <a:gd name="connsiteY165" fmla="*/ 568109 h 1333121"/>
              <a:gd name="connsiteX166" fmla="*/ 2574108 w 3469189"/>
              <a:gd name="connsiteY166" fmla="*/ 164938 h 1333121"/>
              <a:gd name="connsiteX167" fmla="*/ 2480639 w 3469189"/>
              <a:gd name="connsiteY167" fmla="*/ 164938 h 1333121"/>
              <a:gd name="connsiteX168" fmla="*/ 2480639 w 3469189"/>
              <a:gd name="connsiteY168" fmla="*/ 568109 h 1333121"/>
              <a:gd name="connsiteX169" fmla="*/ 2183703 w 3469189"/>
              <a:gd name="connsiteY169" fmla="*/ 568109 h 1333121"/>
              <a:gd name="connsiteX170" fmla="*/ 2278027 w 3469189"/>
              <a:gd name="connsiteY170" fmla="*/ 568109 h 1333121"/>
              <a:gd name="connsiteX171" fmla="*/ 2278027 w 3469189"/>
              <a:gd name="connsiteY171" fmla="*/ 385864 h 1333121"/>
              <a:gd name="connsiteX172" fmla="*/ 2347749 w 3469189"/>
              <a:gd name="connsiteY172" fmla="*/ 249393 h 1333121"/>
              <a:gd name="connsiteX173" fmla="*/ 2419846 w 3469189"/>
              <a:gd name="connsiteY173" fmla="*/ 243056 h 1333121"/>
              <a:gd name="connsiteX174" fmla="*/ 2419846 w 3469189"/>
              <a:gd name="connsiteY174" fmla="*/ 153116 h 1333121"/>
              <a:gd name="connsiteX175" fmla="*/ 2275653 w 3469189"/>
              <a:gd name="connsiteY175" fmla="*/ 247785 h 1333121"/>
              <a:gd name="connsiteX176" fmla="*/ 2275653 w 3469189"/>
              <a:gd name="connsiteY176" fmla="*/ 164938 h 1333121"/>
              <a:gd name="connsiteX177" fmla="*/ 2183703 w 3469189"/>
              <a:gd name="connsiteY177" fmla="*/ 164938 h 1333121"/>
              <a:gd name="connsiteX178" fmla="*/ 2183703 w 3469189"/>
              <a:gd name="connsiteY178" fmla="*/ 568109 h 1333121"/>
              <a:gd name="connsiteX179" fmla="*/ 1778195 w 3469189"/>
              <a:gd name="connsiteY179" fmla="*/ 366098 h 1333121"/>
              <a:gd name="connsiteX180" fmla="*/ 1881258 w 3469189"/>
              <a:gd name="connsiteY180" fmla="*/ 228776 h 1333121"/>
              <a:gd name="connsiteX181" fmla="*/ 1987456 w 3469189"/>
              <a:gd name="connsiteY181" fmla="*/ 366098 h 1333121"/>
              <a:gd name="connsiteX182" fmla="*/ 1881258 w 3469189"/>
              <a:gd name="connsiteY182" fmla="*/ 504933 h 1333121"/>
              <a:gd name="connsiteX183" fmla="*/ 1778195 w 3469189"/>
              <a:gd name="connsiteY183" fmla="*/ 366098 h 1333121"/>
              <a:gd name="connsiteX184" fmla="*/ 1862925 w 3469189"/>
              <a:gd name="connsiteY184" fmla="*/ 579931 h 1333121"/>
              <a:gd name="connsiteX185" fmla="*/ 1985746 w 3469189"/>
              <a:gd name="connsiteY185" fmla="*/ 517606 h 1333121"/>
              <a:gd name="connsiteX186" fmla="*/ 1985746 w 3469189"/>
              <a:gd name="connsiteY186" fmla="*/ 568109 h 1333121"/>
              <a:gd name="connsiteX187" fmla="*/ 2080830 w 3469189"/>
              <a:gd name="connsiteY187" fmla="*/ 568109 h 1333121"/>
              <a:gd name="connsiteX188" fmla="*/ 2080830 w 3469189"/>
              <a:gd name="connsiteY188" fmla="*/ 164938 h 1333121"/>
              <a:gd name="connsiteX189" fmla="*/ 1985746 w 3469189"/>
              <a:gd name="connsiteY189" fmla="*/ 164938 h 1333121"/>
              <a:gd name="connsiteX190" fmla="*/ 1985746 w 3469189"/>
              <a:gd name="connsiteY190" fmla="*/ 217048 h 1333121"/>
              <a:gd name="connsiteX191" fmla="*/ 1862925 w 3469189"/>
              <a:gd name="connsiteY191" fmla="*/ 153116 h 1333121"/>
              <a:gd name="connsiteX192" fmla="*/ 1681496 w 3469189"/>
              <a:gd name="connsiteY192" fmla="*/ 366098 h 1333121"/>
              <a:gd name="connsiteX193" fmla="*/ 1862925 w 3469189"/>
              <a:gd name="connsiteY193" fmla="*/ 579931 h 1333121"/>
              <a:gd name="connsiteX194" fmla="*/ 1398049 w 3469189"/>
              <a:gd name="connsiteY194" fmla="*/ 579931 h 1333121"/>
              <a:gd name="connsiteX195" fmla="*/ 1512131 w 3469189"/>
              <a:gd name="connsiteY195" fmla="*/ 518363 h 1333121"/>
              <a:gd name="connsiteX196" fmla="*/ 1512131 w 3469189"/>
              <a:gd name="connsiteY196" fmla="*/ 568109 h 1333121"/>
              <a:gd name="connsiteX197" fmla="*/ 1604840 w 3469189"/>
              <a:gd name="connsiteY197" fmla="*/ 568109 h 1333121"/>
              <a:gd name="connsiteX198" fmla="*/ 1604840 w 3469189"/>
              <a:gd name="connsiteY198" fmla="*/ 164938 h 1333121"/>
              <a:gd name="connsiteX199" fmla="*/ 1510516 w 3469189"/>
              <a:gd name="connsiteY199" fmla="*/ 164938 h 1333121"/>
              <a:gd name="connsiteX200" fmla="*/ 1510516 w 3469189"/>
              <a:gd name="connsiteY200" fmla="*/ 388228 h 1333121"/>
              <a:gd name="connsiteX201" fmla="*/ 1425691 w 3469189"/>
              <a:gd name="connsiteY201" fmla="*/ 502663 h 1333121"/>
              <a:gd name="connsiteX202" fmla="*/ 1357488 w 3469189"/>
              <a:gd name="connsiteY202" fmla="*/ 417452 h 1333121"/>
              <a:gd name="connsiteX203" fmla="*/ 1357488 w 3469189"/>
              <a:gd name="connsiteY203" fmla="*/ 164938 h 1333121"/>
              <a:gd name="connsiteX204" fmla="*/ 1263164 w 3469189"/>
              <a:gd name="connsiteY204" fmla="*/ 164938 h 1333121"/>
              <a:gd name="connsiteX205" fmla="*/ 1263164 w 3469189"/>
              <a:gd name="connsiteY205" fmla="*/ 431543 h 1333121"/>
              <a:gd name="connsiteX206" fmla="*/ 1398049 w 3469189"/>
              <a:gd name="connsiteY206" fmla="*/ 579931 h 1333121"/>
              <a:gd name="connsiteX207" fmla="*/ 1136734 w 3469189"/>
              <a:gd name="connsiteY207" fmla="*/ 572081 h 1333121"/>
              <a:gd name="connsiteX208" fmla="*/ 1196957 w 3469189"/>
              <a:gd name="connsiteY208" fmla="*/ 564137 h 1333121"/>
              <a:gd name="connsiteX209" fmla="*/ 1196957 w 3469189"/>
              <a:gd name="connsiteY209" fmla="*/ 495476 h 1333121"/>
              <a:gd name="connsiteX210" fmla="*/ 1162096 w 3469189"/>
              <a:gd name="connsiteY210" fmla="*/ 499448 h 1333121"/>
              <a:gd name="connsiteX211" fmla="*/ 1108237 w 3469189"/>
              <a:gd name="connsiteY211" fmla="*/ 435515 h 1333121"/>
              <a:gd name="connsiteX212" fmla="*/ 1108237 w 3469189"/>
              <a:gd name="connsiteY212" fmla="*/ 238233 h 1333121"/>
              <a:gd name="connsiteX213" fmla="*/ 1189073 w 3469189"/>
              <a:gd name="connsiteY213" fmla="*/ 238233 h 1333121"/>
              <a:gd name="connsiteX214" fmla="*/ 1189073 w 3469189"/>
              <a:gd name="connsiteY214" fmla="*/ 164843 h 1333121"/>
              <a:gd name="connsiteX215" fmla="*/ 1108237 w 3469189"/>
              <a:gd name="connsiteY215" fmla="*/ 164843 h 1333121"/>
              <a:gd name="connsiteX216" fmla="*/ 1108237 w 3469189"/>
              <a:gd name="connsiteY216" fmla="*/ 46531 h 1333121"/>
              <a:gd name="connsiteX217" fmla="*/ 1016288 w 3469189"/>
              <a:gd name="connsiteY217" fmla="*/ 46531 h 1333121"/>
              <a:gd name="connsiteX218" fmla="*/ 1016288 w 3469189"/>
              <a:gd name="connsiteY218" fmla="*/ 164843 h 1333121"/>
              <a:gd name="connsiteX219" fmla="*/ 947326 w 3469189"/>
              <a:gd name="connsiteY219" fmla="*/ 164843 h 1333121"/>
              <a:gd name="connsiteX220" fmla="*/ 947326 w 3469189"/>
              <a:gd name="connsiteY220" fmla="*/ 238233 h 1333121"/>
              <a:gd name="connsiteX221" fmla="*/ 1016288 w 3469189"/>
              <a:gd name="connsiteY221" fmla="*/ 238233 h 1333121"/>
              <a:gd name="connsiteX222" fmla="*/ 1016288 w 3469189"/>
              <a:gd name="connsiteY222" fmla="*/ 452823 h 1333121"/>
              <a:gd name="connsiteX223" fmla="*/ 1136734 w 3469189"/>
              <a:gd name="connsiteY223" fmla="*/ 572081 h 1333121"/>
              <a:gd name="connsiteX224" fmla="*/ 734360 w 3469189"/>
              <a:gd name="connsiteY224" fmla="*/ 579931 h 1333121"/>
              <a:gd name="connsiteX225" fmla="*/ 919019 w 3469189"/>
              <a:gd name="connsiteY225" fmla="*/ 441095 h 1333121"/>
              <a:gd name="connsiteX226" fmla="*/ 825550 w 3469189"/>
              <a:gd name="connsiteY226" fmla="*/ 441095 h 1333121"/>
              <a:gd name="connsiteX227" fmla="*/ 735975 w 3469189"/>
              <a:gd name="connsiteY227" fmla="*/ 502663 h 1333121"/>
              <a:gd name="connsiteX228" fmla="*/ 632152 w 3469189"/>
              <a:gd name="connsiteY228" fmla="*/ 367706 h 1333121"/>
              <a:gd name="connsiteX229" fmla="*/ 738350 w 3469189"/>
              <a:gd name="connsiteY229" fmla="*/ 231235 h 1333121"/>
              <a:gd name="connsiteX230" fmla="*/ 825550 w 3469189"/>
              <a:gd name="connsiteY230" fmla="*/ 292803 h 1333121"/>
              <a:gd name="connsiteX231" fmla="*/ 918259 w 3469189"/>
              <a:gd name="connsiteY231" fmla="*/ 292803 h 1333121"/>
              <a:gd name="connsiteX232" fmla="*/ 736735 w 3469189"/>
              <a:gd name="connsiteY232" fmla="*/ 153967 h 1333121"/>
              <a:gd name="connsiteX233" fmla="*/ 533079 w 3469189"/>
              <a:gd name="connsiteY233" fmla="*/ 367800 h 1333121"/>
              <a:gd name="connsiteX234" fmla="*/ 734360 w 3469189"/>
              <a:gd name="connsiteY234" fmla="*/ 579931 h 1333121"/>
              <a:gd name="connsiteX235" fmla="*/ 172690 w 3469189"/>
              <a:gd name="connsiteY235" fmla="*/ 370070 h 1333121"/>
              <a:gd name="connsiteX236" fmla="*/ 209926 w 3469189"/>
              <a:gd name="connsiteY236" fmla="*/ 261971 h 1333121"/>
              <a:gd name="connsiteX237" fmla="*/ 259035 w 3469189"/>
              <a:gd name="connsiteY237" fmla="*/ 119164 h 1333121"/>
              <a:gd name="connsiteX238" fmla="*/ 259795 w 3469189"/>
              <a:gd name="connsiteY238" fmla="*/ 119164 h 1333121"/>
              <a:gd name="connsiteX239" fmla="*/ 308904 w 3469189"/>
              <a:gd name="connsiteY239" fmla="*/ 261215 h 1333121"/>
              <a:gd name="connsiteX240" fmla="*/ 346140 w 3469189"/>
              <a:gd name="connsiteY240" fmla="*/ 370070 h 1333121"/>
              <a:gd name="connsiteX241" fmla="*/ 172690 w 3469189"/>
              <a:gd name="connsiteY241" fmla="*/ 370070 h 1333121"/>
              <a:gd name="connsiteX242" fmla="*/ 0 w 3469189"/>
              <a:gd name="connsiteY242" fmla="*/ 568109 h 1333121"/>
              <a:gd name="connsiteX243" fmla="*/ 103823 w 3469189"/>
              <a:gd name="connsiteY243" fmla="*/ 568109 h 1333121"/>
              <a:gd name="connsiteX244" fmla="*/ 143433 w 3469189"/>
              <a:gd name="connsiteY244" fmla="*/ 452917 h 1333121"/>
              <a:gd name="connsiteX245" fmla="*/ 374827 w 3469189"/>
              <a:gd name="connsiteY245" fmla="*/ 452917 h 1333121"/>
              <a:gd name="connsiteX246" fmla="*/ 414437 w 3469189"/>
              <a:gd name="connsiteY246" fmla="*/ 568109 h 1333121"/>
              <a:gd name="connsiteX247" fmla="*/ 520635 w 3469189"/>
              <a:gd name="connsiteY247" fmla="*/ 568109 h 1333121"/>
              <a:gd name="connsiteX248" fmla="*/ 316124 w 3469189"/>
              <a:gd name="connsiteY248" fmla="*/ 15794 h 1333121"/>
              <a:gd name="connsiteX249" fmla="*/ 206791 w 3469189"/>
              <a:gd name="connsiteY249" fmla="*/ 15794 h 1333121"/>
              <a:gd name="connsiteX250" fmla="*/ 0 w 3469189"/>
              <a:gd name="connsiteY250" fmla="*/ 568109 h 133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3469189" h="1333121">
                <a:moveTo>
                  <a:pt x="3092178" y="1327542"/>
                </a:moveTo>
                <a:cubicBezTo>
                  <a:pt x="3125425" y="1327542"/>
                  <a:pt x="3153161" y="1300683"/>
                  <a:pt x="3153161" y="1266731"/>
                </a:cubicBezTo>
                <a:cubicBezTo>
                  <a:pt x="3153161" y="1233629"/>
                  <a:pt x="3125425" y="1206770"/>
                  <a:pt x="3092178" y="1206770"/>
                </a:cubicBezTo>
                <a:cubicBezTo>
                  <a:pt x="3058837" y="1206770"/>
                  <a:pt x="3031100" y="1233629"/>
                  <a:pt x="3031100" y="1266731"/>
                </a:cubicBezTo>
                <a:cubicBezTo>
                  <a:pt x="3031100" y="1300777"/>
                  <a:pt x="3058837" y="1327542"/>
                  <a:pt x="3092178" y="1327542"/>
                </a:cubicBezTo>
                <a:moveTo>
                  <a:pt x="2665013" y="1078244"/>
                </a:moveTo>
                <a:cubicBezTo>
                  <a:pt x="2673752" y="1021404"/>
                  <a:pt x="2717352" y="981210"/>
                  <a:pt x="2772825" y="981210"/>
                </a:cubicBezTo>
                <a:cubicBezTo>
                  <a:pt x="2833048" y="981210"/>
                  <a:pt x="2871044" y="1019891"/>
                  <a:pt x="2879783" y="1078244"/>
                </a:cubicBezTo>
                <a:lnTo>
                  <a:pt x="2665013" y="1078244"/>
                </a:lnTo>
                <a:close/>
                <a:moveTo>
                  <a:pt x="2776720" y="1333122"/>
                </a:moveTo>
                <a:cubicBezTo>
                  <a:pt x="2876553" y="1333122"/>
                  <a:pt x="2941526" y="1284983"/>
                  <a:pt x="2962993" y="1216322"/>
                </a:cubicBezTo>
                <a:lnTo>
                  <a:pt x="2863160" y="1216322"/>
                </a:lnTo>
                <a:cubicBezTo>
                  <a:pt x="2850526" y="1239966"/>
                  <a:pt x="2824309" y="1258881"/>
                  <a:pt x="2778334" y="1258881"/>
                </a:cubicBezTo>
                <a:cubicBezTo>
                  <a:pt x="2714977" y="1258881"/>
                  <a:pt x="2668147" y="1213863"/>
                  <a:pt x="2663398" y="1146810"/>
                </a:cubicBezTo>
                <a:lnTo>
                  <a:pt x="2974012" y="1146810"/>
                </a:lnTo>
                <a:cubicBezTo>
                  <a:pt x="2972397" y="993789"/>
                  <a:pt x="2891657" y="906213"/>
                  <a:pt x="2770355" y="906213"/>
                </a:cubicBezTo>
                <a:cubicBezTo>
                  <a:pt x="2660168" y="906213"/>
                  <a:pt x="2567459" y="994545"/>
                  <a:pt x="2567459" y="1120802"/>
                </a:cubicBezTo>
                <a:cubicBezTo>
                  <a:pt x="2567554" y="1247910"/>
                  <a:pt x="2647535" y="1333122"/>
                  <a:pt x="2776720" y="1333122"/>
                </a:cubicBezTo>
                <a:moveTo>
                  <a:pt x="2467721" y="1325177"/>
                </a:moveTo>
                <a:cubicBezTo>
                  <a:pt x="2489948" y="1325177"/>
                  <a:pt x="2514455" y="1322056"/>
                  <a:pt x="2527944" y="1317233"/>
                </a:cubicBezTo>
                <a:lnTo>
                  <a:pt x="2527944" y="1248572"/>
                </a:lnTo>
                <a:cubicBezTo>
                  <a:pt x="2514455" y="1250937"/>
                  <a:pt x="2502581" y="1252544"/>
                  <a:pt x="2493082" y="1252544"/>
                </a:cubicBezTo>
                <a:cubicBezTo>
                  <a:pt x="2453472" y="1252544"/>
                  <a:pt x="2439224" y="1230414"/>
                  <a:pt x="2439224" y="1188612"/>
                </a:cubicBezTo>
                <a:lnTo>
                  <a:pt x="2439224" y="991424"/>
                </a:lnTo>
                <a:lnTo>
                  <a:pt x="2520059" y="991424"/>
                </a:lnTo>
                <a:lnTo>
                  <a:pt x="2520059" y="918034"/>
                </a:lnTo>
                <a:lnTo>
                  <a:pt x="2439224" y="918034"/>
                </a:lnTo>
                <a:lnTo>
                  <a:pt x="2439224" y="799722"/>
                </a:lnTo>
                <a:lnTo>
                  <a:pt x="2347274" y="799722"/>
                </a:lnTo>
                <a:lnTo>
                  <a:pt x="2347274" y="918034"/>
                </a:lnTo>
                <a:lnTo>
                  <a:pt x="2278312" y="918034"/>
                </a:lnTo>
                <a:lnTo>
                  <a:pt x="2278312" y="991424"/>
                </a:lnTo>
                <a:lnTo>
                  <a:pt x="2347274" y="991424"/>
                </a:lnTo>
                <a:lnTo>
                  <a:pt x="2347274" y="1206014"/>
                </a:lnTo>
                <a:cubicBezTo>
                  <a:pt x="2347274" y="1295197"/>
                  <a:pt x="2401893" y="1325177"/>
                  <a:pt x="2467721" y="1325177"/>
                </a:cubicBezTo>
                <a:moveTo>
                  <a:pt x="2012058" y="1333122"/>
                </a:moveTo>
                <a:cubicBezTo>
                  <a:pt x="2065157" y="1333122"/>
                  <a:pt x="2104007" y="1311843"/>
                  <a:pt x="2126140" y="1271554"/>
                </a:cubicBezTo>
                <a:lnTo>
                  <a:pt x="2126140" y="1321300"/>
                </a:lnTo>
                <a:lnTo>
                  <a:pt x="2218849" y="1321300"/>
                </a:lnTo>
                <a:lnTo>
                  <a:pt x="2218849" y="918129"/>
                </a:lnTo>
                <a:lnTo>
                  <a:pt x="2124525" y="918129"/>
                </a:lnTo>
                <a:lnTo>
                  <a:pt x="2124525" y="1141419"/>
                </a:lnTo>
                <a:cubicBezTo>
                  <a:pt x="2124525" y="1222659"/>
                  <a:pt x="2081685" y="1255854"/>
                  <a:pt x="2039700" y="1255854"/>
                </a:cubicBezTo>
                <a:cubicBezTo>
                  <a:pt x="1992110" y="1255854"/>
                  <a:pt x="1971593" y="1224267"/>
                  <a:pt x="1971593" y="1170643"/>
                </a:cubicBezTo>
                <a:lnTo>
                  <a:pt x="1971593" y="918129"/>
                </a:lnTo>
                <a:lnTo>
                  <a:pt x="1877269" y="918129"/>
                </a:lnTo>
                <a:lnTo>
                  <a:pt x="1877269" y="1184829"/>
                </a:lnTo>
                <a:cubicBezTo>
                  <a:pt x="1877269" y="1282619"/>
                  <a:pt x="1932742" y="1333122"/>
                  <a:pt x="2012058" y="1333122"/>
                </a:cubicBezTo>
                <a:moveTo>
                  <a:pt x="1749698" y="1325177"/>
                </a:moveTo>
                <a:cubicBezTo>
                  <a:pt x="1771926" y="1325177"/>
                  <a:pt x="1796433" y="1322056"/>
                  <a:pt x="1809921" y="1317233"/>
                </a:cubicBezTo>
                <a:lnTo>
                  <a:pt x="1809921" y="1248572"/>
                </a:lnTo>
                <a:cubicBezTo>
                  <a:pt x="1796433" y="1250937"/>
                  <a:pt x="1784559" y="1252544"/>
                  <a:pt x="1775060" y="1252544"/>
                </a:cubicBezTo>
                <a:cubicBezTo>
                  <a:pt x="1735450" y="1252544"/>
                  <a:pt x="1721201" y="1230414"/>
                  <a:pt x="1721201" y="1188612"/>
                </a:cubicBezTo>
                <a:lnTo>
                  <a:pt x="1721201" y="991424"/>
                </a:lnTo>
                <a:lnTo>
                  <a:pt x="1802037" y="991424"/>
                </a:lnTo>
                <a:lnTo>
                  <a:pt x="1802037" y="918034"/>
                </a:lnTo>
                <a:lnTo>
                  <a:pt x="1721201" y="918034"/>
                </a:lnTo>
                <a:lnTo>
                  <a:pt x="1721201" y="799722"/>
                </a:lnTo>
                <a:lnTo>
                  <a:pt x="1629252" y="799722"/>
                </a:lnTo>
                <a:lnTo>
                  <a:pt x="1629252" y="918034"/>
                </a:lnTo>
                <a:lnTo>
                  <a:pt x="1560290" y="918034"/>
                </a:lnTo>
                <a:lnTo>
                  <a:pt x="1560290" y="991424"/>
                </a:lnTo>
                <a:lnTo>
                  <a:pt x="1629252" y="991424"/>
                </a:lnTo>
                <a:lnTo>
                  <a:pt x="1629252" y="1206014"/>
                </a:lnTo>
                <a:cubicBezTo>
                  <a:pt x="1629252" y="1295197"/>
                  <a:pt x="1683966" y="1325177"/>
                  <a:pt x="1749698" y="1325177"/>
                </a:cubicBezTo>
                <a:moveTo>
                  <a:pt x="1392349" y="815516"/>
                </a:moveTo>
                <a:cubicBezTo>
                  <a:pt x="1392349" y="849468"/>
                  <a:pt x="1420086" y="877084"/>
                  <a:pt x="1454187" y="877084"/>
                </a:cubicBezTo>
                <a:cubicBezTo>
                  <a:pt x="1488288" y="877084"/>
                  <a:pt x="1516025" y="849468"/>
                  <a:pt x="1516025" y="815516"/>
                </a:cubicBezTo>
                <a:cubicBezTo>
                  <a:pt x="1516025" y="780807"/>
                  <a:pt x="1488288" y="753191"/>
                  <a:pt x="1454187" y="753191"/>
                </a:cubicBezTo>
                <a:cubicBezTo>
                  <a:pt x="1420086" y="753191"/>
                  <a:pt x="1392349" y="780712"/>
                  <a:pt x="1392349" y="815516"/>
                </a:cubicBezTo>
                <a:moveTo>
                  <a:pt x="1407358" y="1321205"/>
                </a:moveTo>
                <a:lnTo>
                  <a:pt x="1500827" y="1321205"/>
                </a:lnTo>
                <a:lnTo>
                  <a:pt x="1500827" y="918034"/>
                </a:lnTo>
                <a:lnTo>
                  <a:pt x="1407358" y="918034"/>
                </a:lnTo>
                <a:lnTo>
                  <a:pt x="1407358" y="1321205"/>
                </a:lnTo>
                <a:close/>
                <a:moveTo>
                  <a:pt x="1275798" y="1325177"/>
                </a:moveTo>
                <a:cubicBezTo>
                  <a:pt x="1298025" y="1325177"/>
                  <a:pt x="1322532" y="1322056"/>
                  <a:pt x="1336021" y="1317233"/>
                </a:cubicBezTo>
                <a:lnTo>
                  <a:pt x="1336021" y="1248572"/>
                </a:lnTo>
                <a:cubicBezTo>
                  <a:pt x="1322532" y="1250937"/>
                  <a:pt x="1310659" y="1252544"/>
                  <a:pt x="1301160" y="1252544"/>
                </a:cubicBezTo>
                <a:cubicBezTo>
                  <a:pt x="1261549" y="1252544"/>
                  <a:pt x="1247301" y="1230414"/>
                  <a:pt x="1247301" y="1188612"/>
                </a:cubicBezTo>
                <a:lnTo>
                  <a:pt x="1247301" y="991424"/>
                </a:lnTo>
                <a:lnTo>
                  <a:pt x="1328137" y="991424"/>
                </a:lnTo>
                <a:lnTo>
                  <a:pt x="1328137" y="918034"/>
                </a:lnTo>
                <a:lnTo>
                  <a:pt x="1247301" y="918034"/>
                </a:lnTo>
                <a:lnTo>
                  <a:pt x="1247301" y="799722"/>
                </a:lnTo>
                <a:lnTo>
                  <a:pt x="1155352" y="799722"/>
                </a:lnTo>
                <a:lnTo>
                  <a:pt x="1155352" y="918034"/>
                </a:lnTo>
                <a:lnTo>
                  <a:pt x="1086390" y="918034"/>
                </a:lnTo>
                <a:lnTo>
                  <a:pt x="1086390" y="991424"/>
                </a:lnTo>
                <a:lnTo>
                  <a:pt x="1155352" y="991424"/>
                </a:lnTo>
                <a:lnTo>
                  <a:pt x="1155352" y="1206014"/>
                </a:lnTo>
                <a:cubicBezTo>
                  <a:pt x="1155352" y="1295197"/>
                  <a:pt x="1210065" y="1325177"/>
                  <a:pt x="1275798" y="1325177"/>
                </a:cubicBezTo>
                <a:moveTo>
                  <a:pt x="878839" y="1333122"/>
                </a:moveTo>
                <a:cubicBezTo>
                  <a:pt x="981047" y="1333122"/>
                  <a:pt x="1057988" y="1282619"/>
                  <a:pt x="1057988" y="1202136"/>
                </a:cubicBezTo>
                <a:cubicBezTo>
                  <a:pt x="1057988" y="1131962"/>
                  <a:pt x="999380" y="1100374"/>
                  <a:pt x="909805" y="1080608"/>
                </a:cubicBezTo>
                <a:lnTo>
                  <a:pt x="860696" y="1069543"/>
                </a:lnTo>
                <a:cubicBezTo>
                  <a:pt x="815481" y="1060085"/>
                  <a:pt x="796483" y="1049020"/>
                  <a:pt x="796483" y="1023012"/>
                </a:cubicBezTo>
                <a:cubicBezTo>
                  <a:pt x="796483" y="993789"/>
                  <a:pt x="825835" y="975630"/>
                  <a:pt x="866205" y="975630"/>
                </a:cubicBezTo>
                <a:cubicBezTo>
                  <a:pt x="911420" y="975630"/>
                  <a:pt x="939917" y="994545"/>
                  <a:pt x="949415" y="1026890"/>
                </a:cubicBezTo>
                <a:lnTo>
                  <a:pt x="1043740" y="1026890"/>
                </a:lnTo>
                <a:cubicBezTo>
                  <a:pt x="1034241" y="961444"/>
                  <a:pt x="974778" y="906969"/>
                  <a:pt x="867060" y="906969"/>
                </a:cubicBezTo>
                <a:cubicBezTo>
                  <a:pt x="768841" y="906969"/>
                  <a:pt x="700639" y="957472"/>
                  <a:pt x="700639" y="1028497"/>
                </a:cubicBezTo>
                <a:cubicBezTo>
                  <a:pt x="700639" y="1095551"/>
                  <a:pt x="748989" y="1129503"/>
                  <a:pt x="836948" y="1148418"/>
                </a:cubicBezTo>
                <a:lnTo>
                  <a:pt x="884538" y="1158632"/>
                </a:lnTo>
                <a:cubicBezTo>
                  <a:pt x="941626" y="1170454"/>
                  <a:pt x="962239" y="1183883"/>
                  <a:pt x="962239" y="1211499"/>
                </a:cubicBezTo>
                <a:cubicBezTo>
                  <a:pt x="962239" y="1244600"/>
                  <a:pt x="929753" y="1263610"/>
                  <a:pt x="883778" y="1263610"/>
                </a:cubicBezTo>
                <a:cubicBezTo>
                  <a:pt x="825930" y="1263610"/>
                  <a:pt x="795058" y="1235994"/>
                  <a:pt x="787934" y="1195800"/>
                </a:cubicBezTo>
                <a:lnTo>
                  <a:pt x="686486" y="1195800"/>
                </a:lnTo>
                <a:cubicBezTo>
                  <a:pt x="692565" y="1276282"/>
                  <a:pt x="761527" y="1333122"/>
                  <a:pt x="878839" y="1333122"/>
                </a:cubicBezTo>
                <a:moveTo>
                  <a:pt x="271764" y="1321205"/>
                </a:moveTo>
                <a:lnTo>
                  <a:pt x="366088" y="1321205"/>
                </a:lnTo>
                <a:lnTo>
                  <a:pt x="366088" y="1096402"/>
                </a:lnTo>
                <a:cubicBezTo>
                  <a:pt x="366088" y="1016676"/>
                  <a:pt x="410448" y="983574"/>
                  <a:pt x="457182" y="983574"/>
                </a:cubicBezTo>
                <a:cubicBezTo>
                  <a:pt x="506292" y="983574"/>
                  <a:pt x="523770" y="1016676"/>
                  <a:pt x="523770" y="1060936"/>
                </a:cubicBezTo>
                <a:lnTo>
                  <a:pt x="523770" y="1321300"/>
                </a:lnTo>
                <a:lnTo>
                  <a:pt x="618854" y="1321300"/>
                </a:lnTo>
                <a:lnTo>
                  <a:pt x="618854" y="1053087"/>
                </a:lnTo>
                <a:cubicBezTo>
                  <a:pt x="618854" y="958418"/>
                  <a:pt x="565755" y="906307"/>
                  <a:pt x="484159" y="906307"/>
                </a:cubicBezTo>
                <a:cubicBezTo>
                  <a:pt x="425551" y="906307"/>
                  <a:pt x="385086" y="936287"/>
                  <a:pt x="363713" y="970239"/>
                </a:cubicBezTo>
                <a:lnTo>
                  <a:pt x="363713" y="918129"/>
                </a:lnTo>
                <a:lnTo>
                  <a:pt x="271764" y="918129"/>
                </a:lnTo>
                <a:lnTo>
                  <a:pt x="271764" y="1321205"/>
                </a:lnTo>
                <a:lnTo>
                  <a:pt x="271764" y="1321205"/>
                </a:lnTo>
                <a:close/>
                <a:moveTo>
                  <a:pt x="65732" y="1321205"/>
                </a:moveTo>
                <a:lnTo>
                  <a:pt x="164806" y="1321205"/>
                </a:lnTo>
                <a:lnTo>
                  <a:pt x="164806" y="768890"/>
                </a:lnTo>
                <a:lnTo>
                  <a:pt x="65732" y="768890"/>
                </a:lnTo>
                <a:lnTo>
                  <a:pt x="65732" y="1321205"/>
                </a:lnTo>
                <a:lnTo>
                  <a:pt x="65732" y="1321205"/>
                </a:lnTo>
                <a:close/>
                <a:moveTo>
                  <a:pt x="3290040" y="579931"/>
                </a:moveTo>
                <a:cubicBezTo>
                  <a:pt x="3392249" y="579931"/>
                  <a:pt x="3469190" y="529428"/>
                  <a:pt x="3469190" y="448945"/>
                </a:cubicBezTo>
                <a:cubicBezTo>
                  <a:pt x="3469190" y="378771"/>
                  <a:pt x="3410582" y="347183"/>
                  <a:pt x="3321007" y="327417"/>
                </a:cubicBezTo>
                <a:lnTo>
                  <a:pt x="3271898" y="316352"/>
                </a:lnTo>
                <a:cubicBezTo>
                  <a:pt x="3226683" y="306894"/>
                  <a:pt x="3207685" y="295829"/>
                  <a:pt x="3207685" y="269821"/>
                </a:cubicBezTo>
                <a:cubicBezTo>
                  <a:pt x="3207685" y="240597"/>
                  <a:pt x="3237037" y="222534"/>
                  <a:pt x="3277407" y="222534"/>
                </a:cubicBezTo>
                <a:cubicBezTo>
                  <a:pt x="3322622" y="222534"/>
                  <a:pt x="3351119" y="241449"/>
                  <a:pt x="3360617" y="273793"/>
                </a:cubicBezTo>
                <a:lnTo>
                  <a:pt x="3454942" y="273793"/>
                </a:lnTo>
                <a:cubicBezTo>
                  <a:pt x="3445443" y="208348"/>
                  <a:pt x="3385979" y="153873"/>
                  <a:pt x="3278262" y="153873"/>
                </a:cubicBezTo>
                <a:cubicBezTo>
                  <a:pt x="3179948" y="153873"/>
                  <a:pt x="3111841" y="204375"/>
                  <a:pt x="3111841" y="275401"/>
                </a:cubicBezTo>
                <a:cubicBezTo>
                  <a:pt x="3111841" y="342454"/>
                  <a:pt x="3160191" y="376406"/>
                  <a:pt x="3248151" y="395321"/>
                </a:cubicBezTo>
                <a:lnTo>
                  <a:pt x="3295740" y="405535"/>
                </a:lnTo>
                <a:cubicBezTo>
                  <a:pt x="3352828" y="417357"/>
                  <a:pt x="3373441" y="430787"/>
                  <a:pt x="3373441" y="458402"/>
                </a:cubicBezTo>
                <a:cubicBezTo>
                  <a:pt x="3373441" y="491504"/>
                  <a:pt x="3340955" y="510513"/>
                  <a:pt x="3294980" y="510513"/>
                </a:cubicBezTo>
                <a:cubicBezTo>
                  <a:pt x="3237132" y="510513"/>
                  <a:pt x="3206260" y="482897"/>
                  <a:pt x="3199136" y="442703"/>
                </a:cubicBezTo>
                <a:lnTo>
                  <a:pt x="3097688" y="442703"/>
                </a:lnTo>
                <a:cubicBezTo>
                  <a:pt x="3103862" y="523091"/>
                  <a:pt x="3172729" y="579931"/>
                  <a:pt x="3290040" y="579931"/>
                </a:cubicBezTo>
                <a:moveTo>
                  <a:pt x="2747463" y="325052"/>
                </a:moveTo>
                <a:cubicBezTo>
                  <a:pt x="2756202" y="268213"/>
                  <a:pt x="2799802" y="228019"/>
                  <a:pt x="2855276" y="228019"/>
                </a:cubicBezTo>
                <a:cubicBezTo>
                  <a:pt x="2915499" y="228019"/>
                  <a:pt x="2953494" y="266700"/>
                  <a:pt x="2962233" y="325052"/>
                </a:cubicBezTo>
                <a:lnTo>
                  <a:pt x="2747463" y="325052"/>
                </a:lnTo>
                <a:close/>
                <a:moveTo>
                  <a:pt x="2859170" y="579931"/>
                </a:moveTo>
                <a:cubicBezTo>
                  <a:pt x="2959004" y="579931"/>
                  <a:pt x="3023976" y="531792"/>
                  <a:pt x="3045444" y="463131"/>
                </a:cubicBezTo>
                <a:lnTo>
                  <a:pt x="2945610" y="463131"/>
                </a:lnTo>
                <a:cubicBezTo>
                  <a:pt x="2932977" y="486775"/>
                  <a:pt x="2906760" y="505690"/>
                  <a:pt x="2860785" y="505690"/>
                </a:cubicBezTo>
                <a:cubicBezTo>
                  <a:pt x="2797427" y="505690"/>
                  <a:pt x="2750598" y="460672"/>
                  <a:pt x="2745848" y="393619"/>
                </a:cubicBezTo>
                <a:lnTo>
                  <a:pt x="3056462" y="393619"/>
                </a:lnTo>
                <a:cubicBezTo>
                  <a:pt x="3054848" y="240597"/>
                  <a:pt x="2974012" y="153022"/>
                  <a:pt x="2852806" y="153022"/>
                </a:cubicBezTo>
                <a:cubicBezTo>
                  <a:pt x="2742619" y="153022"/>
                  <a:pt x="2649909" y="241354"/>
                  <a:pt x="2649909" y="367611"/>
                </a:cubicBezTo>
                <a:cubicBezTo>
                  <a:pt x="2650004" y="494719"/>
                  <a:pt x="2729985" y="579931"/>
                  <a:pt x="2859170" y="579931"/>
                </a:cubicBezTo>
                <a:moveTo>
                  <a:pt x="2465536" y="62325"/>
                </a:moveTo>
                <a:cubicBezTo>
                  <a:pt x="2465536" y="96277"/>
                  <a:pt x="2493273" y="123893"/>
                  <a:pt x="2527374" y="123893"/>
                </a:cubicBezTo>
                <a:cubicBezTo>
                  <a:pt x="2561475" y="123893"/>
                  <a:pt x="2589211" y="96277"/>
                  <a:pt x="2589211" y="62325"/>
                </a:cubicBezTo>
                <a:cubicBezTo>
                  <a:pt x="2589211" y="27616"/>
                  <a:pt x="2561475" y="0"/>
                  <a:pt x="2527374" y="0"/>
                </a:cubicBezTo>
                <a:cubicBezTo>
                  <a:pt x="2493273" y="0"/>
                  <a:pt x="2465536" y="27616"/>
                  <a:pt x="2465536" y="62325"/>
                </a:cubicBezTo>
                <a:moveTo>
                  <a:pt x="2480639" y="568109"/>
                </a:moveTo>
                <a:lnTo>
                  <a:pt x="2574108" y="568109"/>
                </a:lnTo>
                <a:lnTo>
                  <a:pt x="2574108" y="164938"/>
                </a:lnTo>
                <a:lnTo>
                  <a:pt x="2480639" y="164938"/>
                </a:lnTo>
                <a:lnTo>
                  <a:pt x="2480639" y="568109"/>
                </a:lnTo>
                <a:close/>
                <a:moveTo>
                  <a:pt x="2183703" y="568109"/>
                </a:moveTo>
                <a:lnTo>
                  <a:pt x="2278027" y="568109"/>
                </a:lnTo>
                <a:lnTo>
                  <a:pt x="2278027" y="385864"/>
                </a:lnTo>
                <a:cubicBezTo>
                  <a:pt x="2278027" y="314082"/>
                  <a:pt x="2298640" y="266700"/>
                  <a:pt x="2347749" y="249393"/>
                </a:cubicBezTo>
                <a:cubicBezTo>
                  <a:pt x="2367602" y="242300"/>
                  <a:pt x="2391349" y="240692"/>
                  <a:pt x="2419846" y="243056"/>
                </a:cubicBezTo>
                <a:lnTo>
                  <a:pt x="2419846" y="153116"/>
                </a:lnTo>
                <a:cubicBezTo>
                  <a:pt x="2349269" y="149144"/>
                  <a:pt x="2301775" y="176003"/>
                  <a:pt x="2275653" y="247785"/>
                </a:cubicBezTo>
                <a:lnTo>
                  <a:pt x="2275653" y="164938"/>
                </a:lnTo>
                <a:lnTo>
                  <a:pt x="2183703" y="164938"/>
                </a:lnTo>
                <a:lnTo>
                  <a:pt x="2183703" y="568109"/>
                </a:lnTo>
                <a:close/>
                <a:moveTo>
                  <a:pt x="1778195" y="366098"/>
                </a:moveTo>
                <a:cubicBezTo>
                  <a:pt x="1778195" y="282494"/>
                  <a:pt x="1814671" y="228776"/>
                  <a:pt x="1881258" y="228776"/>
                </a:cubicBezTo>
                <a:cubicBezTo>
                  <a:pt x="1943856" y="228776"/>
                  <a:pt x="1987456" y="286372"/>
                  <a:pt x="1987456" y="366098"/>
                </a:cubicBezTo>
                <a:cubicBezTo>
                  <a:pt x="1987456" y="446581"/>
                  <a:pt x="1943856" y="504933"/>
                  <a:pt x="1881258" y="504933"/>
                </a:cubicBezTo>
                <a:cubicBezTo>
                  <a:pt x="1814576" y="504933"/>
                  <a:pt x="1778195" y="450553"/>
                  <a:pt x="1778195" y="366098"/>
                </a:cubicBezTo>
                <a:moveTo>
                  <a:pt x="1862925" y="579931"/>
                </a:moveTo>
                <a:cubicBezTo>
                  <a:pt x="1921533" y="579931"/>
                  <a:pt x="1964373" y="553923"/>
                  <a:pt x="1985746" y="517606"/>
                </a:cubicBezTo>
                <a:lnTo>
                  <a:pt x="1985746" y="568109"/>
                </a:lnTo>
                <a:lnTo>
                  <a:pt x="2080830" y="568109"/>
                </a:lnTo>
                <a:lnTo>
                  <a:pt x="2080830" y="164938"/>
                </a:lnTo>
                <a:lnTo>
                  <a:pt x="1985746" y="164938"/>
                </a:lnTo>
                <a:lnTo>
                  <a:pt x="1985746" y="217048"/>
                </a:lnTo>
                <a:cubicBezTo>
                  <a:pt x="1964373" y="180732"/>
                  <a:pt x="1921533" y="153116"/>
                  <a:pt x="1862925" y="153116"/>
                </a:cubicBezTo>
                <a:cubicBezTo>
                  <a:pt x="1759862" y="153116"/>
                  <a:pt x="1681496" y="233599"/>
                  <a:pt x="1681496" y="366098"/>
                </a:cubicBezTo>
                <a:cubicBezTo>
                  <a:pt x="1681496" y="498597"/>
                  <a:pt x="1759957" y="579931"/>
                  <a:pt x="1862925" y="579931"/>
                </a:cubicBezTo>
                <a:moveTo>
                  <a:pt x="1398049" y="579931"/>
                </a:moveTo>
                <a:cubicBezTo>
                  <a:pt x="1451148" y="579931"/>
                  <a:pt x="1489998" y="558651"/>
                  <a:pt x="1512131" y="518363"/>
                </a:cubicBezTo>
                <a:lnTo>
                  <a:pt x="1512131" y="568109"/>
                </a:lnTo>
                <a:lnTo>
                  <a:pt x="1604840" y="568109"/>
                </a:lnTo>
                <a:lnTo>
                  <a:pt x="1604840" y="164938"/>
                </a:lnTo>
                <a:lnTo>
                  <a:pt x="1510516" y="164938"/>
                </a:lnTo>
                <a:lnTo>
                  <a:pt x="1510516" y="388228"/>
                </a:lnTo>
                <a:cubicBezTo>
                  <a:pt x="1510516" y="469468"/>
                  <a:pt x="1467771" y="502663"/>
                  <a:pt x="1425691" y="502663"/>
                </a:cubicBezTo>
                <a:cubicBezTo>
                  <a:pt x="1378101" y="502663"/>
                  <a:pt x="1357488" y="471075"/>
                  <a:pt x="1357488" y="417452"/>
                </a:cubicBezTo>
                <a:lnTo>
                  <a:pt x="1357488" y="164938"/>
                </a:lnTo>
                <a:lnTo>
                  <a:pt x="1263164" y="164938"/>
                </a:lnTo>
                <a:lnTo>
                  <a:pt x="1263164" y="431543"/>
                </a:lnTo>
                <a:cubicBezTo>
                  <a:pt x="1263259" y="529428"/>
                  <a:pt x="1318733" y="579931"/>
                  <a:pt x="1398049" y="579931"/>
                </a:cubicBezTo>
                <a:moveTo>
                  <a:pt x="1136734" y="572081"/>
                </a:moveTo>
                <a:cubicBezTo>
                  <a:pt x="1158961" y="572081"/>
                  <a:pt x="1183468" y="568960"/>
                  <a:pt x="1196957" y="564137"/>
                </a:cubicBezTo>
                <a:lnTo>
                  <a:pt x="1196957" y="495476"/>
                </a:lnTo>
                <a:cubicBezTo>
                  <a:pt x="1183468" y="497840"/>
                  <a:pt x="1171595" y="499448"/>
                  <a:pt x="1162096" y="499448"/>
                </a:cubicBezTo>
                <a:cubicBezTo>
                  <a:pt x="1122486" y="499448"/>
                  <a:pt x="1108237" y="477412"/>
                  <a:pt x="1108237" y="435515"/>
                </a:cubicBezTo>
                <a:lnTo>
                  <a:pt x="1108237" y="238233"/>
                </a:lnTo>
                <a:lnTo>
                  <a:pt x="1189073" y="238233"/>
                </a:lnTo>
                <a:lnTo>
                  <a:pt x="1189073" y="164843"/>
                </a:lnTo>
                <a:lnTo>
                  <a:pt x="1108237" y="164843"/>
                </a:lnTo>
                <a:lnTo>
                  <a:pt x="1108237" y="46531"/>
                </a:lnTo>
                <a:lnTo>
                  <a:pt x="1016288" y="46531"/>
                </a:lnTo>
                <a:lnTo>
                  <a:pt x="1016288" y="164843"/>
                </a:lnTo>
                <a:lnTo>
                  <a:pt x="947326" y="164843"/>
                </a:lnTo>
                <a:lnTo>
                  <a:pt x="947326" y="238233"/>
                </a:lnTo>
                <a:lnTo>
                  <a:pt x="1016288" y="238233"/>
                </a:lnTo>
                <a:lnTo>
                  <a:pt x="1016288" y="452823"/>
                </a:lnTo>
                <a:cubicBezTo>
                  <a:pt x="1016288" y="542101"/>
                  <a:pt x="1070906" y="572081"/>
                  <a:pt x="1136734" y="572081"/>
                </a:cubicBezTo>
                <a:moveTo>
                  <a:pt x="734360" y="579931"/>
                </a:moveTo>
                <a:cubicBezTo>
                  <a:pt x="840558" y="579931"/>
                  <a:pt x="907905" y="515998"/>
                  <a:pt x="919019" y="441095"/>
                </a:cubicBezTo>
                <a:lnTo>
                  <a:pt x="825550" y="441095"/>
                </a:lnTo>
                <a:cubicBezTo>
                  <a:pt x="812821" y="476561"/>
                  <a:pt x="785939" y="502663"/>
                  <a:pt x="735975" y="502663"/>
                </a:cubicBezTo>
                <a:cubicBezTo>
                  <a:pt x="678127" y="502663"/>
                  <a:pt x="632152" y="456133"/>
                  <a:pt x="632152" y="367706"/>
                </a:cubicBezTo>
                <a:cubicBezTo>
                  <a:pt x="632152" y="278522"/>
                  <a:pt x="677367" y="231235"/>
                  <a:pt x="738350" y="231235"/>
                </a:cubicBezTo>
                <a:cubicBezTo>
                  <a:pt x="784325" y="231235"/>
                  <a:pt x="812821" y="256486"/>
                  <a:pt x="825550" y="292803"/>
                </a:cubicBezTo>
                <a:lnTo>
                  <a:pt x="918259" y="292803"/>
                </a:lnTo>
                <a:cubicBezTo>
                  <a:pt x="907145" y="217048"/>
                  <a:pt x="842173" y="153967"/>
                  <a:pt x="736735" y="153967"/>
                </a:cubicBezTo>
                <a:cubicBezTo>
                  <a:pt x="620278" y="153967"/>
                  <a:pt x="533079" y="237571"/>
                  <a:pt x="533079" y="367800"/>
                </a:cubicBezTo>
                <a:cubicBezTo>
                  <a:pt x="533079" y="499448"/>
                  <a:pt x="618664" y="579931"/>
                  <a:pt x="734360" y="579931"/>
                </a:cubicBezTo>
                <a:moveTo>
                  <a:pt x="172690" y="370070"/>
                </a:moveTo>
                <a:lnTo>
                  <a:pt x="209926" y="261971"/>
                </a:lnTo>
                <a:cubicBezTo>
                  <a:pt x="225789" y="220926"/>
                  <a:pt x="240797" y="174395"/>
                  <a:pt x="259035" y="119164"/>
                </a:cubicBezTo>
                <a:lnTo>
                  <a:pt x="259795" y="119164"/>
                </a:lnTo>
                <a:cubicBezTo>
                  <a:pt x="278793" y="174395"/>
                  <a:pt x="294656" y="221777"/>
                  <a:pt x="308904" y="261215"/>
                </a:cubicBezTo>
                <a:lnTo>
                  <a:pt x="346140" y="370070"/>
                </a:lnTo>
                <a:lnTo>
                  <a:pt x="172690" y="370070"/>
                </a:lnTo>
                <a:close/>
                <a:moveTo>
                  <a:pt x="0" y="568109"/>
                </a:moveTo>
                <a:lnTo>
                  <a:pt x="103823" y="568109"/>
                </a:lnTo>
                <a:lnTo>
                  <a:pt x="143433" y="452917"/>
                </a:lnTo>
                <a:lnTo>
                  <a:pt x="374827" y="452917"/>
                </a:lnTo>
                <a:lnTo>
                  <a:pt x="414437" y="568109"/>
                </a:lnTo>
                <a:lnTo>
                  <a:pt x="520635" y="568109"/>
                </a:lnTo>
                <a:lnTo>
                  <a:pt x="316124" y="15794"/>
                </a:lnTo>
                <a:lnTo>
                  <a:pt x="206791" y="15794"/>
                </a:lnTo>
                <a:lnTo>
                  <a:pt x="0" y="568109"/>
                </a:lnTo>
                <a:close/>
              </a:path>
            </a:pathLst>
          </a:custGeom>
          <a:solidFill>
            <a:schemeClr val="bg1"/>
          </a:solidFill>
          <a:ln w="9499" cap="flat">
            <a:noFill/>
            <a:prstDash val="solid"/>
            <a:miter/>
          </a:ln>
        </p:spPr>
        <p:txBody>
          <a:bodyPr rtlCol="0" anchor="ctr"/>
          <a:lstStyle/>
          <a:p>
            <a:endParaRPr lang="en-US"/>
          </a:p>
        </p:txBody>
      </p:sp>
      <p:sp>
        <p:nvSpPr>
          <p:cNvPr id="3" name="Footer Placeholder 4">
            <a:extLst>
              <a:ext uri="{FF2B5EF4-FFF2-40B4-BE49-F238E27FC236}">
                <a16:creationId xmlns:a16="http://schemas.microsoft.com/office/drawing/2014/main" id="{DCF7CA04-A556-4280-7BED-717528D657DE}"/>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33451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Tit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bg1"/>
                </a:solidFill>
                <a:latin typeface="+mj-lt"/>
              </a:defRPr>
            </a:lvl1pPr>
          </a:lstStyle>
          <a:p>
            <a:r>
              <a:rPr lang="en-US" dirty="0"/>
              <a:t>Click to edit Master</a:t>
            </a:r>
            <a:endParaRPr lang="en-GB" dirty="0"/>
          </a:p>
        </p:txBody>
      </p:sp>
      <p:sp>
        <p:nvSpPr>
          <p:cNvPr id="5" name="Graphic 11">
            <a:extLst>
              <a:ext uri="{FF2B5EF4-FFF2-40B4-BE49-F238E27FC236}">
                <a16:creationId xmlns:a16="http://schemas.microsoft.com/office/drawing/2014/main" id="{306EF912-77FF-EC72-7590-3D1604547AA0}"/>
              </a:ext>
            </a:extLst>
          </p:cNvPr>
          <p:cNvSpPr/>
          <p:nvPr userDrawn="1"/>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94FD21CF-524B-AB1F-E0AC-5C7A5BCD6430}"/>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bg1"/>
          </a:solidFill>
          <a:ln w="9525" cap="flat">
            <a:noFill/>
            <a:prstDash val="solid"/>
            <a:miter/>
          </a:ln>
        </p:spPr>
        <p:txBody>
          <a:bodyPr rtlCol="0" anchor="ctr"/>
          <a:lstStyle/>
          <a:p>
            <a:endParaRPr lang="en-US"/>
          </a:p>
        </p:txBody>
      </p:sp>
      <p:sp>
        <p:nvSpPr>
          <p:cNvPr id="9" name="Subtitle 2">
            <a:extLst>
              <a:ext uri="{FF2B5EF4-FFF2-40B4-BE49-F238E27FC236}">
                <a16:creationId xmlns:a16="http://schemas.microsoft.com/office/drawing/2014/main" id="{ED8945BC-5907-F1EB-F3C3-F9E148C0C16F}"/>
              </a:ext>
            </a:extLst>
          </p:cNvPr>
          <p:cNvSpPr>
            <a:spLocks noGrp="1"/>
          </p:cNvSpPr>
          <p:nvPr>
            <p:ph type="subTitle" idx="1"/>
          </p:nvPr>
        </p:nvSpPr>
        <p:spPr>
          <a:xfrm>
            <a:off x="338464" y="1122801"/>
            <a:ext cx="5802764" cy="1598604"/>
          </a:xfrm>
        </p:spPr>
        <p:txBody>
          <a:bodyPr anchor="t" anchorCtr="0"/>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3" name="Footer Placeholder 4">
            <a:extLst>
              <a:ext uri="{FF2B5EF4-FFF2-40B4-BE49-F238E27FC236}">
                <a16:creationId xmlns:a16="http://schemas.microsoft.com/office/drawing/2014/main" id="{B9690DE6-400F-C9FE-AC94-D5789487857A}"/>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624912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accent1"/>
                </a:solidFill>
                <a:latin typeface="+mj-lt"/>
              </a:defRPr>
            </a:lvl1pPr>
          </a:lstStyle>
          <a:p>
            <a:r>
              <a:rPr lang="en-US" dirty="0"/>
              <a:t>Click to edit Master</a:t>
            </a:r>
            <a:endParaRPr lang="en-GB" dirty="0"/>
          </a:p>
        </p:txBody>
      </p:sp>
      <p:sp>
        <p:nvSpPr>
          <p:cNvPr id="5" name="Graphic 11">
            <a:extLst>
              <a:ext uri="{FF2B5EF4-FFF2-40B4-BE49-F238E27FC236}">
                <a16:creationId xmlns:a16="http://schemas.microsoft.com/office/drawing/2014/main" id="{306EF912-77FF-EC72-7590-3D1604547AA0}"/>
              </a:ext>
            </a:extLst>
          </p:cNvPr>
          <p:cNvSpPr/>
          <p:nvPr userDrawn="1"/>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accent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94FD21CF-524B-AB1F-E0AC-5C7A5BCD6430}"/>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accent1"/>
          </a:solidFill>
          <a:ln w="9525" cap="flat">
            <a:noFill/>
            <a:prstDash val="solid"/>
            <a:miter/>
          </a:ln>
        </p:spPr>
        <p:txBody>
          <a:bodyPr rtlCol="0" anchor="ctr"/>
          <a:lstStyle/>
          <a:p>
            <a:endParaRPr lang="en-US"/>
          </a:p>
        </p:txBody>
      </p:sp>
      <p:sp>
        <p:nvSpPr>
          <p:cNvPr id="9" name="Subtitle 2">
            <a:extLst>
              <a:ext uri="{FF2B5EF4-FFF2-40B4-BE49-F238E27FC236}">
                <a16:creationId xmlns:a16="http://schemas.microsoft.com/office/drawing/2014/main" id="{ED8945BC-5907-F1EB-F3C3-F9E148C0C16F}"/>
              </a:ext>
            </a:extLst>
          </p:cNvPr>
          <p:cNvSpPr>
            <a:spLocks noGrp="1"/>
          </p:cNvSpPr>
          <p:nvPr>
            <p:ph type="subTitle" idx="1"/>
          </p:nvPr>
        </p:nvSpPr>
        <p:spPr>
          <a:xfrm>
            <a:off x="338464" y="1122801"/>
            <a:ext cx="5802764" cy="1598604"/>
          </a:xfrm>
        </p:spPr>
        <p:txBody>
          <a:bodyPr anchor="t" anchorCtr="0"/>
          <a:lstStyle>
            <a:lvl1pPr marL="0" indent="0" algn="l">
              <a:spcBef>
                <a:spcPts val="0"/>
              </a:spcBef>
              <a:spcAft>
                <a:spcPts val="0"/>
              </a:spcAft>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3" name="Footer Placeholder 4">
            <a:extLst>
              <a:ext uri="{FF2B5EF4-FFF2-40B4-BE49-F238E27FC236}">
                <a16:creationId xmlns:a16="http://schemas.microsoft.com/office/drawing/2014/main" id="{6DECE934-2A88-71C2-DF08-0CBBE37E633D}"/>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accent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212921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6181595" y="273659"/>
            <a:ext cx="5699254" cy="5526951"/>
          </a:xfrm>
        </p:spPr>
        <p:txBody>
          <a:bodyPr/>
          <a:lstStyle>
            <a:lvl1pPr marL="0" indent="0">
              <a:spcBef>
                <a:spcPts val="0"/>
              </a:spcBef>
              <a:spcAft>
                <a:spcPts val="0"/>
              </a:spcAft>
              <a:tabLst>
                <a:tab pos="5059363" algn="l"/>
              </a:tabLst>
              <a:defRPr sz="2300">
                <a:solidFill>
                  <a:schemeClr val="tx1"/>
                </a:solidFill>
              </a:defRPr>
            </a:lvl1pPr>
            <a:lvl2pPr>
              <a:defRPr sz="2300">
                <a:solidFill>
                  <a:schemeClr val="tx1"/>
                </a:solidFill>
              </a:defRPr>
            </a:lvl2pPr>
            <a:lvl3pPr>
              <a:defRPr sz="2300">
                <a:solidFill>
                  <a:schemeClr val="tx1"/>
                </a:solidFill>
              </a:defRPr>
            </a:lvl3pPr>
            <a:lvl4pPr>
              <a:defRPr sz="2300">
                <a:solidFill>
                  <a:schemeClr val="tx1"/>
                </a:solidFill>
              </a:defRPr>
            </a:lvl4pPr>
            <a:lvl5pPr>
              <a:defRPr sz="23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p>
            <a:fld id="{741AFF56-1126-4107-9C02-BC0EFBF16431}" type="slidenum">
              <a:rPr lang="en-GB" smtClean="0"/>
              <a:t>‹#›</a:t>
            </a:fld>
            <a:endParaRPr lang="en-GB"/>
          </a:p>
        </p:txBody>
      </p:sp>
      <p:sp>
        <p:nvSpPr>
          <p:cNvPr id="12" name="Graphic 9">
            <a:extLst>
              <a:ext uri="{FF2B5EF4-FFF2-40B4-BE49-F238E27FC236}">
                <a16:creationId xmlns:a16="http://schemas.microsoft.com/office/drawing/2014/main" id="{DC6B46B2-5670-951A-34DC-520A5FFF8E92}"/>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5620758D-F7DA-9AC4-5413-311A1B9B4919}"/>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858356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Tit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69601"/>
            <a:ext cx="11554001" cy="1220996"/>
          </a:xfrm>
        </p:spPr>
        <p:txBody>
          <a:bodyPr/>
          <a:lstStyle>
            <a:lvl1pPr>
              <a:defRPr sz="4200" b="0" i="0">
                <a:solidFill>
                  <a:schemeClr val="bg1"/>
                </a:solidFill>
                <a:latin typeface="+mj-lt"/>
              </a:defRPr>
            </a:lvl1pPr>
          </a:lstStyle>
          <a:p>
            <a:r>
              <a:rPr lang="en-US" dirty="0"/>
              <a:t>Click to edit Master title style</a:t>
            </a:r>
            <a:endParaRPr lang="en-GB" dirty="0"/>
          </a:p>
        </p:txBody>
      </p:sp>
      <p:sp>
        <p:nvSpPr>
          <p:cNvPr id="12" name="Graphic 9">
            <a:extLst>
              <a:ext uri="{FF2B5EF4-FFF2-40B4-BE49-F238E27FC236}">
                <a16:creationId xmlns:a16="http://schemas.microsoft.com/office/drawing/2014/main" id="{DC6B46B2-5670-951A-34DC-520A5FFF8E92}"/>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8" name="Text Placeholder 7">
            <a:extLst>
              <a:ext uri="{FF2B5EF4-FFF2-40B4-BE49-F238E27FC236}">
                <a16:creationId xmlns:a16="http://schemas.microsoft.com/office/drawing/2014/main" id="{6D15CAF0-DBAD-68DB-B4B8-EF505A445D04}"/>
              </a:ext>
            </a:extLst>
          </p:cNvPr>
          <p:cNvSpPr>
            <a:spLocks noGrp="1"/>
          </p:cNvSpPr>
          <p:nvPr>
            <p:ph type="body" sz="quarter" idx="10" hasCustomPrompt="1"/>
          </p:nvPr>
        </p:nvSpPr>
        <p:spPr>
          <a:xfrm>
            <a:off x="6096000" y="3429000"/>
            <a:ext cx="6048267" cy="4010982"/>
          </a:xfrm>
        </p:spPr>
        <p:txBody>
          <a:bodyPr anchor="b" anchorCtr="0"/>
          <a:lstStyle>
            <a:lvl1pPr algn="r">
              <a:defRPr sz="23000">
                <a:solidFill>
                  <a:schemeClr val="bg1"/>
                </a:solidFill>
              </a:defRPr>
            </a:lvl1pPr>
          </a:lstStyle>
          <a:p>
            <a:pPr lvl="0"/>
            <a:r>
              <a:rPr lang="en-GB" dirty="0"/>
              <a:t>#</a:t>
            </a:r>
            <a:endParaRPr lang="en-US" dirty="0"/>
          </a:p>
        </p:txBody>
      </p:sp>
      <p:sp>
        <p:nvSpPr>
          <p:cNvPr id="3" name="Footer Placeholder 4">
            <a:extLst>
              <a:ext uri="{FF2B5EF4-FFF2-40B4-BE49-F238E27FC236}">
                <a16:creationId xmlns:a16="http://schemas.microsoft.com/office/drawing/2014/main" id="{1B43FFE6-B47D-7A61-376C-A8D0D0E06BF7}"/>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640948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Feature Copy">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35980"/>
            <a:ext cx="9804590" cy="4443594"/>
          </a:xfrm>
        </p:spPr>
        <p:txBody>
          <a:bodyPr/>
          <a:lstStyle>
            <a:lvl1pPr>
              <a:lnSpc>
                <a:spcPct val="100000"/>
              </a:lnSpc>
              <a:defRPr sz="3500" b="0" i="0">
                <a:solidFill>
                  <a:schemeClr val="tx1"/>
                </a:solidFill>
                <a:latin typeface="+mj-lt"/>
              </a:defRPr>
            </a:lvl1pPr>
          </a:lstStyle>
          <a:p>
            <a:r>
              <a:rPr lang="en-US" dirty="0"/>
              <a:t>Click to edit Master title style</a:t>
            </a:r>
            <a:endParaRPr lang="en-GB" dirty="0"/>
          </a:p>
        </p:txBody>
      </p:sp>
      <p:sp>
        <p:nvSpPr>
          <p:cNvPr id="3" name="Graphic 9">
            <a:extLst>
              <a:ext uri="{FF2B5EF4-FFF2-40B4-BE49-F238E27FC236}">
                <a16:creationId xmlns:a16="http://schemas.microsoft.com/office/drawing/2014/main" id="{9B1AB03E-57D3-D012-D1A8-49BD6BF75415}"/>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tx1"/>
          </a:solidFill>
          <a:ln w="9509" cap="flat">
            <a:noFill/>
            <a:prstDash val="solid"/>
            <a:miter/>
          </a:ln>
        </p:spPr>
        <p:txBody>
          <a:bodyPr rtlCol="0" anchor="ctr"/>
          <a:lstStyle/>
          <a:p>
            <a:endParaRPr lang="en-US"/>
          </a:p>
        </p:txBody>
      </p:sp>
      <p:sp>
        <p:nvSpPr>
          <p:cNvPr id="8" name="Slide Number Placeholder 7">
            <a:extLst>
              <a:ext uri="{FF2B5EF4-FFF2-40B4-BE49-F238E27FC236}">
                <a16:creationId xmlns:a16="http://schemas.microsoft.com/office/drawing/2014/main" id="{231C67D6-C5B6-BEE1-88C5-321259FD8646}"/>
              </a:ext>
            </a:extLst>
          </p:cNvPr>
          <p:cNvSpPr>
            <a:spLocks noGrp="1"/>
          </p:cNvSpPr>
          <p:nvPr>
            <p:ph type="sldNum" sz="quarter" idx="12"/>
          </p:nvPr>
        </p:nvSpPr>
        <p:spPr/>
        <p:txBody>
          <a:bodyPr/>
          <a:lstStyle>
            <a:lvl1pPr>
              <a:defRPr>
                <a:solidFill>
                  <a:schemeClr val="tx1"/>
                </a:solidFill>
              </a:defRPr>
            </a:lvl1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1B4E5E3E-E595-2D73-908E-8B9477FF751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416771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1"/>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378F8866-9DAD-2F19-71C0-40E571A05C88}"/>
              </a:ext>
            </a:extLst>
          </p:cNvPr>
          <p:cNvSpPr/>
          <p:nvPr userDrawn="1"/>
        </p:nvSpPr>
        <p:spPr>
          <a:xfrm>
            <a:off x="6603805" y="1271393"/>
            <a:ext cx="5277046" cy="5277046"/>
          </a:xfrm>
          <a:custGeom>
            <a:avLst/>
            <a:gdLst>
              <a:gd name="connsiteX0" fmla="*/ 2055876 w 2055875"/>
              <a:gd name="connsiteY0" fmla="*/ 2055876 h 2055875"/>
              <a:gd name="connsiteX1" fmla="*/ 2055876 w 2055875"/>
              <a:gd name="connsiteY1" fmla="*/ 1027938 h 2055875"/>
              <a:gd name="connsiteX2" fmla="*/ 1027938 w 2055875"/>
              <a:gd name="connsiteY2" fmla="*/ 0 h 2055875"/>
              <a:gd name="connsiteX3" fmla="*/ 0 w 2055875"/>
              <a:gd name="connsiteY3" fmla="*/ 1027938 h 2055875"/>
              <a:gd name="connsiteX4" fmla="*/ 1027938 w 2055875"/>
              <a:gd name="connsiteY4" fmla="*/ 2055876 h 2055875"/>
              <a:gd name="connsiteX5" fmla="*/ 2055876 w 2055875"/>
              <a:gd name="connsiteY5" fmla="*/ 2055876 h 20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5875" h="2055875">
                <a:moveTo>
                  <a:pt x="2055876" y="2055876"/>
                </a:moveTo>
                <a:lnTo>
                  <a:pt x="2055876" y="1027938"/>
                </a:lnTo>
                <a:cubicBezTo>
                  <a:pt x="2055876" y="460248"/>
                  <a:pt x="1595628" y="0"/>
                  <a:pt x="1027938" y="0"/>
                </a:cubicBezTo>
                <a:cubicBezTo>
                  <a:pt x="460248" y="0"/>
                  <a:pt x="0" y="460248"/>
                  <a:pt x="0" y="1027938"/>
                </a:cubicBezTo>
                <a:cubicBezTo>
                  <a:pt x="0" y="1595723"/>
                  <a:pt x="460248" y="2055876"/>
                  <a:pt x="1027938" y="2055876"/>
                </a:cubicBezTo>
                <a:lnTo>
                  <a:pt x="2055876" y="2055876"/>
                </a:lnTo>
                <a:close/>
              </a:path>
            </a:pathLst>
          </a:custGeom>
          <a:solidFill>
            <a:schemeClr val="bg1"/>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69601"/>
            <a:ext cx="11554001" cy="1220996"/>
          </a:xfrm>
        </p:spPr>
        <p:txBody>
          <a:bodyPr/>
          <a:lstStyle>
            <a:lvl1pPr>
              <a:defRPr sz="4200" b="0" i="0">
                <a:solidFill>
                  <a:schemeClr val="bg1"/>
                </a:solidFill>
                <a:latin typeface="+mj-lt"/>
              </a:defRPr>
            </a:lvl1pPr>
          </a:lstStyle>
          <a:p>
            <a:r>
              <a:rPr lang="en-US" dirty="0"/>
              <a:t>Click to edit Master title style</a:t>
            </a:r>
            <a:endParaRPr lang="en-GB" dirty="0"/>
          </a:p>
        </p:txBody>
      </p:sp>
      <p:sp>
        <p:nvSpPr>
          <p:cNvPr id="18" name="Graphic 16">
            <a:extLst>
              <a:ext uri="{FF2B5EF4-FFF2-40B4-BE49-F238E27FC236}">
                <a16:creationId xmlns:a16="http://schemas.microsoft.com/office/drawing/2014/main" id="{05D16763-91CF-A8AE-40FD-F33DB51DCF46}"/>
              </a:ext>
            </a:extLst>
          </p:cNvPr>
          <p:cNvSpPr/>
          <p:nvPr userDrawn="1"/>
        </p:nvSpPr>
        <p:spPr>
          <a:xfrm>
            <a:off x="352426" y="6216963"/>
            <a:ext cx="862600" cy="331475"/>
          </a:xfrm>
          <a:custGeom>
            <a:avLst/>
            <a:gdLst>
              <a:gd name="connsiteX0" fmla="*/ 3092178 w 3469189"/>
              <a:gd name="connsiteY0" fmla="*/ 1327542 h 1333121"/>
              <a:gd name="connsiteX1" fmla="*/ 3153161 w 3469189"/>
              <a:gd name="connsiteY1" fmla="*/ 1266731 h 1333121"/>
              <a:gd name="connsiteX2" fmla="*/ 3092178 w 3469189"/>
              <a:gd name="connsiteY2" fmla="*/ 1206770 h 1333121"/>
              <a:gd name="connsiteX3" fmla="*/ 3031100 w 3469189"/>
              <a:gd name="connsiteY3" fmla="*/ 1266731 h 1333121"/>
              <a:gd name="connsiteX4" fmla="*/ 3092178 w 3469189"/>
              <a:gd name="connsiteY4" fmla="*/ 1327542 h 1333121"/>
              <a:gd name="connsiteX5" fmla="*/ 2665013 w 3469189"/>
              <a:gd name="connsiteY5" fmla="*/ 1078244 h 1333121"/>
              <a:gd name="connsiteX6" fmla="*/ 2772825 w 3469189"/>
              <a:gd name="connsiteY6" fmla="*/ 981210 h 1333121"/>
              <a:gd name="connsiteX7" fmla="*/ 2879783 w 3469189"/>
              <a:gd name="connsiteY7" fmla="*/ 1078244 h 1333121"/>
              <a:gd name="connsiteX8" fmla="*/ 2665013 w 3469189"/>
              <a:gd name="connsiteY8" fmla="*/ 1078244 h 1333121"/>
              <a:gd name="connsiteX9" fmla="*/ 2776720 w 3469189"/>
              <a:gd name="connsiteY9" fmla="*/ 1333122 h 1333121"/>
              <a:gd name="connsiteX10" fmla="*/ 2962993 w 3469189"/>
              <a:gd name="connsiteY10" fmla="*/ 1216322 h 1333121"/>
              <a:gd name="connsiteX11" fmla="*/ 2863160 w 3469189"/>
              <a:gd name="connsiteY11" fmla="*/ 1216322 h 1333121"/>
              <a:gd name="connsiteX12" fmla="*/ 2778334 w 3469189"/>
              <a:gd name="connsiteY12" fmla="*/ 1258881 h 1333121"/>
              <a:gd name="connsiteX13" fmla="*/ 2663398 w 3469189"/>
              <a:gd name="connsiteY13" fmla="*/ 1146810 h 1333121"/>
              <a:gd name="connsiteX14" fmla="*/ 2974012 w 3469189"/>
              <a:gd name="connsiteY14" fmla="*/ 1146810 h 1333121"/>
              <a:gd name="connsiteX15" fmla="*/ 2770355 w 3469189"/>
              <a:gd name="connsiteY15" fmla="*/ 906213 h 1333121"/>
              <a:gd name="connsiteX16" fmla="*/ 2567459 w 3469189"/>
              <a:gd name="connsiteY16" fmla="*/ 1120802 h 1333121"/>
              <a:gd name="connsiteX17" fmla="*/ 2776720 w 3469189"/>
              <a:gd name="connsiteY17" fmla="*/ 1333122 h 1333121"/>
              <a:gd name="connsiteX18" fmla="*/ 2467721 w 3469189"/>
              <a:gd name="connsiteY18" fmla="*/ 1325177 h 1333121"/>
              <a:gd name="connsiteX19" fmla="*/ 2527944 w 3469189"/>
              <a:gd name="connsiteY19" fmla="*/ 1317233 h 1333121"/>
              <a:gd name="connsiteX20" fmla="*/ 2527944 w 3469189"/>
              <a:gd name="connsiteY20" fmla="*/ 1248572 h 1333121"/>
              <a:gd name="connsiteX21" fmla="*/ 2493082 w 3469189"/>
              <a:gd name="connsiteY21" fmla="*/ 1252544 h 1333121"/>
              <a:gd name="connsiteX22" fmla="*/ 2439224 w 3469189"/>
              <a:gd name="connsiteY22" fmla="*/ 1188612 h 1333121"/>
              <a:gd name="connsiteX23" fmla="*/ 2439224 w 3469189"/>
              <a:gd name="connsiteY23" fmla="*/ 991424 h 1333121"/>
              <a:gd name="connsiteX24" fmla="*/ 2520059 w 3469189"/>
              <a:gd name="connsiteY24" fmla="*/ 991424 h 1333121"/>
              <a:gd name="connsiteX25" fmla="*/ 2520059 w 3469189"/>
              <a:gd name="connsiteY25" fmla="*/ 918034 h 1333121"/>
              <a:gd name="connsiteX26" fmla="*/ 2439224 w 3469189"/>
              <a:gd name="connsiteY26" fmla="*/ 918034 h 1333121"/>
              <a:gd name="connsiteX27" fmla="*/ 2439224 w 3469189"/>
              <a:gd name="connsiteY27" fmla="*/ 799722 h 1333121"/>
              <a:gd name="connsiteX28" fmla="*/ 2347274 w 3469189"/>
              <a:gd name="connsiteY28" fmla="*/ 799722 h 1333121"/>
              <a:gd name="connsiteX29" fmla="*/ 2347274 w 3469189"/>
              <a:gd name="connsiteY29" fmla="*/ 918034 h 1333121"/>
              <a:gd name="connsiteX30" fmla="*/ 2278312 w 3469189"/>
              <a:gd name="connsiteY30" fmla="*/ 918034 h 1333121"/>
              <a:gd name="connsiteX31" fmla="*/ 2278312 w 3469189"/>
              <a:gd name="connsiteY31" fmla="*/ 991424 h 1333121"/>
              <a:gd name="connsiteX32" fmla="*/ 2347274 w 3469189"/>
              <a:gd name="connsiteY32" fmla="*/ 991424 h 1333121"/>
              <a:gd name="connsiteX33" fmla="*/ 2347274 w 3469189"/>
              <a:gd name="connsiteY33" fmla="*/ 1206014 h 1333121"/>
              <a:gd name="connsiteX34" fmla="*/ 2467721 w 3469189"/>
              <a:gd name="connsiteY34" fmla="*/ 1325177 h 1333121"/>
              <a:gd name="connsiteX35" fmla="*/ 2012058 w 3469189"/>
              <a:gd name="connsiteY35" fmla="*/ 1333122 h 1333121"/>
              <a:gd name="connsiteX36" fmla="*/ 2126140 w 3469189"/>
              <a:gd name="connsiteY36" fmla="*/ 1271554 h 1333121"/>
              <a:gd name="connsiteX37" fmla="*/ 2126140 w 3469189"/>
              <a:gd name="connsiteY37" fmla="*/ 1321300 h 1333121"/>
              <a:gd name="connsiteX38" fmla="*/ 2218849 w 3469189"/>
              <a:gd name="connsiteY38" fmla="*/ 1321300 h 1333121"/>
              <a:gd name="connsiteX39" fmla="*/ 2218849 w 3469189"/>
              <a:gd name="connsiteY39" fmla="*/ 918129 h 1333121"/>
              <a:gd name="connsiteX40" fmla="*/ 2124525 w 3469189"/>
              <a:gd name="connsiteY40" fmla="*/ 918129 h 1333121"/>
              <a:gd name="connsiteX41" fmla="*/ 2124525 w 3469189"/>
              <a:gd name="connsiteY41" fmla="*/ 1141419 h 1333121"/>
              <a:gd name="connsiteX42" fmla="*/ 2039700 w 3469189"/>
              <a:gd name="connsiteY42" fmla="*/ 1255854 h 1333121"/>
              <a:gd name="connsiteX43" fmla="*/ 1971593 w 3469189"/>
              <a:gd name="connsiteY43" fmla="*/ 1170643 h 1333121"/>
              <a:gd name="connsiteX44" fmla="*/ 1971593 w 3469189"/>
              <a:gd name="connsiteY44" fmla="*/ 918129 h 1333121"/>
              <a:gd name="connsiteX45" fmla="*/ 1877269 w 3469189"/>
              <a:gd name="connsiteY45" fmla="*/ 918129 h 1333121"/>
              <a:gd name="connsiteX46" fmla="*/ 1877269 w 3469189"/>
              <a:gd name="connsiteY46" fmla="*/ 1184829 h 1333121"/>
              <a:gd name="connsiteX47" fmla="*/ 2012058 w 3469189"/>
              <a:gd name="connsiteY47" fmla="*/ 1333122 h 1333121"/>
              <a:gd name="connsiteX48" fmla="*/ 1749698 w 3469189"/>
              <a:gd name="connsiteY48" fmla="*/ 1325177 h 1333121"/>
              <a:gd name="connsiteX49" fmla="*/ 1809921 w 3469189"/>
              <a:gd name="connsiteY49" fmla="*/ 1317233 h 1333121"/>
              <a:gd name="connsiteX50" fmla="*/ 1809921 w 3469189"/>
              <a:gd name="connsiteY50" fmla="*/ 1248572 h 1333121"/>
              <a:gd name="connsiteX51" fmla="*/ 1775060 w 3469189"/>
              <a:gd name="connsiteY51" fmla="*/ 1252544 h 1333121"/>
              <a:gd name="connsiteX52" fmla="*/ 1721201 w 3469189"/>
              <a:gd name="connsiteY52" fmla="*/ 1188612 h 1333121"/>
              <a:gd name="connsiteX53" fmla="*/ 1721201 w 3469189"/>
              <a:gd name="connsiteY53" fmla="*/ 991424 h 1333121"/>
              <a:gd name="connsiteX54" fmla="*/ 1802037 w 3469189"/>
              <a:gd name="connsiteY54" fmla="*/ 991424 h 1333121"/>
              <a:gd name="connsiteX55" fmla="*/ 1802037 w 3469189"/>
              <a:gd name="connsiteY55" fmla="*/ 918034 h 1333121"/>
              <a:gd name="connsiteX56" fmla="*/ 1721201 w 3469189"/>
              <a:gd name="connsiteY56" fmla="*/ 918034 h 1333121"/>
              <a:gd name="connsiteX57" fmla="*/ 1721201 w 3469189"/>
              <a:gd name="connsiteY57" fmla="*/ 799722 h 1333121"/>
              <a:gd name="connsiteX58" fmla="*/ 1629252 w 3469189"/>
              <a:gd name="connsiteY58" fmla="*/ 799722 h 1333121"/>
              <a:gd name="connsiteX59" fmla="*/ 1629252 w 3469189"/>
              <a:gd name="connsiteY59" fmla="*/ 918034 h 1333121"/>
              <a:gd name="connsiteX60" fmla="*/ 1560290 w 3469189"/>
              <a:gd name="connsiteY60" fmla="*/ 918034 h 1333121"/>
              <a:gd name="connsiteX61" fmla="*/ 1560290 w 3469189"/>
              <a:gd name="connsiteY61" fmla="*/ 991424 h 1333121"/>
              <a:gd name="connsiteX62" fmla="*/ 1629252 w 3469189"/>
              <a:gd name="connsiteY62" fmla="*/ 991424 h 1333121"/>
              <a:gd name="connsiteX63" fmla="*/ 1629252 w 3469189"/>
              <a:gd name="connsiteY63" fmla="*/ 1206014 h 1333121"/>
              <a:gd name="connsiteX64" fmla="*/ 1749698 w 3469189"/>
              <a:gd name="connsiteY64" fmla="*/ 1325177 h 1333121"/>
              <a:gd name="connsiteX65" fmla="*/ 1392349 w 3469189"/>
              <a:gd name="connsiteY65" fmla="*/ 815516 h 1333121"/>
              <a:gd name="connsiteX66" fmla="*/ 1454187 w 3469189"/>
              <a:gd name="connsiteY66" fmla="*/ 877084 h 1333121"/>
              <a:gd name="connsiteX67" fmla="*/ 1516025 w 3469189"/>
              <a:gd name="connsiteY67" fmla="*/ 815516 h 1333121"/>
              <a:gd name="connsiteX68" fmla="*/ 1454187 w 3469189"/>
              <a:gd name="connsiteY68" fmla="*/ 753191 h 1333121"/>
              <a:gd name="connsiteX69" fmla="*/ 1392349 w 3469189"/>
              <a:gd name="connsiteY69" fmla="*/ 815516 h 1333121"/>
              <a:gd name="connsiteX70" fmla="*/ 1407358 w 3469189"/>
              <a:gd name="connsiteY70" fmla="*/ 1321205 h 1333121"/>
              <a:gd name="connsiteX71" fmla="*/ 1500827 w 3469189"/>
              <a:gd name="connsiteY71" fmla="*/ 1321205 h 1333121"/>
              <a:gd name="connsiteX72" fmla="*/ 1500827 w 3469189"/>
              <a:gd name="connsiteY72" fmla="*/ 918034 h 1333121"/>
              <a:gd name="connsiteX73" fmla="*/ 1407358 w 3469189"/>
              <a:gd name="connsiteY73" fmla="*/ 918034 h 1333121"/>
              <a:gd name="connsiteX74" fmla="*/ 1407358 w 3469189"/>
              <a:gd name="connsiteY74" fmla="*/ 1321205 h 1333121"/>
              <a:gd name="connsiteX75" fmla="*/ 1275798 w 3469189"/>
              <a:gd name="connsiteY75" fmla="*/ 1325177 h 1333121"/>
              <a:gd name="connsiteX76" fmla="*/ 1336021 w 3469189"/>
              <a:gd name="connsiteY76" fmla="*/ 1317233 h 1333121"/>
              <a:gd name="connsiteX77" fmla="*/ 1336021 w 3469189"/>
              <a:gd name="connsiteY77" fmla="*/ 1248572 h 1333121"/>
              <a:gd name="connsiteX78" fmla="*/ 1301160 w 3469189"/>
              <a:gd name="connsiteY78" fmla="*/ 1252544 h 1333121"/>
              <a:gd name="connsiteX79" fmla="*/ 1247301 w 3469189"/>
              <a:gd name="connsiteY79" fmla="*/ 1188612 h 1333121"/>
              <a:gd name="connsiteX80" fmla="*/ 1247301 w 3469189"/>
              <a:gd name="connsiteY80" fmla="*/ 991424 h 1333121"/>
              <a:gd name="connsiteX81" fmla="*/ 1328137 w 3469189"/>
              <a:gd name="connsiteY81" fmla="*/ 991424 h 1333121"/>
              <a:gd name="connsiteX82" fmla="*/ 1328137 w 3469189"/>
              <a:gd name="connsiteY82" fmla="*/ 918034 h 1333121"/>
              <a:gd name="connsiteX83" fmla="*/ 1247301 w 3469189"/>
              <a:gd name="connsiteY83" fmla="*/ 918034 h 1333121"/>
              <a:gd name="connsiteX84" fmla="*/ 1247301 w 3469189"/>
              <a:gd name="connsiteY84" fmla="*/ 799722 h 1333121"/>
              <a:gd name="connsiteX85" fmla="*/ 1155352 w 3469189"/>
              <a:gd name="connsiteY85" fmla="*/ 799722 h 1333121"/>
              <a:gd name="connsiteX86" fmla="*/ 1155352 w 3469189"/>
              <a:gd name="connsiteY86" fmla="*/ 918034 h 1333121"/>
              <a:gd name="connsiteX87" fmla="*/ 1086390 w 3469189"/>
              <a:gd name="connsiteY87" fmla="*/ 918034 h 1333121"/>
              <a:gd name="connsiteX88" fmla="*/ 1086390 w 3469189"/>
              <a:gd name="connsiteY88" fmla="*/ 991424 h 1333121"/>
              <a:gd name="connsiteX89" fmla="*/ 1155352 w 3469189"/>
              <a:gd name="connsiteY89" fmla="*/ 991424 h 1333121"/>
              <a:gd name="connsiteX90" fmla="*/ 1155352 w 3469189"/>
              <a:gd name="connsiteY90" fmla="*/ 1206014 h 1333121"/>
              <a:gd name="connsiteX91" fmla="*/ 1275798 w 3469189"/>
              <a:gd name="connsiteY91" fmla="*/ 1325177 h 1333121"/>
              <a:gd name="connsiteX92" fmla="*/ 878839 w 3469189"/>
              <a:gd name="connsiteY92" fmla="*/ 1333122 h 1333121"/>
              <a:gd name="connsiteX93" fmla="*/ 1057988 w 3469189"/>
              <a:gd name="connsiteY93" fmla="*/ 1202136 h 1333121"/>
              <a:gd name="connsiteX94" fmla="*/ 909805 w 3469189"/>
              <a:gd name="connsiteY94" fmla="*/ 1080608 h 1333121"/>
              <a:gd name="connsiteX95" fmla="*/ 860696 w 3469189"/>
              <a:gd name="connsiteY95" fmla="*/ 1069543 h 1333121"/>
              <a:gd name="connsiteX96" fmla="*/ 796483 w 3469189"/>
              <a:gd name="connsiteY96" fmla="*/ 1023012 h 1333121"/>
              <a:gd name="connsiteX97" fmla="*/ 866205 w 3469189"/>
              <a:gd name="connsiteY97" fmla="*/ 975630 h 1333121"/>
              <a:gd name="connsiteX98" fmla="*/ 949415 w 3469189"/>
              <a:gd name="connsiteY98" fmla="*/ 1026890 h 1333121"/>
              <a:gd name="connsiteX99" fmla="*/ 1043740 w 3469189"/>
              <a:gd name="connsiteY99" fmla="*/ 1026890 h 1333121"/>
              <a:gd name="connsiteX100" fmla="*/ 867060 w 3469189"/>
              <a:gd name="connsiteY100" fmla="*/ 906969 h 1333121"/>
              <a:gd name="connsiteX101" fmla="*/ 700639 w 3469189"/>
              <a:gd name="connsiteY101" fmla="*/ 1028497 h 1333121"/>
              <a:gd name="connsiteX102" fmla="*/ 836948 w 3469189"/>
              <a:gd name="connsiteY102" fmla="*/ 1148418 h 1333121"/>
              <a:gd name="connsiteX103" fmla="*/ 884538 w 3469189"/>
              <a:gd name="connsiteY103" fmla="*/ 1158632 h 1333121"/>
              <a:gd name="connsiteX104" fmla="*/ 962239 w 3469189"/>
              <a:gd name="connsiteY104" fmla="*/ 1211499 h 1333121"/>
              <a:gd name="connsiteX105" fmla="*/ 883778 w 3469189"/>
              <a:gd name="connsiteY105" fmla="*/ 1263610 h 1333121"/>
              <a:gd name="connsiteX106" fmla="*/ 787934 w 3469189"/>
              <a:gd name="connsiteY106" fmla="*/ 1195800 h 1333121"/>
              <a:gd name="connsiteX107" fmla="*/ 686486 w 3469189"/>
              <a:gd name="connsiteY107" fmla="*/ 1195800 h 1333121"/>
              <a:gd name="connsiteX108" fmla="*/ 878839 w 3469189"/>
              <a:gd name="connsiteY108" fmla="*/ 1333122 h 1333121"/>
              <a:gd name="connsiteX109" fmla="*/ 271764 w 3469189"/>
              <a:gd name="connsiteY109" fmla="*/ 1321205 h 1333121"/>
              <a:gd name="connsiteX110" fmla="*/ 366088 w 3469189"/>
              <a:gd name="connsiteY110" fmla="*/ 1321205 h 1333121"/>
              <a:gd name="connsiteX111" fmla="*/ 366088 w 3469189"/>
              <a:gd name="connsiteY111" fmla="*/ 1096402 h 1333121"/>
              <a:gd name="connsiteX112" fmla="*/ 457182 w 3469189"/>
              <a:gd name="connsiteY112" fmla="*/ 983574 h 1333121"/>
              <a:gd name="connsiteX113" fmla="*/ 523770 w 3469189"/>
              <a:gd name="connsiteY113" fmla="*/ 1060936 h 1333121"/>
              <a:gd name="connsiteX114" fmla="*/ 523770 w 3469189"/>
              <a:gd name="connsiteY114" fmla="*/ 1321300 h 1333121"/>
              <a:gd name="connsiteX115" fmla="*/ 618854 w 3469189"/>
              <a:gd name="connsiteY115" fmla="*/ 1321300 h 1333121"/>
              <a:gd name="connsiteX116" fmla="*/ 618854 w 3469189"/>
              <a:gd name="connsiteY116" fmla="*/ 1053087 h 1333121"/>
              <a:gd name="connsiteX117" fmla="*/ 484159 w 3469189"/>
              <a:gd name="connsiteY117" fmla="*/ 906307 h 1333121"/>
              <a:gd name="connsiteX118" fmla="*/ 363713 w 3469189"/>
              <a:gd name="connsiteY118" fmla="*/ 970239 h 1333121"/>
              <a:gd name="connsiteX119" fmla="*/ 363713 w 3469189"/>
              <a:gd name="connsiteY119" fmla="*/ 918129 h 1333121"/>
              <a:gd name="connsiteX120" fmla="*/ 271764 w 3469189"/>
              <a:gd name="connsiteY120" fmla="*/ 918129 h 1333121"/>
              <a:gd name="connsiteX121" fmla="*/ 271764 w 3469189"/>
              <a:gd name="connsiteY121" fmla="*/ 1321205 h 1333121"/>
              <a:gd name="connsiteX122" fmla="*/ 271764 w 3469189"/>
              <a:gd name="connsiteY122" fmla="*/ 1321205 h 1333121"/>
              <a:gd name="connsiteX123" fmla="*/ 65732 w 3469189"/>
              <a:gd name="connsiteY123" fmla="*/ 1321205 h 1333121"/>
              <a:gd name="connsiteX124" fmla="*/ 164806 w 3469189"/>
              <a:gd name="connsiteY124" fmla="*/ 1321205 h 1333121"/>
              <a:gd name="connsiteX125" fmla="*/ 164806 w 3469189"/>
              <a:gd name="connsiteY125" fmla="*/ 768890 h 1333121"/>
              <a:gd name="connsiteX126" fmla="*/ 65732 w 3469189"/>
              <a:gd name="connsiteY126" fmla="*/ 768890 h 1333121"/>
              <a:gd name="connsiteX127" fmla="*/ 65732 w 3469189"/>
              <a:gd name="connsiteY127" fmla="*/ 1321205 h 1333121"/>
              <a:gd name="connsiteX128" fmla="*/ 65732 w 3469189"/>
              <a:gd name="connsiteY128" fmla="*/ 1321205 h 1333121"/>
              <a:gd name="connsiteX129" fmla="*/ 3290040 w 3469189"/>
              <a:gd name="connsiteY129" fmla="*/ 579931 h 1333121"/>
              <a:gd name="connsiteX130" fmla="*/ 3469190 w 3469189"/>
              <a:gd name="connsiteY130" fmla="*/ 448945 h 1333121"/>
              <a:gd name="connsiteX131" fmla="*/ 3321007 w 3469189"/>
              <a:gd name="connsiteY131" fmla="*/ 327417 h 1333121"/>
              <a:gd name="connsiteX132" fmla="*/ 3271898 w 3469189"/>
              <a:gd name="connsiteY132" fmla="*/ 316352 h 1333121"/>
              <a:gd name="connsiteX133" fmla="*/ 3207685 w 3469189"/>
              <a:gd name="connsiteY133" fmla="*/ 269821 h 1333121"/>
              <a:gd name="connsiteX134" fmla="*/ 3277407 w 3469189"/>
              <a:gd name="connsiteY134" fmla="*/ 222534 h 1333121"/>
              <a:gd name="connsiteX135" fmla="*/ 3360617 w 3469189"/>
              <a:gd name="connsiteY135" fmla="*/ 273793 h 1333121"/>
              <a:gd name="connsiteX136" fmla="*/ 3454942 w 3469189"/>
              <a:gd name="connsiteY136" fmla="*/ 273793 h 1333121"/>
              <a:gd name="connsiteX137" fmla="*/ 3278262 w 3469189"/>
              <a:gd name="connsiteY137" fmla="*/ 153873 h 1333121"/>
              <a:gd name="connsiteX138" fmla="*/ 3111841 w 3469189"/>
              <a:gd name="connsiteY138" fmla="*/ 275401 h 1333121"/>
              <a:gd name="connsiteX139" fmla="*/ 3248151 w 3469189"/>
              <a:gd name="connsiteY139" fmla="*/ 395321 h 1333121"/>
              <a:gd name="connsiteX140" fmla="*/ 3295740 w 3469189"/>
              <a:gd name="connsiteY140" fmla="*/ 405535 h 1333121"/>
              <a:gd name="connsiteX141" fmla="*/ 3373441 w 3469189"/>
              <a:gd name="connsiteY141" fmla="*/ 458402 h 1333121"/>
              <a:gd name="connsiteX142" fmla="*/ 3294980 w 3469189"/>
              <a:gd name="connsiteY142" fmla="*/ 510513 h 1333121"/>
              <a:gd name="connsiteX143" fmla="*/ 3199136 w 3469189"/>
              <a:gd name="connsiteY143" fmla="*/ 442703 h 1333121"/>
              <a:gd name="connsiteX144" fmla="*/ 3097688 w 3469189"/>
              <a:gd name="connsiteY144" fmla="*/ 442703 h 1333121"/>
              <a:gd name="connsiteX145" fmla="*/ 3290040 w 3469189"/>
              <a:gd name="connsiteY145" fmla="*/ 579931 h 1333121"/>
              <a:gd name="connsiteX146" fmla="*/ 2747463 w 3469189"/>
              <a:gd name="connsiteY146" fmla="*/ 325052 h 1333121"/>
              <a:gd name="connsiteX147" fmla="*/ 2855276 w 3469189"/>
              <a:gd name="connsiteY147" fmla="*/ 228019 h 1333121"/>
              <a:gd name="connsiteX148" fmla="*/ 2962233 w 3469189"/>
              <a:gd name="connsiteY148" fmla="*/ 325052 h 1333121"/>
              <a:gd name="connsiteX149" fmla="*/ 2747463 w 3469189"/>
              <a:gd name="connsiteY149" fmla="*/ 325052 h 1333121"/>
              <a:gd name="connsiteX150" fmla="*/ 2859170 w 3469189"/>
              <a:gd name="connsiteY150" fmla="*/ 579931 h 1333121"/>
              <a:gd name="connsiteX151" fmla="*/ 3045444 w 3469189"/>
              <a:gd name="connsiteY151" fmla="*/ 463131 h 1333121"/>
              <a:gd name="connsiteX152" fmla="*/ 2945610 w 3469189"/>
              <a:gd name="connsiteY152" fmla="*/ 463131 h 1333121"/>
              <a:gd name="connsiteX153" fmla="*/ 2860785 w 3469189"/>
              <a:gd name="connsiteY153" fmla="*/ 505690 h 1333121"/>
              <a:gd name="connsiteX154" fmla="*/ 2745848 w 3469189"/>
              <a:gd name="connsiteY154" fmla="*/ 393619 h 1333121"/>
              <a:gd name="connsiteX155" fmla="*/ 3056462 w 3469189"/>
              <a:gd name="connsiteY155" fmla="*/ 393619 h 1333121"/>
              <a:gd name="connsiteX156" fmla="*/ 2852806 w 3469189"/>
              <a:gd name="connsiteY156" fmla="*/ 153022 h 1333121"/>
              <a:gd name="connsiteX157" fmla="*/ 2649909 w 3469189"/>
              <a:gd name="connsiteY157" fmla="*/ 367611 h 1333121"/>
              <a:gd name="connsiteX158" fmla="*/ 2859170 w 3469189"/>
              <a:gd name="connsiteY158" fmla="*/ 579931 h 1333121"/>
              <a:gd name="connsiteX159" fmla="*/ 2465536 w 3469189"/>
              <a:gd name="connsiteY159" fmla="*/ 62325 h 1333121"/>
              <a:gd name="connsiteX160" fmla="*/ 2527374 w 3469189"/>
              <a:gd name="connsiteY160" fmla="*/ 123893 h 1333121"/>
              <a:gd name="connsiteX161" fmla="*/ 2589211 w 3469189"/>
              <a:gd name="connsiteY161" fmla="*/ 62325 h 1333121"/>
              <a:gd name="connsiteX162" fmla="*/ 2527374 w 3469189"/>
              <a:gd name="connsiteY162" fmla="*/ 0 h 1333121"/>
              <a:gd name="connsiteX163" fmla="*/ 2465536 w 3469189"/>
              <a:gd name="connsiteY163" fmla="*/ 62325 h 1333121"/>
              <a:gd name="connsiteX164" fmla="*/ 2480639 w 3469189"/>
              <a:gd name="connsiteY164" fmla="*/ 568109 h 1333121"/>
              <a:gd name="connsiteX165" fmla="*/ 2574108 w 3469189"/>
              <a:gd name="connsiteY165" fmla="*/ 568109 h 1333121"/>
              <a:gd name="connsiteX166" fmla="*/ 2574108 w 3469189"/>
              <a:gd name="connsiteY166" fmla="*/ 164938 h 1333121"/>
              <a:gd name="connsiteX167" fmla="*/ 2480639 w 3469189"/>
              <a:gd name="connsiteY167" fmla="*/ 164938 h 1333121"/>
              <a:gd name="connsiteX168" fmla="*/ 2480639 w 3469189"/>
              <a:gd name="connsiteY168" fmla="*/ 568109 h 1333121"/>
              <a:gd name="connsiteX169" fmla="*/ 2183703 w 3469189"/>
              <a:gd name="connsiteY169" fmla="*/ 568109 h 1333121"/>
              <a:gd name="connsiteX170" fmla="*/ 2278027 w 3469189"/>
              <a:gd name="connsiteY170" fmla="*/ 568109 h 1333121"/>
              <a:gd name="connsiteX171" fmla="*/ 2278027 w 3469189"/>
              <a:gd name="connsiteY171" fmla="*/ 385864 h 1333121"/>
              <a:gd name="connsiteX172" fmla="*/ 2347749 w 3469189"/>
              <a:gd name="connsiteY172" fmla="*/ 249393 h 1333121"/>
              <a:gd name="connsiteX173" fmla="*/ 2419846 w 3469189"/>
              <a:gd name="connsiteY173" fmla="*/ 243056 h 1333121"/>
              <a:gd name="connsiteX174" fmla="*/ 2419846 w 3469189"/>
              <a:gd name="connsiteY174" fmla="*/ 153116 h 1333121"/>
              <a:gd name="connsiteX175" fmla="*/ 2275653 w 3469189"/>
              <a:gd name="connsiteY175" fmla="*/ 247785 h 1333121"/>
              <a:gd name="connsiteX176" fmla="*/ 2275653 w 3469189"/>
              <a:gd name="connsiteY176" fmla="*/ 164938 h 1333121"/>
              <a:gd name="connsiteX177" fmla="*/ 2183703 w 3469189"/>
              <a:gd name="connsiteY177" fmla="*/ 164938 h 1333121"/>
              <a:gd name="connsiteX178" fmla="*/ 2183703 w 3469189"/>
              <a:gd name="connsiteY178" fmla="*/ 568109 h 1333121"/>
              <a:gd name="connsiteX179" fmla="*/ 1778195 w 3469189"/>
              <a:gd name="connsiteY179" fmla="*/ 366098 h 1333121"/>
              <a:gd name="connsiteX180" fmla="*/ 1881258 w 3469189"/>
              <a:gd name="connsiteY180" fmla="*/ 228776 h 1333121"/>
              <a:gd name="connsiteX181" fmla="*/ 1987456 w 3469189"/>
              <a:gd name="connsiteY181" fmla="*/ 366098 h 1333121"/>
              <a:gd name="connsiteX182" fmla="*/ 1881258 w 3469189"/>
              <a:gd name="connsiteY182" fmla="*/ 504933 h 1333121"/>
              <a:gd name="connsiteX183" fmla="*/ 1778195 w 3469189"/>
              <a:gd name="connsiteY183" fmla="*/ 366098 h 1333121"/>
              <a:gd name="connsiteX184" fmla="*/ 1862925 w 3469189"/>
              <a:gd name="connsiteY184" fmla="*/ 579931 h 1333121"/>
              <a:gd name="connsiteX185" fmla="*/ 1985746 w 3469189"/>
              <a:gd name="connsiteY185" fmla="*/ 517606 h 1333121"/>
              <a:gd name="connsiteX186" fmla="*/ 1985746 w 3469189"/>
              <a:gd name="connsiteY186" fmla="*/ 568109 h 1333121"/>
              <a:gd name="connsiteX187" fmla="*/ 2080830 w 3469189"/>
              <a:gd name="connsiteY187" fmla="*/ 568109 h 1333121"/>
              <a:gd name="connsiteX188" fmla="*/ 2080830 w 3469189"/>
              <a:gd name="connsiteY188" fmla="*/ 164938 h 1333121"/>
              <a:gd name="connsiteX189" fmla="*/ 1985746 w 3469189"/>
              <a:gd name="connsiteY189" fmla="*/ 164938 h 1333121"/>
              <a:gd name="connsiteX190" fmla="*/ 1985746 w 3469189"/>
              <a:gd name="connsiteY190" fmla="*/ 217048 h 1333121"/>
              <a:gd name="connsiteX191" fmla="*/ 1862925 w 3469189"/>
              <a:gd name="connsiteY191" fmla="*/ 153116 h 1333121"/>
              <a:gd name="connsiteX192" fmla="*/ 1681496 w 3469189"/>
              <a:gd name="connsiteY192" fmla="*/ 366098 h 1333121"/>
              <a:gd name="connsiteX193" fmla="*/ 1862925 w 3469189"/>
              <a:gd name="connsiteY193" fmla="*/ 579931 h 1333121"/>
              <a:gd name="connsiteX194" fmla="*/ 1398049 w 3469189"/>
              <a:gd name="connsiteY194" fmla="*/ 579931 h 1333121"/>
              <a:gd name="connsiteX195" fmla="*/ 1512131 w 3469189"/>
              <a:gd name="connsiteY195" fmla="*/ 518363 h 1333121"/>
              <a:gd name="connsiteX196" fmla="*/ 1512131 w 3469189"/>
              <a:gd name="connsiteY196" fmla="*/ 568109 h 1333121"/>
              <a:gd name="connsiteX197" fmla="*/ 1604840 w 3469189"/>
              <a:gd name="connsiteY197" fmla="*/ 568109 h 1333121"/>
              <a:gd name="connsiteX198" fmla="*/ 1604840 w 3469189"/>
              <a:gd name="connsiteY198" fmla="*/ 164938 h 1333121"/>
              <a:gd name="connsiteX199" fmla="*/ 1510516 w 3469189"/>
              <a:gd name="connsiteY199" fmla="*/ 164938 h 1333121"/>
              <a:gd name="connsiteX200" fmla="*/ 1510516 w 3469189"/>
              <a:gd name="connsiteY200" fmla="*/ 388228 h 1333121"/>
              <a:gd name="connsiteX201" fmla="*/ 1425691 w 3469189"/>
              <a:gd name="connsiteY201" fmla="*/ 502663 h 1333121"/>
              <a:gd name="connsiteX202" fmla="*/ 1357488 w 3469189"/>
              <a:gd name="connsiteY202" fmla="*/ 417452 h 1333121"/>
              <a:gd name="connsiteX203" fmla="*/ 1357488 w 3469189"/>
              <a:gd name="connsiteY203" fmla="*/ 164938 h 1333121"/>
              <a:gd name="connsiteX204" fmla="*/ 1263164 w 3469189"/>
              <a:gd name="connsiteY204" fmla="*/ 164938 h 1333121"/>
              <a:gd name="connsiteX205" fmla="*/ 1263164 w 3469189"/>
              <a:gd name="connsiteY205" fmla="*/ 431543 h 1333121"/>
              <a:gd name="connsiteX206" fmla="*/ 1398049 w 3469189"/>
              <a:gd name="connsiteY206" fmla="*/ 579931 h 1333121"/>
              <a:gd name="connsiteX207" fmla="*/ 1136734 w 3469189"/>
              <a:gd name="connsiteY207" fmla="*/ 572081 h 1333121"/>
              <a:gd name="connsiteX208" fmla="*/ 1196957 w 3469189"/>
              <a:gd name="connsiteY208" fmla="*/ 564137 h 1333121"/>
              <a:gd name="connsiteX209" fmla="*/ 1196957 w 3469189"/>
              <a:gd name="connsiteY209" fmla="*/ 495476 h 1333121"/>
              <a:gd name="connsiteX210" fmla="*/ 1162096 w 3469189"/>
              <a:gd name="connsiteY210" fmla="*/ 499448 h 1333121"/>
              <a:gd name="connsiteX211" fmla="*/ 1108237 w 3469189"/>
              <a:gd name="connsiteY211" fmla="*/ 435515 h 1333121"/>
              <a:gd name="connsiteX212" fmla="*/ 1108237 w 3469189"/>
              <a:gd name="connsiteY212" fmla="*/ 238233 h 1333121"/>
              <a:gd name="connsiteX213" fmla="*/ 1189073 w 3469189"/>
              <a:gd name="connsiteY213" fmla="*/ 238233 h 1333121"/>
              <a:gd name="connsiteX214" fmla="*/ 1189073 w 3469189"/>
              <a:gd name="connsiteY214" fmla="*/ 164843 h 1333121"/>
              <a:gd name="connsiteX215" fmla="*/ 1108237 w 3469189"/>
              <a:gd name="connsiteY215" fmla="*/ 164843 h 1333121"/>
              <a:gd name="connsiteX216" fmla="*/ 1108237 w 3469189"/>
              <a:gd name="connsiteY216" fmla="*/ 46531 h 1333121"/>
              <a:gd name="connsiteX217" fmla="*/ 1016288 w 3469189"/>
              <a:gd name="connsiteY217" fmla="*/ 46531 h 1333121"/>
              <a:gd name="connsiteX218" fmla="*/ 1016288 w 3469189"/>
              <a:gd name="connsiteY218" fmla="*/ 164843 h 1333121"/>
              <a:gd name="connsiteX219" fmla="*/ 947326 w 3469189"/>
              <a:gd name="connsiteY219" fmla="*/ 164843 h 1333121"/>
              <a:gd name="connsiteX220" fmla="*/ 947326 w 3469189"/>
              <a:gd name="connsiteY220" fmla="*/ 238233 h 1333121"/>
              <a:gd name="connsiteX221" fmla="*/ 1016288 w 3469189"/>
              <a:gd name="connsiteY221" fmla="*/ 238233 h 1333121"/>
              <a:gd name="connsiteX222" fmla="*/ 1016288 w 3469189"/>
              <a:gd name="connsiteY222" fmla="*/ 452823 h 1333121"/>
              <a:gd name="connsiteX223" fmla="*/ 1136734 w 3469189"/>
              <a:gd name="connsiteY223" fmla="*/ 572081 h 1333121"/>
              <a:gd name="connsiteX224" fmla="*/ 734360 w 3469189"/>
              <a:gd name="connsiteY224" fmla="*/ 579931 h 1333121"/>
              <a:gd name="connsiteX225" fmla="*/ 919019 w 3469189"/>
              <a:gd name="connsiteY225" fmla="*/ 441095 h 1333121"/>
              <a:gd name="connsiteX226" fmla="*/ 825550 w 3469189"/>
              <a:gd name="connsiteY226" fmla="*/ 441095 h 1333121"/>
              <a:gd name="connsiteX227" fmla="*/ 735975 w 3469189"/>
              <a:gd name="connsiteY227" fmla="*/ 502663 h 1333121"/>
              <a:gd name="connsiteX228" fmla="*/ 632152 w 3469189"/>
              <a:gd name="connsiteY228" fmla="*/ 367706 h 1333121"/>
              <a:gd name="connsiteX229" fmla="*/ 738350 w 3469189"/>
              <a:gd name="connsiteY229" fmla="*/ 231235 h 1333121"/>
              <a:gd name="connsiteX230" fmla="*/ 825550 w 3469189"/>
              <a:gd name="connsiteY230" fmla="*/ 292803 h 1333121"/>
              <a:gd name="connsiteX231" fmla="*/ 918259 w 3469189"/>
              <a:gd name="connsiteY231" fmla="*/ 292803 h 1333121"/>
              <a:gd name="connsiteX232" fmla="*/ 736735 w 3469189"/>
              <a:gd name="connsiteY232" fmla="*/ 153967 h 1333121"/>
              <a:gd name="connsiteX233" fmla="*/ 533079 w 3469189"/>
              <a:gd name="connsiteY233" fmla="*/ 367800 h 1333121"/>
              <a:gd name="connsiteX234" fmla="*/ 734360 w 3469189"/>
              <a:gd name="connsiteY234" fmla="*/ 579931 h 1333121"/>
              <a:gd name="connsiteX235" fmla="*/ 172690 w 3469189"/>
              <a:gd name="connsiteY235" fmla="*/ 370070 h 1333121"/>
              <a:gd name="connsiteX236" fmla="*/ 209926 w 3469189"/>
              <a:gd name="connsiteY236" fmla="*/ 261971 h 1333121"/>
              <a:gd name="connsiteX237" fmla="*/ 259035 w 3469189"/>
              <a:gd name="connsiteY237" fmla="*/ 119164 h 1333121"/>
              <a:gd name="connsiteX238" fmla="*/ 259795 w 3469189"/>
              <a:gd name="connsiteY238" fmla="*/ 119164 h 1333121"/>
              <a:gd name="connsiteX239" fmla="*/ 308904 w 3469189"/>
              <a:gd name="connsiteY239" fmla="*/ 261215 h 1333121"/>
              <a:gd name="connsiteX240" fmla="*/ 346140 w 3469189"/>
              <a:gd name="connsiteY240" fmla="*/ 370070 h 1333121"/>
              <a:gd name="connsiteX241" fmla="*/ 172690 w 3469189"/>
              <a:gd name="connsiteY241" fmla="*/ 370070 h 1333121"/>
              <a:gd name="connsiteX242" fmla="*/ 0 w 3469189"/>
              <a:gd name="connsiteY242" fmla="*/ 568109 h 1333121"/>
              <a:gd name="connsiteX243" fmla="*/ 103823 w 3469189"/>
              <a:gd name="connsiteY243" fmla="*/ 568109 h 1333121"/>
              <a:gd name="connsiteX244" fmla="*/ 143433 w 3469189"/>
              <a:gd name="connsiteY244" fmla="*/ 452917 h 1333121"/>
              <a:gd name="connsiteX245" fmla="*/ 374827 w 3469189"/>
              <a:gd name="connsiteY245" fmla="*/ 452917 h 1333121"/>
              <a:gd name="connsiteX246" fmla="*/ 414437 w 3469189"/>
              <a:gd name="connsiteY246" fmla="*/ 568109 h 1333121"/>
              <a:gd name="connsiteX247" fmla="*/ 520635 w 3469189"/>
              <a:gd name="connsiteY247" fmla="*/ 568109 h 1333121"/>
              <a:gd name="connsiteX248" fmla="*/ 316124 w 3469189"/>
              <a:gd name="connsiteY248" fmla="*/ 15794 h 1333121"/>
              <a:gd name="connsiteX249" fmla="*/ 206791 w 3469189"/>
              <a:gd name="connsiteY249" fmla="*/ 15794 h 1333121"/>
              <a:gd name="connsiteX250" fmla="*/ 0 w 3469189"/>
              <a:gd name="connsiteY250" fmla="*/ 568109 h 133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3469189" h="1333121">
                <a:moveTo>
                  <a:pt x="3092178" y="1327542"/>
                </a:moveTo>
                <a:cubicBezTo>
                  <a:pt x="3125425" y="1327542"/>
                  <a:pt x="3153161" y="1300683"/>
                  <a:pt x="3153161" y="1266731"/>
                </a:cubicBezTo>
                <a:cubicBezTo>
                  <a:pt x="3153161" y="1233629"/>
                  <a:pt x="3125425" y="1206770"/>
                  <a:pt x="3092178" y="1206770"/>
                </a:cubicBezTo>
                <a:cubicBezTo>
                  <a:pt x="3058837" y="1206770"/>
                  <a:pt x="3031100" y="1233629"/>
                  <a:pt x="3031100" y="1266731"/>
                </a:cubicBezTo>
                <a:cubicBezTo>
                  <a:pt x="3031100" y="1300777"/>
                  <a:pt x="3058837" y="1327542"/>
                  <a:pt x="3092178" y="1327542"/>
                </a:cubicBezTo>
                <a:moveTo>
                  <a:pt x="2665013" y="1078244"/>
                </a:moveTo>
                <a:cubicBezTo>
                  <a:pt x="2673752" y="1021404"/>
                  <a:pt x="2717352" y="981210"/>
                  <a:pt x="2772825" y="981210"/>
                </a:cubicBezTo>
                <a:cubicBezTo>
                  <a:pt x="2833048" y="981210"/>
                  <a:pt x="2871044" y="1019891"/>
                  <a:pt x="2879783" y="1078244"/>
                </a:cubicBezTo>
                <a:lnTo>
                  <a:pt x="2665013" y="1078244"/>
                </a:lnTo>
                <a:close/>
                <a:moveTo>
                  <a:pt x="2776720" y="1333122"/>
                </a:moveTo>
                <a:cubicBezTo>
                  <a:pt x="2876553" y="1333122"/>
                  <a:pt x="2941526" y="1284983"/>
                  <a:pt x="2962993" y="1216322"/>
                </a:cubicBezTo>
                <a:lnTo>
                  <a:pt x="2863160" y="1216322"/>
                </a:lnTo>
                <a:cubicBezTo>
                  <a:pt x="2850526" y="1239966"/>
                  <a:pt x="2824309" y="1258881"/>
                  <a:pt x="2778334" y="1258881"/>
                </a:cubicBezTo>
                <a:cubicBezTo>
                  <a:pt x="2714977" y="1258881"/>
                  <a:pt x="2668147" y="1213863"/>
                  <a:pt x="2663398" y="1146810"/>
                </a:cubicBezTo>
                <a:lnTo>
                  <a:pt x="2974012" y="1146810"/>
                </a:lnTo>
                <a:cubicBezTo>
                  <a:pt x="2972397" y="993789"/>
                  <a:pt x="2891657" y="906213"/>
                  <a:pt x="2770355" y="906213"/>
                </a:cubicBezTo>
                <a:cubicBezTo>
                  <a:pt x="2660168" y="906213"/>
                  <a:pt x="2567459" y="994545"/>
                  <a:pt x="2567459" y="1120802"/>
                </a:cubicBezTo>
                <a:cubicBezTo>
                  <a:pt x="2567554" y="1247910"/>
                  <a:pt x="2647535" y="1333122"/>
                  <a:pt x="2776720" y="1333122"/>
                </a:cubicBezTo>
                <a:moveTo>
                  <a:pt x="2467721" y="1325177"/>
                </a:moveTo>
                <a:cubicBezTo>
                  <a:pt x="2489948" y="1325177"/>
                  <a:pt x="2514455" y="1322056"/>
                  <a:pt x="2527944" y="1317233"/>
                </a:cubicBezTo>
                <a:lnTo>
                  <a:pt x="2527944" y="1248572"/>
                </a:lnTo>
                <a:cubicBezTo>
                  <a:pt x="2514455" y="1250937"/>
                  <a:pt x="2502581" y="1252544"/>
                  <a:pt x="2493082" y="1252544"/>
                </a:cubicBezTo>
                <a:cubicBezTo>
                  <a:pt x="2453472" y="1252544"/>
                  <a:pt x="2439224" y="1230414"/>
                  <a:pt x="2439224" y="1188612"/>
                </a:cubicBezTo>
                <a:lnTo>
                  <a:pt x="2439224" y="991424"/>
                </a:lnTo>
                <a:lnTo>
                  <a:pt x="2520059" y="991424"/>
                </a:lnTo>
                <a:lnTo>
                  <a:pt x="2520059" y="918034"/>
                </a:lnTo>
                <a:lnTo>
                  <a:pt x="2439224" y="918034"/>
                </a:lnTo>
                <a:lnTo>
                  <a:pt x="2439224" y="799722"/>
                </a:lnTo>
                <a:lnTo>
                  <a:pt x="2347274" y="799722"/>
                </a:lnTo>
                <a:lnTo>
                  <a:pt x="2347274" y="918034"/>
                </a:lnTo>
                <a:lnTo>
                  <a:pt x="2278312" y="918034"/>
                </a:lnTo>
                <a:lnTo>
                  <a:pt x="2278312" y="991424"/>
                </a:lnTo>
                <a:lnTo>
                  <a:pt x="2347274" y="991424"/>
                </a:lnTo>
                <a:lnTo>
                  <a:pt x="2347274" y="1206014"/>
                </a:lnTo>
                <a:cubicBezTo>
                  <a:pt x="2347274" y="1295197"/>
                  <a:pt x="2401893" y="1325177"/>
                  <a:pt x="2467721" y="1325177"/>
                </a:cubicBezTo>
                <a:moveTo>
                  <a:pt x="2012058" y="1333122"/>
                </a:moveTo>
                <a:cubicBezTo>
                  <a:pt x="2065157" y="1333122"/>
                  <a:pt x="2104007" y="1311843"/>
                  <a:pt x="2126140" y="1271554"/>
                </a:cubicBezTo>
                <a:lnTo>
                  <a:pt x="2126140" y="1321300"/>
                </a:lnTo>
                <a:lnTo>
                  <a:pt x="2218849" y="1321300"/>
                </a:lnTo>
                <a:lnTo>
                  <a:pt x="2218849" y="918129"/>
                </a:lnTo>
                <a:lnTo>
                  <a:pt x="2124525" y="918129"/>
                </a:lnTo>
                <a:lnTo>
                  <a:pt x="2124525" y="1141419"/>
                </a:lnTo>
                <a:cubicBezTo>
                  <a:pt x="2124525" y="1222659"/>
                  <a:pt x="2081685" y="1255854"/>
                  <a:pt x="2039700" y="1255854"/>
                </a:cubicBezTo>
                <a:cubicBezTo>
                  <a:pt x="1992110" y="1255854"/>
                  <a:pt x="1971593" y="1224267"/>
                  <a:pt x="1971593" y="1170643"/>
                </a:cubicBezTo>
                <a:lnTo>
                  <a:pt x="1971593" y="918129"/>
                </a:lnTo>
                <a:lnTo>
                  <a:pt x="1877269" y="918129"/>
                </a:lnTo>
                <a:lnTo>
                  <a:pt x="1877269" y="1184829"/>
                </a:lnTo>
                <a:cubicBezTo>
                  <a:pt x="1877269" y="1282619"/>
                  <a:pt x="1932742" y="1333122"/>
                  <a:pt x="2012058" y="1333122"/>
                </a:cubicBezTo>
                <a:moveTo>
                  <a:pt x="1749698" y="1325177"/>
                </a:moveTo>
                <a:cubicBezTo>
                  <a:pt x="1771926" y="1325177"/>
                  <a:pt x="1796433" y="1322056"/>
                  <a:pt x="1809921" y="1317233"/>
                </a:cubicBezTo>
                <a:lnTo>
                  <a:pt x="1809921" y="1248572"/>
                </a:lnTo>
                <a:cubicBezTo>
                  <a:pt x="1796433" y="1250937"/>
                  <a:pt x="1784559" y="1252544"/>
                  <a:pt x="1775060" y="1252544"/>
                </a:cubicBezTo>
                <a:cubicBezTo>
                  <a:pt x="1735450" y="1252544"/>
                  <a:pt x="1721201" y="1230414"/>
                  <a:pt x="1721201" y="1188612"/>
                </a:cubicBezTo>
                <a:lnTo>
                  <a:pt x="1721201" y="991424"/>
                </a:lnTo>
                <a:lnTo>
                  <a:pt x="1802037" y="991424"/>
                </a:lnTo>
                <a:lnTo>
                  <a:pt x="1802037" y="918034"/>
                </a:lnTo>
                <a:lnTo>
                  <a:pt x="1721201" y="918034"/>
                </a:lnTo>
                <a:lnTo>
                  <a:pt x="1721201" y="799722"/>
                </a:lnTo>
                <a:lnTo>
                  <a:pt x="1629252" y="799722"/>
                </a:lnTo>
                <a:lnTo>
                  <a:pt x="1629252" y="918034"/>
                </a:lnTo>
                <a:lnTo>
                  <a:pt x="1560290" y="918034"/>
                </a:lnTo>
                <a:lnTo>
                  <a:pt x="1560290" y="991424"/>
                </a:lnTo>
                <a:lnTo>
                  <a:pt x="1629252" y="991424"/>
                </a:lnTo>
                <a:lnTo>
                  <a:pt x="1629252" y="1206014"/>
                </a:lnTo>
                <a:cubicBezTo>
                  <a:pt x="1629252" y="1295197"/>
                  <a:pt x="1683966" y="1325177"/>
                  <a:pt x="1749698" y="1325177"/>
                </a:cubicBezTo>
                <a:moveTo>
                  <a:pt x="1392349" y="815516"/>
                </a:moveTo>
                <a:cubicBezTo>
                  <a:pt x="1392349" y="849468"/>
                  <a:pt x="1420086" y="877084"/>
                  <a:pt x="1454187" y="877084"/>
                </a:cubicBezTo>
                <a:cubicBezTo>
                  <a:pt x="1488288" y="877084"/>
                  <a:pt x="1516025" y="849468"/>
                  <a:pt x="1516025" y="815516"/>
                </a:cubicBezTo>
                <a:cubicBezTo>
                  <a:pt x="1516025" y="780807"/>
                  <a:pt x="1488288" y="753191"/>
                  <a:pt x="1454187" y="753191"/>
                </a:cubicBezTo>
                <a:cubicBezTo>
                  <a:pt x="1420086" y="753191"/>
                  <a:pt x="1392349" y="780712"/>
                  <a:pt x="1392349" y="815516"/>
                </a:cubicBezTo>
                <a:moveTo>
                  <a:pt x="1407358" y="1321205"/>
                </a:moveTo>
                <a:lnTo>
                  <a:pt x="1500827" y="1321205"/>
                </a:lnTo>
                <a:lnTo>
                  <a:pt x="1500827" y="918034"/>
                </a:lnTo>
                <a:lnTo>
                  <a:pt x="1407358" y="918034"/>
                </a:lnTo>
                <a:lnTo>
                  <a:pt x="1407358" y="1321205"/>
                </a:lnTo>
                <a:close/>
                <a:moveTo>
                  <a:pt x="1275798" y="1325177"/>
                </a:moveTo>
                <a:cubicBezTo>
                  <a:pt x="1298025" y="1325177"/>
                  <a:pt x="1322532" y="1322056"/>
                  <a:pt x="1336021" y="1317233"/>
                </a:cubicBezTo>
                <a:lnTo>
                  <a:pt x="1336021" y="1248572"/>
                </a:lnTo>
                <a:cubicBezTo>
                  <a:pt x="1322532" y="1250937"/>
                  <a:pt x="1310659" y="1252544"/>
                  <a:pt x="1301160" y="1252544"/>
                </a:cubicBezTo>
                <a:cubicBezTo>
                  <a:pt x="1261549" y="1252544"/>
                  <a:pt x="1247301" y="1230414"/>
                  <a:pt x="1247301" y="1188612"/>
                </a:cubicBezTo>
                <a:lnTo>
                  <a:pt x="1247301" y="991424"/>
                </a:lnTo>
                <a:lnTo>
                  <a:pt x="1328137" y="991424"/>
                </a:lnTo>
                <a:lnTo>
                  <a:pt x="1328137" y="918034"/>
                </a:lnTo>
                <a:lnTo>
                  <a:pt x="1247301" y="918034"/>
                </a:lnTo>
                <a:lnTo>
                  <a:pt x="1247301" y="799722"/>
                </a:lnTo>
                <a:lnTo>
                  <a:pt x="1155352" y="799722"/>
                </a:lnTo>
                <a:lnTo>
                  <a:pt x="1155352" y="918034"/>
                </a:lnTo>
                <a:lnTo>
                  <a:pt x="1086390" y="918034"/>
                </a:lnTo>
                <a:lnTo>
                  <a:pt x="1086390" y="991424"/>
                </a:lnTo>
                <a:lnTo>
                  <a:pt x="1155352" y="991424"/>
                </a:lnTo>
                <a:lnTo>
                  <a:pt x="1155352" y="1206014"/>
                </a:lnTo>
                <a:cubicBezTo>
                  <a:pt x="1155352" y="1295197"/>
                  <a:pt x="1210065" y="1325177"/>
                  <a:pt x="1275798" y="1325177"/>
                </a:cubicBezTo>
                <a:moveTo>
                  <a:pt x="878839" y="1333122"/>
                </a:moveTo>
                <a:cubicBezTo>
                  <a:pt x="981047" y="1333122"/>
                  <a:pt x="1057988" y="1282619"/>
                  <a:pt x="1057988" y="1202136"/>
                </a:cubicBezTo>
                <a:cubicBezTo>
                  <a:pt x="1057988" y="1131962"/>
                  <a:pt x="999380" y="1100374"/>
                  <a:pt x="909805" y="1080608"/>
                </a:cubicBezTo>
                <a:lnTo>
                  <a:pt x="860696" y="1069543"/>
                </a:lnTo>
                <a:cubicBezTo>
                  <a:pt x="815481" y="1060085"/>
                  <a:pt x="796483" y="1049020"/>
                  <a:pt x="796483" y="1023012"/>
                </a:cubicBezTo>
                <a:cubicBezTo>
                  <a:pt x="796483" y="993789"/>
                  <a:pt x="825835" y="975630"/>
                  <a:pt x="866205" y="975630"/>
                </a:cubicBezTo>
                <a:cubicBezTo>
                  <a:pt x="911420" y="975630"/>
                  <a:pt x="939917" y="994545"/>
                  <a:pt x="949415" y="1026890"/>
                </a:cubicBezTo>
                <a:lnTo>
                  <a:pt x="1043740" y="1026890"/>
                </a:lnTo>
                <a:cubicBezTo>
                  <a:pt x="1034241" y="961444"/>
                  <a:pt x="974778" y="906969"/>
                  <a:pt x="867060" y="906969"/>
                </a:cubicBezTo>
                <a:cubicBezTo>
                  <a:pt x="768841" y="906969"/>
                  <a:pt x="700639" y="957472"/>
                  <a:pt x="700639" y="1028497"/>
                </a:cubicBezTo>
                <a:cubicBezTo>
                  <a:pt x="700639" y="1095551"/>
                  <a:pt x="748989" y="1129503"/>
                  <a:pt x="836948" y="1148418"/>
                </a:cubicBezTo>
                <a:lnTo>
                  <a:pt x="884538" y="1158632"/>
                </a:lnTo>
                <a:cubicBezTo>
                  <a:pt x="941626" y="1170454"/>
                  <a:pt x="962239" y="1183883"/>
                  <a:pt x="962239" y="1211499"/>
                </a:cubicBezTo>
                <a:cubicBezTo>
                  <a:pt x="962239" y="1244600"/>
                  <a:pt x="929753" y="1263610"/>
                  <a:pt x="883778" y="1263610"/>
                </a:cubicBezTo>
                <a:cubicBezTo>
                  <a:pt x="825930" y="1263610"/>
                  <a:pt x="795058" y="1235994"/>
                  <a:pt x="787934" y="1195800"/>
                </a:cubicBezTo>
                <a:lnTo>
                  <a:pt x="686486" y="1195800"/>
                </a:lnTo>
                <a:cubicBezTo>
                  <a:pt x="692565" y="1276282"/>
                  <a:pt x="761527" y="1333122"/>
                  <a:pt x="878839" y="1333122"/>
                </a:cubicBezTo>
                <a:moveTo>
                  <a:pt x="271764" y="1321205"/>
                </a:moveTo>
                <a:lnTo>
                  <a:pt x="366088" y="1321205"/>
                </a:lnTo>
                <a:lnTo>
                  <a:pt x="366088" y="1096402"/>
                </a:lnTo>
                <a:cubicBezTo>
                  <a:pt x="366088" y="1016676"/>
                  <a:pt x="410448" y="983574"/>
                  <a:pt x="457182" y="983574"/>
                </a:cubicBezTo>
                <a:cubicBezTo>
                  <a:pt x="506292" y="983574"/>
                  <a:pt x="523770" y="1016676"/>
                  <a:pt x="523770" y="1060936"/>
                </a:cubicBezTo>
                <a:lnTo>
                  <a:pt x="523770" y="1321300"/>
                </a:lnTo>
                <a:lnTo>
                  <a:pt x="618854" y="1321300"/>
                </a:lnTo>
                <a:lnTo>
                  <a:pt x="618854" y="1053087"/>
                </a:lnTo>
                <a:cubicBezTo>
                  <a:pt x="618854" y="958418"/>
                  <a:pt x="565755" y="906307"/>
                  <a:pt x="484159" y="906307"/>
                </a:cubicBezTo>
                <a:cubicBezTo>
                  <a:pt x="425551" y="906307"/>
                  <a:pt x="385086" y="936287"/>
                  <a:pt x="363713" y="970239"/>
                </a:cubicBezTo>
                <a:lnTo>
                  <a:pt x="363713" y="918129"/>
                </a:lnTo>
                <a:lnTo>
                  <a:pt x="271764" y="918129"/>
                </a:lnTo>
                <a:lnTo>
                  <a:pt x="271764" y="1321205"/>
                </a:lnTo>
                <a:lnTo>
                  <a:pt x="271764" y="1321205"/>
                </a:lnTo>
                <a:close/>
                <a:moveTo>
                  <a:pt x="65732" y="1321205"/>
                </a:moveTo>
                <a:lnTo>
                  <a:pt x="164806" y="1321205"/>
                </a:lnTo>
                <a:lnTo>
                  <a:pt x="164806" y="768890"/>
                </a:lnTo>
                <a:lnTo>
                  <a:pt x="65732" y="768890"/>
                </a:lnTo>
                <a:lnTo>
                  <a:pt x="65732" y="1321205"/>
                </a:lnTo>
                <a:lnTo>
                  <a:pt x="65732" y="1321205"/>
                </a:lnTo>
                <a:close/>
                <a:moveTo>
                  <a:pt x="3290040" y="579931"/>
                </a:moveTo>
                <a:cubicBezTo>
                  <a:pt x="3392249" y="579931"/>
                  <a:pt x="3469190" y="529428"/>
                  <a:pt x="3469190" y="448945"/>
                </a:cubicBezTo>
                <a:cubicBezTo>
                  <a:pt x="3469190" y="378771"/>
                  <a:pt x="3410582" y="347183"/>
                  <a:pt x="3321007" y="327417"/>
                </a:cubicBezTo>
                <a:lnTo>
                  <a:pt x="3271898" y="316352"/>
                </a:lnTo>
                <a:cubicBezTo>
                  <a:pt x="3226683" y="306894"/>
                  <a:pt x="3207685" y="295829"/>
                  <a:pt x="3207685" y="269821"/>
                </a:cubicBezTo>
                <a:cubicBezTo>
                  <a:pt x="3207685" y="240597"/>
                  <a:pt x="3237037" y="222534"/>
                  <a:pt x="3277407" y="222534"/>
                </a:cubicBezTo>
                <a:cubicBezTo>
                  <a:pt x="3322622" y="222534"/>
                  <a:pt x="3351119" y="241449"/>
                  <a:pt x="3360617" y="273793"/>
                </a:cubicBezTo>
                <a:lnTo>
                  <a:pt x="3454942" y="273793"/>
                </a:lnTo>
                <a:cubicBezTo>
                  <a:pt x="3445443" y="208348"/>
                  <a:pt x="3385979" y="153873"/>
                  <a:pt x="3278262" y="153873"/>
                </a:cubicBezTo>
                <a:cubicBezTo>
                  <a:pt x="3179948" y="153873"/>
                  <a:pt x="3111841" y="204375"/>
                  <a:pt x="3111841" y="275401"/>
                </a:cubicBezTo>
                <a:cubicBezTo>
                  <a:pt x="3111841" y="342454"/>
                  <a:pt x="3160191" y="376406"/>
                  <a:pt x="3248151" y="395321"/>
                </a:cubicBezTo>
                <a:lnTo>
                  <a:pt x="3295740" y="405535"/>
                </a:lnTo>
                <a:cubicBezTo>
                  <a:pt x="3352828" y="417357"/>
                  <a:pt x="3373441" y="430787"/>
                  <a:pt x="3373441" y="458402"/>
                </a:cubicBezTo>
                <a:cubicBezTo>
                  <a:pt x="3373441" y="491504"/>
                  <a:pt x="3340955" y="510513"/>
                  <a:pt x="3294980" y="510513"/>
                </a:cubicBezTo>
                <a:cubicBezTo>
                  <a:pt x="3237132" y="510513"/>
                  <a:pt x="3206260" y="482897"/>
                  <a:pt x="3199136" y="442703"/>
                </a:cubicBezTo>
                <a:lnTo>
                  <a:pt x="3097688" y="442703"/>
                </a:lnTo>
                <a:cubicBezTo>
                  <a:pt x="3103862" y="523091"/>
                  <a:pt x="3172729" y="579931"/>
                  <a:pt x="3290040" y="579931"/>
                </a:cubicBezTo>
                <a:moveTo>
                  <a:pt x="2747463" y="325052"/>
                </a:moveTo>
                <a:cubicBezTo>
                  <a:pt x="2756202" y="268213"/>
                  <a:pt x="2799802" y="228019"/>
                  <a:pt x="2855276" y="228019"/>
                </a:cubicBezTo>
                <a:cubicBezTo>
                  <a:pt x="2915499" y="228019"/>
                  <a:pt x="2953494" y="266700"/>
                  <a:pt x="2962233" y="325052"/>
                </a:cubicBezTo>
                <a:lnTo>
                  <a:pt x="2747463" y="325052"/>
                </a:lnTo>
                <a:close/>
                <a:moveTo>
                  <a:pt x="2859170" y="579931"/>
                </a:moveTo>
                <a:cubicBezTo>
                  <a:pt x="2959004" y="579931"/>
                  <a:pt x="3023976" y="531792"/>
                  <a:pt x="3045444" y="463131"/>
                </a:cubicBezTo>
                <a:lnTo>
                  <a:pt x="2945610" y="463131"/>
                </a:lnTo>
                <a:cubicBezTo>
                  <a:pt x="2932977" y="486775"/>
                  <a:pt x="2906760" y="505690"/>
                  <a:pt x="2860785" y="505690"/>
                </a:cubicBezTo>
                <a:cubicBezTo>
                  <a:pt x="2797427" y="505690"/>
                  <a:pt x="2750598" y="460672"/>
                  <a:pt x="2745848" y="393619"/>
                </a:cubicBezTo>
                <a:lnTo>
                  <a:pt x="3056462" y="393619"/>
                </a:lnTo>
                <a:cubicBezTo>
                  <a:pt x="3054848" y="240597"/>
                  <a:pt x="2974012" y="153022"/>
                  <a:pt x="2852806" y="153022"/>
                </a:cubicBezTo>
                <a:cubicBezTo>
                  <a:pt x="2742619" y="153022"/>
                  <a:pt x="2649909" y="241354"/>
                  <a:pt x="2649909" y="367611"/>
                </a:cubicBezTo>
                <a:cubicBezTo>
                  <a:pt x="2650004" y="494719"/>
                  <a:pt x="2729985" y="579931"/>
                  <a:pt x="2859170" y="579931"/>
                </a:cubicBezTo>
                <a:moveTo>
                  <a:pt x="2465536" y="62325"/>
                </a:moveTo>
                <a:cubicBezTo>
                  <a:pt x="2465536" y="96277"/>
                  <a:pt x="2493273" y="123893"/>
                  <a:pt x="2527374" y="123893"/>
                </a:cubicBezTo>
                <a:cubicBezTo>
                  <a:pt x="2561475" y="123893"/>
                  <a:pt x="2589211" y="96277"/>
                  <a:pt x="2589211" y="62325"/>
                </a:cubicBezTo>
                <a:cubicBezTo>
                  <a:pt x="2589211" y="27616"/>
                  <a:pt x="2561475" y="0"/>
                  <a:pt x="2527374" y="0"/>
                </a:cubicBezTo>
                <a:cubicBezTo>
                  <a:pt x="2493273" y="0"/>
                  <a:pt x="2465536" y="27616"/>
                  <a:pt x="2465536" y="62325"/>
                </a:cubicBezTo>
                <a:moveTo>
                  <a:pt x="2480639" y="568109"/>
                </a:moveTo>
                <a:lnTo>
                  <a:pt x="2574108" y="568109"/>
                </a:lnTo>
                <a:lnTo>
                  <a:pt x="2574108" y="164938"/>
                </a:lnTo>
                <a:lnTo>
                  <a:pt x="2480639" y="164938"/>
                </a:lnTo>
                <a:lnTo>
                  <a:pt x="2480639" y="568109"/>
                </a:lnTo>
                <a:close/>
                <a:moveTo>
                  <a:pt x="2183703" y="568109"/>
                </a:moveTo>
                <a:lnTo>
                  <a:pt x="2278027" y="568109"/>
                </a:lnTo>
                <a:lnTo>
                  <a:pt x="2278027" y="385864"/>
                </a:lnTo>
                <a:cubicBezTo>
                  <a:pt x="2278027" y="314082"/>
                  <a:pt x="2298640" y="266700"/>
                  <a:pt x="2347749" y="249393"/>
                </a:cubicBezTo>
                <a:cubicBezTo>
                  <a:pt x="2367602" y="242300"/>
                  <a:pt x="2391349" y="240692"/>
                  <a:pt x="2419846" y="243056"/>
                </a:cubicBezTo>
                <a:lnTo>
                  <a:pt x="2419846" y="153116"/>
                </a:lnTo>
                <a:cubicBezTo>
                  <a:pt x="2349269" y="149144"/>
                  <a:pt x="2301775" y="176003"/>
                  <a:pt x="2275653" y="247785"/>
                </a:cubicBezTo>
                <a:lnTo>
                  <a:pt x="2275653" y="164938"/>
                </a:lnTo>
                <a:lnTo>
                  <a:pt x="2183703" y="164938"/>
                </a:lnTo>
                <a:lnTo>
                  <a:pt x="2183703" y="568109"/>
                </a:lnTo>
                <a:close/>
                <a:moveTo>
                  <a:pt x="1778195" y="366098"/>
                </a:moveTo>
                <a:cubicBezTo>
                  <a:pt x="1778195" y="282494"/>
                  <a:pt x="1814671" y="228776"/>
                  <a:pt x="1881258" y="228776"/>
                </a:cubicBezTo>
                <a:cubicBezTo>
                  <a:pt x="1943856" y="228776"/>
                  <a:pt x="1987456" y="286372"/>
                  <a:pt x="1987456" y="366098"/>
                </a:cubicBezTo>
                <a:cubicBezTo>
                  <a:pt x="1987456" y="446581"/>
                  <a:pt x="1943856" y="504933"/>
                  <a:pt x="1881258" y="504933"/>
                </a:cubicBezTo>
                <a:cubicBezTo>
                  <a:pt x="1814576" y="504933"/>
                  <a:pt x="1778195" y="450553"/>
                  <a:pt x="1778195" y="366098"/>
                </a:cubicBezTo>
                <a:moveTo>
                  <a:pt x="1862925" y="579931"/>
                </a:moveTo>
                <a:cubicBezTo>
                  <a:pt x="1921533" y="579931"/>
                  <a:pt x="1964373" y="553923"/>
                  <a:pt x="1985746" y="517606"/>
                </a:cubicBezTo>
                <a:lnTo>
                  <a:pt x="1985746" y="568109"/>
                </a:lnTo>
                <a:lnTo>
                  <a:pt x="2080830" y="568109"/>
                </a:lnTo>
                <a:lnTo>
                  <a:pt x="2080830" y="164938"/>
                </a:lnTo>
                <a:lnTo>
                  <a:pt x="1985746" y="164938"/>
                </a:lnTo>
                <a:lnTo>
                  <a:pt x="1985746" y="217048"/>
                </a:lnTo>
                <a:cubicBezTo>
                  <a:pt x="1964373" y="180732"/>
                  <a:pt x="1921533" y="153116"/>
                  <a:pt x="1862925" y="153116"/>
                </a:cubicBezTo>
                <a:cubicBezTo>
                  <a:pt x="1759862" y="153116"/>
                  <a:pt x="1681496" y="233599"/>
                  <a:pt x="1681496" y="366098"/>
                </a:cubicBezTo>
                <a:cubicBezTo>
                  <a:pt x="1681496" y="498597"/>
                  <a:pt x="1759957" y="579931"/>
                  <a:pt x="1862925" y="579931"/>
                </a:cubicBezTo>
                <a:moveTo>
                  <a:pt x="1398049" y="579931"/>
                </a:moveTo>
                <a:cubicBezTo>
                  <a:pt x="1451148" y="579931"/>
                  <a:pt x="1489998" y="558651"/>
                  <a:pt x="1512131" y="518363"/>
                </a:cubicBezTo>
                <a:lnTo>
                  <a:pt x="1512131" y="568109"/>
                </a:lnTo>
                <a:lnTo>
                  <a:pt x="1604840" y="568109"/>
                </a:lnTo>
                <a:lnTo>
                  <a:pt x="1604840" y="164938"/>
                </a:lnTo>
                <a:lnTo>
                  <a:pt x="1510516" y="164938"/>
                </a:lnTo>
                <a:lnTo>
                  <a:pt x="1510516" y="388228"/>
                </a:lnTo>
                <a:cubicBezTo>
                  <a:pt x="1510516" y="469468"/>
                  <a:pt x="1467771" y="502663"/>
                  <a:pt x="1425691" y="502663"/>
                </a:cubicBezTo>
                <a:cubicBezTo>
                  <a:pt x="1378101" y="502663"/>
                  <a:pt x="1357488" y="471075"/>
                  <a:pt x="1357488" y="417452"/>
                </a:cubicBezTo>
                <a:lnTo>
                  <a:pt x="1357488" y="164938"/>
                </a:lnTo>
                <a:lnTo>
                  <a:pt x="1263164" y="164938"/>
                </a:lnTo>
                <a:lnTo>
                  <a:pt x="1263164" y="431543"/>
                </a:lnTo>
                <a:cubicBezTo>
                  <a:pt x="1263259" y="529428"/>
                  <a:pt x="1318733" y="579931"/>
                  <a:pt x="1398049" y="579931"/>
                </a:cubicBezTo>
                <a:moveTo>
                  <a:pt x="1136734" y="572081"/>
                </a:moveTo>
                <a:cubicBezTo>
                  <a:pt x="1158961" y="572081"/>
                  <a:pt x="1183468" y="568960"/>
                  <a:pt x="1196957" y="564137"/>
                </a:cubicBezTo>
                <a:lnTo>
                  <a:pt x="1196957" y="495476"/>
                </a:lnTo>
                <a:cubicBezTo>
                  <a:pt x="1183468" y="497840"/>
                  <a:pt x="1171595" y="499448"/>
                  <a:pt x="1162096" y="499448"/>
                </a:cubicBezTo>
                <a:cubicBezTo>
                  <a:pt x="1122486" y="499448"/>
                  <a:pt x="1108237" y="477412"/>
                  <a:pt x="1108237" y="435515"/>
                </a:cubicBezTo>
                <a:lnTo>
                  <a:pt x="1108237" y="238233"/>
                </a:lnTo>
                <a:lnTo>
                  <a:pt x="1189073" y="238233"/>
                </a:lnTo>
                <a:lnTo>
                  <a:pt x="1189073" y="164843"/>
                </a:lnTo>
                <a:lnTo>
                  <a:pt x="1108237" y="164843"/>
                </a:lnTo>
                <a:lnTo>
                  <a:pt x="1108237" y="46531"/>
                </a:lnTo>
                <a:lnTo>
                  <a:pt x="1016288" y="46531"/>
                </a:lnTo>
                <a:lnTo>
                  <a:pt x="1016288" y="164843"/>
                </a:lnTo>
                <a:lnTo>
                  <a:pt x="947326" y="164843"/>
                </a:lnTo>
                <a:lnTo>
                  <a:pt x="947326" y="238233"/>
                </a:lnTo>
                <a:lnTo>
                  <a:pt x="1016288" y="238233"/>
                </a:lnTo>
                <a:lnTo>
                  <a:pt x="1016288" y="452823"/>
                </a:lnTo>
                <a:cubicBezTo>
                  <a:pt x="1016288" y="542101"/>
                  <a:pt x="1070906" y="572081"/>
                  <a:pt x="1136734" y="572081"/>
                </a:cubicBezTo>
                <a:moveTo>
                  <a:pt x="734360" y="579931"/>
                </a:moveTo>
                <a:cubicBezTo>
                  <a:pt x="840558" y="579931"/>
                  <a:pt x="907905" y="515998"/>
                  <a:pt x="919019" y="441095"/>
                </a:cubicBezTo>
                <a:lnTo>
                  <a:pt x="825550" y="441095"/>
                </a:lnTo>
                <a:cubicBezTo>
                  <a:pt x="812821" y="476561"/>
                  <a:pt x="785939" y="502663"/>
                  <a:pt x="735975" y="502663"/>
                </a:cubicBezTo>
                <a:cubicBezTo>
                  <a:pt x="678127" y="502663"/>
                  <a:pt x="632152" y="456133"/>
                  <a:pt x="632152" y="367706"/>
                </a:cubicBezTo>
                <a:cubicBezTo>
                  <a:pt x="632152" y="278522"/>
                  <a:pt x="677367" y="231235"/>
                  <a:pt x="738350" y="231235"/>
                </a:cubicBezTo>
                <a:cubicBezTo>
                  <a:pt x="784325" y="231235"/>
                  <a:pt x="812821" y="256486"/>
                  <a:pt x="825550" y="292803"/>
                </a:cubicBezTo>
                <a:lnTo>
                  <a:pt x="918259" y="292803"/>
                </a:lnTo>
                <a:cubicBezTo>
                  <a:pt x="907145" y="217048"/>
                  <a:pt x="842173" y="153967"/>
                  <a:pt x="736735" y="153967"/>
                </a:cubicBezTo>
                <a:cubicBezTo>
                  <a:pt x="620278" y="153967"/>
                  <a:pt x="533079" y="237571"/>
                  <a:pt x="533079" y="367800"/>
                </a:cubicBezTo>
                <a:cubicBezTo>
                  <a:pt x="533079" y="499448"/>
                  <a:pt x="618664" y="579931"/>
                  <a:pt x="734360" y="579931"/>
                </a:cubicBezTo>
                <a:moveTo>
                  <a:pt x="172690" y="370070"/>
                </a:moveTo>
                <a:lnTo>
                  <a:pt x="209926" y="261971"/>
                </a:lnTo>
                <a:cubicBezTo>
                  <a:pt x="225789" y="220926"/>
                  <a:pt x="240797" y="174395"/>
                  <a:pt x="259035" y="119164"/>
                </a:cubicBezTo>
                <a:lnTo>
                  <a:pt x="259795" y="119164"/>
                </a:lnTo>
                <a:cubicBezTo>
                  <a:pt x="278793" y="174395"/>
                  <a:pt x="294656" y="221777"/>
                  <a:pt x="308904" y="261215"/>
                </a:cubicBezTo>
                <a:lnTo>
                  <a:pt x="346140" y="370070"/>
                </a:lnTo>
                <a:lnTo>
                  <a:pt x="172690" y="370070"/>
                </a:lnTo>
                <a:close/>
                <a:moveTo>
                  <a:pt x="0" y="568109"/>
                </a:moveTo>
                <a:lnTo>
                  <a:pt x="103823" y="568109"/>
                </a:lnTo>
                <a:lnTo>
                  <a:pt x="143433" y="452917"/>
                </a:lnTo>
                <a:lnTo>
                  <a:pt x="374827" y="452917"/>
                </a:lnTo>
                <a:lnTo>
                  <a:pt x="414437" y="568109"/>
                </a:lnTo>
                <a:lnTo>
                  <a:pt x="520635" y="568109"/>
                </a:lnTo>
                <a:lnTo>
                  <a:pt x="316124" y="15794"/>
                </a:lnTo>
                <a:lnTo>
                  <a:pt x="206791" y="15794"/>
                </a:lnTo>
                <a:lnTo>
                  <a:pt x="0" y="568109"/>
                </a:lnTo>
                <a:close/>
              </a:path>
            </a:pathLst>
          </a:custGeom>
          <a:solidFill>
            <a:schemeClr val="bg1"/>
          </a:solidFill>
          <a:ln w="9499" cap="flat">
            <a:noFill/>
            <a:prstDash val="solid"/>
            <a:miter/>
          </a:ln>
        </p:spPr>
        <p:txBody>
          <a:bodyPr rtlCol="0" anchor="ctr"/>
          <a:lstStyle/>
          <a:p>
            <a:endParaRPr lang="en-US"/>
          </a:p>
        </p:txBody>
      </p:sp>
      <p:sp>
        <p:nvSpPr>
          <p:cNvPr id="21" name="Picture Placeholder 20">
            <a:extLst>
              <a:ext uri="{FF2B5EF4-FFF2-40B4-BE49-F238E27FC236}">
                <a16:creationId xmlns:a16="http://schemas.microsoft.com/office/drawing/2014/main" id="{EB1CCA5B-9CF3-3D9F-2FAF-8ADCA0DD54D0}"/>
              </a:ext>
            </a:extLst>
          </p:cNvPr>
          <p:cNvSpPr>
            <a:spLocks noGrp="1"/>
          </p:cNvSpPr>
          <p:nvPr>
            <p:ph type="pic" sz="quarter" idx="10"/>
          </p:nvPr>
        </p:nvSpPr>
        <p:spPr>
          <a:xfrm>
            <a:off x="7389936" y="2057498"/>
            <a:ext cx="3704784" cy="3705082"/>
          </a:xfrm>
          <a:custGeom>
            <a:avLst/>
            <a:gdLst>
              <a:gd name="connsiteX0" fmla="*/ 1517053 w 3034108"/>
              <a:gd name="connsiteY0" fmla="*/ 0 h 3034353"/>
              <a:gd name="connsiteX1" fmla="*/ 3034108 w 3034108"/>
              <a:gd name="connsiteY1" fmla="*/ 1517053 h 3034353"/>
              <a:gd name="connsiteX2" fmla="*/ 1517053 w 3034108"/>
              <a:gd name="connsiteY2" fmla="*/ 3034353 h 3034353"/>
              <a:gd name="connsiteX3" fmla="*/ 0 w 3034108"/>
              <a:gd name="connsiteY3" fmla="*/ 1517053 h 3034353"/>
              <a:gd name="connsiteX4" fmla="*/ 1517053 w 3034108"/>
              <a:gd name="connsiteY4" fmla="*/ 0 h 3034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4108" h="3034353">
                <a:moveTo>
                  <a:pt x="1517053" y="0"/>
                </a:moveTo>
                <a:cubicBezTo>
                  <a:pt x="2354917" y="0"/>
                  <a:pt x="3034108" y="679191"/>
                  <a:pt x="3034108" y="1517053"/>
                </a:cubicBezTo>
                <a:cubicBezTo>
                  <a:pt x="3034108" y="2355161"/>
                  <a:pt x="2354917" y="3034353"/>
                  <a:pt x="1517053" y="3034353"/>
                </a:cubicBezTo>
                <a:cubicBezTo>
                  <a:pt x="679191" y="3034353"/>
                  <a:pt x="0" y="2355161"/>
                  <a:pt x="0" y="1517053"/>
                </a:cubicBezTo>
                <a:cubicBezTo>
                  <a:pt x="0" y="679191"/>
                  <a:pt x="679191" y="0"/>
                  <a:pt x="1517053" y="0"/>
                </a:cubicBezTo>
                <a:close/>
              </a:path>
            </a:pathLst>
          </a:custGeom>
          <a:solidFill>
            <a:schemeClr val="accent1"/>
          </a:solidFill>
        </p:spPr>
        <p:txBody>
          <a:bodyPr wrap="square" anchor="ctr" anchorCtr="0">
            <a:noAutofit/>
          </a:bodyPr>
          <a:lstStyle>
            <a:lvl1pPr algn="ctr">
              <a:defRPr sz="1000">
                <a:solidFill>
                  <a:schemeClr val="bg1"/>
                </a:solidFill>
              </a:defRPr>
            </a:lvl1pPr>
          </a:lstStyle>
          <a:p>
            <a:endParaRPr lang="en-US"/>
          </a:p>
        </p:txBody>
      </p:sp>
      <p:sp>
        <p:nvSpPr>
          <p:cNvPr id="3" name="Footer Placeholder 4">
            <a:extLst>
              <a:ext uri="{FF2B5EF4-FFF2-40B4-BE49-F238E27FC236}">
                <a16:creationId xmlns:a16="http://schemas.microsoft.com/office/drawing/2014/main" id="{F4C3B3E4-F5E6-D500-4ECE-A675832895B9}"/>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9119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957E79-DEA8-79CD-9E4E-5D2FE921BB11}"/>
              </a:ext>
            </a:extLst>
          </p:cNvPr>
          <p:cNvSpPr>
            <a:spLocks noGrp="1"/>
          </p:cNvSpPr>
          <p:nvPr>
            <p:ph type="title"/>
          </p:nvPr>
        </p:nvSpPr>
        <p:spPr>
          <a:xfrm>
            <a:off x="326848" y="288390"/>
            <a:ext cx="11554001" cy="101607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2EAF8F9D-C689-B18D-09AF-9B4C40550649}"/>
              </a:ext>
            </a:extLst>
          </p:cNvPr>
          <p:cNvSpPr>
            <a:spLocks noGrp="1"/>
          </p:cNvSpPr>
          <p:nvPr>
            <p:ph type="body" idx="1"/>
          </p:nvPr>
        </p:nvSpPr>
        <p:spPr>
          <a:xfrm>
            <a:off x="352424" y="1493113"/>
            <a:ext cx="11528425" cy="4351338"/>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03030489-BEFE-3F81-C3A1-A8FAC2B087EE}"/>
              </a:ext>
            </a:extLst>
          </p:cNvPr>
          <p:cNvSpPr>
            <a:spLocks noGrp="1"/>
          </p:cNvSpPr>
          <p:nvPr>
            <p:ph type="dt" sz="half" idx="2"/>
          </p:nvPr>
        </p:nvSpPr>
        <p:spPr>
          <a:xfrm>
            <a:off x="9150438" y="298318"/>
            <a:ext cx="2743200" cy="365125"/>
          </a:xfrm>
          <a:prstGeom prst="rect">
            <a:avLst/>
          </a:prstGeom>
        </p:spPr>
        <p:txBody>
          <a:bodyPr vert="horz" lIns="0" tIns="0" rIns="0" bIns="0" rtlCol="0" anchor="t" anchorCtr="0">
            <a:noAutofit/>
          </a:bodyPr>
          <a:lstStyle>
            <a:lvl1pPr algn="r">
              <a:defRPr sz="1000">
                <a:solidFill>
                  <a:schemeClr val="tx2"/>
                </a:solidFill>
              </a:defRPr>
            </a:lvl1pPr>
          </a:lstStyle>
          <a:p>
            <a:endParaRPr lang="en-GB" dirty="0"/>
          </a:p>
        </p:txBody>
      </p:sp>
      <p:sp>
        <p:nvSpPr>
          <p:cNvPr id="6" name="Slide Number Placeholder 5">
            <a:extLst>
              <a:ext uri="{FF2B5EF4-FFF2-40B4-BE49-F238E27FC236}">
                <a16:creationId xmlns:a16="http://schemas.microsoft.com/office/drawing/2014/main" id="{7D749530-956E-B9F1-B7EE-49FFED17FEA9}"/>
              </a:ext>
            </a:extLst>
          </p:cNvPr>
          <p:cNvSpPr>
            <a:spLocks noGrp="1"/>
          </p:cNvSpPr>
          <p:nvPr>
            <p:ph type="sldNum" sz="quarter" idx="4"/>
          </p:nvPr>
        </p:nvSpPr>
        <p:spPr>
          <a:xfrm>
            <a:off x="11467577" y="6400800"/>
            <a:ext cx="416447" cy="186484"/>
          </a:xfrm>
          <a:prstGeom prst="rect">
            <a:avLst/>
          </a:prstGeom>
        </p:spPr>
        <p:txBody>
          <a:bodyPr vert="horz" lIns="0" tIns="0" rIns="0" bIns="0" rtlCol="0" anchor="b" anchorCtr="0">
            <a:noAutofit/>
          </a:bodyPr>
          <a:lstStyle>
            <a:lvl1pPr algn="r">
              <a:defRPr sz="1000" b="0" i="0">
                <a:solidFill>
                  <a:schemeClr val="tx2"/>
                </a:solidFill>
                <a:latin typeface="ABC Oracle Medium" panose="020B0504040202060203" pitchFamily="34" charset="77"/>
              </a:defRPr>
            </a:lvl1pPr>
          </a:lstStyle>
          <a:p>
            <a:fld id="{741AFF56-1126-4107-9C02-BC0EFBF16431}" type="slidenum">
              <a:rPr lang="en-GB" smtClean="0"/>
              <a:pPr/>
              <a:t>‹#›</a:t>
            </a:fld>
            <a:endParaRPr lang="en-GB" dirty="0"/>
          </a:p>
        </p:txBody>
      </p:sp>
      <p:sp>
        <p:nvSpPr>
          <p:cNvPr id="7" name="Footer Placeholder 6">
            <a:extLst>
              <a:ext uri="{FF2B5EF4-FFF2-40B4-BE49-F238E27FC236}">
                <a16:creationId xmlns:a16="http://schemas.microsoft.com/office/drawing/2014/main" id="{B027F68E-C428-A4D9-BBBD-028E82BC8E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GB" dirty="0"/>
              <a:t>Presented at the 2025 All Actuaries Summit</a:t>
            </a:r>
          </a:p>
        </p:txBody>
      </p:sp>
    </p:spTree>
    <p:extLst>
      <p:ext uri="{BB962C8B-B14F-4D97-AF65-F5344CB8AC3E}">
        <p14:creationId xmlns:p14="http://schemas.microsoft.com/office/powerpoint/2010/main" val="252882584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8" r:id="rId3"/>
    <p:sldLayoutId id="2147483664" r:id="rId4"/>
    <p:sldLayoutId id="2147483665" r:id="rId5"/>
    <p:sldLayoutId id="2147483650" r:id="rId6"/>
    <p:sldLayoutId id="2147483654" r:id="rId7"/>
    <p:sldLayoutId id="2147483666" r:id="rId8"/>
    <p:sldLayoutId id="2147483653" r:id="rId9"/>
    <p:sldLayoutId id="2147483655" r:id="rId10"/>
    <p:sldLayoutId id="2147483652" r:id="rId11"/>
    <p:sldLayoutId id="2147483656" r:id="rId12"/>
    <p:sldLayoutId id="2147483657" r:id="rId13"/>
    <p:sldLayoutId id="2147483658" r:id="rId14"/>
    <p:sldLayoutId id="2147483659" r:id="rId15"/>
    <p:sldLayoutId id="2147483660" r:id="rId16"/>
    <p:sldLayoutId id="2147483661" r:id="rId17"/>
    <p:sldLayoutId id="2147483662" r:id="rId18"/>
    <p:sldLayoutId id="2147483667" r:id="rId19"/>
    <p:sldLayoutId id="2147483663" r:id="rId20"/>
    <p:sldLayoutId id="2147483763" r:id="rId21"/>
    <p:sldLayoutId id="2147483764" r:id="rId22"/>
    <p:sldLayoutId id="2147483765" r:id="rId23"/>
  </p:sldLayoutIdLst>
  <p:hf hdr="0" ftr="0" dt="0"/>
  <p:txStyles>
    <p:titleStyle>
      <a:lvl1pPr algn="l" defTabSz="914400" rtl="0" eaLnBrk="1" latinLnBrk="0" hangingPunct="1">
        <a:lnSpc>
          <a:spcPct val="90000"/>
        </a:lnSpc>
        <a:spcBef>
          <a:spcPct val="0"/>
        </a:spcBef>
        <a:buNone/>
        <a:defRPr sz="31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4762"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00" userDrawn="1">
          <p15:clr>
            <a:srgbClr val="F26B43"/>
          </p15:clr>
        </p15:guide>
        <p15:guide id="4" pos="222" userDrawn="1">
          <p15:clr>
            <a:srgbClr val="F26B43"/>
          </p15:clr>
        </p15:guide>
        <p15:guide id="5" orient="horz" pos="4125" userDrawn="1">
          <p15:clr>
            <a:srgbClr val="F26B43"/>
          </p15:clr>
        </p15:guide>
        <p15:guide id="6" pos="7484" userDrawn="1">
          <p15:clr>
            <a:srgbClr val="F26B43"/>
          </p15:clr>
        </p15:guide>
        <p15:guide id="7" orient="horz" pos="958" userDrawn="1">
          <p15:clr>
            <a:srgbClr val="F26B43"/>
          </p15:clr>
        </p15:guide>
        <p15:guide id="8" pos="1269" userDrawn="1">
          <p15:clr>
            <a:srgbClr val="F26B43"/>
          </p15:clr>
        </p15:guide>
        <p15:guide id="9" pos="329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archivo.alde.es/encuentros.alde.es/anteriores/xviieea/trabajos/t/pdf/85.pdf" TargetMode="External"/><Relationship Id="rId2" Type="http://schemas.openxmlformats.org/officeDocument/2006/relationships/hyperlink" Target="https://aga.gov.au/publications/life-tables/australian-life-tables-2020-22" TargetMode="Externa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2DD06-C964-CF6A-77C8-CA245EBA130F}"/>
              </a:ext>
            </a:extLst>
          </p:cNvPr>
          <p:cNvSpPr>
            <a:spLocks noGrp="1"/>
          </p:cNvSpPr>
          <p:nvPr>
            <p:ph type="title"/>
          </p:nvPr>
        </p:nvSpPr>
        <p:spPr/>
        <p:txBody>
          <a:bodyPr>
            <a:normAutofit fontScale="90000"/>
          </a:bodyPr>
          <a:lstStyle/>
          <a:p>
            <a:r>
              <a:rPr lang="en-US" dirty="0"/>
              <a:t>Can Improving Longevity Literacy Motivate Interest In Life Annuities?</a:t>
            </a:r>
          </a:p>
        </p:txBody>
      </p:sp>
      <p:sp>
        <p:nvSpPr>
          <p:cNvPr id="3" name="Subtitle 2">
            <a:extLst>
              <a:ext uri="{FF2B5EF4-FFF2-40B4-BE49-F238E27FC236}">
                <a16:creationId xmlns:a16="http://schemas.microsoft.com/office/drawing/2014/main" id="{26C366F4-7949-6A5E-2C2B-244724097677}"/>
              </a:ext>
            </a:extLst>
          </p:cNvPr>
          <p:cNvSpPr>
            <a:spLocks noGrp="1"/>
          </p:cNvSpPr>
          <p:nvPr>
            <p:ph type="subTitle" idx="1"/>
          </p:nvPr>
        </p:nvSpPr>
        <p:spPr>
          <a:xfrm>
            <a:off x="293236" y="2367707"/>
            <a:ext cx="5802764" cy="1598604"/>
          </a:xfrm>
        </p:spPr>
        <p:txBody>
          <a:bodyPr/>
          <a:lstStyle/>
          <a:p>
            <a:r>
              <a:rPr lang="en-US" dirty="0"/>
              <a:t>Professor Hazel Bateman</a:t>
            </a:r>
          </a:p>
          <a:p>
            <a:r>
              <a:rPr lang="en-US" dirty="0"/>
              <a:t>Risk &amp; Actuarial Studies, UNSW Sydney</a:t>
            </a:r>
          </a:p>
          <a:p>
            <a:r>
              <a:rPr lang="en-US" dirty="0"/>
              <a:t>June 2025</a:t>
            </a:r>
          </a:p>
        </p:txBody>
      </p:sp>
      <p:sp>
        <p:nvSpPr>
          <p:cNvPr id="4" name="Footer Placeholder 4">
            <a:extLst>
              <a:ext uri="{FF2B5EF4-FFF2-40B4-BE49-F238E27FC236}">
                <a16:creationId xmlns:a16="http://schemas.microsoft.com/office/drawing/2014/main" id="{287D73BF-4D38-017E-B51B-023917F25E83}"/>
              </a:ext>
            </a:extLst>
          </p:cNvPr>
          <p:cNvSpPr>
            <a:spLocks noGrp="1"/>
          </p:cNvSpPr>
          <p:nvPr>
            <p:ph type="ftr" sz="quarter" idx="3"/>
          </p:nvPr>
        </p:nvSpPr>
        <p:spPr>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accent1"/>
                </a:solidFill>
              </a:rPr>
              <a:t>Presented at the 2025 All Actuaries Summit</a:t>
            </a:r>
          </a:p>
        </p:txBody>
      </p:sp>
    </p:spTree>
    <p:extLst>
      <p:ext uri="{BB962C8B-B14F-4D97-AF65-F5344CB8AC3E}">
        <p14:creationId xmlns:p14="http://schemas.microsoft.com/office/powerpoint/2010/main" val="101252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2526E-128B-D6F9-9F4D-E859B0D7BE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190C88-D421-2B06-9777-F6B1C4A267DD}"/>
              </a:ext>
            </a:extLst>
          </p:cNvPr>
          <p:cNvSpPr>
            <a:spLocks noGrp="1"/>
          </p:cNvSpPr>
          <p:nvPr>
            <p:ph type="title"/>
          </p:nvPr>
        </p:nvSpPr>
        <p:spPr/>
        <p:txBody>
          <a:bodyPr>
            <a:noAutofit/>
          </a:bodyPr>
          <a:lstStyle/>
          <a:p>
            <a:r>
              <a:rPr lang="en-US" sz="3600" dirty="0">
                <a:solidFill>
                  <a:srgbClr val="0066FF"/>
                </a:solidFill>
              </a:rPr>
              <a:t>We explore the role of longevity literacy in building INTEREST in annuities (lifetime income products)</a:t>
            </a:r>
          </a:p>
        </p:txBody>
      </p:sp>
      <p:sp>
        <p:nvSpPr>
          <p:cNvPr id="8" name="Content Placeholder 4">
            <a:extLst>
              <a:ext uri="{FF2B5EF4-FFF2-40B4-BE49-F238E27FC236}">
                <a16:creationId xmlns:a16="http://schemas.microsoft.com/office/drawing/2014/main" id="{786E4A79-9E23-7E5A-C340-25A710C1036A}"/>
              </a:ext>
            </a:extLst>
          </p:cNvPr>
          <p:cNvSpPr>
            <a:spLocks noGrp="1"/>
          </p:cNvSpPr>
          <p:nvPr>
            <p:ph idx="1"/>
          </p:nvPr>
        </p:nvSpPr>
        <p:spPr>
          <a:xfrm>
            <a:off x="426558" y="1520098"/>
            <a:ext cx="11354579" cy="5337902"/>
          </a:xfrm>
        </p:spPr>
        <p:txBody>
          <a:bodyPr>
            <a:normAutofit/>
          </a:bodyPr>
          <a:lstStyle/>
          <a:p>
            <a:pPr marL="285750" indent="-285750">
              <a:spcBef>
                <a:spcPts val="1200"/>
              </a:spcBef>
              <a:spcAft>
                <a:spcPts val="0"/>
              </a:spcAft>
              <a:buFont typeface="Wingdings" panose="05000000000000000000" pitchFamily="2" charset="2"/>
              <a:buChar char="§"/>
            </a:pPr>
            <a:r>
              <a:rPr lang="en-US" sz="2800" dirty="0"/>
              <a:t>For people to have </a:t>
            </a:r>
            <a:r>
              <a:rPr lang="en-US" sz="2800" b="1" dirty="0"/>
              <a:t>good longevity literacy</a:t>
            </a:r>
            <a:r>
              <a:rPr lang="en-US" sz="2800" dirty="0"/>
              <a:t>, they need to:</a:t>
            </a:r>
          </a:p>
          <a:p>
            <a:pPr marL="698500" lvl="2" indent="-342900">
              <a:spcBef>
                <a:spcPts val="1200"/>
              </a:spcBef>
              <a:buFont typeface="Courier New" panose="02070309020205020404" pitchFamily="49" charset="0"/>
              <a:buChar char="o"/>
            </a:pPr>
            <a:r>
              <a:rPr lang="en-US" sz="2800" b="1" dirty="0"/>
              <a:t>Understand how long they might live</a:t>
            </a:r>
            <a:r>
              <a:rPr lang="en-US" sz="2800" dirty="0"/>
              <a:t>: e.g., awareness of average life expectancy; survival probabilities</a:t>
            </a:r>
          </a:p>
          <a:p>
            <a:pPr marL="698500" lvl="2" indent="-342900">
              <a:spcBef>
                <a:spcPts val="1200"/>
              </a:spcBef>
              <a:buFont typeface="Courier New" panose="02070309020205020404" pitchFamily="49" charset="0"/>
              <a:buChar char="o"/>
            </a:pPr>
            <a:r>
              <a:rPr lang="en-US" sz="2800" b="1" dirty="0"/>
              <a:t>Understand the financial implications of living long</a:t>
            </a:r>
            <a:r>
              <a:rPr lang="en-US" sz="2800" dirty="0"/>
              <a:t>: e.g., outlive savings</a:t>
            </a:r>
          </a:p>
          <a:p>
            <a:pPr marL="347662" lvl="1" indent="-342900">
              <a:spcBef>
                <a:spcPts val="1200"/>
              </a:spcBef>
              <a:buFont typeface="Wingdings" panose="05000000000000000000" pitchFamily="2" charset="2"/>
              <a:buChar char="§"/>
            </a:pPr>
            <a:endParaRPr lang="en-US" sz="2800" dirty="0"/>
          </a:p>
          <a:p>
            <a:pPr marL="347662" lvl="1" indent="-342900">
              <a:spcBef>
                <a:spcPts val="1200"/>
              </a:spcBef>
              <a:buFont typeface="Wingdings" panose="05000000000000000000" pitchFamily="2" charset="2"/>
              <a:buChar char="§"/>
            </a:pPr>
            <a:r>
              <a:rPr lang="en-US" sz="2800" dirty="0"/>
              <a:t>People tend to </a:t>
            </a:r>
            <a:r>
              <a:rPr lang="en-US" sz="2800" b="1" dirty="0"/>
              <a:t>underestimate their longevity </a:t>
            </a:r>
            <a:r>
              <a:rPr lang="en-US" sz="2800" dirty="0"/>
              <a:t>– yet higher survival expectations are associated with higher saving and interest in/demand for retirement insurance products </a:t>
            </a:r>
            <a:r>
              <a:rPr lang="en-US" sz="2000" dirty="0"/>
              <a:t>(Heimer et al., 2019; Hurwitz et al., 2022; Teppa &amp; Lafourade, 2013; Wu et al., 2015)</a:t>
            </a:r>
          </a:p>
        </p:txBody>
      </p:sp>
      <p:sp>
        <p:nvSpPr>
          <p:cNvPr id="4" name="Slide Number Placeholder 3">
            <a:extLst>
              <a:ext uri="{FF2B5EF4-FFF2-40B4-BE49-F238E27FC236}">
                <a16:creationId xmlns:a16="http://schemas.microsoft.com/office/drawing/2014/main" id="{8A6BDAD7-778B-7D66-1990-9A54F73278E0}"/>
              </a:ext>
            </a:extLst>
          </p:cNvPr>
          <p:cNvSpPr>
            <a:spLocks noGrp="1"/>
          </p:cNvSpPr>
          <p:nvPr>
            <p:ph type="sldNum" sz="quarter" idx="12"/>
          </p:nvPr>
        </p:nvSpPr>
        <p:spPr/>
        <p:txBody>
          <a:bodyPr/>
          <a:lstStyle/>
          <a:p>
            <a:fld id="{741AFF56-1126-4107-9C02-BC0EFBF16431}" type="slidenum">
              <a:rPr lang="en-GB" smtClean="0"/>
              <a:pPr/>
              <a:t>10</a:t>
            </a:fld>
            <a:endParaRPr lang="en-GB" dirty="0"/>
          </a:p>
        </p:txBody>
      </p:sp>
      <p:sp>
        <p:nvSpPr>
          <p:cNvPr id="5" name="Footer Placeholder 4">
            <a:extLst>
              <a:ext uri="{FF2B5EF4-FFF2-40B4-BE49-F238E27FC236}">
                <a16:creationId xmlns:a16="http://schemas.microsoft.com/office/drawing/2014/main" id="{13249822-6FA5-F9B3-E2D4-3E2752082657}"/>
              </a:ext>
            </a:extLst>
          </p:cNvPr>
          <p:cNvSpPr>
            <a:spLocks noGrp="1"/>
          </p:cNvSpPr>
          <p:nvPr>
            <p:ph type="ftr" sz="quarter" idx="3"/>
          </p:nvPr>
        </p:nvSpPr>
        <p:spPr>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accent1"/>
                </a:solidFill>
              </a:rPr>
              <a:t>Presented at the 2025 All Actuaries Summit</a:t>
            </a:r>
          </a:p>
        </p:txBody>
      </p:sp>
    </p:spTree>
    <p:extLst>
      <p:ext uri="{BB962C8B-B14F-4D97-AF65-F5344CB8AC3E}">
        <p14:creationId xmlns:p14="http://schemas.microsoft.com/office/powerpoint/2010/main" val="2408410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57E3C-1FF3-5992-E170-00398C8777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532087-9F18-7884-A3CB-9A081548CFD2}"/>
              </a:ext>
            </a:extLst>
          </p:cNvPr>
          <p:cNvSpPr>
            <a:spLocks noGrp="1"/>
          </p:cNvSpPr>
          <p:nvPr>
            <p:ph type="title"/>
          </p:nvPr>
        </p:nvSpPr>
        <p:spPr>
          <a:xfrm>
            <a:off x="326848" y="288390"/>
            <a:ext cx="11557175" cy="569450"/>
          </a:xfrm>
        </p:spPr>
        <p:txBody>
          <a:bodyPr>
            <a:normAutofit/>
          </a:bodyPr>
          <a:lstStyle/>
          <a:p>
            <a:r>
              <a:rPr lang="en-US" sz="3600" dirty="0"/>
              <a:t>Key research questions</a:t>
            </a:r>
          </a:p>
        </p:txBody>
      </p:sp>
      <p:sp>
        <p:nvSpPr>
          <p:cNvPr id="4" name="Slide Number Placeholder 3">
            <a:extLst>
              <a:ext uri="{FF2B5EF4-FFF2-40B4-BE49-F238E27FC236}">
                <a16:creationId xmlns:a16="http://schemas.microsoft.com/office/drawing/2014/main" id="{EA1E5CA4-47C5-DAB0-1B9A-FC5745AE6E4A}"/>
              </a:ext>
            </a:extLst>
          </p:cNvPr>
          <p:cNvSpPr>
            <a:spLocks noGrp="1"/>
          </p:cNvSpPr>
          <p:nvPr>
            <p:ph type="sldNum" sz="quarter" idx="12"/>
          </p:nvPr>
        </p:nvSpPr>
        <p:spPr/>
        <p:txBody>
          <a:bodyPr/>
          <a:lstStyle/>
          <a:p>
            <a:fld id="{741AFF56-1126-4107-9C02-BC0EFBF16431}" type="slidenum">
              <a:rPr lang="en-GB" smtClean="0"/>
              <a:pPr/>
              <a:t>11</a:t>
            </a:fld>
            <a:endParaRPr lang="en-GB" dirty="0"/>
          </a:p>
        </p:txBody>
      </p:sp>
      <p:sp>
        <p:nvSpPr>
          <p:cNvPr id="5" name="Footer Placeholder 4">
            <a:extLst>
              <a:ext uri="{FF2B5EF4-FFF2-40B4-BE49-F238E27FC236}">
                <a16:creationId xmlns:a16="http://schemas.microsoft.com/office/drawing/2014/main" id="{C6C9B85A-9CF4-82B1-820B-69100A26AD9F}"/>
              </a:ext>
            </a:extLst>
          </p:cNvPr>
          <p:cNvSpPr>
            <a:spLocks noGrp="1"/>
          </p:cNvSpPr>
          <p:nvPr>
            <p:ph type="ftr" sz="quarter" idx="3"/>
          </p:nvPr>
        </p:nvSpPr>
        <p:spPr>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accent1"/>
                </a:solidFill>
              </a:rPr>
              <a:t>Presented at the 2025 All Actuaries Summit</a:t>
            </a:r>
          </a:p>
        </p:txBody>
      </p:sp>
      <p:sp>
        <p:nvSpPr>
          <p:cNvPr id="6" name="Content Placeholder 4">
            <a:extLst>
              <a:ext uri="{FF2B5EF4-FFF2-40B4-BE49-F238E27FC236}">
                <a16:creationId xmlns:a16="http://schemas.microsoft.com/office/drawing/2014/main" id="{76592791-76DB-7C28-5C91-A2AE819CD0DB}"/>
              </a:ext>
            </a:extLst>
          </p:cNvPr>
          <p:cNvSpPr txBox="1">
            <a:spLocks/>
          </p:cNvSpPr>
          <p:nvPr/>
        </p:nvSpPr>
        <p:spPr>
          <a:xfrm>
            <a:off x="559324" y="1293555"/>
            <a:ext cx="11167620" cy="3487518"/>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tx1"/>
                </a:solidFill>
                <a:latin typeface="+mn-lt"/>
                <a:ea typeface="+mn-ea"/>
                <a:cs typeface="+mn-cs"/>
              </a:defRPr>
            </a:lvl1pPr>
            <a:lvl2pPr marL="4762" indent="0" algn="l" defTabSz="914400" rtl="0" eaLnBrk="1" latinLnBrk="0" hangingPunct="1">
              <a:lnSpc>
                <a:spcPct val="100000"/>
              </a:lnSpc>
              <a:spcBef>
                <a:spcPts val="0"/>
              </a:spcBef>
              <a:buFont typeface="Arial" panose="020B0604020202020204" pitchFamily="34" charset="0"/>
              <a:buNone/>
              <a:tabLst/>
              <a:defRPr sz="1400" kern="1200">
                <a:solidFill>
                  <a:schemeClr val="tx1"/>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tx1"/>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tx1"/>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spcAft>
                <a:spcPts val="0"/>
              </a:spcAft>
            </a:pPr>
            <a:r>
              <a:rPr lang="en-US" sz="2800" dirty="0"/>
              <a:t>Can we motivate INTEREST in annuities (lifetime income products) though:</a:t>
            </a:r>
          </a:p>
          <a:p>
            <a:pPr marL="514350" indent="-514350">
              <a:spcAft>
                <a:spcPts val="0"/>
              </a:spcAft>
              <a:buAutoNum type="arabicPeriod"/>
            </a:pPr>
            <a:r>
              <a:rPr lang="en-US" sz="2800" dirty="0"/>
              <a:t>Eliciting individuals’ longevity beliefs – subjective life expectancy, subjective survival probabilities? </a:t>
            </a:r>
          </a:p>
          <a:p>
            <a:pPr marL="514350" indent="-514350">
              <a:spcAft>
                <a:spcPts val="0"/>
              </a:spcAft>
              <a:buAutoNum type="arabicPeriod"/>
            </a:pPr>
            <a:r>
              <a:rPr lang="en-US" sz="2800" dirty="0"/>
              <a:t>Providing individuals with ‘objective’ longevity information </a:t>
            </a:r>
            <a:r>
              <a:rPr lang="en-US" sz="2800" dirty="0">
                <a:sym typeface="Wingdings" panose="05000000000000000000" pitchFamily="2" charset="2"/>
              </a:rPr>
              <a:t></a:t>
            </a:r>
            <a:r>
              <a:rPr lang="en-US" sz="2800" dirty="0"/>
              <a:t> feedback?</a:t>
            </a:r>
          </a:p>
          <a:p>
            <a:pPr marL="514350" indent="-514350">
              <a:spcAft>
                <a:spcPts val="0"/>
              </a:spcAft>
              <a:buAutoNum type="arabicPeriod"/>
            </a:pPr>
            <a:r>
              <a:rPr lang="en-US" sz="2800" dirty="0"/>
              <a:t>Presentation of financial consequence information that describes a scenario in which savings can be exhausted?</a:t>
            </a:r>
          </a:p>
          <a:p>
            <a:pPr marL="514350" indent="-514350">
              <a:spcAft>
                <a:spcPts val="0"/>
              </a:spcAft>
              <a:buAutoNum type="arabicPeriod"/>
            </a:pPr>
            <a:r>
              <a:rPr lang="en-US" sz="2800" dirty="0"/>
              <a:t>Combinations of the above?</a:t>
            </a:r>
          </a:p>
          <a:p>
            <a:pPr marL="514350" indent="-514350">
              <a:spcBef>
                <a:spcPts val="1200"/>
              </a:spcBef>
              <a:spcAft>
                <a:spcPts val="0"/>
              </a:spcAft>
              <a:buAutoNum type="arabicPeriod"/>
            </a:pPr>
            <a:endParaRPr lang="en-US" sz="2800" dirty="0"/>
          </a:p>
        </p:txBody>
      </p:sp>
    </p:spTree>
    <p:extLst>
      <p:ext uri="{BB962C8B-B14F-4D97-AF65-F5344CB8AC3E}">
        <p14:creationId xmlns:p14="http://schemas.microsoft.com/office/powerpoint/2010/main" val="1718114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E0EF6-D772-05E8-8B3A-EC99CED06E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067569-8148-744F-B479-AF6D1658BCAE}"/>
              </a:ext>
            </a:extLst>
          </p:cNvPr>
          <p:cNvSpPr>
            <a:spLocks noGrp="1"/>
          </p:cNvSpPr>
          <p:nvPr>
            <p:ph type="title"/>
          </p:nvPr>
        </p:nvSpPr>
        <p:spPr>
          <a:xfrm>
            <a:off x="3874223" y="2708721"/>
            <a:ext cx="4443554" cy="720279"/>
          </a:xfrm>
        </p:spPr>
        <p:txBody>
          <a:bodyPr>
            <a:normAutofit/>
          </a:bodyPr>
          <a:lstStyle/>
          <a:p>
            <a:r>
              <a:rPr lang="en-US" sz="4200" dirty="0">
                <a:solidFill>
                  <a:schemeClr val="accent1"/>
                </a:solidFill>
              </a:rPr>
              <a:t>Experimental Design</a:t>
            </a:r>
          </a:p>
        </p:txBody>
      </p:sp>
      <p:sp>
        <p:nvSpPr>
          <p:cNvPr id="4" name="Slide Number Placeholder 3">
            <a:extLst>
              <a:ext uri="{FF2B5EF4-FFF2-40B4-BE49-F238E27FC236}">
                <a16:creationId xmlns:a16="http://schemas.microsoft.com/office/drawing/2014/main" id="{9EE1D4F3-3C89-7DD7-0F35-29DB22705C80}"/>
              </a:ext>
            </a:extLst>
          </p:cNvPr>
          <p:cNvSpPr>
            <a:spLocks noGrp="1"/>
          </p:cNvSpPr>
          <p:nvPr>
            <p:ph type="sldNum" sz="quarter" idx="12"/>
          </p:nvPr>
        </p:nvSpPr>
        <p:spPr/>
        <p:txBody>
          <a:bodyPr/>
          <a:lstStyle/>
          <a:p>
            <a:fld id="{741AFF56-1126-4107-9C02-BC0EFBF16431}" type="slidenum">
              <a:rPr lang="en-GB" smtClean="0"/>
              <a:t>12</a:t>
            </a:fld>
            <a:endParaRPr lang="en-GB" dirty="0"/>
          </a:p>
        </p:txBody>
      </p:sp>
      <p:sp>
        <p:nvSpPr>
          <p:cNvPr id="5" name="Footer Placeholder 4">
            <a:extLst>
              <a:ext uri="{FF2B5EF4-FFF2-40B4-BE49-F238E27FC236}">
                <a16:creationId xmlns:a16="http://schemas.microsoft.com/office/drawing/2014/main" id="{C42C49CC-B46D-9ED0-EE8D-72A344E0C32D}"/>
              </a:ext>
            </a:extLst>
          </p:cNvPr>
          <p:cNvSpPr>
            <a:spLocks noGrp="1"/>
          </p:cNvSpPr>
          <p:nvPr>
            <p:ph type="ftr" sz="quarter" idx="3"/>
          </p:nvPr>
        </p:nvSpPr>
        <p:spPr>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All Actuaries Summit</a:t>
            </a:r>
          </a:p>
        </p:txBody>
      </p:sp>
      <p:sp>
        <p:nvSpPr>
          <p:cNvPr id="10" name="TextBox 9">
            <a:extLst>
              <a:ext uri="{FF2B5EF4-FFF2-40B4-BE49-F238E27FC236}">
                <a16:creationId xmlns:a16="http://schemas.microsoft.com/office/drawing/2014/main" id="{1D9683C7-EF9B-33EC-0A13-EF304ACE3389}"/>
              </a:ext>
            </a:extLst>
          </p:cNvPr>
          <p:cNvSpPr txBox="1"/>
          <p:nvPr/>
        </p:nvSpPr>
        <p:spPr>
          <a:xfrm>
            <a:off x="8628562" y="3429000"/>
            <a:ext cx="6094476" cy="3631763"/>
          </a:xfrm>
          <a:prstGeom prst="rect">
            <a:avLst/>
          </a:prstGeom>
          <a:noFill/>
        </p:spPr>
        <p:txBody>
          <a:bodyPr wrap="square">
            <a:spAutoFit/>
          </a:bodyPr>
          <a:lstStyle/>
          <a:p>
            <a:r>
              <a:rPr lang="en-US" sz="23000" b="1" dirty="0">
                <a:solidFill>
                  <a:schemeClr val="accent1"/>
                </a:solidFill>
              </a:rPr>
              <a:t>03</a:t>
            </a:r>
          </a:p>
        </p:txBody>
      </p:sp>
    </p:spTree>
    <p:extLst>
      <p:ext uri="{BB962C8B-B14F-4D97-AF65-F5344CB8AC3E}">
        <p14:creationId xmlns:p14="http://schemas.microsoft.com/office/powerpoint/2010/main" val="1161286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D87BD-D585-18BB-57E3-33D89C9663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F79628-3D52-F6E8-DF77-DEC9CA2925D9}"/>
              </a:ext>
            </a:extLst>
          </p:cNvPr>
          <p:cNvSpPr>
            <a:spLocks noGrp="1"/>
          </p:cNvSpPr>
          <p:nvPr>
            <p:ph type="title"/>
          </p:nvPr>
        </p:nvSpPr>
        <p:spPr>
          <a:xfrm>
            <a:off x="559324" y="288390"/>
            <a:ext cx="11324699" cy="522316"/>
          </a:xfrm>
        </p:spPr>
        <p:txBody>
          <a:bodyPr>
            <a:normAutofit fontScale="90000"/>
          </a:bodyPr>
          <a:lstStyle/>
          <a:p>
            <a:r>
              <a:rPr lang="en-US" sz="3600" dirty="0"/>
              <a:t>We conducted an online experimental survey to elicit INTEREST in annuities (lifetime income products)</a:t>
            </a:r>
          </a:p>
        </p:txBody>
      </p:sp>
      <p:sp>
        <p:nvSpPr>
          <p:cNvPr id="4" name="Slide Number Placeholder 3">
            <a:extLst>
              <a:ext uri="{FF2B5EF4-FFF2-40B4-BE49-F238E27FC236}">
                <a16:creationId xmlns:a16="http://schemas.microsoft.com/office/drawing/2014/main" id="{F76B4A80-260E-8A26-654C-BE3F7C573491}"/>
              </a:ext>
            </a:extLst>
          </p:cNvPr>
          <p:cNvSpPr>
            <a:spLocks noGrp="1"/>
          </p:cNvSpPr>
          <p:nvPr>
            <p:ph type="sldNum" sz="quarter" idx="12"/>
          </p:nvPr>
        </p:nvSpPr>
        <p:spPr/>
        <p:txBody>
          <a:bodyPr/>
          <a:lstStyle/>
          <a:p>
            <a:fld id="{741AFF56-1126-4107-9C02-BC0EFBF16431}" type="slidenum">
              <a:rPr lang="en-GB" smtClean="0"/>
              <a:pPr/>
              <a:t>13</a:t>
            </a:fld>
            <a:endParaRPr lang="en-GB" dirty="0"/>
          </a:p>
        </p:txBody>
      </p:sp>
      <p:sp>
        <p:nvSpPr>
          <p:cNvPr id="5" name="Footer Placeholder 4">
            <a:extLst>
              <a:ext uri="{FF2B5EF4-FFF2-40B4-BE49-F238E27FC236}">
                <a16:creationId xmlns:a16="http://schemas.microsoft.com/office/drawing/2014/main" id="{62C91882-41B0-0C12-DA63-68986C06DF1C}"/>
              </a:ext>
            </a:extLst>
          </p:cNvPr>
          <p:cNvSpPr>
            <a:spLocks noGrp="1"/>
          </p:cNvSpPr>
          <p:nvPr>
            <p:ph type="ftr" sz="quarter" idx="3"/>
          </p:nvPr>
        </p:nvSpPr>
        <p:spPr>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accent1"/>
                </a:solidFill>
              </a:rPr>
              <a:t>Presented at the 2025 All Actuaries Summit</a:t>
            </a:r>
          </a:p>
        </p:txBody>
      </p:sp>
      <p:sp>
        <p:nvSpPr>
          <p:cNvPr id="3" name="Content Placeholder 4">
            <a:extLst>
              <a:ext uri="{FF2B5EF4-FFF2-40B4-BE49-F238E27FC236}">
                <a16:creationId xmlns:a16="http://schemas.microsoft.com/office/drawing/2014/main" id="{DE7F911F-F8C8-213C-1463-57951B5F2253}"/>
              </a:ext>
            </a:extLst>
          </p:cNvPr>
          <p:cNvSpPr txBox="1">
            <a:spLocks/>
          </p:cNvSpPr>
          <p:nvPr/>
        </p:nvSpPr>
        <p:spPr>
          <a:xfrm>
            <a:off x="559324" y="1694891"/>
            <a:ext cx="10908253" cy="3976566"/>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tx1"/>
                </a:solidFill>
                <a:latin typeface="+mn-lt"/>
                <a:ea typeface="+mn-ea"/>
                <a:cs typeface="+mn-cs"/>
              </a:defRPr>
            </a:lvl1pPr>
            <a:lvl2pPr marL="4762" indent="0" algn="l" defTabSz="914400" rtl="0" eaLnBrk="1" latinLnBrk="0" hangingPunct="1">
              <a:lnSpc>
                <a:spcPct val="100000"/>
              </a:lnSpc>
              <a:spcBef>
                <a:spcPts val="0"/>
              </a:spcBef>
              <a:buFont typeface="Arial" panose="020B0604020202020204" pitchFamily="34" charset="0"/>
              <a:buNone/>
              <a:tabLst/>
              <a:defRPr sz="1400" kern="1200">
                <a:solidFill>
                  <a:schemeClr val="tx1"/>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tx1"/>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tx1"/>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Aft>
                <a:spcPts val="0"/>
              </a:spcAft>
              <a:buFont typeface="Wingdings" panose="05000000000000000000" pitchFamily="2" charset="2"/>
              <a:buChar char="§"/>
            </a:pPr>
            <a:r>
              <a:rPr lang="en-US" sz="2800" dirty="0"/>
              <a:t>May 2025 via Pureprofile</a:t>
            </a:r>
          </a:p>
          <a:p>
            <a:pPr marL="285750" indent="-285750">
              <a:spcAft>
                <a:spcPts val="0"/>
              </a:spcAft>
              <a:buFont typeface="Wingdings" panose="05000000000000000000" pitchFamily="2" charset="2"/>
              <a:buChar char="§"/>
            </a:pPr>
            <a:r>
              <a:rPr lang="en-US" sz="2800" dirty="0"/>
              <a:t>1,716 </a:t>
            </a:r>
            <a:r>
              <a:rPr lang="en-GB" sz="2800" dirty="0">
                <a:cs typeface="Calibri" panose="020F0502020204030204" pitchFamily="34" charset="0"/>
              </a:rPr>
              <a:t>participants aged 50-75, have/had a superannuation account</a:t>
            </a:r>
          </a:p>
          <a:p>
            <a:pPr marL="285750" indent="-285750">
              <a:spcAft>
                <a:spcPts val="0"/>
              </a:spcAft>
              <a:buFont typeface="Wingdings" panose="05000000000000000000" pitchFamily="2" charset="2"/>
              <a:buChar char="§"/>
            </a:pPr>
            <a:r>
              <a:rPr lang="en-GB" sz="2800" dirty="0">
                <a:cs typeface="Calibri" panose="020F0502020204030204" pitchFamily="34" charset="0"/>
              </a:rPr>
              <a:t>Paid $8 for completion</a:t>
            </a:r>
          </a:p>
          <a:p>
            <a:pPr marL="285750" indent="-285750">
              <a:spcAft>
                <a:spcPts val="0"/>
              </a:spcAft>
              <a:buFont typeface="Wingdings" panose="05000000000000000000" pitchFamily="2" charset="2"/>
              <a:buChar char="§"/>
            </a:pPr>
            <a:r>
              <a:rPr lang="en-GB" sz="2800" dirty="0">
                <a:cs typeface="Calibri" panose="020F0502020204030204" pitchFamily="34" charset="0"/>
              </a:rPr>
              <a:t>7 longevity literacy treatments</a:t>
            </a:r>
          </a:p>
          <a:p>
            <a:pPr marL="285750" indent="-285750">
              <a:spcAft>
                <a:spcPts val="0"/>
              </a:spcAft>
              <a:buFont typeface="Wingdings" panose="05000000000000000000" pitchFamily="2" charset="2"/>
              <a:buChar char="§"/>
            </a:pPr>
            <a:r>
              <a:rPr lang="en-US" sz="2800" dirty="0"/>
              <a:t>Participants randomly assigned to 17 experimental groups, each receiving a different combination of the longevity literacy treatments</a:t>
            </a:r>
            <a:endParaRPr lang="en-GB" sz="2800" dirty="0">
              <a:cs typeface="Calibri" panose="020F0502020204030204" pitchFamily="34" charset="0"/>
            </a:endParaRPr>
          </a:p>
          <a:p>
            <a:pPr marL="285750" indent="-285750">
              <a:spcBef>
                <a:spcPts val="1200"/>
              </a:spcBef>
              <a:spcAft>
                <a:spcPts val="0"/>
              </a:spcAft>
              <a:buFont typeface="Wingdings" panose="05000000000000000000" pitchFamily="2" charset="2"/>
              <a:buChar char="§"/>
            </a:pPr>
            <a:endParaRPr lang="en-US" sz="2000" dirty="0"/>
          </a:p>
          <a:p>
            <a:pPr marL="285750" indent="-285750">
              <a:spcBef>
                <a:spcPts val="1200"/>
              </a:spcBef>
              <a:spcAft>
                <a:spcPts val="0"/>
              </a:spcAft>
              <a:buFont typeface="Wingdings" panose="05000000000000000000" pitchFamily="2" charset="2"/>
              <a:buChar char="§"/>
            </a:pPr>
            <a:endParaRPr lang="en-US" sz="2000" b="1" dirty="0"/>
          </a:p>
          <a:p>
            <a:pPr marL="285750" indent="-285750">
              <a:spcBef>
                <a:spcPts val="1200"/>
              </a:spcBef>
              <a:spcAft>
                <a:spcPts val="0"/>
              </a:spcAft>
              <a:buFont typeface="Wingdings" panose="05000000000000000000" pitchFamily="2" charset="2"/>
              <a:buChar char="§"/>
            </a:pPr>
            <a:endParaRPr lang="en-US" dirty="0"/>
          </a:p>
        </p:txBody>
      </p:sp>
    </p:spTree>
    <p:extLst>
      <p:ext uri="{BB962C8B-B14F-4D97-AF65-F5344CB8AC3E}">
        <p14:creationId xmlns:p14="http://schemas.microsoft.com/office/powerpoint/2010/main" val="906142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204F4-C031-431B-6DCD-D9171DCB4D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68FD91-B993-D883-0794-02311B4EE27B}"/>
              </a:ext>
            </a:extLst>
          </p:cNvPr>
          <p:cNvSpPr>
            <a:spLocks noGrp="1"/>
          </p:cNvSpPr>
          <p:nvPr>
            <p:ph type="title"/>
          </p:nvPr>
        </p:nvSpPr>
        <p:spPr>
          <a:xfrm>
            <a:off x="394138" y="462560"/>
            <a:ext cx="11557175" cy="465755"/>
          </a:xfrm>
        </p:spPr>
        <p:txBody>
          <a:bodyPr>
            <a:noAutofit/>
          </a:bodyPr>
          <a:lstStyle/>
          <a:p>
            <a:r>
              <a:rPr lang="en-GB" sz="3600" dirty="0">
                <a:latin typeface="Calibri" panose="020F0502020204030204" pitchFamily="34" charset="0"/>
                <a:ea typeface="Calibri" panose="020F0502020204030204" pitchFamily="34" charset="0"/>
                <a:cs typeface="Calibri" panose="020F0502020204030204" pitchFamily="34" charset="0"/>
              </a:rPr>
              <a:t>Experiment design</a:t>
            </a:r>
            <a:endParaRPr lang="en-US" sz="3600" dirty="0"/>
          </a:p>
        </p:txBody>
      </p:sp>
      <p:sp>
        <p:nvSpPr>
          <p:cNvPr id="4" name="Slide Number Placeholder 3">
            <a:extLst>
              <a:ext uri="{FF2B5EF4-FFF2-40B4-BE49-F238E27FC236}">
                <a16:creationId xmlns:a16="http://schemas.microsoft.com/office/drawing/2014/main" id="{DCE48F4B-1C59-3A14-F637-1E4FE5A155C8}"/>
              </a:ext>
            </a:extLst>
          </p:cNvPr>
          <p:cNvSpPr>
            <a:spLocks noGrp="1"/>
          </p:cNvSpPr>
          <p:nvPr>
            <p:ph type="sldNum" sz="quarter" idx="12"/>
          </p:nvPr>
        </p:nvSpPr>
        <p:spPr/>
        <p:txBody>
          <a:bodyPr/>
          <a:lstStyle/>
          <a:p>
            <a:fld id="{741AFF56-1126-4107-9C02-BC0EFBF16431}" type="slidenum">
              <a:rPr lang="en-GB" smtClean="0"/>
              <a:pPr/>
              <a:t>14</a:t>
            </a:fld>
            <a:endParaRPr lang="en-GB" dirty="0"/>
          </a:p>
        </p:txBody>
      </p:sp>
      <p:sp>
        <p:nvSpPr>
          <p:cNvPr id="5" name="Footer Placeholder 4">
            <a:extLst>
              <a:ext uri="{FF2B5EF4-FFF2-40B4-BE49-F238E27FC236}">
                <a16:creationId xmlns:a16="http://schemas.microsoft.com/office/drawing/2014/main" id="{2CE1B283-1CE0-DEA9-06A6-515508FD6D90}"/>
              </a:ext>
            </a:extLst>
          </p:cNvPr>
          <p:cNvSpPr>
            <a:spLocks noGrp="1"/>
          </p:cNvSpPr>
          <p:nvPr>
            <p:ph type="ftr" sz="quarter" idx="3"/>
          </p:nvPr>
        </p:nvSpPr>
        <p:spPr>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accent1"/>
                </a:solidFill>
              </a:rPr>
              <a:t>Presented at the 2025 All Actuaries Summit</a:t>
            </a:r>
          </a:p>
        </p:txBody>
      </p:sp>
      <p:sp>
        <p:nvSpPr>
          <p:cNvPr id="3" name="Rectangle: Rounded Corners 2">
            <a:extLst>
              <a:ext uri="{FF2B5EF4-FFF2-40B4-BE49-F238E27FC236}">
                <a16:creationId xmlns:a16="http://schemas.microsoft.com/office/drawing/2014/main" id="{7FDB12EE-32E5-B22C-604F-7B500BE31DDB}"/>
              </a:ext>
            </a:extLst>
          </p:cNvPr>
          <p:cNvSpPr/>
          <p:nvPr/>
        </p:nvSpPr>
        <p:spPr>
          <a:xfrm>
            <a:off x="269143" y="2971171"/>
            <a:ext cx="1874785" cy="1510394"/>
          </a:xfrm>
          <a:prstGeom prst="round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Screening</a:t>
            </a:r>
            <a:endPar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a:r>
              <a:rPr lang="en-GB" noProof="0" dirty="0">
                <a:solidFill>
                  <a:schemeClr val="tx2"/>
                </a:solidFill>
                <a:latin typeface="Calibri" panose="020F0502020204030204" pitchFamily="34" charset="0"/>
                <a:ea typeface="Calibri" panose="020F0502020204030204" pitchFamily="34" charset="0"/>
                <a:cs typeface="Calibri" panose="020F0502020204030204" pitchFamily="34" charset="0"/>
              </a:rPr>
              <a:t>(Age 50-75</a:t>
            </a:r>
          </a:p>
          <a:p>
            <a:pPr algn="ctr"/>
            <a:r>
              <a:rPr lang="en-GB" noProof="0" dirty="0">
                <a:solidFill>
                  <a:schemeClr val="tx2"/>
                </a:solidFill>
                <a:latin typeface="Calibri" panose="020F0502020204030204" pitchFamily="34" charset="0"/>
                <a:ea typeface="Calibri" panose="020F0502020204030204" pitchFamily="34" charset="0"/>
                <a:cs typeface="Calibri" panose="020F0502020204030204" pitchFamily="34" charset="0"/>
              </a:rPr>
              <a:t>superannuation account)</a:t>
            </a:r>
          </a:p>
        </p:txBody>
      </p:sp>
      <p:cxnSp>
        <p:nvCxnSpPr>
          <p:cNvPr id="6" name="Straight Arrow Connector 5">
            <a:extLst>
              <a:ext uri="{FF2B5EF4-FFF2-40B4-BE49-F238E27FC236}">
                <a16:creationId xmlns:a16="http://schemas.microsoft.com/office/drawing/2014/main" id="{2F5A3677-FE5B-3224-46EE-27BDC4534588}"/>
              </a:ext>
            </a:extLst>
          </p:cNvPr>
          <p:cNvCxnSpPr>
            <a:cxnSpLocks/>
            <a:stCxn id="3" idx="3"/>
            <a:endCxn id="7" idx="1"/>
          </p:cNvCxnSpPr>
          <p:nvPr/>
        </p:nvCxnSpPr>
        <p:spPr>
          <a:xfrm>
            <a:off x="2143928" y="3726368"/>
            <a:ext cx="460829" cy="0"/>
          </a:xfrm>
          <a:prstGeom prst="straightConnector1">
            <a:avLst/>
          </a:prstGeom>
          <a:ln w="28575" cap="flat" cmpd="sng" algn="ctr">
            <a:solidFill>
              <a:schemeClr val="tx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7" name="Rectangle: Rounded Corners 6">
            <a:extLst>
              <a:ext uri="{FF2B5EF4-FFF2-40B4-BE49-F238E27FC236}">
                <a16:creationId xmlns:a16="http://schemas.microsoft.com/office/drawing/2014/main" id="{1567C2E0-37B9-41C7-0139-BD551FBD1964}"/>
              </a:ext>
            </a:extLst>
          </p:cNvPr>
          <p:cNvSpPr/>
          <p:nvPr/>
        </p:nvSpPr>
        <p:spPr>
          <a:xfrm>
            <a:off x="2604757" y="2971171"/>
            <a:ext cx="2084016" cy="1510394"/>
          </a:xfrm>
          <a:prstGeom prst="roundRect">
            <a:avLst/>
          </a:prstGeom>
          <a:ln w="28575">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Personal</a:t>
            </a:r>
          </a:p>
          <a:p>
            <a:pPr algn="ctr"/>
            <a:r>
              <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Information collection </a:t>
            </a:r>
          </a:p>
          <a:p>
            <a:pPr algn="ctr"/>
            <a:r>
              <a:rPr lang="en-GB" noProof="0" dirty="0">
                <a:solidFill>
                  <a:schemeClr val="tx2"/>
                </a:solidFill>
                <a:latin typeface="Calibri" panose="020F0502020204030204" pitchFamily="34" charset="0"/>
                <a:ea typeface="Calibri" panose="020F0502020204030204" pitchFamily="34" charset="0"/>
                <a:cs typeface="Calibri" panose="020F0502020204030204" pitchFamily="34" charset="0"/>
              </a:rPr>
              <a:t>(health, lifestyle)</a:t>
            </a:r>
          </a:p>
        </p:txBody>
      </p:sp>
      <p:sp>
        <p:nvSpPr>
          <p:cNvPr id="8" name="Rectangle: Rounded Corners 7">
            <a:extLst>
              <a:ext uri="{FF2B5EF4-FFF2-40B4-BE49-F238E27FC236}">
                <a16:creationId xmlns:a16="http://schemas.microsoft.com/office/drawing/2014/main" id="{87CD971C-8F2C-CE02-AAEB-5F348BC4148F}"/>
              </a:ext>
            </a:extLst>
          </p:cNvPr>
          <p:cNvSpPr/>
          <p:nvPr/>
        </p:nvSpPr>
        <p:spPr>
          <a:xfrm>
            <a:off x="5199566" y="2946072"/>
            <a:ext cx="2084016" cy="1510394"/>
          </a:xfrm>
          <a:prstGeom prst="round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b="1" dirty="0">
                <a:solidFill>
                  <a:schemeClr val="tx1"/>
                </a:solidFill>
                <a:latin typeface="Calibri" panose="020F0502020204030204" pitchFamily="34" charset="0"/>
                <a:ea typeface="Calibri" panose="020F0502020204030204" pitchFamily="34" charset="0"/>
                <a:cs typeface="Calibri" panose="020F0502020204030204" pitchFamily="34" charset="0"/>
              </a:rPr>
              <a:t>Random assignment to 17  experimental</a:t>
            </a:r>
            <a:r>
              <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 groups</a:t>
            </a:r>
          </a:p>
        </p:txBody>
      </p:sp>
      <p:cxnSp>
        <p:nvCxnSpPr>
          <p:cNvPr id="9" name="Straight Arrow Connector 8">
            <a:extLst>
              <a:ext uri="{FF2B5EF4-FFF2-40B4-BE49-F238E27FC236}">
                <a16:creationId xmlns:a16="http://schemas.microsoft.com/office/drawing/2014/main" id="{0FD98028-6B33-46BC-82CE-2D6BAB08A4E8}"/>
              </a:ext>
            </a:extLst>
          </p:cNvPr>
          <p:cNvCxnSpPr>
            <a:cxnSpLocks/>
            <a:stCxn id="8" idx="3"/>
            <a:endCxn id="10" idx="1"/>
          </p:cNvCxnSpPr>
          <p:nvPr/>
        </p:nvCxnSpPr>
        <p:spPr>
          <a:xfrm>
            <a:off x="7283582" y="3701269"/>
            <a:ext cx="510793" cy="21127"/>
          </a:xfrm>
          <a:prstGeom prst="straightConnector1">
            <a:avLst/>
          </a:prstGeom>
          <a:ln w="28575" cap="flat" cmpd="sng" algn="ctr">
            <a:solidFill>
              <a:schemeClr val="tx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0" name="Rectangle: Rounded Corners 9">
            <a:extLst>
              <a:ext uri="{FF2B5EF4-FFF2-40B4-BE49-F238E27FC236}">
                <a16:creationId xmlns:a16="http://schemas.microsoft.com/office/drawing/2014/main" id="{BF3FF2CD-A883-AFBB-1A31-E2B545ED4AD3}"/>
              </a:ext>
            </a:extLst>
          </p:cNvPr>
          <p:cNvSpPr/>
          <p:nvPr/>
        </p:nvSpPr>
        <p:spPr>
          <a:xfrm>
            <a:off x="7794375" y="2967199"/>
            <a:ext cx="1874785" cy="1510394"/>
          </a:xfrm>
          <a:prstGeom prst="roundRect">
            <a:avLst/>
          </a:prstGeom>
          <a:ln w="28575">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Introduce lifetime income product and elicit INTEREST</a:t>
            </a:r>
          </a:p>
        </p:txBody>
      </p:sp>
      <p:cxnSp>
        <p:nvCxnSpPr>
          <p:cNvPr id="11" name="Straight Arrow Connector 10">
            <a:extLst>
              <a:ext uri="{FF2B5EF4-FFF2-40B4-BE49-F238E27FC236}">
                <a16:creationId xmlns:a16="http://schemas.microsoft.com/office/drawing/2014/main" id="{9206FDDF-CF62-4263-B097-EA845F72243E}"/>
              </a:ext>
            </a:extLst>
          </p:cNvPr>
          <p:cNvCxnSpPr>
            <a:cxnSpLocks/>
            <a:stCxn id="7" idx="3"/>
            <a:endCxn id="8" idx="1"/>
          </p:cNvCxnSpPr>
          <p:nvPr/>
        </p:nvCxnSpPr>
        <p:spPr>
          <a:xfrm flipV="1">
            <a:off x="4688773" y="3701269"/>
            <a:ext cx="510793" cy="25099"/>
          </a:xfrm>
          <a:prstGeom prst="straightConnector1">
            <a:avLst/>
          </a:prstGeom>
          <a:ln w="28575" cap="flat" cmpd="sng" algn="ctr">
            <a:solidFill>
              <a:schemeClr val="tx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2" name="Rectangle: Rounded Corners 11">
            <a:extLst>
              <a:ext uri="{FF2B5EF4-FFF2-40B4-BE49-F238E27FC236}">
                <a16:creationId xmlns:a16="http://schemas.microsoft.com/office/drawing/2014/main" id="{9F3B9C39-5814-6DB0-558F-2BFBCBDBD6A5}"/>
              </a:ext>
            </a:extLst>
          </p:cNvPr>
          <p:cNvSpPr/>
          <p:nvPr/>
        </p:nvSpPr>
        <p:spPr>
          <a:xfrm>
            <a:off x="10155622" y="2971171"/>
            <a:ext cx="1642240" cy="1510394"/>
          </a:xfrm>
          <a:prstGeom prst="roundRect">
            <a:avLst/>
          </a:prstGeom>
          <a:ln w="28575">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Collect data on finances, preferences, knowledge etc..</a:t>
            </a:r>
          </a:p>
        </p:txBody>
      </p:sp>
      <p:cxnSp>
        <p:nvCxnSpPr>
          <p:cNvPr id="13" name="Straight Arrow Connector 12">
            <a:extLst>
              <a:ext uri="{FF2B5EF4-FFF2-40B4-BE49-F238E27FC236}">
                <a16:creationId xmlns:a16="http://schemas.microsoft.com/office/drawing/2014/main" id="{2FA782F0-F149-7471-4911-211A571B637E}"/>
              </a:ext>
            </a:extLst>
          </p:cNvPr>
          <p:cNvCxnSpPr>
            <a:cxnSpLocks/>
            <a:stCxn id="10" idx="3"/>
            <a:endCxn id="12" idx="1"/>
          </p:cNvCxnSpPr>
          <p:nvPr/>
        </p:nvCxnSpPr>
        <p:spPr>
          <a:xfrm>
            <a:off x="9669160" y="3722396"/>
            <a:ext cx="486462" cy="3972"/>
          </a:xfrm>
          <a:prstGeom prst="straightConnector1">
            <a:avLst/>
          </a:prstGeom>
          <a:ln w="28575" cap="flat" cmpd="sng" algn="ctr">
            <a:solidFill>
              <a:schemeClr val="tx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4" name="TextBox 13">
            <a:extLst>
              <a:ext uri="{FF2B5EF4-FFF2-40B4-BE49-F238E27FC236}">
                <a16:creationId xmlns:a16="http://schemas.microsoft.com/office/drawing/2014/main" id="{2D60FBFB-A696-0927-4137-894B538C526F}"/>
              </a:ext>
            </a:extLst>
          </p:cNvPr>
          <p:cNvSpPr txBox="1"/>
          <p:nvPr/>
        </p:nvSpPr>
        <p:spPr>
          <a:xfrm>
            <a:off x="3478491" y="5059301"/>
            <a:ext cx="5812681" cy="369332"/>
          </a:xfrm>
          <a:prstGeom prst="rect">
            <a:avLst/>
          </a:prstGeom>
          <a:noFill/>
          <a:ln>
            <a:solidFill>
              <a:schemeClr val="tx1"/>
            </a:solidFill>
          </a:ln>
        </p:spPr>
        <p:txBody>
          <a:bodyPr wrap="none" rtlCol="0">
            <a:spAutoFit/>
          </a:bodyPr>
          <a:lstStyle/>
          <a:p>
            <a:r>
              <a:rPr lang="en-AU" dirty="0"/>
              <a:t>Communication formats aimed to improve longevity literacy</a:t>
            </a:r>
            <a:endParaRPr lang="en-US" dirty="0"/>
          </a:p>
        </p:txBody>
      </p:sp>
      <p:sp>
        <p:nvSpPr>
          <p:cNvPr id="15" name="Arrow: Up 14">
            <a:extLst>
              <a:ext uri="{FF2B5EF4-FFF2-40B4-BE49-F238E27FC236}">
                <a16:creationId xmlns:a16="http://schemas.microsoft.com/office/drawing/2014/main" id="{B732474F-CAAD-1161-9A7A-A91178DF5CC3}"/>
              </a:ext>
            </a:extLst>
          </p:cNvPr>
          <p:cNvSpPr/>
          <p:nvPr/>
        </p:nvSpPr>
        <p:spPr>
          <a:xfrm>
            <a:off x="5999258" y="4570097"/>
            <a:ext cx="484632" cy="489204"/>
          </a:xfrm>
          <a:prstGeom prst="upArrow">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00437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6A6B6B-6B23-3DA7-44AA-FCCD705C32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A65EC8-6833-4EFA-31EE-CDA002340077}"/>
              </a:ext>
            </a:extLst>
          </p:cNvPr>
          <p:cNvSpPr>
            <a:spLocks noGrp="1"/>
          </p:cNvSpPr>
          <p:nvPr>
            <p:ph type="title"/>
          </p:nvPr>
        </p:nvSpPr>
        <p:spPr>
          <a:xfrm>
            <a:off x="326848" y="288390"/>
            <a:ext cx="11557175" cy="616584"/>
          </a:xfrm>
        </p:spPr>
        <p:txBody>
          <a:bodyPr/>
          <a:lstStyle/>
          <a:p>
            <a:r>
              <a:rPr lang="en-US" sz="3600" dirty="0">
                <a:latin typeface="+mn-lt"/>
              </a:rPr>
              <a:t>Treatments 1 &amp; 2: Longevity Elicitation  </a:t>
            </a:r>
          </a:p>
        </p:txBody>
      </p:sp>
      <p:sp>
        <p:nvSpPr>
          <p:cNvPr id="4" name="Slide Number Placeholder 3">
            <a:extLst>
              <a:ext uri="{FF2B5EF4-FFF2-40B4-BE49-F238E27FC236}">
                <a16:creationId xmlns:a16="http://schemas.microsoft.com/office/drawing/2014/main" id="{B743709D-081A-FD05-F475-D2CEACC906B2}"/>
              </a:ext>
            </a:extLst>
          </p:cNvPr>
          <p:cNvSpPr>
            <a:spLocks noGrp="1"/>
          </p:cNvSpPr>
          <p:nvPr>
            <p:ph type="sldNum" sz="quarter" idx="12"/>
          </p:nvPr>
        </p:nvSpPr>
        <p:spPr/>
        <p:txBody>
          <a:bodyPr/>
          <a:lstStyle/>
          <a:p>
            <a:fld id="{741AFF56-1126-4107-9C02-BC0EFBF16431}" type="slidenum">
              <a:rPr lang="en-GB" smtClean="0"/>
              <a:pPr/>
              <a:t>15</a:t>
            </a:fld>
            <a:endParaRPr lang="en-GB" dirty="0"/>
          </a:p>
        </p:txBody>
      </p:sp>
      <p:sp>
        <p:nvSpPr>
          <p:cNvPr id="5" name="Footer Placeholder 4">
            <a:extLst>
              <a:ext uri="{FF2B5EF4-FFF2-40B4-BE49-F238E27FC236}">
                <a16:creationId xmlns:a16="http://schemas.microsoft.com/office/drawing/2014/main" id="{5238DBA2-3C2D-BCD0-F9D8-49E0CF935F8F}"/>
              </a:ext>
            </a:extLst>
          </p:cNvPr>
          <p:cNvSpPr>
            <a:spLocks noGrp="1"/>
          </p:cNvSpPr>
          <p:nvPr>
            <p:ph type="ftr" sz="quarter" idx="3"/>
          </p:nvPr>
        </p:nvSpPr>
        <p:spPr>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accent1"/>
                </a:solidFill>
              </a:rPr>
              <a:t>Presented at the 2025 All Actuaries Summit</a:t>
            </a:r>
          </a:p>
        </p:txBody>
      </p:sp>
      <p:sp>
        <p:nvSpPr>
          <p:cNvPr id="3" name="Content Placeholder 4">
            <a:extLst>
              <a:ext uri="{FF2B5EF4-FFF2-40B4-BE49-F238E27FC236}">
                <a16:creationId xmlns:a16="http://schemas.microsoft.com/office/drawing/2014/main" id="{6E4495A5-1289-72AD-634F-AC1DF9381B56}"/>
              </a:ext>
            </a:extLst>
          </p:cNvPr>
          <p:cNvSpPr txBox="1">
            <a:spLocks/>
          </p:cNvSpPr>
          <p:nvPr/>
        </p:nvSpPr>
        <p:spPr>
          <a:xfrm>
            <a:off x="641873" y="1803076"/>
            <a:ext cx="11242150" cy="3251847"/>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tx1"/>
                </a:solidFill>
                <a:latin typeface="+mn-lt"/>
                <a:ea typeface="+mn-ea"/>
                <a:cs typeface="+mn-cs"/>
              </a:defRPr>
            </a:lvl1pPr>
            <a:lvl2pPr marL="4762" indent="0" algn="l" defTabSz="914400" rtl="0" eaLnBrk="1" latinLnBrk="0" hangingPunct="1">
              <a:lnSpc>
                <a:spcPct val="100000"/>
              </a:lnSpc>
              <a:spcBef>
                <a:spcPts val="0"/>
              </a:spcBef>
              <a:buFont typeface="Arial" panose="020B0604020202020204" pitchFamily="34" charset="0"/>
              <a:buNone/>
              <a:tabLst/>
              <a:defRPr sz="1400" kern="1200">
                <a:solidFill>
                  <a:schemeClr val="tx1"/>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tx1"/>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tx1"/>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1200"/>
              </a:spcBef>
              <a:spcAft>
                <a:spcPts val="0"/>
              </a:spcAft>
              <a:buFont typeface="Wingdings" panose="05000000000000000000" pitchFamily="2" charset="2"/>
              <a:buChar char="§"/>
            </a:pPr>
            <a:r>
              <a:rPr lang="en-US" sz="2800" b="1" dirty="0"/>
              <a:t>Treatment 1: Longevity Elicitation (subjective life expectancy - SLE)</a:t>
            </a:r>
          </a:p>
          <a:p>
            <a:pPr marL="712788" lvl="4" indent="0">
              <a:spcBef>
                <a:spcPts val="1200"/>
              </a:spcBef>
              <a:buNone/>
            </a:pPr>
            <a:r>
              <a:rPr lang="en-US" sz="2800" i="1" dirty="0">
                <a:ea typeface="Calibri" panose="020F0502020204030204" pitchFamily="34" charset="0"/>
                <a:cs typeface="Calibri" panose="020F0502020204030204" pitchFamily="34" charset="0"/>
              </a:rPr>
              <a:t>“To what age do you think you will live?” </a:t>
            </a:r>
            <a:endParaRPr lang="en-GB" sz="2800" i="1" dirty="0">
              <a:ea typeface="Calibri" panose="020F0502020204030204" pitchFamily="34" charset="0"/>
              <a:cs typeface="Calibri" panose="020F0502020204030204" pitchFamily="34" charset="0"/>
            </a:endParaRPr>
          </a:p>
          <a:p>
            <a:pPr marL="712788" lvl="4" indent="0">
              <a:spcBef>
                <a:spcPts val="1200"/>
              </a:spcBef>
              <a:buNone/>
            </a:pPr>
            <a:endParaRPr lang="en-US" sz="2800" dirty="0"/>
          </a:p>
          <a:p>
            <a:pPr marL="285750" indent="-285750">
              <a:spcBef>
                <a:spcPts val="1200"/>
              </a:spcBef>
              <a:spcAft>
                <a:spcPts val="0"/>
              </a:spcAft>
              <a:buFont typeface="Wingdings" panose="05000000000000000000" pitchFamily="2" charset="2"/>
              <a:buChar char="§"/>
            </a:pPr>
            <a:r>
              <a:rPr lang="en-US" sz="2800" b="1" dirty="0"/>
              <a:t>Treatment 2: Longevity Elicitation (subjective survival probabilities - SSP)</a:t>
            </a:r>
          </a:p>
          <a:p>
            <a:pPr marL="711200" lvl="4" indent="0">
              <a:spcBef>
                <a:spcPts val="1200"/>
              </a:spcBef>
              <a:buNone/>
            </a:pPr>
            <a:r>
              <a:rPr lang="en-US" sz="2800" i="1" dirty="0"/>
              <a:t>“</a:t>
            </a:r>
            <a:r>
              <a:rPr lang="en-US" sz="2800" i="1" dirty="0">
                <a:ea typeface="Calibri" panose="020F0502020204030204" pitchFamily="34" charset="0"/>
                <a:cs typeface="Calibri" panose="020F0502020204030204" pitchFamily="34" charset="0"/>
              </a:rPr>
              <a:t>How likely do you think it is that you will live to age 85/90/95?</a:t>
            </a:r>
            <a:r>
              <a:rPr lang="en-US" sz="2800" i="1" dirty="0"/>
              <a:t>”</a:t>
            </a:r>
          </a:p>
        </p:txBody>
      </p:sp>
    </p:spTree>
    <p:extLst>
      <p:ext uri="{BB962C8B-B14F-4D97-AF65-F5344CB8AC3E}">
        <p14:creationId xmlns:p14="http://schemas.microsoft.com/office/powerpoint/2010/main" val="1078782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0B328-F011-FAC7-591B-C789884419F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BF11B8E-926E-5572-7F0E-B1341108353F}"/>
              </a:ext>
            </a:extLst>
          </p:cNvPr>
          <p:cNvSpPr>
            <a:spLocks noGrp="1"/>
          </p:cNvSpPr>
          <p:nvPr>
            <p:ph type="title"/>
          </p:nvPr>
        </p:nvSpPr>
        <p:spPr/>
        <p:txBody>
          <a:bodyPr/>
          <a:lstStyle/>
          <a:p>
            <a:r>
              <a:rPr lang="en-GB" sz="3600" noProof="0" dirty="0">
                <a:solidFill>
                  <a:srgbClr val="0066FF"/>
                </a:solidFill>
                <a:latin typeface="+mn-lt"/>
                <a:ea typeface="Calibri" panose="020F0502020204030204" pitchFamily="34" charset="0"/>
                <a:cs typeface="Calibri" panose="020F0502020204030204" pitchFamily="34" charset="0"/>
              </a:rPr>
              <a:t>Treatment 3: Financial Consequences Information</a:t>
            </a:r>
            <a:endParaRPr lang="en-GB" sz="3600" noProof="0" dirty="0">
              <a:solidFill>
                <a:srgbClr val="0066FF"/>
              </a:solidFill>
              <a:latin typeface="+mn-lt"/>
            </a:endParaRPr>
          </a:p>
        </p:txBody>
      </p:sp>
      <p:pic>
        <p:nvPicPr>
          <p:cNvPr id="4" name="Content Placeholder 3">
            <a:extLst>
              <a:ext uri="{FF2B5EF4-FFF2-40B4-BE49-F238E27FC236}">
                <a16:creationId xmlns:a16="http://schemas.microsoft.com/office/drawing/2014/main" id="{0221B36F-D78C-0602-74D0-0F3A8F2D5020}"/>
              </a:ext>
            </a:extLst>
          </p:cNvPr>
          <p:cNvPicPr>
            <a:picLocks noGrp="1" noChangeAspect="1"/>
          </p:cNvPicPr>
          <p:nvPr>
            <p:ph idx="1"/>
          </p:nvPr>
        </p:nvPicPr>
        <p:blipFill>
          <a:blip r:embed="rId2"/>
          <a:srcRect t="42470"/>
          <a:stretch/>
        </p:blipFill>
        <p:spPr>
          <a:xfrm>
            <a:off x="1571946" y="1068512"/>
            <a:ext cx="9072081" cy="5054886"/>
          </a:xfrm>
          <a:prstGeom prst="rect">
            <a:avLst/>
          </a:prstGeom>
        </p:spPr>
      </p:pic>
      <p:sp>
        <p:nvSpPr>
          <p:cNvPr id="2" name="Slide Number Placeholder 1">
            <a:extLst>
              <a:ext uri="{FF2B5EF4-FFF2-40B4-BE49-F238E27FC236}">
                <a16:creationId xmlns:a16="http://schemas.microsoft.com/office/drawing/2014/main" id="{D00CF730-9775-E151-A49A-1D38C97F8B15}"/>
              </a:ext>
            </a:extLst>
          </p:cNvPr>
          <p:cNvSpPr>
            <a:spLocks noGrp="1"/>
          </p:cNvSpPr>
          <p:nvPr>
            <p:ph type="sldNum" sz="quarter" idx="12"/>
          </p:nvPr>
        </p:nvSpPr>
        <p:spPr/>
        <p:txBody>
          <a:bodyPr/>
          <a:lstStyle/>
          <a:p>
            <a:fld id="{009375D7-070A-4959-9224-FB5E66F2B1B3}" type="slidenum">
              <a:rPr lang="en-AU" smtClean="0"/>
              <a:pPr/>
              <a:t>16</a:t>
            </a:fld>
            <a:endParaRPr lang="en-AU" dirty="0"/>
          </a:p>
        </p:txBody>
      </p:sp>
    </p:spTree>
    <p:extLst>
      <p:ext uri="{BB962C8B-B14F-4D97-AF65-F5344CB8AC3E}">
        <p14:creationId xmlns:p14="http://schemas.microsoft.com/office/powerpoint/2010/main" val="4084272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48C28-AFF6-54BF-46D6-12A8E9C3DD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F10784-9681-3476-4231-2AEBC22F6B82}"/>
              </a:ext>
            </a:extLst>
          </p:cNvPr>
          <p:cNvSpPr>
            <a:spLocks noGrp="1"/>
          </p:cNvSpPr>
          <p:nvPr>
            <p:ph type="title"/>
          </p:nvPr>
        </p:nvSpPr>
        <p:spPr>
          <a:xfrm>
            <a:off x="326848" y="288390"/>
            <a:ext cx="11557175" cy="616584"/>
          </a:xfrm>
        </p:spPr>
        <p:txBody>
          <a:bodyPr/>
          <a:lstStyle/>
          <a:p>
            <a:r>
              <a:rPr lang="en-US" sz="3600" dirty="0">
                <a:latin typeface="+mn-lt"/>
              </a:rPr>
              <a:t>Treatments 4,5,6 &amp; 7: </a:t>
            </a:r>
            <a:r>
              <a:rPr lang="en-US" sz="3600" dirty="0"/>
              <a:t>Feedback – Provision of Longevity Information</a:t>
            </a:r>
            <a:endParaRPr lang="en-US" sz="3600" dirty="0">
              <a:latin typeface="+mn-lt"/>
            </a:endParaRPr>
          </a:p>
        </p:txBody>
      </p:sp>
      <p:sp>
        <p:nvSpPr>
          <p:cNvPr id="4" name="Slide Number Placeholder 3">
            <a:extLst>
              <a:ext uri="{FF2B5EF4-FFF2-40B4-BE49-F238E27FC236}">
                <a16:creationId xmlns:a16="http://schemas.microsoft.com/office/drawing/2014/main" id="{B48CCFDD-7DAE-6ECF-E7C4-0387BAD8BDA7}"/>
              </a:ext>
            </a:extLst>
          </p:cNvPr>
          <p:cNvSpPr>
            <a:spLocks noGrp="1"/>
          </p:cNvSpPr>
          <p:nvPr>
            <p:ph type="sldNum" sz="quarter" idx="12"/>
          </p:nvPr>
        </p:nvSpPr>
        <p:spPr/>
        <p:txBody>
          <a:bodyPr/>
          <a:lstStyle/>
          <a:p>
            <a:fld id="{741AFF56-1126-4107-9C02-BC0EFBF16431}" type="slidenum">
              <a:rPr lang="en-GB" smtClean="0"/>
              <a:pPr/>
              <a:t>17</a:t>
            </a:fld>
            <a:endParaRPr lang="en-GB" dirty="0"/>
          </a:p>
        </p:txBody>
      </p:sp>
      <p:sp>
        <p:nvSpPr>
          <p:cNvPr id="5" name="Footer Placeholder 4">
            <a:extLst>
              <a:ext uri="{FF2B5EF4-FFF2-40B4-BE49-F238E27FC236}">
                <a16:creationId xmlns:a16="http://schemas.microsoft.com/office/drawing/2014/main" id="{E566AC80-BE6C-6FBE-7757-537EE5B78D25}"/>
              </a:ext>
            </a:extLst>
          </p:cNvPr>
          <p:cNvSpPr>
            <a:spLocks noGrp="1"/>
          </p:cNvSpPr>
          <p:nvPr>
            <p:ph type="ftr" sz="quarter" idx="3"/>
          </p:nvPr>
        </p:nvSpPr>
        <p:spPr>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accent1"/>
                </a:solidFill>
              </a:rPr>
              <a:t>Presented at the 2025 All Actuaries Summit</a:t>
            </a:r>
          </a:p>
        </p:txBody>
      </p:sp>
      <p:sp>
        <p:nvSpPr>
          <p:cNvPr id="3" name="Content Placeholder 4">
            <a:extLst>
              <a:ext uri="{FF2B5EF4-FFF2-40B4-BE49-F238E27FC236}">
                <a16:creationId xmlns:a16="http://schemas.microsoft.com/office/drawing/2014/main" id="{B1D82CE6-AFEA-2356-3684-738FE96DE8D8}"/>
              </a:ext>
            </a:extLst>
          </p:cNvPr>
          <p:cNvSpPr txBox="1">
            <a:spLocks/>
          </p:cNvSpPr>
          <p:nvPr/>
        </p:nvSpPr>
        <p:spPr>
          <a:xfrm>
            <a:off x="522514" y="1338606"/>
            <a:ext cx="11361509" cy="5062193"/>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tx1"/>
                </a:solidFill>
                <a:latin typeface="+mn-lt"/>
                <a:ea typeface="+mn-ea"/>
                <a:cs typeface="+mn-cs"/>
              </a:defRPr>
            </a:lvl1pPr>
            <a:lvl2pPr marL="4762" indent="0" algn="l" defTabSz="914400" rtl="0" eaLnBrk="1" latinLnBrk="0" hangingPunct="1">
              <a:lnSpc>
                <a:spcPct val="100000"/>
              </a:lnSpc>
              <a:spcBef>
                <a:spcPts val="0"/>
              </a:spcBef>
              <a:buFont typeface="Arial" panose="020B0604020202020204" pitchFamily="34" charset="0"/>
              <a:buNone/>
              <a:tabLst/>
              <a:defRPr sz="1400" kern="1200">
                <a:solidFill>
                  <a:schemeClr val="tx1"/>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tx1"/>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tx1"/>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1200"/>
              </a:spcBef>
              <a:spcAft>
                <a:spcPts val="0"/>
              </a:spcAft>
              <a:buFont typeface="Wingdings" panose="05000000000000000000" pitchFamily="2" charset="2"/>
              <a:buChar char="§"/>
            </a:pPr>
            <a:r>
              <a:rPr lang="en-US" sz="2400" b="1" dirty="0"/>
              <a:t>Treatment 4: Objective life expectancy information (OLE)</a:t>
            </a:r>
          </a:p>
          <a:p>
            <a:pPr marL="712788" lvl="4" indent="0">
              <a:spcBef>
                <a:spcPts val="1200"/>
              </a:spcBef>
              <a:buNone/>
            </a:pPr>
            <a:r>
              <a:rPr lang="en-US" sz="2400" i="1" dirty="0">
                <a:ea typeface="Calibri" panose="020F0502020204030204" pitchFamily="34" charset="0"/>
                <a:cs typeface="Calibri" panose="020F0502020204030204" pitchFamily="34" charset="0"/>
              </a:rPr>
              <a:t>“According to data from the Australian Government Actuary, </a:t>
            </a:r>
            <a:r>
              <a:rPr lang="en-US" sz="2400" i="1" dirty="0">
                <a:highlight>
                  <a:srgbClr val="FFFF00"/>
                </a:highlight>
                <a:ea typeface="Calibri" panose="020F0502020204030204" pitchFamily="34" charset="0"/>
                <a:cs typeface="Calibri" panose="020F0502020204030204" pitchFamily="34" charset="0"/>
              </a:rPr>
              <a:t>Australians of the same age and gender as you will live to be at least X years old on average, which is Y years more/less/the same as your estimate of how long you will live” </a:t>
            </a:r>
            <a:endParaRPr lang="en-GB" sz="2400" i="1" dirty="0">
              <a:highlight>
                <a:srgbClr val="FFFF00"/>
              </a:highlight>
              <a:ea typeface="Calibri" panose="020F0502020204030204" pitchFamily="34" charset="0"/>
              <a:cs typeface="Calibri" panose="020F0502020204030204" pitchFamily="34" charset="0"/>
            </a:endParaRPr>
          </a:p>
          <a:p>
            <a:pPr marL="285750" indent="-285750">
              <a:spcBef>
                <a:spcPts val="1200"/>
              </a:spcBef>
              <a:spcAft>
                <a:spcPts val="0"/>
              </a:spcAft>
              <a:buFont typeface="Wingdings" panose="05000000000000000000" pitchFamily="2" charset="2"/>
              <a:buChar char="§"/>
            </a:pPr>
            <a:r>
              <a:rPr lang="en-US" sz="2400" b="1" dirty="0"/>
              <a:t>Treatment 5: Objective survival probabilities information (OSP)</a:t>
            </a:r>
          </a:p>
          <a:p>
            <a:pPr marL="285750" indent="-285750">
              <a:spcBef>
                <a:spcPts val="1200"/>
              </a:spcBef>
              <a:spcAft>
                <a:spcPts val="0"/>
              </a:spcAft>
              <a:buFont typeface="Wingdings" panose="05000000000000000000" pitchFamily="2" charset="2"/>
              <a:buChar char="§"/>
            </a:pPr>
            <a:r>
              <a:rPr lang="en-US" sz="2400" b="1" dirty="0"/>
              <a:t>Treatment 6: Personalised life expectancy information (PLE)</a:t>
            </a:r>
          </a:p>
          <a:p>
            <a:pPr marL="285750" indent="-285750">
              <a:spcBef>
                <a:spcPts val="1200"/>
              </a:spcBef>
              <a:spcAft>
                <a:spcPts val="0"/>
              </a:spcAft>
              <a:buFont typeface="Wingdings" panose="05000000000000000000" pitchFamily="2" charset="2"/>
              <a:buChar char="§"/>
            </a:pPr>
            <a:r>
              <a:rPr lang="en-US" sz="2400" b="1" dirty="0"/>
              <a:t>Treatment 7: Personalised survival probabilities information (PSP)</a:t>
            </a:r>
          </a:p>
          <a:p>
            <a:pPr marL="285750" indent="-285750">
              <a:spcBef>
                <a:spcPts val="1200"/>
              </a:spcBef>
              <a:spcAft>
                <a:spcPts val="0"/>
              </a:spcAft>
              <a:buFont typeface="Wingdings" panose="05000000000000000000" pitchFamily="2" charset="2"/>
              <a:buChar char="§"/>
            </a:pPr>
            <a:endParaRPr lang="en-US" sz="2400" b="1" dirty="0"/>
          </a:p>
          <a:p>
            <a:pPr marL="0" lvl="2" indent="-1588">
              <a:spcBef>
                <a:spcPts val="1200"/>
              </a:spcBef>
              <a:buNone/>
            </a:pPr>
            <a:r>
              <a:rPr lang="en-US" sz="2400" b="1" dirty="0">
                <a:ea typeface="Calibri" panose="020F0502020204030204" pitchFamily="34" charset="0"/>
                <a:cs typeface="Calibri" panose="020F0502020204030204" pitchFamily="34" charset="0"/>
              </a:rPr>
              <a:t>After provision of longevity information, participants were prompted to update their SLE/SSP - to higher, lower or the same</a:t>
            </a:r>
          </a:p>
          <a:p>
            <a:pPr marL="0" lvl="2" indent="-1588">
              <a:spcBef>
                <a:spcPts val="1200"/>
              </a:spcBef>
              <a:buNone/>
            </a:pPr>
            <a:r>
              <a:rPr lang="en-US" sz="1600" dirty="0">
                <a:ea typeface="Calibri" panose="020F0502020204030204" pitchFamily="34" charset="0"/>
                <a:cs typeface="Calibri" panose="020F0502020204030204" pitchFamily="34" charset="0"/>
              </a:rPr>
              <a:t>[Data for Treatments 4/5 derived from Australian Life Tables 2020-22; data for Treatments 6/7 derived from Optimum Pensions Lifespan Calculator] </a:t>
            </a:r>
          </a:p>
        </p:txBody>
      </p:sp>
    </p:spTree>
    <p:extLst>
      <p:ext uri="{BB962C8B-B14F-4D97-AF65-F5344CB8AC3E}">
        <p14:creationId xmlns:p14="http://schemas.microsoft.com/office/powerpoint/2010/main" val="4009698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686F97-7B75-3A93-2B57-50EF0F0D08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05E3C6-D622-CD87-E5D8-8550E2129037}"/>
              </a:ext>
            </a:extLst>
          </p:cNvPr>
          <p:cNvSpPr>
            <a:spLocks noGrp="1"/>
          </p:cNvSpPr>
          <p:nvPr>
            <p:ph type="title"/>
          </p:nvPr>
        </p:nvSpPr>
        <p:spPr>
          <a:xfrm>
            <a:off x="326848" y="288390"/>
            <a:ext cx="11557175" cy="494036"/>
          </a:xfrm>
        </p:spPr>
        <p:txBody>
          <a:bodyPr>
            <a:normAutofit fontScale="90000"/>
          </a:bodyPr>
          <a:lstStyle/>
          <a:p>
            <a:r>
              <a:rPr lang="en-US" sz="3200" dirty="0"/>
              <a:t>We created 17 groups from combinations of the 7 treatments – each participant sees a different combination of the longevity literacy treatments</a:t>
            </a:r>
            <a:endParaRPr lang="en-US" dirty="0"/>
          </a:p>
        </p:txBody>
      </p:sp>
      <p:sp>
        <p:nvSpPr>
          <p:cNvPr id="4" name="Slide Number Placeholder 3">
            <a:extLst>
              <a:ext uri="{FF2B5EF4-FFF2-40B4-BE49-F238E27FC236}">
                <a16:creationId xmlns:a16="http://schemas.microsoft.com/office/drawing/2014/main" id="{A8A74733-8BCD-2A0B-2737-E8FFBED1A612}"/>
              </a:ext>
            </a:extLst>
          </p:cNvPr>
          <p:cNvSpPr>
            <a:spLocks noGrp="1"/>
          </p:cNvSpPr>
          <p:nvPr>
            <p:ph type="sldNum" sz="quarter" idx="12"/>
          </p:nvPr>
        </p:nvSpPr>
        <p:spPr/>
        <p:txBody>
          <a:bodyPr/>
          <a:lstStyle/>
          <a:p>
            <a:fld id="{741AFF56-1126-4107-9C02-BC0EFBF16431}" type="slidenum">
              <a:rPr lang="en-GB" smtClean="0"/>
              <a:pPr/>
              <a:t>18</a:t>
            </a:fld>
            <a:endParaRPr lang="en-GB" dirty="0"/>
          </a:p>
        </p:txBody>
      </p:sp>
      <p:sp>
        <p:nvSpPr>
          <p:cNvPr id="5" name="Footer Placeholder 4">
            <a:extLst>
              <a:ext uri="{FF2B5EF4-FFF2-40B4-BE49-F238E27FC236}">
                <a16:creationId xmlns:a16="http://schemas.microsoft.com/office/drawing/2014/main" id="{7DA54A8F-4CF0-3837-A6ED-AA103086DB4D}"/>
              </a:ext>
            </a:extLst>
          </p:cNvPr>
          <p:cNvSpPr>
            <a:spLocks noGrp="1"/>
          </p:cNvSpPr>
          <p:nvPr>
            <p:ph type="ftr" sz="quarter" idx="3"/>
          </p:nvPr>
        </p:nvSpPr>
        <p:spPr>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accent1"/>
                </a:solidFill>
              </a:rPr>
              <a:t>Presented at the 2025 All Actuaries Summit</a:t>
            </a:r>
          </a:p>
        </p:txBody>
      </p:sp>
      <p:graphicFrame>
        <p:nvGraphicFramePr>
          <p:cNvPr id="8" name="Content Placeholder 7">
            <a:extLst>
              <a:ext uri="{FF2B5EF4-FFF2-40B4-BE49-F238E27FC236}">
                <a16:creationId xmlns:a16="http://schemas.microsoft.com/office/drawing/2014/main" id="{77F50B46-57F7-8F0C-91C5-7052E16F067A}"/>
              </a:ext>
            </a:extLst>
          </p:cNvPr>
          <p:cNvGraphicFramePr>
            <a:graphicFrameLocks noGrp="1"/>
          </p:cNvGraphicFramePr>
          <p:nvPr>
            <p:ph idx="1"/>
            <p:extLst>
              <p:ext uri="{D42A27DB-BD31-4B8C-83A1-F6EECF244321}">
                <p14:modId xmlns:p14="http://schemas.microsoft.com/office/powerpoint/2010/main" val="758305438"/>
              </p:ext>
            </p:extLst>
          </p:nvPr>
        </p:nvGraphicFramePr>
        <p:xfrm>
          <a:off x="163419" y="1791129"/>
          <a:ext cx="11865162" cy="2966720"/>
        </p:xfrm>
        <a:graphic>
          <a:graphicData uri="http://schemas.openxmlformats.org/drawingml/2006/table">
            <a:tbl>
              <a:tblPr firstRow="1" bandRow="1">
                <a:tableStyleId>{5940675A-B579-460E-94D1-54222C63F5DA}</a:tableStyleId>
              </a:tblPr>
              <a:tblGrid>
                <a:gridCol w="2688116">
                  <a:extLst>
                    <a:ext uri="{9D8B030D-6E8A-4147-A177-3AD203B41FA5}">
                      <a16:colId xmlns:a16="http://schemas.microsoft.com/office/drawing/2014/main" val="3321942491"/>
                    </a:ext>
                  </a:extLst>
                </a:gridCol>
                <a:gridCol w="808946">
                  <a:extLst>
                    <a:ext uri="{9D8B030D-6E8A-4147-A177-3AD203B41FA5}">
                      <a16:colId xmlns:a16="http://schemas.microsoft.com/office/drawing/2014/main" val="3148468929"/>
                    </a:ext>
                  </a:extLst>
                </a:gridCol>
                <a:gridCol w="525929">
                  <a:extLst>
                    <a:ext uri="{9D8B030D-6E8A-4147-A177-3AD203B41FA5}">
                      <a16:colId xmlns:a16="http://schemas.microsoft.com/office/drawing/2014/main" val="2823293673"/>
                    </a:ext>
                  </a:extLst>
                </a:gridCol>
                <a:gridCol w="495759">
                  <a:extLst>
                    <a:ext uri="{9D8B030D-6E8A-4147-A177-3AD203B41FA5}">
                      <a16:colId xmlns:a16="http://schemas.microsoft.com/office/drawing/2014/main" val="349249652"/>
                    </a:ext>
                  </a:extLst>
                </a:gridCol>
                <a:gridCol w="462708">
                  <a:extLst>
                    <a:ext uri="{9D8B030D-6E8A-4147-A177-3AD203B41FA5}">
                      <a16:colId xmlns:a16="http://schemas.microsoft.com/office/drawing/2014/main" val="1534080317"/>
                    </a:ext>
                  </a:extLst>
                </a:gridCol>
                <a:gridCol w="461004">
                  <a:extLst>
                    <a:ext uri="{9D8B030D-6E8A-4147-A177-3AD203B41FA5}">
                      <a16:colId xmlns:a16="http://schemas.microsoft.com/office/drawing/2014/main" val="2012132257"/>
                    </a:ext>
                  </a:extLst>
                </a:gridCol>
                <a:gridCol w="464413">
                  <a:extLst>
                    <a:ext uri="{9D8B030D-6E8A-4147-A177-3AD203B41FA5}">
                      <a16:colId xmlns:a16="http://schemas.microsoft.com/office/drawing/2014/main" val="1661484047"/>
                    </a:ext>
                  </a:extLst>
                </a:gridCol>
                <a:gridCol w="508288">
                  <a:extLst>
                    <a:ext uri="{9D8B030D-6E8A-4147-A177-3AD203B41FA5}">
                      <a16:colId xmlns:a16="http://schemas.microsoft.com/office/drawing/2014/main" val="3337669664"/>
                    </a:ext>
                  </a:extLst>
                </a:gridCol>
                <a:gridCol w="520281">
                  <a:extLst>
                    <a:ext uri="{9D8B030D-6E8A-4147-A177-3AD203B41FA5}">
                      <a16:colId xmlns:a16="http://schemas.microsoft.com/office/drawing/2014/main" val="3271232409"/>
                    </a:ext>
                  </a:extLst>
                </a:gridCol>
                <a:gridCol w="576833">
                  <a:extLst>
                    <a:ext uri="{9D8B030D-6E8A-4147-A177-3AD203B41FA5}">
                      <a16:colId xmlns:a16="http://schemas.microsoft.com/office/drawing/2014/main" val="4140688007"/>
                    </a:ext>
                  </a:extLst>
                </a:gridCol>
                <a:gridCol w="588144">
                  <a:extLst>
                    <a:ext uri="{9D8B030D-6E8A-4147-A177-3AD203B41FA5}">
                      <a16:colId xmlns:a16="http://schemas.microsoft.com/office/drawing/2014/main" val="417073554"/>
                    </a:ext>
                  </a:extLst>
                </a:gridCol>
                <a:gridCol w="520281">
                  <a:extLst>
                    <a:ext uri="{9D8B030D-6E8A-4147-A177-3AD203B41FA5}">
                      <a16:colId xmlns:a16="http://schemas.microsoft.com/office/drawing/2014/main" val="3070540483"/>
                    </a:ext>
                  </a:extLst>
                </a:gridCol>
                <a:gridCol w="542902">
                  <a:extLst>
                    <a:ext uri="{9D8B030D-6E8A-4147-A177-3AD203B41FA5}">
                      <a16:colId xmlns:a16="http://schemas.microsoft.com/office/drawing/2014/main" val="3927653074"/>
                    </a:ext>
                  </a:extLst>
                </a:gridCol>
                <a:gridCol w="531592">
                  <a:extLst>
                    <a:ext uri="{9D8B030D-6E8A-4147-A177-3AD203B41FA5}">
                      <a16:colId xmlns:a16="http://schemas.microsoft.com/office/drawing/2014/main" val="2689213760"/>
                    </a:ext>
                  </a:extLst>
                </a:gridCol>
                <a:gridCol w="542901">
                  <a:extLst>
                    <a:ext uri="{9D8B030D-6E8A-4147-A177-3AD203B41FA5}">
                      <a16:colId xmlns:a16="http://schemas.microsoft.com/office/drawing/2014/main" val="496107957"/>
                    </a:ext>
                  </a:extLst>
                </a:gridCol>
                <a:gridCol w="554213">
                  <a:extLst>
                    <a:ext uri="{9D8B030D-6E8A-4147-A177-3AD203B41FA5}">
                      <a16:colId xmlns:a16="http://schemas.microsoft.com/office/drawing/2014/main" val="704193137"/>
                    </a:ext>
                  </a:extLst>
                </a:gridCol>
                <a:gridCol w="542901">
                  <a:extLst>
                    <a:ext uri="{9D8B030D-6E8A-4147-A177-3AD203B41FA5}">
                      <a16:colId xmlns:a16="http://schemas.microsoft.com/office/drawing/2014/main" val="1078440317"/>
                    </a:ext>
                  </a:extLst>
                </a:gridCol>
                <a:gridCol w="529951">
                  <a:extLst>
                    <a:ext uri="{9D8B030D-6E8A-4147-A177-3AD203B41FA5}">
                      <a16:colId xmlns:a16="http://schemas.microsoft.com/office/drawing/2014/main" val="4121778421"/>
                    </a:ext>
                  </a:extLst>
                </a:gridCol>
              </a:tblGrid>
              <a:tr h="370840">
                <a:tc>
                  <a:txBody>
                    <a:bodyPr/>
                    <a:lstStyle/>
                    <a:p>
                      <a:endParaRPr lang="en-AU" dirty="0"/>
                    </a:p>
                  </a:txBody>
                  <a:tcPr/>
                </a:tc>
                <a:tc>
                  <a:txBody>
                    <a:bodyPr/>
                    <a:lstStyle/>
                    <a:p>
                      <a:pPr algn="ctr"/>
                      <a:r>
                        <a:rPr lang="en-US" sz="1600" b="1" dirty="0"/>
                        <a:t>Control</a:t>
                      </a:r>
                      <a:endParaRPr lang="en-AU" sz="1600" b="1" dirty="0"/>
                    </a:p>
                  </a:txBody>
                  <a:tcPr/>
                </a:tc>
                <a:tc>
                  <a:txBody>
                    <a:bodyPr/>
                    <a:lstStyle/>
                    <a:p>
                      <a:pPr algn="ctr"/>
                      <a:r>
                        <a:rPr lang="en-US" b="1" dirty="0"/>
                        <a:t>1</a:t>
                      </a:r>
                      <a:endParaRPr lang="en-AU" b="1" dirty="0"/>
                    </a:p>
                  </a:txBody>
                  <a:tcPr/>
                </a:tc>
                <a:tc>
                  <a:txBody>
                    <a:bodyPr/>
                    <a:lstStyle/>
                    <a:p>
                      <a:pPr algn="ctr"/>
                      <a:r>
                        <a:rPr lang="en-US" b="1" dirty="0"/>
                        <a:t>2</a:t>
                      </a:r>
                      <a:endParaRPr lang="en-AU" b="1" dirty="0"/>
                    </a:p>
                  </a:txBody>
                  <a:tcPr/>
                </a:tc>
                <a:tc>
                  <a:txBody>
                    <a:bodyPr/>
                    <a:lstStyle/>
                    <a:p>
                      <a:pPr algn="ctr"/>
                      <a:r>
                        <a:rPr lang="en-US" b="1" dirty="0"/>
                        <a:t>3</a:t>
                      </a:r>
                      <a:endParaRPr lang="en-AU" b="1" dirty="0"/>
                    </a:p>
                  </a:txBody>
                  <a:tcPr/>
                </a:tc>
                <a:tc>
                  <a:txBody>
                    <a:bodyPr/>
                    <a:lstStyle/>
                    <a:p>
                      <a:pPr algn="ctr"/>
                      <a:r>
                        <a:rPr lang="en-US" b="1" dirty="0"/>
                        <a:t>4</a:t>
                      </a:r>
                      <a:endParaRPr lang="en-AU" b="1" dirty="0"/>
                    </a:p>
                  </a:txBody>
                  <a:tcPr/>
                </a:tc>
                <a:tc>
                  <a:txBody>
                    <a:bodyPr/>
                    <a:lstStyle/>
                    <a:p>
                      <a:pPr algn="ctr"/>
                      <a:r>
                        <a:rPr lang="en-US" b="1" dirty="0"/>
                        <a:t>5</a:t>
                      </a:r>
                      <a:endParaRPr lang="en-AU" b="1" dirty="0"/>
                    </a:p>
                  </a:txBody>
                  <a:tcPr/>
                </a:tc>
                <a:tc>
                  <a:txBody>
                    <a:bodyPr/>
                    <a:lstStyle/>
                    <a:p>
                      <a:pPr algn="ctr"/>
                      <a:r>
                        <a:rPr lang="en-US" b="1" dirty="0"/>
                        <a:t>6</a:t>
                      </a:r>
                      <a:endParaRPr lang="en-AU" b="1" dirty="0"/>
                    </a:p>
                  </a:txBody>
                  <a:tcPr/>
                </a:tc>
                <a:tc>
                  <a:txBody>
                    <a:bodyPr/>
                    <a:lstStyle/>
                    <a:p>
                      <a:pPr algn="ctr"/>
                      <a:r>
                        <a:rPr lang="en-US" b="1" dirty="0"/>
                        <a:t>7</a:t>
                      </a:r>
                      <a:endParaRPr lang="en-AU" b="1" dirty="0"/>
                    </a:p>
                  </a:txBody>
                  <a:tcPr/>
                </a:tc>
                <a:tc>
                  <a:txBody>
                    <a:bodyPr/>
                    <a:lstStyle/>
                    <a:p>
                      <a:pPr algn="ctr"/>
                      <a:r>
                        <a:rPr lang="en-US" b="1" dirty="0"/>
                        <a:t>8</a:t>
                      </a:r>
                      <a:endParaRPr lang="en-AU" b="1" dirty="0"/>
                    </a:p>
                  </a:txBody>
                  <a:tcPr/>
                </a:tc>
                <a:tc>
                  <a:txBody>
                    <a:bodyPr/>
                    <a:lstStyle/>
                    <a:p>
                      <a:pPr algn="ctr"/>
                      <a:r>
                        <a:rPr lang="en-US" b="1" dirty="0"/>
                        <a:t>9</a:t>
                      </a:r>
                      <a:endParaRPr lang="en-AU" b="1" dirty="0"/>
                    </a:p>
                  </a:txBody>
                  <a:tcPr/>
                </a:tc>
                <a:tc>
                  <a:txBody>
                    <a:bodyPr/>
                    <a:lstStyle/>
                    <a:p>
                      <a:pPr algn="ctr"/>
                      <a:r>
                        <a:rPr lang="en-US" b="1" dirty="0"/>
                        <a:t>10</a:t>
                      </a:r>
                      <a:endParaRPr lang="en-AU" b="1" dirty="0"/>
                    </a:p>
                  </a:txBody>
                  <a:tcPr/>
                </a:tc>
                <a:tc>
                  <a:txBody>
                    <a:bodyPr/>
                    <a:lstStyle/>
                    <a:p>
                      <a:pPr algn="ctr"/>
                      <a:r>
                        <a:rPr lang="en-US" b="1" dirty="0"/>
                        <a:t>11</a:t>
                      </a:r>
                      <a:endParaRPr lang="en-AU" b="1" dirty="0"/>
                    </a:p>
                  </a:txBody>
                  <a:tcPr/>
                </a:tc>
                <a:tc>
                  <a:txBody>
                    <a:bodyPr/>
                    <a:lstStyle/>
                    <a:p>
                      <a:pPr algn="ctr"/>
                      <a:r>
                        <a:rPr lang="en-US" b="1" dirty="0"/>
                        <a:t>12</a:t>
                      </a:r>
                      <a:endParaRPr lang="en-AU" b="1" dirty="0"/>
                    </a:p>
                  </a:txBody>
                  <a:tcPr/>
                </a:tc>
                <a:tc>
                  <a:txBody>
                    <a:bodyPr/>
                    <a:lstStyle/>
                    <a:p>
                      <a:pPr algn="ctr"/>
                      <a:r>
                        <a:rPr lang="en-US" b="1" dirty="0"/>
                        <a:t>13</a:t>
                      </a:r>
                      <a:endParaRPr lang="en-AU" b="1" dirty="0"/>
                    </a:p>
                  </a:txBody>
                  <a:tcPr/>
                </a:tc>
                <a:tc>
                  <a:txBody>
                    <a:bodyPr/>
                    <a:lstStyle/>
                    <a:p>
                      <a:pPr algn="ctr"/>
                      <a:r>
                        <a:rPr lang="en-US" b="1" dirty="0"/>
                        <a:t>14</a:t>
                      </a:r>
                      <a:endParaRPr lang="en-AU" b="1" dirty="0"/>
                    </a:p>
                  </a:txBody>
                  <a:tcPr/>
                </a:tc>
                <a:tc>
                  <a:txBody>
                    <a:bodyPr/>
                    <a:lstStyle/>
                    <a:p>
                      <a:pPr algn="ctr"/>
                      <a:r>
                        <a:rPr lang="en-US" b="1" dirty="0"/>
                        <a:t>15</a:t>
                      </a:r>
                      <a:endParaRPr lang="en-AU" b="1" dirty="0"/>
                    </a:p>
                  </a:txBody>
                  <a:tcPr/>
                </a:tc>
                <a:tc>
                  <a:txBody>
                    <a:bodyPr/>
                    <a:lstStyle/>
                    <a:p>
                      <a:pPr algn="ctr"/>
                      <a:r>
                        <a:rPr lang="en-US" b="1" dirty="0"/>
                        <a:t>16</a:t>
                      </a:r>
                      <a:endParaRPr lang="en-AU" b="1" dirty="0"/>
                    </a:p>
                  </a:txBody>
                  <a:tcPr/>
                </a:tc>
                <a:extLst>
                  <a:ext uri="{0D108BD9-81ED-4DB2-BD59-A6C34878D82A}">
                    <a16:rowId xmlns:a16="http://schemas.microsoft.com/office/drawing/2014/main" val="3515549223"/>
                  </a:ext>
                </a:extLst>
              </a:tr>
              <a:tr h="370840">
                <a:tc>
                  <a:txBody>
                    <a:bodyPr/>
                    <a:lstStyle/>
                    <a:p>
                      <a:r>
                        <a:rPr lang="en-US" sz="1800" b="1" dirty="0"/>
                        <a:t>T1: Elicit Subjective LE </a:t>
                      </a:r>
                      <a:endParaRPr lang="en-AU" sz="1800" b="1" dirty="0"/>
                    </a:p>
                  </a:txBody>
                  <a:tcPr/>
                </a:tc>
                <a:tc>
                  <a:txBody>
                    <a:bodyPr/>
                    <a:lstStyle/>
                    <a:p>
                      <a:endParaRPr lang="en-AU" dirty="0"/>
                    </a:p>
                  </a:txBody>
                  <a:tcPr/>
                </a:tc>
                <a:tc>
                  <a:txBody>
                    <a:bodyPr/>
                    <a:lstStyle/>
                    <a:p>
                      <a:endParaRPr lang="en-AU" baseline="0" dirty="0"/>
                    </a:p>
                  </a:txBody>
                  <a:tcPr>
                    <a:solidFill>
                      <a:srgbClr val="0070C0"/>
                    </a:solidFill>
                  </a:tcPr>
                </a:tc>
                <a:tc>
                  <a:txBody>
                    <a:bodyPr/>
                    <a:lstStyle/>
                    <a:p>
                      <a:endParaRPr lang="en-AU" dirty="0"/>
                    </a:p>
                  </a:txBody>
                  <a:tcPr/>
                </a:tc>
                <a:tc>
                  <a:txBody>
                    <a:bodyPr/>
                    <a:lstStyle/>
                    <a:p>
                      <a:endParaRPr lang="en-AU" dirty="0"/>
                    </a:p>
                  </a:txBody>
                  <a:tcPr>
                    <a:solidFill>
                      <a:srgbClr val="0070C0"/>
                    </a:solidFill>
                  </a:tcPr>
                </a:tc>
                <a:tc>
                  <a:txBody>
                    <a:bodyPr/>
                    <a:lstStyle/>
                    <a:p>
                      <a:endParaRPr lang="en-AU" dirty="0"/>
                    </a:p>
                  </a:txBody>
                  <a:tcPr/>
                </a:tc>
                <a:tc>
                  <a:txBody>
                    <a:bodyPr/>
                    <a:lstStyle/>
                    <a:p>
                      <a:endParaRPr lang="en-AU" dirty="0"/>
                    </a:p>
                  </a:txBody>
                  <a:tcPr>
                    <a:solidFill>
                      <a:srgbClr val="0070C0"/>
                    </a:solidFill>
                  </a:tcPr>
                </a:tc>
                <a:tc>
                  <a:txBody>
                    <a:bodyPr/>
                    <a:lstStyle/>
                    <a:p>
                      <a:endParaRPr lang="en-AU" dirty="0"/>
                    </a:p>
                  </a:txBody>
                  <a:tcPr>
                    <a:solidFill>
                      <a:srgbClr val="0070C0"/>
                    </a:solidFill>
                  </a:tcPr>
                </a:tc>
                <a:tc>
                  <a:txBody>
                    <a:bodyPr/>
                    <a:lstStyle/>
                    <a:p>
                      <a:endParaRPr lang="en-AU" dirty="0"/>
                    </a:p>
                  </a:txBody>
                  <a:tcPr>
                    <a:solidFill>
                      <a:srgbClr val="0070C0"/>
                    </a:solidFill>
                  </a:tcPr>
                </a:tc>
                <a:tc>
                  <a:txBody>
                    <a:bodyPr/>
                    <a:lstStyle/>
                    <a:p>
                      <a:endParaRPr lang="en-AU" dirty="0"/>
                    </a:p>
                  </a:txBody>
                  <a:tcPr>
                    <a:solidFill>
                      <a:srgbClr val="0070C0"/>
                    </a:solidFill>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solidFill>
                      <a:srgbClr val="0070C0"/>
                    </a:solidFill>
                  </a:tcPr>
                </a:tc>
                <a:tc>
                  <a:txBody>
                    <a:bodyPr/>
                    <a:lstStyle/>
                    <a:p>
                      <a:endParaRPr lang="en-AU" dirty="0"/>
                    </a:p>
                  </a:txBody>
                  <a:tcPr>
                    <a:solidFill>
                      <a:srgbClr val="0070C0"/>
                    </a:solidFill>
                  </a:tcPr>
                </a:tc>
                <a:tc>
                  <a:txBody>
                    <a:bodyPr/>
                    <a:lstStyle/>
                    <a:p>
                      <a:endParaRPr lang="en-AU" dirty="0"/>
                    </a:p>
                  </a:txBody>
                  <a:tcPr>
                    <a:solidFill>
                      <a:srgbClr val="0070C0"/>
                    </a:solidFill>
                  </a:tcPr>
                </a:tc>
                <a:tc>
                  <a:txBody>
                    <a:bodyPr/>
                    <a:lstStyle/>
                    <a:p>
                      <a:endParaRPr lang="en-AU" dirty="0"/>
                    </a:p>
                  </a:txBody>
                  <a:tcPr>
                    <a:solidFill>
                      <a:srgbClr val="0070C0"/>
                    </a:solidFill>
                  </a:tcPr>
                </a:tc>
                <a:extLst>
                  <a:ext uri="{0D108BD9-81ED-4DB2-BD59-A6C34878D82A}">
                    <a16:rowId xmlns:a16="http://schemas.microsoft.com/office/drawing/2014/main" val="1608360494"/>
                  </a:ext>
                </a:extLst>
              </a:tr>
              <a:tr h="370840">
                <a:tc>
                  <a:txBody>
                    <a:bodyPr/>
                    <a:lstStyle/>
                    <a:p>
                      <a:r>
                        <a:rPr lang="en-US" sz="1800" b="1" dirty="0"/>
                        <a:t>T2: Elicit Subjective SP</a:t>
                      </a:r>
                      <a:endParaRPr lang="en-AU" sz="1800" b="1" dirty="0"/>
                    </a:p>
                  </a:txBody>
                  <a:tcPr/>
                </a:tc>
                <a:tc>
                  <a:txBody>
                    <a:bodyPr/>
                    <a:lstStyle/>
                    <a:p>
                      <a:endParaRPr lang="en-AU" dirty="0"/>
                    </a:p>
                  </a:txBody>
                  <a:tcPr/>
                </a:tc>
                <a:tc>
                  <a:txBody>
                    <a:bodyPr/>
                    <a:lstStyle/>
                    <a:p>
                      <a:endParaRPr lang="en-AU" dirty="0"/>
                    </a:p>
                  </a:txBody>
                  <a:tcPr/>
                </a:tc>
                <a:tc>
                  <a:txBody>
                    <a:bodyPr/>
                    <a:lstStyle/>
                    <a:p>
                      <a:endParaRPr lang="en-AU" dirty="0"/>
                    </a:p>
                  </a:txBody>
                  <a:tcPr>
                    <a:solidFill>
                      <a:srgbClr val="92D050"/>
                    </a:solidFill>
                  </a:tcPr>
                </a:tc>
                <a:tc>
                  <a:txBody>
                    <a:bodyPr/>
                    <a:lstStyle/>
                    <a:p>
                      <a:endParaRPr lang="en-AU" dirty="0"/>
                    </a:p>
                  </a:txBody>
                  <a:tcPr>
                    <a:solidFill>
                      <a:srgbClr val="92D050"/>
                    </a:solidFill>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solidFill>
                      <a:srgbClr val="92D050"/>
                    </a:solidFill>
                  </a:tcPr>
                </a:tc>
                <a:tc>
                  <a:txBody>
                    <a:bodyPr/>
                    <a:lstStyle/>
                    <a:p>
                      <a:endParaRPr lang="en-AU" dirty="0"/>
                    </a:p>
                  </a:txBody>
                  <a:tcPr>
                    <a:solidFill>
                      <a:srgbClr val="92D050"/>
                    </a:solidFill>
                  </a:tcPr>
                </a:tc>
                <a:tc>
                  <a:txBody>
                    <a:bodyPr/>
                    <a:lstStyle/>
                    <a:p>
                      <a:endParaRPr lang="en-AU" dirty="0"/>
                    </a:p>
                  </a:txBody>
                  <a:tcPr>
                    <a:solidFill>
                      <a:srgbClr val="92D050"/>
                    </a:solidFill>
                  </a:tcPr>
                </a:tc>
                <a:tc>
                  <a:txBody>
                    <a:bodyPr/>
                    <a:lstStyle/>
                    <a:p>
                      <a:endParaRPr lang="en-AU" dirty="0"/>
                    </a:p>
                  </a:txBody>
                  <a:tcPr>
                    <a:solidFill>
                      <a:srgbClr val="92D050"/>
                    </a:solidFill>
                  </a:tcPr>
                </a:tc>
                <a:tc>
                  <a:txBody>
                    <a:bodyPr/>
                    <a:lstStyle/>
                    <a:p>
                      <a:endParaRPr lang="en-AU" dirty="0"/>
                    </a:p>
                  </a:txBody>
                  <a:tcPr>
                    <a:solidFill>
                      <a:srgbClr val="92D050"/>
                    </a:solidFill>
                  </a:tcPr>
                </a:tc>
                <a:tc>
                  <a:txBody>
                    <a:bodyPr/>
                    <a:lstStyle/>
                    <a:p>
                      <a:endParaRPr lang="en-AU" dirty="0"/>
                    </a:p>
                  </a:txBody>
                  <a:tcPr>
                    <a:solidFill>
                      <a:srgbClr val="92D050"/>
                    </a:solidFill>
                  </a:tcPr>
                </a:tc>
                <a:tc>
                  <a:txBody>
                    <a:bodyPr/>
                    <a:lstStyle/>
                    <a:p>
                      <a:endParaRPr lang="en-AU" dirty="0"/>
                    </a:p>
                  </a:txBody>
                  <a:tcPr>
                    <a:solidFill>
                      <a:srgbClr val="92D050"/>
                    </a:solidFill>
                  </a:tcPr>
                </a:tc>
                <a:tc>
                  <a:txBody>
                    <a:bodyPr/>
                    <a:lstStyle/>
                    <a:p>
                      <a:endParaRPr lang="en-AU" dirty="0"/>
                    </a:p>
                  </a:txBody>
                  <a:tcPr>
                    <a:solidFill>
                      <a:srgbClr val="92D050"/>
                    </a:solidFill>
                  </a:tcPr>
                </a:tc>
                <a:extLst>
                  <a:ext uri="{0D108BD9-81ED-4DB2-BD59-A6C34878D82A}">
                    <a16:rowId xmlns:a16="http://schemas.microsoft.com/office/drawing/2014/main" val="4168654857"/>
                  </a:ext>
                </a:extLst>
              </a:tr>
              <a:tr h="370840">
                <a:tc>
                  <a:txBody>
                    <a:bodyPr/>
                    <a:lstStyle/>
                    <a:p>
                      <a:r>
                        <a:rPr lang="en-US" sz="1800" b="1" dirty="0"/>
                        <a:t>T3: Financial consequence</a:t>
                      </a:r>
                      <a:endParaRPr lang="en-AU" sz="1800" b="1"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solidFill>
                      <a:srgbClr val="FFFF00"/>
                    </a:solidFill>
                  </a:tcPr>
                </a:tc>
                <a:tc>
                  <a:txBody>
                    <a:bodyPr/>
                    <a:lstStyle/>
                    <a:p>
                      <a:endParaRPr lang="en-AU" dirty="0"/>
                    </a:p>
                  </a:txBody>
                  <a:tcPr/>
                </a:tc>
                <a:tc>
                  <a:txBody>
                    <a:bodyPr/>
                    <a:lstStyle/>
                    <a:p>
                      <a:endParaRPr lang="en-AU" dirty="0"/>
                    </a:p>
                  </a:txBody>
                  <a:tcPr>
                    <a:solidFill>
                      <a:srgbClr val="FFFF00"/>
                    </a:solidFill>
                  </a:tcPr>
                </a:tc>
                <a:tc>
                  <a:txBody>
                    <a:bodyPr/>
                    <a:lstStyle/>
                    <a:p>
                      <a:endParaRPr lang="en-AU" dirty="0"/>
                    </a:p>
                  </a:txBody>
                  <a:tcPr/>
                </a:tc>
                <a:tc>
                  <a:txBody>
                    <a:bodyPr/>
                    <a:lstStyle/>
                    <a:p>
                      <a:endParaRPr lang="en-AU" dirty="0"/>
                    </a:p>
                  </a:txBody>
                  <a:tcPr>
                    <a:solidFill>
                      <a:srgbClr val="FFFF00"/>
                    </a:solidFill>
                  </a:tcPr>
                </a:tc>
                <a:tc>
                  <a:txBody>
                    <a:bodyPr/>
                    <a:lstStyle/>
                    <a:p>
                      <a:endParaRPr lang="en-AU" dirty="0"/>
                    </a:p>
                  </a:txBody>
                  <a:tcPr/>
                </a:tc>
                <a:tc>
                  <a:txBody>
                    <a:bodyPr/>
                    <a:lstStyle/>
                    <a:p>
                      <a:endParaRPr lang="en-AU" dirty="0"/>
                    </a:p>
                  </a:txBody>
                  <a:tcPr>
                    <a:solidFill>
                      <a:srgbClr val="FFFF00"/>
                    </a:solidFill>
                  </a:tcPr>
                </a:tc>
                <a:tc>
                  <a:txBody>
                    <a:bodyPr/>
                    <a:lstStyle/>
                    <a:p>
                      <a:endParaRPr lang="en-AU" dirty="0"/>
                    </a:p>
                  </a:txBody>
                  <a:tcPr/>
                </a:tc>
                <a:tc>
                  <a:txBody>
                    <a:bodyPr/>
                    <a:lstStyle/>
                    <a:p>
                      <a:endParaRPr lang="en-AU" dirty="0"/>
                    </a:p>
                  </a:txBody>
                  <a:tcPr>
                    <a:solidFill>
                      <a:srgbClr val="FFFF00"/>
                    </a:solidFill>
                  </a:tcPr>
                </a:tc>
                <a:tc>
                  <a:txBody>
                    <a:bodyPr/>
                    <a:lstStyle/>
                    <a:p>
                      <a:endParaRPr lang="en-AU" dirty="0"/>
                    </a:p>
                  </a:txBody>
                  <a:tcPr/>
                </a:tc>
                <a:tc>
                  <a:txBody>
                    <a:bodyPr/>
                    <a:lstStyle/>
                    <a:p>
                      <a:endParaRPr lang="en-AU" dirty="0"/>
                    </a:p>
                  </a:txBody>
                  <a:tcPr>
                    <a:solidFill>
                      <a:srgbClr val="FFFF00"/>
                    </a:solidFill>
                  </a:tcPr>
                </a:tc>
                <a:tc>
                  <a:txBody>
                    <a:bodyPr/>
                    <a:lstStyle/>
                    <a:p>
                      <a:endParaRPr lang="en-AU" dirty="0"/>
                    </a:p>
                  </a:txBody>
                  <a:tcPr/>
                </a:tc>
                <a:tc>
                  <a:txBody>
                    <a:bodyPr/>
                    <a:lstStyle/>
                    <a:p>
                      <a:endParaRPr lang="en-AU" dirty="0"/>
                    </a:p>
                  </a:txBody>
                  <a:tcPr>
                    <a:solidFill>
                      <a:srgbClr val="FFFF00"/>
                    </a:solidFill>
                  </a:tcPr>
                </a:tc>
                <a:extLst>
                  <a:ext uri="{0D108BD9-81ED-4DB2-BD59-A6C34878D82A}">
                    <a16:rowId xmlns:a16="http://schemas.microsoft.com/office/drawing/2014/main" val="3033398217"/>
                  </a:ext>
                </a:extLst>
              </a:tr>
              <a:tr h="370840">
                <a:tc>
                  <a:txBody>
                    <a:bodyPr/>
                    <a:lstStyle/>
                    <a:p>
                      <a:r>
                        <a:rPr lang="en-US" sz="1800" b="1" dirty="0"/>
                        <a:t>T4: Provide Objective LE</a:t>
                      </a:r>
                      <a:endParaRPr lang="en-AU" sz="1800" b="1"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solidFill>
                      <a:srgbClr val="FFC000"/>
                    </a:solidFill>
                  </a:tcPr>
                </a:tc>
                <a:tc>
                  <a:txBody>
                    <a:bodyPr/>
                    <a:lstStyle/>
                    <a:p>
                      <a:endParaRPr lang="en-AU" dirty="0"/>
                    </a:p>
                  </a:txBody>
                  <a:tcPr>
                    <a:solidFill>
                      <a:srgbClr val="FFC000"/>
                    </a:solidFill>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solidFill>
                      <a:srgbClr val="FFC000"/>
                    </a:solidFill>
                  </a:tcPr>
                </a:tc>
                <a:tc>
                  <a:txBody>
                    <a:bodyPr/>
                    <a:lstStyle/>
                    <a:p>
                      <a:endParaRPr lang="en-AU" dirty="0"/>
                    </a:p>
                  </a:txBody>
                  <a:tcPr>
                    <a:solidFill>
                      <a:srgbClr val="FFC000"/>
                    </a:solidFill>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2753306564"/>
                  </a:ext>
                </a:extLst>
              </a:tr>
              <a:tr h="370840">
                <a:tc>
                  <a:txBody>
                    <a:bodyPr/>
                    <a:lstStyle/>
                    <a:p>
                      <a:r>
                        <a:rPr lang="en-US" sz="1800" b="1" dirty="0"/>
                        <a:t>T5: Provide Objective SP</a:t>
                      </a:r>
                      <a:endParaRPr lang="en-AU" sz="1800" b="1"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noFill/>
                  </a:tcPr>
                </a:tc>
                <a:tc>
                  <a:txBody>
                    <a:bodyPr/>
                    <a:lstStyle/>
                    <a:p>
                      <a:endParaRPr lang="en-AU" dirty="0"/>
                    </a:p>
                  </a:txBody>
                  <a:tcPr>
                    <a:solidFill>
                      <a:srgbClr val="C00000"/>
                    </a:solidFill>
                  </a:tcPr>
                </a:tc>
                <a:tc>
                  <a:txBody>
                    <a:bodyPr/>
                    <a:lstStyle/>
                    <a:p>
                      <a:endParaRPr lang="en-AU" dirty="0"/>
                    </a:p>
                  </a:txBody>
                  <a:tcPr>
                    <a:solidFill>
                      <a:srgbClr val="C00000"/>
                    </a:solidFill>
                  </a:tcPr>
                </a:tc>
                <a:tc>
                  <a:txBody>
                    <a:bodyPr/>
                    <a:lstStyle/>
                    <a:p>
                      <a:endParaRPr lang="en-AU" dirty="0"/>
                    </a:p>
                  </a:txBody>
                  <a:tcPr/>
                </a:tc>
                <a:tc>
                  <a:txBody>
                    <a:bodyPr/>
                    <a:lstStyle/>
                    <a:p>
                      <a:endParaRPr lang="en-AU" dirty="0"/>
                    </a:p>
                  </a:txBody>
                  <a:tcPr/>
                </a:tc>
                <a:tc>
                  <a:txBody>
                    <a:bodyPr/>
                    <a:lstStyle/>
                    <a:p>
                      <a:endParaRPr lang="en-AU" dirty="0"/>
                    </a:p>
                  </a:txBody>
                  <a:tcPr>
                    <a:solidFill>
                      <a:srgbClr val="C00000"/>
                    </a:solidFill>
                  </a:tcPr>
                </a:tc>
                <a:tc>
                  <a:txBody>
                    <a:bodyPr/>
                    <a:lstStyle/>
                    <a:p>
                      <a:endParaRPr lang="en-AU" dirty="0"/>
                    </a:p>
                  </a:txBody>
                  <a:tcPr>
                    <a:solidFill>
                      <a:srgbClr val="C00000"/>
                    </a:solidFill>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3901154227"/>
                  </a:ext>
                </a:extLst>
              </a:tr>
              <a:tr h="370840">
                <a:tc>
                  <a:txBody>
                    <a:bodyPr/>
                    <a:lstStyle/>
                    <a:p>
                      <a:r>
                        <a:rPr lang="en-US" sz="1800" b="1" dirty="0"/>
                        <a:t>T6: Provide Personal LE</a:t>
                      </a:r>
                      <a:endParaRPr lang="en-AU" sz="1800" b="1"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solidFill>
                      <a:srgbClr val="66CCFF"/>
                    </a:solidFill>
                  </a:tcPr>
                </a:tc>
                <a:tc>
                  <a:txBody>
                    <a:bodyPr/>
                    <a:lstStyle/>
                    <a:p>
                      <a:endParaRPr lang="en-AU" dirty="0"/>
                    </a:p>
                  </a:txBody>
                  <a:tcPr>
                    <a:solidFill>
                      <a:srgbClr val="66CCFF"/>
                    </a:solidFill>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solidFill>
                      <a:srgbClr val="66CCFF"/>
                    </a:solidFill>
                  </a:tcPr>
                </a:tc>
                <a:tc>
                  <a:txBody>
                    <a:bodyPr/>
                    <a:lstStyle/>
                    <a:p>
                      <a:endParaRPr lang="en-AU" dirty="0"/>
                    </a:p>
                  </a:txBody>
                  <a:tcPr>
                    <a:solidFill>
                      <a:srgbClr val="66CCFF"/>
                    </a:solidFill>
                  </a:tcPr>
                </a:tc>
                <a:extLst>
                  <a:ext uri="{0D108BD9-81ED-4DB2-BD59-A6C34878D82A}">
                    <a16:rowId xmlns:a16="http://schemas.microsoft.com/office/drawing/2014/main" val="972292587"/>
                  </a:ext>
                </a:extLst>
              </a:tr>
              <a:tr h="370840">
                <a:tc>
                  <a:txBody>
                    <a:bodyPr/>
                    <a:lstStyle/>
                    <a:p>
                      <a:r>
                        <a:rPr lang="en-US" sz="1800" b="1" dirty="0"/>
                        <a:t>T7: Provide Personal SP</a:t>
                      </a:r>
                      <a:endParaRPr lang="en-AU" sz="1800" b="1"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solidFill>
                      <a:srgbClr val="0066FF"/>
                    </a:solidFill>
                  </a:tcPr>
                </a:tc>
                <a:tc>
                  <a:txBody>
                    <a:bodyPr/>
                    <a:lstStyle/>
                    <a:p>
                      <a:endParaRPr lang="en-AU" dirty="0"/>
                    </a:p>
                  </a:txBody>
                  <a:tcPr>
                    <a:solidFill>
                      <a:srgbClr val="0066FF"/>
                    </a:solidFill>
                  </a:tcPr>
                </a:tc>
                <a:tc>
                  <a:txBody>
                    <a:bodyPr/>
                    <a:lstStyle/>
                    <a:p>
                      <a:endParaRPr lang="en-AU" dirty="0"/>
                    </a:p>
                  </a:txBody>
                  <a:tcPr/>
                </a:tc>
                <a:tc>
                  <a:txBody>
                    <a:bodyPr/>
                    <a:lstStyle/>
                    <a:p>
                      <a:endParaRPr lang="en-AU" dirty="0"/>
                    </a:p>
                  </a:txBody>
                  <a:tcPr/>
                </a:tc>
                <a:tc>
                  <a:txBody>
                    <a:bodyPr/>
                    <a:lstStyle/>
                    <a:p>
                      <a:endParaRPr lang="en-AU" dirty="0"/>
                    </a:p>
                  </a:txBody>
                  <a:tcPr>
                    <a:solidFill>
                      <a:srgbClr val="0066FF"/>
                    </a:solidFill>
                  </a:tcPr>
                </a:tc>
                <a:tc>
                  <a:txBody>
                    <a:bodyPr/>
                    <a:lstStyle/>
                    <a:p>
                      <a:endParaRPr lang="en-AU" dirty="0"/>
                    </a:p>
                  </a:txBody>
                  <a:tcPr>
                    <a:solidFill>
                      <a:srgbClr val="0066FF"/>
                    </a:solidFill>
                  </a:tcPr>
                </a:tc>
                <a:extLst>
                  <a:ext uri="{0D108BD9-81ED-4DB2-BD59-A6C34878D82A}">
                    <a16:rowId xmlns:a16="http://schemas.microsoft.com/office/drawing/2014/main" val="4239631237"/>
                  </a:ext>
                </a:extLst>
              </a:tr>
            </a:tbl>
          </a:graphicData>
        </a:graphic>
      </p:graphicFrame>
    </p:spTree>
    <p:extLst>
      <p:ext uri="{BB962C8B-B14F-4D97-AF65-F5344CB8AC3E}">
        <p14:creationId xmlns:p14="http://schemas.microsoft.com/office/powerpoint/2010/main" val="3590506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70066-6302-78CA-3184-2B442C522D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B62799-720C-4A17-020A-A6C9EA6BC23D}"/>
              </a:ext>
            </a:extLst>
          </p:cNvPr>
          <p:cNvSpPr>
            <a:spLocks noGrp="1"/>
          </p:cNvSpPr>
          <p:nvPr>
            <p:ph type="title"/>
          </p:nvPr>
        </p:nvSpPr>
        <p:spPr>
          <a:xfrm>
            <a:off x="634825" y="265390"/>
            <a:ext cx="11557175" cy="522316"/>
          </a:xfrm>
        </p:spPr>
        <p:txBody>
          <a:bodyPr>
            <a:normAutofit/>
          </a:bodyPr>
          <a:lstStyle/>
          <a:p>
            <a:r>
              <a:rPr lang="en-US" sz="3200" dirty="0"/>
              <a:t>Participants were introduced to the Lifetime Income Product</a:t>
            </a:r>
            <a:endParaRPr lang="en-US" dirty="0"/>
          </a:p>
        </p:txBody>
      </p:sp>
      <p:sp>
        <p:nvSpPr>
          <p:cNvPr id="3" name="Content Placeholder 5">
            <a:extLst>
              <a:ext uri="{FF2B5EF4-FFF2-40B4-BE49-F238E27FC236}">
                <a16:creationId xmlns:a16="http://schemas.microsoft.com/office/drawing/2014/main" id="{681F78D4-34DE-112B-B851-EB15EAB93648}"/>
              </a:ext>
            </a:extLst>
          </p:cNvPr>
          <p:cNvSpPr>
            <a:spLocks noGrp="1"/>
          </p:cNvSpPr>
          <p:nvPr>
            <p:ph idx="1"/>
          </p:nvPr>
        </p:nvSpPr>
        <p:spPr>
          <a:xfrm>
            <a:off x="634825" y="966310"/>
            <a:ext cx="10728410" cy="5181102"/>
          </a:xfrm>
        </p:spPr>
        <p:txBody>
          <a:bodyPr>
            <a:normAutofit lnSpcReduction="10000"/>
          </a:bodyPr>
          <a:lstStyle/>
          <a:p>
            <a:pPr>
              <a:lnSpc>
                <a:spcPct val="120000"/>
              </a:lnSpc>
            </a:pPr>
            <a:r>
              <a:rPr lang="en-GB" sz="2400" noProof="0" dirty="0">
                <a:solidFill>
                  <a:srgbClr val="000000"/>
                </a:solidFill>
                <a:effectLst/>
                <a:ea typeface="Calibri" panose="020F0502020204030204" pitchFamily="34" charset="0"/>
                <a:cs typeface="Calibri" panose="020F0502020204030204" pitchFamily="34" charset="0"/>
              </a:rPr>
              <a:t>All participants were told that the </a:t>
            </a:r>
            <a:r>
              <a:rPr lang="en-GB" sz="2400" b="1" noProof="0" dirty="0">
                <a:solidFill>
                  <a:srgbClr val="000000"/>
                </a:solidFill>
                <a:effectLst/>
                <a:ea typeface="Calibri" panose="020F0502020204030204" pitchFamily="34" charset="0"/>
                <a:cs typeface="Calibri" panose="020F0502020204030204" pitchFamily="34" charset="0"/>
              </a:rPr>
              <a:t>Lifetime Income Product will pay you a regular income for as long as you live</a:t>
            </a:r>
            <a:r>
              <a:rPr lang="en-GB" sz="2400" noProof="0" dirty="0">
                <a:solidFill>
                  <a:srgbClr val="000000"/>
                </a:solidFill>
                <a:effectLst/>
                <a:ea typeface="Calibri" panose="020F0502020204030204" pitchFamily="34" charset="0"/>
                <a:cs typeface="Calibri" panose="020F0502020204030204" pitchFamily="34" charset="0"/>
              </a:rPr>
              <a:t>, and shown a </a:t>
            </a:r>
            <a:r>
              <a:rPr lang="en-GB" sz="2400" b="1" noProof="0" dirty="0">
                <a:solidFill>
                  <a:srgbClr val="000000"/>
                </a:solidFill>
                <a:effectLst/>
                <a:ea typeface="Calibri" panose="020F0502020204030204" pitchFamily="34" charset="0"/>
                <a:cs typeface="Calibri" panose="020F0502020204030204" pitchFamily="34" charset="0"/>
              </a:rPr>
              <a:t>FACT SHEET </a:t>
            </a:r>
            <a:r>
              <a:rPr lang="en-GB" sz="2400" noProof="0" dirty="0">
                <a:solidFill>
                  <a:srgbClr val="000000"/>
                </a:solidFill>
                <a:effectLst/>
                <a:ea typeface="Calibri" panose="020F0502020204030204" pitchFamily="34" charset="0"/>
                <a:cs typeface="Calibri" panose="020F0502020204030204" pitchFamily="34" charset="0"/>
              </a:rPr>
              <a:t>describing the key features of the product: </a:t>
            </a:r>
            <a:r>
              <a:rPr lang="en-GB" sz="2400" dirty="0">
                <a:latin typeface="Calibri" panose="020F0502020204030204" pitchFamily="34" charset="0"/>
                <a:ea typeface="Calibri" panose="020F0502020204030204" pitchFamily="34" charset="0"/>
                <a:cs typeface="Calibri" panose="020F0502020204030204" pitchFamily="34" charset="0"/>
              </a:rPr>
              <a:t>Lifetime income, inflation protection, guaranteed income, capital access option, death benefits, and reversion</a:t>
            </a:r>
          </a:p>
          <a:p>
            <a:pPr algn="just">
              <a:lnSpc>
                <a:spcPct val="160000"/>
              </a:lnSpc>
              <a:spcBef>
                <a:spcPts val="600"/>
              </a:spcBef>
              <a:buNone/>
            </a:pPr>
            <a:r>
              <a:rPr lang="en-GB" sz="2800" noProof="0" dirty="0">
                <a:solidFill>
                  <a:srgbClr val="0066FF"/>
                </a:solidFill>
                <a:effectLst/>
                <a:ea typeface="Calibri" panose="020F0502020204030204" pitchFamily="34" charset="0"/>
                <a:cs typeface="Calibri" panose="020F0502020204030204" pitchFamily="34" charset="0"/>
              </a:rPr>
              <a:t>And asked about their INTEREST in the Lifetime Income Product</a:t>
            </a:r>
          </a:p>
          <a:p>
            <a:pPr algn="just">
              <a:lnSpc>
                <a:spcPct val="160000"/>
              </a:lnSpc>
            </a:pPr>
            <a:r>
              <a:rPr lang="en-GB" sz="2600" b="1" noProof="0" dirty="0">
                <a:solidFill>
                  <a:srgbClr val="000000"/>
                </a:solidFill>
                <a:effectLst/>
                <a:ea typeface="Calibri" panose="020F0502020204030204" pitchFamily="34" charset="0"/>
                <a:cs typeface="Calibri" panose="020F0502020204030204" pitchFamily="34" charset="0"/>
              </a:rPr>
              <a:t>How do you see yourself: are you interested in the lifetime income product?</a:t>
            </a:r>
            <a:endParaRPr lang="en-GB" sz="2600" b="1" noProof="0" dirty="0">
              <a:effectLst/>
              <a:ea typeface="Calibri" panose="020F0502020204030204" pitchFamily="34" charset="0"/>
              <a:cs typeface="Calibri" panose="020F0502020204030204" pitchFamily="34" charset="0"/>
            </a:endParaRPr>
          </a:p>
          <a:p>
            <a:pPr marL="457200" lvl="0" indent="-457200">
              <a:lnSpc>
                <a:spcPct val="110000"/>
              </a:lnSpc>
              <a:buFont typeface="Wingdings" panose="05000000000000000000" pitchFamily="2" charset="2"/>
              <a:buChar char="§"/>
            </a:pPr>
            <a:r>
              <a:rPr lang="en-GB" sz="2600" noProof="0" dirty="0">
                <a:solidFill>
                  <a:srgbClr val="000000"/>
                </a:solidFill>
                <a:effectLst/>
                <a:ea typeface="Calibri" panose="020F0502020204030204" pitchFamily="34" charset="0"/>
                <a:cs typeface="Calibri" panose="020F0502020204030204" pitchFamily="34" charset="0"/>
              </a:rPr>
              <a:t>I am NOT interested in the lifetime income product AT ALL </a:t>
            </a:r>
          </a:p>
          <a:p>
            <a:pPr marL="457200" lvl="0" indent="-457200">
              <a:lnSpc>
                <a:spcPct val="110000"/>
              </a:lnSpc>
              <a:buFont typeface="Wingdings" panose="05000000000000000000" pitchFamily="2" charset="2"/>
              <a:buChar char="§"/>
            </a:pPr>
            <a:r>
              <a:rPr lang="en-GB" sz="2600" noProof="0" dirty="0">
                <a:solidFill>
                  <a:srgbClr val="000000"/>
                </a:solidFill>
                <a:effectLst/>
                <a:ea typeface="Calibri" panose="020F0502020204030204" pitchFamily="34" charset="0"/>
                <a:cs typeface="Calibri" panose="020F0502020204030204" pitchFamily="34" charset="0"/>
              </a:rPr>
              <a:t>I am SOMEWHAT interested in the lifetime income product</a:t>
            </a:r>
            <a:endParaRPr lang="en-GB" sz="2600" noProof="0" dirty="0">
              <a:effectLst/>
              <a:ea typeface="Calibri" panose="020F0502020204030204" pitchFamily="34" charset="0"/>
              <a:cs typeface="Calibri" panose="020F0502020204030204" pitchFamily="34" charset="0"/>
            </a:endParaRPr>
          </a:p>
          <a:p>
            <a:pPr marL="457200" lvl="0" indent="-457200">
              <a:lnSpc>
                <a:spcPct val="110000"/>
              </a:lnSpc>
              <a:buFont typeface="Wingdings" panose="05000000000000000000" pitchFamily="2" charset="2"/>
              <a:buChar char="§"/>
            </a:pPr>
            <a:r>
              <a:rPr lang="en-GB" sz="2600" noProof="0" dirty="0">
                <a:solidFill>
                  <a:srgbClr val="000000"/>
                </a:solidFill>
                <a:effectLst/>
                <a:ea typeface="Calibri" panose="020F0502020204030204" pitchFamily="34" charset="0"/>
                <a:cs typeface="Calibri" panose="020F0502020204030204" pitchFamily="34" charset="0"/>
              </a:rPr>
              <a:t>I am MODERATELY interested in the lifetime income product</a:t>
            </a:r>
            <a:endParaRPr lang="en-GB" sz="2600" noProof="0" dirty="0">
              <a:effectLst/>
              <a:ea typeface="Calibri" panose="020F0502020204030204" pitchFamily="34" charset="0"/>
              <a:cs typeface="Calibri" panose="020F0502020204030204" pitchFamily="34" charset="0"/>
            </a:endParaRPr>
          </a:p>
          <a:p>
            <a:pPr marL="457200" lvl="0" indent="-457200">
              <a:lnSpc>
                <a:spcPct val="110000"/>
              </a:lnSpc>
              <a:buFont typeface="Wingdings" panose="05000000000000000000" pitchFamily="2" charset="2"/>
              <a:buChar char="§"/>
            </a:pPr>
            <a:r>
              <a:rPr lang="en-GB" sz="2600" noProof="0" dirty="0">
                <a:solidFill>
                  <a:srgbClr val="000000"/>
                </a:solidFill>
                <a:effectLst/>
                <a:ea typeface="Calibri" panose="020F0502020204030204" pitchFamily="34" charset="0"/>
                <a:cs typeface="Calibri" panose="020F0502020204030204" pitchFamily="34" charset="0"/>
              </a:rPr>
              <a:t>I am VERY interested in the lifetime income product </a:t>
            </a:r>
          </a:p>
          <a:p>
            <a:pPr marL="457200" lvl="0" indent="-457200">
              <a:lnSpc>
                <a:spcPct val="110000"/>
              </a:lnSpc>
              <a:buFont typeface="Wingdings" panose="05000000000000000000" pitchFamily="2" charset="2"/>
              <a:buChar char="§"/>
            </a:pPr>
            <a:r>
              <a:rPr lang="en-GB" sz="2600" noProof="0" dirty="0">
                <a:solidFill>
                  <a:srgbClr val="000000"/>
                </a:solidFill>
                <a:effectLst/>
                <a:ea typeface="Calibri" panose="020F0502020204030204" pitchFamily="34" charset="0"/>
                <a:cs typeface="Calibri" panose="020F0502020204030204" pitchFamily="34" charset="0"/>
              </a:rPr>
              <a:t>I am EXTREMELY interested in the lifetime income product</a:t>
            </a:r>
            <a:endParaRPr lang="en-GB" sz="2600" noProof="0" dirty="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98495F97-7FBE-73C8-7B74-6082B2ABAE70}"/>
              </a:ext>
            </a:extLst>
          </p:cNvPr>
          <p:cNvSpPr>
            <a:spLocks noGrp="1"/>
          </p:cNvSpPr>
          <p:nvPr>
            <p:ph type="sldNum" sz="quarter" idx="12"/>
          </p:nvPr>
        </p:nvSpPr>
        <p:spPr/>
        <p:txBody>
          <a:bodyPr/>
          <a:lstStyle/>
          <a:p>
            <a:fld id="{741AFF56-1126-4107-9C02-BC0EFBF16431}" type="slidenum">
              <a:rPr lang="en-GB" smtClean="0"/>
              <a:pPr/>
              <a:t>19</a:t>
            </a:fld>
            <a:endParaRPr lang="en-GB" dirty="0"/>
          </a:p>
        </p:txBody>
      </p:sp>
      <p:sp>
        <p:nvSpPr>
          <p:cNvPr id="5" name="Footer Placeholder 4">
            <a:extLst>
              <a:ext uri="{FF2B5EF4-FFF2-40B4-BE49-F238E27FC236}">
                <a16:creationId xmlns:a16="http://schemas.microsoft.com/office/drawing/2014/main" id="{DFDD7F2A-FC97-AE78-87B4-BF78A8CB77CF}"/>
              </a:ext>
            </a:extLst>
          </p:cNvPr>
          <p:cNvSpPr>
            <a:spLocks noGrp="1"/>
          </p:cNvSpPr>
          <p:nvPr>
            <p:ph type="ftr" sz="quarter" idx="3"/>
          </p:nvPr>
        </p:nvSpPr>
        <p:spPr>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accent1"/>
                </a:solidFill>
              </a:rPr>
              <a:t>Presented at the 2025 All Actuaries Summit</a:t>
            </a:r>
          </a:p>
        </p:txBody>
      </p:sp>
    </p:spTree>
    <p:extLst>
      <p:ext uri="{BB962C8B-B14F-4D97-AF65-F5344CB8AC3E}">
        <p14:creationId xmlns:p14="http://schemas.microsoft.com/office/powerpoint/2010/main" val="1789394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2B9A3-B60C-C5A1-1EE5-C87C464F262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15CD264-0013-41AA-CA08-C510646FD00D}"/>
              </a:ext>
            </a:extLst>
          </p:cNvPr>
          <p:cNvSpPr>
            <a:spLocks noGrp="1"/>
          </p:cNvSpPr>
          <p:nvPr>
            <p:ph type="sldNum" sz="quarter" idx="12"/>
          </p:nvPr>
        </p:nvSpPr>
        <p:spPr/>
        <p:txBody>
          <a:bodyPr/>
          <a:lstStyle/>
          <a:p>
            <a:fld id="{741AFF56-1126-4107-9C02-BC0EFBF16431}" type="slidenum">
              <a:rPr lang="en-GB" smtClean="0"/>
              <a:t>2</a:t>
            </a:fld>
            <a:endParaRPr lang="en-GB" dirty="0"/>
          </a:p>
        </p:txBody>
      </p:sp>
      <p:sp>
        <p:nvSpPr>
          <p:cNvPr id="5" name="Footer Placeholder 4">
            <a:extLst>
              <a:ext uri="{FF2B5EF4-FFF2-40B4-BE49-F238E27FC236}">
                <a16:creationId xmlns:a16="http://schemas.microsoft.com/office/drawing/2014/main" id="{7A0CA723-8446-9429-AB83-7BE1A4CA8D85}"/>
              </a:ext>
            </a:extLst>
          </p:cNvPr>
          <p:cNvSpPr>
            <a:spLocks noGrp="1"/>
          </p:cNvSpPr>
          <p:nvPr>
            <p:ph type="ftr" sz="quarter" idx="3"/>
          </p:nvPr>
        </p:nvSpPr>
        <p:spPr>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All Actuaries Summit</a:t>
            </a:r>
          </a:p>
        </p:txBody>
      </p:sp>
      <p:pic>
        <p:nvPicPr>
          <p:cNvPr id="10" name="Picture 2" descr="Image result for katja hanewald">
            <a:extLst>
              <a:ext uri="{FF2B5EF4-FFF2-40B4-BE49-F238E27FC236}">
                <a16:creationId xmlns:a16="http://schemas.microsoft.com/office/drawing/2014/main" id="{4D05122E-A3EF-4106-9D92-8C76CFFB3E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5094" y="890428"/>
            <a:ext cx="1592826" cy="230782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person with curly hair wearing a striped shirt&#10;&#10;Description automatically generated">
            <a:extLst>
              <a:ext uri="{FF2B5EF4-FFF2-40B4-BE49-F238E27FC236}">
                <a16:creationId xmlns:a16="http://schemas.microsoft.com/office/drawing/2014/main" id="{5466EFDF-1A39-EA16-1D7D-CD38E2B137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082" y="819698"/>
            <a:ext cx="1887793" cy="2390597"/>
          </a:xfrm>
          <a:prstGeom prst="rect">
            <a:avLst/>
          </a:prstGeom>
        </p:spPr>
      </p:pic>
      <p:pic>
        <p:nvPicPr>
          <p:cNvPr id="12" name="Picture 12" descr="Research students | Risk &amp; Actuarial - UNSW Sydney">
            <a:extLst>
              <a:ext uri="{FF2B5EF4-FFF2-40B4-BE49-F238E27FC236}">
                <a16:creationId xmlns:a16="http://schemas.microsoft.com/office/drawing/2014/main" id="{A1377AC1-48CA-38A3-394B-E6D54ADF7C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88006" y="911813"/>
            <a:ext cx="1887793" cy="230782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Dr Hanlin Lou">
            <a:extLst>
              <a:ext uri="{FF2B5EF4-FFF2-40B4-BE49-F238E27FC236}">
                <a16:creationId xmlns:a16="http://schemas.microsoft.com/office/drawing/2014/main" id="{D46E8445-1CE7-047F-1A62-6D3DF6E831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7567" y="890429"/>
            <a:ext cx="1887793" cy="232921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597C03B4-7606-D921-CA4C-7AE223CD1F39}"/>
              </a:ext>
            </a:extLst>
          </p:cNvPr>
          <p:cNvSpPr txBox="1"/>
          <p:nvPr/>
        </p:nvSpPr>
        <p:spPr>
          <a:xfrm>
            <a:off x="785976" y="209426"/>
            <a:ext cx="1890518" cy="523220"/>
          </a:xfrm>
          <a:prstGeom prst="rect">
            <a:avLst/>
          </a:prstGeom>
          <a:noFill/>
        </p:spPr>
        <p:txBody>
          <a:bodyPr wrap="none" rtlCol="0">
            <a:spAutoFit/>
          </a:bodyPr>
          <a:lstStyle/>
          <a:p>
            <a:r>
              <a:rPr lang="en-AU" sz="2800" dirty="0">
                <a:solidFill>
                  <a:srgbClr val="0066FF"/>
                </a:solidFill>
              </a:rPr>
              <a:t>Co-authors:</a:t>
            </a:r>
          </a:p>
        </p:txBody>
      </p:sp>
      <p:sp>
        <p:nvSpPr>
          <p:cNvPr id="15" name="TextBox 14">
            <a:extLst>
              <a:ext uri="{FF2B5EF4-FFF2-40B4-BE49-F238E27FC236}">
                <a16:creationId xmlns:a16="http://schemas.microsoft.com/office/drawing/2014/main" id="{AA3C67E3-CEC7-0300-3DAF-BF9E448E7739}"/>
              </a:ext>
            </a:extLst>
          </p:cNvPr>
          <p:cNvSpPr txBox="1"/>
          <p:nvPr/>
        </p:nvSpPr>
        <p:spPr>
          <a:xfrm>
            <a:off x="339954" y="3293064"/>
            <a:ext cx="2782557" cy="400110"/>
          </a:xfrm>
          <a:prstGeom prst="rect">
            <a:avLst/>
          </a:prstGeom>
          <a:noFill/>
        </p:spPr>
        <p:txBody>
          <a:bodyPr wrap="none" rtlCol="0">
            <a:spAutoFit/>
          </a:bodyPr>
          <a:lstStyle/>
          <a:p>
            <a:r>
              <a:rPr lang="en-AU" sz="2000" dirty="0">
                <a:solidFill>
                  <a:srgbClr val="0066FF"/>
                </a:solidFill>
              </a:rPr>
              <a:t>Professor Hazel Bateman</a:t>
            </a:r>
          </a:p>
        </p:txBody>
      </p:sp>
      <p:sp>
        <p:nvSpPr>
          <p:cNvPr id="16" name="TextBox 15">
            <a:extLst>
              <a:ext uri="{FF2B5EF4-FFF2-40B4-BE49-F238E27FC236}">
                <a16:creationId xmlns:a16="http://schemas.microsoft.com/office/drawing/2014/main" id="{815239F4-5159-7940-447E-A0A1D79E7D2B}"/>
              </a:ext>
            </a:extLst>
          </p:cNvPr>
          <p:cNvSpPr txBox="1"/>
          <p:nvPr/>
        </p:nvSpPr>
        <p:spPr>
          <a:xfrm>
            <a:off x="3159702" y="3308340"/>
            <a:ext cx="3886833" cy="400110"/>
          </a:xfrm>
          <a:prstGeom prst="rect">
            <a:avLst/>
          </a:prstGeom>
          <a:noFill/>
        </p:spPr>
        <p:txBody>
          <a:bodyPr wrap="none" rtlCol="0">
            <a:spAutoFit/>
          </a:bodyPr>
          <a:lstStyle/>
          <a:p>
            <a:r>
              <a:rPr lang="en-AU" sz="2000" dirty="0">
                <a:solidFill>
                  <a:srgbClr val="0066FF"/>
                </a:solidFill>
              </a:rPr>
              <a:t>Associate Professor Katia Hanewald</a:t>
            </a:r>
          </a:p>
        </p:txBody>
      </p:sp>
      <p:sp>
        <p:nvSpPr>
          <p:cNvPr id="17" name="TextBox 16">
            <a:extLst>
              <a:ext uri="{FF2B5EF4-FFF2-40B4-BE49-F238E27FC236}">
                <a16:creationId xmlns:a16="http://schemas.microsoft.com/office/drawing/2014/main" id="{25018465-7610-02EF-226B-E125E71FB7D1}"/>
              </a:ext>
            </a:extLst>
          </p:cNvPr>
          <p:cNvSpPr txBox="1"/>
          <p:nvPr/>
        </p:nvSpPr>
        <p:spPr>
          <a:xfrm>
            <a:off x="7186140" y="3293064"/>
            <a:ext cx="1595309" cy="400110"/>
          </a:xfrm>
          <a:prstGeom prst="rect">
            <a:avLst/>
          </a:prstGeom>
          <a:noFill/>
        </p:spPr>
        <p:txBody>
          <a:bodyPr wrap="none" rtlCol="0">
            <a:spAutoFit/>
          </a:bodyPr>
          <a:lstStyle/>
          <a:p>
            <a:r>
              <a:rPr lang="en-AU" sz="2000" dirty="0">
                <a:solidFill>
                  <a:srgbClr val="0066FF"/>
                </a:solidFill>
              </a:rPr>
              <a:t>Dr Hanlin Lou</a:t>
            </a:r>
          </a:p>
        </p:txBody>
      </p:sp>
      <p:sp>
        <p:nvSpPr>
          <p:cNvPr id="18" name="TextBox 17">
            <a:extLst>
              <a:ext uri="{FF2B5EF4-FFF2-40B4-BE49-F238E27FC236}">
                <a16:creationId xmlns:a16="http://schemas.microsoft.com/office/drawing/2014/main" id="{9F69E264-C105-E3C0-1808-4F7B0C88D7B0}"/>
              </a:ext>
            </a:extLst>
          </p:cNvPr>
          <p:cNvSpPr txBox="1"/>
          <p:nvPr/>
        </p:nvSpPr>
        <p:spPr>
          <a:xfrm>
            <a:off x="9198498" y="3308340"/>
            <a:ext cx="2773516" cy="400110"/>
          </a:xfrm>
          <a:prstGeom prst="rect">
            <a:avLst/>
          </a:prstGeom>
          <a:noFill/>
        </p:spPr>
        <p:txBody>
          <a:bodyPr wrap="none" rtlCol="0">
            <a:spAutoFit/>
          </a:bodyPr>
          <a:lstStyle/>
          <a:p>
            <a:r>
              <a:rPr lang="en-AU" sz="2000" dirty="0">
                <a:solidFill>
                  <a:srgbClr val="0066FF"/>
                </a:solidFill>
              </a:rPr>
              <a:t>PhD candidate Jamie Yan</a:t>
            </a:r>
          </a:p>
        </p:txBody>
      </p:sp>
      <p:pic>
        <p:nvPicPr>
          <p:cNvPr id="20" name="Picture 18">
            <a:extLst>
              <a:ext uri="{FF2B5EF4-FFF2-40B4-BE49-F238E27FC236}">
                <a16:creationId xmlns:a16="http://schemas.microsoft.com/office/drawing/2014/main" id="{A2C31A00-D689-33AE-C4B3-05D7805C4B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25900" y="5168022"/>
            <a:ext cx="3546114" cy="1028136"/>
          </a:xfrm>
          <a:prstGeom prst="rect">
            <a:avLst/>
          </a:prstGeom>
          <a:solidFill>
            <a:srgbClr val="8890DC"/>
          </a:solidFill>
          <a:ln>
            <a:solidFill>
              <a:schemeClr val="accent4"/>
            </a:solidFill>
          </a:ln>
        </p:spPr>
      </p:pic>
      <p:pic>
        <p:nvPicPr>
          <p:cNvPr id="21" name="Picture 20">
            <a:extLst>
              <a:ext uri="{FF2B5EF4-FFF2-40B4-BE49-F238E27FC236}">
                <a16:creationId xmlns:a16="http://schemas.microsoft.com/office/drawing/2014/main" id="{16B8F9C9-0E3C-28C0-523D-2E68C396BF76}"/>
              </a:ext>
            </a:extLst>
          </p:cNvPr>
          <p:cNvPicPr>
            <a:picLocks noChangeAspect="1"/>
          </p:cNvPicPr>
          <p:nvPr/>
        </p:nvPicPr>
        <p:blipFill>
          <a:blip r:embed="rId7"/>
          <a:stretch>
            <a:fillRect/>
          </a:stretch>
        </p:blipFill>
        <p:spPr>
          <a:xfrm>
            <a:off x="375612" y="4031080"/>
            <a:ext cx="1194803" cy="1272712"/>
          </a:xfrm>
          <a:prstGeom prst="rect">
            <a:avLst/>
          </a:prstGeom>
        </p:spPr>
      </p:pic>
      <p:pic>
        <p:nvPicPr>
          <p:cNvPr id="2" name="Picture 1">
            <a:extLst>
              <a:ext uri="{FF2B5EF4-FFF2-40B4-BE49-F238E27FC236}">
                <a16:creationId xmlns:a16="http://schemas.microsoft.com/office/drawing/2014/main" id="{A50AE78D-0B0F-5BE7-F327-BD10A51FECFC}"/>
              </a:ext>
            </a:extLst>
          </p:cNvPr>
          <p:cNvPicPr>
            <a:picLocks noChangeAspect="1"/>
          </p:cNvPicPr>
          <p:nvPr/>
        </p:nvPicPr>
        <p:blipFill>
          <a:blip r:embed="rId8"/>
          <a:stretch>
            <a:fillRect/>
          </a:stretch>
        </p:blipFill>
        <p:spPr>
          <a:xfrm>
            <a:off x="5313515" y="5451121"/>
            <a:ext cx="2670279" cy="999831"/>
          </a:xfrm>
          <a:prstGeom prst="rect">
            <a:avLst/>
          </a:prstGeom>
        </p:spPr>
      </p:pic>
      <p:pic>
        <p:nvPicPr>
          <p:cNvPr id="3" name="Picture 2">
            <a:extLst>
              <a:ext uri="{FF2B5EF4-FFF2-40B4-BE49-F238E27FC236}">
                <a16:creationId xmlns:a16="http://schemas.microsoft.com/office/drawing/2014/main" id="{58923A09-1DE7-7941-3535-112B33112ECF}"/>
              </a:ext>
            </a:extLst>
          </p:cNvPr>
          <p:cNvPicPr>
            <a:picLocks noChangeAspect="1"/>
          </p:cNvPicPr>
          <p:nvPr/>
        </p:nvPicPr>
        <p:blipFill>
          <a:blip r:embed="rId9"/>
          <a:stretch>
            <a:fillRect/>
          </a:stretch>
        </p:blipFill>
        <p:spPr>
          <a:xfrm>
            <a:off x="3159702" y="4839400"/>
            <a:ext cx="2170364" cy="1761897"/>
          </a:xfrm>
          <a:prstGeom prst="rect">
            <a:avLst/>
          </a:prstGeom>
        </p:spPr>
      </p:pic>
    </p:spTree>
    <p:extLst>
      <p:ext uri="{BB962C8B-B14F-4D97-AF65-F5344CB8AC3E}">
        <p14:creationId xmlns:p14="http://schemas.microsoft.com/office/powerpoint/2010/main" val="328058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E9C77B-2286-056B-67CC-815001684B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51EC58-5DB2-9137-B8B4-ED5AF1943CB3}"/>
              </a:ext>
            </a:extLst>
          </p:cNvPr>
          <p:cNvSpPr>
            <a:spLocks noGrp="1"/>
          </p:cNvSpPr>
          <p:nvPr>
            <p:ph type="title"/>
          </p:nvPr>
        </p:nvSpPr>
        <p:spPr>
          <a:xfrm>
            <a:off x="3874223" y="2708721"/>
            <a:ext cx="4443554" cy="720279"/>
          </a:xfrm>
        </p:spPr>
        <p:txBody>
          <a:bodyPr>
            <a:normAutofit/>
          </a:bodyPr>
          <a:lstStyle/>
          <a:p>
            <a:r>
              <a:rPr lang="en-US" sz="4200" dirty="0">
                <a:solidFill>
                  <a:schemeClr val="accent1"/>
                </a:solidFill>
              </a:rPr>
              <a:t>Preliminary Results</a:t>
            </a:r>
          </a:p>
        </p:txBody>
      </p:sp>
      <p:sp>
        <p:nvSpPr>
          <p:cNvPr id="4" name="Slide Number Placeholder 3">
            <a:extLst>
              <a:ext uri="{FF2B5EF4-FFF2-40B4-BE49-F238E27FC236}">
                <a16:creationId xmlns:a16="http://schemas.microsoft.com/office/drawing/2014/main" id="{17544741-EA14-2B20-072E-7F065790E4B8}"/>
              </a:ext>
            </a:extLst>
          </p:cNvPr>
          <p:cNvSpPr>
            <a:spLocks noGrp="1"/>
          </p:cNvSpPr>
          <p:nvPr>
            <p:ph type="sldNum" sz="quarter" idx="12"/>
          </p:nvPr>
        </p:nvSpPr>
        <p:spPr/>
        <p:txBody>
          <a:bodyPr/>
          <a:lstStyle/>
          <a:p>
            <a:fld id="{741AFF56-1126-4107-9C02-BC0EFBF16431}" type="slidenum">
              <a:rPr lang="en-GB" smtClean="0"/>
              <a:t>20</a:t>
            </a:fld>
            <a:endParaRPr lang="en-GB" dirty="0"/>
          </a:p>
        </p:txBody>
      </p:sp>
      <p:sp>
        <p:nvSpPr>
          <p:cNvPr id="5" name="Footer Placeholder 4">
            <a:extLst>
              <a:ext uri="{FF2B5EF4-FFF2-40B4-BE49-F238E27FC236}">
                <a16:creationId xmlns:a16="http://schemas.microsoft.com/office/drawing/2014/main" id="{45A725A0-BA04-D340-9C2C-B6BA1DD2C75C}"/>
              </a:ext>
            </a:extLst>
          </p:cNvPr>
          <p:cNvSpPr>
            <a:spLocks noGrp="1"/>
          </p:cNvSpPr>
          <p:nvPr>
            <p:ph type="ftr" sz="quarter" idx="3"/>
          </p:nvPr>
        </p:nvSpPr>
        <p:spPr>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All Actuaries Summit</a:t>
            </a:r>
          </a:p>
        </p:txBody>
      </p:sp>
      <p:sp>
        <p:nvSpPr>
          <p:cNvPr id="10" name="TextBox 9">
            <a:extLst>
              <a:ext uri="{FF2B5EF4-FFF2-40B4-BE49-F238E27FC236}">
                <a16:creationId xmlns:a16="http://schemas.microsoft.com/office/drawing/2014/main" id="{82C7EBF8-A0E9-D8DC-4C0F-0A20065626DB}"/>
              </a:ext>
            </a:extLst>
          </p:cNvPr>
          <p:cNvSpPr txBox="1"/>
          <p:nvPr/>
        </p:nvSpPr>
        <p:spPr>
          <a:xfrm>
            <a:off x="8628562" y="3429000"/>
            <a:ext cx="6094476" cy="3631763"/>
          </a:xfrm>
          <a:prstGeom prst="rect">
            <a:avLst/>
          </a:prstGeom>
          <a:noFill/>
        </p:spPr>
        <p:txBody>
          <a:bodyPr wrap="square">
            <a:spAutoFit/>
          </a:bodyPr>
          <a:lstStyle/>
          <a:p>
            <a:r>
              <a:rPr lang="en-US" sz="23000" b="1" dirty="0">
                <a:solidFill>
                  <a:schemeClr val="accent1"/>
                </a:solidFill>
              </a:rPr>
              <a:t>04</a:t>
            </a:r>
          </a:p>
        </p:txBody>
      </p:sp>
    </p:spTree>
    <p:extLst>
      <p:ext uri="{BB962C8B-B14F-4D97-AF65-F5344CB8AC3E}">
        <p14:creationId xmlns:p14="http://schemas.microsoft.com/office/powerpoint/2010/main" val="4064901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A79F5-B6E3-F4B9-5A57-34362DD000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694304-F8E6-02FE-E7E0-81D676F0F9D8}"/>
              </a:ext>
            </a:extLst>
          </p:cNvPr>
          <p:cNvSpPr>
            <a:spLocks noGrp="1"/>
          </p:cNvSpPr>
          <p:nvPr>
            <p:ph type="title"/>
          </p:nvPr>
        </p:nvSpPr>
        <p:spPr>
          <a:xfrm>
            <a:off x="391886" y="154985"/>
            <a:ext cx="11492138" cy="494036"/>
          </a:xfrm>
        </p:spPr>
        <p:txBody>
          <a:bodyPr/>
          <a:lstStyle/>
          <a:p>
            <a:r>
              <a:rPr lang="en-US" sz="3200" dirty="0"/>
              <a:t>On average participants were pessimistic about their life expectancy</a:t>
            </a:r>
            <a:endParaRPr lang="en-US" dirty="0"/>
          </a:p>
        </p:txBody>
      </p:sp>
      <p:sp>
        <p:nvSpPr>
          <p:cNvPr id="4" name="Slide Number Placeholder 3">
            <a:extLst>
              <a:ext uri="{FF2B5EF4-FFF2-40B4-BE49-F238E27FC236}">
                <a16:creationId xmlns:a16="http://schemas.microsoft.com/office/drawing/2014/main" id="{3873745C-BE01-5965-4B22-1967EDAF8E82}"/>
              </a:ext>
            </a:extLst>
          </p:cNvPr>
          <p:cNvSpPr>
            <a:spLocks noGrp="1"/>
          </p:cNvSpPr>
          <p:nvPr>
            <p:ph type="sldNum" sz="quarter" idx="12"/>
          </p:nvPr>
        </p:nvSpPr>
        <p:spPr/>
        <p:txBody>
          <a:bodyPr/>
          <a:lstStyle/>
          <a:p>
            <a:fld id="{741AFF56-1126-4107-9C02-BC0EFBF16431}" type="slidenum">
              <a:rPr lang="en-GB" smtClean="0"/>
              <a:pPr/>
              <a:t>21</a:t>
            </a:fld>
            <a:endParaRPr lang="en-GB" dirty="0"/>
          </a:p>
        </p:txBody>
      </p:sp>
      <p:sp>
        <p:nvSpPr>
          <p:cNvPr id="5" name="Footer Placeholder 4">
            <a:extLst>
              <a:ext uri="{FF2B5EF4-FFF2-40B4-BE49-F238E27FC236}">
                <a16:creationId xmlns:a16="http://schemas.microsoft.com/office/drawing/2014/main" id="{BA0817D1-AA5F-7C5E-7496-5E89D7A83271}"/>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accent1"/>
                </a:solidFill>
              </a:rPr>
              <a:t>Presented at the 2025 All Actuaries Summit</a:t>
            </a:r>
          </a:p>
        </p:txBody>
      </p:sp>
      <p:graphicFrame>
        <p:nvGraphicFramePr>
          <p:cNvPr id="3" name="Chart 2">
            <a:extLst>
              <a:ext uri="{FF2B5EF4-FFF2-40B4-BE49-F238E27FC236}">
                <a16:creationId xmlns:a16="http://schemas.microsoft.com/office/drawing/2014/main" id="{A25F21EE-FDF8-15CB-7F74-4BA26C06918B}"/>
              </a:ext>
            </a:extLst>
          </p:cNvPr>
          <p:cNvGraphicFramePr>
            <a:graphicFrameLocks/>
          </p:cNvGraphicFramePr>
          <p:nvPr>
            <p:extLst>
              <p:ext uri="{D42A27DB-BD31-4B8C-83A1-F6EECF244321}">
                <p14:modId xmlns:p14="http://schemas.microsoft.com/office/powerpoint/2010/main" val="958440437"/>
              </p:ext>
            </p:extLst>
          </p:nvPr>
        </p:nvGraphicFramePr>
        <p:xfrm>
          <a:off x="43576" y="1699949"/>
          <a:ext cx="5905532" cy="41434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C69F26FF-27C6-45AD-179C-A5374C966C97}"/>
              </a:ext>
            </a:extLst>
          </p:cNvPr>
          <p:cNvGraphicFramePr>
            <a:graphicFrameLocks/>
          </p:cNvGraphicFramePr>
          <p:nvPr>
            <p:extLst>
              <p:ext uri="{D42A27DB-BD31-4B8C-83A1-F6EECF244321}">
                <p14:modId xmlns:p14="http://schemas.microsoft.com/office/powerpoint/2010/main" val="3614048324"/>
              </p:ext>
            </p:extLst>
          </p:nvPr>
        </p:nvGraphicFramePr>
        <p:xfrm>
          <a:off x="5949108" y="1741492"/>
          <a:ext cx="6052424" cy="406037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91F49A5E-E0D6-A06A-FAD7-9A398BD79264}"/>
              </a:ext>
            </a:extLst>
          </p:cNvPr>
          <p:cNvSpPr txBox="1"/>
          <p:nvPr/>
        </p:nvSpPr>
        <p:spPr>
          <a:xfrm>
            <a:off x="1722815" y="964424"/>
            <a:ext cx="8900257" cy="461665"/>
          </a:xfrm>
          <a:prstGeom prst="rect">
            <a:avLst/>
          </a:prstGeom>
          <a:noFill/>
        </p:spPr>
        <p:txBody>
          <a:bodyPr wrap="none" rtlCol="0">
            <a:spAutoFit/>
          </a:bodyPr>
          <a:lstStyle/>
          <a:p>
            <a:r>
              <a:rPr lang="en-US" sz="2400" b="1" dirty="0"/>
              <a:t>Subjective life expectancy below objective life expectancy* in years  </a:t>
            </a:r>
            <a:endParaRPr lang="en-AU" sz="2400" b="1" dirty="0"/>
          </a:p>
        </p:txBody>
      </p:sp>
      <p:sp>
        <p:nvSpPr>
          <p:cNvPr id="8" name="TextBox 7">
            <a:extLst>
              <a:ext uri="{FF2B5EF4-FFF2-40B4-BE49-F238E27FC236}">
                <a16:creationId xmlns:a16="http://schemas.microsoft.com/office/drawing/2014/main" id="{70F7B263-1F2B-770F-8666-7C20CC61E770}"/>
              </a:ext>
            </a:extLst>
          </p:cNvPr>
          <p:cNvSpPr txBox="1"/>
          <p:nvPr/>
        </p:nvSpPr>
        <p:spPr>
          <a:xfrm>
            <a:off x="952107" y="6174557"/>
            <a:ext cx="1372427" cy="369332"/>
          </a:xfrm>
          <a:prstGeom prst="rect">
            <a:avLst/>
          </a:prstGeom>
          <a:noFill/>
        </p:spPr>
        <p:txBody>
          <a:bodyPr wrap="none" rtlCol="0">
            <a:spAutoFit/>
          </a:bodyPr>
          <a:lstStyle/>
          <a:p>
            <a:r>
              <a:rPr lang="en-AU" dirty="0"/>
              <a:t>*AGA (2024)</a:t>
            </a:r>
            <a:endParaRPr lang="en-US" dirty="0"/>
          </a:p>
        </p:txBody>
      </p:sp>
    </p:spTree>
    <p:extLst>
      <p:ext uri="{BB962C8B-B14F-4D97-AF65-F5344CB8AC3E}">
        <p14:creationId xmlns:p14="http://schemas.microsoft.com/office/powerpoint/2010/main" val="2903073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10D9F-0202-3697-77AD-7A3DC5552C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A17F7B-7129-38E5-4EFA-66C47F4779DB}"/>
              </a:ext>
            </a:extLst>
          </p:cNvPr>
          <p:cNvSpPr>
            <a:spLocks noGrp="1"/>
          </p:cNvSpPr>
          <p:nvPr>
            <p:ph type="title"/>
          </p:nvPr>
        </p:nvSpPr>
        <p:spPr>
          <a:xfrm>
            <a:off x="326848" y="288389"/>
            <a:ext cx="11557175" cy="1276006"/>
          </a:xfrm>
        </p:spPr>
        <p:txBody>
          <a:bodyPr>
            <a:noAutofit/>
          </a:bodyPr>
          <a:lstStyle/>
          <a:p>
            <a:r>
              <a:rPr lang="en-US" sz="3200" dirty="0"/>
              <a:t>However, a large minority of participants updated their subjective life expectancy (and SSP) – mostly upward - following provision of ‘objective/personal ’ longevity information </a:t>
            </a:r>
          </a:p>
        </p:txBody>
      </p:sp>
      <p:sp>
        <p:nvSpPr>
          <p:cNvPr id="4" name="Slide Number Placeholder 3">
            <a:extLst>
              <a:ext uri="{FF2B5EF4-FFF2-40B4-BE49-F238E27FC236}">
                <a16:creationId xmlns:a16="http://schemas.microsoft.com/office/drawing/2014/main" id="{F54DB26C-0D07-EE7D-A209-87FC995FE4BA}"/>
              </a:ext>
            </a:extLst>
          </p:cNvPr>
          <p:cNvSpPr>
            <a:spLocks noGrp="1"/>
          </p:cNvSpPr>
          <p:nvPr>
            <p:ph type="sldNum" sz="quarter" idx="12"/>
          </p:nvPr>
        </p:nvSpPr>
        <p:spPr/>
        <p:txBody>
          <a:bodyPr/>
          <a:lstStyle/>
          <a:p>
            <a:fld id="{741AFF56-1126-4107-9C02-BC0EFBF16431}" type="slidenum">
              <a:rPr lang="en-GB" smtClean="0"/>
              <a:pPr/>
              <a:t>22</a:t>
            </a:fld>
            <a:endParaRPr lang="en-GB" dirty="0"/>
          </a:p>
        </p:txBody>
      </p:sp>
      <p:sp>
        <p:nvSpPr>
          <p:cNvPr id="5" name="Footer Placeholder 4">
            <a:extLst>
              <a:ext uri="{FF2B5EF4-FFF2-40B4-BE49-F238E27FC236}">
                <a16:creationId xmlns:a16="http://schemas.microsoft.com/office/drawing/2014/main" id="{FBC3D3BE-E27E-5A39-322D-ABCD6F9E9959}"/>
              </a:ext>
            </a:extLst>
          </p:cNvPr>
          <p:cNvSpPr>
            <a:spLocks noGrp="1"/>
          </p:cNvSpPr>
          <p:nvPr>
            <p:ph type="ftr" sz="quarter" idx="3"/>
          </p:nvPr>
        </p:nvSpPr>
        <p:spPr>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accent1"/>
                </a:solidFill>
              </a:rPr>
              <a:t>Presented at the 2025 All Actuaries Summit</a:t>
            </a:r>
          </a:p>
        </p:txBody>
      </p:sp>
      <p:graphicFrame>
        <p:nvGraphicFramePr>
          <p:cNvPr id="3" name="Table 2">
            <a:extLst>
              <a:ext uri="{FF2B5EF4-FFF2-40B4-BE49-F238E27FC236}">
                <a16:creationId xmlns:a16="http://schemas.microsoft.com/office/drawing/2014/main" id="{8B663D12-05C7-900A-D0A0-ADE01FAE014A}"/>
              </a:ext>
            </a:extLst>
          </p:cNvPr>
          <p:cNvGraphicFramePr>
            <a:graphicFrameLocks noGrp="1"/>
          </p:cNvGraphicFramePr>
          <p:nvPr>
            <p:extLst>
              <p:ext uri="{D42A27DB-BD31-4B8C-83A1-F6EECF244321}">
                <p14:modId xmlns:p14="http://schemas.microsoft.com/office/powerpoint/2010/main" val="2745409881"/>
              </p:ext>
            </p:extLst>
          </p:nvPr>
        </p:nvGraphicFramePr>
        <p:xfrm>
          <a:off x="1022733" y="2111175"/>
          <a:ext cx="10444844" cy="3098357"/>
        </p:xfrm>
        <a:graphic>
          <a:graphicData uri="http://schemas.openxmlformats.org/drawingml/2006/table">
            <a:tbl>
              <a:tblPr firstRow="1" firstCol="1" bandRow="1">
                <a:tableStyleId>{68D230F3-CF80-4859-8CE7-A43EE81993B5}</a:tableStyleId>
              </a:tblPr>
              <a:tblGrid>
                <a:gridCol w="5719797">
                  <a:extLst>
                    <a:ext uri="{9D8B030D-6E8A-4147-A177-3AD203B41FA5}">
                      <a16:colId xmlns:a16="http://schemas.microsoft.com/office/drawing/2014/main" val="3340411366"/>
                    </a:ext>
                  </a:extLst>
                </a:gridCol>
                <a:gridCol w="1612265">
                  <a:extLst>
                    <a:ext uri="{9D8B030D-6E8A-4147-A177-3AD203B41FA5}">
                      <a16:colId xmlns:a16="http://schemas.microsoft.com/office/drawing/2014/main" val="3410607501"/>
                    </a:ext>
                  </a:extLst>
                </a:gridCol>
                <a:gridCol w="1588844">
                  <a:extLst>
                    <a:ext uri="{9D8B030D-6E8A-4147-A177-3AD203B41FA5}">
                      <a16:colId xmlns:a16="http://schemas.microsoft.com/office/drawing/2014/main" val="2277688416"/>
                    </a:ext>
                  </a:extLst>
                </a:gridCol>
                <a:gridCol w="1523938">
                  <a:extLst>
                    <a:ext uri="{9D8B030D-6E8A-4147-A177-3AD203B41FA5}">
                      <a16:colId xmlns:a16="http://schemas.microsoft.com/office/drawing/2014/main" val="4251615719"/>
                    </a:ext>
                  </a:extLst>
                </a:gridCol>
              </a:tblGrid>
              <a:tr h="708517">
                <a:tc>
                  <a:txBody>
                    <a:bodyPr/>
                    <a:lstStyle/>
                    <a:p>
                      <a:pPr marL="0" marR="0" algn="ctr">
                        <a:buNone/>
                      </a:pPr>
                      <a:r>
                        <a:rPr lang="en-AU" sz="2400" dirty="0">
                          <a:effectLst/>
                        </a:rPr>
                        <a:t> Life Expectancy</a:t>
                      </a:r>
                      <a:endParaRPr lang="en-AU" sz="2400" dirty="0">
                        <a:effectLst/>
                        <a:latin typeface="Calibri" panose="020F0502020204030204" pitchFamily="34" charset="0"/>
                        <a:ea typeface="DengXian" panose="02010600030101010101" pitchFamily="2" charset="-122"/>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buNone/>
                      </a:pPr>
                      <a:r>
                        <a:rPr lang="en-AU" sz="2400" dirty="0">
                          <a:effectLst/>
                        </a:rPr>
                        <a:t>Upward</a:t>
                      </a:r>
                      <a:endParaRPr lang="en-AU" sz="2400" dirty="0">
                        <a:effectLst/>
                        <a:latin typeface="Calibri" panose="020F0502020204030204" pitchFamily="34" charset="0"/>
                        <a:ea typeface="DengXian" panose="02010600030101010101" pitchFamily="2" charset="-122"/>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buNone/>
                      </a:pPr>
                      <a:r>
                        <a:rPr lang="en-AU" sz="2400" dirty="0">
                          <a:effectLst/>
                        </a:rPr>
                        <a:t>No Change</a:t>
                      </a:r>
                      <a:endParaRPr lang="en-AU" sz="2400" dirty="0">
                        <a:effectLst/>
                        <a:latin typeface="Calibri" panose="020F0502020204030204" pitchFamily="34" charset="0"/>
                        <a:ea typeface="DengXian" panose="02010600030101010101" pitchFamily="2" charset="-122"/>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buNone/>
                      </a:pPr>
                      <a:r>
                        <a:rPr lang="en-AU" sz="2400" dirty="0">
                          <a:effectLst/>
                        </a:rPr>
                        <a:t>Downward</a:t>
                      </a:r>
                      <a:endParaRPr lang="en-AU" sz="2400" dirty="0">
                        <a:effectLst/>
                        <a:latin typeface="Calibri" panose="020F0502020204030204" pitchFamily="34" charset="0"/>
                        <a:ea typeface="DengXian" panose="02010600030101010101" pitchFamily="2" charset="-122"/>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6326245"/>
                  </a:ext>
                </a:extLst>
              </a:tr>
              <a:tr h="477968">
                <a:tc>
                  <a:txBody>
                    <a:bodyPr/>
                    <a:lstStyle/>
                    <a:p>
                      <a:pPr marL="0" marR="0" algn="ctr">
                        <a:buNone/>
                      </a:pPr>
                      <a:r>
                        <a:rPr lang="en-AU" sz="2400" dirty="0">
                          <a:effectLst/>
                        </a:rPr>
                        <a:t>Subjective LE &lt;= Objective LE (Pessimistic)</a:t>
                      </a:r>
                      <a:endParaRPr lang="en-AU" sz="2400" dirty="0">
                        <a:effectLst/>
                        <a:latin typeface="Calibri" panose="020F0502020204030204" pitchFamily="34" charset="0"/>
                        <a:ea typeface="DengXian" panose="02010600030101010101" pitchFamily="2" charset="-122"/>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algn="ctr">
                        <a:buNone/>
                      </a:pPr>
                      <a:r>
                        <a:rPr lang="en-AU" sz="2400" dirty="0">
                          <a:effectLst/>
                        </a:rPr>
                        <a:t>33.8%</a:t>
                      </a:r>
                      <a:endParaRPr lang="en-AU" sz="2400" dirty="0">
                        <a:effectLst/>
                        <a:latin typeface="Calibri" panose="020F0502020204030204" pitchFamily="34" charset="0"/>
                        <a:ea typeface="DengXian" panose="02010600030101010101" pitchFamily="2" charset="-122"/>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algn="ctr">
                        <a:buNone/>
                      </a:pPr>
                      <a:r>
                        <a:rPr lang="en-AU" sz="2400" dirty="0">
                          <a:effectLst/>
                        </a:rPr>
                        <a:t>61.2%</a:t>
                      </a:r>
                      <a:endParaRPr lang="en-AU" sz="2400" dirty="0">
                        <a:effectLst/>
                        <a:latin typeface="Calibri" panose="020F0502020204030204" pitchFamily="34" charset="0"/>
                        <a:ea typeface="DengXian" panose="02010600030101010101" pitchFamily="2" charset="-122"/>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algn="ctr">
                        <a:buNone/>
                      </a:pPr>
                      <a:r>
                        <a:rPr lang="en-AU" sz="2400" dirty="0">
                          <a:effectLst/>
                        </a:rPr>
                        <a:t>5.0%</a:t>
                      </a:r>
                      <a:endParaRPr lang="en-AU" sz="2400" dirty="0">
                        <a:effectLst/>
                        <a:latin typeface="Calibri" panose="020F0502020204030204" pitchFamily="34" charset="0"/>
                        <a:ea typeface="DengXian" panose="02010600030101010101" pitchFamily="2" charset="-122"/>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904443836"/>
                  </a:ext>
                </a:extLst>
              </a:tr>
              <a:tr h="477968">
                <a:tc>
                  <a:txBody>
                    <a:bodyPr/>
                    <a:lstStyle/>
                    <a:p>
                      <a:pPr marL="0" marR="0" algn="ctr">
                        <a:buNone/>
                      </a:pPr>
                      <a:r>
                        <a:rPr lang="en-AU" sz="2400" dirty="0">
                          <a:effectLst/>
                        </a:rPr>
                        <a:t>Subjective LE &gt; Objective LE (Optimistic)</a:t>
                      </a:r>
                      <a:endParaRPr lang="en-AU" sz="2400" dirty="0">
                        <a:effectLst/>
                        <a:latin typeface="Calibri" panose="020F0502020204030204" pitchFamily="34" charset="0"/>
                        <a:ea typeface="DengXian" panose="02010600030101010101" pitchFamily="2" charset="-122"/>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algn="ctr">
                        <a:buNone/>
                      </a:pPr>
                      <a:r>
                        <a:rPr lang="en-AU" sz="2400" dirty="0">
                          <a:effectLst/>
                        </a:rPr>
                        <a:t>4.5%</a:t>
                      </a:r>
                      <a:endParaRPr lang="en-AU" sz="2400" dirty="0">
                        <a:effectLst/>
                        <a:latin typeface="Calibri" panose="020F0502020204030204" pitchFamily="34" charset="0"/>
                        <a:ea typeface="DengXian" panose="02010600030101010101" pitchFamily="2" charset="-122"/>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algn="ctr">
                        <a:buNone/>
                      </a:pPr>
                      <a:r>
                        <a:rPr lang="en-AU" sz="2400" dirty="0">
                          <a:effectLst/>
                        </a:rPr>
                        <a:t>83.3%</a:t>
                      </a:r>
                      <a:endParaRPr lang="en-AU" sz="2400" dirty="0">
                        <a:effectLst/>
                        <a:latin typeface="Calibri" panose="020F0502020204030204" pitchFamily="34" charset="0"/>
                        <a:ea typeface="DengXian" panose="02010600030101010101" pitchFamily="2" charset="-122"/>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algn="ctr">
                        <a:buNone/>
                      </a:pPr>
                      <a:r>
                        <a:rPr lang="en-AU" sz="2400" dirty="0">
                          <a:effectLst/>
                        </a:rPr>
                        <a:t>12.1%</a:t>
                      </a:r>
                      <a:endParaRPr lang="en-AU" sz="2400" dirty="0">
                        <a:effectLst/>
                        <a:latin typeface="Calibri" panose="020F0502020204030204" pitchFamily="34" charset="0"/>
                        <a:ea typeface="DengXian" panose="02010600030101010101" pitchFamily="2" charset="-122"/>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8827901"/>
                  </a:ext>
                </a:extLst>
              </a:tr>
              <a:tr h="477968">
                <a:tc>
                  <a:txBody>
                    <a:bodyPr/>
                    <a:lstStyle/>
                    <a:p>
                      <a:pPr marL="0" marR="0" algn="ctr">
                        <a:buNone/>
                      </a:pPr>
                      <a:r>
                        <a:rPr lang="en-AU" sz="2400" dirty="0">
                          <a:effectLst/>
                        </a:rPr>
                        <a:t> </a:t>
                      </a:r>
                      <a:endParaRPr lang="en-AU" sz="2400" dirty="0">
                        <a:effectLst/>
                        <a:latin typeface="Calibri" panose="020F0502020204030204" pitchFamily="34" charset="0"/>
                        <a:ea typeface="DengXian" panose="02010600030101010101" pitchFamily="2" charset="-122"/>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algn="ctr">
                        <a:buNone/>
                      </a:pPr>
                      <a:r>
                        <a:rPr lang="en-AU" sz="2400" dirty="0">
                          <a:effectLst/>
                        </a:rPr>
                        <a:t> </a:t>
                      </a:r>
                      <a:endParaRPr lang="en-AU" sz="2400" dirty="0">
                        <a:effectLst/>
                        <a:latin typeface="Calibri" panose="020F0502020204030204" pitchFamily="34" charset="0"/>
                        <a:ea typeface="DengXian" panose="02010600030101010101" pitchFamily="2" charset="-122"/>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algn="ctr">
                        <a:buNone/>
                      </a:pPr>
                      <a:r>
                        <a:rPr lang="en-AU" sz="2400" dirty="0">
                          <a:effectLst/>
                        </a:rPr>
                        <a:t> </a:t>
                      </a:r>
                      <a:endParaRPr lang="en-AU" sz="2400" dirty="0">
                        <a:effectLst/>
                        <a:latin typeface="Calibri" panose="020F0502020204030204" pitchFamily="34" charset="0"/>
                        <a:ea typeface="DengXian" panose="02010600030101010101" pitchFamily="2" charset="-122"/>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algn="ctr">
                        <a:buNone/>
                      </a:pPr>
                      <a:r>
                        <a:rPr lang="en-AU" sz="2400" dirty="0">
                          <a:effectLst/>
                        </a:rPr>
                        <a:t> </a:t>
                      </a:r>
                      <a:endParaRPr lang="en-AU" sz="2400" dirty="0">
                        <a:effectLst/>
                        <a:latin typeface="Calibri" panose="020F0502020204030204" pitchFamily="34" charset="0"/>
                        <a:ea typeface="DengXian" panose="02010600030101010101" pitchFamily="2" charset="-122"/>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813656"/>
                  </a:ext>
                </a:extLst>
              </a:tr>
              <a:tr h="477968">
                <a:tc>
                  <a:txBody>
                    <a:bodyPr/>
                    <a:lstStyle/>
                    <a:p>
                      <a:pPr marL="0" marR="0" algn="ctr">
                        <a:buNone/>
                      </a:pPr>
                      <a:r>
                        <a:rPr lang="en-AU" sz="2400" dirty="0">
                          <a:effectLst/>
                        </a:rPr>
                        <a:t>Subjective LE &lt;= Personal LE (Pessimistic)</a:t>
                      </a:r>
                      <a:endParaRPr lang="en-AU" sz="2400" dirty="0">
                        <a:effectLst/>
                        <a:latin typeface="Calibri" panose="020F0502020204030204" pitchFamily="34" charset="0"/>
                        <a:ea typeface="DengXian" panose="02010600030101010101" pitchFamily="2" charset="-122"/>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algn="ctr">
                        <a:buNone/>
                      </a:pPr>
                      <a:r>
                        <a:rPr lang="en-AU" sz="2400" dirty="0">
                          <a:effectLst/>
                        </a:rPr>
                        <a:t>37.0%</a:t>
                      </a:r>
                      <a:endParaRPr lang="en-AU" sz="2400" dirty="0">
                        <a:effectLst/>
                        <a:latin typeface="Calibri" panose="020F0502020204030204" pitchFamily="34" charset="0"/>
                        <a:ea typeface="DengXian" panose="02010600030101010101" pitchFamily="2" charset="-122"/>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algn="ctr">
                        <a:buNone/>
                      </a:pPr>
                      <a:r>
                        <a:rPr lang="en-AU" sz="2400" dirty="0">
                          <a:effectLst/>
                        </a:rPr>
                        <a:t>56.2%</a:t>
                      </a:r>
                      <a:endParaRPr lang="en-AU" sz="2400" dirty="0">
                        <a:effectLst/>
                        <a:latin typeface="Calibri" panose="020F0502020204030204" pitchFamily="34" charset="0"/>
                        <a:ea typeface="DengXian" panose="02010600030101010101" pitchFamily="2" charset="-122"/>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algn="ctr">
                        <a:buNone/>
                      </a:pPr>
                      <a:r>
                        <a:rPr lang="en-AU" sz="2400" dirty="0">
                          <a:effectLst/>
                        </a:rPr>
                        <a:t>6.9%</a:t>
                      </a:r>
                      <a:endParaRPr lang="en-AU" sz="2400" dirty="0">
                        <a:effectLst/>
                        <a:latin typeface="Calibri" panose="020F0502020204030204" pitchFamily="34" charset="0"/>
                        <a:ea typeface="DengXian" panose="02010600030101010101" pitchFamily="2" charset="-122"/>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78079093"/>
                  </a:ext>
                </a:extLst>
              </a:tr>
              <a:tr h="477968">
                <a:tc>
                  <a:txBody>
                    <a:bodyPr/>
                    <a:lstStyle/>
                    <a:p>
                      <a:pPr marL="0" marR="0" algn="ctr">
                        <a:buNone/>
                      </a:pPr>
                      <a:r>
                        <a:rPr lang="en-AU" sz="2400" dirty="0">
                          <a:effectLst/>
                        </a:rPr>
                        <a:t>Subjective LE &gt; Personal LE (Optimistic)</a:t>
                      </a:r>
                      <a:endParaRPr lang="en-AU" sz="2400" dirty="0">
                        <a:effectLst/>
                        <a:latin typeface="Calibri" panose="020F0502020204030204" pitchFamily="34" charset="0"/>
                        <a:ea typeface="DengXian" panose="02010600030101010101" pitchFamily="2" charset="-122"/>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marL="0" marR="0" algn="ctr">
                        <a:buNone/>
                      </a:pPr>
                      <a:r>
                        <a:rPr lang="en-AU" sz="2400" dirty="0">
                          <a:effectLst/>
                        </a:rPr>
                        <a:t>9.5%</a:t>
                      </a:r>
                      <a:endParaRPr lang="en-AU" sz="2400" dirty="0">
                        <a:effectLst/>
                        <a:latin typeface="Calibri" panose="020F0502020204030204" pitchFamily="34" charset="0"/>
                        <a:ea typeface="DengXian" panose="02010600030101010101" pitchFamily="2" charset="-122"/>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marL="0" marR="0" algn="ctr">
                        <a:buNone/>
                      </a:pPr>
                      <a:r>
                        <a:rPr lang="en-AU" sz="2400" dirty="0">
                          <a:effectLst/>
                        </a:rPr>
                        <a:t>71.4%</a:t>
                      </a:r>
                      <a:endParaRPr lang="en-AU" sz="2400" dirty="0">
                        <a:effectLst/>
                        <a:latin typeface="Calibri" panose="020F0502020204030204" pitchFamily="34" charset="0"/>
                        <a:ea typeface="DengXian" panose="02010600030101010101" pitchFamily="2" charset="-122"/>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marL="0" marR="0" algn="ctr">
                        <a:buNone/>
                      </a:pPr>
                      <a:r>
                        <a:rPr lang="en-AU" sz="2400" dirty="0">
                          <a:effectLst/>
                        </a:rPr>
                        <a:t>19.0%</a:t>
                      </a:r>
                      <a:endParaRPr lang="en-AU" sz="2400" dirty="0">
                        <a:effectLst/>
                        <a:latin typeface="Calibri" panose="020F0502020204030204" pitchFamily="34" charset="0"/>
                        <a:ea typeface="DengXian" panose="02010600030101010101" pitchFamily="2" charset="-122"/>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5874137"/>
                  </a:ext>
                </a:extLst>
              </a:tr>
            </a:tbl>
          </a:graphicData>
        </a:graphic>
      </p:graphicFrame>
    </p:spTree>
    <p:extLst>
      <p:ext uri="{BB962C8B-B14F-4D97-AF65-F5344CB8AC3E}">
        <p14:creationId xmlns:p14="http://schemas.microsoft.com/office/powerpoint/2010/main" val="3108383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DAF93-0238-28A4-FEE4-6B1AC1CA7A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3E144F-2806-C13F-FA84-8D0319B5F4C6}"/>
              </a:ext>
            </a:extLst>
          </p:cNvPr>
          <p:cNvSpPr>
            <a:spLocks noGrp="1"/>
          </p:cNvSpPr>
          <p:nvPr>
            <p:ph type="title"/>
          </p:nvPr>
        </p:nvSpPr>
        <p:spPr>
          <a:xfrm>
            <a:off x="326848" y="288389"/>
            <a:ext cx="11557175" cy="1276006"/>
          </a:xfrm>
        </p:spPr>
        <p:txBody>
          <a:bodyPr>
            <a:noAutofit/>
          </a:bodyPr>
          <a:lstStyle/>
          <a:p>
            <a:r>
              <a:rPr lang="en-US" sz="3200" dirty="0"/>
              <a:t>However, a large minority of participants updated their subjective life expectancy (and SSP) – mostly upward - following provision of ‘objective/personal ’ longevity information </a:t>
            </a:r>
          </a:p>
        </p:txBody>
      </p:sp>
      <p:sp>
        <p:nvSpPr>
          <p:cNvPr id="4" name="Slide Number Placeholder 3">
            <a:extLst>
              <a:ext uri="{FF2B5EF4-FFF2-40B4-BE49-F238E27FC236}">
                <a16:creationId xmlns:a16="http://schemas.microsoft.com/office/drawing/2014/main" id="{3DFD5686-B553-9555-9D9F-348762BC5F17}"/>
              </a:ext>
            </a:extLst>
          </p:cNvPr>
          <p:cNvSpPr>
            <a:spLocks noGrp="1"/>
          </p:cNvSpPr>
          <p:nvPr>
            <p:ph type="sldNum" sz="quarter" idx="12"/>
          </p:nvPr>
        </p:nvSpPr>
        <p:spPr/>
        <p:txBody>
          <a:bodyPr/>
          <a:lstStyle/>
          <a:p>
            <a:fld id="{741AFF56-1126-4107-9C02-BC0EFBF16431}" type="slidenum">
              <a:rPr lang="en-GB" smtClean="0"/>
              <a:pPr/>
              <a:t>23</a:t>
            </a:fld>
            <a:endParaRPr lang="en-GB" dirty="0"/>
          </a:p>
        </p:txBody>
      </p:sp>
      <p:sp>
        <p:nvSpPr>
          <p:cNvPr id="5" name="Footer Placeholder 4">
            <a:extLst>
              <a:ext uri="{FF2B5EF4-FFF2-40B4-BE49-F238E27FC236}">
                <a16:creationId xmlns:a16="http://schemas.microsoft.com/office/drawing/2014/main" id="{1C8A8524-50CB-BC03-5527-B551CBCC766D}"/>
              </a:ext>
            </a:extLst>
          </p:cNvPr>
          <p:cNvSpPr>
            <a:spLocks noGrp="1"/>
          </p:cNvSpPr>
          <p:nvPr>
            <p:ph type="ftr" sz="quarter" idx="3"/>
          </p:nvPr>
        </p:nvSpPr>
        <p:spPr>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accent1"/>
                </a:solidFill>
              </a:rPr>
              <a:t>Presented at the 2025 All Actuaries Summit</a:t>
            </a:r>
          </a:p>
        </p:txBody>
      </p:sp>
      <p:graphicFrame>
        <p:nvGraphicFramePr>
          <p:cNvPr id="3" name="Table 2">
            <a:extLst>
              <a:ext uri="{FF2B5EF4-FFF2-40B4-BE49-F238E27FC236}">
                <a16:creationId xmlns:a16="http://schemas.microsoft.com/office/drawing/2014/main" id="{54C79BCA-20F3-1CCD-2905-18A9ECF527EB}"/>
              </a:ext>
            </a:extLst>
          </p:cNvPr>
          <p:cNvGraphicFramePr>
            <a:graphicFrameLocks noGrp="1"/>
          </p:cNvGraphicFramePr>
          <p:nvPr/>
        </p:nvGraphicFramePr>
        <p:xfrm>
          <a:off x="1022733" y="2111175"/>
          <a:ext cx="10444844" cy="3098357"/>
        </p:xfrm>
        <a:graphic>
          <a:graphicData uri="http://schemas.openxmlformats.org/drawingml/2006/table">
            <a:tbl>
              <a:tblPr firstRow="1" firstCol="1" bandRow="1">
                <a:tableStyleId>{68D230F3-CF80-4859-8CE7-A43EE81993B5}</a:tableStyleId>
              </a:tblPr>
              <a:tblGrid>
                <a:gridCol w="5719797">
                  <a:extLst>
                    <a:ext uri="{9D8B030D-6E8A-4147-A177-3AD203B41FA5}">
                      <a16:colId xmlns:a16="http://schemas.microsoft.com/office/drawing/2014/main" val="3340411366"/>
                    </a:ext>
                  </a:extLst>
                </a:gridCol>
                <a:gridCol w="1612265">
                  <a:extLst>
                    <a:ext uri="{9D8B030D-6E8A-4147-A177-3AD203B41FA5}">
                      <a16:colId xmlns:a16="http://schemas.microsoft.com/office/drawing/2014/main" val="3410607501"/>
                    </a:ext>
                  </a:extLst>
                </a:gridCol>
                <a:gridCol w="1588844">
                  <a:extLst>
                    <a:ext uri="{9D8B030D-6E8A-4147-A177-3AD203B41FA5}">
                      <a16:colId xmlns:a16="http://schemas.microsoft.com/office/drawing/2014/main" val="2277688416"/>
                    </a:ext>
                  </a:extLst>
                </a:gridCol>
                <a:gridCol w="1523938">
                  <a:extLst>
                    <a:ext uri="{9D8B030D-6E8A-4147-A177-3AD203B41FA5}">
                      <a16:colId xmlns:a16="http://schemas.microsoft.com/office/drawing/2014/main" val="4251615719"/>
                    </a:ext>
                  </a:extLst>
                </a:gridCol>
              </a:tblGrid>
              <a:tr h="708517">
                <a:tc>
                  <a:txBody>
                    <a:bodyPr/>
                    <a:lstStyle/>
                    <a:p>
                      <a:pPr marL="0" marR="0" algn="ctr">
                        <a:buNone/>
                      </a:pPr>
                      <a:r>
                        <a:rPr lang="en-AU" sz="2400" dirty="0">
                          <a:effectLst/>
                        </a:rPr>
                        <a:t> Life Expectancy</a:t>
                      </a:r>
                      <a:endParaRPr lang="en-AU" sz="2400" dirty="0">
                        <a:effectLst/>
                        <a:latin typeface="Calibri" panose="020F0502020204030204" pitchFamily="34" charset="0"/>
                        <a:ea typeface="DengXian" panose="02010600030101010101" pitchFamily="2" charset="-122"/>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buNone/>
                      </a:pPr>
                      <a:r>
                        <a:rPr lang="en-AU" sz="2400" dirty="0">
                          <a:effectLst/>
                        </a:rPr>
                        <a:t>Upward</a:t>
                      </a:r>
                      <a:endParaRPr lang="en-AU" sz="2400" dirty="0">
                        <a:effectLst/>
                        <a:latin typeface="Calibri" panose="020F0502020204030204" pitchFamily="34" charset="0"/>
                        <a:ea typeface="DengXian" panose="02010600030101010101" pitchFamily="2" charset="-122"/>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buNone/>
                      </a:pPr>
                      <a:r>
                        <a:rPr lang="en-AU" sz="2400" dirty="0">
                          <a:effectLst/>
                        </a:rPr>
                        <a:t>No Change</a:t>
                      </a:r>
                      <a:endParaRPr lang="en-AU" sz="2400" dirty="0">
                        <a:effectLst/>
                        <a:latin typeface="Calibri" panose="020F0502020204030204" pitchFamily="34" charset="0"/>
                        <a:ea typeface="DengXian" panose="02010600030101010101" pitchFamily="2" charset="-122"/>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buNone/>
                      </a:pPr>
                      <a:r>
                        <a:rPr lang="en-AU" sz="2400" dirty="0">
                          <a:effectLst/>
                        </a:rPr>
                        <a:t>Downward</a:t>
                      </a:r>
                      <a:endParaRPr lang="en-AU" sz="2400" dirty="0">
                        <a:effectLst/>
                        <a:latin typeface="Calibri" panose="020F0502020204030204" pitchFamily="34" charset="0"/>
                        <a:ea typeface="DengXian" panose="02010600030101010101" pitchFamily="2" charset="-122"/>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6326245"/>
                  </a:ext>
                </a:extLst>
              </a:tr>
              <a:tr h="477968">
                <a:tc>
                  <a:txBody>
                    <a:bodyPr/>
                    <a:lstStyle/>
                    <a:p>
                      <a:pPr marL="0" marR="0" algn="ctr">
                        <a:buNone/>
                      </a:pPr>
                      <a:r>
                        <a:rPr lang="en-AU" sz="2400" dirty="0">
                          <a:effectLst/>
                        </a:rPr>
                        <a:t>Subjective LE &lt;= Objective LE (Pessimistic)</a:t>
                      </a:r>
                      <a:endParaRPr lang="en-AU" sz="2400" dirty="0">
                        <a:effectLst/>
                        <a:latin typeface="Calibri" panose="020F0502020204030204" pitchFamily="34" charset="0"/>
                        <a:ea typeface="DengXian" panose="02010600030101010101" pitchFamily="2" charset="-122"/>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algn="ctr">
                        <a:buNone/>
                      </a:pPr>
                      <a:r>
                        <a:rPr lang="en-AU" sz="2400" dirty="0">
                          <a:effectLst/>
                        </a:rPr>
                        <a:t>33.8%</a:t>
                      </a:r>
                      <a:endParaRPr lang="en-AU" sz="2400" dirty="0">
                        <a:effectLst/>
                        <a:latin typeface="Calibri" panose="020F0502020204030204" pitchFamily="34" charset="0"/>
                        <a:ea typeface="DengXian" panose="02010600030101010101" pitchFamily="2" charset="-122"/>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algn="ctr">
                        <a:buNone/>
                      </a:pPr>
                      <a:r>
                        <a:rPr lang="en-AU" sz="2400" dirty="0">
                          <a:effectLst/>
                        </a:rPr>
                        <a:t>61.2%</a:t>
                      </a:r>
                      <a:endParaRPr lang="en-AU" sz="2400" dirty="0">
                        <a:effectLst/>
                        <a:latin typeface="Calibri" panose="020F0502020204030204" pitchFamily="34" charset="0"/>
                        <a:ea typeface="DengXian" panose="02010600030101010101" pitchFamily="2" charset="-122"/>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algn="ctr">
                        <a:buNone/>
                      </a:pPr>
                      <a:r>
                        <a:rPr lang="en-AU" sz="2400" dirty="0">
                          <a:effectLst/>
                        </a:rPr>
                        <a:t>5.0%</a:t>
                      </a:r>
                      <a:endParaRPr lang="en-AU" sz="2400" dirty="0">
                        <a:effectLst/>
                        <a:latin typeface="Calibri" panose="020F0502020204030204" pitchFamily="34" charset="0"/>
                        <a:ea typeface="DengXian" panose="02010600030101010101" pitchFamily="2" charset="-122"/>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904443836"/>
                  </a:ext>
                </a:extLst>
              </a:tr>
              <a:tr h="477968">
                <a:tc>
                  <a:txBody>
                    <a:bodyPr/>
                    <a:lstStyle/>
                    <a:p>
                      <a:pPr marL="0" marR="0" algn="ctr">
                        <a:buNone/>
                      </a:pPr>
                      <a:r>
                        <a:rPr lang="en-AU" sz="2400" dirty="0">
                          <a:effectLst/>
                        </a:rPr>
                        <a:t>Subjective LE &gt; Objective LE (Optimistic)</a:t>
                      </a:r>
                      <a:endParaRPr lang="en-AU" sz="2400" dirty="0">
                        <a:effectLst/>
                        <a:latin typeface="Calibri" panose="020F0502020204030204" pitchFamily="34" charset="0"/>
                        <a:ea typeface="DengXian" panose="02010600030101010101" pitchFamily="2" charset="-122"/>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algn="ctr">
                        <a:buNone/>
                      </a:pPr>
                      <a:r>
                        <a:rPr lang="en-AU" sz="2400" dirty="0">
                          <a:effectLst/>
                        </a:rPr>
                        <a:t>4.5%</a:t>
                      </a:r>
                      <a:endParaRPr lang="en-AU" sz="2400" dirty="0">
                        <a:effectLst/>
                        <a:latin typeface="Calibri" panose="020F0502020204030204" pitchFamily="34" charset="0"/>
                        <a:ea typeface="DengXian" panose="02010600030101010101" pitchFamily="2" charset="-122"/>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algn="ctr">
                        <a:buNone/>
                      </a:pPr>
                      <a:r>
                        <a:rPr lang="en-AU" sz="2400" dirty="0">
                          <a:effectLst/>
                        </a:rPr>
                        <a:t>83.3%</a:t>
                      </a:r>
                      <a:endParaRPr lang="en-AU" sz="2400" dirty="0">
                        <a:effectLst/>
                        <a:latin typeface="Calibri" panose="020F0502020204030204" pitchFamily="34" charset="0"/>
                        <a:ea typeface="DengXian" panose="02010600030101010101" pitchFamily="2" charset="-122"/>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algn="ctr">
                        <a:buNone/>
                      </a:pPr>
                      <a:r>
                        <a:rPr lang="en-AU" sz="2400" dirty="0">
                          <a:effectLst/>
                        </a:rPr>
                        <a:t>12.1%</a:t>
                      </a:r>
                      <a:endParaRPr lang="en-AU" sz="2400" dirty="0">
                        <a:effectLst/>
                        <a:latin typeface="Calibri" panose="020F0502020204030204" pitchFamily="34" charset="0"/>
                        <a:ea typeface="DengXian" panose="02010600030101010101" pitchFamily="2" charset="-122"/>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8827901"/>
                  </a:ext>
                </a:extLst>
              </a:tr>
              <a:tr h="477968">
                <a:tc>
                  <a:txBody>
                    <a:bodyPr/>
                    <a:lstStyle/>
                    <a:p>
                      <a:pPr marL="0" marR="0" algn="ctr">
                        <a:buNone/>
                      </a:pPr>
                      <a:r>
                        <a:rPr lang="en-AU" sz="2400" dirty="0">
                          <a:effectLst/>
                        </a:rPr>
                        <a:t> </a:t>
                      </a:r>
                      <a:endParaRPr lang="en-AU" sz="2400" dirty="0">
                        <a:effectLst/>
                        <a:latin typeface="Calibri" panose="020F0502020204030204" pitchFamily="34" charset="0"/>
                        <a:ea typeface="DengXian" panose="02010600030101010101" pitchFamily="2" charset="-122"/>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algn="ctr">
                        <a:buNone/>
                      </a:pPr>
                      <a:r>
                        <a:rPr lang="en-AU" sz="2400" dirty="0">
                          <a:effectLst/>
                        </a:rPr>
                        <a:t> </a:t>
                      </a:r>
                      <a:endParaRPr lang="en-AU" sz="2400" dirty="0">
                        <a:effectLst/>
                        <a:latin typeface="Calibri" panose="020F0502020204030204" pitchFamily="34" charset="0"/>
                        <a:ea typeface="DengXian" panose="02010600030101010101" pitchFamily="2" charset="-122"/>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algn="ctr">
                        <a:buNone/>
                      </a:pPr>
                      <a:r>
                        <a:rPr lang="en-AU" sz="2400" dirty="0">
                          <a:effectLst/>
                        </a:rPr>
                        <a:t> </a:t>
                      </a:r>
                      <a:endParaRPr lang="en-AU" sz="2400" dirty="0">
                        <a:effectLst/>
                        <a:latin typeface="Calibri" panose="020F0502020204030204" pitchFamily="34" charset="0"/>
                        <a:ea typeface="DengXian" panose="02010600030101010101" pitchFamily="2" charset="-122"/>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algn="ctr">
                        <a:buNone/>
                      </a:pPr>
                      <a:r>
                        <a:rPr lang="en-AU" sz="2400" dirty="0">
                          <a:effectLst/>
                        </a:rPr>
                        <a:t> </a:t>
                      </a:r>
                      <a:endParaRPr lang="en-AU" sz="2400" dirty="0">
                        <a:effectLst/>
                        <a:latin typeface="Calibri" panose="020F0502020204030204" pitchFamily="34" charset="0"/>
                        <a:ea typeface="DengXian" panose="02010600030101010101" pitchFamily="2" charset="-122"/>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813656"/>
                  </a:ext>
                </a:extLst>
              </a:tr>
              <a:tr h="477968">
                <a:tc>
                  <a:txBody>
                    <a:bodyPr/>
                    <a:lstStyle/>
                    <a:p>
                      <a:pPr marL="0" marR="0" algn="ctr">
                        <a:buNone/>
                      </a:pPr>
                      <a:r>
                        <a:rPr lang="en-AU" sz="2400" dirty="0">
                          <a:effectLst/>
                        </a:rPr>
                        <a:t>Subjective LE &lt;= Personal LE (Pessimistic)</a:t>
                      </a:r>
                      <a:endParaRPr lang="en-AU" sz="2400" dirty="0">
                        <a:effectLst/>
                        <a:latin typeface="Calibri" panose="020F0502020204030204" pitchFamily="34" charset="0"/>
                        <a:ea typeface="DengXian" panose="02010600030101010101" pitchFamily="2" charset="-122"/>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algn="ctr">
                        <a:buNone/>
                      </a:pPr>
                      <a:r>
                        <a:rPr lang="en-AU" sz="2400" dirty="0">
                          <a:effectLst/>
                        </a:rPr>
                        <a:t>37.0%</a:t>
                      </a:r>
                      <a:endParaRPr lang="en-AU" sz="2400" dirty="0">
                        <a:effectLst/>
                        <a:latin typeface="Calibri" panose="020F0502020204030204" pitchFamily="34" charset="0"/>
                        <a:ea typeface="DengXian" panose="02010600030101010101" pitchFamily="2" charset="-122"/>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algn="ctr">
                        <a:buNone/>
                      </a:pPr>
                      <a:r>
                        <a:rPr lang="en-AU" sz="2400" dirty="0">
                          <a:effectLst/>
                        </a:rPr>
                        <a:t>56.2%</a:t>
                      </a:r>
                      <a:endParaRPr lang="en-AU" sz="2400" dirty="0">
                        <a:effectLst/>
                        <a:latin typeface="Calibri" panose="020F0502020204030204" pitchFamily="34" charset="0"/>
                        <a:ea typeface="DengXian" panose="02010600030101010101" pitchFamily="2" charset="-122"/>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0" marR="0" algn="ctr">
                        <a:buNone/>
                      </a:pPr>
                      <a:r>
                        <a:rPr lang="en-AU" sz="2400" dirty="0">
                          <a:effectLst/>
                        </a:rPr>
                        <a:t>6.9%</a:t>
                      </a:r>
                      <a:endParaRPr lang="en-AU" sz="2400" dirty="0">
                        <a:effectLst/>
                        <a:latin typeface="Calibri" panose="020F0502020204030204" pitchFamily="34" charset="0"/>
                        <a:ea typeface="DengXian" panose="02010600030101010101" pitchFamily="2" charset="-122"/>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78079093"/>
                  </a:ext>
                </a:extLst>
              </a:tr>
              <a:tr h="477968">
                <a:tc>
                  <a:txBody>
                    <a:bodyPr/>
                    <a:lstStyle/>
                    <a:p>
                      <a:pPr marL="0" marR="0" algn="ctr">
                        <a:buNone/>
                      </a:pPr>
                      <a:r>
                        <a:rPr lang="en-AU" sz="2400" dirty="0">
                          <a:effectLst/>
                        </a:rPr>
                        <a:t>Subjective LE &gt; Personal LE (Optimistic)</a:t>
                      </a:r>
                      <a:endParaRPr lang="en-AU" sz="2400" dirty="0">
                        <a:effectLst/>
                        <a:latin typeface="Calibri" panose="020F0502020204030204" pitchFamily="34" charset="0"/>
                        <a:ea typeface="DengXian" panose="02010600030101010101" pitchFamily="2" charset="-122"/>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marL="0" marR="0" algn="ctr">
                        <a:buNone/>
                      </a:pPr>
                      <a:r>
                        <a:rPr lang="en-AU" sz="2400" dirty="0">
                          <a:effectLst/>
                        </a:rPr>
                        <a:t>9.5%</a:t>
                      </a:r>
                      <a:endParaRPr lang="en-AU" sz="2400" dirty="0">
                        <a:effectLst/>
                        <a:latin typeface="Calibri" panose="020F0502020204030204" pitchFamily="34" charset="0"/>
                        <a:ea typeface="DengXian" panose="02010600030101010101" pitchFamily="2" charset="-122"/>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marL="0" marR="0" algn="ctr">
                        <a:buNone/>
                      </a:pPr>
                      <a:r>
                        <a:rPr lang="en-AU" sz="2400" dirty="0">
                          <a:effectLst/>
                        </a:rPr>
                        <a:t>71.4%</a:t>
                      </a:r>
                      <a:endParaRPr lang="en-AU" sz="2400" dirty="0">
                        <a:effectLst/>
                        <a:latin typeface="Calibri" panose="020F0502020204030204" pitchFamily="34" charset="0"/>
                        <a:ea typeface="DengXian" panose="02010600030101010101" pitchFamily="2" charset="-122"/>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marL="0" marR="0" algn="ctr">
                        <a:buNone/>
                      </a:pPr>
                      <a:r>
                        <a:rPr lang="en-AU" sz="2400" dirty="0">
                          <a:effectLst/>
                        </a:rPr>
                        <a:t>19.0%</a:t>
                      </a:r>
                      <a:endParaRPr lang="en-AU" sz="2400" dirty="0">
                        <a:effectLst/>
                        <a:latin typeface="Calibri" panose="020F0502020204030204" pitchFamily="34" charset="0"/>
                        <a:ea typeface="DengXian" panose="02010600030101010101" pitchFamily="2" charset="-122"/>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5874137"/>
                  </a:ext>
                </a:extLst>
              </a:tr>
            </a:tbl>
          </a:graphicData>
        </a:graphic>
      </p:graphicFrame>
      <p:sp>
        <p:nvSpPr>
          <p:cNvPr id="6" name="Rectangle: Rounded Corners 5">
            <a:extLst>
              <a:ext uri="{FF2B5EF4-FFF2-40B4-BE49-F238E27FC236}">
                <a16:creationId xmlns:a16="http://schemas.microsoft.com/office/drawing/2014/main" id="{1F7CA995-F711-0EE7-57E3-65D1767B273C}"/>
              </a:ext>
            </a:extLst>
          </p:cNvPr>
          <p:cNvSpPr/>
          <p:nvPr/>
        </p:nvSpPr>
        <p:spPr>
          <a:xfrm>
            <a:off x="6588087" y="1916935"/>
            <a:ext cx="1983036" cy="3646583"/>
          </a:xfrm>
          <a:prstGeom prst="round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1727482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510EEE-64C7-4A5D-1626-A1FB5938B1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F4D188-8E44-DF9A-63A6-4F600C650919}"/>
              </a:ext>
            </a:extLst>
          </p:cNvPr>
          <p:cNvSpPr>
            <a:spLocks noGrp="1"/>
          </p:cNvSpPr>
          <p:nvPr>
            <p:ph type="title"/>
          </p:nvPr>
        </p:nvSpPr>
        <p:spPr>
          <a:xfrm>
            <a:off x="326849" y="167205"/>
            <a:ext cx="11557175" cy="780246"/>
          </a:xfrm>
        </p:spPr>
        <p:txBody>
          <a:bodyPr>
            <a:noAutofit/>
          </a:bodyPr>
          <a:lstStyle/>
          <a:p>
            <a:r>
              <a:rPr lang="en-US" sz="3200" dirty="0"/>
              <a:t>INTEREST in the lifetime income product higher where participants receive longevity information </a:t>
            </a:r>
          </a:p>
        </p:txBody>
      </p:sp>
      <p:sp>
        <p:nvSpPr>
          <p:cNvPr id="4" name="Slide Number Placeholder 3">
            <a:extLst>
              <a:ext uri="{FF2B5EF4-FFF2-40B4-BE49-F238E27FC236}">
                <a16:creationId xmlns:a16="http://schemas.microsoft.com/office/drawing/2014/main" id="{1FAA7EA9-0E0E-9388-DAC7-4F5678ABCE17}"/>
              </a:ext>
            </a:extLst>
          </p:cNvPr>
          <p:cNvSpPr>
            <a:spLocks noGrp="1"/>
          </p:cNvSpPr>
          <p:nvPr>
            <p:ph type="sldNum" sz="quarter" idx="12"/>
          </p:nvPr>
        </p:nvSpPr>
        <p:spPr/>
        <p:txBody>
          <a:bodyPr/>
          <a:lstStyle/>
          <a:p>
            <a:fld id="{741AFF56-1126-4107-9C02-BC0EFBF16431}" type="slidenum">
              <a:rPr lang="en-GB" smtClean="0"/>
              <a:pPr/>
              <a:t>24</a:t>
            </a:fld>
            <a:endParaRPr lang="en-GB" dirty="0"/>
          </a:p>
        </p:txBody>
      </p:sp>
      <p:sp>
        <p:nvSpPr>
          <p:cNvPr id="5" name="Footer Placeholder 4">
            <a:extLst>
              <a:ext uri="{FF2B5EF4-FFF2-40B4-BE49-F238E27FC236}">
                <a16:creationId xmlns:a16="http://schemas.microsoft.com/office/drawing/2014/main" id="{EB01D74F-91FA-C946-E165-DE3F1E86CC1D}"/>
              </a:ext>
            </a:extLst>
          </p:cNvPr>
          <p:cNvSpPr>
            <a:spLocks noGrp="1"/>
          </p:cNvSpPr>
          <p:nvPr>
            <p:ph type="ftr" sz="quarter" idx="3"/>
          </p:nvPr>
        </p:nvSpPr>
        <p:spPr>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accent1"/>
                </a:solidFill>
              </a:rPr>
              <a:t>Presented at the 2025 All Actuaries Summit</a:t>
            </a:r>
          </a:p>
        </p:txBody>
      </p:sp>
      <p:graphicFrame>
        <p:nvGraphicFramePr>
          <p:cNvPr id="8" name="Content Placeholder 7">
            <a:extLst>
              <a:ext uri="{FF2B5EF4-FFF2-40B4-BE49-F238E27FC236}">
                <a16:creationId xmlns:a16="http://schemas.microsoft.com/office/drawing/2014/main" id="{B5499ED8-6058-7A00-7C97-B3F96082D61F}"/>
              </a:ext>
            </a:extLst>
          </p:cNvPr>
          <p:cNvGraphicFramePr>
            <a:graphicFrameLocks noGrp="1"/>
          </p:cNvGraphicFramePr>
          <p:nvPr>
            <p:ph idx="1"/>
            <p:extLst>
              <p:ext uri="{D42A27DB-BD31-4B8C-83A1-F6EECF244321}">
                <p14:modId xmlns:p14="http://schemas.microsoft.com/office/powerpoint/2010/main" val="4058221111"/>
              </p:ext>
            </p:extLst>
          </p:nvPr>
        </p:nvGraphicFramePr>
        <p:xfrm>
          <a:off x="88135" y="1338642"/>
          <a:ext cx="11951465" cy="3881120"/>
        </p:xfrm>
        <a:graphic>
          <a:graphicData uri="http://schemas.openxmlformats.org/drawingml/2006/table">
            <a:tbl>
              <a:tblPr firstRow="1" bandRow="1">
                <a:tableStyleId>{5940675A-B579-460E-94D1-54222C63F5DA}</a:tableStyleId>
              </a:tblPr>
              <a:tblGrid>
                <a:gridCol w="2655065">
                  <a:extLst>
                    <a:ext uri="{9D8B030D-6E8A-4147-A177-3AD203B41FA5}">
                      <a16:colId xmlns:a16="http://schemas.microsoft.com/office/drawing/2014/main" val="3321942491"/>
                    </a:ext>
                  </a:extLst>
                </a:gridCol>
                <a:gridCol w="775755">
                  <a:extLst>
                    <a:ext uri="{9D8B030D-6E8A-4147-A177-3AD203B41FA5}">
                      <a16:colId xmlns:a16="http://schemas.microsoft.com/office/drawing/2014/main" val="3148468929"/>
                    </a:ext>
                  </a:extLst>
                </a:gridCol>
                <a:gridCol w="532656">
                  <a:extLst>
                    <a:ext uri="{9D8B030D-6E8A-4147-A177-3AD203B41FA5}">
                      <a16:colId xmlns:a16="http://schemas.microsoft.com/office/drawing/2014/main" val="2823293673"/>
                    </a:ext>
                  </a:extLst>
                </a:gridCol>
                <a:gridCol w="499365">
                  <a:extLst>
                    <a:ext uri="{9D8B030D-6E8A-4147-A177-3AD203B41FA5}">
                      <a16:colId xmlns:a16="http://schemas.microsoft.com/office/drawing/2014/main" val="349249652"/>
                    </a:ext>
                  </a:extLst>
                </a:gridCol>
                <a:gridCol w="510462">
                  <a:extLst>
                    <a:ext uri="{9D8B030D-6E8A-4147-A177-3AD203B41FA5}">
                      <a16:colId xmlns:a16="http://schemas.microsoft.com/office/drawing/2014/main" val="1534080317"/>
                    </a:ext>
                  </a:extLst>
                </a:gridCol>
                <a:gridCol w="499365">
                  <a:extLst>
                    <a:ext uri="{9D8B030D-6E8A-4147-A177-3AD203B41FA5}">
                      <a16:colId xmlns:a16="http://schemas.microsoft.com/office/drawing/2014/main" val="2012132257"/>
                    </a:ext>
                  </a:extLst>
                </a:gridCol>
                <a:gridCol w="565947">
                  <a:extLst>
                    <a:ext uri="{9D8B030D-6E8A-4147-A177-3AD203B41FA5}">
                      <a16:colId xmlns:a16="http://schemas.microsoft.com/office/drawing/2014/main" val="1661484047"/>
                    </a:ext>
                  </a:extLst>
                </a:gridCol>
                <a:gridCol w="554850">
                  <a:extLst>
                    <a:ext uri="{9D8B030D-6E8A-4147-A177-3AD203B41FA5}">
                      <a16:colId xmlns:a16="http://schemas.microsoft.com/office/drawing/2014/main" val="3337669664"/>
                    </a:ext>
                  </a:extLst>
                </a:gridCol>
                <a:gridCol w="510462">
                  <a:extLst>
                    <a:ext uri="{9D8B030D-6E8A-4147-A177-3AD203B41FA5}">
                      <a16:colId xmlns:a16="http://schemas.microsoft.com/office/drawing/2014/main" val="3271232409"/>
                    </a:ext>
                  </a:extLst>
                </a:gridCol>
                <a:gridCol w="521559">
                  <a:extLst>
                    <a:ext uri="{9D8B030D-6E8A-4147-A177-3AD203B41FA5}">
                      <a16:colId xmlns:a16="http://schemas.microsoft.com/office/drawing/2014/main" val="4140688007"/>
                    </a:ext>
                  </a:extLst>
                </a:gridCol>
                <a:gridCol w="533854">
                  <a:extLst>
                    <a:ext uri="{9D8B030D-6E8A-4147-A177-3AD203B41FA5}">
                      <a16:colId xmlns:a16="http://schemas.microsoft.com/office/drawing/2014/main" val="417073554"/>
                    </a:ext>
                  </a:extLst>
                </a:gridCol>
                <a:gridCol w="524065">
                  <a:extLst>
                    <a:ext uri="{9D8B030D-6E8A-4147-A177-3AD203B41FA5}">
                      <a16:colId xmlns:a16="http://schemas.microsoft.com/office/drawing/2014/main" val="3070540483"/>
                    </a:ext>
                  </a:extLst>
                </a:gridCol>
                <a:gridCol w="546851">
                  <a:extLst>
                    <a:ext uri="{9D8B030D-6E8A-4147-A177-3AD203B41FA5}">
                      <a16:colId xmlns:a16="http://schemas.microsoft.com/office/drawing/2014/main" val="3927653074"/>
                    </a:ext>
                  </a:extLst>
                </a:gridCol>
                <a:gridCol w="535459">
                  <a:extLst>
                    <a:ext uri="{9D8B030D-6E8A-4147-A177-3AD203B41FA5}">
                      <a16:colId xmlns:a16="http://schemas.microsoft.com/office/drawing/2014/main" val="2689213760"/>
                    </a:ext>
                  </a:extLst>
                </a:gridCol>
                <a:gridCol w="546850">
                  <a:extLst>
                    <a:ext uri="{9D8B030D-6E8A-4147-A177-3AD203B41FA5}">
                      <a16:colId xmlns:a16="http://schemas.microsoft.com/office/drawing/2014/main" val="496107957"/>
                    </a:ext>
                  </a:extLst>
                </a:gridCol>
                <a:gridCol w="558244">
                  <a:extLst>
                    <a:ext uri="{9D8B030D-6E8A-4147-A177-3AD203B41FA5}">
                      <a16:colId xmlns:a16="http://schemas.microsoft.com/office/drawing/2014/main" val="704193137"/>
                    </a:ext>
                  </a:extLst>
                </a:gridCol>
                <a:gridCol w="546850">
                  <a:extLst>
                    <a:ext uri="{9D8B030D-6E8A-4147-A177-3AD203B41FA5}">
                      <a16:colId xmlns:a16="http://schemas.microsoft.com/office/drawing/2014/main" val="1078440317"/>
                    </a:ext>
                  </a:extLst>
                </a:gridCol>
                <a:gridCol w="533806">
                  <a:extLst>
                    <a:ext uri="{9D8B030D-6E8A-4147-A177-3AD203B41FA5}">
                      <a16:colId xmlns:a16="http://schemas.microsoft.com/office/drawing/2014/main" val="4121778421"/>
                    </a:ext>
                  </a:extLst>
                </a:gridCol>
              </a:tblGrid>
              <a:tr h="370840">
                <a:tc>
                  <a:txBody>
                    <a:bodyPr/>
                    <a:lstStyle/>
                    <a:p>
                      <a:endParaRPr lang="en-AU" dirty="0"/>
                    </a:p>
                  </a:txBody>
                  <a:tcPr/>
                </a:tc>
                <a:tc>
                  <a:txBody>
                    <a:bodyPr/>
                    <a:lstStyle/>
                    <a:p>
                      <a:pPr algn="ctr"/>
                      <a:r>
                        <a:rPr lang="en-US" sz="1500" b="1" dirty="0"/>
                        <a:t>Control</a:t>
                      </a:r>
                      <a:endParaRPr lang="en-AU" sz="1500" b="1" dirty="0"/>
                    </a:p>
                  </a:txBody>
                  <a:tcPr/>
                </a:tc>
                <a:tc>
                  <a:txBody>
                    <a:bodyPr/>
                    <a:lstStyle/>
                    <a:p>
                      <a:pPr algn="ctr"/>
                      <a:r>
                        <a:rPr lang="en-US" b="1" dirty="0"/>
                        <a:t>1</a:t>
                      </a:r>
                      <a:endParaRPr lang="en-AU" b="1" dirty="0"/>
                    </a:p>
                  </a:txBody>
                  <a:tcPr/>
                </a:tc>
                <a:tc>
                  <a:txBody>
                    <a:bodyPr/>
                    <a:lstStyle/>
                    <a:p>
                      <a:pPr algn="ctr"/>
                      <a:r>
                        <a:rPr lang="en-US" b="1" dirty="0"/>
                        <a:t>2</a:t>
                      </a:r>
                      <a:endParaRPr lang="en-AU" b="1" dirty="0"/>
                    </a:p>
                  </a:txBody>
                  <a:tcPr/>
                </a:tc>
                <a:tc>
                  <a:txBody>
                    <a:bodyPr/>
                    <a:lstStyle/>
                    <a:p>
                      <a:pPr algn="ctr"/>
                      <a:r>
                        <a:rPr lang="en-US" b="1" dirty="0"/>
                        <a:t>3</a:t>
                      </a:r>
                      <a:endParaRPr lang="en-AU" b="1" dirty="0"/>
                    </a:p>
                  </a:txBody>
                  <a:tcPr/>
                </a:tc>
                <a:tc>
                  <a:txBody>
                    <a:bodyPr/>
                    <a:lstStyle/>
                    <a:p>
                      <a:pPr algn="ctr"/>
                      <a:r>
                        <a:rPr lang="en-US" b="1" dirty="0"/>
                        <a:t>4</a:t>
                      </a:r>
                      <a:endParaRPr lang="en-AU" b="1" dirty="0"/>
                    </a:p>
                  </a:txBody>
                  <a:tcPr/>
                </a:tc>
                <a:tc>
                  <a:txBody>
                    <a:bodyPr/>
                    <a:lstStyle/>
                    <a:p>
                      <a:pPr algn="ctr"/>
                      <a:r>
                        <a:rPr lang="en-US" b="1" dirty="0"/>
                        <a:t>5</a:t>
                      </a:r>
                      <a:endParaRPr lang="en-AU" b="1" dirty="0"/>
                    </a:p>
                  </a:txBody>
                  <a:tcPr/>
                </a:tc>
                <a:tc>
                  <a:txBody>
                    <a:bodyPr/>
                    <a:lstStyle/>
                    <a:p>
                      <a:pPr algn="ctr"/>
                      <a:r>
                        <a:rPr lang="en-US" b="1" dirty="0"/>
                        <a:t>6</a:t>
                      </a:r>
                      <a:endParaRPr lang="en-AU" b="1" dirty="0"/>
                    </a:p>
                  </a:txBody>
                  <a:tcPr/>
                </a:tc>
                <a:tc>
                  <a:txBody>
                    <a:bodyPr/>
                    <a:lstStyle/>
                    <a:p>
                      <a:pPr algn="ctr"/>
                      <a:r>
                        <a:rPr lang="en-US" b="1" dirty="0"/>
                        <a:t>7</a:t>
                      </a:r>
                      <a:endParaRPr lang="en-AU" b="1" dirty="0"/>
                    </a:p>
                  </a:txBody>
                  <a:tcPr/>
                </a:tc>
                <a:tc>
                  <a:txBody>
                    <a:bodyPr/>
                    <a:lstStyle/>
                    <a:p>
                      <a:pPr algn="ctr"/>
                      <a:r>
                        <a:rPr lang="en-US" b="1" dirty="0"/>
                        <a:t>8</a:t>
                      </a:r>
                      <a:endParaRPr lang="en-AU" b="1" dirty="0"/>
                    </a:p>
                  </a:txBody>
                  <a:tcPr/>
                </a:tc>
                <a:tc>
                  <a:txBody>
                    <a:bodyPr/>
                    <a:lstStyle/>
                    <a:p>
                      <a:pPr algn="ctr"/>
                      <a:r>
                        <a:rPr lang="en-US" b="1" dirty="0"/>
                        <a:t>9</a:t>
                      </a:r>
                      <a:endParaRPr lang="en-AU" b="1" dirty="0"/>
                    </a:p>
                  </a:txBody>
                  <a:tcPr/>
                </a:tc>
                <a:tc>
                  <a:txBody>
                    <a:bodyPr/>
                    <a:lstStyle/>
                    <a:p>
                      <a:pPr algn="ctr"/>
                      <a:r>
                        <a:rPr lang="en-US" b="1" dirty="0"/>
                        <a:t>10</a:t>
                      </a:r>
                      <a:endParaRPr lang="en-AU" b="1" dirty="0"/>
                    </a:p>
                  </a:txBody>
                  <a:tcPr/>
                </a:tc>
                <a:tc>
                  <a:txBody>
                    <a:bodyPr/>
                    <a:lstStyle/>
                    <a:p>
                      <a:pPr algn="ctr"/>
                      <a:r>
                        <a:rPr lang="en-US" b="1" dirty="0"/>
                        <a:t>11</a:t>
                      </a:r>
                      <a:endParaRPr lang="en-AU" b="1" dirty="0"/>
                    </a:p>
                  </a:txBody>
                  <a:tcPr/>
                </a:tc>
                <a:tc>
                  <a:txBody>
                    <a:bodyPr/>
                    <a:lstStyle/>
                    <a:p>
                      <a:pPr algn="ctr"/>
                      <a:r>
                        <a:rPr lang="en-US" b="1" dirty="0"/>
                        <a:t>12</a:t>
                      </a:r>
                      <a:endParaRPr lang="en-AU" b="1" dirty="0"/>
                    </a:p>
                  </a:txBody>
                  <a:tcPr/>
                </a:tc>
                <a:tc>
                  <a:txBody>
                    <a:bodyPr/>
                    <a:lstStyle/>
                    <a:p>
                      <a:pPr algn="ctr"/>
                      <a:r>
                        <a:rPr lang="en-US" b="1" dirty="0"/>
                        <a:t>13</a:t>
                      </a:r>
                      <a:endParaRPr lang="en-AU" b="1" dirty="0"/>
                    </a:p>
                  </a:txBody>
                  <a:tcPr/>
                </a:tc>
                <a:tc>
                  <a:txBody>
                    <a:bodyPr/>
                    <a:lstStyle/>
                    <a:p>
                      <a:pPr algn="ctr"/>
                      <a:r>
                        <a:rPr lang="en-US" b="1" dirty="0"/>
                        <a:t>14</a:t>
                      </a:r>
                      <a:endParaRPr lang="en-AU" b="1" dirty="0"/>
                    </a:p>
                  </a:txBody>
                  <a:tcPr/>
                </a:tc>
                <a:tc>
                  <a:txBody>
                    <a:bodyPr/>
                    <a:lstStyle/>
                    <a:p>
                      <a:pPr algn="ctr"/>
                      <a:r>
                        <a:rPr lang="en-US" b="1" dirty="0"/>
                        <a:t>15</a:t>
                      </a:r>
                      <a:endParaRPr lang="en-AU" b="1" dirty="0"/>
                    </a:p>
                  </a:txBody>
                  <a:tcPr/>
                </a:tc>
                <a:tc>
                  <a:txBody>
                    <a:bodyPr/>
                    <a:lstStyle/>
                    <a:p>
                      <a:pPr algn="ctr"/>
                      <a:r>
                        <a:rPr lang="en-US" b="1" dirty="0"/>
                        <a:t>16</a:t>
                      </a:r>
                      <a:endParaRPr lang="en-AU" b="1" dirty="0"/>
                    </a:p>
                  </a:txBody>
                  <a:tcPr/>
                </a:tc>
                <a:extLst>
                  <a:ext uri="{0D108BD9-81ED-4DB2-BD59-A6C34878D82A}">
                    <a16:rowId xmlns:a16="http://schemas.microsoft.com/office/drawing/2014/main" val="3515549223"/>
                  </a:ext>
                </a:extLst>
              </a:tr>
              <a:tr h="370840">
                <a:tc>
                  <a:txBody>
                    <a:bodyPr/>
                    <a:lstStyle/>
                    <a:p>
                      <a:r>
                        <a:rPr lang="en-US" sz="1800" b="1" dirty="0"/>
                        <a:t>T1: Elicit Subjective LE </a:t>
                      </a:r>
                      <a:endParaRPr lang="en-AU" sz="1800" b="1" dirty="0"/>
                    </a:p>
                  </a:txBody>
                  <a:tcPr/>
                </a:tc>
                <a:tc>
                  <a:txBody>
                    <a:bodyPr/>
                    <a:lstStyle/>
                    <a:p>
                      <a:endParaRPr lang="en-AU" dirty="0"/>
                    </a:p>
                  </a:txBody>
                  <a:tcPr/>
                </a:tc>
                <a:tc>
                  <a:txBody>
                    <a:bodyPr/>
                    <a:lstStyle/>
                    <a:p>
                      <a:endParaRPr lang="en-AU" baseline="0" dirty="0"/>
                    </a:p>
                  </a:txBody>
                  <a:tcPr>
                    <a:solidFill>
                      <a:srgbClr val="0070C0"/>
                    </a:solidFill>
                  </a:tcPr>
                </a:tc>
                <a:tc>
                  <a:txBody>
                    <a:bodyPr/>
                    <a:lstStyle/>
                    <a:p>
                      <a:endParaRPr lang="en-AU" dirty="0"/>
                    </a:p>
                  </a:txBody>
                  <a:tcPr/>
                </a:tc>
                <a:tc>
                  <a:txBody>
                    <a:bodyPr/>
                    <a:lstStyle/>
                    <a:p>
                      <a:endParaRPr lang="en-AU" dirty="0"/>
                    </a:p>
                  </a:txBody>
                  <a:tcPr>
                    <a:solidFill>
                      <a:srgbClr val="0070C0"/>
                    </a:solidFill>
                  </a:tcPr>
                </a:tc>
                <a:tc>
                  <a:txBody>
                    <a:bodyPr/>
                    <a:lstStyle/>
                    <a:p>
                      <a:endParaRPr lang="en-AU" dirty="0"/>
                    </a:p>
                  </a:txBody>
                  <a:tcPr/>
                </a:tc>
                <a:tc>
                  <a:txBody>
                    <a:bodyPr/>
                    <a:lstStyle/>
                    <a:p>
                      <a:endParaRPr lang="en-AU" dirty="0"/>
                    </a:p>
                  </a:txBody>
                  <a:tcPr>
                    <a:solidFill>
                      <a:srgbClr val="0070C0"/>
                    </a:solidFill>
                  </a:tcPr>
                </a:tc>
                <a:tc>
                  <a:txBody>
                    <a:bodyPr/>
                    <a:lstStyle/>
                    <a:p>
                      <a:endParaRPr lang="en-AU" dirty="0"/>
                    </a:p>
                  </a:txBody>
                  <a:tcPr>
                    <a:solidFill>
                      <a:srgbClr val="0070C0"/>
                    </a:solidFill>
                  </a:tcPr>
                </a:tc>
                <a:tc>
                  <a:txBody>
                    <a:bodyPr/>
                    <a:lstStyle/>
                    <a:p>
                      <a:endParaRPr lang="en-AU" dirty="0"/>
                    </a:p>
                  </a:txBody>
                  <a:tcPr>
                    <a:solidFill>
                      <a:srgbClr val="0070C0"/>
                    </a:solidFill>
                  </a:tcPr>
                </a:tc>
                <a:tc>
                  <a:txBody>
                    <a:bodyPr/>
                    <a:lstStyle/>
                    <a:p>
                      <a:endParaRPr lang="en-AU" dirty="0"/>
                    </a:p>
                  </a:txBody>
                  <a:tcPr>
                    <a:solidFill>
                      <a:srgbClr val="0070C0"/>
                    </a:solidFill>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solidFill>
                      <a:srgbClr val="0070C0"/>
                    </a:solidFill>
                  </a:tcPr>
                </a:tc>
                <a:tc>
                  <a:txBody>
                    <a:bodyPr/>
                    <a:lstStyle/>
                    <a:p>
                      <a:endParaRPr lang="en-AU" dirty="0"/>
                    </a:p>
                  </a:txBody>
                  <a:tcPr>
                    <a:solidFill>
                      <a:srgbClr val="0070C0"/>
                    </a:solidFill>
                  </a:tcPr>
                </a:tc>
                <a:tc>
                  <a:txBody>
                    <a:bodyPr/>
                    <a:lstStyle/>
                    <a:p>
                      <a:endParaRPr lang="en-AU" dirty="0"/>
                    </a:p>
                  </a:txBody>
                  <a:tcPr>
                    <a:solidFill>
                      <a:srgbClr val="0070C0"/>
                    </a:solidFill>
                  </a:tcPr>
                </a:tc>
                <a:tc>
                  <a:txBody>
                    <a:bodyPr/>
                    <a:lstStyle/>
                    <a:p>
                      <a:endParaRPr lang="en-AU" dirty="0"/>
                    </a:p>
                  </a:txBody>
                  <a:tcPr>
                    <a:solidFill>
                      <a:srgbClr val="0070C0"/>
                    </a:solidFill>
                  </a:tcPr>
                </a:tc>
                <a:extLst>
                  <a:ext uri="{0D108BD9-81ED-4DB2-BD59-A6C34878D82A}">
                    <a16:rowId xmlns:a16="http://schemas.microsoft.com/office/drawing/2014/main" val="1608360494"/>
                  </a:ext>
                </a:extLst>
              </a:tr>
              <a:tr h="370840">
                <a:tc>
                  <a:txBody>
                    <a:bodyPr/>
                    <a:lstStyle/>
                    <a:p>
                      <a:r>
                        <a:rPr lang="en-US" sz="1800" b="1" dirty="0"/>
                        <a:t>T2: Elicit Subjective SP</a:t>
                      </a:r>
                      <a:endParaRPr lang="en-AU" sz="1800" b="1" dirty="0"/>
                    </a:p>
                  </a:txBody>
                  <a:tcPr/>
                </a:tc>
                <a:tc>
                  <a:txBody>
                    <a:bodyPr/>
                    <a:lstStyle/>
                    <a:p>
                      <a:endParaRPr lang="en-AU" dirty="0"/>
                    </a:p>
                  </a:txBody>
                  <a:tcPr/>
                </a:tc>
                <a:tc>
                  <a:txBody>
                    <a:bodyPr/>
                    <a:lstStyle/>
                    <a:p>
                      <a:endParaRPr lang="en-AU" dirty="0"/>
                    </a:p>
                  </a:txBody>
                  <a:tcPr/>
                </a:tc>
                <a:tc>
                  <a:txBody>
                    <a:bodyPr/>
                    <a:lstStyle/>
                    <a:p>
                      <a:endParaRPr lang="en-AU" dirty="0"/>
                    </a:p>
                  </a:txBody>
                  <a:tcPr>
                    <a:solidFill>
                      <a:srgbClr val="92D050"/>
                    </a:solidFill>
                  </a:tcPr>
                </a:tc>
                <a:tc>
                  <a:txBody>
                    <a:bodyPr/>
                    <a:lstStyle/>
                    <a:p>
                      <a:endParaRPr lang="en-AU" dirty="0"/>
                    </a:p>
                  </a:txBody>
                  <a:tcPr>
                    <a:solidFill>
                      <a:srgbClr val="92D050"/>
                    </a:solidFill>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solidFill>
                      <a:srgbClr val="92D050"/>
                    </a:solidFill>
                  </a:tcPr>
                </a:tc>
                <a:tc>
                  <a:txBody>
                    <a:bodyPr/>
                    <a:lstStyle/>
                    <a:p>
                      <a:endParaRPr lang="en-AU" dirty="0"/>
                    </a:p>
                  </a:txBody>
                  <a:tcPr>
                    <a:solidFill>
                      <a:srgbClr val="92D050"/>
                    </a:solidFill>
                  </a:tcPr>
                </a:tc>
                <a:tc>
                  <a:txBody>
                    <a:bodyPr/>
                    <a:lstStyle/>
                    <a:p>
                      <a:endParaRPr lang="en-AU" dirty="0"/>
                    </a:p>
                  </a:txBody>
                  <a:tcPr>
                    <a:solidFill>
                      <a:srgbClr val="92D050"/>
                    </a:solidFill>
                  </a:tcPr>
                </a:tc>
                <a:tc>
                  <a:txBody>
                    <a:bodyPr/>
                    <a:lstStyle/>
                    <a:p>
                      <a:endParaRPr lang="en-AU" dirty="0"/>
                    </a:p>
                  </a:txBody>
                  <a:tcPr>
                    <a:solidFill>
                      <a:srgbClr val="92D050"/>
                    </a:solidFill>
                  </a:tcPr>
                </a:tc>
                <a:tc>
                  <a:txBody>
                    <a:bodyPr/>
                    <a:lstStyle/>
                    <a:p>
                      <a:endParaRPr lang="en-AU" dirty="0"/>
                    </a:p>
                  </a:txBody>
                  <a:tcPr>
                    <a:solidFill>
                      <a:srgbClr val="92D050"/>
                    </a:solidFill>
                  </a:tcPr>
                </a:tc>
                <a:tc>
                  <a:txBody>
                    <a:bodyPr/>
                    <a:lstStyle/>
                    <a:p>
                      <a:endParaRPr lang="en-AU" dirty="0"/>
                    </a:p>
                  </a:txBody>
                  <a:tcPr>
                    <a:solidFill>
                      <a:srgbClr val="92D050"/>
                    </a:solidFill>
                  </a:tcPr>
                </a:tc>
                <a:tc>
                  <a:txBody>
                    <a:bodyPr/>
                    <a:lstStyle/>
                    <a:p>
                      <a:endParaRPr lang="en-AU" dirty="0"/>
                    </a:p>
                  </a:txBody>
                  <a:tcPr>
                    <a:solidFill>
                      <a:srgbClr val="92D050"/>
                    </a:solidFill>
                  </a:tcPr>
                </a:tc>
                <a:tc>
                  <a:txBody>
                    <a:bodyPr/>
                    <a:lstStyle/>
                    <a:p>
                      <a:endParaRPr lang="en-AU" dirty="0"/>
                    </a:p>
                  </a:txBody>
                  <a:tcPr>
                    <a:solidFill>
                      <a:srgbClr val="92D050"/>
                    </a:solidFill>
                  </a:tcPr>
                </a:tc>
                <a:extLst>
                  <a:ext uri="{0D108BD9-81ED-4DB2-BD59-A6C34878D82A}">
                    <a16:rowId xmlns:a16="http://schemas.microsoft.com/office/drawing/2014/main" val="4168654857"/>
                  </a:ext>
                </a:extLst>
              </a:tr>
              <a:tr h="370840">
                <a:tc>
                  <a:txBody>
                    <a:bodyPr/>
                    <a:lstStyle/>
                    <a:p>
                      <a:r>
                        <a:rPr lang="en-US" sz="1800" b="1" dirty="0"/>
                        <a:t>T3: Financial consequence</a:t>
                      </a:r>
                      <a:endParaRPr lang="en-AU" sz="1800" b="1"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solidFill>
                      <a:srgbClr val="FFFF00"/>
                    </a:solidFill>
                  </a:tcPr>
                </a:tc>
                <a:tc>
                  <a:txBody>
                    <a:bodyPr/>
                    <a:lstStyle/>
                    <a:p>
                      <a:endParaRPr lang="en-AU" dirty="0"/>
                    </a:p>
                  </a:txBody>
                  <a:tcPr/>
                </a:tc>
                <a:tc>
                  <a:txBody>
                    <a:bodyPr/>
                    <a:lstStyle/>
                    <a:p>
                      <a:endParaRPr lang="en-AU" dirty="0"/>
                    </a:p>
                  </a:txBody>
                  <a:tcPr>
                    <a:solidFill>
                      <a:srgbClr val="FFFF00"/>
                    </a:solidFill>
                  </a:tcPr>
                </a:tc>
                <a:tc>
                  <a:txBody>
                    <a:bodyPr/>
                    <a:lstStyle/>
                    <a:p>
                      <a:endParaRPr lang="en-AU" dirty="0"/>
                    </a:p>
                  </a:txBody>
                  <a:tcPr/>
                </a:tc>
                <a:tc>
                  <a:txBody>
                    <a:bodyPr/>
                    <a:lstStyle/>
                    <a:p>
                      <a:endParaRPr lang="en-AU" dirty="0"/>
                    </a:p>
                  </a:txBody>
                  <a:tcPr>
                    <a:solidFill>
                      <a:srgbClr val="FFFF00"/>
                    </a:solidFill>
                  </a:tcPr>
                </a:tc>
                <a:tc>
                  <a:txBody>
                    <a:bodyPr/>
                    <a:lstStyle/>
                    <a:p>
                      <a:endParaRPr lang="en-AU" dirty="0"/>
                    </a:p>
                  </a:txBody>
                  <a:tcPr/>
                </a:tc>
                <a:tc>
                  <a:txBody>
                    <a:bodyPr/>
                    <a:lstStyle/>
                    <a:p>
                      <a:endParaRPr lang="en-AU" dirty="0"/>
                    </a:p>
                  </a:txBody>
                  <a:tcPr>
                    <a:solidFill>
                      <a:srgbClr val="FFFF00"/>
                    </a:solidFill>
                  </a:tcPr>
                </a:tc>
                <a:tc>
                  <a:txBody>
                    <a:bodyPr/>
                    <a:lstStyle/>
                    <a:p>
                      <a:endParaRPr lang="en-AU" dirty="0"/>
                    </a:p>
                  </a:txBody>
                  <a:tcPr/>
                </a:tc>
                <a:tc>
                  <a:txBody>
                    <a:bodyPr/>
                    <a:lstStyle/>
                    <a:p>
                      <a:endParaRPr lang="en-AU" dirty="0"/>
                    </a:p>
                  </a:txBody>
                  <a:tcPr>
                    <a:solidFill>
                      <a:srgbClr val="FFFF00"/>
                    </a:solidFill>
                  </a:tcPr>
                </a:tc>
                <a:tc>
                  <a:txBody>
                    <a:bodyPr/>
                    <a:lstStyle/>
                    <a:p>
                      <a:endParaRPr lang="en-AU" dirty="0"/>
                    </a:p>
                  </a:txBody>
                  <a:tcPr/>
                </a:tc>
                <a:tc>
                  <a:txBody>
                    <a:bodyPr/>
                    <a:lstStyle/>
                    <a:p>
                      <a:endParaRPr lang="en-AU" dirty="0"/>
                    </a:p>
                  </a:txBody>
                  <a:tcPr>
                    <a:solidFill>
                      <a:srgbClr val="FFFF00"/>
                    </a:solidFill>
                  </a:tcPr>
                </a:tc>
                <a:tc>
                  <a:txBody>
                    <a:bodyPr/>
                    <a:lstStyle/>
                    <a:p>
                      <a:endParaRPr lang="en-AU" dirty="0"/>
                    </a:p>
                  </a:txBody>
                  <a:tcPr/>
                </a:tc>
                <a:tc>
                  <a:txBody>
                    <a:bodyPr/>
                    <a:lstStyle/>
                    <a:p>
                      <a:endParaRPr lang="en-AU" dirty="0"/>
                    </a:p>
                  </a:txBody>
                  <a:tcPr>
                    <a:solidFill>
                      <a:srgbClr val="FFFF00"/>
                    </a:solidFill>
                  </a:tcPr>
                </a:tc>
                <a:extLst>
                  <a:ext uri="{0D108BD9-81ED-4DB2-BD59-A6C34878D82A}">
                    <a16:rowId xmlns:a16="http://schemas.microsoft.com/office/drawing/2014/main" val="3033398217"/>
                  </a:ext>
                </a:extLst>
              </a:tr>
              <a:tr h="370840">
                <a:tc>
                  <a:txBody>
                    <a:bodyPr/>
                    <a:lstStyle/>
                    <a:p>
                      <a:r>
                        <a:rPr lang="en-US" sz="1800" b="1" dirty="0"/>
                        <a:t>T4: Provide Objective LE</a:t>
                      </a:r>
                      <a:endParaRPr lang="en-AU" sz="1800" b="1"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solidFill>
                      <a:srgbClr val="FFC000"/>
                    </a:solidFill>
                  </a:tcPr>
                </a:tc>
                <a:tc>
                  <a:txBody>
                    <a:bodyPr/>
                    <a:lstStyle/>
                    <a:p>
                      <a:endParaRPr lang="en-AU" dirty="0"/>
                    </a:p>
                  </a:txBody>
                  <a:tcPr>
                    <a:solidFill>
                      <a:srgbClr val="FFC000"/>
                    </a:solidFill>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solidFill>
                      <a:srgbClr val="FFC000"/>
                    </a:solidFill>
                  </a:tcPr>
                </a:tc>
                <a:tc>
                  <a:txBody>
                    <a:bodyPr/>
                    <a:lstStyle/>
                    <a:p>
                      <a:endParaRPr lang="en-AU" dirty="0"/>
                    </a:p>
                  </a:txBody>
                  <a:tcPr>
                    <a:solidFill>
                      <a:srgbClr val="FFC000"/>
                    </a:solidFill>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2753306564"/>
                  </a:ext>
                </a:extLst>
              </a:tr>
              <a:tr h="370840">
                <a:tc>
                  <a:txBody>
                    <a:bodyPr/>
                    <a:lstStyle/>
                    <a:p>
                      <a:r>
                        <a:rPr lang="en-US" sz="1800" b="1" dirty="0"/>
                        <a:t>T5: Provide Objective SP</a:t>
                      </a:r>
                      <a:endParaRPr lang="en-AU" sz="1800" b="1"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noFill/>
                  </a:tcPr>
                </a:tc>
                <a:tc>
                  <a:txBody>
                    <a:bodyPr/>
                    <a:lstStyle/>
                    <a:p>
                      <a:endParaRPr lang="en-AU" dirty="0"/>
                    </a:p>
                  </a:txBody>
                  <a:tcPr>
                    <a:solidFill>
                      <a:srgbClr val="C00000"/>
                    </a:solidFill>
                  </a:tcPr>
                </a:tc>
                <a:tc>
                  <a:txBody>
                    <a:bodyPr/>
                    <a:lstStyle/>
                    <a:p>
                      <a:endParaRPr lang="en-AU" dirty="0"/>
                    </a:p>
                  </a:txBody>
                  <a:tcPr>
                    <a:solidFill>
                      <a:srgbClr val="C00000"/>
                    </a:solidFill>
                  </a:tcPr>
                </a:tc>
                <a:tc>
                  <a:txBody>
                    <a:bodyPr/>
                    <a:lstStyle/>
                    <a:p>
                      <a:endParaRPr lang="en-AU" dirty="0"/>
                    </a:p>
                  </a:txBody>
                  <a:tcPr/>
                </a:tc>
                <a:tc>
                  <a:txBody>
                    <a:bodyPr/>
                    <a:lstStyle/>
                    <a:p>
                      <a:endParaRPr lang="en-AU" dirty="0"/>
                    </a:p>
                  </a:txBody>
                  <a:tcPr/>
                </a:tc>
                <a:tc>
                  <a:txBody>
                    <a:bodyPr/>
                    <a:lstStyle/>
                    <a:p>
                      <a:endParaRPr lang="en-AU" dirty="0"/>
                    </a:p>
                  </a:txBody>
                  <a:tcPr>
                    <a:solidFill>
                      <a:srgbClr val="C00000"/>
                    </a:solidFill>
                  </a:tcPr>
                </a:tc>
                <a:tc>
                  <a:txBody>
                    <a:bodyPr/>
                    <a:lstStyle/>
                    <a:p>
                      <a:endParaRPr lang="en-AU" dirty="0"/>
                    </a:p>
                  </a:txBody>
                  <a:tcPr>
                    <a:solidFill>
                      <a:srgbClr val="C00000"/>
                    </a:solidFill>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3901154227"/>
                  </a:ext>
                </a:extLst>
              </a:tr>
              <a:tr h="370840">
                <a:tc>
                  <a:txBody>
                    <a:bodyPr/>
                    <a:lstStyle/>
                    <a:p>
                      <a:r>
                        <a:rPr lang="en-US" sz="1800" b="1" dirty="0"/>
                        <a:t>T6: Provide Personal LE</a:t>
                      </a:r>
                      <a:endParaRPr lang="en-AU" sz="1800" b="1"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solidFill>
                      <a:srgbClr val="66CCFF"/>
                    </a:solidFill>
                  </a:tcPr>
                </a:tc>
                <a:tc>
                  <a:txBody>
                    <a:bodyPr/>
                    <a:lstStyle/>
                    <a:p>
                      <a:endParaRPr lang="en-AU" dirty="0"/>
                    </a:p>
                  </a:txBody>
                  <a:tcPr>
                    <a:solidFill>
                      <a:srgbClr val="66CCFF"/>
                    </a:solidFill>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solidFill>
                      <a:srgbClr val="66CCFF"/>
                    </a:solidFill>
                  </a:tcPr>
                </a:tc>
                <a:tc>
                  <a:txBody>
                    <a:bodyPr/>
                    <a:lstStyle/>
                    <a:p>
                      <a:endParaRPr lang="en-AU" dirty="0"/>
                    </a:p>
                  </a:txBody>
                  <a:tcPr>
                    <a:solidFill>
                      <a:srgbClr val="66CCFF"/>
                    </a:solidFill>
                  </a:tcPr>
                </a:tc>
                <a:extLst>
                  <a:ext uri="{0D108BD9-81ED-4DB2-BD59-A6C34878D82A}">
                    <a16:rowId xmlns:a16="http://schemas.microsoft.com/office/drawing/2014/main" val="972292587"/>
                  </a:ext>
                </a:extLst>
              </a:tr>
              <a:tr h="370840">
                <a:tc>
                  <a:txBody>
                    <a:bodyPr/>
                    <a:lstStyle/>
                    <a:p>
                      <a:r>
                        <a:rPr lang="en-US" sz="1800" b="1" dirty="0"/>
                        <a:t>T7: Provide Personal SP</a:t>
                      </a:r>
                      <a:endParaRPr lang="en-AU" sz="1800" b="1" dirty="0"/>
                    </a:p>
                  </a:txBody>
                  <a:tcPr>
                    <a:lnB w="28575" cap="flat" cmpd="sng" algn="ctr">
                      <a:solidFill>
                        <a:schemeClr val="tx1"/>
                      </a:solidFill>
                      <a:prstDash val="solid"/>
                      <a:round/>
                      <a:headEnd type="none" w="med" len="med"/>
                      <a:tailEnd type="none" w="med" len="med"/>
                    </a:lnB>
                  </a:tcPr>
                </a:tc>
                <a:tc>
                  <a:txBody>
                    <a:bodyPr/>
                    <a:lstStyle/>
                    <a:p>
                      <a:endParaRPr lang="en-AU" dirty="0"/>
                    </a:p>
                  </a:txBody>
                  <a:tcPr>
                    <a:lnB w="28575" cap="flat" cmpd="sng" algn="ctr">
                      <a:solidFill>
                        <a:schemeClr val="tx1"/>
                      </a:solidFill>
                      <a:prstDash val="solid"/>
                      <a:round/>
                      <a:headEnd type="none" w="med" len="med"/>
                      <a:tailEnd type="none" w="med" len="med"/>
                    </a:lnB>
                  </a:tcPr>
                </a:tc>
                <a:tc>
                  <a:txBody>
                    <a:bodyPr/>
                    <a:lstStyle/>
                    <a:p>
                      <a:endParaRPr lang="en-AU" dirty="0"/>
                    </a:p>
                  </a:txBody>
                  <a:tcPr>
                    <a:lnB w="28575" cap="flat" cmpd="sng" algn="ctr">
                      <a:solidFill>
                        <a:schemeClr val="tx1"/>
                      </a:solidFill>
                      <a:prstDash val="solid"/>
                      <a:round/>
                      <a:headEnd type="none" w="med" len="med"/>
                      <a:tailEnd type="none" w="med" len="med"/>
                    </a:lnB>
                  </a:tcPr>
                </a:tc>
                <a:tc>
                  <a:txBody>
                    <a:bodyPr/>
                    <a:lstStyle/>
                    <a:p>
                      <a:endParaRPr lang="en-AU" dirty="0"/>
                    </a:p>
                  </a:txBody>
                  <a:tcPr>
                    <a:lnB w="28575" cap="flat" cmpd="sng" algn="ctr">
                      <a:solidFill>
                        <a:schemeClr val="tx1"/>
                      </a:solidFill>
                      <a:prstDash val="solid"/>
                      <a:round/>
                      <a:headEnd type="none" w="med" len="med"/>
                      <a:tailEnd type="none" w="med" len="med"/>
                    </a:lnB>
                  </a:tcPr>
                </a:tc>
                <a:tc>
                  <a:txBody>
                    <a:bodyPr/>
                    <a:lstStyle/>
                    <a:p>
                      <a:endParaRPr lang="en-AU" dirty="0"/>
                    </a:p>
                  </a:txBody>
                  <a:tcPr>
                    <a:lnB w="28575" cap="flat" cmpd="sng" algn="ctr">
                      <a:solidFill>
                        <a:schemeClr val="tx1"/>
                      </a:solidFill>
                      <a:prstDash val="solid"/>
                      <a:round/>
                      <a:headEnd type="none" w="med" len="med"/>
                      <a:tailEnd type="none" w="med" len="med"/>
                    </a:lnB>
                  </a:tcPr>
                </a:tc>
                <a:tc>
                  <a:txBody>
                    <a:bodyPr/>
                    <a:lstStyle/>
                    <a:p>
                      <a:endParaRPr lang="en-AU" dirty="0"/>
                    </a:p>
                  </a:txBody>
                  <a:tcPr>
                    <a:lnB w="28575" cap="flat" cmpd="sng" algn="ctr">
                      <a:solidFill>
                        <a:schemeClr val="tx1"/>
                      </a:solidFill>
                      <a:prstDash val="solid"/>
                      <a:round/>
                      <a:headEnd type="none" w="med" len="med"/>
                      <a:tailEnd type="none" w="med" len="med"/>
                    </a:lnB>
                  </a:tcPr>
                </a:tc>
                <a:tc>
                  <a:txBody>
                    <a:bodyPr/>
                    <a:lstStyle/>
                    <a:p>
                      <a:endParaRPr lang="en-AU" dirty="0"/>
                    </a:p>
                  </a:txBody>
                  <a:tcPr>
                    <a:lnB w="28575" cap="flat" cmpd="sng" algn="ctr">
                      <a:solidFill>
                        <a:schemeClr val="tx1"/>
                      </a:solidFill>
                      <a:prstDash val="solid"/>
                      <a:round/>
                      <a:headEnd type="none" w="med" len="med"/>
                      <a:tailEnd type="none" w="med" len="med"/>
                    </a:lnB>
                  </a:tcPr>
                </a:tc>
                <a:tc>
                  <a:txBody>
                    <a:bodyPr/>
                    <a:lstStyle/>
                    <a:p>
                      <a:endParaRPr lang="en-AU" dirty="0"/>
                    </a:p>
                  </a:txBody>
                  <a:tcPr>
                    <a:lnB w="28575" cap="flat" cmpd="sng" algn="ctr">
                      <a:solidFill>
                        <a:schemeClr val="tx1"/>
                      </a:solidFill>
                      <a:prstDash val="solid"/>
                      <a:round/>
                      <a:headEnd type="none" w="med" len="med"/>
                      <a:tailEnd type="none" w="med" len="med"/>
                    </a:lnB>
                  </a:tcPr>
                </a:tc>
                <a:tc>
                  <a:txBody>
                    <a:bodyPr/>
                    <a:lstStyle/>
                    <a:p>
                      <a:endParaRPr lang="en-AU" dirty="0"/>
                    </a:p>
                  </a:txBody>
                  <a:tcPr>
                    <a:lnB w="28575" cap="flat" cmpd="sng" algn="ctr">
                      <a:solidFill>
                        <a:schemeClr val="tx1"/>
                      </a:solidFill>
                      <a:prstDash val="solid"/>
                      <a:round/>
                      <a:headEnd type="none" w="med" len="med"/>
                      <a:tailEnd type="none" w="med" len="med"/>
                    </a:lnB>
                  </a:tcPr>
                </a:tc>
                <a:tc>
                  <a:txBody>
                    <a:bodyPr/>
                    <a:lstStyle/>
                    <a:p>
                      <a:endParaRPr lang="en-AU" dirty="0"/>
                    </a:p>
                  </a:txBody>
                  <a:tcPr>
                    <a:lnB w="28575" cap="flat" cmpd="sng" algn="ctr">
                      <a:solidFill>
                        <a:schemeClr val="tx1"/>
                      </a:solidFill>
                      <a:prstDash val="solid"/>
                      <a:round/>
                      <a:headEnd type="none" w="med" len="med"/>
                      <a:tailEnd type="none" w="med" len="med"/>
                    </a:lnB>
                  </a:tcPr>
                </a:tc>
                <a:tc>
                  <a:txBody>
                    <a:bodyPr/>
                    <a:lstStyle/>
                    <a:p>
                      <a:endParaRPr lang="en-AU" dirty="0"/>
                    </a:p>
                  </a:txBody>
                  <a:tcPr>
                    <a:lnB w="28575" cap="flat" cmpd="sng" algn="ctr">
                      <a:solidFill>
                        <a:schemeClr val="tx1"/>
                      </a:solidFill>
                      <a:prstDash val="solid"/>
                      <a:round/>
                      <a:headEnd type="none" w="med" len="med"/>
                      <a:tailEnd type="none" w="med" len="med"/>
                    </a:lnB>
                  </a:tcPr>
                </a:tc>
                <a:tc>
                  <a:txBody>
                    <a:bodyPr/>
                    <a:lstStyle/>
                    <a:p>
                      <a:endParaRPr lang="en-AU" dirty="0"/>
                    </a:p>
                  </a:txBody>
                  <a:tcPr>
                    <a:lnB w="28575" cap="flat" cmpd="sng" algn="ctr">
                      <a:solidFill>
                        <a:schemeClr val="tx1"/>
                      </a:solidFill>
                      <a:prstDash val="solid"/>
                      <a:round/>
                      <a:headEnd type="none" w="med" len="med"/>
                      <a:tailEnd type="none" w="med" len="med"/>
                    </a:lnB>
                  </a:tcPr>
                </a:tc>
                <a:tc>
                  <a:txBody>
                    <a:bodyPr/>
                    <a:lstStyle/>
                    <a:p>
                      <a:endParaRPr lang="en-AU" dirty="0"/>
                    </a:p>
                  </a:txBody>
                  <a:tcPr>
                    <a:lnB w="28575" cap="flat" cmpd="sng" algn="ctr">
                      <a:solidFill>
                        <a:schemeClr val="tx1"/>
                      </a:solidFill>
                      <a:prstDash val="solid"/>
                      <a:round/>
                      <a:headEnd type="none" w="med" len="med"/>
                      <a:tailEnd type="none" w="med" len="med"/>
                    </a:lnB>
                    <a:solidFill>
                      <a:srgbClr val="0066FF"/>
                    </a:solidFill>
                  </a:tcPr>
                </a:tc>
                <a:tc>
                  <a:txBody>
                    <a:bodyPr/>
                    <a:lstStyle/>
                    <a:p>
                      <a:endParaRPr lang="en-AU" dirty="0"/>
                    </a:p>
                  </a:txBody>
                  <a:tcPr>
                    <a:lnB w="28575" cap="flat" cmpd="sng" algn="ctr">
                      <a:solidFill>
                        <a:schemeClr val="tx1"/>
                      </a:solidFill>
                      <a:prstDash val="solid"/>
                      <a:round/>
                      <a:headEnd type="none" w="med" len="med"/>
                      <a:tailEnd type="none" w="med" len="med"/>
                    </a:lnB>
                    <a:solidFill>
                      <a:srgbClr val="0066FF"/>
                    </a:solidFill>
                  </a:tcPr>
                </a:tc>
                <a:tc>
                  <a:txBody>
                    <a:bodyPr/>
                    <a:lstStyle/>
                    <a:p>
                      <a:endParaRPr lang="en-AU" dirty="0"/>
                    </a:p>
                  </a:txBody>
                  <a:tcPr>
                    <a:lnB w="28575" cap="flat" cmpd="sng" algn="ctr">
                      <a:solidFill>
                        <a:schemeClr val="tx1"/>
                      </a:solidFill>
                      <a:prstDash val="solid"/>
                      <a:round/>
                      <a:headEnd type="none" w="med" len="med"/>
                      <a:tailEnd type="none" w="med" len="med"/>
                    </a:lnB>
                  </a:tcPr>
                </a:tc>
                <a:tc>
                  <a:txBody>
                    <a:bodyPr/>
                    <a:lstStyle/>
                    <a:p>
                      <a:endParaRPr lang="en-AU" dirty="0"/>
                    </a:p>
                  </a:txBody>
                  <a:tcPr>
                    <a:lnB w="28575" cap="flat" cmpd="sng" algn="ctr">
                      <a:solidFill>
                        <a:schemeClr val="tx1"/>
                      </a:solidFill>
                      <a:prstDash val="solid"/>
                      <a:round/>
                      <a:headEnd type="none" w="med" len="med"/>
                      <a:tailEnd type="none" w="med" len="med"/>
                    </a:lnB>
                  </a:tcPr>
                </a:tc>
                <a:tc>
                  <a:txBody>
                    <a:bodyPr/>
                    <a:lstStyle/>
                    <a:p>
                      <a:endParaRPr lang="en-AU" dirty="0"/>
                    </a:p>
                  </a:txBody>
                  <a:tcPr>
                    <a:lnB w="28575" cap="flat" cmpd="sng" algn="ctr">
                      <a:solidFill>
                        <a:schemeClr val="tx1"/>
                      </a:solidFill>
                      <a:prstDash val="solid"/>
                      <a:round/>
                      <a:headEnd type="none" w="med" len="med"/>
                      <a:tailEnd type="none" w="med" len="med"/>
                    </a:lnB>
                    <a:solidFill>
                      <a:srgbClr val="0066FF"/>
                    </a:solidFill>
                  </a:tcPr>
                </a:tc>
                <a:tc>
                  <a:txBody>
                    <a:bodyPr/>
                    <a:lstStyle/>
                    <a:p>
                      <a:endParaRPr lang="en-AU" dirty="0"/>
                    </a:p>
                  </a:txBody>
                  <a:tcPr>
                    <a:lnB w="28575" cap="flat" cmpd="sng" algn="ctr">
                      <a:solidFill>
                        <a:schemeClr val="tx1"/>
                      </a:solidFill>
                      <a:prstDash val="solid"/>
                      <a:round/>
                      <a:headEnd type="none" w="med" len="med"/>
                      <a:tailEnd type="none" w="med" len="med"/>
                    </a:lnB>
                    <a:solidFill>
                      <a:srgbClr val="0066FF"/>
                    </a:solidFill>
                  </a:tcPr>
                </a:tc>
                <a:extLst>
                  <a:ext uri="{0D108BD9-81ED-4DB2-BD59-A6C34878D82A}">
                    <a16:rowId xmlns:a16="http://schemas.microsoft.com/office/drawing/2014/main" val="4239631237"/>
                  </a:ext>
                </a:extLst>
              </a:tr>
              <a:tr h="370840">
                <a:tc>
                  <a:txBody>
                    <a:bodyPr/>
                    <a:lstStyle/>
                    <a:p>
                      <a:r>
                        <a:rPr lang="en-US" sz="1800" b="1" dirty="0"/>
                        <a:t>% INTEREST in lifetime income product compared to Control</a:t>
                      </a:r>
                      <a:endParaRPr lang="en-AU" sz="1800" b="1" dirty="0"/>
                    </a:p>
                  </a:txBody>
                  <a:tcPr>
                    <a:lnT w="28575" cap="flat" cmpd="sng" algn="ctr">
                      <a:solidFill>
                        <a:schemeClr val="tx1"/>
                      </a:solidFill>
                      <a:prstDash val="solid"/>
                      <a:round/>
                      <a:headEnd type="none" w="med" len="med"/>
                      <a:tailEnd type="none" w="med" len="med"/>
                    </a:lnT>
                  </a:tcPr>
                </a:tc>
                <a:tc>
                  <a:txBody>
                    <a:bodyPr/>
                    <a:lstStyle/>
                    <a:p>
                      <a:pPr algn="ctr" fontAlgn="ctr"/>
                      <a:endParaRPr lang="en-AU" sz="2000" b="0" i="0" u="none" strike="noStrike" dirty="0">
                        <a:solidFill>
                          <a:srgbClr val="000000"/>
                        </a:solidFill>
                        <a:effectLst/>
                        <a:latin typeface="+mn-lt"/>
                      </a:endParaRPr>
                    </a:p>
                  </a:txBody>
                  <a:tcPr marL="6350" marR="6350" marT="6350" marB="0" anchor="ctr">
                    <a:lnT w="28575" cap="flat" cmpd="sng" algn="ctr">
                      <a:solidFill>
                        <a:schemeClr val="tx1"/>
                      </a:solidFill>
                      <a:prstDash val="solid"/>
                      <a:round/>
                      <a:headEnd type="none" w="med" len="med"/>
                      <a:tailEnd type="none" w="med" len="med"/>
                    </a:lnT>
                  </a:tcPr>
                </a:tc>
                <a:tc>
                  <a:txBody>
                    <a:bodyPr/>
                    <a:lstStyle/>
                    <a:p>
                      <a:pPr algn="ctr" fontAlgn="ctr"/>
                      <a:r>
                        <a:rPr lang="en-US" sz="2000" b="1" i="0" u="none" strike="noStrike" dirty="0">
                          <a:solidFill>
                            <a:srgbClr val="000000"/>
                          </a:solidFill>
                          <a:effectLst/>
                          <a:latin typeface="+mn-lt"/>
                        </a:rPr>
                        <a:t>1.4</a:t>
                      </a:r>
                      <a:endParaRPr lang="en-AU" sz="2000" b="1" i="0" u="none" strike="noStrike" dirty="0">
                        <a:solidFill>
                          <a:srgbClr val="000000"/>
                        </a:solidFill>
                        <a:effectLst/>
                        <a:latin typeface="+mn-lt"/>
                      </a:endParaRPr>
                    </a:p>
                  </a:txBody>
                  <a:tcPr marL="6350" marR="6350" marT="6350" marB="0" anchor="ctr">
                    <a:lnT w="28575" cap="flat" cmpd="sng" algn="ctr">
                      <a:solidFill>
                        <a:schemeClr val="tx1"/>
                      </a:solidFill>
                      <a:prstDash val="solid"/>
                      <a:round/>
                      <a:headEnd type="none" w="med" len="med"/>
                      <a:tailEnd type="none" w="med" len="med"/>
                    </a:lnT>
                  </a:tcPr>
                </a:tc>
                <a:tc>
                  <a:txBody>
                    <a:bodyPr/>
                    <a:lstStyle/>
                    <a:p>
                      <a:pPr algn="ctr" fontAlgn="ctr"/>
                      <a:r>
                        <a:rPr lang="en-US" sz="2000" b="1" i="0" u="none" strike="noStrike" dirty="0">
                          <a:solidFill>
                            <a:srgbClr val="000000"/>
                          </a:solidFill>
                          <a:effectLst/>
                          <a:latin typeface="+mn-lt"/>
                        </a:rPr>
                        <a:t>-1.0</a:t>
                      </a:r>
                      <a:endParaRPr lang="en-AU" sz="2000" b="1" i="0" u="none" strike="noStrike" dirty="0">
                        <a:solidFill>
                          <a:srgbClr val="000000"/>
                        </a:solidFill>
                        <a:effectLst/>
                        <a:latin typeface="+mn-lt"/>
                      </a:endParaRPr>
                    </a:p>
                  </a:txBody>
                  <a:tcPr marL="6350" marR="6350" marT="6350" marB="0" anchor="ctr">
                    <a:lnT w="28575" cap="flat" cmpd="sng" algn="ctr">
                      <a:solidFill>
                        <a:schemeClr val="tx1"/>
                      </a:solidFill>
                      <a:prstDash val="solid"/>
                      <a:round/>
                      <a:headEnd type="none" w="med" len="med"/>
                      <a:tailEnd type="none" w="med" len="med"/>
                    </a:lnT>
                  </a:tcPr>
                </a:tc>
                <a:tc>
                  <a:txBody>
                    <a:bodyPr/>
                    <a:lstStyle/>
                    <a:p>
                      <a:pPr algn="ctr" fontAlgn="ctr"/>
                      <a:r>
                        <a:rPr lang="en-US" sz="2000" b="1" i="0" u="none" strike="noStrike" dirty="0">
                          <a:solidFill>
                            <a:srgbClr val="000000"/>
                          </a:solidFill>
                          <a:effectLst/>
                          <a:latin typeface="+mn-lt"/>
                        </a:rPr>
                        <a:t>3.2</a:t>
                      </a:r>
                      <a:endParaRPr lang="en-AU" sz="2000" b="1" i="0" u="none" strike="noStrike" dirty="0">
                        <a:solidFill>
                          <a:srgbClr val="000000"/>
                        </a:solidFill>
                        <a:effectLst/>
                        <a:latin typeface="+mn-lt"/>
                      </a:endParaRPr>
                    </a:p>
                  </a:txBody>
                  <a:tcPr marL="6350" marR="6350" marT="6350" marB="0" anchor="ctr">
                    <a:lnT w="28575" cap="flat" cmpd="sng" algn="ctr">
                      <a:solidFill>
                        <a:schemeClr val="tx1"/>
                      </a:solidFill>
                      <a:prstDash val="solid"/>
                      <a:round/>
                      <a:headEnd type="none" w="med" len="med"/>
                      <a:tailEnd type="none" w="med" len="med"/>
                    </a:lnT>
                  </a:tcPr>
                </a:tc>
                <a:tc>
                  <a:txBody>
                    <a:bodyPr/>
                    <a:lstStyle/>
                    <a:p>
                      <a:pPr algn="ctr" fontAlgn="ctr"/>
                      <a:r>
                        <a:rPr lang="en-US" sz="2000" b="1" i="0" u="none" strike="noStrike" dirty="0">
                          <a:solidFill>
                            <a:srgbClr val="000000"/>
                          </a:solidFill>
                          <a:effectLst/>
                          <a:latin typeface="+mn-lt"/>
                        </a:rPr>
                        <a:t>1.8</a:t>
                      </a:r>
                      <a:endParaRPr lang="en-AU" sz="2000" b="1" i="0" u="none" strike="noStrike" dirty="0">
                        <a:solidFill>
                          <a:srgbClr val="000000"/>
                        </a:solidFill>
                        <a:effectLst/>
                        <a:latin typeface="+mn-lt"/>
                      </a:endParaRPr>
                    </a:p>
                  </a:txBody>
                  <a:tcPr marL="6350" marR="6350" marT="6350" marB="0" anchor="ctr">
                    <a:lnT w="28575" cap="flat" cmpd="sng" algn="ctr">
                      <a:solidFill>
                        <a:schemeClr val="tx1"/>
                      </a:solidFill>
                      <a:prstDash val="solid"/>
                      <a:round/>
                      <a:headEnd type="none" w="med" len="med"/>
                      <a:tailEnd type="none" w="med" len="med"/>
                    </a:lnT>
                  </a:tcPr>
                </a:tc>
                <a:tc>
                  <a:txBody>
                    <a:bodyPr/>
                    <a:lstStyle/>
                    <a:p>
                      <a:pPr algn="ctr" fontAlgn="ctr"/>
                      <a:r>
                        <a:rPr lang="en-US" sz="2000" b="1" i="0" u="none" strike="noStrike" dirty="0">
                          <a:solidFill>
                            <a:srgbClr val="000000"/>
                          </a:solidFill>
                          <a:effectLst/>
                          <a:latin typeface="+mn-lt"/>
                        </a:rPr>
                        <a:t>11.8</a:t>
                      </a:r>
                      <a:endParaRPr lang="en-AU" sz="2000" b="1" i="0" u="none" strike="noStrike" dirty="0">
                        <a:solidFill>
                          <a:srgbClr val="000000"/>
                        </a:solidFill>
                        <a:effectLst/>
                        <a:latin typeface="+mn-lt"/>
                      </a:endParaRPr>
                    </a:p>
                  </a:txBody>
                  <a:tcPr marL="6350" marR="6350" marT="6350" marB="0" anchor="ctr">
                    <a:lnT w="28575" cap="flat" cmpd="sng" algn="ctr">
                      <a:solidFill>
                        <a:schemeClr val="tx1"/>
                      </a:solidFill>
                      <a:prstDash val="solid"/>
                      <a:round/>
                      <a:headEnd type="none" w="med" len="med"/>
                      <a:tailEnd type="none" w="med" len="med"/>
                    </a:lnT>
                  </a:tcPr>
                </a:tc>
                <a:tc>
                  <a:txBody>
                    <a:bodyPr/>
                    <a:lstStyle/>
                    <a:p>
                      <a:pPr algn="ctr" fontAlgn="ctr"/>
                      <a:r>
                        <a:rPr lang="en-US" sz="2000" b="1" i="0" u="none" strike="noStrike" dirty="0">
                          <a:solidFill>
                            <a:srgbClr val="000000"/>
                          </a:solidFill>
                          <a:effectLst/>
                          <a:latin typeface="+mn-lt"/>
                        </a:rPr>
                        <a:t>15.9</a:t>
                      </a:r>
                      <a:endParaRPr lang="en-AU" sz="2000" b="1" i="0" u="none" strike="noStrike" dirty="0">
                        <a:solidFill>
                          <a:srgbClr val="000000"/>
                        </a:solidFill>
                        <a:effectLst/>
                        <a:latin typeface="+mn-lt"/>
                      </a:endParaRPr>
                    </a:p>
                  </a:txBody>
                  <a:tcPr marL="6350" marR="6350" marT="6350" marB="0" anchor="ctr">
                    <a:lnT w="28575" cap="flat" cmpd="sng" algn="ctr">
                      <a:solidFill>
                        <a:schemeClr val="tx1"/>
                      </a:solidFill>
                      <a:prstDash val="solid"/>
                      <a:round/>
                      <a:headEnd type="none" w="med" len="med"/>
                      <a:tailEnd type="none" w="med" len="med"/>
                    </a:lnT>
                  </a:tcPr>
                </a:tc>
                <a:tc>
                  <a:txBody>
                    <a:bodyPr/>
                    <a:lstStyle/>
                    <a:p>
                      <a:pPr algn="ctr" fontAlgn="ctr"/>
                      <a:r>
                        <a:rPr lang="en-US" sz="2000" b="1" i="0" u="none" strike="noStrike" dirty="0">
                          <a:solidFill>
                            <a:srgbClr val="000000"/>
                          </a:solidFill>
                          <a:effectLst/>
                          <a:latin typeface="+mn-lt"/>
                        </a:rPr>
                        <a:t>-4.2</a:t>
                      </a:r>
                      <a:endParaRPr lang="en-AU" sz="2000" b="1" i="0" u="none" strike="noStrike" dirty="0">
                        <a:solidFill>
                          <a:srgbClr val="000000"/>
                        </a:solidFill>
                        <a:effectLst/>
                        <a:latin typeface="+mn-lt"/>
                      </a:endParaRPr>
                    </a:p>
                  </a:txBody>
                  <a:tcPr marL="6350" marR="6350" marT="6350" marB="0" anchor="ctr">
                    <a:lnT w="28575" cap="flat" cmpd="sng" algn="ctr">
                      <a:solidFill>
                        <a:schemeClr val="tx1"/>
                      </a:solidFill>
                      <a:prstDash val="solid"/>
                      <a:round/>
                      <a:headEnd type="none" w="med" len="med"/>
                      <a:tailEnd type="none" w="med" len="med"/>
                    </a:lnT>
                  </a:tcPr>
                </a:tc>
                <a:tc>
                  <a:txBody>
                    <a:bodyPr/>
                    <a:lstStyle/>
                    <a:p>
                      <a:pPr algn="ctr" fontAlgn="ctr"/>
                      <a:r>
                        <a:rPr lang="en-US" sz="2000" b="1" i="0" u="none" strike="noStrike" dirty="0">
                          <a:solidFill>
                            <a:srgbClr val="000000"/>
                          </a:solidFill>
                          <a:effectLst/>
                          <a:latin typeface="+mn-lt"/>
                        </a:rPr>
                        <a:t>5.6</a:t>
                      </a:r>
                      <a:endParaRPr lang="en-AU" sz="2000" b="1" i="0" u="none" strike="noStrike" dirty="0">
                        <a:solidFill>
                          <a:srgbClr val="000000"/>
                        </a:solidFill>
                        <a:effectLst/>
                        <a:latin typeface="+mn-lt"/>
                      </a:endParaRPr>
                    </a:p>
                  </a:txBody>
                  <a:tcPr marL="6350" marR="6350" marT="6350" marB="0" anchor="ctr">
                    <a:lnT w="28575" cap="flat" cmpd="sng" algn="ctr">
                      <a:solidFill>
                        <a:schemeClr val="tx1"/>
                      </a:solidFill>
                      <a:prstDash val="solid"/>
                      <a:round/>
                      <a:headEnd type="none" w="med" len="med"/>
                      <a:tailEnd type="none" w="med" len="med"/>
                    </a:lnT>
                  </a:tcPr>
                </a:tc>
                <a:tc>
                  <a:txBody>
                    <a:bodyPr/>
                    <a:lstStyle/>
                    <a:p>
                      <a:pPr algn="ctr" fontAlgn="ctr"/>
                      <a:r>
                        <a:rPr lang="en-US" sz="2000" b="1" i="0" u="none" strike="noStrike" dirty="0">
                          <a:solidFill>
                            <a:srgbClr val="000000"/>
                          </a:solidFill>
                          <a:effectLst/>
                          <a:latin typeface="+mn-lt"/>
                        </a:rPr>
                        <a:t>7.7</a:t>
                      </a:r>
                      <a:endParaRPr lang="en-AU" sz="2000" b="1" i="0" u="none" strike="noStrike" dirty="0">
                        <a:solidFill>
                          <a:srgbClr val="000000"/>
                        </a:solidFill>
                        <a:effectLst/>
                        <a:latin typeface="+mn-lt"/>
                      </a:endParaRPr>
                    </a:p>
                  </a:txBody>
                  <a:tcPr marL="6350" marR="6350" marT="6350" marB="0" anchor="ctr">
                    <a:lnT w="28575" cap="flat" cmpd="sng" algn="ctr">
                      <a:solidFill>
                        <a:schemeClr val="tx1"/>
                      </a:solidFill>
                      <a:prstDash val="solid"/>
                      <a:round/>
                      <a:headEnd type="none" w="med" len="med"/>
                      <a:tailEnd type="none" w="med" len="med"/>
                    </a:lnT>
                  </a:tcPr>
                </a:tc>
                <a:tc>
                  <a:txBody>
                    <a:bodyPr/>
                    <a:lstStyle/>
                    <a:p>
                      <a:pPr algn="ctr" fontAlgn="ctr"/>
                      <a:r>
                        <a:rPr lang="en-US" sz="2000" b="1" i="0" u="none" strike="noStrike" dirty="0">
                          <a:solidFill>
                            <a:srgbClr val="000000"/>
                          </a:solidFill>
                          <a:effectLst/>
                          <a:latin typeface="+mn-lt"/>
                        </a:rPr>
                        <a:t>2.8</a:t>
                      </a:r>
                      <a:endParaRPr lang="en-AU" sz="2000" b="1" i="0" u="none" strike="noStrike" dirty="0">
                        <a:solidFill>
                          <a:srgbClr val="000000"/>
                        </a:solidFill>
                        <a:effectLst/>
                        <a:latin typeface="+mn-lt"/>
                      </a:endParaRPr>
                    </a:p>
                  </a:txBody>
                  <a:tcPr marL="6350" marR="6350" marT="6350" marB="0" anchor="ctr">
                    <a:lnT w="28575" cap="flat" cmpd="sng" algn="ctr">
                      <a:solidFill>
                        <a:schemeClr val="tx1"/>
                      </a:solidFill>
                      <a:prstDash val="solid"/>
                      <a:round/>
                      <a:headEnd type="none" w="med" len="med"/>
                      <a:tailEnd type="none" w="med" len="med"/>
                    </a:lnT>
                  </a:tcPr>
                </a:tc>
                <a:tc>
                  <a:txBody>
                    <a:bodyPr/>
                    <a:lstStyle/>
                    <a:p>
                      <a:pPr algn="ctr" fontAlgn="ctr"/>
                      <a:r>
                        <a:rPr lang="en-US" sz="2000" b="1" i="0" u="none" strike="noStrike" dirty="0">
                          <a:solidFill>
                            <a:srgbClr val="000000"/>
                          </a:solidFill>
                          <a:effectLst/>
                          <a:latin typeface="+mn-lt"/>
                        </a:rPr>
                        <a:t>6.3</a:t>
                      </a:r>
                      <a:endParaRPr lang="en-AU" sz="2000" b="1" i="0" u="none" strike="noStrike" dirty="0">
                        <a:solidFill>
                          <a:srgbClr val="000000"/>
                        </a:solidFill>
                        <a:effectLst/>
                        <a:latin typeface="+mn-lt"/>
                      </a:endParaRPr>
                    </a:p>
                  </a:txBody>
                  <a:tcPr marL="6350" marR="6350" marT="6350" marB="0" anchor="ctr">
                    <a:lnT w="28575" cap="flat" cmpd="sng" algn="ctr">
                      <a:solidFill>
                        <a:schemeClr val="tx1"/>
                      </a:solidFill>
                      <a:prstDash val="solid"/>
                      <a:round/>
                      <a:headEnd type="none" w="med" len="med"/>
                      <a:tailEnd type="none" w="med" len="med"/>
                    </a:lnT>
                    <a:noFill/>
                  </a:tcPr>
                </a:tc>
                <a:tc>
                  <a:txBody>
                    <a:bodyPr/>
                    <a:lstStyle/>
                    <a:p>
                      <a:pPr algn="ctr" fontAlgn="ctr"/>
                      <a:r>
                        <a:rPr lang="en-US" sz="2000" b="1" i="0" u="none" strike="noStrike" dirty="0">
                          <a:solidFill>
                            <a:srgbClr val="000000"/>
                          </a:solidFill>
                          <a:effectLst/>
                          <a:latin typeface="+mn-lt"/>
                        </a:rPr>
                        <a:t>5.6</a:t>
                      </a:r>
                      <a:endParaRPr lang="en-AU" sz="2000" b="1" i="0" u="none" strike="noStrike" dirty="0">
                        <a:solidFill>
                          <a:srgbClr val="000000"/>
                        </a:solidFill>
                        <a:effectLst/>
                        <a:latin typeface="+mn-lt"/>
                      </a:endParaRPr>
                    </a:p>
                  </a:txBody>
                  <a:tcPr marL="6350" marR="6350" marT="6350" marB="0" anchor="ctr">
                    <a:lnT w="28575" cap="flat" cmpd="sng" algn="ctr">
                      <a:solidFill>
                        <a:schemeClr val="tx1"/>
                      </a:solidFill>
                      <a:prstDash val="solid"/>
                      <a:round/>
                      <a:headEnd type="none" w="med" len="med"/>
                      <a:tailEnd type="none" w="med" len="med"/>
                    </a:lnT>
                    <a:noFill/>
                  </a:tcPr>
                </a:tc>
                <a:tc>
                  <a:txBody>
                    <a:bodyPr/>
                    <a:lstStyle/>
                    <a:p>
                      <a:pPr algn="ctr" fontAlgn="ctr"/>
                      <a:r>
                        <a:rPr lang="en-US" sz="2000" b="1" i="0" u="none" strike="noStrike" dirty="0">
                          <a:solidFill>
                            <a:srgbClr val="000000"/>
                          </a:solidFill>
                          <a:effectLst/>
                          <a:latin typeface="+mn-lt"/>
                        </a:rPr>
                        <a:t>19.4</a:t>
                      </a:r>
                      <a:endParaRPr lang="en-AU" sz="2000" b="1" i="0" u="none" strike="noStrike" dirty="0">
                        <a:solidFill>
                          <a:srgbClr val="000000"/>
                        </a:solidFill>
                        <a:effectLst/>
                        <a:latin typeface="+mn-lt"/>
                      </a:endParaRPr>
                    </a:p>
                  </a:txBody>
                  <a:tcPr marL="6350" marR="6350" marT="6350" marB="0" anchor="ctr">
                    <a:lnT w="28575" cap="flat" cmpd="sng" algn="ctr">
                      <a:solidFill>
                        <a:schemeClr val="tx1"/>
                      </a:solidFill>
                      <a:prstDash val="solid"/>
                      <a:round/>
                      <a:headEnd type="none" w="med" len="med"/>
                      <a:tailEnd type="none" w="med" len="med"/>
                    </a:lnT>
                    <a:noFill/>
                  </a:tcPr>
                </a:tc>
                <a:tc>
                  <a:txBody>
                    <a:bodyPr/>
                    <a:lstStyle/>
                    <a:p>
                      <a:pPr algn="ctr" fontAlgn="ctr"/>
                      <a:r>
                        <a:rPr lang="en-US" sz="2000" b="1" i="0" u="none" strike="noStrike" dirty="0">
                          <a:solidFill>
                            <a:srgbClr val="000000"/>
                          </a:solidFill>
                          <a:effectLst/>
                          <a:latin typeface="+mn-lt"/>
                        </a:rPr>
                        <a:t>15.5</a:t>
                      </a:r>
                      <a:endParaRPr lang="en-AU" sz="2000" b="1" i="0" u="none" strike="noStrike" dirty="0">
                        <a:solidFill>
                          <a:srgbClr val="000000"/>
                        </a:solidFill>
                        <a:effectLst/>
                        <a:latin typeface="+mn-lt"/>
                      </a:endParaRPr>
                    </a:p>
                  </a:txBody>
                  <a:tcPr marL="6350" marR="6350" marT="6350" marB="0" anchor="ctr">
                    <a:lnT w="28575" cap="flat" cmpd="sng" algn="ctr">
                      <a:solidFill>
                        <a:schemeClr val="tx1"/>
                      </a:solidFill>
                      <a:prstDash val="solid"/>
                      <a:round/>
                      <a:headEnd type="none" w="med" len="med"/>
                      <a:tailEnd type="none" w="med" len="med"/>
                    </a:lnT>
                    <a:noFill/>
                  </a:tcPr>
                </a:tc>
                <a:tc>
                  <a:txBody>
                    <a:bodyPr/>
                    <a:lstStyle/>
                    <a:p>
                      <a:pPr algn="ctr" fontAlgn="ctr"/>
                      <a:r>
                        <a:rPr lang="en-US" sz="2000" b="1" i="0" u="none" strike="noStrike" dirty="0">
                          <a:solidFill>
                            <a:srgbClr val="000000"/>
                          </a:solidFill>
                          <a:effectLst/>
                          <a:latin typeface="+mn-lt"/>
                        </a:rPr>
                        <a:t>-4.2</a:t>
                      </a:r>
                      <a:endParaRPr lang="en-AU" sz="2000" b="1" i="0" u="none" strike="noStrike" dirty="0">
                        <a:solidFill>
                          <a:srgbClr val="000000"/>
                        </a:solidFill>
                        <a:effectLst/>
                        <a:latin typeface="+mn-lt"/>
                      </a:endParaRPr>
                    </a:p>
                  </a:txBody>
                  <a:tcPr marL="6350" marR="6350" marT="6350" marB="0" anchor="ctr">
                    <a:lnT w="28575" cap="flat" cmpd="sng" algn="ctr">
                      <a:solidFill>
                        <a:schemeClr val="tx1"/>
                      </a:solidFill>
                      <a:prstDash val="solid"/>
                      <a:round/>
                      <a:headEnd type="none" w="med" len="med"/>
                      <a:tailEnd type="none" w="med" len="med"/>
                    </a:lnT>
                    <a:noFill/>
                  </a:tcPr>
                </a:tc>
                <a:tc>
                  <a:txBody>
                    <a:bodyPr/>
                    <a:lstStyle/>
                    <a:p>
                      <a:pPr algn="ctr" fontAlgn="ctr"/>
                      <a:r>
                        <a:rPr lang="en-US" sz="2000" b="1" i="0" u="none" strike="noStrike" dirty="0">
                          <a:solidFill>
                            <a:srgbClr val="000000"/>
                          </a:solidFill>
                          <a:effectLst/>
                          <a:latin typeface="+mn-lt"/>
                        </a:rPr>
                        <a:t>-1.0</a:t>
                      </a:r>
                      <a:endParaRPr lang="en-AU" sz="2000" b="1" i="0" u="none" strike="noStrike" dirty="0">
                        <a:solidFill>
                          <a:srgbClr val="000000"/>
                        </a:solidFill>
                        <a:effectLst/>
                        <a:latin typeface="+mn-lt"/>
                      </a:endParaRPr>
                    </a:p>
                  </a:txBody>
                  <a:tcPr marL="6350" marR="6350" marT="6350" marB="0" anchor="ctr">
                    <a:lnT w="28575"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940658598"/>
                  </a:ext>
                </a:extLst>
              </a:tr>
            </a:tbl>
          </a:graphicData>
        </a:graphic>
      </p:graphicFrame>
      <p:sp>
        <p:nvSpPr>
          <p:cNvPr id="3" name="TextBox 2">
            <a:extLst>
              <a:ext uri="{FF2B5EF4-FFF2-40B4-BE49-F238E27FC236}">
                <a16:creationId xmlns:a16="http://schemas.microsoft.com/office/drawing/2014/main" id="{4843C4FA-BBD1-839C-0A42-479ED4451C1E}"/>
              </a:ext>
            </a:extLst>
          </p:cNvPr>
          <p:cNvSpPr txBox="1"/>
          <p:nvPr/>
        </p:nvSpPr>
        <p:spPr>
          <a:xfrm>
            <a:off x="9871113" y="5241621"/>
            <a:ext cx="598241" cy="400110"/>
          </a:xfrm>
          <a:prstGeom prst="rect">
            <a:avLst/>
          </a:prstGeom>
          <a:noFill/>
        </p:spPr>
        <p:txBody>
          <a:bodyPr wrap="none" rtlCol="0">
            <a:spAutoFit/>
          </a:bodyPr>
          <a:lstStyle/>
          <a:p>
            <a:r>
              <a:rPr lang="en-US" sz="2000" dirty="0"/>
              <a:t>[**]</a:t>
            </a:r>
            <a:endParaRPr lang="en-AU" sz="2000" dirty="0"/>
          </a:p>
        </p:txBody>
      </p:sp>
      <p:sp>
        <p:nvSpPr>
          <p:cNvPr id="6" name="TextBox 5">
            <a:extLst>
              <a:ext uri="{FF2B5EF4-FFF2-40B4-BE49-F238E27FC236}">
                <a16:creationId xmlns:a16="http://schemas.microsoft.com/office/drawing/2014/main" id="{D349D13C-2131-7BC5-476C-338692C1EBA7}"/>
              </a:ext>
            </a:extLst>
          </p:cNvPr>
          <p:cNvSpPr txBox="1"/>
          <p:nvPr/>
        </p:nvSpPr>
        <p:spPr>
          <a:xfrm>
            <a:off x="10510091" y="5256283"/>
            <a:ext cx="470000" cy="400110"/>
          </a:xfrm>
          <a:prstGeom prst="rect">
            <a:avLst/>
          </a:prstGeom>
          <a:noFill/>
        </p:spPr>
        <p:txBody>
          <a:bodyPr wrap="none" rtlCol="0">
            <a:spAutoFit/>
          </a:bodyPr>
          <a:lstStyle/>
          <a:p>
            <a:r>
              <a:rPr lang="en-US" sz="2000" dirty="0"/>
              <a:t>[*]</a:t>
            </a:r>
            <a:endParaRPr lang="en-AU" sz="2000" dirty="0"/>
          </a:p>
        </p:txBody>
      </p:sp>
      <p:sp>
        <p:nvSpPr>
          <p:cNvPr id="7" name="TextBox 6">
            <a:extLst>
              <a:ext uri="{FF2B5EF4-FFF2-40B4-BE49-F238E27FC236}">
                <a16:creationId xmlns:a16="http://schemas.microsoft.com/office/drawing/2014/main" id="{1804DE6B-1C85-ABDD-5A62-8092BC3E2D8F}"/>
              </a:ext>
            </a:extLst>
          </p:cNvPr>
          <p:cNvSpPr txBox="1"/>
          <p:nvPr/>
        </p:nvSpPr>
        <p:spPr>
          <a:xfrm>
            <a:off x="4908075" y="5692914"/>
            <a:ext cx="6975949" cy="338554"/>
          </a:xfrm>
          <a:prstGeom prst="rect">
            <a:avLst/>
          </a:prstGeom>
          <a:noFill/>
        </p:spPr>
        <p:txBody>
          <a:bodyPr wrap="none" rtlCol="0">
            <a:spAutoFit/>
          </a:bodyPr>
          <a:lstStyle/>
          <a:p>
            <a:r>
              <a:rPr lang="en-AU" sz="1600" dirty="0"/>
              <a:t>[**] and [*] refer to significantly different from the Control at 5% (**) and 10% (*)</a:t>
            </a:r>
            <a:endParaRPr lang="en-US" sz="1600" dirty="0"/>
          </a:p>
        </p:txBody>
      </p:sp>
    </p:spTree>
    <p:extLst>
      <p:ext uri="{BB962C8B-B14F-4D97-AF65-F5344CB8AC3E}">
        <p14:creationId xmlns:p14="http://schemas.microsoft.com/office/powerpoint/2010/main" val="13254469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6999A-F154-04AC-9BCD-8EA6F125B6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F9E753-02BD-66E9-4F3F-4843F489B1C0}"/>
              </a:ext>
            </a:extLst>
          </p:cNvPr>
          <p:cNvSpPr>
            <a:spLocks noGrp="1"/>
          </p:cNvSpPr>
          <p:nvPr>
            <p:ph type="title"/>
          </p:nvPr>
        </p:nvSpPr>
        <p:spPr>
          <a:xfrm>
            <a:off x="326849" y="167205"/>
            <a:ext cx="11557175" cy="780246"/>
          </a:xfrm>
        </p:spPr>
        <p:txBody>
          <a:bodyPr>
            <a:noAutofit/>
          </a:bodyPr>
          <a:lstStyle/>
          <a:p>
            <a:r>
              <a:rPr lang="en-US" sz="3200" dirty="0"/>
              <a:t>INTEREST in the lifetime income product higher where participants receive longevity information </a:t>
            </a:r>
          </a:p>
        </p:txBody>
      </p:sp>
      <p:sp>
        <p:nvSpPr>
          <p:cNvPr id="4" name="Slide Number Placeholder 3">
            <a:extLst>
              <a:ext uri="{FF2B5EF4-FFF2-40B4-BE49-F238E27FC236}">
                <a16:creationId xmlns:a16="http://schemas.microsoft.com/office/drawing/2014/main" id="{3B3A1209-36CF-5DD3-48A0-5D980FCA6FD1}"/>
              </a:ext>
            </a:extLst>
          </p:cNvPr>
          <p:cNvSpPr>
            <a:spLocks noGrp="1"/>
          </p:cNvSpPr>
          <p:nvPr>
            <p:ph type="sldNum" sz="quarter" idx="12"/>
          </p:nvPr>
        </p:nvSpPr>
        <p:spPr/>
        <p:txBody>
          <a:bodyPr/>
          <a:lstStyle/>
          <a:p>
            <a:fld id="{741AFF56-1126-4107-9C02-BC0EFBF16431}" type="slidenum">
              <a:rPr lang="en-GB" smtClean="0"/>
              <a:pPr/>
              <a:t>25</a:t>
            </a:fld>
            <a:endParaRPr lang="en-GB" dirty="0"/>
          </a:p>
        </p:txBody>
      </p:sp>
      <p:sp>
        <p:nvSpPr>
          <p:cNvPr id="5" name="Footer Placeholder 4">
            <a:extLst>
              <a:ext uri="{FF2B5EF4-FFF2-40B4-BE49-F238E27FC236}">
                <a16:creationId xmlns:a16="http://schemas.microsoft.com/office/drawing/2014/main" id="{3FFB4756-C621-7A90-427E-2992AD3F0379}"/>
              </a:ext>
            </a:extLst>
          </p:cNvPr>
          <p:cNvSpPr>
            <a:spLocks noGrp="1"/>
          </p:cNvSpPr>
          <p:nvPr>
            <p:ph type="ftr" sz="quarter" idx="3"/>
          </p:nvPr>
        </p:nvSpPr>
        <p:spPr>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accent1"/>
                </a:solidFill>
              </a:rPr>
              <a:t>Presented at the 2025 All Actuaries Summit</a:t>
            </a:r>
          </a:p>
        </p:txBody>
      </p:sp>
      <p:graphicFrame>
        <p:nvGraphicFramePr>
          <p:cNvPr id="8" name="Content Placeholder 7">
            <a:extLst>
              <a:ext uri="{FF2B5EF4-FFF2-40B4-BE49-F238E27FC236}">
                <a16:creationId xmlns:a16="http://schemas.microsoft.com/office/drawing/2014/main" id="{4E7EED36-82B4-6FC9-1A9A-8E52448D18FD}"/>
              </a:ext>
            </a:extLst>
          </p:cNvPr>
          <p:cNvGraphicFramePr>
            <a:graphicFrameLocks noGrp="1"/>
          </p:cNvGraphicFramePr>
          <p:nvPr>
            <p:ph idx="1"/>
          </p:nvPr>
        </p:nvGraphicFramePr>
        <p:xfrm>
          <a:off x="88135" y="1338642"/>
          <a:ext cx="11951465" cy="3881120"/>
        </p:xfrm>
        <a:graphic>
          <a:graphicData uri="http://schemas.openxmlformats.org/drawingml/2006/table">
            <a:tbl>
              <a:tblPr firstRow="1" bandRow="1">
                <a:tableStyleId>{5940675A-B579-460E-94D1-54222C63F5DA}</a:tableStyleId>
              </a:tblPr>
              <a:tblGrid>
                <a:gridCol w="2655065">
                  <a:extLst>
                    <a:ext uri="{9D8B030D-6E8A-4147-A177-3AD203B41FA5}">
                      <a16:colId xmlns:a16="http://schemas.microsoft.com/office/drawing/2014/main" val="3321942491"/>
                    </a:ext>
                  </a:extLst>
                </a:gridCol>
                <a:gridCol w="775755">
                  <a:extLst>
                    <a:ext uri="{9D8B030D-6E8A-4147-A177-3AD203B41FA5}">
                      <a16:colId xmlns:a16="http://schemas.microsoft.com/office/drawing/2014/main" val="3148468929"/>
                    </a:ext>
                  </a:extLst>
                </a:gridCol>
                <a:gridCol w="532656">
                  <a:extLst>
                    <a:ext uri="{9D8B030D-6E8A-4147-A177-3AD203B41FA5}">
                      <a16:colId xmlns:a16="http://schemas.microsoft.com/office/drawing/2014/main" val="2823293673"/>
                    </a:ext>
                  </a:extLst>
                </a:gridCol>
                <a:gridCol w="499365">
                  <a:extLst>
                    <a:ext uri="{9D8B030D-6E8A-4147-A177-3AD203B41FA5}">
                      <a16:colId xmlns:a16="http://schemas.microsoft.com/office/drawing/2014/main" val="349249652"/>
                    </a:ext>
                  </a:extLst>
                </a:gridCol>
                <a:gridCol w="510462">
                  <a:extLst>
                    <a:ext uri="{9D8B030D-6E8A-4147-A177-3AD203B41FA5}">
                      <a16:colId xmlns:a16="http://schemas.microsoft.com/office/drawing/2014/main" val="1534080317"/>
                    </a:ext>
                  </a:extLst>
                </a:gridCol>
                <a:gridCol w="499365">
                  <a:extLst>
                    <a:ext uri="{9D8B030D-6E8A-4147-A177-3AD203B41FA5}">
                      <a16:colId xmlns:a16="http://schemas.microsoft.com/office/drawing/2014/main" val="2012132257"/>
                    </a:ext>
                  </a:extLst>
                </a:gridCol>
                <a:gridCol w="565947">
                  <a:extLst>
                    <a:ext uri="{9D8B030D-6E8A-4147-A177-3AD203B41FA5}">
                      <a16:colId xmlns:a16="http://schemas.microsoft.com/office/drawing/2014/main" val="1661484047"/>
                    </a:ext>
                  </a:extLst>
                </a:gridCol>
                <a:gridCol w="554850">
                  <a:extLst>
                    <a:ext uri="{9D8B030D-6E8A-4147-A177-3AD203B41FA5}">
                      <a16:colId xmlns:a16="http://schemas.microsoft.com/office/drawing/2014/main" val="3337669664"/>
                    </a:ext>
                  </a:extLst>
                </a:gridCol>
                <a:gridCol w="510462">
                  <a:extLst>
                    <a:ext uri="{9D8B030D-6E8A-4147-A177-3AD203B41FA5}">
                      <a16:colId xmlns:a16="http://schemas.microsoft.com/office/drawing/2014/main" val="3271232409"/>
                    </a:ext>
                  </a:extLst>
                </a:gridCol>
                <a:gridCol w="521559">
                  <a:extLst>
                    <a:ext uri="{9D8B030D-6E8A-4147-A177-3AD203B41FA5}">
                      <a16:colId xmlns:a16="http://schemas.microsoft.com/office/drawing/2014/main" val="4140688007"/>
                    </a:ext>
                  </a:extLst>
                </a:gridCol>
                <a:gridCol w="533854">
                  <a:extLst>
                    <a:ext uri="{9D8B030D-6E8A-4147-A177-3AD203B41FA5}">
                      <a16:colId xmlns:a16="http://schemas.microsoft.com/office/drawing/2014/main" val="417073554"/>
                    </a:ext>
                  </a:extLst>
                </a:gridCol>
                <a:gridCol w="524065">
                  <a:extLst>
                    <a:ext uri="{9D8B030D-6E8A-4147-A177-3AD203B41FA5}">
                      <a16:colId xmlns:a16="http://schemas.microsoft.com/office/drawing/2014/main" val="3070540483"/>
                    </a:ext>
                  </a:extLst>
                </a:gridCol>
                <a:gridCol w="546851">
                  <a:extLst>
                    <a:ext uri="{9D8B030D-6E8A-4147-A177-3AD203B41FA5}">
                      <a16:colId xmlns:a16="http://schemas.microsoft.com/office/drawing/2014/main" val="3927653074"/>
                    </a:ext>
                  </a:extLst>
                </a:gridCol>
                <a:gridCol w="535459">
                  <a:extLst>
                    <a:ext uri="{9D8B030D-6E8A-4147-A177-3AD203B41FA5}">
                      <a16:colId xmlns:a16="http://schemas.microsoft.com/office/drawing/2014/main" val="2689213760"/>
                    </a:ext>
                  </a:extLst>
                </a:gridCol>
                <a:gridCol w="546850">
                  <a:extLst>
                    <a:ext uri="{9D8B030D-6E8A-4147-A177-3AD203B41FA5}">
                      <a16:colId xmlns:a16="http://schemas.microsoft.com/office/drawing/2014/main" val="496107957"/>
                    </a:ext>
                  </a:extLst>
                </a:gridCol>
                <a:gridCol w="558244">
                  <a:extLst>
                    <a:ext uri="{9D8B030D-6E8A-4147-A177-3AD203B41FA5}">
                      <a16:colId xmlns:a16="http://schemas.microsoft.com/office/drawing/2014/main" val="704193137"/>
                    </a:ext>
                  </a:extLst>
                </a:gridCol>
                <a:gridCol w="546850">
                  <a:extLst>
                    <a:ext uri="{9D8B030D-6E8A-4147-A177-3AD203B41FA5}">
                      <a16:colId xmlns:a16="http://schemas.microsoft.com/office/drawing/2014/main" val="1078440317"/>
                    </a:ext>
                  </a:extLst>
                </a:gridCol>
                <a:gridCol w="533806">
                  <a:extLst>
                    <a:ext uri="{9D8B030D-6E8A-4147-A177-3AD203B41FA5}">
                      <a16:colId xmlns:a16="http://schemas.microsoft.com/office/drawing/2014/main" val="4121778421"/>
                    </a:ext>
                  </a:extLst>
                </a:gridCol>
              </a:tblGrid>
              <a:tr h="370840">
                <a:tc>
                  <a:txBody>
                    <a:bodyPr/>
                    <a:lstStyle/>
                    <a:p>
                      <a:endParaRPr lang="en-AU" dirty="0"/>
                    </a:p>
                  </a:txBody>
                  <a:tcPr/>
                </a:tc>
                <a:tc>
                  <a:txBody>
                    <a:bodyPr/>
                    <a:lstStyle/>
                    <a:p>
                      <a:pPr algn="ctr"/>
                      <a:r>
                        <a:rPr lang="en-US" sz="1500" b="1" dirty="0"/>
                        <a:t>Control</a:t>
                      </a:r>
                      <a:endParaRPr lang="en-AU" sz="1500" b="1" dirty="0"/>
                    </a:p>
                  </a:txBody>
                  <a:tcPr/>
                </a:tc>
                <a:tc>
                  <a:txBody>
                    <a:bodyPr/>
                    <a:lstStyle/>
                    <a:p>
                      <a:pPr algn="ctr"/>
                      <a:r>
                        <a:rPr lang="en-US" b="1" dirty="0"/>
                        <a:t>1</a:t>
                      </a:r>
                      <a:endParaRPr lang="en-AU" b="1" dirty="0"/>
                    </a:p>
                  </a:txBody>
                  <a:tcPr/>
                </a:tc>
                <a:tc>
                  <a:txBody>
                    <a:bodyPr/>
                    <a:lstStyle/>
                    <a:p>
                      <a:pPr algn="ctr"/>
                      <a:r>
                        <a:rPr lang="en-US" b="1" dirty="0"/>
                        <a:t>2</a:t>
                      </a:r>
                      <a:endParaRPr lang="en-AU" b="1" dirty="0"/>
                    </a:p>
                  </a:txBody>
                  <a:tcPr/>
                </a:tc>
                <a:tc>
                  <a:txBody>
                    <a:bodyPr/>
                    <a:lstStyle/>
                    <a:p>
                      <a:pPr algn="ctr"/>
                      <a:r>
                        <a:rPr lang="en-US" b="1" dirty="0"/>
                        <a:t>3</a:t>
                      </a:r>
                      <a:endParaRPr lang="en-AU" b="1" dirty="0"/>
                    </a:p>
                  </a:txBody>
                  <a:tcPr/>
                </a:tc>
                <a:tc>
                  <a:txBody>
                    <a:bodyPr/>
                    <a:lstStyle/>
                    <a:p>
                      <a:pPr algn="ctr"/>
                      <a:r>
                        <a:rPr lang="en-US" b="1" dirty="0"/>
                        <a:t>4</a:t>
                      </a:r>
                      <a:endParaRPr lang="en-AU" b="1" dirty="0"/>
                    </a:p>
                  </a:txBody>
                  <a:tcPr/>
                </a:tc>
                <a:tc>
                  <a:txBody>
                    <a:bodyPr/>
                    <a:lstStyle/>
                    <a:p>
                      <a:pPr algn="ctr"/>
                      <a:r>
                        <a:rPr lang="en-US" b="1" dirty="0"/>
                        <a:t>5</a:t>
                      </a:r>
                      <a:endParaRPr lang="en-AU" b="1" dirty="0"/>
                    </a:p>
                  </a:txBody>
                  <a:tcPr/>
                </a:tc>
                <a:tc>
                  <a:txBody>
                    <a:bodyPr/>
                    <a:lstStyle/>
                    <a:p>
                      <a:pPr algn="ctr"/>
                      <a:r>
                        <a:rPr lang="en-US" b="1" dirty="0"/>
                        <a:t>6</a:t>
                      </a:r>
                      <a:endParaRPr lang="en-AU" b="1" dirty="0"/>
                    </a:p>
                  </a:txBody>
                  <a:tcPr/>
                </a:tc>
                <a:tc>
                  <a:txBody>
                    <a:bodyPr/>
                    <a:lstStyle/>
                    <a:p>
                      <a:pPr algn="ctr"/>
                      <a:r>
                        <a:rPr lang="en-US" b="1" dirty="0"/>
                        <a:t>7</a:t>
                      </a:r>
                      <a:endParaRPr lang="en-AU" b="1" dirty="0"/>
                    </a:p>
                  </a:txBody>
                  <a:tcPr/>
                </a:tc>
                <a:tc>
                  <a:txBody>
                    <a:bodyPr/>
                    <a:lstStyle/>
                    <a:p>
                      <a:pPr algn="ctr"/>
                      <a:r>
                        <a:rPr lang="en-US" b="1" dirty="0"/>
                        <a:t>8</a:t>
                      </a:r>
                      <a:endParaRPr lang="en-AU" b="1" dirty="0"/>
                    </a:p>
                  </a:txBody>
                  <a:tcPr/>
                </a:tc>
                <a:tc>
                  <a:txBody>
                    <a:bodyPr/>
                    <a:lstStyle/>
                    <a:p>
                      <a:pPr algn="ctr"/>
                      <a:r>
                        <a:rPr lang="en-US" b="1" dirty="0"/>
                        <a:t>9</a:t>
                      </a:r>
                      <a:endParaRPr lang="en-AU" b="1" dirty="0"/>
                    </a:p>
                  </a:txBody>
                  <a:tcPr/>
                </a:tc>
                <a:tc>
                  <a:txBody>
                    <a:bodyPr/>
                    <a:lstStyle/>
                    <a:p>
                      <a:pPr algn="ctr"/>
                      <a:r>
                        <a:rPr lang="en-US" b="1" dirty="0"/>
                        <a:t>10</a:t>
                      </a:r>
                      <a:endParaRPr lang="en-AU" b="1" dirty="0"/>
                    </a:p>
                  </a:txBody>
                  <a:tcPr/>
                </a:tc>
                <a:tc>
                  <a:txBody>
                    <a:bodyPr/>
                    <a:lstStyle/>
                    <a:p>
                      <a:pPr algn="ctr"/>
                      <a:r>
                        <a:rPr lang="en-US" b="1" dirty="0"/>
                        <a:t>11</a:t>
                      </a:r>
                      <a:endParaRPr lang="en-AU" b="1" dirty="0"/>
                    </a:p>
                  </a:txBody>
                  <a:tcPr/>
                </a:tc>
                <a:tc>
                  <a:txBody>
                    <a:bodyPr/>
                    <a:lstStyle/>
                    <a:p>
                      <a:pPr algn="ctr"/>
                      <a:r>
                        <a:rPr lang="en-US" b="1" dirty="0"/>
                        <a:t>12</a:t>
                      </a:r>
                      <a:endParaRPr lang="en-AU" b="1" dirty="0"/>
                    </a:p>
                  </a:txBody>
                  <a:tcPr/>
                </a:tc>
                <a:tc>
                  <a:txBody>
                    <a:bodyPr/>
                    <a:lstStyle/>
                    <a:p>
                      <a:pPr algn="ctr"/>
                      <a:r>
                        <a:rPr lang="en-US" b="1" dirty="0"/>
                        <a:t>13</a:t>
                      </a:r>
                      <a:endParaRPr lang="en-AU" b="1" dirty="0"/>
                    </a:p>
                  </a:txBody>
                  <a:tcPr/>
                </a:tc>
                <a:tc>
                  <a:txBody>
                    <a:bodyPr/>
                    <a:lstStyle/>
                    <a:p>
                      <a:pPr algn="ctr"/>
                      <a:r>
                        <a:rPr lang="en-US" b="1" dirty="0"/>
                        <a:t>14</a:t>
                      </a:r>
                      <a:endParaRPr lang="en-AU" b="1" dirty="0"/>
                    </a:p>
                  </a:txBody>
                  <a:tcPr/>
                </a:tc>
                <a:tc>
                  <a:txBody>
                    <a:bodyPr/>
                    <a:lstStyle/>
                    <a:p>
                      <a:pPr algn="ctr"/>
                      <a:r>
                        <a:rPr lang="en-US" b="1" dirty="0"/>
                        <a:t>15</a:t>
                      </a:r>
                      <a:endParaRPr lang="en-AU" b="1" dirty="0"/>
                    </a:p>
                  </a:txBody>
                  <a:tcPr/>
                </a:tc>
                <a:tc>
                  <a:txBody>
                    <a:bodyPr/>
                    <a:lstStyle/>
                    <a:p>
                      <a:pPr algn="ctr"/>
                      <a:r>
                        <a:rPr lang="en-US" b="1" dirty="0"/>
                        <a:t>16</a:t>
                      </a:r>
                      <a:endParaRPr lang="en-AU" b="1" dirty="0"/>
                    </a:p>
                  </a:txBody>
                  <a:tcPr/>
                </a:tc>
                <a:extLst>
                  <a:ext uri="{0D108BD9-81ED-4DB2-BD59-A6C34878D82A}">
                    <a16:rowId xmlns:a16="http://schemas.microsoft.com/office/drawing/2014/main" val="3515549223"/>
                  </a:ext>
                </a:extLst>
              </a:tr>
              <a:tr h="370840">
                <a:tc>
                  <a:txBody>
                    <a:bodyPr/>
                    <a:lstStyle/>
                    <a:p>
                      <a:r>
                        <a:rPr lang="en-US" sz="1800" b="1" dirty="0"/>
                        <a:t>T1: Elicit Subjective LE </a:t>
                      </a:r>
                      <a:endParaRPr lang="en-AU" sz="1800" b="1" dirty="0"/>
                    </a:p>
                  </a:txBody>
                  <a:tcPr/>
                </a:tc>
                <a:tc>
                  <a:txBody>
                    <a:bodyPr/>
                    <a:lstStyle/>
                    <a:p>
                      <a:endParaRPr lang="en-AU" dirty="0"/>
                    </a:p>
                  </a:txBody>
                  <a:tcPr/>
                </a:tc>
                <a:tc>
                  <a:txBody>
                    <a:bodyPr/>
                    <a:lstStyle/>
                    <a:p>
                      <a:endParaRPr lang="en-AU" baseline="0" dirty="0"/>
                    </a:p>
                  </a:txBody>
                  <a:tcPr>
                    <a:solidFill>
                      <a:srgbClr val="0070C0"/>
                    </a:solidFill>
                  </a:tcPr>
                </a:tc>
                <a:tc>
                  <a:txBody>
                    <a:bodyPr/>
                    <a:lstStyle/>
                    <a:p>
                      <a:endParaRPr lang="en-AU" dirty="0"/>
                    </a:p>
                  </a:txBody>
                  <a:tcPr/>
                </a:tc>
                <a:tc>
                  <a:txBody>
                    <a:bodyPr/>
                    <a:lstStyle/>
                    <a:p>
                      <a:endParaRPr lang="en-AU" dirty="0"/>
                    </a:p>
                  </a:txBody>
                  <a:tcPr>
                    <a:solidFill>
                      <a:srgbClr val="0070C0"/>
                    </a:solidFill>
                  </a:tcPr>
                </a:tc>
                <a:tc>
                  <a:txBody>
                    <a:bodyPr/>
                    <a:lstStyle/>
                    <a:p>
                      <a:endParaRPr lang="en-AU" dirty="0"/>
                    </a:p>
                  </a:txBody>
                  <a:tcPr/>
                </a:tc>
                <a:tc>
                  <a:txBody>
                    <a:bodyPr/>
                    <a:lstStyle/>
                    <a:p>
                      <a:endParaRPr lang="en-AU" dirty="0"/>
                    </a:p>
                  </a:txBody>
                  <a:tcPr>
                    <a:solidFill>
                      <a:srgbClr val="0070C0"/>
                    </a:solidFill>
                  </a:tcPr>
                </a:tc>
                <a:tc>
                  <a:txBody>
                    <a:bodyPr/>
                    <a:lstStyle/>
                    <a:p>
                      <a:endParaRPr lang="en-AU" dirty="0"/>
                    </a:p>
                  </a:txBody>
                  <a:tcPr>
                    <a:solidFill>
                      <a:srgbClr val="0070C0"/>
                    </a:solidFill>
                  </a:tcPr>
                </a:tc>
                <a:tc>
                  <a:txBody>
                    <a:bodyPr/>
                    <a:lstStyle/>
                    <a:p>
                      <a:endParaRPr lang="en-AU" dirty="0"/>
                    </a:p>
                  </a:txBody>
                  <a:tcPr>
                    <a:solidFill>
                      <a:srgbClr val="0070C0"/>
                    </a:solidFill>
                  </a:tcPr>
                </a:tc>
                <a:tc>
                  <a:txBody>
                    <a:bodyPr/>
                    <a:lstStyle/>
                    <a:p>
                      <a:endParaRPr lang="en-AU" dirty="0"/>
                    </a:p>
                  </a:txBody>
                  <a:tcPr>
                    <a:solidFill>
                      <a:srgbClr val="0070C0"/>
                    </a:solidFill>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solidFill>
                      <a:srgbClr val="0070C0"/>
                    </a:solidFill>
                  </a:tcPr>
                </a:tc>
                <a:tc>
                  <a:txBody>
                    <a:bodyPr/>
                    <a:lstStyle/>
                    <a:p>
                      <a:endParaRPr lang="en-AU" dirty="0"/>
                    </a:p>
                  </a:txBody>
                  <a:tcPr>
                    <a:solidFill>
                      <a:srgbClr val="0070C0"/>
                    </a:solidFill>
                  </a:tcPr>
                </a:tc>
                <a:tc>
                  <a:txBody>
                    <a:bodyPr/>
                    <a:lstStyle/>
                    <a:p>
                      <a:endParaRPr lang="en-AU" dirty="0"/>
                    </a:p>
                  </a:txBody>
                  <a:tcPr>
                    <a:solidFill>
                      <a:srgbClr val="0070C0"/>
                    </a:solidFill>
                  </a:tcPr>
                </a:tc>
                <a:tc>
                  <a:txBody>
                    <a:bodyPr/>
                    <a:lstStyle/>
                    <a:p>
                      <a:endParaRPr lang="en-AU" dirty="0"/>
                    </a:p>
                  </a:txBody>
                  <a:tcPr>
                    <a:solidFill>
                      <a:srgbClr val="0070C0"/>
                    </a:solidFill>
                  </a:tcPr>
                </a:tc>
                <a:extLst>
                  <a:ext uri="{0D108BD9-81ED-4DB2-BD59-A6C34878D82A}">
                    <a16:rowId xmlns:a16="http://schemas.microsoft.com/office/drawing/2014/main" val="1608360494"/>
                  </a:ext>
                </a:extLst>
              </a:tr>
              <a:tr h="370840">
                <a:tc>
                  <a:txBody>
                    <a:bodyPr/>
                    <a:lstStyle/>
                    <a:p>
                      <a:r>
                        <a:rPr lang="en-US" sz="1800" b="1" dirty="0"/>
                        <a:t>T2: Elicit Subjective SP</a:t>
                      </a:r>
                      <a:endParaRPr lang="en-AU" sz="1800" b="1" dirty="0"/>
                    </a:p>
                  </a:txBody>
                  <a:tcPr/>
                </a:tc>
                <a:tc>
                  <a:txBody>
                    <a:bodyPr/>
                    <a:lstStyle/>
                    <a:p>
                      <a:endParaRPr lang="en-AU" dirty="0"/>
                    </a:p>
                  </a:txBody>
                  <a:tcPr/>
                </a:tc>
                <a:tc>
                  <a:txBody>
                    <a:bodyPr/>
                    <a:lstStyle/>
                    <a:p>
                      <a:endParaRPr lang="en-AU" dirty="0"/>
                    </a:p>
                  </a:txBody>
                  <a:tcPr/>
                </a:tc>
                <a:tc>
                  <a:txBody>
                    <a:bodyPr/>
                    <a:lstStyle/>
                    <a:p>
                      <a:endParaRPr lang="en-AU" dirty="0"/>
                    </a:p>
                  </a:txBody>
                  <a:tcPr>
                    <a:solidFill>
                      <a:srgbClr val="92D050"/>
                    </a:solidFill>
                  </a:tcPr>
                </a:tc>
                <a:tc>
                  <a:txBody>
                    <a:bodyPr/>
                    <a:lstStyle/>
                    <a:p>
                      <a:endParaRPr lang="en-AU" dirty="0"/>
                    </a:p>
                  </a:txBody>
                  <a:tcPr>
                    <a:solidFill>
                      <a:srgbClr val="92D050"/>
                    </a:solidFill>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solidFill>
                      <a:srgbClr val="92D050"/>
                    </a:solidFill>
                  </a:tcPr>
                </a:tc>
                <a:tc>
                  <a:txBody>
                    <a:bodyPr/>
                    <a:lstStyle/>
                    <a:p>
                      <a:endParaRPr lang="en-AU" dirty="0"/>
                    </a:p>
                  </a:txBody>
                  <a:tcPr>
                    <a:solidFill>
                      <a:srgbClr val="92D050"/>
                    </a:solidFill>
                  </a:tcPr>
                </a:tc>
                <a:tc>
                  <a:txBody>
                    <a:bodyPr/>
                    <a:lstStyle/>
                    <a:p>
                      <a:endParaRPr lang="en-AU" dirty="0"/>
                    </a:p>
                  </a:txBody>
                  <a:tcPr>
                    <a:solidFill>
                      <a:srgbClr val="92D050"/>
                    </a:solidFill>
                  </a:tcPr>
                </a:tc>
                <a:tc>
                  <a:txBody>
                    <a:bodyPr/>
                    <a:lstStyle/>
                    <a:p>
                      <a:endParaRPr lang="en-AU" dirty="0"/>
                    </a:p>
                  </a:txBody>
                  <a:tcPr>
                    <a:solidFill>
                      <a:srgbClr val="92D050"/>
                    </a:solidFill>
                  </a:tcPr>
                </a:tc>
                <a:tc>
                  <a:txBody>
                    <a:bodyPr/>
                    <a:lstStyle/>
                    <a:p>
                      <a:endParaRPr lang="en-AU" dirty="0"/>
                    </a:p>
                  </a:txBody>
                  <a:tcPr>
                    <a:solidFill>
                      <a:srgbClr val="92D050"/>
                    </a:solidFill>
                  </a:tcPr>
                </a:tc>
                <a:tc>
                  <a:txBody>
                    <a:bodyPr/>
                    <a:lstStyle/>
                    <a:p>
                      <a:endParaRPr lang="en-AU" dirty="0"/>
                    </a:p>
                  </a:txBody>
                  <a:tcPr>
                    <a:solidFill>
                      <a:srgbClr val="92D050"/>
                    </a:solidFill>
                  </a:tcPr>
                </a:tc>
                <a:tc>
                  <a:txBody>
                    <a:bodyPr/>
                    <a:lstStyle/>
                    <a:p>
                      <a:endParaRPr lang="en-AU" dirty="0"/>
                    </a:p>
                  </a:txBody>
                  <a:tcPr>
                    <a:solidFill>
                      <a:srgbClr val="92D050"/>
                    </a:solidFill>
                  </a:tcPr>
                </a:tc>
                <a:tc>
                  <a:txBody>
                    <a:bodyPr/>
                    <a:lstStyle/>
                    <a:p>
                      <a:endParaRPr lang="en-AU" dirty="0"/>
                    </a:p>
                  </a:txBody>
                  <a:tcPr>
                    <a:solidFill>
                      <a:srgbClr val="92D050"/>
                    </a:solidFill>
                  </a:tcPr>
                </a:tc>
                <a:extLst>
                  <a:ext uri="{0D108BD9-81ED-4DB2-BD59-A6C34878D82A}">
                    <a16:rowId xmlns:a16="http://schemas.microsoft.com/office/drawing/2014/main" val="4168654857"/>
                  </a:ext>
                </a:extLst>
              </a:tr>
              <a:tr h="370840">
                <a:tc>
                  <a:txBody>
                    <a:bodyPr/>
                    <a:lstStyle/>
                    <a:p>
                      <a:r>
                        <a:rPr lang="en-US" sz="1800" b="1" dirty="0"/>
                        <a:t>T3: Financial consequence</a:t>
                      </a:r>
                      <a:endParaRPr lang="en-AU" sz="1800" b="1"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solidFill>
                      <a:srgbClr val="FFFF00"/>
                    </a:solidFill>
                  </a:tcPr>
                </a:tc>
                <a:tc>
                  <a:txBody>
                    <a:bodyPr/>
                    <a:lstStyle/>
                    <a:p>
                      <a:endParaRPr lang="en-AU" dirty="0"/>
                    </a:p>
                  </a:txBody>
                  <a:tcPr/>
                </a:tc>
                <a:tc>
                  <a:txBody>
                    <a:bodyPr/>
                    <a:lstStyle/>
                    <a:p>
                      <a:endParaRPr lang="en-AU" dirty="0"/>
                    </a:p>
                  </a:txBody>
                  <a:tcPr>
                    <a:solidFill>
                      <a:srgbClr val="FFFF00"/>
                    </a:solidFill>
                  </a:tcPr>
                </a:tc>
                <a:tc>
                  <a:txBody>
                    <a:bodyPr/>
                    <a:lstStyle/>
                    <a:p>
                      <a:endParaRPr lang="en-AU" dirty="0"/>
                    </a:p>
                  </a:txBody>
                  <a:tcPr/>
                </a:tc>
                <a:tc>
                  <a:txBody>
                    <a:bodyPr/>
                    <a:lstStyle/>
                    <a:p>
                      <a:endParaRPr lang="en-AU" dirty="0"/>
                    </a:p>
                  </a:txBody>
                  <a:tcPr>
                    <a:solidFill>
                      <a:srgbClr val="FFFF00"/>
                    </a:solidFill>
                  </a:tcPr>
                </a:tc>
                <a:tc>
                  <a:txBody>
                    <a:bodyPr/>
                    <a:lstStyle/>
                    <a:p>
                      <a:endParaRPr lang="en-AU" dirty="0"/>
                    </a:p>
                  </a:txBody>
                  <a:tcPr/>
                </a:tc>
                <a:tc>
                  <a:txBody>
                    <a:bodyPr/>
                    <a:lstStyle/>
                    <a:p>
                      <a:endParaRPr lang="en-AU" dirty="0"/>
                    </a:p>
                  </a:txBody>
                  <a:tcPr>
                    <a:solidFill>
                      <a:srgbClr val="FFFF00"/>
                    </a:solidFill>
                  </a:tcPr>
                </a:tc>
                <a:tc>
                  <a:txBody>
                    <a:bodyPr/>
                    <a:lstStyle/>
                    <a:p>
                      <a:endParaRPr lang="en-AU" dirty="0"/>
                    </a:p>
                  </a:txBody>
                  <a:tcPr/>
                </a:tc>
                <a:tc>
                  <a:txBody>
                    <a:bodyPr/>
                    <a:lstStyle/>
                    <a:p>
                      <a:endParaRPr lang="en-AU" dirty="0"/>
                    </a:p>
                  </a:txBody>
                  <a:tcPr>
                    <a:solidFill>
                      <a:srgbClr val="FFFF00"/>
                    </a:solidFill>
                  </a:tcPr>
                </a:tc>
                <a:tc>
                  <a:txBody>
                    <a:bodyPr/>
                    <a:lstStyle/>
                    <a:p>
                      <a:endParaRPr lang="en-AU" dirty="0"/>
                    </a:p>
                  </a:txBody>
                  <a:tcPr/>
                </a:tc>
                <a:tc>
                  <a:txBody>
                    <a:bodyPr/>
                    <a:lstStyle/>
                    <a:p>
                      <a:endParaRPr lang="en-AU" dirty="0"/>
                    </a:p>
                  </a:txBody>
                  <a:tcPr>
                    <a:solidFill>
                      <a:srgbClr val="FFFF00"/>
                    </a:solidFill>
                  </a:tcPr>
                </a:tc>
                <a:tc>
                  <a:txBody>
                    <a:bodyPr/>
                    <a:lstStyle/>
                    <a:p>
                      <a:endParaRPr lang="en-AU" dirty="0"/>
                    </a:p>
                  </a:txBody>
                  <a:tcPr/>
                </a:tc>
                <a:tc>
                  <a:txBody>
                    <a:bodyPr/>
                    <a:lstStyle/>
                    <a:p>
                      <a:endParaRPr lang="en-AU" dirty="0"/>
                    </a:p>
                  </a:txBody>
                  <a:tcPr>
                    <a:solidFill>
                      <a:srgbClr val="FFFF00"/>
                    </a:solidFill>
                  </a:tcPr>
                </a:tc>
                <a:extLst>
                  <a:ext uri="{0D108BD9-81ED-4DB2-BD59-A6C34878D82A}">
                    <a16:rowId xmlns:a16="http://schemas.microsoft.com/office/drawing/2014/main" val="3033398217"/>
                  </a:ext>
                </a:extLst>
              </a:tr>
              <a:tr h="370840">
                <a:tc>
                  <a:txBody>
                    <a:bodyPr/>
                    <a:lstStyle/>
                    <a:p>
                      <a:r>
                        <a:rPr lang="en-US" sz="1800" b="1" dirty="0"/>
                        <a:t>T4: Provide Objective LE</a:t>
                      </a:r>
                      <a:endParaRPr lang="en-AU" sz="1800" b="1"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solidFill>
                      <a:srgbClr val="FFC000"/>
                    </a:solidFill>
                  </a:tcPr>
                </a:tc>
                <a:tc>
                  <a:txBody>
                    <a:bodyPr/>
                    <a:lstStyle/>
                    <a:p>
                      <a:endParaRPr lang="en-AU" dirty="0"/>
                    </a:p>
                  </a:txBody>
                  <a:tcPr>
                    <a:solidFill>
                      <a:srgbClr val="FFC000"/>
                    </a:solidFill>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solidFill>
                      <a:srgbClr val="FFC000"/>
                    </a:solidFill>
                  </a:tcPr>
                </a:tc>
                <a:tc>
                  <a:txBody>
                    <a:bodyPr/>
                    <a:lstStyle/>
                    <a:p>
                      <a:endParaRPr lang="en-AU" dirty="0"/>
                    </a:p>
                  </a:txBody>
                  <a:tcPr>
                    <a:solidFill>
                      <a:srgbClr val="FFC000"/>
                    </a:solidFill>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2753306564"/>
                  </a:ext>
                </a:extLst>
              </a:tr>
              <a:tr h="370840">
                <a:tc>
                  <a:txBody>
                    <a:bodyPr/>
                    <a:lstStyle/>
                    <a:p>
                      <a:r>
                        <a:rPr lang="en-US" sz="1800" b="1" dirty="0"/>
                        <a:t>T5: Provide Objective SP</a:t>
                      </a:r>
                      <a:endParaRPr lang="en-AU" sz="1800" b="1"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noFill/>
                  </a:tcPr>
                </a:tc>
                <a:tc>
                  <a:txBody>
                    <a:bodyPr/>
                    <a:lstStyle/>
                    <a:p>
                      <a:endParaRPr lang="en-AU" dirty="0"/>
                    </a:p>
                  </a:txBody>
                  <a:tcPr>
                    <a:solidFill>
                      <a:srgbClr val="C00000"/>
                    </a:solidFill>
                  </a:tcPr>
                </a:tc>
                <a:tc>
                  <a:txBody>
                    <a:bodyPr/>
                    <a:lstStyle/>
                    <a:p>
                      <a:endParaRPr lang="en-AU" dirty="0"/>
                    </a:p>
                  </a:txBody>
                  <a:tcPr>
                    <a:solidFill>
                      <a:srgbClr val="C00000"/>
                    </a:solidFill>
                  </a:tcPr>
                </a:tc>
                <a:tc>
                  <a:txBody>
                    <a:bodyPr/>
                    <a:lstStyle/>
                    <a:p>
                      <a:endParaRPr lang="en-AU" dirty="0"/>
                    </a:p>
                  </a:txBody>
                  <a:tcPr/>
                </a:tc>
                <a:tc>
                  <a:txBody>
                    <a:bodyPr/>
                    <a:lstStyle/>
                    <a:p>
                      <a:endParaRPr lang="en-AU" dirty="0"/>
                    </a:p>
                  </a:txBody>
                  <a:tcPr/>
                </a:tc>
                <a:tc>
                  <a:txBody>
                    <a:bodyPr/>
                    <a:lstStyle/>
                    <a:p>
                      <a:endParaRPr lang="en-AU" dirty="0"/>
                    </a:p>
                  </a:txBody>
                  <a:tcPr>
                    <a:solidFill>
                      <a:srgbClr val="C00000"/>
                    </a:solidFill>
                  </a:tcPr>
                </a:tc>
                <a:tc>
                  <a:txBody>
                    <a:bodyPr/>
                    <a:lstStyle/>
                    <a:p>
                      <a:endParaRPr lang="en-AU" dirty="0"/>
                    </a:p>
                  </a:txBody>
                  <a:tcPr>
                    <a:solidFill>
                      <a:srgbClr val="C00000"/>
                    </a:solidFill>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3901154227"/>
                  </a:ext>
                </a:extLst>
              </a:tr>
              <a:tr h="370840">
                <a:tc>
                  <a:txBody>
                    <a:bodyPr/>
                    <a:lstStyle/>
                    <a:p>
                      <a:r>
                        <a:rPr lang="en-US" sz="1800" b="1" dirty="0"/>
                        <a:t>T6: Provide Personal LE</a:t>
                      </a:r>
                      <a:endParaRPr lang="en-AU" sz="1800" b="1"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solidFill>
                      <a:srgbClr val="66CCFF"/>
                    </a:solidFill>
                  </a:tcPr>
                </a:tc>
                <a:tc>
                  <a:txBody>
                    <a:bodyPr/>
                    <a:lstStyle/>
                    <a:p>
                      <a:endParaRPr lang="en-AU" dirty="0"/>
                    </a:p>
                  </a:txBody>
                  <a:tcPr>
                    <a:solidFill>
                      <a:srgbClr val="66CCFF"/>
                    </a:solidFill>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solidFill>
                      <a:srgbClr val="66CCFF"/>
                    </a:solidFill>
                  </a:tcPr>
                </a:tc>
                <a:tc>
                  <a:txBody>
                    <a:bodyPr/>
                    <a:lstStyle/>
                    <a:p>
                      <a:endParaRPr lang="en-AU" dirty="0"/>
                    </a:p>
                  </a:txBody>
                  <a:tcPr>
                    <a:solidFill>
                      <a:srgbClr val="66CCFF"/>
                    </a:solidFill>
                  </a:tcPr>
                </a:tc>
                <a:extLst>
                  <a:ext uri="{0D108BD9-81ED-4DB2-BD59-A6C34878D82A}">
                    <a16:rowId xmlns:a16="http://schemas.microsoft.com/office/drawing/2014/main" val="972292587"/>
                  </a:ext>
                </a:extLst>
              </a:tr>
              <a:tr h="370840">
                <a:tc>
                  <a:txBody>
                    <a:bodyPr/>
                    <a:lstStyle/>
                    <a:p>
                      <a:r>
                        <a:rPr lang="en-US" sz="1800" b="1" dirty="0"/>
                        <a:t>T7: Provide Personal SP</a:t>
                      </a:r>
                      <a:endParaRPr lang="en-AU" sz="1800" b="1" dirty="0"/>
                    </a:p>
                  </a:txBody>
                  <a:tcPr>
                    <a:lnB w="28575" cap="flat" cmpd="sng" algn="ctr">
                      <a:solidFill>
                        <a:schemeClr val="tx1"/>
                      </a:solidFill>
                      <a:prstDash val="solid"/>
                      <a:round/>
                      <a:headEnd type="none" w="med" len="med"/>
                      <a:tailEnd type="none" w="med" len="med"/>
                    </a:lnB>
                  </a:tcPr>
                </a:tc>
                <a:tc>
                  <a:txBody>
                    <a:bodyPr/>
                    <a:lstStyle/>
                    <a:p>
                      <a:endParaRPr lang="en-AU" dirty="0"/>
                    </a:p>
                  </a:txBody>
                  <a:tcPr>
                    <a:lnB w="28575" cap="flat" cmpd="sng" algn="ctr">
                      <a:solidFill>
                        <a:schemeClr val="tx1"/>
                      </a:solidFill>
                      <a:prstDash val="solid"/>
                      <a:round/>
                      <a:headEnd type="none" w="med" len="med"/>
                      <a:tailEnd type="none" w="med" len="med"/>
                    </a:lnB>
                  </a:tcPr>
                </a:tc>
                <a:tc>
                  <a:txBody>
                    <a:bodyPr/>
                    <a:lstStyle/>
                    <a:p>
                      <a:endParaRPr lang="en-AU" dirty="0"/>
                    </a:p>
                  </a:txBody>
                  <a:tcPr>
                    <a:lnB w="28575" cap="flat" cmpd="sng" algn="ctr">
                      <a:solidFill>
                        <a:schemeClr val="tx1"/>
                      </a:solidFill>
                      <a:prstDash val="solid"/>
                      <a:round/>
                      <a:headEnd type="none" w="med" len="med"/>
                      <a:tailEnd type="none" w="med" len="med"/>
                    </a:lnB>
                  </a:tcPr>
                </a:tc>
                <a:tc>
                  <a:txBody>
                    <a:bodyPr/>
                    <a:lstStyle/>
                    <a:p>
                      <a:endParaRPr lang="en-AU" dirty="0"/>
                    </a:p>
                  </a:txBody>
                  <a:tcPr>
                    <a:lnB w="28575" cap="flat" cmpd="sng" algn="ctr">
                      <a:solidFill>
                        <a:schemeClr val="tx1"/>
                      </a:solidFill>
                      <a:prstDash val="solid"/>
                      <a:round/>
                      <a:headEnd type="none" w="med" len="med"/>
                      <a:tailEnd type="none" w="med" len="med"/>
                    </a:lnB>
                  </a:tcPr>
                </a:tc>
                <a:tc>
                  <a:txBody>
                    <a:bodyPr/>
                    <a:lstStyle/>
                    <a:p>
                      <a:endParaRPr lang="en-AU" dirty="0"/>
                    </a:p>
                  </a:txBody>
                  <a:tcPr>
                    <a:lnB w="28575" cap="flat" cmpd="sng" algn="ctr">
                      <a:solidFill>
                        <a:schemeClr val="tx1"/>
                      </a:solidFill>
                      <a:prstDash val="solid"/>
                      <a:round/>
                      <a:headEnd type="none" w="med" len="med"/>
                      <a:tailEnd type="none" w="med" len="med"/>
                    </a:lnB>
                  </a:tcPr>
                </a:tc>
                <a:tc>
                  <a:txBody>
                    <a:bodyPr/>
                    <a:lstStyle/>
                    <a:p>
                      <a:endParaRPr lang="en-AU" dirty="0"/>
                    </a:p>
                  </a:txBody>
                  <a:tcPr>
                    <a:lnB w="28575" cap="flat" cmpd="sng" algn="ctr">
                      <a:solidFill>
                        <a:schemeClr val="tx1"/>
                      </a:solidFill>
                      <a:prstDash val="solid"/>
                      <a:round/>
                      <a:headEnd type="none" w="med" len="med"/>
                      <a:tailEnd type="none" w="med" len="med"/>
                    </a:lnB>
                  </a:tcPr>
                </a:tc>
                <a:tc>
                  <a:txBody>
                    <a:bodyPr/>
                    <a:lstStyle/>
                    <a:p>
                      <a:endParaRPr lang="en-AU" dirty="0"/>
                    </a:p>
                  </a:txBody>
                  <a:tcPr>
                    <a:lnB w="28575" cap="flat" cmpd="sng" algn="ctr">
                      <a:solidFill>
                        <a:schemeClr val="tx1"/>
                      </a:solidFill>
                      <a:prstDash val="solid"/>
                      <a:round/>
                      <a:headEnd type="none" w="med" len="med"/>
                      <a:tailEnd type="none" w="med" len="med"/>
                    </a:lnB>
                  </a:tcPr>
                </a:tc>
                <a:tc>
                  <a:txBody>
                    <a:bodyPr/>
                    <a:lstStyle/>
                    <a:p>
                      <a:endParaRPr lang="en-AU" dirty="0"/>
                    </a:p>
                  </a:txBody>
                  <a:tcPr>
                    <a:lnB w="28575" cap="flat" cmpd="sng" algn="ctr">
                      <a:solidFill>
                        <a:schemeClr val="tx1"/>
                      </a:solidFill>
                      <a:prstDash val="solid"/>
                      <a:round/>
                      <a:headEnd type="none" w="med" len="med"/>
                      <a:tailEnd type="none" w="med" len="med"/>
                    </a:lnB>
                  </a:tcPr>
                </a:tc>
                <a:tc>
                  <a:txBody>
                    <a:bodyPr/>
                    <a:lstStyle/>
                    <a:p>
                      <a:endParaRPr lang="en-AU" dirty="0"/>
                    </a:p>
                  </a:txBody>
                  <a:tcPr>
                    <a:lnB w="28575" cap="flat" cmpd="sng" algn="ctr">
                      <a:solidFill>
                        <a:schemeClr val="tx1"/>
                      </a:solidFill>
                      <a:prstDash val="solid"/>
                      <a:round/>
                      <a:headEnd type="none" w="med" len="med"/>
                      <a:tailEnd type="none" w="med" len="med"/>
                    </a:lnB>
                  </a:tcPr>
                </a:tc>
                <a:tc>
                  <a:txBody>
                    <a:bodyPr/>
                    <a:lstStyle/>
                    <a:p>
                      <a:endParaRPr lang="en-AU" dirty="0"/>
                    </a:p>
                  </a:txBody>
                  <a:tcPr>
                    <a:lnB w="28575" cap="flat" cmpd="sng" algn="ctr">
                      <a:solidFill>
                        <a:schemeClr val="tx1"/>
                      </a:solidFill>
                      <a:prstDash val="solid"/>
                      <a:round/>
                      <a:headEnd type="none" w="med" len="med"/>
                      <a:tailEnd type="none" w="med" len="med"/>
                    </a:lnB>
                  </a:tcPr>
                </a:tc>
                <a:tc>
                  <a:txBody>
                    <a:bodyPr/>
                    <a:lstStyle/>
                    <a:p>
                      <a:endParaRPr lang="en-AU" dirty="0"/>
                    </a:p>
                  </a:txBody>
                  <a:tcPr>
                    <a:lnB w="28575" cap="flat" cmpd="sng" algn="ctr">
                      <a:solidFill>
                        <a:schemeClr val="tx1"/>
                      </a:solidFill>
                      <a:prstDash val="solid"/>
                      <a:round/>
                      <a:headEnd type="none" w="med" len="med"/>
                      <a:tailEnd type="none" w="med" len="med"/>
                    </a:lnB>
                  </a:tcPr>
                </a:tc>
                <a:tc>
                  <a:txBody>
                    <a:bodyPr/>
                    <a:lstStyle/>
                    <a:p>
                      <a:endParaRPr lang="en-AU" dirty="0"/>
                    </a:p>
                  </a:txBody>
                  <a:tcPr>
                    <a:lnB w="28575" cap="flat" cmpd="sng" algn="ctr">
                      <a:solidFill>
                        <a:schemeClr val="tx1"/>
                      </a:solidFill>
                      <a:prstDash val="solid"/>
                      <a:round/>
                      <a:headEnd type="none" w="med" len="med"/>
                      <a:tailEnd type="none" w="med" len="med"/>
                    </a:lnB>
                  </a:tcPr>
                </a:tc>
                <a:tc>
                  <a:txBody>
                    <a:bodyPr/>
                    <a:lstStyle/>
                    <a:p>
                      <a:endParaRPr lang="en-AU" dirty="0"/>
                    </a:p>
                  </a:txBody>
                  <a:tcPr>
                    <a:lnB w="28575" cap="flat" cmpd="sng" algn="ctr">
                      <a:solidFill>
                        <a:schemeClr val="tx1"/>
                      </a:solidFill>
                      <a:prstDash val="solid"/>
                      <a:round/>
                      <a:headEnd type="none" w="med" len="med"/>
                      <a:tailEnd type="none" w="med" len="med"/>
                    </a:lnB>
                    <a:solidFill>
                      <a:srgbClr val="0066FF"/>
                    </a:solidFill>
                  </a:tcPr>
                </a:tc>
                <a:tc>
                  <a:txBody>
                    <a:bodyPr/>
                    <a:lstStyle/>
                    <a:p>
                      <a:endParaRPr lang="en-AU" dirty="0"/>
                    </a:p>
                  </a:txBody>
                  <a:tcPr>
                    <a:lnB w="28575" cap="flat" cmpd="sng" algn="ctr">
                      <a:solidFill>
                        <a:schemeClr val="tx1"/>
                      </a:solidFill>
                      <a:prstDash val="solid"/>
                      <a:round/>
                      <a:headEnd type="none" w="med" len="med"/>
                      <a:tailEnd type="none" w="med" len="med"/>
                    </a:lnB>
                    <a:solidFill>
                      <a:srgbClr val="0066FF"/>
                    </a:solidFill>
                  </a:tcPr>
                </a:tc>
                <a:tc>
                  <a:txBody>
                    <a:bodyPr/>
                    <a:lstStyle/>
                    <a:p>
                      <a:endParaRPr lang="en-AU" dirty="0"/>
                    </a:p>
                  </a:txBody>
                  <a:tcPr>
                    <a:lnB w="28575" cap="flat" cmpd="sng" algn="ctr">
                      <a:solidFill>
                        <a:schemeClr val="tx1"/>
                      </a:solidFill>
                      <a:prstDash val="solid"/>
                      <a:round/>
                      <a:headEnd type="none" w="med" len="med"/>
                      <a:tailEnd type="none" w="med" len="med"/>
                    </a:lnB>
                  </a:tcPr>
                </a:tc>
                <a:tc>
                  <a:txBody>
                    <a:bodyPr/>
                    <a:lstStyle/>
                    <a:p>
                      <a:endParaRPr lang="en-AU" dirty="0"/>
                    </a:p>
                  </a:txBody>
                  <a:tcPr>
                    <a:lnB w="28575" cap="flat" cmpd="sng" algn="ctr">
                      <a:solidFill>
                        <a:schemeClr val="tx1"/>
                      </a:solidFill>
                      <a:prstDash val="solid"/>
                      <a:round/>
                      <a:headEnd type="none" w="med" len="med"/>
                      <a:tailEnd type="none" w="med" len="med"/>
                    </a:lnB>
                  </a:tcPr>
                </a:tc>
                <a:tc>
                  <a:txBody>
                    <a:bodyPr/>
                    <a:lstStyle/>
                    <a:p>
                      <a:endParaRPr lang="en-AU" dirty="0"/>
                    </a:p>
                  </a:txBody>
                  <a:tcPr>
                    <a:lnB w="28575" cap="flat" cmpd="sng" algn="ctr">
                      <a:solidFill>
                        <a:schemeClr val="tx1"/>
                      </a:solidFill>
                      <a:prstDash val="solid"/>
                      <a:round/>
                      <a:headEnd type="none" w="med" len="med"/>
                      <a:tailEnd type="none" w="med" len="med"/>
                    </a:lnB>
                    <a:solidFill>
                      <a:srgbClr val="0066FF"/>
                    </a:solidFill>
                  </a:tcPr>
                </a:tc>
                <a:tc>
                  <a:txBody>
                    <a:bodyPr/>
                    <a:lstStyle/>
                    <a:p>
                      <a:endParaRPr lang="en-AU" dirty="0"/>
                    </a:p>
                  </a:txBody>
                  <a:tcPr>
                    <a:lnB w="28575" cap="flat" cmpd="sng" algn="ctr">
                      <a:solidFill>
                        <a:schemeClr val="tx1"/>
                      </a:solidFill>
                      <a:prstDash val="solid"/>
                      <a:round/>
                      <a:headEnd type="none" w="med" len="med"/>
                      <a:tailEnd type="none" w="med" len="med"/>
                    </a:lnB>
                    <a:solidFill>
                      <a:srgbClr val="0066FF"/>
                    </a:solidFill>
                  </a:tcPr>
                </a:tc>
                <a:extLst>
                  <a:ext uri="{0D108BD9-81ED-4DB2-BD59-A6C34878D82A}">
                    <a16:rowId xmlns:a16="http://schemas.microsoft.com/office/drawing/2014/main" val="4239631237"/>
                  </a:ext>
                </a:extLst>
              </a:tr>
              <a:tr h="370840">
                <a:tc>
                  <a:txBody>
                    <a:bodyPr/>
                    <a:lstStyle/>
                    <a:p>
                      <a:r>
                        <a:rPr lang="en-US" sz="1800" b="1" dirty="0"/>
                        <a:t>% INTEREST in lifetime income product compared to Control</a:t>
                      </a:r>
                      <a:endParaRPr lang="en-AU" sz="1800" b="1" dirty="0"/>
                    </a:p>
                  </a:txBody>
                  <a:tcPr>
                    <a:lnT w="28575" cap="flat" cmpd="sng" algn="ctr">
                      <a:solidFill>
                        <a:schemeClr val="tx1"/>
                      </a:solidFill>
                      <a:prstDash val="solid"/>
                      <a:round/>
                      <a:headEnd type="none" w="med" len="med"/>
                      <a:tailEnd type="none" w="med" len="med"/>
                    </a:lnT>
                  </a:tcPr>
                </a:tc>
                <a:tc>
                  <a:txBody>
                    <a:bodyPr/>
                    <a:lstStyle/>
                    <a:p>
                      <a:pPr algn="ctr" fontAlgn="ctr"/>
                      <a:endParaRPr lang="en-AU" sz="2000" b="0" i="0" u="none" strike="noStrike" dirty="0">
                        <a:solidFill>
                          <a:srgbClr val="000000"/>
                        </a:solidFill>
                        <a:effectLst/>
                        <a:latin typeface="+mn-lt"/>
                      </a:endParaRPr>
                    </a:p>
                  </a:txBody>
                  <a:tcPr marL="6350" marR="6350" marT="6350" marB="0" anchor="ctr">
                    <a:lnT w="28575" cap="flat" cmpd="sng" algn="ctr">
                      <a:solidFill>
                        <a:schemeClr val="tx1"/>
                      </a:solidFill>
                      <a:prstDash val="solid"/>
                      <a:round/>
                      <a:headEnd type="none" w="med" len="med"/>
                      <a:tailEnd type="none" w="med" len="med"/>
                    </a:lnT>
                  </a:tcPr>
                </a:tc>
                <a:tc>
                  <a:txBody>
                    <a:bodyPr/>
                    <a:lstStyle/>
                    <a:p>
                      <a:pPr algn="ctr" fontAlgn="ctr"/>
                      <a:r>
                        <a:rPr lang="en-US" sz="2000" b="1" i="0" u="none" strike="noStrike" dirty="0">
                          <a:solidFill>
                            <a:srgbClr val="000000"/>
                          </a:solidFill>
                          <a:effectLst/>
                          <a:latin typeface="+mn-lt"/>
                        </a:rPr>
                        <a:t>1.4</a:t>
                      </a:r>
                      <a:endParaRPr lang="en-AU" sz="2000" b="1" i="0" u="none" strike="noStrike" dirty="0">
                        <a:solidFill>
                          <a:srgbClr val="000000"/>
                        </a:solidFill>
                        <a:effectLst/>
                        <a:latin typeface="+mn-lt"/>
                      </a:endParaRPr>
                    </a:p>
                  </a:txBody>
                  <a:tcPr marL="6350" marR="6350" marT="6350" marB="0" anchor="ctr">
                    <a:lnT w="28575" cap="flat" cmpd="sng" algn="ctr">
                      <a:solidFill>
                        <a:schemeClr val="tx1"/>
                      </a:solidFill>
                      <a:prstDash val="solid"/>
                      <a:round/>
                      <a:headEnd type="none" w="med" len="med"/>
                      <a:tailEnd type="none" w="med" len="med"/>
                    </a:lnT>
                  </a:tcPr>
                </a:tc>
                <a:tc>
                  <a:txBody>
                    <a:bodyPr/>
                    <a:lstStyle/>
                    <a:p>
                      <a:pPr algn="ctr" fontAlgn="ctr"/>
                      <a:r>
                        <a:rPr lang="en-US" sz="2000" b="1" i="0" u="none" strike="noStrike" dirty="0">
                          <a:solidFill>
                            <a:srgbClr val="000000"/>
                          </a:solidFill>
                          <a:effectLst/>
                          <a:latin typeface="+mn-lt"/>
                        </a:rPr>
                        <a:t>-1.0</a:t>
                      </a:r>
                      <a:endParaRPr lang="en-AU" sz="2000" b="1" i="0" u="none" strike="noStrike" dirty="0">
                        <a:solidFill>
                          <a:srgbClr val="000000"/>
                        </a:solidFill>
                        <a:effectLst/>
                        <a:latin typeface="+mn-lt"/>
                      </a:endParaRPr>
                    </a:p>
                  </a:txBody>
                  <a:tcPr marL="6350" marR="6350" marT="6350" marB="0" anchor="ctr">
                    <a:lnT w="28575" cap="flat" cmpd="sng" algn="ctr">
                      <a:solidFill>
                        <a:schemeClr val="tx1"/>
                      </a:solidFill>
                      <a:prstDash val="solid"/>
                      <a:round/>
                      <a:headEnd type="none" w="med" len="med"/>
                      <a:tailEnd type="none" w="med" len="med"/>
                    </a:lnT>
                  </a:tcPr>
                </a:tc>
                <a:tc>
                  <a:txBody>
                    <a:bodyPr/>
                    <a:lstStyle/>
                    <a:p>
                      <a:pPr algn="ctr" fontAlgn="ctr"/>
                      <a:r>
                        <a:rPr lang="en-US" sz="2000" b="1" i="0" u="none" strike="noStrike" dirty="0">
                          <a:solidFill>
                            <a:srgbClr val="000000"/>
                          </a:solidFill>
                          <a:effectLst/>
                          <a:latin typeface="+mn-lt"/>
                        </a:rPr>
                        <a:t>3.2</a:t>
                      </a:r>
                      <a:endParaRPr lang="en-AU" sz="2000" b="1" i="0" u="none" strike="noStrike" dirty="0">
                        <a:solidFill>
                          <a:srgbClr val="000000"/>
                        </a:solidFill>
                        <a:effectLst/>
                        <a:latin typeface="+mn-lt"/>
                      </a:endParaRPr>
                    </a:p>
                  </a:txBody>
                  <a:tcPr marL="6350" marR="6350" marT="6350" marB="0" anchor="ctr">
                    <a:lnT w="28575" cap="flat" cmpd="sng" algn="ctr">
                      <a:solidFill>
                        <a:schemeClr val="tx1"/>
                      </a:solidFill>
                      <a:prstDash val="solid"/>
                      <a:round/>
                      <a:headEnd type="none" w="med" len="med"/>
                      <a:tailEnd type="none" w="med" len="med"/>
                    </a:lnT>
                  </a:tcPr>
                </a:tc>
                <a:tc>
                  <a:txBody>
                    <a:bodyPr/>
                    <a:lstStyle/>
                    <a:p>
                      <a:pPr algn="ctr" fontAlgn="ctr"/>
                      <a:r>
                        <a:rPr lang="en-US" sz="2000" b="1" i="0" u="none" strike="noStrike" dirty="0">
                          <a:solidFill>
                            <a:srgbClr val="000000"/>
                          </a:solidFill>
                          <a:effectLst/>
                          <a:latin typeface="+mn-lt"/>
                        </a:rPr>
                        <a:t>1.8</a:t>
                      </a:r>
                      <a:endParaRPr lang="en-AU" sz="2000" b="1" i="0" u="none" strike="noStrike" dirty="0">
                        <a:solidFill>
                          <a:srgbClr val="000000"/>
                        </a:solidFill>
                        <a:effectLst/>
                        <a:latin typeface="+mn-lt"/>
                      </a:endParaRPr>
                    </a:p>
                  </a:txBody>
                  <a:tcPr marL="6350" marR="6350" marT="6350" marB="0" anchor="ctr">
                    <a:lnT w="28575" cap="flat" cmpd="sng" algn="ctr">
                      <a:solidFill>
                        <a:schemeClr val="tx1"/>
                      </a:solidFill>
                      <a:prstDash val="solid"/>
                      <a:round/>
                      <a:headEnd type="none" w="med" len="med"/>
                      <a:tailEnd type="none" w="med" len="med"/>
                    </a:lnT>
                  </a:tcPr>
                </a:tc>
                <a:tc>
                  <a:txBody>
                    <a:bodyPr/>
                    <a:lstStyle/>
                    <a:p>
                      <a:pPr algn="ctr" fontAlgn="ctr"/>
                      <a:r>
                        <a:rPr lang="en-US" sz="2000" b="1" i="0" u="none" strike="noStrike" dirty="0">
                          <a:solidFill>
                            <a:srgbClr val="000000"/>
                          </a:solidFill>
                          <a:effectLst/>
                          <a:latin typeface="+mn-lt"/>
                        </a:rPr>
                        <a:t>11.8</a:t>
                      </a:r>
                      <a:endParaRPr lang="en-AU" sz="2000" b="1" i="0" u="none" strike="noStrike" dirty="0">
                        <a:solidFill>
                          <a:srgbClr val="000000"/>
                        </a:solidFill>
                        <a:effectLst/>
                        <a:latin typeface="+mn-lt"/>
                      </a:endParaRPr>
                    </a:p>
                  </a:txBody>
                  <a:tcPr marL="6350" marR="6350" marT="6350" marB="0" anchor="ctr">
                    <a:lnT w="28575" cap="flat" cmpd="sng" algn="ctr">
                      <a:solidFill>
                        <a:schemeClr val="tx1"/>
                      </a:solidFill>
                      <a:prstDash val="solid"/>
                      <a:round/>
                      <a:headEnd type="none" w="med" len="med"/>
                      <a:tailEnd type="none" w="med" len="med"/>
                    </a:lnT>
                  </a:tcPr>
                </a:tc>
                <a:tc>
                  <a:txBody>
                    <a:bodyPr/>
                    <a:lstStyle/>
                    <a:p>
                      <a:pPr algn="ctr" fontAlgn="ctr"/>
                      <a:r>
                        <a:rPr lang="en-US" sz="2000" b="1" i="0" u="none" strike="noStrike" dirty="0">
                          <a:solidFill>
                            <a:srgbClr val="000000"/>
                          </a:solidFill>
                          <a:effectLst/>
                          <a:latin typeface="+mn-lt"/>
                        </a:rPr>
                        <a:t>15.9</a:t>
                      </a:r>
                      <a:endParaRPr lang="en-AU" sz="2000" b="1" i="0" u="none" strike="noStrike" dirty="0">
                        <a:solidFill>
                          <a:srgbClr val="000000"/>
                        </a:solidFill>
                        <a:effectLst/>
                        <a:latin typeface="+mn-lt"/>
                      </a:endParaRPr>
                    </a:p>
                  </a:txBody>
                  <a:tcPr marL="6350" marR="6350" marT="6350" marB="0" anchor="ctr">
                    <a:lnT w="28575" cap="flat" cmpd="sng" algn="ctr">
                      <a:solidFill>
                        <a:schemeClr val="tx1"/>
                      </a:solidFill>
                      <a:prstDash val="solid"/>
                      <a:round/>
                      <a:headEnd type="none" w="med" len="med"/>
                      <a:tailEnd type="none" w="med" len="med"/>
                    </a:lnT>
                  </a:tcPr>
                </a:tc>
                <a:tc>
                  <a:txBody>
                    <a:bodyPr/>
                    <a:lstStyle/>
                    <a:p>
                      <a:pPr algn="ctr" fontAlgn="ctr"/>
                      <a:r>
                        <a:rPr lang="en-US" sz="2000" b="1" i="0" u="none" strike="noStrike" dirty="0">
                          <a:solidFill>
                            <a:srgbClr val="000000"/>
                          </a:solidFill>
                          <a:effectLst/>
                          <a:latin typeface="+mn-lt"/>
                        </a:rPr>
                        <a:t>-4.2</a:t>
                      </a:r>
                      <a:endParaRPr lang="en-AU" sz="2000" b="1" i="0" u="none" strike="noStrike" dirty="0">
                        <a:solidFill>
                          <a:srgbClr val="000000"/>
                        </a:solidFill>
                        <a:effectLst/>
                        <a:latin typeface="+mn-lt"/>
                      </a:endParaRPr>
                    </a:p>
                  </a:txBody>
                  <a:tcPr marL="6350" marR="6350" marT="6350" marB="0" anchor="ctr">
                    <a:lnT w="28575" cap="flat" cmpd="sng" algn="ctr">
                      <a:solidFill>
                        <a:schemeClr val="tx1"/>
                      </a:solidFill>
                      <a:prstDash val="solid"/>
                      <a:round/>
                      <a:headEnd type="none" w="med" len="med"/>
                      <a:tailEnd type="none" w="med" len="med"/>
                    </a:lnT>
                  </a:tcPr>
                </a:tc>
                <a:tc>
                  <a:txBody>
                    <a:bodyPr/>
                    <a:lstStyle/>
                    <a:p>
                      <a:pPr algn="ctr" fontAlgn="ctr"/>
                      <a:r>
                        <a:rPr lang="en-US" sz="2000" b="1" i="0" u="none" strike="noStrike" dirty="0">
                          <a:solidFill>
                            <a:srgbClr val="000000"/>
                          </a:solidFill>
                          <a:effectLst/>
                          <a:latin typeface="+mn-lt"/>
                        </a:rPr>
                        <a:t>5.6</a:t>
                      </a:r>
                      <a:endParaRPr lang="en-AU" sz="2000" b="1" i="0" u="none" strike="noStrike" dirty="0">
                        <a:solidFill>
                          <a:srgbClr val="000000"/>
                        </a:solidFill>
                        <a:effectLst/>
                        <a:latin typeface="+mn-lt"/>
                      </a:endParaRPr>
                    </a:p>
                  </a:txBody>
                  <a:tcPr marL="6350" marR="6350" marT="6350" marB="0" anchor="ctr">
                    <a:lnT w="28575" cap="flat" cmpd="sng" algn="ctr">
                      <a:solidFill>
                        <a:schemeClr val="tx1"/>
                      </a:solidFill>
                      <a:prstDash val="solid"/>
                      <a:round/>
                      <a:headEnd type="none" w="med" len="med"/>
                      <a:tailEnd type="none" w="med" len="med"/>
                    </a:lnT>
                  </a:tcPr>
                </a:tc>
                <a:tc>
                  <a:txBody>
                    <a:bodyPr/>
                    <a:lstStyle/>
                    <a:p>
                      <a:pPr algn="ctr" fontAlgn="ctr"/>
                      <a:r>
                        <a:rPr lang="en-US" sz="2000" b="1" i="0" u="none" strike="noStrike" dirty="0">
                          <a:solidFill>
                            <a:srgbClr val="000000"/>
                          </a:solidFill>
                          <a:effectLst/>
                          <a:latin typeface="+mn-lt"/>
                        </a:rPr>
                        <a:t>7.7</a:t>
                      </a:r>
                      <a:endParaRPr lang="en-AU" sz="2000" b="1" i="0" u="none" strike="noStrike" dirty="0">
                        <a:solidFill>
                          <a:srgbClr val="000000"/>
                        </a:solidFill>
                        <a:effectLst/>
                        <a:latin typeface="+mn-lt"/>
                      </a:endParaRPr>
                    </a:p>
                  </a:txBody>
                  <a:tcPr marL="6350" marR="6350" marT="6350" marB="0" anchor="ctr">
                    <a:lnT w="28575" cap="flat" cmpd="sng" algn="ctr">
                      <a:solidFill>
                        <a:schemeClr val="tx1"/>
                      </a:solidFill>
                      <a:prstDash val="solid"/>
                      <a:round/>
                      <a:headEnd type="none" w="med" len="med"/>
                      <a:tailEnd type="none" w="med" len="med"/>
                    </a:lnT>
                  </a:tcPr>
                </a:tc>
                <a:tc>
                  <a:txBody>
                    <a:bodyPr/>
                    <a:lstStyle/>
                    <a:p>
                      <a:pPr algn="ctr" fontAlgn="ctr"/>
                      <a:r>
                        <a:rPr lang="en-US" sz="2000" b="1" i="0" u="none" strike="noStrike" dirty="0">
                          <a:solidFill>
                            <a:srgbClr val="000000"/>
                          </a:solidFill>
                          <a:effectLst/>
                          <a:latin typeface="+mn-lt"/>
                        </a:rPr>
                        <a:t>2.8</a:t>
                      </a:r>
                      <a:endParaRPr lang="en-AU" sz="2000" b="1" i="0" u="none" strike="noStrike" dirty="0">
                        <a:solidFill>
                          <a:srgbClr val="000000"/>
                        </a:solidFill>
                        <a:effectLst/>
                        <a:latin typeface="+mn-lt"/>
                      </a:endParaRPr>
                    </a:p>
                  </a:txBody>
                  <a:tcPr marL="6350" marR="6350" marT="6350" marB="0" anchor="ctr">
                    <a:lnT w="28575" cap="flat" cmpd="sng" algn="ctr">
                      <a:solidFill>
                        <a:schemeClr val="tx1"/>
                      </a:solidFill>
                      <a:prstDash val="solid"/>
                      <a:round/>
                      <a:headEnd type="none" w="med" len="med"/>
                      <a:tailEnd type="none" w="med" len="med"/>
                    </a:lnT>
                  </a:tcPr>
                </a:tc>
                <a:tc>
                  <a:txBody>
                    <a:bodyPr/>
                    <a:lstStyle/>
                    <a:p>
                      <a:pPr algn="ctr" fontAlgn="ctr"/>
                      <a:r>
                        <a:rPr lang="en-US" sz="2000" b="1" i="0" u="none" strike="noStrike" dirty="0">
                          <a:solidFill>
                            <a:srgbClr val="000000"/>
                          </a:solidFill>
                          <a:effectLst/>
                          <a:latin typeface="+mn-lt"/>
                        </a:rPr>
                        <a:t>6.3</a:t>
                      </a:r>
                      <a:endParaRPr lang="en-AU" sz="2000" b="1" i="0" u="none" strike="noStrike" dirty="0">
                        <a:solidFill>
                          <a:srgbClr val="000000"/>
                        </a:solidFill>
                        <a:effectLst/>
                        <a:latin typeface="+mn-lt"/>
                      </a:endParaRPr>
                    </a:p>
                  </a:txBody>
                  <a:tcPr marL="6350" marR="6350" marT="6350" marB="0" anchor="ctr">
                    <a:lnT w="28575" cap="flat" cmpd="sng" algn="ctr">
                      <a:solidFill>
                        <a:schemeClr val="tx1"/>
                      </a:solidFill>
                      <a:prstDash val="solid"/>
                      <a:round/>
                      <a:headEnd type="none" w="med" len="med"/>
                      <a:tailEnd type="none" w="med" len="med"/>
                    </a:lnT>
                    <a:noFill/>
                  </a:tcPr>
                </a:tc>
                <a:tc>
                  <a:txBody>
                    <a:bodyPr/>
                    <a:lstStyle/>
                    <a:p>
                      <a:pPr algn="ctr" fontAlgn="ctr"/>
                      <a:r>
                        <a:rPr lang="en-US" sz="2000" b="1" i="0" u="none" strike="noStrike" dirty="0">
                          <a:solidFill>
                            <a:srgbClr val="000000"/>
                          </a:solidFill>
                          <a:effectLst/>
                          <a:latin typeface="+mn-lt"/>
                        </a:rPr>
                        <a:t>5.6</a:t>
                      </a:r>
                      <a:endParaRPr lang="en-AU" sz="2000" b="1" i="0" u="none" strike="noStrike" dirty="0">
                        <a:solidFill>
                          <a:srgbClr val="000000"/>
                        </a:solidFill>
                        <a:effectLst/>
                        <a:latin typeface="+mn-lt"/>
                      </a:endParaRPr>
                    </a:p>
                  </a:txBody>
                  <a:tcPr marL="6350" marR="6350" marT="6350" marB="0" anchor="ctr">
                    <a:lnT w="28575" cap="flat" cmpd="sng" algn="ctr">
                      <a:solidFill>
                        <a:schemeClr val="tx1"/>
                      </a:solidFill>
                      <a:prstDash val="solid"/>
                      <a:round/>
                      <a:headEnd type="none" w="med" len="med"/>
                      <a:tailEnd type="none" w="med" len="med"/>
                    </a:lnT>
                    <a:noFill/>
                  </a:tcPr>
                </a:tc>
                <a:tc>
                  <a:txBody>
                    <a:bodyPr/>
                    <a:lstStyle/>
                    <a:p>
                      <a:pPr algn="ctr" fontAlgn="ctr"/>
                      <a:r>
                        <a:rPr lang="en-US" sz="2000" b="1" i="0" u="none" strike="noStrike" dirty="0">
                          <a:solidFill>
                            <a:srgbClr val="000000"/>
                          </a:solidFill>
                          <a:effectLst/>
                          <a:latin typeface="+mn-lt"/>
                        </a:rPr>
                        <a:t>19.4</a:t>
                      </a:r>
                      <a:endParaRPr lang="en-AU" sz="2000" b="1" i="0" u="none" strike="noStrike" dirty="0">
                        <a:solidFill>
                          <a:srgbClr val="000000"/>
                        </a:solidFill>
                        <a:effectLst/>
                        <a:latin typeface="+mn-lt"/>
                      </a:endParaRPr>
                    </a:p>
                  </a:txBody>
                  <a:tcPr marL="6350" marR="6350" marT="6350" marB="0" anchor="ctr">
                    <a:lnT w="28575" cap="flat" cmpd="sng" algn="ctr">
                      <a:solidFill>
                        <a:schemeClr val="tx1"/>
                      </a:solidFill>
                      <a:prstDash val="solid"/>
                      <a:round/>
                      <a:headEnd type="none" w="med" len="med"/>
                      <a:tailEnd type="none" w="med" len="med"/>
                    </a:lnT>
                    <a:noFill/>
                  </a:tcPr>
                </a:tc>
                <a:tc>
                  <a:txBody>
                    <a:bodyPr/>
                    <a:lstStyle/>
                    <a:p>
                      <a:pPr algn="ctr" fontAlgn="ctr"/>
                      <a:r>
                        <a:rPr lang="en-US" sz="2000" b="1" i="0" u="none" strike="noStrike" dirty="0">
                          <a:solidFill>
                            <a:srgbClr val="000000"/>
                          </a:solidFill>
                          <a:effectLst/>
                          <a:latin typeface="+mn-lt"/>
                        </a:rPr>
                        <a:t>15.5</a:t>
                      </a:r>
                      <a:endParaRPr lang="en-AU" sz="2000" b="1" i="0" u="none" strike="noStrike" dirty="0">
                        <a:solidFill>
                          <a:srgbClr val="000000"/>
                        </a:solidFill>
                        <a:effectLst/>
                        <a:latin typeface="+mn-lt"/>
                      </a:endParaRPr>
                    </a:p>
                  </a:txBody>
                  <a:tcPr marL="6350" marR="6350" marT="6350" marB="0" anchor="ctr">
                    <a:lnT w="28575" cap="flat" cmpd="sng" algn="ctr">
                      <a:solidFill>
                        <a:schemeClr val="tx1"/>
                      </a:solidFill>
                      <a:prstDash val="solid"/>
                      <a:round/>
                      <a:headEnd type="none" w="med" len="med"/>
                      <a:tailEnd type="none" w="med" len="med"/>
                    </a:lnT>
                    <a:noFill/>
                  </a:tcPr>
                </a:tc>
                <a:tc>
                  <a:txBody>
                    <a:bodyPr/>
                    <a:lstStyle/>
                    <a:p>
                      <a:pPr algn="ctr" fontAlgn="ctr"/>
                      <a:r>
                        <a:rPr lang="en-US" sz="2000" b="1" i="0" u="none" strike="noStrike" dirty="0">
                          <a:solidFill>
                            <a:srgbClr val="000000"/>
                          </a:solidFill>
                          <a:effectLst/>
                          <a:latin typeface="+mn-lt"/>
                        </a:rPr>
                        <a:t>-4.2</a:t>
                      </a:r>
                      <a:endParaRPr lang="en-AU" sz="2000" b="1" i="0" u="none" strike="noStrike" dirty="0">
                        <a:solidFill>
                          <a:srgbClr val="000000"/>
                        </a:solidFill>
                        <a:effectLst/>
                        <a:latin typeface="+mn-lt"/>
                      </a:endParaRPr>
                    </a:p>
                  </a:txBody>
                  <a:tcPr marL="6350" marR="6350" marT="6350" marB="0" anchor="ctr">
                    <a:lnT w="28575" cap="flat" cmpd="sng" algn="ctr">
                      <a:solidFill>
                        <a:schemeClr val="tx1"/>
                      </a:solidFill>
                      <a:prstDash val="solid"/>
                      <a:round/>
                      <a:headEnd type="none" w="med" len="med"/>
                      <a:tailEnd type="none" w="med" len="med"/>
                    </a:lnT>
                    <a:noFill/>
                  </a:tcPr>
                </a:tc>
                <a:tc>
                  <a:txBody>
                    <a:bodyPr/>
                    <a:lstStyle/>
                    <a:p>
                      <a:pPr algn="ctr" fontAlgn="ctr"/>
                      <a:r>
                        <a:rPr lang="en-US" sz="2000" b="1" i="0" u="none" strike="noStrike" dirty="0">
                          <a:solidFill>
                            <a:srgbClr val="000000"/>
                          </a:solidFill>
                          <a:effectLst/>
                          <a:latin typeface="+mn-lt"/>
                        </a:rPr>
                        <a:t>-1.0</a:t>
                      </a:r>
                      <a:endParaRPr lang="en-AU" sz="2000" b="1" i="0" u="none" strike="noStrike" dirty="0">
                        <a:solidFill>
                          <a:srgbClr val="000000"/>
                        </a:solidFill>
                        <a:effectLst/>
                        <a:latin typeface="+mn-lt"/>
                      </a:endParaRPr>
                    </a:p>
                  </a:txBody>
                  <a:tcPr marL="6350" marR="6350" marT="6350" marB="0" anchor="ctr">
                    <a:lnT w="28575"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940658598"/>
                  </a:ext>
                </a:extLst>
              </a:tr>
            </a:tbl>
          </a:graphicData>
        </a:graphic>
      </p:graphicFrame>
      <p:sp>
        <p:nvSpPr>
          <p:cNvPr id="3" name="TextBox 2">
            <a:extLst>
              <a:ext uri="{FF2B5EF4-FFF2-40B4-BE49-F238E27FC236}">
                <a16:creationId xmlns:a16="http://schemas.microsoft.com/office/drawing/2014/main" id="{9B64E7CA-0E20-1D15-EDE3-BFE8E15D5C7E}"/>
              </a:ext>
            </a:extLst>
          </p:cNvPr>
          <p:cNvSpPr txBox="1"/>
          <p:nvPr/>
        </p:nvSpPr>
        <p:spPr>
          <a:xfrm>
            <a:off x="9871113" y="5241621"/>
            <a:ext cx="598241" cy="400110"/>
          </a:xfrm>
          <a:prstGeom prst="rect">
            <a:avLst/>
          </a:prstGeom>
          <a:noFill/>
        </p:spPr>
        <p:txBody>
          <a:bodyPr wrap="none" rtlCol="0">
            <a:spAutoFit/>
          </a:bodyPr>
          <a:lstStyle/>
          <a:p>
            <a:r>
              <a:rPr lang="en-US" sz="2000" dirty="0"/>
              <a:t>[**]</a:t>
            </a:r>
            <a:endParaRPr lang="en-AU" sz="2000" dirty="0"/>
          </a:p>
        </p:txBody>
      </p:sp>
      <p:sp>
        <p:nvSpPr>
          <p:cNvPr id="6" name="TextBox 5">
            <a:extLst>
              <a:ext uri="{FF2B5EF4-FFF2-40B4-BE49-F238E27FC236}">
                <a16:creationId xmlns:a16="http://schemas.microsoft.com/office/drawing/2014/main" id="{DFD44F81-7E89-66B3-0D5C-C68F5F5D2DFA}"/>
              </a:ext>
            </a:extLst>
          </p:cNvPr>
          <p:cNvSpPr txBox="1"/>
          <p:nvPr/>
        </p:nvSpPr>
        <p:spPr>
          <a:xfrm>
            <a:off x="10510091" y="5256283"/>
            <a:ext cx="470000" cy="400110"/>
          </a:xfrm>
          <a:prstGeom prst="rect">
            <a:avLst/>
          </a:prstGeom>
          <a:noFill/>
        </p:spPr>
        <p:txBody>
          <a:bodyPr wrap="none" rtlCol="0">
            <a:spAutoFit/>
          </a:bodyPr>
          <a:lstStyle/>
          <a:p>
            <a:r>
              <a:rPr lang="en-US" sz="2000" dirty="0"/>
              <a:t>[*]</a:t>
            </a:r>
            <a:endParaRPr lang="en-AU" sz="2000" dirty="0"/>
          </a:p>
        </p:txBody>
      </p:sp>
      <p:sp>
        <p:nvSpPr>
          <p:cNvPr id="7" name="Rectangle: Rounded Corners 6">
            <a:extLst>
              <a:ext uri="{FF2B5EF4-FFF2-40B4-BE49-F238E27FC236}">
                <a16:creationId xmlns:a16="http://schemas.microsoft.com/office/drawing/2014/main" id="{DEC3B8CA-5004-6EF6-D943-C229B64B65A4}"/>
              </a:ext>
            </a:extLst>
          </p:cNvPr>
          <p:cNvSpPr/>
          <p:nvPr/>
        </p:nvSpPr>
        <p:spPr>
          <a:xfrm>
            <a:off x="5475383" y="1178805"/>
            <a:ext cx="1233889" cy="4417764"/>
          </a:xfrm>
          <a:prstGeom prst="round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Rounded Corners 8">
            <a:extLst>
              <a:ext uri="{FF2B5EF4-FFF2-40B4-BE49-F238E27FC236}">
                <a16:creationId xmlns:a16="http://schemas.microsoft.com/office/drawing/2014/main" id="{FC7287AA-3380-87D3-8AB0-F22CB01D777B}"/>
              </a:ext>
            </a:extLst>
          </p:cNvPr>
          <p:cNvSpPr/>
          <p:nvPr/>
        </p:nvSpPr>
        <p:spPr>
          <a:xfrm>
            <a:off x="9781142" y="1174460"/>
            <a:ext cx="1233889" cy="4417764"/>
          </a:xfrm>
          <a:prstGeom prst="round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Rectangle: Rounded Corners 9">
            <a:extLst>
              <a:ext uri="{FF2B5EF4-FFF2-40B4-BE49-F238E27FC236}">
                <a16:creationId xmlns:a16="http://schemas.microsoft.com/office/drawing/2014/main" id="{B57E221B-B232-1ADB-DDBF-5184278B2197}"/>
              </a:ext>
            </a:extLst>
          </p:cNvPr>
          <p:cNvSpPr/>
          <p:nvPr/>
        </p:nvSpPr>
        <p:spPr>
          <a:xfrm>
            <a:off x="7628262" y="1180061"/>
            <a:ext cx="1233889" cy="4417764"/>
          </a:xfrm>
          <a:prstGeom prst="round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TextBox 10">
            <a:extLst>
              <a:ext uri="{FF2B5EF4-FFF2-40B4-BE49-F238E27FC236}">
                <a16:creationId xmlns:a16="http://schemas.microsoft.com/office/drawing/2014/main" id="{41B02213-ABE2-B0D1-47B9-A24F95F9D2DF}"/>
              </a:ext>
            </a:extLst>
          </p:cNvPr>
          <p:cNvSpPr txBox="1"/>
          <p:nvPr/>
        </p:nvSpPr>
        <p:spPr>
          <a:xfrm>
            <a:off x="88135" y="5637553"/>
            <a:ext cx="12234494" cy="830997"/>
          </a:xfrm>
          <a:prstGeom prst="rect">
            <a:avLst/>
          </a:prstGeom>
          <a:noFill/>
        </p:spPr>
        <p:txBody>
          <a:bodyPr wrap="square" rtlCol="0">
            <a:spAutoFit/>
          </a:bodyPr>
          <a:lstStyle/>
          <a:p>
            <a:r>
              <a:rPr lang="en-US" sz="2400" dirty="0">
                <a:solidFill>
                  <a:srgbClr val="C00000"/>
                </a:solidFill>
              </a:rPr>
              <a:t>For example – elicitation of Subjective LE and Subjective SP and provision of Objective LE and Objective SSP </a:t>
            </a:r>
            <a:r>
              <a:rPr lang="en-US" sz="2400" dirty="0">
                <a:solidFill>
                  <a:srgbClr val="C00000"/>
                </a:solidFill>
                <a:sym typeface="Wingdings" panose="05000000000000000000" pitchFamily="2" charset="2"/>
              </a:rPr>
              <a:t> 19.4% higher INTEREST in lifetime income product compared to control </a:t>
            </a:r>
            <a:endParaRPr lang="en-AU" sz="2400" dirty="0">
              <a:solidFill>
                <a:srgbClr val="C00000"/>
              </a:solidFill>
            </a:endParaRPr>
          </a:p>
        </p:txBody>
      </p:sp>
    </p:spTree>
    <p:extLst>
      <p:ext uri="{BB962C8B-B14F-4D97-AF65-F5344CB8AC3E}">
        <p14:creationId xmlns:p14="http://schemas.microsoft.com/office/powerpoint/2010/main" val="40449205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8DCBE-A5FC-01E2-34DB-BCECD82F6C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935D24-67BB-71C9-6883-4130EF15FA2C}"/>
              </a:ext>
            </a:extLst>
          </p:cNvPr>
          <p:cNvSpPr>
            <a:spLocks noGrp="1"/>
          </p:cNvSpPr>
          <p:nvPr>
            <p:ph type="title"/>
          </p:nvPr>
        </p:nvSpPr>
        <p:spPr>
          <a:xfrm>
            <a:off x="326849" y="167205"/>
            <a:ext cx="11557175" cy="780246"/>
          </a:xfrm>
        </p:spPr>
        <p:txBody>
          <a:bodyPr>
            <a:noAutofit/>
          </a:bodyPr>
          <a:lstStyle/>
          <a:p>
            <a:r>
              <a:rPr lang="en-US" sz="3200" dirty="0"/>
              <a:t>INTEREST in the lifetime income product higher where participants receive longevity information </a:t>
            </a:r>
          </a:p>
        </p:txBody>
      </p:sp>
      <p:sp>
        <p:nvSpPr>
          <p:cNvPr id="4" name="Slide Number Placeholder 3">
            <a:extLst>
              <a:ext uri="{FF2B5EF4-FFF2-40B4-BE49-F238E27FC236}">
                <a16:creationId xmlns:a16="http://schemas.microsoft.com/office/drawing/2014/main" id="{5F28E168-613D-EBA2-D046-30349409D407}"/>
              </a:ext>
            </a:extLst>
          </p:cNvPr>
          <p:cNvSpPr>
            <a:spLocks noGrp="1"/>
          </p:cNvSpPr>
          <p:nvPr>
            <p:ph type="sldNum" sz="quarter" idx="12"/>
          </p:nvPr>
        </p:nvSpPr>
        <p:spPr/>
        <p:txBody>
          <a:bodyPr/>
          <a:lstStyle/>
          <a:p>
            <a:fld id="{741AFF56-1126-4107-9C02-BC0EFBF16431}" type="slidenum">
              <a:rPr lang="en-GB" smtClean="0"/>
              <a:pPr/>
              <a:t>26</a:t>
            </a:fld>
            <a:endParaRPr lang="en-GB" dirty="0"/>
          </a:p>
        </p:txBody>
      </p:sp>
      <p:sp>
        <p:nvSpPr>
          <p:cNvPr id="5" name="Footer Placeholder 4">
            <a:extLst>
              <a:ext uri="{FF2B5EF4-FFF2-40B4-BE49-F238E27FC236}">
                <a16:creationId xmlns:a16="http://schemas.microsoft.com/office/drawing/2014/main" id="{204E6549-6F8A-4FEE-0372-F0A40CB7A125}"/>
              </a:ext>
            </a:extLst>
          </p:cNvPr>
          <p:cNvSpPr>
            <a:spLocks noGrp="1"/>
          </p:cNvSpPr>
          <p:nvPr>
            <p:ph type="ftr" sz="quarter" idx="3"/>
          </p:nvPr>
        </p:nvSpPr>
        <p:spPr>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accent1"/>
                </a:solidFill>
              </a:rPr>
              <a:t>Presented at the 2025 All Actuaries Summit</a:t>
            </a:r>
          </a:p>
        </p:txBody>
      </p:sp>
      <p:graphicFrame>
        <p:nvGraphicFramePr>
          <p:cNvPr id="8" name="Content Placeholder 7">
            <a:extLst>
              <a:ext uri="{FF2B5EF4-FFF2-40B4-BE49-F238E27FC236}">
                <a16:creationId xmlns:a16="http://schemas.microsoft.com/office/drawing/2014/main" id="{0BBE6460-868E-4101-1A30-0FA45437AACA}"/>
              </a:ext>
            </a:extLst>
          </p:cNvPr>
          <p:cNvGraphicFramePr>
            <a:graphicFrameLocks noGrp="1"/>
          </p:cNvGraphicFramePr>
          <p:nvPr>
            <p:ph idx="1"/>
          </p:nvPr>
        </p:nvGraphicFramePr>
        <p:xfrm>
          <a:off x="88135" y="1338642"/>
          <a:ext cx="11951465" cy="3881120"/>
        </p:xfrm>
        <a:graphic>
          <a:graphicData uri="http://schemas.openxmlformats.org/drawingml/2006/table">
            <a:tbl>
              <a:tblPr firstRow="1" bandRow="1">
                <a:tableStyleId>{5940675A-B579-460E-94D1-54222C63F5DA}</a:tableStyleId>
              </a:tblPr>
              <a:tblGrid>
                <a:gridCol w="2655065">
                  <a:extLst>
                    <a:ext uri="{9D8B030D-6E8A-4147-A177-3AD203B41FA5}">
                      <a16:colId xmlns:a16="http://schemas.microsoft.com/office/drawing/2014/main" val="3321942491"/>
                    </a:ext>
                  </a:extLst>
                </a:gridCol>
                <a:gridCol w="775755">
                  <a:extLst>
                    <a:ext uri="{9D8B030D-6E8A-4147-A177-3AD203B41FA5}">
                      <a16:colId xmlns:a16="http://schemas.microsoft.com/office/drawing/2014/main" val="3148468929"/>
                    </a:ext>
                  </a:extLst>
                </a:gridCol>
                <a:gridCol w="532656">
                  <a:extLst>
                    <a:ext uri="{9D8B030D-6E8A-4147-A177-3AD203B41FA5}">
                      <a16:colId xmlns:a16="http://schemas.microsoft.com/office/drawing/2014/main" val="2823293673"/>
                    </a:ext>
                  </a:extLst>
                </a:gridCol>
                <a:gridCol w="499365">
                  <a:extLst>
                    <a:ext uri="{9D8B030D-6E8A-4147-A177-3AD203B41FA5}">
                      <a16:colId xmlns:a16="http://schemas.microsoft.com/office/drawing/2014/main" val="349249652"/>
                    </a:ext>
                  </a:extLst>
                </a:gridCol>
                <a:gridCol w="510462">
                  <a:extLst>
                    <a:ext uri="{9D8B030D-6E8A-4147-A177-3AD203B41FA5}">
                      <a16:colId xmlns:a16="http://schemas.microsoft.com/office/drawing/2014/main" val="1534080317"/>
                    </a:ext>
                  </a:extLst>
                </a:gridCol>
                <a:gridCol w="499365">
                  <a:extLst>
                    <a:ext uri="{9D8B030D-6E8A-4147-A177-3AD203B41FA5}">
                      <a16:colId xmlns:a16="http://schemas.microsoft.com/office/drawing/2014/main" val="2012132257"/>
                    </a:ext>
                  </a:extLst>
                </a:gridCol>
                <a:gridCol w="565947">
                  <a:extLst>
                    <a:ext uri="{9D8B030D-6E8A-4147-A177-3AD203B41FA5}">
                      <a16:colId xmlns:a16="http://schemas.microsoft.com/office/drawing/2014/main" val="1661484047"/>
                    </a:ext>
                  </a:extLst>
                </a:gridCol>
                <a:gridCol w="554850">
                  <a:extLst>
                    <a:ext uri="{9D8B030D-6E8A-4147-A177-3AD203B41FA5}">
                      <a16:colId xmlns:a16="http://schemas.microsoft.com/office/drawing/2014/main" val="3337669664"/>
                    </a:ext>
                  </a:extLst>
                </a:gridCol>
                <a:gridCol w="510462">
                  <a:extLst>
                    <a:ext uri="{9D8B030D-6E8A-4147-A177-3AD203B41FA5}">
                      <a16:colId xmlns:a16="http://schemas.microsoft.com/office/drawing/2014/main" val="3271232409"/>
                    </a:ext>
                  </a:extLst>
                </a:gridCol>
                <a:gridCol w="521559">
                  <a:extLst>
                    <a:ext uri="{9D8B030D-6E8A-4147-A177-3AD203B41FA5}">
                      <a16:colId xmlns:a16="http://schemas.microsoft.com/office/drawing/2014/main" val="4140688007"/>
                    </a:ext>
                  </a:extLst>
                </a:gridCol>
                <a:gridCol w="533854">
                  <a:extLst>
                    <a:ext uri="{9D8B030D-6E8A-4147-A177-3AD203B41FA5}">
                      <a16:colId xmlns:a16="http://schemas.microsoft.com/office/drawing/2014/main" val="417073554"/>
                    </a:ext>
                  </a:extLst>
                </a:gridCol>
                <a:gridCol w="524065">
                  <a:extLst>
                    <a:ext uri="{9D8B030D-6E8A-4147-A177-3AD203B41FA5}">
                      <a16:colId xmlns:a16="http://schemas.microsoft.com/office/drawing/2014/main" val="3070540483"/>
                    </a:ext>
                  </a:extLst>
                </a:gridCol>
                <a:gridCol w="546851">
                  <a:extLst>
                    <a:ext uri="{9D8B030D-6E8A-4147-A177-3AD203B41FA5}">
                      <a16:colId xmlns:a16="http://schemas.microsoft.com/office/drawing/2014/main" val="3927653074"/>
                    </a:ext>
                  </a:extLst>
                </a:gridCol>
                <a:gridCol w="535459">
                  <a:extLst>
                    <a:ext uri="{9D8B030D-6E8A-4147-A177-3AD203B41FA5}">
                      <a16:colId xmlns:a16="http://schemas.microsoft.com/office/drawing/2014/main" val="2689213760"/>
                    </a:ext>
                  </a:extLst>
                </a:gridCol>
                <a:gridCol w="546850">
                  <a:extLst>
                    <a:ext uri="{9D8B030D-6E8A-4147-A177-3AD203B41FA5}">
                      <a16:colId xmlns:a16="http://schemas.microsoft.com/office/drawing/2014/main" val="496107957"/>
                    </a:ext>
                  </a:extLst>
                </a:gridCol>
                <a:gridCol w="558244">
                  <a:extLst>
                    <a:ext uri="{9D8B030D-6E8A-4147-A177-3AD203B41FA5}">
                      <a16:colId xmlns:a16="http://schemas.microsoft.com/office/drawing/2014/main" val="704193137"/>
                    </a:ext>
                  </a:extLst>
                </a:gridCol>
                <a:gridCol w="546850">
                  <a:extLst>
                    <a:ext uri="{9D8B030D-6E8A-4147-A177-3AD203B41FA5}">
                      <a16:colId xmlns:a16="http://schemas.microsoft.com/office/drawing/2014/main" val="1078440317"/>
                    </a:ext>
                  </a:extLst>
                </a:gridCol>
                <a:gridCol w="533806">
                  <a:extLst>
                    <a:ext uri="{9D8B030D-6E8A-4147-A177-3AD203B41FA5}">
                      <a16:colId xmlns:a16="http://schemas.microsoft.com/office/drawing/2014/main" val="4121778421"/>
                    </a:ext>
                  </a:extLst>
                </a:gridCol>
              </a:tblGrid>
              <a:tr h="370840">
                <a:tc>
                  <a:txBody>
                    <a:bodyPr/>
                    <a:lstStyle/>
                    <a:p>
                      <a:endParaRPr lang="en-AU" dirty="0"/>
                    </a:p>
                  </a:txBody>
                  <a:tcPr/>
                </a:tc>
                <a:tc>
                  <a:txBody>
                    <a:bodyPr/>
                    <a:lstStyle/>
                    <a:p>
                      <a:pPr algn="ctr"/>
                      <a:r>
                        <a:rPr lang="en-US" sz="1500" b="1" dirty="0"/>
                        <a:t>Control</a:t>
                      </a:r>
                      <a:endParaRPr lang="en-AU" sz="1500" b="1" dirty="0"/>
                    </a:p>
                  </a:txBody>
                  <a:tcPr/>
                </a:tc>
                <a:tc>
                  <a:txBody>
                    <a:bodyPr/>
                    <a:lstStyle/>
                    <a:p>
                      <a:pPr algn="ctr"/>
                      <a:r>
                        <a:rPr lang="en-US" b="1" dirty="0"/>
                        <a:t>1</a:t>
                      </a:r>
                      <a:endParaRPr lang="en-AU" b="1" dirty="0"/>
                    </a:p>
                  </a:txBody>
                  <a:tcPr/>
                </a:tc>
                <a:tc>
                  <a:txBody>
                    <a:bodyPr/>
                    <a:lstStyle/>
                    <a:p>
                      <a:pPr algn="ctr"/>
                      <a:r>
                        <a:rPr lang="en-US" b="1" dirty="0"/>
                        <a:t>2</a:t>
                      </a:r>
                      <a:endParaRPr lang="en-AU" b="1" dirty="0"/>
                    </a:p>
                  </a:txBody>
                  <a:tcPr/>
                </a:tc>
                <a:tc>
                  <a:txBody>
                    <a:bodyPr/>
                    <a:lstStyle/>
                    <a:p>
                      <a:pPr algn="ctr"/>
                      <a:r>
                        <a:rPr lang="en-US" b="1" dirty="0"/>
                        <a:t>3</a:t>
                      </a:r>
                      <a:endParaRPr lang="en-AU" b="1" dirty="0"/>
                    </a:p>
                  </a:txBody>
                  <a:tcPr/>
                </a:tc>
                <a:tc>
                  <a:txBody>
                    <a:bodyPr/>
                    <a:lstStyle/>
                    <a:p>
                      <a:pPr algn="ctr"/>
                      <a:r>
                        <a:rPr lang="en-US" b="1" dirty="0"/>
                        <a:t>4</a:t>
                      </a:r>
                      <a:endParaRPr lang="en-AU" b="1" dirty="0"/>
                    </a:p>
                  </a:txBody>
                  <a:tcPr/>
                </a:tc>
                <a:tc>
                  <a:txBody>
                    <a:bodyPr/>
                    <a:lstStyle/>
                    <a:p>
                      <a:pPr algn="ctr"/>
                      <a:r>
                        <a:rPr lang="en-US" b="1" dirty="0"/>
                        <a:t>5</a:t>
                      </a:r>
                      <a:endParaRPr lang="en-AU" b="1" dirty="0"/>
                    </a:p>
                  </a:txBody>
                  <a:tcPr/>
                </a:tc>
                <a:tc>
                  <a:txBody>
                    <a:bodyPr/>
                    <a:lstStyle/>
                    <a:p>
                      <a:pPr algn="ctr"/>
                      <a:r>
                        <a:rPr lang="en-US" b="1" dirty="0"/>
                        <a:t>6</a:t>
                      </a:r>
                      <a:endParaRPr lang="en-AU" b="1" dirty="0"/>
                    </a:p>
                  </a:txBody>
                  <a:tcPr/>
                </a:tc>
                <a:tc>
                  <a:txBody>
                    <a:bodyPr/>
                    <a:lstStyle/>
                    <a:p>
                      <a:pPr algn="ctr"/>
                      <a:r>
                        <a:rPr lang="en-US" b="1" dirty="0"/>
                        <a:t>7</a:t>
                      </a:r>
                      <a:endParaRPr lang="en-AU" b="1" dirty="0"/>
                    </a:p>
                  </a:txBody>
                  <a:tcPr/>
                </a:tc>
                <a:tc>
                  <a:txBody>
                    <a:bodyPr/>
                    <a:lstStyle/>
                    <a:p>
                      <a:pPr algn="ctr"/>
                      <a:r>
                        <a:rPr lang="en-US" b="1" dirty="0"/>
                        <a:t>8</a:t>
                      </a:r>
                      <a:endParaRPr lang="en-AU" b="1" dirty="0"/>
                    </a:p>
                  </a:txBody>
                  <a:tcPr/>
                </a:tc>
                <a:tc>
                  <a:txBody>
                    <a:bodyPr/>
                    <a:lstStyle/>
                    <a:p>
                      <a:pPr algn="ctr"/>
                      <a:r>
                        <a:rPr lang="en-US" b="1" dirty="0"/>
                        <a:t>9</a:t>
                      </a:r>
                      <a:endParaRPr lang="en-AU" b="1" dirty="0"/>
                    </a:p>
                  </a:txBody>
                  <a:tcPr/>
                </a:tc>
                <a:tc>
                  <a:txBody>
                    <a:bodyPr/>
                    <a:lstStyle/>
                    <a:p>
                      <a:pPr algn="ctr"/>
                      <a:r>
                        <a:rPr lang="en-US" b="1" dirty="0"/>
                        <a:t>10</a:t>
                      </a:r>
                      <a:endParaRPr lang="en-AU" b="1" dirty="0"/>
                    </a:p>
                  </a:txBody>
                  <a:tcPr/>
                </a:tc>
                <a:tc>
                  <a:txBody>
                    <a:bodyPr/>
                    <a:lstStyle/>
                    <a:p>
                      <a:pPr algn="ctr"/>
                      <a:r>
                        <a:rPr lang="en-US" b="1" dirty="0"/>
                        <a:t>11</a:t>
                      </a:r>
                      <a:endParaRPr lang="en-AU" b="1" dirty="0"/>
                    </a:p>
                  </a:txBody>
                  <a:tcPr/>
                </a:tc>
                <a:tc>
                  <a:txBody>
                    <a:bodyPr/>
                    <a:lstStyle/>
                    <a:p>
                      <a:pPr algn="ctr"/>
                      <a:r>
                        <a:rPr lang="en-US" b="1" dirty="0"/>
                        <a:t>12</a:t>
                      </a:r>
                      <a:endParaRPr lang="en-AU" b="1" dirty="0"/>
                    </a:p>
                  </a:txBody>
                  <a:tcPr/>
                </a:tc>
                <a:tc>
                  <a:txBody>
                    <a:bodyPr/>
                    <a:lstStyle/>
                    <a:p>
                      <a:pPr algn="ctr"/>
                      <a:r>
                        <a:rPr lang="en-US" b="1" dirty="0"/>
                        <a:t>13</a:t>
                      </a:r>
                      <a:endParaRPr lang="en-AU" b="1" dirty="0"/>
                    </a:p>
                  </a:txBody>
                  <a:tcPr/>
                </a:tc>
                <a:tc>
                  <a:txBody>
                    <a:bodyPr/>
                    <a:lstStyle/>
                    <a:p>
                      <a:pPr algn="ctr"/>
                      <a:r>
                        <a:rPr lang="en-US" b="1" dirty="0"/>
                        <a:t>14</a:t>
                      </a:r>
                      <a:endParaRPr lang="en-AU" b="1" dirty="0"/>
                    </a:p>
                  </a:txBody>
                  <a:tcPr/>
                </a:tc>
                <a:tc>
                  <a:txBody>
                    <a:bodyPr/>
                    <a:lstStyle/>
                    <a:p>
                      <a:pPr algn="ctr"/>
                      <a:r>
                        <a:rPr lang="en-US" b="1" dirty="0"/>
                        <a:t>15</a:t>
                      </a:r>
                      <a:endParaRPr lang="en-AU" b="1" dirty="0"/>
                    </a:p>
                  </a:txBody>
                  <a:tcPr/>
                </a:tc>
                <a:tc>
                  <a:txBody>
                    <a:bodyPr/>
                    <a:lstStyle/>
                    <a:p>
                      <a:pPr algn="ctr"/>
                      <a:r>
                        <a:rPr lang="en-US" b="1" dirty="0"/>
                        <a:t>16</a:t>
                      </a:r>
                      <a:endParaRPr lang="en-AU" b="1" dirty="0"/>
                    </a:p>
                  </a:txBody>
                  <a:tcPr/>
                </a:tc>
                <a:extLst>
                  <a:ext uri="{0D108BD9-81ED-4DB2-BD59-A6C34878D82A}">
                    <a16:rowId xmlns:a16="http://schemas.microsoft.com/office/drawing/2014/main" val="3515549223"/>
                  </a:ext>
                </a:extLst>
              </a:tr>
              <a:tr h="370840">
                <a:tc>
                  <a:txBody>
                    <a:bodyPr/>
                    <a:lstStyle/>
                    <a:p>
                      <a:r>
                        <a:rPr lang="en-US" sz="1800" b="1" dirty="0"/>
                        <a:t>T1: Elicit Subjective LE </a:t>
                      </a:r>
                      <a:endParaRPr lang="en-AU" sz="1800" b="1" dirty="0"/>
                    </a:p>
                  </a:txBody>
                  <a:tcPr/>
                </a:tc>
                <a:tc>
                  <a:txBody>
                    <a:bodyPr/>
                    <a:lstStyle/>
                    <a:p>
                      <a:endParaRPr lang="en-AU" dirty="0"/>
                    </a:p>
                  </a:txBody>
                  <a:tcPr/>
                </a:tc>
                <a:tc>
                  <a:txBody>
                    <a:bodyPr/>
                    <a:lstStyle/>
                    <a:p>
                      <a:endParaRPr lang="en-AU" baseline="0" dirty="0"/>
                    </a:p>
                  </a:txBody>
                  <a:tcPr>
                    <a:solidFill>
                      <a:srgbClr val="0070C0"/>
                    </a:solidFill>
                  </a:tcPr>
                </a:tc>
                <a:tc>
                  <a:txBody>
                    <a:bodyPr/>
                    <a:lstStyle/>
                    <a:p>
                      <a:endParaRPr lang="en-AU" dirty="0"/>
                    </a:p>
                  </a:txBody>
                  <a:tcPr/>
                </a:tc>
                <a:tc>
                  <a:txBody>
                    <a:bodyPr/>
                    <a:lstStyle/>
                    <a:p>
                      <a:endParaRPr lang="en-AU" dirty="0"/>
                    </a:p>
                  </a:txBody>
                  <a:tcPr>
                    <a:solidFill>
                      <a:srgbClr val="0070C0"/>
                    </a:solidFill>
                  </a:tcPr>
                </a:tc>
                <a:tc>
                  <a:txBody>
                    <a:bodyPr/>
                    <a:lstStyle/>
                    <a:p>
                      <a:endParaRPr lang="en-AU" dirty="0"/>
                    </a:p>
                  </a:txBody>
                  <a:tcPr/>
                </a:tc>
                <a:tc>
                  <a:txBody>
                    <a:bodyPr/>
                    <a:lstStyle/>
                    <a:p>
                      <a:endParaRPr lang="en-AU" dirty="0"/>
                    </a:p>
                  </a:txBody>
                  <a:tcPr>
                    <a:solidFill>
                      <a:srgbClr val="0070C0"/>
                    </a:solidFill>
                  </a:tcPr>
                </a:tc>
                <a:tc>
                  <a:txBody>
                    <a:bodyPr/>
                    <a:lstStyle/>
                    <a:p>
                      <a:endParaRPr lang="en-AU" dirty="0"/>
                    </a:p>
                  </a:txBody>
                  <a:tcPr>
                    <a:solidFill>
                      <a:srgbClr val="0070C0"/>
                    </a:solidFill>
                  </a:tcPr>
                </a:tc>
                <a:tc>
                  <a:txBody>
                    <a:bodyPr/>
                    <a:lstStyle/>
                    <a:p>
                      <a:endParaRPr lang="en-AU" dirty="0"/>
                    </a:p>
                  </a:txBody>
                  <a:tcPr>
                    <a:solidFill>
                      <a:srgbClr val="0070C0"/>
                    </a:solidFill>
                  </a:tcPr>
                </a:tc>
                <a:tc>
                  <a:txBody>
                    <a:bodyPr/>
                    <a:lstStyle/>
                    <a:p>
                      <a:endParaRPr lang="en-AU" dirty="0"/>
                    </a:p>
                  </a:txBody>
                  <a:tcPr>
                    <a:solidFill>
                      <a:srgbClr val="0070C0"/>
                    </a:solidFill>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solidFill>
                      <a:srgbClr val="0070C0"/>
                    </a:solidFill>
                  </a:tcPr>
                </a:tc>
                <a:tc>
                  <a:txBody>
                    <a:bodyPr/>
                    <a:lstStyle/>
                    <a:p>
                      <a:endParaRPr lang="en-AU" dirty="0"/>
                    </a:p>
                  </a:txBody>
                  <a:tcPr>
                    <a:solidFill>
                      <a:srgbClr val="0070C0"/>
                    </a:solidFill>
                  </a:tcPr>
                </a:tc>
                <a:tc>
                  <a:txBody>
                    <a:bodyPr/>
                    <a:lstStyle/>
                    <a:p>
                      <a:endParaRPr lang="en-AU" dirty="0"/>
                    </a:p>
                  </a:txBody>
                  <a:tcPr>
                    <a:solidFill>
                      <a:srgbClr val="0070C0"/>
                    </a:solidFill>
                  </a:tcPr>
                </a:tc>
                <a:tc>
                  <a:txBody>
                    <a:bodyPr/>
                    <a:lstStyle/>
                    <a:p>
                      <a:endParaRPr lang="en-AU" dirty="0"/>
                    </a:p>
                  </a:txBody>
                  <a:tcPr>
                    <a:solidFill>
                      <a:srgbClr val="0070C0"/>
                    </a:solidFill>
                  </a:tcPr>
                </a:tc>
                <a:extLst>
                  <a:ext uri="{0D108BD9-81ED-4DB2-BD59-A6C34878D82A}">
                    <a16:rowId xmlns:a16="http://schemas.microsoft.com/office/drawing/2014/main" val="1608360494"/>
                  </a:ext>
                </a:extLst>
              </a:tr>
              <a:tr h="370840">
                <a:tc>
                  <a:txBody>
                    <a:bodyPr/>
                    <a:lstStyle/>
                    <a:p>
                      <a:r>
                        <a:rPr lang="en-US" sz="1800" b="1" dirty="0"/>
                        <a:t>T2: Elicit Subjective SP</a:t>
                      </a:r>
                      <a:endParaRPr lang="en-AU" sz="1800" b="1" dirty="0"/>
                    </a:p>
                  </a:txBody>
                  <a:tcPr/>
                </a:tc>
                <a:tc>
                  <a:txBody>
                    <a:bodyPr/>
                    <a:lstStyle/>
                    <a:p>
                      <a:endParaRPr lang="en-AU" dirty="0"/>
                    </a:p>
                  </a:txBody>
                  <a:tcPr/>
                </a:tc>
                <a:tc>
                  <a:txBody>
                    <a:bodyPr/>
                    <a:lstStyle/>
                    <a:p>
                      <a:endParaRPr lang="en-AU" dirty="0"/>
                    </a:p>
                  </a:txBody>
                  <a:tcPr/>
                </a:tc>
                <a:tc>
                  <a:txBody>
                    <a:bodyPr/>
                    <a:lstStyle/>
                    <a:p>
                      <a:endParaRPr lang="en-AU" dirty="0"/>
                    </a:p>
                  </a:txBody>
                  <a:tcPr>
                    <a:solidFill>
                      <a:srgbClr val="92D050"/>
                    </a:solidFill>
                  </a:tcPr>
                </a:tc>
                <a:tc>
                  <a:txBody>
                    <a:bodyPr/>
                    <a:lstStyle/>
                    <a:p>
                      <a:endParaRPr lang="en-AU" dirty="0"/>
                    </a:p>
                  </a:txBody>
                  <a:tcPr>
                    <a:solidFill>
                      <a:srgbClr val="92D050"/>
                    </a:solidFill>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solidFill>
                      <a:srgbClr val="92D050"/>
                    </a:solidFill>
                  </a:tcPr>
                </a:tc>
                <a:tc>
                  <a:txBody>
                    <a:bodyPr/>
                    <a:lstStyle/>
                    <a:p>
                      <a:endParaRPr lang="en-AU" dirty="0"/>
                    </a:p>
                  </a:txBody>
                  <a:tcPr>
                    <a:solidFill>
                      <a:srgbClr val="92D050"/>
                    </a:solidFill>
                  </a:tcPr>
                </a:tc>
                <a:tc>
                  <a:txBody>
                    <a:bodyPr/>
                    <a:lstStyle/>
                    <a:p>
                      <a:endParaRPr lang="en-AU" dirty="0"/>
                    </a:p>
                  </a:txBody>
                  <a:tcPr>
                    <a:solidFill>
                      <a:srgbClr val="92D050"/>
                    </a:solidFill>
                  </a:tcPr>
                </a:tc>
                <a:tc>
                  <a:txBody>
                    <a:bodyPr/>
                    <a:lstStyle/>
                    <a:p>
                      <a:endParaRPr lang="en-AU" dirty="0"/>
                    </a:p>
                  </a:txBody>
                  <a:tcPr>
                    <a:solidFill>
                      <a:srgbClr val="92D050"/>
                    </a:solidFill>
                  </a:tcPr>
                </a:tc>
                <a:tc>
                  <a:txBody>
                    <a:bodyPr/>
                    <a:lstStyle/>
                    <a:p>
                      <a:endParaRPr lang="en-AU" dirty="0"/>
                    </a:p>
                  </a:txBody>
                  <a:tcPr>
                    <a:solidFill>
                      <a:srgbClr val="92D050"/>
                    </a:solidFill>
                  </a:tcPr>
                </a:tc>
                <a:tc>
                  <a:txBody>
                    <a:bodyPr/>
                    <a:lstStyle/>
                    <a:p>
                      <a:endParaRPr lang="en-AU" dirty="0"/>
                    </a:p>
                  </a:txBody>
                  <a:tcPr>
                    <a:solidFill>
                      <a:srgbClr val="92D050"/>
                    </a:solidFill>
                  </a:tcPr>
                </a:tc>
                <a:tc>
                  <a:txBody>
                    <a:bodyPr/>
                    <a:lstStyle/>
                    <a:p>
                      <a:endParaRPr lang="en-AU" dirty="0"/>
                    </a:p>
                  </a:txBody>
                  <a:tcPr>
                    <a:solidFill>
                      <a:srgbClr val="92D050"/>
                    </a:solidFill>
                  </a:tcPr>
                </a:tc>
                <a:tc>
                  <a:txBody>
                    <a:bodyPr/>
                    <a:lstStyle/>
                    <a:p>
                      <a:endParaRPr lang="en-AU" dirty="0"/>
                    </a:p>
                  </a:txBody>
                  <a:tcPr>
                    <a:solidFill>
                      <a:srgbClr val="92D050"/>
                    </a:solidFill>
                  </a:tcPr>
                </a:tc>
                <a:extLst>
                  <a:ext uri="{0D108BD9-81ED-4DB2-BD59-A6C34878D82A}">
                    <a16:rowId xmlns:a16="http://schemas.microsoft.com/office/drawing/2014/main" val="4168654857"/>
                  </a:ext>
                </a:extLst>
              </a:tr>
              <a:tr h="370840">
                <a:tc>
                  <a:txBody>
                    <a:bodyPr/>
                    <a:lstStyle/>
                    <a:p>
                      <a:r>
                        <a:rPr lang="en-US" sz="1800" b="1" dirty="0"/>
                        <a:t>T3: Financial consequence</a:t>
                      </a:r>
                      <a:endParaRPr lang="en-AU" sz="1800" b="1"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solidFill>
                      <a:srgbClr val="FFFF00"/>
                    </a:solidFill>
                  </a:tcPr>
                </a:tc>
                <a:tc>
                  <a:txBody>
                    <a:bodyPr/>
                    <a:lstStyle/>
                    <a:p>
                      <a:endParaRPr lang="en-AU" dirty="0"/>
                    </a:p>
                  </a:txBody>
                  <a:tcPr/>
                </a:tc>
                <a:tc>
                  <a:txBody>
                    <a:bodyPr/>
                    <a:lstStyle/>
                    <a:p>
                      <a:endParaRPr lang="en-AU" dirty="0"/>
                    </a:p>
                  </a:txBody>
                  <a:tcPr>
                    <a:solidFill>
                      <a:srgbClr val="FFFF00"/>
                    </a:solidFill>
                  </a:tcPr>
                </a:tc>
                <a:tc>
                  <a:txBody>
                    <a:bodyPr/>
                    <a:lstStyle/>
                    <a:p>
                      <a:endParaRPr lang="en-AU" dirty="0"/>
                    </a:p>
                  </a:txBody>
                  <a:tcPr/>
                </a:tc>
                <a:tc>
                  <a:txBody>
                    <a:bodyPr/>
                    <a:lstStyle/>
                    <a:p>
                      <a:endParaRPr lang="en-AU" dirty="0"/>
                    </a:p>
                  </a:txBody>
                  <a:tcPr>
                    <a:solidFill>
                      <a:srgbClr val="FFFF00"/>
                    </a:solidFill>
                  </a:tcPr>
                </a:tc>
                <a:tc>
                  <a:txBody>
                    <a:bodyPr/>
                    <a:lstStyle/>
                    <a:p>
                      <a:endParaRPr lang="en-AU" dirty="0"/>
                    </a:p>
                  </a:txBody>
                  <a:tcPr/>
                </a:tc>
                <a:tc>
                  <a:txBody>
                    <a:bodyPr/>
                    <a:lstStyle/>
                    <a:p>
                      <a:endParaRPr lang="en-AU" dirty="0"/>
                    </a:p>
                  </a:txBody>
                  <a:tcPr>
                    <a:solidFill>
                      <a:srgbClr val="FFFF00"/>
                    </a:solidFill>
                  </a:tcPr>
                </a:tc>
                <a:tc>
                  <a:txBody>
                    <a:bodyPr/>
                    <a:lstStyle/>
                    <a:p>
                      <a:endParaRPr lang="en-AU" dirty="0"/>
                    </a:p>
                  </a:txBody>
                  <a:tcPr/>
                </a:tc>
                <a:tc>
                  <a:txBody>
                    <a:bodyPr/>
                    <a:lstStyle/>
                    <a:p>
                      <a:endParaRPr lang="en-AU" dirty="0"/>
                    </a:p>
                  </a:txBody>
                  <a:tcPr>
                    <a:solidFill>
                      <a:srgbClr val="FFFF00"/>
                    </a:solidFill>
                  </a:tcPr>
                </a:tc>
                <a:tc>
                  <a:txBody>
                    <a:bodyPr/>
                    <a:lstStyle/>
                    <a:p>
                      <a:endParaRPr lang="en-AU" dirty="0"/>
                    </a:p>
                  </a:txBody>
                  <a:tcPr/>
                </a:tc>
                <a:tc>
                  <a:txBody>
                    <a:bodyPr/>
                    <a:lstStyle/>
                    <a:p>
                      <a:endParaRPr lang="en-AU" dirty="0"/>
                    </a:p>
                  </a:txBody>
                  <a:tcPr>
                    <a:solidFill>
                      <a:srgbClr val="FFFF00"/>
                    </a:solidFill>
                  </a:tcPr>
                </a:tc>
                <a:tc>
                  <a:txBody>
                    <a:bodyPr/>
                    <a:lstStyle/>
                    <a:p>
                      <a:endParaRPr lang="en-AU" dirty="0"/>
                    </a:p>
                  </a:txBody>
                  <a:tcPr/>
                </a:tc>
                <a:tc>
                  <a:txBody>
                    <a:bodyPr/>
                    <a:lstStyle/>
                    <a:p>
                      <a:endParaRPr lang="en-AU" dirty="0"/>
                    </a:p>
                  </a:txBody>
                  <a:tcPr>
                    <a:solidFill>
                      <a:srgbClr val="FFFF00"/>
                    </a:solidFill>
                  </a:tcPr>
                </a:tc>
                <a:extLst>
                  <a:ext uri="{0D108BD9-81ED-4DB2-BD59-A6C34878D82A}">
                    <a16:rowId xmlns:a16="http://schemas.microsoft.com/office/drawing/2014/main" val="3033398217"/>
                  </a:ext>
                </a:extLst>
              </a:tr>
              <a:tr h="370840">
                <a:tc>
                  <a:txBody>
                    <a:bodyPr/>
                    <a:lstStyle/>
                    <a:p>
                      <a:r>
                        <a:rPr lang="en-US" sz="1800" b="1" dirty="0"/>
                        <a:t>T4: Provide Objective LE</a:t>
                      </a:r>
                      <a:endParaRPr lang="en-AU" sz="1800" b="1"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solidFill>
                      <a:srgbClr val="FFC000"/>
                    </a:solidFill>
                  </a:tcPr>
                </a:tc>
                <a:tc>
                  <a:txBody>
                    <a:bodyPr/>
                    <a:lstStyle/>
                    <a:p>
                      <a:endParaRPr lang="en-AU" dirty="0"/>
                    </a:p>
                  </a:txBody>
                  <a:tcPr>
                    <a:solidFill>
                      <a:srgbClr val="FFC000"/>
                    </a:solidFill>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solidFill>
                      <a:srgbClr val="FFC000"/>
                    </a:solidFill>
                  </a:tcPr>
                </a:tc>
                <a:tc>
                  <a:txBody>
                    <a:bodyPr/>
                    <a:lstStyle/>
                    <a:p>
                      <a:endParaRPr lang="en-AU" dirty="0"/>
                    </a:p>
                  </a:txBody>
                  <a:tcPr>
                    <a:solidFill>
                      <a:srgbClr val="FFC000"/>
                    </a:solidFill>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2753306564"/>
                  </a:ext>
                </a:extLst>
              </a:tr>
              <a:tr h="370840">
                <a:tc>
                  <a:txBody>
                    <a:bodyPr/>
                    <a:lstStyle/>
                    <a:p>
                      <a:r>
                        <a:rPr lang="en-US" sz="1800" b="1" dirty="0"/>
                        <a:t>T5: Provide Objective SP</a:t>
                      </a:r>
                      <a:endParaRPr lang="en-AU" sz="1800" b="1"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noFill/>
                  </a:tcPr>
                </a:tc>
                <a:tc>
                  <a:txBody>
                    <a:bodyPr/>
                    <a:lstStyle/>
                    <a:p>
                      <a:endParaRPr lang="en-AU" dirty="0"/>
                    </a:p>
                  </a:txBody>
                  <a:tcPr>
                    <a:solidFill>
                      <a:srgbClr val="C00000"/>
                    </a:solidFill>
                  </a:tcPr>
                </a:tc>
                <a:tc>
                  <a:txBody>
                    <a:bodyPr/>
                    <a:lstStyle/>
                    <a:p>
                      <a:endParaRPr lang="en-AU" dirty="0"/>
                    </a:p>
                  </a:txBody>
                  <a:tcPr>
                    <a:solidFill>
                      <a:srgbClr val="C00000"/>
                    </a:solidFill>
                  </a:tcPr>
                </a:tc>
                <a:tc>
                  <a:txBody>
                    <a:bodyPr/>
                    <a:lstStyle/>
                    <a:p>
                      <a:endParaRPr lang="en-AU" dirty="0"/>
                    </a:p>
                  </a:txBody>
                  <a:tcPr/>
                </a:tc>
                <a:tc>
                  <a:txBody>
                    <a:bodyPr/>
                    <a:lstStyle/>
                    <a:p>
                      <a:endParaRPr lang="en-AU" dirty="0"/>
                    </a:p>
                  </a:txBody>
                  <a:tcPr/>
                </a:tc>
                <a:tc>
                  <a:txBody>
                    <a:bodyPr/>
                    <a:lstStyle/>
                    <a:p>
                      <a:endParaRPr lang="en-AU" dirty="0"/>
                    </a:p>
                  </a:txBody>
                  <a:tcPr>
                    <a:solidFill>
                      <a:srgbClr val="C00000"/>
                    </a:solidFill>
                  </a:tcPr>
                </a:tc>
                <a:tc>
                  <a:txBody>
                    <a:bodyPr/>
                    <a:lstStyle/>
                    <a:p>
                      <a:endParaRPr lang="en-AU" dirty="0"/>
                    </a:p>
                  </a:txBody>
                  <a:tcPr>
                    <a:solidFill>
                      <a:srgbClr val="C00000"/>
                    </a:solidFill>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3901154227"/>
                  </a:ext>
                </a:extLst>
              </a:tr>
              <a:tr h="370840">
                <a:tc>
                  <a:txBody>
                    <a:bodyPr/>
                    <a:lstStyle/>
                    <a:p>
                      <a:r>
                        <a:rPr lang="en-US" sz="1800" b="1" dirty="0"/>
                        <a:t>T6: Provide Personal LE</a:t>
                      </a:r>
                      <a:endParaRPr lang="en-AU" sz="1800" b="1"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solidFill>
                      <a:srgbClr val="66CCFF"/>
                    </a:solidFill>
                  </a:tcPr>
                </a:tc>
                <a:tc>
                  <a:txBody>
                    <a:bodyPr/>
                    <a:lstStyle/>
                    <a:p>
                      <a:endParaRPr lang="en-AU" dirty="0"/>
                    </a:p>
                  </a:txBody>
                  <a:tcPr>
                    <a:solidFill>
                      <a:srgbClr val="66CCFF"/>
                    </a:solidFill>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solidFill>
                      <a:srgbClr val="66CCFF"/>
                    </a:solidFill>
                  </a:tcPr>
                </a:tc>
                <a:tc>
                  <a:txBody>
                    <a:bodyPr/>
                    <a:lstStyle/>
                    <a:p>
                      <a:endParaRPr lang="en-AU" dirty="0"/>
                    </a:p>
                  </a:txBody>
                  <a:tcPr>
                    <a:solidFill>
                      <a:srgbClr val="66CCFF"/>
                    </a:solidFill>
                  </a:tcPr>
                </a:tc>
                <a:extLst>
                  <a:ext uri="{0D108BD9-81ED-4DB2-BD59-A6C34878D82A}">
                    <a16:rowId xmlns:a16="http://schemas.microsoft.com/office/drawing/2014/main" val="972292587"/>
                  </a:ext>
                </a:extLst>
              </a:tr>
              <a:tr h="370840">
                <a:tc>
                  <a:txBody>
                    <a:bodyPr/>
                    <a:lstStyle/>
                    <a:p>
                      <a:r>
                        <a:rPr lang="en-US" sz="1800" b="1" dirty="0"/>
                        <a:t>T7: Provide Personal SP</a:t>
                      </a:r>
                      <a:endParaRPr lang="en-AU" sz="1800" b="1" dirty="0"/>
                    </a:p>
                  </a:txBody>
                  <a:tcPr>
                    <a:lnB w="28575" cap="flat" cmpd="sng" algn="ctr">
                      <a:solidFill>
                        <a:schemeClr val="tx1"/>
                      </a:solidFill>
                      <a:prstDash val="solid"/>
                      <a:round/>
                      <a:headEnd type="none" w="med" len="med"/>
                      <a:tailEnd type="none" w="med" len="med"/>
                    </a:lnB>
                  </a:tcPr>
                </a:tc>
                <a:tc>
                  <a:txBody>
                    <a:bodyPr/>
                    <a:lstStyle/>
                    <a:p>
                      <a:endParaRPr lang="en-AU" dirty="0"/>
                    </a:p>
                  </a:txBody>
                  <a:tcPr>
                    <a:lnB w="28575" cap="flat" cmpd="sng" algn="ctr">
                      <a:solidFill>
                        <a:schemeClr val="tx1"/>
                      </a:solidFill>
                      <a:prstDash val="solid"/>
                      <a:round/>
                      <a:headEnd type="none" w="med" len="med"/>
                      <a:tailEnd type="none" w="med" len="med"/>
                    </a:lnB>
                  </a:tcPr>
                </a:tc>
                <a:tc>
                  <a:txBody>
                    <a:bodyPr/>
                    <a:lstStyle/>
                    <a:p>
                      <a:endParaRPr lang="en-AU" dirty="0"/>
                    </a:p>
                  </a:txBody>
                  <a:tcPr>
                    <a:lnB w="28575" cap="flat" cmpd="sng" algn="ctr">
                      <a:solidFill>
                        <a:schemeClr val="tx1"/>
                      </a:solidFill>
                      <a:prstDash val="solid"/>
                      <a:round/>
                      <a:headEnd type="none" w="med" len="med"/>
                      <a:tailEnd type="none" w="med" len="med"/>
                    </a:lnB>
                  </a:tcPr>
                </a:tc>
                <a:tc>
                  <a:txBody>
                    <a:bodyPr/>
                    <a:lstStyle/>
                    <a:p>
                      <a:endParaRPr lang="en-AU" dirty="0"/>
                    </a:p>
                  </a:txBody>
                  <a:tcPr>
                    <a:lnB w="28575" cap="flat" cmpd="sng" algn="ctr">
                      <a:solidFill>
                        <a:schemeClr val="tx1"/>
                      </a:solidFill>
                      <a:prstDash val="solid"/>
                      <a:round/>
                      <a:headEnd type="none" w="med" len="med"/>
                      <a:tailEnd type="none" w="med" len="med"/>
                    </a:lnB>
                  </a:tcPr>
                </a:tc>
                <a:tc>
                  <a:txBody>
                    <a:bodyPr/>
                    <a:lstStyle/>
                    <a:p>
                      <a:endParaRPr lang="en-AU" dirty="0"/>
                    </a:p>
                  </a:txBody>
                  <a:tcPr>
                    <a:lnB w="28575" cap="flat" cmpd="sng" algn="ctr">
                      <a:solidFill>
                        <a:schemeClr val="tx1"/>
                      </a:solidFill>
                      <a:prstDash val="solid"/>
                      <a:round/>
                      <a:headEnd type="none" w="med" len="med"/>
                      <a:tailEnd type="none" w="med" len="med"/>
                    </a:lnB>
                  </a:tcPr>
                </a:tc>
                <a:tc>
                  <a:txBody>
                    <a:bodyPr/>
                    <a:lstStyle/>
                    <a:p>
                      <a:endParaRPr lang="en-AU" dirty="0"/>
                    </a:p>
                  </a:txBody>
                  <a:tcPr>
                    <a:lnB w="28575" cap="flat" cmpd="sng" algn="ctr">
                      <a:solidFill>
                        <a:schemeClr val="tx1"/>
                      </a:solidFill>
                      <a:prstDash val="solid"/>
                      <a:round/>
                      <a:headEnd type="none" w="med" len="med"/>
                      <a:tailEnd type="none" w="med" len="med"/>
                    </a:lnB>
                  </a:tcPr>
                </a:tc>
                <a:tc>
                  <a:txBody>
                    <a:bodyPr/>
                    <a:lstStyle/>
                    <a:p>
                      <a:endParaRPr lang="en-AU" dirty="0"/>
                    </a:p>
                  </a:txBody>
                  <a:tcPr>
                    <a:lnB w="28575" cap="flat" cmpd="sng" algn="ctr">
                      <a:solidFill>
                        <a:schemeClr val="tx1"/>
                      </a:solidFill>
                      <a:prstDash val="solid"/>
                      <a:round/>
                      <a:headEnd type="none" w="med" len="med"/>
                      <a:tailEnd type="none" w="med" len="med"/>
                    </a:lnB>
                  </a:tcPr>
                </a:tc>
                <a:tc>
                  <a:txBody>
                    <a:bodyPr/>
                    <a:lstStyle/>
                    <a:p>
                      <a:endParaRPr lang="en-AU" dirty="0"/>
                    </a:p>
                  </a:txBody>
                  <a:tcPr>
                    <a:lnB w="28575" cap="flat" cmpd="sng" algn="ctr">
                      <a:solidFill>
                        <a:schemeClr val="tx1"/>
                      </a:solidFill>
                      <a:prstDash val="solid"/>
                      <a:round/>
                      <a:headEnd type="none" w="med" len="med"/>
                      <a:tailEnd type="none" w="med" len="med"/>
                    </a:lnB>
                  </a:tcPr>
                </a:tc>
                <a:tc>
                  <a:txBody>
                    <a:bodyPr/>
                    <a:lstStyle/>
                    <a:p>
                      <a:endParaRPr lang="en-AU" dirty="0"/>
                    </a:p>
                  </a:txBody>
                  <a:tcPr>
                    <a:lnB w="28575" cap="flat" cmpd="sng" algn="ctr">
                      <a:solidFill>
                        <a:schemeClr val="tx1"/>
                      </a:solidFill>
                      <a:prstDash val="solid"/>
                      <a:round/>
                      <a:headEnd type="none" w="med" len="med"/>
                      <a:tailEnd type="none" w="med" len="med"/>
                    </a:lnB>
                  </a:tcPr>
                </a:tc>
                <a:tc>
                  <a:txBody>
                    <a:bodyPr/>
                    <a:lstStyle/>
                    <a:p>
                      <a:endParaRPr lang="en-AU" dirty="0"/>
                    </a:p>
                  </a:txBody>
                  <a:tcPr>
                    <a:lnB w="28575" cap="flat" cmpd="sng" algn="ctr">
                      <a:solidFill>
                        <a:schemeClr val="tx1"/>
                      </a:solidFill>
                      <a:prstDash val="solid"/>
                      <a:round/>
                      <a:headEnd type="none" w="med" len="med"/>
                      <a:tailEnd type="none" w="med" len="med"/>
                    </a:lnB>
                  </a:tcPr>
                </a:tc>
                <a:tc>
                  <a:txBody>
                    <a:bodyPr/>
                    <a:lstStyle/>
                    <a:p>
                      <a:endParaRPr lang="en-AU" dirty="0"/>
                    </a:p>
                  </a:txBody>
                  <a:tcPr>
                    <a:lnB w="28575" cap="flat" cmpd="sng" algn="ctr">
                      <a:solidFill>
                        <a:schemeClr val="tx1"/>
                      </a:solidFill>
                      <a:prstDash val="solid"/>
                      <a:round/>
                      <a:headEnd type="none" w="med" len="med"/>
                      <a:tailEnd type="none" w="med" len="med"/>
                    </a:lnB>
                  </a:tcPr>
                </a:tc>
                <a:tc>
                  <a:txBody>
                    <a:bodyPr/>
                    <a:lstStyle/>
                    <a:p>
                      <a:endParaRPr lang="en-AU" dirty="0"/>
                    </a:p>
                  </a:txBody>
                  <a:tcPr>
                    <a:lnB w="28575" cap="flat" cmpd="sng" algn="ctr">
                      <a:solidFill>
                        <a:schemeClr val="tx1"/>
                      </a:solidFill>
                      <a:prstDash val="solid"/>
                      <a:round/>
                      <a:headEnd type="none" w="med" len="med"/>
                      <a:tailEnd type="none" w="med" len="med"/>
                    </a:lnB>
                  </a:tcPr>
                </a:tc>
                <a:tc>
                  <a:txBody>
                    <a:bodyPr/>
                    <a:lstStyle/>
                    <a:p>
                      <a:endParaRPr lang="en-AU" dirty="0"/>
                    </a:p>
                  </a:txBody>
                  <a:tcPr>
                    <a:lnB w="28575" cap="flat" cmpd="sng" algn="ctr">
                      <a:solidFill>
                        <a:schemeClr val="tx1"/>
                      </a:solidFill>
                      <a:prstDash val="solid"/>
                      <a:round/>
                      <a:headEnd type="none" w="med" len="med"/>
                      <a:tailEnd type="none" w="med" len="med"/>
                    </a:lnB>
                    <a:solidFill>
                      <a:srgbClr val="0066FF"/>
                    </a:solidFill>
                  </a:tcPr>
                </a:tc>
                <a:tc>
                  <a:txBody>
                    <a:bodyPr/>
                    <a:lstStyle/>
                    <a:p>
                      <a:endParaRPr lang="en-AU" dirty="0"/>
                    </a:p>
                  </a:txBody>
                  <a:tcPr>
                    <a:lnB w="28575" cap="flat" cmpd="sng" algn="ctr">
                      <a:solidFill>
                        <a:schemeClr val="tx1"/>
                      </a:solidFill>
                      <a:prstDash val="solid"/>
                      <a:round/>
                      <a:headEnd type="none" w="med" len="med"/>
                      <a:tailEnd type="none" w="med" len="med"/>
                    </a:lnB>
                    <a:solidFill>
                      <a:srgbClr val="0066FF"/>
                    </a:solidFill>
                  </a:tcPr>
                </a:tc>
                <a:tc>
                  <a:txBody>
                    <a:bodyPr/>
                    <a:lstStyle/>
                    <a:p>
                      <a:endParaRPr lang="en-AU" dirty="0"/>
                    </a:p>
                  </a:txBody>
                  <a:tcPr>
                    <a:lnB w="28575" cap="flat" cmpd="sng" algn="ctr">
                      <a:solidFill>
                        <a:schemeClr val="tx1"/>
                      </a:solidFill>
                      <a:prstDash val="solid"/>
                      <a:round/>
                      <a:headEnd type="none" w="med" len="med"/>
                      <a:tailEnd type="none" w="med" len="med"/>
                    </a:lnB>
                  </a:tcPr>
                </a:tc>
                <a:tc>
                  <a:txBody>
                    <a:bodyPr/>
                    <a:lstStyle/>
                    <a:p>
                      <a:endParaRPr lang="en-AU" dirty="0"/>
                    </a:p>
                  </a:txBody>
                  <a:tcPr>
                    <a:lnB w="28575" cap="flat" cmpd="sng" algn="ctr">
                      <a:solidFill>
                        <a:schemeClr val="tx1"/>
                      </a:solidFill>
                      <a:prstDash val="solid"/>
                      <a:round/>
                      <a:headEnd type="none" w="med" len="med"/>
                      <a:tailEnd type="none" w="med" len="med"/>
                    </a:lnB>
                  </a:tcPr>
                </a:tc>
                <a:tc>
                  <a:txBody>
                    <a:bodyPr/>
                    <a:lstStyle/>
                    <a:p>
                      <a:endParaRPr lang="en-AU" dirty="0"/>
                    </a:p>
                  </a:txBody>
                  <a:tcPr>
                    <a:lnB w="28575" cap="flat" cmpd="sng" algn="ctr">
                      <a:solidFill>
                        <a:schemeClr val="tx1"/>
                      </a:solidFill>
                      <a:prstDash val="solid"/>
                      <a:round/>
                      <a:headEnd type="none" w="med" len="med"/>
                      <a:tailEnd type="none" w="med" len="med"/>
                    </a:lnB>
                    <a:solidFill>
                      <a:srgbClr val="0066FF"/>
                    </a:solidFill>
                  </a:tcPr>
                </a:tc>
                <a:tc>
                  <a:txBody>
                    <a:bodyPr/>
                    <a:lstStyle/>
                    <a:p>
                      <a:endParaRPr lang="en-AU" dirty="0"/>
                    </a:p>
                  </a:txBody>
                  <a:tcPr>
                    <a:lnB w="28575" cap="flat" cmpd="sng" algn="ctr">
                      <a:solidFill>
                        <a:schemeClr val="tx1"/>
                      </a:solidFill>
                      <a:prstDash val="solid"/>
                      <a:round/>
                      <a:headEnd type="none" w="med" len="med"/>
                      <a:tailEnd type="none" w="med" len="med"/>
                    </a:lnB>
                    <a:solidFill>
                      <a:srgbClr val="0066FF"/>
                    </a:solidFill>
                  </a:tcPr>
                </a:tc>
                <a:extLst>
                  <a:ext uri="{0D108BD9-81ED-4DB2-BD59-A6C34878D82A}">
                    <a16:rowId xmlns:a16="http://schemas.microsoft.com/office/drawing/2014/main" val="4239631237"/>
                  </a:ext>
                </a:extLst>
              </a:tr>
              <a:tr h="370840">
                <a:tc>
                  <a:txBody>
                    <a:bodyPr/>
                    <a:lstStyle/>
                    <a:p>
                      <a:r>
                        <a:rPr lang="en-US" sz="1800" b="1" dirty="0"/>
                        <a:t>% INTEREST in lifetime income product compared to Control</a:t>
                      </a:r>
                      <a:endParaRPr lang="en-AU" sz="1800" b="1" dirty="0"/>
                    </a:p>
                  </a:txBody>
                  <a:tcPr>
                    <a:lnT w="28575" cap="flat" cmpd="sng" algn="ctr">
                      <a:solidFill>
                        <a:schemeClr val="tx1"/>
                      </a:solidFill>
                      <a:prstDash val="solid"/>
                      <a:round/>
                      <a:headEnd type="none" w="med" len="med"/>
                      <a:tailEnd type="none" w="med" len="med"/>
                    </a:lnT>
                  </a:tcPr>
                </a:tc>
                <a:tc>
                  <a:txBody>
                    <a:bodyPr/>
                    <a:lstStyle/>
                    <a:p>
                      <a:pPr algn="ctr" fontAlgn="ctr"/>
                      <a:endParaRPr lang="en-AU" sz="2000" b="0" i="0" u="none" strike="noStrike" dirty="0">
                        <a:solidFill>
                          <a:srgbClr val="000000"/>
                        </a:solidFill>
                        <a:effectLst/>
                        <a:latin typeface="+mn-lt"/>
                      </a:endParaRPr>
                    </a:p>
                  </a:txBody>
                  <a:tcPr marL="6350" marR="6350" marT="6350" marB="0" anchor="ctr">
                    <a:lnT w="28575" cap="flat" cmpd="sng" algn="ctr">
                      <a:solidFill>
                        <a:schemeClr val="tx1"/>
                      </a:solidFill>
                      <a:prstDash val="solid"/>
                      <a:round/>
                      <a:headEnd type="none" w="med" len="med"/>
                      <a:tailEnd type="none" w="med" len="med"/>
                    </a:lnT>
                  </a:tcPr>
                </a:tc>
                <a:tc>
                  <a:txBody>
                    <a:bodyPr/>
                    <a:lstStyle/>
                    <a:p>
                      <a:pPr algn="ctr" fontAlgn="ctr"/>
                      <a:r>
                        <a:rPr lang="en-US" sz="2000" b="1" i="0" u="none" strike="noStrike" dirty="0">
                          <a:solidFill>
                            <a:srgbClr val="000000"/>
                          </a:solidFill>
                          <a:effectLst/>
                          <a:latin typeface="+mn-lt"/>
                        </a:rPr>
                        <a:t>1.4</a:t>
                      </a:r>
                      <a:endParaRPr lang="en-AU" sz="2000" b="1" i="0" u="none" strike="noStrike" dirty="0">
                        <a:solidFill>
                          <a:srgbClr val="000000"/>
                        </a:solidFill>
                        <a:effectLst/>
                        <a:latin typeface="+mn-lt"/>
                      </a:endParaRPr>
                    </a:p>
                  </a:txBody>
                  <a:tcPr marL="6350" marR="6350" marT="6350" marB="0" anchor="ctr">
                    <a:lnT w="28575" cap="flat" cmpd="sng" algn="ctr">
                      <a:solidFill>
                        <a:schemeClr val="tx1"/>
                      </a:solidFill>
                      <a:prstDash val="solid"/>
                      <a:round/>
                      <a:headEnd type="none" w="med" len="med"/>
                      <a:tailEnd type="none" w="med" len="med"/>
                    </a:lnT>
                  </a:tcPr>
                </a:tc>
                <a:tc>
                  <a:txBody>
                    <a:bodyPr/>
                    <a:lstStyle/>
                    <a:p>
                      <a:pPr algn="ctr" fontAlgn="ctr"/>
                      <a:r>
                        <a:rPr lang="en-US" sz="2000" b="1" i="0" u="none" strike="noStrike" dirty="0">
                          <a:solidFill>
                            <a:srgbClr val="000000"/>
                          </a:solidFill>
                          <a:effectLst/>
                          <a:latin typeface="+mn-lt"/>
                        </a:rPr>
                        <a:t>-1.0</a:t>
                      </a:r>
                      <a:endParaRPr lang="en-AU" sz="2000" b="1" i="0" u="none" strike="noStrike" dirty="0">
                        <a:solidFill>
                          <a:srgbClr val="000000"/>
                        </a:solidFill>
                        <a:effectLst/>
                        <a:latin typeface="+mn-lt"/>
                      </a:endParaRPr>
                    </a:p>
                  </a:txBody>
                  <a:tcPr marL="6350" marR="6350" marT="6350" marB="0" anchor="ctr">
                    <a:lnT w="28575" cap="flat" cmpd="sng" algn="ctr">
                      <a:solidFill>
                        <a:schemeClr val="tx1"/>
                      </a:solidFill>
                      <a:prstDash val="solid"/>
                      <a:round/>
                      <a:headEnd type="none" w="med" len="med"/>
                      <a:tailEnd type="none" w="med" len="med"/>
                    </a:lnT>
                  </a:tcPr>
                </a:tc>
                <a:tc>
                  <a:txBody>
                    <a:bodyPr/>
                    <a:lstStyle/>
                    <a:p>
                      <a:pPr algn="ctr" fontAlgn="ctr"/>
                      <a:r>
                        <a:rPr lang="en-US" sz="2000" b="1" i="0" u="none" strike="noStrike" dirty="0">
                          <a:solidFill>
                            <a:srgbClr val="000000"/>
                          </a:solidFill>
                          <a:effectLst/>
                          <a:latin typeface="+mn-lt"/>
                        </a:rPr>
                        <a:t>3.2</a:t>
                      </a:r>
                      <a:endParaRPr lang="en-AU" sz="2000" b="1" i="0" u="none" strike="noStrike" dirty="0">
                        <a:solidFill>
                          <a:srgbClr val="000000"/>
                        </a:solidFill>
                        <a:effectLst/>
                        <a:latin typeface="+mn-lt"/>
                      </a:endParaRPr>
                    </a:p>
                  </a:txBody>
                  <a:tcPr marL="6350" marR="6350" marT="6350" marB="0" anchor="ctr">
                    <a:lnT w="28575" cap="flat" cmpd="sng" algn="ctr">
                      <a:solidFill>
                        <a:schemeClr val="tx1"/>
                      </a:solidFill>
                      <a:prstDash val="solid"/>
                      <a:round/>
                      <a:headEnd type="none" w="med" len="med"/>
                      <a:tailEnd type="none" w="med" len="med"/>
                    </a:lnT>
                  </a:tcPr>
                </a:tc>
                <a:tc>
                  <a:txBody>
                    <a:bodyPr/>
                    <a:lstStyle/>
                    <a:p>
                      <a:pPr algn="ctr" fontAlgn="ctr"/>
                      <a:r>
                        <a:rPr lang="en-US" sz="2000" b="1" i="0" u="none" strike="noStrike" dirty="0">
                          <a:solidFill>
                            <a:srgbClr val="000000"/>
                          </a:solidFill>
                          <a:effectLst/>
                          <a:latin typeface="+mn-lt"/>
                        </a:rPr>
                        <a:t>1.8</a:t>
                      </a:r>
                      <a:endParaRPr lang="en-AU" sz="2000" b="1" i="0" u="none" strike="noStrike" dirty="0">
                        <a:solidFill>
                          <a:srgbClr val="000000"/>
                        </a:solidFill>
                        <a:effectLst/>
                        <a:latin typeface="+mn-lt"/>
                      </a:endParaRPr>
                    </a:p>
                  </a:txBody>
                  <a:tcPr marL="6350" marR="6350" marT="6350" marB="0" anchor="ctr">
                    <a:lnT w="28575" cap="flat" cmpd="sng" algn="ctr">
                      <a:solidFill>
                        <a:schemeClr val="tx1"/>
                      </a:solidFill>
                      <a:prstDash val="solid"/>
                      <a:round/>
                      <a:headEnd type="none" w="med" len="med"/>
                      <a:tailEnd type="none" w="med" len="med"/>
                    </a:lnT>
                  </a:tcPr>
                </a:tc>
                <a:tc>
                  <a:txBody>
                    <a:bodyPr/>
                    <a:lstStyle/>
                    <a:p>
                      <a:pPr algn="ctr" fontAlgn="ctr"/>
                      <a:r>
                        <a:rPr lang="en-US" sz="2000" b="1" i="0" u="none" strike="noStrike" dirty="0">
                          <a:solidFill>
                            <a:srgbClr val="000000"/>
                          </a:solidFill>
                          <a:effectLst/>
                          <a:latin typeface="+mn-lt"/>
                        </a:rPr>
                        <a:t>11.8</a:t>
                      </a:r>
                      <a:endParaRPr lang="en-AU" sz="2000" b="1" i="0" u="none" strike="noStrike" dirty="0">
                        <a:solidFill>
                          <a:srgbClr val="000000"/>
                        </a:solidFill>
                        <a:effectLst/>
                        <a:latin typeface="+mn-lt"/>
                      </a:endParaRPr>
                    </a:p>
                  </a:txBody>
                  <a:tcPr marL="6350" marR="6350" marT="6350" marB="0" anchor="ctr">
                    <a:lnT w="28575" cap="flat" cmpd="sng" algn="ctr">
                      <a:solidFill>
                        <a:schemeClr val="tx1"/>
                      </a:solidFill>
                      <a:prstDash val="solid"/>
                      <a:round/>
                      <a:headEnd type="none" w="med" len="med"/>
                      <a:tailEnd type="none" w="med" len="med"/>
                    </a:lnT>
                  </a:tcPr>
                </a:tc>
                <a:tc>
                  <a:txBody>
                    <a:bodyPr/>
                    <a:lstStyle/>
                    <a:p>
                      <a:pPr algn="ctr" fontAlgn="ctr"/>
                      <a:r>
                        <a:rPr lang="en-US" sz="2000" b="1" i="0" u="none" strike="noStrike" dirty="0">
                          <a:solidFill>
                            <a:srgbClr val="000000"/>
                          </a:solidFill>
                          <a:effectLst/>
                          <a:latin typeface="+mn-lt"/>
                        </a:rPr>
                        <a:t>15.9</a:t>
                      </a:r>
                      <a:endParaRPr lang="en-AU" sz="2000" b="1" i="0" u="none" strike="noStrike" dirty="0">
                        <a:solidFill>
                          <a:srgbClr val="000000"/>
                        </a:solidFill>
                        <a:effectLst/>
                        <a:latin typeface="+mn-lt"/>
                      </a:endParaRPr>
                    </a:p>
                  </a:txBody>
                  <a:tcPr marL="6350" marR="6350" marT="6350" marB="0" anchor="ctr">
                    <a:lnT w="28575" cap="flat" cmpd="sng" algn="ctr">
                      <a:solidFill>
                        <a:schemeClr val="tx1"/>
                      </a:solidFill>
                      <a:prstDash val="solid"/>
                      <a:round/>
                      <a:headEnd type="none" w="med" len="med"/>
                      <a:tailEnd type="none" w="med" len="med"/>
                    </a:lnT>
                  </a:tcPr>
                </a:tc>
                <a:tc>
                  <a:txBody>
                    <a:bodyPr/>
                    <a:lstStyle/>
                    <a:p>
                      <a:pPr algn="ctr" fontAlgn="ctr"/>
                      <a:r>
                        <a:rPr lang="en-US" sz="2000" b="1" i="0" u="none" strike="noStrike" dirty="0">
                          <a:solidFill>
                            <a:srgbClr val="000000"/>
                          </a:solidFill>
                          <a:effectLst/>
                          <a:latin typeface="+mn-lt"/>
                        </a:rPr>
                        <a:t>-4.2</a:t>
                      </a:r>
                      <a:endParaRPr lang="en-AU" sz="2000" b="1" i="0" u="none" strike="noStrike" dirty="0">
                        <a:solidFill>
                          <a:srgbClr val="000000"/>
                        </a:solidFill>
                        <a:effectLst/>
                        <a:latin typeface="+mn-lt"/>
                      </a:endParaRPr>
                    </a:p>
                  </a:txBody>
                  <a:tcPr marL="6350" marR="6350" marT="6350" marB="0" anchor="ctr">
                    <a:lnT w="28575" cap="flat" cmpd="sng" algn="ctr">
                      <a:solidFill>
                        <a:schemeClr val="tx1"/>
                      </a:solidFill>
                      <a:prstDash val="solid"/>
                      <a:round/>
                      <a:headEnd type="none" w="med" len="med"/>
                      <a:tailEnd type="none" w="med" len="med"/>
                    </a:lnT>
                  </a:tcPr>
                </a:tc>
                <a:tc>
                  <a:txBody>
                    <a:bodyPr/>
                    <a:lstStyle/>
                    <a:p>
                      <a:pPr algn="ctr" fontAlgn="ctr"/>
                      <a:r>
                        <a:rPr lang="en-US" sz="2000" b="1" i="0" u="none" strike="noStrike" dirty="0">
                          <a:solidFill>
                            <a:srgbClr val="000000"/>
                          </a:solidFill>
                          <a:effectLst/>
                          <a:latin typeface="+mn-lt"/>
                        </a:rPr>
                        <a:t>5.6</a:t>
                      </a:r>
                      <a:endParaRPr lang="en-AU" sz="2000" b="1" i="0" u="none" strike="noStrike" dirty="0">
                        <a:solidFill>
                          <a:srgbClr val="000000"/>
                        </a:solidFill>
                        <a:effectLst/>
                        <a:latin typeface="+mn-lt"/>
                      </a:endParaRPr>
                    </a:p>
                  </a:txBody>
                  <a:tcPr marL="6350" marR="6350" marT="6350" marB="0" anchor="ctr">
                    <a:lnT w="28575" cap="flat" cmpd="sng" algn="ctr">
                      <a:solidFill>
                        <a:schemeClr val="tx1"/>
                      </a:solidFill>
                      <a:prstDash val="solid"/>
                      <a:round/>
                      <a:headEnd type="none" w="med" len="med"/>
                      <a:tailEnd type="none" w="med" len="med"/>
                    </a:lnT>
                  </a:tcPr>
                </a:tc>
                <a:tc>
                  <a:txBody>
                    <a:bodyPr/>
                    <a:lstStyle/>
                    <a:p>
                      <a:pPr algn="ctr" fontAlgn="ctr"/>
                      <a:r>
                        <a:rPr lang="en-US" sz="2000" b="1" i="0" u="none" strike="noStrike" dirty="0">
                          <a:solidFill>
                            <a:srgbClr val="000000"/>
                          </a:solidFill>
                          <a:effectLst/>
                          <a:latin typeface="+mn-lt"/>
                        </a:rPr>
                        <a:t>7.7</a:t>
                      </a:r>
                      <a:endParaRPr lang="en-AU" sz="2000" b="1" i="0" u="none" strike="noStrike" dirty="0">
                        <a:solidFill>
                          <a:srgbClr val="000000"/>
                        </a:solidFill>
                        <a:effectLst/>
                        <a:latin typeface="+mn-lt"/>
                      </a:endParaRPr>
                    </a:p>
                  </a:txBody>
                  <a:tcPr marL="6350" marR="6350" marT="6350" marB="0" anchor="ctr">
                    <a:lnT w="28575" cap="flat" cmpd="sng" algn="ctr">
                      <a:solidFill>
                        <a:schemeClr val="tx1"/>
                      </a:solidFill>
                      <a:prstDash val="solid"/>
                      <a:round/>
                      <a:headEnd type="none" w="med" len="med"/>
                      <a:tailEnd type="none" w="med" len="med"/>
                    </a:lnT>
                  </a:tcPr>
                </a:tc>
                <a:tc>
                  <a:txBody>
                    <a:bodyPr/>
                    <a:lstStyle/>
                    <a:p>
                      <a:pPr algn="ctr" fontAlgn="ctr"/>
                      <a:r>
                        <a:rPr lang="en-US" sz="2000" b="1" i="0" u="none" strike="noStrike" dirty="0">
                          <a:solidFill>
                            <a:srgbClr val="000000"/>
                          </a:solidFill>
                          <a:effectLst/>
                          <a:latin typeface="+mn-lt"/>
                        </a:rPr>
                        <a:t>2.8</a:t>
                      </a:r>
                      <a:endParaRPr lang="en-AU" sz="2000" b="1" i="0" u="none" strike="noStrike" dirty="0">
                        <a:solidFill>
                          <a:srgbClr val="000000"/>
                        </a:solidFill>
                        <a:effectLst/>
                        <a:latin typeface="+mn-lt"/>
                      </a:endParaRPr>
                    </a:p>
                  </a:txBody>
                  <a:tcPr marL="6350" marR="6350" marT="6350" marB="0" anchor="ctr">
                    <a:lnT w="28575" cap="flat" cmpd="sng" algn="ctr">
                      <a:solidFill>
                        <a:schemeClr val="tx1"/>
                      </a:solidFill>
                      <a:prstDash val="solid"/>
                      <a:round/>
                      <a:headEnd type="none" w="med" len="med"/>
                      <a:tailEnd type="none" w="med" len="med"/>
                    </a:lnT>
                  </a:tcPr>
                </a:tc>
                <a:tc>
                  <a:txBody>
                    <a:bodyPr/>
                    <a:lstStyle/>
                    <a:p>
                      <a:pPr algn="ctr" fontAlgn="ctr"/>
                      <a:r>
                        <a:rPr lang="en-US" sz="2000" b="1" i="0" u="none" strike="noStrike" dirty="0">
                          <a:solidFill>
                            <a:srgbClr val="000000"/>
                          </a:solidFill>
                          <a:effectLst/>
                          <a:latin typeface="+mn-lt"/>
                        </a:rPr>
                        <a:t>6.3</a:t>
                      </a:r>
                      <a:endParaRPr lang="en-AU" sz="2000" b="1" i="0" u="none" strike="noStrike" dirty="0">
                        <a:solidFill>
                          <a:srgbClr val="000000"/>
                        </a:solidFill>
                        <a:effectLst/>
                        <a:latin typeface="+mn-lt"/>
                      </a:endParaRPr>
                    </a:p>
                  </a:txBody>
                  <a:tcPr marL="6350" marR="6350" marT="6350" marB="0" anchor="ctr">
                    <a:lnT w="28575" cap="flat" cmpd="sng" algn="ctr">
                      <a:solidFill>
                        <a:schemeClr val="tx1"/>
                      </a:solidFill>
                      <a:prstDash val="solid"/>
                      <a:round/>
                      <a:headEnd type="none" w="med" len="med"/>
                      <a:tailEnd type="none" w="med" len="med"/>
                    </a:lnT>
                    <a:noFill/>
                  </a:tcPr>
                </a:tc>
                <a:tc>
                  <a:txBody>
                    <a:bodyPr/>
                    <a:lstStyle/>
                    <a:p>
                      <a:pPr algn="ctr" fontAlgn="ctr"/>
                      <a:r>
                        <a:rPr lang="en-US" sz="2000" b="1" i="0" u="none" strike="noStrike" dirty="0">
                          <a:solidFill>
                            <a:srgbClr val="000000"/>
                          </a:solidFill>
                          <a:effectLst/>
                          <a:latin typeface="+mn-lt"/>
                        </a:rPr>
                        <a:t>5.6</a:t>
                      </a:r>
                      <a:endParaRPr lang="en-AU" sz="2000" b="1" i="0" u="none" strike="noStrike" dirty="0">
                        <a:solidFill>
                          <a:srgbClr val="000000"/>
                        </a:solidFill>
                        <a:effectLst/>
                        <a:latin typeface="+mn-lt"/>
                      </a:endParaRPr>
                    </a:p>
                  </a:txBody>
                  <a:tcPr marL="6350" marR="6350" marT="6350" marB="0" anchor="ctr">
                    <a:lnT w="28575" cap="flat" cmpd="sng" algn="ctr">
                      <a:solidFill>
                        <a:schemeClr val="tx1"/>
                      </a:solidFill>
                      <a:prstDash val="solid"/>
                      <a:round/>
                      <a:headEnd type="none" w="med" len="med"/>
                      <a:tailEnd type="none" w="med" len="med"/>
                    </a:lnT>
                    <a:noFill/>
                  </a:tcPr>
                </a:tc>
                <a:tc>
                  <a:txBody>
                    <a:bodyPr/>
                    <a:lstStyle/>
                    <a:p>
                      <a:pPr algn="ctr" fontAlgn="ctr"/>
                      <a:r>
                        <a:rPr lang="en-US" sz="2000" b="1" i="0" u="none" strike="noStrike" dirty="0">
                          <a:solidFill>
                            <a:srgbClr val="000000"/>
                          </a:solidFill>
                          <a:effectLst/>
                          <a:latin typeface="+mn-lt"/>
                        </a:rPr>
                        <a:t>19.4</a:t>
                      </a:r>
                      <a:endParaRPr lang="en-AU" sz="2000" b="1" i="0" u="none" strike="noStrike" dirty="0">
                        <a:solidFill>
                          <a:srgbClr val="000000"/>
                        </a:solidFill>
                        <a:effectLst/>
                        <a:latin typeface="+mn-lt"/>
                      </a:endParaRPr>
                    </a:p>
                  </a:txBody>
                  <a:tcPr marL="6350" marR="6350" marT="6350" marB="0" anchor="ctr">
                    <a:lnT w="28575" cap="flat" cmpd="sng" algn="ctr">
                      <a:solidFill>
                        <a:schemeClr val="tx1"/>
                      </a:solidFill>
                      <a:prstDash val="solid"/>
                      <a:round/>
                      <a:headEnd type="none" w="med" len="med"/>
                      <a:tailEnd type="none" w="med" len="med"/>
                    </a:lnT>
                    <a:noFill/>
                  </a:tcPr>
                </a:tc>
                <a:tc>
                  <a:txBody>
                    <a:bodyPr/>
                    <a:lstStyle/>
                    <a:p>
                      <a:pPr algn="ctr" fontAlgn="ctr"/>
                      <a:r>
                        <a:rPr lang="en-US" sz="2000" b="1" i="0" u="none" strike="noStrike" dirty="0">
                          <a:solidFill>
                            <a:srgbClr val="000000"/>
                          </a:solidFill>
                          <a:effectLst/>
                          <a:latin typeface="+mn-lt"/>
                        </a:rPr>
                        <a:t>15.5</a:t>
                      </a:r>
                      <a:endParaRPr lang="en-AU" sz="2000" b="1" i="0" u="none" strike="noStrike" dirty="0">
                        <a:solidFill>
                          <a:srgbClr val="000000"/>
                        </a:solidFill>
                        <a:effectLst/>
                        <a:latin typeface="+mn-lt"/>
                      </a:endParaRPr>
                    </a:p>
                  </a:txBody>
                  <a:tcPr marL="6350" marR="6350" marT="6350" marB="0" anchor="ctr">
                    <a:lnT w="28575" cap="flat" cmpd="sng" algn="ctr">
                      <a:solidFill>
                        <a:schemeClr val="tx1"/>
                      </a:solidFill>
                      <a:prstDash val="solid"/>
                      <a:round/>
                      <a:headEnd type="none" w="med" len="med"/>
                      <a:tailEnd type="none" w="med" len="med"/>
                    </a:lnT>
                    <a:noFill/>
                  </a:tcPr>
                </a:tc>
                <a:tc>
                  <a:txBody>
                    <a:bodyPr/>
                    <a:lstStyle/>
                    <a:p>
                      <a:pPr algn="ctr" fontAlgn="ctr"/>
                      <a:r>
                        <a:rPr lang="en-US" sz="2000" b="1" i="0" u="none" strike="noStrike" dirty="0">
                          <a:solidFill>
                            <a:srgbClr val="000000"/>
                          </a:solidFill>
                          <a:effectLst/>
                          <a:latin typeface="+mn-lt"/>
                        </a:rPr>
                        <a:t>-4.2</a:t>
                      </a:r>
                      <a:endParaRPr lang="en-AU" sz="2000" b="1" i="0" u="none" strike="noStrike" dirty="0">
                        <a:solidFill>
                          <a:srgbClr val="000000"/>
                        </a:solidFill>
                        <a:effectLst/>
                        <a:latin typeface="+mn-lt"/>
                      </a:endParaRPr>
                    </a:p>
                  </a:txBody>
                  <a:tcPr marL="6350" marR="6350" marT="6350" marB="0" anchor="ctr">
                    <a:lnT w="28575" cap="flat" cmpd="sng" algn="ctr">
                      <a:solidFill>
                        <a:schemeClr val="tx1"/>
                      </a:solidFill>
                      <a:prstDash val="solid"/>
                      <a:round/>
                      <a:headEnd type="none" w="med" len="med"/>
                      <a:tailEnd type="none" w="med" len="med"/>
                    </a:lnT>
                    <a:noFill/>
                  </a:tcPr>
                </a:tc>
                <a:tc>
                  <a:txBody>
                    <a:bodyPr/>
                    <a:lstStyle/>
                    <a:p>
                      <a:pPr algn="ctr" fontAlgn="ctr"/>
                      <a:r>
                        <a:rPr lang="en-US" sz="2000" b="1" i="0" u="none" strike="noStrike" dirty="0">
                          <a:solidFill>
                            <a:srgbClr val="000000"/>
                          </a:solidFill>
                          <a:effectLst/>
                          <a:latin typeface="+mn-lt"/>
                        </a:rPr>
                        <a:t>-1.0</a:t>
                      </a:r>
                      <a:endParaRPr lang="en-AU" sz="2000" b="1" i="0" u="none" strike="noStrike" dirty="0">
                        <a:solidFill>
                          <a:srgbClr val="000000"/>
                        </a:solidFill>
                        <a:effectLst/>
                        <a:latin typeface="+mn-lt"/>
                      </a:endParaRPr>
                    </a:p>
                  </a:txBody>
                  <a:tcPr marL="6350" marR="6350" marT="6350" marB="0" anchor="ctr">
                    <a:lnT w="28575"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940658598"/>
                  </a:ext>
                </a:extLst>
              </a:tr>
            </a:tbl>
          </a:graphicData>
        </a:graphic>
      </p:graphicFrame>
      <p:sp>
        <p:nvSpPr>
          <p:cNvPr id="3" name="TextBox 2">
            <a:extLst>
              <a:ext uri="{FF2B5EF4-FFF2-40B4-BE49-F238E27FC236}">
                <a16:creationId xmlns:a16="http://schemas.microsoft.com/office/drawing/2014/main" id="{2EAC11F9-48FB-C920-2D0D-1DC58591CE99}"/>
              </a:ext>
            </a:extLst>
          </p:cNvPr>
          <p:cNvSpPr txBox="1"/>
          <p:nvPr/>
        </p:nvSpPr>
        <p:spPr>
          <a:xfrm>
            <a:off x="9871113" y="5241621"/>
            <a:ext cx="598241" cy="400110"/>
          </a:xfrm>
          <a:prstGeom prst="rect">
            <a:avLst/>
          </a:prstGeom>
          <a:noFill/>
        </p:spPr>
        <p:txBody>
          <a:bodyPr wrap="none" rtlCol="0">
            <a:spAutoFit/>
          </a:bodyPr>
          <a:lstStyle/>
          <a:p>
            <a:r>
              <a:rPr lang="en-US" sz="2000" dirty="0"/>
              <a:t>[**]</a:t>
            </a:r>
            <a:endParaRPr lang="en-AU" sz="2000" dirty="0"/>
          </a:p>
        </p:txBody>
      </p:sp>
      <p:sp>
        <p:nvSpPr>
          <p:cNvPr id="6" name="TextBox 5">
            <a:extLst>
              <a:ext uri="{FF2B5EF4-FFF2-40B4-BE49-F238E27FC236}">
                <a16:creationId xmlns:a16="http://schemas.microsoft.com/office/drawing/2014/main" id="{E4161D9D-BBEF-4869-080B-A653BA544DDC}"/>
              </a:ext>
            </a:extLst>
          </p:cNvPr>
          <p:cNvSpPr txBox="1"/>
          <p:nvPr/>
        </p:nvSpPr>
        <p:spPr>
          <a:xfrm>
            <a:off x="10510091" y="5256283"/>
            <a:ext cx="470000" cy="400110"/>
          </a:xfrm>
          <a:prstGeom prst="rect">
            <a:avLst/>
          </a:prstGeom>
          <a:noFill/>
        </p:spPr>
        <p:txBody>
          <a:bodyPr wrap="none" rtlCol="0">
            <a:spAutoFit/>
          </a:bodyPr>
          <a:lstStyle/>
          <a:p>
            <a:r>
              <a:rPr lang="en-US" sz="2000" dirty="0"/>
              <a:t>[*]</a:t>
            </a:r>
            <a:endParaRPr lang="en-AU" sz="2000" dirty="0"/>
          </a:p>
        </p:txBody>
      </p:sp>
      <p:sp>
        <p:nvSpPr>
          <p:cNvPr id="7" name="Rectangle: Rounded Corners 6">
            <a:extLst>
              <a:ext uri="{FF2B5EF4-FFF2-40B4-BE49-F238E27FC236}">
                <a16:creationId xmlns:a16="http://schemas.microsoft.com/office/drawing/2014/main" id="{520AD52E-8130-C35A-7679-833CCEC88033}"/>
              </a:ext>
            </a:extLst>
          </p:cNvPr>
          <p:cNvSpPr/>
          <p:nvPr/>
        </p:nvSpPr>
        <p:spPr>
          <a:xfrm>
            <a:off x="5475383" y="1178805"/>
            <a:ext cx="1233889" cy="4417764"/>
          </a:xfrm>
          <a:prstGeom prst="round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Rounded Corners 8">
            <a:extLst>
              <a:ext uri="{FF2B5EF4-FFF2-40B4-BE49-F238E27FC236}">
                <a16:creationId xmlns:a16="http://schemas.microsoft.com/office/drawing/2014/main" id="{C105A2B1-0604-8CD4-E348-1C1DCC214D09}"/>
              </a:ext>
            </a:extLst>
          </p:cNvPr>
          <p:cNvSpPr/>
          <p:nvPr/>
        </p:nvSpPr>
        <p:spPr>
          <a:xfrm>
            <a:off x="9781142" y="1174460"/>
            <a:ext cx="1233889" cy="4417764"/>
          </a:xfrm>
          <a:prstGeom prst="round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Rectangle: Rounded Corners 9">
            <a:extLst>
              <a:ext uri="{FF2B5EF4-FFF2-40B4-BE49-F238E27FC236}">
                <a16:creationId xmlns:a16="http://schemas.microsoft.com/office/drawing/2014/main" id="{61D8DCCF-42DD-0623-3D2C-A05D235C80DA}"/>
              </a:ext>
            </a:extLst>
          </p:cNvPr>
          <p:cNvSpPr/>
          <p:nvPr/>
        </p:nvSpPr>
        <p:spPr>
          <a:xfrm>
            <a:off x="7628262" y="1180061"/>
            <a:ext cx="1233889" cy="4417764"/>
          </a:xfrm>
          <a:prstGeom prst="round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TextBox 10">
            <a:extLst>
              <a:ext uri="{FF2B5EF4-FFF2-40B4-BE49-F238E27FC236}">
                <a16:creationId xmlns:a16="http://schemas.microsoft.com/office/drawing/2014/main" id="{192D66F4-0FE9-7F95-E672-B00217DC62AD}"/>
              </a:ext>
            </a:extLst>
          </p:cNvPr>
          <p:cNvSpPr txBox="1"/>
          <p:nvPr/>
        </p:nvSpPr>
        <p:spPr>
          <a:xfrm>
            <a:off x="88135" y="5637553"/>
            <a:ext cx="12234494" cy="830997"/>
          </a:xfrm>
          <a:prstGeom prst="rect">
            <a:avLst/>
          </a:prstGeom>
          <a:noFill/>
        </p:spPr>
        <p:txBody>
          <a:bodyPr wrap="square" rtlCol="0">
            <a:spAutoFit/>
          </a:bodyPr>
          <a:lstStyle/>
          <a:p>
            <a:r>
              <a:rPr lang="en-US" sz="2400" dirty="0">
                <a:solidFill>
                  <a:srgbClr val="C00000"/>
                </a:solidFill>
              </a:rPr>
              <a:t>For example – elicitation of Subjective LE and Subjective SP and provision of Objective LE and Objective SSP </a:t>
            </a:r>
            <a:r>
              <a:rPr lang="en-US" sz="2400" dirty="0">
                <a:solidFill>
                  <a:srgbClr val="C00000"/>
                </a:solidFill>
                <a:sym typeface="Wingdings" panose="05000000000000000000" pitchFamily="2" charset="2"/>
              </a:rPr>
              <a:t> 19.4% higher INTEREST in lifetime income product compared to control </a:t>
            </a:r>
            <a:endParaRPr lang="en-AU" sz="2400" dirty="0">
              <a:solidFill>
                <a:srgbClr val="C00000"/>
              </a:solidFill>
            </a:endParaRPr>
          </a:p>
        </p:txBody>
      </p:sp>
      <p:sp>
        <p:nvSpPr>
          <p:cNvPr id="12" name="Rectangle: Rounded Corners 11">
            <a:extLst>
              <a:ext uri="{FF2B5EF4-FFF2-40B4-BE49-F238E27FC236}">
                <a16:creationId xmlns:a16="http://schemas.microsoft.com/office/drawing/2014/main" id="{3562AF28-BA09-FE0B-DD69-4E45AA08539F}"/>
              </a:ext>
            </a:extLst>
          </p:cNvPr>
          <p:cNvSpPr/>
          <p:nvPr/>
        </p:nvSpPr>
        <p:spPr>
          <a:xfrm>
            <a:off x="0" y="2762054"/>
            <a:ext cx="12103865" cy="830997"/>
          </a:xfrm>
          <a:prstGeom prst="roundRect">
            <a:avLst/>
          </a:prstGeom>
          <a:noFill/>
          <a:ln w="38100">
            <a:solidFill>
              <a:srgbClr val="00FF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105113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7D335-8ED4-347B-F229-6E83AF72B0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C41F9D-7839-8A37-BFB3-E11D695ACA1D}"/>
              </a:ext>
            </a:extLst>
          </p:cNvPr>
          <p:cNvSpPr>
            <a:spLocks noGrp="1"/>
          </p:cNvSpPr>
          <p:nvPr>
            <p:ph type="title"/>
          </p:nvPr>
        </p:nvSpPr>
        <p:spPr>
          <a:xfrm>
            <a:off x="326848" y="288389"/>
            <a:ext cx="11557175" cy="1276006"/>
          </a:xfrm>
        </p:spPr>
        <p:txBody>
          <a:bodyPr>
            <a:noAutofit/>
          </a:bodyPr>
          <a:lstStyle/>
          <a:p>
            <a:r>
              <a:rPr lang="en-US" sz="3200" dirty="0"/>
              <a:t>That provision of longevity information enhances INTEREST in lifetime income products is confirmed by regression analysis</a:t>
            </a:r>
          </a:p>
        </p:txBody>
      </p:sp>
      <p:sp>
        <p:nvSpPr>
          <p:cNvPr id="4" name="Slide Number Placeholder 3">
            <a:extLst>
              <a:ext uri="{FF2B5EF4-FFF2-40B4-BE49-F238E27FC236}">
                <a16:creationId xmlns:a16="http://schemas.microsoft.com/office/drawing/2014/main" id="{C2AA414D-C67D-0F07-9670-53B92FF8F67D}"/>
              </a:ext>
            </a:extLst>
          </p:cNvPr>
          <p:cNvSpPr>
            <a:spLocks noGrp="1"/>
          </p:cNvSpPr>
          <p:nvPr>
            <p:ph type="sldNum" sz="quarter" idx="12"/>
          </p:nvPr>
        </p:nvSpPr>
        <p:spPr/>
        <p:txBody>
          <a:bodyPr/>
          <a:lstStyle/>
          <a:p>
            <a:fld id="{741AFF56-1126-4107-9C02-BC0EFBF16431}" type="slidenum">
              <a:rPr lang="en-GB" smtClean="0"/>
              <a:pPr/>
              <a:t>27</a:t>
            </a:fld>
            <a:endParaRPr lang="en-GB" dirty="0"/>
          </a:p>
        </p:txBody>
      </p:sp>
      <p:sp>
        <p:nvSpPr>
          <p:cNvPr id="5" name="Footer Placeholder 4">
            <a:extLst>
              <a:ext uri="{FF2B5EF4-FFF2-40B4-BE49-F238E27FC236}">
                <a16:creationId xmlns:a16="http://schemas.microsoft.com/office/drawing/2014/main" id="{D5D6CAD2-10EA-1789-1DEB-19DE2E4597B4}"/>
              </a:ext>
            </a:extLst>
          </p:cNvPr>
          <p:cNvSpPr>
            <a:spLocks noGrp="1"/>
          </p:cNvSpPr>
          <p:nvPr>
            <p:ph type="ftr" sz="quarter" idx="3"/>
          </p:nvPr>
        </p:nvSpPr>
        <p:spPr>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accent1"/>
                </a:solidFill>
              </a:rPr>
              <a:t>Presented at the 2025 All Actuaries Summit</a:t>
            </a:r>
          </a:p>
        </p:txBody>
      </p:sp>
      <p:graphicFrame>
        <p:nvGraphicFramePr>
          <p:cNvPr id="3" name="Table 2">
            <a:extLst>
              <a:ext uri="{FF2B5EF4-FFF2-40B4-BE49-F238E27FC236}">
                <a16:creationId xmlns:a16="http://schemas.microsoft.com/office/drawing/2014/main" id="{279D57AD-CC51-CE44-9D71-4DD42D12F979}"/>
              </a:ext>
            </a:extLst>
          </p:cNvPr>
          <p:cNvGraphicFramePr>
            <a:graphicFrameLocks noGrp="1"/>
          </p:cNvGraphicFramePr>
          <p:nvPr>
            <p:extLst>
              <p:ext uri="{D42A27DB-BD31-4B8C-83A1-F6EECF244321}">
                <p14:modId xmlns:p14="http://schemas.microsoft.com/office/powerpoint/2010/main" val="1995971017"/>
              </p:ext>
            </p:extLst>
          </p:nvPr>
        </p:nvGraphicFramePr>
        <p:xfrm>
          <a:off x="157909" y="1295145"/>
          <a:ext cx="11876181" cy="3487120"/>
        </p:xfrm>
        <a:graphic>
          <a:graphicData uri="http://schemas.openxmlformats.org/drawingml/2006/table">
            <a:tbl>
              <a:tblPr firstRow="1" firstCol="1" bandRow="1">
                <a:tableStyleId>{68D230F3-CF80-4859-8CE7-A43EE81993B5}</a:tableStyleId>
              </a:tblPr>
              <a:tblGrid>
                <a:gridCol w="6136395">
                  <a:extLst>
                    <a:ext uri="{9D8B030D-6E8A-4147-A177-3AD203B41FA5}">
                      <a16:colId xmlns:a16="http://schemas.microsoft.com/office/drawing/2014/main" val="3340411366"/>
                    </a:ext>
                  </a:extLst>
                </a:gridCol>
                <a:gridCol w="1432192">
                  <a:extLst>
                    <a:ext uri="{9D8B030D-6E8A-4147-A177-3AD203B41FA5}">
                      <a16:colId xmlns:a16="http://schemas.microsoft.com/office/drawing/2014/main" val="3410607501"/>
                    </a:ext>
                  </a:extLst>
                </a:gridCol>
                <a:gridCol w="2090559">
                  <a:extLst>
                    <a:ext uri="{9D8B030D-6E8A-4147-A177-3AD203B41FA5}">
                      <a16:colId xmlns:a16="http://schemas.microsoft.com/office/drawing/2014/main" val="2277688416"/>
                    </a:ext>
                  </a:extLst>
                </a:gridCol>
                <a:gridCol w="2217035">
                  <a:extLst>
                    <a:ext uri="{9D8B030D-6E8A-4147-A177-3AD203B41FA5}">
                      <a16:colId xmlns:a16="http://schemas.microsoft.com/office/drawing/2014/main" val="4251615719"/>
                    </a:ext>
                  </a:extLst>
                </a:gridCol>
              </a:tblGrid>
              <a:tr h="893257">
                <a:tc>
                  <a:txBody>
                    <a:bodyPr/>
                    <a:lstStyle/>
                    <a:p>
                      <a:pPr marL="0" marR="0" algn="ctr">
                        <a:buNone/>
                      </a:pPr>
                      <a:r>
                        <a:rPr lang="en-AU" sz="2400" dirty="0">
                          <a:effectLst/>
                        </a:rPr>
                        <a:t>Dep Var: INTEREST in lifetime income product</a:t>
                      </a:r>
                      <a:r>
                        <a:rPr lang="en-AU" sz="2400" baseline="30000" dirty="0">
                          <a:effectLst/>
                        </a:rPr>
                        <a:t>a</a:t>
                      </a:r>
                      <a:r>
                        <a:rPr lang="en-AU" sz="2400" dirty="0">
                          <a:effectLst/>
                        </a:rPr>
                        <a:t> </a:t>
                      </a:r>
                      <a:endParaRPr lang="en-AU" sz="2400" dirty="0">
                        <a:effectLst/>
                        <a:latin typeface="Calibri" panose="020F0502020204030204" pitchFamily="34" charset="0"/>
                        <a:ea typeface="DengXian" panose="02010600030101010101" pitchFamily="2" charset="-122"/>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buNone/>
                      </a:pPr>
                      <a:r>
                        <a:rPr lang="en-AU" sz="2400" dirty="0">
                          <a:effectLst/>
                        </a:rPr>
                        <a:t>All SLE</a:t>
                      </a:r>
                      <a:endParaRPr lang="en-AU" sz="2400" dirty="0">
                        <a:effectLst/>
                        <a:latin typeface="Calibri" panose="020F0502020204030204" pitchFamily="34" charset="0"/>
                        <a:ea typeface="DengXian" panose="02010600030101010101" pitchFamily="2" charset="-122"/>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buNone/>
                      </a:pPr>
                      <a:r>
                        <a:rPr lang="en-AU" sz="2400" dirty="0">
                          <a:effectLst/>
                        </a:rPr>
                        <a:t>Pessimistic SLE revised up </a:t>
                      </a:r>
                      <a:endParaRPr lang="en-AU" sz="2400" dirty="0">
                        <a:effectLst/>
                        <a:latin typeface="Calibri" panose="020F0502020204030204" pitchFamily="34" charset="0"/>
                        <a:ea typeface="DengXian" panose="02010600030101010101" pitchFamily="2" charset="-122"/>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buNone/>
                      </a:pPr>
                      <a:r>
                        <a:rPr lang="en-AU" sz="2400" dirty="0">
                          <a:effectLst/>
                        </a:rPr>
                        <a:t>Optimistic SLE, revised down/ no change</a:t>
                      </a:r>
                      <a:endParaRPr lang="en-AU" sz="2400" dirty="0">
                        <a:effectLst/>
                        <a:latin typeface="Calibri" panose="020F0502020204030204" pitchFamily="34" charset="0"/>
                        <a:ea typeface="DengXian" panose="02010600030101010101" pitchFamily="2" charset="-122"/>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6326245"/>
                  </a:ext>
                </a:extLst>
              </a:tr>
              <a:tr h="477968">
                <a:tc>
                  <a:txBody>
                    <a:bodyPr/>
                    <a:lstStyle/>
                    <a:p>
                      <a:pPr marL="0" marR="0" algn="l">
                        <a:buNone/>
                      </a:pPr>
                      <a:r>
                        <a:rPr lang="en-US" sz="2400" b="0" dirty="0">
                          <a:effectLst/>
                          <a:latin typeface="Calibri" panose="020F0502020204030204" pitchFamily="34" charset="0"/>
                          <a:ea typeface="DengXian" panose="02010600030101010101" pitchFamily="2" charset="-122"/>
                        </a:rPr>
                        <a:t>Constant</a:t>
                      </a:r>
                      <a:endParaRPr lang="en-AU" sz="2400" b="0" dirty="0">
                        <a:effectLst/>
                        <a:latin typeface="Calibri" panose="020F0502020204030204" pitchFamily="34" charset="0"/>
                        <a:ea typeface="DengXia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buNone/>
                      </a:pPr>
                      <a:r>
                        <a:rPr lang="en-US" sz="2400" dirty="0">
                          <a:effectLst/>
                          <a:latin typeface="Calibri" panose="020F0502020204030204" pitchFamily="34" charset="0"/>
                          <a:ea typeface="DengXian" panose="02010600030101010101" pitchFamily="2" charset="-122"/>
                        </a:rPr>
                        <a:t>    0.726**</a:t>
                      </a:r>
                      <a:endParaRPr lang="en-AU" sz="2400" dirty="0">
                        <a:effectLst/>
                        <a:latin typeface="Calibri" panose="020F0502020204030204" pitchFamily="34" charset="0"/>
                        <a:ea typeface="DengXia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buNone/>
                      </a:pPr>
                      <a:r>
                        <a:rPr lang="en-US" sz="2400" dirty="0">
                          <a:effectLst/>
                          <a:latin typeface="Calibri" panose="020F0502020204030204" pitchFamily="34" charset="0"/>
                          <a:ea typeface="DengXian" panose="02010600030101010101" pitchFamily="2" charset="-122"/>
                        </a:rPr>
                        <a:t>    0.726**</a:t>
                      </a:r>
                      <a:endParaRPr lang="en-AU" sz="2400" dirty="0">
                        <a:effectLst/>
                        <a:latin typeface="Calibri" panose="020F0502020204030204" pitchFamily="34" charset="0"/>
                        <a:ea typeface="DengXia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buNone/>
                      </a:pPr>
                      <a:r>
                        <a:rPr lang="en-US" sz="2400" dirty="0">
                          <a:effectLst/>
                          <a:latin typeface="Calibri" panose="020F0502020204030204" pitchFamily="34" charset="0"/>
                          <a:ea typeface="DengXian" panose="02010600030101010101" pitchFamily="2" charset="-122"/>
                        </a:rPr>
                        <a:t>    0.726**</a:t>
                      </a:r>
                      <a:endParaRPr lang="en-AU" sz="2400" dirty="0">
                        <a:effectLst/>
                        <a:latin typeface="Calibri" panose="020F0502020204030204" pitchFamily="34" charset="0"/>
                        <a:ea typeface="DengXia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04443836"/>
                  </a:ext>
                </a:extLst>
              </a:tr>
              <a:tr h="477968">
                <a:tc>
                  <a:txBody>
                    <a:bodyPr/>
                    <a:lstStyle/>
                    <a:p>
                      <a:pPr marL="0" marR="0" algn="l">
                        <a:buNone/>
                      </a:pPr>
                      <a:r>
                        <a:rPr lang="en-US" sz="2400" b="0" dirty="0">
                          <a:effectLst/>
                          <a:latin typeface="Calibri" panose="020F0502020204030204" pitchFamily="34" charset="0"/>
                          <a:ea typeface="DengXian" panose="02010600030101010101" pitchFamily="2" charset="-122"/>
                        </a:rPr>
                        <a:t>Provide longevity information (Objective LE)</a:t>
                      </a:r>
                      <a:endParaRPr lang="en-AU" sz="2400" dirty="0">
                        <a:effectLst/>
                        <a:latin typeface="Calibri" panose="020F0502020204030204" pitchFamily="34" charset="0"/>
                        <a:ea typeface="DengXia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buNone/>
                      </a:pPr>
                      <a:r>
                        <a:rPr lang="en-US" sz="2400" b="1" dirty="0">
                          <a:effectLst/>
                          <a:latin typeface="Calibri" panose="020F0502020204030204" pitchFamily="34" charset="0"/>
                          <a:ea typeface="DengXian" panose="02010600030101010101" pitchFamily="2" charset="-122"/>
                        </a:rPr>
                        <a:t>    0.095**</a:t>
                      </a:r>
                      <a:endParaRPr lang="en-AU" sz="2400" b="1" dirty="0">
                        <a:effectLst/>
                        <a:latin typeface="Calibri" panose="020F0502020204030204" pitchFamily="34" charset="0"/>
                        <a:ea typeface="DengXia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buNone/>
                      </a:pPr>
                      <a:r>
                        <a:rPr lang="en-US" sz="2400" b="1" dirty="0">
                          <a:effectLst/>
                          <a:latin typeface="Calibri" panose="020F0502020204030204" pitchFamily="34" charset="0"/>
                          <a:ea typeface="DengXian" panose="02010600030101010101" pitchFamily="2" charset="-122"/>
                        </a:rPr>
                        <a:t>    0.149**</a:t>
                      </a:r>
                      <a:endParaRPr lang="en-AU" sz="2400" b="1" dirty="0">
                        <a:effectLst/>
                        <a:latin typeface="Calibri" panose="020F0502020204030204" pitchFamily="34" charset="0"/>
                        <a:ea typeface="DengXia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buNone/>
                      </a:pPr>
                      <a:r>
                        <a:rPr lang="en-US" sz="2400" dirty="0">
                          <a:effectLst/>
                          <a:latin typeface="Calibri" panose="020F0502020204030204" pitchFamily="34" charset="0"/>
                          <a:ea typeface="DengXian" panose="02010600030101010101" pitchFamily="2" charset="-122"/>
                        </a:rPr>
                        <a:t>0.099</a:t>
                      </a:r>
                      <a:endParaRPr lang="en-AU" sz="2400" dirty="0">
                        <a:effectLst/>
                        <a:latin typeface="Calibri" panose="020F0502020204030204" pitchFamily="34" charset="0"/>
                        <a:ea typeface="DengXia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827901"/>
                  </a:ext>
                </a:extLst>
              </a:tr>
              <a:tr h="477968">
                <a:tc>
                  <a:txBody>
                    <a:bodyPr/>
                    <a:lstStyle/>
                    <a:p>
                      <a:pPr marL="0" marR="0" algn="l">
                        <a:buNone/>
                      </a:pPr>
                      <a:r>
                        <a:rPr lang="en-US" sz="2400" b="0" dirty="0">
                          <a:effectLst/>
                          <a:latin typeface="Calibri" panose="020F0502020204030204" pitchFamily="34" charset="0"/>
                          <a:ea typeface="DengXian" panose="02010600030101010101" pitchFamily="2" charset="-122"/>
                        </a:rPr>
                        <a:t>Provide longevity information (Personal LE)</a:t>
                      </a:r>
                      <a:endParaRPr lang="en-AU" sz="2400" b="0" dirty="0">
                        <a:effectLst/>
                        <a:latin typeface="Calibri" panose="020F0502020204030204" pitchFamily="34" charset="0"/>
                        <a:ea typeface="DengXia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buNone/>
                      </a:pPr>
                      <a:r>
                        <a:rPr lang="en-US" sz="2400" dirty="0">
                          <a:effectLst/>
                          <a:latin typeface="Calibri" panose="020F0502020204030204" pitchFamily="34" charset="0"/>
                          <a:ea typeface="DengXian" panose="02010600030101010101" pitchFamily="2" charset="-122"/>
                        </a:rPr>
                        <a:t>-0.046</a:t>
                      </a:r>
                      <a:endParaRPr lang="en-AU" sz="2400" dirty="0">
                        <a:effectLst/>
                        <a:latin typeface="Calibri" panose="020F0502020204030204" pitchFamily="34" charset="0"/>
                        <a:ea typeface="DengXia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buNone/>
                      </a:pPr>
                      <a:r>
                        <a:rPr lang="en-US" sz="2400" dirty="0">
                          <a:effectLst/>
                          <a:latin typeface="Calibri" panose="020F0502020204030204" pitchFamily="34" charset="0"/>
                          <a:ea typeface="DengXian" panose="02010600030101010101" pitchFamily="2" charset="-122"/>
                        </a:rPr>
                        <a:t>0.040</a:t>
                      </a:r>
                      <a:endParaRPr lang="en-AU" sz="2400" dirty="0">
                        <a:effectLst/>
                        <a:latin typeface="Calibri" panose="020F0502020204030204" pitchFamily="34" charset="0"/>
                        <a:ea typeface="DengXia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buNone/>
                      </a:pPr>
                      <a:r>
                        <a:rPr lang="en-US" sz="2400" dirty="0">
                          <a:effectLst/>
                          <a:latin typeface="Calibri" panose="020F0502020204030204" pitchFamily="34" charset="0"/>
                          <a:ea typeface="DengXian" panose="02010600030101010101" pitchFamily="2" charset="-122"/>
                        </a:rPr>
                        <a:t>-0.025</a:t>
                      </a:r>
                      <a:endParaRPr lang="en-AU" sz="2400" dirty="0">
                        <a:effectLst/>
                        <a:latin typeface="Calibri" panose="020F0502020204030204" pitchFamily="34" charset="0"/>
                        <a:ea typeface="DengXia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813656"/>
                  </a:ext>
                </a:extLst>
              </a:tr>
              <a:tr h="477968">
                <a:tc>
                  <a:txBody>
                    <a:bodyPr/>
                    <a:lstStyle/>
                    <a:p>
                      <a:pPr marL="0" marR="0" algn="l">
                        <a:buNone/>
                      </a:pPr>
                      <a:r>
                        <a:rPr lang="en-US" sz="2400" b="0" dirty="0">
                          <a:effectLst/>
                          <a:latin typeface="Calibri" panose="020F0502020204030204" pitchFamily="34" charset="0"/>
                          <a:ea typeface="DengXian" panose="02010600030101010101" pitchFamily="2" charset="-122"/>
                        </a:rPr>
                        <a:t>Objective LE x Financial consequence</a:t>
                      </a:r>
                      <a:endParaRPr lang="en-AU" sz="2400" b="0" dirty="0">
                        <a:effectLst/>
                        <a:latin typeface="Calibri" panose="020F0502020204030204" pitchFamily="34" charset="0"/>
                        <a:ea typeface="DengXia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buNone/>
                      </a:pPr>
                      <a:r>
                        <a:rPr lang="en-US" sz="2400" dirty="0">
                          <a:effectLst/>
                          <a:latin typeface="Calibri" panose="020F0502020204030204" pitchFamily="34" charset="0"/>
                          <a:ea typeface="DengXian" panose="02010600030101010101" pitchFamily="2" charset="-122"/>
                        </a:rPr>
                        <a:t>-0.090</a:t>
                      </a:r>
                      <a:endParaRPr lang="en-AU" sz="2400" dirty="0">
                        <a:effectLst/>
                        <a:latin typeface="Calibri" panose="020F0502020204030204" pitchFamily="34" charset="0"/>
                        <a:ea typeface="DengXia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buNone/>
                      </a:pPr>
                      <a:r>
                        <a:rPr lang="en-US" sz="2400" dirty="0">
                          <a:effectLst/>
                          <a:latin typeface="Calibri" panose="020F0502020204030204" pitchFamily="34" charset="0"/>
                          <a:ea typeface="DengXian" panose="02010600030101010101" pitchFamily="2" charset="-122"/>
                        </a:rPr>
                        <a:t>0.027</a:t>
                      </a:r>
                      <a:endParaRPr lang="en-AU" sz="2400" dirty="0">
                        <a:effectLst/>
                        <a:latin typeface="Calibri" panose="020F0502020204030204" pitchFamily="34" charset="0"/>
                        <a:ea typeface="DengXia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buNone/>
                      </a:pPr>
                      <a:r>
                        <a:rPr lang="en-US" sz="2400" dirty="0">
                          <a:effectLst/>
                          <a:latin typeface="Calibri" panose="020F0502020204030204" pitchFamily="34" charset="0"/>
                          <a:ea typeface="DengXian" panose="02010600030101010101" pitchFamily="2" charset="-122"/>
                        </a:rPr>
                        <a:t>-0.057</a:t>
                      </a:r>
                      <a:endParaRPr lang="en-AU" sz="2400" dirty="0">
                        <a:effectLst/>
                        <a:latin typeface="Calibri" panose="020F0502020204030204" pitchFamily="34" charset="0"/>
                        <a:ea typeface="DengXia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59263525"/>
                  </a:ext>
                </a:extLst>
              </a:tr>
              <a:tr h="477968">
                <a:tc>
                  <a:txBody>
                    <a:bodyPr/>
                    <a:lstStyle/>
                    <a:p>
                      <a:pPr marL="0" marR="0" algn="l">
                        <a:buNone/>
                      </a:pPr>
                      <a:r>
                        <a:rPr lang="en-US" sz="2400" b="0" dirty="0">
                          <a:effectLst/>
                          <a:latin typeface="Calibri" panose="020F0502020204030204" pitchFamily="34" charset="0"/>
                          <a:ea typeface="DengXian" panose="02010600030101010101" pitchFamily="2" charset="-122"/>
                        </a:rPr>
                        <a:t>Personal LE x Financial consequence</a:t>
                      </a:r>
                      <a:endParaRPr lang="en-AU" sz="2400" b="0" dirty="0">
                        <a:effectLst/>
                        <a:latin typeface="Calibri" panose="020F0502020204030204" pitchFamily="34" charset="0"/>
                        <a:ea typeface="DengXia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buNone/>
                      </a:pPr>
                      <a:r>
                        <a:rPr lang="en-US" sz="2400" dirty="0">
                          <a:effectLst/>
                          <a:latin typeface="Calibri" panose="020F0502020204030204" pitchFamily="34" charset="0"/>
                          <a:ea typeface="DengXian" panose="02010600030101010101" pitchFamily="2" charset="-122"/>
                        </a:rPr>
                        <a:t>0.046</a:t>
                      </a:r>
                      <a:endParaRPr lang="en-AU" sz="2400" dirty="0">
                        <a:effectLst/>
                        <a:latin typeface="Calibri" panose="020F0502020204030204" pitchFamily="34" charset="0"/>
                        <a:ea typeface="DengXia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buNone/>
                      </a:pPr>
                      <a:r>
                        <a:rPr lang="en-US" sz="2400" dirty="0">
                          <a:effectLst/>
                          <a:latin typeface="Calibri" panose="020F0502020204030204" pitchFamily="34" charset="0"/>
                          <a:ea typeface="DengXian" panose="02010600030101010101" pitchFamily="2" charset="-122"/>
                        </a:rPr>
                        <a:t>0.012</a:t>
                      </a:r>
                      <a:endParaRPr lang="en-AU" sz="2400" dirty="0">
                        <a:effectLst/>
                        <a:latin typeface="Calibri" panose="020F0502020204030204" pitchFamily="34" charset="0"/>
                        <a:ea typeface="DengXia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buNone/>
                      </a:pPr>
                      <a:r>
                        <a:rPr lang="en-US" sz="2400" b="1" dirty="0">
                          <a:effectLst/>
                          <a:latin typeface="Calibri" panose="020F0502020204030204" pitchFamily="34" charset="0"/>
                          <a:ea typeface="DengXian" panose="02010600030101010101" pitchFamily="2" charset="-122"/>
                        </a:rPr>
                        <a:t>    0.161*</a:t>
                      </a:r>
                      <a:endParaRPr lang="en-AU" sz="2400" b="1" dirty="0">
                        <a:effectLst/>
                        <a:latin typeface="Calibri" panose="020F0502020204030204" pitchFamily="34" charset="0"/>
                        <a:ea typeface="DengXia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95874137"/>
                  </a:ext>
                </a:extLst>
              </a:tr>
            </a:tbl>
          </a:graphicData>
        </a:graphic>
      </p:graphicFrame>
      <p:sp>
        <p:nvSpPr>
          <p:cNvPr id="9" name="TextBox 8">
            <a:extLst>
              <a:ext uri="{FF2B5EF4-FFF2-40B4-BE49-F238E27FC236}">
                <a16:creationId xmlns:a16="http://schemas.microsoft.com/office/drawing/2014/main" id="{51C7208E-9161-4A2B-EEAD-5FC1A182FFD7}"/>
              </a:ext>
            </a:extLst>
          </p:cNvPr>
          <p:cNvSpPr txBox="1"/>
          <p:nvPr/>
        </p:nvSpPr>
        <p:spPr>
          <a:xfrm>
            <a:off x="326848" y="5037534"/>
            <a:ext cx="4354397" cy="369332"/>
          </a:xfrm>
          <a:prstGeom prst="rect">
            <a:avLst/>
          </a:prstGeom>
          <a:noFill/>
        </p:spPr>
        <p:txBody>
          <a:bodyPr wrap="none" rtlCol="0">
            <a:spAutoFit/>
          </a:bodyPr>
          <a:lstStyle/>
          <a:p>
            <a:r>
              <a:rPr lang="en-US" dirty="0"/>
              <a:t>a. Estimated using a linear probability model</a:t>
            </a:r>
            <a:endParaRPr lang="en-AU" dirty="0"/>
          </a:p>
        </p:txBody>
      </p:sp>
    </p:spTree>
    <p:extLst>
      <p:ext uri="{BB962C8B-B14F-4D97-AF65-F5344CB8AC3E}">
        <p14:creationId xmlns:p14="http://schemas.microsoft.com/office/powerpoint/2010/main" val="16222470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32E37-99C9-45E5-F5C4-D7F2F31848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21B255-C711-BFA9-08BD-5882337B6D1D}"/>
              </a:ext>
            </a:extLst>
          </p:cNvPr>
          <p:cNvSpPr>
            <a:spLocks noGrp="1"/>
          </p:cNvSpPr>
          <p:nvPr>
            <p:ph type="title"/>
          </p:nvPr>
        </p:nvSpPr>
        <p:spPr>
          <a:xfrm>
            <a:off x="326848" y="288389"/>
            <a:ext cx="11557175" cy="1276006"/>
          </a:xfrm>
        </p:spPr>
        <p:txBody>
          <a:bodyPr>
            <a:noAutofit/>
          </a:bodyPr>
          <a:lstStyle/>
          <a:p>
            <a:r>
              <a:rPr lang="en-US" sz="3200" dirty="0"/>
              <a:t>That provision of longevity information enhances INTEREST in lifetime income products is confirmed by regression analysis</a:t>
            </a:r>
          </a:p>
        </p:txBody>
      </p:sp>
      <p:sp>
        <p:nvSpPr>
          <p:cNvPr id="4" name="Slide Number Placeholder 3">
            <a:extLst>
              <a:ext uri="{FF2B5EF4-FFF2-40B4-BE49-F238E27FC236}">
                <a16:creationId xmlns:a16="http://schemas.microsoft.com/office/drawing/2014/main" id="{D1B37A3D-3FE9-A547-067E-34D22ED5964A}"/>
              </a:ext>
            </a:extLst>
          </p:cNvPr>
          <p:cNvSpPr>
            <a:spLocks noGrp="1"/>
          </p:cNvSpPr>
          <p:nvPr>
            <p:ph type="sldNum" sz="quarter" idx="12"/>
          </p:nvPr>
        </p:nvSpPr>
        <p:spPr/>
        <p:txBody>
          <a:bodyPr/>
          <a:lstStyle/>
          <a:p>
            <a:fld id="{741AFF56-1126-4107-9C02-BC0EFBF16431}" type="slidenum">
              <a:rPr lang="en-GB" smtClean="0"/>
              <a:pPr/>
              <a:t>28</a:t>
            </a:fld>
            <a:endParaRPr lang="en-GB" dirty="0"/>
          </a:p>
        </p:txBody>
      </p:sp>
      <p:sp>
        <p:nvSpPr>
          <p:cNvPr id="5" name="Footer Placeholder 4">
            <a:extLst>
              <a:ext uri="{FF2B5EF4-FFF2-40B4-BE49-F238E27FC236}">
                <a16:creationId xmlns:a16="http://schemas.microsoft.com/office/drawing/2014/main" id="{AB3EEA5B-5022-DC00-F982-777BD1E94E80}"/>
              </a:ext>
            </a:extLst>
          </p:cNvPr>
          <p:cNvSpPr>
            <a:spLocks noGrp="1"/>
          </p:cNvSpPr>
          <p:nvPr>
            <p:ph type="ftr" sz="quarter" idx="3"/>
          </p:nvPr>
        </p:nvSpPr>
        <p:spPr>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accent1"/>
                </a:solidFill>
              </a:rPr>
              <a:t>Presented at the 2025 All Actuaries Summit</a:t>
            </a:r>
          </a:p>
        </p:txBody>
      </p:sp>
      <p:graphicFrame>
        <p:nvGraphicFramePr>
          <p:cNvPr id="3" name="Table 2">
            <a:extLst>
              <a:ext uri="{FF2B5EF4-FFF2-40B4-BE49-F238E27FC236}">
                <a16:creationId xmlns:a16="http://schemas.microsoft.com/office/drawing/2014/main" id="{C1152108-4649-A6F1-5090-9D79ADCE5AA3}"/>
              </a:ext>
            </a:extLst>
          </p:cNvPr>
          <p:cNvGraphicFramePr>
            <a:graphicFrameLocks noGrp="1"/>
          </p:cNvGraphicFramePr>
          <p:nvPr/>
        </p:nvGraphicFramePr>
        <p:xfrm>
          <a:off x="157909" y="1295145"/>
          <a:ext cx="11876181" cy="3487120"/>
        </p:xfrm>
        <a:graphic>
          <a:graphicData uri="http://schemas.openxmlformats.org/drawingml/2006/table">
            <a:tbl>
              <a:tblPr firstRow="1" firstCol="1" bandRow="1">
                <a:tableStyleId>{68D230F3-CF80-4859-8CE7-A43EE81993B5}</a:tableStyleId>
              </a:tblPr>
              <a:tblGrid>
                <a:gridCol w="6136395">
                  <a:extLst>
                    <a:ext uri="{9D8B030D-6E8A-4147-A177-3AD203B41FA5}">
                      <a16:colId xmlns:a16="http://schemas.microsoft.com/office/drawing/2014/main" val="3340411366"/>
                    </a:ext>
                  </a:extLst>
                </a:gridCol>
                <a:gridCol w="1432192">
                  <a:extLst>
                    <a:ext uri="{9D8B030D-6E8A-4147-A177-3AD203B41FA5}">
                      <a16:colId xmlns:a16="http://schemas.microsoft.com/office/drawing/2014/main" val="3410607501"/>
                    </a:ext>
                  </a:extLst>
                </a:gridCol>
                <a:gridCol w="2090559">
                  <a:extLst>
                    <a:ext uri="{9D8B030D-6E8A-4147-A177-3AD203B41FA5}">
                      <a16:colId xmlns:a16="http://schemas.microsoft.com/office/drawing/2014/main" val="2277688416"/>
                    </a:ext>
                  </a:extLst>
                </a:gridCol>
                <a:gridCol w="2217035">
                  <a:extLst>
                    <a:ext uri="{9D8B030D-6E8A-4147-A177-3AD203B41FA5}">
                      <a16:colId xmlns:a16="http://schemas.microsoft.com/office/drawing/2014/main" val="4251615719"/>
                    </a:ext>
                  </a:extLst>
                </a:gridCol>
              </a:tblGrid>
              <a:tr h="893257">
                <a:tc>
                  <a:txBody>
                    <a:bodyPr/>
                    <a:lstStyle/>
                    <a:p>
                      <a:pPr marL="0" marR="0" algn="ctr">
                        <a:buNone/>
                      </a:pPr>
                      <a:r>
                        <a:rPr lang="en-AU" sz="2400" dirty="0">
                          <a:effectLst/>
                        </a:rPr>
                        <a:t>Dep Var: INTEREST in lifetime income product </a:t>
                      </a:r>
                      <a:endParaRPr lang="en-AU" sz="2400" dirty="0">
                        <a:effectLst/>
                        <a:latin typeface="Calibri" panose="020F0502020204030204" pitchFamily="34" charset="0"/>
                        <a:ea typeface="DengXian" panose="02010600030101010101" pitchFamily="2" charset="-122"/>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buNone/>
                      </a:pPr>
                      <a:r>
                        <a:rPr lang="en-AU" sz="2400" dirty="0">
                          <a:effectLst/>
                        </a:rPr>
                        <a:t>All SLE</a:t>
                      </a:r>
                      <a:endParaRPr lang="en-AU" sz="2400" dirty="0">
                        <a:effectLst/>
                        <a:latin typeface="Calibri" panose="020F0502020204030204" pitchFamily="34" charset="0"/>
                        <a:ea typeface="DengXian" panose="02010600030101010101" pitchFamily="2" charset="-122"/>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buNone/>
                      </a:pPr>
                      <a:r>
                        <a:rPr lang="en-AU" sz="2400" dirty="0">
                          <a:effectLst/>
                        </a:rPr>
                        <a:t>Pessimistic SLE revised up </a:t>
                      </a:r>
                      <a:endParaRPr lang="en-AU" sz="2400" dirty="0">
                        <a:effectLst/>
                        <a:latin typeface="Calibri" panose="020F0502020204030204" pitchFamily="34" charset="0"/>
                        <a:ea typeface="DengXian" panose="02010600030101010101" pitchFamily="2" charset="-122"/>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buNone/>
                      </a:pPr>
                      <a:r>
                        <a:rPr lang="en-AU" sz="2400" dirty="0">
                          <a:effectLst/>
                        </a:rPr>
                        <a:t>Optimistic SLE, revised down/ no change</a:t>
                      </a:r>
                      <a:endParaRPr lang="en-AU" sz="2400" dirty="0">
                        <a:effectLst/>
                        <a:latin typeface="Calibri" panose="020F0502020204030204" pitchFamily="34" charset="0"/>
                        <a:ea typeface="DengXian" panose="02010600030101010101" pitchFamily="2" charset="-122"/>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6326245"/>
                  </a:ext>
                </a:extLst>
              </a:tr>
              <a:tr h="477968">
                <a:tc>
                  <a:txBody>
                    <a:bodyPr/>
                    <a:lstStyle/>
                    <a:p>
                      <a:pPr marL="0" marR="0" algn="l">
                        <a:buNone/>
                      </a:pPr>
                      <a:r>
                        <a:rPr lang="en-US" sz="2400" b="0" dirty="0">
                          <a:effectLst/>
                          <a:latin typeface="Calibri" panose="020F0502020204030204" pitchFamily="34" charset="0"/>
                          <a:ea typeface="DengXian" panose="02010600030101010101" pitchFamily="2" charset="-122"/>
                        </a:rPr>
                        <a:t>Constant</a:t>
                      </a:r>
                      <a:endParaRPr lang="en-AU" sz="2400" b="0" dirty="0">
                        <a:effectLst/>
                        <a:latin typeface="Calibri" panose="020F0502020204030204" pitchFamily="34" charset="0"/>
                        <a:ea typeface="DengXia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buNone/>
                      </a:pPr>
                      <a:r>
                        <a:rPr lang="en-US" sz="2400" dirty="0">
                          <a:effectLst/>
                          <a:latin typeface="Calibri" panose="020F0502020204030204" pitchFamily="34" charset="0"/>
                          <a:ea typeface="DengXian" panose="02010600030101010101" pitchFamily="2" charset="-122"/>
                        </a:rPr>
                        <a:t>    0.726**</a:t>
                      </a:r>
                      <a:endParaRPr lang="en-AU" sz="2400" dirty="0">
                        <a:effectLst/>
                        <a:latin typeface="Calibri" panose="020F0502020204030204" pitchFamily="34" charset="0"/>
                        <a:ea typeface="DengXia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buNone/>
                      </a:pPr>
                      <a:r>
                        <a:rPr lang="en-US" sz="2400" dirty="0">
                          <a:effectLst/>
                          <a:latin typeface="Calibri" panose="020F0502020204030204" pitchFamily="34" charset="0"/>
                          <a:ea typeface="DengXian" panose="02010600030101010101" pitchFamily="2" charset="-122"/>
                        </a:rPr>
                        <a:t>    0.726**</a:t>
                      </a:r>
                      <a:endParaRPr lang="en-AU" sz="2400" dirty="0">
                        <a:effectLst/>
                        <a:latin typeface="Calibri" panose="020F0502020204030204" pitchFamily="34" charset="0"/>
                        <a:ea typeface="DengXia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buNone/>
                      </a:pPr>
                      <a:r>
                        <a:rPr lang="en-US" sz="2400" dirty="0">
                          <a:effectLst/>
                          <a:latin typeface="Calibri" panose="020F0502020204030204" pitchFamily="34" charset="0"/>
                          <a:ea typeface="DengXian" panose="02010600030101010101" pitchFamily="2" charset="-122"/>
                        </a:rPr>
                        <a:t>    0.726**</a:t>
                      </a:r>
                      <a:endParaRPr lang="en-AU" sz="2400" dirty="0">
                        <a:effectLst/>
                        <a:latin typeface="Calibri" panose="020F0502020204030204" pitchFamily="34" charset="0"/>
                        <a:ea typeface="DengXia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04443836"/>
                  </a:ext>
                </a:extLst>
              </a:tr>
              <a:tr h="477968">
                <a:tc>
                  <a:txBody>
                    <a:bodyPr/>
                    <a:lstStyle/>
                    <a:p>
                      <a:pPr marL="0" marR="0" algn="l">
                        <a:buNone/>
                      </a:pPr>
                      <a:r>
                        <a:rPr lang="en-US" sz="2400" b="0" dirty="0">
                          <a:effectLst/>
                          <a:latin typeface="Calibri" panose="020F0502020204030204" pitchFamily="34" charset="0"/>
                          <a:ea typeface="DengXian" panose="02010600030101010101" pitchFamily="2" charset="-122"/>
                        </a:rPr>
                        <a:t>Provide longevity information (Objective LE)</a:t>
                      </a:r>
                      <a:endParaRPr lang="en-AU" sz="2400" dirty="0">
                        <a:effectLst/>
                        <a:latin typeface="Calibri" panose="020F0502020204030204" pitchFamily="34" charset="0"/>
                        <a:ea typeface="DengXia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buNone/>
                      </a:pPr>
                      <a:r>
                        <a:rPr lang="en-US" sz="2400" b="1" dirty="0">
                          <a:effectLst/>
                          <a:latin typeface="Calibri" panose="020F0502020204030204" pitchFamily="34" charset="0"/>
                          <a:ea typeface="DengXian" panose="02010600030101010101" pitchFamily="2" charset="-122"/>
                        </a:rPr>
                        <a:t>    0.095**</a:t>
                      </a:r>
                      <a:endParaRPr lang="en-AU" sz="2400" b="1" dirty="0">
                        <a:effectLst/>
                        <a:latin typeface="Calibri" panose="020F0502020204030204" pitchFamily="34" charset="0"/>
                        <a:ea typeface="DengXia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buNone/>
                      </a:pPr>
                      <a:r>
                        <a:rPr lang="en-US" sz="2400" b="1" dirty="0">
                          <a:effectLst/>
                          <a:latin typeface="Calibri" panose="020F0502020204030204" pitchFamily="34" charset="0"/>
                          <a:ea typeface="DengXian" panose="02010600030101010101" pitchFamily="2" charset="-122"/>
                        </a:rPr>
                        <a:t>    0.149**</a:t>
                      </a:r>
                      <a:endParaRPr lang="en-AU" sz="2400" b="1" dirty="0">
                        <a:effectLst/>
                        <a:latin typeface="Calibri" panose="020F0502020204030204" pitchFamily="34" charset="0"/>
                        <a:ea typeface="DengXia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buNone/>
                      </a:pPr>
                      <a:r>
                        <a:rPr lang="en-US" sz="2400" dirty="0">
                          <a:effectLst/>
                          <a:latin typeface="Calibri" panose="020F0502020204030204" pitchFamily="34" charset="0"/>
                          <a:ea typeface="DengXian" panose="02010600030101010101" pitchFamily="2" charset="-122"/>
                        </a:rPr>
                        <a:t>0.099</a:t>
                      </a:r>
                      <a:endParaRPr lang="en-AU" sz="2400" dirty="0">
                        <a:effectLst/>
                        <a:latin typeface="Calibri" panose="020F0502020204030204" pitchFamily="34" charset="0"/>
                        <a:ea typeface="DengXia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827901"/>
                  </a:ext>
                </a:extLst>
              </a:tr>
              <a:tr h="477968">
                <a:tc>
                  <a:txBody>
                    <a:bodyPr/>
                    <a:lstStyle/>
                    <a:p>
                      <a:pPr marL="0" marR="0" algn="l">
                        <a:buNone/>
                      </a:pPr>
                      <a:r>
                        <a:rPr lang="en-US" sz="2400" b="0" dirty="0">
                          <a:effectLst/>
                          <a:latin typeface="Calibri" panose="020F0502020204030204" pitchFamily="34" charset="0"/>
                          <a:ea typeface="DengXian" panose="02010600030101010101" pitchFamily="2" charset="-122"/>
                        </a:rPr>
                        <a:t>Provide longevity information (Personal LE)</a:t>
                      </a:r>
                      <a:endParaRPr lang="en-AU" sz="2400" b="0" dirty="0">
                        <a:effectLst/>
                        <a:latin typeface="Calibri" panose="020F0502020204030204" pitchFamily="34" charset="0"/>
                        <a:ea typeface="DengXia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buNone/>
                      </a:pPr>
                      <a:r>
                        <a:rPr lang="en-US" sz="2400" dirty="0">
                          <a:effectLst/>
                          <a:latin typeface="Calibri" panose="020F0502020204030204" pitchFamily="34" charset="0"/>
                          <a:ea typeface="DengXian" panose="02010600030101010101" pitchFamily="2" charset="-122"/>
                        </a:rPr>
                        <a:t>-0.046</a:t>
                      </a:r>
                      <a:endParaRPr lang="en-AU" sz="2400" dirty="0">
                        <a:effectLst/>
                        <a:latin typeface="Calibri" panose="020F0502020204030204" pitchFamily="34" charset="0"/>
                        <a:ea typeface="DengXia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buNone/>
                      </a:pPr>
                      <a:r>
                        <a:rPr lang="en-US" sz="2400" dirty="0">
                          <a:effectLst/>
                          <a:latin typeface="Calibri" panose="020F0502020204030204" pitchFamily="34" charset="0"/>
                          <a:ea typeface="DengXian" panose="02010600030101010101" pitchFamily="2" charset="-122"/>
                        </a:rPr>
                        <a:t>0.040</a:t>
                      </a:r>
                      <a:endParaRPr lang="en-AU" sz="2400" dirty="0">
                        <a:effectLst/>
                        <a:latin typeface="Calibri" panose="020F0502020204030204" pitchFamily="34" charset="0"/>
                        <a:ea typeface="DengXia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buNone/>
                      </a:pPr>
                      <a:r>
                        <a:rPr lang="en-US" sz="2400" dirty="0">
                          <a:effectLst/>
                          <a:latin typeface="Calibri" panose="020F0502020204030204" pitchFamily="34" charset="0"/>
                          <a:ea typeface="DengXian" panose="02010600030101010101" pitchFamily="2" charset="-122"/>
                        </a:rPr>
                        <a:t>-0.025</a:t>
                      </a:r>
                      <a:endParaRPr lang="en-AU" sz="2400" dirty="0">
                        <a:effectLst/>
                        <a:latin typeface="Calibri" panose="020F0502020204030204" pitchFamily="34" charset="0"/>
                        <a:ea typeface="DengXia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813656"/>
                  </a:ext>
                </a:extLst>
              </a:tr>
              <a:tr h="477968">
                <a:tc>
                  <a:txBody>
                    <a:bodyPr/>
                    <a:lstStyle/>
                    <a:p>
                      <a:pPr marL="0" marR="0" algn="l">
                        <a:buNone/>
                      </a:pPr>
                      <a:r>
                        <a:rPr lang="en-US" sz="2400" b="0" dirty="0">
                          <a:effectLst/>
                          <a:latin typeface="Calibri" panose="020F0502020204030204" pitchFamily="34" charset="0"/>
                          <a:ea typeface="DengXian" panose="02010600030101010101" pitchFamily="2" charset="-122"/>
                        </a:rPr>
                        <a:t>Objective LE x Financial consequence</a:t>
                      </a:r>
                      <a:endParaRPr lang="en-AU" sz="2400" b="0" dirty="0">
                        <a:effectLst/>
                        <a:latin typeface="Calibri" panose="020F0502020204030204" pitchFamily="34" charset="0"/>
                        <a:ea typeface="DengXia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buNone/>
                      </a:pPr>
                      <a:r>
                        <a:rPr lang="en-US" sz="2400" dirty="0">
                          <a:effectLst/>
                          <a:latin typeface="Calibri" panose="020F0502020204030204" pitchFamily="34" charset="0"/>
                          <a:ea typeface="DengXian" panose="02010600030101010101" pitchFamily="2" charset="-122"/>
                        </a:rPr>
                        <a:t>-0.090</a:t>
                      </a:r>
                      <a:endParaRPr lang="en-AU" sz="2400" dirty="0">
                        <a:effectLst/>
                        <a:latin typeface="Calibri" panose="020F0502020204030204" pitchFamily="34" charset="0"/>
                        <a:ea typeface="DengXia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buNone/>
                      </a:pPr>
                      <a:r>
                        <a:rPr lang="en-US" sz="2400" dirty="0">
                          <a:effectLst/>
                          <a:latin typeface="Calibri" panose="020F0502020204030204" pitchFamily="34" charset="0"/>
                          <a:ea typeface="DengXian" panose="02010600030101010101" pitchFamily="2" charset="-122"/>
                        </a:rPr>
                        <a:t>0.027</a:t>
                      </a:r>
                      <a:endParaRPr lang="en-AU" sz="2400" dirty="0">
                        <a:effectLst/>
                        <a:latin typeface="Calibri" panose="020F0502020204030204" pitchFamily="34" charset="0"/>
                        <a:ea typeface="DengXia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buNone/>
                      </a:pPr>
                      <a:r>
                        <a:rPr lang="en-US" sz="2400" dirty="0">
                          <a:effectLst/>
                          <a:latin typeface="Calibri" panose="020F0502020204030204" pitchFamily="34" charset="0"/>
                          <a:ea typeface="DengXian" panose="02010600030101010101" pitchFamily="2" charset="-122"/>
                        </a:rPr>
                        <a:t>-0.057</a:t>
                      </a:r>
                      <a:endParaRPr lang="en-AU" sz="2400" dirty="0">
                        <a:effectLst/>
                        <a:latin typeface="Calibri" panose="020F0502020204030204" pitchFamily="34" charset="0"/>
                        <a:ea typeface="DengXia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59263525"/>
                  </a:ext>
                </a:extLst>
              </a:tr>
              <a:tr h="477968">
                <a:tc>
                  <a:txBody>
                    <a:bodyPr/>
                    <a:lstStyle/>
                    <a:p>
                      <a:pPr marL="0" marR="0" algn="l">
                        <a:buNone/>
                      </a:pPr>
                      <a:r>
                        <a:rPr lang="en-US" sz="2400" b="0" dirty="0">
                          <a:effectLst/>
                          <a:latin typeface="Calibri" panose="020F0502020204030204" pitchFamily="34" charset="0"/>
                          <a:ea typeface="DengXian" panose="02010600030101010101" pitchFamily="2" charset="-122"/>
                        </a:rPr>
                        <a:t>Personal LE x Financial consequence</a:t>
                      </a:r>
                      <a:endParaRPr lang="en-AU" sz="2400" b="0" dirty="0">
                        <a:effectLst/>
                        <a:latin typeface="Calibri" panose="020F0502020204030204" pitchFamily="34" charset="0"/>
                        <a:ea typeface="DengXia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buNone/>
                      </a:pPr>
                      <a:r>
                        <a:rPr lang="en-US" sz="2400" dirty="0">
                          <a:effectLst/>
                          <a:latin typeface="Calibri" panose="020F0502020204030204" pitchFamily="34" charset="0"/>
                          <a:ea typeface="DengXian" panose="02010600030101010101" pitchFamily="2" charset="-122"/>
                        </a:rPr>
                        <a:t>0.046</a:t>
                      </a:r>
                      <a:endParaRPr lang="en-AU" sz="2400" dirty="0">
                        <a:effectLst/>
                        <a:latin typeface="Calibri" panose="020F0502020204030204" pitchFamily="34" charset="0"/>
                        <a:ea typeface="DengXia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buNone/>
                      </a:pPr>
                      <a:r>
                        <a:rPr lang="en-US" sz="2400" dirty="0">
                          <a:effectLst/>
                          <a:latin typeface="Calibri" panose="020F0502020204030204" pitchFamily="34" charset="0"/>
                          <a:ea typeface="DengXian" panose="02010600030101010101" pitchFamily="2" charset="-122"/>
                        </a:rPr>
                        <a:t>0.012</a:t>
                      </a:r>
                      <a:endParaRPr lang="en-AU" sz="2400" dirty="0">
                        <a:effectLst/>
                        <a:latin typeface="Calibri" panose="020F0502020204030204" pitchFamily="34" charset="0"/>
                        <a:ea typeface="DengXia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buNone/>
                      </a:pPr>
                      <a:r>
                        <a:rPr lang="en-US" sz="2400" b="1" dirty="0">
                          <a:effectLst/>
                          <a:latin typeface="Calibri" panose="020F0502020204030204" pitchFamily="34" charset="0"/>
                          <a:ea typeface="DengXian" panose="02010600030101010101" pitchFamily="2" charset="-122"/>
                        </a:rPr>
                        <a:t>    0.161*</a:t>
                      </a:r>
                      <a:endParaRPr lang="en-AU" sz="2400" b="1" dirty="0">
                        <a:effectLst/>
                        <a:latin typeface="Calibri" panose="020F0502020204030204" pitchFamily="34" charset="0"/>
                        <a:ea typeface="DengXia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95874137"/>
                  </a:ext>
                </a:extLst>
              </a:tr>
            </a:tbl>
          </a:graphicData>
        </a:graphic>
      </p:graphicFrame>
      <p:sp>
        <p:nvSpPr>
          <p:cNvPr id="6" name="Rectangle: Rounded Corners 5">
            <a:extLst>
              <a:ext uri="{FF2B5EF4-FFF2-40B4-BE49-F238E27FC236}">
                <a16:creationId xmlns:a16="http://schemas.microsoft.com/office/drawing/2014/main" id="{0154F09D-2812-0893-2D5A-AC6D8CE04BC8}"/>
              </a:ext>
            </a:extLst>
          </p:cNvPr>
          <p:cNvSpPr/>
          <p:nvPr/>
        </p:nvSpPr>
        <p:spPr>
          <a:xfrm>
            <a:off x="6095999" y="2900190"/>
            <a:ext cx="3653928" cy="539827"/>
          </a:xfrm>
          <a:prstGeom prst="round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Rounded Corners 6">
            <a:extLst>
              <a:ext uri="{FF2B5EF4-FFF2-40B4-BE49-F238E27FC236}">
                <a16:creationId xmlns:a16="http://schemas.microsoft.com/office/drawing/2014/main" id="{84A7493E-47BD-B8E2-BB6F-2DAA5597F4AC}"/>
              </a:ext>
            </a:extLst>
          </p:cNvPr>
          <p:cNvSpPr/>
          <p:nvPr/>
        </p:nvSpPr>
        <p:spPr>
          <a:xfrm>
            <a:off x="10419877" y="4293846"/>
            <a:ext cx="1255923" cy="550844"/>
          </a:xfrm>
          <a:prstGeom prst="roundRect">
            <a:avLst>
              <a:gd name="adj" fmla="val 14667"/>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extBox 7">
            <a:extLst>
              <a:ext uri="{FF2B5EF4-FFF2-40B4-BE49-F238E27FC236}">
                <a16:creationId xmlns:a16="http://schemas.microsoft.com/office/drawing/2014/main" id="{3D79D139-430A-1B7C-051E-A5D04307F108}"/>
              </a:ext>
            </a:extLst>
          </p:cNvPr>
          <p:cNvSpPr txBox="1"/>
          <p:nvPr/>
        </p:nvSpPr>
        <p:spPr>
          <a:xfrm>
            <a:off x="157909" y="4945201"/>
            <a:ext cx="11716677" cy="1446550"/>
          </a:xfrm>
          <a:prstGeom prst="rect">
            <a:avLst/>
          </a:prstGeom>
          <a:noFill/>
        </p:spPr>
        <p:txBody>
          <a:bodyPr wrap="square" rtlCol="0">
            <a:spAutoFit/>
          </a:bodyPr>
          <a:lstStyle/>
          <a:p>
            <a:pPr marL="342900" indent="-342900">
              <a:buFont typeface="Wingdings" panose="05000000000000000000" pitchFamily="2" charset="2"/>
              <a:buChar char="§"/>
            </a:pPr>
            <a:r>
              <a:rPr lang="en-US" sz="2200" dirty="0">
                <a:solidFill>
                  <a:srgbClr val="C00000"/>
                </a:solidFill>
              </a:rPr>
              <a:t>Provision of longevity information </a:t>
            </a:r>
            <a:r>
              <a:rPr lang="en-US" sz="2200" dirty="0">
                <a:solidFill>
                  <a:srgbClr val="C00000"/>
                </a:solidFill>
                <a:sym typeface="Wingdings" panose="05000000000000000000" pitchFamily="2" charset="2"/>
              </a:rPr>
              <a:t> </a:t>
            </a:r>
            <a:r>
              <a:rPr lang="en-US" sz="2200" dirty="0">
                <a:solidFill>
                  <a:srgbClr val="C00000"/>
                </a:solidFill>
              </a:rPr>
              <a:t>INCREASE interest in lifetime income product by 9.5% on average, and by 14.9% for those with pessimistic SLE who revise up</a:t>
            </a:r>
          </a:p>
          <a:p>
            <a:pPr marL="342900" indent="-342900">
              <a:buFont typeface="Wingdings" panose="05000000000000000000" pitchFamily="2" charset="2"/>
              <a:buChar char="§"/>
            </a:pPr>
            <a:r>
              <a:rPr lang="en-US" sz="2200" dirty="0">
                <a:solidFill>
                  <a:srgbClr val="C00000"/>
                </a:solidFill>
              </a:rPr>
              <a:t>Longevity information and financial consequence information </a:t>
            </a:r>
            <a:r>
              <a:rPr lang="en-US" sz="2200" dirty="0">
                <a:solidFill>
                  <a:srgbClr val="C00000"/>
                </a:solidFill>
                <a:sym typeface="Wingdings" panose="05000000000000000000" pitchFamily="2" charset="2"/>
              </a:rPr>
              <a:t> </a:t>
            </a:r>
            <a:r>
              <a:rPr lang="en-US" sz="2200" dirty="0">
                <a:solidFill>
                  <a:srgbClr val="C00000"/>
                </a:solidFill>
              </a:rPr>
              <a:t>INCREASE interest in lifetime income product by 16.1% for those with optimistic SLE who revise down/no change</a:t>
            </a:r>
            <a:endParaRPr lang="en-AU" sz="2200" dirty="0">
              <a:solidFill>
                <a:srgbClr val="C00000"/>
              </a:solidFill>
            </a:endParaRPr>
          </a:p>
        </p:txBody>
      </p:sp>
    </p:spTree>
    <p:extLst>
      <p:ext uri="{BB962C8B-B14F-4D97-AF65-F5344CB8AC3E}">
        <p14:creationId xmlns:p14="http://schemas.microsoft.com/office/powerpoint/2010/main" val="40626848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BAACB4-9511-5DD5-0B7B-EADCBF6684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A1FB3B-C0A7-EBA1-33D7-CC607A648BF6}"/>
              </a:ext>
            </a:extLst>
          </p:cNvPr>
          <p:cNvSpPr>
            <a:spLocks noGrp="1"/>
          </p:cNvSpPr>
          <p:nvPr>
            <p:ph type="title"/>
          </p:nvPr>
        </p:nvSpPr>
        <p:spPr>
          <a:xfrm>
            <a:off x="326848" y="288389"/>
            <a:ext cx="11557175" cy="1276006"/>
          </a:xfrm>
        </p:spPr>
        <p:txBody>
          <a:bodyPr>
            <a:noAutofit/>
          </a:bodyPr>
          <a:lstStyle/>
          <a:p>
            <a:r>
              <a:rPr lang="en-US" sz="3200" dirty="0"/>
              <a:t>Similar results for SSP regressions</a:t>
            </a:r>
          </a:p>
        </p:txBody>
      </p:sp>
      <p:sp>
        <p:nvSpPr>
          <p:cNvPr id="4" name="Slide Number Placeholder 3">
            <a:extLst>
              <a:ext uri="{FF2B5EF4-FFF2-40B4-BE49-F238E27FC236}">
                <a16:creationId xmlns:a16="http://schemas.microsoft.com/office/drawing/2014/main" id="{56D3BFCE-A615-1287-290F-7325C83031C9}"/>
              </a:ext>
            </a:extLst>
          </p:cNvPr>
          <p:cNvSpPr>
            <a:spLocks noGrp="1"/>
          </p:cNvSpPr>
          <p:nvPr>
            <p:ph type="sldNum" sz="quarter" idx="12"/>
          </p:nvPr>
        </p:nvSpPr>
        <p:spPr/>
        <p:txBody>
          <a:bodyPr/>
          <a:lstStyle/>
          <a:p>
            <a:fld id="{741AFF56-1126-4107-9C02-BC0EFBF16431}" type="slidenum">
              <a:rPr lang="en-GB" smtClean="0"/>
              <a:pPr/>
              <a:t>29</a:t>
            </a:fld>
            <a:endParaRPr lang="en-GB" dirty="0"/>
          </a:p>
        </p:txBody>
      </p:sp>
      <p:sp>
        <p:nvSpPr>
          <p:cNvPr id="5" name="Footer Placeholder 4">
            <a:extLst>
              <a:ext uri="{FF2B5EF4-FFF2-40B4-BE49-F238E27FC236}">
                <a16:creationId xmlns:a16="http://schemas.microsoft.com/office/drawing/2014/main" id="{800F76C8-F3BB-F055-CF6B-956BDFE77C3B}"/>
              </a:ext>
            </a:extLst>
          </p:cNvPr>
          <p:cNvSpPr>
            <a:spLocks noGrp="1"/>
          </p:cNvSpPr>
          <p:nvPr>
            <p:ph type="ftr" sz="quarter" idx="3"/>
          </p:nvPr>
        </p:nvSpPr>
        <p:spPr>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accent1"/>
                </a:solidFill>
              </a:rPr>
              <a:t>Presented at the 2025 All Actuaries Summit</a:t>
            </a:r>
          </a:p>
        </p:txBody>
      </p:sp>
      <p:graphicFrame>
        <p:nvGraphicFramePr>
          <p:cNvPr id="3" name="Table 2">
            <a:extLst>
              <a:ext uri="{FF2B5EF4-FFF2-40B4-BE49-F238E27FC236}">
                <a16:creationId xmlns:a16="http://schemas.microsoft.com/office/drawing/2014/main" id="{BF7BE1C0-0052-811A-F85F-B879D6800F17}"/>
              </a:ext>
            </a:extLst>
          </p:cNvPr>
          <p:cNvGraphicFramePr>
            <a:graphicFrameLocks noGrp="1"/>
          </p:cNvGraphicFramePr>
          <p:nvPr>
            <p:extLst>
              <p:ext uri="{D42A27DB-BD31-4B8C-83A1-F6EECF244321}">
                <p14:modId xmlns:p14="http://schemas.microsoft.com/office/powerpoint/2010/main" val="981967800"/>
              </p:ext>
            </p:extLst>
          </p:nvPr>
        </p:nvGraphicFramePr>
        <p:xfrm>
          <a:off x="157909" y="1295145"/>
          <a:ext cx="11927595" cy="3487120"/>
        </p:xfrm>
        <a:graphic>
          <a:graphicData uri="http://schemas.openxmlformats.org/drawingml/2006/table">
            <a:tbl>
              <a:tblPr firstRow="1" firstCol="1" bandRow="1">
                <a:tableStyleId>{68D230F3-CF80-4859-8CE7-A43EE81993B5}</a:tableStyleId>
              </a:tblPr>
              <a:tblGrid>
                <a:gridCol w="5982238">
                  <a:extLst>
                    <a:ext uri="{9D8B030D-6E8A-4147-A177-3AD203B41FA5}">
                      <a16:colId xmlns:a16="http://schemas.microsoft.com/office/drawing/2014/main" val="3340411366"/>
                    </a:ext>
                  </a:extLst>
                </a:gridCol>
                <a:gridCol w="1770330">
                  <a:extLst>
                    <a:ext uri="{9D8B030D-6E8A-4147-A177-3AD203B41FA5}">
                      <a16:colId xmlns:a16="http://schemas.microsoft.com/office/drawing/2014/main" val="3410607501"/>
                    </a:ext>
                  </a:extLst>
                </a:gridCol>
                <a:gridCol w="1982670">
                  <a:extLst>
                    <a:ext uri="{9D8B030D-6E8A-4147-A177-3AD203B41FA5}">
                      <a16:colId xmlns:a16="http://schemas.microsoft.com/office/drawing/2014/main" val="2277688416"/>
                    </a:ext>
                  </a:extLst>
                </a:gridCol>
                <a:gridCol w="2192357">
                  <a:extLst>
                    <a:ext uri="{9D8B030D-6E8A-4147-A177-3AD203B41FA5}">
                      <a16:colId xmlns:a16="http://schemas.microsoft.com/office/drawing/2014/main" val="4251615719"/>
                    </a:ext>
                  </a:extLst>
                </a:gridCol>
              </a:tblGrid>
              <a:tr h="893257">
                <a:tc>
                  <a:txBody>
                    <a:bodyPr/>
                    <a:lstStyle/>
                    <a:p>
                      <a:pPr marL="0" marR="0" algn="ctr">
                        <a:buNone/>
                      </a:pPr>
                      <a:r>
                        <a:rPr lang="en-AU" sz="2400" dirty="0">
                          <a:effectLst/>
                        </a:rPr>
                        <a:t>Dep Var: INTEREST in lifetime income product </a:t>
                      </a:r>
                      <a:endParaRPr lang="en-AU" sz="2400" dirty="0">
                        <a:effectLst/>
                        <a:latin typeface="Calibri" panose="020F0502020204030204" pitchFamily="34" charset="0"/>
                        <a:ea typeface="DengXian" panose="02010600030101010101" pitchFamily="2" charset="-122"/>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buNone/>
                      </a:pPr>
                      <a:r>
                        <a:rPr lang="en-AU" sz="2400" dirty="0">
                          <a:effectLst/>
                        </a:rPr>
                        <a:t>All SSP</a:t>
                      </a:r>
                      <a:endParaRPr lang="en-AU" sz="2400" dirty="0">
                        <a:effectLst/>
                        <a:latin typeface="Calibri" panose="020F0502020204030204" pitchFamily="34" charset="0"/>
                        <a:ea typeface="DengXian" panose="02010600030101010101" pitchFamily="2" charset="-122"/>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buNone/>
                      </a:pPr>
                      <a:r>
                        <a:rPr lang="en-AU" sz="2400" dirty="0">
                          <a:effectLst/>
                        </a:rPr>
                        <a:t>Pessimistic SSP revised up </a:t>
                      </a:r>
                      <a:endParaRPr lang="en-AU" sz="2400" dirty="0">
                        <a:effectLst/>
                        <a:latin typeface="Calibri" panose="020F0502020204030204" pitchFamily="34" charset="0"/>
                        <a:ea typeface="DengXian" panose="02010600030101010101" pitchFamily="2" charset="-122"/>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buNone/>
                      </a:pPr>
                      <a:r>
                        <a:rPr lang="en-AU" sz="2400" dirty="0">
                          <a:effectLst/>
                        </a:rPr>
                        <a:t>Optimistic SSP revised down/ no change</a:t>
                      </a:r>
                      <a:endParaRPr lang="en-AU" sz="2400" dirty="0">
                        <a:effectLst/>
                        <a:latin typeface="Calibri" panose="020F0502020204030204" pitchFamily="34" charset="0"/>
                        <a:ea typeface="DengXian" panose="02010600030101010101" pitchFamily="2" charset="-122"/>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6326245"/>
                  </a:ext>
                </a:extLst>
              </a:tr>
              <a:tr h="477968">
                <a:tc>
                  <a:txBody>
                    <a:bodyPr/>
                    <a:lstStyle/>
                    <a:p>
                      <a:pPr marL="0" marR="0" algn="l">
                        <a:buNone/>
                      </a:pPr>
                      <a:r>
                        <a:rPr lang="en-US" sz="2400" b="0" dirty="0">
                          <a:effectLst/>
                          <a:latin typeface="Calibri" panose="020F0502020204030204" pitchFamily="34" charset="0"/>
                          <a:ea typeface="DengXian" panose="02010600030101010101" pitchFamily="2" charset="-122"/>
                        </a:rPr>
                        <a:t>Constant</a:t>
                      </a:r>
                      <a:endParaRPr lang="en-AU" sz="2400" b="0" dirty="0">
                        <a:effectLst/>
                        <a:latin typeface="Calibri" panose="020F0502020204030204" pitchFamily="34" charset="0"/>
                        <a:ea typeface="DengXia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buNone/>
                      </a:pPr>
                      <a:r>
                        <a:rPr lang="en-US" sz="2400" dirty="0">
                          <a:effectLst/>
                          <a:latin typeface="Calibri" panose="020F0502020204030204" pitchFamily="34" charset="0"/>
                          <a:ea typeface="DengXian" panose="02010600030101010101" pitchFamily="2" charset="-122"/>
                        </a:rPr>
                        <a:t>      0.718***</a:t>
                      </a:r>
                      <a:endParaRPr lang="en-AU" sz="2400" dirty="0">
                        <a:effectLst/>
                        <a:latin typeface="Calibri" panose="020F0502020204030204" pitchFamily="34" charset="0"/>
                        <a:ea typeface="DengXia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buNone/>
                      </a:pPr>
                      <a:r>
                        <a:rPr lang="en-US" sz="2400" dirty="0">
                          <a:effectLst/>
                          <a:latin typeface="Calibri" panose="020F0502020204030204" pitchFamily="34" charset="0"/>
                          <a:ea typeface="DengXian" panose="02010600030101010101" pitchFamily="2" charset="-122"/>
                        </a:rPr>
                        <a:t>       0.718***</a:t>
                      </a:r>
                      <a:endParaRPr lang="en-AU" sz="2400" dirty="0">
                        <a:effectLst/>
                        <a:latin typeface="Calibri" panose="020F0502020204030204" pitchFamily="34" charset="0"/>
                        <a:ea typeface="DengXia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buNone/>
                      </a:pPr>
                      <a:r>
                        <a:rPr lang="en-US" sz="2400" dirty="0">
                          <a:effectLst/>
                          <a:latin typeface="Calibri" panose="020F0502020204030204" pitchFamily="34" charset="0"/>
                          <a:ea typeface="DengXian" panose="02010600030101010101" pitchFamily="2" charset="-122"/>
                        </a:rPr>
                        <a:t>      0.718***</a:t>
                      </a:r>
                      <a:endParaRPr lang="en-AU" sz="2400" dirty="0">
                        <a:effectLst/>
                        <a:latin typeface="Calibri" panose="020F0502020204030204" pitchFamily="34" charset="0"/>
                        <a:ea typeface="DengXia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04443836"/>
                  </a:ext>
                </a:extLst>
              </a:tr>
              <a:tr h="477968">
                <a:tc>
                  <a:txBody>
                    <a:bodyPr/>
                    <a:lstStyle/>
                    <a:p>
                      <a:pPr marL="0" marR="0" algn="l">
                        <a:buNone/>
                      </a:pPr>
                      <a:r>
                        <a:rPr lang="en-US" sz="2400" b="0" dirty="0">
                          <a:effectLst/>
                          <a:latin typeface="Calibri" panose="020F0502020204030204" pitchFamily="34" charset="0"/>
                          <a:ea typeface="DengXian" panose="02010600030101010101" pitchFamily="2" charset="-122"/>
                        </a:rPr>
                        <a:t>Provide longevity information (Objective LE)</a:t>
                      </a:r>
                      <a:endParaRPr lang="en-AU" sz="2400" dirty="0">
                        <a:effectLst/>
                        <a:latin typeface="Calibri" panose="020F0502020204030204" pitchFamily="34" charset="0"/>
                        <a:ea typeface="DengXia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buNone/>
                      </a:pPr>
                      <a:r>
                        <a:rPr lang="en-US" sz="2400" b="1" dirty="0">
                          <a:effectLst/>
                          <a:latin typeface="Calibri" panose="020F0502020204030204" pitchFamily="34" charset="0"/>
                          <a:ea typeface="DengXian" panose="02010600030101010101" pitchFamily="2" charset="-122"/>
                        </a:rPr>
                        <a:t>    0.089**</a:t>
                      </a:r>
                      <a:endParaRPr lang="en-AU" sz="2400" b="1" dirty="0">
                        <a:effectLst/>
                        <a:latin typeface="Calibri" panose="020F0502020204030204" pitchFamily="34" charset="0"/>
                        <a:ea typeface="DengXia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buNone/>
                      </a:pPr>
                      <a:r>
                        <a:rPr lang="en-US" sz="2400" b="0" dirty="0">
                          <a:effectLst/>
                          <a:latin typeface="Calibri" panose="020F0502020204030204" pitchFamily="34" charset="0"/>
                          <a:ea typeface="DengXian" panose="02010600030101010101" pitchFamily="2" charset="-122"/>
                        </a:rPr>
                        <a:t> 0.157</a:t>
                      </a:r>
                      <a:endParaRPr lang="en-AU" sz="2400" b="0" dirty="0">
                        <a:effectLst/>
                        <a:latin typeface="Calibri" panose="020F0502020204030204" pitchFamily="34" charset="0"/>
                        <a:ea typeface="DengXia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buNone/>
                      </a:pPr>
                      <a:r>
                        <a:rPr lang="en-US" sz="2400" dirty="0">
                          <a:effectLst/>
                          <a:latin typeface="Calibri" panose="020F0502020204030204" pitchFamily="34" charset="0"/>
                          <a:ea typeface="DengXian" panose="02010600030101010101" pitchFamily="2" charset="-122"/>
                        </a:rPr>
                        <a:t>       </a:t>
                      </a:r>
                      <a:r>
                        <a:rPr lang="en-US" sz="2400" b="1" dirty="0">
                          <a:effectLst/>
                          <a:latin typeface="Calibri" panose="020F0502020204030204" pitchFamily="34" charset="0"/>
                          <a:ea typeface="DengXian" panose="02010600030101010101" pitchFamily="2" charset="-122"/>
                        </a:rPr>
                        <a:t>0.117***</a:t>
                      </a:r>
                      <a:endParaRPr lang="en-AU" sz="2400" b="1" dirty="0">
                        <a:effectLst/>
                        <a:latin typeface="Calibri" panose="020F0502020204030204" pitchFamily="34" charset="0"/>
                        <a:ea typeface="DengXia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827901"/>
                  </a:ext>
                </a:extLst>
              </a:tr>
              <a:tr h="477968">
                <a:tc>
                  <a:txBody>
                    <a:bodyPr/>
                    <a:lstStyle/>
                    <a:p>
                      <a:pPr marL="0" marR="0" algn="l">
                        <a:buNone/>
                      </a:pPr>
                      <a:r>
                        <a:rPr lang="en-US" sz="2400" b="0" dirty="0">
                          <a:effectLst/>
                          <a:latin typeface="Calibri" panose="020F0502020204030204" pitchFamily="34" charset="0"/>
                          <a:ea typeface="DengXian" panose="02010600030101010101" pitchFamily="2" charset="-122"/>
                        </a:rPr>
                        <a:t>Provide longevity information (Personal LE)</a:t>
                      </a:r>
                      <a:endParaRPr lang="en-AU" sz="2400" b="0" dirty="0">
                        <a:effectLst/>
                        <a:latin typeface="Calibri" panose="020F0502020204030204" pitchFamily="34" charset="0"/>
                        <a:ea typeface="DengXia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buNone/>
                      </a:pPr>
                      <a:r>
                        <a:rPr lang="en-US" sz="2400" dirty="0">
                          <a:effectLst/>
                          <a:latin typeface="Calibri" panose="020F0502020204030204" pitchFamily="34" charset="0"/>
                          <a:ea typeface="DengXian" panose="02010600030101010101" pitchFamily="2" charset="-122"/>
                        </a:rPr>
                        <a:t>0.000</a:t>
                      </a:r>
                      <a:endParaRPr lang="en-AU" sz="2400" dirty="0">
                        <a:effectLst/>
                        <a:latin typeface="Calibri" panose="020F0502020204030204" pitchFamily="34" charset="0"/>
                        <a:ea typeface="DengXia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buNone/>
                      </a:pPr>
                      <a:r>
                        <a:rPr lang="en-US" sz="2400" dirty="0">
                          <a:effectLst/>
                          <a:latin typeface="Calibri" panose="020F0502020204030204" pitchFamily="34" charset="0"/>
                          <a:ea typeface="DengXian" panose="02010600030101010101" pitchFamily="2" charset="-122"/>
                        </a:rPr>
                        <a:t>-0.012</a:t>
                      </a:r>
                      <a:endParaRPr lang="en-AU" sz="2400" dirty="0">
                        <a:effectLst/>
                        <a:latin typeface="Calibri" panose="020F0502020204030204" pitchFamily="34" charset="0"/>
                        <a:ea typeface="DengXia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buNone/>
                      </a:pPr>
                      <a:r>
                        <a:rPr lang="en-US" sz="2400" dirty="0">
                          <a:effectLst/>
                          <a:latin typeface="Calibri" panose="020F0502020204030204" pitchFamily="34" charset="0"/>
                          <a:ea typeface="DengXian" panose="02010600030101010101" pitchFamily="2" charset="-122"/>
                        </a:rPr>
                        <a:t>0.041</a:t>
                      </a:r>
                      <a:endParaRPr lang="en-AU" sz="2400" dirty="0">
                        <a:effectLst/>
                        <a:latin typeface="Calibri" panose="020F0502020204030204" pitchFamily="34" charset="0"/>
                        <a:ea typeface="DengXia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813656"/>
                  </a:ext>
                </a:extLst>
              </a:tr>
              <a:tr h="477968">
                <a:tc>
                  <a:txBody>
                    <a:bodyPr/>
                    <a:lstStyle/>
                    <a:p>
                      <a:pPr marL="0" marR="0" algn="l">
                        <a:buNone/>
                      </a:pPr>
                      <a:r>
                        <a:rPr lang="en-US" sz="2400" b="0" dirty="0">
                          <a:effectLst/>
                          <a:latin typeface="Calibri" panose="020F0502020204030204" pitchFamily="34" charset="0"/>
                          <a:ea typeface="DengXian" panose="02010600030101010101" pitchFamily="2" charset="-122"/>
                        </a:rPr>
                        <a:t>Objective LE x Financial consequence</a:t>
                      </a:r>
                      <a:endParaRPr lang="en-AU" sz="2400" b="0" dirty="0">
                        <a:effectLst/>
                        <a:latin typeface="Calibri" panose="020F0502020204030204" pitchFamily="34" charset="0"/>
                        <a:ea typeface="DengXia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buNone/>
                      </a:pPr>
                      <a:r>
                        <a:rPr lang="en-US" sz="2400" dirty="0">
                          <a:effectLst/>
                          <a:latin typeface="Calibri" panose="020F0502020204030204" pitchFamily="34" charset="0"/>
                          <a:ea typeface="DengXian" panose="02010600030101010101" pitchFamily="2" charset="-122"/>
                        </a:rPr>
                        <a:t>-0.032</a:t>
                      </a:r>
                      <a:endParaRPr lang="en-AU" sz="2400" dirty="0">
                        <a:effectLst/>
                        <a:latin typeface="Calibri" panose="020F0502020204030204" pitchFamily="34" charset="0"/>
                        <a:ea typeface="DengXia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buNone/>
                      </a:pPr>
                      <a:r>
                        <a:rPr lang="en-US" sz="2400" dirty="0">
                          <a:effectLst/>
                          <a:latin typeface="Calibri" panose="020F0502020204030204" pitchFamily="34" charset="0"/>
                          <a:ea typeface="DengXian" panose="02010600030101010101" pitchFamily="2" charset="-122"/>
                        </a:rPr>
                        <a:t>-0.042</a:t>
                      </a:r>
                      <a:endParaRPr lang="en-AU" sz="2400" dirty="0">
                        <a:effectLst/>
                        <a:latin typeface="Calibri" panose="020F0502020204030204" pitchFamily="34" charset="0"/>
                        <a:ea typeface="DengXia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buNone/>
                      </a:pPr>
                      <a:r>
                        <a:rPr lang="en-US" sz="2400" dirty="0">
                          <a:effectLst/>
                          <a:latin typeface="Calibri" panose="020F0502020204030204" pitchFamily="34" charset="0"/>
                          <a:ea typeface="DengXian" panose="02010600030101010101" pitchFamily="2" charset="-122"/>
                        </a:rPr>
                        <a:t>-0.030</a:t>
                      </a:r>
                      <a:endParaRPr lang="en-AU" sz="2400" dirty="0">
                        <a:effectLst/>
                        <a:latin typeface="Calibri" panose="020F0502020204030204" pitchFamily="34" charset="0"/>
                        <a:ea typeface="DengXia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59263525"/>
                  </a:ext>
                </a:extLst>
              </a:tr>
              <a:tr h="477968">
                <a:tc>
                  <a:txBody>
                    <a:bodyPr/>
                    <a:lstStyle/>
                    <a:p>
                      <a:pPr marL="0" marR="0" algn="l">
                        <a:buNone/>
                      </a:pPr>
                      <a:r>
                        <a:rPr lang="en-US" sz="2400" b="0" dirty="0">
                          <a:effectLst/>
                          <a:latin typeface="Calibri" panose="020F0502020204030204" pitchFamily="34" charset="0"/>
                          <a:ea typeface="DengXian" panose="02010600030101010101" pitchFamily="2" charset="-122"/>
                        </a:rPr>
                        <a:t>Personal LE x Financial consequence</a:t>
                      </a:r>
                      <a:endParaRPr lang="en-AU" sz="2400" b="0" dirty="0">
                        <a:effectLst/>
                        <a:latin typeface="Calibri" panose="020F0502020204030204" pitchFamily="34" charset="0"/>
                        <a:ea typeface="DengXia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buNone/>
                      </a:pPr>
                      <a:r>
                        <a:rPr lang="en-US" sz="2400" dirty="0">
                          <a:effectLst/>
                          <a:latin typeface="Calibri" panose="020F0502020204030204" pitchFamily="34" charset="0"/>
                          <a:ea typeface="DengXian" panose="02010600030101010101" pitchFamily="2" charset="-122"/>
                        </a:rPr>
                        <a:t>0.009</a:t>
                      </a:r>
                      <a:endParaRPr lang="en-AU" sz="2400" dirty="0">
                        <a:effectLst/>
                        <a:latin typeface="Calibri" panose="020F0502020204030204" pitchFamily="34" charset="0"/>
                        <a:ea typeface="DengXia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buNone/>
                      </a:pPr>
                      <a:r>
                        <a:rPr lang="en-US" sz="2400" dirty="0">
                          <a:effectLst/>
                          <a:latin typeface="Calibri" panose="020F0502020204030204" pitchFamily="34" charset="0"/>
                          <a:ea typeface="DengXian" panose="02010600030101010101" pitchFamily="2" charset="-122"/>
                        </a:rPr>
                        <a:t>0.072</a:t>
                      </a:r>
                      <a:endParaRPr lang="en-AU" sz="2400" dirty="0">
                        <a:effectLst/>
                        <a:latin typeface="Calibri" panose="020F0502020204030204" pitchFamily="34" charset="0"/>
                        <a:ea typeface="DengXia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buNone/>
                      </a:pPr>
                      <a:r>
                        <a:rPr lang="en-US" sz="2400" b="1" dirty="0">
                          <a:effectLst/>
                          <a:latin typeface="Calibri" panose="020F0502020204030204" pitchFamily="34" charset="0"/>
                          <a:ea typeface="DengXian" panose="02010600030101010101" pitchFamily="2" charset="-122"/>
                        </a:rPr>
                        <a:t> </a:t>
                      </a:r>
                      <a:r>
                        <a:rPr lang="en-US" sz="2400" b="0" dirty="0">
                          <a:effectLst/>
                          <a:latin typeface="Calibri" panose="020F0502020204030204" pitchFamily="34" charset="0"/>
                          <a:ea typeface="DengXian" panose="02010600030101010101" pitchFamily="2" charset="-122"/>
                        </a:rPr>
                        <a:t>0.037</a:t>
                      </a:r>
                      <a:endParaRPr lang="en-AU" sz="2400" b="0" dirty="0">
                        <a:effectLst/>
                        <a:latin typeface="Calibri" panose="020F0502020204030204" pitchFamily="34" charset="0"/>
                        <a:ea typeface="DengXia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95874137"/>
                  </a:ext>
                </a:extLst>
              </a:tr>
            </a:tbl>
          </a:graphicData>
        </a:graphic>
      </p:graphicFrame>
      <p:sp>
        <p:nvSpPr>
          <p:cNvPr id="6" name="Rectangle: Rounded Corners 5">
            <a:extLst>
              <a:ext uri="{FF2B5EF4-FFF2-40B4-BE49-F238E27FC236}">
                <a16:creationId xmlns:a16="http://schemas.microsoft.com/office/drawing/2014/main" id="{0237E166-37B1-2F13-7DFD-31F5CE682A47}"/>
              </a:ext>
            </a:extLst>
          </p:cNvPr>
          <p:cNvSpPr/>
          <p:nvPr/>
        </p:nvSpPr>
        <p:spPr>
          <a:xfrm>
            <a:off x="6297105" y="2865748"/>
            <a:ext cx="5586918" cy="563252"/>
          </a:xfrm>
          <a:prstGeom prst="round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0121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35542-F1D4-1E54-3D46-A5991883F7D1}"/>
              </a:ext>
            </a:extLst>
          </p:cNvPr>
          <p:cNvSpPr>
            <a:spLocks noGrp="1"/>
          </p:cNvSpPr>
          <p:nvPr>
            <p:ph type="title"/>
          </p:nvPr>
        </p:nvSpPr>
        <p:spPr>
          <a:xfrm>
            <a:off x="326848" y="288390"/>
            <a:ext cx="11554001" cy="1016070"/>
          </a:xfrm>
        </p:spPr>
        <p:txBody>
          <a:bodyPr anchor="t">
            <a:normAutofit/>
          </a:bodyPr>
          <a:lstStyle/>
          <a:p>
            <a:r>
              <a:rPr lang="en-US" dirty="0">
                <a:solidFill>
                  <a:srgbClr val="0066FF"/>
                </a:solidFill>
              </a:rPr>
              <a:t>Contents</a:t>
            </a:r>
          </a:p>
        </p:txBody>
      </p:sp>
      <p:sp>
        <p:nvSpPr>
          <p:cNvPr id="11" name="Slide Number Placeholder 3">
            <a:extLst>
              <a:ext uri="{FF2B5EF4-FFF2-40B4-BE49-F238E27FC236}">
                <a16:creationId xmlns:a16="http://schemas.microsoft.com/office/drawing/2014/main" id="{3EC603CC-7B0A-D29D-197C-43B03DB89F21}"/>
              </a:ext>
            </a:extLst>
          </p:cNvPr>
          <p:cNvSpPr>
            <a:spLocks noGrp="1"/>
          </p:cNvSpPr>
          <p:nvPr>
            <p:ph type="sldNum" sz="quarter" idx="12"/>
          </p:nvPr>
        </p:nvSpPr>
        <p:spPr>
          <a:xfrm>
            <a:off x="11467577" y="6400800"/>
            <a:ext cx="416447" cy="186484"/>
          </a:xfrm>
        </p:spPr>
        <p:txBody>
          <a:bodyPr/>
          <a:lstStyle/>
          <a:p>
            <a:pPr>
              <a:spcAft>
                <a:spcPts val="600"/>
              </a:spcAft>
            </a:pPr>
            <a:fld id="{741AFF56-1126-4107-9C02-BC0EFBF16431}" type="slidenum">
              <a:rPr lang="en-GB" smtClean="0"/>
              <a:pPr>
                <a:spcAft>
                  <a:spcPts val="600"/>
                </a:spcAft>
              </a:pPr>
              <a:t>3</a:t>
            </a:fld>
            <a:endParaRPr lang="en-GB" dirty="0"/>
          </a:p>
        </p:txBody>
      </p:sp>
      <p:graphicFrame>
        <p:nvGraphicFramePr>
          <p:cNvPr id="7" name="Content Placeholder 2">
            <a:extLst>
              <a:ext uri="{FF2B5EF4-FFF2-40B4-BE49-F238E27FC236}">
                <a16:creationId xmlns:a16="http://schemas.microsoft.com/office/drawing/2014/main" id="{CCA609A8-D136-5614-6640-AB49F4F751DF}"/>
              </a:ext>
            </a:extLst>
          </p:cNvPr>
          <p:cNvGraphicFramePr>
            <a:graphicFrameLocks noGrp="1"/>
          </p:cNvGraphicFramePr>
          <p:nvPr>
            <p:ph idx="1"/>
            <p:extLst>
              <p:ext uri="{D42A27DB-BD31-4B8C-83A1-F6EECF244321}">
                <p14:modId xmlns:p14="http://schemas.microsoft.com/office/powerpoint/2010/main" val="1557910020"/>
              </p:ext>
            </p:extLst>
          </p:nvPr>
        </p:nvGraphicFramePr>
        <p:xfrm>
          <a:off x="6181595" y="273659"/>
          <a:ext cx="5699254" cy="5526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a:extLst>
              <a:ext uri="{FF2B5EF4-FFF2-40B4-BE49-F238E27FC236}">
                <a16:creationId xmlns:a16="http://schemas.microsoft.com/office/drawing/2014/main" id="{F3933ED7-840D-6087-4FE1-1B72F84A90DE}"/>
              </a:ext>
            </a:extLst>
          </p:cNvPr>
          <p:cNvSpPr>
            <a:spLocks noGrp="1"/>
          </p:cNvSpPr>
          <p:nvPr>
            <p:ph type="ftr" sz="quarter" idx="3"/>
          </p:nvPr>
        </p:nvSpPr>
        <p:spPr>
          <a:prstGeom prst="rect">
            <a:avLst/>
          </a:prstGeom>
        </p:spPr>
        <p:txBody>
          <a:bodyPr vert="horz" lIns="0" tIns="0" rIns="0" bIns="0" rtlCol="0" anchor="b" anchorCtr="0">
            <a:noAutofit/>
          </a:bodyPr>
          <a:lstStyle>
            <a:defPPr>
              <a:defRPr lang="en-US"/>
            </a:defPPr>
            <a:lvl1pPr marL="0" algn="ctr" defTabSz="914400" rtl="0" eaLnBrk="1" latinLnBrk="0" hangingPunct="1">
              <a:defRPr sz="1000" b="0" i="0" kern="1200">
                <a:solidFill>
                  <a:schemeClr val="tx1"/>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GB" dirty="0"/>
              <a:t>Presented at the 2025 All Actuaries Summit</a:t>
            </a:r>
            <a:endParaRPr lang="en-GB" dirty="0">
              <a:solidFill>
                <a:schemeClr val="tx1"/>
              </a:solidFill>
            </a:endParaRPr>
          </a:p>
        </p:txBody>
      </p:sp>
    </p:spTree>
    <p:extLst>
      <p:ext uri="{BB962C8B-B14F-4D97-AF65-F5344CB8AC3E}">
        <p14:creationId xmlns:p14="http://schemas.microsoft.com/office/powerpoint/2010/main" val="20109526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8A4CD6-50AE-CCE2-966A-5D2563EDE0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B75046-8AD4-7C74-91DE-02D297DAC823}"/>
              </a:ext>
            </a:extLst>
          </p:cNvPr>
          <p:cNvSpPr>
            <a:spLocks noGrp="1"/>
          </p:cNvSpPr>
          <p:nvPr>
            <p:ph type="title"/>
          </p:nvPr>
        </p:nvSpPr>
        <p:spPr>
          <a:xfrm>
            <a:off x="3874223" y="2708721"/>
            <a:ext cx="4443554" cy="720279"/>
          </a:xfrm>
        </p:spPr>
        <p:txBody>
          <a:bodyPr>
            <a:normAutofit/>
          </a:bodyPr>
          <a:lstStyle/>
          <a:p>
            <a:r>
              <a:rPr lang="en-US" sz="4200" dirty="0">
                <a:solidFill>
                  <a:schemeClr val="accent1"/>
                </a:solidFill>
              </a:rPr>
              <a:t>Discussion</a:t>
            </a:r>
          </a:p>
        </p:txBody>
      </p:sp>
      <p:sp>
        <p:nvSpPr>
          <p:cNvPr id="4" name="Slide Number Placeholder 3">
            <a:extLst>
              <a:ext uri="{FF2B5EF4-FFF2-40B4-BE49-F238E27FC236}">
                <a16:creationId xmlns:a16="http://schemas.microsoft.com/office/drawing/2014/main" id="{6811198F-5E2F-7590-225C-10F42F3E86B2}"/>
              </a:ext>
            </a:extLst>
          </p:cNvPr>
          <p:cNvSpPr>
            <a:spLocks noGrp="1"/>
          </p:cNvSpPr>
          <p:nvPr>
            <p:ph type="sldNum" sz="quarter" idx="12"/>
          </p:nvPr>
        </p:nvSpPr>
        <p:spPr/>
        <p:txBody>
          <a:bodyPr/>
          <a:lstStyle/>
          <a:p>
            <a:fld id="{741AFF56-1126-4107-9C02-BC0EFBF16431}" type="slidenum">
              <a:rPr lang="en-GB" smtClean="0"/>
              <a:t>30</a:t>
            </a:fld>
            <a:endParaRPr lang="en-GB" dirty="0"/>
          </a:p>
        </p:txBody>
      </p:sp>
      <p:sp>
        <p:nvSpPr>
          <p:cNvPr id="5" name="Footer Placeholder 4">
            <a:extLst>
              <a:ext uri="{FF2B5EF4-FFF2-40B4-BE49-F238E27FC236}">
                <a16:creationId xmlns:a16="http://schemas.microsoft.com/office/drawing/2014/main" id="{38A59F4E-C669-CEF1-3F80-9B7F8132D5F5}"/>
              </a:ext>
            </a:extLst>
          </p:cNvPr>
          <p:cNvSpPr>
            <a:spLocks noGrp="1"/>
          </p:cNvSpPr>
          <p:nvPr>
            <p:ph type="ftr" sz="quarter" idx="3"/>
          </p:nvPr>
        </p:nvSpPr>
        <p:spPr>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All Actuaries Summit</a:t>
            </a:r>
          </a:p>
        </p:txBody>
      </p:sp>
      <p:sp>
        <p:nvSpPr>
          <p:cNvPr id="10" name="TextBox 9">
            <a:extLst>
              <a:ext uri="{FF2B5EF4-FFF2-40B4-BE49-F238E27FC236}">
                <a16:creationId xmlns:a16="http://schemas.microsoft.com/office/drawing/2014/main" id="{56E04038-B15C-9E24-9FE6-7EC6E8939D8D}"/>
              </a:ext>
            </a:extLst>
          </p:cNvPr>
          <p:cNvSpPr txBox="1"/>
          <p:nvPr/>
        </p:nvSpPr>
        <p:spPr>
          <a:xfrm>
            <a:off x="8628562" y="3429000"/>
            <a:ext cx="6094476" cy="3631763"/>
          </a:xfrm>
          <a:prstGeom prst="rect">
            <a:avLst/>
          </a:prstGeom>
          <a:noFill/>
        </p:spPr>
        <p:txBody>
          <a:bodyPr wrap="square">
            <a:spAutoFit/>
          </a:bodyPr>
          <a:lstStyle/>
          <a:p>
            <a:r>
              <a:rPr lang="en-US" sz="23000" b="1" dirty="0">
                <a:solidFill>
                  <a:schemeClr val="accent1"/>
                </a:solidFill>
              </a:rPr>
              <a:t>05</a:t>
            </a:r>
          </a:p>
        </p:txBody>
      </p:sp>
    </p:spTree>
    <p:extLst>
      <p:ext uri="{BB962C8B-B14F-4D97-AF65-F5344CB8AC3E}">
        <p14:creationId xmlns:p14="http://schemas.microsoft.com/office/powerpoint/2010/main" val="10750596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5FB8A-111B-2513-01F6-DF464F3AFB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9ACC5E-46FE-EA83-ADBF-C87402580708}"/>
              </a:ext>
            </a:extLst>
          </p:cNvPr>
          <p:cNvSpPr>
            <a:spLocks noGrp="1"/>
          </p:cNvSpPr>
          <p:nvPr>
            <p:ph type="title"/>
          </p:nvPr>
        </p:nvSpPr>
        <p:spPr/>
        <p:txBody>
          <a:bodyPr>
            <a:normAutofit/>
          </a:bodyPr>
          <a:lstStyle/>
          <a:p>
            <a:r>
              <a:rPr lang="en-US" sz="3600" dirty="0"/>
              <a:t>Key takeaways</a:t>
            </a:r>
          </a:p>
        </p:txBody>
      </p:sp>
      <p:sp>
        <p:nvSpPr>
          <p:cNvPr id="4" name="Slide Number Placeholder 3">
            <a:extLst>
              <a:ext uri="{FF2B5EF4-FFF2-40B4-BE49-F238E27FC236}">
                <a16:creationId xmlns:a16="http://schemas.microsoft.com/office/drawing/2014/main" id="{B74517B4-A899-B58E-7EB5-ED5B14CE2DB9}"/>
              </a:ext>
            </a:extLst>
          </p:cNvPr>
          <p:cNvSpPr>
            <a:spLocks noGrp="1"/>
          </p:cNvSpPr>
          <p:nvPr>
            <p:ph type="sldNum" sz="quarter" idx="12"/>
          </p:nvPr>
        </p:nvSpPr>
        <p:spPr/>
        <p:txBody>
          <a:bodyPr/>
          <a:lstStyle/>
          <a:p>
            <a:fld id="{741AFF56-1126-4107-9C02-BC0EFBF16431}" type="slidenum">
              <a:rPr lang="en-GB" smtClean="0"/>
              <a:pPr/>
              <a:t>31</a:t>
            </a:fld>
            <a:endParaRPr lang="en-GB" dirty="0"/>
          </a:p>
        </p:txBody>
      </p:sp>
      <p:sp>
        <p:nvSpPr>
          <p:cNvPr id="6" name="Content Placeholder 5">
            <a:extLst>
              <a:ext uri="{FF2B5EF4-FFF2-40B4-BE49-F238E27FC236}">
                <a16:creationId xmlns:a16="http://schemas.microsoft.com/office/drawing/2014/main" id="{C8A7F2D3-6E5B-5232-D994-436175124E92}"/>
              </a:ext>
            </a:extLst>
          </p:cNvPr>
          <p:cNvSpPr>
            <a:spLocks noGrp="1"/>
          </p:cNvSpPr>
          <p:nvPr>
            <p:ph sz="quarter" idx="13"/>
          </p:nvPr>
        </p:nvSpPr>
        <p:spPr>
          <a:xfrm>
            <a:off x="326849" y="1008875"/>
            <a:ext cx="11528425" cy="5027613"/>
          </a:xfrm>
        </p:spPr>
        <p:txBody>
          <a:bodyPr/>
          <a:lstStyle/>
          <a:p>
            <a:pPr marL="457200" indent="-457200">
              <a:buFont typeface="Wingdings" panose="05000000000000000000" pitchFamily="2" charset="2"/>
              <a:buChar char="§"/>
            </a:pPr>
            <a:r>
              <a:rPr lang="en-US" sz="2600" dirty="0"/>
              <a:t>On average, participants under-estimated their life expectancy at all ages</a:t>
            </a:r>
          </a:p>
          <a:p>
            <a:pPr marL="457200" indent="-457200">
              <a:buFont typeface="Wingdings" panose="05000000000000000000" pitchFamily="2" charset="2"/>
              <a:buChar char="§"/>
            </a:pPr>
            <a:r>
              <a:rPr lang="en-US" sz="2600" dirty="0"/>
              <a:t>Improving longevity literacy through provision of </a:t>
            </a:r>
            <a:r>
              <a:rPr lang="en-US" sz="2600" b="1" dirty="0"/>
              <a:t>objective longevity information </a:t>
            </a:r>
            <a:r>
              <a:rPr lang="en-US" sz="2600" dirty="0">
                <a:sym typeface="Wingdings" panose="05000000000000000000" pitchFamily="2" charset="2"/>
              </a:rPr>
              <a:t>motivated </a:t>
            </a:r>
            <a:r>
              <a:rPr lang="en-US" sz="2600" b="1" dirty="0">
                <a:sym typeface="Wingdings" panose="05000000000000000000" pitchFamily="2" charset="2"/>
              </a:rPr>
              <a:t>higher INTEREST </a:t>
            </a:r>
            <a:r>
              <a:rPr lang="en-US" sz="2600" dirty="0">
                <a:sym typeface="Wingdings" panose="05000000000000000000" pitchFamily="2" charset="2"/>
              </a:rPr>
              <a:t>in lifetime income product</a:t>
            </a:r>
          </a:p>
          <a:p>
            <a:pPr marL="812800" lvl="2" indent="-457200">
              <a:buFont typeface="Courier New" panose="02070309020205020404" pitchFamily="49" charset="0"/>
              <a:buChar char="o"/>
            </a:pPr>
            <a:r>
              <a:rPr lang="en-US" sz="2600" dirty="0">
                <a:sym typeface="Wingdings" panose="05000000000000000000" pitchFamily="2" charset="2"/>
              </a:rPr>
              <a:t>Via update of pessimistic survival expectations</a:t>
            </a:r>
          </a:p>
          <a:p>
            <a:pPr marL="457200" indent="-457200">
              <a:buFont typeface="Wingdings" panose="05000000000000000000" pitchFamily="2" charset="2"/>
              <a:buChar char="§"/>
            </a:pPr>
            <a:r>
              <a:rPr lang="en-US" sz="2600" dirty="0">
                <a:sym typeface="Wingdings" panose="05000000000000000000" pitchFamily="2" charset="2"/>
              </a:rPr>
              <a:t>Provision of </a:t>
            </a:r>
            <a:r>
              <a:rPr lang="en-US" sz="2600" b="1" dirty="0">
                <a:sym typeface="Wingdings" panose="05000000000000000000" pitchFamily="2" charset="2"/>
              </a:rPr>
              <a:t>personalised longevity information </a:t>
            </a:r>
            <a:r>
              <a:rPr lang="en-US" sz="2600" dirty="0">
                <a:sym typeface="Wingdings" panose="05000000000000000000" pitchFamily="2" charset="2"/>
              </a:rPr>
              <a:t>and </a:t>
            </a:r>
            <a:r>
              <a:rPr lang="en-US" sz="2600" b="1" dirty="0">
                <a:sym typeface="Wingdings" panose="05000000000000000000" pitchFamily="2" charset="2"/>
              </a:rPr>
              <a:t>financial consequence </a:t>
            </a:r>
            <a:r>
              <a:rPr lang="en-US" sz="2600" dirty="0">
                <a:sym typeface="Wingdings" panose="05000000000000000000" pitchFamily="2" charset="2"/>
              </a:rPr>
              <a:t>information is less effective</a:t>
            </a:r>
          </a:p>
          <a:p>
            <a:pPr marL="457200" indent="-457200">
              <a:buFont typeface="Wingdings" panose="05000000000000000000" pitchFamily="2" charset="2"/>
              <a:buChar char="§"/>
            </a:pPr>
            <a:r>
              <a:rPr lang="en-US" sz="2600" dirty="0">
                <a:sym typeface="Wingdings" panose="05000000000000000000" pitchFamily="2" charset="2"/>
              </a:rPr>
              <a:t>Our results suggest that</a:t>
            </a:r>
            <a:r>
              <a:rPr lang="en-US" sz="2600" b="1" dirty="0">
                <a:sym typeface="Wingdings" panose="05000000000000000000" pitchFamily="2" charset="2"/>
              </a:rPr>
              <a:t> improving longevity literacy is key </a:t>
            </a:r>
            <a:r>
              <a:rPr lang="en-US" sz="2600" dirty="0">
                <a:sym typeface="Wingdings" panose="05000000000000000000" pitchFamily="2" charset="2"/>
              </a:rPr>
              <a:t>to higher interest in lifetime income products</a:t>
            </a:r>
          </a:p>
        </p:txBody>
      </p:sp>
      <p:sp>
        <p:nvSpPr>
          <p:cNvPr id="5" name="Footer Placeholder 4">
            <a:extLst>
              <a:ext uri="{FF2B5EF4-FFF2-40B4-BE49-F238E27FC236}">
                <a16:creationId xmlns:a16="http://schemas.microsoft.com/office/drawing/2014/main" id="{CD161B60-DCBF-4CB7-17B6-6970440B6439}"/>
              </a:ext>
            </a:extLst>
          </p:cNvPr>
          <p:cNvSpPr>
            <a:spLocks noGrp="1"/>
          </p:cNvSpPr>
          <p:nvPr>
            <p:ph type="ftr" sz="quarter" idx="3"/>
          </p:nvPr>
        </p:nvSpPr>
        <p:spPr>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accent1"/>
                </a:solidFill>
              </a:rPr>
              <a:t>Presented at the 2025 All Actuaries Summit</a:t>
            </a:r>
          </a:p>
        </p:txBody>
      </p:sp>
    </p:spTree>
    <p:extLst>
      <p:ext uri="{BB962C8B-B14F-4D97-AF65-F5344CB8AC3E}">
        <p14:creationId xmlns:p14="http://schemas.microsoft.com/office/powerpoint/2010/main" val="635607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39436-4DA0-F231-F89B-D6BE779BCE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928D31-F501-8A66-19C1-76169E3D6C20}"/>
              </a:ext>
            </a:extLst>
          </p:cNvPr>
          <p:cNvSpPr>
            <a:spLocks noGrp="1"/>
          </p:cNvSpPr>
          <p:nvPr>
            <p:ph type="title"/>
          </p:nvPr>
        </p:nvSpPr>
        <p:spPr/>
        <p:txBody>
          <a:bodyPr>
            <a:normAutofit/>
          </a:bodyPr>
          <a:lstStyle/>
          <a:p>
            <a:r>
              <a:rPr lang="en-US" sz="3600" dirty="0"/>
              <a:t>Key takeaways</a:t>
            </a:r>
          </a:p>
        </p:txBody>
      </p:sp>
      <p:sp>
        <p:nvSpPr>
          <p:cNvPr id="4" name="Slide Number Placeholder 3">
            <a:extLst>
              <a:ext uri="{FF2B5EF4-FFF2-40B4-BE49-F238E27FC236}">
                <a16:creationId xmlns:a16="http://schemas.microsoft.com/office/drawing/2014/main" id="{4FA68D89-D56C-F574-9F26-168CC750A21F}"/>
              </a:ext>
            </a:extLst>
          </p:cNvPr>
          <p:cNvSpPr>
            <a:spLocks noGrp="1"/>
          </p:cNvSpPr>
          <p:nvPr>
            <p:ph type="sldNum" sz="quarter" idx="12"/>
          </p:nvPr>
        </p:nvSpPr>
        <p:spPr/>
        <p:txBody>
          <a:bodyPr/>
          <a:lstStyle/>
          <a:p>
            <a:fld id="{741AFF56-1126-4107-9C02-BC0EFBF16431}" type="slidenum">
              <a:rPr lang="en-GB" smtClean="0"/>
              <a:pPr/>
              <a:t>32</a:t>
            </a:fld>
            <a:endParaRPr lang="en-GB" dirty="0"/>
          </a:p>
        </p:txBody>
      </p:sp>
      <p:sp>
        <p:nvSpPr>
          <p:cNvPr id="6" name="Content Placeholder 5">
            <a:extLst>
              <a:ext uri="{FF2B5EF4-FFF2-40B4-BE49-F238E27FC236}">
                <a16:creationId xmlns:a16="http://schemas.microsoft.com/office/drawing/2014/main" id="{EFF6B818-6B0D-1F99-5C07-3E779574E1BF}"/>
              </a:ext>
            </a:extLst>
          </p:cNvPr>
          <p:cNvSpPr>
            <a:spLocks noGrp="1"/>
          </p:cNvSpPr>
          <p:nvPr>
            <p:ph sz="quarter" idx="13"/>
          </p:nvPr>
        </p:nvSpPr>
        <p:spPr>
          <a:xfrm>
            <a:off x="326849" y="1008875"/>
            <a:ext cx="11528425" cy="5027613"/>
          </a:xfrm>
        </p:spPr>
        <p:txBody>
          <a:bodyPr/>
          <a:lstStyle/>
          <a:p>
            <a:pPr marL="457200" indent="-457200">
              <a:buFont typeface="Wingdings" panose="05000000000000000000" pitchFamily="2" charset="2"/>
              <a:buChar char="§"/>
            </a:pPr>
            <a:r>
              <a:rPr lang="en-US" sz="2600" dirty="0">
                <a:sym typeface="Wingdings" panose="05000000000000000000" pitchFamily="2" charset="2"/>
              </a:rPr>
              <a:t>To plan for retirement, people need help to understand their </a:t>
            </a:r>
            <a:r>
              <a:rPr lang="en-US" sz="2600" b="1" dirty="0">
                <a:sym typeface="Wingdings" panose="05000000000000000000" pitchFamily="2" charset="2"/>
              </a:rPr>
              <a:t>planning horizon </a:t>
            </a:r>
            <a:r>
              <a:rPr lang="en-US" sz="2600" dirty="0">
                <a:sym typeface="Wingdings" panose="05000000000000000000" pitchFamily="2" charset="2"/>
              </a:rPr>
              <a:t>and be aware of and understand the features of available products (and the impact of living long)</a:t>
            </a:r>
          </a:p>
          <a:p>
            <a:pPr marL="457200" indent="-457200">
              <a:buFont typeface="Wingdings" panose="05000000000000000000" pitchFamily="2" charset="2"/>
              <a:buChar char="§"/>
            </a:pPr>
            <a:r>
              <a:rPr lang="en-US" sz="2600" dirty="0">
                <a:sym typeface="Wingdings" panose="05000000000000000000" pitchFamily="2" charset="2"/>
              </a:rPr>
              <a:t>Our findings </a:t>
            </a:r>
            <a:r>
              <a:rPr lang="en-US" sz="2600" b="1" dirty="0">
                <a:sym typeface="Wingdings" panose="05000000000000000000" pitchFamily="2" charset="2"/>
              </a:rPr>
              <a:t>provide guidance for communication strategies </a:t>
            </a:r>
            <a:r>
              <a:rPr lang="en-US" sz="2600" dirty="0">
                <a:sym typeface="Wingdings" panose="05000000000000000000" pitchFamily="2" charset="2"/>
              </a:rPr>
              <a:t>which could be used by super funds, product providers and financial advisors to ‘help’ members/customers improve their longevity literacy </a:t>
            </a:r>
          </a:p>
        </p:txBody>
      </p:sp>
      <p:sp>
        <p:nvSpPr>
          <p:cNvPr id="5" name="Footer Placeholder 4">
            <a:extLst>
              <a:ext uri="{FF2B5EF4-FFF2-40B4-BE49-F238E27FC236}">
                <a16:creationId xmlns:a16="http://schemas.microsoft.com/office/drawing/2014/main" id="{4DE9B3D4-102A-C568-F1C2-7299D0ED42DA}"/>
              </a:ext>
            </a:extLst>
          </p:cNvPr>
          <p:cNvSpPr>
            <a:spLocks noGrp="1"/>
          </p:cNvSpPr>
          <p:nvPr>
            <p:ph type="ftr" sz="quarter" idx="3"/>
          </p:nvPr>
        </p:nvSpPr>
        <p:spPr>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accent1"/>
                </a:solidFill>
              </a:rPr>
              <a:t>Presented at the 2025 All Actuaries Summit</a:t>
            </a:r>
          </a:p>
        </p:txBody>
      </p:sp>
    </p:spTree>
    <p:extLst>
      <p:ext uri="{BB962C8B-B14F-4D97-AF65-F5344CB8AC3E}">
        <p14:creationId xmlns:p14="http://schemas.microsoft.com/office/powerpoint/2010/main" val="31853807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11FB7-70E7-37F2-D7C6-3E400A5218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BD6204-77A9-6D2F-848A-8C0CE3100E5D}"/>
              </a:ext>
            </a:extLst>
          </p:cNvPr>
          <p:cNvSpPr>
            <a:spLocks noGrp="1"/>
          </p:cNvSpPr>
          <p:nvPr>
            <p:ph type="title"/>
          </p:nvPr>
        </p:nvSpPr>
        <p:spPr>
          <a:xfrm>
            <a:off x="326848" y="288390"/>
            <a:ext cx="11557175" cy="494036"/>
          </a:xfrm>
        </p:spPr>
        <p:txBody>
          <a:bodyPr>
            <a:normAutofit/>
          </a:bodyPr>
          <a:lstStyle/>
          <a:p>
            <a:r>
              <a:rPr lang="en-US" sz="3200" dirty="0"/>
              <a:t>References</a:t>
            </a:r>
            <a:endParaRPr lang="en-US" dirty="0">
              <a:solidFill>
                <a:srgbClr val="C00000"/>
              </a:solidFill>
            </a:endParaRPr>
          </a:p>
        </p:txBody>
      </p:sp>
      <p:sp>
        <p:nvSpPr>
          <p:cNvPr id="4" name="Slide Number Placeholder 3">
            <a:extLst>
              <a:ext uri="{FF2B5EF4-FFF2-40B4-BE49-F238E27FC236}">
                <a16:creationId xmlns:a16="http://schemas.microsoft.com/office/drawing/2014/main" id="{8839BCEA-3CDB-E8A9-1670-89FC7E902F3B}"/>
              </a:ext>
            </a:extLst>
          </p:cNvPr>
          <p:cNvSpPr>
            <a:spLocks noGrp="1"/>
          </p:cNvSpPr>
          <p:nvPr>
            <p:ph type="sldNum" sz="quarter" idx="12"/>
          </p:nvPr>
        </p:nvSpPr>
        <p:spPr/>
        <p:txBody>
          <a:bodyPr/>
          <a:lstStyle/>
          <a:p>
            <a:fld id="{741AFF56-1126-4107-9C02-BC0EFBF16431}" type="slidenum">
              <a:rPr lang="en-GB" smtClean="0"/>
              <a:pPr/>
              <a:t>33</a:t>
            </a:fld>
            <a:endParaRPr lang="en-GB" dirty="0"/>
          </a:p>
        </p:txBody>
      </p:sp>
      <p:sp>
        <p:nvSpPr>
          <p:cNvPr id="5" name="Footer Placeholder 4">
            <a:extLst>
              <a:ext uri="{FF2B5EF4-FFF2-40B4-BE49-F238E27FC236}">
                <a16:creationId xmlns:a16="http://schemas.microsoft.com/office/drawing/2014/main" id="{29BD9AA6-22C8-2BAE-8BCB-504FD42CBB90}"/>
              </a:ext>
            </a:extLst>
          </p:cNvPr>
          <p:cNvSpPr>
            <a:spLocks noGrp="1"/>
          </p:cNvSpPr>
          <p:nvPr>
            <p:ph type="ftr" sz="quarter" idx="3"/>
          </p:nvPr>
        </p:nvSpPr>
        <p:spPr>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accent1"/>
                </a:solidFill>
              </a:rPr>
              <a:t>Presented at the 2025 All Actuaries Summit</a:t>
            </a:r>
          </a:p>
        </p:txBody>
      </p:sp>
      <p:sp>
        <p:nvSpPr>
          <p:cNvPr id="3" name="Content Placeholder 4">
            <a:extLst>
              <a:ext uri="{FF2B5EF4-FFF2-40B4-BE49-F238E27FC236}">
                <a16:creationId xmlns:a16="http://schemas.microsoft.com/office/drawing/2014/main" id="{7BB9BFDE-B60E-7A1A-F84B-F60B4A2E0FDF}"/>
              </a:ext>
            </a:extLst>
          </p:cNvPr>
          <p:cNvSpPr txBox="1">
            <a:spLocks/>
          </p:cNvSpPr>
          <p:nvPr/>
        </p:nvSpPr>
        <p:spPr>
          <a:xfrm>
            <a:off x="326848" y="782426"/>
            <a:ext cx="11557175" cy="5618374"/>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tx1"/>
                </a:solidFill>
                <a:latin typeface="+mn-lt"/>
                <a:ea typeface="+mn-ea"/>
                <a:cs typeface="+mn-cs"/>
              </a:defRPr>
            </a:lvl1pPr>
            <a:lvl2pPr marL="4762" indent="0" algn="l" defTabSz="914400" rtl="0" eaLnBrk="1" latinLnBrk="0" hangingPunct="1">
              <a:lnSpc>
                <a:spcPct val="100000"/>
              </a:lnSpc>
              <a:spcBef>
                <a:spcPts val="0"/>
              </a:spcBef>
              <a:buFont typeface="Arial" panose="020B0604020202020204" pitchFamily="34" charset="0"/>
              <a:buNone/>
              <a:tabLst/>
              <a:defRPr sz="1400" kern="1200">
                <a:solidFill>
                  <a:schemeClr val="tx1"/>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tx1"/>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tx1"/>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spcAft>
                <a:spcPts val="0"/>
              </a:spcAft>
            </a:pPr>
            <a:r>
              <a:rPr lang="en-US" sz="1800" dirty="0"/>
              <a:t>Australian Government Actuary (2024), </a:t>
            </a:r>
            <a:r>
              <a:rPr lang="en-AU" sz="1800" dirty="0"/>
              <a:t>Australian Government Actuary. (2024). Australian Life Tables 2020-22. </a:t>
            </a:r>
            <a:r>
              <a:rPr lang="en-AU" sz="1800" dirty="0">
                <a:hlinkClick r:id="rId2"/>
              </a:rPr>
              <a:t>https://aga.gov.au/publications/life-tables/australian-life-tables-2020-22</a:t>
            </a:r>
            <a:r>
              <a:rPr lang="en-AU" sz="1800" dirty="0"/>
              <a:t>.</a:t>
            </a:r>
            <a:endParaRPr lang="en-US" sz="1800" dirty="0"/>
          </a:p>
          <a:p>
            <a:pPr>
              <a:spcBef>
                <a:spcPts val="1200"/>
              </a:spcBef>
              <a:spcAft>
                <a:spcPts val="0"/>
              </a:spcAft>
            </a:pPr>
            <a:r>
              <a:rPr lang="en-US" sz="1800" dirty="0"/>
              <a:t>Bateman, H., Hanewald, K., Lou, H., and J Yan. (2025), Exploring Consumers’ Progress Through Annuity Decision States, working paper.</a:t>
            </a:r>
          </a:p>
          <a:p>
            <a:pPr>
              <a:spcBef>
                <a:spcPts val="1200"/>
              </a:spcBef>
              <a:spcAft>
                <a:spcPts val="0"/>
              </a:spcAft>
            </a:pPr>
            <a:r>
              <a:rPr lang="en-US" sz="1800" dirty="0">
                <a:solidFill>
                  <a:srgbClr val="000000"/>
                </a:solidFill>
                <a:ea typeface="Calibri" panose="020F0502020204030204" pitchFamily="34" charset="0"/>
                <a:cs typeface="Calibri" panose="020F0502020204030204" pitchFamily="34" charset="0"/>
              </a:rPr>
              <a:t>Heimer, R. Z., Myrseth, K. O. R., &amp; Schoenle, R. S. (2019). Yolo: Mortality beliefs and household finance puzzles</a:t>
            </a:r>
            <a:r>
              <a:rPr lang="en-US" sz="1800" i="1" dirty="0">
                <a:solidFill>
                  <a:srgbClr val="000000"/>
                </a:solidFill>
                <a:ea typeface="Calibri" panose="020F0502020204030204" pitchFamily="34" charset="0"/>
                <a:cs typeface="Calibri" panose="020F0502020204030204" pitchFamily="34" charset="0"/>
              </a:rPr>
              <a:t>. The Journal of Finance, 74 </a:t>
            </a:r>
            <a:r>
              <a:rPr lang="en-US" sz="1800" dirty="0">
                <a:solidFill>
                  <a:srgbClr val="000000"/>
                </a:solidFill>
                <a:ea typeface="Calibri" panose="020F0502020204030204" pitchFamily="34" charset="0"/>
                <a:cs typeface="Calibri" panose="020F0502020204030204" pitchFamily="34" charset="0"/>
              </a:rPr>
              <a:t>(6), 2957–2996.</a:t>
            </a:r>
          </a:p>
          <a:p>
            <a:pPr marL="288000" indent="-457200" algn="just" fontAlgn="base">
              <a:spcAft>
                <a:spcPct val="0"/>
              </a:spcAft>
            </a:pPr>
            <a:r>
              <a:rPr lang="en-US" sz="1800" dirty="0">
                <a:solidFill>
                  <a:srgbClr val="000000"/>
                </a:solidFill>
                <a:ea typeface="Calibri" panose="020F0502020204030204" pitchFamily="34" charset="0"/>
                <a:cs typeface="Calibri" panose="020F0502020204030204" pitchFamily="34" charset="0"/>
              </a:rPr>
              <a:t>Hurwitz, A., Mitchell, O. S., &amp; Sade, O. (2022). Testing methods to enhance longevity awareness. </a:t>
            </a:r>
            <a:r>
              <a:rPr lang="en-US" sz="1800" i="1" dirty="0">
                <a:solidFill>
                  <a:srgbClr val="000000"/>
                </a:solidFill>
                <a:ea typeface="Calibri" panose="020F0502020204030204" pitchFamily="34" charset="0"/>
                <a:cs typeface="Calibri" panose="020F0502020204030204" pitchFamily="34" charset="0"/>
              </a:rPr>
              <a:t>Journal of Economic Behavior &amp; Organization, 204 </a:t>
            </a:r>
            <a:r>
              <a:rPr lang="en-US" sz="1800" dirty="0">
                <a:solidFill>
                  <a:srgbClr val="000000"/>
                </a:solidFill>
                <a:ea typeface="Calibri" panose="020F0502020204030204" pitchFamily="34" charset="0"/>
                <a:cs typeface="Calibri" panose="020F0502020204030204" pitchFamily="34" charset="0"/>
              </a:rPr>
              <a:t>, 466–475. </a:t>
            </a:r>
          </a:p>
          <a:p>
            <a:pPr marL="288000" indent="-457200" algn="just" fontAlgn="base">
              <a:spcAft>
                <a:spcPct val="0"/>
              </a:spcAft>
            </a:pPr>
            <a:r>
              <a:rPr lang="en-US" sz="1800" dirty="0">
                <a:solidFill>
                  <a:srgbClr val="000000"/>
                </a:solidFill>
                <a:ea typeface="Calibri" panose="020F0502020204030204" pitchFamily="34" charset="0"/>
                <a:cs typeface="Calibri" panose="020F0502020204030204" pitchFamily="34" charset="0"/>
              </a:rPr>
              <a:t>Lot, A. (2023</a:t>
            </a:r>
            <a:r>
              <a:rPr lang="en-US" sz="1800" i="1" dirty="0">
                <a:solidFill>
                  <a:srgbClr val="000000"/>
                </a:solidFill>
                <a:ea typeface="Calibri" panose="020F0502020204030204" pitchFamily="34" charset="0"/>
                <a:cs typeface="Calibri" panose="020F0502020204030204" pitchFamily="34" charset="0"/>
              </a:rPr>
              <a:t>). Longevity pessimism, misinformation, and pension choice </a:t>
            </a:r>
            <a:r>
              <a:rPr lang="en-US" sz="1800" dirty="0">
                <a:solidFill>
                  <a:srgbClr val="000000"/>
                </a:solidFill>
                <a:ea typeface="Calibri" panose="020F0502020204030204" pitchFamily="34" charset="0"/>
                <a:cs typeface="Calibri" panose="020F0502020204030204" pitchFamily="34" charset="0"/>
              </a:rPr>
              <a:t>(Working Paper No.4901164). SSRN Institute.</a:t>
            </a:r>
            <a:endParaRPr lang="en-US" sz="1800" dirty="0"/>
          </a:p>
          <a:p>
            <a:pPr>
              <a:spcBef>
                <a:spcPts val="1200"/>
              </a:spcBef>
              <a:spcAft>
                <a:spcPts val="0"/>
              </a:spcAft>
            </a:pPr>
            <a:r>
              <a:rPr lang="en-AU" sz="1800" dirty="0"/>
              <a:t>Lusardi, A., Oggero, N., &amp; Yakoboski, P. (2022). </a:t>
            </a:r>
            <a:r>
              <a:rPr lang="en-AU" sz="1800" i="1" dirty="0"/>
              <a:t>Financial Literacy, Longevity Literacy, and Retirement Readiness.</a:t>
            </a:r>
            <a:r>
              <a:rPr lang="en-AU" sz="1800" dirty="0"/>
              <a:t> TIAA Institute-GFLEC Report.</a:t>
            </a:r>
          </a:p>
          <a:p>
            <a:pPr marL="288000" indent="-457200" algn="just" fontAlgn="base">
              <a:spcAft>
                <a:spcPct val="0"/>
              </a:spcAft>
            </a:pPr>
            <a:r>
              <a:rPr lang="en-US" sz="1800" dirty="0">
                <a:solidFill>
                  <a:srgbClr val="000000"/>
                </a:solidFill>
                <a:ea typeface="Calibri" panose="020F0502020204030204" pitchFamily="34" charset="0"/>
                <a:cs typeface="Calibri" panose="020F0502020204030204" pitchFamily="34" charset="0"/>
              </a:rPr>
              <a:t>Teppa, F., &amp; Lafourcade, P. (2013). </a:t>
            </a:r>
            <a:r>
              <a:rPr lang="en-US" sz="1800" i="1" dirty="0">
                <a:solidFill>
                  <a:srgbClr val="000000"/>
                </a:solidFill>
                <a:ea typeface="Calibri" panose="020F0502020204030204" pitchFamily="34" charset="0"/>
                <a:cs typeface="Calibri" panose="020F0502020204030204" pitchFamily="34" charset="0"/>
              </a:rPr>
              <a:t>Can longevity risk alleviate the annuitization puzzle? Empirical evidence from survey data </a:t>
            </a:r>
            <a:r>
              <a:rPr lang="en-US" sz="1800" dirty="0">
                <a:solidFill>
                  <a:srgbClr val="000000"/>
                </a:solidFill>
                <a:ea typeface="Calibri" panose="020F0502020204030204" pitchFamily="34" charset="0"/>
                <a:cs typeface="Calibri" panose="020F0502020204030204" pitchFamily="34" charset="0"/>
              </a:rPr>
              <a:t>(De </a:t>
            </a:r>
            <a:r>
              <a:rPr lang="en-US" sz="1800" dirty="0" err="1">
                <a:solidFill>
                  <a:srgbClr val="000000"/>
                </a:solidFill>
                <a:ea typeface="Calibri" panose="020F0502020204030204" pitchFamily="34" charset="0"/>
                <a:cs typeface="Calibri" panose="020F0502020204030204" pitchFamily="34" charset="0"/>
              </a:rPr>
              <a:t>Nederlandsche</a:t>
            </a:r>
            <a:r>
              <a:rPr lang="en-US" sz="1800" dirty="0">
                <a:solidFill>
                  <a:srgbClr val="000000"/>
                </a:solidFill>
                <a:ea typeface="Calibri" panose="020F0502020204030204" pitchFamily="34" charset="0"/>
                <a:cs typeface="Calibri" panose="020F0502020204030204" pitchFamily="34" charset="0"/>
              </a:rPr>
              <a:t> Bank Working Paper No. 302). De </a:t>
            </a:r>
            <a:r>
              <a:rPr lang="en-US" sz="1800" dirty="0" err="1">
                <a:solidFill>
                  <a:srgbClr val="000000"/>
                </a:solidFill>
                <a:ea typeface="Calibri" panose="020F0502020204030204" pitchFamily="34" charset="0"/>
                <a:cs typeface="Calibri" panose="020F0502020204030204" pitchFamily="34" charset="0"/>
              </a:rPr>
              <a:t>Nederlandsche</a:t>
            </a:r>
            <a:r>
              <a:rPr lang="en-US" sz="1800" dirty="0">
                <a:solidFill>
                  <a:srgbClr val="000000"/>
                </a:solidFill>
                <a:ea typeface="Calibri" panose="020F0502020204030204" pitchFamily="34" charset="0"/>
                <a:cs typeface="Calibri" panose="020F0502020204030204" pitchFamily="34" charset="0"/>
              </a:rPr>
              <a:t> Bank (DNB). </a:t>
            </a:r>
            <a:r>
              <a:rPr lang="en-US" sz="1800" dirty="0">
                <a:solidFill>
                  <a:srgbClr val="000000"/>
                </a:solidFill>
                <a:ea typeface="Calibri" panose="020F0502020204030204" pitchFamily="34" charset="0"/>
                <a:cs typeface="Calibri" panose="020F0502020204030204" pitchFamily="34" charset="0"/>
                <a:hlinkClick r:id="rId3"/>
              </a:rPr>
              <a:t>https://archivo.alde.es/encuentros.alde.es/anteriores/xviieea/trabajos/t/pdf/85.pdf</a:t>
            </a:r>
            <a:r>
              <a:rPr lang="en-US" sz="1800" dirty="0">
                <a:solidFill>
                  <a:srgbClr val="000000"/>
                </a:solidFill>
                <a:ea typeface="Calibri" panose="020F0502020204030204" pitchFamily="34" charset="0"/>
                <a:cs typeface="Calibri" panose="020F0502020204030204" pitchFamily="34" charset="0"/>
              </a:rPr>
              <a:t>. </a:t>
            </a:r>
          </a:p>
          <a:p>
            <a:pPr marL="288000" indent="-457200" algn="just" fontAlgn="base">
              <a:spcAft>
                <a:spcPct val="0"/>
              </a:spcAft>
            </a:pPr>
            <a:r>
              <a:rPr lang="en-US" sz="1800" dirty="0">
                <a:solidFill>
                  <a:srgbClr val="000000"/>
                </a:solidFill>
                <a:ea typeface="Calibri" panose="020F0502020204030204" pitchFamily="34" charset="0"/>
                <a:cs typeface="Calibri" panose="020F0502020204030204" pitchFamily="34" charset="0"/>
              </a:rPr>
              <a:t>Wu, S., Stevens, R., &amp; Thorp, S. (2015). Cohort and target age effects on subjective survival probabilities: Implications for models of the retirement phase</a:t>
            </a:r>
            <a:r>
              <a:rPr lang="en-US" sz="1800" i="1" dirty="0">
                <a:solidFill>
                  <a:srgbClr val="000000"/>
                </a:solidFill>
                <a:ea typeface="Calibri" panose="020F0502020204030204" pitchFamily="34" charset="0"/>
                <a:cs typeface="Calibri" panose="020F0502020204030204" pitchFamily="34" charset="0"/>
              </a:rPr>
              <a:t>. Journal of Economic Dynamics and Control , 55 </a:t>
            </a:r>
            <a:r>
              <a:rPr lang="en-US" sz="1800" dirty="0">
                <a:solidFill>
                  <a:srgbClr val="000000"/>
                </a:solidFill>
                <a:ea typeface="Calibri" panose="020F0502020204030204" pitchFamily="34" charset="0"/>
                <a:cs typeface="Calibri" panose="020F0502020204030204" pitchFamily="34" charset="0"/>
              </a:rPr>
              <a:t>, 39–56.</a:t>
            </a:r>
            <a:endParaRPr lang="en-GB" sz="1800" dirty="0">
              <a:solidFill>
                <a:srgbClr val="000000"/>
              </a:solidFill>
              <a:ea typeface="Calibri" panose="020F0502020204030204" pitchFamily="34" charset="0"/>
              <a:cs typeface="Calibri" panose="020F0502020204030204" pitchFamily="34" charset="0"/>
            </a:endParaRPr>
          </a:p>
          <a:p>
            <a:pPr>
              <a:spcBef>
                <a:spcPts val="1200"/>
              </a:spcBef>
              <a:spcAft>
                <a:spcPts val="0"/>
              </a:spcAft>
            </a:pPr>
            <a:endParaRPr lang="en-US" sz="1800" dirty="0"/>
          </a:p>
          <a:p>
            <a:pPr>
              <a:spcBef>
                <a:spcPts val="1200"/>
              </a:spcBef>
              <a:spcAft>
                <a:spcPts val="0"/>
              </a:spcAft>
            </a:pPr>
            <a:endParaRPr lang="en-AU" sz="1800" dirty="0"/>
          </a:p>
          <a:p>
            <a:pPr>
              <a:spcBef>
                <a:spcPts val="1200"/>
              </a:spcBef>
              <a:spcAft>
                <a:spcPts val="0"/>
              </a:spcAft>
            </a:pPr>
            <a:endParaRPr lang="en-AU" sz="1800" dirty="0"/>
          </a:p>
          <a:p>
            <a:pPr>
              <a:spcBef>
                <a:spcPts val="1200"/>
              </a:spcBef>
              <a:spcAft>
                <a:spcPts val="0"/>
              </a:spcAft>
            </a:pPr>
            <a:br>
              <a:rPr lang="en-US" sz="1800" dirty="0"/>
            </a:br>
            <a:endParaRPr lang="en-US" sz="1800" dirty="0"/>
          </a:p>
        </p:txBody>
      </p:sp>
    </p:spTree>
    <p:extLst>
      <p:ext uri="{BB962C8B-B14F-4D97-AF65-F5344CB8AC3E}">
        <p14:creationId xmlns:p14="http://schemas.microsoft.com/office/powerpoint/2010/main" val="15572846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8F702-9557-C2E5-D304-777A1954BFF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AD8E08-2DBC-0731-0800-743FC2E14CFB}"/>
              </a:ext>
            </a:extLst>
          </p:cNvPr>
          <p:cNvSpPr>
            <a:spLocks noGrp="1"/>
          </p:cNvSpPr>
          <p:nvPr>
            <p:ph type="sldNum" sz="quarter" idx="12"/>
          </p:nvPr>
        </p:nvSpPr>
        <p:spPr/>
        <p:txBody>
          <a:bodyPr/>
          <a:lstStyle/>
          <a:p>
            <a:fld id="{741AFF56-1126-4107-9C02-BC0EFBF16431}" type="slidenum">
              <a:rPr lang="en-GB" smtClean="0"/>
              <a:t>34</a:t>
            </a:fld>
            <a:endParaRPr lang="en-GB" dirty="0"/>
          </a:p>
        </p:txBody>
      </p:sp>
      <p:sp>
        <p:nvSpPr>
          <p:cNvPr id="5" name="Footer Placeholder 4">
            <a:extLst>
              <a:ext uri="{FF2B5EF4-FFF2-40B4-BE49-F238E27FC236}">
                <a16:creationId xmlns:a16="http://schemas.microsoft.com/office/drawing/2014/main" id="{C103D612-A7A2-A621-5510-C9E137CAAF4A}"/>
              </a:ext>
            </a:extLst>
          </p:cNvPr>
          <p:cNvSpPr>
            <a:spLocks noGrp="1"/>
          </p:cNvSpPr>
          <p:nvPr>
            <p:ph type="ftr" sz="quarter" idx="3"/>
          </p:nvPr>
        </p:nvSpPr>
        <p:spPr>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All Actuaries Summit</a:t>
            </a:r>
          </a:p>
        </p:txBody>
      </p:sp>
      <p:pic>
        <p:nvPicPr>
          <p:cNvPr id="10" name="Picture 2" descr="Image result for katja hanewald">
            <a:extLst>
              <a:ext uri="{FF2B5EF4-FFF2-40B4-BE49-F238E27FC236}">
                <a16:creationId xmlns:a16="http://schemas.microsoft.com/office/drawing/2014/main" id="{E08A6620-3103-5137-203A-12A190149B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5094" y="890428"/>
            <a:ext cx="1592826" cy="230782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person with curly hair wearing a striped shirt&#10;&#10;Description automatically generated">
            <a:extLst>
              <a:ext uri="{FF2B5EF4-FFF2-40B4-BE49-F238E27FC236}">
                <a16:creationId xmlns:a16="http://schemas.microsoft.com/office/drawing/2014/main" id="{A18C2FD2-36D4-4B4B-032A-BBDD9E9C19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082" y="819698"/>
            <a:ext cx="1887793" cy="2390597"/>
          </a:xfrm>
          <a:prstGeom prst="rect">
            <a:avLst/>
          </a:prstGeom>
        </p:spPr>
      </p:pic>
      <p:pic>
        <p:nvPicPr>
          <p:cNvPr id="12" name="Picture 12" descr="Research students | Risk &amp; Actuarial - UNSW Sydney">
            <a:extLst>
              <a:ext uri="{FF2B5EF4-FFF2-40B4-BE49-F238E27FC236}">
                <a16:creationId xmlns:a16="http://schemas.microsoft.com/office/drawing/2014/main" id="{270242F7-B9D7-7C91-6FB4-36DE4949BB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88006" y="911813"/>
            <a:ext cx="1887793" cy="230782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Dr Hanlin Lou">
            <a:extLst>
              <a:ext uri="{FF2B5EF4-FFF2-40B4-BE49-F238E27FC236}">
                <a16:creationId xmlns:a16="http://schemas.microsoft.com/office/drawing/2014/main" id="{3FFA6F79-73F1-9086-64B7-81A0D1D973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7567" y="890429"/>
            <a:ext cx="1887793" cy="232921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F71DE081-17A7-5571-95DB-07C04C2A6BFD}"/>
              </a:ext>
            </a:extLst>
          </p:cNvPr>
          <p:cNvSpPr txBox="1"/>
          <p:nvPr/>
        </p:nvSpPr>
        <p:spPr>
          <a:xfrm>
            <a:off x="785975" y="209426"/>
            <a:ext cx="11014597" cy="523220"/>
          </a:xfrm>
          <a:prstGeom prst="rect">
            <a:avLst/>
          </a:prstGeom>
          <a:noFill/>
        </p:spPr>
        <p:txBody>
          <a:bodyPr wrap="square" rtlCol="0">
            <a:spAutoFit/>
          </a:bodyPr>
          <a:lstStyle/>
          <a:p>
            <a:r>
              <a:rPr lang="en-US" sz="2800" dirty="0">
                <a:solidFill>
                  <a:schemeClr val="accent1"/>
                </a:solidFill>
              </a:rPr>
              <a:t>Can Improving Longevity Literacy Motivate Interest In Life Annuities?</a:t>
            </a:r>
            <a:endParaRPr lang="en-AU" sz="2800" dirty="0">
              <a:solidFill>
                <a:schemeClr val="accent1"/>
              </a:solidFill>
            </a:endParaRPr>
          </a:p>
        </p:txBody>
      </p:sp>
      <p:sp>
        <p:nvSpPr>
          <p:cNvPr id="15" name="TextBox 14">
            <a:extLst>
              <a:ext uri="{FF2B5EF4-FFF2-40B4-BE49-F238E27FC236}">
                <a16:creationId xmlns:a16="http://schemas.microsoft.com/office/drawing/2014/main" id="{93FF2FDE-26DF-1ED0-11F1-D5ED222ECA9B}"/>
              </a:ext>
            </a:extLst>
          </p:cNvPr>
          <p:cNvSpPr txBox="1"/>
          <p:nvPr/>
        </p:nvSpPr>
        <p:spPr>
          <a:xfrm>
            <a:off x="339954" y="3293064"/>
            <a:ext cx="2782557" cy="400110"/>
          </a:xfrm>
          <a:prstGeom prst="rect">
            <a:avLst/>
          </a:prstGeom>
          <a:noFill/>
        </p:spPr>
        <p:txBody>
          <a:bodyPr wrap="none" rtlCol="0">
            <a:spAutoFit/>
          </a:bodyPr>
          <a:lstStyle/>
          <a:p>
            <a:r>
              <a:rPr lang="en-AU" sz="2000" dirty="0">
                <a:solidFill>
                  <a:schemeClr val="accent1"/>
                </a:solidFill>
              </a:rPr>
              <a:t>Professor Hazel Bateman</a:t>
            </a:r>
          </a:p>
        </p:txBody>
      </p:sp>
      <p:sp>
        <p:nvSpPr>
          <p:cNvPr id="16" name="TextBox 15">
            <a:extLst>
              <a:ext uri="{FF2B5EF4-FFF2-40B4-BE49-F238E27FC236}">
                <a16:creationId xmlns:a16="http://schemas.microsoft.com/office/drawing/2014/main" id="{05036569-B03C-197B-5D54-691E36433EE4}"/>
              </a:ext>
            </a:extLst>
          </p:cNvPr>
          <p:cNvSpPr txBox="1"/>
          <p:nvPr/>
        </p:nvSpPr>
        <p:spPr>
          <a:xfrm>
            <a:off x="3159702" y="3308340"/>
            <a:ext cx="3886833" cy="400110"/>
          </a:xfrm>
          <a:prstGeom prst="rect">
            <a:avLst/>
          </a:prstGeom>
          <a:noFill/>
        </p:spPr>
        <p:txBody>
          <a:bodyPr wrap="none" rtlCol="0">
            <a:spAutoFit/>
          </a:bodyPr>
          <a:lstStyle/>
          <a:p>
            <a:r>
              <a:rPr lang="en-AU" sz="2000" dirty="0">
                <a:solidFill>
                  <a:schemeClr val="accent1"/>
                </a:solidFill>
              </a:rPr>
              <a:t>Associate Professor Katia Hanewald</a:t>
            </a:r>
          </a:p>
        </p:txBody>
      </p:sp>
      <p:sp>
        <p:nvSpPr>
          <p:cNvPr id="17" name="TextBox 16">
            <a:extLst>
              <a:ext uri="{FF2B5EF4-FFF2-40B4-BE49-F238E27FC236}">
                <a16:creationId xmlns:a16="http://schemas.microsoft.com/office/drawing/2014/main" id="{5D54528E-F611-EED1-AA78-3391386C99DE}"/>
              </a:ext>
            </a:extLst>
          </p:cNvPr>
          <p:cNvSpPr txBox="1"/>
          <p:nvPr/>
        </p:nvSpPr>
        <p:spPr>
          <a:xfrm>
            <a:off x="7186140" y="3293064"/>
            <a:ext cx="1595309" cy="400110"/>
          </a:xfrm>
          <a:prstGeom prst="rect">
            <a:avLst/>
          </a:prstGeom>
          <a:noFill/>
        </p:spPr>
        <p:txBody>
          <a:bodyPr wrap="none" rtlCol="0">
            <a:spAutoFit/>
          </a:bodyPr>
          <a:lstStyle/>
          <a:p>
            <a:r>
              <a:rPr lang="en-AU" sz="2000" dirty="0">
                <a:solidFill>
                  <a:schemeClr val="accent1"/>
                </a:solidFill>
              </a:rPr>
              <a:t>Dr Hanlin Lou</a:t>
            </a:r>
          </a:p>
        </p:txBody>
      </p:sp>
      <p:sp>
        <p:nvSpPr>
          <p:cNvPr id="18" name="TextBox 17">
            <a:extLst>
              <a:ext uri="{FF2B5EF4-FFF2-40B4-BE49-F238E27FC236}">
                <a16:creationId xmlns:a16="http://schemas.microsoft.com/office/drawing/2014/main" id="{573CDB01-3972-113B-AE81-4DE45D64B2F5}"/>
              </a:ext>
            </a:extLst>
          </p:cNvPr>
          <p:cNvSpPr txBox="1"/>
          <p:nvPr/>
        </p:nvSpPr>
        <p:spPr>
          <a:xfrm>
            <a:off x="9198498" y="3308340"/>
            <a:ext cx="2773516" cy="400110"/>
          </a:xfrm>
          <a:prstGeom prst="rect">
            <a:avLst/>
          </a:prstGeom>
          <a:noFill/>
        </p:spPr>
        <p:txBody>
          <a:bodyPr wrap="none" rtlCol="0">
            <a:spAutoFit/>
          </a:bodyPr>
          <a:lstStyle/>
          <a:p>
            <a:r>
              <a:rPr lang="en-AU" sz="2000" dirty="0">
                <a:solidFill>
                  <a:schemeClr val="accent1"/>
                </a:solidFill>
              </a:rPr>
              <a:t>PhD candidate Jamie Yan</a:t>
            </a:r>
          </a:p>
        </p:txBody>
      </p:sp>
      <p:pic>
        <p:nvPicPr>
          <p:cNvPr id="20" name="Picture 18">
            <a:extLst>
              <a:ext uri="{FF2B5EF4-FFF2-40B4-BE49-F238E27FC236}">
                <a16:creationId xmlns:a16="http://schemas.microsoft.com/office/drawing/2014/main" id="{0522AA71-7BDE-B070-B393-91A06DBF8A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25900" y="5168022"/>
            <a:ext cx="3546114" cy="1028136"/>
          </a:xfrm>
          <a:prstGeom prst="rect">
            <a:avLst/>
          </a:prstGeom>
          <a:solidFill>
            <a:srgbClr val="8890DC"/>
          </a:solidFill>
          <a:ln>
            <a:solidFill>
              <a:schemeClr val="accent4"/>
            </a:solidFill>
          </a:ln>
        </p:spPr>
      </p:pic>
      <p:pic>
        <p:nvPicPr>
          <p:cNvPr id="21" name="Picture 20">
            <a:extLst>
              <a:ext uri="{FF2B5EF4-FFF2-40B4-BE49-F238E27FC236}">
                <a16:creationId xmlns:a16="http://schemas.microsoft.com/office/drawing/2014/main" id="{8F9C1724-05F4-2F7F-79F0-E5DA8439FBD0}"/>
              </a:ext>
            </a:extLst>
          </p:cNvPr>
          <p:cNvPicPr>
            <a:picLocks noChangeAspect="1"/>
          </p:cNvPicPr>
          <p:nvPr/>
        </p:nvPicPr>
        <p:blipFill>
          <a:blip r:embed="rId7"/>
          <a:stretch>
            <a:fillRect/>
          </a:stretch>
        </p:blipFill>
        <p:spPr>
          <a:xfrm>
            <a:off x="375612" y="4031080"/>
            <a:ext cx="1194803" cy="1272712"/>
          </a:xfrm>
          <a:prstGeom prst="rect">
            <a:avLst/>
          </a:prstGeom>
        </p:spPr>
      </p:pic>
      <p:pic>
        <p:nvPicPr>
          <p:cNvPr id="2" name="Picture 1">
            <a:extLst>
              <a:ext uri="{FF2B5EF4-FFF2-40B4-BE49-F238E27FC236}">
                <a16:creationId xmlns:a16="http://schemas.microsoft.com/office/drawing/2014/main" id="{6BE86078-E5C8-FC41-8026-C519C1ABB72A}"/>
              </a:ext>
            </a:extLst>
          </p:cNvPr>
          <p:cNvPicPr>
            <a:picLocks noChangeAspect="1"/>
          </p:cNvPicPr>
          <p:nvPr/>
        </p:nvPicPr>
        <p:blipFill>
          <a:blip r:embed="rId8"/>
          <a:stretch>
            <a:fillRect/>
          </a:stretch>
        </p:blipFill>
        <p:spPr>
          <a:xfrm>
            <a:off x="5313515" y="5451121"/>
            <a:ext cx="2670279" cy="999831"/>
          </a:xfrm>
          <a:prstGeom prst="rect">
            <a:avLst/>
          </a:prstGeom>
        </p:spPr>
      </p:pic>
      <p:pic>
        <p:nvPicPr>
          <p:cNvPr id="3" name="Picture 2">
            <a:extLst>
              <a:ext uri="{FF2B5EF4-FFF2-40B4-BE49-F238E27FC236}">
                <a16:creationId xmlns:a16="http://schemas.microsoft.com/office/drawing/2014/main" id="{C0CB6005-FEA8-72A0-DD3D-8D70546439E4}"/>
              </a:ext>
            </a:extLst>
          </p:cNvPr>
          <p:cNvPicPr>
            <a:picLocks noChangeAspect="1"/>
          </p:cNvPicPr>
          <p:nvPr/>
        </p:nvPicPr>
        <p:blipFill>
          <a:blip r:embed="rId9"/>
          <a:stretch>
            <a:fillRect/>
          </a:stretch>
        </p:blipFill>
        <p:spPr>
          <a:xfrm>
            <a:off x="3159702" y="4654179"/>
            <a:ext cx="2170364" cy="1761897"/>
          </a:xfrm>
          <a:prstGeom prst="rect">
            <a:avLst/>
          </a:prstGeom>
        </p:spPr>
      </p:pic>
      <p:sp>
        <p:nvSpPr>
          <p:cNvPr id="6" name="TextBox 5">
            <a:extLst>
              <a:ext uri="{FF2B5EF4-FFF2-40B4-BE49-F238E27FC236}">
                <a16:creationId xmlns:a16="http://schemas.microsoft.com/office/drawing/2014/main" id="{30A40DD7-96EC-4E4A-5E9A-06A8471F3151}"/>
              </a:ext>
            </a:extLst>
          </p:cNvPr>
          <p:cNvSpPr txBox="1"/>
          <p:nvPr/>
        </p:nvSpPr>
        <p:spPr>
          <a:xfrm>
            <a:off x="840320" y="5457032"/>
            <a:ext cx="2680990" cy="369332"/>
          </a:xfrm>
          <a:prstGeom prst="rect">
            <a:avLst/>
          </a:prstGeom>
          <a:noFill/>
        </p:spPr>
        <p:txBody>
          <a:bodyPr wrap="none" rtlCol="0">
            <a:spAutoFit/>
          </a:bodyPr>
          <a:lstStyle/>
          <a:p>
            <a:r>
              <a:rPr lang="en-AU" dirty="0"/>
              <a:t>This research is funded by:</a:t>
            </a:r>
            <a:endParaRPr lang="en-US" dirty="0"/>
          </a:p>
        </p:txBody>
      </p:sp>
    </p:spTree>
    <p:extLst>
      <p:ext uri="{BB962C8B-B14F-4D97-AF65-F5344CB8AC3E}">
        <p14:creationId xmlns:p14="http://schemas.microsoft.com/office/powerpoint/2010/main" val="13987549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0B6CB-27D8-410C-35B6-7B836BD9BC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C17DEC-969B-4C49-C4AE-34D18F5E685B}"/>
              </a:ext>
            </a:extLst>
          </p:cNvPr>
          <p:cNvSpPr>
            <a:spLocks noGrp="1"/>
          </p:cNvSpPr>
          <p:nvPr>
            <p:ph type="title"/>
          </p:nvPr>
        </p:nvSpPr>
        <p:spPr>
          <a:xfrm>
            <a:off x="3874223" y="2708721"/>
            <a:ext cx="4443554" cy="720279"/>
          </a:xfrm>
        </p:spPr>
        <p:txBody>
          <a:bodyPr>
            <a:normAutofit/>
          </a:bodyPr>
          <a:lstStyle/>
          <a:p>
            <a:r>
              <a:rPr lang="en-US" sz="4200" dirty="0">
                <a:solidFill>
                  <a:schemeClr val="accent1"/>
                </a:solidFill>
              </a:rPr>
              <a:t>Extra slides</a:t>
            </a:r>
          </a:p>
        </p:txBody>
      </p:sp>
      <p:sp>
        <p:nvSpPr>
          <p:cNvPr id="4" name="Slide Number Placeholder 3">
            <a:extLst>
              <a:ext uri="{FF2B5EF4-FFF2-40B4-BE49-F238E27FC236}">
                <a16:creationId xmlns:a16="http://schemas.microsoft.com/office/drawing/2014/main" id="{C0515180-21FD-9829-7150-5BB411634555}"/>
              </a:ext>
            </a:extLst>
          </p:cNvPr>
          <p:cNvSpPr>
            <a:spLocks noGrp="1"/>
          </p:cNvSpPr>
          <p:nvPr>
            <p:ph type="sldNum" sz="quarter" idx="12"/>
          </p:nvPr>
        </p:nvSpPr>
        <p:spPr/>
        <p:txBody>
          <a:bodyPr/>
          <a:lstStyle/>
          <a:p>
            <a:fld id="{741AFF56-1126-4107-9C02-BC0EFBF16431}" type="slidenum">
              <a:rPr lang="en-GB" smtClean="0"/>
              <a:t>35</a:t>
            </a:fld>
            <a:endParaRPr lang="en-GB"/>
          </a:p>
        </p:txBody>
      </p:sp>
      <p:sp>
        <p:nvSpPr>
          <p:cNvPr id="5" name="Footer Placeholder 4">
            <a:extLst>
              <a:ext uri="{FF2B5EF4-FFF2-40B4-BE49-F238E27FC236}">
                <a16:creationId xmlns:a16="http://schemas.microsoft.com/office/drawing/2014/main" id="{8B5AD26C-571B-5923-6833-06B92684AA7F}"/>
              </a:ext>
            </a:extLst>
          </p:cNvPr>
          <p:cNvSpPr>
            <a:spLocks noGrp="1"/>
          </p:cNvSpPr>
          <p:nvPr>
            <p:ph type="ftr" sz="quarter" idx="3"/>
          </p:nvPr>
        </p:nvSpPr>
        <p:spPr>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accent1"/>
                </a:solidFill>
              </a:rPr>
              <a:t>Presented at the 2025 All Actuaries Summit</a:t>
            </a:r>
          </a:p>
        </p:txBody>
      </p:sp>
    </p:spTree>
    <p:extLst>
      <p:ext uri="{BB962C8B-B14F-4D97-AF65-F5344CB8AC3E}">
        <p14:creationId xmlns:p14="http://schemas.microsoft.com/office/powerpoint/2010/main" val="348523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01C9C-4909-F4DD-BCDF-FE3BEC9610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E9707F-54A9-7C72-0BB8-7E866AF0BEE2}"/>
              </a:ext>
            </a:extLst>
          </p:cNvPr>
          <p:cNvSpPr>
            <a:spLocks noGrp="1"/>
          </p:cNvSpPr>
          <p:nvPr>
            <p:ph type="title"/>
          </p:nvPr>
        </p:nvSpPr>
        <p:spPr>
          <a:xfrm>
            <a:off x="592868" y="391259"/>
            <a:ext cx="11557175" cy="531743"/>
          </a:xfrm>
        </p:spPr>
        <p:txBody>
          <a:bodyPr>
            <a:normAutofit/>
          </a:bodyPr>
          <a:lstStyle/>
          <a:p>
            <a:r>
              <a:rPr lang="en-US" sz="3200" dirty="0"/>
              <a:t>Seven (7) Longevity Literacy Treatments</a:t>
            </a:r>
            <a:endParaRPr lang="en-US" dirty="0"/>
          </a:p>
        </p:txBody>
      </p:sp>
      <p:sp>
        <p:nvSpPr>
          <p:cNvPr id="4" name="Slide Number Placeholder 3">
            <a:extLst>
              <a:ext uri="{FF2B5EF4-FFF2-40B4-BE49-F238E27FC236}">
                <a16:creationId xmlns:a16="http://schemas.microsoft.com/office/drawing/2014/main" id="{18D821FE-9008-EF9E-6094-202007ACE53E}"/>
              </a:ext>
            </a:extLst>
          </p:cNvPr>
          <p:cNvSpPr>
            <a:spLocks noGrp="1"/>
          </p:cNvSpPr>
          <p:nvPr>
            <p:ph type="sldNum" sz="quarter" idx="12"/>
          </p:nvPr>
        </p:nvSpPr>
        <p:spPr/>
        <p:txBody>
          <a:bodyPr/>
          <a:lstStyle/>
          <a:p>
            <a:fld id="{741AFF56-1126-4107-9C02-BC0EFBF16431}" type="slidenum">
              <a:rPr lang="en-GB" smtClean="0"/>
              <a:pPr/>
              <a:t>36</a:t>
            </a:fld>
            <a:endParaRPr lang="en-GB" dirty="0"/>
          </a:p>
        </p:txBody>
      </p:sp>
      <p:sp>
        <p:nvSpPr>
          <p:cNvPr id="5" name="Footer Placeholder 4">
            <a:extLst>
              <a:ext uri="{FF2B5EF4-FFF2-40B4-BE49-F238E27FC236}">
                <a16:creationId xmlns:a16="http://schemas.microsoft.com/office/drawing/2014/main" id="{797D066B-69A5-42D8-1598-FA6252F6009D}"/>
              </a:ext>
            </a:extLst>
          </p:cNvPr>
          <p:cNvSpPr>
            <a:spLocks noGrp="1"/>
          </p:cNvSpPr>
          <p:nvPr>
            <p:ph type="ftr" sz="quarter" idx="3"/>
          </p:nvPr>
        </p:nvSpPr>
        <p:spPr>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solidFill>
                  <a:schemeClr val="accent1"/>
                </a:solidFill>
              </a:rPr>
              <a:t>Presented at the 2025 All Actuaries Summit</a:t>
            </a:r>
            <a:endParaRPr lang="en-GB" dirty="0">
              <a:solidFill>
                <a:schemeClr val="accent1"/>
              </a:solidFill>
            </a:endParaRPr>
          </a:p>
        </p:txBody>
      </p:sp>
      <p:sp>
        <p:nvSpPr>
          <p:cNvPr id="3" name="Content Placeholder 4">
            <a:extLst>
              <a:ext uri="{FF2B5EF4-FFF2-40B4-BE49-F238E27FC236}">
                <a16:creationId xmlns:a16="http://schemas.microsoft.com/office/drawing/2014/main" id="{E43326FD-0840-2424-BAAF-59BB36DE5B26}"/>
              </a:ext>
            </a:extLst>
          </p:cNvPr>
          <p:cNvSpPr txBox="1">
            <a:spLocks/>
          </p:cNvSpPr>
          <p:nvPr/>
        </p:nvSpPr>
        <p:spPr>
          <a:xfrm>
            <a:off x="559324" y="1432962"/>
            <a:ext cx="10908253" cy="3251847"/>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tx1"/>
                </a:solidFill>
                <a:latin typeface="+mn-lt"/>
                <a:ea typeface="+mn-ea"/>
                <a:cs typeface="+mn-cs"/>
              </a:defRPr>
            </a:lvl1pPr>
            <a:lvl2pPr marL="4762" indent="0" algn="l" defTabSz="914400" rtl="0" eaLnBrk="1" latinLnBrk="0" hangingPunct="1">
              <a:lnSpc>
                <a:spcPct val="100000"/>
              </a:lnSpc>
              <a:spcBef>
                <a:spcPts val="0"/>
              </a:spcBef>
              <a:buFont typeface="Arial" panose="020B0604020202020204" pitchFamily="34" charset="0"/>
              <a:buNone/>
              <a:tabLst/>
              <a:defRPr sz="1400" kern="1200">
                <a:solidFill>
                  <a:schemeClr val="tx1"/>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tx1"/>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tx1"/>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Aft>
                <a:spcPts val="0"/>
              </a:spcAft>
              <a:buFont typeface="Wingdings" panose="05000000000000000000" pitchFamily="2" charset="2"/>
              <a:buChar char="§"/>
            </a:pPr>
            <a:r>
              <a:rPr lang="en-US" sz="2400" b="1" dirty="0"/>
              <a:t>Treatment 1: </a:t>
            </a:r>
            <a:r>
              <a:rPr lang="en-US" sz="2400" dirty="0"/>
              <a:t>Longevity Elicitation (life expectancy)</a:t>
            </a:r>
          </a:p>
          <a:p>
            <a:pPr marL="285750" indent="-285750">
              <a:spcAft>
                <a:spcPts val="0"/>
              </a:spcAft>
              <a:buFont typeface="Wingdings" panose="05000000000000000000" pitchFamily="2" charset="2"/>
              <a:buChar char="§"/>
            </a:pPr>
            <a:r>
              <a:rPr lang="en-US" sz="2400" b="1" dirty="0"/>
              <a:t>Treatment 2: </a:t>
            </a:r>
            <a:r>
              <a:rPr lang="en-US" sz="2400" dirty="0"/>
              <a:t>Longevity Elicitation (survival probabilities)</a:t>
            </a:r>
          </a:p>
          <a:p>
            <a:pPr marL="285750" indent="-285750">
              <a:spcAft>
                <a:spcPts val="0"/>
              </a:spcAft>
              <a:buFont typeface="Wingdings" panose="05000000000000000000" pitchFamily="2" charset="2"/>
              <a:buChar char="§"/>
            </a:pPr>
            <a:r>
              <a:rPr lang="en-US" sz="2400" b="1" dirty="0"/>
              <a:t>Treatment 3: </a:t>
            </a:r>
            <a:r>
              <a:rPr lang="en-US" sz="2400" dirty="0"/>
              <a:t>Financial Consequence Information</a:t>
            </a:r>
          </a:p>
          <a:p>
            <a:pPr marL="285750" indent="-285750">
              <a:spcAft>
                <a:spcPts val="0"/>
              </a:spcAft>
              <a:buFont typeface="Wingdings" panose="05000000000000000000" pitchFamily="2" charset="2"/>
              <a:buChar char="§"/>
            </a:pPr>
            <a:r>
              <a:rPr lang="en-US" sz="2400" b="1" dirty="0"/>
              <a:t>Treatment 4: </a:t>
            </a:r>
            <a:r>
              <a:rPr lang="en-US" sz="2400" dirty="0"/>
              <a:t>Objective Life Expectancy Information</a:t>
            </a:r>
          </a:p>
          <a:p>
            <a:pPr marL="285750" indent="-285750">
              <a:spcAft>
                <a:spcPts val="0"/>
              </a:spcAft>
              <a:buFont typeface="Wingdings" panose="05000000000000000000" pitchFamily="2" charset="2"/>
              <a:buChar char="§"/>
            </a:pPr>
            <a:r>
              <a:rPr lang="en-US" sz="2400" b="1" dirty="0"/>
              <a:t>Treatment 5: </a:t>
            </a:r>
            <a:r>
              <a:rPr lang="en-US" sz="2400" dirty="0"/>
              <a:t>Objective Survival Probabilities Information</a:t>
            </a:r>
          </a:p>
          <a:p>
            <a:pPr marL="285750" indent="-285750">
              <a:spcAft>
                <a:spcPts val="0"/>
              </a:spcAft>
              <a:buFont typeface="Wingdings" panose="05000000000000000000" pitchFamily="2" charset="2"/>
              <a:buChar char="§"/>
            </a:pPr>
            <a:r>
              <a:rPr lang="en-US" sz="2400" b="1" dirty="0"/>
              <a:t>Treatment 6: </a:t>
            </a:r>
            <a:r>
              <a:rPr lang="en-US" sz="2400" dirty="0"/>
              <a:t>Personalized Life Expectancy Information</a:t>
            </a:r>
          </a:p>
          <a:p>
            <a:pPr marL="285750" indent="-285750">
              <a:spcAft>
                <a:spcPts val="0"/>
              </a:spcAft>
              <a:buFont typeface="Wingdings" panose="05000000000000000000" pitchFamily="2" charset="2"/>
              <a:buChar char="§"/>
            </a:pPr>
            <a:r>
              <a:rPr lang="en-US" sz="2400" b="1" dirty="0"/>
              <a:t>Treatment 7: </a:t>
            </a:r>
            <a:r>
              <a:rPr lang="en-US" sz="2400" dirty="0"/>
              <a:t>Personalized Survival Probabilities Information</a:t>
            </a:r>
            <a:br>
              <a:rPr lang="en-US" sz="2800" dirty="0"/>
            </a:br>
            <a:endParaRPr lang="en-US" sz="2800" dirty="0"/>
          </a:p>
        </p:txBody>
      </p:sp>
    </p:spTree>
    <p:extLst>
      <p:ext uri="{BB962C8B-B14F-4D97-AF65-F5344CB8AC3E}">
        <p14:creationId xmlns:p14="http://schemas.microsoft.com/office/powerpoint/2010/main" val="11501993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25D3E-FDA4-E0F0-0937-B670610E46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1D500E-8CD1-44C9-AA62-2BFAD13B1214}"/>
              </a:ext>
            </a:extLst>
          </p:cNvPr>
          <p:cNvSpPr>
            <a:spLocks noGrp="1"/>
          </p:cNvSpPr>
          <p:nvPr>
            <p:ph type="title"/>
          </p:nvPr>
        </p:nvSpPr>
        <p:spPr>
          <a:xfrm>
            <a:off x="326848" y="288390"/>
            <a:ext cx="11557175" cy="616584"/>
          </a:xfrm>
        </p:spPr>
        <p:txBody>
          <a:bodyPr/>
          <a:lstStyle/>
          <a:p>
            <a:r>
              <a:rPr lang="en-US" sz="3600" dirty="0">
                <a:latin typeface="+mn-lt"/>
              </a:rPr>
              <a:t>Treatments 4 &amp; 5: </a:t>
            </a:r>
            <a:r>
              <a:rPr lang="en-US" sz="3600" dirty="0"/>
              <a:t>Objective Longevity Information</a:t>
            </a:r>
            <a:endParaRPr lang="en-US" sz="3600" dirty="0">
              <a:latin typeface="+mn-lt"/>
            </a:endParaRPr>
          </a:p>
        </p:txBody>
      </p:sp>
      <p:sp>
        <p:nvSpPr>
          <p:cNvPr id="4" name="Slide Number Placeholder 3">
            <a:extLst>
              <a:ext uri="{FF2B5EF4-FFF2-40B4-BE49-F238E27FC236}">
                <a16:creationId xmlns:a16="http://schemas.microsoft.com/office/drawing/2014/main" id="{3E9A2822-414D-588A-82C3-933B2BC3599A}"/>
              </a:ext>
            </a:extLst>
          </p:cNvPr>
          <p:cNvSpPr>
            <a:spLocks noGrp="1"/>
          </p:cNvSpPr>
          <p:nvPr>
            <p:ph type="sldNum" sz="quarter" idx="12"/>
          </p:nvPr>
        </p:nvSpPr>
        <p:spPr/>
        <p:txBody>
          <a:bodyPr/>
          <a:lstStyle/>
          <a:p>
            <a:fld id="{741AFF56-1126-4107-9C02-BC0EFBF16431}" type="slidenum">
              <a:rPr lang="en-GB" smtClean="0"/>
              <a:pPr/>
              <a:t>37</a:t>
            </a:fld>
            <a:endParaRPr lang="en-GB" dirty="0"/>
          </a:p>
        </p:txBody>
      </p:sp>
      <p:sp>
        <p:nvSpPr>
          <p:cNvPr id="5" name="Footer Placeholder 4">
            <a:extLst>
              <a:ext uri="{FF2B5EF4-FFF2-40B4-BE49-F238E27FC236}">
                <a16:creationId xmlns:a16="http://schemas.microsoft.com/office/drawing/2014/main" id="{15EA2D9D-3B5B-03AB-806D-49F09C67A0C5}"/>
              </a:ext>
            </a:extLst>
          </p:cNvPr>
          <p:cNvSpPr>
            <a:spLocks noGrp="1"/>
          </p:cNvSpPr>
          <p:nvPr>
            <p:ph type="ftr" sz="quarter" idx="3"/>
          </p:nvPr>
        </p:nvSpPr>
        <p:spPr>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accent1"/>
                </a:solidFill>
              </a:rPr>
              <a:t>Presented at the 2025 All Actuaries Summit</a:t>
            </a:r>
          </a:p>
        </p:txBody>
      </p:sp>
      <p:sp>
        <p:nvSpPr>
          <p:cNvPr id="3" name="Content Placeholder 4">
            <a:extLst>
              <a:ext uri="{FF2B5EF4-FFF2-40B4-BE49-F238E27FC236}">
                <a16:creationId xmlns:a16="http://schemas.microsoft.com/office/drawing/2014/main" id="{602E26DD-7DDE-590B-8FDB-88C305624C88}"/>
              </a:ext>
            </a:extLst>
          </p:cNvPr>
          <p:cNvSpPr txBox="1">
            <a:spLocks/>
          </p:cNvSpPr>
          <p:nvPr/>
        </p:nvSpPr>
        <p:spPr>
          <a:xfrm>
            <a:off x="522514" y="1041076"/>
            <a:ext cx="11361509" cy="5359724"/>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tx1"/>
                </a:solidFill>
                <a:latin typeface="+mn-lt"/>
                <a:ea typeface="+mn-ea"/>
                <a:cs typeface="+mn-cs"/>
              </a:defRPr>
            </a:lvl1pPr>
            <a:lvl2pPr marL="4762" indent="0" algn="l" defTabSz="914400" rtl="0" eaLnBrk="1" latinLnBrk="0" hangingPunct="1">
              <a:lnSpc>
                <a:spcPct val="100000"/>
              </a:lnSpc>
              <a:spcBef>
                <a:spcPts val="0"/>
              </a:spcBef>
              <a:buFont typeface="Arial" panose="020B0604020202020204" pitchFamily="34" charset="0"/>
              <a:buNone/>
              <a:tabLst/>
              <a:defRPr sz="1400" kern="1200">
                <a:solidFill>
                  <a:schemeClr val="tx1"/>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tx1"/>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tx1"/>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1200"/>
              </a:spcBef>
              <a:spcAft>
                <a:spcPts val="0"/>
              </a:spcAft>
              <a:buFont typeface="Wingdings" panose="05000000000000000000" pitchFamily="2" charset="2"/>
              <a:buChar char="§"/>
            </a:pPr>
            <a:r>
              <a:rPr lang="en-US" sz="2400" b="1" dirty="0"/>
              <a:t>Treatment 4: Objective life expectancy information (OLE)</a:t>
            </a:r>
          </a:p>
          <a:p>
            <a:pPr marL="712788" lvl="4" indent="0">
              <a:spcBef>
                <a:spcPts val="1200"/>
              </a:spcBef>
              <a:buNone/>
            </a:pPr>
            <a:r>
              <a:rPr lang="en-US" sz="2400" i="1" dirty="0">
                <a:ea typeface="Calibri" panose="020F0502020204030204" pitchFamily="34" charset="0"/>
                <a:cs typeface="Calibri" panose="020F0502020204030204" pitchFamily="34" charset="0"/>
              </a:rPr>
              <a:t>“According to data from the Australian Government Actuary, </a:t>
            </a:r>
            <a:r>
              <a:rPr lang="en-US" sz="2400" i="1" dirty="0">
                <a:highlight>
                  <a:srgbClr val="FFFF00"/>
                </a:highlight>
                <a:ea typeface="Calibri" panose="020F0502020204030204" pitchFamily="34" charset="0"/>
                <a:cs typeface="Calibri" panose="020F0502020204030204" pitchFamily="34" charset="0"/>
              </a:rPr>
              <a:t>Australians of the same age and gender as you will live to be at least X years old on average, which is Y years more/less/the same as your estimate of how long you will live” </a:t>
            </a:r>
            <a:endParaRPr lang="en-GB" sz="2400" i="1" dirty="0">
              <a:highlight>
                <a:srgbClr val="FFFF00"/>
              </a:highlight>
              <a:ea typeface="Calibri" panose="020F0502020204030204" pitchFamily="34" charset="0"/>
              <a:cs typeface="Calibri" panose="020F0502020204030204" pitchFamily="34" charset="0"/>
            </a:endParaRPr>
          </a:p>
          <a:p>
            <a:pPr marL="285750" indent="-285750">
              <a:spcBef>
                <a:spcPts val="1200"/>
              </a:spcBef>
              <a:spcAft>
                <a:spcPts val="0"/>
              </a:spcAft>
              <a:buFont typeface="Wingdings" panose="05000000000000000000" pitchFamily="2" charset="2"/>
              <a:buChar char="§"/>
            </a:pPr>
            <a:r>
              <a:rPr lang="en-US" sz="2400" b="1" dirty="0"/>
              <a:t>Treatment 5: Objective survival probabilities information (OSP)</a:t>
            </a:r>
          </a:p>
          <a:p>
            <a:pPr marL="711200" lvl="4" indent="0">
              <a:spcBef>
                <a:spcPts val="1200"/>
              </a:spcBef>
              <a:buNone/>
            </a:pPr>
            <a:r>
              <a:rPr lang="en-US" sz="2400" i="1" dirty="0"/>
              <a:t>“</a:t>
            </a:r>
            <a:r>
              <a:rPr lang="en-US" sz="2400" i="1" dirty="0">
                <a:ea typeface="Calibri" panose="020F0502020204030204" pitchFamily="34" charset="0"/>
                <a:cs typeface="Calibri" panose="020F0502020204030204" pitchFamily="34" charset="0"/>
              </a:rPr>
              <a:t>According to data from the Australian Government Actuary, </a:t>
            </a:r>
            <a:r>
              <a:rPr lang="en-US" sz="2400" i="1" dirty="0">
                <a:highlight>
                  <a:srgbClr val="FFFF00"/>
                </a:highlight>
                <a:ea typeface="Calibri" panose="020F0502020204030204" pitchFamily="34" charset="0"/>
                <a:cs typeface="Calibri" panose="020F0502020204030204" pitchFamily="34" charset="0"/>
              </a:rPr>
              <a:t>Australians of the same age and gender as you will have a x% chance of living to age 85, a y% chance of living to age 90, and a z% chance of living to age 95”</a:t>
            </a:r>
          </a:p>
          <a:p>
            <a:pPr marL="711200" lvl="4" indent="0">
              <a:spcBef>
                <a:spcPts val="1200"/>
              </a:spcBef>
              <a:buNone/>
            </a:pPr>
            <a:r>
              <a:rPr lang="en-US" sz="2400" i="1" dirty="0">
                <a:ea typeface="Calibri" panose="020F0502020204030204" pitchFamily="34" charset="0"/>
                <a:cs typeface="Calibri" panose="020F0502020204030204" pitchFamily="34" charset="0"/>
              </a:rPr>
              <a:t>[a figure compares these with the subjective survival probabilities] </a:t>
            </a:r>
          </a:p>
          <a:p>
            <a:pPr marL="0" lvl="2" indent="-1588">
              <a:spcBef>
                <a:spcPts val="1200"/>
              </a:spcBef>
              <a:buNone/>
            </a:pPr>
            <a:r>
              <a:rPr lang="en-US" sz="2400" b="1" dirty="0">
                <a:ea typeface="Calibri" panose="020F0502020204030204" pitchFamily="34" charset="0"/>
                <a:cs typeface="Calibri" panose="020F0502020204030204" pitchFamily="34" charset="0"/>
              </a:rPr>
              <a:t>For both Treatment 4 and 5, participants are prompted to update their SLE/SSP - to higher, lower or the same</a:t>
            </a:r>
          </a:p>
        </p:txBody>
      </p:sp>
    </p:spTree>
    <p:extLst>
      <p:ext uri="{BB962C8B-B14F-4D97-AF65-F5344CB8AC3E}">
        <p14:creationId xmlns:p14="http://schemas.microsoft.com/office/powerpoint/2010/main" val="25491530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F8F8A-424C-A912-D95A-41AE92C385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129DE2-C3CC-ED8D-54EF-4DEB47652CAC}"/>
              </a:ext>
            </a:extLst>
          </p:cNvPr>
          <p:cNvSpPr>
            <a:spLocks noGrp="1"/>
          </p:cNvSpPr>
          <p:nvPr>
            <p:ph type="title"/>
          </p:nvPr>
        </p:nvSpPr>
        <p:spPr>
          <a:xfrm>
            <a:off x="326848" y="288390"/>
            <a:ext cx="11557175" cy="616584"/>
          </a:xfrm>
        </p:spPr>
        <p:txBody>
          <a:bodyPr/>
          <a:lstStyle/>
          <a:p>
            <a:r>
              <a:rPr lang="en-US" sz="3600" dirty="0">
                <a:latin typeface="+mn-lt"/>
              </a:rPr>
              <a:t>Treatments 6 &amp; 7: </a:t>
            </a:r>
            <a:r>
              <a:rPr lang="en-US" sz="3600" dirty="0"/>
              <a:t>Personalised Longevity Information</a:t>
            </a:r>
            <a:endParaRPr lang="en-US" sz="3600" dirty="0">
              <a:latin typeface="+mn-lt"/>
            </a:endParaRPr>
          </a:p>
        </p:txBody>
      </p:sp>
      <p:sp>
        <p:nvSpPr>
          <p:cNvPr id="4" name="Slide Number Placeholder 3">
            <a:extLst>
              <a:ext uri="{FF2B5EF4-FFF2-40B4-BE49-F238E27FC236}">
                <a16:creationId xmlns:a16="http://schemas.microsoft.com/office/drawing/2014/main" id="{42FF44C9-1B86-52FE-71D7-DC99E2DEAA57}"/>
              </a:ext>
            </a:extLst>
          </p:cNvPr>
          <p:cNvSpPr>
            <a:spLocks noGrp="1"/>
          </p:cNvSpPr>
          <p:nvPr>
            <p:ph type="sldNum" sz="quarter" idx="12"/>
          </p:nvPr>
        </p:nvSpPr>
        <p:spPr/>
        <p:txBody>
          <a:bodyPr/>
          <a:lstStyle/>
          <a:p>
            <a:fld id="{741AFF56-1126-4107-9C02-BC0EFBF16431}" type="slidenum">
              <a:rPr lang="en-GB" smtClean="0"/>
              <a:pPr/>
              <a:t>38</a:t>
            </a:fld>
            <a:endParaRPr lang="en-GB" dirty="0"/>
          </a:p>
        </p:txBody>
      </p:sp>
      <p:sp>
        <p:nvSpPr>
          <p:cNvPr id="5" name="Footer Placeholder 4">
            <a:extLst>
              <a:ext uri="{FF2B5EF4-FFF2-40B4-BE49-F238E27FC236}">
                <a16:creationId xmlns:a16="http://schemas.microsoft.com/office/drawing/2014/main" id="{898825BF-47B6-4C87-88D0-85E928BCF161}"/>
              </a:ext>
            </a:extLst>
          </p:cNvPr>
          <p:cNvSpPr>
            <a:spLocks noGrp="1"/>
          </p:cNvSpPr>
          <p:nvPr>
            <p:ph type="ftr" sz="quarter" idx="3"/>
          </p:nvPr>
        </p:nvSpPr>
        <p:spPr>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accent1"/>
                </a:solidFill>
              </a:rPr>
              <a:t>Presented at the 2025 All Actuaries Summit</a:t>
            </a:r>
          </a:p>
        </p:txBody>
      </p:sp>
      <p:sp>
        <p:nvSpPr>
          <p:cNvPr id="3" name="Content Placeholder 4">
            <a:extLst>
              <a:ext uri="{FF2B5EF4-FFF2-40B4-BE49-F238E27FC236}">
                <a16:creationId xmlns:a16="http://schemas.microsoft.com/office/drawing/2014/main" id="{20C2BF53-1D37-0789-A233-9B371BECC172}"/>
              </a:ext>
            </a:extLst>
          </p:cNvPr>
          <p:cNvSpPr txBox="1">
            <a:spLocks/>
          </p:cNvSpPr>
          <p:nvPr/>
        </p:nvSpPr>
        <p:spPr>
          <a:xfrm>
            <a:off x="503643" y="897498"/>
            <a:ext cx="11361509" cy="5359724"/>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tx1"/>
                </a:solidFill>
                <a:latin typeface="+mn-lt"/>
                <a:ea typeface="+mn-ea"/>
                <a:cs typeface="+mn-cs"/>
              </a:defRPr>
            </a:lvl1pPr>
            <a:lvl2pPr marL="4762" indent="0" algn="l" defTabSz="914400" rtl="0" eaLnBrk="1" latinLnBrk="0" hangingPunct="1">
              <a:lnSpc>
                <a:spcPct val="100000"/>
              </a:lnSpc>
              <a:spcBef>
                <a:spcPts val="0"/>
              </a:spcBef>
              <a:buFont typeface="Arial" panose="020B0604020202020204" pitchFamily="34" charset="0"/>
              <a:buNone/>
              <a:tabLst/>
              <a:defRPr sz="1400" kern="1200">
                <a:solidFill>
                  <a:schemeClr val="tx1"/>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tx1"/>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tx1"/>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1200"/>
              </a:spcBef>
              <a:spcAft>
                <a:spcPts val="0"/>
              </a:spcAft>
              <a:buFont typeface="Wingdings" panose="05000000000000000000" pitchFamily="2" charset="2"/>
              <a:buChar char="§"/>
            </a:pPr>
            <a:r>
              <a:rPr lang="en-US" sz="2400" b="1" dirty="0"/>
              <a:t>Treatment 6: Personalised life expectancy information (PLE)</a:t>
            </a:r>
          </a:p>
          <a:p>
            <a:pPr marL="712788" lvl="4" indent="0">
              <a:spcBef>
                <a:spcPts val="1200"/>
              </a:spcBef>
              <a:buNone/>
            </a:pPr>
            <a:r>
              <a:rPr lang="en-US" sz="2200" i="1" dirty="0">
                <a:ea typeface="Calibri" panose="020F0502020204030204" pitchFamily="34" charset="0"/>
                <a:cs typeface="Calibri" panose="020F0502020204030204" pitchFamily="34" charset="0"/>
              </a:rPr>
              <a:t>“According to your responses to the earlier personal information questions we used a lifespan calculator to predict your life expectancy considering your age, gender, marital status, work status, health status, and lifestyle. The result shows that </a:t>
            </a:r>
            <a:r>
              <a:rPr lang="en-US" sz="2200" i="1" dirty="0">
                <a:highlight>
                  <a:srgbClr val="FFFF00"/>
                </a:highlight>
                <a:ea typeface="Calibri" panose="020F0502020204030204" pitchFamily="34" charset="0"/>
                <a:cs typeface="Calibri" panose="020F0502020204030204" pitchFamily="34" charset="0"/>
              </a:rPr>
              <a:t>your personalized expected lifespan is at least X years old on average, which is Y years more/less/the same as your estimate of how long you will live” </a:t>
            </a:r>
            <a:endParaRPr lang="en-GB" sz="2200" i="1" dirty="0">
              <a:highlight>
                <a:srgbClr val="FFFF00"/>
              </a:highlight>
              <a:ea typeface="Calibri" panose="020F0502020204030204" pitchFamily="34" charset="0"/>
              <a:cs typeface="Calibri" panose="020F0502020204030204" pitchFamily="34" charset="0"/>
            </a:endParaRPr>
          </a:p>
          <a:p>
            <a:pPr marL="285750" indent="-285750">
              <a:spcBef>
                <a:spcPts val="1200"/>
              </a:spcBef>
              <a:spcAft>
                <a:spcPts val="0"/>
              </a:spcAft>
              <a:buFont typeface="Wingdings" panose="05000000000000000000" pitchFamily="2" charset="2"/>
              <a:buChar char="§"/>
            </a:pPr>
            <a:r>
              <a:rPr lang="en-US" sz="2400" b="1" dirty="0"/>
              <a:t>Treatment 7: Personalised survival probabilities information (PSP)</a:t>
            </a:r>
          </a:p>
          <a:p>
            <a:pPr marL="711200" lvl="4" indent="0">
              <a:spcBef>
                <a:spcPts val="1200"/>
              </a:spcBef>
              <a:buNone/>
            </a:pPr>
            <a:r>
              <a:rPr lang="en-US" sz="2200" i="1" dirty="0"/>
              <a:t>“</a:t>
            </a:r>
            <a:r>
              <a:rPr lang="en-US" sz="2200" i="1" dirty="0">
                <a:ea typeface="Calibri" panose="020F0502020204030204" pitchFamily="34" charset="0"/>
                <a:cs typeface="Calibri" panose="020F0502020204030204" pitchFamily="34" charset="0"/>
              </a:rPr>
              <a:t>According to your responses to the earlier personal information questions we used a lifespan calculator to predict your life expectancy considering your age, gender, marital status, work status, health status, and lifestyle. The result shows that </a:t>
            </a:r>
            <a:r>
              <a:rPr lang="en-US" sz="2200" i="1" dirty="0">
                <a:highlight>
                  <a:srgbClr val="FFFF00"/>
                </a:highlight>
                <a:ea typeface="Calibri" panose="020F0502020204030204" pitchFamily="34" charset="0"/>
                <a:cs typeface="Calibri" panose="020F0502020204030204" pitchFamily="34" charset="0"/>
              </a:rPr>
              <a:t>you will have a x% chance of living to age 85, a y% chance of living to age 90, and a z% chance of living to age 95”</a:t>
            </a:r>
          </a:p>
          <a:p>
            <a:pPr marL="711200" lvl="4" indent="0">
              <a:spcBef>
                <a:spcPts val="600"/>
              </a:spcBef>
              <a:buNone/>
            </a:pPr>
            <a:r>
              <a:rPr lang="en-US" sz="2200" i="1" dirty="0">
                <a:ea typeface="Calibri" panose="020F0502020204030204" pitchFamily="34" charset="0"/>
                <a:cs typeface="Calibri" panose="020F0502020204030204" pitchFamily="34" charset="0"/>
              </a:rPr>
              <a:t>[a figure compares these with the subjective survival probabilities] </a:t>
            </a:r>
          </a:p>
          <a:p>
            <a:pPr marL="0" lvl="2" indent="-1588">
              <a:spcBef>
                <a:spcPts val="1200"/>
              </a:spcBef>
              <a:buNone/>
            </a:pPr>
            <a:r>
              <a:rPr lang="en-US" sz="2400" b="1" dirty="0">
                <a:ea typeface="Calibri" panose="020F0502020204030204" pitchFamily="34" charset="0"/>
                <a:cs typeface="Calibri" panose="020F0502020204030204" pitchFamily="34" charset="0"/>
              </a:rPr>
              <a:t>For both Treatment 6 and 7, participants are prompted to update their SLE/SSP - to higher, lower or the same. </a:t>
            </a:r>
          </a:p>
        </p:txBody>
      </p:sp>
    </p:spTree>
    <p:extLst>
      <p:ext uri="{BB962C8B-B14F-4D97-AF65-F5344CB8AC3E}">
        <p14:creationId xmlns:p14="http://schemas.microsoft.com/office/powerpoint/2010/main" val="1997916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8BDFA-1F93-E23F-9178-B1353EA44D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8D818E-2FF1-C439-0100-736169E38378}"/>
              </a:ext>
            </a:extLst>
          </p:cNvPr>
          <p:cNvSpPr>
            <a:spLocks noGrp="1"/>
          </p:cNvSpPr>
          <p:nvPr>
            <p:ph type="title"/>
          </p:nvPr>
        </p:nvSpPr>
        <p:spPr/>
        <p:txBody>
          <a:bodyPr>
            <a:normAutofit/>
          </a:bodyPr>
          <a:lstStyle/>
          <a:p>
            <a:r>
              <a:rPr lang="en-AU" sz="4200" dirty="0">
                <a:solidFill>
                  <a:schemeClr val="accent1"/>
                </a:solidFill>
              </a:rPr>
              <a:t>Annuity Puzzles in Australia</a:t>
            </a:r>
            <a:endParaRPr lang="en-US" sz="4200" dirty="0">
              <a:solidFill>
                <a:schemeClr val="accent1"/>
              </a:solidFill>
            </a:endParaRPr>
          </a:p>
        </p:txBody>
      </p:sp>
      <p:sp>
        <p:nvSpPr>
          <p:cNvPr id="4" name="Slide Number Placeholder 3">
            <a:extLst>
              <a:ext uri="{FF2B5EF4-FFF2-40B4-BE49-F238E27FC236}">
                <a16:creationId xmlns:a16="http://schemas.microsoft.com/office/drawing/2014/main" id="{3AE4BB3A-9BCB-CFCF-9CD9-2E7101E700CE}"/>
              </a:ext>
            </a:extLst>
          </p:cNvPr>
          <p:cNvSpPr>
            <a:spLocks noGrp="1"/>
          </p:cNvSpPr>
          <p:nvPr>
            <p:ph type="sldNum" sz="quarter" idx="12"/>
          </p:nvPr>
        </p:nvSpPr>
        <p:spPr/>
        <p:txBody>
          <a:bodyPr/>
          <a:lstStyle/>
          <a:p>
            <a:fld id="{741AFF56-1126-4107-9C02-BC0EFBF16431}" type="slidenum">
              <a:rPr lang="en-GB" smtClean="0"/>
              <a:t>4</a:t>
            </a:fld>
            <a:endParaRPr lang="en-GB" dirty="0"/>
          </a:p>
        </p:txBody>
      </p:sp>
      <p:sp>
        <p:nvSpPr>
          <p:cNvPr id="5" name="Footer Placeholder 4">
            <a:extLst>
              <a:ext uri="{FF2B5EF4-FFF2-40B4-BE49-F238E27FC236}">
                <a16:creationId xmlns:a16="http://schemas.microsoft.com/office/drawing/2014/main" id="{B1C292C0-6B06-0342-3E9D-C565B613F5B8}"/>
              </a:ext>
            </a:extLst>
          </p:cNvPr>
          <p:cNvSpPr>
            <a:spLocks noGrp="1"/>
          </p:cNvSpPr>
          <p:nvPr>
            <p:ph type="ftr" sz="quarter" idx="3"/>
          </p:nvPr>
        </p:nvSpPr>
        <p:spPr>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All Actuaries Summit</a:t>
            </a:r>
          </a:p>
        </p:txBody>
      </p:sp>
      <p:sp>
        <p:nvSpPr>
          <p:cNvPr id="10" name="TextBox 9">
            <a:extLst>
              <a:ext uri="{FF2B5EF4-FFF2-40B4-BE49-F238E27FC236}">
                <a16:creationId xmlns:a16="http://schemas.microsoft.com/office/drawing/2014/main" id="{32C11AC5-06DE-A975-FAC6-6F9218444C98}"/>
              </a:ext>
            </a:extLst>
          </p:cNvPr>
          <p:cNvSpPr txBox="1"/>
          <p:nvPr/>
        </p:nvSpPr>
        <p:spPr>
          <a:xfrm>
            <a:off x="8628562" y="3429000"/>
            <a:ext cx="6094476" cy="3631763"/>
          </a:xfrm>
          <a:prstGeom prst="rect">
            <a:avLst/>
          </a:prstGeom>
          <a:noFill/>
        </p:spPr>
        <p:txBody>
          <a:bodyPr wrap="square">
            <a:spAutoFit/>
          </a:bodyPr>
          <a:lstStyle/>
          <a:p>
            <a:r>
              <a:rPr lang="en-US" sz="23000" b="1" dirty="0">
                <a:solidFill>
                  <a:schemeClr val="accent1"/>
                </a:solidFill>
              </a:rPr>
              <a:t>01</a:t>
            </a:r>
          </a:p>
        </p:txBody>
      </p:sp>
    </p:spTree>
    <p:extLst>
      <p:ext uri="{BB962C8B-B14F-4D97-AF65-F5344CB8AC3E}">
        <p14:creationId xmlns:p14="http://schemas.microsoft.com/office/powerpoint/2010/main" val="1336579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4405-7B1D-DFAB-AB1F-0B08A4A104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6F7100-D3E3-25EF-5611-20F309B979F9}"/>
              </a:ext>
            </a:extLst>
          </p:cNvPr>
          <p:cNvSpPr>
            <a:spLocks noGrp="1"/>
          </p:cNvSpPr>
          <p:nvPr>
            <p:ph type="title"/>
          </p:nvPr>
        </p:nvSpPr>
        <p:spPr/>
        <p:txBody>
          <a:bodyPr/>
          <a:lstStyle/>
          <a:p>
            <a:pPr algn="ctr"/>
            <a:r>
              <a:rPr lang="en-US" sz="3600" dirty="0">
                <a:solidFill>
                  <a:srgbClr val="0066FF"/>
                </a:solidFill>
              </a:rPr>
              <a:t>The lifetime annuity market in Australia has always been small</a:t>
            </a:r>
          </a:p>
        </p:txBody>
      </p:sp>
      <p:sp>
        <p:nvSpPr>
          <p:cNvPr id="3" name="Content Placeholder 2">
            <a:extLst>
              <a:ext uri="{FF2B5EF4-FFF2-40B4-BE49-F238E27FC236}">
                <a16:creationId xmlns:a16="http://schemas.microsoft.com/office/drawing/2014/main" id="{38A8DE22-C1BB-FCE1-E7DB-FB42FC2287BC}"/>
              </a:ext>
            </a:extLst>
          </p:cNvPr>
          <p:cNvSpPr>
            <a:spLocks noGrp="1"/>
          </p:cNvSpPr>
          <p:nvPr>
            <p:ph idx="1"/>
          </p:nvPr>
        </p:nvSpPr>
        <p:spPr>
          <a:xfrm>
            <a:off x="6103848" y="1341962"/>
            <a:ext cx="5916916" cy="5152080"/>
          </a:xfrm>
        </p:spPr>
        <p:txBody>
          <a:bodyPr anchor="ctr"/>
          <a:lstStyle/>
          <a:p>
            <a:pPr marL="342900" indent="-342900">
              <a:spcBef>
                <a:spcPts val="1200"/>
              </a:spcBef>
              <a:buFont typeface="Wingdings" panose="05000000000000000000" pitchFamily="2" charset="2"/>
              <a:buChar char="§"/>
            </a:pPr>
            <a:r>
              <a:rPr lang="en-US" sz="2400" dirty="0"/>
              <a:t>Mandatory super still maturing</a:t>
            </a:r>
          </a:p>
          <a:p>
            <a:pPr marL="342900" indent="-342900">
              <a:spcBef>
                <a:spcPts val="1200"/>
              </a:spcBef>
              <a:buFont typeface="Wingdings" panose="05000000000000000000" pitchFamily="2" charset="2"/>
              <a:buChar char="§"/>
            </a:pPr>
            <a:r>
              <a:rPr lang="en-US" sz="2400" dirty="0"/>
              <a:t>Age Pension provides full or partial annuitization: 2/3 Australian retirees on full/part pension</a:t>
            </a:r>
          </a:p>
          <a:p>
            <a:pPr marL="342900" indent="-342900">
              <a:spcBef>
                <a:spcPts val="1200"/>
              </a:spcBef>
              <a:buFont typeface="Wingdings" panose="05000000000000000000" pitchFamily="2" charset="2"/>
              <a:buChar char="§"/>
            </a:pPr>
            <a:r>
              <a:rPr lang="en-US" sz="2400" dirty="0"/>
              <a:t>Lifecycle models predict partial annuitisation, but do not explain such low levels of annuity take-up</a:t>
            </a:r>
          </a:p>
          <a:p>
            <a:pPr marL="342900" indent="-342900">
              <a:spcBef>
                <a:spcPts val="1200"/>
              </a:spcBef>
              <a:buFont typeface="Wingdings" panose="05000000000000000000" pitchFamily="2" charset="2"/>
              <a:buChar char="§"/>
            </a:pPr>
            <a:r>
              <a:rPr lang="en-US" sz="2400" dirty="0"/>
              <a:t>Behavioural impediments to annuity demand addressed by providers and product regulation – consumption framing, reversible, death benefits, indexation, market-linked</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AU" dirty="0"/>
          </a:p>
        </p:txBody>
      </p:sp>
      <p:sp>
        <p:nvSpPr>
          <p:cNvPr id="4" name="Slide Number Placeholder 3">
            <a:extLst>
              <a:ext uri="{FF2B5EF4-FFF2-40B4-BE49-F238E27FC236}">
                <a16:creationId xmlns:a16="http://schemas.microsoft.com/office/drawing/2014/main" id="{8CCC7565-D0B7-BA41-3070-9C524E6FAC42}"/>
              </a:ext>
            </a:extLst>
          </p:cNvPr>
          <p:cNvSpPr>
            <a:spLocks noGrp="1"/>
          </p:cNvSpPr>
          <p:nvPr>
            <p:ph type="sldNum" sz="quarter" idx="12"/>
          </p:nvPr>
        </p:nvSpPr>
        <p:spPr/>
        <p:txBody>
          <a:bodyPr/>
          <a:lstStyle/>
          <a:p>
            <a:fld id="{741AFF56-1126-4107-9C02-BC0EFBF16431}" type="slidenum">
              <a:rPr lang="en-GB" smtClean="0"/>
              <a:pPr/>
              <a:t>5</a:t>
            </a:fld>
            <a:endParaRPr lang="en-GB" dirty="0"/>
          </a:p>
        </p:txBody>
      </p:sp>
      <p:sp>
        <p:nvSpPr>
          <p:cNvPr id="5" name="Footer Placeholder 4">
            <a:extLst>
              <a:ext uri="{FF2B5EF4-FFF2-40B4-BE49-F238E27FC236}">
                <a16:creationId xmlns:a16="http://schemas.microsoft.com/office/drawing/2014/main" id="{F80F1AC6-A074-588A-9012-B09B3CABD65B}"/>
              </a:ext>
            </a:extLst>
          </p:cNvPr>
          <p:cNvSpPr>
            <a:spLocks noGrp="1"/>
          </p:cNvSpPr>
          <p:nvPr>
            <p:ph type="ftr" sz="quarter" idx="3"/>
          </p:nvPr>
        </p:nvSpPr>
        <p:spPr>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accent1"/>
                </a:solidFill>
              </a:rPr>
              <a:t>Presented at the 2025 All Actuaries Summit</a:t>
            </a:r>
          </a:p>
        </p:txBody>
      </p:sp>
      <p:pic>
        <p:nvPicPr>
          <p:cNvPr id="9" name="Picture 8">
            <a:extLst>
              <a:ext uri="{FF2B5EF4-FFF2-40B4-BE49-F238E27FC236}">
                <a16:creationId xmlns:a16="http://schemas.microsoft.com/office/drawing/2014/main" id="{294C9581-99E8-3D0F-0049-3E1EED002FB9}"/>
              </a:ext>
            </a:extLst>
          </p:cNvPr>
          <p:cNvPicPr>
            <a:picLocks noChangeAspect="1"/>
          </p:cNvPicPr>
          <p:nvPr/>
        </p:nvPicPr>
        <p:blipFill>
          <a:blip r:embed="rId2"/>
          <a:stretch>
            <a:fillRect/>
          </a:stretch>
        </p:blipFill>
        <p:spPr>
          <a:xfrm>
            <a:off x="220181" y="1754491"/>
            <a:ext cx="5719258" cy="2669724"/>
          </a:xfrm>
          <a:prstGeom prst="rect">
            <a:avLst/>
          </a:prstGeom>
          <a:ln w="6350">
            <a:noFill/>
          </a:ln>
        </p:spPr>
      </p:pic>
      <p:sp>
        <p:nvSpPr>
          <p:cNvPr id="10" name="TextBox 9">
            <a:extLst>
              <a:ext uri="{FF2B5EF4-FFF2-40B4-BE49-F238E27FC236}">
                <a16:creationId xmlns:a16="http://schemas.microsoft.com/office/drawing/2014/main" id="{8CE0B452-E35F-4D42-0558-EEC515963F65}"/>
              </a:ext>
            </a:extLst>
          </p:cNvPr>
          <p:cNvSpPr txBox="1"/>
          <p:nvPr/>
        </p:nvSpPr>
        <p:spPr>
          <a:xfrm>
            <a:off x="462339" y="4498650"/>
            <a:ext cx="5633662" cy="369332"/>
          </a:xfrm>
          <a:prstGeom prst="rect">
            <a:avLst/>
          </a:prstGeom>
          <a:noFill/>
        </p:spPr>
        <p:txBody>
          <a:bodyPr wrap="square" rtlCol="0">
            <a:spAutoFit/>
          </a:bodyPr>
          <a:lstStyle/>
          <a:p>
            <a:r>
              <a:rPr lang="en-AU" dirty="0"/>
              <a:t>Source: Plan for Life </a:t>
            </a:r>
            <a:endParaRPr lang="en-US" dirty="0"/>
          </a:p>
        </p:txBody>
      </p:sp>
      <p:sp>
        <p:nvSpPr>
          <p:cNvPr id="11" name="TextBox 10">
            <a:extLst>
              <a:ext uri="{FF2B5EF4-FFF2-40B4-BE49-F238E27FC236}">
                <a16:creationId xmlns:a16="http://schemas.microsoft.com/office/drawing/2014/main" id="{9323BA35-1BC9-05C0-705C-D3AE12FF2798}"/>
              </a:ext>
            </a:extLst>
          </p:cNvPr>
          <p:cNvSpPr txBox="1"/>
          <p:nvPr/>
        </p:nvSpPr>
        <p:spPr>
          <a:xfrm>
            <a:off x="973619" y="1341962"/>
            <a:ext cx="5130229" cy="400110"/>
          </a:xfrm>
          <a:prstGeom prst="rect">
            <a:avLst/>
          </a:prstGeom>
          <a:noFill/>
        </p:spPr>
        <p:txBody>
          <a:bodyPr wrap="square" rtlCol="0">
            <a:spAutoFit/>
          </a:bodyPr>
          <a:lstStyle/>
          <a:p>
            <a:r>
              <a:rPr lang="en-AU" sz="2000" dirty="0"/>
              <a:t>Annuity sales, by type (1998-2023) $billion</a:t>
            </a:r>
          </a:p>
        </p:txBody>
      </p:sp>
    </p:spTree>
    <p:extLst>
      <p:ext uri="{BB962C8B-B14F-4D97-AF65-F5344CB8AC3E}">
        <p14:creationId xmlns:p14="http://schemas.microsoft.com/office/powerpoint/2010/main" val="3430907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AA8D960-E008-DAF0-3F6F-B6240E13616F}"/>
              </a:ext>
            </a:extLst>
          </p:cNvPr>
          <p:cNvSpPr>
            <a:spLocks noGrp="1"/>
          </p:cNvSpPr>
          <p:nvPr>
            <p:ph type="title"/>
          </p:nvPr>
        </p:nvSpPr>
        <p:spPr>
          <a:xfrm>
            <a:off x="199236" y="153784"/>
            <a:ext cx="11684788" cy="1232435"/>
          </a:xfrm>
        </p:spPr>
        <p:txBody>
          <a:bodyPr>
            <a:normAutofit/>
          </a:bodyPr>
          <a:lstStyle/>
          <a:p>
            <a:pPr algn="ctr"/>
            <a:r>
              <a:rPr lang="en-US" sz="3200" dirty="0">
                <a:solidFill>
                  <a:srgbClr val="0066FF"/>
                </a:solidFill>
              </a:rPr>
              <a:t>The Decision States Model provides a framework to consider ‘barriers’ to the purchase of annuities (lifetime income products) </a:t>
            </a:r>
          </a:p>
        </p:txBody>
      </p:sp>
      <p:sp>
        <p:nvSpPr>
          <p:cNvPr id="2" name="Footer Placeholder 4">
            <a:extLst>
              <a:ext uri="{FF2B5EF4-FFF2-40B4-BE49-F238E27FC236}">
                <a16:creationId xmlns:a16="http://schemas.microsoft.com/office/drawing/2014/main" id="{20A7416F-C66E-6D6F-FBC4-2A2666EECE2D}"/>
              </a:ext>
            </a:extLst>
          </p:cNvPr>
          <p:cNvSpPr>
            <a:spLocks noGrp="1"/>
          </p:cNvSpPr>
          <p:nvPr>
            <p:ph type="ftr" sz="quarter" idx="3"/>
          </p:nvPr>
        </p:nvSpPr>
        <p:spPr>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accent1"/>
                </a:solidFill>
              </a:rPr>
              <a:t>Presented at the 2025 All Actuaries Summit</a:t>
            </a:r>
          </a:p>
        </p:txBody>
      </p:sp>
      <p:sp>
        <p:nvSpPr>
          <p:cNvPr id="12" name="Rectangle: Rounded Corners 11">
            <a:extLst>
              <a:ext uri="{FF2B5EF4-FFF2-40B4-BE49-F238E27FC236}">
                <a16:creationId xmlns:a16="http://schemas.microsoft.com/office/drawing/2014/main" id="{7C639ACB-4D50-DC96-A663-D8C9270B7493}"/>
              </a:ext>
            </a:extLst>
          </p:cNvPr>
          <p:cNvSpPr/>
          <p:nvPr/>
        </p:nvSpPr>
        <p:spPr>
          <a:xfrm>
            <a:off x="3284127" y="1935577"/>
            <a:ext cx="1774538" cy="900546"/>
          </a:xfrm>
          <a:prstGeom prst="roundRect">
            <a:avLst/>
          </a:prstGeom>
          <a:solidFill>
            <a:schemeClr val="accent1">
              <a:lumMod val="75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b="1" dirty="0"/>
              <a:t>Unaware</a:t>
            </a:r>
            <a:endParaRPr lang="en-US" sz="2400" b="1" dirty="0"/>
          </a:p>
        </p:txBody>
      </p:sp>
      <p:sp>
        <p:nvSpPr>
          <p:cNvPr id="13" name="Rectangle: Rounded Corners 12">
            <a:extLst>
              <a:ext uri="{FF2B5EF4-FFF2-40B4-BE49-F238E27FC236}">
                <a16:creationId xmlns:a16="http://schemas.microsoft.com/office/drawing/2014/main" id="{BC27DADC-5056-64A8-3025-B6AA72566644}"/>
              </a:ext>
            </a:extLst>
          </p:cNvPr>
          <p:cNvSpPr/>
          <p:nvPr/>
        </p:nvSpPr>
        <p:spPr>
          <a:xfrm>
            <a:off x="5657245" y="1859351"/>
            <a:ext cx="1844702" cy="900546"/>
          </a:xfrm>
          <a:prstGeom prst="roundRect">
            <a:avLst/>
          </a:prstGeom>
          <a:solidFill>
            <a:schemeClr val="accent1">
              <a:lumMod val="60000"/>
              <a:lumOff val="4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b="1" dirty="0"/>
              <a:t>Aware</a:t>
            </a:r>
            <a:endParaRPr lang="en-US" sz="2400" b="1" dirty="0"/>
          </a:p>
        </p:txBody>
      </p:sp>
      <p:sp>
        <p:nvSpPr>
          <p:cNvPr id="14" name="Rectangle: Rounded Corners 13">
            <a:extLst>
              <a:ext uri="{FF2B5EF4-FFF2-40B4-BE49-F238E27FC236}">
                <a16:creationId xmlns:a16="http://schemas.microsoft.com/office/drawing/2014/main" id="{878C026C-F479-6C54-1532-69BD5BA5DDCB}"/>
              </a:ext>
            </a:extLst>
          </p:cNvPr>
          <p:cNvSpPr/>
          <p:nvPr/>
        </p:nvSpPr>
        <p:spPr>
          <a:xfrm>
            <a:off x="4321462" y="3026627"/>
            <a:ext cx="1774538" cy="900546"/>
          </a:xfrm>
          <a:prstGeom prst="roundRect">
            <a:avLst/>
          </a:prstGeom>
          <a:solidFill>
            <a:schemeClr val="accent1">
              <a:lumMod val="75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b="1" dirty="0"/>
              <a:t>Aware</a:t>
            </a:r>
          </a:p>
          <a:p>
            <a:pPr algn="ctr"/>
            <a:r>
              <a:rPr lang="en-AU" sz="2000" b="1" dirty="0"/>
              <a:t>not interested</a:t>
            </a:r>
            <a:endParaRPr lang="en-US" sz="2000" b="1" dirty="0"/>
          </a:p>
        </p:txBody>
      </p:sp>
      <p:sp>
        <p:nvSpPr>
          <p:cNvPr id="15" name="Rectangle: Rounded Corners 14">
            <a:extLst>
              <a:ext uri="{FF2B5EF4-FFF2-40B4-BE49-F238E27FC236}">
                <a16:creationId xmlns:a16="http://schemas.microsoft.com/office/drawing/2014/main" id="{67466D9B-A2BD-499C-94A8-DA48195F68CD}"/>
              </a:ext>
            </a:extLst>
          </p:cNvPr>
          <p:cNvSpPr/>
          <p:nvPr/>
        </p:nvSpPr>
        <p:spPr>
          <a:xfrm>
            <a:off x="6920113" y="2993633"/>
            <a:ext cx="1844702" cy="900546"/>
          </a:xfrm>
          <a:prstGeom prst="roundRect">
            <a:avLst/>
          </a:prstGeom>
          <a:solidFill>
            <a:schemeClr val="accent1">
              <a:lumMod val="60000"/>
              <a:lumOff val="4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b="1" dirty="0"/>
              <a:t>Aware </a:t>
            </a:r>
          </a:p>
          <a:p>
            <a:pPr algn="ctr"/>
            <a:r>
              <a:rPr lang="en-AU" sz="2000" b="1" dirty="0"/>
              <a:t>and Interested</a:t>
            </a:r>
            <a:endParaRPr lang="en-US" sz="2000" b="1" dirty="0"/>
          </a:p>
        </p:txBody>
      </p:sp>
      <p:sp>
        <p:nvSpPr>
          <p:cNvPr id="16" name="Rectangle: Rounded Corners 15">
            <a:extLst>
              <a:ext uri="{FF2B5EF4-FFF2-40B4-BE49-F238E27FC236}">
                <a16:creationId xmlns:a16="http://schemas.microsoft.com/office/drawing/2014/main" id="{B4883CFE-C73A-B9F1-A164-88357AA842A3}"/>
              </a:ext>
            </a:extLst>
          </p:cNvPr>
          <p:cNvSpPr/>
          <p:nvPr/>
        </p:nvSpPr>
        <p:spPr>
          <a:xfrm>
            <a:off x="5393037" y="4167465"/>
            <a:ext cx="1774538" cy="900546"/>
          </a:xfrm>
          <a:prstGeom prst="roundRect">
            <a:avLst/>
          </a:prstGeom>
          <a:solidFill>
            <a:schemeClr val="accent1">
              <a:lumMod val="75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b="1" dirty="0"/>
              <a:t>Interested</a:t>
            </a:r>
          </a:p>
          <a:p>
            <a:pPr algn="ctr"/>
            <a:r>
              <a:rPr lang="en-AU" sz="2000" b="1" dirty="0"/>
              <a:t>not capable</a:t>
            </a:r>
            <a:endParaRPr lang="en-US" sz="2000" b="1" dirty="0"/>
          </a:p>
        </p:txBody>
      </p:sp>
      <p:sp>
        <p:nvSpPr>
          <p:cNvPr id="17" name="Rectangle: Rounded Corners 16">
            <a:extLst>
              <a:ext uri="{FF2B5EF4-FFF2-40B4-BE49-F238E27FC236}">
                <a16:creationId xmlns:a16="http://schemas.microsoft.com/office/drawing/2014/main" id="{A8ADAD43-0EEC-33BA-0B02-8F075A3DB36C}"/>
              </a:ext>
            </a:extLst>
          </p:cNvPr>
          <p:cNvSpPr/>
          <p:nvPr/>
        </p:nvSpPr>
        <p:spPr>
          <a:xfrm>
            <a:off x="8059365" y="4137003"/>
            <a:ext cx="1774538" cy="900546"/>
          </a:xfrm>
          <a:prstGeom prst="roundRect">
            <a:avLst/>
          </a:prstGeom>
          <a:solidFill>
            <a:schemeClr val="accent1">
              <a:lumMod val="75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b="1" dirty="0"/>
              <a:t>Aware, Interested and Capable</a:t>
            </a:r>
            <a:endParaRPr lang="en-US" sz="2000" b="1" dirty="0"/>
          </a:p>
        </p:txBody>
      </p:sp>
      <p:sp>
        <p:nvSpPr>
          <p:cNvPr id="18" name="Rectangle: Rounded Corners 17">
            <a:extLst>
              <a:ext uri="{FF2B5EF4-FFF2-40B4-BE49-F238E27FC236}">
                <a16:creationId xmlns:a16="http://schemas.microsoft.com/office/drawing/2014/main" id="{8F3AD53E-731C-7682-95B2-9696D5BAD9B7}"/>
              </a:ext>
            </a:extLst>
          </p:cNvPr>
          <p:cNvSpPr/>
          <p:nvPr/>
        </p:nvSpPr>
        <p:spPr>
          <a:xfrm>
            <a:off x="5870472" y="5638968"/>
            <a:ext cx="1399309" cy="585067"/>
          </a:xfrm>
          <a:prstGeom prst="roundRect">
            <a:avLst/>
          </a:prstGeom>
          <a:solidFill>
            <a:schemeClr val="accent1">
              <a:lumMod val="20000"/>
              <a:lumOff val="8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chemeClr val="accent1">
                    <a:lumMod val="75000"/>
                  </a:schemeClr>
                </a:solidFill>
              </a:rPr>
              <a:t>Already chosen</a:t>
            </a:r>
            <a:endParaRPr lang="en-US" dirty="0">
              <a:solidFill>
                <a:schemeClr val="accent1">
                  <a:lumMod val="75000"/>
                </a:schemeClr>
              </a:solidFill>
            </a:endParaRPr>
          </a:p>
        </p:txBody>
      </p:sp>
      <p:sp>
        <p:nvSpPr>
          <p:cNvPr id="19" name="Rectangle: Rounded Corners 18">
            <a:extLst>
              <a:ext uri="{FF2B5EF4-FFF2-40B4-BE49-F238E27FC236}">
                <a16:creationId xmlns:a16="http://schemas.microsoft.com/office/drawing/2014/main" id="{99F668A3-1E88-DB93-93E4-FABD0FFA1CB6}"/>
              </a:ext>
            </a:extLst>
          </p:cNvPr>
          <p:cNvSpPr/>
          <p:nvPr/>
        </p:nvSpPr>
        <p:spPr>
          <a:xfrm>
            <a:off x="7408553" y="5652991"/>
            <a:ext cx="1399309" cy="585067"/>
          </a:xfrm>
          <a:prstGeom prst="roundRect">
            <a:avLst/>
          </a:prstGeom>
          <a:solidFill>
            <a:schemeClr val="accent1">
              <a:lumMod val="20000"/>
              <a:lumOff val="8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chemeClr val="accent1">
                    <a:lumMod val="75000"/>
                  </a:schemeClr>
                </a:solidFill>
              </a:rPr>
              <a:t>Choose now</a:t>
            </a:r>
            <a:endParaRPr lang="en-US" dirty="0">
              <a:solidFill>
                <a:schemeClr val="accent1">
                  <a:lumMod val="75000"/>
                </a:schemeClr>
              </a:solidFill>
            </a:endParaRPr>
          </a:p>
        </p:txBody>
      </p:sp>
      <p:sp>
        <p:nvSpPr>
          <p:cNvPr id="20" name="Rectangle: Rounded Corners 19">
            <a:extLst>
              <a:ext uri="{FF2B5EF4-FFF2-40B4-BE49-F238E27FC236}">
                <a16:creationId xmlns:a16="http://schemas.microsoft.com/office/drawing/2014/main" id="{8D1025DA-1182-50B6-19F3-FDF8D1BDAF1E}"/>
              </a:ext>
            </a:extLst>
          </p:cNvPr>
          <p:cNvSpPr/>
          <p:nvPr/>
        </p:nvSpPr>
        <p:spPr>
          <a:xfrm>
            <a:off x="8946634" y="5638968"/>
            <a:ext cx="1399309" cy="585067"/>
          </a:xfrm>
          <a:prstGeom prst="roundRect">
            <a:avLst/>
          </a:prstGeom>
          <a:solidFill>
            <a:schemeClr val="accent1">
              <a:lumMod val="20000"/>
              <a:lumOff val="8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chemeClr val="accent1">
                    <a:lumMod val="75000"/>
                  </a:schemeClr>
                </a:solidFill>
              </a:rPr>
              <a:t>Choose later</a:t>
            </a:r>
            <a:endParaRPr lang="en-US" dirty="0">
              <a:solidFill>
                <a:schemeClr val="accent1">
                  <a:lumMod val="75000"/>
                </a:schemeClr>
              </a:solidFill>
            </a:endParaRPr>
          </a:p>
        </p:txBody>
      </p:sp>
      <p:sp>
        <p:nvSpPr>
          <p:cNvPr id="21" name="Rectangle: Rounded Corners 20">
            <a:extLst>
              <a:ext uri="{FF2B5EF4-FFF2-40B4-BE49-F238E27FC236}">
                <a16:creationId xmlns:a16="http://schemas.microsoft.com/office/drawing/2014/main" id="{41677DD9-501B-EB2F-50E4-91CA5F40548B}"/>
              </a:ext>
            </a:extLst>
          </p:cNvPr>
          <p:cNvSpPr/>
          <p:nvPr/>
        </p:nvSpPr>
        <p:spPr>
          <a:xfrm>
            <a:off x="10484715" y="5638968"/>
            <a:ext cx="1399309" cy="585067"/>
          </a:xfrm>
          <a:prstGeom prst="roundRect">
            <a:avLst/>
          </a:prstGeom>
          <a:solidFill>
            <a:schemeClr val="accent1">
              <a:lumMod val="20000"/>
              <a:lumOff val="8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chemeClr val="accent1">
                    <a:lumMod val="75000"/>
                  </a:schemeClr>
                </a:solidFill>
              </a:rPr>
              <a:t>Choose never</a:t>
            </a:r>
            <a:endParaRPr lang="en-US" dirty="0">
              <a:solidFill>
                <a:schemeClr val="accent1">
                  <a:lumMod val="75000"/>
                </a:schemeClr>
              </a:solidFill>
            </a:endParaRPr>
          </a:p>
        </p:txBody>
      </p:sp>
      <p:pic>
        <p:nvPicPr>
          <p:cNvPr id="25" name="Graphic 24" descr="Questions outline">
            <a:extLst>
              <a:ext uri="{FF2B5EF4-FFF2-40B4-BE49-F238E27FC236}">
                <a16:creationId xmlns:a16="http://schemas.microsoft.com/office/drawing/2014/main" id="{5CF3D373-78F9-2B03-C474-7942524BD7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74480" y="1003137"/>
            <a:ext cx="914400" cy="914400"/>
          </a:xfrm>
          <a:prstGeom prst="rect">
            <a:avLst/>
          </a:prstGeom>
        </p:spPr>
      </p:pic>
      <p:cxnSp>
        <p:nvCxnSpPr>
          <p:cNvPr id="29" name="Straight Arrow Connector 28">
            <a:extLst>
              <a:ext uri="{FF2B5EF4-FFF2-40B4-BE49-F238E27FC236}">
                <a16:creationId xmlns:a16="http://schemas.microsoft.com/office/drawing/2014/main" id="{50F6C96E-2C6D-2E75-0F7C-258624620666}"/>
              </a:ext>
            </a:extLst>
          </p:cNvPr>
          <p:cNvCxnSpPr>
            <a:cxnSpLocks/>
            <a:endCxn id="12" idx="0"/>
          </p:cNvCxnSpPr>
          <p:nvPr/>
        </p:nvCxnSpPr>
        <p:spPr>
          <a:xfrm flipH="1">
            <a:off x="4171396" y="1712294"/>
            <a:ext cx="549382" cy="223283"/>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5299C71-34EF-5AF6-5B49-9E4E67B28245}"/>
              </a:ext>
            </a:extLst>
          </p:cNvPr>
          <p:cNvCxnSpPr>
            <a:cxnSpLocks/>
          </p:cNvCxnSpPr>
          <p:nvPr/>
        </p:nvCxnSpPr>
        <p:spPr>
          <a:xfrm>
            <a:off x="6096000" y="1491343"/>
            <a:ext cx="372971" cy="34602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27" name="Straight Arrow Connector 1026">
            <a:extLst>
              <a:ext uri="{FF2B5EF4-FFF2-40B4-BE49-F238E27FC236}">
                <a16:creationId xmlns:a16="http://schemas.microsoft.com/office/drawing/2014/main" id="{42ADA906-7864-FEE0-13C7-4D1ADA84B58C}"/>
              </a:ext>
            </a:extLst>
          </p:cNvPr>
          <p:cNvCxnSpPr>
            <a:cxnSpLocks/>
          </p:cNvCxnSpPr>
          <p:nvPr/>
        </p:nvCxnSpPr>
        <p:spPr>
          <a:xfrm flipH="1">
            <a:off x="5209801" y="2816618"/>
            <a:ext cx="640436" cy="173928"/>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31" name="Straight Arrow Connector 1030">
            <a:extLst>
              <a:ext uri="{FF2B5EF4-FFF2-40B4-BE49-F238E27FC236}">
                <a16:creationId xmlns:a16="http://schemas.microsoft.com/office/drawing/2014/main" id="{7AF29164-9818-9297-1F84-9076D296FF6C}"/>
              </a:ext>
            </a:extLst>
          </p:cNvPr>
          <p:cNvCxnSpPr>
            <a:cxnSpLocks/>
            <a:endCxn id="16" idx="0"/>
          </p:cNvCxnSpPr>
          <p:nvPr/>
        </p:nvCxnSpPr>
        <p:spPr>
          <a:xfrm flipH="1">
            <a:off x="6280306" y="3912627"/>
            <a:ext cx="989475" cy="254838"/>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34" name="Straight Arrow Connector 1033">
            <a:extLst>
              <a:ext uri="{FF2B5EF4-FFF2-40B4-BE49-F238E27FC236}">
                <a16:creationId xmlns:a16="http://schemas.microsoft.com/office/drawing/2014/main" id="{E7109486-B4E2-B81C-774E-48BB287F6EC3}"/>
              </a:ext>
            </a:extLst>
          </p:cNvPr>
          <p:cNvCxnSpPr>
            <a:cxnSpLocks/>
          </p:cNvCxnSpPr>
          <p:nvPr/>
        </p:nvCxnSpPr>
        <p:spPr>
          <a:xfrm>
            <a:off x="7269781" y="2768932"/>
            <a:ext cx="232166" cy="24314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37" name="Straight Arrow Connector 1036">
            <a:extLst>
              <a:ext uri="{FF2B5EF4-FFF2-40B4-BE49-F238E27FC236}">
                <a16:creationId xmlns:a16="http://schemas.microsoft.com/office/drawing/2014/main" id="{0FCDF8BD-FEE1-E532-7384-2D294DC83894}"/>
              </a:ext>
            </a:extLst>
          </p:cNvPr>
          <p:cNvCxnSpPr>
            <a:cxnSpLocks/>
          </p:cNvCxnSpPr>
          <p:nvPr/>
        </p:nvCxnSpPr>
        <p:spPr>
          <a:xfrm>
            <a:off x="8349343" y="3894179"/>
            <a:ext cx="178078" cy="18398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60" name="Straight Arrow Connector 1059">
            <a:extLst>
              <a:ext uri="{FF2B5EF4-FFF2-40B4-BE49-F238E27FC236}">
                <a16:creationId xmlns:a16="http://schemas.microsoft.com/office/drawing/2014/main" id="{0F9E192C-E875-8FC3-0B4F-A41E78705850}"/>
              </a:ext>
            </a:extLst>
          </p:cNvPr>
          <p:cNvCxnSpPr>
            <a:stCxn id="17" idx="2"/>
            <a:endCxn id="18" idx="0"/>
          </p:cNvCxnSpPr>
          <p:nvPr/>
        </p:nvCxnSpPr>
        <p:spPr>
          <a:xfrm flipH="1">
            <a:off x="6570127" y="5037549"/>
            <a:ext cx="2376507" cy="6014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65" name="Straight Arrow Connector 1064">
            <a:extLst>
              <a:ext uri="{FF2B5EF4-FFF2-40B4-BE49-F238E27FC236}">
                <a16:creationId xmlns:a16="http://schemas.microsoft.com/office/drawing/2014/main" id="{1F6B15F1-2893-1909-2F8F-0BF7DD3A362D}"/>
              </a:ext>
            </a:extLst>
          </p:cNvPr>
          <p:cNvCxnSpPr>
            <a:cxnSpLocks/>
            <a:endCxn id="19" idx="0"/>
          </p:cNvCxnSpPr>
          <p:nvPr/>
        </p:nvCxnSpPr>
        <p:spPr>
          <a:xfrm flipH="1">
            <a:off x="8108208" y="5068011"/>
            <a:ext cx="838426" cy="5849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67" name="Straight Arrow Connector 1066">
            <a:extLst>
              <a:ext uri="{FF2B5EF4-FFF2-40B4-BE49-F238E27FC236}">
                <a16:creationId xmlns:a16="http://schemas.microsoft.com/office/drawing/2014/main" id="{08D3568B-D917-6974-BCF3-1BF5C4CEF33F}"/>
              </a:ext>
            </a:extLst>
          </p:cNvPr>
          <p:cNvCxnSpPr>
            <a:cxnSpLocks/>
            <a:stCxn id="17" idx="2"/>
            <a:endCxn id="20" idx="0"/>
          </p:cNvCxnSpPr>
          <p:nvPr/>
        </p:nvCxnSpPr>
        <p:spPr>
          <a:xfrm>
            <a:off x="8946634" y="5037549"/>
            <a:ext cx="699655" cy="6014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70" name="Straight Arrow Connector 1069">
            <a:extLst>
              <a:ext uri="{FF2B5EF4-FFF2-40B4-BE49-F238E27FC236}">
                <a16:creationId xmlns:a16="http://schemas.microsoft.com/office/drawing/2014/main" id="{5E7AFEC5-69CD-D127-B9F4-58521FBF1FDA}"/>
              </a:ext>
            </a:extLst>
          </p:cNvPr>
          <p:cNvCxnSpPr>
            <a:cxnSpLocks/>
            <a:stCxn id="17" idx="2"/>
            <a:endCxn id="21" idx="0"/>
          </p:cNvCxnSpPr>
          <p:nvPr/>
        </p:nvCxnSpPr>
        <p:spPr>
          <a:xfrm>
            <a:off x="8946634" y="5037549"/>
            <a:ext cx="2237736" cy="6014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826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54237-7F06-B999-DEB0-771D68697352}"/>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0D9EA536-AB14-8F13-23D2-15FA514C3014}"/>
              </a:ext>
            </a:extLst>
          </p:cNvPr>
          <p:cNvSpPr>
            <a:spLocks noGrp="1"/>
          </p:cNvSpPr>
          <p:nvPr>
            <p:ph type="title"/>
          </p:nvPr>
        </p:nvSpPr>
        <p:spPr>
          <a:xfrm>
            <a:off x="199236" y="121126"/>
            <a:ext cx="11684788" cy="1232435"/>
          </a:xfrm>
        </p:spPr>
        <p:txBody>
          <a:bodyPr>
            <a:normAutofit/>
          </a:bodyPr>
          <a:lstStyle/>
          <a:p>
            <a:r>
              <a:rPr lang="en-US" sz="3200" dirty="0">
                <a:solidFill>
                  <a:srgbClr val="0066FF"/>
                </a:solidFill>
              </a:rPr>
              <a:t>Around 2/3 of a representative sample of Australians aged 50-75 are unaware or not interested in annuities (lifetime income products)*</a:t>
            </a:r>
          </a:p>
        </p:txBody>
      </p:sp>
      <p:sp>
        <p:nvSpPr>
          <p:cNvPr id="2" name="Footer Placeholder 4">
            <a:extLst>
              <a:ext uri="{FF2B5EF4-FFF2-40B4-BE49-F238E27FC236}">
                <a16:creationId xmlns:a16="http://schemas.microsoft.com/office/drawing/2014/main" id="{BAE7EB85-BC58-1848-4EBF-D763DFA1791C}"/>
              </a:ext>
            </a:extLst>
          </p:cNvPr>
          <p:cNvSpPr>
            <a:spLocks noGrp="1"/>
          </p:cNvSpPr>
          <p:nvPr>
            <p:ph type="ftr" sz="quarter" idx="3"/>
          </p:nvPr>
        </p:nvSpPr>
        <p:spPr>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accent1"/>
                </a:solidFill>
              </a:rPr>
              <a:t>Presented at the 2025 All Actuaries Summit</a:t>
            </a:r>
          </a:p>
        </p:txBody>
      </p:sp>
      <p:sp>
        <p:nvSpPr>
          <p:cNvPr id="12" name="Rectangle: Rounded Corners 11">
            <a:extLst>
              <a:ext uri="{FF2B5EF4-FFF2-40B4-BE49-F238E27FC236}">
                <a16:creationId xmlns:a16="http://schemas.microsoft.com/office/drawing/2014/main" id="{81DD282F-FD47-5175-8261-190B32FE15C8}"/>
              </a:ext>
            </a:extLst>
          </p:cNvPr>
          <p:cNvSpPr/>
          <p:nvPr/>
        </p:nvSpPr>
        <p:spPr>
          <a:xfrm>
            <a:off x="3284127" y="1935577"/>
            <a:ext cx="1774538" cy="900546"/>
          </a:xfrm>
          <a:prstGeom prst="roundRect">
            <a:avLst/>
          </a:prstGeom>
          <a:solidFill>
            <a:schemeClr val="accent1">
              <a:lumMod val="75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b="1" dirty="0"/>
              <a:t>Unaware</a:t>
            </a:r>
            <a:endParaRPr lang="en-US" sz="2400" b="1" dirty="0"/>
          </a:p>
        </p:txBody>
      </p:sp>
      <p:sp>
        <p:nvSpPr>
          <p:cNvPr id="13" name="Rectangle: Rounded Corners 12">
            <a:extLst>
              <a:ext uri="{FF2B5EF4-FFF2-40B4-BE49-F238E27FC236}">
                <a16:creationId xmlns:a16="http://schemas.microsoft.com/office/drawing/2014/main" id="{E600B4FA-4679-3B6E-FE95-84013EEC3B5A}"/>
              </a:ext>
            </a:extLst>
          </p:cNvPr>
          <p:cNvSpPr/>
          <p:nvPr/>
        </p:nvSpPr>
        <p:spPr>
          <a:xfrm>
            <a:off x="5657245" y="1859351"/>
            <a:ext cx="1844702" cy="900546"/>
          </a:xfrm>
          <a:prstGeom prst="roundRect">
            <a:avLst/>
          </a:prstGeom>
          <a:solidFill>
            <a:schemeClr val="accent1">
              <a:lumMod val="60000"/>
              <a:lumOff val="4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b="1" dirty="0"/>
              <a:t>Aware</a:t>
            </a:r>
            <a:endParaRPr lang="en-US" sz="2400" b="1" dirty="0"/>
          </a:p>
        </p:txBody>
      </p:sp>
      <p:sp>
        <p:nvSpPr>
          <p:cNvPr id="14" name="Rectangle: Rounded Corners 13">
            <a:extLst>
              <a:ext uri="{FF2B5EF4-FFF2-40B4-BE49-F238E27FC236}">
                <a16:creationId xmlns:a16="http://schemas.microsoft.com/office/drawing/2014/main" id="{402FC6B1-7E37-DDBD-340A-EC84A2D9F201}"/>
              </a:ext>
            </a:extLst>
          </p:cNvPr>
          <p:cNvSpPr/>
          <p:nvPr/>
        </p:nvSpPr>
        <p:spPr>
          <a:xfrm>
            <a:off x="4321462" y="3026627"/>
            <a:ext cx="1774538" cy="900546"/>
          </a:xfrm>
          <a:prstGeom prst="roundRect">
            <a:avLst/>
          </a:prstGeom>
          <a:solidFill>
            <a:schemeClr val="accent1">
              <a:lumMod val="75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b="1" dirty="0"/>
              <a:t>Aware</a:t>
            </a:r>
          </a:p>
          <a:p>
            <a:pPr algn="ctr"/>
            <a:r>
              <a:rPr lang="en-AU" sz="2000" b="1" dirty="0"/>
              <a:t>not interested</a:t>
            </a:r>
            <a:endParaRPr lang="en-US" sz="2000" b="1" dirty="0"/>
          </a:p>
        </p:txBody>
      </p:sp>
      <p:sp>
        <p:nvSpPr>
          <p:cNvPr id="15" name="Rectangle: Rounded Corners 14">
            <a:extLst>
              <a:ext uri="{FF2B5EF4-FFF2-40B4-BE49-F238E27FC236}">
                <a16:creationId xmlns:a16="http://schemas.microsoft.com/office/drawing/2014/main" id="{4CC71EF8-A8CB-44AB-5126-56545CBE6A92}"/>
              </a:ext>
            </a:extLst>
          </p:cNvPr>
          <p:cNvSpPr/>
          <p:nvPr/>
        </p:nvSpPr>
        <p:spPr>
          <a:xfrm>
            <a:off x="6920113" y="2993633"/>
            <a:ext cx="1844702" cy="900546"/>
          </a:xfrm>
          <a:prstGeom prst="roundRect">
            <a:avLst/>
          </a:prstGeom>
          <a:solidFill>
            <a:schemeClr val="accent1">
              <a:lumMod val="60000"/>
              <a:lumOff val="4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b="1" dirty="0"/>
              <a:t>Aware </a:t>
            </a:r>
          </a:p>
          <a:p>
            <a:pPr algn="ctr"/>
            <a:r>
              <a:rPr lang="en-AU" sz="2000" b="1" dirty="0"/>
              <a:t>and Interested</a:t>
            </a:r>
            <a:endParaRPr lang="en-US" sz="2000" b="1" dirty="0"/>
          </a:p>
        </p:txBody>
      </p:sp>
      <p:sp>
        <p:nvSpPr>
          <p:cNvPr id="16" name="Rectangle: Rounded Corners 15">
            <a:extLst>
              <a:ext uri="{FF2B5EF4-FFF2-40B4-BE49-F238E27FC236}">
                <a16:creationId xmlns:a16="http://schemas.microsoft.com/office/drawing/2014/main" id="{3176A1B1-7B32-941E-FCE8-83D714E4D72E}"/>
              </a:ext>
            </a:extLst>
          </p:cNvPr>
          <p:cNvSpPr/>
          <p:nvPr/>
        </p:nvSpPr>
        <p:spPr>
          <a:xfrm>
            <a:off x="5393037" y="4167465"/>
            <a:ext cx="1774538" cy="900546"/>
          </a:xfrm>
          <a:prstGeom prst="roundRect">
            <a:avLst/>
          </a:prstGeom>
          <a:solidFill>
            <a:schemeClr val="accent1">
              <a:lumMod val="75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b="1" dirty="0"/>
              <a:t>Interested</a:t>
            </a:r>
          </a:p>
          <a:p>
            <a:pPr algn="ctr"/>
            <a:r>
              <a:rPr lang="en-AU" sz="2000" b="1" dirty="0"/>
              <a:t>not capable</a:t>
            </a:r>
            <a:endParaRPr lang="en-US" sz="2000" b="1" dirty="0"/>
          </a:p>
        </p:txBody>
      </p:sp>
      <p:sp>
        <p:nvSpPr>
          <p:cNvPr id="17" name="Rectangle: Rounded Corners 16">
            <a:extLst>
              <a:ext uri="{FF2B5EF4-FFF2-40B4-BE49-F238E27FC236}">
                <a16:creationId xmlns:a16="http://schemas.microsoft.com/office/drawing/2014/main" id="{4216EA84-B216-F340-9C91-2016309A839C}"/>
              </a:ext>
            </a:extLst>
          </p:cNvPr>
          <p:cNvSpPr/>
          <p:nvPr/>
        </p:nvSpPr>
        <p:spPr>
          <a:xfrm>
            <a:off x="8059365" y="4137003"/>
            <a:ext cx="1774538" cy="900546"/>
          </a:xfrm>
          <a:prstGeom prst="roundRect">
            <a:avLst/>
          </a:prstGeom>
          <a:solidFill>
            <a:schemeClr val="accent1">
              <a:lumMod val="75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b="1" dirty="0"/>
              <a:t>Aware, Interested and Capable</a:t>
            </a:r>
            <a:endParaRPr lang="en-US" sz="2000" b="1" dirty="0"/>
          </a:p>
        </p:txBody>
      </p:sp>
      <p:sp>
        <p:nvSpPr>
          <p:cNvPr id="18" name="Rectangle: Rounded Corners 17">
            <a:extLst>
              <a:ext uri="{FF2B5EF4-FFF2-40B4-BE49-F238E27FC236}">
                <a16:creationId xmlns:a16="http://schemas.microsoft.com/office/drawing/2014/main" id="{FF7BD977-13B4-7150-BED3-9918E7DE1A83}"/>
              </a:ext>
            </a:extLst>
          </p:cNvPr>
          <p:cNvSpPr/>
          <p:nvPr/>
        </p:nvSpPr>
        <p:spPr>
          <a:xfrm>
            <a:off x="5870472" y="5638968"/>
            <a:ext cx="1399309" cy="585067"/>
          </a:xfrm>
          <a:prstGeom prst="roundRect">
            <a:avLst/>
          </a:prstGeom>
          <a:solidFill>
            <a:schemeClr val="accent1">
              <a:lumMod val="20000"/>
              <a:lumOff val="8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chemeClr val="accent1">
                    <a:lumMod val="75000"/>
                  </a:schemeClr>
                </a:solidFill>
              </a:rPr>
              <a:t>Already chosen</a:t>
            </a:r>
            <a:endParaRPr lang="en-US" dirty="0">
              <a:solidFill>
                <a:schemeClr val="accent1">
                  <a:lumMod val="75000"/>
                </a:schemeClr>
              </a:solidFill>
            </a:endParaRPr>
          </a:p>
        </p:txBody>
      </p:sp>
      <p:sp>
        <p:nvSpPr>
          <p:cNvPr id="19" name="Rectangle: Rounded Corners 18">
            <a:extLst>
              <a:ext uri="{FF2B5EF4-FFF2-40B4-BE49-F238E27FC236}">
                <a16:creationId xmlns:a16="http://schemas.microsoft.com/office/drawing/2014/main" id="{AB0CCAA6-1EAD-6BE8-73DA-A0E2E1016A45}"/>
              </a:ext>
            </a:extLst>
          </p:cNvPr>
          <p:cNvSpPr/>
          <p:nvPr/>
        </p:nvSpPr>
        <p:spPr>
          <a:xfrm>
            <a:off x="7408553" y="5652991"/>
            <a:ext cx="1399309" cy="585067"/>
          </a:xfrm>
          <a:prstGeom prst="roundRect">
            <a:avLst/>
          </a:prstGeom>
          <a:solidFill>
            <a:schemeClr val="accent1">
              <a:lumMod val="20000"/>
              <a:lumOff val="8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chemeClr val="accent1">
                    <a:lumMod val="75000"/>
                  </a:schemeClr>
                </a:solidFill>
              </a:rPr>
              <a:t>Choose now</a:t>
            </a:r>
            <a:endParaRPr lang="en-US" dirty="0">
              <a:solidFill>
                <a:schemeClr val="accent1">
                  <a:lumMod val="75000"/>
                </a:schemeClr>
              </a:solidFill>
            </a:endParaRPr>
          </a:p>
        </p:txBody>
      </p:sp>
      <p:sp>
        <p:nvSpPr>
          <p:cNvPr id="20" name="Rectangle: Rounded Corners 19">
            <a:extLst>
              <a:ext uri="{FF2B5EF4-FFF2-40B4-BE49-F238E27FC236}">
                <a16:creationId xmlns:a16="http://schemas.microsoft.com/office/drawing/2014/main" id="{5B12304B-F036-6827-0767-4258CFBB05A1}"/>
              </a:ext>
            </a:extLst>
          </p:cNvPr>
          <p:cNvSpPr/>
          <p:nvPr/>
        </p:nvSpPr>
        <p:spPr>
          <a:xfrm>
            <a:off x="8946634" y="5638968"/>
            <a:ext cx="1399309" cy="585067"/>
          </a:xfrm>
          <a:prstGeom prst="roundRect">
            <a:avLst/>
          </a:prstGeom>
          <a:solidFill>
            <a:schemeClr val="accent1">
              <a:lumMod val="20000"/>
              <a:lumOff val="8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chemeClr val="accent1">
                    <a:lumMod val="75000"/>
                  </a:schemeClr>
                </a:solidFill>
              </a:rPr>
              <a:t>Choose later</a:t>
            </a:r>
            <a:endParaRPr lang="en-US" dirty="0">
              <a:solidFill>
                <a:schemeClr val="accent1">
                  <a:lumMod val="75000"/>
                </a:schemeClr>
              </a:solidFill>
            </a:endParaRPr>
          </a:p>
        </p:txBody>
      </p:sp>
      <p:sp>
        <p:nvSpPr>
          <p:cNvPr id="21" name="Rectangle: Rounded Corners 20">
            <a:extLst>
              <a:ext uri="{FF2B5EF4-FFF2-40B4-BE49-F238E27FC236}">
                <a16:creationId xmlns:a16="http://schemas.microsoft.com/office/drawing/2014/main" id="{E6D373D0-44ED-5E60-0708-DA7E57C6627F}"/>
              </a:ext>
            </a:extLst>
          </p:cNvPr>
          <p:cNvSpPr/>
          <p:nvPr/>
        </p:nvSpPr>
        <p:spPr>
          <a:xfrm>
            <a:off x="10484715" y="5638968"/>
            <a:ext cx="1399309" cy="585067"/>
          </a:xfrm>
          <a:prstGeom prst="roundRect">
            <a:avLst/>
          </a:prstGeom>
          <a:solidFill>
            <a:schemeClr val="accent1">
              <a:lumMod val="20000"/>
              <a:lumOff val="8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chemeClr val="accent1">
                    <a:lumMod val="75000"/>
                  </a:schemeClr>
                </a:solidFill>
              </a:rPr>
              <a:t>Choose never</a:t>
            </a:r>
            <a:endParaRPr lang="en-US" dirty="0">
              <a:solidFill>
                <a:schemeClr val="accent1">
                  <a:lumMod val="75000"/>
                </a:schemeClr>
              </a:solidFill>
            </a:endParaRPr>
          </a:p>
        </p:txBody>
      </p:sp>
      <p:pic>
        <p:nvPicPr>
          <p:cNvPr id="25" name="Graphic 24" descr="Questions outline">
            <a:extLst>
              <a:ext uri="{FF2B5EF4-FFF2-40B4-BE49-F238E27FC236}">
                <a16:creationId xmlns:a16="http://schemas.microsoft.com/office/drawing/2014/main" id="{1315FD8B-C41E-62E4-FE78-B3FA0D613D7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74480" y="1003137"/>
            <a:ext cx="914400" cy="914400"/>
          </a:xfrm>
          <a:prstGeom prst="rect">
            <a:avLst/>
          </a:prstGeom>
        </p:spPr>
      </p:pic>
      <p:cxnSp>
        <p:nvCxnSpPr>
          <p:cNvPr id="29" name="Straight Arrow Connector 28">
            <a:extLst>
              <a:ext uri="{FF2B5EF4-FFF2-40B4-BE49-F238E27FC236}">
                <a16:creationId xmlns:a16="http://schemas.microsoft.com/office/drawing/2014/main" id="{538A5AD3-BA18-C323-FBD2-729830DC9B0C}"/>
              </a:ext>
            </a:extLst>
          </p:cNvPr>
          <p:cNvCxnSpPr>
            <a:cxnSpLocks/>
            <a:endCxn id="12" idx="0"/>
          </p:cNvCxnSpPr>
          <p:nvPr/>
        </p:nvCxnSpPr>
        <p:spPr>
          <a:xfrm flipH="1">
            <a:off x="4171396" y="1712294"/>
            <a:ext cx="549382" cy="223283"/>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7BF5BAB-4DC1-2789-3322-EA1C0E9C5509}"/>
              </a:ext>
            </a:extLst>
          </p:cNvPr>
          <p:cNvCxnSpPr>
            <a:cxnSpLocks/>
          </p:cNvCxnSpPr>
          <p:nvPr/>
        </p:nvCxnSpPr>
        <p:spPr>
          <a:xfrm>
            <a:off x="6096000" y="1480457"/>
            <a:ext cx="372971" cy="35690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27" name="Straight Arrow Connector 1026">
            <a:extLst>
              <a:ext uri="{FF2B5EF4-FFF2-40B4-BE49-F238E27FC236}">
                <a16:creationId xmlns:a16="http://schemas.microsoft.com/office/drawing/2014/main" id="{B20CE6EF-FE5F-1969-BF79-C0E48F59222F}"/>
              </a:ext>
            </a:extLst>
          </p:cNvPr>
          <p:cNvCxnSpPr>
            <a:cxnSpLocks/>
          </p:cNvCxnSpPr>
          <p:nvPr/>
        </p:nvCxnSpPr>
        <p:spPr>
          <a:xfrm flipH="1">
            <a:off x="5209801" y="2816618"/>
            <a:ext cx="640436" cy="173928"/>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31" name="Straight Arrow Connector 1030">
            <a:extLst>
              <a:ext uri="{FF2B5EF4-FFF2-40B4-BE49-F238E27FC236}">
                <a16:creationId xmlns:a16="http://schemas.microsoft.com/office/drawing/2014/main" id="{AEFDFC5C-98F8-70E2-DAF3-A68927FC2633}"/>
              </a:ext>
            </a:extLst>
          </p:cNvPr>
          <p:cNvCxnSpPr>
            <a:cxnSpLocks/>
            <a:endCxn id="16" idx="0"/>
          </p:cNvCxnSpPr>
          <p:nvPr/>
        </p:nvCxnSpPr>
        <p:spPr>
          <a:xfrm flipH="1">
            <a:off x="6280306" y="3912627"/>
            <a:ext cx="989475" cy="254838"/>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34" name="Straight Arrow Connector 1033">
            <a:extLst>
              <a:ext uri="{FF2B5EF4-FFF2-40B4-BE49-F238E27FC236}">
                <a16:creationId xmlns:a16="http://schemas.microsoft.com/office/drawing/2014/main" id="{62DF7405-559C-5D1C-15BB-EAA817427844}"/>
              </a:ext>
            </a:extLst>
          </p:cNvPr>
          <p:cNvCxnSpPr>
            <a:cxnSpLocks/>
          </p:cNvCxnSpPr>
          <p:nvPr/>
        </p:nvCxnSpPr>
        <p:spPr>
          <a:xfrm>
            <a:off x="7269781" y="2768932"/>
            <a:ext cx="232166" cy="24314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37" name="Straight Arrow Connector 1036">
            <a:extLst>
              <a:ext uri="{FF2B5EF4-FFF2-40B4-BE49-F238E27FC236}">
                <a16:creationId xmlns:a16="http://schemas.microsoft.com/office/drawing/2014/main" id="{CBC2C319-61DB-8F8B-B692-793BC5F76D11}"/>
              </a:ext>
            </a:extLst>
          </p:cNvPr>
          <p:cNvCxnSpPr>
            <a:cxnSpLocks/>
          </p:cNvCxnSpPr>
          <p:nvPr/>
        </p:nvCxnSpPr>
        <p:spPr>
          <a:xfrm>
            <a:off x="8327571" y="3894179"/>
            <a:ext cx="199850" cy="18398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60" name="Straight Arrow Connector 1059">
            <a:extLst>
              <a:ext uri="{FF2B5EF4-FFF2-40B4-BE49-F238E27FC236}">
                <a16:creationId xmlns:a16="http://schemas.microsoft.com/office/drawing/2014/main" id="{6C6446E4-3CE2-DEF2-39F0-A27D2B8ED44B}"/>
              </a:ext>
            </a:extLst>
          </p:cNvPr>
          <p:cNvCxnSpPr>
            <a:stCxn id="17" idx="2"/>
            <a:endCxn id="18" idx="0"/>
          </p:cNvCxnSpPr>
          <p:nvPr/>
        </p:nvCxnSpPr>
        <p:spPr>
          <a:xfrm flipH="1">
            <a:off x="6570127" y="5037549"/>
            <a:ext cx="2376507" cy="6014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65" name="Straight Arrow Connector 1064">
            <a:extLst>
              <a:ext uri="{FF2B5EF4-FFF2-40B4-BE49-F238E27FC236}">
                <a16:creationId xmlns:a16="http://schemas.microsoft.com/office/drawing/2014/main" id="{1F5D9A1F-712E-0688-23BE-AF4BA21DB26E}"/>
              </a:ext>
            </a:extLst>
          </p:cNvPr>
          <p:cNvCxnSpPr>
            <a:cxnSpLocks/>
            <a:endCxn id="19" idx="0"/>
          </p:cNvCxnSpPr>
          <p:nvPr/>
        </p:nvCxnSpPr>
        <p:spPr>
          <a:xfrm flipH="1">
            <a:off x="8108208" y="5068011"/>
            <a:ext cx="838426" cy="5849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67" name="Straight Arrow Connector 1066">
            <a:extLst>
              <a:ext uri="{FF2B5EF4-FFF2-40B4-BE49-F238E27FC236}">
                <a16:creationId xmlns:a16="http://schemas.microsoft.com/office/drawing/2014/main" id="{8B1F0490-DE62-5968-7CB6-A49587293F94}"/>
              </a:ext>
            </a:extLst>
          </p:cNvPr>
          <p:cNvCxnSpPr>
            <a:cxnSpLocks/>
            <a:stCxn id="17" idx="2"/>
            <a:endCxn id="20" idx="0"/>
          </p:cNvCxnSpPr>
          <p:nvPr/>
        </p:nvCxnSpPr>
        <p:spPr>
          <a:xfrm>
            <a:off x="8946634" y="5037549"/>
            <a:ext cx="699655" cy="6014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70" name="Straight Arrow Connector 1069">
            <a:extLst>
              <a:ext uri="{FF2B5EF4-FFF2-40B4-BE49-F238E27FC236}">
                <a16:creationId xmlns:a16="http://schemas.microsoft.com/office/drawing/2014/main" id="{89FED199-D981-54B6-A259-6A8A320CD69E}"/>
              </a:ext>
            </a:extLst>
          </p:cNvPr>
          <p:cNvCxnSpPr>
            <a:cxnSpLocks/>
            <a:stCxn id="17" idx="2"/>
            <a:endCxn id="21" idx="0"/>
          </p:cNvCxnSpPr>
          <p:nvPr/>
        </p:nvCxnSpPr>
        <p:spPr>
          <a:xfrm>
            <a:off x="8946634" y="5037549"/>
            <a:ext cx="2237736" cy="6014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C130F04-7026-EAD8-202F-47C7488DE255}"/>
              </a:ext>
            </a:extLst>
          </p:cNvPr>
          <p:cNvSpPr txBox="1"/>
          <p:nvPr/>
        </p:nvSpPr>
        <p:spPr>
          <a:xfrm>
            <a:off x="9428348" y="6354848"/>
            <a:ext cx="2378152" cy="369332"/>
          </a:xfrm>
          <a:prstGeom prst="rect">
            <a:avLst/>
          </a:prstGeom>
          <a:noFill/>
        </p:spPr>
        <p:txBody>
          <a:bodyPr wrap="none" rtlCol="0">
            <a:spAutoFit/>
          </a:bodyPr>
          <a:lstStyle/>
          <a:p>
            <a:r>
              <a:rPr lang="en-US" dirty="0">
                <a:solidFill>
                  <a:srgbClr val="0066FF"/>
                </a:solidFill>
              </a:rPr>
              <a:t>*(Bateman et al., 2025)</a:t>
            </a:r>
            <a:endParaRPr lang="en-AU" dirty="0">
              <a:solidFill>
                <a:srgbClr val="0066FF"/>
              </a:solidFill>
            </a:endParaRPr>
          </a:p>
        </p:txBody>
      </p:sp>
      <p:sp>
        <p:nvSpPr>
          <p:cNvPr id="9" name="TextBox 8">
            <a:extLst>
              <a:ext uri="{FF2B5EF4-FFF2-40B4-BE49-F238E27FC236}">
                <a16:creationId xmlns:a16="http://schemas.microsoft.com/office/drawing/2014/main" id="{4D2E655B-8C54-02E6-D480-E61712578A25}"/>
              </a:ext>
            </a:extLst>
          </p:cNvPr>
          <p:cNvSpPr txBox="1"/>
          <p:nvPr/>
        </p:nvSpPr>
        <p:spPr>
          <a:xfrm>
            <a:off x="2203382" y="2124240"/>
            <a:ext cx="1080745" cy="523220"/>
          </a:xfrm>
          <a:prstGeom prst="rect">
            <a:avLst/>
          </a:prstGeom>
          <a:noFill/>
        </p:spPr>
        <p:txBody>
          <a:bodyPr wrap="none" rtlCol="0">
            <a:spAutoFit/>
          </a:bodyPr>
          <a:lstStyle/>
          <a:p>
            <a:r>
              <a:rPr lang="en-US" sz="2800" dirty="0">
                <a:solidFill>
                  <a:srgbClr val="0066FF"/>
                </a:solidFill>
              </a:rPr>
              <a:t>57.4%</a:t>
            </a:r>
            <a:endParaRPr lang="en-AU" sz="2800" dirty="0">
              <a:solidFill>
                <a:srgbClr val="0066FF"/>
              </a:solidFill>
            </a:endParaRPr>
          </a:p>
        </p:txBody>
      </p:sp>
      <p:sp>
        <p:nvSpPr>
          <p:cNvPr id="10" name="TextBox 9">
            <a:extLst>
              <a:ext uri="{FF2B5EF4-FFF2-40B4-BE49-F238E27FC236}">
                <a16:creationId xmlns:a16="http://schemas.microsoft.com/office/drawing/2014/main" id="{99FEE2BD-7715-789E-F7FA-7AD6C05B4A3E}"/>
              </a:ext>
            </a:extLst>
          </p:cNvPr>
          <p:cNvSpPr txBox="1"/>
          <p:nvPr/>
        </p:nvSpPr>
        <p:spPr>
          <a:xfrm>
            <a:off x="7560154" y="2037337"/>
            <a:ext cx="1080745" cy="523220"/>
          </a:xfrm>
          <a:prstGeom prst="rect">
            <a:avLst/>
          </a:prstGeom>
          <a:noFill/>
        </p:spPr>
        <p:txBody>
          <a:bodyPr wrap="none" rtlCol="0">
            <a:spAutoFit/>
          </a:bodyPr>
          <a:lstStyle/>
          <a:p>
            <a:r>
              <a:rPr lang="en-US" sz="2800" dirty="0">
                <a:solidFill>
                  <a:srgbClr val="0066FF"/>
                </a:solidFill>
              </a:rPr>
              <a:t>42.6%</a:t>
            </a:r>
            <a:endParaRPr lang="en-AU" sz="2800" dirty="0">
              <a:solidFill>
                <a:srgbClr val="0066FF"/>
              </a:solidFill>
            </a:endParaRPr>
          </a:p>
        </p:txBody>
      </p:sp>
      <p:sp>
        <p:nvSpPr>
          <p:cNvPr id="11" name="TextBox 10">
            <a:extLst>
              <a:ext uri="{FF2B5EF4-FFF2-40B4-BE49-F238E27FC236}">
                <a16:creationId xmlns:a16="http://schemas.microsoft.com/office/drawing/2014/main" id="{345C29D2-752A-E11C-DB7A-53D0C7C373EB}"/>
              </a:ext>
            </a:extLst>
          </p:cNvPr>
          <p:cNvSpPr txBox="1"/>
          <p:nvPr/>
        </p:nvSpPr>
        <p:spPr>
          <a:xfrm>
            <a:off x="3423459" y="3182296"/>
            <a:ext cx="898003" cy="523220"/>
          </a:xfrm>
          <a:prstGeom prst="rect">
            <a:avLst/>
          </a:prstGeom>
          <a:noFill/>
        </p:spPr>
        <p:txBody>
          <a:bodyPr wrap="none" rtlCol="0">
            <a:spAutoFit/>
          </a:bodyPr>
          <a:lstStyle/>
          <a:p>
            <a:r>
              <a:rPr lang="en-US" sz="2800" dirty="0">
                <a:solidFill>
                  <a:srgbClr val="0066FF"/>
                </a:solidFill>
              </a:rPr>
              <a:t>8.3%</a:t>
            </a:r>
            <a:endParaRPr lang="en-AU" sz="2800" dirty="0">
              <a:solidFill>
                <a:srgbClr val="0066FF"/>
              </a:solidFill>
            </a:endParaRPr>
          </a:p>
        </p:txBody>
      </p:sp>
      <p:sp>
        <p:nvSpPr>
          <p:cNvPr id="22" name="TextBox 21">
            <a:extLst>
              <a:ext uri="{FF2B5EF4-FFF2-40B4-BE49-F238E27FC236}">
                <a16:creationId xmlns:a16="http://schemas.microsoft.com/office/drawing/2014/main" id="{79FF7277-6A21-A930-E72A-A4A5A5A18B58}"/>
              </a:ext>
            </a:extLst>
          </p:cNvPr>
          <p:cNvSpPr txBox="1"/>
          <p:nvPr/>
        </p:nvSpPr>
        <p:spPr>
          <a:xfrm>
            <a:off x="8845524" y="3244334"/>
            <a:ext cx="1080745" cy="523220"/>
          </a:xfrm>
          <a:prstGeom prst="rect">
            <a:avLst/>
          </a:prstGeom>
          <a:noFill/>
        </p:spPr>
        <p:txBody>
          <a:bodyPr wrap="none" rtlCol="0">
            <a:spAutoFit/>
          </a:bodyPr>
          <a:lstStyle/>
          <a:p>
            <a:r>
              <a:rPr lang="en-US" sz="2800" dirty="0">
                <a:solidFill>
                  <a:srgbClr val="0066FF"/>
                </a:solidFill>
              </a:rPr>
              <a:t>34.3%</a:t>
            </a:r>
            <a:endParaRPr lang="en-AU" sz="2800" dirty="0">
              <a:solidFill>
                <a:srgbClr val="0066FF"/>
              </a:solidFill>
            </a:endParaRPr>
          </a:p>
        </p:txBody>
      </p:sp>
      <p:sp>
        <p:nvSpPr>
          <p:cNvPr id="23" name="TextBox 22">
            <a:extLst>
              <a:ext uri="{FF2B5EF4-FFF2-40B4-BE49-F238E27FC236}">
                <a16:creationId xmlns:a16="http://schemas.microsoft.com/office/drawing/2014/main" id="{3016215C-BE84-F92D-EBFC-7E774B68B36E}"/>
              </a:ext>
            </a:extLst>
          </p:cNvPr>
          <p:cNvSpPr txBox="1"/>
          <p:nvPr/>
        </p:nvSpPr>
        <p:spPr>
          <a:xfrm>
            <a:off x="4495034" y="4391164"/>
            <a:ext cx="898003" cy="523220"/>
          </a:xfrm>
          <a:prstGeom prst="rect">
            <a:avLst/>
          </a:prstGeom>
          <a:noFill/>
        </p:spPr>
        <p:txBody>
          <a:bodyPr wrap="none" rtlCol="0">
            <a:spAutoFit/>
          </a:bodyPr>
          <a:lstStyle/>
          <a:p>
            <a:r>
              <a:rPr lang="en-US" sz="2800" dirty="0">
                <a:solidFill>
                  <a:srgbClr val="0066FF"/>
                </a:solidFill>
              </a:rPr>
              <a:t>7.1%</a:t>
            </a:r>
            <a:endParaRPr lang="en-AU" sz="2800" dirty="0">
              <a:solidFill>
                <a:srgbClr val="0066FF"/>
              </a:solidFill>
            </a:endParaRPr>
          </a:p>
        </p:txBody>
      </p:sp>
      <p:sp>
        <p:nvSpPr>
          <p:cNvPr id="24" name="TextBox 23">
            <a:extLst>
              <a:ext uri="{FF2B5EF4-FFF2-40B4-BE49-F238E27FC236}">
                <a16:creationId xmlns:a16="http://schemas.microsoft.com/office/drawing/2014/main" id="{2EA5C13B-066B-4DDC-E9C4-9632E9DB5334}"/>
              </a:ext>
            </a:extLst>
          </p:cNvPr>
          <p:cNvSpPr txBox="1"/>
          <p:nvPr/>
        </p:nvSpPr>
        <p:spPr>
          <a:xfrm>
            <a:off x="9833903" y="4325666"/>
            <a:ext cx="1080745" cy="523220"/>
          </a:xfrm>
          <a:prstGeom prst="rect">
            <a:avLst/>
          </a:prstGeom>
          <a:noFill/>
        </p:spPr>
        <p:txBody>
          <a:bodyPr wrap="none" rtlCol="0">
            <a:spAutoFit/>
          </a:bodyPr>
          <a:lstStyle/>
          <a:p>
            <a:r>
              <a:rPr lang="en-US" sz="2800" dirty="0">
                <a:solidFill>
                  <a:srgbClr val="0066FF"/>
                </a:solidFill>
              </a:rPr>
              <a:t>27.2%</a:t>
            </a:r>
            <a:endParaRPr lang="en-AU" sz="2800" dirty="0">
              <a:solidFill>
                <a:srgbClr val="0066FF"/>
              </a:solidFill>
            </a:endParaRPr>
          </a:p>
        </p:txBody>
      </p:sp>
    </p:spTree>
    <p:extLst>
      <p:ext uri="{BB962C8B-B14F-4D97-AF65-F5344CB8AC3E}">
        <p14:creationId xmlns:p14="http://schemas.microsoft.com/office/powerpoint/2010/main" val="1824598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6B696-AF50-1D05-DD40-068C9D5374CC}"/>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80FD193D-45CA-A0F7-7A94-6AC6D71D6ECE}"/>
              </a:ext>
            </a:extLst>
          </p:cNvPr>
          <p:cNvSpPr>
            <a:spLocks noGrp="1"/>
          </p:cNvSpPr>
          <p:nvPr>
            <p:ph type="title"/>
          </p:nvPr>
        </p:nvSpPr>
        <p:spPr>
          <a:xfrm>
            <a:off x="199236" y="121126"/>
            <a:ext cx="11684788" cy="1232435"/>
          </a:xfrm>
        </p:spPr>
        <p:txBody>
          <a:bodyPr>
            <a:normAutofit/>
          </a:bodyPr>
          <a:lstStyle/>
          <a:p>
            <a:r>
              <a:rPr lang="en-US" sz="3200" dirty="0">
                <a:solidFill>
                  <a:srgbClr val="0066FF"/>
                </a:solidFill>
              </a:rPr>
              <a:t>Around 2/3 of a representative sample of Australians aged 50-75 are unaware or not interested in annuities (lifetime income products)*</a:t>
            </a:r>
          </a:p>
        </p:txBody>
      </p:sp>
      <p:sp>
        <p:nvSpPr>
          <p:cNvPr id="2" name="Footer Placeholder 4">
            <a:extLst>
              <a:ext uri="{FF2B5EF4-FFF2-40B4-BE49-F238E27FC236}">
                <a16:creationId xmlns:a16="http://schemas.microsoft.com/office/drawing/2014/main" id="{C01DDDA5-FB11-325B-D14F-C4D3AC3182E1}"/>
              </a:ext>
            </a:extLst>
          </p:cNvPr>
          <p:cNvSpPr>
            <a:spLocks noGrp="1"/>
          </p:cNvSpPr>
          <p:nvPr>
            <p:ph type="ftr" sz="quarter" idx="3"/>
          </p:nvPr>
        </p:nvSpPr>
        <p:spPr>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All Actuaries Summit</a:t>
            </a:r>
          </a:p>
        </p:txBody>
      </p:sp>
      <p:sp>
        <p:nvSpPr>
          <p:cNvPr id="12" name="Rectangle: Rounded Corners 11">
            <a:extLst>
              <a:ext uri="{FF2B5EF4-FFF2-40B4-BE49-F238E27FC236}">
                <a16:creationId xmlns:a16="http://schemas.microsoft.com/office/drawing/2014/main" id="{98F2ACB4-8B5F-011D-3601-0D651CD097B6}"/>
              </a:ext>
            </a:extLst>
          </p:cNvPr>
          <p:cNvSpPr/>
          <p:nvPr/>
        </p:nvSpPr>
        <p:spPr>
          <a:xfrm>
            <a:off x="3284127" y="1935577"/>
            <a:ext cx="1774538" cy="900546"/>
          </a:xfrm>
          <a:prstGeom prst="roundRect">
            <a:avLst/>
          </a:prstGeom>
          <a:solidFill>
            <a:schemeClr val="accent1">
              <a:lumMod val="75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b="1" dirty="0"/>
              <a:t>Unaware</a:t>
            </a:r>
            <a:endParaRPr lang="en-US" sz="2400" b="1" dirty="0"/>
          </a:p>
        </p:txBody>
      </p:sp>
      <p:sp>
        <p:nvSpPr>
          <p:cNvPr id="13" name="Rectangle: Rounded Corners 12">
            <a:extLst>
              <a:ext uri="{FF2B5EF4-FFF2-40B4-BE49-F238E27FC236}">
                <a16:creationId xmlns:a16="http://schemas.microsoft.com/office/drawing/2014/main" id="{F814395A-7F01-932B-E36A-D3DC70BCC378}"/>
              </a:ext>
            </a:extLst>
          </p:cNvPr>
          <p:cNvSpPr/>
          <p:nvPr/>
        </p:nvSpPr>
        <p:spPr>
          <a:xfrm>
            <a:off x="5657245" y="1859351"/>
            <a:ext cx="1844702" cy="900546"/>
          </a:xfrm>
          <a:prstGeom prst="roundRect">
            <a:avLst/>
          </a:prstGeom>
          <a:solidFill>
            <a:schemeClr val="accent1">
              <a:lumMod val="60000"/>
              <a:lumOff val="4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b="1" dirty="0"/>
              <a:t>Aware</a:t>
            </a:r>
            <a:endParaRPr lang="en-US" sz="2400" b="1" dirty="0"/>
          </a:p>
        </p:txBody>
      </p:sp>
      <p:sp>
        <p:nvSpPr>
          <p:cNvPr id="14" name="Rectangle: Rounded Corners 13">
            <a:extLst>
              <a:ext uri="{FF2B5EF4-FFF2-40B4-BE49-F238E27FC236}">
                <a16:creationId xmlns:a16="http://schemas.microsoft.com/office/drawing/2014/main" id="{9283FB92-E81F-6D49-8353-5D5794E2164C}"/>
              </a:ext>
            </a:extLst>
          </p:cNvPr>
          <p:cNvSpPr/>
          <p:nvPr/>
        </p:nvSpPr>
        <p:spPr>
          <a:xfrm>
            <a:off x="4321462" y="3026627"/>
            <a:ext cx="1774538" cy="900546"/>
          </a:xfrm>
          <a:prstGeom prst="roundRect">
            <a:avLst/>
          </a:prstGeom>
          <a:solidFill>
            <a:schemeClr val="accent1">
              <a:lumMod val="75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b="1" dirty="0"/>
              <a:t>Aware</a:t>
            </a:r>
          </a:p>
          <a:p>
            <a:pPr algn="ctr"/>
            <a:r>
              <a:rPr lang="en-AU" sz="2000" b="1" dirty="0"/>
              <a:t>not interested</a:t>
            </a:r>
            <a:endParaRPr lang="en-US" sz="2000" b="1" dirty="0"/>
          </a:p>
        </p:txBody>
      </p:sp>
      <p:sp>
        <p:nvSpPr>
          <p:cNvPr id="15" name="Rectangle: Rounded Corners 14">
            <a:extLst>
              <a:ext uri="{FF2B5EF4-FFF2-40B4-BE49-F238E27FC236}">
                <a16:creationId xmlns:a16="http://schemas.microsoft.com/office/drawing/2014/main" id="{1BC17592-A9E9-7659-1052-62D33C26F092}"/>
              </a:ext>
            </a:extLst>
          </p:cNvPr>
          <p:cNvSpPr/>
          <p:nvPr/>
        </p:nvSpPr>
        <p:spPr>
          <a:xfrm>
            <a:off x="6920113" y="2993633"/>
            <a:ext cx="1844702" cy="900546"/>
          </a:xfrm>
          <a:prstGeom prst="roundRect">
            <a:avLst/>
          </a:prstGeom>
          <a:solidFill>
            <a:schemeClr val="accent1">
              <a:lumMod val="60000"/>
              <a:lumOff val="4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b="1" dirty="0"/>
              <a:t>Aware </a:t>
            </a:r>
          </a:p>
          <a:p>
            <a:pPr algn="ctr"/>
            <a:r>
              <a:rPr lang="en-AU" sz="2000" b="1" dirty="0"/>
              <a:t>and Interested</a:t>
            </a:r>
            <a:endParaRPr lang="en-US" sz="2000" b="1" dirty="0"/>
          </a:p>
        </p:txBody>
      </p:sp>
      <p:sp>
        <p:nvSpPr>
          <p:cNvPr id="16" name="Rectangle: Rounded Corners 15">
            <a:extLst>
              <a:ext uri="{FF2B5EF4-FFF2-40B4-BE49-F238E27FC236}">
                <a16:creationId xmlns:a16="http://schemas.microsoft.com/office/drawing/2014/main" id="{2F5B1DF3-4547-5CD2-A28D-7BE295AE7083}"/>
              </a:ext>
            </a:extLst>
          </p:cNvPr>
          <p:cNvSpPr/>
          <p:nvPr/>
        </p:nvSpPr>
        <p:spPr>
          <a:xfrm>
            <a:off x="5393037" y="4167465"/>
            <a:ext cx="1774538" cy="900546"/>
          </a:xfrm>
          <a:prstGeom prst="roundRect">
            <a:avLst/>
          </a:prstGeom>
          <a:solidFill>
            <a:schemeClr val="accent1">
              <a:lumMod val="75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b="1" dirty="0"/>
              <a:t>Interested</a:t>
            </a:r>
          </a:p>
          <a:p>
            <a:pPr algn="ctr"/>
            <a:r>
              <a:rPr lang="en-AU" sz="2000" b="1" dirty="0"/>
              <a:t>not capable</a:t>
            </a:r>
            <a:endParaRPr lang="en-US" sz="2000" b="1" dirty="0"/>
          </a:p>
        </p:txBody>
      </p:sp>
      <p:sp>
        <p:nvSpPr>
          <p:cNvPr id="17" name="Rectangle: Rounded Corners 16">
            <a:extLst>
              <a:ext uri="{FF2B5EF4-FFF2-40B4-BE49-F238E27FC236}">
                <a16:creationId xmlns:a16="http://schemas.microsoft.com/office/drawing/2014/main" id="{4D87A5E8-7295-7047-55E9-E7DB867663A7}"/>
              </a:ext>
            </a:extLst>
          </p:cNvPr>
          <p:cNvSpPr/>
          <p:nvPr/>
        </p:nvSpPr>
        <p:spPr>
          <a:xfrm>
            <a:off x="8059365" y="4137003"/>
            <a:ext cx="1774538" cy="900546"/>
          </a:xfrm>
          <a:prstGeom prst="roundRect">
            <a:avLst/>
          </a:prstGeom>
          <a:solidFill>
            <a:schemeClr val="accent1">
              <a:lumMod val="75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b="1" dirty="0"/>
              <a:t>Aware, Interested and Capable</a:t>
            </a:r>
            <a:endParaRPr lang="en-US" sz="2000" b="1" dirty="0"/>
          </a:p>
        </p:txBody>
      </p:sp>
      <p:sp>
        <p:nvSpPr>
          <p:cNvPr id="18" name="Rectangle: Rounded Corners 17">
            <a:extLst>
              <a:ext uri="{FF2B5EF4-FFF2-40B4-BE49-F238E27FC236}">
                <a16:creationId xmlns:a16="http://schemas.microsoft.com/office/drawing/2014/main" id="{8DA98268-2C9C-13FE-1576-B7EE63C192AF}"/>
              </a:ext>
            </a:extLst>
          </p:cNvPr>
          <p:cNvSpPr/>
          <p:nvPr/>
        </p:nvSpPr>
        <p:spPr>
          <a:xfrm>
            <a:off x="5870472" y="5638968"/>
            <a:ext cx="1399309" cy="585067"/>
          </a:xfrm>
          <a:prstGeom prst="roundRect">
            <a:avLst/>
          </a:prstGeom>
          <a:solidFill>
            <a:schemeClr val="accent1">
              <a:lumMod val="20000"/>
              <a:lumOff val="8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chemeClr val="accent1">
                    <a:lumMod val="75000"/>
                  </a:schemeClr>
                </a:solidFill>
              </a:rPr>
              <a:t>Already chosen</a:t>
            </a:r>
            <a:endParaRPr lang="en-US" dirty="0">
              <a:solidFill>
                <a:schemeClr val="accent1">
                  <a:lumMod val="75000"/>
                </a:schemeClr>
              </a:solidFill>
            </a:endParaRPr>
          </a:p>
        </p:txBody>
      </p:sp>
      <p:sp>
        <p:nvSpPr>
          <p:cNvPr id="19" name="Rectangle: Rounded Corners 18">
            <a:extLst>
              <a:ext uri="{FF2B5EF4-FFF2-40B4-BE49-F238E27FC236}">
                <a16:creationId xmlns:a16="http://schemas.microsoft.com/office/drawing/2014/main" id="{099EDEFB-F7B6-3152-1FA8-0140746B1564}"/>
              </a:ext>
            </a:extLst>
          </p:cNvPr>
          <p:cNvSpPr/>
          <p:nvPr/>
        </p:nvSpPr>
        <p:spPr>
          <a:xfrm>
            <a:off x="7408553" y="5652991"/>
            <a:ext cx="1399309" cy="585067"/>
          </a:xfrm>
          <a:prstGeom prst="roundRect">
            <a:avLst/>
          </a:prstGeom>
          <a:solidFill>
            <a:schemeClr val="accent1">
              <a:lumMod val="20000"/>
              <a:lumOff val="8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chemeClr val="accent1">
                    <a:lumMod val="75000"/>
                  </a:schemeClr>
                </a:solidFill>
              </a:rPr>
              <a:t>Choose now</a:t>
            </a:r>
            <a:endParaRPr lang="en-US" dirty="0">
              <a:solidFill>
                <a:schemeClr val="accent1">
                  <a:lumMod val="75000"/>
                </a:schemeClr>
              </a:solidFill>
            </a:endParaRPr>
          </a:p>
        </p:txBody>
      </p:sp>
      <p:sp>
        <p:nvSpPr>
          <p:cNvPr id="20" name="Rectangle: Rounded Corners 19">
            <a:extLst>
              <a:ext uri="{FF2B5EF4-FFF2-40B4-BE49-F238E27FC236}">
                <a16:creationId xmlns:a16="http://schemas.microsoft.com/office/drawing/2014/main" id="{06951838-B2D5-6169-1C9F-E79DC9310123}"/>
              </a:ext>
            </a:extLst>
          </p:cNvPr>
          <p:cNvSpPr/>
          <p:nvPr/>
        </p:nvSpPr>
        <p:spPr>
          <a:xfrm>
            <a:off x="8946634" y="5638968"/>
            <a:ext cx="1399309" cy="585067"/>
          </a:xfrm>
          <a:prstGeom prst="roundRect">
            <a:avLst/>
          </a:prstGeom>
          <a:solidFill>
            <a:schemeClr val="accent1">
              <a:lumMod val="20000"/>
              <a:lumOff val="8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chemeClr val="accent1">
                    <a:lumMod val="75000"/>
                  </a:schemeClr>
                </a:solidFill>
              </a:rPr>
              <a:t>Choose later</a:t>
            </a:r>
            <a:endParaRPr lang="en-US" dirty="0">
              <a:solidFill>
                <a:schemeClr val="accent1">
                  <a:lumMod val="75000"/>
                </a:schemeClr>
              </a:solidFill>
            </a:endParaRPr>
          </a:p>
        </p:txBody>
      </p:sp>
      <p:sp>
        <p:nvSpPr>
          <p:cNvPr id="21" name="Rectangle: Rounded Corners 20">
            <a:extLst>
              <a:ext uri="{FF2B5EF4-FFF2-40B4-BE49-F238E27FC236}">
                <a16:creationId xmlns:a16="http://schemas.microsoft.com/office/drawing/2014/main" id="{9DF09C60-62D4-901F-8857-F64875ECA982}"/>
              </a:ext>
            </a:extLst>
          </p:cNvPr>
          <p:cNvSpPr/>
          <p:nvPr/>
        </p:nvSpPr>
        <p:spPr>
          <a:xfrm>
            <a:off x="10484715" y="5638968"/>
            <a:ext cx="1399309" cy="585067"/>
          </a:xfrm>
          <a:prstGeom prst="roundRect">
            <a:avLst/>
          </a:prstGeom>
          <a:solidFill>
            <a:schemeClr val="accent1">
              <a:lumMod val="20000"/>
              <a:lumOff val="8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chemeClr val="accent1">
                    <a:lumMod val="75000"/>
                  </a:schemeClr>
                </a:solidFill>
              </a:rPr>
              <a:t>Choose never</a:t>
            </a:r>
            <a:endParaRPr lang="en-US" dirty="0">
              <a:solidFill>
                <a:schemeClr val="accent1">
                  <a:lumMod val="75000"/>
                </a:schemeClr>
              </a:solidFill>
            </a:endParaRPr>
          </a:p>
        </p:txBody>
      </p:sp>
      <p:pic>
        <p:nvPicPr>
          <p:cNvPr id="25" name="Graphic 24" descr="Questions outline">
            <a:extLst>
              <a:ext uri="{FF2B5EF4-FFF2-40B4-BE49-F238E27FC236}">
                <a16:creationId xmlns:a16="http://schemas.microsoft.com/office/drawing/2014/main" id="{8A689450-7D82-3A0B-66A6-EE9663AEE7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74480" y="1003137"/>
            <a:ext cx="914400" cy="914400"/>
          </a:xfrm>
          <a:prstGeom prst="rect">
            <a:avLst/>
          </a:prstGeom>
        </p:spPr>
      </p:pic>
      <p:cxnSp>
        <p:nvCxnSpPr>
          <p:cNvPr id="29" name="Straight Arrow Connector 28">
            <a:extLst>
              <a:ext uri="{FF2B5EF4-FFF2-40B4-BE49-F238E27FC236}">
                <a16:creationId xmlns:a16="http://schemas.microsoft.com/office/drawing/2014/main" id="{1B393ABA-2482-AEA2-FC4D-58743AEA0815}"/>
              </a:ext>
            </a:extLst>
          </p:cNvPr>
          <p:cNvCxnSpPr>
            <a:cxnSpLocks/>
            <a:endCxn id="12" idx="0"/>
          </p:cNvCxnSpPr>
          <p:nvPr/>
        </p:nvCxnSpPr>
        <p:spPr>
          <a:xfrm flipH="1">
            <a:off x="4171396" y="1712294"/>
            <a:ext cx="549382" cy="223283"/>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AFCAFB4B-5263-7D86-AAD9-95DA2F5D36A4}"/>
              </a:ext>
            </a:extLst>
          </p:cNvPr>
          <p:cNvCxnSpPr>
            <a:cxnSpLocks/>
          </p:cNvCxnSpPr>
          <p:nvPr/>
        </p:nvCxnSpPr>
        <p:spPr>
          <a:xfrm>
            <a:off x="6096000" y="1480457"/>
            <a:ext cx="372971" cy="35690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27" name="Straight Arrow Connector 1026">
            <a:extLst>
              <a:ext uri="{FF2B5EF4-FFF2-40B4-BE49-F238E27FC236}">
                <a16:creationId xmlns:a16="http://schemas.microsoft.com/office/drawing/2014/main" id="{BAED5E78-CC5B-2E12-FAB2-13C424E462EE}"/>
              </a:ext>
            </a:extLst>
          </p:cNvPr>
          <p:cNvCxnSpPr>
            <a:cxnSpLocks/>
          </p:cNvCxnSpPr>
          <p:nvPr/>
        </p:nvCxnSpPr>
        <p:spPr>
          <a:xfrm flipH="1">
            <a:off x="5209801" y="2816618"/>
            <a:ext cx="640436" cy="173928"/>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31" name="Straight Arrow Connector 1030">
            <a:extLst>
              <a:ext uri="{FF2B5EF4-FFF2-40B4-BE49-F238E27FC236}">
                <a16:creationId xmlns:a16="http://schemas.microsoft.com/office/drawing/2014/main" id="{FF4E0FA4-355F-FB9E-E98A-3A2B663110C4}"/>
              </a:ext>
            </a:extLst>
          </p:cNvPr>
          <p:cNvCxnSpPr>
            <a:cxnSpLocks/>
            <a:endCxn id="16" idx="0"/>
          </p:cNvCxnSpPr>
          <p:nvPr/>
        </p:nvCxnSpPr>
        <p:spPr>
          <a:xfrm flipH="1">
            <a:off x="6280306" y="3912627"/>
            <a:ext cx="989475" cy="254838"/>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34" name="Straight Arrow Connector 1033">
            <a:extLst>
              <a:ext uri="{FF2B5EF4-FFF2-40B4-BE49-F238E27FC236}">
                <a16:creationId xmlns:a16="http://schemas.microsoft.com/office/drawing/2014/main" id="{0D56DE5B-0280-E88E-031B-2979251471F6}"/>
              </a:ext>
            </a:extLst>
          </p:cNvPr>
          <p:cNvCxnSpPr>
            <a:cxnSpLocks/>
          </p:cNvCxnSpPr>
          <p:nvPr/>
        </p:nvCxnSpPr>
        <p:spPr>
          <a:xfrm>
            <a:off x="7269781" y="2768932"/>
            <a:ext cx="232166" cy="24314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37" name="Straight Arrow Connector 1036">
            <a:extLst>
              <a:ext uri="{FF2B5EF4-FFF2-40B4-BE49-F238E27FC236}">
                <a16:creationId xmlns:a16="http://schemas.microsoft.com/office/drawing/2014/main" id="{27D93422-DBC2-F355-3553-11CC3951D502}"/>
              </a:ext>
            </a:extLst>
          </p:cNvPr>
          <p:cNvCxnSpPr>
            <a:cxnSpLocks/>
          </p:cNvCxnSpPr>
          <p:nvPr/>
        </p:nvCxnSpPr>
        <p:spPr>
          <a:xfrm>
            <a:off x="8327571" y="3894179"/>
            <a:ext cx="199850" cy="18398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60" name="Straight Arrow Connector 1059">
            <a:extLst>
              <a:ext uri="{FF2B5EF4-FFF2-40B4-BE49-F238E27FC236}">
                <a16:creationId xmlns:a16="http://schemas.microsoft.com/office/drawing/2014/main" id="{0EBFE43C-792E-5FB6-B346-1124BA0E76A8}"/>
              </a:ext>
            </a:extLst>
          </p:cNvPr>
          <p:cNvCxnSpPr>
            <a:stCxn id="17" idx="2"/>
            <a:endCxn id="18" idx="0"/>
          </p:cNvCxnSpPr>
          <p:nvPr/>
        </p:nvCxnSpPr>
        <p:spPr>
          <a:xfrm flipH="1">
            <a:off x="6570127" y="5037549"/>
            <a:ext cx="2376507" cy="6014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65" name="Straight Arrow Connector 1064">
            <a:extLst>
              <a:ext uri="{FF2B5EF4-FFF2-40B4-BE49-F238E27FC236}">
                <a16:creationId xmlns:a16="http://schemas.microsoft.com/office/drawing/2014/main" id="{0B8C916D-01CB-C84E-38F8-EEB8AF0CA711}"/>
              </a:ext>
            </a:extLst>
          </p:cNvPr>
          <p:cNvCxnSpPr>
            <a:cxnSpLocks/>
            <a:endCxn id="19" idx="0"/>
          </p:cNvCxnSpPr>
          <p:nvPr/>
        </p:nvCxnSpPr>
        <p:spPr>
          <a:xfrm flipH="1">
            <a:off x="8108208" y="5068011"/>
            <a:ext cx="838426" cy="5849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67" name="Straight Arrow Connector 1066">
            <a:extLst>
              <a:ext uri="{FF2B5EF4-FFF2-40B4-BE49-F238E27FC236}">
                <a16:creationId xmlns:a16="http://schemas.microsoft.com/office/drawing/2014/main" id="{4CDD229F-B422-48A4-E03B-89A4B43B7840}"/>
              </a:ext>
            </a:extLst>
          </p:cNvPr>
          <p:cNvCxnSpPr>
            <a:cxnSpLocks/>
            <a:stCxn id="17" idx="2"/>
            <a:endCxn id="20" idx="0"/>
          </p:cNvCxnSpPr>
          <p:nvPr/>
        </p:nvCxnSpPr>
        <p:spPr>
          <a:xfrm>
            <a:off x="8946634" y="5037549"/>
            <a:ext cx="699655" cy="6014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70" name="Straight Arrow Connector 1069">
            <a:extLst>
              <a:ext uri="{FF2B5EF4-FFF2-40B4-BE49-F238E27FC236}">
                <a16:creationId xmlns:a16="http://schemas.microsoft.com/office/drawing/2014/main" id="{CA5DA241-FF19-EE50-8616-77080B708DED}"/>
              </a:ext>
            </a:extLst>
          </p:cNvPr>
          <p:cNvCxnSpPr>
            <a:cxnSpLocks/>
            <a:stCxn id="17" idx="2"/>
            <a:endCxn id="21" idx="0"/>
          </p:cNvCxnSpPr>
          <p:nvPr/>
        </p:nvCxnSpPr>
        <p:spPr>
          <a:xfrm>
            <a:off x="8946634" y="5037549"/>
            <a:ext cx="2237736" cy="6014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A716280-11CF-2D2F-06F8-613779DF8D8F}"/>
              </a:ext>
            </a:extLst>
          </p:cNvPr>
          <p:cNvSpPr txBox="1"/>
          <p:nvPr/>
        </p:nvSpPr>
        <p:spPr>
          <a:xfrm>
            <a:off x="9428348" y="6354848"/>
            <a:ext cx="2378152" cy="369332"/>
          </a:xfrm>
          <a:prstGeom prst="rect">
            <a:avLst/>
          </a:prstGeom>
          <a:noFill/>
        </p:spPr>
        <p:txBody>
          <a:bodyPr wrap="none" rtlCol="0">
            <a:spAutoFit/>
          </a:bodyPr>
          <a:lstStyle/>
          <a:p>
            <a:r>
              <a:rPr lang="en-US" dirty="0">
                <a:solidFill>
                  <a:srgbClr val="0066FF"/>
                </a:solidFill>
              </a:rPr>
              <a:t>*(Bateman et al., 2025)</a:t>
            </a:r>
            <a:endParaRPr lang="en-AU" dirty="0">
              <a:solidFill>
                <a:srgbClr val="0066FF"/>
              </a:solidFill>
            </a:endParaRPr>
          </a:p>
        </p:txBody>
      </p:sp>
      <p:sp>
        <p:nvSpPr>
          <p:cNvPr id="9" name="TextBox 8">
            <a:extLst>
              <a:ext uri="{FF2B5EF4-FFF2-40B4-BE49-F238E27FC236}">
                <a16:creationId xmlns:a16="http://schemas.microsoft.com/office/drawing/2014/main" id="{D2B2A8A3-30F3-B750-7FA8-15894CBE935A}"/>
              </a:ext>
            </a:extLst>
          </p:cNvPr>
          <p:cNvSpPr txBox="1"/>
          <p:nvPr/>
        </p:nvSpPr>
        <p:spPr>
          <a:xfrm>
            <a:off x="2203382" y="2124240"/>
            <a:ext cx="1080745" cy="523220"/>
          </a:xfrm>
          <a:prstGeom prst="rect">
            <a:avLst/>
          </a:prstGeom>
          <a:noFill/>
        </p:spPr>
        <p:txBody>
          <a:bodyPr wrap="none" rtlCol="0">
            <a:spAutoFit/>
          </a:bodyPr>
          <a:lstStyle/>
          <a:p>
            <a:r>
              <a:rPr lang="en-US" sz="2800" dirty="0">
                <a:solidFill>
                  <a:srgbClr val="0066FF"/>
                </a:solidFill>
              </a:rPr>
              <a:t>57.4%</a:t>
            </a:r>
            <a:endParaRPr lang="en-AU" sz="2800" dirty="0">
              <a:solidFill>
                <a:srgbClr val="0066FF"/>
              </a:solidFill>
            </a:endParaRPr>
          </a:p>
        </p:txBody>
      </p:sp>
      <p:sp>
        <p:nvSpPr>
          <p:cNvPr id="10" name="TextBox 9">
            <a:extLst>
              <a:ext uri="{FF2B5EF4-FFF2-40B4-BE49-F238E27FC236}">
                <a16:creationId xmlns:a16="http://schemas.microsoft.com/office/drawing/2014/main" id="{774809C2-6E88-C0DA-6B8D-A48596998EB9}"/>
              </a:ext>
            </a:extLst>
          </p:cNvPr>
          <p:cNvSpPr txBox="1"/>
          <p:nvPr/>
        </p:nvSpPr>
        <p:spPr>
          <a:xfrm>
            <a:off x="7560154" y="2037337"/>
            <a:ext cx="1080745" cy="523220"/>
          </a:xfrm>
          <a:prstGeom prst="rect">
            <a:avLst/>
          </a:prstGeom>
          <a:noFill/>
        </p:spPr>
        <p:txBody>
          <a:bodyPr wrap="none" rtlCol="0">
            <a:spAutoFit/>
          </a:bodyPr>
          <a:lstStyle/>
          <a:p>
            <a:r>
              <a:rPr lang="en-US" sz="2800" dirty="0">
                <a:solidFill>
                  <a:srgbClr val="0066FF"/>
                </a:solidFill>
              </a:rPr>
              <a:t>42.6%</a:t>
            </a:r>
            <a:endParaRPr lang="en-AU" sz="2800" dirty="0">
              <a:solidFill>
                <a:srgbClr val="0066FF"/>
              </a:solidFill>
            </a:endParaRPr>
          </a:p>
        </p:txBody>
      </p:sp>
      <p:sp>
        <p:nvSpPr>
          <p:cNvPr id="11" name="TextBox 10">
            <a:extLst>
              <a:ext uri="{FF2B5EF4-FFF2-40B4-BE49-F238E27FC236}">
                <a16:creationId xmlns:a16="http://schemas.microsoft.com/office/drawing/2014/main" id="{73273906-A6A2-F8F3-733F-9FBADB1B0EB7}"/>
              </a:ext>
            </a:extLst>
          </p:cNvPr>
          <p:cNvSpPr txBox="1"/>
          <p:nvPr/>
        </p:nvSpPr>
        <p:spPr>
          <a:xfrm>
            <a:off x="3423459" y="3182296"/>
            <a:ext cx="898003" cy="523220"/>
          </a:xfrm>
          <a:prstGeom prst="rect">
            <a:avLst/>
          </a:prstGeom>
          <a:noFill/>
        </p:spPr>
        <p:txBody>
          <a:bodyPr wrap="none" rtlCol="0">
            <a:spAutoFit/>
          </a:bodyPr>
          <a:lstStyle/>
          <a:p>
            <a:r>
              <a:rPr lang="en-US" sz="2800" dirty="0">
                <a:solidFill>
                  <a:srgbClr val="0066FF"/>
                </a:solidFill>
              </a:rPr>
              <a:t>8.3%</a:t>
            </a:r>
            <a:endParaRPr lang="en-AU" sz="2800" dirty="0">
              <a:solidFill>
                <a:srgbClr val="0066FF"/>
              </a:solidFill>
            </a:endParaRPr>
          </a:p>
        </p:txBody>
      </p:sp>
      <p:sp>
        <p:nvSpPr>
          <p:cNvPr id="22" name="TextBox 21">
            <a:extLst>
              <a:ext uri="{FF2B5EF4-FFF2-40B4-BE49-F238E27FC236}">
                <a16:creationId xmlns:a16="http://schemas.microsoft.com/office/drawing/2014/main" id="{8AC0B713-3F61-2FBD-1CE6-41716B441BB6}"/>
              </a:ext>
            </a:extLst>
          </p:cNvPr>
          <p:cNvSpPr txBox="1"/>
          <p:nvPr/>
        </p:nvSpPr>
        <p:spPr>
          <a:xfrm>
            <a:off x="8845524" y="3244334"/>
            <a:ext cx="1080745" cy="523220"/>
          </a:xfrm>
          <a:prstGeom prst="rect">
            <a:avLst/>
          </a:prstGeom>
          <a:noFill/>
        </p:spPr>
        <p:txBody>
          <a:bodyPr wrap="none" rtlCol="0">
            <a:spAutoFit/>
          </a:bodyPr>
          <a:lstStyle/>
          <a:p>
            <a:r>
              <a:rPr lang="en-US" sz="2800" dirty="0">
                <a:solidFill>
                  <a:srgbClr val="0066FF"/>
                </a:solidFill>
              </a:rPr>
              <a:t>34.3%</a:t>
            </a:r>
            <a:endParaRPr lang="en-AU" sz="2800" dirty="0">
              <a:solidFill>
                <a:srgbClr val="0066FF"/>
              </a:solidFill>
            </a:endParaRPr>
          </a:p>
        </p:txBody>
      </p:sp>
      <p:sp>
        <p:nvSpPr>
          <p:cNvPr id="23" name="TextBox 22">
            <a:extLst>
              <a:ext uri="{FF2B5EF4-FFF2-40B4-BE49-F238E27FC236}">
                <a16:creationId xmlns:a16="http://schemas.microsoft.com/office/drawing/2014/main" id="{D99AEDFD-F343-CAB2-E87E-08F9A57B34F1}"/>
              </a:ext>
            </a:extLst>
          </p:cNvPr>
          <p:cNvSpPr txBox="1"/>
          <p:nvPr/>
        </p:nvSpPr>
        <p:spPr>
          <a:xfrm>
            <a:off x="4495034" y="4391164"/>
            <a:ext cx="898003" cy="523220"/>
          </a:xfrm>
          <a:prstGeom prst="rect">
            <a:avLst/>
          </a:prstGeom>
          <a:noFill/>
        </p:spPr>
        <p:txBody>
          <a:bodyPr wrap="none" rtlCol="0">
            <a:spAutoFit/>
          </a:bodyPr>
          <a:lstStyle/>
          <a:p>
            <a:r>
              <a:rPr lang="en-US" sz="2800" dirty="0">
                <a:solidFill>
                  <a:srgbClr val="0066FF"/>
                </a:solidFill>
              </a:rPr>
              <a:t>7.1%</a:t>
            </a:r>
            <a:endParaRPr lang="en-AU" sz="2800" dirty="0">
              <a:solidFill>
                <a:srgbClr val="0066FF"/>
              </a:solidFill>
            </a:endParaRPr>
          </a:p>
        </p:txBody>
      </p:sp>
      <p:sp>
        <p:nvSpPr>
          <p:cNvPr id="24" name="TextBox 23">
            <a:extLst>
              <a:ext uri="{FF2B5EF4-FFF2-40B4-BE49-F238E27FC236}">
                <a16:creationId xmlns:a16="http://schemas.microsoft.com/office/drawing/2014/main" id="{F44EC5AD-FAB5-72A5-4326-4D1B6051F4DD}"/>
              </a:ext>
            </a:extLst>
          </p:cNvPr>
          <p:cNvSpPr txBox="1"/>
          <p:nvPr/>
        </p:nvSpPr>
        <p:spPr>
          <a:xfrm>
            <a:off x="9833903" y="4325666"/>
            <a:ext cx="1080745" cy="523220"/>
          </a:xfrm>
          <a:prstGeom prst="rect">
            <a:avLst/>
          </a:prstGeom>
          <a:noFill/>
        </p:spPr>
        <p:txBody>
          <a:bodyPr wrap="none" rtlCol="0">
            <a:spAutoFit/>
          </a:bodyPr>
          <a:lstStyle/>
          <a:p>
            <a:r>
              <a:rPr lang="en-US" sz="2800" dirty="0">
                <a:solidFill>
                  <a:srgbClr val="0066FF"/>
                </a:solidFill>
              </a:rPr>
              <a:t>27.2%</a:t>
            </a:r>
            <a:endParaRPr lang="en-AU" sz="2800" dirty="0">
              <a:solidFill>
                <a:srgbClr val="0066FF"/>
              </a:solidFill>
            </a:endParaRPr>
          </a:p>
        </p:txBody>
      </p:sp>
      <p:sp>
        <p:nvSpPr>
          <p:cNvPr id="4" name="Oval 3">
            <a:extLst>
              <a:ext uri="{FF2B5EF4-FFF2-40B4-BE49-F238E27FC236}">
                <a16:creationId xmlns:a16="http://schemas.microsoft.com/office/drawing/2014/main" id="{261370F2-D233-FDAE-294B-DC26FE54EC32}"/>
              </a:ext>
            </a:extLst>
          </p:cNvPr>
          <p:cNvSpPr/>
          <p:nvPr/>
        </p:nvSpPr>
        <p:spPr>
          <a:xfrm>
            <a:off x="1959430" y="1208314"/>
            <a:ext cx="4723289" cy="3067403"/>
          </a:xfrm>
          <a:prstGeom prst="ellipse">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2616663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2FE88-A284-B6E2-E4A4-A60C121147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7F0771-DF34-C60B-C58B-B5961E8418E7}"/>
              </a:ext>
            </a:extLst>
          </p:cNvPr>
          <p:cNvSpPr>
            <a:spLocks noGrp="1"/>
          </p:cNvSpPr>
          <p:nvPr>
            <p:ph type="title"/>
          </p:nvPr>
        </p:nvSpPr>
        <p:spPr>
          <a:xfrm>
            <a:off x="1768710" y="2708721"/>
            <a:ext cx="8654579" cy="720279"/>
          </a:xfrm>
        </p:spPr>
        <p:txBody>
          <a:bodyPr>
            <a:normAutofit/>
          </a:bodyPr>
          <a:lstStyle/>
          <a:p>
            <a:r>
              <a:rPr lang="en-US" sz="4200" dirty="0">
                <a:solidFill>
                  <a:schemeClr val="accent1"/>
                </a:solidFill>
              </a:rPr>
              <a:t>Longevity Literacy</a:t>
            </a:r>
          </a:p>
        </p:txBody>
      </p:sp>
      <p:sp>
        <p:nvSpPr>
          <p:cNvPr id="4" name="Slide Number Placeholder 3">
            <a:extLst>
              <a:ext uri="{FF2B5EF4-FFF2-40B4-BE49-F238E27FC236}">
                <a16:creationId xmlns:a16="http://schemas.microsoft.com/office/drawing/2014/main" id="{1F1E8CA0-5418-E095-E674-E9D31BBD086E}"/>
              </a:ext>
            </a:extLst>
          </p:cNvPr>
          <p:cNvSpPr>
            <a:spLocks noGrp="1"/>
          </p:cNvSpPr>
          <p:nvPr>
            <p:ph type="sldNum" sz="quarter" idx="12"/>
          </p:nvPr>
        </p:nvSpPr>
        <p:spPr/>
        <p:txBody>
          <a:bodyPr/>
          <a:lstStyle/>
          <a:p>
            <a:fld id="{741AFF56-1126-4107-9C02-BC0EFBF16431}" type="slidenum">
              <a:rPr lang="en-GB" smtClean="0"/>
              <a:t>9</a:t>
            </a:fld>
            <a:endParaRPr lang="en-GB" dirty="0"/>
          </a:p>
        </p:txBody>
      </p:sp>
      <p:sp>
        <p:nvSpPr>
          <p:cNvPr id="5" name="Footer Placeholder 4">
            <a:extLst>
              <a:ext uri="{FF2B5EF4-FFF2-40B4-BE49-F238E27FC236}">
                <a16:creationId xmlns:a16="http://schemas.microsoft.com/office/drawing/2014/main" id="{DB05330A-0B9A-46F5-E98C-A14CEE7967FE}"/>
              </a:ext>
            </a:extLst>
          </p:cNvPr>
          <p:cNvSpPr>
            <a:spLocks noGrp="1"/>
          </p:cNvSpPr>
          <p:nvPr>
            <p:ph type="ftr" sz="quarter" idx="3"/>
          </p:nvPr>
        </p:nvSpPr>
        <p:spPr>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accent1"/>
                </a:solidFill>
              </a:rPr>
              <a:t>Presented at the 2025 All Actuaries Summit</a:t>
            </a:r>
          </a:p>
        </p:txBody>
      </p:sp>
      <p:sp>
        <p:nvSpPr>
          <p:cNvPr id="10" name="TextBox 9">
            <a:extLst>
              <a:ext uri="{FF2B5EF4-FFF2-40B4-BE49-F238E27FC236}">
                <a16:creationId xmlns:a16="http://schemas.microsoft.com/office/drawing/2014/main" id="{FBF228B5-72AB-5A10-7D71-1ADE9743A693}"/>
              </a:ext>
            </a:extLst>
          </p:cNvPr>
          <p:cNvSpPr txBox="1"/>
          <p:nvPr/>
        </p:nvSpPr>
        <p:spPr>
          <a:xfrm>
            <a:off x="8628562" y="3429000"/>
            <a:ext cx="6094476" cy="3631763"/>
          </a:xfrm>
          <a:prstGeom prst="rect">
            <a:avLst/>
          </a:prstGeom>
          <a:noFill/>
        </p:spPr>
        <p:txBody>
          <a:bodyPr wrap="square">
            <a:spAutoFit/>
          </a:bodyPr>
          <a:lstStyle/>
          <a:p>
            <a:r>
              <a:rPr lang="en-US" sz="23000" b="1" dirty="0">
                <a:solidFill>
                  <a:schemeClr val="accent1"/>
                </a:solidFill>
              </a:rPr>
              <a:t>02</a:t>
            </a:r>
          </a:p>
        </p:txBody>
      </p:sp>
    </p:spTree>
    <p:extLst>
      <p:ext uri="{BB962C8B-B14F-4D97-AF65-F5344CB8AC3E}">
        <p14:creationId xmlns:p14="http://schemas.microsoft.com/office/powerpoint/2010/main" val="3518813622"/>
      </p:ext>
    </p:extLst>
  </p:cSld>
  <p:clrMapOvr>
    <a:masterClrMapping/>
  </p:clrMapOvr>
</p:sld>
</file>

<file path=ppt/theme/theme1.xml><?xml version="1.0" encoding="utf-8"?>
<a:theme xmlns:a="http://schemas.openxmlformats.org/drawingml/2006/main" name="Office Theme">
  <a:themeElements>
    <a:clrScheme name="Actuaries">
      <a:dk1>
        <a:srgbClr val="000000"/>
      </a:dk1>
      <a:lt1>
        <a:srgbClr val="FFFFFF"/>
      </a:lt1>
      <a:dk2>
        <a:srgbClr val="323232"/>
      </a:dk2>
      <a:lt2>
        <a:srgbClr val="EBEBEB"/>
      </a:lt2>
      <a:accent1>
        <a:srgbClr val="3C69FF"/>
      </a:accent1>
      <a:accent2>
        <a:srgbClr val="313131"/>
      </a:accent2>
      <a:accent3>
        <a:srgbClr val="5B5B5B"/>
      </a:accent3>
      <a:accent4>
        <a:srgbClr val="838484"/>
      </a:accent4>
      <a:accent5>
        <a:srgbClr val="ADADAD"/>
      </a:accent5>
      <a:accent6>
        <a:srgbClr val="D6D6D6"/>
      </a:accent6>
      <a:hlink>
        <a:srgbClr val="0563C1"/>
      </a:hlink>
      <a:folHlink>
        <a:srgbClr val="954F72"/>
      </a:folHlink>
    </a:clrScheme>
    <a:fontScheme name="Actuaries">
      <a:majorFont>
        <a:latin typeface="ABC Oracle"/>
        <a:ea typeface=""/>
        <a:cs typeface=""/>
      </a:majorFont>
      <a:minorFont>
        <a:latin typeface="ABC Orac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MS Document" ma:contentTypeID="0x0101005B474B5874136940B1FCFFA385B6F80C00B91DFC3462D36342B5E9C63B1B6AF453" ma:contentTypeVersion="205" ma:contentTypeDescription="" ma:contentTypeScope="" ma:versionID="8c1134c8d9aea38da993f15c9e4c14b1">
  <xsd:schema xmlns:xsd="http://www.w3.org/2001/XMLSchema" xmlns:xs="http://www.w3.org/2001/XMLSchema" xmlns:p="http://schemas.microsoft.com/office/2006/metadata/properties" xmlns:ns1="http://schemas.microsoft.com/sharepoint/v3" xmlns:ns2="b9043e53-a078-4fe1-9a97-1dc890974721" xmlns:ns3="http://schemas.microsoft.com/sharepoint/v3/fields" xmlns:ns4="7c09f450-3099-4ab0-9797-308ed8a26daf" targetNamespace="http://schemas.microsoft.com/office/2006/metadata/properties" ma:root="true" ma:fieldsID="339d4051a3428176d9d511de67f9022f" ns1:_="" ns2:_="" ns3:_="" ns4:_="">
    <xsd:import namespace="http://schemas.microsoft.com/sharepoint/v3"/>
    <xsd:import namespace="b9043e53-a078-4fe1-9a97-1dc890974721"/>
    <xsd:import namespace="http://schemas.microsoft.com/sharepoint/v3/fields"/>
    <xsd:import namespace="7c09f450-3099-4ab0-9797-308ed8a26daf"/>
    <xsd:element name="properties">
      <xsd:complexType>
        <xsd:sequence>
          <xsd:element name="documentManagement">
            <xsd:complexType>
              <xsd:all>
                <xsd:element ref="ns1:_ExtendedDescription" minOccurs="0"/>
                <xsd:element ref="ns2:Source_x0020_Document_x0020_ID" minOccurs="0"/>
                <xsd:element ref="ns2:CMS_x0020_Document_x0020_ID" minOccurs="0"/>
                <xsd:element ref="ns2:Published" minOccurs="0"/>
                <xsd:element ref="ns2:Start_x0020_publishing" minOccurs="0"/>
                <xsd:element ref="ns2:Stop_x0020_publishing" minOccurs="0"/>
                <xsd:element ref="ns2:Created-Date" minOccurs="0"/>
                <xsd:element ref="ns3:wic_System_Copyright" minOccurs="0"/>
                <xsd:element ref="ns2:CPD" minOccurs="0"/>
                <xsd:element ref="ns2:Level" minOccurs="0"/>
                <xsd:element ref="ns2:Age_x0020_Group" minOccurs="0"/>
                <xsd:element ref="ns2:Availability" minOccurs="0"/>
                <xsd:element ref="ns2:External-link" minOccurs="0"/>
                <xsd:element ref="ns2:Membership" minOccurs="0"/>
                <xsd:element ref="ns2:new-release-expiry" minOccurs="0"/>
                <xsd:element ref="ns2:Region" minOccurs="0"/>
                <xsd:element ref="ns2:DMS_Type" minOccurs="0"/>
                <xsd:element ref="ns2:ifb2a14d9ef14379a3042bde0b0232b7" minOccurs="0"/>
                <xsd:element ref="ns2:na442cf9b07645d39bff0c316c917a88" minOccurs="0"/>
                <xsd:element ref="ns2:g6881e4ce23a4b13a21acda1c762ef3b" minOccurs="0"/>
                <xsd:element ref="ns2:c245b723492e46feb8c242c474f81c06" minOccurs="0"/>
                <xsd:element ref="ns2:TaxCatchAll" minOccurs="0"/>
                <xsd:element ref="ns2:TaxCatchAllLabel" minOccurs="0"/>
                <xsd:element ref="ns2:a1da6ed942364e6aa931c032ae078b9a" minOccurs="0"/>
                <xsd:element ref="ns2:lbd57a3197f24a75a016012f8260598a" minOccurs="0"/>
                <xsd:element ref="ns2:No_x0020_Web_x0020_Index"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ExtendedDescription" ma:index="2" nillable="true" ma:displayName="Description" ma:description="DMS Description" ma:format="Dropdown" ma:internalName="_ExtendedDescription"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043e53-a078-4fe1-9a97-1dc890974721" elementFormDefault="qualified">
    <xsd:import namespace="http://schemas.microsoft.com/office/2006/documentManagement/types"/>
    <xsd:import namespace="http://schemas.microsoft.com/office/infopath/2007/PartnerControls"/>
    <xsd:element name="Source_x0020_Document_x0020_ID" ma:index="3" nillable="true" ma:displayName="Source Document ID" ma:description="ID of the document in the Team Sites" ma:internalName="Source_x0020_Document_x0020_ID" ma:readOnly="false">
      <xsd:simpleType>
        <xsd:restriction base="dms:Text">
          <xsd:maxLength value="255"/>
        </xsd:restriction>
      </xsd:simpleType>
    </xsd:element>
    <xsd:element name="CMS_x0020_Document_x0020_ID" ma:index="4" nillable="true" ma:displayName="CMS Document ID" ma:description="ID of the document in CMS" ma:internalName="CMS_x0020_Document_x0020_ID" ma:readOnly="false">
      <xsd:simpleType>
        <xsd:restriction base="dms:Text">
          <xsd:maxLength value="255"/>
        </xsd:restriction>
      </xsd:simpleType>
    </xsd:element>
    <xsd:element name="Published" ma:index="5" nillable="true" ma:displayName="Published" ma:default="0" ma:hidden="true" ma:internalName="Published" ma:readOnly="false">
      <xsd:simpleType>
        <xsd:restriction base="dms:Boolean"/>
      </xsd:simpleType>
    </xsd:element>
    <xsd:element name="Start_x0020_publishing" ma:index="6" nillable="true" ma:displayName="Start publishing" ma:format="DateOnly" ma:hidden="true" ma:internalName="Start_x0020_publishing" ma:readOnly="false">
      <xsd:simpleType>
        <xsd:restriction base="dms:DateTime"/>
      </xsd:simpleType>
    </xsd:element>
    <xsd:element name="Stop_x0020_publishing" ma:index="7" nillable="true" ma:displayName="Stop publishing" ma:format="DateOnly" ma:hidden="true" ma:internalName="Stop_x0020_publishing" ma:readOnly="false">
      <xsd:simpleType>
        <xsd:restriction base="dms:DateTime"/>
      </xsd:simpleType>
    </xsd:element>
    <xsd:element name="Created-Date" ma:index="8" nillable="true" ma:displayName="Created-Date" ma:format="DateOnly" ma:internalName="Created_x002d_Date" ma:readOnly="false">
      <xsd:simpleType>
        <xsd:restriction base="dms:DateTime"/>
      </xsd:simpleType>
    </xsd:element>
    <xsd:element name="CPD" ma:index="11" nillable="true" ma:displayName="CPD" ma:decimals="2" ma:internalName="CPD" ma:readOnly="false">
      <xsd:simpleType>
        <xsd:restriction base="dms:Number"/>
      </xsd:simpleType>
    </xsd:element>
    <xsd:element name="Level" ma:index="12" nillable="true" ma:displayName="Level" ma:hidden="true" ma:internalName="Level" ma:readOnly="false">
      <xsd:simpleType>
        <xsd:restriction base="dms:Text">
          <xsd:maxLength value="255"/>
        </xsd:restriction>
      </xsd:simpleType>
    </xsd:element>
    <xsd:element name="Age_x0020_Group" ma:index="19" nillable="true" ma:displayName="Age Group" ma:format="Dropdown" ma:hidden="true" ma:internalName="Age_x0020_Group" ma:readOnly="false">
      <xsd:simpleType>
        <xsd:restriction base="dms:Text">
          <xsd:maxLength value="255"/>
        </xsd:restriction>
      </xsd:simpleType>
    </xsd:element>
    <xsd:element name="Availability" ma:index="20" nillable="true" ma:displayName="Availability" ma:hidden="true" ma:internalName="Availability" ma:readOnly="false">
      <xsd:simpleType>
        <xsd:restriction base="dms:Text">
          <xsd:maxLength value="255"/>
        </xsd:restriction>
      </xsd:simpleType>
    </xsd:element>
    <xsd:element name="External-link" ma:index="21" nillable="true" ma:displayName="External-link" ma:internalName="External_x002d_link" ma:readOnly="false">
      <xsd:simpleType>
        <xsd:restriction base="dms:Text">
          <xsd:maxLength value="255"/>
        </xsd:restriction>
      </xsd:simpleType>
    </xsd:element>
    <xsd:element name="Membership" ma:index="22" nillable="true" ma:displayName="Membership" ma:internalName="Membership" ma:readOnly="false">
      <xsd:simpleType>
        <xsd:restriction base="dms:Text">
          <xsd:maxLength value="255"/>
        </xsd:restriction>
      </xsd:simpleType>
    </xsd:element>
    <xsd:element name="new-release-expiry" ma:index="23" nillable="true" ma:displayName="new-release-expiry" ma:format="DateOnly" ma:hidden="true" ma:internalName="new_x002d_release_x002d_expiry" ma:readOnly="false">
      <xsd:simpleType>
        <xsd:restriction base="dms:DateTime"/>
      </xsd:simpleType>
    </xsd:element>
    <xsd:element name="Region" ma:index="24" nillable="true" ma:displayName="Region" ma:hidden="true" ma:internalName="Region" ma:readOnly="false">
      <xsd:simpleType>
        <xsd:restriction base="dms:Text">
          <xsd:maxLength value="255"/>
        </xsd:restriction>
      </xsd:simpleType>
    </xsd:element>
    <xsd:element name="DMS_Type" ma:index="25" nillable="true" ma:displayName="DMS_Type" ma:hidden="true" ma:internalName="DMS_Type" ma:readOnly="false">
      <xsd:simpleType>
        <xsd:restriction base="dms:Text">
          <xsd:maxLength value="255"/>
        </xsd:restriction>
      </xsd:simpleType>
    </xsd:element>
    <xsd:element name="ifb2a14d9ef14379a3042bde0b0232b7" ma:index="26" nillable="true" ma:taxonomy="true" ma:internalName="ifb2a14d9ef14379a3042bde0b0232b7" ma:taxonomyFieldName="Prototype_Content_Types" ma:displayName="Content_Types" ma:readOnly="false" ma:default="" ma:fieldId="{2fb2a14d-9ef1-4379-a304-2bde0b0232b7}" ma:sspId="599de3cb-4d49-453d-b800-5d7115dc628a" ma:termSetId="8bf43160-4240-4a14-b9c4-81e260e50208" ma:anchorId="00000000-0000-0000-0000-000000000000" ma:open="false" ma:isKeyword="false">
      <xsd:complexType>
        <xsd:sequence>
          <xsd:element ref="pc:Terms" minOccurs="0" maxOccurs="1"/>
        </xsd:sequence>
      </xsd:complexType>
    </xsd:element>
    <xsd:element name="na442cf9b07645d39bff0c316c917a88" ma:index="28" nillable="true" ma:taxonomy="true" ma:internalName="na442cf9b07645d39bff0c316c917a88" ma:taxonomyFieldName="Prototype_Education_Programs" ma:displayName="Qualifications_and_Lifelong_Learning" ma:readOnly="false" ma:default="" ma:fieldId="{7a442cf9-b076-45d3-9bff-0c316c917a88}" ma:taxonomyMulti="true" ma:sspId="599de3cb-4d49-453d-b800-5d7115dc628a" ma:termSetId="03d00ede-6ba3-415f-b99e-a9b924b20c9b" ma:anchorId="00000000-0000-0000-0000-000000000000" ma:open="false" ma:isKeyword="false">
      <xsd:complexType>
        <xsd:sequence>
          <xsd:element ref="pc:Terms" minOccurs="0" maxOccurs="1"/>
        </xsd:sequence>
      </xsd:complexType>
    </xsd:element>
    <xsd:element name="g6881e4ce23a4b13a21acda1c762ef3b" ma:index="30" nillable="true" ma:taxonomy="true" ma:internalName="g6881e4ce23a4b13a21acda1c762ef3b" ma:taxonomyFieldName="Prototype_Event_Types" ma:displayName="Event_Types" ma:readOnly="false" ma:default="" ma:fieldId="{06881e4c-e23a-4b13-a21a-cda1c762ef3b}" ma:sspId="599de3cb-4d49-453d-b800-5d7115dc628a" ma:termSetId="c11d6ec0-8d82-4edb-a7c3-61e9562d4773" ma:anchorId="00000000-0000-0000-0000-000000000000" ma:open="false" ma:isKeyword="false">
      <xsd:complexType>
        <xsd:sequence>
          <xsd:element ref="pc:Terms" minOccurs="0" maxOccurs="1"/>
        </xsd:sequence>
      </xsd:complexType>
    </xsd:element>
    <xsd:element name="c245b723492e46feb8c242c474f81c06" ma:index="32" nillable="true" ma:taxonomy="true" ma:internalName="c245b723492e46feb8c242c474f81c06" ma:taxonomyFieldName="Prototype_Tags" ma:displayName="DMS_Tags" ma:readOnly="false" ma:fieldId="{c245b723-492e-46fe-b8c2-42c474f81c06}" ma:taxonomyMulti="true" ma:sspId="599de3cb-4d49-453d-b800-5d7115dc628a" ma:termSetId="cb3da33c-e535-4ab0-b8bc-bc8e4c95dd5f" ma:anchorId="00000000-0000-0000-0000-000000000000" ma:open="false" ma:isKeyword="false">
      <xsd:complexType>
        <xsd:sequence>
          <xsd:element ref="pc:Terms" minOccurs="0" maxOccurs="1"/>
        </xsd:sequence>
      </xsd:complexType>
    </xsd:element>
    <xsd:element name="TaxCatchAll" ma:index="33" nillable="true" ma:displayName="Taxonomy Catch All Column" ma:hidden="true" ma:list="{a99bd1f2-8352-44bd-99e3-18fccfc5b22e}" ma:internalName="TaxCatchAll" ma:readOnly="false" ma:showField="CatchAllData" ma:web="7c09f450-3099-4ab0-9797-308ed8a26daf">
      <xsd:complexType>
        <xsd:complexContent>
          <xsd:extension base="dms:MultiChoiceLookup">
            <xsd:sequence>
              <xsd:element name="Value" type="dms:Lookup" maxOccurs="unbounded" minOccurs="0" nillable="true"/>
            </xsd:sequence>
          </xsd:extension>
        </xsd:complexContent>
      </xsd:complexType>
    </xsd:element>
    <xsd:element name="TaxCatchAllLabel" ma:index="34" nillable="true" ma:displayName="Taxonomy Catch All Column1" ma:hidden="true" ma:list="{a99bd1f2-8352-44bd-99e3-18fccfc5b22e}" ma:internalName="TaxCatchAllLabel" ma:readOnly="false" ma:showField="CatchAllDataLabel" ma:web="7c09f450-3099-4ab0-9797-308ed8a26daf">
      <xsd:complexType>
        <xsd:complexContent>
          <xsd:extension base="dms:MultiChoiceLookup">
            <xsd:sequence>
              <xsd:element name="Value" type="dms:Lookup" maxOccurs="unbounded" minOccurs="0" nillable="true"/>
            </xsd:sequence>
          </xsd:extension>
        </xsd:complexContent>
      </xsd:complexType>
    </xsd:element>
    <xsd:element name="a1da6ed942364e6aa931c032ae078b9a" ma:index="37" nillable="true" ma:taxonomy="true" ma:internalName="a1da6ed942364e6aa931c032ae078b9a" ma:taxonomyFieldName="Prototype_CPD_Activity_Format" ma:displayName="CPD_Activity_Format" ma:readOnly="false" ma:default="" ma:fieldId="{a1da6ed9-4236-4e6a-a931-c032ae078b9a}" ma:sspId="599de3cb-4d49-453d-b800-5d7115dc628a" ma:termSetId="4bf07c46-5940-460a-b59f-14a3af91a71d" ma:anchorId="00000000-0000-0000-0000-000000000000" ma:open="false" ma:isKeyword="false">
      <xsd:complexType>
        <xsd:sequence>
          <xsd:element ref="pc:Terms" minOccurs="0" maxOccurs="1"/>
        </xsd:sequence>
      </xsd:complexType>
    </xsd:element>
    <xsd:element name="lbd57a3197f24a75a016012f8260598a" ma:index="38" nillable="true" ma:taxonomy="true" ma:internalName="lbd57a3197f24a75a016012f8260598a" ma:taxonomyFieldName="Prototype_Practice_Area" ma:displayName="Practice_Area" ma:readOnly="false" ma:default="" ma:fieldId="{5bd57a31-97f2-4a75-a016-012f8260598a}" ma:taxonomyMulti="true" ma:sspId="599de3cb-4d49-453d-b800-5d7115dc628a" ma:termSetId="82bf7a2a-7f43-4f1c-b7bb-4a3a0ba5f298" ma:anchorId="00000000-0000-0000-0000-000000000000" ma:open="false" ma:isKeyword="false">
      <xsd:complexType>
        <xsd:sequence>
          <xsd:element ref="pc:Terms" minOccurs="0" maxOccurs="1"/>
        </xsd:sequence>
      </xsd:complexType>
    </xsd:element>
    <xsd:element name="No_x0020_Web_x0020_Index" ma:index="40" nillable="true" ma:displayName="No Web Index" ma:default="0" ma:internalName="No_x0020_Web_x0020_Index">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10" nillable="true" ma:displayName="Copyright" ma:hidden="true" ma:internalName="wic_System_Copyright"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09f450-3099-4ab0-9797-308ed8a26daf" elementFormDefault="qualified">
    <xsd:import namespace="http://schemas.microsoft.com/office/2006/documentManagement/types"/>
    <xsd:import namespace="http://schemas.microsoft.com/office/infopath/2007/PartnerControls"/>
    <xsd:element name="_dlc_DocId" ma:index="41" nillable="true" ma:displayName="Document ID Value" ma:description="The value of the document ID assigned to this item." ma:indexed="true" ma:internalName="_dlc_DocId" ma:readOnly="true">
      <xsd:simpleType>
        <xsd:restriction base="dms:Text"/>
      </xsd:simpleType>
    </xsd:element>
    <xsd:element name="_dlc_DocIdUrl" ma:index="4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9" ma:displayName="Author"/>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9043e53-a078-4fe1-9a97-1dc890974721">
      <Value>33</Value>
      <Value>29</Value>
      <Value>40</Value>
      <Value>21</Value>
      <Value>38</Value>
      <Value>97</Value>
    </TaxCatchAll>
    <Stop_x0020_publishing xmlns="b9043e53-a078-4fe1-9a97-1dc890974721" xsi:nil="true"/>
    <Region xmlns="b9043e53-a078-4fe1-9a97-1dc890974721" xsi:nil="true"/>
    <No_x0020_Web_x0020_Index xmlns="b9043e53-a078-4fe1-9a97-1dc890974721">false</No_x0020_Web_x0020_Index>
    <Published xmlns="b9043e53-a078-4fe1-9a97-1dc890974721">false</Published>
    <Start_x0020_publishing xmlns="b9043e53-a078-4fe1-9a97-1dc890974721" xsi:nil="true"/>
    <na442cf9b07645d39bff0c316c917a88 xmlns="b9043e53-a078-4fe1-9a97-1dc890974721">
      <Terms xmlns="http://schemas.microsoft.com/office/infopath/2007/PartnerControls"/>
    </na442cf9b07645d39bff0c316c917a88>
    <Level xmlns="b9043e53-a078-4fe1-9a97-1dc890974721" xsi:nil="true"/>
    <Availability xmlns="b9043e53-a078-4fe1-9a97-1dc890974721" xsi:nil="true"/>
    <_ExtendedDescription xmlns="http://schemas.microsoft.com/sharepoint/v3">Background In 2024 we fielded an online survey to a representative sample of 1,200 Australians aged 50-75 to elicit self-assessed membership of decision states for the purchase of lifetime income products. Our premise is that people move through a series of decision states - specifically from unaware, to aware, to interested, to capable - before they are in a position to make a decision about whether to choose a lifetime income product. We found that only 27% of our sample were aware, interested and capable of making a decision to choose a lifetime income product. Barriers to ‘awareness’ included a failure to plan for retirement and poor financial literacy, while ‘interest’ in longevity products was inhibited by misperceptions of the characteristics of lifetime income products compared with account-based pensions and poor longevity literacy (in terms of pessimism or confusion around subjective life expectancy and/or survival probabilities). The 27% of our sample who stated that they were capable and ready to make a decision had both good understanding of retirement product characteristics and longevity literacy. New research In this new research we focus on the role of longevity literacy as a means to motivate ‘interest’ in lifetime income products. Data collected in our 2024 study shows that, on average, people underestimate their life expectancy and survival probabilities, confirming previous research. It is therefore not surprising that those entering retirement are not ‘interested’ in a retirement income product that ensures a regular income for life, however long that life may be. Our aim is to identify information treatments which will enhance awareness and understanding (of the implications) of longevity – i.e., to improve longevity literacy. We conduct an online experimental survey to a representative sample of 1,400 Australians aged 50-75 to elicit ‘interest’ in lifetime income products. Survey participants are randomly assigning to seven treatment groups, each with different information scenarios designed to motivate ‘interest’ in finding out more about lifetime income products. The information treatments include one or more of the following: • Standard survey questions to elicit subjective life expectancy and subjective survival probabilities. • Life expectancy for a person the same age/gender from the Australian Life Tables (ALT). • Personalised life expectancy (modified from ALT using responses to survey questions on personal characteristics and behaviour). • Financial consequence information, which explains the financial implications of living long. Page 2 We also include a control group which receives no information. The experimental survey concludes with the collection of data on demographics, economic preferences, financial literacy and numeracy and other relevant covariates. This experimental set up will enable us to compare the effectiveness of alternative information formats to motivate ‘interest’ in learning more about lifetime income products. Our findings will inform communication strategies on longevity and lifetime income products for both public policy and industry practice. The survey will be fielded in Q4, 2024, with a draft paper summarising key results to be completed in early 2025. Alignment with the theme of the All Actuaries Summit 2025 This research and proposed presentation is closely aligned with the conference theme - ‘New Age: New Actuary’. Traditional actuarial research would assume that retirees are aware, interested and capable of choosing complex retirement products and would focus on product design. This research draws on insights from marketing, and experimental and behavioural economics as complements to sound actuarial knowledge, thus illustrating how the ‘new actuary’ with a multidisciplinary focus has the potential for greater societal impact.</_ExtendedDescription>
    <External-link xmlns="b9043e53-a078-4fe1-9a97-1dc890974721" xsi:nil="true"/>
    <c245b723492e46feb8c242c474f81c06 xmlns="b9043e53-a078-4fe1-9a97-1dc890974721">
      <Terms xmlns="http://schemas.microsoft.com/office/infopath/2007/PartnerControls">
        <TermInfo xmlns="http://schemas.microsoft.com/office/infopath/2007/PartnerControls">
          <TermName xmlns="http://schemas.microsoft.com/office/infopath/2007/PartnerControls">Past Event</TermName>
          <TermId xmlns="http://schemas.microsoft.com/office/infopath/2007/PartnerControls">81820cd3-45f0-44e5-97c3-ef5505ffe26e</TermId>
        </TermInfo>
        <TermInfo xmlns="http://schemas.microsoft.com/office/infopath/2007/PartnerControls">
          <TermName xmlns="http://schemas.microsoft.com/office/infopath/2007/PartnerControls">All Actuaries Summit</TermName>
          <TermId xmlns="http://schemas.microsoft.com/office/infopath/2007/PartnerControls">57ed7ee8-003a-406d-a47c-605a474390f3</TermId>
        </TermInfo>
      </Terms>
    </c245b723492e46feb8c242c474f81c06>
    <lbd57a3197f24a75a016012f8260598a xmlns="b9043e53-a078-4fe1-9a97-1dc890974721">
      <Terms xmlns="http://schemas.microsoft.com/office/infopath/2007/PartnerControls">
        <TermInfo xmlns="http://schemas.microsoft.com/office/infopath/2007/PartnerControls">
          <TermName xmlns="http://schemas.microsoft.com/office/infopath/2007/PartnerControls">Superannuation and Investments</TermName>
          <TermId xmlns="http://schemas.microsoft.com/office/infopath/2007/PartnerControls">c4023ceb-8694-42da-8304-ff16c412bbef</TermId>
        </TermInfo>
      </Terms>
    </lbd57a3197f24a75a016012f8260598a>
    <ifb2a14d9ef14379a3042bde0b0232b7 xmlns="b9043e53-a078-4fe1-9a97-1dc890974721">
      <Terms xmlns="http://schemas.microsoft.com/office/infopath/2007/PartnerControls">
        <TermInfo xmlns="http://schemas.microsoft.com/office/infopath/2007/PartnerControls">
          <TermName xmlns="http://schemas.microsoft.com/office/infopath/2007/PartnerControls">Presentation slides</TermName>
          <TermId xmlns="http://schemas.microsoft.com/office/infopath/2007/PartnerControls">82514a72-d478-4557-818e-561b0f30fbaf</TermId>
        </TermInfo>
      </Terms>
    </ifb2a14d9ef14379a3042bde0b0232b7>
    <g6881e4ce23a4b13a21acda1c762ef3b xmlns="b9043e53-a078-4fe1-9a97-1dc890974721">
      <Terms xmlns="http://schemas.microsoft.com/office/infopath/2007/PartnerControls">
        <TermInfo xmlns="http://schemas.microsoft.com/office/infopath/2007/PartnerControls">
          <TermName xmlns="http://schemas.microsoft.com/office/infopath/2007/PartnerControls">Major Events</TermName>
          <TermId xmlns="http://schemas.microsoft.com/office/infopath/2007/PartnerControls">741f9fd0-c1f0-4e98-ad79-70afc16eedf5</TermId>
        </TermInfo>
      </Terms>
    </g6881e4ce23a4b13a21acda1c762ef3b>
    <TaxCatchAllLabel xmlns="b9043e53-a078-4fe1-9a97-1dc890974721" xsi:nil="true"/>
    <Source_x0020_Document_x0020_ID xmlns="b9043e53-a078-4fe1-9a97-1dc890974721" xsi:nil="true"/>
    <Age_x0020_Group xmlns="b9043e53-a078-4fe1-9a97-1dc890974721" xsi:nil="true"/>
    <a1da6ed942364e6aa931c032ae078b9a xmlns="b9043e53-a078-4fe1-9a97-1dc890974721">
      <Terms xmlns="http://schemas.microsoft.com/office/infopath/2007/PartnerControls">
        <TermInfo xmlns="http://schemas.microsoft.com/office/infopath/2007/PartnerControls">
          <TermName xmlns="http://schemas.microsoft.com/office/infopath/2007/PartnerControls">Presentation Slides</TermName>
          <TermId xmlns="http://schemas.microsoft.com/office/infopath/2007/PartnerControls">d40094d7-41bb-4670-ae67-14554674b2a3</TermId>
        </TermInfo>
      </Terms>
    </a1da6ed942364e6aa931c032ae078b9a>
    <CPD xmlns="b9043e53-a078-4fe1-9a97-1dc890974721">1</CPD>
    <Membership xmlns="b9043e53-a078-4fe1-9a97-1dc890974721" xsi:nil="true"/>
    <DMS_Type xmlns="b9043e53-a078-4fe1-9a97-1dc890974721" xsi:nil="true"/>
    <CMS_x0020_Document_x0020_ID xmlns="b9043e53-a078-4fe1-9a97-1dc890974721" xsi:nil="true"/>
    <Created-Date xmlns="b9043e53-a078-4fe1-9a97-1dc890974721">2025-06-12T14:00:00+00:00</Created-Date>
    <wic_System_Copyright xmlns="http://schemas.microsoft.com/sharepoint/v3/fields" xsi:nil="true"/>
    <new-release-expiry xmlns="b9043e53-a078-4fe1-9a97-1dc890974721" xsi:nil="true"/>
    <_dlc_DocId xmlns="7c09f450-3099-4ab0-9797-308ed8a26daf">CE6YYQN64SX3-786882053-16281</_dlc_DocId>
    <_dlc_DocIdUrl xmlns="7c09f450-3099-4ab0-9797-308ed8a26daf">
      <Url>https://actuaries.sharepoint.com/sites/DMS/_layouts/15/DocIdRedir.aspx?ID=CE6YYQN64SX3-786882053-16281</Url>
      <Description>CE6YYQN64SX3-786882053-16281</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599de3cb-4d49-453d-b800-5d7115dc628a" ContentTypeId="0x0101005B474B5874136940B1FCFFA385B6F80C" PreviousValue="false"/>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2EFCD17-8338-414F-95BD-3F0D37F1E260}"/>
</file>

<file path=customXml/itemProps2.xml><?xml version="1.0" encoding="utf-8"?>
<ds:datastoreItem xmlns:ds="http://schemas.openxmlformats.org/officeDocument/2006/customXml" ds:itemID="{23A7F36D-13F6-4DF0-A1FA-99BF5BE8352E}">
  <ds:schemaRefs>
    <ds:schemaRef ds:uri="http://schemas.microsoft.com/office/2006/metadata/properties"/>
    <ds:schemaRef ds:uri="7e948e1f-1c1f-44ca-b8c3-272baaf9988d"/>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3138fe39-45e2-4243-b4f0-a56ce41f1c6e"/>
    <ds:schemaRef ds:uri="http://www.w3.org/XML/1998/namespace"/>
    <ds:schemaRef ds:uri="http://purl.org/dc/dcmitype/"/>
  </ds:schemaRefs>
</ds:datastoreItem>
</file>

<file path=customXml/itemProps3.xml><?xml version="1.0" encoding="utf-8"?>
<ds:datastoreItem xmlns:ds="http://schemas.openxmlformats.org/officeDocument/2006/customXml" ds:itemID="{D1C5BB3B-F372-43FF-9698-4AAF69CFC0DE}">
  <ds:schemaRefs>
    <ds:schemaRef ds:uri="http://schemas.microsoft.com/sharepoint/v3/contenttype/forms"/>
  </ds:schemaRefs>
</ds:datastoreItem>
</file>

<file path=customXml/itemProps4.xml><?xml version="1.0" encoding="utf-8"?>
<ds:datastoreItem xmlns:ds="http://schemas.openxmlformats.org/officeDocument/2006/customXml" ds:itemID="{091BC12D-8682-42D0-8B6D-6366280AF7D4}"/>
</file>

<file path=customXml/itemProps5.xml><?xml version="1.0" encoding="utf-8"?>
<ds:datastoreItem xmlns:ds="http://schemas.openxmlformats.org/officeDocument/2006/customXml" ds:itemID="{E4BFEA60-1BF4-42DC-82C8-2885562A2AEC}"/>
</file>

<file path=docProps/app.xml><?xml version="1.0" encoding="utf-8"?>
<Properties xmlns="http://schemas.openxmlformats.org/officeDocument/2006/extended-properties" xmlns:vt="http://schemas.openxmlformats.org/officeDocument/2006/docPropsVTypes">
  <Template/>
  <TotalTime>1421</TotalTime>
  <Words>3173</Words>
  <Application>Microsoft Office PowerPoint</Application>
  <PresentationFormat>Widescreen</PresentationFormat>
  <Paragraphs>567</Paragraphs>
  <Slides>38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ABC Oracle</vt:lpstr>
      <vt:lpstr>ABC Oracle Medium</vt:lpstr>
      <vt:lpstr>Arial</vt:lpstr>
      <vt:lpstr>Calibri</vt:lpstr>
      <vt:lpstr>Courier New</vt:lpstr>
      <vt:lpstr>Wingdings</vt:lpstr>
      <vt:lpstr>Office Theme</vt:lpstr>
      <vt:lpstr>Can Improving Longevity Literacy Motivate Interest In Life Annuities?</vt:lpstr>
      <vt:lpstr>PowerPoint Presentation</vt:lpstr>
      <vt:lpstr>Contents</vt:lpstr>
      <vt:lpstr>Annuity Puzzles in Australia</vt:lpstr>
      <vt:lpstr>The lifetime annuity market in Australia has always been small</vt:lpstr>
      <vt:lpstr>The Decision States Model provides a framework to consider ‘barriers’ to the purchase of annuities (lifetime income products) </vt:lpstr>
      <vt:lpstr>Around 2/3 of a representative sample of Australians aged 50-75 are unaware or not interested in annuities (lifetime income products)*</vt:lpstr>
      <vt:lpstr>Around 2/3 of a representative sample of Australians aged 50-75 are unaware or not interested in annuities (lifetime income products)*</vt:lpstr>
      <vt:lpstr>Longevity Literacy</vt:lpstr>
      <vt:lpstr>We explore the role of longevity literacy in building INTEREST in annuities (lifetime income products)</vt:lpstr>
      <vt:lpstr>Key research questions</vt:lpstr>
      <vt:lpstr>Experimental Design</vt:lpstr>
      <vt:lpstr>We conducted an online experimental survey to elicit INTEREST in annuities (lifetime income products)</vt:lpstr>
      <vt:lpstr>Experiment design</vt:lpstr>
      <vt:lpstr>Treatments 1 &amp; 2: Longevity Elicitation  </vt:lpstr>
      <vt:lpstr>Treatment 3: Financial Consequences Information</vt:lpstr>
      <vt:lpstr>Treatments 4,5,6 &amp; 7: Feedback – Provision of Longevity Information</vt:lpstr>
      <vt:lpstr>We created 17 groups from combinations of the 7 treatments – each participant sees a different combination of the longevity literacy treatments</vt:lpstr>
      <vt:lpstr>Participants were introduced to the Lifetime Income Product</vt:lpstr>
      <vt:lpstr>Preliminary Results</vt:lpstr>
      <vt:lpstr>On average participants were pessimistic about their life expectancy</vt:lpstr>
      <vt:lpstr>However, a large minority of participants updated their subjective life expectancy (and SSP) – mostly upward - following provision of ‘objective/personal ’ longevity information </vt:lpstr>
      <vt:lpstr>However, a large minority of participants updated their subjective life expectancy (and SSP) – mostly upward - following provision of ‘objective/personal ’ longevity information </vt:lpstr>
      <vt:lpstr>INTEREST in the lifetime income product higher where participants receive longevity information </vt:lpstr>
      <vt:lpstr>INTEREST in the lifetime income product higher where participants receive longevity information </vt:lpstr>
      <vt:lpstr>INTEREST in the lifetime income product higher where participants receive longevity information </vt:lpstr>
      <vt:lpstr>That provision of longevity information enhances INTEREST in lifetime income products is confirmed by regression analysis</vt:lpstr>
      <vt:lpstr>That provision of longevity information enhances INTEREST in lifetime income products is confirmed by regression analysis</vt:lpstr>
      <vt:lpstr>Similar results for SSP regressions</vt:lpstr>
      <vt:lpstr>Discussion</vt:lpstr>
      <vt:lpstr>Key takeaways</vt:lpstr>
      <vt:lpstr>Key takeaways</vt:lpstr>
      <vt:lpstr>References</vt:lpstr>
      <vt:lpstr>PowerPoint Presentation</vt:lpstr>
      <vt:lpstr>Extra slides</vt:lpstr>
      <vt:lpstr>Seven (7) Longevity Literacy Treatments</vt:lpstr>
      <vt:lpstr>Treatments 4 &amp; 5: Objective Longevity Information</vt:lpstr>
      <vt:lpstr>Treatments 6 &amp; 7: Personalised Longevity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Summit 2025: Improving Longevity Literacy to Motivate Interest in Lifetime Income Products</dc:title>
  <dc:creator>Hazel Bateman</dc:creator>
  <cp:lastModifiedBy>Hazel Bateman</cp:lastModifiedBy>
  <cp:revision>54</cp:revision>
  <cp:lastPrinted>2025-06-12T05:01:36Z</cp:lastPrinted>
  <dcterms:created xsi:type="dcterms:W3CDTF">2023-05-24T00:01:03Z</dcterms:created>
  <dcterms:modified xsi:type="dcterms:W3CDTF">2025-06-12T06:27:25Z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0x0101005B474B5874136940B1FCFFA385B6F80C00B91DFC3462D36342B5E9C63B1B6AF453</vt:lpwstr>
  </property>
  <property fmtid="{D5CDD505-2E9C-101B-9397-08002B2CF9AE}" pid="3" name="MediaServiceImageTags">
    <vt:lpwstr/>
  </property>
  <property fmtid="{D5CDD505-2E9C-101B-9397-08002B2CF9AE}" pid="4" name="_dlc_DocIdItemGuid">
    <vt:lpwstr>47c251c0-ddf7-4779-b69d-4e3b17b5f710</vt:lpwstr>
  </property>
  <property fmtid="{D5CDD505-2E9C-101B-9397-08002B2CF9AE}" pid="5" name="Prototype_Education_Programs">
    <vt:lpwstr/>
  </property>
  <property fmtid="{D5CDD505-2E9C-101B-9397-08002B2CF9AE}" pid="6" name="Prototype_CPD_Activity_Format">
    <vt:lpwstr>33;#Presentation Slides|d40094d7-41bb-4670-ae67-14554674b2a3</vt:lpwstr>
  </property>
  <property fmtid="{D5CDD505-2E9C-101B-9397-08002B2CF9AE}" pid="7" name="Prototype_Event_Types">
    <vt:lpwstr>38;#Major Events|741f9fd0-c1f0-4e98-ad79-70afc16eedf5</vt:lpwstr>
  </property>
  <property fmtid="{D5CDD505-2E9C-101B-9397-08002B2CF9AE}" pid="8" name="Prototype_Practice_Area">
    <vt:lpwstr>21;#Superannuation and Investments|c4023ceb-8694-42da-8304-ff16c412bbef</vt:lpwstr>
  </property>
  <property fmtid="{D5CDD505-2E9C-101B-9397-08002B2CF9AE}" pid="9" name="Prototype_Content_Types">
    <vt:lpwstr>29;#Presentation slides|82514a72-d478-4557-818e-561b0f30fbaf</vt:lpwstr>
  </property>
  <property fmtid="{D5CDD505-2E9C-101B-9397-08002B2CF9AE}" pid="10" name="Prototype_Tags">
    <vt:lpwstr>40;#Past Event|81820cd3-45f0-44e5-97c3-ef5505ffe26e;#97;#All Actuaries Summit|57ed7ee8-003a-406d-a47c-605a474390f3</vt:lpwstr>
  </property>
  <property fmtid="{D5CDD505-2E9C-101B-9397-08002B2CF9AE}" pid="11" name="lcf76f155ced4ddcb4097134ff3c332f">
    <vt:lpwstr/>
  </property>
</Properties>
</file>