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Lst>
  <p:notesMasterIdLst>
    <p:notesMasterId r:id="rId53"/>
  </p:notesMasterIdLst>
  <p:sldIdLst>
    <p:sldId id="280" r:id="rId5"/>
    <p:sldId id="1543" r:id="rId6"/>
    <p:sldId id="1548" r:id="rId7"/>
    <p:sldId id="1586" r:id="rId8"/>
    <p:sldId id="258" r:id="rId9"/>
    <p:sldId id="259" r:id="rId10"/>
    <p:sldId id="1554" r:id="rId11"/>
    <p:sldId id="1555" r:id="rId12"/>
    <p:sldId id="1556" r:id="rId13"/>
    <p:sldId id="1549" r:id="rId14"/>
    <p:sldId id="1558" r:id="rId15"/>
    <p:sldId id="1561" r:id="rId16"/>
    <p:sldId id="1562" r:id="rId17"/>
    <p:sldId id="1581" r:id="rId18"/>
    <p:sldId id="1550" r:id="rId19"/>
    <p:sldId id="1582" r:id="rId20"/>
    <p:sldId id="1583" r:id="rId21"/>
    <p:sldId id="1585" r:id="rId22"/>
    <p:sldId id="1588" r:id="rId23"/>
    <p:sldId id="1591" r:id="rId24"/>
    <p:sldId id="1592" r:id="rId25"/>
    <p:sldId id="1590" r:id="rId26"/>
    <p:sldId id="1593" r:id="rId27"/>
    <p:sldId id="1589" r:id="rId28"/>
    <p:sldId id="1598" r:id="rId29"/>
    <p:sldId id="1551" r:id="rId30"/>
    <p:sldId id="1602" r:id="rId31"/>
    <p:sldId id="1608" r:id="rId32"/>
    <p:sldId id="1605" r:id="rId33"/>
    <p:sldId id="1606" r:id="rId34"/>
    <p:sldId id="1610" r:id="rId35"/>
    <p:sldId id="1611" r:id="rId36"/>
    <p:sldId id="1614" r:id="rId37"/>
    <p:sldId id="1615" r:id="rId38"/>
    <p:sldId id="1616" r:id="rId39"/>
    <p:sldId id="1618" r:id="rId40"/>
    <p:sldId id="1619" r:id="rId41"/>
    <p:sldId id="1620" r:id="rId42"/>
    <p:sldId id="1552" r:id="rId43"/>
    <p:sldId id="1621" r:id="rId44"/>
    <p:sldId id="1623" r:id="rId45"/>
    <p:sldId id="1624" r:id="rId46"/>
    <p:sldId id="1625" r:id="rId47"/>
    <p:sldId id="1629" r:id="rId48"/>
    <p:sldId id="1630" r:id="rId49"/>
    <p:sldId id="1632" r:id="rId50"/>
    <p:sldId id="263" r:id="rId51"/>
    <p:sldId id="27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69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EDA66-4210-4F88-854D-EFF905F8786B}" v="3" dt="2025-06-06T09:13:19.9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5" autoAdjust="0"/>
    <p:restoredTop sz="80034" autoAdjust="0"/>
  </p:normalViewPr>
  <p:slideViewPr>
    <p:cSldViewPr snapToGrid="0">
      <p:cViewPr varScale="1">
        <p:scale>
          <a:sx n="78" d="100"/>
          <a:sy n="78" d="100"/>
        </p:scale>
        <p:origin x="750" y="84"/>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customXml" Target="../customXml/item5.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anie Dunn" userId="64d97a9a-2d9c-43cc-b107-55a3fbcc269f" providerId="ADAL" clId="{1FBEDA66-4210-4F88-854D-EFF905F8786B}"/>
    <pc:docChg chg="undo custSel addSld delSld modSld">
      <pc:chgData name="Melanie Dunn" userId="64d97a9a-2d9c-43cc-b107-55a3fbcc269f" providerId="ADAL" clId="{1FBEDA66-4210-4F88-854D-EFF905F8786B}" dt="2025-06-06T09:05:19.373" v="192" actId="6549"/>
      <pc:docMkLst>
        <pc:docMk/>
      </pc:docMkLst>
      <pc:sldChg chg="modSp mod modNotesTx">
        <pc:chgData name="Melanie Dunn" userId="64d97a9a-2d9c-43cc-b107-55a3fbcc269f" providerId="ADAL" clId="{1FBEDA66-4210-4F88-854D-EFF905F8786B}" dt="2025-06-06T09:04:13.936" v="164" actId="6549"/>
        <pc:sldMkLst>
          <pc:docMk/>
          <pc:sldMk cId="3632900465" sldId="258"/>
        </pc:sldMkLst>
        <pc:spChg chg="mod">
          <ac:chgData name="Melanie Dunn" userId="64d97a9a-2d9c-43cc-b107-55a3fbcc269f" providerId="ADAL" clId="{1FBEDA66-4210-4F88-854D-EFF905F8786B}" dt="2025-06-06T09:00:58.934" v="37" actId="20577"/>
          <ac:spMkLst>
            <pc:docMk/>
            <pc:sldMk cId="3632900465" sldId="258"/>
            <ac:spMk id="3" creationId="{578EAAE7-0573-D688-E79B-689FE151F744}"/>
          </ac:spMkLst>
        </pc:spChg>
      </pc:sldChg>
      <pc:sldChg chg="modNotesTx">
        <pc:chgData name="Melanie Dunn" userId="64d97a9a-2d9c-43cc-b107-55a3fbcc269f" providerId="ADAL" clId="{1FBEDA66-4210-4F88-854D-EFF905F8786B}" dt="2025-06-06T09:04:06.134" v="161" actId="6549"/>
        <pc:sldMkLst>
          <pc:docMk/>
          <pc:sldMk cId="2477040264" sldId="1543"/>
        </pc:sldMkLst>
      </pc:sldChg>
      <pc:sldChg chg="modNotesTx">
        <pc:chgData name="Melanie Dunn" userId="64d97a9a-2d9c-43cc-b107-55a3fbcc269f" providerId="ADAL" clId="{1FBEDA66-4210-4F88-854D-EFF905F8786B}" dt="2025-06-06T09:04:08.255" v="162" actId="6549"/>
        <pc:sldMkLst>
          <pc:docMk/>
          <pc:sldMk cId="3465562853" sldId="1548"/>
        </pc:sldMkLst>
      </pc:sldChg>
      <pc:sldChg chg="modNotesTx">
        <pc:chgData name="Melanie Dunn" userId="64d97a9a-2d9c-43cc-b107-55a3fbcc269f" providerId="ADAL" clId="{1FBEDA66-4210-4F88-854D-EFF905F8786B}" dt="2025-06-06T09:04:17.089" v="165" actId="6549"/>
        <pc:sldMkLst>
          <pc:docMk/>
          <pc:sldMk cId="1821558166" sldId="1554"/>
        </pc:sldMkLst>
      </pc:sldChg>
      <pc:sldChg chg="modNotesTx">
        <pc:chgData name="Melanie Dunn" userId="64d97a9a-2d9c-43cc-b107-55a3fbcc269f" providerId="ADAL" clId="{1FBEDA66-4210-4F88-854D-EFF905F8786B}" dt="2025-06-06T09:04:18.728" v="166" actId="6549"/>
        <pc:sldMkLst>
          <pc:docMk/>
          <pc:sldMk cId="3125886131" sldId="1555"/>
        </pc:sldMkLst>
      </pc:sldChg>
      <pc:sldChg chg="modNotesTx">
        <pc:chgData name="Melanie Dunn" userId="64d97a9a-2d9c-43cc-b107-55a3fbcc269f" providerId="ADAL" clId="{1FBEDA66-4210-4F88-854D-EFF905F8786B}" dt="2025-06-06T09:04:20.539" v="167" actId="6549"/>
        <pc:sldMkLst>
          <pc:docMk/>
          <pc:sldMk cId="3819154361" sldId="1556"/>
        </pc:sldMkLst>
      </pc:sldChg>
      <pc:sldChg chg="del">
        <pc:chgData name="Melanie Dunn" userId="64d97a9a-2d9c-43cc-b107-55a3fbcc269f" providerId="ADAL" clId="{1FBEDA66-4210-4F88-854D-EFF905F8786B}" dt="2025-06-06T08:58:49.386" v="0" actId="47"/>
        <pc:sldMkLst>
          <pc:docMk/>
          <pc:sldMk cId="3199907054" sldId="1557"/>
        </pc:sldMkLst>
      </pc:sldChg>
      <pc:sldChg chg="modNotesTx">
        <pc:chgData name="Melanie Dunn" userId="64d97a9a-2d9c-43cc-b107-55a3fbcc269f" providerId="ADAL" clId="{1FBEDA66-4210-4F88-854D-EFF905F8786B}" dt="2025-06-06T09:04:24.589" v="168" actId="6549"/>
        <pc:sldMkLst>
          <pc:docMk/>
          <pc:sldMk cId="402295474" sldId="1558"/>
        </pc:sldMkLst>
      </pc:sldChg>
      <pc:sldChg chg="del">
        <pc:chgData name="Melanie Dunn" userId="64d97a9a-2d9c-43cc-b107-55a3fbcc269f" providerId="ADAL" clId="{1FBEDA66-4210-4F88-854D-EFF905F8786B}" dt="2025-06-06T08:58:51.012" v="1" actId="47"/>
        <pc:sldMkLst>
          <pc:docMk/>
          <pc:sldMk cId="158807590" sldId="1560"/>
        </pc:sldMkLst>
      </pc:sldChg>
      <pc:sldChg chg="modNotesTx">
        <pc:chgData name="Melanie Dunn" userId="64d97a9a-2d9c-43cc-b107-55a3fbcc269f" providerId="ADAL" clId="{1FBEDA66-4210-4F88-854D-EFF905F8786B}" dt="2025-06-06T09:04:27.608" v="169" actId="6549"/>
        <pc:sldMkLst>
          <pc:docMk/>
          <pc:sldMk cId="1847572150" sldId="1561"/>
        </pc:sldMkLst>
      </pc:sldChg>
      <pc:sldChg chg="modNotesTx">
        <pc:chgData name="Melanie Dunn" userId="64d97a9a-2d9c-43cc-b107-55a3fbcc269f" providerId="ADAL" clId="{1FBEDA66-4210-4F88-854D-EFF905F8786B}" dt="2025-06-06T09:04:29.602" v="170" actId="6549"/>
        <pc:sldMkLst>
          <pc:docMk/>
          <pc:sldMk cId="1121504319" sldId="1562"/>
        </pc:sldMkLst>
      </pc:sldChg>
      <pc:sldChg chg="modNotesTx">
        <pc:chgData name="Melanie Dunn" userId="64d97a9a-2d9c-43cc-b107-55a3fbcc269f" providerId="ADAL" clId="{1FBEDA66-4210-4F88-854D-EFF905F8786B}" dt="2025-06-06T09:04:31.417" v="171" actId="6549"/>
        <pc:sldMkLst>
          <pc:docMk/>
          <pc:sldMk cId="419120799" sldId="1581"/>
        </pc:sldMkLst>
      </pc:sldChg>
      <pc:sldChg chg="modNotesTx">
        <pc:chgData name="Melanie Dunn" userId="64d97a9a-2d9c-43cc-b107-55a3fbcc269f" providerId="ADAL" clId="{1FBEDA66-4210-4F88-854D-EFF905F8786B}" dt="2025-06-06T09:04:34.542" v="172" actId="6549"/>
        <pc:sldMkLst>
          <pc:docMk/>
          <pc:sldMk cId="3383983048" sldId="1582"/>
        </pc:sldMkLst>
      </pc:sldChg>
      <pc:sldChg chg="modNotesTx">
        <pc:chgData name="Melanie Dunn" userId="64d97a9a-2d9c-43cc-b107-55a3fbcc269f" providerId="ADAL" clId="{1FBEDA66-4210-4F88-854D-EFF905F8786B}" dt="2025-06-06T09:04:36.601" v="173" actId="6549"/>
        <pc:sldMkLst>
          <pc:docMk/>
          <pc:sldMk cId="564358375" sldId="1583"/>
        </pc:sldMkLst>
      </pc:sldChg>
      <pc:sldChg chg="add del">
        <pc:chgData name="Melanie Dunn" userId="64d97a9a-2d9c-43cc-b107-55a3fbcc269f" providerId="ADAL" clId="{1FBEDA66-4210-4F88-854D-EFF905F8786B}" dt="2025-06-06T08:58:57.505" v="4" actId="47"/>
        <pc:sldMkLst>
          <pc:docMk/>
          <pc:sldMk cId="4173261200" sldId="1584"/>
        </pc:sldMkLst>
      </pc:sldChg>
      <pc:sldChg chg="modNotesTx">
        <pc:chgData name="Melanie Dunn" userId="64d97a9a-2d9c-43cc-b107-55a3fbcc269f" providerId="ADAL" clId="{1FBEDA66-4210-4F88-854D-EFF905F8786B}" dt="2025-06-06T09:04:38.652" v="174" actId="6549"/>
        <pc:sldMkLst>
          <pc:docMk/>
          <pc:sldMk cId="1279405358" sldId="1585"/>
        </pc:sldMkLst>
      </pc:sldChg>
      <pc:sldChg chg="modNotesTx">
        <pc:chgData name="Melanie Dunn" userId="64d97a9a-2d9c-43cc-b107-55a3fbcc269f" providerId="ADAL" clId="{1FBEDA66-4210-4F88-854D-EFF905F8786B}" dt="2025-06-06T09:04:12.106" v="163" actId="6549"/>
        <pc:sldMkLst>
          <pc:docMk/>
          <pc:sldMk cId="1950047419" sldId="1586"/>
        </pc:sldMkLst>
      </pc:sldChg>
      <pc:sldChg chg="del">
        <pc:chgData name="Melanie Dunn" userId="64d97a9a-2d9c-43cc-b107-55a3fbcc269f" providerId="ADAL" clId="{1FBEDA66-4210-4F88-854D-EFF905F8786B}" dt="2025-06-06T08:59:03.340" v="7" actId="47"/>
        <pc:sldMkLst>
          <pc:docMk/>
          <pc:sldMk cId="2816751992" sldId="1594"/>
        </pc:sldMkLst>
      </pc:sldChg>
      <pc:sldChg chg="del">
        <pc:chgData name="Melanie Dunn" userId="64d97a9a-2d9c-43cc-b107-55a3fbcc269f" providerId="ADAL" clId="{1FBEDA66-4210-4F88-854D-EFF905F8786B}" dt="2025-06-06T08:59:01.546" v="5" actId="47"/>
        <pc:sldMkLst>
          <pc:docMk/>
          <pc:sldMk cId="4065047851" sldId="1595"/>
        </pc:sldMkLst>
      </pc:sldChg>
      <pc:sldChg chg="del">
        <pc:chgData name="Melanie Dunn" userId="64d97a9a-2d9c-43cc-b107-55a3fbcc269f" providerId="ADAL" clId="{1FBEDA66-4210-4F88-854D-EFF905F8786B}" dt="2025-06-06T08:59:04.604" v="9" actId="47"/>
        <pc:sldMkLst>
          <pc:docMk/>
          <pc:sldMk cId="2354886542" sldId="1596"/>
        </pc:sldMkLst>
      </pc:sldChg>
      <pc:sldChg chg="del">
        <pc:chgData name="Melanie Dunn" userId="64d97a9a-2d9c-43cc-b107-55a3fbcc269f" providerId="ADAL" clId="{1FBEDA66-4210-4F88-854D-EFF905F8786B}" dt="2025-06-06T08:59:05.938" v="10" actId="47"/>
        <pc:sldMkLst>
          <pc:docMk/>
          <pc:sldMk cId="981202145" sldId="1597"/>
        </pc:sldMkLst>
      </pc:sldChg>
      <pc:sldChg chg="del">
        <pc:chgData name="Melanie Dunn" userId="64d97a9a-2d9c-43cc-b107-55a3fbcc269f" providerId="ADAL" clId="{1FBEDA66-4210-4F88-854D-EFF905F8786B}" dt="2025-06-06T08:59:02.794" v="6" actId="47"/>
        <pc:sldMkLst>
          <pc:docMk/>
          <pc:sldMk cId="2006714258" sldId="1599"/>
        </pc:sldMkLst>
      </pc:sldChg>
      <pc:sldChg chg="del">
        <pc:chgData name="Melanie Dunn" userId="64d97a9a-2d9c-43cc-b107-55a3fbcc269f" providerId="ADAL" clId="{1FBEDA66-4210-4F88-854D-EFF905F8786B}" dt="2025-06-06T08:59:03.915" v="8" actId="47"/>
        <pc:sldMkLst>
          <pc:docMk/>
          <pc:sldMk cId="3745089419" sldId="1600"/>
        </pc:sldMkLst>
      </pc:sldChg>
      <pc:sldChg chg="modNotesTx">
        <pc:chgData name="Melanie Dunn" userId="64d97a9a-2d9c-43cc-b107-55a3fbcc269f" providerId="ADAL" clId="{1FBEDA66-4210-4F88-854D-EFF905F8786B}" dt="2025-06-06T09:04:48.040" v="175" actId="6549"/>
        <pc:sldMkLst>
          <pc:docMk/>
          <pc:sldMk cId="3866371006" sldId="1602"/>
        </pc:sldMkLst>
      </pc:sldChg>
      <pc:sldChg chg="modNotesTx">
        <pc:chgData name="Melanie Dunn" userId="64d97a9a-2d9c-43cc-b107-55a3fbcc269f" providerId="ADAL" clId="{1FBEDA66-4210-4F88-854D-EFF905F8786B}" dt="2025-06-06T09:04:52.130" v="177" actId="6549"/>
        <pc:sldMkLst>
          <pc:docMk/>
          <pc:sldMk cId="160841067" sldId="1605"/>
        </pc:sldMkLst>
      </pc:sldChg>
      <pc:sldChg chg="modNotesTx">
        <pc:chgData name="Melanie Dunn" userId="64d97a9a-2d9c-43cc-b107-55a3fbcc269f" providerId="ADAL" clId="{1FBEDA66-4210-4F88-854D-EFF905F8786B}" dt="2025-06-06T09:04:53.786" v="178" actId="6549"/>
        <pc:sldMkLst>
          <pc:docMk/>
          <pc:sldMk cId="3763910716" sldId="1606"/>
        </pc:sldMkLst>
      </pc:sldChg>
      <pc:sldChg chg="modNotesTx">
        <pc:chgData name="Melanie Dunn" userId="64d97a9a-2d9c-43cc-b107-55a3fbcc269f" providerId="ADAL" clId="{1FBEDA66-4210-4F88-854D-EFF905F8786B}" dt="2025-06-06T09:04:49.679" v="176" actId="6549"/>
        <pc:sldMkLst>
          <pc:docMk/>
          <pc:sldMk cId="1556578042" sldId="1608"/>
        </pc:sldMkLst>
      </pc:sldChg>
      <pc:sldChg chg="modNotesTx">
        <pc:chgData name="Melanie Dunn" userId="64d97a9a-2d9c-43cc-b107-55a3fbcc269f" providerId="ADAL" clId="{1FBEDA66-4210-4F88-854D-EFF905F8786B}" dt="2025-06-06T09:04:55.540" v="179" actId="6549"/>
        <pc:sldMkLst>
          <pc:docMk/>
          <pc:sldMk cId="1198900448" sldId="1610"/>
        </pc:sldMkLst>
      </pc:sldChg>
      <pc:sldChg chg="modNotesTx">
        <pc:chgData name="Melanie Dunn" userId="64d97a9a-2d9c-43cc-b107-55a3fbcc269f" providerId="ADAL" clId="{1FBEDA66-4210-4F88-854D-EFF905F8786B}" dt="2025-06-06T09:04:57.246" v="180" actId="6549"/>
        <pc:sldMkLst>
          <pc:docMk/>
          <pc:sldMk cId="1658741993" sldId="1611"/>
        </pc:sldMkLst>
      </pc:sldChg>
      <pc:sldChg chg="modNotesTx">
        <pc:chgData name="Melanie Dunn" userId="64d97a9a-2d9c-43cc-b107-55a3fbcc269f" providerId="ADAL" clId="{1FBEDA66-4210-4F88-854D-EFF905F8786B}" dt="2025-06-06T09:04:59" v="181" actId="6549"/>
        <pc:sldMkLst>
          <pc:docMk/>
          <pc:sldMk cId="2249951719" sldId="1614"/>
        </pc:sldMkLst>
      </pc:sldChg>
      <pc:sldChg chg="modNotesTx">
        <pc:chgData name="Melanie Dunn" userId="64d97a9a-2d9c-43cc-b107-55a3fbcc269f" providerId="ADAL" clId="{1FBEDA66-4210-4F88-854D-EFF905F8786B}" dt="2025-06-06T09:05:00.722" v="182" actId="6549"/>
        <pc:sldMkLst>
          <pc:docMk/>
          <pc:sldMk cId="3549380510" sldId="1615"/>
        </pc:sldMkLst>
      </pc:sldChg>
      <pc:sldChg chg="modNotesTx">
        <pc:chgData name="Melanie Dunn" userId="64d97a9a-2d9c-43cc-b107-55a3fbcc269f" providerId="ADAL" clId="{1FBEDA66-4210-4F88-854D-EFF905F8786B}" dt="2025-06-06T09:05:02.492" v="183" actId="6549"/>
        <pc:sldMkLst>
          <pc:docMk/>
          <pc:sldMk cId="1727600904" sldId="1616"/>
        </pc:sldMkLst>
      </pc:sldChg>
      <pc:sldChg chg="modNotesTx">
        <pc:chgData name="Melanie Dunn" userId="64d97a9a-2d9c-43cc-b107-55a3fbcc269f" providerId="ADAL" clId="{1FBEDA66-4210-4F88-854D-EFF905F8786B}" dt="2025-06-06T09:05:04.259" v="184" actId="6549"/>
        <pc:sldMkLst>
          <pc:docMk/>
          <pc:sldMk cId="2161058697" sldId="1618"/>
        </pc:sldMkLst>
      </pc:sldChg>
      <pc:sldChg chg="modNotesTx">
        <pc:chgData name="Melanie Dunn" userId="64d97a9a-2d9c-43cc-b107-55a3fbcc269f" providerId="ADAL" clId="{1FBEDA66-4210-4F88-854D-EFF905F8786B}" dt="2025-06-06T09:05:05.980" v="185" actId="6549"/>
        <pc:sldMkLst>
          <pc:docMk/>
          <pc:sldMk cId="1431380468" sldId="1619"/>
        </pc:sldMkLst>
      </pc:sldChg>
      <pc:sldChg chg="modNotesTx">
        <pc:chgData name="Melanie Dunn" userId="64d97a9a-2d9c-43cc-b107-55a3fbcc269f" providerId="ADAL" clId="{1FBEDA66-4210-4F88-854D-EFF905F8786B}" dt="2025-06-06T09:05:07.645" v="186" actId="6549"/>
        <pc:sldMkLst>
          <pc:docMk/>
          <pc:sldMk cId="1998308495" sldId="1620"/>
        </pc:sldMkLst>
      </pc:sldChg>
      <pc:sldChg chg="modNotesTx">
        <pc:chgData name="Melanie Dunn" userId="64d97a9a-2d9c-43cc-b107-55a3fbcc269f" providerId="ADAL" clId="{1FBEDA66-4210-4F88-854D-EFF905F8786B}" dt="2025-06-06T09:05:10.098" v="187" actId="6549"/>
        <pc:sldMkLst>
          <pc:docMk/>
          <pc:sldMk cId="2251471229" sldId="1621"/>
        </pc:sldMkLst>
      </pc:sldChg>
      <pc:sldChg chg="modNotesTx">
        <pc:chgData name="Melanie Dunn" userId="64d97a9a-2d9c-43cc-b107-55a3fbcc269f" providerId="ADAL" clId="{1FBEDA66-4210-4F88-854D-EFF905F8786B}" dt="2025-06-06T09:05:12.230" v="188" actId="6549"/>
        <pc:sldMkLst>
          <pc:docMk/>
          <pc:sldMk cId="71040338" sldId="1623"/>
        </pc:sldMkLst>
      </pc:sldChg>
      <pc:sldChg chg="modNotesTx">
        <pc:chgData name="Melanie Dunn" userId="64d97a9a-2d9c-43cc-b107-55a3fbcc269f" providerId="ADAL" clId="{1FBEDA66-4210-4F88-854D-EFF905F8786B}" dt="2025-06-06T09:05:13.860" v="189" actId="6549"/>
        <pc:sldMkLst>
          <pc:docMk/>
          <pc:sldMk cId="1517000836" sldId="1624"/>
        </pc:sldMkLst>
      </pc:sldChg>
      <pc:sldChg chg="modNotesTx">
        <pc:chgData name="Melanie Dunn" userId="64d97a9a-2d9c-43cc-b107-55a3fbcc269f" providerId="ADAL" clId="{1FBEDA66-4210-4F88-854D-EFF905F8786B}" dt="2025-06-06T09:05:15.776" v="190" actId="6549"/>
        <pc:sldMkLst>
          <pc:docMk/>
          <pc:sldMk cId="2116367264" sldId="1625"/>
        </pc:sldMkLst>
      </pc:sldChg>
      <pc:sldChg chg="addSp delSp modSp mod modNotesTx">
        <pc:chgData name="Melanie Dunn" userId="64d97a9a-2d9c-43cc-b107-55a3fbcc269f" providerId="ADAL" clId="{1FBEDA66-4210-4F88-854D-EFF905F8786B}" dt="2025-06-06T09:05:17.468" v="191" actId="6549"/>
        <pc:sldMkLst>
          <pc:docMk/>
          <pc:sldMk cId="2286832937" sldId="1629"/>
        </pc:sldMkLst>
        <pc:spChg chg="mod">
          <ac:chgData name="Melanie Dunn" userId="64d97a9a-2d9c-43cc-b107-55a3fbcc269f" providerId="ADAL" clId="{1FBEDA66-4210-4F88-854D-EFF905F8786B}" dt="2025-06-06T09:03:16.745" v="148" actId="20577"/>
          <ac:spMkLst>
            <pc:docMk/>
            <pc:sldMk cId="2286832937" sldId="1629"/>
            <ac:spMk id="5" creationId="{8E37C25C-B03E-95C5-055E-FA02B413AC16}"/>
          </ac:spMkLst>
        </pc:spChg>
        <pc:spChg chg="mod">
          <ac:chgData name="Melanie Dunn" userId="64d97a9a-2d9c-43cc-b107-55a3fbcc269f" providerId="ADAL" clId="{1FBEDA66-4210-4F88-854D-EFF905F8786B}" dt="2025-06-06T09:03:50.409" v="160" actId="207"/>
          <ac:spMkLst>
            <pc:docMk/>
            <pc:sldMk cId="2286832937" sldId="1629"/>
            <ac:spMk id="13" creationId="{6EE616B6-D533-CCAA-BCC5-2004789BFB93}"/>
          </ac:spMkLst>
        </pc:spChg>
        <pc:spChg chg="add mod">
          <ac:chgData name="Melanie Dunn" userId="64d97a9a-2d9c-43cc-b107-55a3fbcc269f" providerId="ADAL" clId="{1FBEDA66-4210-4F88-854D-EFF905F8786B}" dt="2025-06-06T09:03:48.880" v="159" actId="207"/>
          <ac:spMkLst>
            <pc:docMk/>
            <pc:sldMk cId="2286832937" sldId="1629"/>
            <ac:spMk id="17" creationId="{5FF1D8EB-8C21-27DF-A682-FB5F18CCD576}"/>
          </ac:spMkLst>
        </pc:spChg>
        <pc:picChg chg="del">
          <ac:chgData name="Melanie Dunn" userId="64d97a9a-2d9c-43cc-b107-55a3fbcc269f" providerId="ADAL" clId="{1FBEDA66-4210-4F88-854D-EFF905F8786B}" dt="2025-06-06T09:01:48.923" v="38" actId="478"/>
          <ac:picMkLst>
            <pc:docMk/>
            <pc:sldMk cId="2286832937" sldId="1629"/>
            <ac:picMk id="7" creationId="{8A474A14-56D2-2B61-0793-533C0EFF18F3}"/>
          </ac:picMkLst>
        </pc:picChg>
        <pc:picChg chg="mod modCrop">
          <ac:chgData name="Melanie Dunn" userId="64d97a9a-2d9c-43cc-b107-55a3fbcc269f" providerId="ADAL" clId="{1FBEDA66-4210-4F88-854D-EFF905F8786B}" dt="2025-06-06T09:03:37.349" v="158" actId="1076"/>
          <ac:picMkLst>
            <pc:docMk/>
            <pc:sldMk cId="2286832937" sldId="1629"/>
            <ac:picMk id="10" creationId="{BF347506-1C0D-AF43-F452-BCD233EDB99B}"/>
          </ac:picMkLst>
        </pc:picChg>
        <pc:picChg chg="mod">
          <ac:chgData name="Melanie Dunn" userId="64d97a9a-2d9c-43cc-b107-55a3fbcc269f" providerId="ADAL" clId="{1FBEDA66-4210-4F88-854D-EFF905F8786B}" dt="2025-06-06T09:03:32.967" v="157" actId="1036"/>
          <ac:picMkLst>
            <pc:docMk/>
            <pc:sldMk cId="2286832937" sldId="1629"/>
            <ac:picMk id="12" creationId="{22EAE94D-9624-985E-546A-EB0AA085C677}"/>
          </ac:picMkLst>
        </pc:picChg>
        <pc:picChg chg="add mod modCrop">
          <ac:chgData name="Melanie Dunn" userId="64d97a9a-2d9c-43cc-b107-55a3fbcc269f" providerId="ADAL" clId="{1FBEDA66-4210-4F88-854D-EFF905F8786B}" dt="2025-06-06T09:02:19.050" v="50" actId="1076"/>
          <ac:picMkLst>
            <pc:docMk/>
            <pc:sldMk cId="2286832937" sldId="1629"/>
            <ac:picMk id="16" creationId="{B1712AE0-69BF-9831-1BF9-0CF24532B8BF}"/>
          </ac:picMkLst>
        </pc:picChg>
      </pc:sldChg>
      <pc:sldChg chg="modNotesTx">
        <pc:chgData name="Melanie Dunn" userId="64d97a9a-2d9c-43cc-b107-55a3fbcc269f" providerId="ADAL" clId="{1FBEDA66-4210-4F88-854D-EFF905F8786B}" dt="2025-06-06T09:05:19.373" v="192" actId="6549"/>
        <pc:sldMkLst>
          <pc:docMk/>
          <pc:sldMk cId="712842027" sldId="163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Modelling\RetirementModelling_AB476_v2.xlsm"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AU" sz="1600" b="1">
                <a:solidFill>
                  <a:schemeClr val="tx1"/>
                </a:solidFill>
              </a:rPr>
              <a:t>Likelihood</a:t>
            </a:r>
            <a:r>
              <a:rPr lang="en-AU" sz="1600" b="1" baseline="0">
                <a:solidFill>
                  <a:schemeClr val="tx1"/>
                </a:solidFill>
              </a:rPr>
              <a:t> of living to each exact age: Female age 65</a:t>
            </a:r>
            <a:endParaRPr lang="en-AU" sz="1600" b="1">
              <a:solidFill>
                <a:schemeClr val="tx1"/>
              </a:solidFill>
            </a:endParaRPr>
          </a:p>
        </c:rich>
      </c:tx>
      <c:layout>
        <c:manualLayout>
          <c:xMode val="edge"/>
          <c:yMode val="edge"/>
          <c:x val="0.21332211239090612"/>
          <c:y val="3.6211604650254353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AU"/>
        </a:p>
      </c:txPr>
    </c:title>
    <c:autoTitleDeleted val="0"/>
    <c:plotArea>
      <c:layout>
        <c:manualLayout>
          <c:layoutTarget val="inner"/>
          <c:xMode val="edge"/>
          <c:yMode val="edge"/>
          <c:x val="6.8278054236669106E-2"/>
          <c:y val="0.13475550529918298"/>
          <c:w val="0.89849189217722791"/>
          <c:h val="0.75469053786861162"/>
        </c:manualLayout>
      </c:layout>
      <c:barChart>
        <c:barDir val="col"/>
        <c:grouping val="clustered"/>
        <c:varyColors val="0"/>
        <c:ser>
          <c:idx val="0"/>
          <c:order val="0"/>
          <c:spPr>
            <a:solidFill>
              <a:schemeClr val="accent1"/>
            </a:solidFill>
            <a:ln>
              <a:noFill/>
            </a:ln>
            <a:effectLst/>
          </c:spPr>
          <c:invertIfNegative val="0"/>
          <c:dPt>
            <c:idx val="10"/>
            <c:invertIfNegative val="0"/>
            <c:bubble3D val="0"/>
            <c:spPr>
              <a:solidFill>
                <a:schemeClr val="accent1"/>
              </a:solidFill>
              <a:ln>
                <a:noFill/>
              </a:ln>
              <a:effectLst/>
            </c:spPr>
            <c:extLst>
              <c:ext xmlns:c16="http://schemas.microsoft.com/office/drawing/2014/chart" uri="{C3380CC4-5D6E-409C-BE32-E72D297353CC}">
                <c16:uniqueId val="{00000001-2EB4-4707-9483-D35120073CBB}"/>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07-2EB4-4707-9483-D35120073CBB}"/>
              </c:ext>
            </c:extLst>
          </c:dPt>
          <c:dPt>
            <c:idx val="25"/>
            <c:invertIfNegative val="0"/>
            <c:bubble3D val="0"/>
            <c:spPr>
              <a:solidFill>
                <a:schemeClr val="accent1">
                  <a:lumMod val="60000"/>
                  <a:lumOff val="40000"/>
                </a:schemeClr>
              </a:solidFill>
              <a:ln>
                <a:solidFill>
                  <a:schemeClr val="accent1">
                    <a:lumMod val="20000"/>
                    <a:lumOff val="80000"/>
                  </a:schemeClr>
                </a:solidFill>
              </a:ln>
              <a:effectLst/>
            </c:spPr>
            <c:extLst>
              <c:ext xmlns:c16="http://schemas.microsoft.com/office/drawing/2014/chart" uri="{C3380CC4-5D6E-409C-BE32-E72D297353CC}">
                <c16:uniqueId val="{00000003-2EB4-4707-9483-D35120073CBB}"/>
              </c:ext>
            </c:extLst>
          </c:dPt>
          <c:dPt>
            <c:idx val="37"/>
            <c:invertIfNegative val="0"/>
            <c:bubble3D val="0"/>
            <c:spPr>
              <a:solidFill>
                <a:schemeClr val="accent4"/>
              </a:solidFill>
              <a:ln>
                <a:noFill/>
              </a:ln>
              <a:effectLst/>
            </c:spPr>
            <c:extLst>
              <c:ext xmlns:c16="http://schemas.microsoft.com/office/drawing/2014/chart" uri="{C3380CC4-5D6E-409C-BE32-E72D297353CC}">
                <c16:uniqueId val="{00000005-2EB4-4707-9483-D35120073CBB}"/>
              </c:ext>
            </c:extLst>
          </c:dPt>
          <c:cat>
            <c:numRef>
              <c:f>'Mortality Charts'!$P$7:$P$52</c:f>
              <c:numCache>
                <c:formatCode>General</c:formatCode>
                <c:ptCount val="46"/>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pt idx="33">
                  <c:v>98</c:v>
                </c:pt>
                <c:pt idx="34">
                  <c:v>99</c:v>
                </c:pt>
                <c:pt idx="35">
                  <c:v>100</c:v>
                </c:pt>
                <c:pt idx="36">
                  <c:v>101</c:v>
                </c:pt>
                <c:pt idx="37">
                  <c:v>102</c:v>
                </c:pt>
                <c:pt idx="38">
                  <c:v>103</c:v>
                </c:pt>
                <c:pt idx="39">
                  <c:v>104</c:v>
                </c:pt>
                <c:pt idx="40">
                  <c:v>105</c:v>
                </c:pt>
                <c:pt idx="41">
                  <c:v>106</c:v>
                </c:pt>
                <c:pt idx="42">
                  <c:v>107</c:v>
                </c:pt>
                <c:pt idx="43">
                  <c:v>108</c:v>
                </c:pt>
                <c:pt idx="44">
                  <c:v>109</c:v>
                </c:pt>
                <c:pt idx="45">
                  <c:v>110</c:v>
                </c:pt>
              </c:numCache>
            </c:numRef>
          </c:cat>
          <c:val>
            <c:numRef>
              <c:f>'Mortality Charts'!$T$7:$T$52</c:f>
              <c:numCache>
                <c:formatCode>0.00000</c:formatCode>
                <c:ptCount val="46"/>
                <c:pt idx="0">
                  <c:v>5.0785791811379256E-3</c:v>
                </c:pt>
                <c:pt idx="1">
                  <c:v>5.3401187945816388E-3</c:v>
                </c:pt>
                <c:pt idx="2">
                  <c:v>5.6362596809586343E-3</c:v>
                </c:pt>
                <c:pt idx="3">
                  <c:v>6.0736676952588839E-3</c:v>
                </c:pt>
                <c:pt idx="4">
                  <c:v>6.5956698994085374E-3</c:v>
                </c:pt>
                <c:pt idx="5">
                  <c:v>7.1175027300251562E-3</c:v>
                </c:pt>
                <c:pt idx="6">
                  <c:v>7.6499643115178371E-3</c:v>
                </c:pt>
                <c:pt idx="7">
                  <c:v>8.2291596892981895E-3</c:v>
                </c:pt>
                <c:pt idx="8">
                  <c:v>8.8913735234149912E-3</c:v>
                </c:pt>
                <c:pt idx="9">
                  <c:v>9.6631050323609888E-3</c:v>
                </c:pt>
                <c:pt idx="10">
                  <c:v>1.0564917257635758E-2</c:v>
                </c:pt>
                <c:pt idx="11">
                  <c:v>1.1606709485635192E-2</c:v>
                </c:pt>
                <c:pt idx="12">
                  <c:v>1.2798999650894857E-2</c:v>
                </c:pt>
                <c:pt idx="13">
                  <c:v>1.4155430829569306E-2</c:v>
                </c:pt>
                <c:pt idx="14">
                  <c:v>1.5712166558102012E-2</c:v>
                </c:pt>
                <c:pt idx="15">
                  <c:v>1.7497142772866982E-2</c:v>
                </c:pt>
                <c:pt idx="16">
                  <c:v>1.953212271642581E-2</c:v>
                </c:pt>
                <c:pt idx="17">
                  <c:v>2.1823634375898997E-2</c:v>
                </c:pt>
                <c:pt idx="18">
                  <c:v>2.4407075559104086E-2</c:v>
                </c:pt>
                <c:pt idx="19">
                  <c:v>2.7327961618098272E-2</c:v>
                </c:pt>
                <c:pt idx="20">
                  <c:v>3.0596289114461387E-2</c:v>
                </c:pt>
                <c:pt idx="21">
                  <c:v>3.4183536361446214E-2</c:v>
                </c:pt>
                <c:pt idx="22">
                  <c:v>3.8055239242317122E-2</c:v>
                </c:pt>
                <c:pt idx="23">
                  <c:v>4.2135666542921453E-2</c:v>
                </c:pt>
                <c:pt idx="24">
                  <c:v>4.624096058181109E-2</c:v>
                </c:pt>
                <c:pt idx="25">
                  <c:v>5.0129625882382248E-2</c:v>
                </c:pt>
                <c:pt idx="26">
                  <c:v>5.3548520022902793E-2</c:v>
                </c:pt>
                <c:pt idx="27">
                  <c:v>5.6224465062927199E-2</c:v>
                </c:pt>
                <c:pt idx="28">
                  <c:v>5.7755272376302666E-2</c:v>
                </c:pt>
                <c:pt idx="29">
                  <c:v>5.7706570286897074E-2</c:v>
                </c:pt>
                <c:pt idx="30">
                  <c:v>5.5755573494550008E-2</c:v>
                </c:pt>
                <c:pt idx="31">
                  <c:v>5.1750156686780492E-2</c:v>
                </c:pt>
                <c:pt idx="32">
                  <c:v>4.415720291156458E-2</c:v>
                </c:pt>
                <c:pt idx="33">
                  <c:v>3.6016681382353248E-2</c:v>
                </c:pt>
                <c:pt idx="34">
                  <c:v>2.8390311443491439E-2</c:v>
                </c:pt>
                <c:pt idx="35">
                  <c:v>2.1643600659402098E-2</c:v>
                </c:pt>
                <c:pt idx="36">
                  <c:v>1.5977050792502886E-2</c:v>
                </c:pt>
                <c:pt idx="37">
                  <c:v>1.1436596314178246E-2</c:v>
                </c:pt>
                <c:pt idx="38">
                  <c:v>7.9502961446254981E-3</c:v>
                </c:pt>
                <c:pt idx="39">
                  <c:v>5.3751627323903178E-3</c:v>
                </c:pt>
                <c:pt idx="40">
                  <c:v>3.5389988334598014E-3</c:v>
                </c:pt>
                <c:pt idx="41">
                  <c:v>2.2692045243002004E-3</c:v>
                </c:pt>
                <c:pt idx="42">
                  <c:v>1.417660582957221E-3</c:v>
                </c:pt>
                <c:pt idx="43">
                  <c:v>8.6358175349514484E-4</c:v>
                </c:pt>
                <c:pt idx="44">
                  <c:v>5.1331086966913304E-4</c:v>
                </c:pt>
                <c:pt idx="45">
                  <c:v>6.669040377162693E-4</c:v>
                </c:pt>
              </c:numCache>
            </c:numRef>
          </c:val>
          <c:extLst>
            <c:ext xmlns:c16="http://schemas.microsoft.com/office/drawing/2014/chart" uri="{C3380CC4-5D6E-409C-BE32-E72D297353CC}">
              <c16:uniqueId val="{00000006-2EB4-4707-9483-D35120073CBB}"/>
            </c:ext>
          </c:extLst>
        </c:ser>
        <c:dLbls>
          <c:showLegendKey val="0"/>
          <c:showVal val="0"/>
          <c:showCatName val="0"/>
          <c:showSerName val="0"/>
          <c:showPercent val="0"/>
          <c:showBubbleSize val="0"/>
        </c:dLbls>
        <c:gapWidth val="100"/>
        <c:axId val="421228080"/>
        <c:axId val="421221008"/>
      </c:barChart>
      <c:catAx>
        <c:axId val="421228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21221008"/>
        <c:crosses val="autoZero"/>
        <c:auto val="1"/>
        <c:lblAlgn val="ctr"/>
        <c:lblOffset val="100"/>
        <c:noMultiLvlLbl val="0"/>
      </c:catAx>
      <c:valAx>
        <c:axId val="421221008"/>
        <c:scaling>
          <c:orientation val="minMax"/>
          <c:max val="6.0000000000000012E-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21228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baseline="0" dirty="0"/>
              <a:t>Investments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535534592947128"/>
          <c:y val="0.23108108665437641"/>
          <c:w val="0.35543870108595721"/>
          <c:h val="0.65772995723164607"/>
        </c:manualLayout>
      </c:layout>
      <c:pieChart>
        <c:varyColors val="1"/>
        <c:ser>
          <c:idx val="0"/>
          <c:order val="0"/>
          <c:tx>
            <c:strRef>
              <c:f>Sheet1!$B$1</c:f>
              <c:strCache>
                <c:ptCount val="1"/>
                <c:pt idx="0">
                  <c:v>Superannuation Risk Profile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87F-45A3-9D94-30E24B6661D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c:f>
              <c:strCache>
                <c:ptCount val="1"/>
                <c:pt idx="0">
                  <c:v>Balanced model portfolio</c:v>
                </c:pt>
              </c:strCache>
            </c:strRef>
          </c:cat>
          <c:val>
            <c:numRef>
              <c:f>Sheet1!$B$2</c:f>
              <c:numCache>
                <c:formatCode>0%</c:formatCode>
                <c:ptCount val="1"/>
                <c:pt idx="0">
                  <c:v>1</c:v>
                </c:pt>
              </c:numCache>
            </c:numRef>
          </c:val>
          <c:extLst>
            <c:ext xmlns:c16="http://schemas.microsoft.com/office/drawing/2014/chart" uri="{C3380CC4-5D6E-409C-BE32-E72D297353CC}">
              <c16:uniqueId val="{00000004-487F-45A3-9D94-30E24B6661D2}"/>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500303666846827"/>
          <c:y val="0.17977895724311596"/>
          <c:w val="0.41355607807302491"/>
          <c:h val="0.7612957738927449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20000"/>
        <a:lumOff val="80000"/>
      </a:schemeClr>
    </a:soli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baseline="0" dirty="0"/>
              <a:t>Investments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55421706886273"/>
          <c:y val="0.20751942533027506"/>
          <c:w val="0.32377990004067464"/>
          <c:h val="0.68881835908560185"/>
        </c:manualLayout>
      </c:layout>
      <c:pieChart>
        <c:varyColors val="1"/>
        <c:ser>
          <c:idx val="0"/>
          <c:order val="0"/>
          <c:tx>
            <c:strRef>
              <c:f>Sheet1!$B$1</c:f>
              <c:strCache>
                <c:ptCount val="1"/>
                <c:pt idx="0">
                  <c:v>Superannuation Risk Profile</c:v>
                </c:pt>
              </c:strCache>
            </c:strRef>
          </c:tx>
          <c:explosion val="10"/>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E2E8-4AF7-A3DB-DFF0218CA3D6}"/>
              </c:ext>
            </c:extLst>
          </c:dPt>
          <c:dPt>
            <c:idx val="1"/>
            <c:bubble3D val="0"/>
            <c:explosion val="5"/>
            <c:spPr>
              <a:solidFill>
                <a:schemeClr val="accent2"/>
              </a:solidFill>
              <a:ln w="19050">
                <a:solidFill>
                  <a:schemeClr val="lt1"/>
                </a:solidFill>
              </a:ln>
              <a:effectLst/>
            </c:spPr>
            <c:extLst>
              <c:ext xmlns:c16="http://schemas.microsoft.com/office/drawing/2014/chart" uri="{C3380CC4-5D6E-409C-BE32-E72D297353CC}">
                <c16:uniqueId val="{00000003-E2E8-4AF7-A3DB-DFF0218CA3D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Balanced Growth model portfolio</c:v>
                </c:pt>
                <c:pt idx="1">
                  <c:v>Product A</c:v>
                </c:pt>
              </c:strCache>
            </c:strRef>
          </c:cat>
          <c:val>
            <c:numRef>
              <c:f>Sheet1!$B$2:$B$3</c:f>
              <c:numCache>
                <c:formatCode>0%</c:formatCode>
                <c:ptCount val="2"/>
                <c:pt idx="0">
                  <c:v>0.8</c:v>
                </c:pt>
                <c:pt idx="1">
                  <c:v>0.2</c:v>
                </c:pt>
              </c:numCache>
            </c:numRef>
          </c:val>
          <c:extLst>
            <c:ext xmlns:c16="http://schemas.microsoft.com/office/drawing/2014/chart" uri="{C3380CC4-5D6E-409C-BE32-E72D297353CC}">
              <c16:uniqueId val="{00000002-E2E8-4AF7-A3DB-DFF0218CA3D6}"/>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500303666846827"/>
          <c:y val="0.33784842611854932"/>
          <c:w val="0.44893744462955432"/>
          <c:h val="0.5868796785263420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20000"/>
        <a:lumOff val="80000"/>
      </a:schemeClr>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baseline="0" dirty="0"/>
              <a:t>Investments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17497694480604E-2"/>
          <c:y val="0.1722871719824754"/>
          <c:w val="0.40554808538894443"/>
          <c:h val="0.79194974872542545"/>
        </c:manualLayout>
      </c:layout>
      <c:pieChart>
        <c:varyColors val="1"/>
        <c:ser>
          <c:idx val="0"/>
          <c:order val="0"/>
          <c:tx>
            <c:strRef>
              <c:f>Sheet1!$B$1</c:f>
              <c:strCache>
                <c:ptCount val="1"/>
                <c:pt idx="0">
                  <c:v>Superannuation Risk Profile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87F-45A3-9D94-30E24B6661D2}"/>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3-487F-45A3-9D94-30E24B6661D2}"/>
              </c:ext>
            </c:extLst>
          </c:dPt>
          <c:dPt>
            <c:idx val="2"/>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5-487F-45A3-9D94-30E24B6661D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34C-43EA-AAA2-5D40D719F7A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7-487F-45A3-9D94-30E24B6661D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Cash</c:v>
                </c:pt>
                <c:pt idx="1">
                  <c:v>Fixed Interest Fund</c:v>
                </c:pt>
                <c:pt idx="2">
                  <c:v>Australian Shares Fund</c:v>
                </c:pt>
                <c:pt idx="3">
                  <c:v>Global Shares Fund</c:v>
                </c:pt>
                <c:pt idx="4">
                  <c:v>Australian Property Fund</c:v>
                </c:pt>
              </c:strCache>
            </c:strRef>
          </c:cat>
          <c:val>
            <c:numRef>
              <c:f>Sheet1!$B$2:$B$6</c:f>
              <c:numCache>
                <c:formatCode>0%</c:formatCode>
                <c:ptCount val="5"/>
                <c:pt idx="0">
                  <c:v>0.2</c:v>
                </c:pt>
                <c:pt idx="1">
                  <c:v>0.2</c:v>
                </c:pt>
                <c:pt idx="2">
                  <c:v>0.3</c:v>
                </c:pt>
                <c:pt idx="3">
                  <c:v>0.1</c:v>
                </c:pt>
                <c:pt idx="4">
                  <c:v>0.2</c:v>
                </c:pt>
              </c:numCache>
            </c:numRef>
          </c:val>
          <c:extLst>
            <c:ext xmlns:c16="http://schemas.microsoft.com/office/drawing/2014/chart" uri="{C3380CC4-5D6E-409C-BE32-E72D297353CC}">
              <c16:uniqueId val="{00000004-487F-45A3-9D94-30E24B6661D2}"/>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6330824836264781"/>
          <c:y val="0.17977895724311596"/>
          <c:w val="0.42063243654671878"/>
          <c:h val="0.8202210051347017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20000"/>
        <a:lumOff val="80000"/>
      </a:schemeClr>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baseline="0" dirty="0"/>
              <a:t>XYZ Investments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17497694480604E-2"/>
          <c:y val="0.1722871719824754"/>
          <c:w val="0.40554808538894443"/>
          <c:h val="0.79194974872542545"/>
        </c:manualLayout>
      </c:layout>
      <c:pieChart>
        <c:varyColors val="1"/>
        <c:ser>
          <c:idx val="0"/>
          <c:order val="0"/>
          <c:tx>
            <c:strRef>
              <c:f>Sheet1!$B$1</c:f>
              <c:strCache>
                <c:ptCount val="1"/>
                <c:pt idx="0">
                  <c:v>Superannuation Risk Profile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87F-45A3-9D94-30E24B6661D2}"/>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3-487F-45A3-9D94-30E24B6661D2}"/>
              </c:ext>
            </c:extLst>
          </c:dPt>
          <c:dPt>
            <c:idx val="2"/>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5-487F-45A3-9D94-30E24B6661D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325-4974-98A4-8EDA977929C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7-487F-45A3-9D94-30E24B6661D2}"/>
              </c:ext>
            </c:extLst>
          </c:dPt>
          <c:dPt>
            <c:idx val="5"/>
            <c:bubble3D val="0"/>
            <c:explosion val="10"/>
            <c:spPr>
              <a:gradFill flip="none" rotWithShape="1">
                <a:gsLst>
                  <a:gs pos="36000">
                    <a:schemeClr val="accent6"/>
                  </a:gs>
                  <a:gs pos="99000">
                    <a:schemeClr val="accent1">
                      <a:lumMod val="50000"/>
                    </a:schemeClr>
                  </a:gs>
                </a:gsLst>
                <a:lin ang="16200000" scaled="1"/>
                <a:tileRect/>
              </a:gradFill>
              <a:ln w="19050">
                <a:solidFill>
                  <a:schemeClr val="lt1"/>
                </a:solidFill>
              </a:ln>
              <a:effectLst/>
            </c:spPr>
            <c:extLst>
              <c:ext xmlns:c16="http://schemas.microsoft.com/office/drawing/2014/chart" uri="{C3380CC4-5D6E-409C-BE32-E72D297353CC}">
                <c16:uniqueId val="{00000000-C303-4D85-8C11-CD357F4B266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Cash</c:v>
                </c:pt>
                <c:pt idx="1">
                  <c:v>Fixed Interest Fund</c:v>
                </c:pt>
                <c:pt idx="2">
                  <c:v>Australian Shares Fund</c:v>
                </c:pt>
                <c:pt idx="3">
                  <c:v>Global Shares Fund</c:v>
                </c:pt>
                <c:pt idx="4">
                  <c:v>Australian Property Fund</c:v>
                </c:pt>
                <c:pt idx="5">
                  <c:v>Product B</c:v>
                </c:pt>
              </c:strCache>
            </c:strRef>
          </c:cat>
          <c:val>
            <c:numRef>
              <c:f>Sheet1!$B$2:$B$7</c:f>
              <c:numCache>
                <c:formatCode>0%</c:formatCode>
                <c:ptCount val="6"/>
                <c:pt idx="0">
                  <c:v>0.16</c:v>
                </c:pt>
                <c:pt idx="1">
                  <c:v>0.16</c:v>
                </c:pt>
                <c:pt idx="2">
                  <c:v>0.24</c:v>
                </c:pt>
                <c:pt idx="3">
                  <c:v>0.08</c:v>
                </c:pt>
                <c:pt idx="4">
                  <c:v>0.16</c:v>
                </c:pt>
                <c:pt idx="5">
                  <c:v>0.2</c:v>
                </c:pt>
              </c:numCache>
            </c:numRef>
          </c:val>
          <c:extLst>
            <c:ext xmlns:c16="http://schemas.microsoft.com/office/drawing/2014/chart" uri="{C3380CC4-5D6E-409C-BE32-E72D297353CC}">
              <c16:uniqueId val="{00000004-487F-45A3-9D94-30E24B6661D2}"/>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6330824836264781"/>
          <c:y val="0.1401512279430647"/>
          <c:w val="0.42063243654671878"/>
          <c:h val="0.8598487720569353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20000"/>
        <a:lumOff val="80000"/>
      </a:schemeClr>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baseline="0" dirty="0"/>
              <a:t>Investments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17497694480604E-2"/>
          <c:y val="0.1722871719824754"/>
          <c:w val="0.40554808538894443"/>
          <c:h val="0.79194974872542545"/>
        </c:manualLayout>
      </c:layout>
      <c:pieChart>
        <c:varyColors val="1"/>
        <c:ser>
          <c:idx val="0"/>
          <c:order val="0"/>
          <c:tx>
            <c:strRef>
              <c:f>Sheet1!$B$1</c:f>
              <c:strCache>
                <c:ptCount val="1"/>
                <c:pt idx="0">
                  <c:v>Superannuation Risk Profile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87F-45A3-9D94-30E24B6661D2}"/>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3-487F-45A3-9D94-30E24B6661D2}"/>
              </c:ext>
            </c:extLst>
          </c:dPt>
          <c:dPt>
            <c:idx val="2"/>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5-487F-45A3-9D94-30E24B6661D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D0E-48FB-B8FE-3041376D1A2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7-487F-45A3-9D94-30E24B6661D2}"/>
              </c:ext>
            </c:extLst>
          </c:dPt>
          <c:dPt>
            <c:idx val="5"/>
            <c:bubble3D val="0"/>
            <c:explosion val="10"/>
            <c:spPr>
              <a:solidFill>
                <a:schemeClr val="accent1">
                  <a:lumMod val="50000"/>
                </a:schemeClr>
              </a:solidFill>
              <a:ln w="19050">
                <a:solidFill>
                  <a:schemeClr val="lt1"/>
                </a:solidFill>
              </a:ln>
              <a:effectLst/>
            </c:spPr>
            <c:extLst>
              <c:ext xmlns:c16="http://schemas.microsoft.com/office/drawing/2014/chart" uri="{C3380CC4-5D6E-409C-BE32-E72D297353CC}">
                <c16:uniqueId val="{00000000-C303-4D85-8C11-CD357F4B266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XYZ Cash</c:v>
                </c:pt>
                <c:pt idx="1">
                  <c:v>XYZ Fixed Interest Fund</c:v>
                </c:pt>
                <c:pt idx="2">
                  <c:v>XYZ Australian Shares Fund</c:v>
                </c:pt>
                <c:pt idx="3">
                  <c:v>XYZ Global Shares Fund</c:v>
                </c:pt>
                <c:pt idx="4">
                  <c:v>XYZ Australian Property Fund</c:v>
                </c:pt>
                <c:pt idx="5">
                  <c:v>Product A</c:v>
                </c:pt>
              </c:strCache>
            </c:strRef>
          </c:cat>
          <c:val>
            <c:numRef>
              <c:f>Sheet1!$B$2:$B$7</c:f>
              <c:numCache>
                <c:formatCode>0%</c:formatCode>
                <c:ptCount val="6"/>
                <c:pt idx="0">
                  <c:v>0.16</c:v>
                </c:pt>
                <c:pt idx="1">
                  <c:v>0.16</c:v>
                </c:pt>
                <c:pt idx="2">
                  <c:v>0.24</c:v>
                </c:pt>
                <c:pt idx="3">
                  <c:v>0.08</c:v>
                </c:pt>
                <c:pt idx="4">
                  <c:v>0.16</c:v>
                </c:pt>
                <c:pt idx="5">
                  <c:v>0.2</c:v>
                </c:pt>
              </c:numCache>
            </c:numRef>
          </c:val>
          <c:extLst>
            <c:ext xmlns:c16="http://schemas.microsoft.com/office/drawing/2014/chart" uri="{C3380CC4-5D6E-409C-BE32-E72D297353CC}">
              <c16:uniqueId val="{00000004-487F-45A3-9D94-30E24B6661D2}"/>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1486232077990424"/>
          <c:y val="0.1401512279430647"/>
          <c:w val="0.46907826567408517"/>
          <c:h val="0.8598487720569353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20000"/>
        <a:lumOff val="80000"/>
      </a:schemeClr>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baseline="0" dirty="0"/>
              <a:t>Investments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17497694480604E-2"/>
          <c:y val="0.1722871719824754"/>
          <c:w val="0.40554808538894443"/>
          <c:h val="0.79194974872542545"/>
        </c:manualLayout>
      </c:layout>
      <c:pieChart>
        <c:varyColors val="1"/>
        <c:ser>
          <c:idx val="0"/>
          <c:order val="0"/>
          <c:tx>
            <c:strRef>
              <c:f>Sheet1!$B$1</c:f>
              <c:strCache>
                <c:ptCount val="1"/>
                <c:pt idx="0">
                  <c:v>Superannuation Risk Profile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DD-46F1-9507-4FEC029797E5}"/>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3-B6DD-46F1-9507-4FEC029797E5}"/>
              </c:ext>
            </c:extLst>
          </c:dPt>
          <c:dPt>
            <c:idx val="2"/>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5-B6DD-46F1-9507-4FEC029797E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DD-46F1-9507-4FEC029797E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6DD-46F1-9507-4FEC029797E5}"/>
              </c:ext>
            </c:extLst>
          </c:dPt>
          <c:dPt>
            <c:idx val="5"/>
            <c:bubble3D val="0"/>
            <c:explosion val="10"/>
            <c:spPr>
              <a:solidFill>
                <a:schemeClr val="accent1">
                  <a:lumMod val="50000"/>
                </a:schemeClr>
              </a:solidFill>
              <a:ln w="19050">
                <a:solidFill>
                  <a:schemeClr val="lt1"/>
                </a:solidFill>
              </a:ln>
              <a:effectLst/>
            </c:spPr>
            <c:extLst>
              <c:ext xmlns:c16="http://schemas.microsoft.com/office/drawing/2014/chart" uri="{C3380CC4-5D6E-409C-BE32-E72D297353CC}">
                <c16:uniqueId val="{0000000B-B6DD-46F1-9507-4FEC029797E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XYZ Cash</c:v>
                </c:pt>
                <c:pt idx="1">
                  <c:v>XYZ Fixed Interest Fund</c:v>
                </c:pt>
                <c:pt idx="2">
                  <c:v>XYZ Australian Shares Fund</c:v>
                </c:pt>
                <c:pt idx="3">
                  <c:v>XYZ Global Shares Fund</c:v>
                </c:pt>
                <c:pt idx="4">
                  <c:v>XYZ Australian Property Fund</c:v>
                </c:pt>
                <c:pt idx="5">
                  <c:v>Product A</c:v>
                </c:pt>
              </c:strCache>
            </c:strRef>
          </c:cat>
          <c:val>
            <c:numRef>
              <c:f>Sheet1!$B$2:$B$7</c:f>
              <c:numCache>
                <c:formatCode>0%</c:formatCode>
                <c:ptCount val="6"/>
                <c:pt idx="0">
                  <c:v>0.1</c:v>
                </c:pt>
                <c:pt idx="1">
                  <c:v>0.1</c:v>
                </c:pt>
                <c:pt idx="2">
                  <c:v>0.3</c:v>
                </c:pt>
                <c:pt idx="3">
                  <c:v>0.1</c:v>
                </c:pt>
                <c:pt idx="4">
                  <c:v>0.2</c:v>
                </c:pt>
                <c:pt idx="5">
                  <c:v>0.2</c:v>
                </c:pt>
              </c:numCache>
            </c:numRef>
          </c:val>
          <c:extLst>
            <c:ext xmlns:c16="http://schemas.microsoft.com/office/drawing/2014/chart" uri="{C3380CC4-5D6E-409C-BE32-E72D297353CC}">
              <c16:uniqueId val="{0000000C-B6DD-46F1-9507-4FEC029797E5}"/>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1486232077990424"/>
          <c:y val="0.1401512279430647"/>
          <c:w val="0.46907826567408517"/>
          <c:h val="0.8598487720569353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20000"/>
        <a:lumOff val="80000"/>
      </a:schemeClr>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baseline="0" dirty="0"/>
              <a:t>Investments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17497694480604E-2"/>
          <c:y val="0.1722871719824754"/>
          <c:w val="0.40554808538894443"/>
          <c:h val="0.79194974872542545"/>
        </c:manualLayout>
      </c:layout>
      <c:pieChart>
        <c:varyColors val="1"/>
        <c:ser>
          <c:idx val="0"/>
          <c:order val="0"/>
          <c:tx>
            <c:strRef>
              <c:f>Sheet1!$B$1</c:f>
              <c:strCache>
                <c:ptCount val="1"/>
                <c:pt idx="0">
                  <c:v>Superannuation Risk Profile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87F-45A3-9D94-30E24B6661D2}"/>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3-487F-45A3-9D94-30E24B6661D2}"/>
              </c:ext>
            </c:extLst>
          </c:dPt>
          <c:dPt>
            <c:idx val="2"/>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5-487F-45A3-9D94-30E24B6661D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3DB-4663-9F41-172286F4651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7-487F-45A3-9D94-30E24B6661D2}"/>
              </c:ext>
            </c:extLst>
          </c:dPt>
          <c:dPt>
            <c:idx val="5"/>
            <c:bubble3D val="0"/>
            <c:explosion val="10"/>
            <c:spPr>
              <a:solidFill>
                <a:schemeClr val="accent1">
                  <a:lumMod val="50000"/>
                </a:schemeClr>
              </a:solidFill>
              <a:ln w="19050">
                <a:solidFill>
                  <a:schemeClr val="lt1"/>
                </a:solidFill>
              </a:ln>
              <a:effectLst/>
            </c:spPr>
            <c:extLst>
              <c:ext xmlns:c16="http://schemas.microsoft.com/office/drawing/2014/chart" uri="{C3380CC4-5D6E-409C-BE32-E72D297353CC}">
                <c16:uniqueId val="{00000000-C303-4D85-8C11-CD357F4B266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XYZ Cash</c:v>
                </c:pt>
                <c:pt idx="1">
                  <c:v>XYZ Fixed Interest Fund</c:v>
                </c:pt>
                <c:pt idx="2">
                  <c:v>XYZ Australian Shares Fund</c:v>
                </c:pt>
                <c:pt idx="3">
                  <c:v>XYZ Global Shares Fund</c:v>
                </c:pt>
                <c:pt idx="4">
                  <c:v>XYZ Australian Property Fund</c:v>
                </c:pt>
                <c:pt idx="5">
                  <c:v>Product A</c:v>
                </c:pt>
              </c:strCache>
            </c:strRef>
          </c:cat>
          <c:val>
            <c:numRef>
              <c:f>Sheet1!$B$2:$B$7</c:f>
              <c:numCache>
                <c:formatCode>0%</c:formatCode>
                <c:ptCount val="6"/>
                <c:pt idx="0">
                  <c:v>0.16</c:v>
                </c:pt>
                <c:pt idx="1">
                  <c:v>0.16</c:v>
                </c:pt>
                <c:pt idx="2">
                  <c:v>0.24</c:v>
                </c:pt>
                <c:pt idx="3">
                  <c:v>0.08</c:v>
                </c:pt>
                <c:pt idx="4">
                  <c:v>0.16</c:v>
                </c:pt>
                <c:pt idx="5">
                  <c:v>0.2</c:v>
                </c:pt>
              </c:numCache>
            </c:numRef>
          </c:val>
          <c:extLst>
            <c:ext xmlns:c16="http://schemas.microsoft.com/office/drawing/2014/chart" uri="{C3380CC4-5D6E-409C-BE32-E72D297353CC}">
              <c16:uniqueId val="{00000004-487F-45A3-9D94-30E24B6661D2}"/>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1486232077990424"/>
          <c:y val="0.1401512279430647"/>
          <c:w val="0.46907826567408517"/>
          <c:h val="0.8598487720569353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20000"/>
        <a:lumOff val="80000"/>
      </a:schemeClr>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151088059606254E-2"/>
          <c:y val="0.18348243927405522"/>
          <c:w val="0.52057937420822098"/>
          <c:h val="0.69472114825983522"/>
        </c:manualLayout>
      </c:layout>
      <c:pieChart>
        <c:varyColors val="1"/>
        <c:ser>
          <c:idx val="0"/>
          <c:order val="0"/>
          <c:tx>
            <c:strRef>
              <c:f>Sheet1!$B$1</c:f>
              <c:strCache>
                <c:ptCount val="1"/>
                <c:pt idx="0">
                  <c:v>Superannuation Risk Profile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9C5-4DAF-8EB9-094C1153033A}"/>
              </c:ext>
            </c:extLst>
          </c:dPt>
          <c:dPt>
            <c:idx val="1"/>
            <c:bubble3D val="0"/>
            <c:spPr>
              <a:solidFill>
                <a:schemeClr val="accent1">
                  <a:lumMod val="60000"/>
                  <a:lumOff val="40000"/>
                </a:schemeClr>
              </a:solidFill>
              <a:ln w="19050">
                <a:noFill/>
              </a:ln>
              <a:effectLst/>
            </c:spPr>
            <c:extLst>
              <c:ext xmlns:c16="http://schemas.microsoft.com/office/drawing/2014/chart" uri="{C3380CC4-5D6E-409C-BE32-E72D297353CC}">
                <c16:uniqueId val="{00000003-D9C5-4DAF-8EB9-094C1153033A}"/>
              </c:ext>
            </c:extLst>
          </c:dPt>
          <c:dPt>
            <c:idx val="2"/>
            <c:bubble3D val="0"/>
            <c:spPr>
              <a:solidFill>
                <a:schemeClr val="accent3">
                  <a:lumMod val="75000"/>
                </a:schemeClr>
              </a:solidFill>
              <a:ln w="19050">
                <a:noFill/>
              </a:ln>
              <a:effectLst/>
            </c:spPr>
            <c:extLst>
              <c:ext xmlns:c16="http://schemas.microsoft.com/office/drawing/2014/chart" uri="{C3380CC4-5D6E-409C-BE32-E72D297353CC}">
                <c16:uniqueId val="{00000005-D9C5-4DAF-8EB9-094C1153033A}"/>
              </c:ext>
            </c:extLst>
          </c:dPt>
          <c:dPt>
            <c:idx val="3"/>
            <c:bubble3D val="0"/>
            <c:spPr>
              <a:solidFill>
                <a:schemeClr val="accent4"/>
              </a:solidFill>
              <a:ln w="19050">
                <a:noFill/>
              </a:ln>
              <a:effectLst/>
            </c:spPr>
            <c:extLst>
              <c:ext xmlns:c16="http://schemas.microsoft.com/office/drawing/2014/chart" uri="{C3380CC4-5D6E-409C-BE32-E72D297353CC}">
                <c16:uniqueId val="{00000007-D9C5-4DAF-8EB9-094C1153033A}"/>
              </c:ext>
            </c:extLst>
          </c:dPt>
          <c:dPt>
            <c:idx val="4"/>
            <c:bubble3D val="0"/>
            <c:spPr>
              <a:solidFill>
                <a:schemeClr val="accent5"/>
              </a:solidFill>
              <a:ln w="19050">
                <a:noFill/>
              </a:ln>
              <a:effectLst/>
            </c:spPr>
            <c:extLst>
              <c:ext xmlns:c16="http://schemas.microsoft.com/office/drawing/2014/chart" uri="{C3380CC4-5D6E-409C-BE32-E72D297353CC}">
                <c16:uniqueId val="{00000009-D9C5-4DAF-8EB9-094C1153033A}"/>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Cash</c:v>
                </c:pt>
                <c:pt idx="1">
                  <c:v>Fixed Interest Fund</c:v>
                </c:pt>
                <c:pt idx="2">
                  <c:v>Australian Shares Fund</c:v>
                </c:pt>
                <c:pt idx="3">
                  <c:v>Global Shares Fund</c:v>
                </c:pt>
                <c:pt idx="4">
                  <c:v>Australian Property Fund</c:v>
                </c:pt>
              </c:strCache>
            </c:strRef>
          </c:cat>
          <c:val>
            <c:numRef>
              <c:f>Sheet1!$B$2:$B$6</c:f>
              <c:numCache>
                <c:formatCode>0%</c:formatCode>
                <c:ptCount val="5"/>
                <c:pt idx="0">
                  <c:v>0.125</c:v>
                </c:pt>
                <c:pt idx="1">
                  <c:v>0.125</c:v>
                </c:pt>
                <c:pt idx="2">
                  <c:v>0.375</c:v>
                </c:pt>
                <c:pt idx="3">
                  <c:v>0.125</c:v>
                </c:pt>
                <c:pt idx="4">
                  <c:v>0.25</c:v>
                </c:pt>
              </c:numCache>
            </c:numRef>
          </c:val>
          <c:extLst>
            <c:ext xmlns:c16="http://schemas.microsoft.com/office/drawing/2014/chart" uri="{C3380CC4-5D6E-409C-BE32-E72D297353CC}">
              <c16:uniqueId val="{0000000A-D9C5-4DAF-8EB9-094C1153033A}"/>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6030167110813556"/>
          <c:y val="2.7212281056208692E-2"/>
          <c:w val="0.42063243654671878"/>
          <c:h val="0.9727877189437913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baseline="0" dirty="0"/>
              <a:t>Investments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55421706886273"/>
          <c:y val="0.20751942533027506"/>
          <c:w val="0.32377990004067464"/>
          <c:h val="0.68881835908560185"/>
        </c:manualLayout>
      </c:layout>
      <c:pieChart>
        <c:varyColors val="1"/>
        <c:ser>
          <c:idx val="0"/>
          <c:order val="0"/>
          <c:tx>
            <c:strRef>
              <c:f>Sheet1!$B$1</c:f>
              <c:strCache>
                <c:ptCount val="1"/>
                <c:pt idx="0">
                  <c:v>Superannuation Risk Profile</c:v>
                </c:pt>
              </c:strCache>
            </c:strRef>
          </c:tx>
          <c:explosion val="5"/>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2E8-4AF7-A3DB-DFF0218CA3D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2E8-4AF7-A3DB-DFF0218CA3D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Balanced model portfolio</c:v>
                </c:pt>
                <c:pt idx="1">
                  <c:v>Product A</c:v>
                </c:pt>
              </c:strCache>
            </c:strRef>
          </c:cat>
          <c:val>
            <c:numRef>
              <c:f>Sheet1!$B$2:$B$3</c:f>
              <c:numCache>
                <c:formatCode>0%</c:formatCode>
                <c:ptCount val="2"/>
                <c:pt idx="0">
                  <c:v>0.8</c:v>
                </c:pt>
                <c:pt idx="1">
                  <c:v>0.2</c:v>
                </c:pt>
              </c:numCache>
            </c:numRef>
          </c:val>
          <c:extLst>
            <c:ext xmlns:c16="http://schemas.microsoft.com/office/drawing/2014/chart" uri="{C3380CC4-5D6E-409C-BE32-E72D297353CC}">
              <c16:uniqueId val="{00000002-E2E8-4AF7-A3DB-DFF0218CA3D6}"/>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500303666846827"/>
          <c:y val="0.33784842611854932"/>
          <c:w val="0.44893744462955432"/>
          <c:h val="0.5868796785263420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20000"/>
        <a:lumOff val="80000"/>
      </a:schemeClr>
    </a:soli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baseline="0" dirty="0"/>
              <a:t>Investments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535534592947128"/>
          <c:y val="0.23108108665437641"/>
          <c:w val="0.35543870108595721"/>
          <c:h val="0.65772995723164607"/>
        </c:manualLayout>
      </c:layout>
      <c:pieChart>
        <c:varyColors val="1"/>
        <c:ser>
          <c:idx val="0"/>
          <c:order val="0"/>
          <c:tx>
            <c:strRef>
              <c:f>Sheet1!$B$1</c:f>
              <c:strCache>
                <c:ptCount val="1"/>
                <c:pt idx="0">
                  <c:v>Superannuation Risk Profile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896-4C0B-B246-54F60C5B7B4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c:f>
              <c:strCache>
                <c:ptCount val="1"/>
                <c:pt idx="0">
                  <c:v>Balanced model portfolio</c:v>
                </c:pt>
              </c:strCache>
            </c:strRef>
          </c:cat>
          <c:val>
            <c:numRef>
              <c:f>Sheet1!$B$2</c:f>
              <c:numCache>
                <c:formatCode>0%</c:formatCode>
                <c:ptCount val="1"/>
                <c:pt idx="0">
                  <c:v>1</c:v>
                </c:pt>
              </c:numCache>
            </c:numRef>
          </c:val>
          <c:extLst>
            <c:ext xmlns:c16="http://schemas.microsoft.com/office/drawing/2014/chart" uri="{C3380CC4-5D6E-409C-BE32-E72D297353CC}">
              <c16:uniqueId val="{00000002-E896-4C0B-B246-54F60C5B7B4C}"/>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500303666846827"/>
          <c:y val="0.17977895724311596"/>
          <c:w val="0.41355607807302491"/>
          <c:h val="0.7612957738927449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20000"/>
        <a:lumOff val="80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13.jpeg"/></Relationships>
</file>

<file path=ppt/diagrams/_rels/data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 Id="rId5" Type="http://schemas.openxmlformats.org/officeDocument/2006/relationships/image" Target="../media/image28.jpeg"/><Relationship Id="rId4" Type="http://schemas.openxmlformats.org/officeDocument/2006/relationships/image" Target="../media/image27.jpeg"/></Relationships>
</file>

<file path=ppt/diagrams/_rels/data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6.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 Id="rId5" Type="http://schemas.openxmlformats.org/officeDocument/2006/relationships/image" Target="../media/image28.jpeg"/><Relationship Id="rId4" Type="http://schemas.openxmlformats.org/officeDocument/2006/relationships/image" Target="../media/image27.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56027A-8833-4D07-8C54-82BCDE3476E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AU"/>
        </a:p>
      </dgm:t>
    </dgm:pt>
    <dgm:pt modelId="{963B4581-18CC-481D-B717-7691A1B38654}">
      <dgm:prSet phldrT="[Text]" custT="1"/>
      <dgm:spPr>
        <a:solidFill>
          <a:schemeClr val="accent1">
            <a:lumMod val="20000"/>
            <a:lumOff val="80000"/>
          </a:schemeClr>
        </a:solidFill>
      </dgm:spPr>
      <dgm:t>
        <a:bodyPr/>
        <a:lstStyle/>
        <a:p>
          <a:r>
            <a:rPr lang="en-US" sz="2300" dirty="0">
              <a:solidFill>
                <a:schemeClr val="accent2"/>
              </a:solidFill>
            </a:rPr>
            <a:t>Retirement planning is the top reason </a:t>
          </a:r>
          <a:br>
            <a:rPr lang="en-US" sz="2300" dirty="0">
              <a:solidFill>
                <a:schemeClr val="accent2"/>
              </a:solidFill>
            </a:rPr>
          </a:br>
          <a:r>
            <a:rPr lang="en-US" sz="2300" dirty="0">
              <a:solidFill>
                <a:schemeClr val="accent2"/>
              </a:solidFill>
            </a:rPr>
            <a:t>for seeking financial advice</a:t>
          </a:r>
        </a:p>
        <a:p>
          <a:r>
            <a:rPr lang="en-US" sz="2300" dirty="0">
              <a:solidFill>
                <a:schemeClr val="accent2"/>
              </a:solidFill>
            </a:rPr>
            <a:t>- Ensuring money lasts in retirement</a:t>
          </a:r>
        </a:p>
        <a:p>
          <a:r>
            <a:rPr lang="en-US" sz="2300" dirty="0">
              <a:solidFill>
                <a:schemeClr val="accent2"/>
              </a:solidFill>
            </a:rPr>
            <a:t>- Developing an investment strategy</a:t>
          </a:r>
          <a:br>
            <a:rPr lang="en-US" sz="2300" dirty="0">
              <a:solidFill>
                <a:schemeClr val="accent2"/>
              </a:solidFill>
            </a:rPr>
          </a:br>
          <a:br>
            <a:rPr lang="en-US" sz="2300" dirty="0">
              <a:solidFill>
                <a:schemeClr val="accent2"/>
              </a:solidFill>
            </a:rPr>
          </a:br>
          <a:r>
            <a:rPr lang="en-US" sz="1400" dirty="0">
              <a:solidFill>
                <a:schemeClr val="accent2"/>
              </a:solidFill>
            </a:rPr>
            <a:t>(Investment Trends, Australian Financial Advice Report 2024)</a:t>
          </a:r>
          <a:endParaRPr lang="en-AU" sz="2300" dirty="0">
            <a:solidFill>
              <a:schemeClr val="accent2"/>
            </a:solidFill>
          </a:endParaRPr>
        </a:p>
      </dgm:t>
    </dgm:pt>
    <dgm:pt modelId="{AAA25CE4-3BC0-429E-AC47-43E3B3BC2295}" type="parTrans" cxnId="{314AFA20-2306-4892-BD65-3C264642DAA7}">
      <dgm:prSet/>
      <dgm:spPr/>
      <dgm:t>
        <a:bodyPr/>
        <a:lstStyle/>
        <a:p>
          <a:endParaRPr lang="en-AU"/>
        </a:p>
      </dgm:t>
    </dgm:pt>
    <dgm:pt modelId="{DBBF35E7-B6CE-4C39-AE20-6F59335EAD52}" type="sibTrans" cxnId="{314AFA20-2306-4892-BD65-3C264642DAA7}">
      <dgm:prSet/>
      <dgm:spPr/>
      <dgm:t>
        <a:bodyPr/>
        <a:lstStyle/>
        <a:p>
          <a:endParaRPr lang="en-AU"/>
        </a:p>
      </dgm:t>
    </dgm:pt>
    <dgm:pt modelId="{32046FD1-8AEC-4C42-BA57-ACCB9DCD5443}">
      <dgm:prSet phldrT="[Text]" custT="1"/>
      <dgm:spPr>
        <a:solidFill>
          <a:schemeClr val="accent1">
            <a:lumMod val="20000"/>
            <a:lumOff val="80000"/>
          </a:schemeClr>
        </a:solidFill>
        <a:ln>
          <a:solidFill>
            <a:schemeClr val="accent1">
              <a:lumMod val="20000"/>
              <a:lumOff val="80000"/>
            </a:schemeClr>
          </a:solidFill>
        </a:ln>
      </dgm:spPr>
      <dgm:t>
        <a:bodyPr/>
        <a:lstStyle/>
        <a:p>
          <a:r>
            <a:rPr lang="en-US" sz="2300" dirty="0">
              <a:solidFill>
                <a:schemeClr val="accent2"/>
              </a:solidFill>
            </a:rPr>
            <a:t>4.8% of pension member accounts / </a:t>
          </a:r>
          <a:br>
            <a:rPr lang="en-US" sz="2300" dirty="0">
              <a:solidFill>
                <a:schemeClr val="accent2"/>
              </a:solidFill>
            </a:rPr>
          </a:br>
          <a:r>
            <a:rPr lang="en-US" sz="2300" dirty="0">
              <a:solidFill>
                <a:schemeClr val="accent2"/>
              </a:solidFill>
            </a:rPr>
            <a:t>1.6% of pension member benefits </a:t>
          </a:r>
          <a:br>
            <a:rPr lang="en-US" sz="2300" dirty="0">
              <a:solidFill>
                <a:schemeClr val="accent2"/>
              </a:solidFill>
            </a:rPr>
          </a:br>
          <a:r>
            <a:rPr lang="en-US" sz="2300" dirty="0">
              <a:solidFill>
                <a:schemeClr val="accent2"/>
              </a:solidFill>
            </a:rPr>
            <a:t>were in an ‘annuity’</a:t>
          </a:r>
        </a:p>
        <a:p>
          <a:r>
            <a:rPr lang="en-US" sz="2300" dirty="0">
              <a:solidFill>
                <a:schemeClr val="accent2"/>
              </a:solidFill>
            </a:rPr>
            <a:t>Vast majority = account-based type pensions</a:t>
          </a:r>
          <a:br>
            <a:rPr lang="en-US" sz="2300" dirty="0">
              <a:solidFill>
                <a:schemeClr val="accent2"/>
              </a:solidFill>
            </a:rPr>
          </a:br>
          <a:br>
            <a:rPr lang="en-US" sz="2300" dirty="0">
              <a:solidFill>
                <a:schemeClr val="accent2"/>
              </a:solidFill>
            </a:rPr>
          </a:br>
          <a:r>
            <a:rPr lang="en-US" sz="1400" dirty="0">
              <a:solidFill>
                <a:schemeClr val="accent2"/>
              </a:solidFill>
            </a:rPr>
            <a:t>(APRA, Annual superannuation bulletin June 2015 to June 2024 – Superannuation entities, Table 8, June 2024 data,</a:t>
          </a:r>
          <a:br>
            <a:rPr lang="en-US" sz="1400" dirty="0">
              <a:solidFill>
                <a:schemeClr val="accent2"/>
              </a:solidFill>
            </a:rPr>
          </a:br>
          <a:r>
            <a:rPr lang="en-US" sz="1400" dirty="0">
              <a:solidFill>
                <a:schemeClr val="accent2"/>
              </a:solidFill>
            </a:rPr>
            <a:t>data in respect of entities with more than 6 members)</a:t>
          </a:r>
          <a:endParaRPr lang="en-AU" sz="2300" dirty="0">
            <a:solidFill>
              <a:schemeClr val="accent2"/>
            </a:solidFill>
          </a:endParaRPr>
        </a:p>
      </dgm:t>
    </dgm:pt>
    <dgm:pt modelId="{064B4E2B-0310-4810-94F8-B7A41729A23F}" type="parTrans" cxnId="{34C37DD4-9AE7-45F3-B61D-7CD5EBA51F01}">
      <dgm:prSet/>
      <dgm:spPr/>
      <dgm:t>
        <a:bodyPr/>
        <a:lstStyle/>
        <a:p>
          <a:endParaRPr lang="en-AU"/>
        </a:p>
      </dgm:t>
    </dgm:pt>
    <dgm:pt modelId="{D97AD4A5-5045-451F-95A4-94A4D5DEBBA6}" type="sibTrans" cxnId="{34C37DD4-9AE7-45F3-B61D-7CD5EBA51F01}">
      <dgm:prSet/>
      <dgm:spPr/>
      <dgm:t>
        <a:bodyPr/>
        <a:lstStyle/>
        <a:p>
          <a:endParaRPr lang="en-AU"/>
        </a:p>
      </dgm:t>
    </dgm:pt>
    <dgm:pt modelId="{3198D36B-0F41-404C-90CB-3B7C2FB0709D}">
      <dgm:prSet phldrT="[Text]" custT="1"/>
      <dgm:spPr>
        <a:solidFill>
          <a:schemeClr val="accent1">
            <a:lumMod val="50000"/>
          </a:schemeClr>
        </a:solidFill>
        <a:ln>
          <a:solidFill>
            <a:schemeClr val="accent1">
              <a:lumMod val="20000"/>
              <a:lumOff val="80000"/>
            </a:schemeClr>
          </a:solidFill>
        </a:ln>
      </dgm:spPr>
      <dgm:t>
        <a:bodyPr/>
        <a:lstStyle/>
        <a:p>
          <a:r>
            <a:rPr lang="en-US" sz="2300" b="1" dirty="0"/>
            <a:t>Annuity Puzzle:</a:t>
          </a:r>
          <a:r>
            <a:rPr lang="en-US" sz="2300" dirty="0"/>
            <a:t> research consistently shows that including a </a:t>
          </a:r>
          <a:br>
            <a:rPr lang="en-US" sz="2300" dirty="0"/>
          </a:br>
          <a:r>
            <a:rPr lang="en-US" sz="2300" dirty="0"/>
            <a:t>lifetime income stream in a retirement portfolio can improve retirement income outcomes.</a:t>
          </a:r>
          <a:endParaRPr lang="en-AU" sz="2300" dirty="0"/>
        </a:p>
      </dgm:t>
    </dgm:pt>
    <dgm:pt modelId="{8FDB90ED-6D8F-4542-A0E9-F13B7F1C8C72}" type="parTrans" cxnId="{6679A7E7-2C50-43B7-8C83-CE33FB11CF67}">
      <dgm:prSet/>
      <dgm:spPr/>
      <dgm:t>
        <a:bodyPr/>
        <a:lstStyle/>
        <a:p>
          <a:endParaRPr lang="en-AU"/>
        </a:p>
      </dgm:t>
    </dgm:pt>
    <dgm:pt modelId="{D2632673-75B7-4088-9CAF-ED18E3D73EAB}" type="sibTrans" cxnId="{6679A7E7-2C50-43B7-8C83-CE33FB11CF67}">
      <dgm:prSet/>
      <dgm:spPr/>
      <dgm:t>
        <a:bodyPr/>
        <a:lstStyle/>
        <a:p>
          <a:endParaRPr lang="en-AU"/>
        </a:p>
      </dgm:t>
    </dgm:pt>
    <dgm:pt modelId="{9D7D7616-A462-49FE-9D02-EFFD2C5725C3}" type="pres">
      <dgm:prSet presAssocID="{3B56027A-8833-4D07-8C54-82BCDE3476E7}" presName="diagram" presStyleCnt="0">
        <dgm:presLayoutVars>
          <dgm:dir/>
          <dgm:resizeHandles val="exact"/>
        </dgm:presLayoutVars>
      </dgm:prSet>
      <dgm:spPr/>
    </dgm:pt>
    <dgm:pt modelId="{EF445688-0E46-439D-8462-AF1A91207A46}" type="pres">
      <dgm:prSet presAssocID="{963B4581-18CC-481D-B717-7691A1B38654}" presName="node" presStyleLbl="node1" presStyleIdx="0" presStyleCnt="3" custScaleX="113425">
        <dgm:presLayoutVars>
          <dgm:bulletEnabled val="1"/>
        </dgm:presLayoutVars>
      </dgm:prSet>
      <dgm:spPr/>
    </dgm:pt>
    <dgm:pt modelId="{7C85688F-D0A0-40DF-9928-0FE359D91EF7}" type="pres">
      <dgm:prSet presAssocID="{DBBF35E7-B6CE-4C39-AE20-6F59335EAD52}" presName="sibTrans" presStyleCnt="0"/>
      <dgm:spPr/>
    </dgm:pt>
    <dgm:pt modelId="{1F884D4D-EDEF-4EA9-A8D6-C30F44652005}" type="pres">
      <dgm:prSet presAssocID="{32046FD1-8AEC-4C42-BA57-ACCB9DCD5443}" presName="node" presStyleLbl="node1" presStyleIdx="1" presStyleCnt="3" custScaleX="117650">
        <dgm:presLayoutVars>
          <dgm:bulletEnabled val="1"/>
        </dgm:presLayoutVars>
      </dgm:prSet>
      <dgm:spPr/>
    </dgm:pt>
    <dgm:pt modelId="{1D6158C9-6D01-40C7-A68B-C8F787EEB129}" type="pres">
      <dgm:prSet presAssocID="{D97AD4A5-5045-451F-95A4-94A4D5DEBBA6}" presName="sibTrans" presStyleCnt="0"/>
      <dgm:spPr/>
    </dgm:pt>
    <dgm:pt modelId="{BA6941AB-A10A-46D8-AAFF-C55C65B4BCCC}" type="pres">
      <dgm:prSet presAssocID="{3198D36B-0F41-404C-90CB-3B7C2FB0709D}" presName="node" presStyleLbl="node1" presStyleIdx="2" presStyleCnt="3" custScaleX="174587" custScaleY="60965">
        <dgm:presLayoutVars>
          <dgm:bulletEnabled val="1"/>
        </dgm:presLayoutVars>
      </dgm:prSet>
      <dgm:spPr/>
    </dgm:pt>
  </dgm:ptLst>
  <dgm:cxnLst>
    <dgm:cxn modelId="{2BE58E06-5A0C-470E-BC7D-1A4DAA387772}" type="presOf" srcId="{32046FD1-8AEC-4C42-BA57-ACCB9DCD5443}" destId="{1F884D4D-EDEF-4EA9-A8D6-C30F44652005}" srcOrd="0" destOrd="0" presId="urn:microsoft.com/office/officeart/2005/8/layout/default"/>
    <dgm:cxn modelId="{314AFA20-2306-4892-BD65-3C264642DAA7}" srcId="{3B56027A-8833-4D07-8C54-82BCDE3476E7}" destId="{963B4581-18CC-481D-B717-7691A1B38654}" srcOrd="0" destOrd="0" parTransId="{AAA25CE4-3BC0-429E-AC47-43E3B3BC2295}" sibTransId="{DBBF35E7-B6CE-4C39-AE20-6F59335EAD52}"/>
    <dgm:cxn modelId="{DD7D6C33-E2AF-445E-A527-899136601CB0}" type="presOf" srcId="{963B4581-18CC-481D-B717-7691A1B38654}" destId="{EF445688-0E46-439D-8462-AF1A91207A46}" srcOrd="0" destOrd="0" presId="urn:microsoft.com/office/officeart/2005/8/layout/default"/>
    <dgm:cxn modelId="{EC9E1F7E-289E-4EE8-A0E6-D5B056F30487}" type="presOf" srcId="{3B56027A-8833-4D07-8C54-82BCDE3476E7}" destId="{9D7D7616-A462-49FE-9D02-EFFD2C5725C3}" srcOrd="0" destOrd="0" presId="urn:microsoft.com/office/officeart/2005/8/layout/default"/>
    <dgm:cxn modelId="{34C37DD4-9AE7-45F3-B61D-7CD5EBA51F01}" srcId="{3B56027A-8833-4D07-8C54-82BCDE3476E7}" destId="{32046FD1-8AEC-4C42-BA57-ACCB9DCD5443}" srcOrd="1" destOrd="0" parTransId="{064B4E2B-0310-4810-94F8-B7A41729A23F}" sibTransId="{D97AD4A5-5045-451F-95A4-94A4D5DEBBA6}"/>
    <dgm:cxn modelId="{21AA4FD8-E610-45AD-86BA-17E8AFB95ACA}" type="presOf" srcId="{3198D36B-0F41-404C-90CB-3B7C2FB0709D}" destId="{BA6941AB-A10A-46D8-AAFF-C55C65B4BCCC}" srcOrd="0" destOrd="0" presId="urn:microsoft.com/office/officeart/2005/8/layout/default"/>
    <dgm:cxn modelId="{6679A7E7-2C50-43B7-8C83-CE33FB11CF67}" srcId="{3B56027A-8833-4D07-8C54-82BCDE3476E7}" destId="{3198D36B-0F41-404C-90CB-3B7C2FB0709D}" srcOrd="2" destOrd="0" parTransId="{8FDB90ED-6D8F-4542-A0E9-F13B7F1C8C72}" sibTransId="{D2632673-75B7-4088-9CAF-ED18E3D73EAB}"/>
    <dgm:cxn modelId="{389298F7-ECDA-411A-825A-21886CF7632E}" type="presParOf" srcId="{9D7D7616-A462-49FE-9D02-EFFD2C5725C3}" destId="{EF445688-0E46-439D-8462-AF1A91207A46}" srcOrd="0" destOrd="0" presId="urn:microsoft.com/office/officeart/2005/8/layout/default"/>
    <dgm:cxn modelId="{1F9E8C25-2C06-4E88-8963-4E34418FD5AE}" type="presParOf" srcId="{9D7D7616-A462-49FE-9D02-EFFD2C5725C3}" destId="{7C85688F-D0A0-40DF-9928-0FE359D91EF7}" srcOrd="1" destOrd="0" presId="urn:microsoft.com/office/officeart/2005/8/layout/default"/>
    <dgm:cxn modelId="{6E99AB36-837A-445F-98D7-69236CD89E70}" type="presParOf" srcId="{9D7D7616-A462-49FE-9D02-EFFD2C5725C3}" destId="{1F884D4D-EDEF-4EA9-A8D6-C30F44652005}" srcOrd="2" destOrd="0" presId="urn:microsoft.com/office/officeart/2005/8/layout/default"/>
    <dgm:cxn modelId="{8057A77B-3ED2-4106-8010-30E22FE323B5}" type="presParOf" srcId="{9D7D7616-A462-49FE-9D02-EFFD2C5725C3}" destId="{1D6158C9-6D01-40C7-A68B-C8F787EEB129}" srcOrd="3" destOrd="0" presId="urn:microsoft.com/office/officeart/2005/8/layout/default"/>
    <dgm:cxn modelId="{788127D2-8261-47DD-8F81-9315D581307B}" type="presParOf" srcId="{9D7D7616-A462-49FE-9D02-EFFD2C5725C3}" destId="{BA6941AB-A10A-46D8-AAFF-C55C65B4BCCC}"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0E56EE-19FA-48E5-962B-8EEB8B36C52B}"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AU"/>
        </a:p>
      </dgm:t>
    </dgm:pt>
    <dgm:pt modelId="{40EB0378-CEBC-49D9-A631-A65EC4D67FEC}">
      <dgm:prSet phldrT="[Text]"/>
      <dgm:spPr>
        <a:blipFill rotWithShape="0">
          <a:blip xmlns:r="http://schemas.openxmlformats.org/officeDocument/2006/relationships" r:embed="rId1">
            <a:duotone>
              <a:prstClr val="black"/>
              <a:schemeClr val="accent1">
                <a:tint val="45000"/>
                <a:satMod val="400000"/>
              </a:schemeClr>
            </a:duotone>
          </a:blip>
          <a:stretch>
            <a:fillRect/>
          </a:stretch>
        </a:blipFill>
      </dgm:spPr>
      <dgm:t>
        <a:bodyPr/>
        <a:lstStyle/>
        <a:p>
          <a:r>
            <a:rPr lang="en-US" dirty="0">
              <a:solidFill>
                <a:schemeClr val="bg1">
                  <a:lumMod val="95000"/>
                </a:schemeClr>
              </a:solidFill>
            </a:rPr>
            <a:t>?</a:t>
          </a:r>
          <a:r>
            <a:rPr lang="en-US" dirty="0"/>
            <a:t> </a:t>
          </a:r>
          <a:endParaRPr lang="en-AU" dirty="0"/>
        </a:p>
      </dgm:t>
    </dgm:pt>
    <dgm:pt modelId="{A41180E5-D362-45C4-9996-5D7A91A49EF9}" type="parTrans" cxnId="{A9C789AB-CCDA-4C2D-9BF6-C0744DD384A1}">
      <dgm:prSet/>
      <dgm:spPr/>
      <dgm:t>
        <a:bodyPr/>
        <a:lstStyle/>
        <a:p>
          <a:endParaRPr lang="en-AU"/>
        </a:p>
      </dgm:t>
    </dgm:pt>
    <dgm:pt modelId="{C1AF6243-CBDF-4026-B47E-267C992FAFB5}" type="sibTrans" cxnId="{A9C789AB-CCDA-4C2D-9BF6-C0744DD384A1}">
      <dgm:prSet/>
      <dgm:spPr/>
      <dgm:t>
        <a:bodyPr/>
        <a:lstStyle/>
        <a:p>
          <a:endParaRPr lang="en-AU"/>
        </a:p>
      </dgm:t>
    </dgm:pt>
    <dgm:pt modelId="{E20654F7-0A4B-406E-969A-5F4DB62CA053}">
      <dgm:prSet phldrT="[Text]"/>
      <dgm:spPr>
        <a:solidFill>
          <a:schemeClr val="accent1">
            <a:lumMod val="40000"/>
            <a:lumOff val="60000"/>
          </a:schemeClr>
        </a:solidFill>
      </dgm:spPr>
      <dgm:t>
        <a:bodyPr/>
        <a:lstStyle/>
        <a:p>
          <a:r>
            <a:rPr lang="en-US" dirty="0"/>
            <a:t>Knowledge</a:t>
          </a:r>
          <a:endParaRPr lang="en-AU" dirty="0"/>
        </a:p>
      </dgm:t>
    </dgm:pt>
    <dgm:pt modelId="{00969E82-BDCA-4AEF-852C-B1612C270822}" type="parTrans" cxnId="{A57FD53D-3122-4CEC-ACEC-D1225774AB0C}">
      <dgm:prSet/>
      <dgm:spPr>
        <a:solidFill>
          <a:schemeClr val="accent1">
            <a:lumMod val="20000"/>
            <a:lumOff val="80000"/>
          </a:schemeClr>
        </a:solidFill>
      </dgm:spPr>
      <dgm:t>
        <a:bodyPr/>
        <a:lstStyle/>
        <a:p>
          <a:endParaRPr lang="en-AU"/>
        </a:p>
      </dgm:t>
    </dgm:pt>
    <dgm:pt modelId="{04B8E7B6-9481-4420-95F9-197E4FEFA4E2}" type="sibTrans" cxnId="{A57FD53D-3122-4CEC-ACEC-D1225774AB0C}">
      <dgm:prSet/>
      <dgm:spPr/>
      <dgm:t>
        <a:bodyPr/>
        <a:lstStyle/>
        <a:p>
          <a:endParaRPr lang="en-AU"/>
        </a:p>
      </dgm:t>
    </dgm:pt>
    <dgm:pt modelId="{D2646599-9912-43A4-9726-06ADC52D70C7}">
      <dgm:prSet phldrT="[Text]"/>
      <dgm:spPr>
        <a:solidFill>
          <a:srgbClr val="3C69FF">
            <a:alpha val="65098"/>
          </a:srgbClr>
        </a:solidFill>
      </dgm:spPr>
      <dgm:t>
        <a:bodyPr/>
        <a:lstStyle/>
        <a:p>
          <a:r>
            <a:rPr lang="en-US" dirty="0"/>
            <a:t>Technology</a:t>
          </a:r>
          <a:endParaRPr lang="en-AU" dirty="0"/>
        </a:p>
      </dgm:t>
    </dgm:pt>
    <dgm:pt modelId="{56DF56C4-D6FA-4BAE-BFA8-4D4BF13D86A2}" type="parTrans" cxnId="{506B0FB3-47B9-4280-80B6-9DCC201788D4}">
      <dgm:prSet/>
      <dgm:spPr>
        <a:solidFill>
          <a:schemeClr val="accent1">
            <a:lumMod val="20000"/>
            <a:lumOff val="80000"/>
          </a:schemeClr>
        </a:solidFill>
      </dgm:spPr>
      <dgm:t>
        <a:bodyPr/>
        <a:lstStyle/>
        <a:p>
          <a:endParaRPr lang="en-AU"/>
        </a:p>
      </dgm:t>
    </dgm:pt>
    <dgm:pt modelId="{12916F42-4748-4C84-B8A9-B421D258BABC}" type="sibTrans" cxnId="{506B0FB3-47B9-4280-80B6-9DCC201788D4}">
      <dgm:prSet/>
      <dgm:spPr/>
      <dgm:t>
        <a:bodyPr/>
        <a:lstStyle/>
        <a:p>
          <a:endParaRPr lang="en-AU"/>
        </a:p>
      </dgm:t>
    </dgm:pt>
    <dgm:pt modelId="{3ED0BC87-BA84-4A9B-82D7-8CECEDBCE6CA}">
      <dgm:prSet phldrT="[Text]"/>
      <dgm:spPr>
        <a:solidFill>
          <a:schemeClr val="accent1">
            <a:lumMod val="50000"/>
            <a:alpha val="50000"/>
          </a:schemeClr>
        </a:solidFill>
      </dgm:spPr>
      <dgm:t>
        <a:bodyPr/>
        <a:lstStyle/>
        <a:p>
          <a:r>
            <a:rPr lang="en-US" dirty="0"/>
            <a:t>Product</a:t>
          </a:r>
          <a:endParaRPr lang="en-AU" dirty="0"/>
        </a:p>
      </dgm:t>
    </dgm:pt>
    <dgm:pt modelId="{3EB33DE4-3185-4C1A-A733-6E59E8C1B720}" type="parTrans" cxnId="{13DF4973-4D2B-467D-B782-7A6B33F04C17}">
      <dgm:prSet/>
      <dgm:spPr>
        <a:solidFill>
          <a:schemeClr val="accent1">
            <a:lumMod val="20000"/>
            <a:lumOff val="80000"/>
          </a:schemeClr>
        </a:solidFill>
      </dgm:spPr>
      <dgm:t>
        <a:bodyPr/>
        <a:lstStyle/>
        <a:p>
          <a:endParaRPr lang="en-AU"/>
        </a:p>
      </dgm:t>
    </dgm:pt>
    <dgm:pt modelId="{C1F0EEBA-D0FC-40FF-81E9-BDB773889D98}" type="sibTrans" cxnId="{13DF4973-4D2B-467D-B782-7A6B33F04C17}">
      <dgm:prSet/>
      <dgm:spPr/>
      <dgm:t>
        <a:bodyPr/>
        <a:lstStyle/>
        <a:p>
          <a:endParaRPr lang="en-AU"/>
        </a:p>
      </dgm:t>
    </dgm:pt>
    <dgm:pt modelId="{EE49FECB-E1CA-4DF8-A46A-36F4F4A4C5E0}" type="pres">
      <dgm:prSet presAssocID="{3E0E56EE-19FA-48E5-962B-8EEB8B36C52B}" presName="Name0" presStyleCnt="0">
        <dgm:presLayoutVars>
          <dgm:chMax val="1"/>
          <dgm:dir/>
          <dgm:animLvl val="ctr"/>
          <dgm:resizeHandles val="exact"/>
        </dgm:presLayoutVars>
      </dgm:prSet>
      <dgm:spPr/>
    </dgm:pt>
    <dgm:pt modelId="{79979DFE-D601-4E79-A7DD-1A548A7232D6}" type="pres">
      <dgm:prSet presAssocID="{40EB0378-CEBC-49D9-A631-A65EC4D67FEC}" presName="centerShape" presStyleLbl="node0" presStyleIdx="0" presStyleCnt="1" custScaleX="108207" custScaleY="112147" custLinFactNeighborX="-36029" custLinFactNeighborY="-11310"/>
      <dgm:spPr/>
    </dgm:pt>
    <dgm:pt modelId="{9A308A23-75A7-49F3-9C45-BB1003010B84}" type="pres">
      <dgm:prSet presAssocID="{00969E82-BDCA-4AEF-852C-B1612C270822}" presName="parTrans" presStyleLbl="sibTrans2D1" presStyleIdx="0" presStyleCnt="3"/>
      <dgm:spPr/>
    </dgm:pt>
    <dgm:pt modelId="{EE98EA11-3DF4-4A9E-A116-D9B9F3CC35E5}" type="pres">
      <dgm:prSet presAssocID="{00969E82-BDCA-4AEF-852C-B1612C270822}" presName="connectorText" presStyleLbl="sibTrans2D1" presStyleIdx="0" presStyleCnt="3"/>
      <dgm:spPr/>
    </dgm:pt>
    <dgm:pt modelId="{B25396FE-2EA6-483F-829E-87C9C3E7DC2E}" type="pres">
      <dgm:prSet presAssocID="{E20654F7-0A4B-406E-969A-5F4DB62CA053}" presName="node" presStyleLbl="node1" presStyleIdx="0" presStyleCnt="3" custScaleX="86836" custScaleY="85829" custRadScaleRad="99904" custRadScaleInc="-2628">
        <dgm:presLayoutVars>
          <dgm:bulletEnabled val="1"/>
        </dgm:presLayoutVars>
      </dgm:prSet>
      <dgm:spPr/>
    </dgm:pt>
    <dgm:pt modelId="{87513C5F-82B8-4801-A591-61AB4D844E6C}" type="pres">
      <dgm:prSet presAssocID="{3EB33DE4-3185-4C1A-A733-6E59E8C1B720}" presName="parTrans" presStyleLbl="sibTrans2D1" presStyleIdx="1" presStyleCnt="3"/>
      <dgm:spPr/>
    </dgm:pt>
    <dgm:pt modelId="{749C13D9-74DB-43DC-94D0-0A7F973CB13F}" type="pres">
      <dgm:prSet presAssocID="{3EB33DE4-3185-4C1A-A733-6E59E8C1B720}" presName="connectorText" presStyleLbl="sibTrans2D1" presStyleIdx="1" presStyleCnt="3"/>
      <dgm:spPr/>
    </dgm:pt>
    <dgm:pt modelId="{929BAD5A-D58B-4FD7-8818-41AB747288F7}" type="pres">
      <dgm:prSet presAssocID="{3ED0BC87-BA84-4A9B-82D7-8CECEDBCE6CA}" presName="node" presStyleLbl="node1" presStyleIdx="1" presStyleCnt="3" custScaleX="86718" custScaleY="84937" custRadScaleRad="51773" custRadScaleInc="104985">
        <dgm:presLayoutVars>
          <dgm:bulletEnabled val="1"/>
        </dgm:presLayoutVars>
      </dgm:prSet>
      <dgm:spPr/>
    </dgm:pt>
    <dgm:pt modelId="{B50B54E8-C3BE-4CDE-80F6-B42369983494}" type="pres">
      <dgm:prSet presAssocID="{56DF56C4-D6FA-4BAE-BFA8-4D4BF13D86A2}" presName="parTrans" presStyleLbl="sibTrans2D1" presStyleIdx="2" presStyleCnt="3"/>
      <dgm:spPr/>
    </dgm:pt>
    <dgm:pt modelId="{D528AE48-7F99-4177-A867-9782E02C0FD8}" type="pres">
      <dgm:prSet presAssocID="{56DF56C4-D6FA-4BAE-BFA8-4D4BF13D86A2}" presName="connectorText" presStyleLbl="sibTrans2D1" presStyleIdx="2" presStyleCnt="3"/>
      <dgm:spPr/>
    </dgm:pt>
    <dgm:pt modelId="{597FD8C3-4D44-40F7-8207-B14593890A1A}" type="pres">
      <dgm:prSet presAssocID="{D2646599-9912-43A4-9726-06ADC52D70C7}" presName="node" presStyleLbl="node1" presStyleIdx="2" presStyleCnt="3" custScaleX="82762" custScaleY="85485" custRadScaleRad="85712" custRadScaleInc="-275503">
        <dgm:presLayoutVars>
          <dgm:bulletEnabled val="1"/>
        </dgm:presLayoutVars>
      </dgm:prSet>
      <dgm:spPr/>
    </dgm:pt>
  </dgm:ptLst>
  <dgm:cxnLst>
    <dgm:cxn modelId="{7C16AF38-A17D-48C8-9859-2A55510BB904}" type="presOf" srcId="{3EB33DE4-3185-4C1A-A733-6E59E8C1B720}" destId="{87513C5F-82B8-4801-A591-61AB4D844E6C}" srcOrd="0" destOrd="0" presId="urn:microsoft.com/office/officeart/2005/8/layout/radial5"/>
    <dgm:cxn modelId="{550DB138-65C3-4594-8645-DE36C7215D09}" type="presOf" srcId="{56DF56C4-D6FA-4BAE-BFA8-4D4BF13D86A2}" destId="{B50B54E8-C3BE-4CDE-80F6-B42369983494}" srcOrd="0" destOrd="0" presId="urn:microsoft.com/office/officeart/2005/8/layout/radial5"/>
    <dgm:cxn modelId="{A57FD53D-3122-4CEC-ACEC-D1225774AB0C}" srcId="{40EB0378-CEBC-49D9-A631-A65EC4D67FEC}" destId="{E20654F7-0A4B-406E-969A-5F4DB62CA053}" srcOrd="0" destOrd="0" parTransId="{00969E82-BDCA-4AEF-852C-B1612C270822}" sibTransId="{04B8E7B6-9481-4420-95F9-197E4FEFA4E2}"/>
    <dgm:cxn modelId="{9347836E-33A6-46EB-8F6E-9078703063B0}" type="presOf" srcId="{40EB0378-CEBC-49D9-A631-A65EC4D67FEC}" destId="{79979DFE-D601-4E79-A7DD-1A548A7232D6}" srcOrd="0" destOrd="0" presId="urn:microsoft.com/office/officeart/2005/8/layout/radial5"/>
    <dgm:cxn modelId="{13DF4973-4D2B-467D-B782-7A6B33F04C17}" srcId="{40EB0378-CEBC-49D9-A631-A65EC4D67FEC}" destId="{3ED0BC87-BA84-4A9B-82D7-8CECEDBCE6CA}" srcOrd="1" destOrd="0" parTransId="{3EB33DE4-3185-4C1A-A733-6E59E8C1B720}" sibTransId="{C1F0EEBA-D0FC-40FF-81E9-BDB773889D98}"/>
    <dgm:cxn modelId="{2A814574-CE52-45A7-BFA0-23866CA58E75}" type="presOf" srcId="{3E0E56EE-19FA-48E5-962B-8EEB8B36C52B}" destId="{EE49FECB-E1CA-4DF8-A46A-36F4F4A4C5E0}" srcOrd="0" destOrd="0" presId="urn:microsoft.com/office/officeart/2005/8/layout/radial5"/>
    <dgm:cxn modelId="{F9AAA091-9A72-4448-9097-4B2FEB6A9328}" type="presOf" srcId="{00969E82-BDCA-4AEF-852C-B1612C270822}" destId="{9A308A23-75A7-49F3-9C45-BB1003010B84}" srcOrd="0" destOrd="0" presId="urn:microsoft.com/office/officeart/2005/8/layout/radial5"/>
    <dgm:cxn modelId="{EE1AD494-4C89-4FAC-AFAD-A03901DA9478}" type="presOf" srcId="{E20654F7-0A4B-406E-969A-5F4DB62CA053}" destId="{B25396FE-2EA6-483F-829E-87C9C3E7DC2E}" srcOrd="0" destOrd="0" presId="urn:microsoft.com/office/officeart/2005/8/layout/radial5"/>
    <dgm:cxn modelId="{97191FA3-071A-4DA1-A362-23536EAF50E4}" type="presOf" srcId="{3EB33DE4-3185-4C1A-A733-6E59E8C1B720}" destId="{749C13D9-74DB-43DC-94D0-0A7F973CB13F}" srcOrd="1" destOrd="0" presId="urn:microsoft.com/office/officeart/2005/8/layout/radial5"/>
    <dgm:cxn modelId="{0995A0AA-B85B-4A95-95FF-793214D84A02}" type="presOf" srcId="{00969E82-BDCA-4AEF-852C-B1612C270822}" destId="{EE98EA11-3DF4-4A9E-A116-D9B9F3CC35E5}" srcOrd="1" destOrd="0" presId="urn:microsoft.com/office/officeart/2005/8/layout/radial5"/>
    <dgm:cxn modelId="{A9C789AB-CCDA-4C2D-9BF6-C0744DD384A1}" srcId="{3E0E56EE-19FA-48E5-962B-8EEB8B36C52B}" destId="{40EB0378-CEBC-49D9-A631-A65EC4D67FEC}" srcOrd="0" destOrd="0" parTransId="{A41180E5-D362-45C4-9996-5D7A91A49EF9}" sibTransId="{C1AF6243-CBDF-4026-B47E-267C992FAFB5}"/>
    <dgm:cxn modelId="{9F52CAB0-0D8D-4BB0-BB49-4C836B7BA22B}" type="presOf" srcId="{3ED0BC87-BA84-4A9B-82D7-8CECEDBCE6CA}" destId="{929BAD5A-D58B-4FD7-8818-41AB747288F7}" srcOrd="0" destOrd="0" presId="urn:microsoft.com/office/officeart/2005/8/layout/radial5"/>
    <dgm:cxn modelId="{506B0FB3-47B9-4280-80B6-9DCC201788D4}" srcId="{40EB0378-CEBC-49D9-A631-A65EC4D67FEC}" destId="{D2646599-9912-43A4-9726-06ADC52D70C7}" srcOrd="2" destOrd="0" parTransId="{56DF56C4-D6FA-4BAE-BFA8-4D4BF13D86A2}" sibTransId="{12916F42-4748-4C84-B8A9-B421D258BABC}"/>
    <dgm:cxn modelId="{C0332EC2-08A2-4FE1-91DA-2E24D1883A71}" type="presOf" srcId="{D2646599-9912-43A4-9726-06ADC52D70C7}" destId="{597FD8C3-4D44-40F7-8207-B14593890A1A}" srcOrd="0" destOrd="0" presId="urn:microsoft.com/office/officeart/2005/8/layout/radial5"/>
    <dgm:cxn modelId="{B322ABD5-9ECE-46D2-9FA6-B304909CB416}" type="presOf" srcId="{56DF56C4-D6FA-4BAE-BFA8-4D4BF13D86A2}" destId="{D528AE48-7F99-4177-A867-9782E02C0FD8}" srcOrd="1" destOrd="0" presId="urn:microsoft.com/office/officeart/2005/8/layout/radial5"/>
    <dgm:cxn modelId="{D7CE349A-4471-4C05-A036-A22C8924C525}" type="presParOf" srcId="{EE49FECB-E1CA-4DF8-A46A-36F4F4A4C5E0}" destId="{79979DFE-D601-4E79-A7DD-1A548A7232D6}" srcOrd="0" destOrd="0" presId="urn:microsoft.com/office/officeart/2005/8/layout/radial5"/>
    <dgm:cxn modelId="{965C30FC-8F03-4F2F-BB8F-D27A8E9D1E29}" type="presParOf" srcId="{EE49FECB-E1CA-4DF8-A46A-36F4F4A4C5E0}" destId="{9A308A23-75A7-49F3-9C45-BB1003010B84}" srcOrd="1" destOrd="0" presId="urn:microsoft.com/office/officeart/2005/8/layout/radial5"/>
    <dgm:cxn modelId="{CC7988A8-77E5-4241-87BC-66EE3D750B47}" type="presParOf" srcId="{9A308A23-75A7-49F3-9C45-BB1003010B84}" destId="{EE98EA11-3DF4-4A9E-A116-D9B9F3CC35E5}" srcOrd="0" destOrd="0" presId="urn:microsoft.com/office/officeart/2005/8/layout/radial5"/>
    <dgm:cxn modelId="{0ED3AAE3-700F-463C-9BD3-69749C004B6F}" type="presParOf" srcId="{EE49FECB-E1CA-4DF8-A46A-36F4F4A4C5E0}" destId="{B25396FE-2EA6-483F-829E-87C9C3E7DC2E}" srcOrd="2" destOrd="0" presId="urn:microsoft.com/office/officeart/2005/8/layout/radial5"/>
    <dgm:cxn modelId="{22F3E7EE-4664-452A-97D1-89E7C4E712E8}" type="presParOf" srcId="{EE49FECB-E1CA-4DF8-A46A-36F4F4A4C5E0}" destId="{87513C5F-82B8-4801-A591-61AB4D844E6C}" srcOrd="3" destOrd="0" presId="urn:microsoft.com/office/officeart/2005/8/layout/radial5"/>
    <dgm:cxn modelId="{44E3A67B-9695-416D-8C99-47658C5A7B30}" type="presParOf" srcId="{87513C5F-82B8-4801-A591-61AB4D844E6C}" destId="{749C13D9-74DB-43DC-94D0-0A7F973CB13F}" srcOrd="0" destOrd="0" presId="urn:microsoft.com/office/officeart/2005/8/layout/radial5"/>
    <dgm:cxn modelId="{38D1D074-ABDB-4DB0-842B-F87549C40505}" type="presParOf" srcId="{EE49FECB-E1CA-4DF8-A46A-36F4F4A4C5E0}" destId="{929BAD5A-D58B-4FD7-8818-41AB747288F7}" srcOrd="4" destOrd="0" presId="urn:microsoft.com/office/officeart/2005/8/layout/radial5"/>
    <dgm:cxn modelId="{2BB009DC-21E2-438D-8056-3A7C3617F4DA}" type="presParOf" srcId="{EE49FECB-E1CA-4DF8-A46A-36F4F4A4C5E0}" destId="{B50B54E8-C3BE-4CDE-80F6-B42369983494}" srcOrd="5" destOrd="0" presId="urn:microsoft.com/office/officeart/2005/8/layout/radial5"/>
    <dgm:cxn modelId="{74977295-E05A-46D0-B33F-6E6AEF5EE944}" type="presParOf" srcId="{B50B54E8-C3BE-4CDE-80F6-B42369983494}" destId="{D528AE48-7F99-4177-A867-9782E02C0FD8}" srcOrd="0" destOrd="0" presId="urn:microsoft.com/office/officeart/2005/8/layout/radial5"/>
    <dgm:cxn modelId="{B369027A-FCB2-4305-AB2F-2BF2D4CB0E53}" type="presParOf" srcId="{EE49FECB-E1CA-4DF8-A46A-36F4F4A4C5E0}" destId="{597FD8C3-4D44-40F7-8207-B14593890A1A}"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5E3606-B345-40F3-9530-D548796364D1}"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AU"/>
        </a:p>
      </dgm:t>
    </dgm:pt>
    <dgm:pt modelId="{A338A38A-C9B7-430F-A732-C3D53F8E808D}">
      <dgm:prSet phldrT="[Text]" custT="1"/>
      <dgm:spPr/>
      <dgm:t>
        <a:bodyPr/>
        <a:lstStyle/>
        <a:p>
          <a:r>
            <a:rPr lang="en-US" sz="1600" dirty="0"/>
            <a:t>Risk exposure</a:t>
          </a:r>
          <a:endParaRPr lang="en-AU" sz="1600" dirty="0"/>
        </a:p>
      </dgm:t>
    </dgm:pt>
    <dgm:pt modelId="{30E9CF7F-D755-4D3B-86C0-FA1628768E72}" type="parTrans" cxnId="{182BE395-F6E4-47B2-8967-A79A072AF986}">
      <dgm:prSet/>
      <dgm:spPr/>
      <dgm:t>
        <a:bodyPr/>
        <a:lstStyle/>
        <a:p>
          <a:endParaRPr lang="en-AU"/>
        </a:p>
      </dgm:t>
    </dgm:pt>
    <dgm:pt modelId="{614C2F77-7D1C-4668-A4E5-FADCD1BC3585}" type="sibTrans" cxnId="{182BE395-F6E4-47B2-8967-A79A072AF986}">
      <dgm:prSet/>
      <dgm:spPr/>
      <dgm:t>
        <a:bodyPr/>
        <a:lstStyle/>
        <a:p>
          <a:endParaRPr lang="en-AU"/>
        </a:p>
      </dgm:t>
    </dgm:pt>
    <dgm:pt modelId="{D91ADA66-6714-46FC-BEF0-E0C9F07E36D2}">
      <dgm:prSet phldrT="[Text]" custT="1"/>
      <dgm:spPr/>
      <dgm:t>
        <a:bodyPr/>
        <a:lstStyle/>
        <a:p>
          <a:r>
            <a:rPr lang="en-US" sz="1600" dirty="0"/>
            <a:t>Starting payment and pattern of future payments</a:t>
          </a:r>
          <a:endParaRPr lang="en-AU" sz="1600" dirty="0"/>
        </a:p>
      </dgm:t>
    </dgm:pt>
    <dgm:pt modelId="{8FECC646-31DA-4E4A-ADC3-2024C65A0C82}" type="parTrans" cxnId="{1F21E6BF-5277-4977-9337-D2AB294DCAA0}">
      <dgm:prSet/>
      <dgm:spPr/>
      <dgm:t>
        <a:bodyPr/>
        <a:lstStyle/>
        <a:p>
          <a:endParaRPr lang="en-AU"/>
        </a:p>
      </dgm:t>
    </dgm:pt>
    <dgm:pt modelId="{12393EF3-A020-47AE-A20A-188B5CEF222C}" type="sibTrans" cxnId="{1F21E6BF-5277-4977-9337-D2AB294DCAA0}">
      <dgm:prSet/>
      <dgm:spPr/>
      <dgm:t>
        <a:bodyPr/>
        <a:lstStyle/>
        <a:p>
          <a:endParaRPr lang="en-AU"/>
        </a:p>
      </dgm:t>
    </dgm:pt>
    <dgm:pt modelId="{7E4CB654-9985-4B34-A54E-6BF488D0FA70}">
      <dgm:prSet phldrT="[Text]" custT="1"/>
      <dgm:spPr/>
      <dgm:t>
        <a:bodyPr/>
        <a:lstStyle/>
        <a:p>
          <a:r>
            <a:rPr lang="en-US" sz="1600" dirty="0"/>
            <a:t>Impact on social security entitlements</a:t>
          </a:r>
          <a:endParaRPr lang="en-AU" sz="1600" dirty="0"/>
        </a:p>
      </dgm:t>
    </dgm:pt>
    <dgm:pt modelId="{943392D7-0D6B-4768-B641-1F51164432A0}" type="parTrans" cxnId="{DC62CAF0-1078-4CD6-8E37-4E5AF508CC01}">
      <dgm:prSet/>
      <dgm:spPr/>
      <dgm:t>
        <a:bodyPr/>
        <a:lstStyle/>
        <a:p>
          <a:endParaRPr lang="en-AU"/>
        </a:p>
      </dgm:t>
    </dgm:pt>
    <dgm:pt modelId="{F1F06440-346A-4CEC-8300-87F7B1A0A6E2}" type="sibTrans" cxnId="{DC62CAF0-1078-4CD6-8E37-4E5AF508CC01}">
      <dgm:prSet/>
      <dgm:spPr/>
      <dgm:t>
        <a:bodyPr/>
        <a:lstStyle/>
        <a:p>
          <a:endParaRPr lang="en-AU"/>
        </a:p>
      </dgm:t>
    </dgm:pt>
    <dgm:pt modelId="{106BE0FC-2356-4569-9ACF-C8ED102F9401}">
      <dgm:prSet phldrT="[Text]" custT="1"/>
      <dgm:spPr/>
      <dgm:t>
        <a:bodyPr/>
        <a:lstStyle/>
        <a:p>
          <a:r>
            <a:rPr lang="en-US" sz="1600" dirty="0"/>
            <a:t>Estate planning implications</a:t>
          </a:r>
          <a:endParaRPr lang="en-AU" sz="1600" dirty="0"/>
        </a:p>
      </dgm:t>
    </dgm:pt>
    <dgm:pt modelId="{FB4FCE31-60D4-4B41-942A-F019A3374C62}" type="parTrans" cxnId="{BA15CDFE-AB99-4826-8CDE-675F4FA6672C}">
      <dgm:prSet/>
      <dgm:spPr/>
      <dgm:t>
        <a:bodyPr/>
        <a:lstStyle/>
        <a:p>
          <a:endParaRPr lang="en-AU"/>
        </a:p>
      </dgm:t>
    </dgm:pt>
    <dgm:pt modelId="{BC9DABEC-BA0A-4637-8267-171E809533C7}" type="sibTrans" cxnId="{BA15CDFE-AB99-4826-8CDE-675F4FA6672C}">
      <dgm:prSet/>
      <dgm:spPr/>
      <dgm:t>
        <a:bodyPr/>
        <a:lstStyle/>
        <a:p>
          <a:endParaRPr lang="en-AU"/>
        </a:p>
      </dgm:t>
    </dgm:pt>
    <dgm:pt modelId="{B36F94D4-EE70-4688-8CCF-1905C22F82CF}">
      <dgm:prSet phldrT="[Text]" custT="1"/>
      <dgm:spPr/>
      <dgm:t>
        <a:bodyPr/>
        <a:lstStyle/>
        <a:p>
          <a:r>
            <a:rPr lang="en-US" sz="1600" dirty="0"/>
            <a:t>Voluntary access to capital</a:t>
          </a:r>
          <a:endParaRPr lang="en-AU" sz="1600" dirty="0"/>
        </a:p>
      </dgm:t>
    </dgm:pt>
    <dgm:pt modelId="{B8CBC6D6-B1AD-4088-9BCE-D03521EF5458}" type="parTrans" cxnId="{A1574B9C-6549-4FD0-B413-A9D24018034A}">
      <dgm:prSet/>
      <dgm:spPr/>
      <dgm:t>
        <a:bodyPr/>
        <a:lstStyle/>
        <a:p>
          <a:endParaRPr lang="en-AU"/>
        </a:p>
      </dgm:t>
    </dgm:pt>
    <dgm:pt modelId="{294A362D-14BC-4DCE-B791-3BE6AECC4543}" type="sibTrans" cxnId="{A1574B9C-6549-4FD0-B413-A9D24018034A}">
      <dgm:prSet/>
      <dgm:spPr/>
      <dgm:t>
        <a:bodyPr/>
        <a:lstStyle/>
        <a:p>
          <a:endParaRPr lang="en-AU"/>
        </a:p>
      </dgm:t>
    </dgm:pt>
    <dgm:pt modelId="{B173BCEB-4969-4371-A3B2-745B7D36F7F3}" type="pres">
      <dgm:prSet presAssocID="{5E5E3606-B345-40F3-9530-D548796364D1}" presName="Name0" presStyleCnt="0">
        <dgm:presLayoutVars>
          <dgm:dir/>
          <dgm:resizeHandles val="exact"/>
        </dgm:presLayoutVars>
      </dgm:prSet>
      <dgm:spPr/>
    </dgm:pt>
    <dgm:pt modelId="{A7F158C7-C36F-413E-8912-155E6EE88E34}" type="pres">
      <dgm:prSet presAssocID="{A338A38A-C9B7-430F-A732-C3D53F8E808D}" presName="compNode" presStyleCnt="0"/>
      <dgm:spPr/>
    </dgm:pt>
    <dgm:pt modelId="{1E5159A2-04F6-4752-BFAC-03B4D1F7ED9E}" type="pres">
      <dgm:prSet presAssocID="{A338A38A-C9B7-430F-A732-C3D53F8E808D}" presName="pict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Pen pointing to a graph on a screen"/>
        </a:ext>
      </dgm:extLst>
    </dgm:pt>
    <dgm:pt modelId="{F101592E-D643-4868-834F-A1B0B9845DF6}" type="pres">
      <dgm:prSet presAssocID="{A338A38A-C9B7-430F-A732-C3D53F8E808D}" presName="textRect" presStyleLbl="revTx" presStyleIdx="0" presStyleCnt="5">
        <dgm:presLayoutVars>
          <dgm:bulletEnabled val="1"/>
        </dgm:presLayoutVars>
      </dgm:prSet>
      <dgm:spPr/>
    </dgm:pt>
    <dgm:pt modelId="{1257BB82-34B6-4C72-948B-35314EDE545D}" type="pres">
      <dgm:prSet presAssocID="{614C2F77-7D1C-4668-A4E5-FADCD1BC3585}" presName="sibTrans" presStyleLbl="sibTrans2D1" presStyleIdx="0" presStyleCnt="0"/>
      <dgm:spPr/>
    </dgm:pt>
    <dgm:pt modelId="{015162C6-A38D-4EFF-BCDF-B09659B325C6}" type="pres">
      <dgm:prSet presAssocID="{D91ADA66-6714-46FC-BEF0-E0C9F07E36D2}" presName="compNode" presStyleCnt="0"/>
      <dgm:spPr/>
    </dgm:pt>
    <dgm:pt modelId="{A5CBF26A-6669-4CAD-BC96-266FE1F28B99}" type="pres">
      <dgm:prSet presAssocID="{D91ADA66-6714-46FC-BEF0-E0C9F07E36D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Jars of coins"/>
        </a:ext>
      </dgm:extLst>
    </dgm:pt>
    <dgm:pt modelId="{2F6F5C8D-FB92-4FE5-B644-DE933CD1F588}" type="pres">
      <dgm:prSet presAssocID="{D91ADA66-6714-46FC-BEF0-E0C9F07E36D2}" presName="textRect" presStyleLbl="revTx" presStyleIdx="1" presStyleCnt="5">
        <dgm:presLayoutVars>
          <dgm:bulletEnabled val="1"/>
        </dgm:presLayoutVars>
      </dgm:prSet>
      <dgm:spPr/>
    </dgm:pt>
    <dgm:pt modelId="{CE34C175-B639-4968-8D6C-1F67CF3CBAC8}" type="pres">
      <dgm:prSet presAssocID="{12393EF3-A020-47AE-A20A-188B5CEF222C}" presName="sibTrans" presStyleLbl="sibTrans2D1" presStyleIdx="0" presStyleCnt="0"/>
      <dgm:spPr/>
    </dgm:pt>
    <dgm:pt modelId="{3558FB71-D543-451E-B64E-46DD568BE0A8}" type="pres">
      <dgm:prSet presAssocID="{7E4CB654-9985-4B34-A54E-6BF488D0FA70}" presName="compNode" presStyleCnt="0"/>
      <dgm:spPr/>
    </dgm:pt>
    <dgm:pt modelId="{83134F38-2CA4-446B-9E17-D7D0BA5700EE}" type="pres">
      <dgm:prSet presAssocID="{7E4CB654-9985-4B34-A54E-6BF488D0FA7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Old wrinkled hands with some coins"/>
        </a:ext>
      </dgm:extLst>
    </dgm:pt>
    <dgm:pt modelId="{6E0BA4DF-39D8-4521-B4E6-35EF1B84778C}" type="pres">
      <dgm:prSet presAssocID="{7E4CB654-9985-4B34-A54E-6BF488D0FA70}" presName="textRect" presStyleLbl="revTx" presStyleIdx="2" presStyleCnt="5">
        <dgm:presLayoutVars>
          <dgm:bulletEnabled val="1"/>
        </dgm:presLayoutVars>
      </dgm:prSet>
      <dgm:spPr/>
    </dgm:pt>
    <dgm:pt modelId="{62BE32CC-55E3-4504-8474-F3F2DF3D4690}" type="pres">
      <dgm:prSet presAssocID="{F1F06440-346A-4CEC-8300-87F7B1A0A6E2}" presName="sibTrans" presStyleLbl="sibTrans2D1" presStyleIdx="0" presStyleCnt="0"/>
      <dgm:spPr/>
    </dgm:pt>
    <dgm:pt modelId="{4A1FEA08-325C-4FE7-A4DA-A292205D9DBC}" type="pres">
      <dgm:prSet presAssocID="{106BE0FC-2356-4569-9ACF-C8ED102F9401}" presName="compNode" presStyleCnt="0"/>
      <dgm:spPr/>
    </dgm:pt>
    <dgm:pt modelId="{AF394DCB-26B4-46AF-91A6-414E0EC5DA89}" type="pres">
      <dgm:prSet presAssocID="{106BE0FC-2356-4569-9ACF-C8ED102F9401}" presName="pictRect" presStyleLbl="node1" presStyleIdx="3" presStyleCnt="5"/>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Couple receiving consultation"/>
        </a:ext>
      </dgm:extLst>
    </dgm:pt>
    <dgm:pt modelId="{90DDB55A-3E5D-4B19-8AF6-C388DF3F82D4}" type="pres">
      <dgm:prSet presAssocID="{106BE0FC-2356-4569-9ACF-C8ED102F9401}" presName="textRect" presStyleLbl="revTx" presStyleIdx="3" presStyleCnt="5">
        <dgm:presLayoutVars>
          <dgm:bulletEnabled val="1"/>
        </dgm:presLayoutVars>
      </dgm:prSet>
      <dgm:spPr/>
    </dgm:pt>
    <dgm:pt modelId="{FE5F9D1D-B3B2-4E8E-B7C1-D276262492E6}" type="pres">
      <dgm:prSet presAssocID="{BC9DABEC-BA0A-4637-8267-171E809533C7}" presName="sibTrans" presStyleLbl="sibTrans2D1" presStyleIdx="0" presStyleCnt="0"/>
      <dgm:spPr/>
    </dgm:pt>
    <dgm:pt modelId="{7D175D3B-5DE1-446A-A8DC-1FF5D52F48AF}" type="pres">
      <dgm:prSet presAssocID="{B36F94D4-EE70-4688-8CCF-1905C22F82CF}" presName="compNode" presStyleCnt="0"/>
      <dgm:spPr/>
    </dgm:pt>
    <dgm:pt modelId="{9F3F9C97-1C39-4B2D-B2AB-66DD6CDE5809}" type="pres">
      <dgm:prSet presAssocID="{B36F94D4-EE70-4688-8CCF-1905C22F82CF}" presName="pict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Pie chart graphic"/>
        </a:ext>
      </dgm:extLst>
    </dgm:pt>
    <dgm:pt modelId="{BE21A1E9-83D9-42CF-8368-C605BCCE0E56}" type="pres">
      <dgm:prSet presAssocID="{B36F94D4-EE70-4688-8CCF-1905C22F82CF}" presName="textRect" presStyleLbl="revTx" presStyleIdx="4" presStyleCnt="5">
        <dgm:presLayoutVars>
          <dgm:bulletEnabled val="1"/>
        </dgm:presLayoutVars>
      </dgm:prSet>
      <dgm:spPr/>
    </dgm:pt>
  </dgm:ptLst>
  <dgm:cxnLst>
    <dgm:cxn modelId="{31910602-9AD7-4D60-8F8B-F21E7611206B}" type="presOf" srcId="{5E5E3606-B345-40F3-9530-D548796364D1}" destId="{B173BCEB-4969-4371-A3B2-745B7D36F7F3}" srcOrd="0" destOrd="0" presId="urn:microsoft.com/office/officeart/2005/8/layout/pList1"/>
    <dgm:cxn modelId="{69F17B5D-46CD-4456-96E6-A81A73CF1821}" type="presOf" srcId="{F1F06440-346A-4CEC-8300-87F7B1A0A6E2}" destId="{62BE32CC-55E3-4504-8474-F3F2DF3D4690}" srcOrd="0" destOrd="0" presId="urn:microsoft.com/office/officeart/2005/8/layout/pList1"/>
    <dgm:cxn modelId="{313A9B60-293B-4E4E-BDE8-0A47E3C6F6C6}" type="presOf" srcId="{614C2F77-7D1C-4668-A4E5-FADCD1BC3585}" destId="{1257BB82-34B6-4C72-948B-35314EDE545D}" srcOrd="0" destOrd="0" presId="urn:microsoft.com/office/officeart/2005/8/layout/pList1"/>
    <dgm:cxn modelId="{9A55D66B-8CEC-4539-B7B4-1A87F0AB568D}" type="presOf" srcId="{BC9DABEC-BA0A-4637-8267-171E809533C7}" destId="{FE5F9D1D-B3B2-4E8E-B7C1-D276262492E6}" srcOrd="0" destOrd="0" presId="urn:microsoft.com/office/officeart/2005/8/layout/pList1"/>
    <dgm:cxn modelId="{54DA564C-5C29-431F-9523-6C4B7B74389D}" type="presOf" srcId="{106BE0FC-2356-4569-9ACF-C8ED102F9401}" destId="{90DDB55A-3E5D-4B19-8AF6-C388DF3F82D4}" srcOrd="0" destOrd="0" presId="urn:microsoft.com/office/officeart/2005/8/layout/pList1"/>
    <dgm:cxn modelId="{BEE07A55-2E2F-4B4D-A37E-475B2F491D8D}" type="presOf" srcId="{7E4CB654-9985-4B34-A54E-6BF488D0FA70}" destId="{6E0BA4DF-39D8-4521-B4E6-35EF1B84778C}" srcOrd="0" destOrd="0" presId="urn:microsoft.com/office/officeart/2005/8/layout/pList1"/>
    <dgm:cxn modelId="{182BE395-F6E4-47B2-8967-A79A072AF986}" srcId="{5E5E3606-B345-40F3-9530-D548796364D1}" destId="{A338A38A-C9B7-430F-A732-C3D53F8E808D}" srcOrd="0" destOrd="0" parTransId="{30E9CF7F-D755-4D3B-86C0-FA1628768E72}" sibTransId="{614C2F77-7D1C-4668-A4E5-FADCD1BC3585}"/>
    <dgm:cxn modelId="{A1574B9C-6549-4FD0-B413-A9D24018034A}" srcId="{5E5E3606-B345-40F3-9530-D548796364D1}" destId="{B36F94D4-EE70-4688-8CCF-1905C22F82CF}" srcOrd="4" destOrd="0" parTransId="{B8CBC6D6-B1AD-4088-9BCE-D03521EF5458}" sibTransId="{294A362D-14BC-4DCE-B791-3BE6AECC4543}"/>
    <dgm:cxn modelId="{4DF46FAF-2224-4946-8A26-6E8A77A40FDC}" type="presOf" srcId="{B36F94D4-EE70-4688-8CCF-1905C22F82CF}" destId="{BE21A1E9-83D9-42CF-8368-C605BCCE0E56}" srcOrd="0" destOrd="0" presId="urn:microsoft.com/office/officeart/2005/8/layout/pList1"/>
    <dgm:cxn modelId="{1F21E6BF-5277-4977-9337-D2AB294DCAA0}" srcId="{5E5E3606-B345-40F3-9530-D548796364D1}" destId="{D91ADA66-6714-46FC-BEF0-E0C9F07E36D2}" srcOrd="1" destOrd="0" parTransId="{8FECC646-31DA-4E4A-ADC3-2024C65A0C82}" sibTransId="{12393EF3-A020-47AE-A20A-188B5CEF222C}"/>
    <dgm:cxn modelId="{04758CC2-E256-4405-8DFB-5A5AB18A61C4}" type="presOf" srcId="{D91ADA66-6714-46FC-BEF0-E0C9F07E36D2}" destId="{2F6F5C8D-FB92-4FE5-B644-DE933CD1F588}" srcOrd="0" destOrd="0" presId="urn:microsoft.com/office/officeart/2005/8/layout/pList1"/>
    <dgm:cxn modelId="{1F54DCCE-436D-4F4C-AD8C-8ECF60C755DC}" type="presOf" srcId="{12393EF3-A020-47AE-A20A-188B5CEF222C}" destId="{CE34C175-B639-4968-8D6C-1F67CF3CBAC8}" srcOrd="0" destOrd="0" presId="urn:microsoft.com/office/officeart/2005/8/layout/pList1"/>
    <dgm:cxn modelId="{88A760EA-D94C-4390-B8FA-585F1FC8A1BE}" type="presOf" srcId="{A338A38A-C9B7-430F-A732-C3D53F8E808D}" destId="{F101592E-D643-4868-834F-A1B0B9845DF6}" srcOrd="0" destOrd="0" presId="urn:microsoft.com/office/officeart/2005/8/layout/pList1"/>
    <dgm:cxn modelId="{DC62CAF0-1078-4CD6-8E37-4E5AF508CC01}" srcId="{5E5E3606-B345-40F3-9530-D548796364D1}" destId="{7E4CB654-9985-4B34-A54E-6BF488D0FA70}" srcOrd="2" destOrd="0" parTransId="{943392D7-0D6B-4768-B641-1F51164432A0}" sibTransId="{F1F06440-346A-4CEC-8300-87F7B1A0A6E2}"/>
    <dgm:cxn modelId="{BA15CDFE-AB99-4826-8CDE-675F4FA6672C}" srcId="{5E5E3606-B345-40F3-9530-D548796364D1}" destId="{106BE0FC-2356-4569-9ACF-C8ED102F9401}" srcOrd="3" destOrd="0" parTransId="{FB4FCE31-60D4-4B41-942A-F019A3374C62}" sibTransId="{BC9DABEC-BA0A-4637-8267-171E809533C7}"/>
    <dgm:cxn modelId="{797FF633-33B8-49B9-9B52-FD5DB9D2C755}" type="presParOf" srcId="{B173BCEB-4969-4371-A3B2-745B7D36F7F3}" destId="{A7F158C7-C36F-413E-8912-155E6EE88E34}" srcOrd="0" destOrd="0" presId="urn:microsoft.com/office/officeart/2005/8/layout/pList1"/>
    <dgm:cxn modelId="{5054D22A-4E31-4047-9A88-8FF1A3B57876}" type="presParOf" srcId="{A7F158C7-C36F-413E-8912-155E6EE88E34}" destId="{1E5159A2-04F6-4752-BFAC-03B4D1F7ED9E}" srcOrd="0" destOrd="0" presId="urn:microsoft.com/office/officeart/2005/8/layout/pList1"/>
    <dgm:cxn modelId="{D1FCCE18-4D55-4837-93A0-1B79EF9D1462}" type="presParOf" srcId="{A7F158C7-C36F-413E-8912-155E6EE88E34}" destId="{F101592E-D643-4868-834F-A1B0B9845DF6}" srcOrd="1" destOrd="0" presId="urn:microsoft.com/office/officeart/2005/8/layout/pList1"/>
    <dgm:cxn modelId="{9E40C528-DA8C-4DE1-81E4-FDF68E92A454}" type="presParOf" srcId="{B173BCEB-4969-4371-A3B2-745B7D36F7F3}" destId="{1257BB82-34B6-4C72-948B-35314EDE545D}" srcOrd="1" destOrd="0" presId="urn:microsoft.com/office/officeart/2005/8/layout/pList1"/>
    <dgm:cxn modelId="{EEFFC5C5-97D5-4640-B4FA-40BA33CF5EFF}" type="presParOf" srcId="{B173BCEB-4969-4371-A3B2-745B7D36F7F3}" destId="{015162C6-A38D-4EFF-BCDF-B09659B325C6}" srcOrd="2" destOrd="0" presId="urn:microsoft.com/office/officeart/2005/8/layout/pList1"/>
    <dgm:cxn modelId="{CA3E25F6-9767-4036-ABDA-FE82BDB36FE3}" type="presParOf" srcId="{015162C6-A38D-4EFF-BCDF-B09659B325C6}" destId="{A5CBF26A-6669-4CAD-BC96-266FE1F28B99}" srcOrd="0" destOrd="0" presId="urn:microsoft.com/office/officeart/2005/8/layout/pList1"/>
    <dgm:cxn modelId="{10493A1C-8607-4305-9EDA-E305C80D5417}" type="presParOf" srcId="{015162C6-A38D-4EFF-BCDF-B09659B325C6}" destId="{2F6F5C8D-FB92-4FE5-B644-DE933CD1F588}" srcOrd="1" destOrd="0" presId="urn:microsoft.com/office/officeart/2005/8/layout/pList1"/>
    <dgm:cxn modelId="{3CF18A9F-7AA7-47F0-944F-2E090A51BA17}" type="presParOf" srcId="{B173BCEB-4969-4371-A3B2-745B7D36F7F3}" destId="{CE34C175-B639-4968-8D6C-1F67CF3CBAC8}" srcOrd="3" destOrd="0" presId="urn:microsoft.com/office/officeart/2005/8/layout/pList1"/>
    <dgm:cxn modelId="{CCB7FE8D-581D-4687-A514-7AADF6873004}" type="presParOf" srcId="{B173BCEB-4969-4371-A3B2-745B7D36F7F3}" destId="{3558FB71-D543-451E-B64E-46DD568BE0A8}" srcOrd="4" destOrd="0" presId="urn:microsoft.com/office/officeart/2005/8/layout/pList1"/>
    <dgm:cxn modelId="{571972D2-32AD-4673-8117-3A004AA05F96}" type="presParOf" srcId="{3558FB71-D543-451E-B64E-46DD568BE0A8}" destId="{83134F38-2CA4-446B-9E17-D7D0BA5700EE}" srcOrd="0" destOrd="0" presId="urn:microsoft.com/office/officeart/2005/8/layout/pList1"/>
    <dgm:cxn modelId="{4BB94C7B-D035-41D0-AC2E-D8810ECD2AA0}" type="presParOf" srcId="{3558FB71-D543-451E-B64E-46DD568BE0A8}" destId="{6E0BA4DF-39D8-4521-B4E6-35EF1B84778C}" srcOrd="1" destOrd="0" presId="urn:microsoft.com/office/officeart/2005/8/layout/pList1"/>
    <dgm:cxn modelId="{90541BF5-28DC-47A4-901A-968E7094B0C6}" type="presParOf" srcId="{B173BCEB-4969-4371-A3B2-745B7D36F7F3}" destId="{62BE32CC-55E3-4504-8474-F3F2DF3D4690}" srcOrd="5" destOrd="0" presId="urn:microsoft.com/office/officeart/2005/8/layout/pList1"/>
    <dgm:cxn modelId="{9F7FEB31-ED45-4039-B630-C8C8943B7108}" type="presParOf" srcId="{B173BCEB-4969-4371-A3B2-745B7D36F7F3}" destId="{4A1FEA08-325C-4FE7-A4DA-A292205D9DBC}" srcOrd="6" destOrd="0" presId="urn:microsoft.com/office/officeart/2005/8/layout/pList1"/>
    <dgm:cxn modelId="{B5226E2D-DD19-43C2-8381-1BEFEE3B9EC5}" type="presParOf" srcId="{4A1FEA08-325C-4FE7-A4DA-A292205D9DBC}" destId="{AF394DCB-26B4-46AF-91A6-414E0EC5DA89}" srcOrd="0" destOrd="0" presId="urn:microsoft.com/office/officeart/2005/8/layout/pList1"/>
    <dgm:cxn modelId="{C72F063D-A5D2-41A4-8488-D3CD3C20055F}" type="presParOf" srcId="{4A1FEA08-325C-4FE7-A4DA-A292205D9DBC}" destId="{90DDB55A-3E5D-4B19-8AF6-C388DF3F82D4}" srcOrd="1" destOrd="0" presId="urn:microsoft.com/office/officeart/2005/8/layout/pList1"/>
    <dgm:cxn modelId="{81530316-80C8-46FE-832E-E75B34C48381}" type="presParOf" srcId="{B173BCEB-4969-4371-A3B2-745B7D36F7F3}" destId="{FE5F9D1D-B3B2-4E8E-B7C1-D276262492E6}" srcOrd="7" destOrd="0" presId="urn:microsoft.com/office/officeart/2005/8/layout/pList1"/>
    <dgm:cxn modelId="{83F301C4-1F2B-4072-97DF-450216B8C335}" type="presParOf" srcId="{B173BCEB-4969-4371-A3B2-745B7D36F7F3}" destId="{7D175D3B-5DE1-446A-A8DC-1FF5D52F48AF}" srcOrd="8" destOrd="0" presId="urn:microsoft.com/office/officeart/2005/8/layout/pList1"/>
    <dgm:cxn modelId="{702E0CF5-1F05-4C8B-A475-CEBA14442FF1}" type="presParOf" srcId="{7D175D3B-5DE1-446A-A8DC-1FF5D52F48AF}" destId="{9F3F9C97-1C39-4B2D-B2AB-66DD6CDE5809}" srcOrd="0" destOrd="0" presId="urn:microsoft.com/office/officeart/2005/8/layout/pList1"/>
    <dgm:cxn modelId="{1680FA1F-E99D-415B-974F-340FABB146A1}" type="presParOf" srcId="{7D175D3B-5DE1-446A-A8DC-1FF5D52F48AF}" destId="{BE21A1E9-83D9-42CF-8368-C605BCCE0E56}"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98895C-4360-42FE-95C3-869F2EAD5F06}"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AU"/>
        </a:p>
      </dgm:t>
    </dgm:pt>
    <dgm:pt modelId="{6FE80EE5-4318-4473-AB7B-736F04086031}">
      <dgm:prSet phldrT="[Text]" custT="1"/>
      <dgm:spPr/>
      <dgm:t>
        <a:bodyPr/>
        <a:lstStyle/>
        <a:p>
          <a:r>
            <a:rPr lang="en-US" sz="1600" dirty="0"/>
            <a:t>How much to invest in the lifetime income </a:t>
          </a:r>
          <a:r>
            <a:rPr lang="en-US" sz="1600"/>
            <a:t>product?</a:t>
          </a:r>
          <a:br>
            <a:rPr lang="en-US" sz="1600"/>
          </a:br>
          <a:endParaRPr lang="en-AU" sz="1600" b="1" dirty="0"/>
        </a:p>
      </dgm:t>
    </dgm:pt>
    <dgm:pt modelId="{DB71D363-B248-449E-9329-F8F9FA097F54}" type="parTrans" cxnId="{FF64D6D0-8701-4EB9-8BA1-D888DD15972B}">
      <dgm:prSet/>
      <dgm:spPr/>
      <dgm:t>
        <a:bodyPr/>
        <a:lstStyle/>
        <a:p>
          <a:endParaRPr lang="en-AU" sz="1600"/>
        </a:p>
      </dgm:t>
    </dgm:pt>
    <dgm:pt modelId="{64B7EE58-2B4E-4376-92CB-8E1D174879FD}" type="sibTrans" cxnId="{FF64D6D0-8701-4EB9-8BA1-D888DD15972B}">
      <dgm:prSet/>
      <dgm:spPr/>
      <dgm:t>
        <a:bodyPr/>
        <a:lstStyle/>
        <a:p>
          <a:endParaRPr lang="en-AU" sz="1600"/>
        </a:p>
      </dgm:t>
    </dgm:pt>
    <dgm:pt modelId="{1FA22C69-D467-4104-B113-FEE2478AB6C7}">
      <dgm:prSet phldrT="[Text]" custT="1"/>
      <dgm:spPr/>
      <dgm:t>
        <a:bodyPr/>
        <a:lstStyle/>
        <a:p>
          <a:r>
            <a:rPr lang="en-US" sz="1600" dirty="0"/>
            <a:t>What investments to sell to fund the investment in the lifetime product?</a:t>
          </a:r>
          <a:endParaRPr lang="en-AU" sz="1600" dirty="0"/>
        </a:p>
      </dgm:t>
    </dgm:pt>
    <dgm:pt modelId="{6C343624-B61F-4740-A855-ACFCA6CA9DCB}" type="parTrans" cxnId="{CA106165-A13E-4E33-A3DA-4678712B13CA}">
      <dgm:prSet/>
      <dgm:spPr/>
      <dgm:t>
        <a:bodyPr/>
        <a:lstStyle/>
        <a:p>
          <a:endParaRPr lang="en-AU" sz="1600"/>
        </a:p>
      </dgm:t>
    </dgm:pt>
    <dgm:pt modelId="{9EA7D061-A75B-4B0E-9CAB-078F5C2C252D}" type="sibTrans" cxnId="{CA106165-A13E-4E33-A3DA-4678712B13CA}">
      <dgm:prSet/>
      <dgm:spPr/>
      <dgm:t>
        <a:bodyPr/>
        <a:lstStyle/>
        <a:p>
          <a:endParaRPr lang="en-AU" sz="1600"/>
        </a:p>
      </dgm:t>
    </dgm:pt>
    <dgm:pt modelId="{4D108711-98C2-4BF6-94A0-3F1FE9C5E7A4}">
      <dgm:prSet phldrT="[Text]" custT="1"/>
      <dgm:spPr/>
      <dgm:t>
        <a:bodyPr/>
        <a:lstStyle/>
        <a:p>
          <a:r>
            <a:rPr lang="en-US" sz="1600" dirty="0"/>
            <a:t>What is the adviser’s view of the risk profile of the lifetime product?</a:t>
          </a:r>
          <a:endParaRPr lang="en-AU" sz="1600" dirty="0"/>
        </a:p>
      </dgm:t>
    </dgm:pt>
    <dgm:pt modelId="{0D9EAFBB-73AA-412B-AC06-BF6666021DA7}" type="sibTrans" cxnId="{EDC01222-2E94-4282-BF21-402076401B6F}">
      <dgm:prSet/>
      <dgm:spPr/>
      <dgm:t>
        <a:bodyPr/>
        <a:lstStyle/>
        <a:p>
          <a:endParaRPr lang="en-AU" sz="1600"/>
        </a:p>
      </dgm:t>
    </dgm:pt>
    <dgm:pt modelId="{539CD5AA-F840-4552-874E-FAF1C73A7DF1}" type="parTrans" cxnId="{EDC01222-2E94-4282-BF21-402076401B6F}">
      <dgm:prSet/>
      <dgm:spPr/>
      <dgm:t>
        <a:bodyPr/>
        <a:lstStyle/>
        <a:p>
          <a:endParaRPr lang="en-AU" sz="1600"/>
        </a:p>
      </dgm:t>
    </dgm:pt>
    <dgm:pt modelId="{EA3E2DFD-F519-40C1-A636-A5853FF65ADF}">
      <dgm:prSet phldrT="[Text]" custT="1"/>
      <dgm:spPr/>
      <dgm:t>
        <a:bodyPr/>
        <a:lstStyle/>
        <a:p>
          <a:r>
            <a:rPr lang="en-US" sz="1600"/>
            <a:t>Can we maintain the target risk profile?</a:t>
          </a:r>
          <a:endParaRPr lang="en-AU" sz="1600" dirty="0"/>
        </a:p>
      </dgm:t>
    </dgm:pt>
    <dgm:pt modelId="{7DB3A786-E55F-4D71-9464-CA54C583C905}" type="parTrans" cxnId="{B35ECCB6-026E-47FF-B099-B9E6F0ECA989}">
      <dgm:prSet/>
      <dgm:spPr/>
      <dgm:t>
        <a:bodyPr/>
        <a:lstStyle/>
        <a:p>
          <a:endParaRPr lang="en-AU"/>
        </a:p>
      </dgm:t>
    </dgm:pt>
    <dgm:pt modelId="{E3589A27-42BB-4287-98D3-F96562B1B00B}" type="sibTrans" cxnId="{B35ECCB6-026E-47FF-B099-B9E6F0ECA989}">
      <dgm:prSet/>
      <dgm:spPr/>
      <dgm:t>
        <a:bodyPr/>
        <a:lstStyle/>
        <a:p>
          <a:endParaRPr lang="en-AU"/>
        </a:p>
      </dgm:t>
    </dgm:pt>
    <dgm:pt modelId="{649718F9-193E-418D-99FE-0BE2462A3C17}" type="pres">
      <dgm:prSet presAssocID="{7D98895C-4360-42FE-95C3-869F2EAD5F06}" presName="Name0" presStyleCnt="0">
        <dgm:presLayoutVars>
          <dgm:dir/>
          <dgm:resizeHandles val="exact"/>
        </dgm:presLayoutVars>
      </dgm:prSet>
      <dgm:spPr/>
    </dgm:pt>
    <dgm:pt modelId="{971C74C9-7546-4826-9EE4-0BA445DB0E5C}" type="pres">
      <dgm:prSet presAssocID="{6FE80EE5-4318-4473-AB7B-736F04086031}" presName="compNode" presStyleCnt="0"/>
      <dgm:spPr/>
    </dgm:pt>
    <dgm:pt modelId="{9D2891E4-01C7-47B5-8A61-40652250ABD4}" type="pres">
      <dgm:prSet presAssocID="{6FE80EE5-4318-4473-AB7B-736F04086031}"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3D pie chart graphic"/>
        </a:ext>
      </dgm:extLst>
    </dgm:pt>
    <dgm:pt modelId="{DAAA37C4-EAD8-454E-9A98-D28F904BA1B9}" type="pres">
      <dgm:prSet presAssocID="{6FE80EE5-4318-4473-AB7B-736F04086031}" presName="textRect" presStyleLbl="revTx" presStyleIdx="0" presStyleCnt="4">
        <dgm:presLayoutVars>
          <dgm:bulletEnabled val="1"/>
        </dgm:presLayoutVars>
      </dgm:prSet>
      <dgm:spPr/>
    </dgm:pt>
    <dgm:pt modelId="{CA8DEA19-5983-4C15-87FB-C9B531DB20BD}" type="pres">
      <dgm:prSet presAssocID="{64B7EE58-2B4E-4376-92CB-8E1D174879FD}" presName="sibTrans" presStyleLbl="sibTrans2D1" presStyleIdx="0" presStyleCnt="0"/>
      <dgm:spPr/>
    </dgm:pt>
    <dgm:pt modelId="{4B83A47D-8C3E-4817-925E-978CA9870621}" type="pres">
      <dgm:prSet presAssocID="{4D108711-98C2-4BF6-94A0-3F1FE9C5E7A4}" presName="compNode" presStyleCnt="0"/>
      <dgm:spPr/>
    </dgm:pt>
    <dgm:pt modelId="{2EFF9D85-1727-4E2D-9BC2-618BCABB6A1B}" type="pres">
      <dgm:prSet presAssocID="{4D108711-98C2-4BF6-94A0-3F1FE9C5E7A4}" presName="pict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Graph on document with pen"/>
        </a:ext>
      </dgm:extLst>
    </dgm:pt>
    <dgm:pt modelId="{30CBC0C3-0A0A-41FA-9310-7784B37C36D0}" type="pres">
      <dgm:prSet presAssocID="{4D108711-98C2-4BF6-94A0-3F1FE9C5E7A4}" presName="textRect" presStyleLbl="revTx" presStyleIdx="1" presStyleCnt="4">
        <dgm:presLayoutVars>
          <dgm:bulletEnabled val="1"/>
        </dgm:presLayoutVars>
      </dgm:prSet>
      <dgm:spPr/>
    </dgm:pt>
    <dgm:pt modelId="{2F0B4478-2B6D-4CF2-A8EE-7AAC999CAAD5}" type="pres">
      <dgm:prSet presAssocID="{0D9EAFBB-73AA-412B-AC06-BF6666021DA7}" presName="sibTrans" presStyleLbl="sibTrans2D1" presStyleIdx="0" presStyleCnt="0"/>
      <dgm:spPr/>
    </dgm:pt>
    <dgm:pt modelId="{6A4A56C9-FF6B-4CBA-8018-6F8BE6437B96}" type="pres">
      <dgm:prSet presAssocID="{1FA22C69-D467-4104-B113-FEE2478AB6C7}" presName="compNode" presStyleCnt="0"/>
      <dgm:spPr/>
    </dgm:pt>
    <dgm:pt modelId="{818CCCB0-1FB8-44CF-977E-907EDD16362E}" type="pres">
      <dgm:prSet presAssocID="{1FA22C69-D467-4104-B113-FEE2478AB6C7}" presName="pict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Person doing calculations illustration"/>
        </a:ext>
      </dgm:extLst>
    </dgm:pt>
    <dgm:pt modelId="{2FAC3BF9-B888-43EA-961B-3B0FCE83A02A}" type="pres">
      <dgm:prSet presAssocID="{1FA22C69-D467-4104-B113-FEE2478AB6C7}" presName="textRect" presStyleLbl="revTx" presStyleIdx="2" presStyleCnt="4">
        <dgm:presLayoutVars>
          <dgm:bulletEnabled val="1"/>
        </dgm:presLayoutVars>
      </dgm:prSet>
      <dgm:spPr/>
    </dgm:pt>
    <dgm:pt modelId="{AA742FA5-B31B-4B21-9042-D24720E72996}" type="pres">
      <dgm:prSet presAssocID="{9EA7D061-A75B-4B0E-9CAB-078F5C2C252D}" presName="sibTrans" presStyleLbl="sibTrans2D1" presStyleIdx="0" presStyleCnt="0"/>
      <dgm:spPr/>
    </dgm:pt>
    <dgm:pt modelId="{09AEE8DC-F6AC-48FB-BBE3-85C9A441E7A8}" type="pres">
      <dgm:prSet presAssocID="{EA3E2DFD-F519-40C1-A636-A5853FF65ADF}" presName="compNode" presStyleCnt="0"/>
      <dgm:spPr/>
    </dgm:pt>
    <dgm:pt modelId="{282254BA-1689-4BFF-8E83-4E3B7D6B017D}" type="pres">
      <dgm:prSet presAssocID="{EA3E2DFD-F519-40C1-A636-A5853FF65ADF}" presName="pictRect"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Hands holding an apple and an orange"/>
        </a:ext>
      </dgm:extLst>
    </dgm:pt>
    <dgm:pt modelId="{D9B8A991-FCD2-4A85-974F-2E92E2E7E5AF}" type="pres">
      <dgm:prSet presAssocID="{EA3E2DFD-F519-40C1-A636-A5853FF65ADF}" presName="textRect" presStyleLbl="revTx" presStyleIdx="3" presStyleCnt="4">
        <dgm:presLayoutVars>
          <dgm:bulletEnabled val="1"/>
        </dgm:presLayoutVars>
      </dgm:prSet>
      <dgm:spPr/>
    </dgm:pt>
  </dgm:ptLst>
  <dgm:cxnLst>
    <dgm:cxn modelId="{DD86CE0E-4853-41F1-B891-C5938E4C25EC}" type="presOf" srcId="{6FE80EE5-4318-4473-AB7B-736F04086031}" destId="{DAAA37C4-EAD8-454E-9A98-D28F904BA1B9}" srcOrd="0" destOrd="0" presId="urn:microsoft.com/office/officeart/2005/8/layout/pList1"/>
    <dgm:cxn modelId="{592DA21A-638B-4C09-BBDF-D6E5175976FD}" type="presOf" srcId="{1FA22C69-D467-4104-B113-FEE2478AB6C7}" destId="{2FAC3BF9-B888-43EA-961B-3B0FCE83A02A}" srcOrd="0" destOrd="0" presId="urn:microsoft.com/office/officeart/2005/8/layout/pList1"/>
    <dgm:cxn modelId="{EDC01222-2E94-4282-BF21-402076401B6F}" srcId="{7D98895C-4360-42FE-95C3-869F2EAD5F06}" destId="{4D108711-98C2-4BF6-94A0-3F1FE9C5E7A4}" srcOrd="1" destOrd="0" parTransId="{539CD5AA-F840-4552-874E-FAF1C73A7DF1}" sibTransId="{0D9EAFBB-73AA-412B-AC06-BF6666021DA7}"/>
    <dgm:cxn modelId="{9DDC8A62-5D6F-4100-8613-7869E82D2521}" type="presOf" srcId="{7D98895C-4360-42FE-95C3-869F2EAD5F06}" destId="{649718F9-193E-418D-99FE-0BE2462A3C17}" srcOrd="0" destOrd="0" presId="urn:microsoft.com/office/officeart/2005/8/layout/pList1"/>
    <dgm:cxn modelId="{CA106165-A13E-4E33-A3DA-4678712B13CA}" srcId="{7D98895C-4360-42FE-95C3-869F2EAD5F06}" destId="{1FA22C69-D467-4104-B113-FEE2478AB6C7}" srcOrd="2" destOrd="0" parTransId="{6C343624-B61F-4740-A855-ACFCA6CA9DCB}" sibTransId="{9EA7D061-A75B-4B0E-9CAB-078F5C2C252D}"/>
    <dgm:cxn modelId="{14469067-AC7D-4BC9-9D6E-3249E0EC9BAC}" type="presOf" srcId="{64B7EE58-2B4E-4376-92CB-8E1D174879FD}" destId="{CA8DEA19-5983-4C15-87FB-C9B531DB20BD}" srcOrd="0" destOrd="0" presId="urn:microsoft.com/office/officeart/2005/8/layout/pList1"/>
    <dgm:cxn modelId="{80493578-F939-45D9-8D78-B1A4B1648FE4}" type="presOf" srcId="{9EA7D061-A75B-4B0E-9CAB-078F5C2C252D}" destId="{AA742FA5-B31B-4B21-9042-D24720E72996}" srcOrd="0" destOrd="0" presId="urn:microsoft.com/office/officeart/2005/8/layout/pList1"/>
    <dgm:cxn modelId="{322279AB-2A5A-4F49-A39D-35A8AD4A5BC1}" type="presOf" srcId="{0D9EAFBB-73AA-412B-AC06-BF6666021DA7}" destId="{2F0B4478-2B6D-4CF2-A8EE-7AAC999CAAD5}" srcOrd="0" destOrd="0" presId="urn:microsoft.com/office/officeart/2005/8/layout/pList1"/>
    <dgm:cxn modelId="{B35ECCB6-026E-47FF-B099-B9E6F0ECA989}" srcId="{7D98895C-4360-42FE-95C3-869F2EAD5F06}" destId="{EA3E2DFD-F519-40C1-A636-A5853FF65ADF}" srcOrd="3" destOrd="0" parTransId="{7DB3A786-E55F-4D71-9464-CA54C583C905}" sibTransId="{E3589A27-42BB-4287-98D3-F96562B1B00B}"/>
    <dgm:cxn modelId="{74EB6EC0-0E2B-4459-B320-846DD8681884}" type="presOf" srcId="{4D108711-98C2-4BF6-94A0-3F1FE9C5E7A4}" destId="{30CBC0C3-0A0A-41FA-9310-7784B37C36D0}" srcOrd="0" destOrd="0" presId="urn:microsoft.com/office/officeart/2005/8/layout/pList1"/>
    <dgm:cxn modelId="{FF64D6D0-8701-4EB9-8BA1-D888DD15972B}" srcId="{7D98895C-4360-42FE-95C3-869F2EAD5F06}" destId="{6FE80EE5-4318-4473-AB7B-736F04086031}" srcOrd="0" destOrd="0" parTransId="{DB71D363-B248-449E-9329-F8F9FA097F54}" sibTransId="{64B7EE58-2B4E-4376-92CB-8E1D174879FD}"/>
    <dgm:cxn modelId="{E42B1FE4-2D55-4AA6-ADE0-459B8FEBC36C}" type="presOf" srcId="{EA3E2DFD-F519-40C1-A636-A5853FF65ADF}" destId="{D9B8A991-FCD2-4A85-974F-2E92E2E7E5AF}" srcOrd="0" destOrd="0" presId="urn:microsoft.com/office/officeart/2005/8/layout/pList1"/>
    <dgm:cxn modelId="{8229B8D5-109C-45BF-93CA-7FC20BBAD8C7}" type="presParOf" srcId="{649718F9-193E-418D-99FE-0BE2462A3C17}" destId="{971C74C9-7546-4826-9EE4-0BA445DB0E5C}" srcOrd="0" destOrd="0" presId="urn:microsoft.com/office/officeart/2005/8/layout/pList1"/>
    <dgm:cxn modelId="{9A828560-CB56-4692-8550-AC0C8E29C1D4}" type="presParOf" srcId="{971C74C9-7546-4826-9EE4-0BA445DB0E5C}" destId="{9D2891E4-01C7-47B5-8A61-40652250ABD4}" srcOrd="0" destOrd="0" presId="urn:microsoft.com/office/officeart/2005/8/layout/pList1"/>
    <dgm:cxn modelId="{78DE00F6-FA20-4D69-BA2E-CE253F99DABA}" type="presParOf" srcId="{971C74C9-7546-4826-9EE4-0BA445DB0E5C}" destId="{DAAA37C4-EAD8-454E-9A98-D28F904BA1B9}" srcOrd="1" destOrd="0" presId="urn:microsoft.com/office/officeart/2005/8/layout/pList1"/>
    <dgm:cxn modelId="{234D9817-A042-4D44-BDA7-69078BFC149B}" type="presParOf" srcId="{649718F9-193E-418D-99FE-0BE2462A3C17}" destId="{CA8DEA19-5983-4C15-87FB-C9B531DB20BD}" srcOrd="1" destOrd="0" presId="urn:microsoft.com/office/officeart/2005/8/layout/pList1"/>
    <dgm:cxn modelId="{60096B95-2433-4DBE-9309-2855415B20F5}" type="presParOf" srcId="{649718F9-193E-418D-99FE-0BE2462A3C17}" destId="{4B83A47D-8C3E-4817-925E-978CA9870621}" srcOrd="2" destOrd="0" presId="urn:microsoft.com/office/officeart/2005/8/layout/pList1"/>
    <dgm:cxn modelId="{E035DA03-CDBB-4001-8C31-9B13226701DA}" type="presParOf" srcId="{4B83A47D-8C3E-4817-925E-978CA9870621}" destId="{2EFF9D85-1727-4E2D-9BC2-618BCABB6A1B}" srcOrd="0" destOrd="0" presId="urn:microsoft.com/office/officeart/2005/8/layout/pList1"/>
    <dgm:cxn modelId="{34E02ACE-8A37-43D4-B386-62E8D83F1C38}" type="presParOf" srcId="{4B83A47D-8C3E-4817-925E-978CA9870621}" destId="{30CBC0C3-0A0A-41FA-9310-7784B37C36D0}" srcOrd="1" destOrd="0" presId="urn:microsoft.com/office/officeart/2005/8/layout/pList1"/>
    <dgm:cxn modelId="{C38DB8CC-DDD4-42C1-A647-D9093BEC60B7}" type="presParOf" srcId="{649718F9-193E-418D-99FE-0BE2462A3C17}" destId="{2F0B4478-2B6D-4CF2-A8EE-7AAC999CAAD5}" srcOrd="3" destOrd="0" presId="urn:microsoft.com/office/officeart/2005/8/layout/pList1"/>
    <dgm:cxn modelId="{52BF9DE1-4EA6-4B98-A145-C8039E71B2D3}" type="presParOf" srcId="{649718F9-193E-418D-99FE-0BE2462A3C17}" destId="{6A4A56C9-FF6B-4CBA-8018-6F8BE6437B96}" srcOrd="4" destOrd="0" presId="urn:microsoft.com/office/officeart/2005/8/layout/pList1"/>
    <dgm:cxn modelId="{A434BEB0-05AC-4972-AB0C-D6211BEB863F}" type="presParOf" srcId="{6A4A56C9-FF6B-4CBA-8018-6F8BE6437B96}" destId="{818CCCB0-1FB8-44CF-977E-907EDD16362E}" srcOrd="0" destOrd="0" presId="urn:microsoft.com/office/officeart/2005/8/layout/pList1"/>
    <dgm:cxn modelId="{6419DA04-94C3-41A9-83AA-755AE2EBB82D}" type="presParOf" srcId="{6A4A56C9-FF6B-4CBA-8018-6F8BE6437B96}" destId="{2FAC3BF9-B888-43EA-961B-3B0FCE83A02A}" srcOrd="1" destOrd="0" presId="urn:microsoft.com/office/officeart/2005/8/layout/pList1"/>
    <dgm:cxn modelId="{FA736AD3-3BC6-4EC5-B7DC-A982C34B34AB}" type="presParOf" srcId="{649718F9-193E-418D-99FE-0BE2462A3C17}" destId="{AA742FA5-B31B-4B21-9042-D24720E72996}" srcOrd="5" destOrd="0" presId="urn:microsoft.com/office/officeart/2005/8/layout/pList1"/>
    <dgm:cxn modelId="{64B77584-D1A6-4133-8B22-0EA3EBECF78F}" type="presParOf" srcId="{649718F9-193E-418D-99FE-0BE2462A3C17}" destId="{09AEE8DC-F6AC-48FB-BBE3-85C9A441E7A8}" srcOrd="6" destOrd="0" presId="urn:microsoft.com/office/officeart/2005/8/layout/pList1"/>
    <dgm:cxn modelId="{A4750268-3961-4124-B1B8-10F02DC6AC88}" type="presParOf" srcId="{09AEE8DC-F6AC-48FB-BBE3-85C9A441E7A8}" destId="{282254BA-1689-4BFF-8E83-4E3B7D6B017D}" srcOrd="0" destOrd="0" presId="urn:microsoft.com/office/officeart/2005/8/layout/pList1"/>
    <dgm:cxn modelId="{6F00F343-970C-4125-9AC7-66A45E9EDCA6}" type="presParOf" srcId="{09AEE8DC-F6AC-48FB-BBE3-85C9A441E7A8}" destId="{D9B8A991-FCD2-4A85-974F-2E92E2E7E5A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3B3CDD-C03E-4C1E-981B-4AB09F8E025B}"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AU"/>
        </a:p>
      </dgm:t>
    </dgm:pt>
    <dgm:pt modelId="{D8951305-8B35-47FC-B7E9-4CC16C3D3C41}">
      <dgm:prSet phldrT="[Text]" custT="1"/>
      <dgm:spPr/>
      <dgm:t>
        <a:bodyPr/>
        <a:lstStyle/>
        <a:p>
          <a:r>
            <a:rPr lang="en-US" sz="1400" dirty="0"/>
            <a:t>Sustainability of retirement income</a:t>
          </a:r>
          <a:endParaRPr lang="en-AU" sz="1400" dirty="0"/>
        </a:p>
      </dgm:t>
    </dgm:pt>
    <dgm:pt modelId="{A5724359-9017-47FD-BCC0-B47A61F9A1BC}" type="parTrans" cxnId="{EBD30056-58BA-473B-8C67-652D9B2A2725}">
      <dgm:prSet/>
      <dgm:spPr/>
      <dgm:t>
        <a:bodyPr/>
        <a:lstStyle/>
        <a:p>
          <a:endParaRPr lang="en-AU" sz="2000"/>
        </a:p>
      </dgm:t>
    </dgm:pt>
    <dgm:pt modelId="{BD9E2FD6-7027-4D24-A3BC-6C3E17F49644}" type="sibTrans" cxnId="{EBD30056-58BA-473B-8C67-652D9B2A2725}">
      <dgm:prSet/>
      <dgm:spPr/>
      <dgm:t>
        <a:bodyPr/>
        <a:lstStyle/>
        <a:p>
          <a:endParaRPr lang="en-AU" sz="2000"/>
        </a:p>
      </dgm:t>
    </dgm:pt>
    <dgm:pt modelId="{35EC709B-C835-4484-B275-7EF5AB28F751}">
      <dgm:prSet phldrT="[Text]" custT="1"/>
      <dgm:spPr/>
      <dgm:t>
        <a:bodyPr/>
        <a:lstStyle/>
        <a:p>
          <a:r>
            <a:rPr lang="en-US" sz="1400" dirty="0"/>
            <a:t>Manage risks</a:t>
          </a:r>
          <a:endParaRPr lang="en-AU" sz="1400" dirty="0"/>
        </a:p>
      </dgm:t>
    </dgm:pt>
    <dgm:pt modelId="{F8AA28C9-0838-4860-A443-490D39C38BAF}" type="parTrans" cxnId="{6C0BEB71-A090-4E61-9C95-2BA7972C4AA9}">
      <dgm:prSet/>
      <dgm:spPr/>
      <dgm:t>
        <a:bodyPr/>
        <a:lstStyle/>
        <a:p>
          <a:endParaRPr lang="en-AU" sz="2000"/>
        </a:p>
      </dgm:t>
    </dgm:pt>
    <dgm:pt modelId="{EEC3952C-FF50-4499-8AF1-991D8E714597}" type="sibTrans" cxnId="{6C0BEB71-A090-4E61-9C95-2BA7972C4AA9}">
      <dgm:prSet/>
      <dgm:spPr/>
      <dgm:t>
        <a:bodyPr/>
        <a:lstStyle/>
        <a:p>
          <a:endParaRPr lang="en-AU" sz="2000"/>
        </a:p>
      </dgm:t>
    </dgm:pt>
    <dgm:pt modelId="{6034DCB9-8350-43A9-83C5-F7ACF2BB4BE6}">
      <dgm:prSet phldrT="[Text]" custT="1"/>
      <dgm:spPr/>
      <dgm:t>
        <a:bodyPr/>
        <a:lstStyle/>
        <a:p>
          <a:r>
            <a:rPr lang="en-US" sz="1400" dirty="0"/>
            <a:t>Access to capital</a:t>
          </a:r>
          <a:endParaRPr lang="en-AU" sz="1400" dirty="0"/>
        </a:p>
      </dgm:t>
    </dgm:pt>
    <dgm:pt modelId="{39763E41-7AB8-4B0A-94AB-201E5A6C6B5A}" type="parTrans" cxnId="{D58FBD44-8F11-47A2-9FC1-847C05E81F9B}">
      <dgm:prSet/>
      <dgm:spPr/>
      <dgm:t>
        <a:bodyPr/>
        <a:lstStyle/>
        <a:p>
          <a:endParaRPr lang="en-AU" sz="2000"/>
        </a:p>
      </dgm:t>
    </dgm:pt>
    <dgm:pt modelId="{2E051C8D-7F1F-4ECA-B8E9-28F2B265AA4A}" type="sibTrans" cxnId="{D58FBD44-8F11-47A2-9FC1-847C05E81F9B}">
      <dgm:prSet/>
      <dgm:spPr/>
      <dgm:t>
        <a:bodyPr/>
        <a:lstStyle/>
        <a:p>
          <a:endParaRPr lang="en-AU" sz="2000"/>
        </a:p>
      </dgm:t>
    </dgm:pt>
    <dgm:pt modelId="{D4784D06-0FAC-432C-8AB4-A2E417D61EB7}" type="pres">
      <dgm:prSet presAssocID="{3B3B3CDD-C03E-4C1E-981B-4AB09F8E025B}" presName="compositeShape" presStyleCnt="0">
        <dgm:presLayoutVars>
          <dgm:chMax val="7"/>
          <dgm:dir/>
          <dgm:resizeHandles val="exact"/>
        </dgm:presLayoutVars>
      </dgm:prSet>
      <dgm:spPr/>
    </dgm:pt>
    <dgm:pt modelId="{4800C90D-C53E-4A9C-99B9-18064A36A014}" type="pres">
      <dgm:prSet presAssocID="{3B3B3CDD-C03E-4C1E-981B-4AB09F8E025B}" presName="wedge1" presStyleLbl="node1" presStyleIdx="0" presStyleCnt="3"/>
      <dgm:spPr/>
    </dgm:pt>
    <dgm:pt modelId="{BE60529C-DBCB-4906-B07D-D262BE802FDC}" type="pres">
      <dgm:prSet presAssocID="{3B3B3CDD-C03E-4C1E-981B-4AB09F8E025B}" presName="dummy1a" presStyleCnt="0"/>
      <dgm:spPr/>
    </dgm:pt>
    <dgm:pt modelId="{761216F5-EEB1-48D1-835D-9E0EC044437C}" type="pres">
      <dgm:prSet presAssocID="{3B3B3CDD-C03E-4C1E-981B-4AB09F8E025B}" presName="dummy1b" presStyleCnt="0"/>
      <dgm:spPr/>
    </dgm:pt>
    <dgm:pt modelId="{E579654D-58C2-4FF9-86FA-11A40E2B2FBB}" type="pres">
      <dgm:prSet presAssocID="{3B3B3CDD-C03E-4C1E-981B-4AB09F8E025B}" presName="wedge1Tx" presStyleLbl="node1" presStyleIdx="0" presStyleCnt="3">
        <dgm:presLayoutVars>
          <dgm:chMax val="0"/>
          <dgm:chPref val="0"/>
          <dgm:bulletEnabled val="1"/>
        </dgm:presLayoutVars>
      </dgm:prSet>
      <dgm:spPr/>
    </dgm:pt>
    <dgm:pt modelId="{B230C318-3222-4908-A259-0187834F7981}" type="pres">
      <dgm:prSet presAssocID="{3B3B3CDD-C03E-4C1E-981B-4AB09F8E025B}" presName="wedge2" presStyleLbl="node1" presStyleIdx="1" presStyleCnt="3"/>
      <dgm:spPr/>
    </dgm:pt>
    <dgm:pt modelId="{F50FEB1A-A68D-45D9-96E7-A70E5A5687E0}" type="pres">
      <dgm:prSet presAssocID="{3B3B3CDD-C03E-4C1E-981B-4AB09F8E025B}" presName="dummy2a" presStyleCnt="0"/>
      <dgm:spPr/>
    </dgm:pt>
    <dgm:pt modelId="{82FBD166-9156-4846-9BA8-FFA220F36E7E}" type="pres">
      <dgm:prSet presAssocID="{3B3B3CDD-C03E-4C1E-981B-4AB09F8E025B}" presName="dummy2b" presStyleCnt="0"/>
      <dgm:spPr/>
    </dgm:pt>
    <dgm:pt modelId="{3BBDE9A0-6E81-4657-BEAF-739C402CA43C}" type="pres">
      <dgm:prSet presAssocID="{3B3B3CDD-C03E-4C1E-981B-4AB09F8E025B}" presName="wedge2Tx" presStyleLbl="node1" presStyleIdx="1" presStyleCnt="3">
        <dgm:presLayoutVars>
          <dgm:chMax val="0"/>
          <dgm:chPref val="0"/>
          <dgm:bulletEnabled val="1"/>
        </dgm:presLayoutVars>
      </dgm:prSet>
      <dgm:spPr/>
    </dgm:pt>
    <dgm:pt modelId="{246CCB8F-48A6-4FDA-8CD5-50A721925120}" type="pres">
      <dgm:prSet presAssocID="{3B3B3CDD-C03E-4C1E-981B-4AB09F8E025B}" presName="wedge3" presStyleLbl="node1" presStyleIdx="2" presStyleCnt="3"/>
      <dgm:spPr/>
    </dgm:pt>
    <dgm:pt modelId="{C3A40AAF-0142-4C15-8286-BBAD2B5EA40E}" type="pres">
      <dgm:prSet presAssocID="{3B3B3CDD-C03E-4C1E-981B-4AB09F8E025B}" presName="dummy3a" presStyleCnt="0"/>
      <dgm:spPr/>
    </dgm:pt>
    <dgm:pt modelId="{11F8A84B-0168-4803-80FA-E1450FD119B9}" type="pres">
      <dgm:prSet presAssocID="{3B3B3CDD-C03E-4C1E-981B-4AB09F8E025B}" presName="dummy3b" presStyleCnt="0"/>
      <dgm:spPr/>
    </dgm:pt>
    <dgm:pt modelId="{9265CBA7-0DE4-408F-AE26-17266D6895D4}" type="pres">
      <dgm:prSet presAssocID="{3B3B3CDD-C03E-4C1E-981B-4AB09F8E025B}" presName="wedge3Tx" presStyleLbl="node1" presStyleIdx="2" presStyleCnt="3">
        <dgm:presLayoutVars>
          <dgm:chMax val="0"/>
          <dgm:chPref val="0"/>
          <dgm:bulletEnabled val="1"/>
        </dgm:presLayoutVars>
      </dgm:prSet>
      <dgm:spPr/>
    </dgm:pt>
    <dgm:pt modelId="{7CB2C1FA-3E45-4203-97DF-13C5D526546B}" type="pres">
      <dgm:prSet presAssocID="{BD9E2FD6-7027-4D24-A3BC-6C3E17F49644}" presName="arrowWedge1" presStyleLbl="fgSibTrans2D1" presStyleIdx="0" presStyleCnt="3"/>
      <dgm:spPr/>
    </dgm:pt>
    <dgm:pt modelId="{62586576-5CFA-41A8-BE26-5F2D99A62713}" type="pres">
      <dgm:prSet presAssocID="{EEC3952C-FF50-4499-8AF1-991D8E714597}" presName="arrowWedge2" presStyleLbl="fgSibTrans2D1" presStyleIdx="1" presStyleCnt="3"/>
      <dgm:spPr/>
    </dgm:pt>
    <dgm:pt modelId="{A30A6241-BAC5-45E7-A674-644ED620371C}" type="pres">
      <dgm:prSet presAssocID="{2E051C8D-7F1F-4ECA-B8E9-28F2B265AA4A}" presName="arrowWedge3" presStyleLbl="fgSibTrans2D1" presStyleIdx="2" presStyleCnt="3"/>
      <dgm:spPr/>
    </dgm:pt>
  </dgm:ptLst>
  <dgm:cxnLst>
    <dgm:cxn modelId="{D58FBD44-8F11-47A2-9FC1-847C05E81F9B}" srcId="{3B3B3CDD-C03E-4C1E-981B-4AB09F8E025B}" destId="{6034DCB9-8350-43A9-83C5-F7ACF2BB4BE6}" srcOrd="2" destOrd="0" parTransId="{39763E41-7AB8-4B0A-94AB-201E5A6C6B5A}" sibTransId="{2E051C8D-7F1F-4ECA-B8E9-28F2B265AA4A}"/>
    <dgm:cxn modelId="{C35E184E-5475-4635-ADDE-BE120FE38498}" type="presOf" srcId="{35EC709B-C835-4484-B275-7EF5AB28F751}" destId="{3BBDE9A0-6E81-4657-BEAF-739C402CA43C}" srcOrd="1" destOrd="0" presId="urn:microsoft.com/office/officeart/2005/8/layout/cycle8"/>
    <dgm:cxn modelId="{5AA5C351-687F-4CE0-8B41-F02DF2468F3E}" type="presOf" srcId="{6034DCB9-8350-43A9-83C5-F7ACF2BB4BE6}" destId="{9265CBA7-0DE4-408F-AE26-17266D6895D4}" srcOrd="1" destOrd="0" presId="urn:microsoft.com/office/officeart/2005/8/layout/cycle8"/>
    <dgm:cxn modelId="{6C0BEB71-A090-4E61-9C95-2BA7972C4AA9}" srcId="{3B3B3CDD-C03E-4C1E-981B-4AB09F8E025B}" destId="{35EC709B-C835-4484-B275-7EF5AB28F751}" srcOrd="1" destOrd="0" parTransId="{F8AA28C9-0838-4860-A443-490D39C38BAF}" sibTransId="{EEC3952C-FF50-4499-8AF1-991D8E714597}"/>
    <dgm:cxn modelId="{313E2572-F8C8-499F-9A5D-15D214D01FBC}" type="presOf" srcId="{D8951305-8B35-47FC-B7E9-4CC16C3D3C41}" destId="{4800C90D-C53E-4A9C-99B9-18064A36A014}" srcOrd="0" destOrd="0" presId="urn:microsoft.com/office/officeart/2005/8/layout/cycle8"/>
    <dgm:cxn modelId="{3E08DE73-28CE-4E5F-8E8C-9CD54594FF09}" type="presOf" srcId="{3B3B3CDD-C03E-4C1E-981B-4AB09F8E025B}" destId="{D4784D06-0FAC-432C-8AB4-A2E417D61EB7}" srcOrd="0" destOrd="0" presId="urn:microsoft.com/office/officeart/2005/8/layout/cycle8"/>
    <dgm:cxn modelId="{EBD30056-58BA-473B-8C67-652D9B2A2725}" srcId="{3B3B3CDD-C03E-4C1E-981B-4AB09F8E025B}" destId="{D8951305-8B35-47FC-B7E9-4CC16C3D3C41}" srcOrd="0" destOrd="0" parTransId="{A5724359-9017-47FD-BCC0-B47A61F9A1BC}" sibTransId="{BD9E2FD6-7027-4D24-A3BC-6C3E17F49644}"/>
    <dgm:cxn modelId="{43FC778B-E3FE-482E-87CC-AE60D77F8268}" type="presOf" srcId="{D8951305-8B35-47FC-B7E9-4CC16C3D3C41}" destId="{E579654D-58C2-4FF9-86FA-11A40E2B2FBB}" srcOrd="1" destOrd="0" presId="urn:microsoft.com/office/officeart/2005/8/layout/cycle8"/>
    <dgm:cxn modelId="{83B93DB9-36B4-4701-8675-A4BA24A7895C}" type="presOf" srcId="{6034DCB9-8350-43A9-83C5-F7ACF2BB4BE6}" destId="{246CCB8F-48A6-4FDA-8CD5-50A721925120}" srcOrd="0" destOrd="0" presId="urn:microsoft.com/office/officeart/2005/8/layout/cycle8"/>
    <dgm:cxn modelId="{94FC0ECE-30C6-4077-B8FA-8F1849F8A7D6}" type="presOf" srcId="{35EC709B-C835-4484-B275-7EF5AB28F751}" destId="{B230C318-3222-4908-A259-0187834F7981}" srcOrd="0" destOrd="0" presId="urn:microsoft.com/office/officeart/2005/8/layout/cycle8"/>
    <dgm:cxn modelId="{AC4EAB4D-14FB-47FE-BE67-972A942A1230}" type="presParOf" srcId="{D4784D06-0FAC-432C-8AB4-A2E417D61EB7}" destId="{4800C90D-C53E-4A9C-99B9-18064A36A014}" srcOrd="0" destOrd="0" presId="urn:microsoft.com/office/officeart/2005/8/layout/cycle8"/>
    <dgm:cxn modelId="{26144A50-06E0-4BEF-97FE-9595E4BEDF34}" type="presParOf" srcId="{D4784D06-0FAC-432C-8AB4-A2E417D61EB7}" destId="{BE60529C-DBCB-4906-B07D-D262BE802FDC}" srcOrd="1" destOrd="0" presId="urn:microsoft.com/office/officeart/2005/8/layout/cycle8"/>
    <dgm:cxn modelId="{F7215030-DFF0-4C81-A763-0A354124CE88}" type="presParOf" srcId="{D4784D06-0FAC-432C-8AB4-A2E417D61EB7}" destId="{761216F5-EEB1-48D1-835D-9E0EC044437C}" srcOrd="2" destOrd="0" presId="urn:microsoft.com/office/officeart/2005/8/layout/cycle8"/>
    <dgm:cxn modelId="{7EF76A71-3300-4AD2-A66D-59403CF5F191}" type="presParOf" srcId="{D4784D06-0FAC-432C-8AB4-A2E417D61EB7}" destId="{E579654D-58C2-4FF9-86FA-11A40E2B2FBB}" srcOrd="3" destOrd="0" presId="urn:microsoft.com/office/officeart/2005/8/layout/cycle8"/>
    <dgm:cxn modelId="{06442C2E-7048-4AC4-8892-D36220FEEFF7}" type="presParOf" srcId="{D4784D06-0FAC-432C-8AB4-A2E417D61EB7}" destId="{B230C318-3222-4908-A259-0187834F7981}" srcOrd="4" destOrd="0" presId="urn:microsoft.com/office/officeart/2005/8/layout/cycle8"/>
    <dgm:cxn modelId="{700BA233-5FC8-441E-81C2-BA109D1C3834}" type="presParOf" srcId="{D4784D06-0FAC-432C-8AB4-A2E417D61EB7}" destId="{F50FEB1A-A68D-45D9-96E7-A70E5A5687E0}" srcOrd="5" destOrd="0" presId="urn:microsoft.com/office/officeart/2005/8/layout/cycle8"/>
    <dgm:cxn modelId="{673883F5-4778-4466-BAAF-E2B60481DB81}" type="presParOf" srcId="{D4784D06-0FAC-432C-8AB4-A2E417D61EB7}" destId="{82FBD166-9156-4846-9BA8-FFA220F36E7E}" srcOrd="6" destOrd="0" presId="urn:microsoft.com/office/officeart/2005/8/layout/cycle8"/>
    <dgm:cxn modelId="{4DE64700-F0CD-427A-A26F-EE98DA39FADB}" type="presParOf" srcId="{D4784D06-0FAC-432C-8AB4-A2E417D61EB7}" destId="{3BBDE9A0-6E81-4657-BEAF-739C402CA43C}" srcOrd="7" destOrd="0" presId="urn:microsoft.com/office/officeart/2005/8/layout/cycle8"/>
    <dgm:cxn modelId="{B7B3CE16-F106-4A88-9B46-BF6279A01A28}" type="presParOf" srcId="{D4784D06-0FAC-432C-8AB4-A2E417D61EB7}" destId="{246CCB8F-48A6-4FDA-8CD5-50A721925120}" srcOrd="8" destOrd="0" presId="urn:microsoft.com/office/officeart/2005/8/layout/cycle8"/>
    <dgm:cxn modelId="{3266AB6C-97C0-4532-BFBF-35A301695D83}" type="presParOf" srcId="{D4784D06-0FAC-432C-8AB4-A2E417D61EB7}" destId="{C3A40AAF-0142-4C15-8286-BBAD2B5EA40E}" srcOrd="9" destOrd="0" presId="urn:microsoft.com/office/officeart/2005/8/layout/cycle8"/>
    <dgm:cxn modelId="{CD9C2722-0051-4E4C-A51A-3B20CBD5D741}" type="presParOf" srcId="{D4784D06-0FAC-432C-8AB4-A2E417D61EB7}" destId="{11F8A84B-0168-4803-80FA-E1450FD119B9}" srcOrd="10" destOrd="0" presId="urn:microsoft.com/office/officeart/2005/8/layout/cycle8"/>
    <dgm:cxn modelId="{5B2E5791-F642-441B-B2EF-D6F575DE7EEE}" type="presParOf" srcId="{D4784D06-0FAC-432C-8AB4-A2E417D61EB7}" destId="{9265CBA7-0DE4-408F-AE26-17266D6895D4}" srcOrd="11" destOrd="0" presId="urn:microsoft.com/office/officeart/2005/8/layout/cycle8"/>
    <dgm:cxn modelId="{76B8E98F-C67A-44D1-A9E2-217780681CD6}" type="presParOf" srcId="{D4784D06-0FAC-432C-8AB4-A2E417D61EB7}" destId="{7CB2C1FA-3E45-4203-97DF-13C5D526546B}" srcOrd="12" destOrd="0" presId="urn:microsoft.com/office/officeart/2005/8/layout/cycle8"/>
    <dgm:cxn modelId="{4C9781F7-C051-4219-BB5C-9BB2262619CC}" type="presParOf" srcId="{D4784D06-0FAC-432C-8AB4-A2E417D61EB7}" destId="{62586576-5CFA-41A8-BE26-5F2D99A62713}" srcOrd="13" destOrd="0" presId="urn:microsoft.com/office/officeart/2005/8/layout/cycle8"/>
    <dgm:cxn modelId="{48DBCE0F-C96E-4664-B5DC-5B89E0ECF4BB}" type="presParOf" srcId="{D4784D06-0FAC-432C-8AB4-A2E417D61EB7}" destId="{A30A6241-BAC5-45E7-A674-644ED620371C}"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45688-0E46-439D-8462-AF1A91207A46}">
      <dsp:nvSpPr>
        <dsp:cNvPr id="0" name=""/>
        <dsp:cNvSpPr/>
      </dsp:nvSpPr>
      <dsp:spPr>
        <a:xfrm>
          <a:off x="197535" y="884"/>
          <a:ext cx="5550416" cy="2936081"/>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accent2"/>
              </a:solidFill>
            </a:rPr>
            <a:t>Retirement planning is the top reason </a:t>
          </a:r>
          <a:br>
            <a:rPr lang="en-US" sz="2300" kern="1200" dirty="0">
              <a:solidFill>
                <a:schemeClr val="accent2"/>
              </a:solidFill>
            </a:rPr>
          </a:br>
          <a:r>
            <a:rPr lang="en-US" sz="2300" kern="1200" dirty="0">
              <a:solidFill>
                <a:schemeClr val="accent2"/>
              </a:solidFill>
            </a:rPr>
            <a:t>for seeking financial advice</a:t>
          </a:r>
        </a:p>
        <a:p>
          <a:pPr marL="0" lvl="0" indent="0" algn="ctr" defTabSz="1022350">
            <a:lnSpc>
              <a:spcPct val="90000"/>
            </a:lnSpc>
            <a:spcBef>
              <a:spcPct val="0"/>
            </a:spcBef>
            <a:spcAft>
              <a:spcPct val="35000"/>
            </a:spcAft>
            <a:buNone/>
          </a:pPr>
          <a:r>
            <a:rPr lang="en-US" sz="2300" kern="1200" dirty="0">
              <a:solidFill>
                <a:schemeClr val="accent2"/>
              </a:solidFill>
            </a:rPr>
            <a:t>- Ensuring money lasts in retirement</a:t>
          </a:r>
        </a:p>
        <a:p>
          <a:pPr marL="0" lvl="0" indent="0" algn="ctr" defTabSz="1022350">
            <a:lnSpc>
              <a:spcPct val="90000"/>
            </a:lnSpc>
            <a:spcBef>
              <a:spcPct val="0"/>
            </a:spcBef>
            <a:spcAft>
              <a:spcPct val="35000"/>
            </a:spcAft>
            <a:buNone/>
          </a:pPr>
          <a:r>
            <a:rPr lang="en-US" sz="2300" kern="1200" dirty="0">
              <a:solidFill>
                <a:schemeClr val="accent2"/>
              </a:solidFill>
            </a:rPr>
            <a:t>- Developing an investment strategy</a:t>
          </a:r>
          <a:br>
            <a:rPr lang="en-US" sz="2300" kern="1200" dirty="0">
              <a:solidFill>
                <a:schemeClr val="accent2"/>
              </a:solidFill>
            </a:rPr>
          </a:br>
          <a:br>
            <a:rPr lang="en-US" sz="2300" kern="1200" dirty="0">
              <a:solidFill>
                <a:schemeClr val="accent2"/>
              </a:solidFill>
            </a:rPr>
          </a:br>
          <a:r>
            <a:rPr lang="en-US" sz="1400" kern="1200" dirty="0">
              <a:solidFill>
                <a:schemeClr val="accent2"/>
              </a:solidFill>
            </a:rPr>
            <a:t>(Investment Trends, Australian Financial Advice Report 2024)</a:t>
          </a:r>
          <a:endParaRPr lang="en-AU" sz="2300" kern="1200" dirty="0">
            <a:solidFill>
              <a:schemeClr val="accent2"/>
            </a:solidFill>
          </a:endParaRPr>
        </a:p>
      </dsp:txBody>
      <dsp:txXfrm>
        <a:off x="197535" y="884"/>
        <a:ext cx="5550416" cy="2936081"/>
      </dsp:txXfrm>
    </dsp:sp>
    <dsp:sp modelId="{1F884D4D-EDEF-4EA9-A8D6-C30F44652005}">
      <dsp:nvSpPr>
        <dsp:cNvPr id="0" name=""/>
        <dsp:cNvSpPr/>
      </dsp:nvSpPr>
      <dsp:spPr>
        <a:xfrm>
          <a:off x="6237298" y="884"/>
          <a:ext cx="5757165" cy="2936081"/>
        </a:xfrm>
        <a:prstGeom prst="rect">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accent2"/>
              </a:solidFill>
            </a:rPr>
            <a:t>4.8% of pension member accounts / </a:t>
          </a:r>
          <a:br>
            <a:rPr lang="en-US" sz="2300" kern="1200" dirty="0">
              <a:solidFill>
                <a:schemeClr val="accent2"/>
              </a:solidFill>
            </a:rPr>
          </a:br>
          <a:r>
            <a:rPr lang="en-US" sz="2300" kern="1200" dirty="0">
              <a:solidFill>
                <a:schemeClr val="accent2"/>
              </a:solidFill>
            </a:rPr>
            <a:t>1.6% of pension member benefits </a:t>
          </a:r>
          <a:br>
            <a:rPr lang="en-US" sz="2300" kern="1200" dirty="0">
              <a:solidFill>
                <a:schemeClr val="accent2"/>
              </a:solidFill>
            </a:rPr>
          </a:br>
          <a:r>
            <a:rPr lang="en-US" sz="2300" kern="1200" dirty="0">
              <a:solidFill>
                <a:schemeClr val="accent2"/>
              </a:solidFill>
            </a:rPr>
            <a:t>were in an ‘annuity’</a:t>
          </a:r>
        </a:p>
        <a:p>
          <a:pPr marL="0" lvl="0" indent="0" algn="ctr" defTabSz="1022350">
            <a:lnSpc>
              <a:spcPct val="90000"/>
            </a:lnSpc>
            <a:spcBef>
              <a:spcPct val="0"/>
            </a:spcBef>
            <a:spcAft>
              <a:spcPct val="35000"/>
            </a:spcAft>
            <a:buNone/>
          </a:pPr>
          <a:r>
            <a:rPr lang="en-US" sz="2300" kern="1200" dirty="0">
              <a:solidFill>
                <a:schemeClr val="accent2"/>
              </a:solidFill>
            </a:rPr>
            <a:t>Vast majority = account-based type pensions</a:t>
          </a:r>
          <a:br>
            <a:rPr lang="en-US" sz="2300" kern="1200" dirty="0">
              <a:solidFill>
                <a:schemeClr val="accent2"/>
              </a:solidFill>
            </a:rPr>
          </a:br>
          <a:br>
            <a:rPr lang="en-US" sz="2300" kern="1200" dirty="0">
              <a:solidFill>
                <a:schemeClr val="accent2"/>
              </a:solidFill>
            </a:rPr>
          </a:br>
          <a:r>
            <a:rPr lang="en-US" sz="1400" kern="1200" dirty="0">
              <a:solidFill>
                <a:schemeClr val="accent2"/>
              </a:solidFill>
            </a:rPr>
            <a:t>(APRA, Annual superannuation bulletin June 2015 to June 2024 – Superannuation entities, Table 8, June 2024 data,</a:t>
          </a:r>
          <a:br>
            <a:rPr lang="en-US" sz="1400" kern="1200" dirty="0">
              <a:solidFill>
                <a:schemeClr val="accent2"/>
              </a:solidFill>
            </a:rPr>
          </a:br>
          <a:r>
            <a:rPr lang="en-US" sz="1400" kern="1200" dirty="0">
              <a:solidFill>
                <a:schemeClr val="accent2"/>
              </a:solidFill>
            </a:rPr>
            <a:t>data in respect of entities with more than 6 members)</a:t>
          </a:r>
          <a:endParaRPr lang="en-AU" sz="2300" kern="1200" dirty="0">
            <a:solidFill>
              <a:schemeClr val="accent2"/>
            </a:solidFill>
          </a:endParaRPr>
        </a:p>
      </dsp:txBody>
      <dsp:txXfrm>
        <a:off x="6237298" y="884"/>
        <a:ext cx="5757165" cy="2936081"/>
      </dsp:txXfrm>
    </dsp:sp>
    <dsp:sp modelId="{BA6941AB-A10A-46D8-AAFF-C55C65B4BCCC}">
      <dsp:nvSpPr>
        <dsp:cNvPr id="0" name=""/>
        <dsp:cNvSpPr/>
      </dsp:nvSpPr>
      <dsp:spPr>
        <a:xfrm>
          <a:off x="1824319" y="3426312"/>
          <a:ext cx="8543360" cy="1789981"/>
        </a:xfrm>
        <a:prstGeom prst="rect">
          <a:avLst/>
        </a:prstGeom>
        <a:solidFill>
          <a:schemeClr val="accent1">
            <a:lumMod val="5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Annuity Puzzle:</a:t>
          </a:r>
          <a:r>
            <a:rPr lang="en-US" sz="2300" kern="1200" dirty="0"/>
            <a:t> research consistently shows that including a </a:t>
          </a:r>
          <a:br>
            <a:rPr lang="en-US" sz="2300" kern="1200" dirty="0"/>
          </a:br>
          <a:r>
            <a:rPr lang="en-US" sz="2300" kern="1200" dirty="0"/>
            <a:t>lifetime income stream in a retirement portfolio can improve retirement income outcomes.</a:t>
          </a:r>
          <a:endParaRPr lang="en-AU" sz="2300" kern="1200" dirty="0"/>
        </a:p>
      </dsp:txBody>
      <dsp:txXfrm>
        <a:off x="1824319" y="3426312"/>
        <a:ext cx="8543360" cy="17899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79DFE-D601-4E79-A7DD-1A548A7232D6}">
      <dsp:nvSpPr>
        <dsp:cNvPr id="0" name=""/>
        <dsp:cNvSpPr/>
      </dsp:nvSpPr>
      <dsp:spPr>
        <a:xfrm>
          <a:off x="615522" y="2054374"/>
          <a:ext cx="1784165" cy="1849130"/>
        </a:xfrm>
        <a:prstGeom prst="ellipse">
          <a:avLst/>
        </a:prstGeom>
        <a:blipFill rotWithShape="0">
          <a:blip xmlns:r="http://schemas.openxmlformats.org/officeDocument/2006/relationships" r:embed="rId1">
            <a:duotone>
              <a:prstClr val="black"/>
              <a:schemeClr val="accent1">
                <a:tint val="45000"/>
                <a:satMod val="400000"/>
              </a:schemeClr>
            </a:duotone>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lumMod val="95000"/>
                </a:schemeClr>
              </a:solidFill>
            </a:rPr>
            <a:t>?</a:t>
          </a:r>
          <a:r>
            <a:rPr lang="en-US" sz="6500" kern="1200" dirty="0"/>
            <a:t> </a:t>
          </a:r>
          <a:endParaRPr lang="en-AU" sz="6500" kern="1200" dirty="0"/>
        </a:p>
      </dsp:txBody>
      <dsp:txXfrm>
        <a:off x="876807" y="2325173"/>
        <a:ext cx="1261595" cy="1307532"/>
      </dsp:txXfrm>
    </dsp:sp>
    <dsp:sp modelId="{9A308A23-75A7-49F3-9C45-BB1003010B84}">
      <dsp:nvSpPr>
        <dsp:cNvPr id="0" name=""/>
        <dsp:cNvSpPr/>
      </dsp:nvSpPr>
      <dsp:spPr>
        <a:xfrm rot="18713998">
          <a:off x="2163085" y="1727450"/>
          <a:ext cx="431829" cy="560607"/>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AU" sz="1900" kern="1200"/>
        </a:p>
      </dsp:txBody>
      <dsp:txXfrm>
        <a:off x="2184601" y="1887783"/>
        <a:ext cx="302280" cy="336365"/>
      </dsp:txXfrm>
    </dsp:sp>
    <dsp:sp modelId="{B25396FE-2EA6-483F-829E-87C9C3E7DC2E}">
      <dsp:nvSpPr>
        <dsp:cNvPr id="0" name=""/>
        <dsp:cNvSpPr/>
      </dsp:nvSpPr>
      <dsp:spPr>
        <a:xfrm>
          <a:off x="2359993" y="158857"/>
          <a:ext cx="1778552" cy="1757927"/>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Knowledge</a:t>
          </a:r>
          <a:endParaRPr lang="en-AU" sz="1900" kern="1200" dirty="0"/>
        </a:p>
      </dsp:txBody>
      <dsp:txXfrm>
        <a:off x="2620456" y="416299"/>
        <a:ext cx="1257626" cy="1243043"/>
      </dsp:txXfrm>
    </dsp:sp>
    <dsp:sp modelId="{87513C5F-82B8-4801-A591-61AB4D844E6C}">
      <dsp:nvSpPr>
        <dsp:cNvPr id="0" name=""/>
        <dsp:cNvSpPr/>
      </dsp:nvSpPr>
      <dsp:spPr>
        <a:xfrm rot="2818771">
          <a:off x="2178352" y="3635316"/>
          <a:ext cx="406696" cy="560607"/>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AU" sz="1900" kern="1200"/>
        </a:p>
      </dsp:txBody>
      <dsp:txXfrm>
        <a:off x="2197736" y="3702836"/>
        <a:ext cx="284687" cy="336365"/>
      </dsp:txXfrm>
    </dsp:sp>
    <dsp:sp modelId="{929BAD5A-D58B-4FD7-8818-41AB747288F7}">
      <dsp:nvSpPr>
        <dsp:cNvPr id="0" name=""/>
        <dsp:cNvSpPr/>
      </dsp:nvSpPr>
      <dsp:spPr>
        <a:xfrm>
          <a:off x="2362397" y="3976760"/>
          <a:ext cx="1776136" cy="1739658"/>
        </a:xfrm>
        <a:prstGeom prst="ellipse">
          <a:avLst/>
        </a:prstGeom>
        <a:solidFill>
          <a:schemeClr val="accent1">
            <a:lumMod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Product</a:t>
          </a:r>
          <a:endParaRPr lang="en-AU" sz="1900" kern="1200" dirty="0"/>
        </a:p>
      </dsp:txBody>
      <dsp:txXfrm>
        <a:off x="2622506" y="4231527"/>
        <a:ext cx="1255918" cy="1230124"/>
      </dsp:txXfrm>
    </dsp:sp>
    <dsp:sp modelId="{B50B54E8-C3BE-4CDE-80F6-B42369983494}">
      <dsp:nvSpPr>
        <dsp:cNvPr id="0" name=""/>
        <dsp:cNvSpPr/>
      </dsp:nvSpPr>
      <dsp:spPr>
        <a:xfrm rot="7">
          <a:off x="2872382" y="2698640"/>
          <a:ext cx="1138762" cy="560607"/>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AU" sz="1900" kern="1200"/>
        </a:p>
      </dsp:txBody>
      <dsp:txXfrm>
        <a:off x="2872382" y="2810761"/>
        <a:ext cx="970580" cy="336365"/>
      </dsp:txXfrm>
    </dsp:sp>
    <dsp:sp modelId="{597FD8C3-4D44-40F7-8207-B14593890A1A}">
      <dsp:nvSpPr>
        <dsp:cNvPr id="0" name=""/>
        <dsp:cNvSpPr/>
      </dsp:nvSpPr>
      <dsp:spPr>
        <a:xfrm>
          <a:off x="4548296" y="2103506"/>
          <a:ext cx="1695110" cy="1750882"/>
        </a:xfrm>
        <a:prstGeom prst="ellipse">
          <a:avLst/>
        </a:prstGeom>
        <a:solidFill>
          <a:srgbClr val="3C69FF">
            <a:alpha val="6509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Technology</a:t>
          </a:r>
          <a:endParaRPr lang="en-AU" sz="1900" kern="1200" dirty="0"/>
        </a:p>
      </dsp:txBody>
      <dsp:txXfrm>
        <a:off x="4796539" y="2359917"/>
        <a:ext cx="1198624" cy="12380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159A2-04F6-4752-BFAC-03B4D1F7ED9E}">
      <dsp:nvSpPr>
        <dsp:cNvPr id="0" name=""/>
        <dsp:cNvSpPr/>
      </dsp:nvSpPr>
      <dsp:spPr>
        <a:xfrm>
          <a:off x="5091" y="339096"/>
          <a:ext cx="1756657" cy="121033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01592E-D643-4868-834F-A1B0B9845DF6}">
      <dsp:nvSpPr>
        <dsp:cNvPr id="0" name=""/>
        <dsp:cNvSpPr/>
      </dsp:nvSpPr>
      <dsp:spPr>
        <a:xfrm>
          <a:off x="5091" y="1549433"/>
          <a:ext cx="1756657" cy="651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Risk exposure</a:t>
          </a:r>
          <a:endParaRPr lang="en-AU" sz="1600" kern="1200" dirty="0"/>
        </a:p>
      </dsp:txBody>
      <dsp:txXfrm>
        <a:off x="5091" y="1549433"/>
        <a:ext cx="1756657" cy="651719"/>
      </dsp:txXfrm>
    </dsp:sp>
    <dsp:sp modelId="{A5CBF26A-6669-4CAD-BC96-266FE1F28B99}">
      <dsp:nvSpPr>
        <dsp:cNvPr id="0" name=""/>
        <dsp:cNvSpPr/>
      </dsp:nvSpPr>
      <dsp:spPr>
        <a:xfrm>
          <a:off x="1937487" y="339096"/>
          <a:ext cx="1756657" cy="1210336"/>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6F5C8D-FB92-4FE5-B644-DE933CD1F588}">
      <dsp:nvSpPr>
        <dsp:cNvPr id="0" name=""/>
        <dsp:cNvSpPr/>
      </dsp:nvSpPr>
      <dsp:spPr>
        <a:xfrm>
          <a:off x="1937487" y="1549433"/>
          <a:ext cx="1756657" cy="651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Starting payment and pattern of future payments</a:t>
          </a:r>
          <a:endParaRPr lang="en-AU" sz="1600" kern="1200" dirty="0"/>
        </a:p>
      </dsp:txBody>
      <dsp:txXfrm>
        <a:off x="1937487" y="1549433"/>
        <a:ext cx="1756657" cy="651719"/>
      </dsp:txXfrm>
    </dsp:sp>
    <dsp:sp modelId="{83134F38-2CA4-446B-9E17-D7D0BA5700EE}">
      <dsp:nvSpPr>
        <dsp:cNvPr id="0" name=""/>
        <dsp:cNvSpPr/>
      </dsp:nvSpPr>
      <dsp:spPr>
        <a:xfrm>
          <a:off x="3869884" y="339096"/>
          <a:ext cx="1756657" cy="1210336"/>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0BA4DF-39D8-4521-B4E6-35EF1B84778C}">
      <dsp:nvSpPr>
        <dsp:cNvPr id="0" name=""/>
        <dsp:cNvSpPr/>
      </dsp:nvSpPr>
      <dsp:spPr>
        <a:xfrm>
          <a:off x="3869884" y="1549433"/>
          <a:ext cx="1756657" cy="651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Impact on social security entitlements</a:t>
          </a:r>
          <a:endParaRPr lang="en-AU" sz="1600" kern="1200" dirty="0"/>
        </a:p>
      </dsp:txBody>
      <dsp:txXfrm>
        <a:off x="3869884" y="1549433"/>
        <a:ext cx="1756657" cy="651719"/>
      </dsp:txXfrm>
    </dsp:sp>
    <dsp:sp modelId="{AF394DCB-26B4-46AF-91A6-414E0EC5DA89}">
      <dsp:nvSpPr>
        <dsp:cNvPr id="0" name=""/>
        <dsp:cNvSpPr/>
      </dsp:nvSpPr>
      <dsp:spPr>
        <a:xfrm>
          <a:off x="5802281" y="339096"/>
          <a:ext cx="1756657" cy="1210336"/>
        </a:xfrm>
        <a:prstGeom prst="round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DDB55A-3E5D-4B19-8AF6-C388DF3F82D4}">
      <dsp:nvSpPr>
        <dsp:cNvPr id="0" name=""/>
        <dsp:cNvSpPr/>
      </dsp:nvSpPr>
      <dsp:spPr>
        <a:xfrm>
          <a:off x="5802281" y="1549433"/>
          <a:ext cx="1756657" cy="651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Estate planning implications</a:t>
          </a:r>
          <a:endParaRPr lang="en-AU" sz="1600" kern="1200" dirty="0"/>
        </a:p>
      </dsp:txBody>
      <dsp:txXfrm>
        <a:off x="5802281" y="1549433"/>
        <a:ext cx="1756657" cy="651719"/>
      </dsp:txXfrm>
    </dsp:sp>
    <dsp:sp modelId="{9F3F9C97-1C39-4B2D-B2AB-66DD6CDE5809}">
      <dsp:nvSpPr>
        <dsp:cNvPr id="0" name=""/>
        <dsp:cNvSpPr/>
      </dsp:nvSpPr>
      <dsp:spPr>
        <a:xfrm>
          <a:off x="7734677" y="339096"/>
          <a:ext cx="1756657" cy="1210336"/>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21A1E9-83D9-42CF-8368-C605BCCE0E56}">
      <dsp:nvSpPr>
        <dsp:cNvPr id="0" name=""/>
        <dsp:cNvSpPr/>
      </dsp:nvSpPr>
      <dsp:spPr>
        <a:xfrm>
          <a:off x="7734677" y="1549433"/>
          <a:ext cx="1756657" cy="651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Voluntary access to capital</a:t>
          </a:r>
          <a:endParaRPr lang="en-AU" sz="1600" kern="1200" dirty="0"/>
        </a:p>
      </dsp:txBody>
      <dsp:txXfrm>
        <a:off x="7734677" y="1549433"/>
        <a:ext cx="1756657" cy="6517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891E4-01C7-47B5-8A61-40652250ABD4}">
      <dsp:nvSpPr>
        <dsp:cNvPr id="0" name=""/>
        <dsp:cNvSpPr/>
      </dsp:nvSpPr>
      <dsp:spPr>
        <a:xfrm>
          <a:off x="233222" y="280"/>
          <a:ext cx="2356724" cy="162378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AA37C4-EAD8-454E-9A98-D28F904BA1B9}">
      <dsp:nvSpPr>
        <dsp:cNvPr id="0" name=""/>
        <dsp:cNvSpPr/>
      </dsp:nvSpPr>
      <dsp:spPr>
        <a:xfrm>
          <a:off x="233222" y="1624064"/>
          <a:ext cx="2356724" cy="874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How much to invest in the lifetime income </a:t>
          </a:r>
          <a:r>
            <a:rPr lang="en-US" sz="1600" kern="1200"/>
            <a:t>product?</a:t>
          </a:r>
          <a:br>
            <a:rPr lang="en-US" sz="1600" kern="1200"/>
          </a:br>
          <a:endParaRPr lang="en-AU" sz="1600" b="1" kern="1200" dirty="0"/>
        </a:p>
      </dsp:txBody>
      <dsp:txXfrm>
        <a:off x="233222" y="1624064"/>
        <a:ext cx="2356724" cy="874344"/>
      </dsp:txXfrm>
    </dsp:sp>
    <dsp:sp modelId="{2EFF9D85-1727-4E2D-9BC2-618BCABB6A1B}">
      <dsp:nvSpPr>
        <dsp:cNvPr id="0" name=""/>
        <dsp:cNvSpPr/>
      </dsp:nvSpPr>
      <dsp:spPr>
        <a:xfrm>
          <a:off x="2825719" y="280"/>
          <a:ext cx="2356724" cy="162378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CBC0C3-0A0A-41FA-9310-7784B37C36D0}">
      <dsp:nvSpPr>
        <dsp:cNvPr id="0" name=""/>
        <dsp:cNvSpPr/>
      </dsp:nvSpPr>
      <dsp:spPr>
        <a:xfrm>
          <a:off x="2825719" y="1624064"/>
          <a:ext cx="2356724" cy="874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What is the adviser’s view of the risk profile of the lifetime product?</a:t>
          </a:r>
          <a:endParaRPr lang="en-AU" sz="1600" kern="1200" dirty="0"/>
        </a:p>
      </dsp:txBody>
      <dsp:txXfrm>
        <a:off x="2825719" y="1624064"/>
        <a:ext cx="2356724" cy="874344"/>
      </dsp:txXfrm>
    </dsp:sp>
    <dsp:sp modelId="{818CCCB0-1FB8-44CF-977E-907EDD16362E}">
      <dsp:nvSpPr>
        <dsp:cNvPr id="0" name=""/>
        <dsp:cNvSpPr/>
      </dsp:nvSpPr>
      <dsp:spPr>
        <a:xfrm>
          <a:off x="5418215" y="280"/>
          <a:ext cx="2356724" cy="162378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AC3BF9-B888-43EA-961B-3B0FCE83A02A}">
      <dsp:nvSpPr>
        <dsp:cNvPr id="0" name=""/>
        <dsp:cNvSpPr/>
      </dsp:nvSpPr>
      <dsp:spPr>
        <a:xfrm>
          <a:off x="5418215" y="1624064"/>
          <a:ext cx="2356724" cy="874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What investments to sell to fund the investment in the lifetime product?</a:t>
          </a:r>
          <a:endParaRPr lang="en-AU" sz="1600" kern="1200" dirty="0"/>
        </a:p>
      </dsp:txBody>
      <dsp:txXfrm>
        <a:off x="5418215" y="1624064"/>
        <a:ext cx="2356724" cy="874344"/>
      </dsp:txXfrm>
    </dsp:sp>
    <dsp:sp modelId="{282254BA-1689-4BFF-8E83-4E3B7D6B017D}">
      <dsp:nvSpPr>
        <dsp:cNvPr id="0" name=""/>
        <dsp:cNvSpPr/>
      </dsp:nvSpPr>
      <dsp:spPr>
        <a:xfrm>
          <a:off x="8010712" y="280"/>
          <a:ext cx="2356724" cy="1623783"/>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B8A991-FCD2-4A85-974F-2E92E2E7E5AF}">
      <dsp:nvSpPr>
        <dsp:cNvPr id="0" name=""/>
        <dsp:cNvSpPr/>
      </dsp:nvSpPr>
      <dsp:spPr>
        <a:xfrm>
          <a:off x="8010712" y="1624064"/>
          <a:ext cx="2356724" cy="874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t>Can we maintain the target risk profile?</a:t>
          </a:r>
          <a:endParaRPr lang="en-AU" sz="1600" kern="1200" dirty="0"/>
        </a:p>
      </dsp:txBody>
      <dsp:txXfrm>
        <a:off x="8010712" y="1624064"/>
        <a:ext cx="2356724" cy="8743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0C90D-C53E-4A9C-99B9-18064A36A014}">
      <dsp:nvSpPr>
        <dsp:cNvPr id="0" name=""/>
        <dsp:cNvSpPr/>
      </dsp:nvSpPr>
      <dsp:spPr>
        <a:xfrm>
          <a:off x="895539" y="219143"/>
          <a:ext cx="2832010" cy="2832010"/>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Sustainability of retirement income</a:t>
          </a:r>
          <a:endParaRPr lang="en-AU" sz="1400" kern="1200" dirty="0"/>
        </a:p>
      </dsp:txBody>
      <dsp:txXfrm>
        <a:off x="2388076" y="819260"/>
        <a:ext cx="1011432" cy="842860"/>
      </dsp:txXfrm>
    </dsp:sp>
    <dsp:sp modelId="{B230C318-3222-4908-A259-0187834F7981}">
      <dsp:nvSpPr>
        <dsp:cNvPr id="0" name=""/>
        <dsp:cNvSpPr/>
      </dsp:nvSpPr>
      <dsp:spPr>
        <a:xfrm>
          <a:off x="837213" y="320286"/>
          <a:ext cx="2832010" cy="2832010"/>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Manage risks</a:t>
          </a:r>
          <a:endParaRPr lang="en-AU" sz="1400" kern="1200" dirty="0"/>
        </a:p>
      </dsp:txBody>
      <dsp:txXfrm>
        <a:off x="1511501" y="2157722"/>
        <a:ext cx="1517148" cy="741717"/>
      </dsp:txXfrm>
    </dsp:sp>
    <dsp:sp modelId="{246CCB8F-48A6-4FDA-8CD5-50A721925120}">
      <dsp:nvSpPr>
        <dsp:cNvPr id="0" name=""/>
        <dsp:cNvSpPr/>
      </dsp:nvSpPr>
      <dsp:spPr>
        <a:xfrm>
          <a:off x="778887" y="219143"/>
          <a:ext cx="2832010" cy="2832010"/>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Access to capital</a:t>
          </a:r>
          <a:endParaRPr lang="en-AU" sz="1400" kern="1200" dirty="0"/>
        </a:p>
      </dsp:txBody>
      <dsp:txXfrm>
        <a:off x="1106929" y="819260"/>
        <a:ext cx="1011432" cy="842860"/>
      </dsp:txXfrm>
    </dsp:sp>
    <dsp:sp modelId="{7CB2C1FA-3E45-4203-97DF-13C5D526546B}">
      <dsp:nvSpPr>
        <dsp:cNvPr id="0" name=""/>
        <dsp:cNvSpPr/>
      </dsp:nvSpPr>
      <dsp:spPr>
        <a:xfrm>
          <a:off x="720458" y="43828"/>
          <a:ext cx="3182640" cy="3182640"/>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586576-5CFA-41A8-BE26-5F2D99A62713}">
      <dsp:nvSpPr>
        <dsp:cNvPr id="0" name=""/>
        <dsp:cNvSpPr/>
      </dsp:nvSpPr>
      <dsp:spPr>
        <a:xfrm>
          <a:off x="661898" y="144792"/>
          <a:ext cx="3182640" cy="3182640"/>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0A6241-BAC5-45E7-A674-644ED620371C}">
      <dsp:nvSpPr>
        <dsp:cNvPr id="0" name=""/>
        <dsp:cNvSpPr/>
      </dsp:nvSpPr>
      <dsp:spPr>
        <a:xfrm>
          <a:off x="603339" y="43828"/>
          <a:ext cx="3182640" cy="3182640"/>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A4CF7-9883-7542-8774-50E62ADBD844}" type="datetimeFigureOut">
              <a:rPr lang="en-US" smtClean="0"/>
              <a:t>6/6/2025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A80CD-AE39-0C4B-A880-515F813E088A}" type="slidenum">
              <a:rPr lang="en-US" smtClean="0"/>
              <a:t>‹#›</a:t>
            </a:fld>
            <a:endParaRPr lang="en-US"/>
          </a:p>
        </p:txBody>
      </p:sp>
    </p:spTree>
    <p:extLst>
      <p:ext uri="{BB962C8B-B14F-4D97-AF65-F5344CB8AC3E}">
        <p14:creationId xmlns:p14="http://schemas.microsoft.com/office/powerpoint/2010/main" val="11541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1.40pm – 2.25pm = 45min including chair intro and </a:t>
            </a:r>
            <a:r>
              <a:rPr lang="en-US" dirty="0" err="1"/>
              <a:t>qns</a:t>
            </a:r>
            <a:endParaRPr lang="en-AU" dirty="0"/>
          </a:p>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1</a:t>
            </a:fld>
            <a:endParaRPr lang="en-US"/>
          </a:p>
        </p:txBody>
      </p:sp>
    </p:spTree>
    <p:extLst>
      <p:ext uri="{BB962C8B-B14F-4D97-AF65-F5344CB8AC3E}">
        <p14:creationId xmlns:p14="http://schemas.microsoft.com/office/powerpoint/2010/main" val="3667712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10</a:t>
            </a:fld>
            <a:endParaRPr lang="en-US"/>
          </a:p>
        </p:txBody>
      </p:sp>
    </p:spTree>
    <p:extLst>
      <p:ext uri="{BB962C8B-B14F-4D97-AF65-F5344CB8AC3E}">
        <p14:creationId xmlns:p14="http://schemas.microsoft.com/office/powerpoint/2010/main" val="685127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11</a:t>
            </a:fld>
            <a:endParaRPr lang="en-US"/>
          </a:p>
        </p:txBody>
      </p:sp>
    </p:spTree>
    <p:extLst>
      <p:ext uri="{BB962C8B-B14F-4D97-AF65-F5344CB8AC3E}">
        <p14:creationId xmlns:p14="http://schemas.microsoft.com/office/powerpoint/2010/main" val="3039685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80F03-97EA-0079-5AB2-2394A1B73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9D98BE-6B79-D71F-A106-7A46E7F6C8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F1AB29-EF9E-D020-616F-003A636CE5A4}"/>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131DC11-4CDE-9981-7288-5A069020D2F4}"/>
              </a:ext>
            </a:extLst>
          </p:cNvPr>
          <p:cNvSpPr>
            <a:spLocks noGrp="1"/>
          </p:cNvSpPr>
          <p:nvPr>
            <p:ph type="sldNum" sz="quarter" idx="5"/>
          </p:nvPr>
        </p:nvSpPr>
        <p:spPr/>
        <p:txBody>
          <a:bodyPr/>
          <a:lstStyle/>
          <a:p>
            <a:fld id="{273D74B4-CBE7-F540-B6BD-ECC700002429}" type="slidenum">
              <a:rPr lang="en-US" smtClean="0"/>
              <a:t>12</a:t>
            </a:fld>
            <a:endParaRPr lang="en-US"/>
          </a:p>
        </p:txBody>
      </p:sp>
    </p:spTree>
    <p:extLst>
      <p:ext uri="{BB962C8B-B14F-4D97-AF65-F5344CB8AC3E}">
        <p14:creationId xmlns:p14="http://schemas.microsoft.com/office/powerpoint/2010/main" val="4292215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5AC31-0592-2C75-4B8C-881DAADE7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62E098-58F3-CDA5-E916-D3CF01E7A2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732FEE-7528-9FFE-50AE-F19074E66A2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655F95EF-A1DD-70E4-A9E6-5371F25EF5F5}"/>
              </a:ext>
            </a:extLst>
          </p:cNvPr>
          <p:cNvSpPr>
            <a:spLocks noGrp="1"/>
          </p:cNvSpPr>
          <p:nvPr>
            <p:ph type="sldNum" sz="quarter" idx="5"/>
          </p:nvPr>
        </p:nvSpPr>
        <p:spPr/>
        <p:txBody>
          <a:bodyPr/>
          <a:lstStyle/>
          <a:p>
            <a:fld id="{273D74B4-CBE7-F540-B6BD-ECC700002429}" type="slidenum">
              <a:rPr lang="en-US" smtClean="0"/>
              <a:t>13</a:t>
            </a:fld>
            <a:endParaRPr lang="en-US"/>
          </a:p>
        </p:txBody>
      </p:sp>
    </p:spTree>
    <p:extLst>
      <p:ext uri="{BB962C8B-B14F-4D97-AF65-F5344CB8AC3E}">
        <p14:creationId xmlns:p14="http://schemas.microsoft.com/office/powerpoint/2010/main" val="2451289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14</a:t>
            </a:fld>
            <a:endParaRPr lang="en-US"/>
          </a:p>
        </p:txBody>
      </p:sp>
    </p:spTree>
    <p:extLst>
      <p:ext uri="{BB962C8B-B14F-4D97-AF65-F5344CB8AC3E}">
        <p14:creationId xmlns:p14="http://schemas.microsoft.com/office/powerpoint/2010/main" val="122529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16</a:t>
            </a:fld>
            <a:endParaRPr lang="en-US"/>
          </a:p>
        </p:txBody>
      </p:sp>
    </p:spTree>
    <p:extLst>
      <p:ext uri="{BB962C8B-B14F-4D97-AF65-F5344CB8AC3E}">
        <p14:creationId xmlns:p14="http://schemas.microsoft.com/office/powerpoint/2010/main" val="1539909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17</a:t>
            </a:fld>
            <a:endParaRPr lang="en-US"/>
          </a:p>
        </p:txBody>
      </p:sp>
    </p:spTree>
    <p:extLst>
      <p:ext uri="{BB962C8B-B14F-4D97-AF65-F5344CB8AC3E}">
        <p14:creationId xmlns:p14="http://schemas.microsoft.com/office/powerpoint/2010/main" val="97984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E1165-15EE-7AC1-3B79-CED300D52C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5A015-E1E1-1A66-D03D-C872B0107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70B079-39D9-669B-D01A-CCB748B58E4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7379270-248F-D11E-B6F0-BFCA6E32A13A}"/>
              </a:ext>
            </a:extLst>
          </p:cNvPr>
          <p:cNvSpPr>
            <a:spLocks noGrp="1"/>
          </p:cNvSpPr>
          <p:nvPr>
            <p:ph type="sldNum" sz="quarter" idx="5"/>
          </p:nvPr>
        </p:nvSpPr>
        <p:spPr/>
        <p:txBody>
          <a:bodyPr/>
          <a:lstStyle/>
          <a:p>
            <a:fld id="{1BEA80CD-AE39-0C4B-A880-515F813E088A}" type="slidenum">
              <a:rPr lang="en-US" smtClean="0"/>
              <a:t>18</a:t>
            </a:fld>
            <a:endParaRPr lang="en-US"/>
          </a:p>
        </p:txBody>
      </p:sp>
    </p:spTree>
    <p:extLst>
      <p:ext uri="{BB962C8B-B14F-4D97-AF65-F5344CB8AC3E}">
        <p14:creationId xmlns:p14="http://schemas.microsoft.com/office/powerpoint/2010/main" val="3831045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19</a:t>
            </a:fld>
            <a:endParaRPr lang="en-US"/>
          </a:p>
        </p:txBody>
      </p:sp>
    </p:spTree>
    <p:extLst>
      <p:ext uri="{BB962C8B-B14F-4D97-AF65-F5344CB8AC3E}">
        <p14:creationId xmlns:p14="http://schemas.microsoft.com/office/powerpoint/2010/main" val="3374315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D0071-C698-5C93-52A2-8697A9B8C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D3822A-56EC-CA62-F731-0427A7694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356913-9215-87B5-F0BB-EA472050F2F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23E1AC1-9DB0-0097-397F-13B32C5C71C2}"/>
              </a:ext>
            </a:extLst>
          </p:cNvPr>
          <p:cNvSpPr>
            <a:spLocks noGrp="1"/>
          </p:cNvSpPr>
          <p:nvPr>
            <p:ph type="sldNum" sz="quarter" idx="5"/>
          </p:nvPr>
        </p:nvSpPr>
        <p:spPr/>
        <p:txBody>
          <a:bodyPr/>
          <a:lstStyle/>
          <a:p>
            <a:fld id="{1BEA80CD-AE39-0C4B-A880-515F813E088A}" type="slidenum">
              <a:rPr lang="en-US" smtClean="0"/>
              <a:t>20</a:t>
            </a:fld>
            <a:endParaRPr lang="en-US"/>
          </a:p>
        </p:txBody>
      </p:sp>
    </p:spTree>
    <p:extLst>
      <p:ext uri="{BB962C8B-B14F-4D97-AF65-F5344CB8AC3E}">
        <p14:creationId xmlns:p14="http://schemas.microsoft.com/office/powerpoint/2010/main" val="1223795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73D74B4-CBE7-F540-B6BD-ECC700002429}" type="slidenum">
              <a:rPr lang="en-US" smtClean="0"/>
              <a:t>2</a:t>
            </a:fld>
            <a:endParaRPr lang="en-US"/>
          </a:p>
        </p:txBody>
      </p:sp>
    </p:spTree>
    <p:extLst>
      <p:ext uri="{BB962C8B-B14F-4D97-AF65-F5344CB8AC3E}">
        <p14:creationId xmlns:p14="http://schemas.microsoft.com/office/powerpoint/2010/main" val="1227868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09C3B-CDF1-5202-0099-A4B140BF3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B7536-343E-79AB-33CF-0BFDC9968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3B782-6D85-0654-10E9-F693DC92C1B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B3DB268-3AAE-1C43-12D6-AE5EB7995BD1}"/>
              </a:ext>
            </a:extLst>
          </p:cNvPr>
          <p:cNvSpPr>
            <a:spLocks noGrp="1"/>
          </p:cNvSpPr>
          <p:nvPr>
            <p:ph type="sldNum" sz="quarter" idx="5"/>
          </p:nvPr>
        </p:nvSpPr>
        <p:spPr/>
        <p:txBody>
          <a:bodyPr/>
          <a:lstStyle/>
          <a:p>
            <a:fld id="{1BEA80CD-AE39-0C4B-A880-515F813E088A}" type="slidenum">
              <a:rPr lang="en-US" smtClean="0"/>
              <a:t>21</a:t>
            </a:fld>
            <a:endParaRPr lang="en-US"/>
          </a:p>
        </p:txBody>
      </p:sp>
    </p:spTree>
    <p:extLst>
      <p:ext uri="{BB962C8B-B14F-4D97-AF65-F5344CB8AC3E}">
        <p14:creationId xmlns:p14="http://schemas.microsoft.com/office/powerpoint/2010/main" val="1723372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C9E28-E49E-EB14-9C72-6CF9690888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8E8C67-E48D-CDA8-6829-E95C0C9807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921822-0ADF-D552-59C7-82906B45800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33434B3-4A31-515B-ACDC-FE3E4BCF0FC8}"/>
              </a:ext>
            </a:extLst>
          </p:cNvPr>
          <p:cNvSpPr>
            <a:spLocks noGrp="1"/>
          </p:cNvSpPr>
          <p:nvPr>
            <p:ph type="sldNum" sz="quarter" idx="5"/>
          </p:nvPr>
        </p:nvSpPr>
        <p:spPr/>
        <p:txBody>
          <a:bodyPr/>
          <a:lstStyle/>
          <a:p>
            <a:fld id="{1BEA80CD-AE39-0C4B-A880-515F813E088A}" type="slidenum">
              <a:rPr lang="en-US" smtClean="0"/>
              <a:t>22</a:t>
            </a:fld>
            <a:endParaRPr lang="en-US"/>
          </a:p>
        </p:txBody>
      </p:sp>
    </p:spTree>
    <p:extLst>
      <p:ext uri="{BB962C8B-B14F-4D97-AF65-F5344CB8AC3E}">
        <p14:creationId xmlns:p14="http://schemas.microsoft.com/office/powerpoint/2010/main" val="297353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6F730-7EAC-1E40-934E-83B381AAD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F370A3-2CB0-2F53-9230-537903FDF7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9D178-74AD-1DF6-76CF-5E39500D193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F66C4C3-C702-F89E-F191-690386E3714A}"/>
              </a:ext>
            </a:extLst>
          </p:cNvPr>
          <p:cNvSpPr>
            <a:spLocks noGrp="1"/>
          </p:cNvSpPr>
          <p:nvPr>
            <p:ph type="sldNum" sz="quarter" idx="5"/>
          </p:nvPr>
        </p:nvSpPr>
        <p:spPr/>
        <p:txBody>
          <a:bodyPr/>
          <a:lstStyle/>
          <a:p>
            <a:fld id="{1BEA80CD-AE39-0C4B-A880-515F813E088A}" type="slidenum">
              <a:rPr lang="en-US" smtClean="0"/>
              <a:t>23</a:t>
            </a:fld>
            <a:endParaRPr lang="en-US"/>
          </a:p>
        </p:txBody>
      </p:sp>
    </p:spTree>
    <p:extLst>
      <p:ext uri="{BB962C8B-B14F-4D97-AF65-F5344CB8AC3E}">
        <p14:creationId xmlns:p14="http://schemas.microsoft.com/office/powerpoint/2010/main" val="3940880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BC360-9F8C-0761-F1F0-B840D2407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E641E6-43F3-C3F1-ED29-1C831433A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B93D6-06F5-E2D1-BCA2-078E0DB759E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A725070-0523-0CAF-7FCB-21841CB364D1}"/>
              </a:ext>
            </a:extLst>
          </p:cNvPr>
          <p:cNvSpPr>
            <a:spLocks noGrp="1"/>
          </p:cNvSpPr>
          <p:nvPr>
            <p:ph type="sldNum" sz="quarter" idx="5"/>
          </p:nvPr>
        </p:nvSpPr>
        <p:spPr/>
        <p:txBody>
          <a:bodyPr/>
          <a:lstStyle/>
          <a:p>
            <a:fld id="{1BEA80CD-AE39-0C4B-A880-515F813E088A}" type="slidenum">
              <a:rPr lang="en-US" smtClean="0"/>
              <a:t>24</a:t>
            </a:fld>
            <a:endParaRPr lang="en-US"/>
          </a:p>
        </p:txBody>
      </p:sp>
    </p:spTree>
    <p:extLst>
      <p:ext uri="{BB962C8B-B14F-4D97-AF65-F5344CB8AC3E}">
        <p14:creationId xmlns:p14="http://schemas.microsoft.com/office/powerpoint/2010/main" val="3313431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CD365-00B9-7161-C0EF-E399004307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5F736-31F6-9A9E-C42E-0D2EB389DE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707F2-C9A7-5562-78C4-900C66FD3E3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3F699FA-EF2E-B39C-DAE5-30D4F4ACC2A9}"/>
              </a:ext>
            </a:extLst>
          </p:cNvPr>
          <p:cNvSpPr>
            <a:spLocks noGrp="1"/>
          </p:cNvSpPr>
          <p:nvPr>
            <p:ph type="sldNum" sz="quarter" idx="5"/>
          </p:nvPr>
        </p:nvSpPr>
        <p:spPr/>
        <p:txBody>
          <a:bodyPr/>
          <a:lstStyle/>
          <a:p>
            <a:fld id="{1BEA80CD-AE39-0C4B-A880-515F813E088A}" type="slidenum">
              <a:rPr lang="en-US" smtClean="0"/>
              <a:t>25</a:t>
            </a:fld>
            <a:endParaRPr lang="en-US"/>
          </a:p>
        </p:txBody>
      </p:sp>
    </p:spTree>
    <p:extLst>
      <p:ext uri="{BB962C8B-B14F-4D97-AF65-F5344CB8AC3E}">
        <p14:creationId xmlns:p14="http://schemas.microsoft.com/office/powerpoint/2010/main" val="2837347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27</a:t>
            </a:fld>
            <a:endParaRPr lang="en-US"/>
          </a:p>
        </p:txBody>
      </p:sp>
    </p:spTree>
    <p:extLst>
      <p:ext uri="{BB962C8B-B14F-4D97-AF65-F5344CB8AC3E}">
        <p14:creationId xmlns:p14="http://schemas.microsoft.com/office/powerpoint/2010/main" val="3296868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28</a:t>
            </a:fld>
            <a:endParaRPr lang="en-US"/>
          </a:p>
        </p:txBody>
      </p:sp>
    </p:spTree>
    <p:extLst>
      <p:ext uri="{BB962C8B-B14F-4D97-AF65-F5344CB8AC3E}">
        <p14:creationId xmlns:p14="http://schemas.microsoft.com/office/powerpoint/2010/main" val="3303186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EA4C1-5D4A-5790-FD21-3C297CE72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5B98B-EB46-0FEA-834D-5B6D96ED0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47647-B25B-4A74-A7C8-B0DA3837B2A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BDFC4B2-C3AE-36D4-EA82-0B70F35E5079}"/>
              </a:ext>
            </a:extLst>
          </p:cNvPr>
          <p:cNvSpPr>
            <a:spLocks noGrp="1"/>
          </p:cNvSpPr>
          <p:nvPr>
            <p:ph type="sldNum" sz="quarter" idx="5"/>
          </p:nvPr>
        </p:nvSpPr>
        <p:spPr/>
        <p:txBody>
          <a:bodyPr/>
          <a:lstStyle/>
          <a:p>
            <a:fld id="{1BEA80CD-AE39-0C4B-A880-515F813E088A}" type="slidenum">
              <a:rPr lang="en-US" smtClean="0"/>
              <a:t>29</a:t>
            </a:fld>
            <a:endParaRPr lang="en-US"/>
          </a:p>
        </p:txBody>
      </p:sp>
    </p:spTree>
    <p:extLst>
      <p:ext uri="{BB962C8B-B14F-4D97-AF65-F5344CB8AC3E}">
        <p14:creationId xmlns:p14="http://schemas.microsoft.com/office/powerpoint/2010/main" val="2558593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BA64A-B0AB-FEC8-AEC3-3D01E1B08C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36A40-711F-88F8-F3C5-90BC4D763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AA458-41AA-9070-C9B3-D267FE0D09A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9A81D06-13BD-02A3-B70B-55111D717769}"/>
              </a:ext>
            </a:extLst>
          </p:cNvPr>
          <p:cNvSpPr>
            <a:spLocks noGrp="1"/>
          </p:cNvSpPr>
          <p:nvPr>
            <p:ph type="sldNum" sz="quarter" idx="5"/>
          </p:nvPr>
        </p:nvSpPr>
        <p:spPr/>
        <p:txBody>
          <a:bodyPr/>
          <a:lstStyle/>
          <a:p>
            <a:fld id="{1BEA80CD-AE39-0C4B-A880-515F813E088A}" type="slidenum">
              <a:rPr lang="en-US" smtClean="0"/>
              <a:t>30</a:t>
            </a:fld>
            <a:endParaRPr lang="en-US"/>
          </a:p>
        </p:txBody>
      </p:sp>
    </p:spTree>
    <p:extLst>
      <p:ext uri="{BB962C8B-B14F-4D97-AF65-F5344CB8AC3E}">
        <p14:creationId xmlns:p14="http://schemas.microsoft.com/office/powerpoint/2010/main" val="494601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61F50-92B1-9662-5662-E533A4BBA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CAEEA-9FE5-43F8-173B-F0CE54C2C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E9CF8C-59D8-E162-11D7-6D318F4DDDF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38537F9-6767-87D4-53AD-EFA9338CC532}"/>
              </a:ext>
            </a:extLst>
          </p:cNvPr>
          <p:cNvSpPr>
            <a:spLocks noGrp="1"/>
          </p:cNvSpPr>
          <p:nvPr>
            <p:ph type="sldNum" sz="quarter" idx="5"/>
          </p:nvPr>
        </p:nvSpPr>
        <p:spPr/>
        <p:txBody>
          <a:bodyPr/>
          <a:lstStyle/>
          <a:p>
            <a:fld id="{1BEA80CD-AE39-0C4B-A880-515F813E088A}" type="slidenum">
              <a:rPr lang="en-US" smtClean="0"/>
              <a:t>31</a:t>
            </a:fld>
            <a:endParaRPr lang="en-US"/>
          </a:p>
        </p:txBody>
      </p:sp>
    </p:spTree>
    <p:extLst>
      <p:ext uri="{BB962C8B-B14F-4D97-AF65-F5344CB8AC3E}">
        <p14:creationId xmlns:p14="http://schemas.microsoft.com/office/powerpoint/2010/main" val="2591652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73D74B4-CBE7-F540-B6BD-ECC700002429}" type="slidenum">
              <a:rPr lang="en-US" smtClean="0"/>
              <a:t>3</a:t>
            </a:fld>
            <a:endParaRPr lang="en-US"/>
          </a:p>
        </p:txBody>
      </p:sp>
    </p:spTree>
    <p:extLst>
      <p:ext uri="{BB962C8B-B14F-4D97-AF65-F5344CB8AC3E}">
        <p14:creationId xmlns:p14="http://schemas.microsoft.com/office/powerpoint/2010/main" val="716257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32</a:t>
            </a:fld>
            <a:endParaRPr lang="en-US"/>
          </a:p>
        </p:txBody>
      </p:sp>
    </p:spTree>
    <p:extLst>
      <p:ext uri="{BB962C8B-B14F-4D97-AF65-F5344CB8AC3E}">
        <p14:creationId xmlns:p14="http://schemas.microsoft.com/office/powerpoint/2010/main" val="2749750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31B2B-AFA6-77DA-6CF7-D4F54B5D2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FCA6F-9870-FDED-2822-70F30E4CEF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6559DA-556B-8CF2-62C7-B1814516094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9FED51F-8EAD-1809-856F-4172FB7B19CE}"/>
              </a:ext>
            </a:extLst>
          </p:cNvPr>
          <p:cNvSpPr>
            <a:spLocks noGrp="1"/>
          </p:cNvSpPr>
          <p:nvPr>
            <p:ph type="sldNum" sz="quarter" idx="5"/>
          </p:nvPr>
        </p:nvSpPr>
        <p:spPr/>
        <p:txBody>
          <a:bodyPr/>
          <a:lstStyle/>
          <a:p>
            <a:fld id="{1BEA80CD-AE39-0C4B-A880-515F813E088A}" type="slidenum">
              <a:rPr lang="en-US" smtClean="0"/>
              <a:t>33</a:t>
            </a:fld>
            <a:endParaRPr lang="en-US"/>
          </a:p>
        </p:txBody>
      </p:sp>
    </p:spTree>
    <p:extLst>
      <p:ext uri="{BB962C8B-B14F-4D97-AF65-F5344CB8AC3E}">
        <p14:creationId xmlns:p14="http://schemas.microsoft.com/office/powerpoint/2010/main" val="652113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E5969-8C2D-BAFC-3249-99D681972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E8AA31-A042-44CC-4677-4CAAD31C6A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41C05-9E1B-AC28-F65C-F0812B7ACC5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C6AD50A-5A0A-5AA5-0FB1-2787D347A86A}"/>
              </a:ext>
            </a:extLst>
          </p:cNvPr>
          <p:cNvSpPr>
            <a:spLocks noGrp="1"/>
          </p:cNvSpPr>
          <p:nvPr>
            <p:ph type="sldNum" sz="quarter" idx="5"/>
          </p:nvPr>
        </p:nvSpPr>
        <p:spPr/>
        <p:txBody>
          <a:bodyPr/>
          <a:lstStyle/>
          <a:p>
            <a:fld id="{1BEA80CD-AE39-0C4B-A880-515F813E088A}" type="slidenum">
              <a:rPr lang="en-US" smtClean="0"/>
              <a:t>34</a:t>
            </a:fld>
            <a:endParaRPr lang="en-US"/>
          </a:p>
        </p:txBody>
      </p:sp>
    </p:spTree>
    <p:extLst>
      <p:ext uri="{BB962C8B-B14F-4D97-AF65-F5344CB8AC3E}">
        <p14:creationId xmlns:p14="http://schemas.microsoft.com/office/powerpoint/2010/main" val="2365417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8DA7E-0CBD-392D-8B21-6F9BB0F46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7A036-AA75-06DD-292E-BADFAE4D67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397566-6692-171F-C18A-CB8D084CABC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36CD4240-C6B0-1396-6408-D86F83E5B0C5}"/>
              </a:ext>
            </a:extLst>
          </p:cNvPr>
          <p:cNvSpPr>
            <a:spLocks noGrp="1"/>
          </p:cNvSpPr>
          <p:nvPr>
            <p:ph type="sldNum" sz="quarter" idx="5"/>
          </p:nvPr>
        </p:nvSpPr>
        <p:spPr/>
        <p:txBody>
          <a:bodyPr/>
          <a:lstStyle/>
          <a:p>
            <a:fld id="{1BEA80CD-AE39-0C4B-A880-515F813E088A}" type="slidenum">
              <a:rPr lang="en-US" smtClean="0"/>
              <a:t>35</a:t>
            </a:fld>
            <a:endParaRPr lang="en-US"/>
          </a:p>
        </p:txBody>
      </p:sp>
    </p:spTree>
    <p:extLst>
      <p:ext uri="{BB962C8B-B14F-4D97-AF65-F5344CB8AC3E}">
        <p14:creationId xmlns:p14="http://schemas.microsoft.com/office/powerpoint/2010/main" val="3435860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F320A-FBFB-3A46-5CEE-8C60A89E2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9275A0-412D-700A-A435-02ABE3E77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5848C9-04C4-D623-5E37-F0481045D1D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A8E9354-B11A-7E77-BAC9-205CC84B94BD}"/>
              </a:ext>
            </a:extLst>
          </p:cNvPr>
          <p:cNvSpPr>
            <a:spLocks noGrp="1"/>
          </p:cNvSpPr>
          <p:nvPr>
            <p:ph type="sldNum" sz="quarter" idx="5"/>
          </p:nvPr>
        </p:nvSpPr>
        <p:spPr/>
        <p:txBody>
          <a:bodyPr/>
          <a:lstStyle/>
          <a:p>
            <a:fld id="{1BEA80CD-AE39-0C4B-A880-515F813E088A}" type="slidenum">
              <a:rPr lang="en-US" smtClean="0"/>
              <a:t>36</a:t>
            </a:fld>
            <a:endParaRPr lang="en-US"/>
          </a:p>
        </p:txBody>
      </p:sp>
    </p:spTree>
    <p:extLst>
      <p:ext uri="{BB962C8B-B14F-4D97-AF65-F5344CB8AC3E}">
        <p14:creationId xmlns:p14="http://schemas.microsoft.com/office/powerpoint/2010/main" val="3089638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1D9B3-0106-637E-5EA1-9BE64B1B1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93616-59F6-44BF-A09E-AB38C777F2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8011B3-7B76-5B0E-051A-FDABB9199FD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C1D14FB-5C16-084D-51D2-0B5419AC53E3}"/>
              </a:ext>
            </a:extLst>
          </p:cNvPr>
          <p:cNvSpPr>
            <a:spLocks noGrp="1"/>
          </p:cNvSpPr>
          <p:nvPr>
            <p:ph type="sldNum" sz="quarter" idx="5"/>
          </p:nvPr>
        </p:nvSpPr>
        <p:spPr/>
        <p:txBody>
          <a:bodyPr/>
          <a:lstStyle/>
          <a:p>
            <a:fld id="{1BEA80CD-AE39-0C4B-A880-515F813E088A}" type="slidenum">
              <a:rPr lang="en-US" smtClean="0"/>
              <a:t>37</a:t>
            </a:fld>
            <a:endParaRPr lang="en-US"/>
          </a:p>
        </p:txBody>
      </p:sp>
    </p:spTree>
    <p:extLst>
      <p:ext uri="{BB962C8B-B14F-4D97-AF65-F5344CB8AC3E}">
        <p14:creationId xmlns:p14="http://schemas.microsoft.com/office/powerpoint/2010/main" val="214113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DE117-2573-0F6F-C634-CB4C967463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B94C03-CEAF-B8C3-822F-8A9D486357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AEB3D-D322-C0C5-9399-3EED74C15256}"/>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D811A3D3-7808-74C1-4366-79126C76F696}"/>
              </a:ext>
            </a:extLst>
          </p:cNvPr>
          <p:cNvSpPr>
            <a:spLocks noGrp="1"/>
          </p:cNvSpPr>
          <p:nvPr>
            <p:ph type="sldNum" sz="quarter" idx="5"/>
          </p:nvPr>
        </p:nvSpPr>
        <p:spPr/>
        <p:txBody>
          <a:bodyPr/>
          <a:lstStyle/>
          <a:p>
            <a:fld id="{1BEA80CD-AE39-0C4B-A880-515F813E088A}" type="slidenum">
              <a:rPr lang="en-US" smtClean="0"/>
              <a:t>38</a:t>
            </a:fld>
            <a:endParaRPr lang="en-US"/>
          </a:p>
        </p:txBody>
      </p:sp>
    </p:spTree>
    <p:extLst>
      <p:ext uri="{BB962C8B-B14F-4D97-AF65-F5344CB8AC3E}">
        <p14:creationId xmlns:p14="http://schemas.microsoft.com/office/powerpoint/2010/main" val="336851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40</a:t>
            </a:fld>
            <a:endParaRPr lang="en-US"/>
          </a:p>
        </p:txBody>
      </p:sp>
    </p:spTree>
    <p:extLst>
      <p:ext uri="{BB962C8B-B14F-4D97-AF65-F5344CB8AC3E}">
        <p14:creationId xmlns:p14="http://schemas.microsoft.com/office/powerpoint/2010/main" val="2134406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FE978-9052-30A6-8FFB-4B949BCE9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9374C-AC8A-CB80-3BD5-D6947A4516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21BD3-785C-A927-BA97-C69222A6D1B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9ED049C-A744-536E-852E-77ADF56CB250}"/>
              </a:ext>
            </a:extLst>
          </p:cNvPr>
          <p:cNvSpPr>
            <a:spLocks noGrp="1"/>
          </p:cNvSpPr>
          <p:nvPr>
            <p:ph type="sldNum" sz="quarter" idx="5"/>
          </p:nvPr>
        </p:nvSpPr>
        <p:spPr/>
        <p:txBody>
          <a:bodyPr/>
          <a:lstStyle/>
          <a:p>
            <a:fld id="{1BEA80CD-AE39-0C4B-A880-515F813E088A}" type="slidenum">
              <a:rPr lang="en-US" smtClean="0"/>
              <a:t>41</a:t>
            </a:fld>
            <a:endParaRPr lang="en-US"/>
          </a:p>
        </p:txBody>
      </p:sp>
    </p:spTree>
    <p:extLst>
      <p:ext uri="{BB962C8B-B14F-4D97-AF65-F5344CB8AC3E}">
        <p14:creationId xmlns:p14="http://schemas.microsoft.com/office/powerpoint/2010/main" val="1151356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D9F45-D5DB-111B-4038-E74891A62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F4B12-8394-9EF0-F974-9A3B2DAD31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DD960-B2CD-E139-3824-FE93DCF17E7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26D1165-F881-5E72-0D3F-E5BE727C47F7}"/>
              </a:ext>
            </a:extLst>
          </p:cNvPr>
          <p:cNvSpPr>
            <a:spLocks noGrp="1"/>
          </p:cNvSpPr>
          <p:nvPr>
            <p:ph type="sldNum" sz="quarter" idx="5"/>
          </p:nvPr>
        </p:nvSpPr>
        <p:spPr/>
        <p:txBody>
          <a:bodyPr/>
          <a:lstStyle/>
          <a:p>
            <a:fld id="{1BEA80CD-AE39-0C4B-A880-515F813E088A}" type="slidenum">
              <a:rPr lang="en-US" smtClean="0"/>
              <a:t>42</a:t>
            </a:fld>
            <a:endParaRPr lang="en-US"/>
          </a:p>
        </p:txBody>
      </p:sp>
    </p:spTree>
    <p:extLst>
      <p:ext uri="{BB962C8B-B14F-4D97-AF65-F5344CB8AC3E}">
        <p14:creationId xmlns:p14="http://schemas.microsoft.com/office/powerpoint/2010/main" val="2145544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4</a:t>
            </a:fld>
            <a:endParaRPr lang="en-US"/>
          </a:p>
        </p:txBody>
      </p:sp>
    </p:spTree>
    <p:extLst>
      <p:ext uri="{BB962C8B-B14F-4D97-AF65-F5344CB8AC3E}">
        <p14:creationId xmlns:p14="http://schemas.microsoft.com/office/powerpoint/2010/main" val="2239551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A3D92-F3CF-BAE7-9E7A-785AAB809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CE5D9-54EB-AAA8-B82F-CED68F508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8034B-0585-DEF3-8486-AD2DE3990B0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671B450-5DB6-F257-01FE-9B9B340E13F8}"/>
              </a:ext>
            </a:extLst>
          </p:cNvPr>
          <p:cNvSpPr>
            <a:spLocks noGrp="1"/>
          </p:cNvSpPr>
          <p:nvPr>
            <p:ph type="sldNum" sz="quarter" idx="5"/>
          </p:nvPr>
        </p:nvSpPr>
        <p:spPr/>
        <p:txBody>
          <a:bodyPr/>
          <a:lstStyle/>
          <a:p>
            <a:fld id="{1BEA80CD-AE39-0C4B-A880-515F813E088A}" type="slidenum">
              <a:rPr lang="en-US" smtClean="0"/>
              <a:t>43</a:t>
            </a:fld>
            <a:endParaRPr lang="en-US"/>
          </a:p>
        </p:txBody>
      </p:sp>
    </p:spTree>
    <p:extLst>
      <p:ext uri="{BB962C8B-B14F-4D97-AF65-F5344CB8AC3E}">
        <p14:creationId xmlns:p14="http://schemas.microsoft.com/office/powerpoint/2010/main" val="3975914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65EA3-BB98-97F2-6DF8-30E982E72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408EA5-077B-A4F8-7B6A-4F67B7849B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137C6-F4D7-2627-5E9E-89E2173AD05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FBAD07A-8BA7-7B7C-7F69-FF6AD77E31FC}"/>
              </a:ext>
            </a:extLst>
          </p:cNvPr>
          <p:cNvSpPr>
            <a:spLocks noGrp="1"/>
          </p:cNvSpPr>
          <p:nvPr>
            <p:ph type="sldNum" sz="quarter" idx="5"/>
          </p:nvPr>
        </p:nvSpPr>
        <p:spPr/>
        <p:txBody>
          <a:bodyPr/>
          <a:lstStyle/>
          <a:p>
            <a:fld id="{1BEA80CD-AE39-0C4B-A880-515F813E088A}" type="slidenum">
              <a:rPr lang="en-US" smtClean="0"/>
              <a:t>44</a:t>
            </a:fld>
            <a:endParaRPr lang="en-US"/>
          </a:p>
        </p:txBody>
      </p:sp>
    </p:spTree>
    <p:extLst>
      <p:ext uri="{BB962C8B-B14F-4D97-AF65-F5344CB8AC3E}">
        <p14:creationId xmlns:p14="http://schemas.microsoft.com/office/powerpoint/2010/main" val="3959688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4BC47-5577-F60E-256E-69413BF05B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A2FBC6-F1D7-F2B3-FB29-7FEA63E2F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6F8C84-9A96-82A6-EB2C-A445EA77AB3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9AD7A33-BE42-8E52-84CD-6FEAB15A11E8}"/>
              </a:ext>
            </a:extLst>
          </p:cNvPr>
          <p:cNvSpPr>
            <a:spLocks noGrp="1"/>
          </p:cNvSpPr>
          <p:nvPr>
            <p:ph type="sldNum" sz="quarter" idx="5"/>
          </p:nvPr>
        </p:nvSpPr>
        <p:spPr/>
        <p:txBody>
          <a:bodyPr/>
          <a:lstStyle/>
          <a:p>
            <a:fld id="{1BEA80CD-AE39-0C4B-A880-515F813E088A}" type="slidenum">
              <a:rPr lang="en-US" smtClean="0"/>
              <a:t>45</a:t>
            </a:fld>
            <a:endParaRPr lang="en-US"/>
          </a:p>
        </p:txBody>
      </p:sp>
    </p:spTree>
    <p:extLst>
      <p:ext uri="{BB962C8B-B14F-4D97-AF65-F5344CB8AC3E}">
        <p14:creationId xmlns:p14="http://schemas.microsoft.com/office/powerpoint/2010/main" val="41681387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7B607-74DF-E3FE-0DE3-B5C8C490A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8522C-8F8D-197C-321B-A57C26261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5FD761-823F-8B60-AC2B-DD98C50409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a:extLst>
              <a:ext uri="{FF2B5EF4-FFF2-40B4-BE49-F238E27FC236}">
                <a16:creationId xmlns:a16="http://schemas.microsoft.com/office/drawing/2014/main" id="{0CC5D473-517B-F41E-AB91-F0DB5507A2C1}"/>
              </a:ext>
            </a:extLst>
          </p:cNvPr>
          <p:cNvSpPr>
            <a:spLocks noGrp="1"/>
          </p:cNvSpPr>
          <p:nvPr>
            <p:ph type="sldNum" sz="quarter" idx="5"/>
          </p:nvPr>
        </p:nvSpPr>
        <p:spPr/>
        <p:txBody>
          <a:bodyPr/>
          <a:lstStyle/>
          <a:p>
            <a:fld id="{1BEA80CD-AE39-0C4B-A880-515F813E088A}" type="slidenum">
              <a:rPr lang="en-US" smtClean="0"/>
              <a:t>46</a:t>
            </a:fld>
            <a:endParaRPr lang="en-US"/>
          </a:p>
        </p:txBody>
      </p:sp>
    </p:spTree>
    <p:extLst>
      <p:ext uri="{BB962C8B-B14F-4D97-AF65-F5344CB8AC3E}">
        <p14:creationId xmlns:p14="http://schemas.microsoft.com/office/powerpoint/2010/main" val="41644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5</a:t>
            </a:fld>
            <a:endParaRPr lang="en-US"/>
          </a:p>
        </p:txBody>
      </p:sp>
    </p:spTree>
    <p:extLst>
      <p:ext uri="{BB962C8B-B14F-4D97-AF65-F5344CB8AC3E}">
        <p14:creationId xmlns:p14="http://schemas.microsoft.com/office/powerpoint/2010/main" val="460703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6</a:t>
            </a:fld>
            <a:endParaRPr lang="en-US"/>
          </a:p>
        </p:txBody>
      </p:sp>
    </p:spTree>
    <p:extLst>
      <p:ext uri="{BB962C8B-B14F-4D97-AF65-F5344CB8AC3E}">
        <p14:creationId xmlns:p14="http://schemas.microsoft.com/office/powerpoint/2010/main" val="3396720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7</a:t>
            </a:fld>
            <a:endParaRPr lang="en-US"/>
          </a:p>
        </p:txBody>
      </p:sp>
    </p:spTree>
    <p:extLst>
      <p:ext uri="{BB962C8B-B14F-4D97-AF65-F5344CB8AC3E}">
        <p14:creationId xmlns:p14="http://schemas.microsoft.com/office/powerpoint/2010/main" val="3134059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8</a:t>
            </a:fld>
            <a:endParaRPr lang="en-US"/>
          </a:p>
        </p:txBody>
      </p:sp>
    </p:spTree>
    <p:extLst>
      <p:ext uri="{BB962C8B-B14F-4D97-AF65-F5344CB8AC3E}">
        <p14:creationId xmlns:p14="http://schemas.microsoft.com/office/powerpoint/2010/main" val="4172591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EA80CD-AE39-0C4B-A880-515F813E088A}" type="slidenum">
              <a:rPr lang="en-US" smtClean="0"/>
              <a:t>9</a:t>
            </a:fld>
            <a:endParaRPr lang="en-US"/>
          </a:p>
        </p:txBody>
      </p:sp>
    </p:spTree>
    <p:extLst>
      <p:ext uri="{BB962C8B-B14F-4D97-AF65-F5344CB8AC3E}">
        <p14:creationId xmlns:p14="http://schemas.microsoft.com/office/powerpoint/2010/main" val="376015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984003" y="3702358"/>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2001357" y="4488870"/>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4232364" cy="2633050"/>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5" name="Footer Placeholder 4">
            <a:extLst>
              <a:ext uri="{FF2B5EF4-FFF2-40B4-BE49-F238E27FC236}">
                <a16:creationId xmlns:a16="http://schemas.microsoft.com/office/drawing/2014/main" id="{6E921332-E814-972E-C4E3-95339D3485E1}"/>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80687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ection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accent1"/>
                </a:solidFill>
                <a:latin typeface="+mj-lt"/>
              </a:defRPr>
            </a:lvl1pPr>
          </a:lstStyle>
          <a:p>
            <a:r>
              <a:rPr lang="en-US" dirty="0"/>
              <a:t>Click to edit Master</a:t>
            </a:r>
            <a:endParaRPr lang="en-GB" dirty="0"/>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accent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accent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3" name="Footer Placeholder 4">
            <a:extLst>
              <a:ext uri="{FF2B5EF4-FFF2-40B4-BE49-F238E27FC236}">
                <a16:creationId xmlns:a16="http://schemas.microsoft.com/office/drawing/2014/main" id="{6DECE934-2A88-71C2-DF08-0CBBE37E633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212921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6181595" y="273659"/>
            <a:ext cx="5699254" cy="5526951"/>
          </a:xfrm>
        </p:spPr>
        <p:txBody>
          <a:bodyPr/>
          <a:lstStyle>
            <a:lvl1pPr marL="0" indent="0">
              <a:spcBef>
                <a:spcPts val="0"/>
              </a:spcBef>
              <a:spcAft>
                <a:spcPts val="0"/>
              </a:spcAft>
              <a:tabLst>
                <a:tab pos="5059363" algn="l"/>
              </a:tabLst>
              <a:defRPr sz="2300">
                <a:solidFill>
                  <a:schemeClr val="tx1"/>
                </a:solidFill>
              </a:defRPr>
            </a:lvl1pPr>
            <a:lvl2pPr>
              <a:defRPr sz="2300">
                <a:solidFill>
                  <a:schemeClr val="tx1"/>
                </a:solidFill>
              </a:defRPr>
            </a:lvl2pPr>
            <a:lvl3pPr>
              <a:defRPr sz="2300">
                <a:solidFill>
                  <a:schemeClr val="tx1"/>
                </a:solidFill>
              </a:defRPr>
            </a:lvl3pPr>
            <a:lvl4pPr>
              <a:defRPr sz="2300">
                <a:solidFill>
                  <a:schemeClr val="tx1"/>
                </a:solidFill>
              </a:defRPr>
            </a:lvl4pPr>
            <a:lvl5pPr>
              <a:defRPr sz="23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p>
            <a:fld id="{741AFF56-1126-4107-9C02-BC0EFBF16431}" type="slidenum">
              <a:rPr lang="en-GB" smtClean="0"/>
              <a:t>‹#›</a:t>
            </a:fld>
            <a:endParaRPr lang="en-GB"/>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5620758D-F7DA-9AC4-5413-311A1B9B491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858356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dirty="0"/>
              <a:t>Click to edit Master title style</a:t>
            </a:r>
            <a:endParaRPr lang="en-GB" dirty="0"/>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6D15CAF0-DBAD-68DB-B4B8-EF505A445D04}"/>
              </a:ext>
            </a:extLst>
          </p:cNvPr>
          <p:cNvSpPr>
            <a:spLocks noGrp="1"/>
          </p:cNvSpPr>
          <p:nvPr>
            <p:ph type="body" sz="quarter" idx="10" hasCustomPrompt="1"/>
          </p:nvPr>
        </p:nvSpPr>
        <p:spPr>
          <a:xfrm>
            <a:off x="6096000" y="3429000"/>
            <a:ext cx="6048267" cy="4010982"/>
          </a:xfrm>
        </p:spPr>
        <p:txBody>
          <a:bodyPr anchor="b" anchorCtr="0"/>
          <a:lstStyle>
            <a:lvl1pPr algn="r">
              <a:defRPr sz="23000">
                <a:solidFill>
                  <a:schemeClr val="bg1"/>
                </a:solidFill>
              </a:defRPr>
            </a:lvl1pPr>
          </a:lstStyle>
          <a:p>
            <a:pPr lvl="0"/>
            <a:r>
              <a:rPr lang="en-GB" dirty="0"/>
              <a:t>#</a:t>
            </a:r>
            <a:endParaRPr lang="en-US" dirty="0"/>
          </a:p>
        </p:txBody>
      </p:sp>
      <p:sp>
        <p:nvSpPr>
          <p:cNvPr id="3" name="Footer Placeholder 4">
            <a:extLst>
              <a:ext uri="{FF2B5EF4-FFF2-40B4-BE49-F238E27FC236}">
                <a16:creationId xmlns:a16="http://schemas.microsoft.com/office/drawing/2014/main" id="{1B43FFE6-B47D-7A61-376C-A8D0D0E06BF7}"/>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640948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eature Cop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35980"/>
            <a:ext cx="9804590" cy="4443594"/>
          </a:xfrm>
        </p:spPr>
        <p:txBody>
          <a:bodyPr/>
          <a:lstStyle>
            <a:lvl1pPr>
              <a:lnSpc>
                <a:spcPct val="100000"/>
              </a:lnSpc>
              <a:defRPr sz="3500" b="0" i="0">
                <a:solidFill>
                  <a:schemeClr val="tx1"/>
                </a:solidFill>
                <a:latin typeface="+mj-lt"/>
              </a:defRPr>
            </a:lvl1pPr>
          </a:lstStyle>
          <a:p>
            <a:r>
              <a:rPr lang="en-US" dirty="0"/>
              <a:t>Click to edit Master title style</a:t>
            </a:r>
            <a:endParaRPr lang="en-GB" dirty="0"/>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tx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tx1"/>
                </a:solidFill>
              </a:defRPr>
            </a:lvl1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1B4E5E3E-E595-2D73-908E-8B9477FF751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416771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78F8866-9DAD-2F19-71C0-40E571A05C88}"/>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dirty="0"/>
              <a:t>Click to edit Master title style</a:t>
            </a:r>
            <a:endParaRPr lang="en-GB" dirty="0"/>
          </a:p>
        </p:txBody>
      </p:sp>
      <p:sp>
        <p:nvSpPr>
          <p:cNvPr id="18" name="Graphic 16">
            <a:extLst>
              <a:ext uri="{FF2B5EF4-FFF2-40B4-BE49-F238E27FC236}">
                <a16:creationId xmlns:a16="http://schemas.microsoft.com/office/drawing/2014/main" id="{05D16763-91CF-A8AE-40FD-F33DB51DCF46}"/>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
        <p:nvSpPr>
          <p:cNvPr id="21" name="Picture Placeholder 20">
            <a:extLst>
              <a:ext uri="{FF2B5EF4-FFF2-40B4-BE49-F238E27FC236}">
                <a16:creationId xmlns:a16="http://schemas.microsoft.com/office/drawing/2014/main" id="{EB1CCA5B-9CF3-3D9F-2FAF-8ADCA0DD54D0}"/>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
        <p:nvSpPr>
          <p:cNvPr id="3" name="Footer Placeholder 4">
            <a:extLst>
              <a:ext uri="{FF2B5EF4-FFF2-40B4-BE49-F238E27FC236}">
                <a16:creationId xmlns:a16="http://schemas.microsoft.com/office/drawing/2014/main" id="{F4C3B3E4-F5E6-D500-4ECE-A675832895B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9119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eature Cop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0"/>
            <a:ext cx="7132401" cy="3159399"/>
          </a:xfrm>
        </p:spPr>
        <p:txBody>
          <a:bodyPr/>
          <a:lstStyle>
            <a:lvl1pPr>
              <a:defRPr sz="4200" b="0" i="0">
                <a:solidFill>
                  <a:schemeClr val="bg1"/>
                </a:solidFill>
                <a:latin typeface="+mj-lt"/>
              </a:defRPr>
            </a:lvl1pPr>
          </a:lstStyle>
          <a:p>
            <a:r>
              <a:rPr lang="en-US" dirty="0"/>
              <a:t>Click to edit Master title style</a:t>
            </a:r>
            <a:endParaRPr lang="en-GB" dirty="0"/>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B43BF3A9-891A-B059-29FB-D64323A90CF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052419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43568E-B69F-31A9-5D84-5E0B7D27CE56}"/>
              </a:ext>
            </a:extLst>
          </p:cNvPr>
          <p:cNvSpPr>
            <a:spLocks noGrp="1"/>
          </p:cNvSpPr>
          <p:nvPr>
            <p:ph type="pic" sz="quarter" idx="13"/>
          </p:nvPr>
        </p:nvSpPr>
        <p:spPr>
          <a:xfrm>
            <a:off x="6096000" y="0"/>
            <a:ext cx="6096000" cy="6858000"/>
          </a:xfrm>
          <a:solidFill>
            <a:schemeClr val="bg1">
              <a:lumMod val="85000"/>
            </a:schemeClr>
          </a:solidFill>
        </p:spPr>
        <p:txBody>
          <a:bodyPr anchor="ctr" anchorCtr="0"/>
          <a:lstStyle>
            <a:lvl1pPr algn="ctr">
              <a:defRPr sz="1000"/>
            </a:lvl1pP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dirty="0"/>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189C72DD-B617-4FC7-362F-A99AF8E75082}"/>
              </a:ext>
            </a:extLst>
          </p:cNvPr>
          <p:cNvSpPr>
            <a:spLocks noGrp="1"/>
          </p:cNvSpPr>
          <p:nvPr>
            <p:ph type="ftr" sz="quarter" idx="3"/>
          </p:nvPr>
        </p:nvSpPr>
        <p:spPr>
          <a:xfrm>
            <a:off x="1798530" y="6417425"/>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260304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33635" y="1468061"/>
            <a:ext cx="7545236" cy="4251199"/>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dirty="0"/>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A7E709DD-B4DF-F760-665E-1764DED439B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802847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dirty="0"/>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8" name="Content Placeholder 2">
            <a:extLst>
              <a:ext uri="{FF2B5EF4-FFF2-40B4-BE49-F238E27FC236}">
                <a16:creationId xmlns:a16="http://schemas.microsoft.com/office/drawing/2014/main" id="{CE1E9FC3-FD80-6B63-EDE0-8BCF742EDEE8}"/>
              </a:ext>
            </a:extLst>
          </p:cNvPr>
          <p:cNvSpPr>
            <a:spLocks noGrp="1"/>
          </p:cNvSpPr>
          <p:nvPr>
            <p:ph idx="13"/>
          </p:nvPr>
        </p:nvSpPr>
        <p:spPr>
          <a:xfrm>
            <a:off x="523190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90E1AFF1-83F6-B417-3FB2-F082A2B78A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247394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300915"/>
            <a:ext cx="5403810" cy="1232435"/>
          </a:xfrm>
        </p:spPr>
        <p:txBody>
          <a:bodyPr/>
          <a:lstStyle>
            <a:lvl1pPr>
              <a:defRPr sz="2000" b="0" i="0">
                <a:solidFill>
                  <a:schemeClr val="accent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884FAA58-F1B4-531A-061A-6D4457DF3FC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488098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321110" y="286185"/>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338464" y="1122801"/>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reeform 17">
            <a:extLst>
              <a:ext uri="{FF2B5EF4-FFF2-40B4-BE49-F238E27FC236}">
                <a16:creationId xmlns:a16="http://schemas.microsoft.com/office/drawing/2014/main" id="{476D9EB4-DA8D-7007-E1F1-13594489E635}"/>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13" name="Graphic 11">
            <a:extLst>
              <a:ext uri="{FF2B5EF4-FFF2-40B4-BE49-F238E27FC236}">
                <a16:creationId xmlns:a16="http://schemas.microsoft.com/office/drawing/2014/main" id="{9A47DABB-6B23-B92F-2CE3-C72452A43FFC}"/>
              </a:ext>
            </a:extLst>
          </p:cNvPr>
          <p:cNvSpPr/>
          <p:nvPr/>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E2B1A454-EE21-4091-6B8A-932B60F3789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710050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accent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ooter Placeholder 4">
            <a:extLst>
              <a:ext uri="{FF2B5EF4-FFF2-40B4-BE49-F238E27FC236}">
                <a16:creationId xmlns:a16="http://schemas.microsoft.com/office/drawing/2014/main" id="{EBE8D23D-CB16-3CD8-EC66-E391FD4D4BA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713542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bg1"/>
                </a:solidFill>
              </a:defRPr>
            </a:lvl1pPr>
            <a:lvl2pPr marL="0" indent="0">
              <a:buNone/>
              <a:defRPr sz="900">
                <a:solidFill>
                  <a:schemeClr val="bg1"/>
                </a:solidFill>
              </a:defRPr>
            </a:lvl2pPr>
            <a:lvl3pPr marL="180975" indent="-180975">
              <a:tabLst/>
              <a:defRPr sz="900">
                <a:solidFill>
                  <a:schemeClr val="bg1"/>
                </a:solidFill>
              </a:defRPr>
            </a:lvl3pPr>
            <a:lvl4pPr marL="355600" indent="-174625">
              <a:tabLst/>
              <a:defRPr sz="900">
                <a:solidFill>
                  <a:schemeClr val="bg1"/>
                </a:solidFill>
              </a:defRPr>
            </a:lvl4pPr>
            <a:lvl5pPr marL="536575" indent="-180975">
              <a:tabLst/>
              <a:defRPr sz="9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ooter Placeholder 4">
            <a:extLst>
              <a:ext uri="{FF2B5EF4-FFF2-40B4-BE49-F238E27FC236}">
                <a16:creationId xmlns:a16="http://schemas.microsoft.com/office/drawing/2014/main" id="{49B5B446-BF61-9273-73C2-7E54AB446B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68639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tx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ooter Placeholder 4">
            <a:extLst>
              <a:ext uri="{FF2B5EF4-FFF2-40B4-BE49-F238E27FC236}">
                <a16:creationId xmlns:a16="http://schemas.microsoft.com/office/drawing/2014/main" id="{4660D2EA-6D20-7E9D-AE74-606945F6FE2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915598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1"/>
        </a:soli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D12EF5E7-BD8E-CAB9-E725-345E21653ECD}"/>
              </a:ext>
            </a:extLst>
          </p:cNvPr>
          <p:cNvGrpSpPr/>
          <p:nvPr userDrawn="1"/>
        </p:nvGrpSpPr>
        <p:grpSpPr>
          <a:xfrm>
            <a:off x="417526" y="387280"/>
            <a:ext cx="11340345" cy="6075045"/>
            <a:chOff x="417526" y="387280"/>
            <a:chExt cx="11340345" cy="6075045"/>
          </a:xfrm>
        </p:grpSpPr>
        <p:sp>
          <p:nvSpPr>
            <p:cNvPr id="12" name="Freeform 11">
              <a:extLst>
                <a:ext uri="{FF2B5EF4-FFF2-40B4-BE49-F238E27FC236}">
                  <a16:creationId xmlns:a16="http://schemas.microsoft.com/office/drawing/2014/main" id="{DB6E64BA-5E3F-0B13-F3BD-289BBB0BEB04}"/>
                </a:ext>
              </a:extLst>
            </p:cNvPr>
            <p:cNvSpPr/>
            <p:nvPr/>
          </p:nvSpPr>
          <p:spPr>
            <a:xfrm>
              <a:off x="3627164" y="150759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2A486A8-CC89-9FB4-E3D0-C4E0732EE99F}"/>
                </a:ext>
              </a:extLst>
            </p:cNvPr>
            <p:cNvSpPr/>
            <p:nvPr/>
          </p:nvSpPr>
          <p:spPr>
            <a:xfrm>
              <a:off x="3627164" y="387280"/>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CA9702C-BF9A-D515-F12E-47B1496EE8EC}"/>
                </a:ext>
              </a:extLst>
            </p:cNvPr>
            <p:cNvSpPr/>
            <p:nvPr/>
          </p:nvSpPr>
          <p:spPr>
            <a:xfrm>
              <a:off x="5405447" y="387280"/>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9A48810-A754-BB60-394F-F89ACC86D4CA}"/>
                </a:ext>
              </a:extLst>
            </p:cNvPr>
            <p:cNvSpPr/>
            <p:nvPr/>
          </p:nvSpPr>
          <p:spPr>
            <a:xfrm>
              <a:off x="5405447" y="78697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EE001CF-9FFD-81C1-7F2E-67002CD750B6}"/>
                </a:ext>
              </a:extLst>
            </p:cNvPr>
            <p:cNvSpPr/>
            <p:nvPr/>
          </p:nvSpPr>
          <p:spPr>
            <a:xfrm>
              <a:off x="5405447" y="2255371"/>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9DB2B16-09E4-D9CA-D412-561D7B44E1D1}"/>
                </a:ext>
              </a:extLst>
            </p:cNvPr>
            <p:cNvSpPr/>
            <p:nvPr/>
          </p:nvSpPr>
          <p:spPr>
            <a:xfrm>
              <a:off x="5761121" y="2255371"/>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64C8EF0-BEAE-EEA6-3638-EFD85102CE66}"/>
                </a:ext>
              </a:extLst>
            </p:cNvPr>
            <p:cNvSpPr/>
            <p:nvPr/>
          </p:nvSpPr>
          <p:spPr>
            <a:xfrm>
              <a:off x="5761121" y="189496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AE7F640-C6DF-4ECA-F9CC-28501FA4871F}"/>
                </a:ext>
              </a:extLst>
            </p:cNvPr>
            <p:cNvSpPr/>
            <p:nvPr/>
          </p:nvSpPr>
          <p:spPr>
            <a:xfrm>
              <a:off x="5761121" y="262791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CD68CA-0CCD-3986-6D30-A2131CBDF46C}"/>
                </a:ext>
              </a:extLst>
            </p:cNvPr>
            <p:cNvSpPr/>
            <p:nvPr/>
          </p:nvSpPr>
          <p:spPr>
            <a:xfrm>
              <a:off x="5761121"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A2CB4B6-6677-A64D-63E7-03B73A82ECE5}"/>
                </a:ext>
              </a:extLst>
            </p:cNvPr>
            <p:cNvSpPr/>
            <p:nvPr/>
          </p:nvSpPr>
          <p:spPr>
            <a:xfrm>
              <a:off x="6828145"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24DCD34-ECC1-F0D7-5D6A-E29C268BE537}"/>
                </a:ext>
              </a:extLst>
            </p:cNvPr>
            <p:cNvSpPr/>
            <p:nvPr/>
          </p:nvSpPr>
          <p:spPr>
            <a:xfrm>
              <a:off x="7539493" y="3291304"/>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7876098-EBCB-8E16-72E4-9E8F6D4E4118}"/>
                </a:ext>
              </a:extLst>
            </p:cNvPr>
            <p:cNvSpPr/>
            <p:nvPr/>
          </p:nvSpPr>
          <p:spPr>
            <a:xfrm>
              <a:off x="4338513" y="4821852"/>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0949F5A-DD1D-2EF7-285F-0C44C58CEA32}"/>
                </a:ext>
              </a:extLst>
            </p:cNvPr>
            <p:cNvSpPr/>
            <p:nvPr/>
          </p:nvSpPr>
          <p:spPr>
            <a:xfrm>
              <a:off x="4338513" y="518314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9BFF03-D109-FF17-C56C-B815AB9CAAC8}"/>
                </a:ext>
              </a:extLst>
            </p:cNvPr>
            <p:cNvSpPr/>
            <p:nvPr/>
          </p:nvSpPr>
          <p:spPr>
            <a:xfrm>
              <a:off x="6828145"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839"/>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C5E1BFD-6710-4C5F-1411-5CDF3F443D1E}"/>
                </a:ext>
              </a:extLst>
            </p:cNvPr>
            <p:cNvSpPr/>
            <p:nvPr/>
          </p:nvSpPr>
          <p:spPr>
            <a:xfrm>
              <a:off x="6472470" y="5903773"/>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61663C6-E7AA-643E-F135-F7DB591F6F9F}"/>
                </a:ext>
              </a:extLst>
            </p:cNvPr>
            <p:cNvSpPr/>
            <p:nvPr/>
          </p:nvSpPr>
          <p:spPr>
            <a:xfrm>
              <a:off x="6472470" y="6282124"/>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ADB5E5F-0B4D-1C4E-9A4A-8AE4310BC757}"/>
                </a:ext>
              </a:extLst>
            </p:cNvPr>
            <p:cNvSpPr/>
            <p:nvPr/>
          </p:nvSpPr>
          <p:spPr>
            <a:xfrm>
              <a:off x="7183819"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253" y="180201"/>
                    <a:pt x="90056" y="180201"/>
                  </a:cubicBezTo>
                </a:path>
              </a:pathLst>
            </a:custGeom>
            <a:solidFill>
              <a:srgbClr val="FFFFFF"/>
            </a:solidFill>
            <a:ln w="89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CE42CE8-2C56-6D65-4C6E-808C01DE8557}"/>
                </a:ext>
              </a:extLst>
            </p:cNvPr>
            <p:cNvSpPr/>
            <p:nvPr/>
          </p:nvSpPr>
          <p:spPr>
            <a:xfrm>
              <a:off x="5049773"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89"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ECEF3F9-E201-ED82-5EE4-9C586FC397F7}"/>
                </a:ext>
              </a:extLst>
            </p:cNvPr>
            <p:cNvSpPr/>
            <p:nvPr/>
          </p:nvSpPr>
          <p:spPr>
            <a:xfrm>
              <a:off x="4694187"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3" y="0"/>
                    <a:pt x="0" y="40362"/>
                    <a:pt x="0" y="90101"/>
                  </a:cubicBezTo>
                  <a:cubicBezTo>
                    <a:pt x="0" y="139928"/>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FC331F8-1856-1489-5EBF-61E86CBF999F}"/>
                </a:ext>
              </a:extLst>
            </p:cNvPr>
            <p:cNvSpPr/>
            <p:nvPr/>
          </p:nvSpPr>
          <p:spPr>
            <a:xfrm>
              <a:off x="3627164"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24F144B-A8C9-957F-42D1-5C7F03594357}"/>
                </a:ext>
              </a:extLst>
            </p:cNvPr>
            <p:cNvSpPr/>
            <p:nvPr/>
          </p:nvSpPr>
          <p:spPr>
            <a:xfrm>
              <a:off x="3982838"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C7D9CFF-5F9A-B8E8-DFE8-B02805F21ADC}"/>
                </a:ext>
              </a:extLst>
            </p:cNvPr>
            <p:cNvSpPr/>
            <p:nvPr/>
          </p:nvSpPr>
          <p:spPr>
            <a:xfrm>
              <a:off x="3982838"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5787E0B-4B27-2DDE-D56F-44B4911970ED}"/>
                </a:ext>
              </a:extLst>
            </p:cNvPr>
            <p:cNvSpPr/>
            <p:nvPr/>
          </p:nvSpPr>
          <p:spPr>
            <a:xfrm>
              <a:off x="3627164" y="118657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63AB14F-473B-DBE7-371F-85CDAF84173B}"/>
                </a:ext>
              </a:extLst>
            </p:cNvPr>
            <p:cNvSpPr/>
            <p:nvPr/>
          </p:nvSpPr>
          <p:spPr>
            <a:xfrm>
              <a:off x="3627164" y="78697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AB4D39-853E-82D5-F4D8-2E20931ABBE8}"/>
                </a:ext>
              </a:extLst>
            </p:cNvPr>
            <p:cNvSpPr/>
            <p:nvPr/>
          </p:nvSpPr>
          <p:spPr>
            <a:xfrm>
              <a:off x="4338513"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7118E5C-0400-89B1-21D3-F2735918DA42}"/>
                </a:ext>
              </a:extLst>
            </p:cNvPr>
            <p:cNvSpPr/>
            <p:nvPr/>
          </p:nvSpPr>
          <p:spPr>
            <a:xfrm>
              <a:off x="5405447"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8E17917-3F18-CF01-2254-FB2FF3511951}"/>
                </a:ext>
              </a:extLst>
            </p:cNvPr>
            <p:cNvSpPr/>
            <p:nvPr/>
          </p:nvSpPr>
          <p:spPr>
            <a:xfrm>
              <a:off x="5405447" y="2627917"/>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2C53243-6C12-76FC-D26E-1326E8C86796}"/>
                </a:ext>
              </a:extLst>
            </p:cNvPr>
            <p:cNvSpPr/>
            <p:nvPr/>
          </p:nvSpPr>
          <p:spPr>
            <a:xfrm>
              <a:off x="5405447" y="189496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8CABC40-E5E3-7D61-9129-E4670F1152B1}"/>
                </a:ext>
              </a:extLst>
            </p:cNvPr>
            <p:cNvSpPr/>
            <p:nvPr/>
          </p:nvSpPr>
          <p:spPr>
            <a:xfrm>
              <a:off x="5405447" y="150759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08EBC01-DE94-7581-D107-A02F4B39FC9E}"/>
                </a:ext>
              </a:extLst>
            </p:cNvPr>
            <p:cNvSpPr/>
            <p:nvPr/>
          </p:nvSpPr>
          <p:spPr>
            <a:xfrm>
              <a:off x="5405447" y="118657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96A0112-2400-63F5-2E19-6B65A40492F0}"/>
                </a:ext>
              </a:extLst>
            </p:cNvPr>
            <p:cNvSpPr/>
            <p:nvPr/>
          </p:nvSpPr>
          <p:spPr>
            <a:xfrm>
              <a:off x="773201" y="51831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14D029F-F993-724E-ECFF-246202FE8391}"/>
                </a:ext>
              </a:extLst>
            </p:cNvPr>
            <p:cNvSpPr/>
            <p:nvPr/>
          </p:nvSpPr>
          <p:spPr>
            <a:xfrm>
              <a:off x="773201" y="4783544"/>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6053E68-2382-F6EF-F1C7-B4BAF6385D82}"/>
                </a:ext>
              </a:extLst>
            </p:cNvPr>
            <p:cNvSpPr/>
            <p:nvPr/>
          </p:nvSpPr>
          <p:spPr>
            <a:xfrm>
              <a:off x="773201"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FD4B44E-5AA3-540A-352F-D3289BBAF420}"/>
                </a:ext>
              </a:extLst>
            </p:cNvPr>
            <p:cNvSpPr/>
            <p:nvPr/>
          </p:nvSpPr>
          <p:spPr>
            <a:xfrm>
              <a:off x="417526"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273"/>
                    <a:pt x="139860" y="0"/>
                    <a:pt x="90057" y="0"/>
                  </a:cubicBezTo>
                </a:path>
              </a:pathLst>
            </a:custGeom>
            <a:solidFill>
              <a:srgbClr val="FFFFFF"/>
            </a:solidFill>
            <a:ln w="89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93F22E3-2B5D-DDD5-6A28-26A119DF55DD}"/>
                </a:ext>
              </a:extLst>
            </p:cNvPr>
            <p:cNvSpPr/>
            <p:nvPr/>
          </p:nvSpPr>
          <p:spPr>
            <a:xfrm>
              <a:off x="417526"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7E4A854-E7FD-A195-8D97-E5460BD3CA99}"/>
                </a:ext>
              </a:extLst>
            </p:cNvPr>
            <p:cNvSpPr/>
            <p:nvPr/>
          </p:nvSpPr>
          <p:spPr>
            <a:xfrm>
              <a:off x="417526"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2866FD6-F652-AB58-ABA3-8C1EDFFB1D6D}"/>
                </a:ext>
              </a:extLst>
            </p:cNvPr>
            <p:cNvSpPr/>
            <p:nvPr/>
          </p:nvSpPr>
          <p:spPr>
            <a:xfrm>
              <a:off x="773201"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A88025-5747-CC7C-DDBE-340C4298564F}"/>
                </a:ext>
              </a:extLst>
            </p:cNvPr>
            <p:cNvSpPr/>
            <p:nvPr/>
          </p:nvSpPr>
          <p:spPr>
            <a:xfrm>
              <a:off x="773201"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481CBF7-D355-0B88-27C8-6F801D9EBFC7}"/>
                </a:ext>
              </a:extLst>
            </p:cNvPr>
            <p:cNvSpPr/>
            <p:nvPr/>
          </p:nvSpPr>
          <p:spPr>
            <a:xfrm>
              <a:off x="773201" y="406282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4B7063A-4105-2DEE-00FA-7A2935F2B9C1}"/>
                </a:ext>
              </a:extLst>
            </p:cNvPr>
            <p:cNvSpPr/>
            <p:nvPr/>
          </p:nvSpPr>
          <p:spPr>
            <a:xfrm>
              <a:off x="773201" y="4383851"/>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2E92CFC-ED66-1C32-253A-16338CDB913D}"/>
                </a:ext>
              </a:extLst>
            </p:cNvPr>
            <p:cNvSpPr/>
            <p:nvPr/>
          </p:nvSpPr>
          <p:spPr>
            <a:xfrm>
              <a:off x="6116796"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D15FDDE-BF44-C55E-8818-27696DF861FD}"/>
                </a:ext>
              </a:extLst>
            </p:cNvPr>
            <p:cNvSpPr/>
            <p:nvPr/>
          </p:nvSpPr>
          <p:spPr>
            <a:xfrm>
              <a:off x="6472470"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09CA2C-4B39-FDD1-DEC7-F9E28B52753A}"/>
                </a:ext>
              </a:extLst>
            </p:cNvPr>
            <p:cNvSpPr/>
            <p:nvPr/>
          </p:nvSpPr>
          <p:spPr>
            <a:xfrm>
              <a:off x="6472470" y="445341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4622A34-3A40-9246-3B5C-7EB00504F6C6}"/>
                </a:ext>
              </a:extLst>
            </p:cNvPr>
            <p:cNvSpPr/>
            <p:nvPr/>
          </p:nvSpPr>
          <p:spPr>
            <a:xfrm>
              <a:off x="7183819" y="5903773"/>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839"/>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8656230-F658-A6EF-FDC2-4B0844867218}"/>
                </a:ext>
              </a:extLst>
            </p:cNvPr>
            <p:cNvSpPr/>
            <p:nvPr/>
          </p:nvSpPr>
          <p:spPr>
            <a:xfrm>
              <a:off x="7183819"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928"/>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060D06-BD2C-E04C-F090-383F9F66EC7D}"/>
                </a:ext>
              </a:extLst>
            </p:cNvPr>
            <p:cNvSpPr/>
            <p:nvPr/>
          </p:nvSpPr>
          <p:spPr>
            <a:xfrm>
              <a:off x="6828145"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2" y="0"/>
                    <a:pt x="0" y="40362"/>
                    <a:pt x="0" y="90100"/>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8BA15A-88C8-B742-0695-BDCBBF5AD836}"/>
                </a:ext>
              </a:extLst>
            </p:cNvPr>
            <p:cNvSpPr/>
            <p:nvPr/>
          </p:nvSpPr>
          <p:spPr>
            <a:xfrm>
              <a:off x="4338513" y="441733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9BF82DE-166E-CAA1-37D1-7250A4AFB146}"/>
                </a:ext>
              </a:extLst>
            </p:cNvPr>
            <p:cNvSpPr/>
            <p:nvPr/>
          </p:nvSpPr>
          <p:spPr>
            <a:xfrm>
              <a:off x="4338513"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A02D2F6-0BE6-1891-319C-49A40E9E9150}"/>
                </a:ext>
              </a:extLst>
            </p:cNvPr>
            <p:cNvSpPr/>
            <p:nvPr/>
          </p:nvSpPr>
          <p:spPr>
            <a:xfrm>
              <a:off x="9443712"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11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74EDA4D-94E0-C119-CBD7-12C7EB304BA0}"/>
                </a:ext>
              </a:extLst>
            </p:cNvPr>
            <p:cNvSpPr/>
            <p:nvPr/>
          </p:nvSpPr>
          <p:spPr>
            <a:xfrm>
              <a:off x="8376778"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2A1432F-CA6B-FA35-36E4-8B0A59244716}"/>
                </a:ext>
              </a:extLst>
            </p:cNvPr>
            <p:cNvSpPr/>
            <p:nvPr/>
          </p:nvSpPr>
          <p:spPr>
            <a:xfrm>
              <a:off x="10866409" y="1847641"/>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F4DF9F6-817B-15FC-EEA2-650CB67377E3}"/>
                </a:ext>
              </a:extLst>
            </p:cNvPr>
            <p:cNvSpPr/>
            <p:nvPr/>
          </p:nvSpPr>
          <p:spPr>
            <a:xfrm>
              <a:off x="10866409" y="1486346"/>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EE327AE9-9F14-56D3-4C9E-7B493320F8A8}"/>
                </a:ext>
              </a:extLst>
            </p:cNvPr>
            <p:cNvSpPr/>
            <p:nvPr/>
          </p:nvSpPr>
          <p:spPr>
            <a:xfrm>
              <a:off x="8376778"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4C3AE4-71A3-35AC-C04A-7DEBE2710A14}"/>
                </a:ext>
              </a:extLst>
            </p:cNvPr>
            <p:cNvSpPr/>
            <p:nvPr/>
          </p:nvSpPr>
          <p:spPr>
            <a:xfrm>
              <a:off x="8732453" y="76572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FFFFFF"/>
            </a:solidFill>
            <a:ln w="89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0AB4B87-84B4-5F1F-3DC4-C56DEE5738EF}"/>
                </a:ext>
              </a:extLst>
            </p:cNvPr>
            <p:cNvSpPr/>
            <p:nvPr/>
          </p:nvSpPr>
          <p:spPr>
            <a:xfrm>
              <a:off x="8732453" y="387369"/>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BFCAE45-F12A-72CA-181F-7CF3502532CC}"/>
                </a:ext>
              </a:extLst>
            </p:cNvPr>
            <p:cNvSpPr/>
            <p:nvPr/>
          </p:nvSpPr>
          <p:spPr>
            <a:xfrm>
              <a:off x="8021104"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FFFFFF"/>
            </a:solidFill>
            <a:ln w="89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07B7A4F-6A54-318C-6F65-86F7E17B63C1}"/>
                </a:ext>
              </a:extLst>
            </p:cNvPr>
            <p:cNvSpPr/>
            <p:nvPr/>
          </p:nvSpPr>
          <p:spPr>
            <a:xfrm>
              <a:off x="10155061"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3" y="0"/>
                    <a:pt x="0" y="40362"/>
                    <a:pt x="0" y="90101"/>
                  </a:cubicBezTo>
                  <a:cubicBezTo>
                    <a:pt x="0" y="139839"/>
                    <a:pt x="40343" y="180201"/>
                    <a:pt x="90056" y="180201"/>
                  </a:cubicBezTo>
                  <a:cubicBezTo>
                    <a:pt x="139770" y="180201"/>
                    <a:pt x="180113" y="139839"/>
                    <a:pt x="180113" y="90101"/>
                  </a:cubicBezTo>
                  <a:cubicBezTo>
                    <a:pt x="18011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F48B8CD-A08A-C988-E18E-6D381DA95EC1}"/>
                </a:ext>
              </a:extLst>
            </p:cNvPr>
            <p:cNvSpPr/>
            <p:nvPr/>
          </p:nvSpPr>
          <p:spPr>
            <a:xfrm>
              <a:off x="10510735"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FFFFFF"/>
            </a:solidFill>
            <a:ln w="89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9E33877-D53D-6EFD-071B-B1B1CCBEDB57}"/>
                </a:ext>
              </a:extLst>
            </p:cNvPr>
            <p:cNvSpPr/>
            <p:nvPr/>
          </p:nvSpPr>
          <p:spPr>
            <a:xfrm>
              <a:off x="11577759"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9F7EF103-D592-937C-9ED8-DADCED4CB8DD}"/>
                </a:ext>
              </a:extLst>
            </p:cNvPr>
            <p:cNvSpPr/>
            <p:nvPr/>
          </p:nvSpPr>
          <p:spPr>
            <a:xfrm>
              <a:off x="11222084"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FA22AEA-9F7D-9C0E-0254-51FDC0EC4714}"/>
                </a:ext>
              </a:extLst>
            </p:cNvPr>
            <p:cNvSpPr/>
            <p:nvPr/>
          </p:nvSpPr>
          <p:spPr>
            <a:xfrm>
              <a:off x="11222084" y="296796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833B02DB-13A0-D046-A64F-0F5EF99B1B18}"/>
                </a:ext>
              </a:extLst>
            </p:cNvPr>
            <p:cNvSpPr/>
            <p:nvPr/>
          </p:nvSpPr>
          <p:spPr>
            <a:xfrm>
              <a:off x="10866409"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AF5164-6A0E-81F0-1CB6-1F782703012C}"/>
                </a:ext>
              </a:extLst>
            </p:cNvPr>
            <p:cNvSpPr/>
            <p:nvPr/>
          </p:nvSpPr>
          <p:spPr>
            <a:xfrm>
              <a:off x="9799387"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113"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E4907E3-2F19-EFC4-378E-C9888F78EB45}"/>
                </a:ext>
              </a:extLst>
            </p:cNvPr>
            <p:cNvSpPr/>
            <p:nvPr/>
          </p:nvSpPr>
          <p:spPr>
            <a:xfrm>
              <a:off x="9088038"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860" y="0"/>
                    <a:pt x="90056" y="0"/>
                  </a:cubicBezTo>
                </a:path>
              </a:pathLst>
            </a:custGeom>
            <a:solidFill>
              <a:srgbClr val="D2D4D5"/>
            </a:solidFill>
            <a:ln w="89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C8B9BE2-9741-51EE-D6E9-6E73F491F56C}"/>
                </a:ext>
              </a:extLst>
            </p:cNvPr>
            <p:cNvSpPr/>
            <p:nvPr/>
          </p:nvSpPr>
          <p:spPr>
            <a:xfrm>
              <a:off x="8732453"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E04A0A22-3CED-F5E1-D272-ED799828958C}"/>
                </a:ext>
              </a:extLst>
            </p:cNvPr>
            <p:cNvSpPr/>
            <p:nvPr/>
          </p:nvSpPr>
          <p:spPr>
            <a:xfrm>
              <a:off x="8732453" y="221608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D2D4D5"/>
            </a:solidFill>
            <a:ln w="89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33A1048-DAD5-6CF2-FC2A-FB2DE197A25F}"/>
                </a:ext>
              </a:extLst>
            </p:cNvPr>
            <p:cNvSpPr/>
            <p:nvPr/>
          </p:nvSpPr>
          <p:spPr>
            <a:xfrm>
              <a:off x="8021104" y="76572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D2D4D5"/>
            </a:solidFill>
            <a:ln w="89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C188ED4-1642-4DC9-B500-24207264DC73}"/>
                </a:ext>
              </a:extLst>
            </p:cNvPr>
            <p:cNvSpPr/>
            <p:nvPr/>
          </p:nvSpPr>
          <p:spPr>
            <a:xfrm>
              <a:off x="8021104"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273"/>
                    <a:pt x="139770" y="0"/>
                    <a:pt x="90057" y="0"/>
                  </a:cubicBezTo>
                </a:path>
              </a:pathLst>
            </a:custGeom>
            <a:solidFill>
              <a:srgbClr val="D2D4D5"/>
            </a:solidFill>
            <a:ln w="89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C9C82084-9369-2FE7-0A77-59D20A08E31E}"/>
                </a:ext>
              </a:extLst>
            </p:cNvPr>
            <p:cNvSpPr/>
            <p:nvPr/>
          </p:nvSpPr>
          <p:spPr>
            <a:xfrm>
              <a:off x="8376778"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21B79C3-4455-EA97-326E-92AF7F750A27}"/>
                </a:ext>
              </a:extLst>
            </p:cNvPr>
            <p:cNvSpPr/>
            <p:nvPr/>
          </p:nvSpPr>
          <p:spPr>
            <a:xfrm>
              <a:off x="10866409" y="2252156"/>
              <a:ext cx="180113" cy="180201"/>
            </a:xfrm>
            <a:custGeom>
              <a:avLst/>
              <a:gdLst>
                <a:gd name="connsiteX0" fmla="*/ 90056 w 180113"/>
                <a:gd name="connsiteY0" fmla="*/ 0 h 180201"/>
                <a:gd name="connsiteX1" fmla="*/ 0 w 180113"/>
                <a:gd name="connsiteY1" fmla="*/ 90100 h 180201"/>
                <a:gd name="connsiteX2" fmla="*/ 90056 w 180113"/>
                <a:gd name="connsiteY2" fmla="*/ 180201 h 180201"/>
                <a:gd name="connsiteX3" fmla="*/ 180114 w 180113"/>
                <a:gd name="connsiteY3" fmla="*/ 90100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0"/>
                  </a:cubicBezTo>
                  <a:cubicBezTo>
                    <a:pt x="0" y="139839"/>
                    <a:pt x="40343" y="180201"/>
                    <a:pt x="90056" y="180201"/>
                  </a:cubicBezTo>
                  <a:cubicBezTo>
                    <a:pt x="139771" y="180201"/>
                    <a:pt x="180114" y="139839"/>
                    <a:pt x="180114" y="90100"/>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AF835D0-0DFB-7ADD-4E8C-0B5EB1D3FA4B}"/>
                </a:ext>
              </a:extLst>
            </p:cNvPr>
            <p:cNvSpPr/>
            <p:nvPr/>
          </p:nvSpPr>
          <p:spPr>
            <a:xfrm>
              <a:off x="10866409" y="296796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D2D4D5"/>
            </a:solidFill>
            <a:ln w="89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964504" y="1684751"/>
            <a:ext cx="4465529" cy="2022953"/>
          </a:xfrm>
        </p:spPr>
        <p:txBody>
          <a:bodyPr anchor="ctr" anchorCtr="0"/>
          <a:lstStyle>
            <a:lvl1pPr algn="ctr">
              <a:defRPr sz="30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5" y="304974"/>
            <a:ext cx="3125157" cy="1203325"/>
          </a:xfrm>
        </p:spPr>
        <p:txBody>
          <a:bodyPr/>
          <a:lstStyle>
            <a:lvl1pPr>
              <a:spcBef>
                <a:spcPts val="0"/>
              </a:spcBef>
              <a:spcAft>
                <a:spcPts val="0"/>
              </a:spcAft>
              <a:defRPr sz="900" b="0" i="0">
                <a:solidFill>
                  <a:schemeClr val="bg1"/>
                </a:solidFill>
                <a:latin typeface="ABC Oracle Medium" panose="020B0504040202060203" pitchFamily="34" charset="77"/>
              </a:defRPr>
            </a:lvl1pPr>
            <a:lvl2pPr marL="0" indent="0">
              <a:buNone/>
              <a:defRPr sz="900" b="0" i="0">
                <a:solidFill>
                  <a:schemeClr val="bg1"/>
                </a:solidFill>
                <a:latin typeface="ABC Oracle Medium" panose="020B0504040202060203" pitchFamily="34" charset="77"/>
              </a:defRPr>
            </a:lvl2pPr>
            <a:lvl3pPr marL="180975" indent="-180975">
              <a:tabLst/>
              <a:defRPr sz="900" b="0" i="0">
                <a:solidFill>
                  <a:schemeClr val="bg1"/>
                </a:solidFill>
                <a:latin typeface="ABC Oracle Medium" panose="020B0504040202060203" pitchFamily="34" charset="77"/>
              </a:defRPr>
            </a:lvl3pPr>
            <a:lvl4pPr marL="355600" indent="-174625">
              <a:tabLst/>
              <a:defRPr sz="900" b="0" i="0">
                <a:solidFill>
                  <a:schemeClr val="bg1"/>
                </a:solidFill>
                <a:latin typeface="ABC Oracle Medium" panose="020B0504040202060203" pitchFamily="34" charset="77"/>
              </a:defRPr>
            </a:lvl4pPr>
            <a:lvl5pPr marL="536575" indent="-180975">
              <a:tabLst/>
              <a:defRPr sz="900" b="0" i="0">
                <a:solidFill>
                  <a:schemeClr val="bg1"/>
                </a:solidFill>
                <a:latin typeface="ABC Oracle Medium" panose="020B050404020206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FCAC37BC-346D-51DA-B8FC-D5C95892C05D}"/>
              </a:ext>
            </a:extLst>
          </p:cNvPr>
          <p:cNvSpPr>
            <a:spLocks noGrp="1"/>
          </p:cNvSpPr>
          <p:nvPr>
            <p:ph type="ftr" sz="quarter" idx="3"/>
          </p:nvPr>
        </p:nvSpPr>
        <p:spPr>
          <a:xfrm>
            <a:off x="4037117" y="6587284"/>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793876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47083" y="1481509"/>
            <a:ext cx="5748917" cy="5066929"/>
          </a:xfrm>
        </p:spPr>
        <p:txBody>
          <a:bodyPr/>
          <a:lstStyle>
            <a:lvl1pPr>
              <a:spcBef>
                <a:spcPts val="0"/>
              </a:spcBef>
              <a:spcAft>
                <a:spcPts val="0"/>
              </a:spcAft>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1"/>
                </a:solidFill>
              </a:defRPr>
            </a:lvl1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D604D2A8-340C-6811-0193-59710C1F0322}"/>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080733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169811" y="2819273"/>
            <a:ext cx="6571317" cy="780120"/>
          </a:xfrm>
        </p:spPr>
        <p:txBody>
          <a:bodyPr anchor="t" anchorCtr="0"/>
          <a:lstStyle>
            <a:lvl1pPr algn="l">
              <a:defRPr sz="31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1187165" y="3624574"/>
            <a:ext cx="6566752" cy="1598604"/>
          </a:xfrm>
        </p:spPr>
        <p:txBody>
          <a:bodyPr anchor="t" anchorCtr="0"/>
          <a:lstStyle>
            <a:lvl1pPr marL="0" indent="0" algn="l">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2237988" cy="1392303"/>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0C6C589F-6B53-EA41-A888-1CADBA5F425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15291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8517-851F-13EF-0ABB-CA8DBAE2081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03BDDCF-3CF7-A704-3D49-068459AB5E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4CA4F6-33E0-1EC3-CFFA-3984498132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6D53199-8250-BF93-11F1-09CE585895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DCF8AE-E869-0319-1D40-C064B7EC80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75F3228-BC21-6D48-6C1C-7F06B894EB29}"/>
              </a:ext>
            </a:extLst>
          </p:cNvPr>
          <p:cNvSpPr>
            <a:spLocks noGrp="1"/>
          </p:cNvSpPr>
          <p:nvPr>
            <p:ph type="dt" sz="half" idx="10"/>
          </p:nvPr>
        </p:nvSpPr>
        <p:spPr/>
        <p:txBody>
          <a:bodyPr/>
          <a:lstStyle/>
          <a:p>
            <a:fld id="{6A449F2F-3AC2-4D1F-B3BC-D7B920F4A2F7}" type="datetimeFigureOut">
              <a:rPr lang="en-AU" smtClean="0"/>
              <a:t>6/06/2025</a:t>
            </a:fld>
            <a:endParaRPr lang="en-AU"/>
          </a:p>
        </p:txBody>
      </p:sp>
      <p:sp>
        <p:nvSpPr>
          <p:cNvPr id="8" name="Footer Placeholder 7">
            <a:extLst>
              <a:ext uri="{FF2B5EF4-FFF2-40B4-BE49-F238E27FC236}">
                <a16:creationId xmlns:a16="http://schemas.microsoft.com/office/drawing/2014/main" id="{24B652C5-402D-60DB-612A-A1BFA74E643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DF5A739-274A-1667-9D6A-8920B20F33A8}"/>
              </a:ext>
            </a:extLst>
          </p:cNvPr>
          <p:cNvSpPr>
            <a:spLocks noGrp="1"/>
          </p:cNvSpPr>
          <p:nvPr>
            <p:ph type="sldNum" sz="quarter" idx="12"/>
          </p:nvPr>
        </p:nvSpPr>
        <p:spPr/>
        <p:txBody>
          <a:bodyPr/>
          <a:lstStyle/>
          <a:p>
            <a:fld id="{50128A8A-CE9D-4A7E-8B79-EAF607F2817B}" type="slidenum">
              <a:rPr lang="en-AU" smtClean="0"/>
              <a:t>‹#›</a:t>
            </a:fld>
            <a:endParaRPr lang="en-AU"/>
          </a:p>
        </p:txBody>
      </p:sp>
    </p:spTree>
    <p:extLst>
      <p:ext uri="{BB962C8B-B14F-4D97-AF65-F5344CB8AC3E}">
        <p14:creationId xmlns:p14="http://schemas.microsoft.com/office/powerpoint/2010/main" val="3514115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arktitle and content ">
    <p:spTree>
      <p:nvGrpSpPr>
        <p:cNvPr id="1" name=""/>
        <p:cNvGrpSpPr/>
        <p:nvPr/>
      </p:nvGrpSpPr>
      <p:grpSpPr>
        <a:xfrm>
          <a:off x="0" y="0"/>
          <a:ext cx="0" cy="0"/>
          <a:chOff x="0" y="0"/>
          <a:chExt cx="0" cy="0"/>
        </a:xfrm>
      </p:grpSpPr>
      <p:pic>
        <p:nvPicPr>
          <p:cNvPr id="35" name="Picture 34" descr="A blue and black background">
            <a:extLst>
              <a:ext uri="{FF2B5EF4-FFF2-40B4-BE49-F238E27FC236}">
                <a16:creationId xmlns:a16="http://schemas.microsoft.com/office/drawing/2014/main" id="{4FAC5F3C-8C46-0582-8FA7-69E89A3FD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 y="0"/>
            <a:ext cx="12190992" cy="6857433"/>
          </a:xfrm>
          <a:prstGeom prst="rect">
            <a:avLst/>
          </a:prstGeom>
        </p:spPr>
      </p:pic>
      <p:pic>
        <p:nvPicPr>
          <p:cNvPr id="24" name="Picture 23" descr="A logo on a black background&#10;&#10;Description automatically generated">
            <a:extLst>
              <a:ext uri="{FF2B5EF4-FFF2-40B4-BE49-F238E27FC236}">
                <a16:creationId xmlns:a16="http://schemas.microsoft.com/office/drawing/2014/main" id="{2855CAB2-F1C5-DE3A-51FC-122C327A6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8961" y="75812"/>
            <a:ext cx="1711457" cy="856242"/>
          </a:xfrm>
          <a:prstGeom prst="rect">
            <a:avLst/>
          </a:prstGeom>
        </p:spPr>
      </p:pic>
      <p:sp>
        <p:nvSpPr>
          <p:cNvPr id="26" name="Text Placeholder 25">
            <a:extLst>
              <a:ext uri="{FF2B5EF4-FFF2-40B4-BE49-F238E27FC236}">
                <a16:creationId xmlns:a16="http://schemas.microsoft.com/office/drawing/2014/main" id="{D9495A76-02E8-6218-937E-DE6398BE8C53}"/>
              </a:ext>
            </a:extLst>
          </p:cNvPr>
          <p:cNvSpPr>
            <a:spLocks noGrp="1"/>
          </p:cNvSpPr>
          <p:nvPr>
            <p:ph type="body" sz="quarter" idx="10" hasCustomPrompt="1"/>
          </p:nvPr>
        </p:nvSpPr>
        <p:spPr>
          <a:xfrm>
            <a:off x="589756" y="581623"/>
            <a:ext cx="10498138" cy="856242"/>
          </a:xfrm>
        </p:spPr>
        <p:txBody>
          <a:bodyPr>
            <a:normAutofit/>
          </a:bodyPr>
          <a:lstStyle>
            <a:lvl1pPr marL="0" indent="0">
              <a:buNone/>
              <a:defRPr sz="3200" b="1">
                <a:solidFill>
                  <a:schemeClr val="accent1"/>
                </a:solidFill>
              </a:defRPr>
            </a:lvl1pPr>
          </a:lstStyle>
          <a:p>
            <a:pPr lvl="0"/>
            <a:r>
              <a:rPr lang="en-US"/>
              <a:t>Insert title </a:t>
            </a:r>
            <a:endParaRPr lang="en-AU"/>
          </a:p>
        </p:txBody>
      </p:sp>
      <p:sp>
        <p:nvSpPr>
          <p:cNvPr id="37" name="Text Placeholder 36">
            <a:extLst>
              <a:ext uri="{FF2B5EF4-FFF2-40B4-BE49-F238E27FC236}">
                <a16:creationId xmlns:a16="http://schemas.microsoft.com/office/drawing/2014/main" id="{A412377A-22ED-5D9B-5502-0A114A30B80E}"/>
              </a:ext>
            </a:extLst>
          </p:cNvPr>
          <p:cNvSpPr>
            <a:spLocks noGrp="1"/>
          </p:cNvSpPr>
          <p:nvPr>
            <p:ph type="body" sz="quarter" idx="11"/>
          </p:nvPr>
        </p:nvSpPr>
        <p:spPr>
          <a:xfrm>
            <a:off x="589756" y="1738029"/>
            <a:ext cx="10572750" cy="1690687"/>
          </a:xfrm>
        </p:spPr>
        <p:txBody>
          <a:bodyPr>
            <a:normAutofit/>
          </a:bodyPr>
          <a:lstStyle>
            <a:lvl1pPr marL="571500" indent="-571500">
              <a:buClr>
                <a:schemeClr val="bg1"/>
              </a:buClr>
              <a:buFont typeface="Arial" panose="020B0604020202020204" pitchFamily="34" charset="0"/>
              <a:buChar char="•"/>
              <a:defRPr sz="2000">
                <a:solidFill>
                  <a:schemeClr val="bg1"/>
                </a:solidFill>
              </a:defRPr>
            </a:lvl1pPr>
          </a:lstStyle>
          <a:p>
            <a:pPr lvl="0"/>
            <a:endParaRPr lang="en-AU"/>
          </a:p>
        </p:txBody>
      </p:sp>
      <p:pic>
        <p:nvPicPr>
          <p:cNvPr id="2" name="Picture 1">
            <a:extLst>
              <a:ext uri="{FF2B5EF4-FFF2-40B4-BE49-F238E27FC236}">
                <a16:creationId xmlns:a16="http://schemas.microsoft.com/office/drawing/2014/main" id="{037C5303-CA7D-AF2E-39CD-291A6A7DD6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36759" y="6305909"/>
            <a:ext cx="1433190" cy="338489"/>
          </a:xfrm>
          <a:prstGeom prst="rect">
            <a:avLst/>
          </a:prstGeom>
        </p:spPr>
      </p:pic>
    </p:spTree>
    <p:extLst>
      <p:ext uri="{BB962C8B-B14F-4D97-AF65-F5344CB8AC3E}">
        <p14:creationId xmlns:p14="http://schemas.microsoft.com/office/powerpoint/2010/main" val="2625825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321110" y="286185"/>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338464" y="1122801"/>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reeform 17">
            <a:extLst>
              <a:ext uri="{FF2B5EF4-FFF2-40B4-BE49-F238E27FC236}">
                <a16:creationId xmlns:a16="http://schemas.microsoft.com/office/drawing/2014/main" id="{476D9EB4-DA8D-7007-E1F1-13594489E635}"/>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13" name="Graphic 11">
            <a:extLst>
              <a:ext uri="{FF2B5EF4-FFF2-40B4-BE49-F238E27FC236}">
                <a16:creationId xmlns:a16="http://schemas.microsoft.com/office/drawing/2014/main" id="{9A47DABB-6B23-B92F-2CE3-C72452A43FFC}"/>
              </a:ext>
            </a:extLst>
          </p:cNvPr>
          <p:cNvSpPr/>
          <p:nvPr/>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E2B1A454-EE21-4091-6B8A-932B60F3789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482085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321110" y="286185"/>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338464" y="1122801"/>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reeform 17">
            <a:extLst>
              <a:ext uri="{FF2B5EF4-FFF2-40B4-BE49-F238E27FC236}">
                <a16:creationId xmlns:a16="http://schemas.microsoft.com/office/drawing/2014/main" id="{476D9EB4-DA8D-7007-E1F1-13594489E635}"/>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13" name="Graphic 11">
            <a:extLst>
              <a:ext uri="{FF2B5EF4-FFF2-40B4-BE49-F238E27FC236}">
                <a16:creationId xmlns:a16="http://schemas.microsoft.com/office/drawing/2014/main" id="{9A47DABB-6B23-B92F-2CE3-C72452A43FFC}"/>
              </a:ext>
            </a:extLst>
          </p:cNvPr>
          <p:cNvSpPr/>
          <p:nvPr/>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E2B1A454-EE21-4091-6B8A-932B60F3789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337828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321110" y="286185"/>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338464" y="1122801"/>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reeform 17">
            <a:extLst>
              <a:ext uri="{FF2B5EF4-FFF2-40B4-BE49-F238E27FC236}">
                <a16:creationId xmlns:a16="http://schemas.microsoft.com/office/drawing/2014/main" id="{476D9EB4-DA8D-7007-E1F1-13594489E635}"/>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13" name="Graphic 11">
            <a:extLst>
              <a:ext uri="{FF2B5EF4-FFF2-40B4-BE49-F238E27FC236}">
                <a16:creationId xmlns:a16="http://schemas.microsoft.com/office/drawing/2014/main" id="{9A47DABB-6B23-B92F-2CE3-C72452A43FFC}"/>
              </a:ext>
            </a:extLst>
          </p:cNvPr>
          <p:cNvSpPr/>
          <p:nvPr/>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E2B1A454-EE21-4091-6B8A-932B60F3789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440852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321110" y="286185"/>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338464" y="1122801"/>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reeform 17">
            <a:extLst>
              <a:ext uri="{FF2B5EF4-FFF2-40B4-BE49-F238E27FC236}">
                <a16:creationId xmlns:a16="http://schemas.microsoft.com/office/drawing/2014/main" id="{476D9EB4-DA8D-7007-E1F1-13594489E635}"/>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13" name="Graphic 11">
            <a:extLst>
              <a:ext uri="{FF2B5EF4-FFF2-40B4-BE49-F238E27FC236}">
                <a16:creationId xmlns:a16="http://schemas.microsoft.com/office/drawing/2014/main" id="{9A47DABB-6B23-B92F-2CE3-C72452A43FFC}"/>
              </a:ext>
            </a:extLst>
          </p:cNvPr>
          <p:cNvSpPr/>
          <p:nvPr/>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E2B1A454-EE21-4091-6B8A-932B60F3789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789847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321110" y="286185"/>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338464" y="1122801"/>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reeform 17">
            <a:extLst>
              <a:ext uri="{FF2B5EF4-FFF2-40B4-BE49-F238E27FC236}">
                <a16:creationId xmlns:a16="http://schemas.microsoft.com/office/drawing/2014/main" id="{476D9EB4-DA8D-7007-E1F1-13594489E635}"/>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13" name="Graphic 11">
            <a:extLst>
              <a:ext uri="{FF2B5EF4-FFF2-40B4-BE49-F238E27FC236}">
                <a16:creationId xmlns:a16="http://schemas.microsoft.com/office/drawing/2014/main" id="{9A47DABB-6B23-B92F-2CE3-C72452A43FFC}"/>
              </a:ext>
            </a:extLst>
          </p:cNvPr>
          <p:cNvSpPr/>
          <p:nvPr/>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E2B1A454-EE21-4091-6B8A-932B60F3789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627348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dirty="0"/>
              <a:t>Click to edit Master</a:t>
            </a:r>
            <a:endParaRPr lang="en-GB" dirty="0"/>
          </a:p>
        </p:txBody>
      </p:sp>
      <p:sp>
        <p:nvSpPr>
          <p:cNvPr id="6" name="Freeform 5">
            <a:extLst>
              <a:ext uri="{FF2B5EF4-FFF2-40B4-BE49-F238E27FC236}">
                <a16:creationId xmlns:a16="http://schemas.microsoft.com/office/drawing/2014/main" id="{D9883D46-8A8A-539B-4F87-C864BBE9A1FC}"/>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7" name="Picture Placeholder 20">
            <a:extLst>
              <a:ext uri="{FF2B5EF4-FFF2-40B4-BE49-F238E27FC236}">
                <a16:creationId xmlns:a16="http://schemas.microsoft.com/office/drawing/2014/main" id="{D2909ECF-720F-DB40-98FC-071C2A0D928E}"/>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
        <p:nvSpPr>
          <p:cNvPr id="10" name="Graphic 16">
            <a:extLst>
              <a:ext uri="{FF2B5EF4-FFF2-40B4-BE49-F238E27FC236}">
                <a16:creationId xmlns:a16="http://schemas.microsoft.com/office/drawing/2014/main" id="{348D57BA-ABBE-729C-59D1-961D617C7CE8}"/>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
        <p:nvSpPr>
          <p:cNvPr id="3" name="Footer Placeholder 4">
            <a:extLst>
              <a:ext uri="{FF2B5EF4-FFF2-40B4-BE49-F238E27FC236}">
                <a16:creationId xmlns:a16="http://schemas.microsoft.com/office/drawing/2014/main" id="{DCF7CA04-A556-4280-7BED-717528D657D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33451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dirty="0"/>
              <a:t>Click to edit Master</a:t>
            </a:r>
            <a:endParaRPr lang="en-GB" dirty="0"/>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3" name="Footer Placeholder 4">
            <a:extLst>
              <a:ext uri="{FF2B5EF4-FFF2-40B4-BE49-F238E27FC236}">
                <a16:creationId xmlns:a16="http://schemas.microsoft.com/office/drawing/2014/main" id="{B9690DE6-400F-C9FE-AC94-D5789487857A}"/>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624912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57E79-DEA8-79CD-9E4E-5D2FE921BB11}"/>
              </a:ext>
            </a:extLst>
          </p:cNvPr>
          <p:cNvSpPr>
            <a:spLocks noGrp="1"/>
          </p:cNvSpPr>
          <p:nvPr>
            <p:ph type="title"/>
          </p:nvPr>
        </p:nvSpPr>
        <p:spPr>
          <a:xfrm>
            <a:off x="326848" y="288390"/>
            <a:ext cx="11554001" cy="101607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2EAF8F9D-C689-B18D-09AF-9B4C40550649}"/>
              </a:ext>
            </a:extLst>
          </p:cNvPr>
          <p:cNvSpPr>
            <a:spLocks noGrp="1"/>
          </p:cNvSpPr>
          <p:nvPr>
            <p:ph type="body" idx="1"/>
          </p:nvPr>
        </p:nvSpPr>
        <p:spPr>
          <a:xfrm>
            <a:off x="352424" y="1493113"/>
            <a:ext cx="11528425" cy="4351338"/>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3030489-BEFE-3F81-C3A1-A8FAC2B087EE}"/>
              </a:ext>
            </a:extLst>
          </p:cNvPr>
          <p:cNvSpPr>
            <a:spLocks noGrp="1"/>
          </p:cNvSpPr>
          <p:nvPr>
            <p:ph type="dt" sz="half" idx="2"/>
          </p:nvPr>
        </p:nvSpPr>
        <p:spPr>
          <a:xfrm>
            <a:off x="9150438" y="298318"/>
            <a:ext cx="2743200" cy="365125"/>
          </a:xfrm>
          <a:prstGeom prst="rect">
            <a:avLst/>
          </a:prstGeom>
        </p:spPr>
        <p:txBody>
          <a:bodyPr vert="horz" lIns="0" tIns="0" rIns="0" bIns="0" rtlCol="0" anchor="t" anchorCtr="0">
            <a:noAutofit/>
          </a:bodyPr>
          <a:lstStyle>
            <a:lvl1pPr algn="r">
              <a:defRPr sz="1000">
                <a:solidFill>
                  <a:schemeClr val="tx2"/>
                </a:solidFill>
              </a:defRPr>
            </a:lvl1pPr>
          </a:lstStyle>
          <a:p>
            <a:endParaRPr lang="en-GB" dirty="0"/>
          </a:p>
        </p:txBody>
      </p:sp>
      <p:sp>
        <p:nvSpPr>
          <p:cNvPr id="6" name="Slide Number Placeholder 5">
            <a:extLst>
              <a:ext uri="{FF2B5EF4-FFF2-40B4-BE49-F238E27FC236}">
                <a16:creationId xmlns:a16="http://schemas.microsoft.com/office/drawing/2014/main" id="{7D749530-956E-B9F1-B7EE-49FFED17FEA9}"/>
              </a:ext>
            </a:extLst>
          </p:cNvPr>
          <p:cNvSpPr>
            <a:spLocks noGrp="1"/>
          </p:cNvSpPr>
          <p:nvPr>
            <p:ph type="sldNum" sz="quarter" idx="4"/>
          </p:nvPr>
        </p:nvSpPr>
        <p:spPr>
          <a:xfrm>
            <a:off x="11467577" y="6400800"/>
            <a:ext cx="416447" cy="186484"/>
          </a:xfrm>
          <a:prstGeom prst="rect">
            <a:avLst/>
          </a:prstGeom>
        </p:spPr>
        <p:txBody>
          <a:bodyPr vert="horz" lIns="0" tIns="0" rIns="0" bIns="0" rtlCol="0" anchor="b" anchorCtr="0">
            <a:noAutofit/>
          </a:bodyPr>
          <a:lstStyle>
            <a:lvl1pPr algn="r">
              <a:defRPr sz="1000" b="0" i="0">
                <a:solidFill>
                  <a:schemeClr val="tx2"/>
                </a:solidFill>
                <a:latin typeface="ABC Oracle Medium" panose="020B0504040202060203" pitchFamily="34" charset="77"/>
              </a:defRPr>
            </a:lvl1pPr>
          </a:lstStyle>
          <a:p>
            <a:fld id="{741AFF56-1126-4107-9C02-BC0EFBF16431}" type="slidenum">
              <a:rPr lang="en-GB" smtClean="0"/>
              <a:pPr/>
              <a:t>‹#›</a:t>
            </a:fld>
            <a:endParaRPr lang="en-GB" dirty="0"/>
          </a:p>
        </p:txBody>
      </p:sp>
      <p:sp>
        <p:nvSpPr>
          <p:cNvPr id="7" name="Footer Placeholder 6">
            <a:extLst>
              <a:ext uri="{FF2B5EF4-FFF2-40B4-BE49-F238E27FC236}">
                <a16:creationId xmlns:a16="http://schemas.microsoft.com/office/drawing/2014/main" id="{B027F68E-C428-A4D9-BBBD-028E82BC8E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dirty="0"/>
              <a:t>Presented at the 2025 All Actuaries Summit</a:t>
            </a:r>
          </a:p>
        </p:txBody>
      </p:sp>
    </p:spTree>
    <p:extLst>
      <p:ext uri="{BB962C8B-B14F-4D97-AF65-F5344CB8AC3E}">
        <p14:creationId xmlns:p14="http://schemas.microsoft.com/office/powerpoint/2010/main" val="252882584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0" r:id="rId3"/>
    <p:sldLayoutId id="2147483671" r:id="rId4"/>
    <p:sldLayoutId id="2147483672" r:id="rId5"/>
    <p:sldLayoutId id="2147483673" r:id="rId6"/>
    <p:sldLayoutId id="2147483674" r:id="rId7"/>
    <p:sldLayoutId id="2147483668" r:id="rId8"/>
    <p:sldLayoutId id="2147483664" r:id="rId9"/>
    <p:sldLayoutId id="2147483665" r:id="rId10"/>
    <p:sldLayoutId id="2147483650" r:id="rId11"/>
    <p:sldLayoutId id="2147483654" r:id="rId12"/>
    <p:sldLayoutId id="2147483666" r:id="rId13"/>
    <p:sldLayoutId id="2147483653" r:id="rId14"/>
    <p:sldLayoutId id="2147483655" r:id="rId15"/>
    <p:sldLayoutId id="2147483680" r:id="rId16"/>
    <p:sldLayoutId id="2147483656" r:id="rId17"/>
    <p:sldLayoutId id="2147483657" r:id="rId18"/>
    <p:sldLayoutId id="2147483658" r:id="rId19"/>
    <p:sldLayoutId id="2147483659" r:id="rId20"/>
    <p:sldLayoutId id="2147483660" r:id="rId21"/>
    <p:sldLayoutId id="2147483676" r:id="rId22"/>
    <p:sldLayoutId id="2147483662" r:id="rId23"/>
    <p:sldLayoutId id="2147483677" r:id="rId24"/>
    <p:sldLayoutId id="2147483663" r:id="rId25"/>
    <p:sldLayoutId id="2147483669" r:id="rId26"/>
    <p:sldLayoutId id="2147483681" r:id="rId27"/>
  </p:sldLayoutIdLst>
  <p:hf hdr="0" ftr="0" dt="0"/>
  <p:txStyles>
    <p:titleStyle>
      <a:lvl1pPr algn="l" defTabSz="91440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00" userDrawn="1">
          <p15:clr>
            <a:srgbClr val="F26B43"/>
          </p15:clr>
        </p15:guide>
        <p15:guide id="4" pos="222" userDrawn="1">
          <p15:clr>
            <a:srgbClr val="F26B43"/>
          </p15:clr>
        </p15:guide>
        <p15:guide id="5" orient="horz" pos="4125" userDrawn="1">
          <p15:clr>
            <a:srgbClr val="F26B43"/>
          </p15:clr>
        </p15:guide>
        <p15:guide id="6" pos="7484" userDrawn="1">
          <p15:clr>
            <a:srgbClr val="F26B43"/>
          </p15:clr>
        </p15:guide>
        <p15:guide id="7" orient="horz" pos="958" userDrawn="1">
          <p15:clr>
            <a:srgbClr val="F26B43"/>
          </p15:clr>
        </p15:guide>
        <p15:guide id="8" pos="1269" userDrawn="1">
          <p15:clr>
            <a:srgbClr val="F26B43"/>
          </p15:clr>
        </p15:guide>
        <p15:guide id="9" pos="3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2.png"/><Relationship Id="rId7" Type="http://schemas.openxmlformats.org/officeDocument/2006/relationships/diagramQuickStyle" Target="../diagrams/quickStyle3.xml"/><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3.sv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37.jpe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chart" Target="../charts/char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chart" Target="../charts/char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chart" Target="../charts/chart5.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chart" Target="../charts/chart7.xml"/><Relationship Id="rId4" Type="http://schemas.openxmlformats.org/officeDocument/2006/relationships/chart" Target="../charts/chart6.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chart" Target="../charts/chart9.xml"/><Relationship Id="rId4" Type="http://schemas.openxmlformats.org/officeDocument/2006/relationships/chart" Target="../charts/chart8.xml"/></Relationships>
</file>

<file path=ppt/slides/_rels/slide3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image" Target="../media/image42.jpeg"/><Relationship Id="rId4" Type="http://schemas.openxmlformats.org/officeDocument/2006/relationships/chart" Target="../charts/char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9.xml"/><Relationship Id="rId5" Type="http://schemas.openxmlformats.org/officeDocument/2006/relationships/image" Target="../media/image46.jpeg"/><Relationship Id="rId4" Type="http://schemas.openxmlformats.org/officeDocument/2006/relationships/image" Target="../media/image45.sv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318DF-8931-64F6-BEF1-577A6F34CA22}"/>
              </a:ext>
            </a:extLst>
          </p:cNvPr>
          <p:cNvSpPr>
            <a:spLocks noGrp="1"/>
          </p:cNvSpPr>
          <p:nvPr>
            <p:ph type="ctrTitle"/>
          </p:nvPr>
        </p:nvSpPr>
        <p:spPr>
          <a:xfrm>
            <a:off x="1984003" y="3702358"/>
            <a:ext cx="7474629" cy="780120"/>
          </a:xfrm>
        </p:spPr>
        <p:txBody>
          <a:bodyPr/>
          <a:lstStyle/>
          <a:p>
            <a:r>
              <a:rPr lang="en-US" dirty="0"/>
              <a:t>A new age retirement advice workflow</a:t>
            </a:r>
          </a:p>
        </p:txBody>
      </p:sp>
      <p:sp>
        <p:nvSpPr>
          <p:cNvPr id="3" name="Subtitle 2">
            <a:extLst>
              <a:ext uri="{FF2B5EF4-FFF2-40B4-BE49-F238E27FC236}">
                <a16:creationId xmlns:a16="http://schemas.microsoft.com/office/drawing/2014/main" id="{AF3193C2-F8F3-1189-B1F4-3B1D13EA3C7F}"/>
              </a:ext>
            </a:extLst>
          </p:cNvPr>
          <p:cNvSpPr>
            <a:spLocks noGrp="1"/>
          </p:cNvSpPr>
          <p:nvPr>
            <p:ph type="subTitle" idx="1"/>
          </p:nvPr>
        </p:nvSpPr>
        <p:spPr/>
        <p:txBody>
          <a:bodyPr/>
          <a:lstStyle/>
          <a:p>
            <a:r>
              <a:rPr lang="en-US" dirty="0"/>
              <a:t>Melanie Dunn, Accurium </a:t>
            </a:r>
          </a:p>
          <a:p>
            <a:r>
              <a:rPr lang="en-US" dirty="0"/>
              <a:t>June 2025</a:t>
            </a:r>
          </a:p>
        </p:txBody>
      </p:sp>
      <p:sp>
        <p:nvSpPr>
          <p:cNvPr id="4" name="Footer Placeholder 4">
            <a:extLst>
              <a:ext uri="{FF2B5EF4-FFF2-40B4-BE49-F238E27FC236}">
                <a16:creationId xmlns:a16="http://schemas.microsoft.com/office/drawing/2014/main" id="{85F806FA-5237-2A06-33AC-08E634B7AC3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025641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218B3B29-3EDF-062D-047C-6323222EAC7A}"/>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1ED17A0A-0953-7A5C-198D-354B64F117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4652010" y="0"/>
            <a:ext cx="75399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E0D21A4-9AB4-39A8-C4AE-14CF1DEE4B20}"/>
              </a:ext>
            </a:extLst>
          </p:cNvPr>
          <p:cNvSpPr>
            <a:spLocks noGrp="1"/>
          </p:cNvSpPr>
          <p:nvPr>
            <p:ph type="title"/>
          </p:nvPr>
        </p:nvSpPr>
        <p:spPr/>
        <p:txBody>
          <a:bodyPr/>
          <a:lstStyle/>
          <a:p>
            <a:r>
              <a:rPr lang="en-US" dirty="0"/>
              <a:t>Planning horizon</a:t>
            </a:r>
          </a:p>
        </p:txBody>
      </p:sp>
      <p:sp>
        <p:nvSpPr>
          <p:cNvPr id="4" name="Footer Placeholder 4">
            <a:extLst>
              <a:ext uri="{FF2B5EF4-FFF2-40B4-BE49-F238E27FC236}">
                <a16:creationId xmlns:a16="http://schemas.microsoft.com/office/drawing/2014/main" id="{BD4D1FD8-F3E9-30F5-033F-E68313C569A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
        <p:nvSpPr>
          <p:cNvPr id="6" name="Rectangle 5">
            <a:extLst>
              <a:ext uri="{FF2B5EF4-FFF2-40B4-BE49-F238E27FC236}">
                <a16:creationId xmlns:a16="http://schemas.microsoft.com/office/drawing/2014/main" id="{185E0D03-A489-318F-ECD4-F15B8BFB563E}"/>
              </a:ext>
            </a:extLst>
          </p:cNvPr>
          <p:cNvSpPr/>
          <p:nvPr/>
        </p:nvSpPr>
        <p:spPr>
          <a:xfrm>
            <a:off x="4645152" y="0"/>
            <a:ext cx="121921" cy="68712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73631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9CD2-D3BE-6889-70C3-30E42058F87A}"/>
              </a:ext>
            </a:extLst>
          </p:cNvPr>
          <p:cNvSpPr>
            <a:spLocks noGrp="1"/>
          </p:cNvSpPr>
          <p:nvPr>
            <p:ph type="title"/>
          </p:nvPr>
        </p:nvSpPr>
        <p:spPr>
          <a:xfrm>
            <a:off x="326847" y="300915"/>
            <a:ext cx="5669915" cy="1232435"/>
          </a:xfrm>
        </p:spPr>
        <p:txBody>
          <a:bodyPr/>
          <a:lstStyle/>
          <a:p>
            <a:r>
              <a:rPr lang="en-US" sz="2800" dirty="0"/>
              <a:t>Why focus on the retirement planning horizon?</a:t>
            </a:r>
            <a:endParaRPr lang="en-AU" sz="2800" dirty="0"/>
          </a:p>
        </p:txBody>
      </p:sp>
      <p:sp>
        <p:nvSpPr>
          <p:cNvPr id="4" name="Slide Number Placeholder 3">
            <a:extLst>
              <a:ext uri="{FF2B5EF4-FFF2-40B4-BE49-F238E27FC236}">
                <a16:creationId xmlns:a16="http://schemas.microsoft.com/office/drawing/2014/main" id="{72652A4B-8218-07AD-B678-1BD55039E7F3}"/>
              </a:ext>
            </a:extLst>
          </p:cNvPr>
          <p:cNvSpPr>
            <a:spLocks noGrp="1"/>
          </p:cNvSpPr>
          <p:nvPr>
            <p:ph type="sldNum" sz="quarter" idx="12"/>
          </p:nvPr>
        </p:nvSpPr>
        <p:spPr/>
        <p:txBody>
          <a:bodyPr/>
          <a:lstStyle/>
          <a:p>
            <a:fld id="{741AFF56-1126-4107-9C02-BC0EFBF16431}" type="slidenum">
              <a:rPr lang="en-GB" smtClean="0"/>
              <a:pPr/>
              <a:t>11</a:t>
            </a:fld>
            <a:endParaRPr lang="en-GB" dirty="0"/>
          </a:p>
        </p:txBody>
      </p:sp>
      <p:sp>
        <p:nvSpPr>
          <p:cNvPr id="5" name="Content Placeholder 4">
            <a:extLst>
              <a:ext uri="{FF2B5EF4-FFF2-40B4-BE49-F238E27FC236}">
                <a16:creationId xmlns:a16="http://schemas.microsoft.com/office/drawing/2014/main" id="{A6FA56AB-A5DD-0DC0-DAA8-5B1451805599}"/>
              </a:ext>
            </a:extLst>
          </p:cNvPr>
          <p:cNvSpPr>
            <a:spLocks noGrp="1"/>
          </p:cNvSpPr>
          <p:nvPr>
            <p:ph sz="quarter" idx="13"/>
          </p:nvPr>
        </p:nvSpPr>
        <p:spPr>
          <a:xfrm>
            <a:off x="352425" y="1520824"/>
            <a:ext cx="11528425" cy="4755443"/>
          </a:xfrm>
        </p:spPr>
        <p:txBody>
          <a:bodyPr/>
          <a:lstStyle/>
          <a:p>
            <a:pPr marL="290512" lvl="1" indent="-285750">
              <a:buFont typeface="Arial" panose="020B0604020202020204" pitchFamily="34" charset="0"/>
              <a:buChar char="•"/>
            </a:pPr>
            <a:r>
              <a:rPr lang="en-US" sz="1800" dirty="0"/>
              <a:t>Outcomes of modelling a retirement strategy </a:t>
            </a:r>
            <a:r>
              <a:rPr lang="en-US" sz="1800" i="1" dirty="0"/>
              <a:t>highly dependent </a:t>
            </a:r>
            <a:r>
              <a:rPr lang="en-US" sz="1800" dirty="0"/>
              <a:t>on timeframe over which is tested!</a:t>
            </a:r>
          </a:p>
          <a:p>
            <a:pPr marL="641350" lvl="2" indent="-285750"/>
            <a:r>
              <a:rPr lang="en-US" sz="1800" dirty="0"/>
              <a:t>Will my client’s income last to age 85 / to ‘life expectancy’?</a:t>
            </a:r>
          </a:p>
          <a:p>
            <a:pPr marL="641350" lvl="2" indent="-285750"/>
            <a:endParaRPr lang="en-US" sz="1800" dirty="0"/>
          </a:p>
          <a:p>
            <a:pPr marL="290512" lvl="1" indent="-285750">
              <a:buFont typeface="Arial" panose="020B0604020202020204" pitchFamily="34" charset="0"/>
              <a:buChar char="•"/>
            </a:pPr>
            <a:r>
              <a:rPr lang="en-US" sz="1800" dirty="0"/>
              <a:t>What ‘life expectancy’ is right?</a:t>
            </a:r>
          </a:p>
          <a:p>
            <a:pPr marL="641350" lvl="2" indent="-285750">
              <a:spcBef>
                <a:spcPts val="600"/>
              </a:spcBef>
            </a:pPr>
            <a:r>
              <a:rPr lang="en-US" sz="1800" dirty="0"/>
              <a:t>Most ‘Google search’ references are life expectancy at birth</a:t>
            </a:r>
          </a:p>
          <a:p>
            <a:pPr marL="641350" lvl="2" indent="-285750">
              <a:spcBef>
                <a:spcPts val="600"/>
              </a:spcBef>
            </a:pPr>
            <a:r>
              <a:rPr lang="en-AU" sz="1800" dirty="0"/>
              <a:t>AGA: </a:t>
            </a:r>
            <a:r>
              <a:rPr lang="en-US" sz="1800" dirty="0">
                <a:solidFill>
                  <a:schemeClr val="accent1"/>
                </a:solidFill>
              </a:rPr>
              <a:t>“</a:t>
            </a:r>
            <a:r>
              <a:rPr lang="en-US" sz="1800" dirty="0"/>
              <a:t>any realistic measure of longevity needs to consider the possible </a:t>
            </a:r>
            <a:br>
              <a:rPr lang="en-US" sz="1800" dirty="0"/>
            </a:br>
            <a:r>
              <a:rPr lang="en-US" sz="1800" dirty="0"/>
              <a:t>	      improvements in mortality that may occur in the future</a:t>
            </a:r>
            <a:r>
              <a:rPr lang="en-US" sz="1800" dirty="0">
                <a:solidFill>
                  <a:schemeClr val="accent1"/>
                </a:solidFill>
              </a:rPr>
              <a:t>”</a:t>
            </a:r>
            <a:endParaRPr lang="en-AU" sz="1800" dirty="0"/>
          </a:p>
          <a:p>
            <a:pPr marL="641350" lvl="2" indent="-285750">
              <a:spcBef>
                <a:spcPts val="600"/>
              </a:spcBef>
            </a:pPr>
            <a:r>
              <a:rPr lang="en-AU" sz="1800" dirty="0"/>
              <a:t>SMSF retiree life expectancy is 2-3 years higher than population average</a:t>
            </a:r>
            <a:r>
              <a:rPr lang="en-AU" sz="1800" baseline="30000" dirty="0"/>
              <a:t>1</a:t>
            </a:r>
            <a:endParaRPr lang="en-US" sz="1800" dirty="0"/>
          </a:p>
          <a:p>
            <a:pPr marL="285750" indent="-285750">
              <a:buFont typeface="Arial" panose="020B0604020202020204" pitchFamily="34" charset="0"/>
              <a:buChar char="•"/>
            </a:pPr>
            <a:r>
              <a:rPr lang="en-US" sz="1800" dirty="0"/>
              <a:t>Advice technology can aid in selecting a planning horizon</a:t>
            </a:r>
          </a:p>
          <a:p>
            <a:pPr marL="641350" lvl="2" indent="-285750"/>
            <a:r>
              <a:rPr lang="en-US" sz="1800" dirty="0"/>
              <a:t>Encourage a ‘long term’ focus, defaults important </a:t>
            </a:r>
          </a:p>
          <a:p>
            <a:pPr marL="641350" lvl="2" indent="-285750"/>
            <a:r>
              <a:rPr lang="en-US" sz="1800" dirty="0"/>
              <a:t>Identify the ‘longevity risk’ of a timeframe</a:t>
            </a:r>
          </a:p>
          <a:p>
            <a:pPr marL="641350" lvl="2" indent="-285750"/>
            <a:r>
              <a:rPr lang="en-US" sz="1800" dirty="0"/>
              <a:t>Educate adviser so can explain to a client</a:t>
            </a:r>
          </a:p>
        </p:txBody>
      </p:sp>
      <p:sp>
        <p:nvSpPr>
          <p:cNvPr id="17" name="TextBox 16">
            <a:extLst>
              <a:ext uri="{FF2B5EF4-FFF2-40B4-BE49-F238E27FC236}">
                <a16:creationId xmlns:a16="http://schemas.microsoft.com/office/drawing/2014/main" id="{19217BA3-4292-B3EA-CDA7-A8FB414AD775}"/>
              </a:ext>
            </a:extLst>
          </p:cNvPr>
          <p:cNvSpPr txBox="1"/>
          <p:nvPr/>
        </p:nvSpPr>
        <p:spPr>
          <a:xfrm>
            <a:off x="655639" y="6276267"/>
            <a:ext cx="9303174" cy="246221"/>
          </a:xfrm>
          <a:prstGeom prst="rect">
            <a:avLst/>
          </a:prstGeom>
          <a:noFill/>
        </p:spPr>
        <p:txBody>
          <a:bodyPr wrap="square" rtlCol="0">
            <a:spAutoFit/>
          </a:bodyPr>
          <a:lstStyle/>
          <a:p>
            <a:r>
              <a:rPr lang="en-US" sz="1000" dirty="0">
                <a:solidFill>
                  <a:schemeClr val="accent6">
                    <a:lumMod val="10000"/>
                  </a:schemeClr>
                </a:solidFill>
              </a:rPr>
              <a:t>1 – Accurium, SMSF Retirement Insights paper, SMSF Trustees - healthier, wealthier and living longer, 2015.</a:t>
            </a:r>
          </a:p>
        </p:txBody>
      </p:sp>
      <p:pic>
        <p:nvPicPr>
          <p:cNvPr id="27" name="Picture 2">
            <a:extLst>
              <a:ext uri="{FF2B5EF4-FFF2-40B4-BE49-F238E27FC236}">
                <a16:creationId xmlns:a16="http://schemas.microsoft.com/office/drawing/2014/main" id="{32132E10-41C4-ACDE-C518-0BCB7D980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198" y="4255345"/>
            <a:ext cx="1656061" cy="143744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9306540-CC5F-AB6D-015F-509F195045D4}"/>
              </a:ext>
            </a:extLst>
          </p:cNvPr>
          <p:cNvSpPr txBox="1"/>
          <p:nvPr/>
        </p:nvSpPr>
        <p:spPr>
          <a:xfrm>
            <a:off x="7959482" y="4265473"/>
            <a:ext cx="3742926" cy="1877437"/>
          </a:xfrm>
          <a:prstGeom prst="rect">
            <a:avLst/>
          </a:prstGeom>
          <a:noFill/>
        </p:spPr>
        <p:txBody>
          <a:bodyPr wrap="square" rtlCol="0">
            <a:spAutoFit/>
          </a:bodyPr>
          <a:lstStyle/>
          <a:p>
            <a:r>
              <a:rPr lang="en-US" sz="1400" dirty="0"/>
              <a:t>Meet Ken Weeks, Australia’s oldest living person!</a:t>
            </a:r>
          </a:p>
          <a:p>
            <a:br>
              <a:rPr lang="en-US" sz="1400" dirty="0"/>
            </a:br>
            <a:r>
              <a:rPr lang="en-US" sz="1400" dirty="0"/>
              <a:t>Celebrated his 111</a:t>
            </a:r>
            <a:r>
              <a:rPr lang="en-US" sz="1400" baseline="30000" dirty="0"/>
              <a:t>th</a:t>
            </a:r>
            <a:r>
              <a:rPr lang="en-US" sz="1400" dirty="0"/>
              <a:t> birthday on 5 Oct 2024.</a:t>
            </a:r>
          </a:p>
          <a:p>
            <a:r>
              <a:rPr lang="en-US" sz="1400" dirty="0"/>
              <a:t>Born and lives in Grafton, NSW.</a:t>
            </a:r>
          </a:p>
          <a:p>
            <a:br>
              <a:rPr lang="en-US" sz="1400" dirty="0"/>
            </a:br>
            <a:r>
              <a:rPr lang="en-US" sz="1400" dirty="0"/>
              <a:t>Retired at age 65… </a:t>
            </a:r>
            <a:r>
              <a:rPr lang="en-US" sz="1400" b="1" dirty="0"/>
              <a:t>46 years </a:t>
            </a:r>
            <a:r>
              <a:rPr lang="en-US" sz="1400" dirty="0"/>
              <a:t>and counting!</a:t>
            </a:r>
          </a:p>
          <a:p>
            <a:endParaRPr lang="en-US" sz="1200" dirty="0">
              <a:solidFill>
                <a:schemeClr val="bg1">
                  <a:lumMod val="10000"/>
                </a:schemeClr>
              </a:solidFill>
            </a:endParaRPr>
          </a:p>
          <a:p>
            <a:r>
              <a:rPr lang="en-US" sz="1000" dirty="0">
                <a:solidFill>
                  <a:schemeClr val="bg1">
                    <a:lumMod val="10000"/>
                  </a:schemeClr>
                </a:solidFill>
              </a:rPr>
              <a:t>Source: https://www.grg-supercentenarians.org/2024/10/05/ken-weeks-australias-oldest-living-person-celebrated-his-111th-birthday/</a:t>
            </a:r>
            <a:endParaRPr lang="en-AU" sz="1000" dirty="0">
              <a:solidFill>
                <a:schemeClr val="bg1">
                  <a:lumMod val="10000"/>
                </a:schemeClr>
              </a:solidFill>
            </a:endParaRPr>
          </a:p>
        </p:txBody>
      </p:sp>
      <p:sp>
        <p:nvSpPr>
          <p:cNvPr id="29" name="Rectangle 28">
            <a:extLst>
              <a:ext uri="{FF2B5EF4-FFF2-40B4-BE49-F238E27FC236}">
                <a16:creationId xmlns:a16="http://schemas.microsoft.com/office/drawing/2014/main" id="{17E81FD8-5D0F-D043-7277-DA9FBBA006F3}"/>
              </a:ext>
            </a:extLst>
          </p:cNvPr>
          <p:cNvSpPr/>
          <p:nvPr/>
        </p:nvSpPr>
        <p:spPr>
          <a:xfrm>
            <a:off x="6272197" y="4249882"/>
            <a:ext cx="5430209" cy="1442911"/>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2295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29483-1A56-AD55-C5D0-03EE0AFE78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7B473C-5E70-4A85-9CC9-BD92F29394B0}"/>
              </a:ext>
            </a:extLst>
          </p:cNvPr>
          <p:cNvSpPr>
            <a:spLocks noGrp="1"/>
          </p:cNvSpPr>
          <p:nvPr>
            <p:ph type="title"/>
          </p:nvPr>
        </p:nvSpPr>
        <p:spPr>
          <a:xfrm>
            <a:off x="326848" y="288389"/>
            <a:ext cx="5769151" cy="1232435"/>
          </a:xfrm>
        </p:spPr>
        <p:txBody>
          <a:bodyPr/>
          <a:lstStyle/>
          <a:p>
            <a:r>
              <a:rPr lang="en-US" sz="2800" dirty="0"/>
              <a:t>Use of life expectancies for retirement planning</a:t>
            </a:r>
            <a:endParaRPr lang="en-AU" sz="2800" dirty="0"/>
          </a:p>
        </p:txBody>
      </p:sp>
      <p:sp>
        <p:nvSpPr>
          <p:cNvPr id="5" name="Slide Number Placeholder 4">
            <a:extLst>
              <a:ext uri="{FF2B5EF4-FFF2-40B4-BE49-F238E27FC236}">
                <a16:creationId xmlns:a16="http://schemas.microsoft.com/office/drawing/2014/main" id="{4DDD2505-8882-AA1C-B7F2-A484DAFEF495}"/>
              </a:ext>
            </a:extLst>
          </p:cNvPr>
          <p:cNvSpPr>
            <a:spLocks noGrp="1"/>
          </p:cNvSpPr>
          <p:nvPr>
            <p:ph type="sldNum" sz="quarter" idx="12"/>
          </p:nvPr>
        </p:nvSpPr>
        <p:spPr/>
        <p:txBody>
          <a:bodyPr/>
          <a:lstStyle/>
          <a:p>
            <a:fld id="{4B855E6E-EAF2-3D4E-B5EF-BF6F0BBF101F}" type="slidenum">
              <a:rPr lang="en-US" smtClean="0"/>
              <a:pPr/>
              <a:t>12</a:t>
            </a:fld>
            <a:r>
              <a:rPr lang="en-US"/>
              <a:t>    |</a:t>
            </a:r>
          </a:p>
        </p:txBody>
      </p:sp>
      <p:sp>
        <p:nvSpPr>
          <p:cNvPr id="6" name="Content Placeholder 5">
            <a:extLst>
              <a:ext uri="{FF2B5EF4-FFF2-40B4-BE49-F238E27FC236}">
                <a16:creationId xmlns:a16="http://schemas.microsoft.com/office/drawing/2014/main" id="{5FB356A4-DC5A-9F2A-0999-85DE82B6A84A}"/>
              </a:ext>
            </a:extLst>
          </p:cNvPr>
          <p:cNvSpPr>
            <a:spLocks noGrp="1"/>
          </p:cNvSpPr>
          <p:nvPr>
            <p:ph sz="quarter" idx="13"/>
          </p:nvPr>
        </p:nvSpPr>
        <p:spPr/>
        <p:txBody>
          <a:bodyPr/>
          <a:lstStyle/>
          <a:p>
            <a:pPr marL="285750" indent="-285750">
              <a:spcBef>
                <a:spcPts val="0"/>
              </a:spcBef>
              <a:buFont typeface="Arial" panose="020B0604020202020204" pitchFamily="34" charset="0"/>
              <a:buChar char="•"/>
            </a:pPr>
            <a:r>
              <a:rPr lang="en-US" sz="1800" dirty="0"/>
              <a:t>More than half of people are expected to live beyond ‘life expectancy’</a:t>
            </a:r>
          </a:p>
          <a:p>
            <a:pPr marL="285750" indent="-285750">
              <a:spcBef>
                <a:spcPts val="0"/>
              </a:spcBef>
              <a:buFont typeface="Arial" panose="020B0604020202020204" pitchFamily="34" charset="0"/>
              <a:buChar char="•"/>
            </a:pPr>
            <a:r>
              <a:rPr lang="en-AU" sz="1800" dirty="0"/>
              <a:t>Very few people live exactly to life expectancy, h</a:t>
            </a:r>
            <a:r>
              <a:rPr lang="en-US" sz="1800" dirty="0"/>
              <a:t>ow long a client will live </a:t>
            </a:r>
            <a:br>
              <a:rPr lang="en-US" sz="1800" dirty="0"/>
            </a:br>
            <a:r>
              <a:rPr lang="en-US" sz="1800" dirty="0"/>
              <a:t>is uncertain</a:t>
            </a:r>
          </a:p>
          <a:p>
            <a:pPr marL="285750" indent="-285750">
              <a:spcBef>
                <a:spcPts val="600"/>
              </a:spcBef>
              <a:buFont typeface="Arial" panose="020B0604020202020204" pitchFamily="34" charset="0"/>
              <a:buChar char="•"/>
            </a:pPr>
            <a:endParaRPr lang="en-US" sz="1800" dirty="0"/>
          </a:p>
          <a:p>
            <a:pPr marL="285750" indent="-285750">
              <a:buFont typeface="Arial" panose="020B0604020202020204" pitchFamily="34" charset="0"/>
              <a:buChar char="•"/>
            </a:pPr>
            <a:endParaRPr lang="en-AU" sz="1800" dirty="0"/>
          </a:p>
        </p:txBody>
      </p:sp>
      <p:graphicFrame>
        <p:nvGraphicFramePr>
          <p:cNvPr id="4" name="Chart 3">
            <a:extLst>
              <a:ext uri="{FF2B5EF4-FFF2-40B4-BE49-F238E27FC236}">
                <a16:creationId xmlns:a16="http://schemas.microsoft.com/office/drawing/2014/main" id="{00000000-0008-0000-0F00-000007000000}"/>
              </a:ext>
            </a:extLst>
          </p:cNvPr>
          <p:cNvGraphicFramePr>
            <a:graphicFrameLocks/>
          </p:cNvGraphicFramePr>
          <p:nvPr>
            <p:extLst>
              <p:ext uri="{D42A27DB-BD31-4B8C-83A1-F6EECF244321}">
                <p14:modId xmlns:p14="http://schemas.microsoft.com/office/powerpoint/2010/main" val="2536906022"/>
              </p:ext>
            </p:extLst>
          </p:nvPr>
        </p:nvGraphicFramePr>
        <p:xfrm>
          <a:off x="506110" y="2818317"/>
          <a:ext cx="7629781" cy="3507163"/>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AD75844E-4373-D460-3782-6CED184654A0}"/>
              </a:ext>
            </a:extLst>
          </p:cNvPr>
          <p:cNvSpPr txBox="1"/>
          <p:nvPr/>
        </p:nvSpPr>
        <p:spPr>
          <a:xfrm>
            <a:off x="506110" y="6384616"/>
            <a:ext cx="8711911" cy="246221"/>
          </a:xfrm>
          <a:prstGeom prst="rect">
            <a:avLst/>
          </a:prstGeom>
          <a:noFill/>
        </p:spPr>
        <p:txBody>
          <a:bodyPr wrap="square" rtlCol="0">
            <a:spAutoFit/>
          </a:bodyPr>
          <a:lstStyle/>
          <a:p>
            <a:r>
              <a:rPr lang="en-US" sz="1000">
                <a:solidFill>
                  <a:schemeClr val="bg1">
                    <a:lumMod val="10000"/>
                  </a:schemeClr>
                </a:solidFill>
              </a:rPr>
              <a:t>Basis: ALT 2020-22 with 25-year improvement factors</a:t>
            </a:r>
          </a:p>
        </p:txBody>
      </p:sp>
      <p:sp>
        <p:nvSpPr>
          <p:cNvPr id="29" name="TextBox 28">
            <a:extLst>
              <a:ext uri="{FF2B5EF4-FFF2-40B4-BE49-F238E27FC236}">
                <a16:creationId xmlns:a16="http://schemas.microsoft.com/office/drawing/2014/main" id="{2C23F0EE-265C-987F-5458-AC63CAE56A91}"/>
              </a:ext>
            </a:extLst>
          </p:cNvPr>
          <p:cNvSpPr txBox="1"/>
          <p:nvPr/>
        </p:nvSpPr>
        <p:spPr>
          <a:xfrm>
            <a:off x="2859500" y="3397758"/>
            <a:ext cx="2110258" cy="338554"/>
          </a:xfrm>
          <a:prstGeom prst="rect">
            <a:avLst/>
          </a:prstGeom>
          <a:noFill/>
        </p:spPr>
        <p:txBody>
          <a:bodyPr wrap="none" rtlCol="0">
            <a:spAutoFit/>
          </a:bodyPr>
          <a:lstStyle/>
          <a:p>
            <a:r>
              <a:rPr lang="en-US" sz="1600" dirty="0">
                <a:solidFill>
                  <a:schemeClr val="accent1">
                    <a:lumMod val="60000"/>
                    <a:lumOff val="40000"/>
                  </a:schemeClr>
                </a:solidFill>
              </a:rPr>
              <a:t>Life expectancy: age 90</a:t>
            </a:r>
            <a:endParaRPr lang="en-AU" sz="1600" dirty="0">
              <a:solidFill>
                <a:schemeClr val="accent1">
                  <a:lumMod val="60000"/>
                  <a:lumOff val="40000"/>
                </a:schemeClr>
              </a:solidFill>
            </a:endParaRPr>
          </a:p>
        </p:txBody>
      </p:sp>
      <p:cxnSp>
        <p:nvCxnSpPr>
          <p:cNvPr id="31" name="Straight Connector 30">
            <a:extLst>
              <a:ext uri="{FF2B5EF4-FFF2-40B4-BE49-F238E27FC236}">
                <a16:creationId xmlns:a16="http://schemas.microsoft.com/office/drawing/2014/main" id="{F6E5B988-3983-E369-50D8-0B8603B28082}"/>
              </a:ext>
            </a:extLst>
          </p:cNvPr>
          <p:cNvCxnSpPr>
            <a:cxnSpLocks/>
          </p:cNvCxnSpPr>
          <p:nvPr/>
        </p:nvCxnSpPr>
        <p:spPr>
          <a:xfrm>
            <a:off x="1012415" y="5419025"/>
            <a:ext cx="7468997" cy="0"/>
          </a:xfrm>
          <a:prstGeom prst="line">
            <a:avLst/>
          </a:prstGeom>
          <a:ln w="12700">
            <a:solidFill>
              <a:schemeClr val="accent4"/>
            </a:solidFill>
            <a:prstDash val="dash"/>
          </a:ln>
        </p:spPr>
        <p:style>
          <a:lnRef idx="1">
            <a:schemeClr val="accent4"/>
          </a:lnRef>
          <a:fillRef idx="0">
            <a:schemeClr val="accent4"/>
          </a:fillRef>
          <a:effectRef idx="0">
            <a:schemeClr val="accent4"/>
          </a:effectRef>
          <a:fontRef idx="minor">
            <a:schemeClr val="tx1"/>
          </a:fontRef>
        </p:style>
      </p:cxnSp>
      <p:sp>
        <p:nvSpPr>
          <p:cNvPr id="35" name="TextBox 34">
            <a:extLst>
              <a:ext uri="{FF2B5EF4-FFF2-40B4-BE49-F238E27FC236}">
                <a16:creationId xmlns:a16="http://schemas.microsoft.com/office/drawing/2014/main" id="{CA456A19-F981-1B40-28C4-0DBEC891C635}"/>
              </a:ext>
            </a:extLst>
          </p:cNvPr>
          <p:cNvSpPr txBox="1"/>
          <p:nvPr/>
        </p:nvSpPr>
        <p:spPr>
          <a:xfrm>
            <a:off x="8289576" y="5126637"/>
            <a:ext cx="2645981" cy="584775"/>
          </a:xfrm>
          <a:prstGeom prst="rect">
            <a:avLst/>
          </a:prstGeom>
          <a:noFill/>
        </p:spPr>
        <p:txBody>
          <a:bodyPr wrap="none" rtlCol="0">
            <a:spAutoFit/>
          </a:bodyPr>
          <a:lstStyle/>
          <a:p>
            <a:r>
              <a:rPr lang="en-US" sz="1600" dirty="0">
                <a:solidFill>
                  <a:schemeClr val="bg1">
                    <a:lumMod val="10000"/>
                  </a:schemeClr>
                </a:solidFill>
              </a:rPr>
              <a:t>About the same chance of </a:t>
            </a:r>
            <a:br>
              <a:rPr lang="en-US" sz="1600" dirty="0">
                <a:solidFill>
                  <a:schemeClr val="bg1">
                    <a:lumMod val="10000"/>
                  </a:schemeClr>
                </a:solidFill>
              </a:rPr>
            </a:br>
            <a:r>
              <a:rPr lang="en-US" sz="1600" dirty="0">
                <a:solidFill>
                  <a:schemeClr val="bg1">
                    <a:lumMod val="10000"/>
                  </a:schemeClr>
                </a:solidFill>
              </a:rPr>
              <a:t>living exactly to age 76 as 102</a:t>
            </a:r>
            <a:endParaRPr lang="en-AU" sz="1600" dirty="0">
              <a:solidFill>
                <a:schemeClr val="bg1">
                  <a:lumMod val="10000"/>
                </a:schemeClr>
              </a:solidFill>
            </a:endParaRPr>
          </a:p>
        </p:txBody>
      </p:sp>
      <p:pic>
        <p:nvPicPr>
          <p:cNvPr id="10" name="Picture 9" descr="Senior woman sitting on porch">
            <a:extLst>
              <a:ext uri="{FF2B5EF4-FFF2-40B4-BE49-F238E27FC236}">
                <a16:creationId xmlns:a16="http://schemas.microsoft.com/office/drawing/2014/main" id="{885BCF22-8516-9798-4E1C-56FB8FF2E8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296529" y="0"/>
            <a:ext cx="3895471" cy="2514748"/>
          </a:xfrm>
          <a:prstGeom prst="rect">
            <a:avLst/>
          </a:prstGeom>
        </p:spPr>
      </p:pic>
      <p:sp>
        <p:nvSpPr>
          <p:cNvPr id="14" name="TextBox 13">
            <a:extLst>
              <a:ext uri="{FF2B5EF4-FFF2-40B4-BE49-F238E27FC236}">
                <a16:creationId xmlns:a16="http://schemas.microsoft.com/office/drawing/2014/main" id="{8AC406AB-1730-BD70-420E-CC79FC098151}"/>
              </a:ext>
            </a:extLst>
          </p:cNvPr>
          <p:cNvSpPr txBox="1"/>
          <p:nvPr/>
        </p:nvSpPr>
        <p:spPr>
          <a:xfrm>
            <a:off x="8289576" y="2557728"/>
            <a:ext cx="3744960" cy="1200329"/>
          </a:xfrm>
          <a:prstGeom prst="rect">
            <a:avLst/>
          </a:prstGeom>
          <a:noFill/>
        </p:spPr>
        <p:txBody>
          <a:bodyPr wrap="square" rtlCol="0">
            <a:spAutoFit/>
          </a:bodyPr>
          <a:lstStyle/>
          <a:p>
            <a:r>
              <a:rPr lang="en-US" dirty="0">
                <a:solidFill>
                  <a:schemeClr val="bg1">
                    <a:lumMod val="10000"/>
                  </a:schemeClr>
                </a:solidFill>
              </a:rPr>
              <a:t>June is a female aged 65 seeking retirement advice.</a:t>
            </a:r>
          </a:p>
          <a:p>
            <a:r>
              <a:rPr lang="en-US" dirty="0">
                <a:solidFill>
                  <a:schemeClr val="bg1">
                    <a:lumMod val="10000"/>
                  </a:schemeClr>
                </a:solidFill>
              </a:rPr>
              <a:t>The chance she lives exactly to age 90 is 5%.</a:t>
            </a:r>
            <a:endParaRPr lang="en-AU" dirty="0">
              <a:solidFill>
                <a:schemeClr val="bg1">
                  <a:lumMod val="10000"/>
                </a:schemeClr>
              </a:solidFill>
            </a:endParaRPr>
          </a:p>
        </p:txBody>
      </p:sp>
    </p:spTree>
    <p:extLst>
      <p:ext uri="{BB962C8B-B14F-4D97-AF65-F5344CB8AC3E}">
        <p14:creationId xmlns:p14="http://schemas.microsoft.com/office/powerpoint/2010/main" val="1847572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05C54-F9D4-7C1D-95D7-E2E341D5E4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70186-F053-CD66-2CEF-970159E3999C}"/>
              </a:ext>
            </a:extLst>
          </p:cNvPr>
          <p:cNvSpPr>
            <a:spLocks noGrp="1"/>
          </p:cNvSpPr>
          <p:nvPr>
            <p:ph type="title"/>
          </p:nvPr>
        </p:nvSpPr>
        <p:spPr>
          <a:xfrm>
            <a:off x="326849" y="288389"/>
            <a:ext cx="7350490" cy="1232435"/>
          </a:xfrm>
        </p:spPr>
        <p:txBody>
          <a:bodyPr/>
          <a:lstStyle/>
          <a:p>
            <a:r>
              <a:rPr lang="en-US" sz="2800" dirty="0">
                <a:solidFill>
                  <a:schemeClr val="accent3"/>
                </a:solidFill>
              </a:rPr>
              <a:t>Case study: Jane and June</a:t>
            </a:r>
            <a:br>
              <a:rPr lang="en-US" sz="2800" dirty="0">
                <a:solidFill>
                  <a:schemeClr val="accent3"/>
                </a:solidFill>
              </a:rPr>
            </a:br>
            <a:r>
              <a:rPr lang="en-US" sz="2800" dirty="0"/>
              <a:t>Risk-based retirement planning horizon</a:t>
            </a:r>
            <a:endParaRPr lang="en-AU" sz="2800" dirty="0"/>
          </a:p>
        </p:txBody>
      </p:sp>
      <p:sp>
        <p:nvSpPr>
          <p:cNvPr id="5" name="Slide Number Placeholder 4">
            <a:extLst>
              <a:ext uri="{FF2B5EF4-FFF2-40B4-BE49-F238E27FC236}">
                <a16:creationId xmlns:a16="http://schemas.microsoft.com/office/drawing/2014/main" id="{E77AB1AB-782D-2F5F-8DD0-4F1C1B558B7E}"/>
              </a:ext>
            </a:extLst>
          </p:cNvPr>
          <p:cNvSpPr>
            <a:spLocks noGrp="1"/>
          </p:cNvSpPr>
          <p:nvPr>
            <p:ph type="sldNum" sz="quarter" idx="12"/>
          </p:nvPr>
        </p:nvSpPr>
        <p:spPr/>
        <p:txBody>
          <a:bodyPr/>
          <a:lstStyle/>
          <a:p>
            <a:fld id="{4B855E6E-EAF2-3D4E-B5EF-BF6F0BBF101F}" type="slidenum">
              <a:rPr lang="en-US" smtClean="0"/>
              <a:pPr/>
              <a:t>13</a:t>
            </a:fld>
            <a:r>
              <a:rPr lang="en-US"/>
              <a:t>    |</a:t>
            </a:r>
          </a:p>
        </p:txBody>
      </p:sp>
      <p:sp>
        <p:nvSpPr>
          <p:cNvPr id="6" name="Content Placeholder 5">
            <a:extLst>
              <a:ext uri="{FF2B5EF4-FFF2-40B4-BE49-F238E27FC236}">
                <a16:creationId xmlns:a16="http://schemas.microsoft.com/office/drawing/2014/main" id="{85605759-C58E-467C-136E-460D5C54A19F}"/>
              </a:ext>
            </a:extLst>
          </p:cNvPr>
          <p:cNvSpPr>
            <a:spLocks noGrp="1"/>
          </p:cNvSpPr>
          <p:nvPr>
            <p:ph sz="quarter" idx="13"/>
          </p:nvPr>
        </p:nvSpPr>
        <p:spPr>
          <a:xfrm>
            <a:off x="331787" y="1554908"/>
            <a:ext cx="11528425" cy="5027613"/>
          </a:xfrm>
        </p:spPr>
        <p:txBody>
          <a:bodyPr/>
          <a:lstStyle/>
          <a:p>
            <a:endParaRPr lang="en-AU" sz="1800" dirty="0"/>
          </a:p>
          <a:p>
            <a:pPr marL="285750" indent="-285750">
              <a:buFont typeface="Arial" panose="020B0604020202020204" pitchFamily="34" charset="0"/>
              <a:buChar char="•"/>
            </a:pPr>
            <a:endParaRPr lang="en-AU" sz="1800" dirty="0"/>
          </a:p>
          <a:p>
            <a:pPr marL="285750" indent="-285750">
              <a:buFont typeface="Arial" panose="020B0604020202020204" pitchFamily="34" charset="0"/>
              <a:buChar char="•"/>
            </a:pPr>
            <a:endParaRPr lang="en-AU" sz="1800" dirty="0"/>
          </a:p>
          <a:p>
            <a:pPr marL="285750" indent="-285750">
              <a:buFont typeface="Arial" panose="020B0604020202020204" pitchFamily="34" charset="0"/>
              <a:buChar char="•"/>
            </a:pPr>
            <a:endParaRPr lang="en-AU" sz="1800" dirty="0"/>
          </a:p>
        </p:txBody>
      </p:sp>
      <p:sp>
        <p:nvSpPr>
          <p:cNvPr id="21" name="TextBox 20">
            <a:extLst>
              <a:ext uri="{FF2B5EF4-FFF2-40B4-BE49-F238E27FC236}">
                <a16:creationId xmlns:a16="http://schemas.microsoft.com/office/drawing/2014/main" id="{52D59FFC-FADC-23DB-E931-7011423AE4E2}"/>
              </a:ext>
            </a:extLst>
          </p:cNvPr>
          <p:cNvSpPr txBox="1"/>
          <p:nvPr/>
        </p:nvSpPr>
        <p:spPr>
          <a:xfrm>
            <a:off x="1539875" y="6430155"/>
            <a:ext cx="8506962" cy="246221"/>
          </a:xfrm>
          <a:prstGeom prst="rect">
            <a:avLst/>
          </a:prstGeom>
          <a:noFill/>
        </p:spPr>
        <p:txBody>
          <a:bodyPr wrap="square" rtlCol="0">
            <a:spAutoFit/>
          </a:bodyPr>
          <a:lstStyle/>
          <a:p>
            <a:r>
              <a:rPr lang="en-US" sz="1000" dirty="0">
                <a:solidFill>
                  <a:schemeClr val="bg1">
                    <a:lumMod val="10000"/>
                  </a:schemeClr>
                </a:solidFill>
              </a:rPr>
              <a:t>Basis: ALT 2020-22 with 25-year improvement factors</a:t>
            </a:r>
          </a:p>
        </p:txBody>
      </p:sp>
      <p:graphicFrame>
        <p:nvGraphicFramePr>
          <p:cNvPr id="7" name="Table 6">
            <a:extLst>
              <a:ext uri="{FF2B5EF4-FFF2-40B4-BE49-F238E27FC236}">
                <a16:creationId xmlns:a16="http://schemas.microsoft.com/office/drawing/2014/main" id="{57D7FEE9-E033-4118-CDE2-55C30E7EA625}"/>
              </a:ext>
            </a:extLst>
          </p:cNvPr>
          <p:cNvGraphicFramePr>
            <a:graphicFrameLocks noGrp="1"/>
          </p:cNvGraphicFramePr>
          <p:nvPr>
            <p:extLst>
              <p:ext uri="{D42A27DB-BD31-4B8C-83A1-F6EECF244321}">
                <p14:modId xmlns:p14="http://schemas.microsoft.com/office/powerpoint/2010/main" val="1699946300"/>
              </p:ext>
            </p:extLst>
          </p:nvPr>
        </p:nvGraphicFramePr>
        <p:xfrm>
          <a:off x="1486084" y="1745599"/>
          <a:ext cx="10060452" cy="3152332"/>
        </p:xfrm>
        <a:graphic>
          <a:graphicData uri="http://schemas.openxmlformats.org/drawingml/2006/table">
            <a:tbl>
              <a:tblPr firstRow="1" bandRow="1">
                <a:tableStyleId>{5C22544A-7EE6-4342-B048-85BDC9FD1C3A}</a:tableStyleId>
              </a:tblPr>
              <a:tblGrid>
                <a:gridCol w="1328435">
                  <a:extLst>
                    <a:ext uri="{9D8B030D-6E8A-4147-A177-3AD203B41FA5}">
                      <a16:colId xmlns:a16="http://schemas.microsoft.com/office/drawing/2014/main" val="20000"/>
                    </a:ext>
                  </a:extLst>
                </a:gridCol>
                <a:gridCol w="1900234">
                  <a:extLst>
                    <a:ext uri="{9D8B030D-6E8A-4147-A177-3AD203B41FA5}">
                      <a16:colId xmlns:a16="http://schemas.microsoft.com/office/drawing/2014/main" val="20001"/>
                    </a:ext>
                  </a:extLst>
                </a:gridCol>
                <a:gridCol w="2465775">
                  <a:extLst>
                    <a:ext uri="{9D8B030D-6E8A-4147-A177-3AD203B41FA5}">
                      <a16:colId xmlns:a16="http://schemas.microsoft.com/office/drawing/2014/main" val="20002"/>
                    </a:ext>
                  </a:extLst>
                </a:gridCol>
                <a:gridCol w="2183004">
                  <a:extLst>
                    <a:ext uri="{9D8B030D-6E8A-4147-A177-3AD203B41FA5}">
                      <a16:colId xmlns:a16="http://schemas.microsoft.com/office/drawing/2014/main" val="20003"/>
                    </a:ext>
                  </a:extLst>
                </a:gridCol>
                <a:gridCol w="2183004">
                  <a:extLst>
                    <a:ext uri="{9D8B030D-6E8A-4147-A177-3AD203B41FA5}">
                      <a16:colId xmlns:a16="http://schemas.microsoft.com/office/drawing/2014/main" val="2846439336"/>
                    </a:ext>
                  </a:extLst>
                </a:gridCol>
              </a:tblGrid>
              <a:tr h="612859">
                <a:tc>
                  <a:txBody>
                    <a:bodyPr/>
                    <a:lstStyle/>
                    <a:p>
                      <a:pPr>
                        <a:lnSpc>
                          <a:spcPct val="107000"/>
                        </a:lnSpc>
                        <a:spcAft>
                          <a:spcPts val="800"/>
                        </a:spcAft>
                      </a:pPr>
                      <a:r>
                        <a:rPr lang="en-US" sz="1600" b="0" kern="100">
                          <a:effectLst/>
                        </a:rPr>
                        <a:t>Basis</a:t>
                      </a:r>
                      <a:endParaRPr lang="en-AU" sz="1600" b="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AU" sz="1600" b="0" kern="100">
                          <a:effectLst/>
                        </a:rPr>
                        <a:t>Life expectancy</a:t>
                      </a:r>
                      <a:endParaRPr lang="en-AU" sz="1600" b="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AU" sz="1600" b="0" kern="100" dirty="0">
                          <a:effectLst/>
                        </a:rPr>
                        <a:t>Life expectancy w improvements</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600" b="0" kern="100" dirty="0">
                          <a:effectLst/>
                        </a:rPr>
                        <a:t>Age 25% will live to</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600" b="0" kern="100" dirty="0">
                          <a:effectLst/>
                        </a:rPr>
                        <a:t>10% chance will live to</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806113">
                <a:tc>
                  <a:txBody>
                    <a:bodyPr/>
                    <a:lstStyle/>
                    <a:p>
                      <a:pPr>
                        <a:lnSpc>
                          <a:spcPct val="107000"/>
                        </a:lnSpc>
                        <a:spcAft>
                          <a:spcPts val="800"/>
                        </a:spcAft>
                      </a:pPr>
                      <a:r>
                        <a:rPr lang="en-AU" sz="1600" b="0" kern="100" dirty="0">
                          <a:effectLst/>
                        </a:rPr>
                        <a:t>Jake age 69</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AU" sz="1600" b="0" kern="100" dirty="0">
                          <a:effectLst/>
                        </a:rPr>
                        <a:t>18.9 years</a:t>
                      </a:r>
                      <a:br>
                        <a:rPr lang="en-AU" sz="1600" b="0" kern="100" dirty="0">
                          <a:effectLst/>
                        </a:rPr>
                      </a:br>
                      <a:r>
                        <a:rPr lang="en-AU" sz="1600" b="0" kern="100" dirty="0">
                          <a:effectLst/>
                        </a:rPr>
                        <a:t>(to age 86)</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b="0" kern="100" dirty="0">
                          <a:effectLst/>
                        </a:rPr>
                        <a:t>18.9 </a:t>
                      </a:r>
                      <a:r>
                        <a:rPr lang="en-AU" sz="1600" b="0" kern="100" dirty="0">
                          <a:effectLst/>
                        </a:rPr>
                        <a:t>years</a:t>
                      </a:r>
                      <a:br>
                        <a:rPr lang="en-AU" sz="1600" b="0" kern="100" dirty="0">
                          <a:effectLst/>
                        </a:rPr>
                      </a:br>
                      <a:r>
                        <a:rPr lang="en-AU" sz="1600" b="0" kern="100" dirty="0">
                          <a:effectLst/>
                        </a:rPr>
                        <a:t>(to age 88)</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600" b="0" kern="100" dirty="0">
                          <a:effectLst/>
                        </a:rPr>
                        <a:t>25 years</a:t>
                      </a:r>
                      <a:br>
                        <a:rPr lang="en-GB" sz="1600" b="0" kern="100" dirty="0">
                          <a:effectLst/>
                        </a:rPr>
                      </a:br>
                      <a:r>
                        <a:rPr lang="en-GB" sz="1600" b="0" kern="100" dirty="0">
                          <a:effectLst/>
                        </a:rPr>
                        <a:t>(to age 94)</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600" b="0" kern="100" dirty="0">
                          <a:effectLst/>
                        </a:rPr>
                        <a:t>29 years</a:t>
                      </a:r>
                      <a:br>
                        <a:rPr lang="en-GB" sz="1600" b="0" kern="100" dirty="0">
                          <a:effectLst/>
                        </a:rPr>
                      </a:br>
                      <a:r>
                        <a:rPr lang="en-GB" sz="1600" b="0" kern="100" dirty="0">
                          <a:effectLst/>
                        </a:rPr>
                        <a:t>(to age 99)</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806113">
                <a:tc>
                  <a:txBody>
                    <a:bodyPr/>
                    <a:lstStyle/>
                    <a:p>
                      <a:pPr>
                        <a:lnSpc>
                          <a:spcPct val="107000"/>
                        </a:lnSpc>
                        <a:spcAft>
                          <a:spcPts val="800"/>
                        </a:spcAft>
                      </a:pPr>
                      <a:r>
                        <a:rPr lang="en-GB" sz="1600" b="0" kern="100" dirty="0">
                          <a:effectLst/>
                        </a:rPr>
                        <a:t>June</a:t>
                      </a:r>
                      <a:r>
                        <a:rPr lang="en-AU" sz="1600" b="0" kern="100" dirty="0">
                          <a:effectLst/>
                        </a:rPr>
                        <a:t> age 65</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AU" sz="1600" b="0" kern="100">
                          <a:effectLst/>
                        </a:rPr>
                        <a:t>23 years</a:t>
                      </a:r>
                      <a:br>
                        <a:rPr lang="en-AU" sz="1600" b="0" kern="100">
                          <a:effectLst/>
                        </a:rPr>
                      </a:br>
                      <a:r>
                        <a:rPr lang="en-AU" sz="1600" b="0" kern="100">
                          <a:effectLst/>
                        </a:rPr>
                        <a:t>(to age 88)</a:t>
                      </a:r>
                      <a:endParaRPr lang="en-AU" sz="1600" b="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AU" sz="1600" b="0" kern="100" dirty="0">
                          <a:effectLst/>
                        </a:rPr>
                        <a:t>24.7 years</a:t>
                      </a:r>
                      <a:br>
                        <a:rPr lang="en-AU" sz="1600" b="0" kern="100" dirty="0">
                          <a:effectLst/>
                        </a:rPr>
                      </a:br>
                      <a:r>
                        <a:rPr lang="en-AU" sz="1600" b="0" kern="100" dirty="0">
                          <a:effectLst/>
                        </a:rPr>
                        <a:t>(to age 90)</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600" b="0" kern="100" dirty="0">
                          <a:effectLst/>
                        </a:rPr>
                        <a:t>31 years</a:t>
                      </a:r>
                      <a:br>
                        <a:rPr lang="en-GB" sz="1600" b="0" kern="100" dirty="0">
                          <a:effectLst/>
                        </a:rPr>
                      </a:br>
                      <a:r>
                        <a:rPr lang="en-GB" sz="1600" b="0" kern="100" dirty="0">
                          <a:effectLst/>
                        </a:rPr>
                        <a:t>(to age 96)</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600" b="0" kern="100" dirty="0">
                          <a:effectLst/>
                        </a:rPr>
                        <a:t>35 years</a:t>
                      </a:r>
                      <a:br>
                        <a:rPr lang="en-GB" sz="1600" b="0" kern="100" dirty="0">
                          <a:effectLst/>
                        </a:rPr>
                      </a:br>
                      <a:r>
                        <a:rPr lang="en-GB" sz="1600" b="0" kern="100" dirty="0">
                          <a:effectLst/>
                        </a:rPr>
                        <a:t>(to age 100)</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927247">
                <a:tc>
                  <a:txBody>
                    <a:bodyPr/>
                    <a:lstStyle/>
                    <a:p>
                      <a:pPr>
                        <a:lnSpc>
                          <a:spcPct val="107000"/>
                        </a:lnSpc>
                        <a:spcAft>
                          <a:spcPts val="800"/>
                        </a:spcAft>
                      </a:pPr>
                      <a:r>
                        <a:rPr lang="en-US" sz="1600" b="0" kern="100">
                          <a:effectLst/>
                        </a:rPr>
                        <a:t>As a couple</a:t>
                      </a:r>
                      <a:br>
                        <a:rPr lang="en-US" sz="1600" b="0" kern="100">
                          <a:effectLst/>
                        </a:rPr>
                      </a:br>
                      <a:r>
                        <a:rPr lang="en-US" sz="1600" b="0" kern="100">
                          <a:effectLst/>
                        </a:rPr>
                        <a:t>(last survivor)</a:t>
                      </a:r>
                      <a:endParaRPr lang="en-AU" sz="1600" b="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b="0" kern="100" dirty="0">
                          <a:effectLst/>
                        </a:rPr>
                        <a:t>26 years</a:t>
                      </a:r>
                      <a:br>
                        <a:rPr lang="en-US" sz="1600" b="0" kern="100" dirty="0">
                          <a:effectLst/>
                        </a:rPr>
                      </a:br>
                      <a:r>
                        <a:rPr lang="en-US" sz="1600" b="0" kern="100" dirty="0">
                          <a:effectLst/>
                        </a:rPr>
                        <a:t>Jake 93, June 91</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b="0" kern="100" dirty="0">
                          <a:effectLst/>
                        </a:rPr>
                        <a:t>27.0 years</a:t>
                      </a:r>
                      <a:br>
                        <a:rPr lang="en-US" sz="1600" b="0" kern="100" dirty="0">
                          <a:effectLst/>
                        </a:rPr>
                      </a:br>
                      <a:r>
                        <a:rPr lang="en-US" sz="1600" b="0" kern="100" dirty="0">
                          <a:effectLst/>
                        </a:rPr>
                        <a:t>Jake 96, June 92</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b="1" kern="100" dirty="0">
                          <a:effectLst/>
                        </a:rPr>
                        <a:t>32 years</a:t>
                      </a:r>
                      <a:br>
                        <a:rPr lang="en-US" sz="1600" b="1" kern="100" dirty="0">
                          <a:effectLst/>
                        </a:rPr>
                      </a:br>
                      <a:r>
                        <a:rPr lang="en-US" sz="1600" b="1" kern="100" dirty="0">
                          <a:effectLst/>
                        </a:rPr>
                        <a:t>Jake 101, June 97</a:t>
                      </a:r>
                      <a:endParaRPr lang="en-AU"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600" b="0" kern="100" dirty="0">
                          <a:effectLst/>
                        </a:rPr>
                        <a:t>35 years</a:t>
                      </a:r>
                      <a:br>
                        <a:rPr lang="en-US" sz="1600" b="0" kern="100" dirty="0">
                          <a:effectLst/>
                        </a:rPr>
                      </a:br>
                      <a:r>
                        <a:rPr lang="en-US" sz="1600" b="0" kern="100" dirty="0">
                          <a:effectLst/>
                        </a:rPr>
                        <a:t>Jake 104, June 100</a:t>
                      </a:r>
                      <a:endParaRPr lang="en-AU"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75240958"/>
                  </a:ext>
                </a:extLst>
              </a:tr>
            </a:tbl>
          </a:graphicData>
        </a:graphic>
      </p:graphicFrame>
      <p:sp>
        <p:nvSpPr>
          <p:cNvPr id="23" name="Rectangle 22">
            <a:extLst>
              <a:ext uri="{FF2B5EF4-FFF2-40B4-BE49-F238E27FC236}">
                <a16:creationId xmlns:a16="http://schemas.microsoft.com/office/drawing/2014/main" id="{C9FC754D-2C55-400C-B52A-7614541CB6F9}"/>
              </a:ext>
            </a:extLst>
          </p:cNvPr>
          <p:cNvSpPr/>
          <p:nvPr/>
        </p:nvSpPr>
        <p:spPr>
          <a:xfrm>
            <a:off x="7158538" y="1745600"/>
            <a:ext cx="2170519" cy="3123162"/>
          </a:xfrm>
          <a:prstGeom prst="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5" name="Straight Arrow Connector 24">
            <a:extLst>
              <a:ext uri="{FF2B5EF4-FFF2-40B4-BE49-F238E27FC236}">
                <a16:creationId xmlns:a16="http://schemas.microsoft.com/office/drawing/2014/main" id="{927FF685-D229-5EF5-207B-17C0369EA564}"/>
              </a:ext>
            </a:extLst>
          </p:cNvPr>
          <p:cNvCxnSpPr>
            <a:cxnSpLocks/>
            <a:endCxn id="26" idx="0"/>
          </p:cNvCxnSpPr>
          <p:nvPr/>
        </p:nvCxnSpPr>
        <p:spPr>
          <a:xfrm>
            <a:off x="8198222" y="4890921"/>
            <a:ext cx="0" cy="369332"/>
          </a:xfrm>
          <a:prstGeom prst="straightConnector1">
            <a:avLst/>
          </a:prstGeom>
          <a:ln w="28575">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2339603-373E-31EB-7FEB-05C8F9B1B677}"/>
              </a:ext>
            </a:extLst>
          </p:cNvPr>
          <p:cNvSpPr txBox="1"/>
          <p:nvPr/>
        </p:nvSpPr>
        <p:spPr>
          <a:xfrm>
            <a:off x="5369857" y="5260253"/>
            <a:ext cx="5656729" cy="830997"/>
          </a:xfrm>
          <a:prstGeom prst="rect">
            <a:avLst/>
          </a:prstGeom>
          <a:solidFill>
            <a:srgbClr val="666666">
              <a:alpha val="20000"/>
            </a:srgbClr>
          </a:solidFill>
          <a:ln w="28575">
            <a:solidFill>
              <a:schemeClr val="tx2"/>
            </a:solidFill>
          </a:ln>
        </p:spPr>
        <p:txBody>
          <a:bodyPr wrap="square" rtlCol="0">
            <a:spAutoFit/>
          </a:bodyPr>
          <a:lstStyle/>
          <a:p>
            <a:pPr algn="ctr"/>
            <a:r>
              <a:rPr lang="en-US" sz="1600" dirty="0">
                <a:solidFill>
                  <a:schemeClr val="bg1">
                    <a:lumMod val="10000"/>
                  </a:schemeClr>
                </a:solidFill>
              </a:rPr>
              <a:t>Suggested starting point for safe retirement planning for a </a:t>
            </a:r>
            <a:br>
              <a:rPr lang="en-US" sz="1600" dirty="0">
                <a:solidFill>
                  <a:schemeClr val="bg1">
                    <a:lumMod val="10000"/>
                  </a:schemeClr>
                </a:solidFill>
              </a:rPr>
            </a:br>
            <a:r>
              <a:rPr lang="en-US" sz="1600" dirty="0">
                <a:solidFill>
                  <a:schemeClr val="bg1">
                    <a:lumMod val="10000"/>
                  </a:schemeClr>
                </a:solidFill>
              </a:rPr>
              <a:t>couple with no material health issues.</a:t>
            </a:r>
            <a:br>
              <a:rPr lang="en-US" sz="1600" dirty="0">
                <a:solidFill>
                  <a:schemeClr val="bg1">
                    <a:lumMod val="10000"/>
                  </a:schemeClr>
                </a:solidFill>
              </a:rPr>
            </a:br>
            <a:r>
              <a:rPr lang="en-US" sz="1600" dirty="0">
                <a:solidFill>
                  <a:schemeClr val="bg1">
                    <a:lumMod val="10000"/>
                  </a:schemeClr>
                </a:solidFill>
              </a:rPr>
              <a:t>Provides 75% confidence are planning for life.</a:t>
            </a:r>
            <a:endParaRPr lang="en-AU" sz="1600" dirty="0">
              <a:solidFill>
                <a:schemeClr val="bg1">
                  <a:lumMod val="10000"/>
                </a:schemeClr>
              </a:solidFill>
            </a:endParaRPr>
          </a:p>
        </p:txBody>
      </p:sp>
      <p:pic>
        <p:nvPicPr>
          <p:cNvPr id="13" name="Picture 12" descr="Elderly man smiling and looking sideway by lake">
            <a:extLst>
              <a:ext uri="{FF2B5EF4-FFF2-40B4-BE49-F238E27FC236}">
                <a16:creationId xmlns:a16="http://schemas.microsoft.com/office/drawing/2014/main" id="{44942A37-88C9-D95F-CD0E-41630C86D3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4200" y="2377956"/>
            <a:ext cx="1011107" cy="752283"/>
          </a:xfrm>
          <a:prstGeom prst="rect">
            <a:avLst/>
          </a:prstGeom>
        </p:spPr>
      </p:pic>
      <p:pic>
        <p:nvPicPr>
          <p:cNvPr id="4" name="Picture 3" descr="Senior woman sitting on porch">
            <a:extLst>
              <a:ext uri="{FF2B5EF4-FFF2-40B4-BE49-F238E27FC236}">
                <a16:creationId xmlns:a16="http://schemas.microsoft.com/office/drawing/2014/main" id="{F6430531-BFB8-F726-135E-0DCD0DC7746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4200" y="3218200"/>
            <a:ext cx="1011107" cy="752283"/>
          </a:xfrm>
          <a:prstGeom prst="rect">
            <a:avLst/>
          </a:prstGeom>
        </p:spPr>
      </p:pic>
    </p:spTree>
    <p:extLst>
      <p:ext uri="{BB962C8B-B14F-4D97-AF65-F5344CB8AC3E}">
        <p14:creationId xmlns:p14="http://schemas.microsoft.com/office/powerpoint/2010/main" val="112150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5C98D6-4369-BCBF-1246-410DED0761FF}"/>
              </a:ext>
            </a:extLst>
          </p:cNvPr>
          <p:cNvSpPr/>
          <p:nvPr/>
        </p:nvSpPr>
        <p:spPr>
          <a:xfrm>
            <a:off x="5823857" y="0"/>
            <a:ext cx="6368143"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63D19FA8-ECE9-42A6-98EF-109FD4479011}"/>
              </a:ext>
            </a:extLst>
          </p:cNvPr>
          <p:cNvSpPr>
            <a:spLocks noGrp="1"/>
          </p:cNvSpPr>
          <p:nvPr>
            <p:ph type="title"/>
          </p:nvPr>
        </p:nvSpPr>
        <p:spPr>
          <a:xfrm>
            <a:off x="326848" y="288389"/>
            <a:ext cx="5301065" cy="1232435"/>
          </a:xfrm>
        </p:spPr>
        <p:txBody>
          <a:bodyPr/>
          <a:lstStyle/>
          <a:p>
            <a:r>
              <a:rPr lang="en-US" dirty="0">
                <a:solidFill>
                  <a:schemeClr val="accent1"/>
                </a:solidFill>
              </a:rPr>
              <a:t>Retirement planning age</a:t>
            </a:r>
            <a:endParaRPr lang="en-AU" dirty="0">
              <a:solidFill>
                <a:schemeClr val="accent1"/>
              </a:solidFill>
            </a:endParaRPr>
          </a:p>
        </p:txBody>
      </p:sp>
      <p:sp>
        <p:nvSpPr>
          <p:cNvPr id="5" name="Content Placeholder 4">
            <a:extLst>
              <a:ext uri="{FF2B5EF4-FFF2-40B4-BE49-F238E27FC236}">
                <a16:creationId xmlns:a16="http://schemas.microsoft.com/office/drawing/2014/main" id="{790D09B9-952C-C79B-0F14-7AD906EA916E}"/>
              </a:ext>
            </a:extLst>
          </p:cNvPr>
          <p:cNvSpPr>
            <a:spLocks noGrp="1"/>
          </p:cNvSpPr>
          <p:nvPr>
            <p:ph idx="1"/>
          </p:nvPr>
        </p:nvSpPr>
        <p:spPr>
          <a:xfrm>
            <a:off x="500743" y="1520825"/>
            <a:ext cx="5127170" cy="4323626"/>
          </a:xfrm>
        </p:spPr>
        <p:txBody>
          <a:bodyPr/>
          <a:lstStyle/>
          <a:p>
            <a:pPr marL="342900" indent="-342900">
              <a:buFont typeface="Arial" panose="020B0604020202020204" pitchFamily="34" charset="0"/>
              <a:buChar char="•"/>
            </a:pPr>
            <a:r>
              <a:rPr lang="en-US" sz="1800" dirty="0"/>
              <a:t>Ideas for advice technology to aid advisers select a timeframe for retirement</a:t>
            </a:r>
          </a:p>
          <a:p>
            <a:pPr marL="342900" indent="-342900">
              <a:buFont typeface="+mj-lt"/>
              <a:buAutoNum type="arabicPeriod"/>
            </a:pPr>
            <a:r>
              <a:rPr lang="en-US" sz="1800" dirty="0"/>
              <a:t>Default to age which provides 75% confidence it will last for life (25% age)</a:t>
            </a:r>
          </a:p>
          <a:p>
            <a:pPr marL="698500" lvl="2" indent="-342900"/>
            <a:r>
              <a:rPr lang="en-US" sz="1600" dirty="0"/>
              <a:t>Couple: age at which last person passes away</a:t>
            </a:r>
          </a:p>
          <a:p>
            <a:pPr marL="698500" lvl="2" indent="-342900"/>
            <a:r>
              <a:rPr lang="en-US" sz="1600" dirty="0"/>
              <a:t>Target age vs number of years</a:t>
            </a:r>
          </a:p>
          <a:p>
            <a:pPr marL="698500" lvl="2" indent="-342900"/>
            <a:r>
              <a:rPr lang="en-US" sz="1600" dirty="0"/>
              <a:t>Allow adviser to modify</a:t>
            </a:r>
          </a:p>
          <a:p>
            <a:pPr marL="698500" lvl="2" indent="-342900"/>
            <a:endParaRPr lang="en-US" sz="1800" dirty="0"/>
          </a:p>
          <a:p>
            <a:pPr marL="347662" lvl="1" indent="-342900">
              <a:buFont typeface="+mj-lt"/>
              <a:buAutoNum type="arabicPeriod" startAt="2"/>
            </a:pPr>
            <a:r>
              <a:rPr lang="en-US" sz="1800" dirty="0"/>
              <a:t>Outputs on screen to assist adviser</a:t>
            </a:r>
          </a:p>
          <a:p>
            <a:pPr marL="698500" lvl="2" indent="-342900">
              <a:spcBef>
                <a:spcPts val="600"/>
              </a:spcBef>
            </a:pPr>
            <a:r>
              <a:rPr lang="en-US" sz="1600" dirty="0"/>
              <a:t>Risk-based lifespan table to educate on longevity risk accepted over different timeframes</a:t>
            </a:r>
          </a:p>
          <a:p>
            <a:pPr marL="698500" lvl="2" indent="-342900"/>
            <a:r>
              <a:rPr lang="en-US" sz="1600" dirty="0"/>
              <a:t>Survival probability chart </a:t>
            </a:r>
          </a:p>
          <a:p>
            <a:pPr lvl="2" indent="0">
              <a:buNone/>
            </a:pPr>
            <a:endParaRPr lang="en-US" sz="1800" dirty="0"/>
          </a:p>
          <a:p>
            <a:pPr lvl="2" indent="0">
              <a:buNone/>
            </a:pPr>
            <a:endParaRPr lang="en-US" sz="1800" dirty="0"/>
          </a:p>
          <a:p>
            <a:endParaRPr lang="en-AU" sz="1800" dirty="0"/>
          </a:p>
        </p:txBody>
      </p:sp>
      <p:sp>
        <p:nvSpPr>
          <p:cNvPr id="4" name="Slide Number Placeholder 3">
            <a:extLst>
              <a:ext uri="{FF2B5EF4-FFF2-40B4-BE49-F238E27FC236}">
                <a16:creationId xmlns:a16="http://schemas.microsoft.com/office/drawing/2014/main" id="{CCB94292-95C3-9E93-772B-95879B77CEFA}"/>
              </a:ext>
            </a:extLst>
          </p:cNvPr>
          <p:cNvSpPr>
            <a:spLocks noGrp="1"/>
          </p:cNvSpPr>
          <p:nvPr>
            <p:ph type="sldNum" sz="quarter" idx="12"/>
          </p:nvPr>
        </p:nvSpPr>
        <p:spPr/>
        <p:txBody>
          <a:bodyPr/>
          <a:lstStyle/>
          <a:p>
            <a:fld id="{741AFF56-1126-4107-9C02-BC0EFBF16431}" type="slidenum">
              <a:rPr lang="en-GB" smtClean="0"/>
              <a:pPr/>
              <a:t>14</a:t>
            </a:fld>
            <a:endParaRPr lang="en-GB" dirty="0"/>
          </a:p>
        </p:txBody>
      </p:sp>
      <p:pic>
        <p:nvPicPr>
          <p:cNvPr id="8" name="Picture 7">
            <a:extLst>
              <a:ext uri="{FF2B5EF4-FFF2-40B4-BE49-F238E27FC236}">
                <a16:creationId xmlns:a16="http://schemas.microsoft.com/office/drawing/2014/main" id="{1525C66E-8202-14AA-5A49-67D2E5E5EC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003267" y="962871"/>
            <a:ext cx="6019391" cy="5672454"/>
          </a:xfrm>
          <a:prstGeom prst="rect">
            <a:avLst/>
          </a:prstGeom>
        </p:spPr>
      </p:pic>
      <p:sp>
        <p:nvSpPr>
          <p:cNvPr id="15" name="TextBox 14">
            <a:extLst>
              <a:ext uri="{FF2B5EF4-FFF2-40B4-BE49-F238E27FC236}">
                <a16:creationId xmlns:a16="http://schemas.microsoft.com/office/drawing/2014/main" id="{D8ED2366-E94B-8311-210D-00B38978B402}"/>
              </a:ext>
            </a:extLst>
          </p:cNvPr>
          <p:cNvSpPr txBox="1"/>
          <p:nvPr/>
        </p:nvSpPr>
        <p:spPr>
          <a:xfrm>
            <a:off x="5905294" y="316540"/>
            <a:ext cx="6112532" cy="646331"/>
          </a:xfrm>
          <a:prstGeom prst="rect">
            <a:avLst/>
          </a:prstGeom>
          <a:noFill/>
        </p:spPr>
        <p:txBody>
          <a:bodyPr wrap="square">
            <a:spAutoFit/>
          </a:bodyPr>
          <a:lstStyle/>
          <a:p>
            <a:pPr marL="174625" lvl="2" defTabSz="179388">
              <a:buNone/>
            </a:pPr>
            <a:r>
              <a:rPr lang="en-US" b="1" dirty="0">
                <a:solidFill>
                  <a:schemeClr val="bg1"/>
                </a:solidFill>
              </a:rPr>
              <a:t>Case Study: Mark and Sue </a:t>
            </a:r>
            <a:br>
              <a:rPr lang="en-US" dirty="0">
                <a:solidFill>
                  <a:schemeClr val="bg1"/>
                </a:solidFill>
              </a:rPr>
            </a:br>
            <a:r>
              <a:rPr lang="en-US" dirty="0">
                <a:solidFill>
                  <a:schemeClr val="bg1"/>
                </a:solidFill>
              </a:rPr>
              <a:t>A 67-year-old male and a 62-year-old female client</a:t>
            </a:r>
          </a:p>
        </p:txBody>
      </p:sp>
    </p:spTree>
    <p:extLst>
      <p:ext uri="{BB962C8B-B14F-4D97-AF65-F5344CB8AC3E}">
        <p14:creationId xmlns:p14="http://schemas.microsoft.com/office/powerpoint/2010/main" val="419120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8F5287D9-5B0D-6017-B606-3ED55082428B}"/>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080D9E92-DBAD-D7AC-6496-6182062036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4669535" y="0"/>
            <a:ext cx="752246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6BE04F-D281-8119-36C3-9629466B544E}"/>
              </a:ext>
            </a:extLst>
          </p:cNvPr>
          <p:cNvSpPr>
            <a:spLocks noGrp="1"/>
          </p:cNvSpPr>
          <p:nvPr>
            <p:ph type="title"/>
          </p:nvPr>
        </p:nvSpPr>
        <p:spPr/>
        <p:txBody>
          <a:bodyPr/>
          <a:lstStyle/>
          <a:p>
            <a:r>
              <a:rPr lang="en-US" dirty="0"/>
              <a:t>Product selection</a:t>
            </a:r>
          </a:p>
        </p:txBody>
      </p:sp>
      <p:sp>
        <p:nvSpPr>
          <p:cNvPr id="4" name="Footer Placeholder 4">
            <a:extLst>
              <a:ext uri="{FF2B5EF4-FFF2-40B4-BE49-F238E27FC236}">
                <a16:creationId xmlns:a16="http://schemas.microsoft.com/office/drawing/2014/main" id="{19E7AED8-8FE9-D761-3FC9-1C20B95BFCD6}"/>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
        <p:nvSpPr>
          <p:cNvPr id="3" name="Rectangle 2">
            <a:extLst>
              <a:ext uri="{FF2B5EF4-FFF2-40B4-BE49-F238E27FC236}">
                <a16:creationId xmlns:a16="http://schemas.microsoft.com/office/drawing/2014/main" id="{4F3D2CE4-B6CE-85FE-28CB-A85D83896855}"/>
              </a:ext>
            </a:extLst>
          </p:cNvPr>
          <p:cNvSpPr/>
          <p:nvPr/>
        </p:nvSpPr>
        <p:spPr>
          <a:xfrm>
            <a:off x="4645152" y="0"/>
            <a:ext cx="121921" cy="68712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78065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1C37-FDF0-F866-58F4-17787DFD44CD}"/>
              </a:ext>
            </a:extLst>
          </p:cNvPr>
          <p:cNvSpPr>
            <a:spLocks noGrp="1"/>
          </p:cNvSpPr>
          <p:nvPr>
            <p:ph type="title"/>
          </p:nvPr>
        </p:nvSpPr>
        <p:spPr>
          <a:xfrm>
            <a:off x="326848" y="288389"/>
            <a:ext cx="8294638" cy="1232435"/>
          </a:xfrm>
        </p:spPr>
        <p:txBody>
          <a:bodyPr/>
          <a:lstStyle/>
          <a:p>
            <a:r>
              <a:rPr lang="en-US" sz="2800" dirty="0"/>
              <a:t>Selecting a lifetime income product</a:t>
            </a:r>
            <a:endParaRPr lang="en-AU" sz="2800" dirty="0"/>
          </a:p>
        </p:txBody>
      </p:sp>
      <p:pic>
        <p:nvPicPr>
          <p:cNvPr id="7" name="Content Placeholder 6" descr="Doubtful man in pink background">
            <a:extLst>
              <a:ext uri="{FF2B5EF4-FFF2-40B4-BE49-F238E27FC236}">
                <a16:creationId xmlns:a16="http://schemas.microsoft.com/office/drawing/2014/main" id="{0718F132-8BD3-6841-D03D-CCCA55A4FB3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304315" y="0"/>
            <a:ext cx="4887686" cy="2916029"/>
          </a:xfrm>
        </p:spPr>
      </p:pic>
      <p:sp>
        <p:nvSpPr>
          <p:cNvPr id="4" name="Slide Number Placeholder 3">
            <a:extLst>
              <a:ext uri="{FF2B5EF4-FFF2-40B4-BE49-F238E27FC236}">
                <a16:creationId xmlns:a16="http://schemas.microsoft.com/office/drawing/2014/main" id="{7703ECE3-09F7-BB34-0DEE-08ECF17E3E05}"/>
              </a:ext>
            </a:extLst>
          </p:cNvPr>
          <p:cNvSpPr>
            <a:spLocks noGrp="1"/>
          </p:cNvSpPr>
          <p:nvPr>
            <p:ph type="sldNum" sz="quarter" idx="12"/>
          </p:nvPr>
        </p:nvSpPr>
        <p:spPr/>
        <p:txBody>
          <a:bodyPr/>
          <a:lstStyle/>
          <a:p>
            <a:fld id="{741AFF56-1126-4107-9C02-BC0EFBF16431}" type="slidenum">
              <a:rPr lang="en-GB" smtClean="0"/>
              <a:pPr/>
              <a:t>16</a:t>
            </a:fld>
            <a:endParaRPr lang="en-GB" dirty="0"/>
          </a:p>
        </p:txBody>
      </p:sp>
      <p:sp>
        <p:nvSpPr>
          <p:cNvPr id="5" name="Content Placeholder 4">
            <a:extLst>
              <a:ext uri="{FF2B5EF4-FFF2-40B4-BE49-F238E27FC236}">
                <a16:creationId xmlns:a16="http://schemas.microsoft.com/office/drawing/2014/main" id="{486E9F02-F4A6-C5F7-63B9-EF73B58140CF}"/>
              </a:ext>
            </a:extLst>
          </p:cNvPr>
          <p:cNvSpPr>
            <a:spLocks noGrp="1"/>
          </p:cNvSpPr>
          <p:nvPr>
            <p:ph sz="quarter" idx="13"/>
          </p:nvPr>
        </p:nvSpPr>
        <p:spPr>
          <a:xfrm>
            <a:off x="352425" y="1520824"/>
            <a:ext cx="6483804" cy="5027613"/>
          </a:xfrm>
        </p:spPr>
        <p:txBody>
          <a:bodyPr/>
          <a:lstStyle/>
          <a:p>
            <a:pPr marL="285750" indent="-285750">
              <a:buFont typeface="Arial" panose="020B0604020202020204" pitchFamily="34" charset="0"/>
              <a:buChar char="•"/>
            </a:pPr>
            <a:r>
              <a:rPr lang="en-US" sz="1800" dirty="0"/>
              <a:t>Products offer range of features and options to navigate</a:t>
            </a:r>
          </a:p>
          <a:p>
            <a:pPr marL="641350" lvl="2" indent="-285750"/>
            <a:r>
              <a:rPr lang="en-US" sz="1600" dirty="0"/>
              <a:t>Deferred or immediate payments</a:t>
            </a:r>
          </a:p>
          <a:p>
            <a:pPr marL="641350" lvl="2" indent="-285750"/>
            <a:r>
              <a:rPr lang="en-AU" sz="1600" dirty="0"/>
              <a:t>Purchase from super or non-super monies</a:t>
            </a:r>
          </a:p>
          <a:p>
            <a:pPr marL="641350" lvl="2" indent="-285750"/>
            <a:r>
              <a:rPr lang="en-AU" sz="1600" dirty="0"/>
              <a:t>Purchase pre-retirement or at/after retirement</a:t>
            </a:r>
          </a:p>
          <a:p>
            <a:pPr marL="641350" lvl="2" indent="-285750"/>
            <a:r>
              <a:rPr lang="en-AU" sz="1600" dirty="0"/>
              <a:t>Payment indexation type: nil, inflation, partial inflation, investment linked, investment linked with protection…</a:t>
            </a:r>
          </a:p>
          <a:p>
            <a:pPr marL="641350" lvl="2" indent="-285750"/>
            <a:r>
              <a:rPr lang="en-AU" sz="1600" dirty="0"/>
              <a:t>Payment boosts – trade off higher initial start payment for lower future indexation</a:t>
            </a:r>
          </a:p>
          <a:p>
            <a:pPr marL="641350" lvl="2" indent="-285750"/>
            <a:r>
              <a:rPr lang="en-AU" sz="1600" dirty="0"/>
              <a:t>Reversionary or not</a:t>
            </a:r>
          </a:p>
          <a:p>
            <a:pPr marL="641350" lvl="2" indent="-285750"/>
            <a:r>
              <a:rPr lang="en-AU" sz="1600" dirty="0"/>
              <a:t>Concessional Age Pension assessment (subject to CAS) or not</a:t>
            </a:r>
          </a:p>
          <a:p>
            <a:pPr marL="641350" lvl="2" indent="-285750"/>
            <a:r>
              <a:rPr lang="en-AU" sz="1600" dirty="0"/>
              <a:t>Access to capital – voluntarily / on death – no access, CAS, an investment balance</a:t>
            </a:r>
          </a:p>
          <a:p>
            <a:pPr marL="641350" lvl="2" indent="-285750"/>
            <a:r>
              <a:rPr lang="en-AU" sz="1600" dirty="0"/>
              <a:t>Within a super account/platform e.g. an investment option within an ABP, or as a separate income stream</a:t>
            </a:r>
          </a:p>
          <a:p>
            <a:pPr marL="641350" lvl="2" indent="-285750"/>
            <a:r>
              <a:rPr lang="en-AU" sz="1600" dirty="0"/>
              <a:t>Insured or pooled longevity risk protection</a:t>
            </a:r>
          </a:p>
          <a:p>
            <a:pPr marL="641350" lvl="2" indent="-285750"/>
            <a:r>
              <a:rPr lang="en-AU" sz="1600" dirty="0"/>
              <a:t>Fee structures</a:t>
            </a:r>
            <a:br>
              <a:rPr lang="en-AU" sz="1800" dirty="0"/>
            </a:br>
            <a:endParaRPr lang="en-AU" sz="1800" dirty="0"/>
          </a:p>
          <a:p>
            <a:pPr marL="641350" lvl="2" indent="-285750"/>
            <a:endParaRPr lang="en-AU" sz="1800" dirty="0"/>
          </a:p>
          <a:p>
            <a:pPr marL="641350" lvl="2" indent="-285750"/>
            <a:endParaRPr lang="en-AU" sz="1800" dirty="0"/>
          </a:p>
          <a:p>
            <a:pPr marL="641350" lvl="2" indent="-285750"/>
            <a:endParaRPr lang="en-AU" sz="1800" dirty="0"/>
          </a:p>
        </p:txBody>
      </p:sp>
      <p:sp>
        <p:nvSpPr>
          <p:cNvPr id="8" name="Rectangle: Rounded Corners 7">
            <a:extLst>
              <a:ext uri="{FF2B5EF4-FFF2-40B4-BE49-F238E27FC236}">
                <a16:creationId xmlns:a16="http://schemas.microsoft.com/office/drawing/2014/main" id="{2DECA39E-A202-0157-7A50-1B4EDCE04ABC}"/>
              </a:ext>
            </a:extLst>
          </p:cNvPr>
          <p:cNvSpPr/>
          <p:nvPr/>
        </p:nvSpPr>
        <p:spPr>
          <a:xfrm>
            <a:off x="7467600" y="2794373"/>
            <a:ext cx="4546347" cy="3606427"/>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PROBLEM: </a:t>
            </a:r>
            <a:br>
              <a:rPr lang="en-US" b="1" dirty="0"/>
            </a:br>
            <a:r>
              <a:rPr lang="en-US" b="1" dirty="0"/>
              <a:t>product feature overload</a:t>
            </a:r>
            <a:br>
              <a:rPr lang="en-US" dirty="0"/>
            </a:br>
            <a:br>
              <a:rPr lang="en-US" dirty="0"/>
            </a:br>
            <a:r>
              <a:rPr lang="en-US" dirty="0"/>
              <a:t>Advisers must understand a product and why it meets a client’s needs </a:t>
            </a:r>
            <a:br>
              <a:rPr lang="en-US" dirty="0"/>
            </a:br>
            <a:r>
              <a:rPr lang="en-US" dirty="0"/>
              <a:t>AND need to feel comfortable explaining this to their client!</a:t>
            </a:r>
          </a:p>
          <a:p>
            <a:pPr algn="ctr"/>
            <a:endParaRPr lang="en-US" dirty="0"/>
          </a:p>
          <a:p>
            <a:pPr algn="ctr"/>
            <a:r>
              <a:rPr lang="en-US" i="1" dirty="0"/>
              <a:t>Help advisers navigate all this choice.</a:t>
            </a:r>
            <a:endParaRPr lang="en-AU" i="1" dirty="0"/>
          </a:p>
        </p:txBody>
      </p:sp>
    </p:spTree>
    <p:extLst>
      <p:ext uri="{BB962C8B-B14F-4D97-AF65-F5344CB8AC3E}">
        <p14:creationId xmlns:p14="http://schemas.microsoft.com/office/powerpoint/2010/main" val="338398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402F8-F516-B923-D170-363A3DE7DFC9}"/>
              </a:ext>
            </a:extLst>
          </p:cNvPr>
          <p:cNvSpPr>
            <a:spLocks noGrp="1"/>
          </p:cNvSpPr>
          <p:nvPr>
            <p:ph type="title"/>
          </p:nvPr>
        </p:nvSpPr>
        <p:spPr>
          <a:xfrm>
            <a:off x="326848" y="288389"/>
            <a:ext cx="8349065" cy="1232435"/>
          </a:xfrm>
        </p:spPr>
        <p:txBody>
          <a:bodyPr/>
          <a:lstStyle/>
          <a:p>
            <a:r>
              <a:rPr lang="en-US" sz="2800" dirty="0"/>
              <a:t>Aligning product options with client needs and objectives</a:t>
            </a:r>
            <a:endParaRPr lang="en-AU" sz="2800" dirty="0"/>
          </a:p>
        </p:txBody>
      </p:sp>
      <p:sp>
        <p:nvSpPr>
          <p:cNvPr id="4" name="Slide Number Placeholder 3">
            <a:extLst>
              <a:ext uri="{FF2B5EF4-FFF2-40B4-BE49-F238E27FC236}">
                <a16:creationId xmlns:a16="http://schemas.microsoft.com/office/drawing/2014/main" id="{44800A10-CA84-CB00-A844-899DF5973EB1}"/>
              </a:ext>
            </a:extLst>
          </p:cNvPr>
          <p:cNvSpPr>
            <a:spLocks noGrp="1"/>
          </p:cNvSpPr>
          <p:nvPr>
            <p:ph type="sldNum" sz="quarter" idx="12"/>
          </p:nvPr>
        </p:nvSpPr>
        <p:spPr/>
        <p:txBody>
          <a:bodyPr/>
          <a:lstStyle/>
          <a:p>
            <a:fld id="{741AFF56-1126-4107-9C02-BC0EFBF16431}" type="slidenum">
              <a:rPr lang="en-GB" smtClean="0"/>
              <a:pPr/>
              <a:t>17</a:t>
            </a:fld>
            <a:endParaRPr lang="en-GB" dirty="0"/>
          </a:p>
        </p:txBody>
      </p:sp>
      <p:sp>
        <p:nvSpPr>
          <p:cNvPr id="5" name="Content Placeholder 4">
            <a:extLst>
              <a:ext uri="{FF2B5EF4-FFF2-40B4-BE49-F238E27FC236}">
                <a16:creationId xmlns:a16="http://schemas.microsoft.com/office/drawing/2014/main" id="{BAEF15F0-2946-3004-58E7-B9957F837A4F}"/>
              </a:ext>
            </a:extLst>
          </p:cNvPr>
          <p:cNvSpPr>
            <a:spLocks noGrp="1"/>
          </p:cNvSpPr>
          <p:nvPr>
            <p:ph sz="quarter" idx="13"/>
          </p:nvPr>
        </p:nvSpPr>
        <p:spPr/>
        <p:txBody>
          <a:bodyPr/>
          <a:lstStyle/>
          <a:p>
            <a:pPr marL="290512" lvl="1" indent="-285750">
              <a:buFont typeface="Arial" panose="020B0604020202020204" pitchFamily="34" charset="0"/>
              <a:buChar char="•"/>
            </a:pPr>
            <a:r>
              <a:rPr lang="en-AU" sz="1800" dirty="0"/>
              <a:t>In concept all lifetime income products provide a client with an income for life             how they do it can be very different</a:t>
            </a:r>
          </a:p>
          <a:p>
            <a:endParaRPr lang="en-AU" sz="1800" dirty="0"/>
          </a:p>
          <a:p>
            <a:endParaRPr lang="en-AU" sz="1800" dirty="0"/>
          </a:p>
          <a:p>
            <a:endParaRPr lang="en-AU" sz="1800" dirty="0"/>
          </a:p>
          <a:p>
            <a:br>
              <a:rPr lang="en-AU" sz="1800" dirty="0"/>
            </a:br>
            <a:endParaRPr lang="en-AU" sz="1800" dirty="0"/>
          </a:p>
          <a:p>
            <a:pPr marL="285750" indent="-285750">
              <a:buFont typeface="Arial" panose="020B0604020202020204" pitchFamily="34" charset="0"/>
              <a:buChar char="•"/>
            </a:pPr>
            <a:r>
              <a:rPr lang="en-US" sz="1800" dirty="0"/>
              <a:t>Advice technology could aid advisers select product options which align with a client’s objectives</a:t>
            </a:r>
          </a:p>
          <a:p>
            <a:pPr marL="641350" lvl="2" indent="-285750"/>
            <a:r>
              <a:rPr lang="en-US" sz="1800" dirty="0"/>
              <a:t>Set initial product selections</a:t>
            </a:r>
          </a:p>
          <a:p>
            <a:pPr marL="641350" lvl="2" indent="-285750"/>
            <a:r>
              <a:rPr lang="en-US" sz="1800" dirty="0"/>
              <a:t>Identify if any product may not be appropriate for a client</a:t>
            </a:r>
          </a:p>
          <a:p>
            <a:pPr marL="641350" lvl="2" indent="-285750"/>
            <a:r>
              <a:rPr lang="en-US" sz="1800" dirty="0"/>
              <a:t>Adviser can change and </a:t>
            </a:r>
            <a:r>
              <a:rPr lang="en-US" sz="1800" dirty="0" err="1"/>
              <a:t>customise</a:t>
            </a:r>
            <a:endParaRPr lang="en-US" sz="1800" dirty="0"/>
          </a:p>
          <a:p>
            <a:pPr marL="641350" lvl="2" indent="-285750"/>
            <a:endParaRPr lang="en-US" sz="1800" dirty="0"/>
          </a:p>
        </p:txBody>
      </p:sp>
      <p:pic>
        <p:nvPicPr>
          <p:cNvPr id="10" name="Graphic 9" descr="Arrow: Slight curve with solid fill">
            <a:extLst>
              <a:ext uri="{FF2B5EF4-FFF2-40B4-BE49-F238E27FC236}">
                <a16:creationId xmlns:a16="http://schemas.microsoft.com/office/drawing/2014/main" id="{5E4C9C6C-0F09-904B-ACEE-2ED1FA55CA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0263" y="1409433"/>
            <a:ext cx="581479" cy="529625"/>
          </a:xfrm>
          <a:prstGeom prst="rect">
            <a:avLst/>
          </a:prstGeom>
        </p:spPr>
      </p:pic>
      <p:graphicFrame>
        <p:nvGraphicFramePr>
          <p:cNvPr id="11" name="Diagram 10">
            <a:extLst>
              <a:ext uri="{FF2B5EF4-FFF2-40B4-BE49-F238E27FC236}">
                <a16:creationId xmlns:a16="http://schemas.microsoft.com/office/drawing/2014/main" id="{BD26F81A-0121-CBEF-2C35-B85FFF20E50D}"/>
              </a:ext>
            </a:extLst>
          </p:cNvPr>
          <p:cNvGraphicFramePr/>
          <p:nvPr>
            <p:extLst>
              <p:ext uri="{D42A27DB-BD31-4B8C-83A1-F6EECF244321}">
                <p14:modId xmlns:p14="http://schemas.microsoft.com/office/powerpoint/2010/main" val="3675870293"/>
              </p:ext>
            </p:extLst>
          </p:nvPr>
        </p:nvGraphicFramePr>
        <p:xfrm>
          <a:off x="1347787" y="1805895"/>
          <a:ext cx="9496426" cy="2540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64358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8C650-FE92-009D-0F1F-9FFC28E2E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065F50-FED6-02B2-A18A-3386BD370D29}"/>
              </a:ext>
            </a:extLst>
          </p:cNvPr>
          <p:cNvSpPr>
            <a:spLocks noGrp="1"/>
          </p:cNvSpPr>
          <p:nvPr>
            <p:ph type="title"/>
          </p:nvPr>
        </p:nvSpPr>
        <p:spPr>
          <a:xfrm>
            <a:off x="326849" y="288389"/>
            <a:ext cx="6680008" cy="1232435"/>
          </a:xfrm>
        </p:spPr>
        <p:txBody>
          <a:bodyPr/>
          <a:lstStyle/>
          <a:p>
            <a:r>
              <a:rPr lang="en-US" sz="2800" dirty="0"/>
              <a:t>Selecting lifetime income products for an advice strategy</a:t>
            </a:r>
            <a:endParaRPr lang="en-AU" sz="2800" dirty="0"/>
          </a:p>
        </p:txBody>
      </p:sp>
      <p:sp>
        <p:nvSpPr>
          <p:cNvPr id="5" name="Content Placeholder 4">
            <a:extLst>
              <a:ext uri="{FF2B5EF4-FFF2-40B4-BE49-F238E27FC236}">
                <a16:creationId xmlns:a16="http://schemas.microsoft.com/office/drawing/2014/main" id="{898B0822-8C3B-B3EC-AFE6-F85A14521E2A}"/>
              </a:ext>
            </a:extLst>
          </p:cNvPr>
          <p:cNvSpPr>
            <a:spLocks noGrp="1"/>
          </p:cNvSpPr>
          <p:nvPr>
            <p:ph idx="1"/>
          </p:nvPr>
        </p:nvSpPr>
        <p:spPr/>
        <p:txBody>
          <a:bodyPr/>
          <a:lstStyle/>
          <a:p>
            <a:pPr lvl="2" indent="0">
              <a:buNone/>
            </a:pPr>
            <a:endParaRPr lang="en-US" sz="1600" dirty="0"/>
          </a:p>
          <a:p>
            <a:pPr lvl="2" indent="0">
              <a:buNone/>
            </a:pPr>
            <a:endParaRPr lang="en-US" sz="1600" dirty="0"/>
          </a:p>
          <a:p>
            <a:endParaRPr lang="en-AU" sz="1600" dirty="0"/>
          </a:p>
        </p:txBody>
      </p:sp>
      <p:sp>
        <p:nvSpPr>
          <p:cNvPr id="4" name="Slide Number Placeholder 3">
            <a:extLst>
              <a:ext uri="{FF2B5EF4-FFF2-40B4-BE49-F238E27FC236}">
                <a16:creationId xmlns:a16="http://schemas.microsoft.com/office/drawing/2014/main" id="{E7876396-C0FC-45BB-1FC2-C784AB1AB9E5}"/>
              </a:ext>
            </a:extLst>
          </p:cNvPr>
          <p:cNvSpPr>
            <a:spLocks noGrp="1"/>
          </p:cNvSpPr>
          <p:nvPr>
            <p:ph type="sldNum" sz="quarter" idx="12"/>
          </p:nvPr>
        </p:nvSpPr>
        <p:spPr/>
        <p:txBody>
          <a:bodyPr/>
          <a:lstStyle/>
          <a:p>
            <a:fld id="{741AFF56-1126-4107-9C02-BC0EFBF16431}" type="slidenum">
              <a:rPr lang="en-GB" smtClean="0"/>
              <a:pPr/>
              <a:t>18</a:t>
            </a:fld>
            <a:endParaRPr lang="en-GB" dirty="0"/>
          </a:p>
        </p:txBody>
      </p:sp>
      <p:sp>
        <p:nvSpPr>
          <p:cNvPr id="10" name="Content Placeholder 9">
            <a:extLst>
              <a:ext uri="{FF2B5EF4-FFF2-40B4-BE49-F238E27FC236}">
                <a16:creationId xmlns:a16="http://schemas.microsoft.com/office/drawing/2014/main" id="{322AE25B-3001-284D-16BF-EF0837167185}"/>
              </a:ext>
            </a:extLst>
          </p:cNvPr>
          <p:cNvSpPr>
            <a:spLocks noGrp="1"/>
          </p:cNvSpPr>
          <p:nvPr>
            <p:ph sz="quarter" idx="13"/>
          </p:nvPr>
        </p:nvSpPr>
        <p:spPr/>
        <p:txBody>
          <a:bodyPr/>
          <a:lstStyle/>
          <a:p>
            <a:pPr marL="285750" indent="-285750">
              <a:buFont typeface="Arial" panose="020B0604020202020204" pitchFamily="34" charset="0"/>
              <a:buChar char="•"/>
            </a:pPr>
            <a:r>
              <a:rPr lang="en-US" sz="1800" dirty="0"/>
              <a:t>To manage the complexity of options available </a:t>
            </a:r>
            <a:r>
              <a:rPr lang="en-AU" sz="1800" dirty="0"/>
              <a:t>for a client’s strategy:</a:t>
            </a:r>
            <a:br>
              <a:rPr lang="en-AU" sz="1800" dirty="0"/>
            </a:br>
            <a:endParaRPr lang="en-US" sz="1800" dirty="0"/>
          </a:p>
          <a:p>
            <a:pPr marL="2690813" lvl="2" indent="-342900">
              <a:buFont typeface="+mj-lt"/>
              <a:buAutoNum type="arabicPeriod"/>
            </a:pPr>
            <a:r>
              <a:rPr lang="en-US" sz="1800" dirty="0"/>
              <a:t>Offer adviser a questionnaire which aims to align client objectives to product options</a:t>
            </a:r>
          </a:p>
          <a:p>
            <a:pPr marL="3046413" lvl="4" indent="-342900">
              <a:spcBef>
                <a:spcPts val="600"/>
              </a:spcBef>
            </a:pPr>
            <a:r>
              <a:rPr lang="en-US" sz="1800" dirty="0"/>
              <a:t>Provide a meaningful starting point for navigating the range of product options</a:t>
            </a:r>
          </a:p>
          <a:p>
            <a:pPr marL="2690813" lvl="3" indent="-342900">
              <a:buFont typeface="+mj-lt"/>
              <a:buAutoNum type="arabicPeriod"/>
            </a:pPr>
            <a:endParaRPr lang="en-US" sz="1800" dirty="0"/>
          </a:p>
          <a:p>
            <a:pPr marL="2690813" lvl="3" indent="-342900">
              <a:buFont typeface="+mj-lt"/>
              <a:buAutoNum type="arabicPeriod"/>
            </a:pPr>
            <a:endParaRPr lang="en-US" sz="1800" dirty="0"/>
          </a:p>
          <a:p>
            <a:pPr marL="2690813" lvl="3" indent="-342900">
              <a:buFont typeface="+mj-lt"/>
              <a:buAutoNum type="arabicPeriod"/>
            </a:pPr>
            <a:endParaRPr lang="en-US" sz="1800" dirty="0"/>
          </a:p>
          <a:p>
            <a:pPr marL="2690813" lvl="2" indent="-342900">
              <a:buFont typeface="+mj-lt"/>
              <a:buAutoNum type="arabicPeriod"/>
            </a:pPr>
            <a:r>
              <a:rPr lang="en-US" sz="1800" dirty="0"/>
              <a:t>Integrate with product providers to provide key information based on product selections</a:t>
            </a:r>
          </a:p>
          <a:p>
            <a:pPr marL="3046413" lvl="4" indent="-342900">
              <a:spcBef>
                <a:spcPts val="600"/>
              </a:spcBef>
            </a:pPr>
            <a:r>
              <a:rPr lang="en-US" sz="1800" dirty="0"/>
              <a:t>PDS</a:t>
            </a:r>
          </a:p>
          <a:p>
            <a:pPr marL="3046413" lvl="4" indent="-342900">
              <a:spcBef>
                <a:spcPts val="600"/>
              </a:spcBef>
            </a:pPr>
            <a:r>
              <a:rPr lang="en-US" sz="1800" dirty="0"/>
              <a:t>Starting payments</a:t>
            </a:r>
          </a:p>
          <a:p>
            <a:pPr marL="3046413" lvl="4" indent="-342900">
              <a:spcBef>
                <a:spcPts val="600"/>
              </a:spcBef>
            </a:pPr>
            <a:r>
              <a:rPr lang="en-US" sz="1800" dirty="0"/>
              <a:t>Fee information</a:t>
            </a:r>
          </a:p>
          <a:p>
            <a:pPr marL="3046413" lvl="4" indent="-342900">
              <a:spcBef>
                <a:spcPts val="600"/>
              </a:spcBef>
            </a:pPr>
            <a:r>
              <a:rPr lang="en-US" sz="1800" dirty="0"/>
              <a:t>Estimates of future payments, withdrawal benefits, and death benefits</a:t>
            </a:r>
          </a:p>
          <a:p>
            <a:pPr marL="698500" lvl="2" indent="-342900">
              <a:spcBef>
                <a:spcPts val="600"/>
              </a:spcBef>
            </a:pPr>
            <a:endParaRPr lang="en-US" sz="1800" dirty="0"/>
          </a:p>
          <a:p>
            <a:endParaRPr lang="en-AU" sz="1600" dirty="0"/>
          </a:p>
        </p:txBody>
      </p:sp>
      <p:pic>
        <p:nvPicPr>
          <p:cNvPr id="12" name="Picture 11" descr="Cartoon checklist and pencil">
            <a:extLst>
              <a:ext uri="{FF2B5EF4-FFF2-40B4-BE49-F238E27FC236}">
                <a16:creationId xmlns:a16="http://schemas.microsoft.com/office/drawing/2014/main" id="{2F5947CB-F85F-2062-C410-3A6782B2A0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48967" y="2140932"/>
            <a:ext cx="1634100" cy="1097911"/>
          </a:xfrm>
          <a:prstGeom prst="rect">
            <a:avLst/>
          </a:prstGeom>
        </p:spPr>
      </p:pic>
      <p:pic>
        <p:nvPicPr>
          <p:cNvPr id="16" name="Picture 15" descr="Pastel workspace setup">
            <a:extLst>
              <a:ext uri="{FF2B5EF4-FFF2-40B4-BE49-F238E27FC236}">
                <a16:creationId xmlns:a16="http://schemas.microsoft.com/office/drawing/2014/main" id="{F20FA2F0-A034-B822-483D-5261935D4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967" y="3619158"/>
            <a:ext cx="1634100" cy="1097911"/>
          </a:xfrm>
          <a:prstGeom prst="rect">
            <a:avLst/>
          </a:prstGeom>
        </p:spPr>
      </p:pic>
    </p:spTree>
    <p:extLst>
      <p:ext uri="{BB962C8B-B14F-4D97-AF65-F5344CB8AC3E}">
        <p14:creationId xmlns:p14="http://schemas.microsoft.com/office/powerpoint/2010/main" val="1279405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84EE2-EE7D-4E4F-0506-C668D0EE4A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D799DE-3B22-0D1E-281D-DE46B661AA69}"/>
              </a:ext>
            </a:extLst>
          </p:cNvPr>
          <p:cNvSpPr>
            <a:spLocks noGrp="1"/>
          </p:cNvSpPr>
          <p:nvPr>
            <p:ph type="title"/>
          </p:nvPr>
        </p:nvSpPr>
        <p:spPr>
          <a:xfrm>
            <a:off x="326849" y="288389"/>
            <a:ext cx="4808678" cy="1232435"/>
          </a:xfrm>
        </p:spPr>
        <p:txBody>
          <a:bodyPr/>
          <a:lstStyle/>
          <a:p>
            <a:r>
              <a:rPr lang="en-US" sz="2800" dirty="0"/>
              <a:t>Case study: Mark lifetime product assessment</a:t>
            </a:r>
            <a:endParaRPr lang="en-AU" sz="2800" dirty="0"/>
          </a:p>
        </p:txBody>
      </p:sp>
      <p:sp>
        <p:nvSpPr>
          <p:cNvPr id="4" name="Slide Number Placeholder 3">
            <a:extLst>
              <a:ext uri="{FF2B5EF4-FFF2-40B4-BE49-F238E27FC236}">
                <a16:creationId xmlns:a16="http://schemas.microsoft.com/office/drawing/2014/main" id="{AC128EC4-2FAE-097D-E431-192F7E121B10}"/>
              </a:ext>
            </a:extLst>
          </p:cNvPr>
          <p:cNvSpPr>
            <a:spLocks noGrp="1"/>
          </p:cNvSpPr>
          <p:nvPr>
            <p:ph type="sldNum" sz="quarter" idx="12"/>
          </p:nvPr>
        </p:nvSpPr>
        <p:spPr/>
        <p:txBody>
          <a:bodyPr/>
          <a:lstStyle/>
          <a:p>
            <a:fld id="{741AFF56-1126-4107-9C02-BC0EFBF16431}" type="slidenum">
              <a:rPr lang="en-GB" smtClean="0"/>
              <a:pPr/>
              <a:t>19</a:t>
            </a:fld>
            <a:endParaRPr lang="en-GB" dirty="0"/>
          </a:p>
        </p:txBody>
      </p:sp>
      <p:graphicFrame>
        <p:nvGraphicFramePr>
          <p:cNvPr id="6" name="Table 5">
            <a:extLst>
              <a:ext uri="{FF2B5EF4-FFF2-40B4-BE49-F238E27FC236}">
                <a16:creationId xmlns:a16="http://schemas.microsoft.com/office/drawing/2014/main" id="{86762778-B5AF-2DE3-2C49-D904ED585C01}"/>
              </a:ext>
            </a:extLst>
          </p:cNvPr>
          <p:cNvGraphicFramePr>
            <a:graphicFrameLocks noGrp="1"/>
          </p:cNvGraphicFramePr>
          <p:nvPr>
            <p:extLst>
              <p:ext uri="{D42A27DB-BD31-4B8C-83A1-F6EECF244321}">
                <p14:modId xmlns:p14="http://schemas.microsoft.com/office/powerpoint/2010/main" val="4248314127"/>
              </p:ext>
            </p:extLst>
          </p:nvPr>
        </p:nvGraphicFramePr>
        <p:xfrm>
          <a:off x="5161102" y="159477"/>
          <a:ext cx="4375563" cy="6550786"/>
        </p:xfrm>
        <a:graphic>
          <a:graphicData uri="http://schemas.openxmlformats.org/drawingml/2006/table">
            <a:tbl>
              <a:tblPr>
                <a:tableStyleId>{5C22544A-7EE6-4342-B048-85BDC9FD1C3A}</a:tableStyleId>
              </a:tblPr>
              <a:tblGrid>
                <a:gridCol w="3472535">
                  <a:extLst>
                    <a:ext uri="{9D8B030D-6E8A-4147-A177-3AD203B41FA5}">
                      <a16:colId xmlns:a16="http://schemas.microsoft.com/office/drawing/2014/main" val="278443476"/>
                    </a:ext>
                  </a:extLst>
                </a:gridCol>
                <a:gridCol w="903028">
                  <a:extLst>
                    <a:ext uri="{9D8B030D-6E8A-4147-A177-3AD203B41FA5}">
                      <a16:colId xmlns:a16="http://schemas.microsoft.com/office/drawing/2014/main" val="855023156"/>
                    </a:ext>
                  </a:extLst>
                </a:gridCol>
              </a:tblGrid>
              <a:tr h="430953">
                <a:tc gridSpan="2">
                  <a:txBody>
                    <a:bodyPr/>
                    <a:lstStyle/>
                    <a:p>
                      <a:pPr marL="85725" indent="0" algn="l" fontAlgn="ctr"/>
                      <a:r>
                        <a:rPr lang="en-US" sz="1600" b="1" i="0" u="none" strike="noStrike" dirty="0">
                          <a:solidFill>
                            <a:srgbClr val="000000"/>
                          </a:solidFill>
                          <a:effectLst/>
                          <a:latin typeface="+mn-lt"/>
                        </a:rPr>
                        <a:t>Lifetime income questionnaire</a:t>
                      </a:r>
                    </a:p>
                  </a:txBody>
                  <a:tcPr marL="45720" marR="4572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hMerge="1">
                  <a:txBody>
                    <a:bodyPr/>
                    <a:lstStyle/>
                    <a:p>
                      <a:pPr algn="ctr" fontAlgn="ctr"/>
                      <a:endParaRPr lang="en-AU" sz="1600" b="1" i="0" u="none" strike="noStrike" dirty="0">
                        <a:solidFill>
                          <a:srgbClr val="000000"/>
                        </a:solidFill>
                        <a:effectLst/>
                        <a:latin typeface="Aptos Narrow" panose="020B0004020202020204" pitchFamily="34" charset="0"/>
                      </a:endParaRPr>
                    </a:p>
                  </a:txBody>
                  <a:tcPr marL="45720" marR="4572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69675307"/>
                  </a:ext>
                </a:extLst>
              </a:tr>
              <a:tr h="790703">
                <a:tc>
                  <a:txBody>
                    <a:bodyPr/>
                    <a:lstStyle/>
                    <a:p>
                      <a:pPr marL="85725" indent="0" algn="l" fontAlgn="ctr"/>
                      <a:r>
                        <a:rPr lang="en-US" sz="1400" u="none" strike="noStrike" dirty="0">
                          <a:effectLst/>
                          <a:latin typeface="+mn-lt"/>
                        </a:rPr>
                        <a:t>Would your client consider deferring commencement of lifetime income in </a:t>
                      </a:r>
                      <a:br>
                        <a:rPr lang="en-US" sz="1400" u="none" strike="noStrike" dirty="0">
                          <a:effectLst/>
                          <a:latin typeface="+mn-lt"/>
                        </a:rPr>
                      </a:br>
                      <a:r>
                        <a:rPr lang="en-US" sz="1400" u="none" strike="noStrike" dirty="0">
                          <a:effectLst/>
                          <a:latin typeface="+mn-lt"/>
                        </a:rPr>
                        <a:t>exchange for a higher initial payment?</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Not </a:t>
                      </a:r>
                      <a:br>
                        <a:rPr lang="en-AU" sz="1400" u="none" strike="noStrike" dirty="0">
                          <a:effectLst/>
                          <a:latin typeface="+mn-lt"/>
                        </a:rPr>
                      </a:br>
                      <a:r>
                        <a:rPr lang="en-AU" sz="1400" u="none" strike="noStrike" dirty="0">
                          <a:effectLst/>
                          <a:latin typeface="+mn-lt"/>
                        </a:rPr>
                        <a:t>sure</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18080591"/>
                  </a:ext>
                </a:extLst>
              </a:tr>
              <a:tr h="545039">
                <a:tc>
                  <a:txBody>
                    <a:bodyPr/>
                    <a:lstStyle/>
                    <a:p>
                      <a:pPr marL="85725" indent="0" algn="l" fontAlgn="t"/>
                      <a:r>
                        <a:rPr lang="en-US" sz="1400" u="none" strike="noStrike" dirty="0">
                          <a:effectLst/>
                          <a:latin typeface="+mn-lt"/>
                        </a:rPr>
                        <a:t>If income was deferred, how long might be preferred (in years)?</a:t>
                      </a:r>
                      <a:endParaRPr lang="en-US" sz="1400" b="0"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t"/>
                      <a:endParaRPr lang="en-AU" sz="1400" b="1"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36827396"/>
                  </a:ext>
                </a:extLst>
              </a:tr>
              <a:tr h="769466">
                <a:tc>
                  <a:txBody>
                    <a:bodyPr/>
                    <a:lstStyle/>
                    <a:p>
                      <a:pPr marL="85725" indent="0" algn="l" fontAlgn="ctr"/>
                      <a:r>
                        <a:rPr lang="en-US" sz="1400" u="none" strike="noStrike" dirty="0">
                          <a:effectLst/>
                          <a:latin typeface="+mn-lt"/>
                        </a:rPr>
                        <a:t>Would your client consider higher lifetime income in exchange for no access to capital or death benefit?</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No</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57915769"/>
                  </a:ext>
                </a:extLst>
              </a:tr>
              <a:tr h="769466">
                <a:tc>
                  <a:txBody>
                    <a:bodyPr/>
                    <a:lstStyle/>
                    <a:p>
                      <a:pPr marL="85725" indent="0" algn="l" fontAlgn="ctr"/>
                      <a:r>
                        <a:rPr lang="en-US" sz="1400" u="none" strike="noStrike" dirty="0">
                          <a:effectLst/>
                          <a:latin typeface="+mn-lt"/>
                        </a:rPr>
                        <a:t>Is Age Pension planning a focus for this client?</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Not </a:t>
                      </a:r>
                      <a:br>
                        <a:rPr lang="en-AU" sz="1400" u="none" strike="noStrike" dirty="0">
                          <a:effectLst/>
                          <a:latin typeface="+mn-lt"/>
                        </a:rPr>
                      </a:br>
                      <a:r>
                        <a:rPr lang="en-AU" sz="1400" u="none" strike="noStrike" dirty="0">
                          <a:effectLst/>
                          <a:latin typeface="+mn-lt"/>
                        </a:rPr>
                        <a:t>sure</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05757811"/>
                  </a:ext>
                </a:extLst>
              </a:tr>
              <a:tr h="680805">
                <a:tc>
                  <a:txBody>
                    <a:bodyPr/>
                    <a:lstStyle/>
                    <a:p>
                      <a:pPr marL="85725" indent="0" algn="l" fontAlgn="ctr"/>
                      <a:r>
                        <a:rPr lang="en-US" sz="1400" u="none" strike="noStrike" dirty="0">
                          <a:effectLst/>
                          <a:latin typeface="+mn-lt"/>
                        </a:rPr>
                        <a:t>What is your clients target superannuation risk profile? (% growth)</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60%</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0431243"/>
                  </a:ext>
                </a:extLst>
              </a:tr>
              <a:tr h="719769">
                <a:tc>
                  <a:txBody>
                    <a:bodyPr/>
                    <a:lstStyle/>
                    <a:p>
                      <a:pPr marL="85725" indent="0" algn="l" fontAlgn="ctr"/>
                      <a:r>
                        <a:rPr lang="en-US" sz="1400" u="none" strike="noStrike" dirty="0">
                          <a:effectLst/>
                          <a:latin typeface="+mn-lt"/>
                        </a:rPr>
                        <a:t>Would your client prefer for lifetime income to keep pace with the cost of living over time?</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Not </a:t>
                      </a:r>
                      <a:br>
                        <a:rPr lang="en-AU" sz="1400" u="none" strike="noStrike" dirty="0">
                          <a:effectLst/>
                          <a:latin typeface="+mn-lt"/>
                        </a:rPr>
                      </a:br>
                      <a:r>
                        <a:rPr lang="en-AU" sz="1400" u="none" strike="noStrike" dirty="0">
                          <a:effectLst/>
                          <a:latin typeface="+mn-lt"/>
                        </a:rPr>
                        <a:t>sure</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63679209"/>
                  </a:ext>
                </a:extLst>
              </a:tr>
              <a:tr h="320611">
                <a:tc>
                  <a:txBody>
                    <a:bodyPr/>
                    <a:lstStyle/>
                    <a:p>
                      <a:pPr marL="85725" indent="0" algn="l" fontAlgn="t"/>
                      <a:r>
                        <a:rPr lang="en-US" sz="1400" u="none" strike="noStrike" dirty="0">
                          <a:effectLst/>
                          <a:latin typeface="+mn-lt"/>
                        </a:rPr>
                        <a:t>What level of inflation protection is desired?</a:t>
                      </a:r>
                      <a:endParaRPr lang="en-US" sz="1400" b="0"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t"/>
                      <a:endParaRPr lang="en-AU" sz="1400" b="1"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38069518"/>
                  </a:ext>
                </a:extLst>
              </a:tr>
              <a:tr h="769466">
                <a:tc>
                  <a:txBody>
                    <a:bodyPr/>
                    <a:lstStyle/>
                    <a:p>
                      <a:pPr marL="85725" indent="0" algn="l" fontAlgn="ctr"/>
                      <a:r>
                        <a:rPr lang="en-US" sz="1400" u="none" strike="noStrike" dirty="0">
                          <a:effectLst/>
                          <a:latin typeface="+mn-lt"/>
                        </a:rPr>
                        <a:t>Would your client be comfortable with lifetime income which could fluctuate based on market outcomes?</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Not </a:t>
                      </a:r>
                      <a:br>
                        <a:rPr lang="en-AU" sz="1400" u="none" strike="noStrike" dirty="0">
                          <a:effectLst/>
                          <a:latin typeface="+mn-lt"/>
                        </a:rPr>
                      </a:br>
                      <a:r>
                        <a:rPr lang="en-AU" sz="1400" u="none" strike="noStrike" dirty="0">
                          <a:effectLst/>
                          <a:latin typeface="+mn-lt"/>
                        </a:rPr>
                        <a:t>sure</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87766036"/>
                  </a:ext>
                </a:extLst>
              </a:tr>
              <a:tr h="742757">
                <a:tc>
                  <a:txBody>
                    <a:bodyPr/>
                    <a:lstStyle/>
                    <a:p>
                      <a:pPr marL="85725" indent="0" algn="l" fontAlgn="ctr"/>
                      <a:r>
                        <a:rPr lang="en-US" sz="1400" u="none" strike="noStrike" dirty="0">
                          <a:effectLst/>
                          <a:latin typeface="+mn-lt"/>
                        </a:rPr>
                        <a:t>Would your client prefer lifetime income to continue to their spouse after their death?</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Not </a:t>
                      </a:r>
                      <a:br>
                        <a:rPr lang="en-AU" sz="1400" u="none" strike="noStrike" dirty="0">
                          <a:effectLst/>
                          <a:latin typeface="+mn-lt"/>
                        </a:rPr>
                      </a:br>
                      <a:r>
                        <a:rPr lang="en-AU" sz="1400" u="none" strike="noStrike" dirty="0">
                          <a:effectLst/>
                          <a:latin typeface="+mn-lt"/>
                        </a:rPr>
                        <a:t>sure</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20925653"/>
                  </a:ext>
                </a:extLst>
              </a:tr>
            </a:tbl>
          </a:graphicData>
        </a:graphic>
      </p:graphicFrame>
      <p:sp>
        <p:nvSpPr>
          <p:cNvPr id="5" name="Content Placeholder 4">
            <a:extLst>
              <a:ext uri="{FF2B5EF4-FFF2-40B4-BE49-F238E27FC236}">
                <a16:creationId xmlns:a16="http://schemas.microsoft.com/office/drawing/2014/main" id="{5F97FA55-3C46-EE83-BF37-EF4421E90308}"/>
              </a:ext>
            </a:extLst>
          </p:cNvPr>
          <p:cNvSpPr>
            <a:spLocks noGrp="1"/>
          </p:cNvSpPr>
          <p:nvPr>
            <p:ph idx="1"/>
          </p:nvPr>
        </p:nvSpPr>
        <p:spPr>
          <a:xfrm>
            <a:off x="352424" y="1493113"/>
            <a:ext cx="4581083" cy="4351338"/>
          </a:xfrm>
        </p:spPr>
        <p:txBody>
          <a:bodyPr/>
          <a:lstStyle/>
          <a:p>
            <a:pPr marL="285750" indent="-285750">
              <a:spcBef>
                <a:spcPts val="0"/>
              </a:spcBef>
              <a:buFont typeface="Arial" panose="020B0604020202020204" pitchFamily="34" charset="0"/>
              <a:buChar char="•"/>
            </a:pPr>
            <a:r>
              <a:rPr lang="en-AU" sz="1600" dirty="0"/>
              <a:t>67-yrs-old, reasonable health, $650k in super invested 60% growth</a:t>
            </a:r>
          </a:p>
          <a:p>
            <a:pPr marL="184150" lvl="1" indent="-285750"/>
            <a:r>
              <a:rPr lang="en-AU" sz="1600" b="1" dirty="0"/>
              <a:t>Product A</a:t>
            </a:r>
          </a:p>
          <a:p>
            <a:pPr marL="627063" lvl="3" indent="-285750"/>
            <a:r>
              <a:rPr lang="en-AU" sz="1600" dirty="0"/>
              <a:t>Option for reversionary or not</a:t>
            </a:r>
          </a:p>
          <a:p>
            <a:pPr marL="627063" lvl="3" indent="-285750"/>
            <a:r>
              <a:rPr lang="en-AU" sz="1600" dirty="0"/>
              <a:t>Voluntary and death benefit is max CAS, choice of no capital access for higher start payment</a:t>
            </a:r>
          </a:p>
          <a:p>
            <a:pPr marL="627063" lvl="3" indent="-285750"/>
            <a:r>
              <a:rPr lang="en-AU" sz="1600" dirty="0"/>
              <a:t>Income is immediate</a:t>
            </a:r>
          </a:p>
          <a:p>
            <a:pPr marL="627063" lvl="3" indent="-285750"/>
            <a:r>
              <a:rPr lang="en-AU" sz="1600" dirty="0"/>
              <a:t>Income indexes with CPI, or no indexation</a:t>
            </a:r>
          </a:p>
          <a:p>
            <a:pPr marL="184150" lvl="1" indent="-285750"/>
            <a:endParaRPr lang="en-AU" sz="1200" b="1" dirty="0"/>
          </a:p>
          <a:p>
            <a:pPr marL="184150" lvl="1" indent="-285750"/>
            <a:r>
              <a:rPr lang="en-AU" sz="1600" b="1" dirty="0"/>
              <a:t>Product B</a:t>
            </a:r>
          </a:p>
          <a:p>
            <a:pPr marL="542925" lvl="3" indent="-285750"/>
            <a:r>
              <a:rPr lang="en-AU" sz="1600" dirty="0"/>
              <a:t>Option for reversionary or not</a:t>
            </a:r>
          </a:p>
          <a:p>
            <a:pPr marL="541338" lvl="2" indent="-285750"/>
            <a:r>
              <a:rPr lang="en-AU" sz="1600" dirty="0"/>
              <a:t>Voluntary and death benefit is an account balance, option to be subject to CAS</a:t>
            </a:r>
          </a:p>
          <a:p>
            <a:pPr marL="541338" lvl="2" indent="-285750"/>
            <a:r>
              <a:rPr lang="en-AU" sz="1600" dirty="0"/>
              <a:t>Account balance can be in a balanced or conservative investment mix</a:t>
            </a:r>
          </a:p>
          <a:p>
            <a:pPr marL="541338" lvl="2" indent="-285750"/>
            <a:r>
              <a:rPr lang="en-AU" sz="1600" dirty="0"/>
              <a:t>Income is immediate or deferred</a:t>
            </a:r>
          </a:p>
          <a:p>
            <a:pPr marL="541338" lvl="2" indent="-285750"/>
            <a:r>
              <a:rPr lang="en-AU" sz="1600" dirty="0"/>
              <a:t>Income indexes with investment returns or nil</a:t>
            </a:r>
          </a:p>
          <a:p>
            <a:endParaRPr lang="en-AU" dirty="0"/>
          </a:p>
        </p:txBody>
      </p:sp>
      <p:graphicFrame>
        <p:nvGraphicFramePr>
          <p:cNvPr id="8" name="Table 7">
            <a:extLst>
              <a:ext uri="{FF2B5EF4-FFF2-40B4-BE49-F238E27FC236}">
                <a16:creationId xmlns:a16="http://schemas.microsoft.com/office/drawing/2014/main" id="{6DBA3825-E056-4BFA-0000-4C5601AAA365}"/>
              </a:ext>
            </a:extLst>
          </p:cNvPr>
          <p:cNvGraphicFramePr>
            <a:graphicFrameLocks noGrp="1"/>
          </p:cNvGraphicFramePr>
          <p:nvPr>
            <p:extLst>
              <p:ext uri="{D42A27DB-BD31-4B8C-83A1-F6EECF244321}">
                <p14:modId xmlns:p14="http://schemas.microsoft.com/office/powerpoint/2010/main" val="2623943553"/>
              </p:ext>
            </p:extLst>
          </p:nvPr>
        </p:nvGraphicFramePr>
        <p:xfrm>
          <a:off x="9536665" y="159477"/>
          <a:ext cx="2496220" cy="6539035"/>
        </p:xfrm>
        <a:graphic>
          <a:graphicData uri="http://schemas.openxmlformats.org/drawingml/2006/table">
            <a:tbl>
              <a:tblPr>
                <a:tableStyleId>{5C22544A-7EE6-4342-B048-85BDC9FD1C3A}</a:tableStyleId>
              </a:tblPr>
              <a:tblGrid>
                <a:gridCol w="1248110">
                  <a:extLst>
                    <a:ext uri="{9D8B030D-6E8A-4147-A177-3AD203B41FA5}">
                      <a16:colId xmlns:a16="http://schemas.microsoft.com/office/drawing/2014/main" val="3891767483"/>
                    </a:ext>
                  </a:extLst>
                </a:gridCol>
                <a:gridCol w="1248110">
                  <a:extLst>
                    <a:ext uri="{9D8B030D-6E8A-4147-A177-3AD203B41FA5}">
                      <a16:colId xmlns:a16="http://schemas.microsoft.com/office/drawing/2014/main" val="4287024718"/>
                    </a:ext>
                  </a:extLst>
                </a:gridCol>
              </a:tblGrid>
              <a:tr h="430953">
                <a:tc>
                  <a:txBody>
                    <a:bodyPr/>
                    <a:lstStyle/>
                    <a:p>
                      <a:pPr algn="ctr" fontAlgn="ctr"/>
                      <a:r>
                        <a:rPr lang="en-US" sz="1600" b="1" i="0" u="none" strike="noStrike" dirty="0">
                          <a:solidFill>
                            <a:srgbClr val="000000"/>
                          </a:solidFill>
                          <a:effectLst/>
                          <a:latin typeface="Aptos Narrow" panose="020B0004020202020204" pitchFamily="34" charset="0"/>
                        </a:rPr>
                        <a:t>Product A</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5000"/>
                        <a:lumOff val="75000"/>
                      </a:schemeClr>
                    </a:solidFill>
                  </a:tcPr>
                </a:tc>
                <a:tc>
                  <a:txBody>
                    <a:bodyPr/>
                    <a:lstStyle/>
                    <a:p>
                      <a:pPr algn="ctr" fontAlgn="ctr"/>
                      <a:r>
                        <a:rPr lang="en-US" sz="1600" b="1" i="0" u="none" strike="noStrike" dirty="0">
                          <a:solidFill>
                            <a:srgbClr val="000000"/>
                          </a:solidFill>
                          <a:effectLst/>
                          <a:latin typeface="Aptos Narrow" panose="020B0004020202020204" pitchFamily="34" charset="0"/>
                        </a:rPr>
                        <a:t>Product B</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2478151237"/>
                  </a:ext>
                </a:extLst>
              </a:tr>
              <a:tr h="790703">
                <a:tc>
                  <a:txBody>
                    <a:bodyPr/>
                    <a:lstStyle/>
                    <a:p>
                      <a:pPr algn="ctr" fontAlgn="ctr"/>
                      <a:r>
                        <a:rPr lang="en-US" sz="1400" b="0" i="0" u="none" strike="noStrike" dirty="0">
                          <a:solidFill>
                            <a:srgbClr val="000000"/>
                          </a:solidFill>
                          <a:effectLst/>
                          <a:latin typeface="+mn-lt"/>
                        </a:rPr>
                        <a:t>No option - Immediate payments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Immediate payments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98187746"/>
                  </a:ext>
                </a:extLst>
              </a:tr>
              <a:tr h="545039">
                <a:tc>
                  <a:txBody>
                    <a:bodyPr/>
                    <a:lstStyle/>
                    <a:p>
                      <a:pPr algn="ctr" fontAlgn="t"/>
                      <a:endParaRPr lang="en-AU" sz="1400" b="1"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endParaRPr lang="en-AU" sz="1400" b="1"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01680570"/>
                  </a:ext>
                </a:extLst>
              </a:tr>
              <a:tr h="769466">
                <a:tc>
                  <a:txBody>
                    <a:bodyPr/>
                    <a:lstStyle/>
                    <a:p>
                      <a:pPr algn="ctr" fontAlgn="ctr"/>
                      <a:r>
                        <a:rPr lang="en-US" sz="1400" b="0" i="0" u="none" strike="noStrike" dirty="0">
                          <a:solidFill>
                            <a:srgbClr val="000000"/>
                          </a:solidFill>
                          <a:effectLst/>
                          <a:latin typeface="+mn-lt"/>
                        </a:rPr>
                        <a:t>Max of CAS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No option - Account balance</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56338665"/>
                  </a:ext>
                </a:extLst>
              </a:tr>
              <a:tr h="769466">
                <a:tc>
                  <a:txBody>
                    <a:bodyPr/>
                    <a:lstStyle/>
                    <a:p>
                      <a:pPr algn="ctr" fontAlgn="ctr"/>
                      <a:r>
                        <a:rPr lang="en-US" sz="1400" b="0" i="0" u="none" strike="noStrike" dirty="0">
                          <a:solidFill>
                            <a:srgbClr val="000000"/>
                          </a:solidFill>
                          <a:effectLst/>
                          <a:latin typeface="+mn-lt"/>
                        </a:rPr>
                        <a:t>No option – concessional treatment</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Max of CAS – concessional treatment</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65447798"/>
                  </a:ext>
                </a:extLst>
              </a:tr>
              <a:tr h="680805">
                <a:tc>
                  <a:txBody>
                    <a:bodyPr/>
                    <a:lstStyle/>
                    <a:p>
                      <a:pPr algn="ctr" fontAlgn="ct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Balanced investment</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94388311"/>
                  </a:ext>
                </a:extLst>
              </a:tr>
              <a:tr h="1809846">
                <a:tc>
                  <a:txBody>
                    <a:bodyPr/>
                    <a:lstStyle/>
                    <a:p>
                      <a:pPr algn="ctr" fontAlgn="ctr"/>
                      <a:r>
                        <a:rPr lang="en-US" sz="1400" b="0" i="0" u="none" strike="noStrike" dirty="0">
                          <a:solidFill>
                            <a:srgbClr val="000000"/>
                          </a:solidFill>
                          <a:effectLst/>
                          <a:latin typeface="+mn-lt"/>
                        </a:rPr>
                        <a:t>CPI</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Balanced</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17557701"/>
                  </a:ext>
                </a:extLst>
              </a:tr>
              <a:tr h="742757">
                <a:tc>
                  <a:txBody>
                    <a:bodyPr/>
                    <a:lstStyle/>
                    <a:p>
                      <a:pPr algn="ctr" fontAlgn="ctr"/>
                      <a:r>
                        <a:rPr lang="en-US" sz="1400" b="0" i="0" u="none" strike="noStrike" dirty="0">
                          <a:solidFill>
                            <a:srgbClr val="000000"/>
                          </a:solidFill>
                          <a:effectLst/>
                          <a:latin typeface="+mn-lt"/>
                        </a:rPr>
                        <a:t>No reversion</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No reversion</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25381414"/>
                  </a:ext>
                </a:extLst>
              </a:tr>
            </a:tbl>
          </a:graphicData>
        </a:graphic>
      </p:graphicFrame>
    </p:spTree>
    <p:extLst>
      <p:ext uri="{BB962C8B-B14F-4D97-AF65-F5344CB8AC3E}">
        <p14:creationId xmlns:p14="http://schemas.microsoft.com/office/powerpoint/2010/main" val="413665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5A44284-6BB0-93B6-7A8D-9F6D1979A79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16B8A8B-F6BB-6DF9-9FFB-5142B212C8F8}"/>
              </a:ext>
            </a:extLst>
          </p:cNvPr>
          <p:cNvSpPr>
            <a:spLocks noGrp="1"/>
          </p:cNvSpPr>
          <p:nvPr>
            <p:ph type="sldNum" sz="quarter" idx="12"/>
          </p:nvPr>
        </p:nvSpPr>
        <p:spPr/>
        <p:txBody>
          <a:bodyPr/>
          <a:lstStyle/>
          <a:p>
            <a:fld id="{4B855E6E-EAF2-3D4E-B5EF-BF6F0BBF101F}" type="slidenum">
              <a:rPr lang="en-US" smtClean="0"/>
              <a:pPr/>
              <a:t>2</a:t>
            </a:fld>
            <a:r>
              <a:rPr lang="en-US"/>
              <a:t>    |</a:t>
            </a:r>
          </a:p>
        </p:txBody>
      </p:sp>
      <p:pic>
        <p:nvPicPr>
          <p:cNvPr id="5122" name="Picture 2">
            <a:extLst>
              <a:ext uri="{FF2B5EF4-FFF2-40B4-BE49-F238E27FC236}">
                <a16:creationId xmlns:a16="http://schemas.microsoft.com/office/drawing/2014/main" id="{68E2B0D1-D37A-8058-AD98-3430868BA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040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07971-4C05-E004-77EE-92A73B5DEE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46455E-D10B-4BFB-D52F-1142F71FFD51}"/>
              </a:ext>
            </a:extLst>
          </p:cNvPr>
          <p:cNvSpPr>
            <a:spLocks noGrp="1"/>
          </p:cNvSpPr>
          <p:nvPr>
            <p:ph type="title"/>
          </p:nvPr>
        </p:nvSpPr>
        <p:spPr>
          <a:xfrm>
            <a:off x="326848" y="288389"/>
            <a:ext cx="8723023" cy="1232435"/>
          </a:xfrm>
        </p:spPr>
        <p:txBody>
          <a:bodyPr/>
          <a:lstStyle/>
          <a:p>
            <a:r>
              <a:rPr lang="en-US" sz="2800" dirty="0"/>
              <a:t>Lifetime income payment profiles</a:t>
            </a:r>
            <a:endParaRPr lang="en-AU" sz="2800" dirty="0"/>
          </a:p>
        </p:txBody>
      </p:sp>
      <p:sp>
        <p:nvSpPr>
          <p:cNvPr id="5" name="Content Placeholder 4">
            <a:extLst>
              <a:ext uri="{FF2B5EF4-FFF2-40B4-BE49-F238E27FC236}">
                <a16:creationId xmlns:a16="http://schemas.microsoft.com/office/drawing/2014/main" id="{AEA7DC0A-2518-B16A-420D-4D6EB1D64616}"/>
              </a:ext>
            </a:extLst>
          </p:cNvPr>
          <p:cNvSpPr>
            <a:spLocks noGrp="1"/>
          </p:cNvSpPr>
          <p:nvPr>
            <p:ph idx="1"/>
          </p:nvPr>
        </p:nvSpPr>
        <p:spPr/>
        <p:txBody>
          <a:bodyPr/>
          <a:lstStyle/>
          <a:p>
            <a:pPr lvl="2" indent="0">
              <a:buNone/>
            </a:pPr>
            <a:endParaRPr lang="en-US" sz="1600" dirty="0"/>
          </a:p>
          <a:p>
            <a:pPr lvl="2" indent="0">
              <a:buNone/>
            </a:pPr>
            <a:endParaRPr lang="en-US" sz="1600" dirty="0"/>
          </a:p>
          <a:p>
            <a:endParaRPr lang="en-AU" sz="1600" dirty="0"/>
          </a:p>
        </p:txBody>
      </p:sp>
      <p:sp>
        <p:nvSpPr>
          <p:cNvPr id="4" name="Slide Number Placeholder 3">
            <a:extLst>
              <a:ext uri="{FF2B5EF4-FFF2-40B4-BE49-F238E27FC236}">
                <a16:creationId xmlns:a16="http://schemas.microsoft.com/office/drawing/2014/main" id="{468B065D-7C99-17C9-F45F-FD3A286B91EE}"/>
              </a:ext>
            </a:extLst>
          </p:cNvPr>
          <p:cNvSpPr>
            <a:spLocks noGrp="1"/>
          </p:cNvSpPr>
          <p:nvPr>
            <p:ph type="sldNum" sz="quarter" idx="12"/>
          </p:nvPr>
        </p:nvSpPr>
        <p:spPr/>
        <p:txBody>
          <a:bodyPr/>
          <a:lstStyle/>
          <a:p>
            <a:fld id="{741AFF56-1126-4107-9C02-BC0EFBF16431}" type="slidenum">
              <a:rPr lang="en-GB" smtClean="0"/>
              <a:pPr/>
              <a:t>20</a:t>
            </a:fld>
            <a:endParaRPr lang="en-GB" dirty="0"/>
          </a:p>
        </p:txBody>
      </p:sp>
      <p:sp>
        <p:nvSpPr>
          <p:cNvPr id="10" name="Content Placeholder 9">
            <a:extLst>
              <a:ext uri="{FF2B5EF4-FFF2-40B4-BE49-F238E27FC236}">
                <a16:creationId xmlns:a16="http://schemas.microsoft.com/office/drawing/2014/main" id="{9119F520-764F-ACE8-2E7A-08AACEAA4595}"/>
              </a:ext>
            </a:extLst>
          </p:cNvPr>
          <p:cNvSpPr>
            <a:spLocks noGrp="1"/>
          </p:cNvSpPr>
          <p:nvPr>
            <p:ph sz="quarter" idx="13"/>
          </p:nvPr>
        </p:nvSpPr>
        <p:spPr/>
        <p:txBody>
          <a:bodyPr/>
          <a:lstStyle/>
          <a:p>
            <a:pPr marL="285750" indent="-285750">
              <a:buFont typeface="Arial" panose="020B0604020202020204" pitchFamily="34" charset="0"/>
              <a:buChar char="•"/>
            </a:pPr>
            <a:r>
              <a:rPr lang="en-US" sz="1800" dirty="0"/>
              <a:t>Key flexibility / complexity is variety of indexation options</a:t>
            </a:r>
            <a:r>
              <a:rPr lang="en-AU" sz="1800" dirty="0"/>
              <a:t>:</a:t>
            </a:r>
          </a:p>
          <a:p>
            <a:pPr marL="641350" lvl="2" indent="-285750"/>
            <a:r>
              <a:rPr lang="en-AU" sz="1600" dirty="0"/>
              <a:t>Nil, inflation, partial inflation, investment linked, investment linked </a:t>
            </a:r>
            <a:br>
              <a:rPr lang="en-AU" sz="1600" dirty="0"/>
            </a:br>
            <a:r>
              <a:rPr lang="en-AU" sz="1600" dirty="0"/>
              <a:t>with protection…</a:t>
            </a:r>
          </a:p>
          <a:p>
            <a:pPr marL="641350" lvl="2" indent="-285750"/>
            <a:r>
              <a:rPr lang="en-AU" sz="1600" dirty="0"/>
              <a:t>Payment boosts – trade off higher initial start payment for lower </a:t>
            </a:r>
            <a:br>
              <a:rPr lang="en-AU" sz="1600" dirty="0"/>
            </a:br>
            <a:r>
              <a:rPr lang="en-AU" sz="1600" dirty="0"/>
              <a:t>future indexation</a:t>
            </a:r>
          </a:p>
          <a:p>
            <a:pPr lvl="2" indent="0">
              <a:buNone/>
            </a:pPr>
            <a:endParaRPr lang="en-AU" sz="1800" dirty="0"/>
          </a:p>
          <a:p>
            <a:pPr marL="290512" lvl="1" indent="-285750">
              <a:buFont typeface="Arial" panose="020B0604020202020204" pitchFamily="34" charset="0"/>
              <a:buChar char="•"/>
            </a:pPr>
            <a:r>
              <a:rPr lang="en-AU" sz="1800" dirty="0"/>
              <a:t>Much flexibility to create different payment profiles:</a:t>
            </a:r>
          </a:p>
          <a:p>
            <a:pPr marL="641350" lvl="2" indent="-285750"/>
            <a:endParaRPr lang="en-US" sz="1800" dirty="0"/>
          </a:p>
          <a:p>
            <a:endParaRPr lang="en-AU" sz="1600" dirty="0"/>
          </a:p>
        </p:txBody>
      </p:sp>
      <p:graphicFrame>
        <p:nvGraphicFramePr>
          <p:cNvPr id="6" name="Table 5">
            <a:extLst>
              <a:ext uri="{FF2B5EF4-FFF2-40B4-BE49-F238E27FC236}">
                <a16:creationId xmlns:a16="http://schemas.microsoft.com/office/drawing/2014/main" id="{2F179045-FC6B-FFC3-362C-6237F4CF4E55}"/>
              </a:ext>
            </a:extLst>
          </p:cNvPr>
          <p:cNvGraphicFramePr>
            <a:graphicFrameLocks noGrp="1"/>
          </p:cNvGraphicFramePr>
          <p:nvPr>
            <p:extLst>
              <p:ext uri="{D42A27DB-BD31-4B8C-83A1-F6EECF244321}">
                <p14:modId xmlns:p14="http://schemas.microsoft.com/office/powerpoint/2010/main" val="2118576908"/>
              </p:ext>
            </p:extLst>
          </p:nvPr>
        </p:nvGraphicFramePr>
        <p:xfrm>
          <a:off x="6839792" y="304974"/>
          <a:ext cx="5066635" cy="2521199"/>
        </p:xfrm>
        <a:graphic>
          <a:graphicData uri="http://schemas.openxmlformats.org/drawingml/2006/table">
            <a:tbl>
              <a:tblPr>
                <a:tableStyleId>{5C22544A-7EE6-4342-B048-85BDC9FD1C3A}</a:tableStyleId>
              </a:tblPr>
              <a:tblGrid>
                <a:gridCol w="3441892">
                  <a:extLst>
                    <a:ext uri="{9D8B030D-6E8A-4147-A177-3AD203B41FA5}">
                      <a16:colId xmlns:a16="http://schemas.microsoft.com/office/drawing/2014/main" val="1887923670"/>
                    </a:ext>
                  </a:extLst>
                </a:gridCol>
                <a:gridCol w="1624743">
                  <a:extLst>
                    <a:ext uri="{9D8B030D-6E8A-4147-A177-3AD203B41FA5}">
                      <a16:colId xmlns:a16="http://schemas.microsoft.com/office/drawing/2014/main" val="1477224041"/>
                    </a:ext>
                  </a:extLst>
                </a:gridCol>
              </a:tblGrid>
              <a:tr h="531969">
                <a:tc>
                  <a:txBody>
                    <a:bodyPr/>
                    <a:lstStyle/>
                    <a:p>
                      <a:pPr marL="85725" indent="0" algn="l" fontAlgn="ctr"/>
                      <a:r>
                        <a:rPr lang="en-US" sz="1400" b="1" i="0" u="none" strike="noStrike" dirty="0">
                          <a:solidFill>
                            <a:srgbClr val="000000"/>
                          </a:solidFill>
                          <a:effectLst/>
                          <a:latin typeface="+mn-lt"/>
                        </a:rPr>
                        <a:t>Lifetime income questionnaire</a:t>
                      </a:r>
                    </a:p>
                  </a:txBody>
                  <a:tcPr marL="0" marR="0" marT="0" marB="0" anchor="ctr">
                    <a:solidFill>
                      <a:schemeClr val="accent1">
                        <a:lumMod val="40000"/>
                        <a:lumOff val="60000"/>
                      </a:schemeClr>
                    </a:solidFill>
                  </a:tcPr>
                </a:tc>
                <a:tc>
                  <a:txBody>
                    <a:bodyPr/>
                    <a:lstStyle/>
                    <a:p>
                      <a:pPr algn="ctr" fontAlgn="ctr"/>
                      <a:r>
                        <a:rPr lang="en-US" sz="1400" b="1" i="0" u="none" strike="noStrike" dirty="0">
                          <a:solidFill>
                            <a:srgbClr val="000000"/>
                          </a:solidFill>
                          <a:effectLst/>
                          <a:latin typeface="+mn-lt"/>
                        </a:rPr>
                        <a:t>Option for response</a:t>
                      </a:r>
                      <a:endParaRPr lang="en-AU" sz="1400" b="1" i="0" u="none" strike="noStrike" dirty="0">
                        <a:solidFill>
                          <a:srgbClr val="000000"/>
                        </a:solidFill>
                        <a:effectLst/>
                        <a:latin typeface="+mn-lt"/>
                      </a:endParaRPr>
                    </a:p>
                  </a:txBody>
                  <a:tcPr marL="0" marR="0" marT="0" marB="0" anchor="ctr">
                    <a:solidFill>
                      <a:schemeClr val="accent1">
                        <a:lumMod val="40000"/>
                        <a:lumOff val="60000"/>
                      </a:schemeClr>
                    </a:solidFill>
                  </a:tcPr>
                </a:tc>
                <a:extLst>
                  <a:ext uri="{0D108BD9-81ED-4DB2-BD59-A6C34878D82A}">
                    <a16:rowId xmlns:a16="http://schemas.microsoft.com/office/drawing/2014/main" val="3624035722"/>
                  </a:ext>
                </a:extLst>
              </a:tr>
              <a:tr h="650759">
                <a:tc>
                  <a:txBody>
                    <a:bodyPr/>
                    <a:lstStyle/>
                    <a:p>
                      <a:pPr marL="85725" indent="0" algn="l" fontAlgn="ctr"/>
                      <a:r>
                        <a:rPr lang="en-US" sz="1400" u="none" strike="noStrike" dirty="0">
                          <a:effectLst/>
                          <a:latin typeface="+mn-lt"/>
                        </a:rPr>
                        <a:t>Preference for lifetime income to keep pace with the cost of living over time?</a:t>
                      </a:r>
                      <a:endParaRPr lang="en-US" sz="1400" b="0" i="0" u="none" strike="noStrike" dirty="0">
                        <a:solidFill>
                          <a:srgbClr val="000000"/>
                        </a:solidFill>
                        <a:effectLst/>
                        <a:latin typeface="+mn-lt"/>
                      </a:endParaRPr>
                    </a:p>
                  </a:txBody>
                  <a:tcPr marL="0" marR="0" marT="0" marB="0" anchor="ctr"/>
                </a:tc>
                <a:tc>
                  <a:txBody>
                    <a:bodyPr/>
                    <a:lstStyle/>
                    <a:p>
                      <a:pPr algn="ctr" fontAlgn="ctr"/>
                      <a:r>
                        <a:rPr lang="en-AU" sz="1400" b="0" u="none" strike="noStrike" dirty="0">
                          <a:effectLst/>
                          <a:latin typeface="+mn-lt"/>
                        </a:rPr>
                        <a:t>Yes | No</a:t>
                      </a:r>
                      <a:r>
                        <a:rPr lang="en-AU" sz="1400" b="0" i="0" u="none" strike="noStrike" dirty="0">
                          <a:solidFill>
                            <a:schemeClr val="dk1"/>
                          </a:solidFill>
                          <a:effectLst/>
                          <a:latin typeface="+mn-lt"/>
                        </a:rPr>
                        <a:t> | </a:t>
                      </a:r>
                      <a:r>
                        <a:rPr lang="en-AU" sz="1400" b="0" i="0" u="none" strike="noStrike" dirty="0">
                          <a:solidFill>
                            <a:srgbClr val="000000"/>
                          </a:solidFill>
                          <a:effectLst/>
                          <a:latin typeface="+mn-lt"/>
                        </a:rPr>
                        <a:t>Not sure</a:t>
                      </a:r>
                    </a:p>
                  </a:txBody>
                  <a:tcPr marL="0" marR="0" marT="0" marB="0" anchor="ctr"/>
                </a:tc>
                <a:extLst>
                  <a:ext uri="{0D108BD9-81ED-4DB2-BD59-A6C34878D82A}">
                    <a16:rowId xmlns:a16="http://schemas.microsoft.com/office/drawing/2014/main" val="2606060928"/>
                  </a:ext>
                </a:extLst>
              </a:tr>
              <a:tr h="506033">
                <a:tc>
                  <a:txBody>
                    <a:bodyPr/>
                    <a:lstStyle/>
                    <a:p>
                      <a:pPr marL="85725" indent="0" algn="l" fontAlgn="t"/>
                      <a:r>
                        <a:rPr lang="en-US" sz="1400" u="none" strike="noStrike" dirty="0">
                          <a:effectLst/>
                          <a:latin typeface="+mn-lt"/>
                        </a:rPr>
                        <a:t>What level of inflation protection is desired?</a:t>
                      </a:r>
                      <a:endParaRPr lang="en-US" sz="1400" b="0" i="0" u="none" strike="noStrike" dirty="0">
                        <a:solidFill>
                          <a:srgbClr val="000000"/>
                        </a:solidFill>
                        <a:effectLst/>
                        <a:latin typeface="+mn-lt"/>
                      </a:endParaRPr>
                    </a:p>
                  </a:txBody>
                  <a:tcPr marL="0" marR="0" marT="0" marB="0" anchor="ctr"/>
                </a:tc>
                <a:tc>
                  <a:txBody>
                    <a:bodyPr/>
                    <a:lstStyle/>
                    <a:p>
                      <a:pPr algn="ctr" fontAlgn="t"/>
                      <a:r>
                        <a:rPr lang="en-AU" sz="1400" b="0" u="none" strike="noStrike" dirty="0">
                          <a:effectLst/>
                          <a:latin typeface="+mn-lt"/>
                        </a:rPr>
                        <a:t>Guaranteed | Targeted | </a:t>
                      </a:r>
                      <a:r>
                        <a:rPr lang="en-AU" sz="1400" b="0" i="0" u="none" strike="noStrike" dirty="0">
                          <a:solidFill>
                            <a:srgbClr val="000000"/>
                          </a:solidFill>
                          <a:effectLst/>
                          <a:latin typeface="+mn-lt"/>
                        </a:rPr>
                        <a:t>Exceed | Not sure</a:t>
                      </a:r>
                    </a:p>
                  </a:txBody>
                  <a:tcPr marL="0" marR="0" marT="0" marB="0" anchor="ctr"/>
                </a:tc>
                <a:extLst>
                  <a:ext uri="{0D108BD9-81ED-4DB2-BD59-A6C34878D82A}">
                    <a16:rowId xmlns:a16="http://schemas.microsoft.com/office/drawing/2014/main" val="648953848"/>
                  </a:ext>
                </a:extLst>
              </a:tr>
              <a:tr h="698391">
                <a:tc>
                  <a:txBody>
                    <a:bodyPr/>
                    <a:lstStyle/>
                    <a:p>
                      <a:pPr marL="85725" indent="0" algn="l" fontAlgn="ctr"/>
                      <a:r>
                        <a:rPr lang="en-US" sz="1400" u="none" strike="noStrike" dirty="0">
                          <a:effectLst/>
                          <a:latin typeface="+mn-lt"/>
                        </a:rPr>
                        <a:t>Would your client be comfortable with lifetime income which could fluctuate based on market outcomes?</a:t>
                      </a:r>
                      <a:endParaRPr lang="en-US" sz="1400" b="0" i="0" u="none" strike="noStrike" dirty="0">
                        <a:solidFill>
                          <a:srgbClr val="000000"/>
                        </a:solidFill>
                        <a:effectLst/>
                        <a:latin typeface="+mn-lt"/>
                      </a:endParaRPr>
                    </a:p>
                  </a:txBody>
                  <a:tcPr marL="0" marR="0" marT="0" marB="0" anchor="ctr"/>
                </a:tc>
                <a:tc>
                  <a:txBody>
                    <a:bodyPr/>
                    <a:lstStyle/>
                    <a:p>
                      <a:pPr algn="ctr" fontAlgn="ctr"/>
                      <a:r>
                        <a:rPr lang="en-AU" sz="1400" b="0" u="none" strike="noStrike" dirty="0">
                          <a:effectLst/>
                          <a:latin typeface="+mn-lt"/>
                        </a:rPr>
                        <a:t>Yes | No | Not sure</a:t>
                      </a:r>
                      <a:endParaRPr lang="en-AU" sz="14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337510345"/>
                  </a:ext>
                </a:extLst>
              </a:tr>
            </a:tbl>
          </a:graphicData>
        </a:graphic>
      </p:graphicFrame>
      <p:pic>
        <p:nvPicPr>
          <p:cNvPr id="12" name="Picture 11">
            <a:extLst>
              <a:ext uri="{FF2B5EF4-FFF2-40B4-BE49-F238E27FC236}">
                <a16:creationId xmlns:a16="http://schemas.microsoft.com/office/drawing/2014/main" id="{6DC3D2CC-5201-DEC3-0288-F9B65C832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02" y="3572895"/>
            <a:ext cx="8996651" cy="3285105"/>
          </a:xfrm>
          <a:prstGeom prst="rect">
            <a:avLst/>
          </a:prstGeom>
        </p:spPr>
      </p:pic>
    </p:spTree>
    <p:extLst>
      <p:ext uri="{BB962C8B-B14F-4D97-AF65-F5344CB8AC3E}">
        <p14:creationId xmlns:p14="http://schemas.microsoft.com/office/powerpoint/2010/main" val="3729195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F7279-5978-AB88-51F9-E2AAC127690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F08A823-F01C-DEC5-AA2D-04178DF17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02" y="3572895"/>
            <a:ext cx="8996651" cy="3285105"/>
          </a:xfrm>
          <a:prstGeom prst="rect">
            <a:avLst/>
          </a:prstGeom>
        </p:spPr>
      </p:pic>
      <p:sp>
        <p:nvSpPr>
          <p:cNvPr id="2" name="Title 1">
            <a:extLst>
              <a:ext uri="{FF2B5EF4-FFF2-40B4-BE49-F238E27FC236}">
                <a16:creationId xmlns:a16="http://schemas.microsoft.com/office/drawing/2014/main" id="{0BDBF9AF-23FA-524D-92B1-4C3C7CC86F85}"/>
              </a:ext>
            </a:extLst>
          </p:cNvPr>
          <p:cNvSpPr>
            <a:spLocks noGrp="1"/>
          </p:cNvSpPr>
          <p:nvPr>
            <p:ph type="title"/>
          </p:nvPr>
        </p:nvSpPr>
        <p:spPr>
          <a:xfrm>
            <a:off x="326848" y="288389"/>
            <a:ext cx="8723023" cy="1232435"/>
          </a:xfrm>
        </p:spPr>
        <p:txBody>
          <a:bodyPr/>
          <a:lstStyle/>
          <a:p>
            <a:r>
              <a:rPr lang="en-US" sz="2800" dirty="0"/>
              <a:t>Lifetime income payment profiles</a:t>
            </a:r>
            <a:endParaRPr lang="en-AU" sz="2800" dirty="0"/>
          </a:p>
        </p:txBody>
      </p:sp>
      <p:sp>
        <p:nvSpPr>
          <p:cNvPr id="5" name="Content Placeholder 4">
            <a:extLst>
              <a:ext uri="{FF2B5EF4-FFF2-40B4-BE49-F238E27FC236}">
                <a16:creationId xmlns:a16="http://schemas.microsoft.com/office/drawing/2014/main" id="{FC6A6BE5-3D35-A4C9-DEE2-4DD7BA8BF391}"/>
              </a:ext>
            </a:extLst>
          </p:cNvPr>
          <p:cNvSpPr>
            <a:spLocks noGrp="1"/>
          </p:cNvSpPr>
          <p:nvPr>
            <p:ph idx="1"/>
          </p:nvPr>
        </p:nvSpPr>
        <p:spPr/>
        <p:txBody>
          <a:bodyPr/>
          <a:lstStyle/>
          <a:p>
            <a:pPr lvl="2" indent="0">
              <a:buNone/>
            </a:pPr>
            <a:endParaRPr lang="en-US" sz="1600" dirty="0"/>
          </a:p>
          <a:p>
            <a:pPr lvl="2" indent="0">
              <a:buNone/>
            </a:pPr>
            <a:endParaRPr lang="en-US" sz="1600" dirty="0"/>
          </a:p>
          <a:p>
            <a:endParaRPr lang="en-AU" sz="1600" dirty="0"/>
          </a:p>
        </p:txBody>
      </p:sp>
      <p:sp>
        <p:nvSpPr>
          <p:cNvPr id="4" name="Slide Number Placeholder 3">
            <a:extLst>
              <a:ext uri="{FF2B5EF4-FFF2-40B4-BE49-F238E27FC236}">
                <a16:creationId xmlns:a16="http://schemas.microsoft.com/office/drawing/2014/main" id="{E7F1EF70-E099-BD76-DC78-9A261967D946}"/>
              </a:ext>
            </a:extLst>
          </p:cNvPr>
          <p:cNvSpPr>
            <a:spLocks noGrp="1"/>
          </p:cNvSpPr>
          <p:nvPr>
            <p:ph type="sldNum" sz="quarter" idx="12"/>
          </p:nvPr>
        </p:nvSpPr>
        <p:spPr/>
        <p:txBody>
          <a:bodyPr/>
          <a:lstStyle/>
          <a:p>
            <a:fld id="{741AFF56-1126-4107-9C02-BC0EFBF16431}" type="slidenum">
              <a:rPr lang="en-GB" smtClean="0"/>
              <a:pPr/>
              <a:t>21</a:t>
            </a:fld>
            <a:endParaRPr lang="en-GB" dirty="0"/>
          </a:p>
        </p:txBody>
      </p:sp>
      <p:sp>
        <p:nvSpPr>
          <p:cNvPr id="10" name="Content Placeholder 9">
            <a:extLst>
              <a:ext uri="{FF2B5EF4-FFF2-40B4-BE49-F238E27FC236}">
                <a16:creationId xmlns:a16="http://schemas.microsoft.com/office/drawing/2014/main" id="{E504CCB5-27ED-E30D-D4FA-FFF32D9BF6B7}"/>
              </a:ext>
            </a:extLst>
          </p:cNvPr>
          <p:cNvSpPr>
            <a:spLocks noGrp="1"/>
          </p:cNvSpPr>
          <p:nvPr>
            <p:ph sz="quarter" idx="13"/>
          </p:nvPr>
        </p:nvSpPr>
        <p:spPr/>
        <p:txBody>
          <a:bodyPr/>
          <a:lstStyle/>
          <a:p>
            <a:pPr marL="285750" indent="-285750">
              <a:buFont typeface="Arial" panose="020B0604020202020204" pitchFamily="34" charset="0"/>
              <a:buChar char="•"/>
            </a:pPr>
            <a:r>
              <a:rPr lang="en-US" sz="1800" dirty="0"/>
              <a:t>Key flexibility / complexity is variety of indexation options</a:t>
            </a:r>
            <a:r>
              <a:rPr lang="en-AU" sz="1800" dirty="0"/>
              <a:t>:</a:t>
            </a:r>
          </a:p>
          <a:p>
            <a:pPr marL="641350" lvl="2" indent="-285750"/>
            <a:r>
              <a:rPr lang="en-AU" sz="1600" dirty="0"/>
              <a:t>Nil, inflation, partial inflation, investment linked, investment linked </a:t>
            </a:r>
            <a:br>
              <a:rPr lang="en-AU" sz="1600" dirty="0"/>
            </a:br>
            <a:r>
              <a:rPr lang="en-AU" sz="1600" dirty="0"/>
              <a:t>with protection…</a:t>
            </a:r>
          </a:p>
          <a:p>
            <a:pPr marL="641350" lvl="2" indent="-285750"/>
            <a:r>
              <a:rPr lang="en-AU" sz="1600" dirty="0"/>
              <a:t>Payment boosts – trade off higher initial start payment for lower </a:t>
            </a:r>
            <a:br>
              <a:rPr lang="en-AU" sz="1600" dirty="0"/>
            </a:br>
            <a:r>
              <a:rPr lang="en-AU" sz="1600" dirty="0"/>
              <a:t>future indexation</a:t>
            </a:r>
          </a:p>
          <a:p>
            <a:pPr lvl="2" indent="0">
              <a:buNone/>
            </a:pPr>
            <a:endParaRPr lang="en-AU" sz="1800" dirty="0"/>
          </a:p>
          <a:p>
            <a:pPr marL="290512" lvl="1" indent="-285750">
              <a:buFont typeface="Arial" panose="020B0604020202020204" pitchFamily="34" charset="0"/>
              <a:buChar char="•"/>
            </a:pPr>
            <a:r>
              <a:rPr lang="en-AU" sz="1800" dirty="0"/>
              <a:t>Much flexibility to create different payment profiles:</a:t>
            </a:r>
          </a:p>
          <a:p>
            <a:pPr marL="641350" lvl="2" indent="-285750"/>
            <a:endParaRPr lang="en-US" sz="1800" dirty="0"/>
          </a:p>
          <a:p>
            <a:endParaRPr lang="en-AU" sz="1600" dirty="0"/>
          </a:p>
        </p:txBody>
      </p:sp>
      <p:graphicFrame>
        <p:nvGraphicFramePr>
          <p:cNvPr id="6" name="Table 5">
            <a:extLst>
              <a:ext uri="{FF2B5EF4-FFF2-40B4-BE49-F238E27FC236}">
                <a16:creationId xmlns:a16="http://schemas.microsoft.com/office/drawing/2014/main" id="{93AABA36-DE2C-4AFF-B20E-C86AC503B71D}"/>
              </a:ext>
            </a:extLst>
          </p:cNvPr>
          <p:cNvGraphicFramePr>
            <a:graphicFrameLocks noGrp="1"/>
          </p:cNvGraphicFramePr>
          <p:nvPr>
            <p:extLst>
              <p:ext uri="{D42A27DB-BD31-4B8C-83A1-F6EECF244321}">
                <p14:modId xmlns:p14="http://schemas.microsoft.com/office/powerpoint/2010/main" val="574164093"/>
              </p:ext>
            </p:extLst>
          </p:nvPr>
        </p:nvGraphicFramePr>
        <p:xfrm>
          <a:off x="6839792" y="304974"/>
          <a:ext cx="5066635" cy="2521199"/>
        </p:xfrm>
        <a:graphic>
          <a:graphicData uri="http://schemas.openxmlformats.org/drawingml/2006/table">
            <a:tbl>
              <a:tblPr>
                <a:tableStyleId>{5C22544A-7EE6-4342-B048-85BDC9FD1C3A}</a:tableStyleId>
              </a:tblPr>
              <a:tblGrid>
                <a:gridCol w="3441892">
                  <a:extLst>
                    <a:ext uri="{9D8B030D-6E8A-4147-A177-3AD203B41FA5}">
                      <a16:colId xmlns:a16="http://schemas.microsoft.com/office/drawing/2014/main" val="1887923670"/>
                    </a:ext>
                  </a:extLst>
                </a:gridCol>
                <a:gridCol w="1624743">
                  <a:extLst>
                    <a:ext uri="{9D8B030D-6E8A-4147-A177-3AD203B41FA5}">
                      <a16:colId xmlns:a16="http://schemas.microsoft.com/office/drawing/2014/main" val="1477224041"/>
                    </a:ext>
                  </a:extLst>
                </a:gridCol>
              </a:tblGrid>
              <a:tr h="531969">
                <a:tc>
                  <a:txBody>
                    <a:bodyPr/>
                    <a:lstStyle/>
                    <a:p>
                      <a:pPr marL="85725" indent="0" algn="l" fontAlgn="ctr"/>
                      <a:r>
                        <a:rPr lang="en-US" sz="1400" b="1" i="0" u="none" strike="noStrike" dirty="0">
                          <a:solidFill>
                            <a:srgbClr val="000000"/>
                          </a:solidFill>
                          <a:effectLst/>
                          <a:latin typeface="+mn-lt"/>
                        </a:rPr>
                        <a:t>Lifetime income questionnaire</a:t>
                      </a:r>
                    </a:p>
                  </a:txBody>
                  <a:tcPr marL="0" marR="0" marT="0" marB="0" anchor="ctr">
                    <a:solidFill>
                      <a:schemeClr val="accent1">
                        <a:lumMod val="40000"/>
                        <a:lumOff val="60000"/>
                      </a:schemeClr>
                    </a:solidFill>
                  </a:tcPr>
                </a:tc>
                <a:tc>
                  <a:txBody>
                    <a:bodyPr/>
                    <a:lstStyle/>
                    <a:p>
                      <a:pPr algn="ctr" fontAlgn="ctr"/>
                      <a:r>
                        <a:rPr lang="en-US" sz="1400" b="1" i="0" u="none" strike="noStrike" dirty="0">
                          <a:solidFill>
                            <a:srgbClr val="000000"/>
                          </a:solidFill>
                          <a:effectLst/>
                          <a:latin typeface="+mn-lt"/>
                        </a:rPr>
                        <a:t>Option for response</a:t>
                      </a:r>
                      <a:endParaRPr lang="en-AU" sz="1400" b="1" i="0" u="none" strike="noStrike" dirty="0">
                        <a:solidFill>
                          <a:srgbClr val="000000"/>
                        </a:solidFill>
                        <a:effectLst/>
                        <a:latin typeface="+mn-lt"/>
                      </a:endParaRPr>
                    </a:p>
                  </a:txBody>
                  <a:tcPr marL="0" marR="0" marT="0" marB="0" anchor="ctr">
                    <a:solidFill>
                      <a:schemeClr val="accent1">
                        <a:lumMod val="40000"/>
                        <a:lumOff val="60000"/>
                      </a:schemeClr>
                    </a:solidFill>
                  </a:tcPr>
                </a:tc>
                <a:extLst>
                  <a:ext uri="{0D108BD9-81ED-4DB2-BD59-A6C34878D82A}">
                    <a16:rowId xmlns:a16="http://schemas.microsoft.com/office/drawing/2014/main" val="3624035722"/>
                  </a:ext>
                </a:extLst>
              </a:tr>
              <a:tr h="650759">
                <a:tc>
                  <a:txBody>
                    <a:bodyPr/>
                    <a:lstStyle/>
                    <a:p>
                      <a:pPr marL="85725" indent="0" algn="l" fontAlgn="ctr"/>
                      <a:r>
                        <a:rPr lang="en-US" sz="1400" u="none" strike="noStrike" dirty="0">
                          <a:effectLst/>
                          <a:latin typeface="+mn-lt"/>
                        </a:rPr>
                        <a:t>Preference for lifetime income to keep pace with the cost of living over time?</a:t>
                      </a:r>
                      <a:endParaRPr lang="en-US" sz="1400" b="0" i="0" u="none" strike="noStrike" dirty="0">
                        <a:solidFill>
                          <a:srgbClr val="000000"/>
                        </a:solidFill>
                        <a:effectLst/>
                        <a:latin typeface="+mn-lt"/>
                      </a:endParaRPr>
                    </a:p>
                  </a:txBody>
                  <a:tcPr marL="0" marR="0" marT="0" marB="0" anchor="ctr"/>
                </a:tc>
                <a:tc>
                  <a:txBody>
                    <a:bodyPr/>
                    <a:lstStyle/>
                    <a:p>
                      <a:pPr algn="ctr" fontAlgn="ctr"/>
                      <a:r>
                        <a:rPr lang="en-AU" sz="1400" b="1" u="none" strike="noStrike" dirty="0">
                          <a:effectLst/>
                          <a:latin typeface="+mn-lt"/>
                        </a:rPr>
                        <a:t>Yes</a:t>
                      </a:r>
                      <a:r>
                        <a:rPr lang="en-AU" sz="1400" b="0" u="none" strike="noStrike" dirty="0">
                          <a:effectLst/>
                          <a:latin typeface="+mn-lt"/>
                        </a:rPr>
                        <a:t> | No</a:t>
                      </a:r>
                      <a:r>
                        <a:rPr lang="en-AU" sz="1400" b="0" i="0" u="none" strike="noStrike" dirty="0">
                          <a:solidFill>
                            <a:schemeClr val="dk1"/>
                          </a:solidFill>
                          <a:effectLst/>
                          <a:latin typeface="+mn-lt"/>
                        </a:rPr>
                        <a:t> | </a:t>
                      </a:r>
                      <a:r>
                        <a:rPr lang="en-AU" sz="1400" b="0" i="0" u="none" strike="noStrike" dirty="0">
                          <a:solidFill>
                            <a:srgbClr val="000000"/>
                          </a:solidFill>
                          <a:effectLst/>
                          <a:latin typeface="+mn-lt"/>
                        </a:rPr>
                        <a:t>Not sure</a:t>
                      </a:r>
                    </a:p>
                  </a:txBody>
                  <a:tcPr marL="0" marR="0" marT="0" marB="0" anchor="ctr"/>
                </a:tc>
                <a:extLst>
                  <a:ext uri="{0D108BD9-81ED-4DB2-BD59-A6C34878D82A}">
                    <a16:rowId xmlns:a16="http://schemas.microsoft.com/office/drawing/2014/main" val="2606060928"/>
                  </a:ext>
                </a:extLst>
              </a:tr>
              <a:tr h="506033">
                <a:tc>
                  <a:txBody>
                    <a:bodyPr/>
                    <a:lstStyle/>
                    <a:p>
                      <a:pPr marL="85725" indent="0" algn="l" fontAlgn="t"/>
                      <a:r>
                        <a:rPr lang="en-US" sz="1400" u="none" strike="noStrike" dirty="0">
                          <a:effectLst/>
                          <a:latin typeface="+mn-lt"/>
                        </a:rPr>
                        <a:t>What level of inflation protection is desired?</a:t>
                      </a:r>
                      <a:endParaRPr lang="en-US" sz="1400" b="0" i="0" u="none" strike="noStrike" dirty="0">
                        <a:solidFill>
                          <a:srgbClr val="000000"/>
                        </a:solidFill>
                        <a:effectLst/>
                        <a:latin typeface="+mn-lt"/>
                      </a:endParaRPr>
                    </a:p>
                  </a:txBody>
                  <a:tcPr marL="0" marR="0" marT="0" marB="0" anchor="ctr"/>
                </a:tc>
                <a:tc>
                  <a:txBody>
                    <a:bodyPr/>
                    <a:lstStyle/>
                    <a:p>
                      <a:pPr algn="ctr" fontAlgn="t"/>
                      <a:r>
                        <a:rPr lang="en-AU" sz="1400" b="1" u="none" strike="noStrike" dirty="0">
                          <a:effectLst/>
                          <a:latin typeface="+mn-lt"/>
                        </a:rPr>
                        <a:t>Guaranteed</a:t>
                      </a:r>
                      <a:r>
                        <a:rPr lang="en-AU" sz="1400" b="0" u="none" strike="noStrike" dirty="0">
                          <a:effectLst/>
                          <a:latin typeface="+mn-lt"/>
                        </a:rPr>
                        <a:t> | Targeted | </a:t>
                      </a:r>
                      <a:r>
                        <a:rPr lang="en-AU" sz="1400" b="0" i="0" u="none" strike="noStrike" dirty="0">
                          <a:solidFill>
                            <a:srgbClr val="000000"/>
                          </a:solidFill>
                          <a:effectLst/>
                          <a:latin typeface="+mn-lt"/>
                        </a:rPr>
                        <a:t>Exceed | Not sure</a:t>
                      </a:r>
                    </a:p>
                  </a:txBody>
                  <a:tcPr marL="0" marR="0" marT="0" marB="0" anchor="ctr"/>
                </a:tc>
                <a:extLst>
                  <a:ext uri="{0D108BD9-81ED-4DB2-BD59-A6C34878D82A}">
                    <a16:rowId xmlns:a16="http://schemas.microsoft.com/office/drawing/2014/main" val="648953848"/>
                  </a:ext>
                </a:extLst>
              </a:tr>
              <a:tr h="698391">
                <a:tc>
                  <a:txBody>
                    <a:bodyPr/>
                    <a:lstStyle/>
                    <a:p>
                      <a:pPr marL="85725" indent="0" algn="l" fontAlgn="ctr"/>
                      <a:r>
                        <a:rPr lang="en-US" sz="1400" u="none" strike="noStrike" dirty="0">
                          <a:effectLst/>
                          <a:latin typeface="+mn-lt"/>
                        </a:rPr>
                        <a:t>Would your client be comfortable with lifetime income which could fluctuate based on market outcomes?</a:t>
                      </a:r>
                      <a:endParaRPr lang="en-US" sz="1400" b="0" i="0" u="none" strike="noStrike" dirty="0">
                        <a:solidFill>
                          <a:srgbClr val="000000"/>
                        </a:solidFill>
                        <a:effectLst/>
                        <a:latin typeface="+mn-lt"/>
                      </a:endParaRPr>
                    </a:p>
                  </a:txBody>
                  <a:tcPr marL="0" marR="0" marT="0" marB="0" anchor="ctr"/>
                </a:tc>
                <a:tc>
                  <a:txBody>
                    <a:bodyPr/>
                    <a:lstStyle/>
                    <a:p>
                      <a:pPr algn="ctr" fontAlgn="ctr"/>
                      <a:r>
                        <a:rPr lang="en-AU" sz="1400" b="0" u="none" strike="noStrike" dirty="0">
                          <a:effectLst/>
                          <a:latin typeface="+mn-lt"/>
                        </a:rPr>
                        <a:t>Yes | No | Not sure</a:t>
                      </a:r>
                      <a:endParaRPr lang="en-AU" sz="14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337510345"/>
                  </a:ext>
                </a:extLst>
              </a:tr>
            </a:tbl>
          </a:graphicData>
        </a:graphic>
      </p:graphicFrame>
      <p:sp>
        <p:nvSpPr>
          <p:cNvPr id="7" name="Rectangle: Rounded Corners 6">
            <a:extLst>
              <a:ext uri="{FF2B5EF4-FFF2-40B4-BE49-F238E27FC236}">
                <a16:creationId xmlns:a16="http://schemas.microsoft.com/office/drawing/2014/main" id="{1271788C-4C30-E254-C032-80B3368CBA3C}"/>
              </a:ext>
            </a:extLst>
          </p:cNvPr>
          <p:cNvSpPr/>
          <p:nvPr/>
        </p:nvSpPr>
        <p:spPr>
          <a:xfrm>
            <a:off x="701749" y="5146161"/>
            <a:ext cx="3009014" cy="1642294"/>
          </a:xfrm>
          <a:prstGeom prst="round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0550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1F511-E57E-6202-6222-E0A221112C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1B4B46-DB61-A364-9583-A56A2199B9E8}"/>
              </a:ext>
            </a:extLst>
          </p:cNvPr>
          <p:cNvSpPr>
            <a:spLocks noGrp="1"/>
          </p:cNvSpPr>
          <p:nvPr>
            <p:ph type="title"/>
          </p:nvPr>
        </p:nvSpPr>
        <p:spPr>
          <a:xfrm>
            <a:off x="326849" y="288389"/>
            <a:ext cx="4808678" cy="1232435"/>
          </a:xfrm>
        </p:spPr>
        <p:txBody>
          <a:bodyPr/>
          <a:lstStyle/>
          <a:p>
            <a:r>
              <a:rPr lang="en-US" sz="2800" dirty="0"/>
              <a:t>Case study: Mark lifetime product assessment</a:t>
            </a:r>
            <a:endParaRPr lang="en-AU" sz="2800" dirty="0"/>
          </a:p>
        </p:txBody>
      </p:sp>
      <p:sp>
        <p:nvSpPr>
          <p:cNvPr id="4" name="Slide Number Placeholder 3">
            <a:extLst>
              <a:ext uri="{FF2B5EF4-FFF2-40B4-BE49-F238E27FC236}">
                <a16:creationId xmlns:a16="http://schemas.microsoft.com/office/drawing/2014/main" id="{03F85BE9-C4B4-1B21-8D21-0FAB3E444E32}"/>
              </a:ext>
            </a:extLst>
          </p:cNvPr>
          <p:cNvSpPr>
            <a:spLocks noGrp="1"/>
          </p:cNvSpPr>
          <p:nvPr>
            <p:ph type="sldNum" sz="quarter" idx="12"/>
          </p:nvPr>
        </p:nvSpPr>
        <p:spPr/>
        <p:txBody>
          <a:bodyPr/>
          <a:lstStyle/>
          <a:p>
            <a:fld id="{741AFF56-1126-4107-9C02-BC0EFBF16431}" type="slidenum">
              <a:rPr lang="en-GB" smtClean="0"/>
              <a:pPr/>
              <a:t>22</a:t>
            </a:fld>
            <a:endParaRPr lang="en-GB" dirty="0"/>
          </a:p>
        </p:txBody>
      </p:sp>
      <p:graphicFrame>
        <p:nvGraphicFramePr>
          <p:cNvPr id="6" name="Table 5">
            <a:extLst>
              <a:ext uri="{FF2B5EF4-FFF2-40B4-BE49-F238E27FC236}">
                <a16:creationId xmlns:a16="http://schemas.microsoft.com/office/drawing/2014/main" id="{587D5DEA-57BB-76B9-C72D-7F129EA6E5C2}"/>
              </a:ext>
            </a:extLst>
          </p:cNvPr>
          <p:cNvGraphicFramePr>
            <a:graphicFrameLocks noGrp="1"/>
          </p:cNvGraphicFramePr>
          <p:nvPr>
            <p:extLst>
              <p:ext uri="{D42A27DB-BD31-4B8C-83A1-F6EECF244321}">
                <p14:modId xmlns:p14="http://schemas.microsoft.com/office/powerpoint/2010/main" val="1047257817"/>
              </p:ext>
            </p:extLst>
          </p:nvPr>
        </p:nvGraphicFramePr>
        <p:xfrm>
          <a:off x="5161102" y="159477"/>
          <a:ext cx="6871783" cy="6560301"/>
        </p:xfrm>
        <a:graphic>
          <a:graphicData uri="http://schemas.openxmlformats.org/drawingml/2006/table">
            <a:tbl>
              <a:tblPr>
                <a:tableStyleId>{5C22544A-7EE6-4342-B048-85BDC9FD1C3A}</a:tableStyleId>
              </a:tblPr>
              <a:tblGrid>
                <a:gridCol w="3335145">
                  <a:extLst>
                    <a:ext uri="{9D8B030D-6E8A-4147-A177-3AD203B41FA5}">
                      <a16:colId xmlns:a16="http://schemas.microsoft.com/office/drawing/2014/main" val="278443476"/>
                    </a:ext>
                  </a:extLst>
                </a:gridCol>
                <a:gridCol w="1040418">
                  <a:extLst>
                    <a:ext uri="{9D8B030D-6E8A-4147-A177-3AD203B41FA5}">
                      <a16:colId xmlns:a16="http://schemas.microsoft.com/office/drawing/2014/main" val="855023156"/>
                    </a:ext>
                  </a:extLst>
                </a:gridCol>
                <a:gridCol w="1248110">
                  <a:extLst>
                    <a:ext uri="{9D8B030D-6E8A-4147-A177-3AD203B41FA5}">
                      <a16:colId xmlns:a16="http://schemas.microsoft.com/office/drawing/2014/main" val="912686268"/>
                    </a:ext>
                  </a:extLst>
                </a:gridCol>
                <a:gridCol w="1248110">
                  <a:extLst>
                    <a:ext uri="{9D8B030D-6E8A-4147-A177-3AD203B41FA5}">
                      <a16:colId xmlns:a16="http://schemas.microsoft.com/office/drawing/2014/main" val="3289473357"/>
                    </a:ext>
                  </a:extLst>
                </a:gridCol>
              </a:tblGrid>
              <a:tr h="427349">
                <a:tc gridSpan="2">
                  <a:txBody>
                    <a:bodyPr/>
                    <a:lstStyle/>
                    <a:p>
                      <a:pPr marL="85725" indent="0" algn="l" fontAlgn="ctr"/>
                      <a:r>
                        <a:rPr lang="en-US" sz="1600" b="1" i="0" u="none" strike="noStrike" dirty="0">
                          <a:solidFill>
                            <a:srgbClr val="000000"/>
                          </a:solidFill>
                          <a:effectLst/>
                          <a:latin typeface="+mn-lt"/>
                        </a:rPr>
                        <a:t>Lifetime income questionnaire</a:t>
                      </a:r>
                    </a:p>
                  </a:txBody>
                  <a:tcPr marL="45720" marR="4572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hMerge="1">
                  <a:txBody>
                    <a:bodyPr/>
                    <a:lstStyle/>
                    <a:p>
                      <a:pPr algn="ctr" fontAlgn="ctr"/>
                      <a:endParaRPr lang="en-AU" sz="1600" b="1" i="0" u="none" strike="noStrike" dirty="0">
                        <a:solidFill>
                          <a:srgbClr val="000000"/>
                        </a:solidFill>
                        <a:effectLst/>
                        <a:latin typeface="Aptos Narrow" panose="020B0004020202020204" pitchFamily="34" charset="0"/>
                      </a:endParaRPr>
                    </a:p>
                  </a:txBody>
                  <a:tcPr marL="45720" marR="45720" anchor="ctr">
                    <a:lnL w="12700" cap="flat" cmpd="sng" algn="ctr">
                      <a:solidFill>
                        <a:schemeClr val="bg1"/>
                      </a:solidFill>
                      <a:prstDash val="solid"/>
                      <a:round/>
                      <a:headEnd type="none" w="med" len="med"/>
                      <a:tailEnd type="none" w="med" len="med"/>
                    </a:lnL>
                  </a:tcPr>
                </a:tc>
                <a:tc>
                  <a:txBody>
                    <a:bodyPr/>
                    <a:lstStyle/>
                    <a:p>
                      <a:pPr algn="ctr" fontAlgn="ctr"/>
                      <a:r>
                        <a:rPr lang="en-US" sz="1600" b="1" i="0" u="none" strike="noStrike" dirty="0">
                          <a:solidFill>
                            <a:srgbClr val="000000"/>
                          </a:solidFill>
                          <a:effectLst/>
                          <a:latin typeface="Aptos Narrow" panose="020B0004020202020204" pitchFamily="34" charset="0"/>
                        </a:rPr>
                        <a:t>Product A</a:t>
                      </a:r>
                    </a:p>
                  </a:txBody>
                  <a:tcPr marL="45720" marR="4572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5000"/>
                        <a:lumOff val="75000"/>
                      </a:schemeClr>
                    </a:solidFill>
                  </a:tcPr>
                </a:tc>
                <a:tc>
                  <a:txBody>
                    <a:bodyPr/>
                    <a:lstStyle/>
                    <a:p>
                      <a:pPr algn="ctr" fontAlgn="ctr"/>
                      <a:r>
                        <a:rPr lang="en-US" sz="1600" b="1" i="0" u="none" strike="noStrike" dirty="0">
                          <a:solidFill>
                            <a:srgbClr val="000000"/>
                          </a:solidFill>
                          <a:effectLst/>
                          <a:latin typeface="Aptos Narrow" panose="020B0004020202020204" pitchFamily="34" charset="0"/>
                        </a:rPr>
                        <a:t>Product B</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1069675307"/>
                  </a:ext>
                </a:extLst>
              </a:tr>
              <a:tr h="763028">
                <a:tc>
                  <a:txBody>
                    <a:bodyPr/>
                    <a:lstStyle/>
                    <a:p>
                      <a:pPr marL="85725" indent="0" algn="l" fontAlgn="ctr"/>
                      <a:r>
                        <a:rPr lang="en-US" sz="1400" u="none" strike="noStrike" dirty="0">
                          <a:effectLst/>
                          <a:latin typeface="+mn-lt"/>
                        </a:rPr>
                        <a:t>Would your client consider deferring commencement of lifetime income in exchange for a higher initial payment?</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Yes</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mn-lt"/>
                        </a:rPr>
                        <a:t>No option - Immediate payments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Deferred payments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18080591"/>
                  </a:ext>
                </a:extLst>
              </a:tr>
              <a:tr h="540479">
                <a:tc>
                  <a:txBody>
                    <a:bodyPr/>
                    <a:lstStyle/>
                    <a:p>
                      <a:pPr marL="85725" indent="0" algn="l" fontAlgn="t"/>
                      <a:r>
                        <a:rPr lang="en-US" sz="1400" u="none" strike="noStrike" dirty="0">
                          <a:effectLst/>
                          <a:latin typeface="+mn-lt"/>
                        </a:rPr>
                        <a:t>If income was deferred, how long might be preferred (in years)?</a:t>
                      </a:r>
                      <a:endParaRPr lang="en-US" sz="1400" b="0"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t"/>
                      <a:r>
                        <a:rPr lang="en-US" sz="1400" b="0" i="0" u="none" strike="noStrike" dirty="0">
                          <a:solidFill>
                            <a:srgbClr val="000000"/>
                          </a:solidFill>
                          <a:effectLst/>
                          <a:latin typeface="+mn-lt"/>
                        </a:rPr>
                        <a:t>5</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t"/>
                      <a:endParaRPr lang="en-AU" sz="1400" b="1"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dirty="0">
                          <a:solidFill>
                            <a:srgbClr val="000000"/>
                          </a:solidFill>
                          <a:effectLst/>
                          <a:latin typeface="+mn-lt"/>
                        </a:rPr>
                        <a:t>5 years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36827396"/>
                  </a:ext>
                </a:extLst>
              </a:tr>
              <a:tr h="763028">
                <a:tc>
                  <a:txBody>
                    <a:bodyPr/>
                    <a:lstStyle/>
                    <a:p>
                      <a:pPr marL="85725" indent="0" algn="l" fontAlgn="ctr"/>
                      <a:r>
                        <a:rPr lang="en-US" sz="1400" u="none" strike="noStrike" dirty="0">
                          <a:effectLst/>
                          <a:latin typeface="+mn-lt"/>
                        </a:rPr>
                        <a:t>Would your client consider higher lifetime income in exchange for no access to capital or death benefit?</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No</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mn-lt"/>
                        </a:rPr>
                        <a:t>Max of CAS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No option - Account balance</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57915769"/>
                  </a:ext>
                </a:extLst>
              </a:tr>
              <a:tr h="763028">
                <a:tc>
                  <a:txBody>
                    <a:bodyPr/>
                    <a:lstStyle/>
                    <a:p>
                      <a:pPr marL="85725" indent="0" algn="l" fontAlgn="ctr"/>
                      <a:r>
                        <a:rPr lang="en-US" sz="1400" u="none" strike="noStrike" dirty="0">
                          <a:effectLst/>
                          <a:latin typeface="+mn-lt"/>
                        </a:rPr>
                        <a:t>Is Age Pension planning a focus for this client?</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Yes</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mn-lt"/>
                        </a:rPr>
                        <a:t>No option – concessional treatment</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Max of CAS - concessional treatment</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5757811"/>
                  </a:ext>
                </a:extLst>
              </a:tr>
              <a:tr h="540479">
                <a:tc>
                  <a:txBody>
                    <a:bodyPr/>
                    <a:lstStyle/>
                    <a:p>
                      <a:pPr marL="85725" indent="0" algn="l" fontAlgn="ctr"/>
                      <a:r>
                        <a:rPr lang="en-US" sz="1400" u="none" strike="noStrike" dirty="0">
                          <a:effectLst/>
                          <a:latin typeface="+mn-lt"/>
                        </a:rPr>
                        <a:t>What is your clients target superannuation risk profile? (% growth)</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60%</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Balanced investment</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0431243"/>
                  </a:ext>
                </a:extLst>
              </a:tr>
              <a:tr h="738418">
                <a:tc>
                  <a:txBody>
                    <a:bodyPr/>
                    <a:lstStyle/>
                    <a:p>
                      <a:pPr marL="85725" indent="0" algn="l" fontAlgn="ctr"/>
                      <a:r>
                        <a:rPr lang="en-US" sz="1400" u="none" strike="noStrike" dirty="0">
                          <a:effectLst/>
                          <a:latin typeface="+mn-lt"/>
                        </a:rPr>
                        <a:t>Would your client prefer for lifetime income to keep pace with the cost of living over time?</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Yes</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en-US" sz="1400" b="0" i="0" u="none" strike="noStrike" dirty="0">
                          <a:solidFill>
                            <a:srgbClr val="000000"/>
                          </a:solidFill>
                          <a:effectLst/>
                          <a:latin typeface="+mn-lt"/>
                        </a:rPr>
                        <a:t>CPI</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rowSpan="3">
                  <a:txBody>
                    <a:bodyPr/>
                    <a:lstStyle/>
                    <a:p>
                      <a:pPr algn="ctr" fontAlgn="ctr"/>
                      <a:r>
                        <a:rPr lang="en-US" sz="1400" b="1" i="0" u="none" strike="noStrike" dirty="0">
                          <a:solidFill>
                            <a:srgbClr val="000000"/>
                          </a:solidFill>
                          <a:effectLst/>
                          <a:latin typeface="+mn-lt"/>
                        </a:rPr>
                        <a:t>Not </a:t>
                      </a:r>
                      <a:br>
                        <a:rPr lang="en-US" sz="1400" b="1" i="0" u="none" strike="noStrike" dirty="0">
                          <a:solidFill>
                            <a:srgbClr val="000000"/>
                          </a:solidFill>
                          <a:effectLst/>
                          <a:latin typeface="+mn-lt"/>
                        </a:rPr>
                      </a:br>
                      <a:r>
                        <a:rPr lang="en-US" sz="1400" b="1" i="0" u="none" strike="noStrike" dirty="0">
                          <a:solidFill>
                            <a:srgbClr val="000000"/>
                          </a:solidFill>
                          <a:effectLst/>
                          <a:latin typeface="+mn-lt"/>
                        </a:rPr>
                        <a:t>Available</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63679209"/>
                  </a:ext>
                </a:extLst>
              </a:tr>
              <a:tr h="523046">
                <a:tc>
                  <a:txBody>
                    <a:bodyPr/>
                    <a:lstStyle/>
                    <a:p>
                      <a:pPr marL="85725" indent="0" algn="l" fontAlgn="t"/>
                      <a:r>
                        <a:rPr lang="en-US" sz="1400" u="none" strike="noStrike" dirty="0">
                          <a:effectLst/>
                          <a:latin typeface="+mn-lt"/>
                        </a:rPr>
                        <a:t>What level of inflation protection is desired?</a:t>
                      </a:r>
                      <a:endParaRPr lang="en-US" sz="1400" b="0"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t"/>
                      <a:r>
                        <a:rPr lang="en-US" sz="1400" b="1" i="0" u="none" strike="noStrike" dirty="0">
                          <a:solidFill>
                            <a:srgbClr val="000000"/>
                          </a:solidFill>
                          <a:effectLst/>
                          <a:latin typeface="+mn-lt"/>
                        </a:rPr>
                        <a:t>Guaranteed</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vMerge="1">
                  <a:txBody>
                    <a:bodyPr/>
                    <a:lstStyle/>
                    <a:p>
                      <a:pPr algn="ctr" fontAlgn="t"/>
                      <a:endParaRPr lang="en-AU" sz="1400" b="0"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tc vMerge="1">
                  <a:txBody>
                    <a:bodyPr/>
                    <a:lstStyle/>
                    <a:p>
                      <a:pPr algn="ctr" fontAlgn="t"/>
                      <a:endParaRPr lang="en-AU" sz="1400" b="0" i="0" u="none" strike="noStrike" dirty="0">
                        <a:solidFill>
                          <a:srgbClr val="000000"/>
                        </a:solidFill>
                        <a:effectLst/>
                        <a:latin typeface="+mn-lt"/>
                      </a:endParaRPr>
                    </a:p>
                  </a:txBody>
                  <a:tcPr marL="45720" marR="4572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38069518"/>
                  </a:ext>
                </a:extLst>
              </a:tr>
              <a:tr h="763028">
                <a:tc>
                  <a:txBody>
                    <a:bodyPr/>
                    <a:lstStyle/>
                    <a:p>
                      <a:pPr marL="85725" indent="0" algn="l" fontAlgn="ctr"/>
                      <a:r>
                        <a:rPr lang="en-US" sz="1400" u="none" strike="noStrike" dirty="0">
                          <a:effectLst/>
                          <a:latin typeface="+mn-lt"/>
                        </a:rPr>
                        <a:t>Would your client be comfortable with lifetime income which could fluctuate based on market outcomes?</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mn-lt"/>
                        </a:rPr>
                        <a:t>Yes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vMerge="1">
                  <a:txBody>
                    <a:bodyPr/>
                    <a:lstStyle/>
                    <a:p>
                      <a:endParaRPr dirty="0"/>
                    </a:p>
                  </a:txBody>
                  <a:tcPr marL="45720" marR="45720" anchor="ctr">
                    <a:lnL w="12700" cap="flat" cmpd="sng" algn="ctr">
                      <a:solidFill>
                        <a:schemeClr val="bg1"/>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tc vMerge="1">
                  <a:txBody>
                    <a:bodyPr/>
                    <a:lstStyle/>
                    <a:p>
                      <a:endParaRPr dirty="0"/>
                    </a:p>
                  </a:txBody>
                  <a:tcPr marL="45720" marR="4572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87766036"/>
                  </a:ext>
                </a:extLst>
              </a:tr>
              <a:tr h="738418">
                <a:tc>
                  <a:txBody>
                    <a:bodyPr/>
                    <a:lstStyle/>
                    <a:p>
                      <a:pPr marL="85725" indent="0" algn="l" fontAlgn="ctr"/>
                      <a:r>
                        <a:rPr lang="en-US" sz="1400" u="none" strike="noStrike" dirty="0">
                          <a:effectLst/>
                          <a:latin typeface="+mn-lt"/>
                        </a:rPr>
                        <a:t>Would your client prefer lifetime income to continue to their spouse after their death?</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No</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mn-lt"/>
                        </a:rPr>
                        <a:t>No Reversion</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No Reversion</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0925653"/>
                  </a:ext>
                </a:extLst>
              </a:tr>
            </a:tbl>
          </a:graphicData>
        </a:graphic>
      </p:graphicFrame>
      <p:sp>
        <p:nvSpPr>
          <p:cNvPr id="5" name="Content Placeholder 4">
            <a:extLst>
              <a:ext uri="{FF2B5EF4-FFF2-40B4-BE49-F238E27FC236}">
                <a16:creationId xmlns:a16="http://schemas.microsoft.com/office/drawing/2014/main" id="{46E16BA8-F31F-30E4-0DC9-5F55C9FCC6F8}"/>
              </a:ext>
            </a:extLst>
          </p:cNvPr>
          <p:cNvSpPr>
            <a:spLocks noGrp="1"/>
          </p:cNvSpPr>
          <p:nvPr>
            <p:ph idx="1"/>
          </p:nvPr>
        </p:nvSpPr>
        <p:spPr>
          <a:xfrm>
            <a:off x="352424" y="1493113"/>
            <a:ext cx="4581083" cy="4351338"/>
          </a:xfrm>
        </p:spPr>
        <p:txBody>
          <a:bodyPr/>
          <a:lstStyle/>
          <a:p>
            <a:pPr marL="184150" lvl="1" indent="-285750"/>
            <a:r>
              <a:rPr lang="en-AU" sz="1600" b="1" dirty="0"/>
              <a:t>Product A</a:t>
            </a:r>
          </a:p>
          <a:p>
            <a:pPr marL="627063" lvl="3" indent="-285750"/>
            <a:r>
              <a:rPr lang="en-AU" sz="1600" dirty="0"/>
              <a:t>Option for reversionary or not</a:t>
            </a:r>
          </a:p>
          <a:p>
            <a:pPr marL="627063" lvl="3" indent="-285750"/>
            <a:r>
              <a:rPr lang="en-AU" sz="1600" dirty="0"/>
              <a:t>Voluntary and death benefit is max CAS, choice of no capital access for higher start payment</a:t>
            </a:r>
          </a:p>
          <a:p>
            <a:pPr marL="627063" lvl="3" indent="-285750"/>
            <a:r>
              <a:rPr lang="en-AU" sz="1600" dirty="0"/>
              <a:t>Income is immediate</a:t>
            </a:r>
          </a:p>
          <a:p>
            <a:pPr marL="627063" lvl="3" indent="-285750"/>
            <a:r>
              <a:rPr lang="en-AU" sz="1600" dirty="0"/>
              <a:t>Income indexes with CPI, or no indexation</a:t>
            </a:r>
          </a:p>
          <a:p>
            <a:pPr marL="184150" lvl="1" indent="-285750"/>
            <a:endParaRPr lang="en-AU" sz="1200" b="1" dirty="0"/>
          </a:p>
          <a:p>
            <a:pPr marL="184150" lvl="1" indent="-285750"/>
            <a:r>
              <a:rPr lang="en-AU" sz="1600" b="1" dirty="0"/>
              <a:t>Product B</a:t>
            </a:r>
          </a:p>
          <a:p>
            <a:pPr marL="542925" lvl="3" indent="-285750"/>
            <a:r>
              <a:rPr lang="en-AU" sz="1600" dirty="0"/>
              <a:t>Option for reversionary or not</a:t>
            </a:r>
          </a:p>
          <a:p>
            <a:pPr marL="541338" lvl="2" indent="-285750"/>
            <a:r>
              <a:rPr lang="en-AU" sz="1600" dirty="0"/>
              <a:t>Voluntary and death benefit is an account balance, option to be subject to CAS</a:t>
            </a:r>
          </a:p>
          <a:p>
            <a:pPr marL="541338" lvl="2" indent="-285750"/>
            <a:r>
              <a:rPr lang="en-AU" sz="1600" dirty="0"/>
              <a:t>Account balance can be in a balanced or conservative investment mix</a:t>
            </a:r>
          </a:p>
          <a:p>
            <a:pPr marL="541338" lvl="2" indent="-285750"/>
            <a:r>
              <a:rPr lang="en-AU" sz="1600" dirty="0"/>
              <a:t>Income is immediate or deferred</a:t>
            </a:r>
          </a:p>
          <a:p>
            <a:pPr marL="541338" lvl="2" indent="-285750"/>
            <a:r>
              <a:rPr lang="en-AU" sz="1600" dirty="0"/>
              <a:t>Income indexes with investment returns or nil</a:t>
            </a:r>
          </a:p>
          <a:p>
            <a:endParaRPr lang="en-AU" dirty="0"/>
          </a:p>
        </p:txBody>
      </p:sp>
    </p:spTree>
    <p:extLst>
      <p:ext uri="{BB962C8B-B14F-4D97-AF65-F5344CB8AC3E}">
        <p14:creationId xmlns:p14="http://schemas.microsoft.com/office/powerpoint/2010/main" val="3151035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61F7F-FFD0-7A0E-B732-B68EF0679F8C}"/>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0B9BD4DF-31DA-1F3C-CEC5-1E1E061A7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02" y="3572895"/>
            <a:ext cx="8996651" cy="3285105"/>
          </a:xfrm>
          <a:prstGeom prst="rect">
            <a:avLst/>
          </a:prstGeom>
        </p:spPr>
      </p:pic>
      <p:sp>
        <p:nvSpPr>
          <p:cNvPr id="2" name="Title 1">
            <a:extLst>
              <a:ext uri="{FF2B5EF4-FFF2-40B4-BE49-F238E27FC236}">
                <a16:creationId xmlns:a16="http://schemas.microsoft.com/office/drawing/2014/main" id="{CFD180C9-44CA-53EC-8555-76F0847A03B3}"/>
              </a:ext>
            </a:extLst>
          </p:cNvPr>
          <p:cNvSpPr>
            <a:spLocks noGrp="1"/>
          </p:cNvSpPr>
          <p:nvPr>
            <p:ph type="title"/>
          </p:nvPr>
        </p:nvSpPr>
        <p:spPr>
          <a:xfrm>
            <a:off x="326848" y="288389"/>
            <a:ext cx="8723023" cy="1232435"/>
          </a:xfrm>
        </p:spPr>
        <p:txBody>
          <a:bodyPr/>
          <a:lstStyle/>
          <a:p>
            <a:r>
              <a:rPr lang="en-US" sz="2800" dirty="0"/>
              <a:t>Lifetime income payment profiles</a:t>
            </a:r>
            <a:endParaRPr lang="en-AU" sz="2800" dirty="0"/>
          </a:p>
        </p:txBody>
      </p:sp>
      <p:sp>
        <p:nvSpPr>
          <p:cNvPr id="5" name="Content Placeholder 4">
            <a:extLst>
              <a:ext uri="{FF2B5EF4-FFF2-40B4-BE49-F238E27FC236}">
                <a16:creationId xmlns:a16="http://schemas.microsoft.com/office/drawing/2014/main" id="{B29FF5D6-8E40-1ACD-8578-5B58CE5CAAC3}"/>
              </a:ext>
            </a:extLst>
          </p:cNvPr>
          <p:cNvSpPr>
            <a:spLocks noGrp="1"/>
          </p:cNvSpPr>
          <p:nvPr>
            <p:ph idx="1"/>
          </p:nvPr>
        </p:nvSpPr>
        <p:spPr/>
        <p:txBody>
          <a:bodyPr/>
          <a:lstStyle/>
          <a:p>
            <a:pPr lvl="2" indent="0">
              <a:buNone/>
            </a:pPr>
            <a:endParaRPr lang="en-US" sz="1600" dirty="0"/>
          </a:p>
          <a:p>
            <a:pPr lvl="2" indent="0">
              <a:buNone/>
            </a:pPr>
            <a:endParaRPr lang="en-US" sz="1600" dirty="0"/>
          </a:p>
          <a:p>
            <a:endParaRPr lang="en-AU" sz="1600" dirty="0"/>
          </a:p>
        </p:txBody>
      </p:sp>
      <p:sp>
        <p:nvSpPr>
          <p:cNvPr id="4" name="Slide Number Placeholder 3">
            <a:extLst>
              <a:ext uri="{FF2B5EF4-FFF2-40B4-BE49-F238E27FC236}">
                <a16:creationId xmlns:a16="http://schemas.microsoft.com/office/drawing/2014/main" id="{A878FCEA-30BA-9D8C-9925-77288CA9BD64}"/>
              </a:ext>
            </a:extLst>
          </p:cNvPr>
          <p:cNvSpPr>
            <a:spLocks noGrp="1"/>
          </p:cNvSpPr>
          <p:nvPr>
            <p:ph type="sldNum" sz="quarter" idx="12"/>
          </p:nvPr>
        </p:nvSpPr>
        <p:spPr/>
        <p:txBody>
          <a:bodyPr/>
          <a:lstStyle/>
          <a:p>
            <a:fld id="{741AFF56-1126-4107-9C02-BC0EFBF16431}" type="slidenum">
              <a:rPr lang="en-GB" smtClean="0"/>
              <a:pPr/>
              <a:t>23</a:t>
            </a:fld>
            <a:endParaRPr lang="en-GB" dirty="0"/>
          </a:p>
        </p:txBody>
      </p:sp>
      <p:sp>
        <p:nvSpPr>
          <p:cNvPr id="10" name="Content Placeholder 9">
            <a:extLst>
              <a:ext uri="{FF2B5EF4-FFF2-40B4-BE49-F238E27FC236}">
                <a16:creationId xmlns:a16="http://schemas.microsoft.com/office/drawing/2014/main" id="{218F1720-F856-BC96-E827-68D0A7E5D7B7}"/>
              </a:ext>
            </a:extLst>
          </p:cNvPr>
          <p:cNvSpPr>
            <a:spLocks noGrp="1"/>
          </p:cNvSpPr>
          <p:nvPr>
            <p:ph sz="quarter" idx="13"/>
          </p:nvPr>
        </p:nvSpPr>
        <p:spPr/>
        <p:txBody>
          <a:bodyPr/>
          <a:lstStyle/>
          <a:p>
            <a:pPr marL="285750" indent="-285750">
              <a:buFont typeface="Arial" panose="020B0604020202020204" pitchFamily="34" charset="0"/>
              <a:buChar char="•"/>
            </a:pPr>
            <a:r>
              <a:rPr lang="en-US" sz="1800" dirty="0"/>
              <a:t>Key flexibility / complexity is variety of indexation options</a:t>
            </a:r>
            <a:r>
              <a:rPr lang="en-AU" sz="1800" dirty="0"/>
              <a:t>:</a:t>
            </a:r>
          </a:p>
          <a:p>
            <a:pPr marL="641350" lvl="2" indent="-285750"/>
            <a:r>
              <a:rPr lang="en-AU" sz="1600" dirty="0"/>
              <a:t>Nil, inflation, partial inflation, investment linked, investment linked </a:t>
            </a:r>
            <a:br>
              <a:rPr lang="en-AU" sz="1600" dirty="0"/>
            </a:br>
            <a:r>
              <a:rPr lang="en-AU" sz="1600" dirty="0"/>
              <a:t>with protection…</a:t>
            </a:r>
          </a:p>
          <a:p>
            <a:pPr marL="641350" lvl="2" indent="-285750"/>
            <a:r>
              <a:rPr lang="en-AU" sz="1600" dirty="0"/>
              <a:t>Payment boosts – trade off higher initial start payment for lower </a:t>
            </a:r>
            <a:br>
              <a:rPr lang="en-AU" sz="1600" dirty="0"/>
            </a:br>
            <a:r>
              <a:rPr lang="en-AU" sz="1600" dirty="0"/>
              <a:t>future indexation</a:t>
            </a:r>
          </a:p>
          <a:p>
            <a:pPr lvl="2" indent="0">
              <a:buNone/>
            </a:pPr>
            <a:endParaRPr lang="en-AU" sz="1800" dirty="0"/>
          </a:p>
          <a:p>
            <a:pPr marL="290512" lvl="1" indent="-285750">
              <a:buFont typeface="Arial" panose="020B0604020202020204" pitchFamily="34" charset="0"/>
              <a:buChar char="•"/>
            </a:pPr>
            <a:r>
              <a:rPr lang="en-AU" sz="1800" dirty="0"/>
              <a:t>Much flexibility to create different payment profiles:</a:t>
            </a:r>
          </a:p>
          <a:p>
            <a:pPr marL="641350" lvl="2" indent="-285750"/>
            <a:endParaRPr lang="en-US" sz="1800" dirty="0"/>
          </a:p>
          <a:p>
            <a:endParaRPr lang="en-AU" sz="1600" dirty="0"/>
          </a:p>
        </p:txBody>
      </p:sp>
      <p:graphicFrame>
        <p:nvGraphicFramePr>
          <p:cNvPr id="6" name="Table 5">
            <a:extLst>
              <a:ext uri="{FF2B5EF4-FFF2-40B4-BE49-F238E27FC236}">
                <a16:creationId xmlns:a16="http://schemas.microsoft.com/office/drawing/2014/main" id="{A1114373-724B-365B-8C0E-31AE328BE9DB}"/>
              </a:ext>
            </a:extLst>
          </p:cNvPr>
          <p:cNvGraphicFramePr>
            <a:graphicFrameLocks noGrp="1"/>
          </p:cNvGraphicFramePr>
          <p:nvPr>
            <p:extLst>
              <p:ext uri="{D42A27DB-BD31-4B8C-83A1-F6EECF244321}">
                <p14:modId xmlns:p14="http://schemas.microsoft.com/office/powerpoint/2010/main" val="4065925531"/>
              </p:ext>
            </p:extLst>
          </p:nvPr>
        </p:nvGraphicFramePr>
        <p:xfrm>
          <a:off x="6839792" y="304974"/>
          <a:ext cx="5066635" cy="2521199"/>
        </p:xfrm>
        <a:graphic>
          <a:graphicData uri="http://schemas.openxmlformats.org/drawingml/2006/table">
            <a:tbl>
              <a:tblPr>
                <a:tableStyleId>{5C22544A-7EE6-4342-B048-85BDC9FD1C3A}</a:tableStyleId>
              </a:tblPr>
              <a:tblGrid>
                <a:gridCol w="3441892">
                  <a:extLst>
                    <a:ext uri="{9D8B030D-6E8A-4147-A177-3AD203B41FA5}">
                      <a16:colId xmlns:a16="http://schemas.microsoft.com/office/drawing/2014/main" val="1887923670"/>
                    </a:ext>
                  </a:extLst>
                </a:gridCol>
                <a:gridCol w="1624743">
                  <a:extLst>
                    <a:ext uri="{9D8B030D-6E8A-4147-A177-3AD203B41FA5}">
                      <a16:colId xmlns:a16="http://schemas.microsoft.com/office/drawing/2014/main" val="1477224041"/>
                    </a:ext>
                  </a:extLst>
                </a:gridCol>
              </a:tblGrid>
              <a:tr h="531969">
                <a:tc>
                  <a:txBody>
                    <a:bodyPr/>
                    <a:lstStyle/>
                    <a:p>
                      <a:pPr marL="85725" indent="0" algn="l" fontAlgn="ctr"/>
                      <a:r>
                        <a:rPr lang="en-US" sz="1400" b="1" i="0" u="none" strike="noStrike" dirty="0">
                          <a:solidFill>
                            <a:srgbClr val="000000"/>
                          </a:solidFill>
                          <a:effectLst/>
                          <a:latin typeface="+mn-lt"/>
                        </a:rPr>
                        <a:t>Lifetime income questionnaire</a:t>
                      </a:r>
                    </a:p>
                  </a:txBody>
                  <a:tcPr marL="0" marR="0" marT="0" marB="0" anchor="ctr">
                    <a:solidFill>
                      <a:schemeClr val="accent1">
                        <a:lumMod val="40000"/>
                        <a:lumOff val="60000"/>
                      </a:schemeClr>
                    </a:solidFill>
                  </a:tcPr>
                </a:tc>
                <a:tc>
                  <a:txBody>
                    <a:bodyPr/>
                    <a:lstStyle/>
                    <a:p>
                      <a:pPr algn="ctr" fontAlgn="ctr"/>
                      <a:r>
                        <a:rPr lang="en-US" sz="1400" b="1" i="0" u="none" strike="noStrike" dirty="0">
                          <a:solidFill>
                            <a:srgbClr val="000000"/>
                          </a:solidFill>
                          <a:effectLst/>
                          <a:latin typeface="+mn-lt"/>
                        </a:rPr>
                        <a:t>Option for response</a:t>
                      </a:r>
                      <a:endParaRPr lang="en-AU" sz="1400" b="1" i="0" u="none" strike="noStrike" dirty="0">
                        <a:solidFill>
                          <a:srgbClr val="000000"/>
                        </a:solidFill>
                        <a:effectLst/>
                        <a:latin typeface="+mn-lt"/>
                      </a:endParaRPr>
                    </a:p>
                  </a:txBody>
                  <a:tcPr marL="0" marR="0" marT="0" marB="0" anchor="ctr">
                    <a:solidFill>
                      <a:schemeClr val="accent1">
                        <a:lumMod val="40000"/>
                        <a:lumOff val="60000"/>
                      </a:schemeClr>
                    </a:solidFill>
                  </a:tcPr>
                </a:tc>
                <a:extLst>
                  <a:ext uri="{0D108BD9-81ED-4DB2-BD59-A6C34878D82A}">
                    <a16:rowId xmlns:a16="http://schemas.microsoft.com/office/drawing/2014/main" val="3624035722"/>
                  </a:ext>
                </a:extLst>
              </a:tr>
              <a:tr h="650759">
                <a:tc>
                  <a:txBody>
                    <a:bodyPr/>
                    <a:lstStyle/>
                    <a:p>
                      <a:pPr marL="85725" indent="0" algn="l" fontAlgn="ctr"/>
                      <a:r>
                        <a:rPr lang="en-US" sz="1400" u="none" strike="noStrike" dirty="0">
                          <a:effectLst/>
                          <a:latin typeface="+mn-lt"/>
                        </a:rPr>
                        <a:t>Preference for lifetime income to keep pace with the cost of living over time?</a:t>
                      </a:r>
                      <a:endParaRPr lang="en-US" sz="1400" b="0" i="0" u="none" strike="noStrike" dirty="0">
                        <a:solidFill>
                          <a:srgbClr val="000000"/>
                        </a:solidFill>
                        <a:effectLst/>
                        <a:latin typeface="+mn-lt"/>
                      </a:endParaRPr>
                    </a:p>
                  </a:txBody>
                  <a:tcPr marL="0" marR="0" marT="0" marB="0" anchor="ctr"/>
                </a:tc>
                <a:tc>
                  <a:txBody>
                    <a:bodyPr/>
                    <a:lstStyle/>
                    <a:p>
                      <a:pPr algn="ctr" fontAlgn="ctr"/>
                      <a:r>
                        <a:rPr lang="en-AU" sz="1400" b="1" u="none" strike="noStrike" dirty="0">
                          <a:effectLst/>
                          <a:latin typeface="+mn-lt"/>
                        </a:rPr>
                        <a:t>Yes</a:t>
                      </a:r>
                      <a:r>
                        <a:rPr lang="en-AU" sz="1400" b="0" u="none" strike="noStrike" dirty="0">
                          <a:effectLst/>
                          <a:latin typeface="+mn-lt"/>
                        </a:rPr>
                        <a:t> | No</a:t>
                      </a:r>
                      <a:r>
                        <a:rPr lang="en-AU" sz="1400" b="0" i="0" u="none" strike="noStrike" dirty="0">
                          <a:solidFill>
                            <a:schemeClr val="dk1"/>
                          </a:solidFill>
                          <a:effectLst/>
                          <a:latin typeface="+mn-lt"/>
                        </a:rPr>
                        <a:t> | </a:t>
                      </a:r>
                      <a:r>
                        <a:rPr lang="en-AU" sz="1400" b="0" i="0" u="none" strike="noStrike" dirty="0">
                          <a:solidFill>
                            <a:srgbClr val="000000"/>
                          </a:solidFill>
                          <a:effectLst/>
                          <a:latin typeface="+mn-lt"/>
                        </a:rPr>
                        <a:t>Not sure</a:t>
                      </a:r>
                    </a:p>
                  </a:txBody>
                  <a:tcPr marL="0" marR="0" marT="0" marB="0" anchor="ctr"/>
                </a:tc>
                <a:extLst>
                  <a:ext uri="{0D108BD9-81ED-4DB2-BD59-A6C34878D82A}">
                    <a16:rowId xmlns:a16="http://schemas.microsoft.com/office/drawing/2014/main" val="2606060928"/>
                  </a:ext>
                </a:extLst>
              </a:tr>
              <a:tr h="506033">
                <a:tc>
                  <a:txBody>
                    <a:bodyPr/>
                    <a:lstStyle/>
                    <a:p>
                      <a:pPr marL="85725" indent="0" algn="l" fontAlgn="t"/>
                      <a:r>
                        <a:rPr lang="en-US" sz="1400" u="none" strike="noStrike" dirty="0">
                          <a:effectLst/>
                          <a:latin typeface="+mn-lt"/>
                        </a:rPr>
                        <a:t>What level of inflation protection is desired?</a:t>
                      </a:r>
                      <a:endParaRPr lang="en-US" sz="1400" b="0" i="0" u="none" strike="noStrike" dirty="0">
                        <a:solidFill>
                          <a:srgbClr val="000000"/>
                        </a:solidFill>
                        <a:effectLst/>
                        <a:latin typeface="+mn-lt"/>
                      </a:endParaRPr>
                    </a:p>
                  </a:txBody>
                  <a:tcPr marL="0" marR="0" marT="0" marB="0" anchor="ctr"/>
                </a:tc>
                <a:tc>
                  <a:txBody>
                    <a:bodyPr/>
                    <a:lstStyle/>
                    <a:p>
                      <a:pPr algn="ctr" fontAlgn="t"/>
                      <a:r>
                        <a:rPr lang="en-AU" sz="1400" b="0" u="none" strike="noStrike" dirty="0">
                          <a:effectLst/>
                          <a:latin typeface="+mn-lt"/>
                        </a:rPr>
                        <a:t>Guaranteed | </a:t>
                      </a:r>
                      <a:r>
                        <a:rPr lang="en-AU" sz="1400" b="1" u="none" strike="noStrike" dirty="0">
                          <a:effectLst/>
                          <a:latin typeface="+mn-lt"/>
                        </a:rPr>
                        <a:t>Targeted</a:t>
                      </a:r>
                      <a:r>
                        <a:rPr lang="en-AU" sz="1400" b="0" u="none" strike="noStrike" dirty="0">
                          <a:effectLst/>
                          <a:latin typeface="+mn-lt"/>
                        </a:rPr>
                        <a:t> | </a:t>
                      </a:r>
                      <a:r>
                        <a:rPr lang="en-AU" sz="1400" b="0" i="0" u="none" strike="noStrike" dirty="0">
                          <a:solidFill>
                            <a:srgbClr val="000000"/>
                          </a:solidFill>
                          <a:effectLst/>
                          <a:latin typeface="+mn-lt"/>
                        </a:rPr>
                        <a:t>Exceed | Not sure</a:t>
                      </a:r>
                    </a:p>
                  </a:txBody>
                  <a:tcPr marL="0" marR="0" marT="0" marB="0" anchor="ctr"/>
                </a:tc>
                <a:extLst>
                  <a:ext uri="{0D108BD9-81ED-4DB2-BD59-A6C34878D82A}">
                    <a16:rowId xmlns:a16="http://schemas.microsoft.com/office/drawing/2014/main" val="648953848"/>
                  </a:ext>
                </a:extLst>
              </a:tr>
              <a:tr h="698391">
                <a:tc>
                  <a:txBody>
                    <a:bodyPr/>
                    <a:lstStyle/>
                    <a:p>
                      <a:pPr marL="85725" indent="0" algn="l" fontAlgn="ctr"/>
                      <a:r>
                        <a:rPr lang="en-US" sz="1400" u="none" strike="noStrike" dirty="0">
                          <a:effectLst/>
                          <a:latin typeface="+mn-lt"/>
                        </a:rPr>
                        <a:t>Would your client be comfortable with lifetime income which could fluctuate based on market outcomes?</a:t>
                      </a:r>
                      <a:endParaRPr lang="en-US" sz="1400" b="0" i="0" u="none" strike="noStrike" dirty="0">
                        <a:solidFill>
                          <a:srgbClr val="000000"/>
                        </a:solidFill>
                        <a:effectLst/>
                        <a:latin typeface="+mn-lt"/>
                      </a:endParaRPr>
                    </a:p>
                  </a:txBody>
                  <a:tcPr marL="0" marR="0" marT="0" marB="0" anchor="ctr"/>
                </a:tc>
                <a:tc>
                  <a:txBody>
                    <a:bodyPr/>
                    <a:lstStyle/>
                    <a:p>
                      <a:pPr algn="ctr" fontAlgn="ctr"/>
                      <a:r>
                        <a:rPr lang="en-AU" sz="1400" b="1" u="none" strike="noStrike" dirty="0">
                          <a:effectLst/>
                          <a:latin typeface="+mn-lt"/>
                        </a:rPr>
                        <a:t>Yes</a:t>
                      </a:r>
                      <a:r>
                        <a:rPr lang="en-AU" sz="1400" b="0" u="none" strike="noStrike" dirty="0">
                          <a:effectLst/>
                          <a:latin typeface="+mn-lt"/>
                        </a:rPr>
                        <a:t> | No | Not sure</a:t>
                      </a:r>
                      <a:endParaRPr lang="en-AU" sz="14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337510345"/>
                  </a:ext>
                </a:extLst>
              </a:tr>
            </a:tbl>
          </a:graphicData>
        </a:graphic>
      </p:graphicFrame>
      <p:sp>
        <p:nvSpPr>
          <p:cNvPr id="13" name="Rectangle: Rounded Corners 12">
            <a:extLst>
              <a:ext uri="{FF2B5EF4-FFF2-40B4-BE49-F238E27FC236}">
                <a16:creationId xmlns:a16="http://schemas.microsoft.com/office/drawing/2014/main" id="{BE7E1478-77AF-4323-11E9-7D67329629D1}"/>
              </a:ext>
            </a:extLst>
          </p:cNvPr>
          <p:cNvSpPr/>
          <p:nvPr/>
        </p:nvSpPr>
        <p:spPr>
          <a:xfrm>
            <a:off x="701749" y="5124893"/>
            <a:ext cx="3009014" cy="1642294"/>
          </a:xfrm>
          <a:prstGeom prst="round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Rounded Corners 13">
            <a:extLst>
              <a:ext uri="{FF2B5EF4-FFF2-40B4-BE49-F238E27FC236}">
                <a16:creationId xmlns:a16="http://schemas.microsoft.com/office/drawing/2014/main" id="{81E8B3B9-3E53-C283-3044-0FF32FD20F77}"/>
              </a:ext>
            </a:extLst>
          </p:cNvPr>
          <p:cNvSpPr/>
          <p:nvPr/>
        </p:nvSpPr>
        <p:spPr>
          <a:xfrm>
            <a:off x="676172" y="3471968"/>
            <a:ext cx="3009014" cy="1642294"/>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Rounded Corners 14">
            <a:extLst>
              <a:ext uri="{FF2B5EF4-FFF2-40B4-BE49-F238E27FC236}">
                <a16:creationId xmlns:a16="http://schemas.microsoft.com/office/drawing/2014/main" id="{9B30C1E0-59C4-77C8-9B37-A684851DEEE2}"/>
              </a:ext>
            </a:extLst>
          </p:cNvPr>
          <p:cNvSpPr/>
          <p:nvPr/>
        </p:nvSpPr>
        <p:spPr>
          <a:xfrm>
            <a:off x="6585098" y="5135529"/>
            <a:ext cx="3009014" cy="1642294"/>
          </a:xfrm>
          <a:prstGeom prst="round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Rounded Corners 15">
            <a:extLst>
              <a:ext uri="{FF2B5EF4-FFF2-40B4-BE49-F238E27FC236}">
                <a16:creationId xmlns:a16="http://schemas.microsoft.com/office/drawing/2014/main" id="{0222199C-A5FE-6D40-6D6C-71629DE253B6}"/>
              </a:ext>
            </a:extLst>
          </p:cNvPr>
          <p:cNvSpPr/>
          <p:nvPr/>
        </p:nvSpPr>
        <p:spPr>
          <a:xfrm>
            <a:off x="3685186" y="3489695"/>
            <a:ext cx="3009014" cy="1642294"/>
          </a:xfrm>
          <a:prstGeom prst="roundRect">
            <a:avLst/>
          </a:prstGeom>
          <a:noFill/>
          <a:ln w="28575">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23621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73421-F955-2A72-7D4F-C2B1363618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A72A46-9D59-4998-8103-47C88EB146D0}"/>
              </a:ext>
            </a:extLst>
          </p:cNvPr>
          <p:cNvSpPr>
            <a:spLocks noGrp="1"/>
          </p:cNvSpPr>
          <p:nvPr>
            <p:ph type="title"/>
          </p:nvPr>
        </p:nvSpPr>
        <p:spPr>
          <a:xfrm>
            <a:off x="326849" y="288389"/>
            <a:ext cx="4808678" cy="1232435"/>
          </a:xfrm>
        </p:spPr>
        <p:txBody>
          <a:bodyPr/>
          <a:lstStyle/>
          <a:p>
            <a:r>
              <a:rPr lang="en-US" sz="2800" dirty="0"/>
              <a:t>Case study: Mark lifetime product assessment</a:t>
            </a:r>
            <a:endParaRPr lang="en-AU" sz="2800" dirty="0"/>
          </a:p>
        </p:txBody>
      </p:sp>
      <p:sp>
        <p:nvSpPr>
          <p:cNvPr id="4" name="Slide Number Placeholder 3">
            <a:extLst>
              <a:ext uri="{FF2B5EF4-FFF2-40B4-BE49-F238E27FC236}">
                <a16:creationId xmlns:a16="http://schemas.microsoft.com/office/drawing/2014/main" id="{E9DA2B04-3EC7-5FB3-0C0E-5D9CB2AB7D7A}"/>
              </a:ext>
            </a:extLst>
          </p:cNvPr>
          <p:cNvSpPr>
            <a:spLocks noGrp="1"/>
          </p:cNvSpPr>
          <p:nvPr>
            <p:ph type="sldNum" sz="quarter" idx="12"/>
          </p:nvPr>
        </p:nvSpPr>
        <p:spPr/>
        <p:txBody>
          <a:bodyPr/>
          <a:lstStyle/>
          <a:p>
            <a:fld id="{741AFF56-1126-4107-9C02-BC0EFBF16431}" type="slidenum">
              <a:rPr lang="en-GB" smtClean="0"/>
              <a:pPr/>
              <a:t>24</a:t>
            </a:fld>
            <a:endParaRPr lang="en-GB" dirty="0"/>
          </a:p>
        </p:txBody>
      </p:sp>
      <p:graphicFrame>
        <p:nvGraphicFramePr>
          <p:cNvPr id="6" name="Table 5">
            <a:extLst>
              <a:ext uri="{FF2B5EF4-FFF2-40B4-BE49-F238E27FC236}">
                <a16:creationId xmlns:a16="http://schemas.microsoft.com/office/drawing/2014/main" id="{6E1D6489-101D-06E4-3770-552DC02495C4}"/>
              </a:ext>
            </a:extLst>
          </p:cNvPr>
          <p:cNvGraphicFramePr>
            <a:graphicFrameLocks noGrp="1"/>
          </p:cNvGraphicFramePr>
          <p:nvPr>
            <p:extLst>
              <p:ext uri="{D42A27DB-BD31-4B8C-83A1-F6EECF244321}">
                <p14:modId xmlns:p14="http://schemas.microsoft.com/office/powerpoint/2010/main" val="2732283649"/>
              </p:ext>
            </p:extLst>
          </p:nvPr>
        </p:nvGraphicFramePr>
        <p:xfrm>
          <a:off x="5161102" y="159477"/>
          <a:ext cx="6871780" cy="6528396"/>
        </p:xfrm>
        <a:graphic>
          <a:graphicData uri="http://schemas.openxmlformats.org/drawingml/2006/table">
            <a:tbl>
              <a:tblPr>
                <a:tableStyleId>{5C22544A-7EE6-4342-B048-85BDC9FD1C3A}</a:tableStyleId>
              </a:tblPr>
              <a:tblGrid>
                <a:gridCol w="3608330">
                  <a:extLst>
                    <a:ext uri="{9D8B030D-6E8A-4147-A177-3AD203B41FA5}">
                      <a16:colId xmlns:a16="http://schemas.microsoft.com/office/drawing/2014/main" val="278443476"/>
                    </a:ext>
                  </a:extLst>
                </a:gridCol>
                <a:gridCol w="767232">
                  <a:extLst>
                    <a:ext uri="{9D8B030D-6E8A-4147-A177-3AD203B41FA5}">
                      <a16:colId xmlns:a16="http://schemas.microsoft.com/office/drawing/2014/main" val="855023156"/>
                    </a:ext>
                  </a:extLst>
                </a:gridCol>
                <a:gridCol w="1248109">
                  <a:extLst>
                    <a:ext uri="{9D8B030D-6E8A-4147-A177-3AD203B41FA5}">
                      <a16:colId xmlns:a16="http://schemas.microsoft.com/office/drawing/2014/main" val="912686268"/>
                    </a:ext>
                  </a:extLst>
                </a:gridCol>
                <a:gridCol w="1248109">
                  <a:extLst>
                    <a:ext uri="{9D8B030D-6E8A-4147-A177-3AD203B41FA5}">
                      <a16:colId xmlns:a16="http://schemas.microsoft.com/office/drawing/2014/main" val="3289473357"/>
                    </a:ext>
                  </a:extLst>
                </a:gridCol>
              </a:tblGrid>
              <a:tr h="442431">
                <a:tc gridSpan="2">
                  <a:txBody>
                    <a:bodyPr/>
                    <a:lstStyle/>
                    <a:p>
                      <a:pPr marL="85725" indent="0" algn="l" fontAlgn="ctr"/>
                      <a:r>
                        <a:rPr lang="en-US" sz="1600" b="1" i="0" u="none" strike="noStrike" dirty="0">
                          <a:solidFill>
                            <a:srgbClr val="000000"/>
                          </a:solidFill>
                          <a:effectLst/>
                          <a:latin typeface="+mn-lt"/>
                        </a:rPr>
                        <a:t>Lifetime income questionnaire</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hMerge="1">
                  <a:txBody>
                    <a:bodyPr/>
                    <a:lstStyle/>
                    <a:p>
                      <a:pPr algn="ctr" fontAlgn="ctr"/>
                      <a:endParaRPr lang="en-AU" sz="1600" b="1" i="0" u="none" strike="noStrike" dirty="0">
                        <a:solidFill>
                          <a:srgbClr val="000000"/>
                        </a:solidFill>
                        <a:effectLst/>
                        <a:latin typeface="Aptos Narrow" panose="020B0004020202020204" pitchFamily="34" charset="0"/>
                      </a:endParaRPr>
                    </a:p>
                  </a:txBody>
                  <a:tcPr marL="45720" marR="45720" anchor="ctr">
                    <a:lnL w="12700" cap="flat" cmpd="sng" algn="ctr">
                      <a:solidFill>
                        <a:schemeClr val="bg1"/>
                      </a:solidFill>
                      <a:prstDash val="solid"/>
                      <a:round/>
                      <a:headEnd type="none" w="med" len="med"/>
                      <a:tailEnd type="none" w="med" len="med"/>
                    </a:lnL>
                  </a:tcPr>
                </a:tc>
                <a:tc>
                  <a:txBody>
                    <a:bodyPr/>
                    <a:lstStyle/>
                    <a:p>
                      <a:pPr algn="ctr" fontAlgn="ctr"/>
                      <a:r>
                        <a:rPr lang="en-US" sz="1600" b="1" i="0" u="none" strike="noStrike" dirty="0">
                          <a:solidFill>
                            <a:srgbClr val="000000"/>
                          </a:solidFill>
                          <a:effectLst/>
                          <a:latin typeface="Aptos Narrow" panose="020B0004020202020204" pitchFamily="34" charset="0"/>
                        </a:rPr>
                        <a:t>Product A</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5000"/>
                        <a:lumOff val="75000"/>
                      </a:schemeClr>
                    </a:solidFill>
                  </a:tcPr>
                </a:tc>
                <a:tc>
                  <a:txBody>
                    <a:bodyPr/>
                    <a:lstStyle/>
                    <a:p>
                      <a:pPr algn="ctr" fontAlgn="ctr"/>
                      <a:r>
                        <a:rPr lang="en-US" sz="1600" b="1" i="0" u="none" strike="noStrike" dirty="0">
                          <a:solidFill>
                            <a:srgbClr val="000000"/>
                          </a:solidFill>
                          <a:effectLst/>
                          <a:latin typeface="Aptos Narrow" panose="020B0004020202020204" pitchFamily="34" charset="0"/>
                        </a:rPr>
                        <a:t>Product B</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1069675307"/>
                  </a:ext>
                </a:extLst>
              </a:tr>
              <a:tr h="789958">
                <a:tc>
                  <a:txBody>
                    <a:bodyPr/>
                    <a:lstStyle/>
                    <a:p>
                      <a:pPr marL="85725" indent="0" algn="l" fontAlgn="ctr"/>
                      <a:r>
                        <a:rPr lang="en-US" sz="1400" u="none" strike="noStrike" dirty="0">
                          <a:effectLst/>
                          <a:latin typeface="+mn-lt"/>
                        </a:rPr>
                        <a:t>Would your client consider deferring commencement of lifetime income in exchange for a higher initial payment?</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Yes</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mn-lt"/>
                        </a:rPr>
                        <a:t>No option - Immediate payments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Deferred payments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18080591"/>
                  </a:ext>
                </a:extLst>
              </a:tr>
              <a:tr h="559554">
                <a:tc>
                  <a:txBody>
                    <a:bodyPr/>
                    <a:lstStyle/>
                    <a:p>
                      <a:pPr marL="85725" indent="0" algn="l" fontAlgn="t"/>
                      <a:r>
                        <a:rPr lang="en-US" sz="1400" u="none" strike="noStrike" dirty="0">
                          <a:effectLst/>
                          <a:latin typeface="+mn-lt"/>
                        </a:rPr>
                        <a:t>If income was deferred, how long might be preferred (in years)?</a:t>
                      </a:r>
                      <a:endParaRPr lang="en-US" sz="1400" b="0"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t"/>
                      <a:r>
                        <a:rPr lang="en-US" sz="1400" b="0" i="0" u="none" strike="noStrike" dirty="0">
                          <a:solidFill>
                            <a:srgbClr val="000000"/>
                          </a:solidFill>
                          <a:effectLst/>
                          <a:latin typeface="+mn-lt"/>
                        </a:rPr>
                        <a:t>5</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t"/>
                      <a:endParaRPr lang="en-AU" sz="1400" b="1"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dirty="0">
                          <a:solidFill>
                            <a:srgbClr val="000000"/>
                          </a:solidFill>
                          <a:effectLst/>
                          <a:latin typeface="+mn-lt"/>
                        </a:rPr>
                        <a:t>5 years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36827396"/>
                  </a:ext>
                </a:extLst>
              </a:tr>
              <a:tr h="789958">
                <a:tc>
                  <a:txBody>
                    <a:bodyPr/>
                    <a:lstStyle/>
                    <a:p>
                      <a:pPr marL="85725" indent="0" algn="l" fontAlgn="ctr"/>
                      <a:r>
                        <a:rPr lang="en-US" sz="1400" u="none" strike="noStrike" dirty="0">
                          <a:effectLst/>
                          <a:latin typeface="+mn-lt"/>
                        </a:rPr>
                        <a:t>Would your client consider higher lifetime income in exchange for no access to capital or death benefit?</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No</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mn-lt"/>
                        </a:rPr>
                        <a:t>Max of CAS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No option - Account balance</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57915769"/>
                  </a:ext>
                </a:extLst>
              </a:tr>
              <a:tr h="789958">
                <a:tc>
                  <a:txBody>
                    <a:bodyPr/>
                    <a:lstStyle/>
                    <a:p>
                      <a:pPr marL="85725" indent="0" algn="l" fontAlgn="ctr"/>
                      <a:r>
                        <a:rPr lang="en-US" sz="1400" u="none" strike="noStrike" dirty="0">
                          <a:effectLst/>
                          <a:latin typeface="+mn-lt"/>
                        </a:rPr>
                        <a:t>Is Age Pension planning a focus for this client?</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Yes</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mn-lt"/>
                        </a:rPr>
                        <a:t>No option – concessional treatment</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Max of CAS - concessional treatment</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5757811"/>
                  </a:ext>
                </a:extLst>
              </a:tr>
              <a:tr h="559554">
                <a:tc>
                  <a:txBody>
                    <a:bodyPr/>
                    <a:lstStyle/>
                    <a:p>
                      <a:pPr marL="85725" indent="0" algn="l" fontAlgn="ctr"/>
                      <a:r>
                        <a:rPr lang="en-US" sz="1400" u="none" strike="noStrike" dirty="0">
                          <a:effectLst/>
                          <a:latin typeface="+mn-lt"/>
                        </a:rPr>
                        <a:t>What is your clients target superannuation risk profile? (% growth)</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60%</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Balanced investment</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0431243"/>
                  </a:ext>
                </a:extLst>
              </a:tr>
              <a:tr h="738938">
                <a:tc>
                  <a:txBody>
                    <a:bodyPr/>
                    <a:lstStyle/>
                    <a:p>
                      <a:pPr marL="85725" indent="0" algn="l" fontAlgn="ctr"/>
                      <a:r>
                        <a:rPr lang="en-US" sz="1400" u="none" strike="noStrike" dirty="0">
                          <a:effectLst/>
                          <a:latin typeface="+mn-lt"/>
                        </a:rPr>
                        <a:t>Would your client prefer for lifetime income to keep pace with the cost of living over time?</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Yes</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en-US" sz="1400" b="1" i="0" u="none" strike="noStrike" dirty="0">
                          <a:solidFill>
                            <a:srgbClr val="000000"/>
                          </a:solidFill>
                          <a:effectLst/>
                          <a:latin typeface="+mn-lt"/>
                        </a:rPr>
                        <a:t>CPI</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rowSpan="3">
                  <a:txBody>
                    <a:bodyPr/>
                    <a:lstStyle/>
                    <a:p>
                      <a:pPr algn="ctr" fontAlgn="ctr"/>
                      <a:r>
                        <a:rPr lang="en-US" sz="1400" b="1" i="0" u="none" strike="noStrike" dirty="0">
                          <a:solidFill>
                            <a:srgbClr val="000000"/>
                          </a:solidFill>
                          <a:effectLst/>
                          <a:latin typeface="+mn-lt"/>
                        </a:rPr>
                        <a:t>Balanced</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63679209"/>
                  </a:ext>
                </a:extLst>
              </a:tr>
              <a:tr h="329149">
                <a:tc>
                  <a:txBody>
                    <a:bodyPr/>
                    <a:lstStyle/>
                    <a:p>
                      <a:pPr marL="85725" indent="0" algn="l" fontAlgn="t"/>
                      <a:r>
                        <a:rPr lang="en-US" sz="1400" u="none" strike="noStrike" dirty="0">
                          <a:effectLst/>
                          <a:latin typeface="+mn-lt"/>
                        </a:rPr>
                        <a:t>What level of inflation protection is desired?</a:t>
                      </a:r>
                      <a:endParaRPr lang="en-US" sz="1400" b="0"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t"/>
                      <a:r>
                        <a:rPr lang="en-US" sz="1400" b="1" i="0" u="none" strike="noStrike" dirty="0">
                          <a:solidFill>
                            <a:srgbClr val="000000"/>
                          </a:solidFill>
                          <a:effectLst/>
                          <a:latin typeface="+mn-lt"/>
                        </a:rPr>
                        <a:t>Target</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vMerge="1">
                  <a:txBody>
                    <a:bodyPr/>
                    <a:lstStyle/>
                    <a:p>
                      <a:pPr algn="ctr" fontAlgn="t"/>
                      <a:endParaRPr lang="en-AU" sz="1400" b="0"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tc vMerge="1">
                  <a:txBody>
                    <a:bodyPr/>
                    <a:lstStyle/>
                    <a:p>
                      <a:pPr algn="ctr" fontAlgn="t"/>
                      <a:endParaRPr lang="en-AU" sz="1400" b="0" i="0" u="none" strike="noStrike" dirty="0">
                        <a:solidFill>
                          <a:srgbClr val="000000"/>
                        </a:solidFill>
                        <a:effectLst/>
                        <a:latin typeface="+mn-lt"/>
                      </a:endParaRPr>
                    </a:p>
                  </a:txBody>
                  <a:tcPr marL="45720" marR="4572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38069518"/>
                  </a:ext>
                </a:extLst>
              </a:tr>
              <a:tr h="789958">
                <a:tc>
                  <a:txBody>
                    <a:bodyPr/>
                    <a:lstStyle/>
                    <a:p>
                      <a:pPr marL="85725" indent="0" algn="l" fontAlgn="ctr"/>
                      <a:r>
                        <a:rPr lang="en-US" sz="1400" u="none" strike="noStrike" dirty="0">
                          <a:effectLst/>
                          <a:latin typeface="+mn-lt"/>
                        </a:rPr>
                        <a:t>Would your client be comfortable with lifetime income which could fluctuate based on market outcomes?</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mn-lt"/>
                        </a:rPr>
                        <a:t>Yes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vMerge="1">
                  <a:txBody>
                    <a:bodyPr/>
                    <a:lstStyle/>
                    <a:p>
                      <a:endParaRPr dirty="0"/>
                    </a:p>
                  </a:txBody>
                  <a:tcPr marL="45720" marR="45720" anchor="ctr">
                    <a:lnL w="12700" cap="flat" cmpd="sng" algn="ctr">
                      <a:solidFill>
                        <a:schemeClr val="bg1"/>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tc vMerge="1">
                  <a:txBody>
                    <a:bodyPr/>
                    <a:lstStyle/>
                    <a:p>
                      <a:endParaRPr dirty="0"/>
                    </a:p>
                  </a:txBody>
                  <a:tcPr marL="45720" marR="4572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87766036"/>
                  </a:ext>
                </a:extLst>
              </a:tr>
              <a:tr h="738938">
                <a:tc>
                  <a:txBody>
                    <a:bodyPr/>
                    <a:lstStyle/>
                    <a:p>
                      <a:pPr marL="85725" indent="0" algn="l" fontAlgn="ctr"/>
                      <a:r>
                        <a:rPr lang="en-US" sz="1400" u="none" strike="noStrike" dirty="0">
                          <a:effectLst/>
                          <a:latin typeface="+mn-lt"/>
                        </a:rPr>
                        <a:t>Would your client prefer lifetime income to continue to their spouse after their death?</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No</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mn-lt"/>
                        </a:rPr>
                        <a:t>No Reversion</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No Reversion</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0925653"/>
                  </a:ext>
                </a:extLst>
              </a:tr>
            </a:tbl>
          </a:graphicData>
        </a:graphic>
      </p:graphicFrame>
      <p:sp>
        <p:nvSpPr>
          <p:cNvPr id="5" name="Content Placeholder 4">
            <a:extLst>
              <a:ext uri="{FF2B5EF4-FFF2-40B4-BE49-F238E27FC236}">
                <a16:creationId xmlns:a16="http://schemas.microsoft.com/office/drawing/2014/main" id="{E040ECAF-79C6-3462-BFB1-4802BFDE20E6}"/>
              </a:ext>
            </a:extLst>
          </p:cNvPr>
          <p:cNvSpPr>
            <a:spLocks noGrp="1"/>
          </p:cNvSpPr>
          <p:nvPr>
            <p:ph idx="1"/>
          </p:nvPr>
        </p:nvSpPr>
        <p:spPr>
          <a:xfrm>
            <a:off x="352424" y="1493113"/>
            <a:ext cx="4581083" cy="4351338"/>
          </a:xfrm>
        </p:spPr>
        <p:txBody>
          <a:bodyPr/>
          <a:lstStyle/>
          <a:p>
            <a:pPr marL="184150" lvl="1" indent="-285750"/>
            <a:r>
              <a:rPr lang="en-AU" sz="1600" b="1" dirty="0"/>
              <a:t>Product A</a:t>
            </a:r>
          </a:p>
          <a:p>
            <a:pPr marL="627063" lvl="3" indent="-285750"/>
            <a:r>
              <a:rPr lang="en-AU" sz="1600" dirty="0"/>
              <a:t>Option for reversionary or not</a:t>
            </a:r>
          </a:p>
          <a:p>
            <a:pPr marL="627063" lvl="3" indent="-285750"/>
            <a:r>
              <a:rPr lang="en-AU" sz="1600" dirty="0"/>
              <a:t>Voluntary and death benefit is max CAS, choice of no capital access for higher start payment</a:t>
            </a:r>
          </a:p>
          <a:p>
            <a:pPr marL="627063" lvl="3" indent="-285750"/>
            <a:r>
              <a:rPr lang="en-AU" sz="1600" dirty="0"/>
              <a:t>Income is immediate</a:t>
            </a:r>
          </a:p>
          <a:p>
            <a:pPr marL="627063" lvl="3" indent="-285750"/>
            <a:r>
              <a:rPr lang="en-AU" sz="1600" dirty="0"/>
              <a:t>Income indexes with CPI, or no indexation</a:t>
            </a:r>
          </a:p>
          <a:p>
            <a:pPr marL="184150" lvl="1" indent="-285750"/>
            <a:endParaRPr lang="en-AU" sz="1200" b="1" dirty="0"/>
          </a:p>
          <a:p>
            <a:pPr marL="184150" lvl="1" indent="-285750"/>
            <a:r>
              <a:rPr lang="en-AU" sz="1600" b="1" dirty="0"/>
              <a:t>Product B</a:t>
            </a:r>
          </a:p>
          <a:p>
            <a:pPr marL="542925" lvl="3" indent="-285750"/>
            <a:r>
              <a:rPr lang="en-AU" sz="1600" dirty="0"/>
              <a:t>Option for reversionary or not</a:t>
            </a:r>
          </a:p>
          <a:p>
            <a:pPr marL="541338" lvl="2" indent="-285750"/>
            <a:r>
              <a:rPr lang="en-AU" sz="1600" dirty="0"/>
              <a:t>Voluntary and death benefit is an account balance, option to be subject to CAS</a:t>
            </a:r>
          </a:p>
          <a:p>
            <a:pPr marL="541338" lvl="2" indent="-285750"/>
            <a:r>
              <a:rPr lang="en-AU" sz="1600" dirty="0"/>
              <a:t>Account balance can be in a balanced or conservative investment mix</a:t>
            </a:r>
          </a:p>
          <a:p>
            <a:pPr marL="541338" lvl="2" indent="-285750"/>
            <a:r>
              <a:rPr lang="en-AU" sz="1600" dirty="0"/>
              <a:t>Income is immediate or deferred</a:t>
            </a:r>
          </a:p>
          <a:p>
            <a:pPr marL="541338" lvl="2" indent="-285750"/>
            <a:r>
              <a:rPr lang="en-AU" sz="1600" dirty="0"/>
              <a:t>Income indexes with investment returns or nil</a:t>
            </a:r>
          </a:p>
          <a:p>
            <a:endParaRPr lang="en-AU" dirty="0"/>
          </a:p>
        </p:txBody>
      </p:sp>
    </p:spTree>
    <p:extLst>
      <p:ext uri="{BB962C8B-B14F-4D97-AF65-F5344CB8AC3E}">
        <p14:creationId xmlns:p14="http://schemas.microsoft.com/office/powerpoint/2010/main" val="3177272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AA844-E054-6A86-0E79-694E5CCB3F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E68E8B-9819-F4ED-1A06-02839C1E01CB}"/>
              </a:ext>
            </a:extLst>
          </p:cNvPr>
          <p:cNvSpPr>
            <a:spLocks noGrp="1"/>
          </p:cNvSpPr>
          <p:nvPr>
            <p:ph type="title"/>
          </p:nvPr>
        </p:nvSpPr>
        <p:spPr>
          <a:xfrm>
            <a:off x="326849" y="288389"/>
            <a:ext cx="4808678" cy="1232435"/>
          </a:xfrm>
        </p:spPr>
        <p:txBody>
          <a:bodyPr/>
          <a:lstStyle/>
          <a:p>
            <a:r>
              <a:rPr lang="en-US" sz="2800" dirty="0"/>
              <a:t>Case study: Mark lifetime product assessment</a:t>
            </a:r>
            <a:endParaRPr lang="en-AU" sz="2800" dirty="0"/>
          </a:p>
        </p:txBody>
      </p:sp>
      <p:sp>
        <p:nvSpPr>
          <p:cNvPr id="4" name="Slide Number Placeholder 3">
            <a:extLst>
              <a:ext uri="{FF2B5EF4-FFF2-40B4-BE49-F238E27FC236}">
                <a16:creationId xmlns:a16="http://schemas.microsoft.com/office/drawing/2014/main" id="{D4789166-6A44-8B79-2A9D-C6B50068C817}"/>
              </a:ext>
            </a:extLst>
          </p:cNvPr>
          <p:cNvSpPr>
            <a:spLocks noGrp="1"/>
          </p:cNvSpPr>
          <p:nvPr>
            <p:ph type="sldNum" sz="quarter" idx="12"/>
          </p:nvPr>
        </p:nvSpPr>
        <p:spPr/>
        <p:txBody>
          <a:bodyPr/>
          <a:lstStyle/>
          <a:p>
            <a:fld id="{741AFF56-1126-4107-9C02-BC0EFBF16431}" type="slidenum">
              <a:rPr lang="en-GB" smtClean="0"/>
              <a:pPr/>
              <a:t>25</a:t>
            </a:fld>
            <a:endParaRPr lang="en-GB" dirty="0"/>
          </a:p>
        </p:txBody>
      </p:sp>
      <p:graphicFrame>
        <p:nvGraphicFramePr>
          <p:cNvPr id="6" name="Table 5">
            <a:extLst>
              <a:ext uri="{FF2B5EF4-FFF2-40B4-BE49-F238E27FC236}">
                <a16:creationId xmlns:a16="http://schemas.microsoft.com/office/drawing/2014/main" id="{56C50194-AA0E-F82E-A1FD-57D7E95C8254}"/>
              </a:ext>
            </a:extLst>
          </p:cNvPr>
          <p:cNvGraphicFramePr>
            <a:graphicFrameLocks noGrp="1"/>
          </p:cNvGraphicFramePr>
          <p:nvPr>
            <p:extLst>
              <p:ext uri="{D42A27DB-BD31-4B8C-83A1-F6EECF244321}">
                <p14:modId xmlns:p14="http://schemas.microsoft.com/office/powerpoint/2010/main" val="1310981970"/>
              </p:ext>
            </p:extLst>
          </p:nvPr>
        </p:nvGraphicFramePr>
        <p:xfrm>
          <a:off x="5161102" y="159477"/>
          <a:ext cx="6871780" cy="6592198"/>
        </p:xfrm>
        <a:graphic>
          <a:graphicData uri="http://schemas.openxmlformats.org/drawingml/2006/table">
            <a:tbl>
              <a:tblPr>
                <a:tableStyleId>{5C22544A-7EE6-4342-B048-85BDC9FD1C3A}</a:tableStyleId>
              </a:tblPr>
              <a:tblGrid>
                <a:gridCol w="3335144">
                  <a:extLst>
                    <a:ext uri="{9D8B030D-6E8A-4147-A177-3AD203B41FA5}">
                      <a16:colId xmlns:a16="http://schemas.microsoft.com/office/drawing/2014/main" val="278443476"/>
                    </a:ext>
                  </a:extLst>
                </a:gridCol>
                <a:gridCol w="1040418">
                  <a:extLst>
                    <a:ext uri="{9D8B030D-6E8A-4147-A177-3AD203B41FA5}">
                      <a16:colId xmlns:a16="http://schemas.microsoft.com/office/drawing/2014/main" val="855023156"/>
                    </a:ext>
                  </a:extLst>
                </a:gridCol>
                <a:gridCol w="1248109">
                  <a:extLst>
                    <a:ext uri="{9D8B030D-6E8A-4147-A177-3AD203B41FA5}">
                      <a16:colId xmlns:a16="http://schemas.microsoft.com/office/drawing/2014/main" val="912686268"/>
                    </a:ext>
                  </a:extLst>
                </a:gridCol>
                <a:gridCol w="1248109">
                  <a:extLst>
                    <a:ext uri="{9D8B030D-6E8A-4147-A177-3AD203B41FA5}">
                      <a16:colId xmlns:a16="http://schemas.microsoft.com/office/drawing/2014/main" val="3289473357"/>
                    </a:ext>
                  </a:extLst>
                </a:gridCol>
              </a:tblGrid>
              <a:tr h="429427">
                <a:tc gridSpan="2">
                  <a:txBody>
                    <a:bodyPr/>
                    <a:lstStyle/>
                    <a:p>
                      <a:pPr marL="85725" indent="0" algn="l" fontAlgn="ctr"/>
                      <a:r>
                        <a:rPr lang="en-US" sz="1600" b="1" i="0" u="none" strike="noStrike" dirty="0">
                          <a:solidFill>
                            <a:srgbClr val="000000"/>
                          </a:solidFill>
                          <a:effectLst/>
                          <a:latin typeface="+mn-lt"/>
                        </a:rPr>
                        <a:t>Lifetime income questionnaire</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hMerge="1">
                  <a:txBody>
                    <a:bodyPr/>
                    <a:lstStyle/>
                    <a:p>
                      <a:pPr algn="ctr" fontAlgn="ctr"/>
                      <a:endParaRPr lang="en-AU" sz="1600" b="1" i="0" u="none" strike="noStrike" dirty="0">
                        <a:solidFill>
                          <a:srgbClr val="000000"/>
                        </a:solidFill>
                        <a:effectLst/>
                        <a:latin typeface="Aptos Narrow" panose="020B0004020202020204" pitchFamily="34" charset="0"/>
                      </a:endParaRPr>
                    </a:p>
                  </a:txBody>
                  <a:tcPr marL="45720" marR="45720" anchor="ctr">
                    <a:lnL w="12700" cap="flat" cmpd="sng" algn="ctr">
                      <a:solidFill>
                        <a:schemeClr val="bg1"/>
                      </a:solidFill>
                      <a:prstDash val="solid"/>
                      <a:round/>
                      <a:headEnd type="none" w="med" len="med"/>
                      <a:tailEnd type="none" w="med" len="med"/>
                    </a:lnL>
                  </a:tcPr>
                </a:tc>
                <a:tc>
                  <a:txBody>
                    <a:bodyPr/>
                    <a:lstStyle/>
                    <a:p>
                      <a:pPr algn="ctr" fontAlgn="ctr"/>
                      <a:r>
                        <a:rPr lang="en-US" sz="1600" b="1" i="0" u="none" strike="noStrike" dirty="0">
                          <a:solidFill>
                            <a:srgbClr val="000000"/>
                          </a:solidFill>
                          <a:effectLst/>
                          <a:latin typeface="Aptos Narrow" panose="020B0004020202020204" pitchFamily="34" charset="0"/>
                        </a:rPr>
                        <a:t>Product A</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5000"/>
                        <a:lumOff val="75000"/>
                      </a:schemeClr>
                    </a:solidFill>
                  </a:tcPr>
                </a:tc>
                <a:tc>
                  <a:txBody>
                    <a:bodyPr/>
                    <a:lstStyle/>
                    <a:p>
                      <a:pPr algn="ctr" fontAlgn="ctr"/>
                      <a:r>
                        <a:rPr lang="en-US" sz="1600" b="1" i="0" u="none" strike="noStrike" dirty="0">
                          <a:solidFill>
                            <a:srgbClr val="000000"/>
                          </a:solidFill>
                          <a:effectLst/>
                          <a:latin typeface="Aptos Narrow" panose="020B0004020202020204" pitchFamily="34" charset="0"/>
                        </a:rPr>
                        <a:t>Product B</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1069675307"/>
                  </a:ext>
                </a:extLst>
              </a:tr>
              <a:tr h="766738">
                <a:tc>
                  <a:txBody>
                    <a:bodyPr/>
                    <a:lstStyle/>
                    <a:p>
                      <a:pPr marL="85725" indent="0" algn="l" fontAlgn="ctr"/>
                      <a:r>
                        <a:rPr lang="en-US" sz="1400" u="none" strike="noStrike" dirty="0">
                          <a:effectLst/>
                          <a:latin typeface="+mn-lt"/>
                        </a:rPr>
                        <a:t>Would your client consider deferring commencement of lifetime income in exchange for a higher initial payment?</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Yes</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mn-lt"/>
                        </a:rPr>
                        <a:t>No option - Immediate payments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Deferred payments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18080591"/>
                  </a:ext>
                </a:extLst>
              </a:tr>
              <a:tr h="543107">
                <a:tc>
                  <a:txBody>
                    <a:bodyPr/>
                    <a:lstStyle/>
                    <a:p>
                      <a:pPr marL="85725" indent="0" algn="l" fontAlgn="t"/>
                      <a:r>
                        <a:rPr lang="en-US" sz="1400" u="none" strike="noStrike" dirty="0">
                          <a:effectLst/>
                          <a:latin typeface="+mn-lt"/>
                        </a:rPr>
                        <a:t>If income was deferred, how long might be preferred (in years)?</a:t>
                      </a:r>
                      <a:endParaRPr lang="en-US" sz="1400" b="0"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t"/>
                      <a:r>
                        <a:rPr lang="en-US" sz="1400" b="0" i="0" u="none" strike="noStrike" dirty="0">
                          <a:solidFill>
                            <a:srgbClr val="000000"/>
                          </a:solidFill>
                          <a:effectLst/>
                          <a:latin typeface="+mn-lt"/>
                        </a:rPr>
                        <a:t>5</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t"/>
                      <a:endParaRPr lang="en-AU" sz="1400" b="1"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dirty="0">
                          <a:solidFill>
                            <a:srgbClr val="000000"/>
                          </a:solidFill>
                          <a:effectLst/>
                          <a:latin typeface="+mn-lt"/>
                        </a:rPr>
                        <a:t>5 years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36827396"/>
                  </a:ext>
                </a:extLst>
              </a:tr>
              <a:tr h="766738">
                <a:tc>
                  <a:txBody>
                    <a:bodyPr/>
                    <a:lstStyle/>
                    <a:p>
                      <a:pPr marL="85725" indent="0" algn="l" fontAlgn="ctr"/>
                      <a:r>
                        <a:rPr lang="en-US" sz="1400" u="none" strike="noStrike" dirty="0">
                          <a:effectLst/>
                          <a:latin typeface="+mn-lt"/>
                        </a:rPr>
                        <a:t>Would your client consider higher lifetime income in exchange for no access to capital or death benefit?</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No</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mn-lt"/>
                        </a:rPr>
                        <a:t>Max of CAS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No option - Account balance</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57915769"/>
                  </a:ext>
                </a:extLst>
              </a:tr>
              <a:tr h="766738">
                <a:tc>
                  <a:txBody>
                    <a:bodyPr/>
                    <a:lstStyle/>
                    <a:p>
                      <a:pPr marL="85725" indent="0" algn="l" fontAlgn="ctr"/>
                      <a:r>
                        <a:rPr lang="en-US" sz="1400" u="none" strike="noStrike" dirty="0">
                          <a:effectLst/>
                          <a:latin typeface="+mn-lt"/>
                        </a:rPr>
                        <a:t>Is Age Pension planning a focus for this client?</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Yes</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mn-lt"/>
                        </a:rPr>
                        <a:t>No option – concessional treatment</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Max of CAS - concessional treatment</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5757811"/>
                  </a:ext>
                </a:extLst>
              </a:tr>
              <a:tr h="543107">
                <a:tc>
                  <a:txBody>
                    <a:bodyPr/>
                    <a:lstStyle/>
                    <a:p>
                      <a:pPr marL="85725" indent="0" algn="l" fontAlgn="ctr"/>
                      <a:r>
                        <a:rPr lang="en-US" sz="1400" u="none" strike="noStrike" dirty="0">
                          <a:effectLst/>
                          <a:latin typeface="+mn-lt"/>
                        </a:rPr>
                        <a:t>What is your clients target superannuation risk profile? (% growth)</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60%</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Balanced investment</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0431243"/>
                  </a:ext>
                </a:extLst>
              </a:tr>
              <a:tr h="742008">
                <a:tc>
                  <a:txBody>
                    <a:bodyPr/>
                    <a:lstStyle/>
                    <a:p>
                      <a:pPr marL="85725" indent="0" algn="l" fontAlgn="ctr"/>
                      <a:r>
                        <a:rPr lang="en-US" sz="1400" u="none" strike="noStrike" dirty="0">
                          <a:effectLst/>
                          <a:latin typeface="+mn-lt"/>
                        </a:rPr>
                        <a:t>Would your client prefer for lifetime income to keep pace with the cost of living over time?</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b="0" u="none" strike="noStrike" dirty="0">
                          <a:effectLst/>
                          <a:latin typeface="+mn-lt"/>
                        </a:rPr>
                        <a:t>Yes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en-US" sz="1400" b="0" i="0" u="none" strike="noStrike" dirty="0">
                          <a:solidFill>
                            <a:srgbClr val="000000"/>
                          </a:solidFill>
                          <a:effectLst/>
                          <a:latin typeface="+mn-lt"/>
                        </a:rPr>
                        <a:t>CPI</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rowSpan="3">
                  <a:txBody>
                    <a:bodyPr/>
                    <a:lstStyle/>
                    <a:p>
                      <a:pPr algn="ctr" fontAlgn="ctr"/>
                      <a:r>
                        <a:rPr lang="en-US" sz="1400" b="0" i="0" u="none" strike="noStrike" dirty="0">
                          <a:solidFill>
                            <a:srgbClr val="000000"/>
                          </a:solidFill>
                          <a:effectLst/>
                          <a:latin typeface="+mn-lt"/>
                        </a:rPr>
                        <a:t>Balanced </a:t>
                      </a:r>
                      <a:br>
                        <a:rPr lang="en-US" sz="1400" b="0" i="0" u="none" strike="noStrike" dirty="0">
                          <a:solidFill>
                            <a:srgbClr val="000000"/>
                          </a:solidFill>
                          <a:effectLst/>
                          <a:latin typeface="+mn-lt"/>
                        </a:rPr>
                      </a:br>
                      <a:r>
                        <a:rPr lang="en-US" sz="1400" b="1" i="0" u="none" strike="noStrike" dirty="0">
                          <a:solidFill>
                            <a:srgbClr val="000000"/>
                          </a:solidFill>
                          <a:effectLst/>
                          <a:latin typeface="+mn-lt"/>
                        </a:rPr>
                        <a:t>+ 2% boost</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63679209"/>
                  </a:ext>
                </a:extLst>
              </a:tr>
              <a:tr h="525589">
                <a:tc>
                  <a:txBody>
                    <a:bodyPr/>
                    <a:lstStyle/>
                    <a:p>
                      <a:pPr marL="85725" indent="0" algn="l" fontAlgn="t"/>
                      <a:r>
                        <a:rPr lang="en-US" sz="1400" u="none" strike="noStrike" dirty="0">
                          <a:effectLst/>
                          <a:latin typeface="+mn-lt"/>
                        </a:rPr>
                        <a:t>What level of inflation protection is desired?</a:t>
                      </a:r>
                      <a:endParaRPr lang="en-US" sz="1400" b="0"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t"/>
                      <a:r>
                        <a:rPr lang="en-US" sz="1400" b="1" i="0" u="none" strike="noStrike" dirty="0">
                          <a:solidFill>
                            <a:srgbClr val="000000"/>
                          </a:solidFill>
                          <a:effectLst/>
                          <a:latin typeface="+mn-lt"/>
                        </a:rPr>
                        <a:t>Target</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vMerge="1">
                  <a:txBody>
                    <a:bodyPr/>
                    <a:lstStyle/>
                    <a:p>
                      <a:pPr algn="ctr" fontAlgn="t"/>
                      <a:endParaRPr lang="en-AU" sz="1400" b="0" i="0" u="none" strike="noStrike" dirty="0">
                        <a:solidFill>
                          <a:srgbClr val="000000"/>
                        </a:solidFill>
                        <a:effectLst/>
                        <a:latin typeface="+mn-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tc vMerge="1">
                  <a:txBody>
                    <a:bodyPr/>
                    <a:lstStyle/>
                    <a:p>
                      <a:pPr algn="ctr" fontAlgn="t"/>
                      <a:endParaRPr lang="en-AU" sz="1400" b="0" i="0" u="none" strike="noStrike" dirty="0">
                        <a:solidFill>
                          <a:srgbClr val="000000"/>
                        </a:solidFill>
                        <a:effectLst/>
                        <a:latin typeface="+mn-lt"/>
                      </a:endParaRPr>
                    </a:p>
                  </a:txBody>
                  <a:tcPr marL="45720" marR="4572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38069518"/>
                  </a:ext>
                </a:extLst>
              </a:tr>
              <a:tr h="766738">
                <a:tc>
                  <a:txBody>
                    <a:bodyPr/>
                    <a:lstStyle/>
                    <a:p>
                      <a:pPr marL="85725" indent="0" algn="l" fontAlgn="ctr"/>
                      <a:r>
                        <a:rPr lang="en-US" sz="1400" u="none" strike="noStrike" dirty="0">
                          <a:effectLst/>
                          <a:latin typeface="+mn-lt"/>
                        </a:rPr>
                        <a:t>Would your client be comfortable with lifetime income which could fluctuate based on market outcomes?</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mn-lt"/>
                        </a:rPr>
                        <a:t>Yes</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vMerge="1">
                  <a:txBody>
                    <a:bodyPr/>
                    <a:lstStyle/>
                    <a:p>
                      <a:endParaRPr dirty="0"/>
                    </a:p>
                  </a:txBody>
                  <a:tcPr marL="45720" marR="45720" anchor="ctr">
                    <a:lnL w="12700" cap="flat" cmpd="sng" algn="ctr">
                      <a:solidFill>
                        <a:schemeClr val="bg1"/>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tc vMerge="1">
                  <a:txBody>
                    <a:bodyPr/>
                    <a:lstStyle/>
                    <a:p>
                      <a:endParaRPr dirty="0"/>
                    </a:p>
                  </a:txBody>
                  <a:tcPr marL="45720" marR="4572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87766036"/>
                  </a:ext>
                </a:extLst>
              </a:tr>
              <a:tr h="742008">
                <a:tc>
                  <a:txBody>
                    <a:bodyPr/>
                    <a:lstStyle/>
                    <a:p>
                      <a:pPr marL="85725" indent="0" algn="l" fontAlgn="ctr"/>
                      <a:r>
                        <a:rPr lang="en-US" sz="1400" u="none" strike="noStrike" dirty="0">
                          <a:effectLst/>
                          <a:latin typeface="+mn-lt"/>
                        </a:rPr>
                        <a:t>Would your client prefer lifetime income to continue to their spouse after their death?</a:t>
                      </a:r>
                      <a:endParaRPr lang="en-US"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400" u="none" strike="noStrike" dirty="0">
                          <a:effectLst/>
                          <a:latin typeface="+mn-lt"/>
                        </a:rPr>
                        <a:t>No</a:t>
                      </a:r>
                      <a:endParaRPr lang="en-AU" sz="1400" b="1"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mn-lt"/>
                        </a:rPr>
                        <a:t>No Reversion</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mn-lt"/>
                        </a:rPr>
                        <a:t>No Reversion</a:t>
                      </a:r>
                      <a:endParaRPr lang="en-AU" sz="1400" b="0" i="0" u="none" strike="noStrike" dirty="0">
                        <a:solidFill>
                          <a:srgbClr val="000000"/>
                        </a:solidFill>
                        <a:effectLst/>
                        <a:latin typeface="+mn-lt"/>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0925653"/>
                  </a:ext>
                </a:extLst>
              </a:tr>
            </a:tbl>
          </a:graphicData>
        </a:graphic>
      </p:graphicFrame>
      <p:sp>
        <p:nvSpPr>
          <p:cNvPr id="5" name="Content Placeholder 4">
            <a:extLst>
              <a:ext uri="{FF2B5EF4-FFF2-40B4-BE49-F238E27FC236}">
                <a16:creationId xmlns:a16="http://schemas.microsoft.com/office/drawing/2014/main" id="{7C164E6B-931F-A129-C30F-2C47993D1F43}"/>
              </a:ext>
            </a:extLst>
          </p:cNvPr>
          <p:cNvSpPr>
            <a:spLocks noGrp="1"/>
          </p:cNvSpPr>
          <p:nvPr>
            <p:ph idx="1"/>
          </p:nvPr>
        </p:nvSpPr>
        <p:spPr>
          <a:xfrm>
            <a:off x="352424" y="1493113"/>
            <a:ext cx="4581083" cy="4351338"/>
          </a:xfrm>
        </p:spPr>
        <p:txBody>
          <a:bodyPr/>
          <a:lstStyle/>
          <a:p>
            <a:pPr marL="184150" lvl="1" indent="-285750"/>
            <a:r>
              <a:rPr lang="en-AU" sz="1600" b="1" dirty="0"/>
              <a:t>Product A</a:t>
            </a:r>
          </a:p>
          <a:p>
            <a:pPr marL="627063" lvl="3" indent="-285750"/>
            <a:r>
              <a:rPr lang="en-AU" sz="1600" dirty="0"/>
              <a:t>Option for reversionary or not</a:t>
            </a:r>
          </a:p>
          <a:p>
            <a:pPr marL="627063" lvl="3" indent="-285750"/>
            <a:r>
              <a:rPr lang="en-AU" sz="1600" dirty="0"/>
              <a:t>Voluntary and death benefit is max CAS, choice of no capital access for higher start payment</a:t>
            </a:r>
          </a:p>
          <a:p>
            <a:pPr marL="627063" lvl="3" indent="-285750"/>
            <a:r>
              <a:rPr lang="en-AU" sz="1600" dirty="0"/>
              <a:t>Income is immediate</a:t>
            </a:r>
          </a:p>
          <a:p>
            <a:pPr marL="627063" lvl="3" indent="-285750"/>
            <a:r>
              <a:rPr lang="en-AU" sz="1600" dirty="0"/>
              <a:t>Income indexes with CPI, or no indexation</a:t>
            </a:r>
          </a:p>
          <a:p>
            <a:pPr marL="184150" lvl="1" indent="-285750"/>
            <a:endParaRPr lang="en-AU" sz="1200" b="1" dirty="0"/>
          </a:p>
          <a:p>
            <a:pPr marL="184150" lvl="1" indent="-285750"/>
            <a:r>
              <a:rPr lang="en-AU" sz="1600" b="1" dirty="0"/>
              <a:t>Product B</a:t>
            </a:r>
          </a:p>
          <a:p>
            <a:pPr marL="542925" lvl="3" indent="-285750"/>
            <a:r>
              <a:rPr lang="en-AU" sz="1600" dirty="0"/>
              <a:t>Option for reversionary or not</a:t>
            </a:r>
          </a:p>
          <a:p>
            <a:pPr marL="541338" lvl="2" indent="-285750"/>
            <a:r>
              <a:rPr lang="en-AU" sz="1600" dirty="0"/>
              <a:t>Voluntary and death benefit is an account balance, option to be subject to CAS</a:t>
            </a:r>
          </a:p>
          <a:p>
            <a:pPr marL="541338" lvl="2" indent="-285750"/>
            <a:r>
              <a:rPr lang="en-AU" sz="1600" dirty="0"/>
              <a:t>Account balance can be in a balanced or conservative investment mix</a:t>
            </a:r>
          </a:p>
          <a:p>
            <a:pPr marL="541338" lvl="2" indent="-285750"/>
            <a:r>
              <a:rPr lang="en-AU" sz="1600" dirty="0"/>
              <a:t>Income is immediate or deferred</a:t>
            </a:r>
          </a:p>
          <a:p>
            <a:pPr marL="541338" lvl="2" indent="-285750"/>
            <a:r>
              <a:rPr lang="en-AU" sz="1600" dirty="0"/>
              <a:t>Income indexes with investment returns or nil </a:t>
            </a:r>
            <a:br>
              <a:rPr lang="en-AU" sz="1600" dirty="0"/>
            </a:br>
            <a:r>
              <a:rPr lang="en-AU" sz="1600" b="1" dirty="0"/>
              <a:t>+ option for 2% payment boost</a:t>
            </a:r>
          </a:p>
          <a:p>
            <a:endParaRPr lang="en-AU" dirty="0"/>
          </a:p>
        </p:txBody>
      </p:sp>
    </p:spTree>
    <p:extLst>
      <p:ext uri="{BB962C8B-B14F-4D97-AF65-F5344CB8AC3E}">
        <p14:creationId xmlns:p14="http://schemas.microsoft.com/office/powerpoint/2010/main" val="1016683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1F6D99BF-81E7-F23D-6B37-DC3ED0DB8E6A}"/>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4C958E80-BC75-A225-44A2-2CFCC99CA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669535" y="0"/>
            <a:ext cx="752246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39C1B27-E2B2-7CC0-1A52-54058CC489B4}"/>
              </a:ext>
            </a:extLst>
          </p:cNvPr>
          <p:cNvSpPr>
            <a:spLocks noGrp="1"/>
          </p:cNvSpPr>
          <p:nvPr>
            <p:ph type="title"/>
          </p:nvPr>
        </p:nvSpPr>
        <p:spPr/>
        <p:txBody>
          <a:bodyPr/>
          <a:lstStyle/>
          <a:p>
            <a:r>
              <a:rPr lang="en-US" dirty="0"/>
              <a:t>Portfolio </a:t>
            </a:r>
            <a:br>
              <a:rPr lang="en-US" dirty="0"/>
            </a:br>
            <a:r>
              <a:rPr lang="en-US" dirty="0"/>
              <a:t>construction</a:t>
            </a:r>
          </a:p>
        </p:txBody>
      </p:sp>
      <p:sp>
        <p:nvSpPr>
          <p:cNvPr id="4" name="Footer Placeholder 4">
            <a:extLst>
              <a:ext uri="{FF2B5EF4-FFF2-40B4-BE49-F238E27FC236}">
                <a16:creationId xmlns:a16="http://schemas.microsoft.com/office/drawing/2014/main" id="{6D338953-C86A-3F7B-AD15-ECCD6A27C7AA}"/>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
        <p:nvSpPr>
          <p:cNvPr id="3" name="Rectangle 2">
            <a:extLst>
              <a:ext uri="{FF2B5EF4-FFF2-40B4-BE49-F238E27FC236}">
                <a16:creationId xmlns:a16="http://schemas.microsoft.com/office/drawing/2014/main" id="{EE66B2E9-C908-A5F4-A44A-47E53AE2A1A2}"/>
              </a:ext>
            </a:extLst>
          </p:cNvPr>
          <p:cNvSpPr/>
          <p:nvPr/>
        </p:nvSpPr>
        <p:spPr>
          <a:xfrm>
            <a:off x="4645152" y="0"/>
            <a:ext cx="121921" cy="68712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80630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FB142-DDC7-8D19-37A2-C0021EE78A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2B73C3-74BB-1886-932E-43CD6C092C1F}"/>
              </a:ext>
            </a:extLst>
          </p:cNvPr>
          <p:cNvSpPr>
            <a:spLocks noGrp="1"/>
          </p:cNvSpPr>
          <p:nvPr>
            <p:ph type="title"/>
          </p:nvPr>
        </p:nvSpPr>
        <p:spPr>
          <a:xfrm>
            <a:off x="326849" y="300915"/>
            <a:ext cx="6499253" cy="1232435"/>
          </a:xfrm>
        </p:spPr>
        <p:txBody>
          <a:bodyPr/>
          <a:lstStyle/>
          <a:p>
            <a:r>
              <a:rPr lang="en-US" sz="2800" dirty="0"/>
              <a:t>Portfolio construction of a strategy including a lifetime income product</a:t>
            </a:r>
            <a:endParaRPr lang="en-AU" sz="2800" dirty="0"/>
          </a:p>
        </p:txBody>
      </p:sp>
      <p:sp>
        <p:nvSpPr>
          <p:cNvPr id="4" name="Slide Number Placeholder 3">
            <a:extLst>
              <a:ext uri="{FF2B5EF4-FFF2-40B4-BE49-F238E27FC236}">
                <a16:creationId xmlns:a16="http://schemas.microsoft.com/office/drawing/2014/main" id="{8E3C8E4F-B2C4-59D6-8A12-E190E9031CF7}"/>
              </a:ext>
            </a:extLst>
          </p:cNvPr>
          <p:cNvSpPr>
            <a:spLocks noGrp="1"/>
          </p:cNvSpPr>
          <p:nvPr>
            <p:ph type="sldNum" sz="quarter" idx="12"/>
          </p:nvPr>
        </p:nvSpPr>
        <p:spPr/>
        <p:txBody>
          <a:bodyPr/>
          <a:lstStyle/>
          <a:p>
            <a:fld id="{741AFF56-1126-4107-9C02-BC0EFBF16431}" type="slidenum">
              <a:rPr lang="en-GB" smtClean="0"/>
              <a:pPr/>
              <a:t>27</a:t>
            </a:fld>
            <a:endParaRPr lang="en-GB" dirty="0"/>
          </a:p>
        </p:txBody>
      </p:sp>
      <p:sp>
        <p:nvSpPr>
          <p:cNvPr id="5" name="Content Placeholder 4">
            <a:extLst>
              <a:ext uri="{FF2B5EF4-FFF2-40B4-BE49-F238E27FC236}">
                <a16:creationId xmlns:a16="http://schemas.microsoft.com/office/drawing/2014/main" id="{09B9D1EB-8195-8593-CB3C-890C3F4F41FE}"/>
              </a:ext>
            </a:extLst>
          </p:cNvPr>
          <p:cNvSpPr>
            <a:spLocks noGrp="1"/>
          </p:cNvSpPr>
          <p:nvPr>
            <p:ph sz="quarter" idx="13"/>
          </p:nvPr>
        </p:nvSpPr>
        <p:spPr/>
        <p:txBody>
          <a:bodyPr/>
          <a:lstStyle/>
          <a:p>
            <a:pPr marL="285750" indent="-285750">
              <a:buFont typeface="Arial" panose="020B0604020202020204" pitchFamily="34" charset="0"/>
              <a:buChar char="•"/>
            </a:pPr>
            <a:r>
              <a:rPr lang="en-AU" sz="1800" dirty="0"/>
              <a:t>Allocating a portion of a client’s portfolio to a lifetime income product can be complex in practice…</a:t>
            </a:r>
          </a:p>
          <a:p>
            <a:br>
              <a:rPr lang="en-US" sz="1800" dirty="0"/>
            </a:b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a:spcBef>
                <a:spcPts val="1200"/>
              </a:spcBef>
            </a:pPr>
            <a:br>
              <a:rPr lang="en-US" sz="1800" dirty="0"/>
            </a:br>
            <a:endParaRPr lang="en-US" sz="1800" dirty="0"/>
          </a:p>
          <a:p>
            <a:pPr marL="285750" indent="-285750">
              <a:spcBef>
                <a:spcPts val="1200"/>
              </a:spcBef>
              <a:buFont typeface="Arial" panose="020B0604020202020204" pitchFamily="34" charset="0"/>
              <a:buChar char="•"/>
            </a:pPr>
            <a:r>
              <a:rPr lang="en-US" sz="1800" dirty="0"/>
              <a:t>Advice technology can aid adviser in rebalancing</a:t>
            </a:r>
          </a:p>
          <a:p>
            <a:pPr marL="641350" lvl="2" indent="-285750"/>
            <a:r>
              <a:rPr lang="en-US" sz="1800" dirty="0"/>
              <a:t>Implement a default rebalancing approach using existing investments</a:t>
            </a:r>
          </a:p>
          <a:p>
            <a:pPr marL="641350" lvl="2" indent="-285750"/>
            <a:r>
              <a:rPr lang="en-US" sz="1800" dirty="0"/>
              <a:t>Allow adviser to manually adjust the investment selections and view impact on risk profile</a:t>
            </a:r>
          </a:p>
          <a:p>
            <a:pPr marL="641350" lvl="2" indent="-285750"/>
            <a:r>
              <a:rPr lang="en-US" sz="1800" dirty="0"/>
              <a:t>Warn adviser about strategies which are not aligned with target risk profile</a:t>
            </a:r>
            <a:endParaRPr lang="en-AU" sz="1800" dirty="0"/>
          </a:p>
          <a:p>
            <a:pPr marL="290512" lvl="1" indent="-285750">
              <a:buFont typeface="Arial" panose="020B0604020202020204" pitchFamily="34" charset="0"/>
              <a:buChar char="•"/>
            </a:pPr>
            <a:endParaRPr lang="en-AU" sz="1800" dirty="0"/>
          </a:p>
        </p:txBody>
      </p:sp>
      <p:graphicFrame>
        <p:nvGraphicFramePr>
          <p:cNvPr id="6" name="Diagram 5">
            <a:extLst>
              <a:ext uri="{FF2B5EF4-FFF2-40B4-BE49-F238E27FC236}">
                <a16:creationId xmlns:a16="http://schemas.microsoft.com/office/drawing/2014/main" id="{6EF7BBD9-5378-C36A-F177-0BDF0D5232D5}"/>
              </a:ext>
            </a:extLst>
          </p:cNvPr>
          <p:cNvGraphicFramePr/>
          <p:nvPr>
            <p:extLst>
              <p:ext uri="{D42A27DB-BD31-4B8C-83A1-F6EECF244321}">
                <p14:modId xmlns:p14="http://schemas.microsoft.com/office/powerpoint/2010/main" val="3388152104"/>
              </p:ext>
            </p:extLst>
          </p:nvPr>
        </p:nvGraphicFramePr>
        <p:xfrm>
          <a:off x="795670" y="2022046"/>
          <a:ext cx="10600660" cy="2498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6371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4A85D-9954-FD93-E9DE-E71D92A8D3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72289-7F4B-65D7-DD21-8E94202E8041}"/>
              </a:ext>
            </a:extLst>
          </p:cNvPr>
          <p:cNvSpPr>
            <a:spLocks noGrp="1"/>
          </p:cNvSpPr>
          <p:nvPr>
            <p:ph type="title"/>
          </p:nvPr>
        </p:nvSpPr>
        <p:spPr>
          <a:xfrm>
            <a:off x="326849" y="300915"/>
            <a:ext cx="6052686" cy="1232435"/>
          </a:xfrm>
        </p:spPr>
        <p:txBody>
          <a:bodyPr/>
          <a:lstStyle/>
          <a:p>
            <a:r>
              <a:rPr lang="en-US" sz="2800" dirty="0"/>
              <a:t>Risk profile of a lifetime income product</a:t>
            </a:r>
            <a:endParaRPr lang="en-AU" sz="2800" dirty="0"/>
          </a:p>
        </p:txBody>
      </p:sp>
      <p:sp>
        <p:nvSpPr>
          <p:cNvPr id="4" name="Slide Number Placeholder 3">
            <a:extLst>
              <a:ext uri="{FF2B5EF4-FFF2-40B4-BE49-F238E27FC236}">
                <a16:creationId xmlns:a16="http://schemas.microsoft.com/office/drawing/2014/main" id="{C059B4C1-9A23-17F0-1B7A-4112905E08CB}"/>
              </a:ext>
            </a:extLst>
          </p:cNvPr>
          <p:cNvSpPr>
            <a:spLocks noGrp="1"/>
          </p:cNvSpPr>
          <p:nvPr>
            <p:ph type="sldNum" sz="quarter" idx="12"/>
          </p:nvPr>
        </p:nvSpPr>
        <p:spPr/>
        <p:txBody>
          <a:bodyPr/>
          <a:lstStyle/>
          <a:p>
            <a:fld id="{741AFF56-1126-4107-9C02-BC0EFBF16431}" type="slidenum">
              <a:rPr lang="en-GB" smtClean="0"/>
              <a:pPr/>
              <a:t>28</a:t>
            </a:fld>
            <a:endParaRPr lang="en-GB" dirty="0"/>
          </a:p>
        </p:txBody>
      </p:sp>
      <p:sp>
        <p:nvSpPr>
          <p:cNvPr id="5" name="Content Placeholder 4">
            <a:extLst>
              <a:ext uri="{FF2B5EF4-FFF2-40B4-BE49-F238E27FC236}">
                <a16:creationId xmlns:a16="http://schemas.microsoft.com/office/drawing/2014/main" id="{36E93A4A-2C04-A5DF-5355-A271B041D7F3}"/>
              </a:ext>
            </a:extLst>
          </p:cNvPr>
          <p:cNvSpPr>
            <a:spLocks noGrp="1"/>
          </p:cNvSpPr>
          <p:nvPr>
            <p:ph sz="quarter" idx="13"/>
          </p:nvPr>
        </p:nvSpPr>
        <p:spPr/>
        <p:txBody>
          <a:bodyPr/>
          <a:lstStyle/>
          <a:p>
            <a:pPr marL="285750" indent="-285750">
              <a:buFont typeface="Arial" panose="020B0604020202020204" pitchFamily="34" charset="0"/>
              <a:buChar char="•"/>
            </a:pPr>
            <a:r>
              <a:rPr lang="en-US" sz="1800" dirty="0"/>
              <a:t>Working within existing advice processes assessment within context of a risk profile = a growth/defensive allocation</a:t>
            </a:r>
          </a:p>
          <a:p>
            <a:pPr marL="285750" indent="-285750">
              <a:buFont typeface="Arial" panose="020B0604020202020204" pitchFamily="34" charset="0"/>
              <a:buChar char="•"/>
            </a:pPr>
            <a:r>
              <a:rPr lang="en-US" sz="1800" dirty="0"/>
              <a:t>What are the characteristics of the lifetime income product?</a:t>
            </a:r>
          </a:p>
          <a:p>
            <a:pPr marL="641350" lvl="2" indent="-285750"/>
            <a:r>
              <a:rPr lang="en-US" sz="1800" dirty="0"/>
              <a:t>A growth investment</a:t>
            </a:r>
          </a:p>
          <a:p>
            <a:pPr marL="641350" lvl="2" indent="-285750"/>
            <a:r>
              <a:rPr lang="en-US" sz="1800" dirty="0"/>
              <a:t>A defensive investment</a:t>
            </a:r>
          </a:p>
          <a:p>
            <a:pPr marL="641350" lvl="2" indent="-285750"/>
            <a:r>
              <a:rPr lang="en-US" sz="1800" dirty="0"/>
              <a:t>A mix of growth / defensive</a:t>
            </a:r>
          </a:p>
          <a:p>
            <a:pPr marL="290512" lvl="1" indent="-285750"/>
            <a:endParaRPr lang="en-US" sz="1800" dirty="0"/>
          </a:p>
          <a:p>
            <a:pPr marL="290512" lvl="1" indent="-285750">
              <a:buFont typeface="Arial" panose="020B0604020202020204" pitchFamily="34" charset="0"/>
              <a:buChar char="•"/>
            </a:pPr>
            <a:r>
              <a:rPr lang="en-US" sz="1800" dirty="0"/>
              <a:t>Traditional lifetime income products - inflation linked or fixed payment</a:t>
            </a:r>
          </a:p>
          <a:p>
            <a:pPr marL="641350" lvl="2" indent="-285750"/>
            <a:r>
              <a:rPr lang="en-US" sz="1800" dirty="0"/>
              <a:t>General consensus: defensive investment</a:t>
            </a:r>
          </a:p>
          <a:p>
            <a:pPr marL="290512" lvl="1" indent="-285750">
              <a:buFont typeface="Arial" panose="020B0604020202020204" pitchFamily="34" charset="0"/>
              <a:buChar char="•"/>
            </a:pPr>
            <a:endParaRPr lang="en-US" sz="1800" dirty="0"/>
          </a:p>
          <a:p>
            <a:pPr marL="290512" lvl="1" indent="-285750">
              <a:buFont typeface="Arial" panose="020B0604020202020204" pitchFamily="34" charset="0"/>
              <a:buChar char="•"/>
            </a:pPr>
            <a:r>
              <a:rPr lang="en-US" sz="1800" dirty="0"/>
              <a:t>New lifetime income products are ‘investment linked’</a:t>
            </a:r>
          </a:p>
          <a:p>
            <a:pPr marL="641350" lvl="2" indent="-285750"/>
            <a:r>
              <a:rPr lang="en-AU" sz="1800" dirty="0"/>
              <a:t>Many advisers view as having a growth component</a:t>
            </a:r>
          </a:p>
          <a:p>
            <a:pPr marL="641350" lvl="2" indent="-285750"/>
            <a:r>
              <a:rPr lang="en-AU" sz="1800" dirty="0"/>
              <a:t>Some advisers see product as providing a guaranteed (albeit variable) income and so ‘defensive’</a:t>
            </a:r>
          </a:p>
          <a:p>
            <a:pPr marL="641350" lvl="2" indent="-285750"/>
            <a:r>
              <a:rPr lang="en-AU" sz="1800" dirty="0"/>
              <a:t>Advisers may view risk profile as that of investment option driving payment indexation or growth of underlying account balance e.g. payments index with balanced return (60% growth) then product is viewed as 60% growth</a:t>
            </a:r>
            <a:endParaRPr lang="en-US" sz="1800" dirty="0"/>
          </a:p>
        </p:txBody>
      </p:sp>
      <p:sp>
        <p:nvSpPr>
          <p:cNvPr id="3" name="Rectangle: Rounded Corners 2">
            <a:extLst>
              <a:ext uri="{FF2B5EF4-FFF2-40B4-BE49-F238E27FC236}">
                <a16:creationId xmlns:a16="http://schemas.microsoft.com/office/drawing/2014/main" id="{AAFE7EA3-2E81-5398-088F-4BA608053A54}"/>
              </a:ext>
            </a:extLst>
          </p:cNvPr>
          <p:cNvSpPr/>
          <p:nvPr/>
        </p:nvSpPr>
        <p:spPr>
          <a:xfrm rot="466743">
            <a:off x="7219505" y="2475960"/>
            <a:ext cx="3604437" cy="7123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Advice technology solution needs to accommodate different views </a:t>
            </a:r>
            <a:endParaRPr lang="en-AU" dirty="0"/>
          </a:p>
        </p:txBody>
      </p:sp>
    </p:spTree>
    <p:extLst>
      <p:ext uri="{BB962C8B-B14F-4D97-AF65-F5344CB8AC3E}">
        <p14:creationId xmlns:p14="http://schemas.microsoft.com/office/powerpoint/2010/main" val="1556578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CE5F4-85C1-118F-48AE-9806BD49D51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00A5AE7-2DFB-7179-02DB-657E2D7D09D2}"/>
              </a:ext>
            </a:extLst>
          </p:cNvPr>
          <p:cNvSpPr/>
          <p:nvPr/>
        </p:nvSpPr>
        <p:spPr>
          <a:xfrm>
            <a:off x="8410353" y="1"/>
            <a:ext cx="3781646" cy="3009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FBFC68C6-8668-9BAA-E9C0-E69F360B0F22}"/>
              </a:ext>
            </a:extLst>
          </p:cNvPr>
          <p:cNvSpPr>
            <a:spLocks noGrp="1"/>
          </p:cNvSpPr>
          <p:nvPr>
            <p:ph type="title"/>
          </p:nvPr>
        </p:nvSpPr>
        <p:spPr>
          <a:xfrm>
            <a:off x="326849" y="288389"/>
            <a:ext cx="6477988" cy="1232435"/>
          </a:xfrm>
        </p:spPr>
        <p:txBody>
          <a:bodyPr/>
          <a:lstStyle/>
          <a:p>
            <a:r>
              <a:rPr lang="en-US" dirty="0"/>
              <a:t>Case study: Mark portfolio construction</a:t>
            </a:r>
            <a:endParaRPr lang="en-AU" dirty="0"/>
          </a:p>
        </p:txBody>
      </p:sp>
      <p:sp>
        <p:nvSpPr>
          <p:cNvPr id="5" name="Content Placeholder 4">
            <a:extLst>
              <a:ext uri="{FF2B5EF4-FFF2-40B4-BE49-F238E27FC236}">
                <a16:creationId xmlns:a16="http://schemas.microsoft.com/office/drawing/2014/main" id="{C80BF418-0017-E8D1-6835-8C8A4C777C06}"/>
              </a:ext>
            </a:extLst>
          </p:cNvPr>
          <p:cNvSpPr>
            <a:spLocks noGrp="1"/>
          </p:cNvSpPr>
          <p:nvPr>
            <p:ph idx="1"/>
          </p:nvPr>
        </p:nvSpPr>
        <p:spPr>
          <a:xfrm>
            <a:off x="352424" y="1493113"/>
            <a:ext cx="10943105" cy="4351338"/>
          </a:xfrm>
        </p:spPr>
        <p:txBody>
          <a:bodyPr numCol="1"/>
          <a:lstStyle/>
          <a:p>
            <a:pPr marL="285750" indent="-285750">
              <a:spcBef>
                <a:spcPts val="0"/>
              </a:spcBef>
              <a:buFont typeface="Arial" panose="020B0604020202020204" pitchFamily="34" charset="0"/>
              <a:buChar char="•"/>
            </a:pPr>
            <a:r>
              <a:rPr lang="en-AU" sz="1800" dirty="0"/>
              <a:t>Lifetime income products selected for consideration:</a:t>
            </a:r>
          </a:p>
        </p:txBody>
      </p:sp>
      <p:sp>
        <p:nvSpPr>
          <p:cNvPr id="4" name="Slide Number Placeholder 3">
            <a:extLst>
              <a:ext uri="{FF2B5EF4-FFF2-40B4-BE49-F238E27FC236}">
                <a16:creationId xmlns:a16="http://schemas.microsoft.com/office/drawing/2014/main" id="{162CF082-EBDE-4E42-9F01-5F3F0D80F863}"/>
              </a:ext>
            </a:extLst>
          </p:cNvPr>
          <p:cNvSpPr>
            <a:spLocks noGrp="1"/>
          </p:cNvSpPr>
          <p:nvPr>
            <p:ph type="sldNum" sz="quarter" idx="12"/>
          </p:nvPr>
        </p:nvSpPr>
        <p:spPr/>
        <p:txBody>
          <a:bodyPr/>
          <a:lstStyle/>
          <a:p>
            <a:fld id="{741AFF56-1126-4107-9C02-BC0EFBF16431}" type="slidenum">
              <a:rPr lang="en-GB" smtClean="0"/>
              <a:pPr/>
              <a:t>29</a:t>
            </a:fld>
            <a:endParaRPr lang="en-GB" dirty="0"/>
          </a:p>
        </p:txBody>
      </p:sp>
      <p:sp>
        <p:nvSpPr>
          <p:cNvPr id="10" name="TextBox 9">
            <a:extLst>
              <a:ext uri="{FF2B5EF4-FFF2-40B4-BE49-F238E27FC236}">
                <a16:creationId xmlns:a16="http://schemas.microsoft.com/office/drawing/2014/main" id="{6395BDCA-0C67-EB76-3621-ACE1C357765E}"/>
              </a:ext>
            </a:extLst>
          </p:cNvPr>
          <p:cNvSpPr txBox="1"/>
          <p:nvPr/>
        </p:nvSpPr>
        <p:spPr>
          <a:xfrm>
            <a:off x="3483935" y="1966694"/>
            <a:ext cx="8233597" cy="4154984"/>
          </a:xfrm>
          <a:prstGeom prst="rect">
            <a:avLst/>
          </a:prstGeom>
          <a:noFill/>
        </p:spPr>
        <p:txBody>
          <a:bodyPr wrap="square">
            <a:spAutoFit/>
          </a:bodyPr>
          <a:lstStyle/>
          <a:p>
            <a:pPr marL="184150" lvl="1" indent="-285750"/>
            <a:r>
              <a:rPr lang="en-AU" dirty="0">
                <a:solidFill>
                  <a:schemeClr val="accent3"/>
                </a:solidFill>
              </a:rPr>
              <a:t>Product A selection</a:t>
            </a:r>
          </a:p>
          <a:p>
            <a:pPr marL="542925" lvl="3" indent="-285750">
              <a:buFont typeface="Arial" panose="020B0604020202020204" pitchFamily="34" charset="0"/>
              <a:buChar char="•"/>
            </a:pPr>
            <a:r>
              <a:rPr lang="en-AU" sz="1600" dirty="0">
                <a:solidFill>
                  <a:schemeClr val="accent3"/>
                </a:solidFill>
              </a:rPr>
              <a:t>Voluntary and death benefit is max CAS</a:t>
            </a:r>
          </a:p>
          <a:p>
            <a:pPr marL="542925" lvl="3" indent="-285750">
              <a:buFont typeface="Arial" panose="020B0604020202020204" pitchFamily="34" charset="0"/>
              <a:buChar char="•"/>
            </a:pPr>
            <a:r>
              <a:rPr lang="en-AU" sz="1600" dirty="0">
                <a:solidFill>
                  <a:schemeClr val="accent3"/>
                </a:solidFill>
              </a:rPr>
              <a:t>Immediate income</a:t>
            </a:r>
          </a:p>
          <a:p>
            <a:pPr marL="542925" lvl="3" indent="-285750">
              <a:buFont typeface="Arial" panose="020B0604020202020204" pitchFamily="34" charset="0"/>
              <a:buChar char="•"/>
            </a:pPr>
            <a:r>
              <a:rPr lang="en-AU" sz="1600" dirty="0">
                <a:solidFill>
                  <a:schemeClr val="accent3"/>
                </a:solidFill>
              </a:rPr>
              <a:t>Payments index with CPI</a:t>
            </a:r>
          </a:p>
          <a:p>
            <a:pPr marL="542925" lvl="3" indent="-285750">
              <a:buFont typeface="Arial" panose="020B0604020202020204" pitchFamily="34" charset="0"/>
              <a:buChar char="•"/>
            </a:pPr>
            <a:r>
              <a:rPr lang="en-AU" sz="1600" dirty="0">
                <a:solidFill>
                  <a:schemeClr val="accent3"/>
                </a:solidFill>
              </a:rPr>
              <a:t>Reversionary to Sue</a:t>
            </a:r>
          </a:p>
          <a:p>
            <a:pPr marL="542925" lvl="3" indent="-285750">
              <a:buFont typeface="Arial" panose="020B0604020202020204" pitchFamily="34" charset="0"/>
              <a:buChar char="•"/>
            </a:pPr>
            <a:r>
              <a:rPr lang="en-AU" sz="1600" b="1" dirty="0">
                <a:solidFill>
                  <a:schemeClr val="accent3"/>
                </a:solidFill>
              </a:rPr>
              <a:t>Assess as 0% growth investment</a:t>
            </a:r>
          </a:p>
          <a:p>
            <a:pPr marL="184150" lvl="1" indent="-285750"/>
            <a:endParaRPr lang="en-AU" dirty="0">
              <a:solidFill>
                <a:schemeClr val="accent3"/>
              </a:solidFill>
            </a:endParaRPr>
          </a:p>
          <a:p>
            <a:pPr marL="184150" lvl="1" indent="-285750"/>
            <a:r>
              <a:rPr lang="en-AU" dirty="0">
                <a:solidFill>
                  <a:schemeClr val="accent3"/>
                </a:solidFill>
              </a:rPr>
              <a:t>Product B selection</a:t>
            </a:r>
          </a:p>
          <a:p>
            <a:pPr marL="541338" lvl="2" indent="-285750">
              <a:buFont typeface="Arial" panose="020B0604020202020204" pitchFamily="34" charset="0"/>
              <a:buChar char="•"/>
            </a:pPr>
            <a:r>
              <a:rPr lang="en-AU" sz="1600" dirty="0">
                <a:solidFill>
                  <a:schemeClr val="accent3"/>
                </a:solidFill>
              </a:rPr>
              <a:t>Voluntary and death benefit is account balance up to max CAS</a:t>
            </a:r>
          </a:p>
          <a:p>
            <a:pPr marL="541338" lvl="2" indent="-285750">
              <a:buFont typeface="Arial" panose="020B0604020202020204" pitchFamily="34" charset="0"/>
              <a:buChar char="•"/>
            </a:pPr>
            <a:r>
              <a:rPr lang="en-AU" sz="1600" dirty="0">
                <a:solidFill>
                  <a:schemeClr val="accent3"/>
                </a:solidFill>
              </a:rPr>
              <a:t>Account balance invested in a balanced investment </a:t>
            </a:r>
          </a:p>
          <a:p>
            <a:pPr marL="541338" lvl="2" indent="-285750">
              <a:buFont typeface="Arial" panose="020B0604020202020204" pitchFamily="34" charset="0"/>
              <a:buChar char="•"/>
            </a:pPr>
            <a:r>
              <a:rPr lang="en-AU" sz="1600" dirty="0">
                <a:solidFill>
                  <a:schemeClr val="accent3"/>
                </a:solidFill>
              </a:rPr>
              <a:t>Income is deferred 5 years</a:t>
            </a:r>
          </a:p>
          <a:p>
            <a:pPr marL="541338" lvl="2" indent="-285750">
              <a:buFont typeface="Arial" panose="020B0604020202020204" pitchFamily="34" charset="0"/>
              <a:buChar char="•"/>
            </a:pPr>
            <a:r>
              <a:rPr lang="en-AU" sz="1600" dirty="0">
                <a:solidFill>
                  <a:schemeClr val="accent3"/>
                </a:solidFill>
              </a:rPr>
              <a:t>Income indexes with returns on balanced investment</a:t>
            </a:r>
          </a:p>
          <a:p>
            <a:pPr marL="541338" lvl="2" indent="-285750">
              <a:buFont typeface="Arial" panose="020B0604020202020204" pitchFamily="34" charset="0"/>
              <a:buChar char="•"/>
            </a:pPr>
            <a:r>
              <a:rPr lang="en-AU" sz="1600" b="1" dirty="0">
                <a:solidFill>
                  <a:schemeClr val="accent3"/>
                </a:solidFill>
              </a:rPr>
              <a:t>Assess as 60% growth investment </a:t>
            </a:r>
            <a:r>
              <a:rPr lang="en-AU" sz="1600" dirty="0">
                <a:solidFill>
                  <a:schemeClr val="accent3"/>
                </a:solidFill>
              </a:rPr>
              <a:t>(PDS identified balanced investment as 60% growth)</a:t>
            </a:r>
          </a:p>
          <a:p>
            <a:pPr marL="341313" lvl="3"/>
            <a:endParaRPr lang="en-AU" sz="1600" dirty="0">
              <a:solidFill>
                <a:schemeClr val="accent3"/>
              </a:solidFill>
            </a:endParaRPr>
          </a:p>
          <a:p>
            <a:pPr marL="0" lvl="2" indent="-115887"/>
            <a:br>
              <a:rPr lang="en-AU" sz="1600" dirty="0">
                <a:solidFill>
                  <a:schemeClr val="accent3"/>
                </a:solidFill>
              </a:rPr>
            </a:br>
            <a:endParaRPr lang="en-AU" dirty="0">
              <a:solidFill>
                <a:schemeClr val="accent3"/>
              </a:solidFill>
            </a:endParaRPr>
          </a:p>
        </p:txBody>
      </p:sp>
      <p:pic>
        <p:nvPicPr>
          <p:cNvPr id="14" name="Picture 13" descr="Old man looking up">
            <a:extLst>
              <a:ext uri="{FF2B5EF4-FFF2-40B4-BE49-F238E27FC236}">
                <a16:creationId xmlns:a16="http://schemas.microsoft.com/office/drawing/2014/main" id="{C7E7464B-DBE1-4F68-2FF3-55C116E749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522878" y="1"/>
            <a:ext cx="3669122" cy="2915682"/>
          </a:xfrm>
          <a:prstGeom prst="rect">
            <a:avLst/>
          </a:prstGeom>
        </p:spPr>
      </p:pic>
      <p:pic>
        <p:nvPicPr>
          <p:cNvPr id="6" name="Picture 5">
            <a:extLst>
              <a:ext uri="{FF2B5EF4-FFF2-40B4-BE49-F238E27FC236}">
                <a16:creationId xmlns:a16="http://schemas.microsoft.com/office/drawing/2014/main" id="{40DF9AB2-CDE1-885D-8B8C-3162230D97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971" y="2309626"/>
            <a:ext cx="2797550" cy="2668927"/>
          </a:xfrm>
          <a:prstGeom prst="rect">
            <a:avLst/>
          </a:prstGeom>
        </p:spPr>
      </p:pic>
    </p:spTree>
    <p:extLst>
      <p:ext uri="{BB962C8B-B14F-4D97-AF65-F5344CB8AC3E}">
        <p14:creationId xmlns:p14="http://schemas.microsoft.com/office/powerpoint/2010/main" val="160841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87F28A6-43B1-F1D3-ECEF-7F9A8BFE647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1AAEBEB-5F49-D1E9-B00E-9A79F9E7048C}"/>
              </a:ext>
            </a:extLst>
          </p:cNvPr>
          <p:cNvSpPr>
            <a:spLocks noGrp="1"/>
          </p:cNvSpPr>
          <p:nvPr>
            <p:ph type="sldNum" sz="quarter" idx="12"/>
          </p:nvPr>
        </p:nvSpPr>
        <p:spPr/>
        <p:txBody>
          <a:bodyPr/>
          <a:lstStyle/>
          <a:p>
            <a:fld id="{4B855E6E-EAF2-3D4E-B5EF-BF6F0BBF101F}" type="slidenum">
              <a:rPr lang="en-US" smtClean="0"/>
              <a:pPr/>
              <a:t>3</a:t>
            </a:fld>
            <a:r>
              <a:rPr lang="en-US"/>
              <a:t>    |</a:t>
            </a:r>
          </a:p>
        </p:txBody>
      </p:sp>
      <p:pic>
        <p:nvPicPr>
          <p:cNvPr id="6146" name="Picture 2">
            <a:extLst>
              <a:ext uri="{FF2B5EF4-FFF2-40B4-BE49-F238E27FC236}">
                <a16:creationId xmlns:a16="http://schemas.microsoft.com/office/drawing/2014/main" id="{FE417ED5-2157-784E-30D8-15CC483B3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562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7B47B-D829-099E-86D6-1689AAFF5A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791D5-65FC-B582-81BD-D85E345B1314}"/>
              </a:ext>
            </a:extLst>
          </p:cNvPr>
          <p:cNvSpPr>
            <a:spLocks noGrp="1"/>
          </p:cNvSpPr>
          <p:nvPr>
            <p:ph type="title"/>
          </p:nvPr>
        </p:nvSpPr>
        <p:spPr>
          <a:xfrm>
            <a:off x="326849" y="288389"/>
            <a:ext cx="6477988" cy="1232435"/>
          </a:xfrm>
        </p:spPr>
        <p:txBody>
          <a:bodyPr/>
          <a:lstStyle/>
          <a:p>
            <a:r>
              <a:rPr lang="en-US" dirty="0"/>
              <a:t>Case study: Mark portfolio construction</a:t>
            </a:r>
            <a:endParaRPr lang="en-AU" dirty="0"/>
          </a:p>
        </p:txBody>
      </p:sp>
      <p:sp>
        <p:nvSpPr>
          <p:cNvPr id="5" name="Content Placeholder 4">
            <a:extLst>
              <a:ext uri="{FF2B5EF4-FFF2-40B4-BE49-F238E27FC236}">
                <a16:creationId xmlns:a16="http://schemas.microsoft.com/office/drawing/2014/main" id="{F2C2082B-3330-389B-965A-FC4722C7CB8E}"/>
              </a:ext>
            </a:extLst>
          </p:cNvPr>
          <p:cNvSpPr>
            <a:spLocks noGrp="1"/>
          </p:cNvSpPr>
          <p:nvPr>
            <p:ph idx="1"/>
          </p:nvPr>
        </p:nvSpPr>
        <p:spPr>
          <a:xfrm>
            <a:off x="352424" y="1493113"/>
            <a:ext cx="10943105" cy="4351338"/>
          </a:xfrm>
        </p:spPr>
        <p:txBody>
          <a:bodyPr numCol="1"/>
          <a:lstStyle/>
          <a:p>
            <a:pPr marL="285750" indent="-285750">
              <a:spcBef>
                <a:spcPts val="0"/>
              </a:spcBef>
              <a:buFont typeface="Arial" panose="020B0604020202020204" pitchFamily="34" charset="0"/>
              <a:buChar char="•"/>
            </a:pPr>
            <a:r>
              <a:rPr lang="en-AU" sz="1800" dirty="0"/>
              <a:t>The adviser manages the client portfolio on XYZ Platform</a:t>
            </a:r>
          </a:p>
          <a:p>
            <a:pPr marL="285750" indent="-285750">
              <a:spcBef>
                <a:spcPts val="0"/>
              </a:spcBef>
              <a:buFont typeface="Arial" panose="020B0604020202020204" pitchFamily="34" charset="0"/>
              <a:buChar char="•"/>
            </a:pPr>
            <a:r>
              <a:rPr lang="en-AU" sz="1800" dirty="0"/>
              <a:t>Consider the Lifetime income investments as follows:</a:t>
            </a:r>
          </a:p>
          <a:p>
            <a:pPr marL="641350" lvl="2" indent="-285750"/>
            <a:r>
              <a:rPr lang="en-AU" sz="1800" dirty="0"/>
              <a:t>Product A purchased by Mark from a life insurer</a:t>
            </a:r>
          </a:p>
          <a:p>
            <a:pPr marL="641350" lvl="2" indent="-285750"/>
            <a:r>
              <a:rPr lang="en-AU" sz="1800" dirty="0"/>
              <a:t>Product B in respect to Mark as investment in XYZ platform ABP</a:t>
            </a:r>
          </a:p>
          <a:p>
            <a:pPr marL="641350" lvl="2" indent="-285750"/>
            <a:endParaRPr lang="en-AU" sz="1800" dirty="0"/>
          </a:p>
          <a:p>
            <a:pPr marL="290512" lvl="1" indent="-285750">
              <a:buFont typeface="Arial" panose="020B0604020202020204" pitchFamily="34" charset="0"/>
              <a:buChar char="•"/>
            </a:pPr>
            <a:r>
              <a:rPr lang="en-AU" sz="1800" dirty="0"/>
              <a:t>The adviser is considering three strategies:</a:t>
            </a:r>
            <a:br>
              <a:rPr lang="en-AU" sz="1800" dirty="0"/>
            </a:br>
            <a:endParaRPr lang="en-AU" sz="1800" dirty="0"/>
          </a:p>
          <a:p>
            <a:pPr marL="3582988" lvl="2" indent="-285750">
              <a:spcBef>
                <a:spcPts val="600"/>
              </a:spcBef>
              <a:spcAft>
                <a:spcPts val="600"/>
              </a:spcAft>
            </a:pPr>
            <a:r>
              <a:rPr lang="en-AU" sz="1800" dirty="0"/>
              <a:t>100% ABP in XYZ Platform</a:t>
            </a:r>
          </a:p>
          <a:p>
            <a:pPr marL="3582988" lvl="2" indent="-285750">
              <a:spcBef>
                <a:spcPts val="600"/>
              </a:spcBef>
              <a:spcAft>
                <a:spcPts val="600"/>
              </a:spcAft>
            </a:pPr>
            <a:r>
              <a:rPr lang="en-AU" sz="1800" b="1" dirty="0"/>
              <a:t>20%</a:t>
            </a:r>
            <a:r>
              <a:rPr lang="en-AU" sz="1800" dirty="0"/>
              <a:t> investment Product A + 80% investment in ABP in XYZ Platform</a:t>
            </a:r>
          </a:p>
          <a:p>
            <a:pPr marL="3582988" lvl="2" indent="-285750">
              <a:spcBef>
                <a:spcPts val="600"/>
              </a:spcBef>
              <a:spcAft>
                <a:spcPts val="600"/>
              </a:spcAft>
            </a:pPr>
            <a:r>
              <a:rPr lang="en-AU" sz="1800" dirty="0"/>
              <a:t>100% ABP in XYZ Platform which includes </a:t>
            </a:r>
            <a:r>
              <a:rPr lang="en-AU" sz="1800" b="1" dirty="0"/>
              <a:t>20%</a:t>
            </a:r>
            <a:r>
              <a:rPr lang="en-AU" sz="1800" dirty="0"/>
              <a:t> investment in Product B</a:t>
            </a:r>
          </a:p>
          <a:p>
            <a:pPr marL="641350" lvl="2" indent="-285750"/>
            <a:endParaRPr lang="en-US" sz="1800" dirty="0"/>
          </a:p>
          <a:p>
            <a:pPr marL="285750" indent="-285750">
              <a:buFont typeface="Arial" panose="020B0604020202020204" pitchFamily="34" charset="0"/>
              <a:buChar char="•"/>
            </a:pPr>
            <a:endParaRPr lang="en-AU" sz="1800" dirty="0"/>
          </a:p>
        </p:txBody>
      </p:sp>
      <p:sp>
        <p:nvSpPr>
          <p:cNvPr id="4" name="Slide Number Placeholder 3">
            <a:extLst>
              <a:ext uri="{FF2B5EF4-FFF2-40B4-BE49-F238E27FC236}">
                <a16:creationId xmlns:a16="http://schemas.microsoft.com/office/drawing/2014/main" id="{C31E3FE3-9D3E-933E-BDC2-BCEA3CD6178A}"/>
              </a:ext>
            </a:extLst>
          </p:cNvPr>
          <p:cNvSpPr>
            <a:spLocks noGrp="1"/>
          </p:cNvSpPr>
          <p:nvPr>
            <p:ph type="sldNum" sz="quarter" idx="12"/>
          </p:nvPr>
        </p:nvSpPr>
        <p:spPr/>
        <p:txBody>
          <a:bodyPr/>
          <a:lstStyle/>
          <a:p>
            <a:fld id="{741AFF56-1126-4107-9C02-BC0EFBF16431}" type="slidenum">
              <a:rPr lang="en-GB" smtClean="0">
                <a:solidFill>
                  <a:schemeClr val="accent3"/>
                </a:solidFill>
              </a:rPr>
              <a:pPr/>
              <a:t>30</a:t>
            </a:fld>
            <a:endParaRPr lang="en-GB" dirty="0">
              <a:solidFill>
                <a:schemeClr val="accent3"/>
              </a:solidFill>
            </a:endParaRPr>
          </a:p>
        </p:txBody>
      </p:sp>
      <p:sp>
        <p:nvSpPr>
          <p:cNvPr id="6" name="Rectangle 5">
            <a:extLst>
              <a:ext uri="{FF2B5EF4-FFF2-40B4-BE49-F238E27FC236}">
                <a16:creationId xmlns:a16="http://schemas.microsoft.com/office/drawing/2014/main" id="{F809916F-C74D-1A6A-2D91-3EDD472471A1}"/>
              </a:ext>
            </a:extLst>
          </p:cNvPr>
          <p:cNvSpPr/>
          <p:nvPr/>
        </p:nvSpPr>
        <p:spPr>
          <a:xfrm>
            <a:off x="8410353" y="1"/>
            <a:ext cx="3781646" cy="3009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Old man looking up">
            <a:extLst>
              <a:ext uri="{FF2B5EF4-FFF2-40B4-BE49-F238E27FC236}">
                <a16:creationId xmlns:a16="http://schemas.microsoft.com/office/drawing/2014/main" id="{84F3C702-D9C3-D16A-F1B6-FB2A14D396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522878" y="1"/>
            <a:ext cx="3669122" cy="2915682"/>
          </a:xfrm>
          <a:prstGeom prst="rect">
            <a:avLst/>
          </a:prstGeom>
        </p:spPr>
      </p:pic>
      <p:pic>
        <p:nvPicPr>
          <p:cNvPr id="9" name="Picture 8">
            <a:extLst>
              <a:ext uri="{FF2B5EF4-FFF2-40B4-BE49-F238E27FC236}">
                <a16:creationId xmlns:a16="http://schemas.microsoft.com/office/drawing/2014/main" id="{11E271CA-4247-B7DF-F87C-B1F50BF85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398" y="3394090"/>
            <a:ext cx="2407551" cy="2385861"/>
          </a:xfrm>
          <a:prstGeom prst="rect">
            <a:avLst/>
          </a:prstGeom>
        </p:spPr>
      </p:pic>
    </p:spTree>
    <p:extLst>
      <p:ext uri="{BB962C8B-B14F-4D97-AF65-F5344CB8AC3E}">
        <p14:creationId xmlns:p14="http://schemas.microsoft.com/office/powerpoint/2010/main" val="3763910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91A5D-1A3B-B05B-C9A3-51B14AE055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D2F9B9-82E6-8B97-54F1-CC6CC0330705}"/>
              </a:ext>
            </a:extLst>
          </p:cNvPr>
          <p:cNvSpPr>
            <a:spLocks noGrp="1"/>
          </p:cNvSpPr>
          <p:nvPr>
            <p:ph type="title"/>
          </p:nvPr>
        </p:nvSpPr>
        <p:spPr>
          <a:xfrm>
            <a:off x="326849" y="288389"/>
            <a:ext cx="6477988" cy="1232435"/>
          </a:xfrm>
        </p:spPr>
        <p:txBody>
          <a:bodyPr/>
          <a:lstStyle/>
          <a:p>
            <a:r>
              <a:rPr lang="en-US" dirty="0"/>
              <a:t>Case study: Mark portfolio construction</a:t>
            </a:r>
            <a:br>
              <a:rPr lang="en-US" dirty="0"/>
            </a:br>
            <a:r>
              <a:rPr lang="en-US" dirty="0">
                <a:solidFill>
                  <a:schemeClr val="accent1"/>
                </a:solidFill>
              </a:rPr>
              <a:t>ABP only strategy</a:t>
            </a:r>
            <a:endParaRPr lang="en-AU" dirty="0">
              <a:solidFill>
                <a:schemeClr val="accent1"/>
              </a:solidFill>
            </a:endParaRPr>
          </a:p>
        </p:txBody>
      </p:sp>
      <p:sp>
        <p:nvSpPr>
          <p:cNvPr id="5" name="Content Placeholder 4">
            <a:extLst>
              <a:ext uri="{FF2B5EF4-FFF2-40B4-BE49-F238E27FC236}">
                <a16:creationId xmlns:a16="http://schemas.microsoft.com/office/drawing/2014/main" id="{06143716-6016-4525-6DCD-D6AB98DF58F3}"/>
              </a:ext>
            </a:extLst>
          </p:cNvPr>
          <p:cNvSpPr>
            <a:spLocks noGrp="1"/>
          </p:cNvSpPr>
          <p:nvPr>
            <p:ph idx="1"/>
          </p:nvPr>
        </p:nvSpPr>
        <p:spPr>
          <a:xfrm>
            <a:off x="352424" y="1493113"/>
            <a:ext cx="10943105" cy="4351338"/>
          </a:xfrm>
        </p:spPr>
        <p:txBody>
          <a:bodyPr numCol="1"/>
          <a:lstStyle/>
          <a:p>
            <a:pPr marL="285750" indent="-285750">
              <a:spcBef>
                <a:spcPts val="0"/>
              </a:spcBef>
              <a:buFont typeface="Arial" panose="020B0604020202020204" pitchFamily="34" charset="0"/>
              <a:buChar char="•"/>
            </a:pPr>
            <a:r>
              <a:rPr lang="en-AU" sz="1800" dirty="0"/>
              <a:t>$650,000 in accumulation phase on XYZ platform to be moved to retirement phase</a:t>
            </a:r>
          </a:p>
          <a:p>
            <a:pPr marL="285750" indent="-285750">
              <a:spcBef>
                <a:spcPts val="0"/>
              </a:spcBef>
              <a:buFont typeface="Arial" panose="020B0604020202020204" pitchFamily="34" charset="0"/>
              <a:buChar char="•"/>
            </a:pPr>
            <a:r>
              <a:rPr lang="en-AU" sz="1800" dirty="0"/>
              <a:t>A superannuation target risk profile of 60% growth </a:t>
            </a:r>
          </a:p>
          <a:p>
            <a:pPr marL="641350" lvl="2" indent="-285750"/>
            <a:endParaRPr lang="en-AU" sz="1800" dirty="0"/>
          </a:p>
          <a:p>
            <a:pPr marL="290512" lvl="1" indent="-285750">
              <a:buFont typeface="Arial" panose="020B0604020202020204" pitchFamily="34" charset="0"/>
              <a:buChar char="•"/>
            </a:pPr>
            <a:r>
              <a:rPr lang="en-AU" sz="1800" dirty="0"/>
              <a:t>ABP only strategy: 100% ABP in XYZ Platform</a:t>
            </a:r>
            <a:br>
              <a:rPr lang="en-AU" sz="1800" dirty="0"/>
            </a:br>
            <a:endParaRPr lang="en-AU" sz="1800" dirty="0"/>
          </a:p>
          <a:p>
            <a:pPr marL="641350" lvl="2" indent="-285750"/>
            <a:endParaRPr lang="en-US" sz="1800" dirty="0"/>
          </a:p>
          <a:p>
            <a:pPr marL="285750" indent="-285750">
              <a:buFont typeface="Arial" panose="020B0604020202020204" pitchFamily="34" charset="0"/>
              <a:buChar char="•"/>
            </a:pPr>
            <a:endParaRPr lang="en-AU" sz="1800" dirty="0"/>
          </a:p>
        </p:txBody>
      </p:sp>
      <p:sp>
        <p:nvSpPr>
          <p:cNvPr id="4" name="Slide Number Placeholder 3">
            <a:extLst>
              <a:ext uri="{FF2B5EF4-FFF2-40B4-BE49-F238E27FC236}">
                <a16:creationId xmlns:a16="http://schemas.microsoft.com/office/drawing/2014/main" id="{41D959C0-F73B-1462-BE29-7C4FA98A6F6C}"/>
              </a:ext>
            </a:extLst>
          </p:cNvPr>
          <p:cNvSpPr>
            <a:spLocks noGrp="1"/>
          </p:cNvSpPr>
          <p:nvPr>
            <p:ph type="sldNum" sz="quarter" idx="12"/>
          </p:nvPr>
        </p:nvSpPr>
        <p:spPr/>
        <p:txBody>
          <a:bodyPr/>
          <a:lstStyle/>
          <a:p>
            <a:fld id="{741AFF56-1126-4107-9C02-BC0EFBF16431}" type="slidenum">
              <a:rPr lang="en-GB" smtClean="0">
                <a:solidFill>
                  <a:schemeClr val="accent3"/>
                </a:solidFill>
              </a:rPr>
              <a:pPr/>
              <a:t>31</a:t>
            </a:fld>
            <a:endParaRPr lang="en-GB" dirty="0">
              <a:solidFill>
                <a:schemeClr val="accent3"/>
              </a:solidFill>
            </a:endParaRPr>
          </a:p>
        </p:txBody>
      </p:sp>
      <p:graphicFrame>
        <p:nvGraphicFramePr>
          <p:cNvPr id="10" name="Chart 9">
            <a:extLst>
              <a:ext uri="{FF2B5EF4-FFF2-40B4-BE49-F238E27FC236}">
                <a16:creationId xmlns:a16="http://schemas.microsoft.com/office/drawing/2014/main" id="{7804C981-C4D8-2175-759E-D72C6881DB0A}"/>
              </a:ext>
            </a:extLst>
          </p:cNvPr>
          <p:cNvGraphicFramePr/>
          <p:nvPr>
            <p:extLst>
              <p:ext uri="{D42A27DB-BD31-4B8C-83A1-F6EECF244321}">
                <p14:modId xmlns:p14="http://schemas.microsoft.com/office/powerpoint/2010/main" val="1453501941"/>
              </p:ext>
            </p:extLst>
          </p:nvPr>
        </p:nvGraphicFramePr>
        <p:xfrm>
          <a:off x="642297" y="2856363"/>
          <a:ext cx="5364301" cy="2746995"/>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12">
            <a:extLst>
              <a:ext uri="{FF2B5EF4-FFF2-40B4-BE49-F238E27FC236}">
                <a16:creationId xmlns:a16="http://schemas.microsoft.com/office/drawing/2014/main" id="{C790AF26-6239-63C3-8A9E-4FED85650B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239" y="3303465"/>
            <a:ext cx="2427525" cy="2388213"/>
          </a:xfrm>
          <a:prstGeom prst="rect">
            <a:avLst/>
          </a:prstGeom>
        </p:spPr>
      </p:pic>
      <p:sp>
        <p:nvSpPr>
          <p:cNvPr id="15" name="Rectangle 14">
            <a:extLst>
              <a:ext uri="{FF2B5EF4-FFF2-40B4-BE49-F238E27FC236}">
                <a16:creationId xmlns:a16="http://schemas.microsoft.com/office/drawing/2014/main" id="{9A8DAEBD-86E1-BCF2-3FA1-86FEC5DC1927}"/>
              </a:ext>
            </a:extLst>
          </p:cNvPr>
          <p:cNvSpPr/>
          <p:nvPr/>
        </p:nvSpPr>
        <p:spPr>
          <a:xfrm>
            <a:off x="8941981" y="1"/>
            <a:ext cx="3250018" cy="25943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descr="Old man looking up">
            <a:extLst>
              <a:ext uri="{FF2B5EF4-FFF2-40B4-BE49-F238E27FC236}">
                <a16:creationId xmlns:a16="http://schemas.microsoft.com/office/drawing/2014/main" id="{90D604C1-24CD-2A1C-BF75-36DE6E3B0C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058940" y="1"/>
            <a:ext cx="3133060" cy="2489698"/>
          </a:xfrm>
          <a:prstGeom prst="rect">
            <a:avLst/>
          </a:prstGeom>
        </p:spPr>
      </p:pic>
      <p:graphicFrame>
        <p:nvGraphicFramePr>
          <p:cNvPr id="17" name="Table 16">
            <a:extLst>
              <a:ext uri="{FF2B5EF4-FFF2-40B4-BE49-F238E27FC236}">
                <a16:creationId xmlns:a16="http://schemas.microsoft.com/office/drawing/2014/main" id="{200CA34C-E76E-F7C5-03DA-1618F33CDD9C}"/>
              </a:ext>
            </a:extLst>
          </p:cNvPr>
          <p:cNvGraphicFramePr>
            <a:graphicFrameLocks noGrp="1"/>
          </p:cNvGraphicFramePr>
          <p:nvPr>
            <p:extLst>
              <p:ext uri="{D42A27DB-BD31-4B8C-83A1-F6EECF244321}">
                <p14:modId xmlns:p14="http://schemas.microsoft.com/office/powerpoint/2010/main" val="2927948217"/>
              </p:ext>
            </p:extLst>
          </p:nvPr>
        </p:nvGraphicFramePr>
        <p:xfrm>
          <a:off x="5998115" y="2856363"/>
          <a:ext cx="2887620" cy="3204831"/>
        </p:xfrm>
        <a:graphic>
          <a:graphicData uri="http://schemas.openxmlformats.org/drawingml/2006/table">
            <a:tbl>
              <a:tblPr firstRow="1" bandRow="1">
                <a:tableStyleId>{5C22544A-7EE6-4342-B048-85BDC9FD1C3A}</a:tableStyleId>
              </a:tblPr>
              <a:tblGrid>
                <a:gridCol w="962540">
                  <a:extLst>
                    <a:ext uri="{9D8B030D-6E8A-4147-A177-3AD203B41FA5}">
                      <a16:colId xmlns:a16="http://schemas.microsoft.com/office/drawing/2014/main" val="1734133056"/>
                    </a:ext>
                  </a:extLst>
                </a:gridCol>
                <a:gridCol w="962540">
                  <a:extLst>
                    <a:ext uri="{9D8B030D-6E8A-4147-A177-3AD203B41FA5}">
                      <a16:colId xmlns:a16="http://schemas.microsoft.com/office/drawing/2014/main" val="4235278774"/>
                    </a:ext>
                  </a:extLst>
                </a:gridCol>
                <a:gridCol w="962540">
                  <a:extLst>
                    <a:ext uri="{9D8B030D-6E8A-4147-A177-3AD203B41FA5}">
                      <a16:colId xmlns:a16="http://schemas.microsoft.com/office/drawing/2014/main" val="1948620845"/>
                    </a:ext>
                  </a:extLst>
                </a:gridCol>
              </a:tblGrid>
              <a:tr h="457833">
                <a:tc>
                  <a:txBody>
                    <a:bodyPr/>
                    <a:lstStyle/>
                    <a:p>
                      <a:pPr algn="ctr"/>
                      <a:r>
                        <a:rPr lang="en-US" sz="1400" dirty="0">
                          <a:solidFill>
                            <a:schemeClr val="accent3"/>
                          </a:solidFill>
                          <a:latin typeface="+mn-lt"/>
                        </a:rPr>
                        <a:t>Total</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Growth</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Defensive</a:t>
                      </a:r>
                      <a:endParaRPr lang="en-AU" sz="1400" dirty="0">
                        <a:solidFill>
                          <a:schemeClr val="accent3"/>
                        </a:solidFill>
                        <a:latin typeface="+mn-lt"/>
                      </a:endParaRPr>
                    </a:p>
                  </a:txBody>
                  <a:tcPr anchor="ctr">
                    <a:solidFill>
                      <a:schemeClr val="accent6"/>
                    </a:solidFill>
                  </a:tcPr>
                </a:tc>
                <a:extLst>
                  <a:ext uri="{0D108BD9-81ED-4DB2-BD59-A6C34878D82A}">
                    <a16:rowId xmlns:a16="http://schemas.microsoft.com/office/drawing/2014/main" val="2576704252"/>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$130,000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$130,000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438874116"/>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$130,000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$130,000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400394553"/>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$195,000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$95,000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2727478131"/>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$65,000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$65,000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91609093"/>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$130,000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$130,000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803321400"/>
                  </a:ext>
                </a:extLst>
              </a:tr>
              <a:tr h="457833">
                <a:tc>
                  <a:txBody>
                    <a:bodyPr/>
                    <a:lstStyle/>
                    <a:p>
                      <a:pPr marL="0" algn="ctr" defTabSz="914400" rtl="0" eaLnBrk="1" fontAlgn="b" latinLnBrk="0" hangingPunct="1"/>
                      <a:r>
                        <a:rPr lang="en-US" sz="1400" b="1" i="0" u="none" strike="noStrike" kern="1200" dirty="0">
                          <a:solidFill>
                            <a:schemeClr val="accent3"/>
                          </a:solidFill>
                          <a:effectLst/>
                          <a:latin typeface="+mn-lt"/>
                          <a:ea typeface="+mn-ea"/>
                          <a:cs typeface="+mn-cs"/>
                        </a:rPr>
                        <a:t>$650,000</a:t>
                      </a:r>
                      <a:endParaRPr lang="en-AU" sz="1400" b="1"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1" i="0" u="none" strike="noStrike" kern="1200" dirty="0">
                          <a:solidFill>
                            <a:schemeClr val="accent3"/>
                          </a:solidFill>
                          <a:effectLst/>
                          <a:latin typeface="+mn-lt"/>
                          <a:ea typeface="+mn-ea"/>
                          <a:cs typeface="+mn-cs"/>
                        </a:rPr>
                        <a:t>$390,000</a:t>
                      </a:r>
                      <a:endParaRPr lang="en-AU" sz="1400" b="1"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dirty="0">
                          <a:solidFill>
                            <a:schemeClr val="accent3"/>
                          </a:solidFill>
                          <a:effectLst/>
                          <a:latin typeface="+mn-lt"/>
                          <a:ea typeface="+mn-ea"/>
                          <a:cs typeface="+mn-cs"/>
                        </a:rPr>
                        <a:t>$260,000</a:t>
                      </a:r>
                      <a:endParaRPr lang="en-AU" sz="1400" b="1"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2723203829"/>
                  </a:ext>
                </a:extLst>
              </a:tr>
            </a:tbl>
          </a:graphicData>
        </a:graphic>
      </p:graphicFrame>
      <p:sp>
        <p:nvSpPr>
          <p:cNvPr id="18" name="TextBox 17">
            <a:extLst>
              <a:ext uri="{FF2B5EF4-FFF2-40B4-BE49-F238E27FC236}">
                <a16:creationId xmlns:a16="http://schemas.microsoft.com/office/drawing/2014/main" id="{EE19CD4B-2F1A-AC3B-3EDA-01D6E2B334A7}"/>
              </a:ext>
            </a:extLst>
          </p:cNvPr>
          <p:cNvSpPr txBox="1"/>
          <p:nvPr/>
        </p:nvSpPr>
        <p:spPr>
          <a:xfrm>
            <a:off x="7198241" y="6124710"/>
            <a:ext cx="1687494" cy="369332"/>
          </a:xfrm>
          <a:prstGeom prst="rect">
            <a:avLst/>
          </a:prstGeom>
          <a:noFill/>
        </p:spPr>
        <p:txBody>
          <a:bodyPr wrap="square" rtlCol="0">
            <a:spAutoFit/>
          </a:bodyPr>
          <a:lstStyle/>
          <a:p>
            <a:r>
              <a:rPr lang="en-US" dirty="0">
                <a:solidFill>
                  <a:schemeClr val="accent3"/>
                </a:solidFill>
              </a:rPr>
              <a:t>60%	40%</a:t>
            </a:r>
            <a:endParaRPr lang="en-AU" dirty="0">
              <a:solidFill>
                <a:schemeClr val="accent3"/>
              </a:solidFill>
            </a:endParaRPr>
          </a:p>
        </p:txBody>
      </p:sp>
    </p:spTree>
    <p:extLst>
      <p:ext uri="{BB962C8B-B14F-4D97-AF65-F5344CB8AC3E}">
        <p14:creationId xmlns:p14="http://schemas.microsoft.com/office/powerpoint/2010/main" val="1198900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48B70-C8AA-E0B0-0125-B18E0AF110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A75A9-C646-CD14-7AF1-8534F3584B11}"/>
              </a:ext>
            </a:extLst>
          </p:cNvPr>
          <p:cNvSpPr>
            <a:spLocks noGrp="1"/>
          </p:cNvSpPr>
          <p:nvPr>
            <p:ph type="title"/>
          </p:nvPr>
        </p:nvSpPr>
        <p:spPr/>
        <p:txBody>
          <a:bodyPr/>
          <a:lstStyle/>
          <a:p>
            <a:r>
              <a:rPr lang="en-US" sz="2800" dirty="0"/>
              <a:t>Rebalancing to maintain the risk profile</a:t>
            </a:r>
            <a:endParaRPr lang="en-AU" sz="2800" dirty="0"/>
          </a:p>
        </p:txBody>
      </p:sp>
      <p:sp>
        <p:nvSpPr>
          <p:cNvPr id="4" name="Slide Number Placeholder 3">
            <a:extLst>
              <a:ext uri="{FF2B5EF4-FFF2-40B4-BE49-F238E27FC236}">
                <a16:creationId xmlns:a16="http://schemas.microsoft.com/office/drawing/2014/main" id="{17E22395-5B17-431D-5838-8A11F11586F3}"/>
              </a:ext>
            </a:extLst>
          </p:cNvPr>
          <p:cNvSpPr>
            <a:spLocks noGrp="1"/>
          </p:cNvSpPr>
          <p:nvPr>
            <p:ph type="sldNum" sz="quarter" idx="12"/>
          </p:nvPr>
        </p:nvSpPr>
        <p:spPr/>
        <p:txBody>
          <a:bodyPr/>
          <a:lstStyle/>
          <a:p>
            <a:fld id="{741AFF56-1126-4107-9C02-BC0EFBF16431}" type="slidenum">
              <a:rPr lang="en-GB" smtClean="0"/>
              <a:pPr/>
              <a:t>32</a:t>
            </a:fld>
            <a:endParaRPr lang="en-GB" dirty="0"/>
          </a:p>
        </p:txBody>
      </p:sp>
      <p:sp>
        <p:nvSpPr>
          <p:cNvPr id="5" name="Content Placeholder 4">
            <a:extLst>
              <a:ext uri="{FF2B5EF4-FFF2-40B4-BE49-F238E27FC236}">
                <a16:creationId xmlns:a16="http://schemas.microsoft.com/office/drawing/2014/main" id="{AF15CB54-75E3-574F-B911-F3BA1A071C3C}"/>
              </a:ext>
            </a:extLst>
          </p:cNvPr>
          <p:cNvSpPr>
            <a:spLocks noGrp="1"/>
          </p:cNvSpPr>
          <p:nvPr>
            <p:ph sz="quarter" idx="13"/>
          </p:nvPr>
        </p:nvSpPr>
        <p:spPr>
          <a:xfrm>
            <a:off x="352425" y="1520824"/>
            <a:ext cx="10631008" cy="5027613"/>
          </a:xfrm>
        </p:spPr>
        <p:txBody>
          <a:bodyPr/>
          <a:lstStyle/>
          <a:p>
            <a:pPr marL="285750" indent="-285750">
              <a:buFont typeface="Arial" panose="020B0604020202020204" pitchFamily="34" charset="0"/>
              <a:buChar char="•"/>
            </a:pPr>
            <a:r>
              <a:rPr lang="en-US" sz="1800" dirty="0"/>
              <a:t>Without adviser input won’t know preference for which assets to sell down and by how much</a:t>
            </a:r>
          </a:p>
          <a:p>
            <a:pPr marL="3232150" indent="-285750">
              <a:buFont typeface="Arial" panose="020B0604020202020204" pitchFamily="34" charset="0"/>
              <a:buChar char="•"/>
            </a:pPr>
            <a:r>
              <a:rPr lang="en-US" sz="1800" dirty="0"/>
              <a:t>Easy approach for advisers will be to adjust allocation to currently chosen investments</a:t>
            </a:r>
          </a:p>
          <a:p>
            <a:pPr marL="3668713" lvl="4" indent="-285750"/>
            <a:r>
              <a:rPr lang="en-US" sz="1800" dirty="0"/>
              <a:t>Initial default approach within advice technology might assume investment is taken proportionately from existing investments</a:t>
            </a:r>
          </a:p>
          <a:p>
            <a:pPr marL="2955925" lvl="2" indent="-285750"/>
            <a:endParaRPr lang="en-US" sz="1800" dirty="0"/>
          </a:p>
          <a:p>
            <a:pPr marL="3232150" lvl="1" indent="-285750">
              <a:buFont typeface="Arial" panose="020B0604020202020204" pitchFamily="34" charset="0"/>
              <a:buChar char="•"/>
            </a:pPr>
            <a:r>
              <a:rPr lang="en-US" sz="1800" dirty="0"/>
              <a:t>Will not achieve the target risk profile if:</a:t>
            </a:r>
          </a:p>
          <a:p>
            <a:pPr marL="3668713" lvl="4" indent="-285750">
              <a:spcBef>
                <a:spcPts val="600"/>
              </a:spcBef>
            </a:pPr>
            <a:r>
              <a:rPr lang="en-US" sz="1800" dirty="0"/>
              <a:t>Using initial default approach and lifetime income product risk profile does not match the target risk profile</a:t>
            </a:r>
          </a:p>
          <a:p>
            <a:pPr marL="3668713" lvl="4" indent="-285750">
              <a:spcBef>
                <a:spcPts val="600"/>
              </a:spcBef>
            </a:pPr>
            <a:r>
              <a:rPr lang="en-US" sz="1800" dirty="0"/>
              <a:t>Allocation to lifetime income product requires higher investment in growth or defensive assets than is available</a:t>
            </a:r>
          </a:p>
        </p:txBody>
      </p:sp>
      <p:pic>
        <p:nvPicPr>
          <p:cNvPr id="9" name="Picture 8">
            <a:extLst>
              <a:ext uri="{FF2B5EF4-FFF2-40B4-BE49-F238E27FC236}">
                <a16:creationId xmlns:a16="http://schemas.microsoft.com/office/drawing/2014/main" id="{8428E557-B5A9-606D-B2EC-4D360B1B7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311" y="2000143"/>
            <a:ext cx="2088808" cy="2054981"/>
          </a:xfrm>
          <a:prstGeom prst="rect">
            <a:avLst/>
          </a:prstGeom>
        </p:spPr>
      </p:pic>
      <p:pic>
        <p:nvPicPr>
          <p:cNvPr id="6" name="Picture 5">
            <a:extLst>
              <a:ext uri="{FF2B5EF4-FFF2-40B4-BE49-F238E27FC236}">
                <a16:creationId xmlns:a16="http://schemas.microsoft.com/office/drawing/2014/main" id="{06B18014-3519-FC30-9A06-61101E1C8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37" y="4247542"/>
            <a:ext cx="2092682" cy="1948651"/>
          </a:xfrm>
          <a:prstGeom prst="rect">
            <a:avLst/>
          </a:prstGeom>
        </p:spPr>
      </p:pic>
      <p:sp>
        <p:nvSpPr>
          <p:cNvPr id="13" name="TextBox 12">
            <a:extLst>
              <a:ext uri="{FF2B5EF4-FFF2-40B4-BE49-F238E27FC236}">
                <a16:creationId xmlns:a16="http://schemas.microsoft.com/office/drawing/2014/main" id="{0F9D938A-F00F-305A-8869-0F58A410036C}"/>
              </a:ext>
            </a:extLst>
          </p:cNvPr>
          <p:cNvSpPr txBox="1"/>
          <p:nvPr/>
        </p:nvSpPr>
        <p:spPr>
          <a:xfrm>
            <a:off x="3755953" y="5337176"/>
            <a:ext cx="7227480" cy="646331"/>
          </a:xfrm>
          <a:prstGeom prst="rect">
            <a:avLst/>
          </a:prstGeom>
          <a:solidFill>
            <a:schemeClr val="accent1"/>
          </a:solidFill>
        </p:spPr>
        <p:txBody>
          <a:bodyPr wrap="square">
            <a:spAutoFit/>
          </a:bodyPr>
          <a:lstStyle/>
          <a:p>
            <a:pPr marL="0" lvl="2" algn="ctr">
              <a:spcBef>
                <a:spcPts val="600"/>
              </a:spcBef>
            </a:pPr>
            <a:r>
              <a:rPr lang="en-US" dirty="0">
                <a:solidFill>
                  <a:schemeClr val="bg1">
                    <a:lumMod val="95000"/>
                  </a:schemeClr>
                </a:solidFill>
              </a:rPr>
              <a:t>If risk profile of lifetime income product is different to target risk profile, will need to rebalance other investments</a:t>
            </a:r>
          </a:p>
        </p:txBody>
      </p:sp>
    </p:spTree>
    <p:extLst>
      <p:ext uri="{BB962C8B-B14F-4D97-AF65-F5344CB8AC3E}">
        <p14:creationId xmlns:p14="http://schemas.microsoft.com/office/powerpoint/2010/main" val="1658741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CAA66-C843-87ED-CEAA-CB9689C043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A1ACE7-C952-1DB7-1B61-93FDADBAB29D}"/>
              </a:ext>
            </a:extLst>
          </p:cNvPr>
          <p:cNvSpPr>
            <a:spLocks noGrp="1"/>
          </p:cNvSpPr>
          <p:nvPr>
            <p:ph type="title"/>
          </p:nvPr>
        </p:nvSpPr>
        <p:spPr>
          <a:xfrm>
            <a:off x="326849" y="288389"/>
            <a:ext cx="6477988" cy="1232435"/>
          </a:xfrm>
        </p:spPr>
        <p:txBody>
          <a:bodyPr/>
          <a:lstStyle/>
          <a:p>
            <a:r>
              <a:rPr lang="en-US" dirty="0"/>
              <a:t>Case study: Mark portfolio construction</a:t>
            </a:r>
            <a:endParaRPr lang="en-AU" dirty="0"/>
          </a:p>
        </p:txBody>
      </p:sp>
      <p:sp>
        <p:nvSpPr>
          <p:cNvPr id="5" name="Content Placeholder 4">
            <a:extLst>
              <a:ext uri="{FF2B5EF4-FFF2-40B4-BE49-F238E27FC236}">
                <a16:creationId xmlns:a16="http://schemas.microsoft.com/office/drawing/2014/main" id="{2CB7F0DE-04FE-D5C8-38F7-7AE32A38A393}"/>
              </a:ext>
            </a:extLst>
          </p:cNvPr>
          <p:cNvSpPr>
            <a:spLocks noGrp="1"/>
          </p:cNvSpPr>
          <p:nvPr>
            <p:ph idx="1"/>
          </p:nvPr>
        </p:nvSpPr>
        <p:spPr>
          <a:xfrm>
            <a:off x="352424" y="1493113"/>
            <a:ext cx="10943105" cy="4351338"/>
          </a:xfrm>
        </p:spPr>
        <p:txBody>
          <a:bodyPr numCol="1"/>
          <a:lstStyle/>
          <a:p>
            <a:pPr marL="290512" lvl="1" indent="-285750">
              <a:buFont typeface="Arial" panose="020B0604020202020204" pitchFamily="34" charset="0"/>
              <a:buChar char="•"/>
            </a:pPr>
            <a:r>
              <a:rPr lang="en-AU" sz="1800" dirty="0"/>
              <a:t>100% ABP in XYZ Platform which includes </a:t>
            </a:r>
            <a:r>
              <a:rPr lang="en-AU" sz="1800" b="1" dirty="0">
                <a:solidFill>
                  <a:schemeClr val="accent1"/>
                </a:solidFill>
              </a:rPr>
              <a:t>20%</a:t>
            </a:r>
            <a:r>
              <a:rPr lang="en-AU" sz="1800" dirty="0">
                <a:solidFill>
                  <a:schemeClr val="accent1"/>
                </a:solidFill>
              </a:rPr>
              <a:t> </a:t>
            </a:r>
            <a:r>
              <a:rPr lang="en-AU" sz="1800" dirty="0"/>
              <a:t>investment in Product B</a:t>
            </a:r>
          </a:p>
          <a:p>
            <a:pPr marL="290512" lvl="1" indent="-285750">
              <a:buFont typeface="Arial" panose="020B0604020202020204" pitchFamily="34" charset="0"/>
              <a:buChar char="•"/>
            </a:pPr>
            <a:endParaRPr lang="en-AU" sz="1800" dirty="0"/>
          </a:p>
          <a:p>
            <a:pPr marL="290512" lvl="1" indent="-285750">
              <a:buFont typeface="Arial" panose="020B0604020202020204" pitchFamily="34" charset="0"/>
              <a:buChar char="•"/>
            </a:pPr>
            <a:r>
              <a:rPr lang="en-AU" sz="1800" dirty="0"/>
              <a:t>Investments after initial default allocation to Product B within XYZ platform</a:t>
            </a:r>
            <a:br>
              <a:rPr lang="en-AU" sz="1800" dirty="0"/>
            </a:br>
            <a:endParaRPr lang="en-AU" sz="1800" dirty="0"/>
          </a:p>
          <a:p>
            <a:pPr marL="641350" lvl="2" indent="-285750"/>
            <a:endParaRPr lang="en-US" sz="1800" dirty="0"/>
          </a:p>
          <a:p>
            <a:pPr marL="285750" indent="-285750">
              <a:buFont typeface="Arial" panose="020B0604020202020204" pitchFamily="34" charset="0"/>
              <a:buChar char="•"/>
            </a:pPr>
            <a:endParaRPr lang="en-AU" sz="1800" dirty="0"/>
          </a:p>
        </p:txBody>
      </p:sp>
      <p:sp>
        <p:nvSpPr>
          <p:cNvPr id="4" name="Slide Number Placeholder 3">
            <a:extLst>
              <a:ext uri="{FF2B5EF4-FFF2-40B4-BE49-F238E27FC236}">
                <a16:creationId xmlns:a16="http://schemas.microsoft.com/office/drawing/2014/main" id="{A0E03D77-928F-3C07-E079-1A46EF762FED}"/>
              </a:ext>
            </a:extLst>
          </p:cNvPr>
          <p:cNvSpPr>
            <a:spLocks noGrp="1"/>
          </p:cNvSpPr>
          <p:nvPr>
            <p:ph type="sldNum" sz="quarter" idx="12"/>
          </p:nvPr>
        </p:nvSpPr>
        <p:spPr/>
        <p:txBody>
          <a:bodyPr/>
          <a:lstStyle/>
          <a:p>
            <a:fld id="{741AFF56-1126-4107-9C02-BC0EFBF16431}" type="slidenum">
              <a:rPr lang="en-GB" smtClean="0"/>
              <a:pPr/>
              <a:t>33</a:t>
            </a:fld>
            <a:endParaRPr lang="en-GB" dirty="0"/>
          </a:p>
        </p:txBody>
      </p:sp>
      <p:sp>
        <p:nvSpPr>
          <p:cNvPr id="6" name="Rectangle 5">
            <a:extLst>
              <a:ext uri="{FF2B5EF4-FFF2-40B4-BE49-F238E27FC236}">
                <a16:creationId xmlns:a16="http://schemas.microsoft.com/office/drawing/2014/main" id="{32081D54-E19E-19DC-E3A1-EED379D9589F}"/>
              </a:ext>
            </a:extLst>
          </p:cNvPr>
          <p:cNvSpPr/>
          <p:nvPr/>
        </p:nvSpPr>
        <p:spPr>
          <a:xfrm>
            <a:off x="8941981" y="1"/>
            <a:ext cx="3250018" cy="25943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Old man looking up">
            <a:extLst>
              <a:ext uri="{FF2B5EF4-FFF2-40B4-BE49-F238E27FC236}">
                <a16:creationId xmlns:a16="http://schemas.microsoft.com/office/drawing/2014/main" id="{96C449A7-9B37-DFC4-8F56-3767012BA5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058940" y="1"/>
            <a:ext cx="3133060" cy="2489698"/>
          </a:xfrm>
          <a:prstGeom prst="rect">
            <a:avLst/>
          </a:prstGeom>
        </p:spPr>
      </p:pic>
      <p:graphicFrame>
        <p:nvGraphicFramePr>
          <p:cNvPr id="10" name="Chart 9">
            <a:extLst>
              <a:ext uri="{FF2B5EF4-FFF2-40B4-BE49-F238E27FC236}">
                <a16:creationId xmlns:a16="http://schemas.microsoft.com/office/drawing/2014/main" id="{7DC7CE60-1C2F-06AB-97E0-638290944A21}"/>
              </a:ext>
            </a:extLst>
          </p:cNvPr>
          <p:cNvGraphicFramePr/>
          <p:nvPr>
            <p:extLst>
              <p:ext uri="{D42A27DB-BD31-4B8C-83A1-F6EECF244321}">
                <p14:modId xmlns:p14="http://schemas.microsoft.com/office/powerpoint/2010/main" val="2175715673"/>
              </p:ext>
            </p:extLst>
          </p:nvPr>
        </p:nvGraphicFramePr>
        <p:xfrm>
          <a:off x="541917" y="2467132"/>
          <a:ext cx="4980817" cy="32048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Table 10">
            <a:extLst>
              <a:ext uri="{FF2B5EF4-FFF2-40B4-BE49-F238E27FC236}">
                <a16:creationId xmlns:a16="http://schemas.microsoft.com/office/drawing/2014/main" id="{845772F1-06EF-8EF9-7BBF-A91FCCBD02CE}"/>
              </a:ext>
            </a:extLst>
          </p:cNvPr>
          <p:cNvGraphicFramePr>
            <a:graphicFrameLocks noGrp="1"/>
          </p:cNvGraphicFramePr>
          <p:nvPr>
            <p:extLst>
              <p:ext uri="{D42A27DB-BD31-4B8C-83A1-F6EECF244321}">
                <p14:modId xmlns:p14="http://schemas.microsoft.com/office/powerpoint/2010/main" val="1285993969"/>
              </p:ext>
            </p:extLst>
          </p:nvPr>
        </p:nvGraphicFramePr>
        <p:xfrm>
          <a:off x="5522734" y="2467132"/>
          <a:ext cx="2887620" cy="3662664"/>
        </p:xfrm>
        <a:graphic>
          <a:graphicData uri="http://schemas.openxmlformats.org/drawingml/2006/table">
            <a:tbl>
              <a:tblPr firstRow="1" bandRow="1">
                <a:tableStyleId>{5C22544A-7EE6-4342-B048-85BDC9FD1C3A}</a:tableStyleId>
              </a:tblPr>
              <a:tblGrid>
                <a:gridCol w="962540">
                  <a:extLst>
                    <a:ext uri="{9D8B030D-6E8A-4147-A177-3AD203B41FA5}">
                      <a16:colId xmlns:a16="http://schemas.microsoft.com/office/drawing/2014/main" val="1734133056"/>
                    </a:ext>
                  </a:extLst>
                </a:gridCol>
                <a:gridCol w="962540">
                  <a:extLst>
                    <a:ext uri="{9D8B030D-6E8A-4147-A177-3AD203B41FA5}">
                      <a16:colId xmlns:a16="http://schemas.microsoft.com/office/drawing/2014/main" val="4235278774"/>
                    </a:ext>
                  </a:extLst>
                </a:gridCol>
                <a:gridCol w="962540">
                  <a:extLst>
                    <a:ext uri="{9D8B030D-6E8A-4147-A177-3AD203B41FA5}">
                      <a16:colId xmlns:a16="http://schemas.microsoft.com/office/drawing/2014/main" val="1948620845"/>
                    </a:ext>
                  </a:extLst>
                </a:gridCol>
              </a:tblGrid>
              <a:tr h="457833">
                <a:tc>
                  <a:txBody>
                    <a:bodyPr/>
                    <a:lstStyle/>
                    <a:p>
                      <a:pPr algn="ctr"/>
                      <a:r>
                        <a:rPr lang="en-US" sz="1400" dirty="0">
                          <a:solidFill>
                            <a:schemeClr val="accent3"/>
                          </a:solidFill>
                          <a:latin typeface="+mn-lt"/>
                        </a:rPr>
                        <a:t>Total</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Growth</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Defensive</a:t>
                      </a:r>
                      <a:endParaRPr lang="en-AU" sz="1400" dirty="0">
                        <a:solidFill>
                          <a:schemeClr val="accent3"/>
                        </a:solidFill>
                        <a:latin typeface="+mn-lt"/>
                      </a:endParaRPr>
                    </a:p>
                  </a:txBody>
                  <a:tcPr anchor="ctr">
                    <a:solidFill>
                      <a:schemeClr val="accent6"/>
                    </a:solidFill>
                  </a:tcPr>
                </a:tc>
                <a:extLst>
                  <a:ext uri="{0D108BD9-81ED-4DB2-BD59-A6C34878D82A}">
                    <a16:rowId xmlns:a16="http://schemas.microsoft.com/office/drawing/2014/main" val="2576704252"/>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$104,000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$104,000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438874116"/>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$104,000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$104,000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400394553"/>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$156,000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$156,000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2727478131"/>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$52,000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$52,000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91609093"/>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$104,000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$104,000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803321400"/>
                  </a:ext>
                </a:extLst>
              </a:tr>
              <a:tr h="457833">
                <a:tc>
                  <a:txBody>
                    <a:bodyPr/>
                    <a:lstStyle/>
                    <a:p>
                      <a:pPr marL="0" algn="ctr" defTabSz="914400" rtl="0" eaLnBrk="1" fontAlgn="b" latinLnBrk="0" hangingPunct="1"/>
                      <a:r>
                        <a:rPr lang="en-AU" sz="1400" b="0" i="0" u="none" strike="noStrike" kern="1200" dirty="0">
                          <a:solidFill>
                            <a:schemeClr val="accent1"/>
                          </a:solidFill>
                          <a:effectLst/>
                          <a:latin typeface="+mn-lt"/>
                          <a:ea typeface="+mn-ea"/>
                          <a:cs typeface="+mn-cs"/>
                        </a:rPr>
                        <a:t>$130,000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1"/>
                          </a:solidFill>
                          <a:effectLst/>
                          <a:latin typeface="+mn-lt"/>
                          <a:ea typeface="+mn-ea"/>
                          <a:cs typeface="+mn-cs"/>
                        </a:rPr>
                        <a:t>$78,000</a:t>
                      </a:r>
                      <a:endParaRPr lang="en-AU" sz="1400" b="0" i="0" u="none" strike="noStrike" kern="1200" dirty="0">
                        <a:solidFill>
                          <a:schemeClr val="accent1"/>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1"/>
                          </a:solidFill>
                          <a:effectLst/>
                          <a:latin typeface="+mn-lt"/>
                          <a:ea typeface="+mn-ea"/>
                          <a:cs typeface="+mn-cs"/>
                        </a:rPr>
                        <a:t>$52,000</a:t>
                      </a:r>
                      <a:endParaRPr lang="en-AU" sz="1400" b="0" i="0" u="none" strike="noStrike" kern="1200" dirty="0">
                        <a:solidFill>
                          <a:schemeClr val="accent1"/>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2386397899"/>
                  </a:ext>
                </a:extLst>
              </a:tr>
              <a:tr h="457833">
                <a:tc>
                  <a:txBody>
                    <a:bodyPr/>
                    <a:lstStyle/>
                    <a:p>
                      <a:pPr marL="0" algn="ctr" defTabSz="914400" rtl="0" eaLnBrk="1" fontAlgn="b" latinLnBrk="0" hangingPunct="1"/>
                      <a:r>
                        <a:rPr lang="en-US" sz="1400" b="1" i="0" u="none" strike="noStrike" kern="1200" dirty="0">
                          <a:solidFill>
                            <a:schemeClr val="accent3"/>
                          </a:solidFill>
                          <a:effectLst/>
                          <a:latin typeface="+mn-lt"/>
                          <a:ea typeface="+mn-ea"/>
                          <a:cs typeface="+mn-cs"/>
                        </a:rPr>
                        <a:t>$650,000</a:t>
                      </a:r>
                      <a:endParaRPr lang="en-AU" sz="1400" b="1"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1" i="0" u="none" strike="noStrike" kern="1200" dirty="0">
                          <a:solidFill>
                            <a:schemeClr val="accent3"/>
                          </a:solidFill>
                          <a:effectLst/>
                          <a:latin typeface="+mn-lt"/>
                          <a:ea typeface="+mn-ea"/>
                          <a:cs typeface="+mn-cs"/>
                        </a:rPr>
                        <a:t>$390,000</a:t>
                      </a:r>
                      <a:endParaRPr lang="en-AU" sz="1400" b="1"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dirty="0">
                          <a:solidFill>
                            <a:schemeClr val="accent3"/>
                          </a:solidFill>
                          <a:effectLst/>
                          <a:latin typeface="+mn-lt"/>
                          <a:ea typeface="+mn-ea"/>
                          <a:cs typeface="+mn-cs"/>
                        </a:rPr>
                        <a:t>$260,000</a:t>
                      </a:r>
                      <a:endParaRPr lang="en-AU" sz="1400" b="1"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2723203829"/>
                  </a:ext>
                </a:extLst>
              </a:tr>
            </a:tbl>
          </a:graphicData>
        </a:graphic>
      </p:graphicFrame>
      <p:sp>
        <p:nvSpPr>
          <p:cNvPr id="14" name="TextBox 13">
            <a:extLst>
              <a:ext uri="{FF2B5EF4-FFF2-40B4-BE49-F238E27FC236}">
                <a16:creationId xmlns:a16="http://schemas.microsoft.com/office/drawing/2014/main" id="{A781F688-A19F-97A9-D1DD-5F6EBDAF2023}"/>
              </a:ext>
            </a:extLst>
          </p:cNvPr>
          <p:cNvSpPr txBox="1"/>
          <p:nvPr/>
        </p:nvSpPr>
        <p:spPr>
          <a:xfrm>
            <a:off x="6730409" y="6200279"/>
            <a:ext cx="2752744" cy="369332"/>
          </a:xfrm>
          <a:prstGeom prst="rect">
            <a:avLst/>
          </a:prstGeom>
          <a:noFill/>
        </p:spPr>
        <p:txBody>
          <a:bodyPr wrap="square" rtlCol="0">
            <a:spAutoFit/>
          </a:bodyPr>
          <a:lstStyle/>
          <a:p>
            <a:r>
              <a:rPr lang="en-US" dirty="0">
                <a:solidFill>
                  <a:schemeClr val="accent3"/>
                </a:solidFill>
              </a:rPr>
              <a:t>60%	40%</a:t>
            </a:r>
            <a:endParaRPr lang="en-AU" dirty="0">
              <a:solidFill>
                <a:schemeClr val="accent3"/>
              </a:solidFill>
            </a:endParaRPr>
          </a:p>
        </p:txBody>
      </p:sp>
      <p:sp>
        <p:nvSpPr>
          <p:cNvPr id="3" name="TextBox 2">
            <a:extLst>
              <a:ext uri="{FF2B5EF4-FFF2-40B4-BE49-F238E27FC236}">
                <a16:creationId xmlns:a16="http://schemas.microsoft.com/office/drawing/2014/main" id="{07CA5A1D-1DEA-4BF5-3A10-426106DE6450}"/>
              </a:ext>
            </a:extLst>
          </p:cNvPr>
          <p:cNvSpPr txBox="1"/>
          <p:nvPr/>
        </p:nvSpPr>
        <p:spPr>
          <a:xfrm>
            <a:off x="8941981" y="2908572"/>
            <a:ext cx="2887621" cy="273921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solidFill>
                  <a:schemeClr val="accent3"/>
                </a:solidFill>
              </a:rPr>
              <a:t>Product B is assessed as a 60% growth investment</a:t>
            </a:r>
          </a:p>
          <a:p>
            <a:pPr marL="285750" indent="-285750">
              <a:spcBef>
                <a:spcPts val="600"/>
              </a:spcBef>
              <a:buFont typeface="Arial" panose="020B0604020202020204" pitchFamily="34" charset="0"/>
              <a:buChar char="•"/>
            </a:pPr>
            <a:r>
              <a:rPr lang="en-US" dirty="0">
                <a:solidFill>
                  <a:schemeClr val="accent3"/>
                </a:solidFill>
              </a:rPr>
              <a:t>Risk profile </a:t>
            </a:r>
            <a:r>
              <a:rPr lang="en-US" dirty="0">
                <a:solidFill>
                  <a:schemeClr val="accent1"/>
                </a:solidFill>
              </a:rPr>
              <a:t>is</a:t>
            </a:r>
            <a:r>
              <a:rPr lang="en-US" dirty="0">
                <a:solidFill>
                  <a:schemeClr val="accent3"/>
                </a:solidFill>
              </a:rPr>
              <a:t> maintained for this strategy</a:t>
            </a:r>
            <a:br>
              <a:rPr lang="en-US" dirty="0">
                <a:solidFill>
                  <a:schemeClr val="accent3"/>
                </a:solidFill>
              </a:rPr>
            </a:br>
            <a:endParaRPr lang="en-US" dirty="0">
              <a:solidFill>
                <a:schemeClr val="accent3"/>
              </a:solidFill>
            </a:endParaRPr>
          </a:p>
          <a:p>
            <a:pPr marL="285750" indent="-285750">
              <a:spcBef>
                <a:spcPts val="600"/>
              </a:spcBef>
              <a:buFont typeface="Arial" panose="020B0604020202020204" pitchFamily="34" charset="0"/>
              <a:buChar char="•"/>
            </a:pPr>
            <a:r>
              <a:rPr lang="en-US" dirty="0">
                <a:solidFill>
                  <a:schemeClr val="accent3"/>
                </a:solidFill>
              </a:rPr>
              <a:t>Adviser could choose to manually adjust how investments are rebalanced if desired</a:t>
            </a:r>
            <a:endParaRPr lang="en-AU" dirty="0">
              <a:solidFill>
                <a:schemeClr val="accent3"/>
              </a:solidFill>
            </a:endParaRPr>
          </a:p>
        </p:txBody>
      </p:sp>
    </p:spTree>
    <p:extLst>
      <p:ext uri="{BB962C8B-B14F-4D97-AF65-F5344CB8AC3E}">
        <p14:creationId xmlns:p14="http://schemas.microsoft.com/office/powerpoint/2010/main" val="2249951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EDA2C-314B-C6CC-BFA1-AA7190AE8E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AB52A5-0957-A807-ADE9-41B11246200F}"/>
              </a:ext>
            </a:extLst>
          </p:cNvPr>
          <p:cNvSpPr>
            <a:spLocks noGrp="1"/>
          </p:cNvSpPr>
          <p:nvPr>
            <p:ph type="title"/>
          </p:nvPr>
        </p:nvSpPr>
        <p:spPr>
          <a:xfrm>
            <a:off x="326849" y="288389"/>
            <a:ext cx="6477988" cy="1232435"/>
          </a:xfrm>
        </p:spPr>
        <p:txBody>
          <a:bodyPr/>
          <a:lstStyle/>
          <a:p>
            <a:r>
              <a:rPr lang="en-US" dirty="0"/>
              <a:t>Case study: Mark portfolio construction</a:t>
            </a:r>
            <a:endParaRPr lang="en-AU" dirty="0"/>
          </a:p>
        </p:txBody>
      </p:sp>
      <p:sp>
        <p:nvSpPr>
          <p:cNvPr id="5" name="Content Placeholder 4">
            <a:extLst>
              <a:ext uri="{FF2B5EF4-FFF2-40B4-BE49-F238E27FC236}">
                <a16:creationId xmlns:a16="http://schemas.microsoft.com/office/drawing/2014/main" id="{065F2AB9-FD88-6542-5001-F5E0EB5EF158}"/>
              </a:ext>
            </a:extLst>
          </p:cNvPr>
          <p:cNvSpPr>
            <a:spLocks noGrp="1"/>
          </p:cNvSpPr>
          <p:nvPr>
            <p:ph idx="1"/>
          </p:nvPr>
        </p:nvSpPr>
        <p:spPr>
          <a:xfrm>
            <a:off x="352424" y="1493113"/>
            <a:ext cx="10943105" cy="4351338"/>
          </a:xfrm>
        </p:spPr>
        <p:txBody>
          <a:bodyPr numCol="1"/>
          <a:lstStyle/>
          <a:p>
            <a:pPr marL="285750" lvl="2" indent="-285750">
              <a:spcBef>
                <a:spcPts val="600"/>
              </a:spcBef>
              <a:spcAft>
                <a:spcPts val="600"/>
              </a:spcAft>
            </a:pPr>
            <a:r>
              <a:rPr lang="en-AU" sz="1800" b="1" dirty="0"/>
              <a:t>20%</a:t>
            </a:r>
            <a:r>
              <a:rPr lang="en-AU" sz="1800" dirty="0"/>
              <a:t> investment Product A + 80% investment in ABP in XYZ Platform</a:t>
            </a:r>
          </a:p>
          <a:p>
            <a:pPr marL="290512" lvl="1" indent="-285750">
              <a:buFont typeface="Arial" panose="020B0604020202020204" pitchFamily="34" charset="0"/>
              <a:buChar char="•"/>
            </a:pPr>
            <a:endParaRPr lang="en-AU" sz="1800" dirty="0"/>
          </a:p>
          <a:p>
            <a:pPr marL="290512" lvl="1" indent="-285750">
              <a:buFont typeface="Arial" panose="020B0604020202020204" pitchFamily="34" charset="0"/>
              <a:buChar char="•"/>
            </a:pPr>
            <a:r>
              <a:rPr lang="en-AU" sz="1800" dirty="0"/>
              <a:t>Investments after initial default allocation to Product A</a:t>
            </a:r>
            <a:br>
              <a:rPr lang="en-AU" sz="1800" dirty="0"/>
            </a:br>
            <a:endParaRPr lang="en-AU" sz="1800" dirty="0"/>
          </a:p>
          <a:p>
            <a:pPr marL="641350" lvl="2" indent="-285750"/>
            <a:endParaRPr lang="en-US" sz="1800" dirty="0"/>
          </a:p>
          <a:p>
            <a:pPr marL="285750" indent="-285750">
              <a:buFont typeface="Arial" panose="020B0604020202020204" pitchFamily="34" charset="0"/>
              <a:buChar char="•"/>
            </a:pPr>
            <a:endParaRPr lang="en-AU" sz="1800" dirty="0"/>
          </a:p>
        </p:txBody>
      </p:sp>
      <p:sp>
        <p:nvSpPr>
          <p:cNvPr id="4" name="Slide Number Placeholder 3">
            <a:extLst>
              <a:ext uri="{FF2B5EF4-FFF2-40B4-BE49-F238E27FC236}">
                <a16:creationId xmlns:a16="http://schemas.microsoft.com/office/drawing/2014/main" id="{37BC4650-961B-38CF-CD25-CBAF60CAF6F6}"/>
              </a:ext>
            </a:extLst>
          </p:cNvPr>
          <p:cNvSpPr>
            <a:spLocks noGrp="1"/>
          </p:cNvSpPr>
          <p:nvPr>
            <p:ph type="sldNum" sz="quarter" idx="12"/>
          </p:nvPr>
        </p:nvSpPr>
        <p:spPr/>
        <p:txBody>
          <a:bodyPr/>
          <a:lstStyle/>
          <a:p>
            <a:fld id="{741AFF56-1126-4107-9C02-BC0EFBF16431}" type="slidenum">
              <a:rPr lang="en-GB" smtClean="0"/>
              <a:pPr/>
              <a:t>34</a:t>
            </a:fld>
            <a:endParaRPr lang="en-GB" dirty="0"/>
          </a:p>
        </p:txBody>
      </p:sp>
      <p:sp>
        <p:nvSpPr>
          <p:cNvPr id="6" name="Rectangle 5">
            <a:extLst>
              <a:ext uri="{FF2B5EF4-FFF2-40B4-BE49-F238E27FC236}">
                <a16:creationId xmlns:a16="http://schemas.microsoft.com/office/drawing/2014/main" id="{09D4236B-9AFE-B5EE-CC65-44F5AD941306}"/>
              </a:ext>
            </a:extLst>
          </p:cNvPr>
          <p:cNvSpPr/>
          <p:nvPr/>
        </p:nvSpPr>
        <p:spPr>
          <a:xfrm>
            <a:off x="8941981" y="1"/>
            <a:ext cx="3250018" cy="25943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Old man looking up">
            <a:extLst>
              <a:ext uri="{FF2B5EF4-FFF2-40B4-BE49-F238E27FC236}">
                <a16:creationId xmlns:a16="http://schemas.microsoft.com/office/drawing/2014/main" id="{107C45C5-B433-4646-013E-8FBC65C775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058940" y="1"/>
            <a:ext cx="3133060" cy="2489698"/>
          </a:xfrm>
          <a:prstGeom prst="rect">
            <a:avLst/>
          </a:prstGeom>
        </p:spPr>
      </p:pic>
      <p:graphicFrame>
        <p:nvGraphicFramePr>
          <p:cNvPr id="10" name="Chart 9">
            <a:extLst>
              <a:ext uri="{FF2B5EF4-FFF2-40B4-BE49-F238E27FC236}">
                <a16:creationId xmlns:a16="http://schemas.microsoft.com/office/drawing/2014/main" id="{C4416C28-FE6E-DD68-8B5F-5A2C141F9CA1}"/>
              </a:ext>
            </a:extLst>
          </p:cNvPr>
          <p:cNvGraphicFramePr/>
          <p:nvPr>
            <p:extLst>
              <p:ext uri="{D42A27DB-BD31-4B8C-83A1-F6EECF244321}">
                <p14:modId xmlns:p14="http://schemas.microsoft.com/office/powerpoint/2010/main" val="2814310861"/>
              </p:ext>
            </p:extLst>
          </p:nvPr>
        </p:nvGraphicFramePr>
        <p:xfrm>
          <a:off x="541917" y="2467132"/>
          <a:ext cx="4980817" cy="32048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Table 10">
            <a:extLst>
              <a:ext uri="{FF2B5EF4-FFF2-40B4-BE49-F238E27FC236}">
                <a16:creationId xmlns:a16="http://schemas.microsoft.com/office/drawing/2014/main" id="{BF6511A6-39AD-0975-BFC4-E3E10FEC3CA2}"/>
              </a:ext>
            </a:extLst>
          </p:cNvPr>
          <p:cNvGraphicFramePr>
            <a:graphicFrameLocks noGrp="1"/>
          </p:cNvGraphicFramePr>
          <p:nvPr>
            <p:extLst>
              <p:ext uri="{D42A27DB-BD31-4B8C-83A1-F6EECF244321}">
                <p14:modId xmlns:p14="http://schemas.microsoft.com/office/powerpoint/2010/main" val="4196347740"/>
              </p:ext>
            </p:extLst>
          </p:nvPr>
        </p:nvGraphicFramePr>
        <p:xfrm>
          <a:off x="5522734" y="2467132"/>
          <a:ext cx="2887620" cy="3662664"/>
        </p:xfrm>
        <a:graphic>
          <a:graphicData uri="http://schemas.openxmlformats.org/drawingml/2006/table">
            <a:tbl>
              <a:tblPr firstRow="1" bandRow="1">
                <a:tableStyleId>{5C22544A-7EE6-4342-B048-85BDC9FD1C3A}</a:tableStyleId>
              </a:tblPr>
              <a:tblGrid>
                <a:gridCol w="962540">
                  <a:extLst>
                    <a:ext uri="{9D8B030D-6E8A-4147-A177-3AD203B41FA5}">
                      <a16:colId xmlns:a16="http://schemas.microsoft.com/office/drawing/2014/main" val="1734133056"/>
                    </a:ext>
                  </a:extLst>
                </a:gridCol>
                <a:gridCol w="962540">
                  <a:extLst>
                    <a:ext uri="{9D8B030D-6E8A-4147-A177-3AD203B41FA5}">
                      <a16:colId xmlns:a16="http://schemas.microsoft.com/office/drawing/2014/main" val="4235278774"/>
                    </a:ext>
                  </a:extLst>
                </a:gridCol>
                <a:gridCol w="962540">
                  <a:extLst>
                    <a:ext uri="{9D8B030D-6E8A-4147-A177-3AD203B41FA5}">
                      <a16:colId xmlns:a16="http://schemas.microsoft.com/office/drawing/2014/main" val="1948620845"/>
                    </a:ext>
                  </a:extLst>
                </a:gridCol>
              </a:tblGrid>
              <a:tr h="457833">
                <a:tc>
                  <a:txBody>
                    <a:bodyPr/>
                    <a:lstStyle/>
                    <a:p>
                      <a:pPr algn="ctr"/>
                      <a:r>
                        <a:rPr lang="en-US" sz="1400" dirty="0">
                          <a:solidFill>
                            <a:schemeClr val="accent3"/>
                          </a:solidFill>
                          <a:latin typeface="+mn-lt"/>
                        </a:rPr>
                        <a:t>Total</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Growth</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Defensive</a:t>
                      </a:r>
                      <a:endParaRPr lang="en-AU" sz="1400" dirty="0">
                        <a:solidFill>
                          <a:schemeClr val="accent3"/>
                        </a:solidFill>
                        <a:latin typeface="+mn-lt"/>
                      </a:endParaRPr>
                    </a:p>
                  </a:txBody>
                  <a:tcPr anchor="ctr">
                    <a:solidFill>
                      <a:schemeClr val="accent6"/>
                    </a:solidFill>
                  </a:tcPr>
                </a:tc>
                <a:extLst>
                  <a:ext uri="{0D108BD9-81ED-4DB2-BD59-A6C34878D82A}">
                    <a16:rowId xmlns:a16="http://schemas.microsoft.com/office/drawing/2014/main" val="2576704252"/>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$104,000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$104,000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438874116"/>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$104,000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$104,000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400394553"/>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$156,000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$156,000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2727478131"/>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$52,000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$52,000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91609093"/>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$104,000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$104,000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803321400"/>
                  </a:ext>
                </a:extLst>
              </a:tr>
              <a:tr h="457833">
                <a:tc>
                  <a:txBody>
                    <a:bodyPr/>
                    <a:lstStyle/>
                    <a:p>
                      <a:pPr marL="0" algn="ctr" defTabSz="914400" rtl="0" eaLnBrk="1" fontAlgn="b" latinLnBrk="0" hangingPunct="1"/>
                      <a:r>
                        <a:rPr lang="en-AU" sz="1400" b="0" i="0" u="none" strike="noStrike" kern="1200" dirty="0">
                          <a:solidFill>
                            <a:schemeClr val="accent1"/>
                          </a:solidFill>
                          <a:effectLst/>
                          <a:latin typeface="+mn-lt"/>
                          <a:ea typeface="+mn-ea"/>
                          <a:cs typeface="+mn-cs"/>
                        </a:rPr>
                        <a:t>$130,000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1"/>
                          </a:solidFill>
                          <a:effectLst/>
                          <a:latin typeface="+mn-lt"/>
                          <a:ea typeface="+mn-ea"/>
                          <a:cs typeface="+mn-cs"/>
                        </a:rPr>
                        <a:t>$0</a:t>
                      </a:r>
                      <a:endParaRPr lang="en-AU" sz="1400" b="0" i="0" u="none" strike="noStrike" kern="1200" dirty="0">
                        <a:solidFill>
                          <a:schemeClr val="accent1"/>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1"/>
                          </a:solidFill>
                          <a:effectLst/>
                          <a:latin typeface="+mn-lt"/>
                          <a:ea typeface="+mn-ea"/>
                          <a:cs typeface="+mn-cs"/>
                        </a:rPr>
                        <a:t>$130,000</a:t>
                      </a:r>
                      <a:endParaRPr lang="en-AU" sz="1400" b="0" i="0" u="none" strike="noStrike" kern="1200" dirty="0">
                        <a:solidFill>
                          <a:schemeClr val="accent1"/>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2386397899"/>
                  </a:ext>
                </a:extLst>
              </a:tr>
              <a:tr h="457833">
                <a:tc>
                  <a:txBody>
                    <a:bodyPr/>
                    <a:lstStyle/>
                    <a:p>
                      <a:pPr marL="0" algn="ctr" defTabSz="914400" rtl="0" eaLnBrk="1" fontAlgn="b" latinLnBrk="0" hangingPunct="1"/>
                      <a:r>
                        <a:rPr lang="en-US" sz="1400" b="1" i="0" u="none" strike="noStrike" kern="1200" dirty="0">
                          <a:solidFill>
                            <a:schemeClr val="accent3"/>
                          </a:solidFill>
                          <a:effectLst/>
                          <a:latin typeface="+mn-lt"/>
                          <a:ea typeface="+mn-ea"/>
                          <a:cs typeface="+mn-cs"/>
                        </a:rPr>
                        <a:t>$650,000</a:t>
                      </a:r>
                      <a:endParaRPr lang="en-AU" sz="1400" b="1"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1" i="0" u="none" strike="noStrike" kern="1200" dirty="0">
                          <a:solidFill>
                            <a:schemeClr val="accent3"/>
                          </a:solidFill>
                          <a:effectLst/>
                          <a:latin typeface="+mn-lt"/>
                          <a:ea typeface="+mn-ea"/>
                          <a:cs typeface="+mn-cs"/>
                        </a:rPr>
                        <a:t>$390,000</a:t>
                      </a:r>
                      <a:endParaRPr lang="en-AU" sz="1400" b="1"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dirty="0">
                          <a:solidFill>
                            <a:schemeClr val="accent3"/>
                          </a:solidFill>
                          <a:effectLst/>
                          <a:latin typeface="+mn-lt"/>
                          <a:ea typeface="+mn-ea"/>
                          <a:cs typeface="+mn-cs"/>
                        </a:rPr>
                        <a:t>$260,000</a:t>
                      </a:r>
                      <a:endParaRPr lang="en-AU" sz="1400" b="1"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2723203829"/>
                  </a:ext>
                </a:extLst>
              </a:tr>
            </a:tbl>
          </a:graphicData>
        </a:graphic>
      </p:graphicFrame>
      <p:sp>
        <p:nvSpPr>
          <p:cNvPr id="14" name="TextBox 13">
            <a:extLst>
              <a:ext uri="{FF2B5EF4-FFF2-40B4-BE49-F238E27FC236}">
                <a16:creationId xmlns:a16="http://schemas.microsoft.com/office/drawing/2014/main" id="{4C3DEFF3-DFA5-9BD9-D841-06BF5CB0C47F}"/>
              </a:ext>
            </a:extLst>
          </p:cNvPr>
          <p:cNvSpPr txBox="1"/>
          <p:nvPr/>
        </p:nvSpPr>
        <p:spPr>
          <a:xfrm>
            <a:off x="6730409" y="6200279"/>
            <a:ext cx="2752744" cy="369332"/>
          </a:xfrm>
          <a:prstGeom prst="rect">
            <a:avLst/>
          </a:prstGeom>
          <a:noFill/>
        </p:spPr>
        <p:txBody>
          <a:bodyPr wrap="square" rtlCol="0">
            <a:spAutoFit/>
          </a:bodyPr>
          <a:lstStyle/>
          <a:p>
            <a:r>
              <a:rPr lang="en-US" dirty="0">
                <a:solidFill>
                  <a:srgbClr val="C00000"/>
                </a:solidFill>
              </a:rPr>
              <a:t>48%	52%</a:t>
            </a:r>
            <a:endParaRPr lang="en-AU" dirty="0">
              <a:solidFill>
                <a:srgbClr val="C00000"/>
              </a:solidFill>
            </a:endParaRPr>
          </a:p>
        </p:txBody>
      </p:sp>
      <p:sp>
        <p:nvSpPr>
          <p:cNvPr id="3" name="TextBox 2">
            <a:extLst>
              <a:ext uri="{FF2B5EF4-FFF2-40B4-BE49-F238E27FC236}">
                <a16:creationId xmlns:a16="http://schemas.microsoft.com/office/drawing/2014/main" id="{58FAEE3A-2FBE-B1BD-907F-09440B6BA513}"/>
              </a:ext>
            </a:extLst>
          </p:cNvPr>
          <p:cNvSpPr txBox="1"/>
          <p:nvPr/>
        </p:nvSpPr>
        <p:spPr>
          <a:xfrm>
            <a:off x="8941981" y="2908572"/>
            <a:ext cx="2942043" cy="309315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solidFill>
                  <a:schemeClr val="accent3"/>
                </a:solidFill>
              </a:rPr>
              <a:t>Product B is assessed as a 0% growth investment</a:t>
            </a:r>
          </a:p>
          <a:p>
            <a:pPr marL="285750" indent="-285750">
              <a:spcBef>
                <a:spcPts val="600"/>
              </a:spcBef>
              <a:buFont typeface="Arial" panose="020B0604020202020204" pitchFamily="34" charset="0"/>
              <a:buChar char="•"/>
            </a:pPr>
            <a:r>
              <a:rPr lang="en-US" dirty="0">
                <a:solidFill>
                  <a:schemeClr val="accent3"/>
                </a:solidFill>
              </a:rPr>
              <a:t>Target risk profile of 60% growth is </a:t>
            </a:r>
            <a:r>
              <a:rPr lang="en-US" dirty="0">
                <a:solidFill>
                  <a:schemeClr val="accent1"/>
                </a:solidFill>
              </a:rPr>
              <a:t>NOT</a:t>
            </a:r>
            <a:r>
              <a:rPr lang="en-US" dirty="0">
                <a:solidFill>
                  <a:schemeClr val="accent3"/>
                </a:solidFill>
              </a:rPr>
              <a:t> maintained for this strategy</a:t>
            </a:r>
            <a:br>
              <a:rPr lang="en-US" dirty="0">
                <a:solidFill>
                  <a:schemeClr val="accent3"/>
                </a:solidFill>
              </a:rPr>
            </a:br>
            <a:endParaRPr lang="en-US" dirty="0">
              <a:solidFill>
                <a:schemeClr val="accent3"/>
              </a:solidFill>
            </a:endParaRPr>
          </a:p>
          <a:p>
            <a:pPr marL="285750" indent="-285750">
              <a:spcBef>
                <a:spcPts val="600"/>
              </a:spcBef>
              <a:buFont typeface="Arial" panose="020B0604020202020204" pitchFamily="34" charset="0"/>
              <a:buChar char="•"/>
            </a:pPr>
            <a:r>
              <a:rPr lang="en-US" dirty="0">
                <a:solidFill>
                  <a:schemeClr val="accent3"/>
                </a:solidFill>
              </a:rPr>
              <a:t>Adviser will be warned of risk profile mis-match</a:t>
            </a:r>
          </a:p>
          <a:p>
            <a:pPr marL="285750" indent="-285750">
              <a:spcBef>
                <a:spcPts val="600"/>
              </a:spcBef>
              <a:buFont typeface="Arial" panose="020B0604020202020204" pitchFamily="34" charset="0"/>
              <a:buChar char="•"/>
            </a:pPr>
            <a:r>
              <a:rPr lang="en-US" dirty="0">
                <a:solidFill>
                  <a:schemeClr val="accent3"/>
                </a:solidFill>
              </a:rPr>
              <a:t>Will need to manually adjust investments</a:t>
            </a:r>
            <a:endParaRPr lang="en-AU" dirty="0">
              <a:solidFill>
                <a:schemeClr val="accent3"/>
              </a:solidFill>
            </a:endParaRPr>
          </a:p>
        </p:txBody>
      </p:sp>
    </p:spTree>
    <p:extLst>
      <p:ext uri="{BB962C8B-B14F-4D97-AF65-F5344CB8AC3E}">
        <p14:creationId xmlns:p14="http://schemas.microsoft.com/office/powerpoint/2010/main" val="3549380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815B3-3B6F-9651-4F08-E7C05CF475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3FA8CD-0983-6CAC-01E5-8FAA83098DC7}"/>
              </a:ext>
            </a:extLst>
          </p:cNvPr>
          <p:cNvSpPr>
            <a:spLocks noGrp="1"/>
          </p:cNvSpPr>
          <p:nvPr>
            <p:ph type="title"/>
          </p:nvPr>
        </p:nvSpPr>
        <p:spPr>
          <a:xfrm>
            <a:off x="326849" y="288389"/>
            <a:ext cx="6477988" cy="1232435"/>
          </a:xfrm>
        </p:spPr>
        <p:txBody>
          <a:bodyPr/>
          <a:lstStyle/>
          <a:p>
            <a:r>
              <a:rPr lang="en-US" dirty="0"/>
              <a:t>Case study: Mark portfolio construction</a:t>
            </a:r>
            <a:endParaRPr lang="en-AU" dirty="0"/>
          </a:p>
        </p:txBody>
      </p:sp>
      <p:sp>
        <p:nvSpPr>
          <p:cNvPr id="5" name="Content Placeholder 4">
            <a:extLst>
              <a:ext uri="{FF2B5EF4-FFF2-40B4-BE49-F238E27FC236}">
                <a16:creationId xmlns:a16="http://schemas.microsoft.com/office/drawing/2014/main" id="{F69CE115-8C07-8FFC-99FB-9E862D10F815}"/>
              </a:ext>
            </a:extLst>
          </p:cNvPr>
          <p:cNvSpPr>
            <a:spLocks noGrp="1"/>
          </p:cNvSpPr>
          <p:nvPr>
            <p:ph idx="1"/>
          </p:nvPr>
        </p:nvSpPr>
        <p:spPr>
          <a:xfrm>
            <a:off x="352424" y="1493113"/>
            <a:ext cx="10943105" cy="4351338"/>
          </a:xfrm>
        </p:spPr>
        <p:txBody>
          <a:bodyPr numCol="1"/>
          <a:lstStyle/>
          <a:p>
            <a:pPr marL="285750" lvl="2" indent="-285750">
              <a:spcBef>
                <a:spcPts val="600"/>
              </a:spcBef>
              <a:spcAft>
                <a:spcPts val="600"/>
              </a:spcAft>
            </a:pPr>
            <a:r>
              <a:rPr lang="en-AU" sz="1800" b="1" dirty="0"/>
              <a:t>20%</a:t>
            </a:r>
            <a:r>
              <a:rPr lang="en-AU" sz="1800" dirty="0"/>
              <a:t> investment Product A + 80% investment in ABP in XYZ Platform</a:t>
            </a:r>
          </a:p>
          <a:p>
            <a:pPr marL="290512" lvl="1" indent="-285750">
              <a:buFont typeface="Arial" panose="020B0604020202020204" pitchFamily="34" charset="0"/>
              <a:buChar char="•"/>
            </a:pPr>
            <a:endParaRPr lang="en-AU" sz="1800" dirty="0"/>
          </a:p>
          <a:p>
            <a:pPr marL="290512" lvl="1" indent="-285750">
              <a:buFont typeface="Arial" panose="020B0604020202020204" pitchFamily="34" charset="0"/>
              <a:buChar char="•"/>
            </a:pPr>
            <a:r>
              <a:rPr lang="en-AU" sz="1800" dirty="0"/>
              <a:t>Investments after initial default allocation to Product A</a:t>
            </a:r>
            <a:br>
              <a:rPr lang="en-AU" sz="1800" dirty="0"/>
            </a:br>
            <a:endParaRPr lang="en-AU" sz="1800" dirty="0"/>
          </a:p>
          <a:p>
            <a:pPr marL="641350" lvl="2" indent="-285750"/>
            <a:endParaRPr lang="en-US" sz="1800" dirty="0"/>
          </a:p>
          <a:p>
            <a:pPr marL="285750" indent="-285750">
              <a:buFont typeface="Arial" panose="020B0604020202020204" pitchFamily="34" charset="0"/>
              <a:buChar char="•"/>
            </a:pPr>
            <a:endParaRPr lang="en-AU" sz="1800" dirty="0"/>
          </a:p>
        </p:txBody>
      </p:sp>
      <p:sp>
        <p:nvSpPr>
          <p:cNvPr id="4" name="Slide Number Placeholder 3">
            <a:extLst>
              <a:ext uri="{FF2B5EF4-FFF2-40B4-BE49-F238E27FC236}">
                <a16:creationId xmlns:a16="http://schemas.microsoft.com/office/drawing/2014/main" id="{E927955D-8D05-301F-24C5-63BD6C72E5CA}"/>
              </a:ext>
            </a:extLst>
          </p:cNvPr>
          <p:cNvSpPr>
            <a:spLocks noGrp="1"/>
          </p:cNvSpPr>
          <p:nvPr>
            <p:ph type="sldNum" sz="quarter" idx="12"/>
          </p:nvPr>
        </p:nvSpPr>
        <p:spPr/>
        <p:txBody>
          <a:bodyPr/>
          <a:lstStyle/>
          <a:p>
            <a:fld id="{741AFF56-1126-4107-9C02-BC0EFBF16431}" type="slidenum">
              <a:rPr lang="en-GB" smtClean="0">
                <a:solidFill>
                  <a:schemeClr val="accent3"/>
                </a:solidFill>
              </a:rPr>
              <a:pPr/>
              <a:t>35</a:t>
            </a:fld>
            <a:endParaRPr lang="en-GB" dirty="0">
              <a:solidFill>
                <a:schemeClr val="accent3"/>
              </a:solidFill>
            </a:endParaRPr>
          </a:p>
        </p:txBody>
      </p:sp>
      <p:sp>
        <p:nvSpPr>
          <p:cNvPr id="6" name="Rectangle 5">
            <a:extLst>
              <a:ext uri="{FF2B5EF4-FFF2-40B4-BE49-F238E27FC236}">
                <a16:creationId xmlns:a16="http://schemas.microsoft.com/office/drawing/2014/main" id="{E7B6E084-1C98-79E7-1BEC-5F0F04B53215}"/>
              </a:ext>
            </a:extLst>
          </p:cNvPr>
          <p:cNvSpPr/>
          <p:nvPr/>
        </p:nvSpPr>
        <p:spPr>
          <a:xfrm>
            <a:off x="8941981" y="1"/>
            <a:ext cx="3250018" cy="25943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Old man looking up">
            <a:extLst>
              <a:ext uri="{FF2B5EF4-FFF2-40B4-BE49-F238E27FC236}">
                <a16:creationId xmlns:a16="http://schemas.microsoft.com/office/drawing/2014/main" id="{79CE2B78-0216-F3CC-175F-AF83DB9557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058940" y="1"/>
            <a:ext cx="3133060" cy="2489698"/>
          </a:xfrm>
          <a:prstGeom prst="rect">
            <a:avLst/>
          </a:prstGeom>
        </p:spPr>
      </p:pic>
      <p:graphicFrame>
        <p:nvGraphicFramePr>
          <p:cNvPr id="11" name="Table 10">
            <a:extLst>
              <a:ext uri="{FF2B5EF4-FFF2-40B4-BE49-F238E27FC236}">
                <a16:creationId xmlns:a16="http://schemas.microsoft.com/office/drawing/2014/main" id="{495E892E-CF25-E67A-43B6-4EFA4C03BA14}"/>
              </a:ext>
            </a:extLst>
          </p:cNvPr>
          <p:cNvGraphicFramePr>
            <a:graphicFrameLocks noGrp="1"/>
          </p:cNvGraphicFramePr>
          <p:nvPr>
            <p:extLst>
              <p:ext uri="{D42A27DB-BD31-4B8C-83A1-F6EECF244321}">
                <p14:modId xmlns:p14="http://schemas.microsoft.com/office/powerpoint/2010/main" val="713706673"/>
              </p:ext>
            </p:extLst>
          </p:nvPr>
        </p:nvGraphicFramePr>
        <p:xfrm>
          <a:off x="5522733" y="2467132"/>
          <a:ext cx="3858196" cy="3662664"/>
        </p:xfrm>
        <a:graphic>
          <a:graphicData uri="http://schemas.openxmlformats.org/drawingml/2006/table">
            <a:tbl>
              <a:tblPr firstRow="1" bandRow="1">
                <a:tableStyleId>{5C22544A-7EE6-4342-B048-85BDC9FD1C3A}</a:tableStyleId>
              </a:tblPr>
              <a:tblGrid>
                <a:gridCol w="964549">
                  <a:extLst>
                    <a:ext uri="{9D8B030D-6E8A-4147-A177-3AD203B41FA5}">
                      <a16:colId xmlns:a16="http://schemas.microsoft.com/office/drawing/2014/main" val="4235278774"/>
                    </a:ext>
                  </a:extLst>
                </a:gridCol>
                <a:gridCol w="964549">
                  <a:extLst>
                    <a:ext uri="{9D8B030D-6E8A-4147-A177-3AD203B41FA5}">
                      <a16:colId xmlns:a16="http://schemas.microsoft.com/office/drawing/2014/main" val="1948620845"/>
                    </a:ext>
                  </a:extLst>
                </a:gridCol>
                <a:gridCol w="964549">
                  <a:extLst>
                    <a:ext uri="{9D8B030D-6E8A-4147-A177-3AD203B41FA5}">
                      <a16:colId xmlns:a16="http://schemas.microsoft.com/office/drawing/2014/main" val="3887462529"/>
                    </a:ext>
                  </a:extLst>
                </a:gridCol>
                <a:gridCol w="964549">
                  <a:extLst>
                    <a:ext uri="{9D8B030D-6E8A-4147-A177-3AD203B41FA5}">
                      <a16:colId xmlns:a16="http://schemas.microsoft.com/office/drawing/2014/main" val="932870818"/>
                    </a:ext>
                  </a:extLst>
                </a:gridCol>
              </a:tblGrid>
              <a:tr h="457833">
                <a:tc>
                  <a:txBody>
                    <a:bodyPr/>
                    <a:lstStyle/>
                    <a:p>
                      <a:pPr algn="ctr"/>
                      <a:r>
                        <a:rPr lang="en-US" sz="1400" dirty="0">
                          <a:solidFill>
                            <a:schemeClr val="accent3"/>
                          </a:solidFill>
                          <a:latin typeface="+mn-lt"/>
                        </a:rPr>
                        <a:t>Proposed</a:t>
                      </a:r>
                      <a:endParaRPr lang="en-AU" sz="1400" dirty="0">
                        <a:solidFill>
                          <a:schemeClr val="accent3"/>
                        </a:solidFill>
                        <a:latin typeface="+mn-lt"/>
                      </a:endParaRPr>
                    </a:p>
                  </a:txBody>
                  <a:tcPr anchor="ctr">
                    <a:solidFill>
                      <a:schemeClr val="accent1">
                        <a:lumMod val="40000"/>
                        <a:lumOff val="60000"/>
                      </a:schemeClr>
                    </a:solidFill>
                  </a:tcPr>
                </a:tc>
                <a:tc>
                  <a:txBody>
                    <a:bodyPr/>
                    <a:lstStyle/>
                    <a:p>
                      <a:pPr algn="ctr"/>
                      <a:r>
                        <a:rPr lang="en-US" sz="1400" dirty="0">
                          <a:solidFill>
                            <a:schemeClr val="accent3"/>
                          </a:solidFill>
                          <a:latin typeface="+mn-lt"/>
                        </a:rPr>
                        <a:t>%</a:t>
                      </a:r>
                      <a:endParaRPr lang="en-AU" sz="1400" dirty="0">
                        <a:solidFill>
                          <a:schemeClr val="accent3"/>
                        </a:solidFill>
                        <a:latin typeface="+mn-lt"/>
                      </a:endParaRPr>
                    </a:p>
                  </a:txBody>
                  <a:tcPr anchor="ctr">
                    <a:solidFill>
                      <a:schemeClr val="accent1">
                        <a:lumMod val="40000"/>
                        <a:lumOff val="60000"/>
                      </a:schemeClr>
                    </a:solidFill>
                  </a:tcPr>
                </a:tc>
                <a:tc>
                  <a:txBody>
                    <a:bodyPr/>
                    <a:lstStyle/>
                    <a:p>
                      <a:pPr algn="ctr"/>
                      <a:r>
                        <a:rPr lang="en-US" sz="1400" dirty="0">
                          <a:solidFill>
                            <a:schemeClr val="accent3"/>
                          </a:solidFill>
                          <a:latin typeface="+mn-lt"/>
                        </a:rPr>
                        <a:t>Growth</a:t>
                      </a:r>
                      <a:endParaRPr lang="en-AU" sz="1400" dirty="0">
                        <a:solidFill>
                          <a:schemeClr val="accent3"/>
                        </a:solidFill>
                        <a:latin typeface="+mn-lt"/>
                      </a:endParaRPr>
                    </a:p>
                  </a:txBody>
                  <a:tcPr anchor="ctr">
                    <a:solidFill>
                      <a:schemeClr val="accent2">
                        <a:lumMod val="25000"/>
                        <a:lumOff val="75000"/>
                      </a:schemeClr>
                    </a:solidFill>
                  </a:tcPr>
                </a:tc>
                <a:tc>
                  <a:txBody>
                    <a:bodyPr/>
                    <a:lstStyle/>
                    <a:p>
                      <a:pPr algn="ctr"/>
                      <a:r>
                        <a:rPr lang="en-US" sz="1400" dirty="0">
                          <a:solidFill>
                            <a:schemeClr val="accent3"/>
                          </a:solidFill>
                          <a:latin typeface="+mn-lt"/>
                        </a:rPr>
                        <a:t>Defensive</a:t>
                      </a:r>
                      <a:endParaRPr lang="en-AU" sz="1400" dirty="0">
                        <a:solidFill>
                          <a:schemeClr val="accent3"/>
                        </a:solidFill>
                        <a:latin typeface="+mn-lt"/>
                      </a:endParaRPr>
                    </a:p>
                  </a:txBody>
                  <a:tcPr anchor="ctr">
                    <a:solidFill>
                      <a:schemeClr val="accent2">
                        <a:lumMod val="25000"/>
                        <a:lumOff val="75000"/>
                      </a:schemeClr>
                    </a:solidFill>
                  </a:tcPr>
                </a:tc>
                <a:extLst>
                  <a:ext uri="{0D108BD9-81ED-4DB2-BD59-A6C34878D82A}">
                    <a16:rowId xmlns:a16="http://schemas.microsoft.com/office/drawing/2014/main" val="2576704252"/>
                  </a:ext>
                </a:extLst>
              </a:tr>
              <a:tr h="457833">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$65,000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2">
                        <a:lumMod val="10000"/>
                        <a:lumOff val="9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$65,000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2">
                        <a:lumMod val="10000"/>
                        <a:lumOff val="90000"/>
                      </a:schemeClr>
                    </a:solidFill>
                  </a:tcPr>
                </a:tc>
                <a:extLst>
                  <a:ext uri="{0D108BD9-81ED-4DB2-BD59-A6C34878D82A}">
                    <a16:rowId xmlns:a16="http://schemas.microsoft.com/office/drawing/2014/main" val="438874116"/>
                  </a:ext>
                </a:extLst>
              </a:tr>
              <a:tr h="457833">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$65,000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2">
                        <a:lumMod val="10000"/>
                        <a:lumOff val="9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$65,000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2">
                        <a:lumMod val="10000"/>
                        <a:lumOff val="90000"/>
                      </a:schemeClr>
                    </a:solidFill>
                  </a:tcPr>
                </a:tc>
                <a:extLst>
                  <a:ext uri="{0D108BD9-81ED-4DB2-BD59-A6C34878D82A}">
                    <a16:rowId xmlns:a16="http://schemas.microsoft.com/office/drawing/2014/main" val="400394553"/>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$195,000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30%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$195,000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2">
                        <a:lumMod val="10000"/>
                        <a:lumOff val="9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2">
                        <a:lumMod val="10000"/>
                        <a:lumOff val="90000"/>
                      </a:schemeClr>
                    </a:solidFill>
                  </a:tcPr>
                </a:tc>
                <a:extLst>
                  <a:ext uri="{0D108BD9-81ED-4DB2-BD59-A6C34878D82A}">
                    <a16:rowId xmlns:a16="http://schemas.microsoft.com/office/drawing/2014/main" val="2727478131"/>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$65,000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$65,000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2">
                        <a:lumMod val="10000"/>
                        <a:lumOff val="9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2">
                        <a:lumMod val="10000"/>
                        <a:lumOff val="90000"/>
                      </a:schemeClr>
                    </a:solidFill>
                  </a:tcPr>
                </a:tc>
                <a:extLst>
                  <a:ext uri="{0D108BD9-81ED-4DB2-BD59-A6C34878D82A}">
                    <a16:rowId xmlns:a16="http://schemas.microsoft.com/office/drawing/2014/main" val="91609093"/>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$130,000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20%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$130,000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2">
                        <a:lumMod val="10000"/>
                        <a:lumOff val="9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2">
                        <a:lumMod val="10000"/>
                        <a:lumOff val="90000"/>
                      </a:schemeClr>
                    </a:solidFill>
                  </a:tcPr>
                </a:tc>
                <a:extLst>
                  <a:ext uri="{0D108BD9-81ED-4DB2-BD59-A6C34878D82A}">
                    <a16:rowId xmlns:a16="http://schemas.microsoft.com/office/drawing/2014/main" val="803321400"/>
                  </a:ext>
                </a:extLst>
              </a:tr>
              <a:tr h="457833">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$130,000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40000"/>
                        <a:lumOff val="6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20%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40000"/>
                        <a:lumOff val="6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2">
                        <a:lumMod val="25000"/>
                        <a:lumOff val="75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$130,000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2">
                        <a:lumMod val="25000"/>
                        <a:lumOff val="75000"/>
                      </a:schemeClr>
                    </a:solidFill>
                  </a:tcPr>
                </a:tc>
                <a:extLst>
                  <a:ext uri="{0D108BD9-81ED-4DB2-BD59-A6C34878D82A}">
                    <a16:rowId xmlns:a16="http://schemas.microsoft.com/office/drawing/2014/main" val="2386397899"/>
                  </a:ext>
                </a:extLst>
              </a:tr>
              <a:tr h="457833">
                <a:tc>
                  <a:txBody>
                    <a:bodyPr/>
                    <a:lstStyle/>
                    <a:p>
                      <a:pPr marL="0" algn="ctr" defTabSz="914400" rtl="0" eaLnBrk="1" fontAlgn="b" latinLnBrk="0" hangingPunct="1"/>
                      <a:r>
                        <a:rPr lang="en-US" sz="1400" b="1" i="0" u="none" strike="noStrike" kern="1200" dirty="0">
                          <a:solidFill>
                            <a:schemeClr val="accent3"/>
                          </a:solidFill>
                          <a:effectLst/>
                          <a:latin typeface="+mn-lt"/>
                          <a:ea typeface="+mn-ea"/>
                          <a:cs typeface="+mn-cs"/>
                        </a:rPr>
                        <a:t>$650,000</a:t>
                      </a:r>
                      <a:endParaRPr lang="en-AU" sz="1400" b="1"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dirty="0">
                          <a:solidFill>
                            <a:schemeClr val="accent3"/>
                          </a:solidFill>
                          <a:effectLst/>
                          <a:latin typeface="+mn-lt"/>
                          <a:ea typeface="+mn-ea"/>
                          <a:cs typeface="+mn-cs"/>
                        </a:rPr>
                        <a:t>100%</a:t>
                      </a:r>
                      <a:endParaRPr lang="en-AU" sz="1400" b="1"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dirty="0">
                          <a:solidFill>
                            <a:schemeClr val="accent3"/>
                          </a:solidFill>
                          <a:effectLst/>
                          <a:latin typeface="+mn-lt"/>
                          <a:ea typeface="+mn-ea"/>
                          <a:cs typeface="+mn-cs"/>
                        </a:rPr>
                        <a:t>$390,000</a:t>
                      </a:r>
                      <a:endParaRPr lang="en-AU" sz="1400" b="1" i="0" u="none" strike="noStrike" kern="1200" dirty="0">
                        <a:solidFill>
                          <a:schemeClr val="accent3"/>
                        </a:solidFill>
                        <a:effectLst/>
                        <a:latin typeface="+mn-lt"/>
                        <a:ea typeface="+mn-ea"/>
                        <a:cs typeface="+mn-cs"/>
                      </a:endParaRPr>
                    </a:p>
                  </a:txBody>
                  <a:tcPr marL="0" marR="0" marT="0" marB="0" anchor="ctr">
                    <a:solidFill>
                      <a:schemeClr val="accent2">
                        <a:lumMod val="10000"/>
                        <a:lumOff val="9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dirty="0">
                          <a:solidFill>
                            <a:schemeClr val="accent3"/>
                          </a:solidFill>
                          <a:effectLst/>
                          <a:latin typeface="+mn-lt"/>
                          <a:ea typeface="+mn-ea"/>
                          <a:cs typeface="+mn-cs"/>
                        </a:rPr>
                        <a:t>$260,000</a:t>
                      </a:r>
                      <a:endParaRPr lang="en-AU" sz="1400" b="1" i="0" u="none" strike="noStrike" kern="1200" dirty="0">
                        <a:solidFill>
                          <a:schemeClr val="accent3"/>
                        </a:solidFill>
                        <a:effectLst/>
                        <a:latin typeface="+mn-lt"/>
                        <a:ea typeface="+mn-ea"/>
                        <a:cs typeface="+mn-cs"/>
                      </a:endParaRPr>
                    </a:p>
                  </a:txBody>
                  <a:tcPr marL="0" marR="0" marT="0" marB="0" anchor="ctr">
                    <a:solidFill>
                      <a:schemeClr val="accent2">
                        <a:lumMod val="10000"/>
                        <a:lumOff val="90000"/>
                      </a:schemeClr>
                    </a:solidFill>
                  </a:tcPr>
                </a:tc>
                <a:extLst>
                  <a:ext uri="{0D108BD9-81ED-4DB2-BD59-A6C34878D82A}">
                    <a16:rowId xmlns:a16="http://schemas.microsoft.com/office/drawing/2014/main" val="2723203829"/>
                  </a:ext>
                </a:extLst>
              </a:tr>
            </a:tbl>
          </a:graphicData>
        </a:graphic>
      </p:graphicFrame>
      <p:sp>
        <p:nvSpPr>
          <p:cNvPr id="3" name="TextBox 2">
            <a:extLst>
              <a:ext uri="{FF2B5EF4-FFF2-40B4-BE49-F238E27FC236}">
                <a16:creationId xmlns:a16="http://schemas.microsoft.com/office/drawing/2014/main" id="{096EB414-4BCB-17EA-C04C-079156216F36}"/>
              </a:ext>
            </a:extLst>
          </p:cNvPr>
          <p:cNvSpPr txBox="1"/>
          <p:nvPr/>
        </p:nvSpPr>
        <p:spPr>
          <a:xfrm>
            <a:off x="9579935" y="2908572"/>
            <a:ext cx="2304090" cy="210826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solidFill>
                  <a:schemeClr val="accent3"/>
                </a:solidFill>
              </a:rPr>
              <a:t>Adviser takes from defensive assets</a:t>
            </a:r>
          </a:p>
          <a:p>
            <a:pPr marL="285750" indent="-285750">
              <a:spcBef>
                <a:spcPts val="600"/>
              </a:spcBef>
              <a:buFont typeface="Arial" panose="020B0604020202020204" pitchFamily="34" charset="0"/>
              <a:buChar char="•"/>
            </a:pPr>
            <a:r>
              <a:rPr lang="en-US" dirty="0">
                <a:solidFill>
                  <a:schemeClr val="accent3"/>
                </a:solidFill>
              </a:rPr>
              <a:t>Target risk profile of 60% growth </a:t>
            </a:r>
            <a:r>
              <a:rPr lang="en-US" dirty="0">
                <a:solidFill>
                  <a:schemeClr val="accent1"/>
                </a:solidFill>
              </a:rPr>
              <a:t>is </a:t>
            </a:r>
            <a:r>
              <a:rPr lang="en-US" dirty="0">
                <a:solidFill>
                  <a:schemeClr val="accent3"/>
                </a:solidFill>
              </a:rPr>
              <a:t>now maintained for this strategy</a:t>
            </a:r>
            <a:br>
              <a:rPr lang="en-US" dirty="0">
                <a:solidFill>
                  <a:schemeClr val="accent3"/>
                </a:solidFill>
              </a:rPr>
            </a:br>
            <a:endParaRPr lang="en-US" dirty="0">
              <a:solidFill>
                <a:schemeClr val="accent3"/>
              </a:solidFill>
            </a:endParaRPr>
          </a:p>
        </p:txBody>
      </p:sp>
      <p:graphicFrame>
        <p:nvGraphicFramePr>
          <p:cNvPr id="8" name="Chart 7">
            <a:extLst>
              <a:ext uri="{FF2B5EF4-FFF2-40B4-BE49-F238E27FC236}">
                <a16:creationId xmlns:a16="http://schemas.microsoft.com/office/drawing/2014/main" id="{74FFFD0E-3819-1C44-7707-B5DD3A454E5A}"/>
              </a:ext>
            </a:extLst>
          </p:cNvPr>
          <p:cNvGraphicFramePr/>
          <p:nvPr>
            <p:extLst>
              <p:ext uri="{D42A27DB-BD31-4B8C-83A1-F6EECF244321}">
                <p14:modId xmlns:p14="http://schemas.microsoft.com/office/powerpoint/2010/main" val="4117807660"/>
              </p:ext>
            </p:extLst>
          </p:nvPr>
        </p:nvGraphicFramePr>
        <p:xfrm>
          <a:off x="541917" y="2467132"/>
          <a:ext cx="4980817" cy="3204831"/>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22117354-1FB1-FC0E-0C7C-C503BDA1116E}"/>
              </a:ext>
            </a:extLst>
          </p:cNvPr>
          <p:cNvSpPr txBox="1"/>
          <p:nvPr/>
        </p:nvSpPr>
        <p:spPr>
          <a:xfrm>
            <a:off x="7729869" y="6200279"/>
            <a:ext cx="1753283" cy="369332"/>
          </a:xfrm>
          <a:prstGeom prst="rect">
            <a:avLst/>
          </a:prstGeom>
          <a:noFill/>
        </p:spPr>
        <p:txBody>
          <a:bodyPr wrap="square" rtlCol="0">
            <a:spAutoFit/>
          </a:bodyPr>
          <a:lstStyle/>
          <a:p>
            <a:r>
              <a:rPr lang="en-US" dirty="0">
                <a:solidFill>
                  <a:schemeClr val="accent3"/>
                </a:solidFill>
              </a:rPr>
              <a:t>60%	40%</a:t>
            </a:r>
            <a:endParaRPr lang="en-AU" dirty="0">
              <a:solidFill>
                <a:schemeClr val="accent3"/>
              </a:solidFill>
            </a:endParaRPr>
          </a:p>
        </p:txBody>
      </p:sp>
    </p:spTree>
    <p:extLst>
      <p:ext uri="{BB962C8B-B14F-4D97-AF65-F5344CB8AC3E}">
        <p14:creationId xmlns:p14="http://schemas.microsoft.com/office/powerpoint/2010/main" val="1727600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9ECA9-10BC-2385-4248-44EE67D51D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E31AF1-E5A1-8B6F-8451-A28E53C8E11D}"/>
              </a:ext>
            </a:extLst>
          </p:cNvPr>
          <p:cNvSpPr>
            <a:spLocks noGrp="1"/>
          </p:cNvSpPr>
          <p:nvPr>
            <p:ph type="title"/>
          </p:nvPr>
        </p:nvSpPr>
        <p:spPr>
          <a:xfrm>
            <a:off x="326849" y="288389"/>
            <a:ext cx="6477988" cy="1232435"/>
          </a:xfrm>
        </p:spPr>
        <p:txBody>
          <a:bodyPr/>
          <a:lstStyle/>
          <a:p>
            <a:r>
              <a:rPr lang="en-US" dirty="0"/>
              <a:t>Case study: Mark portfolio construction</a:t>
            </a:r>
            <a:endParaRPr lang="en-AU" dirty="0"/>
          </a:p>
        </p:txBody>
      </p:sp>
      <p:sp>
        <p:nvSpPr>
          <p:cNvPr id="5" name="Content Placeholder 4">
            <a:extLst>
              <a:ext uri="{FF2B5EF4-FFF2-40B4-BE49-F238E27FC236}">
                <a16:creationId xmlns:a16="http://schemas.microsoft.com/office/drawing/2014/main" id="{9F14EA84-C97D-EBBA-6BBF-EE6B8F6219BA}"/>
              </a:ext>
            </a:extLst>
          </p:cNvPr>
          <p:cNvSpPr>
            <a:spLocks noGrp="1"/>
          </p:cNvSpPr>
          <p:nvPr>
            <p:ph idx="1"/>
          </p:nvPr>
        </p:nvSpPr>
        <p:spPr>
          <a:xfrm>
            <a:off x="352424" y="1493113"/>
            <a:ext cx="10943105" cy="4351338"/>
          </a:xfrm>
        </p:spPr>
        <p:txBody>
          <a:bodyPr numCol="1"/>
          <a:lstStyle/>
          <a:p>
            <a:pPr marL="285750" lvl="2" indent="-285750">
              <a:spcBef>
                <a:spcPts val="600"/>
              </a:spcBef>
              <a:spcAft>
                <a:spcPts val="600"/>
              </a:spcAft>
            </a:pPr>
            <a:r>
              <a:rPr lang="en-AU" sz="1800" b="1" dirty="0"/>
              <a:t>20%</a:t>
            </a:r>
            <a:r>
              <a:rPr lang="en-AU" sz="1800" dirty="0"/>
              <a:t> investment Product A + 80% investment in ABP in XYZ Platform</a:t>
            </a:r>
          </a:p>
          <a:p>
            <a:pPr marL="290512" lvl="1" indent="-285750">
              <a:buFont typeface="Arial" panose="020B0604020202020204" pitchFamily="34" charset="0"/>
              <a:buChar char="•"/>
            </a:pPr>
            <a:endParaRPr lang="en-AU" sz="1800" dirty="0"/>
          </a:p>
          <a:p>
            <a:pPr marL="290512" lvl="1" indent="-285750">
              <a:buFont typeface="Arial" panose="020B0604020202020204" pitchFamily="34" charset="0"/>
              <a:buChar char="•"/>
            </a:pPr>
            <a:r>
              <a:rPr lang="en-AU" sz="1800" dirty="0"/>
              <a:t>Investments after initial default allocation to Product A</a:t>
            </a:r>
            <a:br>
              <a:rPr lang="en-AU" sz="1800" dirty="0"/>
            </a:br>
            <a:endParaRPr lang="en-AU" sz="1800" dirty="0"/>
          </a:p>
          <a:p>
            <a:pPr marL="641350" lvl="2" indent="-285750"/>
            <a:endParaRPr lang="en-US" sz="1800" dirty="0"/>
          </a:p>
          <a:p>
            <a:pPr marL="285750" indent="-285750">
              <a:buFont typeface="Arial" panose="020B0604020202020204" pitchFamily="34" charset="0"/>
              <a:buChar char="•"/>
            </a:pPr>
            <a:endParaRPr lang="en-AU" sz="1800" dirty="0"/>
          </a:p>
        </p:txBody>
      </p:sp>
      <p:sp>
        <p:nvSpPr>
          <p:cNvPr id="4" name="Slide Number Placeholder 3">
            <a:extLst>
              <a:ext uri="{FF2B5EF4-FFF2-40B4-BE49-F238E27FC236}">
                <a16:creationId xmlns:a16="http://schemas.microsoft.com/office/drawing/2014/main" id="{82648D3A-7327-89B0-3C1C-A20CA5AFD57A}"/>
              </a:ext>
            </a:extLst>
          </p:cNvPr>
          <p:cNvSpPr>
            <a:spLocks noGrp="1"/>
          </p:cNvSpPr>
          <p:nvPr>
            <p:ph type="sldNum" sz="quarter" idx="12"/>
          </p:nvPr>
        </p:nvSpPr>
        <p:spPr>
          <a:xfrm>
            <a:off x="11467577" y="6422253"/>
            <a:ext cx="416447" cy="186484"/>
          </a:xfrm>
        </p:spPr>
        <p:txBody>
          <a:bodyPr/>
          <a:lstStyle/>
          <a:p>
            <a:fld id="{741AFF56-1126-4107-9C02-BC0EFBF16431}" type="slidenum">
              <a:rPr lang="en-GB" smtClean="0"/>
              <a:pPr/>
              <a:t>36</a:t>
            </a:fld>
            <a:endParaRPr lang="en-GB" dirty="0"/>
          </a:p>
        </p:txBody>
      </p:sp>
      <p:sp>
        <p:nvSpPr>
          <p:cNvPr id="6" name="Rectangle 5">
            <a:extLst>
              <a:ext uri="{FF2B5EF4-FFF2-40B4-BE49-F238E27FC236}">
                <a16:creationId xmlns:a16="http://schemas.microsoft.com/office/drawing/2014/main" id="{A9981535-E542-0B32-6591-7FEFB760D1ED}"/>
              </a:ext>
            </a:extLst>
          </p:cNvPr>
          <p:cNvSpPr/>
          <p:nvPr/>
        </p:nvSpPr>
        <p:spPr>
          <a:xfrm>
            <a:off x="8941981" y="1"/>
            <a:ext cx="3250018" cy="25943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Old man looking up">
            <a:extLst>
              <a:ext uri="{FF2B5EF4-FFF2-40B4-BE49-F238E27FC236}">
                <a16:creationId xmlns:a16="http://schemas.microsoft.com/office/drawing/2014/main" id="{CA7CC12D-D1F3-3298-8AC4-D396DEC0FA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058940" y="1"/>
            <a:ext cx="3133060" cy="2489698"/>
          </a:xfrm>
          <a:prstGeom prst="rect">
            <a:avLst/>
          </a:prstGeom>
        </p:spPr>
      </p:pic>
      <p:graphicFrame>
        <p:nvGraphicFramePr>
          <p:cNvPr id="10" name="Chart 9">
            <a:extLst>
              <a:ext uri="{FF2B5EF4-FFF2-40B4-BE49-F238E27FC236}">
                <a16:creationId xmlns:a16="http://schemas.microsoft.com/office/drawing/2014/main" id="{26B390B5-CBAD-2631-EC88-FA427D5E8126}"/>
              </a:ext>
            </a:extLst>
          </p:cNvPr>
          <p:cNvGraphicFramePr/>
          <p:nvPr/>
        </p:nvGraphicFramePr>
        <p:xfrm>
          <a:off x="541917" y="2467132"/>
          <a:ext cx="4980817" cy="32048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Table 10">
            <a:extLst>
              <a:ext uri="{FF2B5EF4-FFF2-40B4-BE49-F238E27FC236}">
                <a16:creationId xmlns:a16="http://schemas.microsoft.com/office/drawing/2014/main" id="{97480516-9E1D-F3AC-0845-80C9A7FDDE88}"/>
              </a:ext>
            </a:extLst>
          </p:cNvPr>
          <p:cNvGraphicFramePr>
            <a:graphicFrameLocks noGrp="1"/>
          </p:cNvGraphicFramePr>
          <p:nvPr>
            <p:extLst>
              <p:ext uri="{D42A27DB-BD31-4B8C-83A1-F6EECF244321}">
                <p14:modId xmlns:p14="http://schemas.microsoft.com/office/powerpoint/2010/main" val="678048269"/>
              </p:ext>
            </p:extLst>
          </p:nvPr>
        </p:nvGraphicFramePr>
        <p:xfrm>
          <a:off x="5522734" y="2467132"/>
          <a:ext cx="2887620" cy="3662664"/>
        </p:xfrm>
        <a:graphic>
          <a:graphicData uri="http://schemas.openxmlformats.org/drawingml/2006/table">
            <a:tbl>
              <a:tblPr firstRow="1" bandRow="1">
                <a:tableStyleId>{5C22544A-7EE6-4342-B048-85BDC9FD1C3A}</a:tableStyleId>
              </a:tblPr>
              <a:tblGrid>
                <a:gridCol w="962540">
                  <a:extLst>
                    <a:ext uri="{9D8B030D-6E8A-4147-A177-3AD203B41FA5}">
                      <a16:colId xmlns:a16="http://schemas.microsoft.com/office/drawing/2014/main" val="1734133056"/>
                    </a:ext>
                  </a:extLst>
                </a:gridCol>
                <a:gridCol w="962540">
                  <a:extLst>
                    <a:ext uri="{9D8B030D-6E8A-4147-A177-3AD203B41FA5}">
                      <a16:colId xmlns:a16="http://schemas.microsoft.com/office/drawing/2014/main" val="4235278774"/>
                    </a:ext>
                  </a:extLst>
                </a:gridCol>
                <a:gridCol w="962540">
                  <a:extLst>
                    <a:ext uri="{9D8B030D-6E8A-4147-A177-3AD203B41FA5}">
                      <a16:colId xmlns:a16="http://schemas.microsoft.com/office/drawing/2014/main" val="1948620845"/>
                    </a:ext>
                  </a:extLst>
                </a:gridCol>
              </a:tblGrid>
              <a:tr h="457833">
                <a:tc>
                  <a:txBody>
                    <a:bodyPr/>
                    <a:lstStyle/>
                    <a:p>
                      <a:pPr algn="ctr"/>
                      <a:r>
                        <a:rPr lang="en-US" sz="1400" dirty="0">
                          <a:solidFill>
                            <a:schemeClr val="accent3"/>
                          </a:solidFill>
                          <a:latin typeface="+mn-lt"/>
                        </a:rPr>
                        <a:t>Total</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Growth</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Defensive</a:t>
                      </a:r>
                      <a:endParaRPr lang="en-AU" sz="1400" dirty="0">
                        <a:solidFill>
                          <a:schemeClr val="accent3"/>
                        </a:solidFill>
                        <a:latin typeface="+mn-lt"/>
                      </a:endParaRPr>
                    </a:p>
                  </a:txBody>
                  <a:tcPr anchor="ctr">
                    <a:solidFill>
                      <a:schemeClr val="accent6"/>
                    </a:solidFill>
                  </a:tcPr>
                </a:tc>
                <a:extLst>
                  <a:ext uri="{0D108BD9-81ED-4DB2-BD59-A6C34878D82A}">
                    <a16:rowId xmlns:a16="http://schemas.microsoft.com/office/drawing/2014/main" val="2576704252"/>
                  </a:ext>
                </a:extLst>
              </a:tr>
              <a:tr h="457833">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$65,000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$65,000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438874116"/>
                  </a:ext>
                </a:extLst>
              </a:tr>
              <a:tr h="457833">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$65,000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$65,000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400394553"/>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$195,000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$195,000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2727478131"/>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$65,000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$65,000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91609093"/>
                  </a:ext>
                </a:extLst>
              </a:tr>
              <a:tr h="457833">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$130,000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$130,000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803321400"/>
                  </a:ext>
                </a:extLst>
              </a:tr>
              <a:tr h="457833">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$130,000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$130,000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2386397899"/>
                  </a:ext>
                </a:extLst>
              </a:tr>
              <a:tr h="457833">
                <a:tc>
                  <a:txBody>
                    <a:bodyPr/>
                    <a:lstStyle/>
                    <a:p>
                      <a:pPr marL="0" algn="ctr" defTabSz="914400" rtl="0" eaLnBrk="1" fontAlgn="b" latinLnBrk="0" hangingPunct="1"/>
                      <a:r>
                        <a:rPr lang="en-US" sz="1400" b="1" i="0" u="none" strike="noStrike" kern="1200" dirty="0">
                          <a:solidFill>
                            <a:schemeClr val="accent3"/>
                          </a:solidFill>
                          <a:effectLst/>
                          <a:latin typeface="+mn-lt"/>
                          <a:ea typeface="+mn-ea"/>
                          <a:cs typeface="+mn-cs"/>
                        </a:rPr>
                        <a:t>$650,000</a:t>
                      </a:r>
                      <a:endParaRPr lang="en-AU" sz="1400" b="1"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1" i="0" u="none" strike="noStrike" kern="1200" dirty="0">
                          <a:solidFill>
                            <a:schemeClr val="accent3"/>
                          </a:solidFill>
                          <a:effectLst/>
                          <a:latin typeface="+mn-lt"/>
                          <a:ea typeface="+mn-ea"/>
                          <a:cs typeface="+mn-cs"/>
                        </a:rPr>
                        <a:t>$390,000</a:t>
                      </a:r>
                      <a:endParaRPr lang="en-AU" sz="1400" b="1"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dirty="0">
                          <a:solidFill>
                            <a:schemeClr val="accent3"/>
                          </a:solidFill>
                          <a:effectLst/>
                          <a:latin typeface="+mn-lt"/>
                          <a:ea typeface="+mn-ea"/>
                          <a:cs typeface="+mn-cs"/>
                        </a:rPr>
                        <a:t>$260,000</a:t>
                      </a:r>
                      <a:endParaRPr lang="en-AU" sz="1400" b="1"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extLst>
                  <a:ext uri="{0D108BD9-81ED-4DB2-BD59-A6C34878D82A}">
                    <a16:rowId xmlns:a16="http://schemas.microsoft.com/office/drawing/2014/main" val="2723203829"/>
                  </a:ext>
                </a:extLst>
              </a:tr>
            </a:tbl>
          </a:graphicData>
        </a:graphic>
      </p:graphicFrame>
      <p:sp>
        <p:nvSpPr>
          <p:cNvPr id="3" name="TextBox 2">
            <a:extLst>
              <a:ext uri="{FF2B5EF4-FFF2-40B4-BE49-F238E27FC236}">
                <a16:creationId xmlns:a16="http://schemas.microsoft.com/office/drawing/2014/main" id="{690B100E-8F8B-995A-B837-D091DFAE87C7}"/>
              </a:ext>
            </a:extLst>
          </p:cNvPr>
          <p:cNvSpPr txBox="1"/>
          <p:nvPr/>
        </p:nvSpPr>
        <p:spPr>
          <a:xfrm>
            <a:off x="8941981" y="2908572"/>
            <a:ext cx="2942043" cy="1000274"/>
          </a:xfrm>
          <a:prstGeom prst="rect">
            <a:avLst/>
          </a:prstGeom>
          <a:noFill/>
        </p:spPr>
        <p:txBody>
          <a:bodyPr wrap="square" rtlCol="0">
            <a:spAutoFit/>
          </a:bodyPr>
          <a:lstStyle/>
          <a:p>
            <a:pPr>
              <a:spcBef>
                <a:spcPts val="600"/>
              </a:spcBef>
            </a:pPr>
            <a:r>
              <a:rPr lang="en-US" dirty="0">
                <a:solidFill>
                  <a:schemeClr val="accent3"/>
                </a:solidFill>
              </a:rPr>
              <a:t>ABP in XYZ Platform</a:t>
            </a:r>
            <a:br>
              <a:rPr lang="en-US" dirty="0">
                <a:solidFill>
                  <a:schemeClr val="accent3"/>
                </a:solidFill>
              </a:rPr>
            </a:br>
            <a:r>
              <a:rPr lang="en-US" b="1" dirty="0">
                <a:solidFill>
                  <a:schemeClr val="accent3"/>
                </a:solidFill>
              </a:rPr>
              <a:t>75% growth </a:t>
            </a:r>
            <a:r>
              <a:rPr lang="en-US" dirty="0">
                <a:solidFill>
                  <a:schemeClr val="accent3"/>
                </a:solidFill>
              </a:rPr>
              <a:t>/ 25% defensive</a:t>
            </a:r>
          </a:p>
          <a:p>
            <a:pPr marL="285750" indent="-285750">
              <a:spcBef>
                <a:spcPts val="600"/>
              </a:spcBef>
              <a:buFont typeface="Arial" panose="020B0604020202020204" pitchFamily="34" charset="0"/>
              <a:buChar char="•"/>
            </a:pPr>
            <a:endParaRPr lang="en-AU" dirty="0">
              <a:solidFill>
                <a:schemeClr val="accent3"/>
              </a:solidFill>
            </a:endParaRPr>
          </a:p>
        </p:txBody>
      </p:sp>
      <p:sp>
        <p:nvSpPr>
          <p:cNvPr id="8" name="TextBox 7">
            <a:extLst>
              <a:ext uri="{FF2B5EF4-FFF2-40B4-BE49-F238E27FC236}">
                <a16:creationId xmlns:a16="http://schemas.microsoft.com/office/drawing/2014/main" id="{F64D67BB-B50A-D0D1-7515-2E2D61AA5197}"/>
              </a:ext>
            </a:extLst>
          </p:cNvPr>
          <p:cNvSpPr txBox="1"/>
          <p:nvPr/>
        </p:nvSpPr>
        <p:spPr>
          <a:xfrm>
            <a:off x="6719773" y="6200279"/>
            <a:ext cx="1753283" cy="369332"/>
          </a:xfrm>
          <a:prstGeom prst="rect">
            <a:avLst/>
          </a:prstGeom>
          <a:noFill/>
        </p:spPr>
        <p:txBody>
          <a:bodyPr wrap="square" rtlCol="0">
            <a:spAutoFit/>
          </a:bodyPr>
          <a:lstStyle/>
          <a:p>
            <a:r>
              <a:rPr lang="en-US" dirty="0">
                <a:solidFill>
                  <a:schemeClr val="accent3"/>
                </a:solidFill>
              </a:rPr>
              <a:t>60%	40%</a:t>
            </a:r>
            <a:endParaRPr lang="en-AU" dirty="0">
              <a:solidFill>
                <a:schemeClr val="accent3"/>
              </a:solidFill>
            </a:endParaRPr>
          </a:p>
        </p:txBody>
      </p:sp>
      <p:graphicFrame>
        <p:nvGraphicFramePr>
          <p:cNvPr id="13" name="Chart 12">
            <a:extLst>
              <a:ext uri="{FF2B5EF4-FFF2-40B4-BE49-F238E27FC236}">
                <a16:creationId xmlns:a16="http://schemas.microsoft.com/office/drawing/2014/main" id="{AA0E9513-274A-147F-6936-243152145B76}"/>
              </a:ext>
            </a:extLst>
          </p:cNvPr>
          <p:cNvGraphicFramePr/>
          <p:nvPr>
            <p:extLst>
              <p:ext uri="{D42A27DB-BD31-4B8C-83A1-F6EECF244321}">
                <p14:modId xmlns:p14="http://schemas.microsoft.com/office/powerpoint/2010/main" val="3808169617"/>
              </p:ext>
            </p:extLst>
          </p:nvPr>
        </p:nvGraphicFramePr>
        <p:xfrm>
          <a:off x="8796831" y="3583859"/>
          <a:ext cx="3087193" cy="2545937"/>
        </p:xfrm>
        <a:graphic>
          <a:graphicData uri="http://schemas.openxmlformats.org/drawingml/2006/chart">
            <c:chart xmlns:c="http://schemas.openxmlformats.org/drawingml/2006/chart" xmlns:r="http://schemas.openxmlformats.org/officeDocument/2006/relationships" r:id="rId5"/>
          </a:graphicData>
        </a:graphic>
      </p:graphicFrame>
      <p:sp>
        <p:nvSpPr>
          <p:cNvPr id="16" name="Right Brace 15">
            <a:extLst>
              <a:ext uri="{FF2B5EF4-FFF2-40B4-BE49-F238E27FC236}">
                <a16:creationId xmlns:a16="http://schemas.microsoft.com/office/drawing/2014/main" id="{77D7249A-8090-F832-24B7-B2DA51E2006E}"/>
              </a:ext>
            </a:extLst>
          </p:cNvPr>
          <p:cNvSpPr/>
          <p:nvPr/>
        </p:nvSpPr>
        <p:spPr>
          <a:xfrm>
            <a:off x="8410354" y="3030279"/>
            <a:ext cx="386477" cy="2094614"/>
          </a:xfrm>
          <a:prstGeom prst="rightBrace">
            <a:avLst>
              <a:gd name="adj1" fmla="val 24840"/>
              <a:gd name="adj2" fmla="val 14467"/>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2161058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C3226-6720-29D6-F49B-E414F1F32A8C}"/>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7EEC4020-4738-A09A-AB7C-43ED39144538}"/>
              </a:ext>
            </a:extLst>
          </p:cNvPr>
          <p:cNvGraphicFramePr>
            <a:graphicFrameLocks noGrp="1"/>
          </p:cNvGraphicFramePr>
          <p:nvPr>
            <p:extLst>
              <p:ext uri="{D42A27DB-BD31-4B8C-83A1-F6EECF244321}">
                <p14:modId xmlns:p14="http://schemas.microsoft.com/office/powerpoint/2010/main" val="3903858034"/>
              </p:ext>
            </p:extLst>
          </p:nvPr>
        </p:nvGraphicFramePr>
        <p:xfrm>
          <a:off x="4979268" y="4543595"/>
          <a:ext cx="3589460" cy="1785586"/>
        </p:xfrm>
        <a:graphic>
          <a:graphicData uri="http://schemas.openxmlformats.org/drawingml/2006/table">
            <a:tbl>
              <a:tblPr firstRow="1" bandRow="1">
                <a:tableStyleId>{5C22544A-7EE6-4342-B048-85BDC9FD1C3A}</a:tableStyleId>
              </a:tblPr>
              <a:tblGrid>
                <a:gridCol w="897365">
                  <a:extLst>
                    <a:ext uri="{9D8B030D-6E8A-4147-A177-3AD203B41FA5}">
                      <a16:colId xmlns:a16="http://schemas.microsoft.com/office/drawing/2014/main" val="3152500208"/>
                    </a:ext>
                  </a:extLst>
                </a:gridCol>
                <a:gridCol w="897365">
                  <a:extLst>
                    <a:ext uri="{9D8B030D-6E8A-4147-A177-3AD203B41FA5}">
                      <a16:colId xmlns:a16="http://schemas.microsoft.com/office/drawing/2014/main" val="1734133056"/>
                    </a:ext>
                  </a:extLst>
                </a:gridCol>
                <a:gridCol w="805904">
                  <a:extLst>
                    <a:ext uri="{9D8B030D-6E8A-4147-A177-3AD203B41FA5}">
                      <a16:colId xmlns:a16="http://schemas.microsoft.com/office/drawing/2014/main" val="4235278774"/>
                    </a:ext>
                  </a:extLst>
                </a:gridCol>
                <a:gridCol w="988826">
                  <a:extLst>
                    <a:ext uri="{9D8B030D-6E8A-4147-A177-3AD203B41FA5}">
                      <a16:colId xmlns:a16="http://schemas.microsoft.com/office/drawing/2014/main" val="1948620845"/>
                    </a:ext>
                  </a:extLst>
                </a:gridCol>
              </a:tblGrid>
              <a:tr h="410193">
                <a:tc>
                  <a:txBody>
                    <a:bodyPr/>
                    <a:lstStyle/>
                    <a:p>
                      <a:pPr algn="ctr"/>
                      <a:r>
                        <a:rPr lang="en-US" sz="1400" dirty="0">
                          <a:solidFill>
                            <a:schemeClr val="accent3"/>
                          </a:solidFill>
                          <a:latin typeface="+mn-lt"/>
                        </a:rPr>
                        <a:t>Asset</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Total</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Growth</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Defensive</a:t>
                      </a:r>
                      <a:endParaRPr lang="en-AU" sz="1400" dirty="0">
                        <a:solidFill>
                          <a:schemeClr val="accent3"/>
                        </a:solidFill>
                        <a:latin typeface="+mn-lt"/>
                      </a:endParaRPr>
                    </a:p>
                  </a:txBody>
                  <a:tcPr anchor="ctr">
                    <a:solidFill>
                      <a:schemeClr val="accent6"/>
                    </a:solidFill>
                  </a:tcPr>
                </a:tc>
                <a:extLst>
                  <a:ext uri="{0D108BD9-81ED-4DB2-BD59-A6C34878D82A}">
                    <a16:rowId xmlns:a16="http://schemas.microsoft.com/office/drawing/2014/main" val="2576704252"/>
                  </a:ext>
                </a:extLst>
              </a:tr>
              <a:tr h="777161">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Balanced portfolio</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$520,000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$260,000</a:t>
                      </a:r>
                      <a:endParaRPr lang="en-AU" sz="1400" b="0" i="0" u="none" strike="noStrike" kern="1200" dirty="0">
                        <a:solidFill>
                          <a:schemeClr val="accent3"/>
                        </a:solidFill>
                        <a:effectLst/>
                        <a:latin typeface="+mn-lt"/>
                        <a:ea typeface="+mn-ea"/>
                        <a:cs typeface="+mn-cs"/>
                      </a:endParaRPr>
                    </a:p>
                  </a:txBody>
                  <a:tcPr marL="0" marR="0" marT="0" marB="0" anchor="ctr">
                    <a:solidFill>
                      <a:schemeClr val="bg1">
                        <a:lumMod val="95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$260,000</a:t>
                      </a:r>
                      <a:endParaRPr lang="en-AU" sz="1400" b="0" i="0" u="none" strike="noStrike" kern="1200" dirty="0">
                        <a:solidFill>
                          <a:schemeClr val="accent3"/>
                        </a:solidFill>
                        <a:effectLst/>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438874116"/>
                  </a:ext>
                </a:extLst>
              </a:tr>
              <a:tr h="598232">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Product A</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$130,000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bg1">
                        <a:lumMod val="95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$130,000</a:t>
                      </a:r>
                      <a:endParaRPr lang="en-AU" sz="1400" b="0" i="0" u="none" strike="noStrike" kern="1200" dirty="0">
                        <a:solidFill>
                          <a:schemeClr val="accent3"/>
                        </a:solidFill>
                        <a:effectLst/>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1939474331"/>
                  </a:ext>
                </a:extLst>
              </a:tr>
            </a:tbl>
          </a:graphicData>
        </a:graphic>
      </p:graphicFrame>
      <p:sp>
        <p:nvSpPr>
          <p:cNvPr id="2" name="Title 1">
            <a:extLst>
              <a:ext uri="{FF2B5EF4-FFF2-40B4-BE49-F238E27FC236}">
                <a16:creationId xmlns:a16="http://schemas.microsoft.com/office/drawing/2014/main" id="{540D3532-F5BE-068B-CC3F-2C69F9AB4DA2}"/>
              </a:ext>
            </a:extLst>
          </p:cNvPr>
          <p:cNvSpPr>
            <a:spLocks noGrp="1"/>
          </p:cNvSpPr>
          <p:nvPr>
            <p:ph type="title"/>
          </p:nvPr>
        </p:nvSpPr>
        <p:spPr>
          <a:xfrm>
            <a:off x="326849" y="288389"/>
            <a:ext cx="6477988" cy="1232435"/>
          </a:xfrm>
        </p:spPr>
        <p:txBody>
          <a:bodyPr/>
          <a:lstStyle/>
          <a:p>
            <a:r>
              <a:rPr lang="en-US" dirty="0"/>
              <a:t>Case study: Jennifer portfolio construction</a:t>
            </a:r>
            <a:endParaRPr lang="en-AU" dirty="0"/>
          </a:p>
        </p:txBody>
      </p:sp>
      <p:sp>
        <p:nvSpPr>
          <p:cNvPr id="5" name="Content Placeholder 4">
            <a:extLst>
              <a:ext uri="{FF2B5EF4-FFF2-40B4-BE49-F238E27FC236}">
                <a16:creationId xmlns:a16="http://schemas.microsoft.com/office/drawing/2014/main" id="{D4936B0C-F1C4-44E6-4CAE-45F95B430013}"/>
              </a:ext>
            </a:extLst>
          </p:cNvPr>
          <p:cNvSpPr>
            <a:spLocks noGrp="1"/>
          </p:cNvSpPr>
          <p:nvPr>
            <p:ph idx="1"/>
          </p:nvPr>
        </p:nvSpPr>
        <p:spPr>
          <a:xfrm>
            <a:off x="352424" y="1493113"/>
            <a:ext cx="10943105" cy="4351338"/>
          </a:xfrm>
        </p:spPr>
        <p:txBody>
          <a:bodyPr numCol="1"/>
          <a:lstStyle/>
          <a:p>
            <a:pPr marL="285750" indent="-285750">
              <a:spcBef>
                <a:spcPts val="0"/>
              </a:spcBef>
              <a:buFont typeface="Arial" panose="020B0604020202020204" pitchFamily="34" charset="0"/>
              <a:buChar char="•"/>
            </a:pPr>
            <a:r>
              <a:rPr lang="en-AU" sz="1800" dirty="0"/>
              <a:t>$650,000 in accumulation phase to be moved to retirement phase</a:t>
            </a:r>
          </a:p>
          <a:p>
            <a:pPr marL="285750" indent="-285750">
              <a:spcBef>
                <a:spcPts val="0"/>
              </a:spcBef>
              <a:buFont typeface="Arial" panose="020B0604020202020204" pitchFamily="34" charset="0"/>
              <a:buChar char="•"/>
            </a:pPr>
            <a:r>
              <a:rPr lang="en-AU" sz="1800" dirty="0"/>
              <a:t>A superannuation target risk profile of 50% growth </a:t>
            </a:r>
          </a:p>
          <a:p>
            <a:pPr marL="641350" lvl="2" indent="-285750"/>
            <a:endParaRPr lang="en-AU" sz="1800" dirty="0"/>
          </a:p>
          <a:p>
            <a:pPr lvl="1"/>
            <a:r>
              <a:rPr lang="en-AU" sz="1800" b="1" dirty="0"/>
              <a:t>ABP only strategy			            20% invested in Product A</a:t>
            </a:r>
            <a:br>
              <a:rPr lang="en-AU" sz="1800" b="1" dirty="0"/>
            </a:br>
            <a:endParaRPr lang="en-AU" sz="1800" b="1" dirty="0"/>
          </a:p>
          <a:p>
            <a:pPr marL="641350" lvl="2" indent="-285750"/>
            <a:endParaRPr lang="en-US" sz="1800" dirty="0"/>
          </a:p>
          <a:p>
            <a:pPr marL="285750" indent="-285750">
              <a:buFont typeface="Arial" panose="020B0604020202020204" pitchFamily="34" charset="0"/>
              <a:buChar char="•"/>
            </a:pPr>
            <a:endParaRPr lang="en-AU" sz="1800" dirty="0"/>
          </a:p>
        </p:txBody>
      </p:sp>
      <p:sp>
        <p:nvSpPr>
          <p:cNvPr id="4" name="Slide Number Placeholder 3">
            <a:extLst>
              <a:ext uri="{FF2B5EF4-FFF2-40B4-BE49-F238E27FC236}">
                <a16:creationId xmlns:a16="http://schemas.microsoft.com/office/drawing/2014/main" id="{A0CD317D-532B-F38B-94BE-8A9CA896D886}"/>
              </a:ext>
            </a:extLst>
          </p:cNvPr>
          <p:cNvSpPr>
            <a:spLocks noGrp="1"/>
          </p:cNvSpPr>
          <p:nvPr>
            <p:ph type="sldNum" sz="quarter" idx="12"/>
          </p:nvPr>
        </p:nvSpPr>
        <p:spPr/>
        <p:txBody>
          <a:bodyPr/>
          <a:lstStyle/>
          <a:p>
            <a:fld id="{741AFF56-1126-4107-9C02-BC0EFBF16431}" type="slidenum">
              <a:rPr lang="en-GB" smtClean="0"/>
              <a:pPr/>
              <a:t>37</a:t>
            </a:fld>
            <a:endParaRPr lang="en-GB" dirty="0"/>
          </a:p>
        </p:txBody>
      </p:sp>
      <p:sp>
        <p:nvSpPr>
          <p:cNvPr id="15" name="Rectangle 14">
            <a:extLst>
              <a:ext uri="{FF2B5EF4-FFF2-40B4-BE49-F238E27FC236}">
                <a16:creationId xmlns:a16="http://schemas.microsoft.com/office/drawing/2014/main" id="{802CBC84-8E84-9E00-9B47-F07E8DEA8082}"/>
              </a:ext>
            </a:extLst>
          </p:cNvPr>
          <p:cNvSpPr/>
          <p:nvPr/>
        </p:nvSpPr>
        <p:spPr>
          <a:xfrm>
            <a:off x="8941981" y="1"/>
            <a:ext cx="3250018" cy="25943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descr="Elderly woman looking out a window">
            <a:extLst>
              <a:ext uri="{FF2B5EF4-FFF2-40B4-BE49-F238E27FC236}">
                <a16:creationId xmlns:a16="http://schemas.microsoft.com/office/drawing/2014/main" id="{7B01C55D-C34C-A361-526F-F9C60F2CC0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058940" y="1"/>
            <a:ext cx="3133060" cy="2489698"/>
          </a:xfrm>
          <a:prstGeom prst="rect">
            <a:avLst/>
          </a:prstGeom>
        </p:spPr>
      </p:pic>
      <p:graphicFrame>
        <p:nvGraphicFramePr>
          <p:cNvPr id="17" name="Table 16">
            <a:extLst>
              <a:ext uri="{FF2B5EF4-FFF2-40B4-BE49-F238E27FC236}">
                <a16:creationId xmlns:a16="http://schemas.microsoft.com/office/drawing/2014/main" id="{4E1718F2-6476-80A5-95C9-E832846E664C}"/>
              </a:ext>
            </a:extLst>
          </p:cNvPr>
          <p:cNvGraphicFramePr>
            <a:graphicFrameLocks noGrp="1"/>
          </p:cNvGraphicFramePr>
          <p:nvPr>
            <p:extLst>
              <p:ext uri="{D42A27DB-BD31-4B8C-83A1-F6EECF244321}">
                <p14:modId xmlns:p14="http://schemas.microsoft.com/office/powerpoint/2010/main" val="21007454"/>
              </p:ext>
            </p:extLst>
          </p:nvPr>
        </p:nvGraphicFramePr>
        <p:xfrm>
          <a:off x="642298" y="4543593"/>
          <a:ext cx="3589460" cy="1192926"/>
        </p:xfrm>
        <a:graphic>
          <a:graphicData uri="http://schemas.openxmlformats.org/drawingml/2006/table">
            <a:tbl>
              <a:tblPr firstRow="1" bandRow="1">
                <a:tableStyleId>{5C22544A-7EE6-4342-B048-85BDC9FD1C3A}</a:tableStyleId>
              </a:tblPr>
              <a:tblGrid>
                <a:gridCol w="897365">
                  <a:extLst>
                    <a:ext uri="{9D8B030D-6E8A-4147-A177-3AD203B41FA5}">
                      <a16:colId xmlns:a16="http://schemas.microsoft.com/office/drawing/2014/main" val="3152500208"/>
                    </a:ext>
                  </a:extLst>
                </a:gridCol>
                <a:gridCol w="897365">
                  <a:extLst>
                    <a:ext uri="{9D8B030D-6E8A-4147-A177-3AD203B41FA5}">
                      <a16:colId xmlns:a16="http://schemas.microsoft.com/office/drawing/2014/main" val="1734133056"/>
                    </a:ext>
                  </a:extLst>
                </a:gridCol>
                <a:gridCol w="805904">
                  <a:extLst>
                    <a:ext uri="{9D8B030D-6E8A-4147-A177-3AD203B41FA5}">
                      <a16:colId xmlns:a16="http://schemas.microsoft.com/office/drawing/2014/main" val="4235278774"/>
                    </a:ext>
                  </a:extLst>
                </a:gridCol>
                <a:gridCol w="988826">
                  <a:extLst>
                    <a:ext uri="{9D8B030D-6E8A-4147-A177-3AD203B41FA5}">
                      <a16:colId xmlns:a16="http://schemas.microsoft.com/office/drawing/2014/main" val="1948620845"/>
                    </a:ext>
                  </a:extLst>
                </a:gridCol>
              </a:tblGrid>
              <a:tr h="443077">
                <a:tc>
                  <a:txBody>
                    <a:bodyPr/>
                    <a:lstStyle/>
                    <a:p>
                      <a:pPr algn="ctr"/>
                      <a:r>
                        <a:rPr lang="en-US" sz="1400" dirty="0">
                          <a:solidFill>
                            <a:schemeClr val="accent3"/>
                          </a:solidFill>
                          <a:latin typeface="+mn-lt"/>
                        </a:rPr>
                        <a:t>Asset</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Total</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Growth</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Defensive</a:t>
                      </a:r>
                      <a:endParaRPr lang="en-AU" sz="1400" dirty="0">
                        <a:solidFill>
                          <a:schemeClr val="accent3"/>
                        </a:solidFill>
                        <a:latin typeface="+mn-lt"/>
                      </a:endParaRPr>
                    </a:p>
                  </a:txBody>
                  <a:tcPr anchor="ctr">
                    <a:solidFill>
                      <a:schemeClr val="accent6"/>
                    </a:solidFill>
                  </a:tcPr>
                </a:tc>
                <a:extLst>
                  <a:ext uri="{0D108BD9-81ED-4DB2-BD59-A6C34878D82A}">
                    <a16:rowId xmlns:a16="http://schemas.microsoft.com/office/drawing/2014/main" val="2576704252"/>
                  </a:ext>
                </a:extLst>
              </a:tr>
              <a:tr h="749849">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Balanced portfolio</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$650,000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$325,000</a:t>
                      </a:r>
                      <a:endParaRPr lang="en-AU" sz="1400" b="0" i="0" u="none" strike="noStrike" kern="1200" dirty="0">
                        <a:solidFill>
                          <a:schemeClr val="accent3"/>
                        </a:solidFill>
                        <a:effectLst/>
                        <a:latin typeface="+mn-lt"/>
                        <a:ea typeface="+mn-ea"/>
                        <a:cs typeface="+mn-cs"/>
                      </a:endParaRPr>
                    </a:p>
                  </a:txBody>
                  <a:tcPr marL="0" marR="0" marT="0" marB="0" anchor="ctr">
                    <a:solidFill>
                      <a:schemeClr val="bg1">
                        <a:lumMod val="95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$325,000</a:t>
                      </a:r>
                      <a:endParaRPr lang="en-AU" sz="1400" b="0" i="0" u="none" strike="noStrike" kern="1200" dirty="0">
                        <a:solidFill>
                          <a:schemeClr val="accent3"/>
                        </a:solidFill>
                        <a:effectLst/>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438874116"/>
                  </a:ext>
                </a:extLst>
              </a:tr>
            </a:tbl>
          </a:graphicData>
        </a:graphic>
      </p:graphicFrame>
      <p:sp>
        <p:nvSpPr>
          <p:cNvPr id="18" name="TextBox 17">
            <a:extLst>
              <a:ext uri="{FF2B5EF4-FFF2-40B4-BE49-F238E27FC236}">
                <a16:creationId xmlns:a16="http://schemas.microsoft.com/office/drawing/2014/main" id="{6BFA6A3B-799C-8E3D-4F92-D944E44798A6}"/>
              </a:ext>
            </a:extLst>
          </p:cNvPr>
          <p:cNvSpPr txBox="1"/>
          <p:nvPr/>
        </p:nvSpPr>
        <p:spPr>
          <a:xfrm>
            <a:off x="2626243" y="5751561"/>
            <a:ext cx="1605515" cy="338554"/>
          </a:xfrm>
          <a:prstGeom prst="rect">
            <a:avLst/>
          </a:prstGeom>
          <a:noFill/>
        </p:spPr>
        <p:txBody>
          <a:bodyPr wrap="square" rtlCol="0">
            <a:spAutoFit/>
          </a:bodyPr>
          <a:lstStyle/>
          <a:p>
            <a:r>
              <a:rPr lang="en-US" sz="1600" dirty="0">
                <a:solidFill>
                  <a:schemeClr val="accent3"/>
                </a:solidFill>
              </a:rPr>
              <a:t>50%          50%</a:t>
            </a:r>
            <a:endParaRPr lang="en-AU" sz="1600" dirty="0">
              <a:solidFill>
                <a:schemeClr val="accent3"/>
              </a:solidFill>
            </a:endParaRPr>
          </a:p>
        </p:txBody>
      </p:sp>
      <p:graphicFrame>
        <p:nvGraphicFramePr>
          <p:cNvPr id="3" name="Chart 2">
            <a:extLst>
              <a:ext uri="{FF2B5EF4-FFF2-40B4-BE49-F238E27FC236}">
                <a16:creationId xmlns:a16="http://schemas.microsoft.com/office/drawing/2014/main" id="{7AFC3D62-39A8-1FCD-67BB-CBD4B6E733CA}"/>
              </a:ext>
            </a:extLst>
          </p:cNvPr>
          <p:cNvGraphicFramePr/>
          <p:nvPr>
            <p:extLst>
              <p:ext uri="{D42A27DB-BD31-4B8C-83A1-F6EECF244321}">
                <p14:modId xmlns:p14="http://schemas.microsoft.com/office/powerpoint/2010/main" val="3680926513"/>
              </p:ext>
            </p:extLst>
          </p:nvPr>
        </p:nvGraphicFramePr>
        <p:xfrm>
          <a:off x="4979268" y="2856364"/>
          <a:ext cx="3589460" cy="168723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952584A5-BBBF-D973-F1FC-F453491B4399}"/>
              </a:ext>
            </a:extLst>
          </p:cNvPr>
          <p:cNvSpPr txBox="1"/>
          <p:nvPr/>
        </p:nvSpPr>
        <p:spPr>
          <a:xfrm>
            <a:off x="6951039" y="6347995"/>
            <a:ext cx="2752744" cy="338554"/>
          </a:xfrm>
          <a:prstGeom prst="rect">
            <a:avLst/>
          </a:prstGeom>
          <a:noFill/>
        </p:spPr>
        <p:txBody>
          <a:bodyPr wrap="square" rtlCol="0">
            <a:spAutoFit/>
          </a:bodyPr>
          <a:lstStyle/>
          <a:p>
            <a:r>
              <a:rPr lang="en-US" sz="1600" dirty="0">
                <a:solidFill>
                  <a:srgbClr val="C00000"/>
                </a:solidFill>
              </a:rPr>
              <a:t>40%	60%</a:t>
            </a:r>
            <a:endParaRPr lang="en-AU" sz="1600" dirty="0">
              <a:solidFill>
                <a:srgbClr val="C00000"/>
              </a:solidFill>
            </a:endParaRPr>
          </a:p>
        </p:txBody>
      </p:sp>
      <p:sp>
        <p:nvSpPr>
          <p:cNvPr id="12" name="TextBox 11">
            <a:extLst>
              <a:ext uri="{FF2B5EF4-FFF2-40B4-BE49-F238E27FC236}">
                <a16:creationId xmlns:a16="http://schemas.microsoft.com/office/drawing/2014/main" id="{2D4B14BA-4234-176B-5C2F-3167A4C64267}"/>
              </a:ext>
            </a:extLst>
          </p:cNvPr>
          <p:cNvSpPr txBox="1"/>
          <p:nvPr/>
        </p:nvSpPr>
        <p:spPr>
          <a:xfrm>
            <a:off x="8941981" y="2908572"/>
            <a:ext cx="2887621" cy="246221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solidFill>
                  <a:schemeClr val="accent3"/>
                </a:solidFill>
              </a:rPr>
              <a:t>Risk profile is </a:t>
            </a:r>
            <a:r>
              <a:rPr lang="en-US" dirty="0">
                <a:solidFill>
                  <a:schemeClr val="accent1"/>
                </a:solidFill>
              </a:rPr>
              <a:t>NOT</a:t>
            </a:r>
            <a:r>
              <a:rPr lang="en-US" dirty="0">
                <a:solidFill>
                  <a:schemeClr val="accent3"/>
                </a:solidFill>
              </a:rPr>
              <a:t> maintained for this strategy</a:t>
            </a:r>
            <a:br>
              <a:rPr lang="en-US" dirty="0">
                <a:solidFill>
                  <a:schemeClr val="accent3"/>
                </a:solidFill>
              </a:rPr>
            </a:br>
            <a:endParaRPr lang="en-US" dirty="0">
              <a:solidFill>
                <a:schemeClr val="accent3"/>
              </a:solidFill>
            </a:endParaRPr>
          </a:p>
          <a:p>
            <a:pPr marL="285750" indent="-285750">
              <a:spcBef>
                <a:spcPts val="600"/>
              </a:spcBef>
              <a:buFont typeface="Arial" panose="020B0604020202020204" pitchFamily="34" charset="0"/>
              <a:buChar char="•"/>
            </a:pPr>
            <a:r>
              <a:rPr lang="en-US" dirty="0">
                <a:solidFill>
                  <a:schemeClr val="accent3"/>
                </a:solidFill>
              </a:rPr>
              <a:t>Adjusting existing investments will not rebalance the risk profile</a:t>
            </a:r>
          </a:p>
          <a:p>
            <a:pPr>
              <a:spcBef>
                <a:spcPts val="600"/>
              </a:spcBef>
            </a:pPr>
            <a:endParaRPr lang="en-US" dirty="0">
              <a:solidFill>
                <a:schemeClr val="accent3"/>
              </a:solidFill>
            </a:endParaRPr>
          </a:p>
        </p:txBody>
      </p:sp>
      <p:graphicFrame>
        <p:nvGraphicFramePr>
          <p:cNvPr id="14" name="Chart 13">
            <a:extLst>
              <a:ext uri="{FF2B5EF4-FFF2-40B4-BE49-F238E27FC236}">
                <a16:creationId xmlns:a16="http://schemas.microsoft.com/office/drawing/2014/main" id="{AC26808B-E0FA-4F04-FC62-F633352DD9D5}"/>
              </a:ext>
            </a:extLst>
          </p:cNvPr>
          <p:cNvGraphicFramePr/>
          <p:nvPr>
            <p:extLst>
              <p:ext uri="{D42A27DB-BD31-4B8C-83A1-F6EECF244321}">
                <p14:modId xmlns:p14="http://schemas.microsoft.com/office/powerpoint/2010/main" val="4266076445"/>
              </p:ext>
            </p:extLst>
          </p:nvPr>
        </p:nvGraphicFramePr>
        <p:xfrm>
          <a:off x="642298" y="2856364"/>
          <a:ext cx="3589460" cy="170500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31380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19235-E487-3E3F-6055-79F2D279548B}"/>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E981886-5EED-4F9F-514F-A70C53CCF689}"/>
              </a:ext>
            </a:extLst>
          </p:cNvPr>
          <p:cNvGraphicFramePr>
            <a:graphicFrameLocks noGrp="1"/>
          </p:cNvGraphicFramePr>
          <p:nvPr>
            <p:extLst>
              <p:ext uri="{D42A27DB-BD31-4B8C-83A1-F6EECF244321}">
                <p14:modId xmlns:p14="http://schemas.microsoft.com/office/powerpoint/2010/main" val="3258731314"/>
              </p:ext>
            </p:extLst>
          </p:nvPr>
        </p:nvGraphicFramePr>
        <p:xfrm>
          <a:off x="4979268" y="4543595"/>
          <a:ext cx="3589460" cy="1785586"/>
        </p:xfrm>
        <a:graphic>
          <a:graphicData uri="http://schemas.openxmlformats.org/drawingml/2006/table">
            <a:tbl>
              <a:tblPr firstRow="1" bandRow="1">
                <a:tableStyleId>{5C22544A-7EE6-4342-B048-85BDC9FD1C3A}</a:tableStyleId>
              </a:tblPr>
              <a:tblGrid>
                <a:gridCol w="897365">
                  <a:extLst>
                    <a:ext uri="{9D8B030D-6E8A-4147-A177-3AD203B41FA5}">
                      <a16:colId xmlns:a16="http://schemas.microsoft.com/office/drawing/2014/main" val="3152500208"/>
                    </a:ext>
                  </a:extLst>
                </a:gridCol>
                <a:gridCol w="897365">
                  <a:extLst>
                    <a:ext uri="{9D8B030D-6E8A-4147-A177-3AD203B41FA5}">
                      <a16:colId xmlns:a16="http://schemas.microsoft.com/office/drawing/2014/main" val="1734133056"/>
                    </a:ext>
                  </a:extLst>
                </a:gridCol>
                <a:gridCol w="805904">
                  <a:extLst>
                    <a:ext uri="{9D8B030D-6E8A-4147-A177-3AD203B41FA5}">
                      <a16:colId xmlns:a16="http://schemas.microsoft.com/office/drawing/2014/main" val="4235278774"/>
                    </a:ext>
                  </a:extLst>
                </a:gridCol>
                <a:gridCol w="988826">
                  <a:extLst>
                    <a:ext uri="{9D8B030D-6E8A-4147-A177-3AD203B41FA5}">
                      <a16:colId xmlns:a16="http://schemas.microsoft.com/office/drawing/2014/main" val="1948620845"/>
                    </a:ext>
                  </a:extLst>
                </a:gridCol>
              </a:tblGrid>
              <a:tr h="410193">
                <a:tc>
                  <a:txBody>
                    <a:bodyPr/>
                    <a:lstStyle/>
                    <a:p>
                      <a:pPr algn="ctr"/>
                      <a:r>
                        <a:rPr lang="en-US" sz="1400" dirty="0">
                          <a:solidFill>
                            <a:schemeClr val="accent3"/>
                          </a:solidFill>
                          <a:latin typeface="+mn-lt"/>
                        </a:rPr>
                        <a:t>Asset</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Total</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Growth</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Defensive</a:t>
                      </a:r>
                      <a:endParaRPr lang="en-AU" sz="1400" dirty="0">
                        <a:solidFill>
                          <a:schemeClr val="accent3"/>
                        </a:solidFill>
                        <a:latin typeface="+mn-lt"/>
                      </a:endParaRPr>
                    </a:p>
                  </a:txBody>
                  <a:tcPr anchor="ctr">
                    <a:solidFill>
                      <a:schemeClr val="accent6"/>
                    </a:solidFill>
                  </a:tcPr>
                </a:tc>
                <a:extLst>
                  <a:ext uri="{0D108BD9-81ED-4DB2-BD59-A6C34878D82A}">
                    <a16:rowId xmlns:a16="http://schemas.microsoft.com/office/drawing/2014/main" val="2576704252"/>
                  </a:ext>
                </a:extLst>
              </a:tr>
              <a:tr h="777161">
                <a:tc>
                  <a:txBody>
                    <a:bodyPr/>
                    <a:lstStyle/>
                    <a:p>
                      <a:pPr marL="0" algn="ctr" defTabSz="914400" rtl="0" eaLnBrk="1" fontAlgn="b" latinLnBrk="0" hangingPunct="1"/>
                      <a:r>
                        <a:rPr lang="en-US" sz="1400" b="1" i="0" u="none" strike="noStrike" kern="1200" dirty="0">
                          <a:solidFill>
                            <a:schemeClr val="accent3"/>
                          </a:solidFill>
                          <a:effectLst/>
                          <a:latin typeface="+mn-lt"/>
                          <a:ea typeface="+mn-ea"/>
                          <a:cs typeface="+mn-cs"/>
                        </a:rPr>
                        <a:t>Balanced Growth portfolio</a:t>
                      </a:r>
                      <a:endParaRPr lang="en-AU" sz="1400" b="1"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$520,000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$338,000</a:t>
                      </a:r>
                      <a:endParaRPr lang="en-AU" sz="1400" b="0" i="0" u="none" strike="noStrike" kern="1200" dirty="0">
                        <a:solidFill>
                          <a:schemeClr val="accent3"/>
                        </a:solidFill>
                        <a:effectLst/>
                        <a:latin typeface="+mn-lt"/>
                        <a:ea typeface="+mn-ea"/>
                        <a:cs typeface="+mn-cs"/>
                      </a:endParaRPr>
                    </a:p>
                  </a:txBody>
                  <a:tcPr marL="0" marR="0" marT="0" marB="0" anchor="ctr">
                    <a:solidFill>
                      <a:schemeClr val="bg1">
                        <a:lumMod val="95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$182,000</a:t>
                      </a:r>
                      <a:endParaRPr lang="en-AU" sz="1400" b="0" i="0" u="none" strike="noStrike" kern="1200" dirty="0">
                        <a:solidFill>
                          <a:schemeClr val="accent3"/>
                        </a:solidFill>
                        <a:effectLst/>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438874116"/>
                  </a:ext>
                </a:extLst>
              </a:tr>
              <a:tr h="598232">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Product A</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$130,000</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$0</a:t>
                      </a:r>
                      <a:endParaRPr lang="en-AU" sz="1400" b="0" i="0" u="none" strike="noStrike" kern="1200" dirty="0">
                        <a:solidFill>
                          <a:schemeClr val="accent3"/>
                        </a:solidFill>
                        <a:effectLst/>
                        <a:latin typeface="+mn-lt"/>
                        <a:ea typeface="+mn-ea"/>
                        <a:cs typeface="+mn-cs"/>
                      </a:endParaRPr>
                    </a:p>
                  </a:txBody>
                  <a:tcPr marL="0" marR="0" marT="0" marB="0" anchor="ctr">
                    <a:solidFill>
                      <a:schemeClr val="bg1">
                        <a:lumMod val="95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$130,000</a:t>
                      </a:r>
                      <a:endParaRPr lang="en-AU" sz="1400" b="0" i="0" u="none" strike="noStrike" kern="1200" dirty="0">
                        <a:solidFill>
                          <a:schemeClr val="accent3"/>
                        </a:solidFill>
                        <a:effectLst/>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1939474331"/>
                  </a:ext>
                </a:extLst>
              </a:tr>
            </a:tbl>
          </a:graphicData>
        </a:graphic>
      </p:graphicFrame>
      <p:sp>
        <p:nvSpPr>
          <p:cNvPr id="5" name="Content Placeholder 4">
            <a:extLst>
              <a:ext uri="{FF2B5EF4-FFF2-40B4-BE49-F238E27FC236}">
                <a16:creationId xmlns:a16="http://schemas.microsoft.com/office/drawing/2014/main" id="{6104822C-20BC-B9C8-CF56-BFEA47BE1BD4}"/>
              </a:ext>
            </a:extLst>
          </p:cNvPr>
          <p:cNvSpPr>
            <a:spLocks noGrp="1"/>
          </p:cNvSpPr>
          <p:nvPr>
            <p:ph idx="1"/>
          </p:nvPr>
        </p:nvSpPr>
        <p:spPr>
          <a:xfrm>
            <a:off x="352424" y="1493113"/>
            <a:ext cx="10943105" cy="4351338"/>
          </a:xfrm>
        </p:spPr>
        <p:txBody>
          <a:bodyPr numCol="1"/>
          <a:lstStyle/>
          <a:p>
            <a:pPr marL="285750" indent="-285750">
              <a:spcBef>
                <a:spcPts val="0"/>
              </a:spcBef>
              <a:buFont typeface="Arial" panose="020B0604020202020204" pitchFamily="34" charset="0"/>
              <a:buChar char="•"/>
            </a:pPr>
            <a:r>
              <a:rPr lang="en-AU" sz="1800" dirty="0"/>
              <a:t>$650,000 in accumulation phase to be moved to retirement phase</a:t>
            </a:r>
          </a:p>
          <a:p>
            <a:pPr marL="285750" indent="-285750">
              <a:spcBef>
                <a:spcPts val="0"/>
              </a:spcBef>
              <a:buFont typeface="Arial" panose="020B0604020202020204" pitchFamily="34" charset="0"/>
              <a:buChar char="•"/>
            </a:pPr>
            <a:r>
              <a:rPr lang="en-AU" sz="1800" dirty="0"/>
              <a:t>A superannuation target risk profile of 50% growth </a:t>
            </a:r>
          </a:p>
          <a:p>
            <a:pPr marL="641350" lvl="2" indent="-285750"/>
            <a:endParaRPr lang="en-AU" sz="1800" dirty="0"/>
          </a:p>
          <a:p>
            <a:pPr lvl="1"/>
            <a:r>
              <a:rPr lang="en-AU" sz="1800" b="1" dirty="0"/>
              <a:t>ABP only strategy			            20% invested in Product A</a:t>
            </a:r>
            <a:br>
              <a:rPr lang="en-AU" sz="1800" b="1" dirty="0"/>
            </a:br>
            <a:endParaRPr lang="en-AU" sz="1800" b="1" dirty="0"/>
          </a:p>
          <a:p>
            <a:pPr marL="641350" lvl="2" indent="-285750"/>
            <a:endParaRPr lang="en-US" sz="1800" dirty="0"/>
          </a:p>
          <a:p>
            <a:pPr marL="285750" indent="-285750">
              <a:buFont typeface="Arial" panose="020B0604020202020204" pitchFamily="34" charset="0"/>
              <a:buChar char="•"/>
            </a:pPr>
            <a:endParaRPr lang="en-AU" sz="1800" dirty="0"/>
          </a:p>
        </p:txBody>
      </p:sp>
      <p:sp>
        <p:nvSpPr>
          <p:cNvPr id="4" name="Slide Number Placeholder 3">
            <a:extLst>
              <a:ext uri="{FF2B5EF4-FFF2-40B4-BE49-F238E27FC236}">
                <a16:creationId xmlns:a16="http://schemas.microsoft.com/office/drawing/2014/main" id="{7B834425-2EFB-BE34-42FD-2449BD12FD8C}"/>
              </a:ext>
            </a:extLst>
          </p:cNvPr>
          <p:cNvSpPr>
            <a:spLocks noGrp="1"/>
          </p:cNvSpPr>
          <p:nvPr>
            <p:ph type="sldNum" sz="quarter" idx="12"/>
          </p:nvPr>
        </p:nvSpPr>
        <p:spPr/>
        <p:txBody>
          <a:bodyPr/>
          <a:lstStyle/>
          <a:p>
            <a:fld id="{741AFF56-1126-4107-9C02-BC0EFBF16431}" type="slidenum">
              <a:rPr lang="en-GB" smtClean="0"/>
              <a:pPr/>
              <a:t>38</a:t>
            </a:fld>
            <a:endParaRPr lang="en-GB" dirty="0"/>
          </a:p>
        </p:txBody>
      </p:sp>
      <p:graphicFrame>
        <p:nvGraphicFramePr>
          <p:cNvPr id="10" name="Chart 9">
            <a:extLst>
              <a:ext uri="{FF2B5EF4-FFF2-40B4-BE49-F238E27FC236}">
                <a16:creationId xmlns:a16="http://schemas.microsoft.com/office/drawing/2014/main" id="{D8957452-3F52-76E7-FD84-6046CEBCE4AA}"/>
              </a:ext>
            </a:extLst>
          </p:cNvPr>
          <p:cNvGraphicFramePr/>
          <p:nvPr>
            <p:extLst>
              <p:ext uri="{D42A27DB-BD31-4B8C-83A1-F6EECF244321}">
                <p14:modId xmlns:p14="http://schemas.microsoft.com/office/powerpoint/2010/main" val="1847153366"/>
              </p:ext>
            </p:extLst>
          </p:nvPr>
        </p:nvGraphicFramePr>
        <p:xfrm>
          <a:off x="642298" y="2856364"/>
          <a:ext cx="3589460" cy="17050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Table 16">
            <a:extLst>
              <a:ext uri="{FF2B5EF4-FFF2-40B4-BE49-F238E27FC236}">
                <a16:creationId xmlns:a16="http://schemas.microsoft.com/office/drawing/2014/main" id="{26C67825-2482-8537-0568-4528D9362A6D}"/>
              </a:ext>
            </a:extLst>
          </p:cNvPr>
          <p:cNvGraphicFramePr>
            <a:graphicFrameLocks noGrp="1"/>
          </p:cNvGraphicFramePr>
          <p:nvPr>
            <p:extLst>
              <p:ext uri="{D42A27DB-BD31-4B8C-83A1-F6EECF244321}">
                <p14:modId xmlns:p14="http://schemas.microsoft.com/office/powerpoint/2010/main" val="3781948567"/>
              </p:ext>
            </p:extLst>
          </p:nvPr>
        </p:nvGraphicFramePr>
        <p:xfrm>
          <a:off x="642298" y="4543593"/>
          <a:ext cx="3589460" cy="1192926"/>
        </p:xfrm>
        <a:graphic>
          <a:graphicData uri="http://schemas.openxmlformats.org/drawingml/2006/table">
            <a:tbl>
              <a:tblPr firstRow="1" bandRow="1">
                <a:tableStyleId>{5C22544A-7EE6-4342-B048-85BDC9FD1C3A}</a:tableStyleId>
              </a:tblPr>
              <a:tblGrid>
                <a:gridCol w="897365">
                  <a:extLst>
                    <a:ext uri="{9D8B030D-6E8A-4147-A177-3AD203B41FA5}">
                      <a16:colId xmlns:a16="http://schemas.microsoft.com/office/drawing/2014/main" val="3152500208"/>
                    </a:ext>
                  </a:extLst>
                </a:gridCol>
                <a:gridCol w="897365">
                  <a:extLst>
                    <a:ext uri="{9D8B030D-6E8A-4147-A177-3AD203B41FA5}">
                      <a16:colId xmlns:a16="http://schemas.microsoft.com/office/drawing/2014/main" val="1734133056"/>
                    </a:ext>
                  </a:extLst>
                </a:gridCol>
                <a:gridCol w="805904">
                  <a:extLst>
                    <a:ext uri="{9D8B030D-6E8A-4147-A177-3AD203B41FA5}">
                      <a16:colId xmlns:a16="http://schemas.microsoft.com/office/drawing/2014/main" val="4235278774"/>
                    </a:ext>
                  </a:extLst>
                </a:gridCol>
                <a:gridCol w="988826">
                  <a:extLst>
                    <a:ext uri="{9D8B030D-6E8A-4147-A177-3AD203B41FA5}">
                      <a16:colId xmlns:a16="http://schemas.microsoft.com/office/drawing/2014/main" val="1948620845"/>
                    </a:ext>
                  </a:extLst>
                </a:gridCol>
              </a:tblGrid>
              <a:tr h="443077">
                <a:tc>
                  <a:txBody>
                    <a:bodyPr/>
                    <a:lstStyle/>
                    <a:p>
                      <a:pPr algn="ctr"/>
                      <a:r>
                        <a:rPr lang="en-US" sz="1400" dirty="0">
                          <a:solidFill>
                            <a:schemeClr val="accent3"/>
                          </a:solidFill>
                          <a:latin typeface="+mn-lt"/>
                        </a:rPr>
                        <a:t>Asset</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Total</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Growth</a:t>
                      </a:r>
                      <a:endParaRPr lang="en-AU" sz="1400" dirty="0">
                        <a:solidFill>
                          <a:schemeClr val="accent3"/>
                        </a:solidFill>
                        <a:latin typeface="+mn-lt"/>
                      </a:endParaRPr>
                    </a:p>
                  </a:txBody>
                  <a:tcPr anchor="ctr">
                    <a:solidFill>
                      <a:schemeClr val="accent6"/>
                    </a:solidFill>
                  </a:tcPr>
                </a:tc>
                <a:tc>
                  <a:txBody>
                    <a:bodyPr/>
                    <a:lstStyle/>
                    <a:p>
                      <a:pPr algn="ctr"/>
                      <a:r>
                        <a:rPr lang="en-US" sz="1400" dirty="0">
                          <a:solidFill>
                            <a:schemeClr val="accent3"/>
                          </a:solidFill>
                          <a:latin typeface="+mn-lt"/>
                        </a:rPr>
                        <a:t>Defensive</a:t>
                      </a:r>
                      <a:endParaRPr lang="en-AU" sz="1400" dirty="0">
                        <a:solidFill>
                          <a:schemeClr val="accent3"/>
                        </a:solidFill>
                        <a:latin typeface="+mn-lt"/>
                      </a:endParaRPr>
                    </a:p>
                  </a:txBody>
                  <a:tcPr anchor="ctr">
                    <a:solidFill>
                      <a:schemeClr val="accent6"/>
                    </a:solidFill>
                  </a:tcPr>
                </a:tc>
                <a:extLst>
                  <a:ext uri="{0D108BD9-81ED-4DB2-BD59-A6C34878D82A}">
                    <a16:rowId xmlns:a16="http://schemas.microsoft.com/office/drawing/2014/main" val="2576704252"/>
                  </a:ext>
                </a:extLst>
              </a:tr>
              <a:tr h="749849">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Balanced portfolio</a:t>
                      </a:r>
                      <a:endParaRPr lang="en-AU" sz="1400" b="0" i="0" u="none" strike="noStrike" kern="1200" dirty="0">
                        <a:solidFill>
                          <a:schemeClr val="accent3"/>
                        </a:solidFill>
                        <a:effectLst/>
                        <a:latin typeface="+mn-lt"/>
                        <a:ea typeface="+mn-ea"/>
                        <a:cs typeface="+mn-cs"/>
                      </a:endParaRP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AU" sz="1400" b="0" i="0" u="none" strike="noStrike" kern="1200" dirty="0">
                          <a:solidFill>
                            <a:schemeClr val="accent3"/>
                          </a:solidFill>
                          <a:effectLst/>
                          <a:latin typeface="+mn-lt"/>
                          <a:ea typeface="+mn-ea"/>
                          <a:cs typeface="+mn-cs"/>
                        </a:rPr>
                        <a:t>$650,000</a:t>
                      </a:r>
                    </a:p>
                  </a:txBody>
                  <a:tcPr marL="0" marR="0" marT="0" marB="0" anchor="ctr">
                    <a:solidFill>
                      <a:schemeClr val="accent1">
                        <a:lumMod val="20000"/>
                        <a:lumOff val="80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$325,000</a:t>
                      </a:r>
                      <a:endParaRPr lang="en-AU" sz="1400" b="0" i="0" u="none" strike="noStrike" kern="1200" dirty="0">
                        <a:solidFill>
                          <a:schemeClr val="accent3"/>
                        </a:solidFill>
                        <a:effectLst/>
                        <a:latin typeface="+mn-lt"/>
                        <a:ea typeface="+mn-ea"/>
                        <a:cs typeface="+mn-cs"/>
                      </a:endParaRPr>
                    </a:p>
                  </a:txBody>
                  <a:tcPr marL="0" marR="0" marT="0" marB="0" anchor="ctr">
                    <a:solidFill>
                      <a:schemeClr val="bg1">
                        <a:lumMod val="95000"/>
                      </a:schemeClr>
                    </a:solidFill>
                  </a:tcPr>
                </a:tc>
                <a:tc>
                  <a:txBody>
                    <a:bodyPr/>
                    <a:lstStyle/>
                    <a:p>
                      <a:pPr marL="0" algn="ctr" defTabSz="914400" rtl="0" eaLnBrk="1" fontAlgn="b" latinLnBrk="0" hangingPunct="1"/>
                      <a:r>
                        <a:rPr lang="en-US" sz="1400" b="0" i="0" u="none" strike="noStrike" kern="1200" dirty="0">
                          <a:solidFill>
                            <a:schemeClr val="accent3"/>
                          </a:solidFill>
                          <a:effectLst/>
                          <a:latin typeface="+mn-lt"/>
                          <a:ea typeface="+mn-ea"/>
                          <a:cs typeface="+mn-cs"/>
                        </a:rPr>
                        <a:t>$325,000</a:t>
                      </a:r>
                      <a:endParaRPr lang="en-AU" sz="1400" b="0" i="0" u="none" strike="noStrike" kern="1200" dirty="0">
                        <a:solidFill>
                          <a:schemeClr val="accent3"/>
                        </a:solidFill>
                        <a:effectLst/>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438874116"/>
                  </a:ext>
                </a:extLst>
              </a:tr>
            </a:tbl>
          </a:graphicData>
        </a:graphic>
      </p:graphicFrame>
      <p:sp>
        <p:nvSpPr>
          <p:cNvPr id="18" name="TextBox 17">
            <a:extLst>
              <a:ext uri="{FF2B5EF4-FFF2-40B4-BE49-F238E27FC236}">
                <a16:creationId xmlns:a16="http://schemas.microsoft.com/office/drawing/2014/main" id="{B24D58C1-17E0-B9AE-9675-DE802036FC15}"/>
              </a:ext>
            </a:extLst>
          </p:cNvPr>
          <p:cNvSpPr txBox="1"/>
          <p:nvPr/>
        </p:nvSpPr>
        <p:spPr>
          <a:xfrm>
            <a:off x="2626243" y="5751561"/>
            <a:ext cx="1605515" cy="338554"/>
          </a:xfrm>
          <a:prstGeom prst="rect">
            <a:avLst/>
          </a:prstGeom>
          <a:noFill/>
        </p:spPr>
        <p:txBody>
          <a:bodyPr wrap="square" rtlCol="0">
            <a:spAutoFit/>
          </a:bodyPr>
          <a:lstStyle/>
          <a:p>
            <a:r>
              <a:rPr lang="en-US" sz="1600" dirty="0">
                <a:solidFill>
                  <a:schemeClr val="accent3"/>
                </a:solidFill>
              </a:rPr>
              <a:t>50%          50%</a:t>
            </a:r>
            <a:endParaRPr lang="en-AU" sz="1600" dirty="0">
              <a:solidFill>
                <a:schemeClr val="accent3"/>
              </a:solidFill>
            </a:endParaRPr>
          </a:p>
        </p:txBody>
      </p:sp>
      <p:graphicFrame>
        <p:nvGraphicFramePr>
          <p:cNvPr id="3" name="Chart 2">
            <a:extLst>
              <a:ext uri="{FF2B5EF4-FFF2-40B4-BE49-F238E27FC236}">
                <a16:creationId xmlns:a16="http://schemas.microsoft.com/office/drawing/2014/main" id="{6D350594-8D32-60C8-30C5-1FEF7C7CAC31}"/>
              </a:ext>
            </a:extLst>
          </p:cNvPr>
          <p:cNvGraphicFramePr/>
          <p:nvPr>
            <p:extLst>
              <p:ext uri="{D42A27DB-BD31-4B8C-83A1-F6EECF244321}">
                <p14:modId xmlns:p14="http://schemas.microsoft.com/office/powerpoint/2010/main" val="1786734468"/>
              </p:ext>
            </p:extLst>
          </p:nvPr>
        </p:nvGraphicFramePr>
        <p:xfrm>
          <a:off x="4979268" y="2856364"/>
          <a:ext cx="3589460" cy="168723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3EBC0D1E-AF7A-DA9B-A1AA-49DC72032726}"/>
              </a:ext>
            </a:extLst>
          </p:cNvPr>
          <p:cNvSpPr txBox="1"/>
          <p:nvPr/>
        </p:nvSpPr>
        <p:spPr>
          <a:xfrm>
            <a:off x="6951039" y="6347995"/>
            <a:ext cx="2752744" cy="338554"/>
          </a:xfrm>
          <a:prstGeom prst="rect">
            <a:avLst/>
          </a:prstGeom>
          <a:noFill/>
        </p:spPr>
        <p:txBody>
          <a:bodyPr wrap="square" rtlCol="0">
            <a:spAutoFit/>
          </a:bodyPr>
          <a:lstStyle/>
          <a:p>
            <a:r>
              <a:rPr lang="en-US" sz="1600" dirty="0">
                <a:solidFill>
                  <a:schemeClr val="accent3"/>
                </a:solidFill>
              </a:rPr>
              <a:t>52%	48%</a:t>
            </a:r>
            <a:endParaRPr lang="en-AU" sz="1600" dirty="0">
              <a:solidFill>
                <a:schemeClr val="accent3"/>
              </a:solidFill>
            </a:endParaRPr>
          </a:p>
        </p:txBody>
      </p:sp>
      <p:sp>
        <p:nvSpPr>
          <p:cNvPr id="12" name="TextBox 11">
            <a:extLst>
              <a:ext uri="{FF2B5EF4-FFF2-40B4-BE49-F238E27FC236}">
                <a16:creationId xmlns:a16="http://schemas.microsoft.com/office/drawing/2014/main" id="{534F5B09-EEE7-4DD6-B24B-72B4A9F91F79}"/>
              </a:ext>
            </a:extLst>
          </p:cNvPr>
          <p:cNvSpPr txBox="1"/>
          <p:nvPr/>
        </p:nvSpPr>
        <p:spPr>
          <a:xfrm>
            <a:off x="8941981" y="2908572"/>
            <a:ext cx="2942043" cy="309315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solidFill>
                  <a:schemeClr val="accent3"/>
                </a:solidFill>
              </a:rPr>
              <a:t>Adviser has option of a Balanced growth portfolio which is 65% growth</a:t>
            </a:r>
          </a:p>
          <a:p>
            <a:pPr marL="285750" indent="-285750">
              <a:spcBef>
                <a:spcPts val="600"/>
              </a:spcBef>
              <a:buFont typeface="Arial" panose="020B0604020202020204" pitchFamily="34" charset="0"/>
              <a:buChar char="•"/>
            </a:pPr>
            <a:endParaRPr lang="en-US" dirty="0">
              <a:solidFill>
                <a:schemeClr val="accent3"/>
              </a:solidFill>
            </a:endParaRPr>
          </a:p>
          <a:p>
            <a:pPr marL="285750" indent="-285750">
              <a:spcBef>
                <a:spcPts val="600"/>
              </a:spcBef>
              <a:buFont typeface="Arial" panose="020B0604020202020204" pitchFamily="34" charset="0"/>
              <a:buChar char="•"/>
            </a:pPr>
            <a:r>
              <a:rPr lang="en-US" dirty="0">
                <a:solidFill>
                  <a:schemeClr val="accent3"/>
                </a:solidFill>
              </a:rPr>
              <a:t>Risk profile is </a:t>
            </a:r>
            <a:r>
              <a:rPr lang="en-US" dirty="0">
                <a:solidFill>
                  <a:schemeClr val="accent1"/>
                </a:solidFill>
              </a:rPr>
              <a:t>approximately</a:t>
            </a:r>
            <a:r>
              <a:rPr lang="en-US" dirty="0">
                <a:solidFill>
                  <a:schemeClr val="accent3"/>
                </a:solidFill>
              </a:rPr>
              <a:t> maintained for the strategy</a:t>
            </a:r>
          </a:p>
          <a:p>
            <a:pPr marL="285750" indent="-285750">
              <a:spcBef>
                <a:spcPts val="600"/>
              </a:spcBef>
              <a:buFont typeface="Arial" panose="020B0604020202020204" pitchFamily="34" charset="0"/>
              <a:buChar char="•"/>
            </a:pPr>
            <a:r>
              <a:rPr lang="en-US" dirty="0">
                <a:solidFill>
                  <a:schemeClr val="accent3"/>
                </a:solidFill>
              </a:rPr>
              <a:t>Where within adviser’s tolerance for matching risk profile could proceed</a:t>
            </a:r>
          </a:p>
        </p:txBody>
      </p:sp>
      <p:sp>
        <p:nvSpPr>
          <p:cNvPr id="7" name="Title 6">
            <a:extLst>
              <a:ext uri="{FF2B5EF4-FFF2-40B4-BE49-F238E27FC236}">
                <a16:creationId xmlns:a16="http://schemas.microsoft.com/office/drawing/2014/main" id="{7AEA38C3-BE67-EDAF-4BCF-1352CF52C8F7}"/>
              </a:ext>
            </a:extLst>
          </p:cNvPr>
          <p:cNvSpPr>
            <a:spLocks noGrp="1"/>
          </p:cNvSpPr>
          <p:nvPr>
            <p:ph type="title"/>
          </p:nvPr>
        </p:nvSpPr>
        <p:spPr/>
        <p:txBody>
          <a:bodyPr/>
          <a:lstStyle/>
          <a:p>
            <a:r>
              <a:rPr lang="en-US" dirty="0"/>
              <a:t>Case study: Jennifer portfolio construction</a:t>
            </a:r>
            <a:br>
              <a:rPr lang="en-AU" dirty="0"/>
            </a:br>
            <a:endParaRPr lang="en-AU" dirty="0"/>
          </a:p>
        </p:txBody>
      </p:sp>
      <p:sp>
        <p:nvSpPr>
          <p:cNvPr id="13" name="Rectangle 12">
            <a:extLst>
              <a:ext uri="{FF2B5EF4-FFF2-40B4-BE49-F238E27FC236}">
                <a16:creationId xmlns:a16="http://schemas.microsoft.com/office/drawing/2014/main" id="{47D4B85B-307B-C607-761A-B2D9BF21B9DD}"/>
              </a:ext>
            </a:extLst>
          </p:cNvPr>
          <p:cNvSpPr/>
          <p:nvPr/>
        </p:nvSpPr>
        <p:spPr>
          <a:xfrm>
            <a:off x="8941981" y="1"/>
            <a:ext cx="3250018" cy="25943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descr="Elderly woman looking out a window">
            <a:extLst>
              <a:ext uri="{FF2B5EF4-FFF2-40B4-BE49-F238E27FC236}">
                <a16:creationId xmlns:a16="http://schemas.microsoft.com/office/drawing/2014/main" id="{BD0BAA04-0F79-86C3-BB30-60988C99BC2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058940" y="1"/>
            <a:ext cx="3133060" cy="2489698"/>
          </a:xfrm>
          <a:prstGeom prst="rect">
            <a:avLst/>
          </a:prstGeom>
        </p:spPr>
      </p:pic>
    </p:spTree>
    <p:extLst>
      <p:ext uri="{BB962C8B-B14F-4D97-AF65-F5344CB8AC3E}">
        <p14:creationId xmlns:p14="http://schemas.microsoft.com/office/powerpoint/2010/main" val="1998308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58B220E5-0B40-6E8D-3B14-FE1B011344DA}"/>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44ED42F8-F52E-19AC-7B04-777AD593F8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4669535" y="0"/>
            <a:ext cx="752246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5E346F-1E47-98D4-735B-CD5BD9295989}"/>
              </a:ext>
            </a:extLst>
          </p:cNvPr>
          <p:cNvSpPr>
            <a:spLocks noGrp="1"/>
          </p:cNvSpPr>
          <p:nvPr>
            <p:ph type="title"/>
          </p:nvPr>
        </p:nvSpPr>
        <p:spPr/>
        <p:txBody>
          <a:bodyPr/>
          <a:lstStyle/>
          <a:p>
            <a:r>
              <a:rPr lang="en-US" dirty="0"/>
              <a:t>Modelling</a:t>
            </a:r>
          </a:p>
        </p:txBody>
      </p:sp>
      <p:sp>
        <p:nvSpPr>
          <p:cNvPr id="4" name="Footer Placeholder 4">
            <a:extLst>
              <a:ext uri="{FF2B5EF4-FFF2-40B4-BE49-F238E27FC236}">
                <a16:creationId xmlns:a16="http://schemas.microsoft.com/office/drawing/2014/main" id="{554F3B84-CEDF-3CF2-7BC0-D79A9B86EBF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
        <p:nvSpPr>
          <p:cNvPr id="3" name="Rectangle 2">
            <a:extLst>
              <a:ext uri="{FF2B5EF4-FFF2-40B4-BE49-F238E27FC236}">
                <a16:creationId xmlns:a16="http://schemas.microsoft.com/office/drawing/2014/main" id="{43462136-862B-81C9-CF4E-755247139023}"/>
              </a:ext>
            </a:extLst>
          </p:cNvPr>
          <p:cNvSpPr/>
          <p:nvPr/>
        </p:nvSpPr>
        <p:spPr>
          <a:xfrm>
            <a:off x="4645152" y="0"/>
            <a:ext cx="121921" cy="68712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12244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8292B-C02D-FC23-0391-4EFAAE6A1F91}"/>
              </a:ext>
            </a:extLst>
          </p:cNvPr>
          <p:cNvSpPr>
            <a:spLocks noGrp="1"/>
          </p:cNvSpPr>
          <p:nvPr>
            <p:ph type="title"/>
          </p:nvPr>
        </p:nvSpPr>
        <p:spPr>
          <a:xfrm>
            <a:off x="326848" y="288389"/>
            <a:ext cx="7754833" cy="1232435"/>
          </a:xfrm>
        </p:spPr>
        <p:txBody>
          <a:bodyPr/>
          <a:lstStyle/>
          <a:p>
            <a:r>
              <a:rPr lang="en-US" dirty="0"/>
              <a:t>Retirement advice &amp; lifetime income products</a:t>
            </a:r>
            <a:endParaRPr lang="en-AU" dirty="0"/>
          </a:p>
        </p:txBody>
      </p:sp>
      <p:sp>
        <p:nvSpPr>
          <p:cNvPr id="4" name="Slide Number Placeholder 3">
            <a:extLst>
              <a:ext uri="{FF2B5EF4-FFF2-40B4-BE49-F238E27FC236}">
                <a16:creationId xmlns:a16="http://schemas.microsoft.com/office/drawing/2014/main" id="{80954404-2252-A370-E93D-B8EEF1AC652D}"/>
              </a:ext>
            </a:extLst>
          </p:cNvPr>
          <p:cNvSpPr>
            <a:spLocks noGrp="1"/>
          </p:cNvSpPr>
          <p:nvPr>
            <p:ph type="sldNum" sz="quarter" idx="12"/>
          </p:nvPr>
        </p:nvSpPr>
        <p:spPr/>
        <p:txBody>
          <a:bodyPr/>
          <a:lstStyle/>
          <a:p>
            <a:fld id="{741AFF56-1126-4107-9C02-BC0EFBF16431}" type="slidenum">
              <a:rPr lang="en-GB" smtClean="0"/>
              <a:pPr/>
              <a:t>4</a:t>
            </a:fld>
            <a:endParaRPr lang="en-GB" dirty="0"/>
          </a:p>
        </p:txBody>
      </p:sp>
      <p:graphicFrame>
        <p:nvGraphicFramePr>
          <p:cNvPr id="6" name="Content Placeholder 5">
            <a:extLst>
              <a:ext uri="{FF2B5EF4-FFF2-40B4-BE49-F238E27FC236}">
                <a16:creationId xmlns:a16="http://schemas.microsoft.com/office/drawing/2014/main" id="{6D3704F7-6420-7606-C035-2B0A5D5FC68E}"/>
              </a:ext>
            </a:extLst>
          </p:cNvPr>
          <p:cNvGraphicFramePr>
            <a:graphicFrameLocks noGrp="1"/>
          </p:cNvGraphicFramePr>
          <p:nvPr>
            <p:ph sz="quarter" idx="13"/>
            <p:extLst>
              <p:ext uri="{D42A27DB-BD31-4B8C-83A1-F6EECF244321}">
                <p14:modId xmlns:p14="http://schemas.microsoft.com/office/powerpoint/2010/main" val="4036569258"/>
              </p:ext>
            </p:extLst>
          </p:nvPr>
        </p:nvGraphicFramePr>
        <p:xfrm>
          <a:off x="1" y="1331259"/>
          <a:ext cx="12192000" cy="52171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0047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392F8-C73B-382E-CD9D-7C2F713D4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9DD03A-20DC-6BED-8CD1-F54D18CFB8FE}"/>
              </a:ext>
            </a:extLst>
          </p:cNvPr>
          <p:cNvSpPr>
            <a:spLocks noGrp="1"/>
          </p:cNvSpPr>
          <p:nvPr>
            <p:ph type="title"/>
          </p:nvPr>
        </p:nvSpPr>
        <p:spPr>
          <a:xfrm>
            <a:off x="326849" y="300915"/>
            <a:ext cx="6499253" cy="1232435"/>
          </a:xfrm>
        </p:spPr>
        <p:txBody>
          <a:bodyPr/>
          <a:lstStyle/>
          <a:p>
            <a:r>
              <a:rPr lang="en-US" sz="2800" dirty="0"/>
              <a:t>Retirement income modelling</a:t>
            </a:r>
            <a:endParaRPr lang="en-AU" sz="2800" dirty="0"/>
          </a:p>
        </p:txBody>
      </p:sp>
      <p:sp>
        <p:nvSpPr>
          <p:cNvPr id="4" name="Slide Number Placeholder 3">
            <a:extLst>
              <a:ext uri="{FF2B5EF4-FFF2-40B4-BE49-F238E27FC236}">
                <a16:creationId xmlns:a16="http://schemas.microsoft.com/office/drawing/2014/main" id="{0AE62A04-8736-2571-4B5D-3D23EAC3E24B}"/>
              </a:ext>
            </a:extLst>
          </p:cNvPr>
          <p:cNvSpPr>
            <a:spLocks noGrp="1"/>
          </p:cNvSpPr>
          <p:nvPr>
            <p:ph type="sldNum" sz="quarter" idx="12"/>
          </p:nvPr>
        </p:nvSpPr>
        <p:spPr/>
        <p:txBody>
          <a:bodyPr/>
          <a:lstStyle/>
          <a:p>
            <a:fld id="{741AFF56-1126-4107-9C02-BC0EFBF16431}" type="slidenum">
              <a:rPr lang="en-GB" smtClean="0"/>
              <a:pPr/>
              <a:t>40</a:t>
            </a:fld>
            <a:endParaRPr lang="en-GB" dirty="0"/>
          </a:p>
        </p:txBody>
      </p:sp>
      <p:sp>
        <p:nvSpPr>
          <p:cNvPr id="5" name="Content Placeholder 4">
            <a:extLst>
              <a:ext uri="{FF2B5EF4-FFF2-40B4-BE49-F238E27FC236}">
                <a16:creationId xmlns:a16="http://schemas.microsoft.com/office/drawing/2014/main" id="{7FBB2F2A-2CAC-FF97-C0A9-AB3AD04FACDF}"/>
              </a:ext>
            </a:extLst>
          </p:cNvPr>
          <p:cNvSpPr>
            <a:spLocks noGrp="1"/>
          </p:cNvSpPr>
          <p:nvPr>
            <p:ph sz="quarter" idx="13"/>
          </p:nvPr>
        </p:nvSpPr>
        <p:spPr/>
        <p:txBody>
          <a:bodyPr/>
          <a:lstStyle/>
          <a:p>
            <a:pPr marL="285750" indent="-285750">
              <a:buFont typeface="Arial" panose="020B0604020202020204" pitchFamily="34" charset="0"/>
              <a:buChar char="•"/>
            </a:pPr>
            <a:r>
              <a:rPr lang="en-AU" sz="1800" dirty="0"/>
              <a:t>Actuaries provide guidance on retirement modelling principles</a:t>
            </a:r>
          </a:p>
          <a:p>
            <a:pPr marL="285750" indent="-285750">
              <a:buFont typeface="Arial" panose="020B0604020202020204" pitchFamily="34" charset="0"/>
              <a:buChar char="•"/>
            </a:pPr>
            <a:r>
              <a:rPr lang="en-AU" sz="1800" dirty="0"/>
              <a:t>To effectively test and compare retirement strategies</a:t>
            </a:r>
          </a:p>
          <a:p>
            <a:pPr marL="641350" lvl="2" indent="-285750"/>
            <a:r>
              <a:rPr lang="en-AU" sz="1800" dirty="0"/>
              <a:t>Stochastic modelling to allow for risk</a:t>
            </a:r>
          </a:p>
          <a:p>
            <a:pPr marL="641350" lvl="2" indent="-285750"/>
            <a:r>
              <a:rPr lang="en-AU" sz="1800" dirty="0"/>
              <a:t>Age Pension entitlements</a:t>
            </a:r>
          </a:p>
          <a:p>
            <a:pPr marL="641350" lvl="2" indent="-285750"/>
            <a:r>
              <a:rPr lang="en-AU" sz="1800" dirty="0"/>
              <a:t>Accurately model lifetime income streams</a:t>
            </a:r>
          </a:p>
          <a:p>
            <a:pPr marL="641350" lvl="2" indent="-285750"/>
            <a:endParaRPr lang="en-AU" sz="1800" dirty="0"/>
          </a:p>
          <a:p>
            <a:pPr marL="290512" lvl="1" indent="-285750">
              <a:buFont typeface="Arial" panose="020B0604020202020204" pitchFamily="34" charset="0"/>
              <a:buChar char="•"/>
            </a:pPr>
            <a:r>
              <a:rPr lang="en-US" sz="1800" dirty="0"/>
              <a:t>Deterministic outputs useful for explaining a strategy to a client</a:t>
            </a:r>
          </a:p>
          <a:p>
            <a:pPr marL="641350" lvl="2" indent="-285750"/>
            <a:endParaRPr lang="en-AU" sz="1800" dirty="0"/>
          </a:p>
          <a:p>
            <a:pPr marL="290512" lvl="1" indent="-285750">
              <a:buFont typeface="Arial" panose="020B0604020202020204" pitchFamily="34" charset="0"/>
              <a:buChar char="•"/>
            </a:pPr>
            <a:r>
              <a:rPr lang="en-AU" sz="1800" dirty="0"/>
              <a:t>Advice Technology could aid advisers through integrated modelling  </a:t>
            </a:r>
          </a:p>
          <a:p>
            <a:pPr marL="641350" lvl="2" indent="-285750"/>
            <a:r>
              <a:rPr lang="en-AU" sz="1800" dirty="0"/>
              <a:t>Feed strategies into modelling to remove double entry of data</a:t>
            </a:r>
          </a:p>
          <a:p>
            <a:pPr marL="641350" lvl="2" indent="-285750"/>
            <a:r>
              <a:rPr lang="en-AU" sz="1800" dirty="0"/>
              <a:t>Informative and engaging outputs for informed decision making</a:t>
            </a:r>
          </a:p>
          <a:p>
            <a:pPr marL="641350" lvl="2" indent="-285750"/>
            <a:r>
              <a:rPr lang="en-AU" sz="1800" dirty="0"/>
              <a:t>Option for adviser to select results to include in the </a:t>
            </a:r>
            <a:r>
              <a:rPr lang="en-AU" sz="1800" dirty="0" err="1"/>
              <a:t>SoA</a:t>
            </a:r>
            <a:endParaRPr lang="en-AU" sz="1800" dirty="0"/>
          </a:p>
        </p:txBody>
      </p:sp>
      <p:graphicFrame>
        <p:nvGraphicFramePr>
          <p:cNvPr id="7" name="Diagram 6">
            <a:extLst>
              <a:ext uri="{FF2B5EF4-FFF2-40B4-BE49-F238E27FC236}">
                <a16:creationId xmlns:a16="http://schemas.microsoft.com/office/drawing/2014/main" id="{20BFAE30-EB10-9E1C-B9C7-E84E763F0359}"/>
              </a:ext>
            </a:extLst>
          </p:cNvPr>
          <p:cNvGraphicFramePr/>
          <p:nvPr>
            <p:extLst>
              <p:ext uri="{D42A27DB-BD31-4B8C-83A1-F6EECF244321}">
                <p14:modId xmlns:p14="http://schemas.microsoft.com/office/powerpoint/2010/main" val="3690698951"/>
              </p:ext>
            </p:extLst>
          </p:nvPr>
        </p:nvGraphicFramePr>
        <p:xfrm>
          <a:off x="7277204" y="1851309"/>
          <a:ext cx="4506438" cy="3371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86896E22-FD5F-188A-0BB0-A51D819963C4}"/>
              </a:ext>
            </a:extLst>
          </p:cNvPr>
          <p:cNvSpPr txBox="1"/>
          <p:nvPr/>
        </p:nvSpPr>
        <p:spPr>
          <a:xfrm>
            <a:off x="7323097" y="1481977"/>
            <a:ext cx="4414652" cy="369332"/>
          </a:xfrm>
          <a:prstGeom prst="rect">
            <a:avLst/>
          </a:prstGeom>
          <a:noFill/>
        </p:spPr>
        <p:txBody>
          <a:bodyPr wrap="square">
            <a:spAutoFit/>
          </a:bodyPr>
          <a:lstStyle/>
          <a:p>
            <a:pPr algn="ctr"/>
            <a:r>
              <a:rPr lang="en-AU" sz="1800" dirty="0">
                <a:solidFill>
                  <a:schemeClr val="accent3"/>
                </a:solidFill>
              </a:rPr>
              <a:t>U</a:t>
            </a:r>
            <a:r>
              <a:rPr lang="en-AU" dirty="0">
                <a:solidFill>
                  <a:schemeClr val="accent3"/>
                </a:solidFill>
              </a:rPr>
              <a:t>nderstand strategy </a:t>
            </a:r>
            <a:r>
              <a:rPr lang="en-AU" sz="1800" dirty="0">
                <a:solidFill>
                  <a:schemeClr val="accent3"/>
                </a:solidFill>
              </a:rPr>
              <a:t>trade-offs</a:t>
            </a:r>
          </a:p>
        </p:txBody>
      </p:sp>
    </p:spTree>
    <p:extLst>
      <p:ext uri="{BB962C8B-B14F-4D97-AF65-F5344CB8AC3E}">
        <p14:creationId xmlns:p14="http://schemas.microsoft.com/office/powerpoint/2010/main" val="2251471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1807C-CFC3-644E-2454-3ACD6CE5E7FA}"/>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66D26A40-52A5-7A9B-1092-2A7F02E3ED7A}"/>
              </a:ext>
            </a:extLst>
          </p:cNvPr>
          <p:cNvSpPr/>
          <p:nvPr/>
        </p:nvSpPr>
        <p:spPr>
          <a:xfrm>
            <a:off x="520995" y="5341225"/>
            <a:ext cx="10946582" cy="131477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FCC37616-037A-F4BE-33F4-83A6EF4941CC}"/>
              </a:ext>
            </a:extLst>
          </p:cNvPr>
          <p:cNvSpPr>
            <a:spLocks noGrp="1"/>
          </p:cNvSpPr>
          <p:nvPr>
            <p:ph type="title"/>
          </p:nvPr>
        </p:nvSpPr>
        <p:spPr>
          <a:xfrm>
            <a:off x="326849" y="300915"/>
            <a:ext cx="6499253" cy="1232435"/>
          </a:xfrm>
        </p:spPr>
        <p:txBody>
          <a:bodyPr/>
          <a:lstStyle/>
          <a:p>
            <a:r>
              <a:rPr lang="en-US" sz="2800" dirty="0"/>
              <a:t>Importance of stochastic modelling for retirement</a:t>
            </a:r>
            <a:endParaRPr lang="en-AU" sz="2800" dirty="0"/>
          </a:p>
        </p:txBody>
      </p:sp>
      <p:sp>
        <p:nvSpPr>
          <p:cNvPr id="4" name="Slide Number Placeholder 3">
            <a:extLst>
              <a:ext uri="{FF2B5EF4-FFF2-40B4-BE49-F238E27FC236}">
                <a16:creationId xmlns:a16="http://schemas.microsoft.com/office/drawing/2014/main" id="{11097EE1-807E-661D-73B9-578400F2182A}"/>
              </a:ext>
            </a:extLst>
          </p:cNvPr>
          <p:cNvSpPr>
            <a:spLocks noGrp="1"/>
          </p:cNvSpPr>
          <p:nvPr>
            <p:ph type="sldNum" sz="quarter" idx="12"/>
          </p:nvPr>
        </p:nvSpPr>
        <p:spPr/>
        <p:txBody>
          <a:bodyPr/>
          <a:lstStyle/>
          <a:p>
            <a:fld id="{741AFF56-1126-4107-9C02-BC0EFBF16431}" type="slidenum">
              <a:rPr lang="en-GB" smtClean="0"/>
              <a:pPr/>
              <a:t>41</a:t>
            </a:fld>
            <a:endParaRPr lang="en-GB" dirty="0"/>
          </a:p>
        </p:txBody>
      </p:sp>
      <p:sp>
        <p:nvSpPr>
          <p:cNvPr id="5" name="Content Placeholder 4">
            <a:extLst>
              <a:ext uri="{FF2B5EF4-FFF2-40B4-BE49-F238E27FC236}">
                <a16:creationId xmlns:a16="http://schemas.microsoft.com/office/drawing/2014/main" id="{2635E239-B2E9-07DE-0655-968E651DF176}"/>
              </a:ext>
            </a:extLst>
          </p:cNvPr>
          <p:cNvSpPr>
            <a:spLocks noGrp="1"/>
          </p:cNvSpPr>
          <p:nvPr>
            <p:ph sz="quarter" idx="13"/>
          </p:nvPr>
        </p:nvSpPr>
        <p:spPr>
          <a:xfrm>
            <a:off x="352426" y="1520824"/>
            <a:ext cx="11115152" cy="5027613"/>
          </a:xfrm>
        </p:spPr>
        <p:txBody>
          <a:bodyPr/>
          <a:lstStyle/>
          <a:p>
            <a:pPr marL="290512" lvl="1" indent="-285750">
              <a:buFont typeface="Arial" panose="020B0604020202020204" pitchFamily="34" charset="0"/>
              <a:buChar char="•"/>
            </a:pPr>
            <a:r>
              <a:rPr lang="en-GB" sz="1800" dirty="0"/>
              <a:t>Future outcomes are not ‘risky’ if know about them and can plan with </a:t>
            </a:r>
            <a:br>
              <a:rPr lang="en-GB" sz="1800" dirty="0"/>
            </a:br>
            <a:r>
              <a:rPr lang="en-GB" sz="1800" dirty="0"/>
              <a:t>certainty, even if they are bad</a:t>
            </a:r>
          </a:p>
          <a:p>
            <a:pPr marL="641350" lvl="2" indent="-285750">
              <a:spcBef>
                <a:spcPts val="600"/>
              </a:spcBef>
            </a:pPr>
            <a:r>
              <a:rPr lang="en-GB" sz="1800" dirty="0"/>
              <a:t>Most future outcomes are uncertain and difficult to plan for</a:t>
            </a:r>
          </a:p>
          <a:p>
            <a:pPr marL="641350" lvl="2" indent="-285750"/>
            <a:r>
              <a:rPr lang="en-GB" sz="1800" dirty="0"/>
              <a:t>Market risk, inflation risk, longevity risk</a:t>
            </a:r>
          </a:p>
          <a:p>
            <a:pPr marL="290512" lvl="1" indent="-285750">
              <a:spcBef>
                <a:spcPts val="1200"/>
              </a:spcBef>
              <a:buFont typeface="Arial" panose="020B0604020202020204" pitchFamily="34" charset="0"/>
              <a:buChar char="•"/>
            </a:pPr>
            <a:r>
              <a:rPr lang="en-AU" sz="1800" dirty="0"/>
              <a:t>Deterministic models assume a fixed return - only certainty is won’t </a:t>
            </a:r>
            <a:br>
              <a:rPr lang="en-AU" sz="1800" dirty="0"/>
            </a:br>
            <a:r>
              <a:rPr lang="en-AU" sz="1800" dirty="0"/>
              <a:t>achieve ‘8% return’ every year in retirement</a:t>
            </a:r>
          </a:p>
          <a:p>
            <a:pPr marL="285750" indent="-285750">
              <a:buFont typeface="Arial" panose="020B0604020202020204" pitchFamily="34" charset="0"/>
              <a:buChar char="•"/>
            </a:pPr>
            <a:r>
              <a:rPr lang="en-AU" sz="1800" dirty="0"/>
              <a:t>Educating advisers about sequencing risk identifies benefit of stochastic modelling for retirement advice</a:t>
            </a:r>
          </a:p>
          <a:p>
            <a:pPr marL="285750" indent="-285750">
              <a:spcBef>
                <a:spcPts val="1200"/>
              </a:spcBef>
              <a:buFont typeface="Arial" panose="020B0604020202020204" pitchFamily="34" charset="0"/>
              <a:buChar char="•"/>
            </a:pPr>
            <a:r>
              <a:rPr lang="en-AU" sz="1800" dirty="0"/>
              <a:t>Key measure of success of a retirement income strategy = sustainability of income for life</a:t>
            </a:r>
          </a:p>
          <a:p>
            <a:pPr marL="641350" lvl="2" indent="-285750"/>
            <a:r>
              <a:rPr lang="en-AU" sz="1800" dirty="0"/>
              <a:t>‘What can I afford to spend?’  ‘Will my income last for life?’   ‘Do I have enough?’</a:t>
            </a:r>
          </a:p>
          <a:p>
            <a:pPr marL="641350" lvl="2" indent="-285750"/>
            <a:r>
              <a:rPr lang="en-GB" sz="1800" dirty="0"/>
              <a:t>Focus on ‘likelihood’ of achieving goals for retirement</a:t>
            </a:r>
            <a:br>
              <a:rPr lang="en-GB" sz="1800" dirty="0"/>
            </a:br>
            <a:endParaRPr lang="en-GB" sz="1800" dirty="0"/>
          </a:p>
          <a:p>
            <a:pPr marL="1054100">
              <a:spcBef>
                <a:spcPts val="2400"/>
              </a:spcBef>
            </a:pPr>
            <a:r>
              <a:rPr lang="en-AU" sz="1800" dirty="0">
                <a:solidFill>
                  <a:schemeClr val="bg1"/>
                </a:solidFill>
              </a:rPr>
              <a:t>Stochastic assumptions key to avoid rubbish in / rubbish out</a:t>
            </a:r>
          </a:p>
          <a:p>
            <a:pPr marL="1697038" lvl="3" indent="-285750"/>
            <a:r>
              <a:rPr lang="en-AU" sz="1800" dirty="0">
                <a:solidFill>
                  <a:schemeClr val="bg1"/>
                </a:solidFill>
              </a:rPr>
              <a:t>Don’t rely on licensees or individual advisers to have knowledge to set and maintain assumptions </a:t>
            </a:r>
          </a:p>
          <a:p>
            <a:pPr marL="1697038" lvl="3" indent="-285750"/>
            <a:r>
              <a:rPr lang="en-AU" sz="1800" dirty="0">
                <a:solidFill>
                  <a:schemeClr val="bg1"/>
                </a:solidFill>
              </a:rPr>
              <a:t>A ‘real world’ model considers current economic environment and moves to equilibrium over time</a:t>
            </a:r>
          </a:p>
        </p:txBody>
      </p:sp>
      <p:pic>
        <p:nvPicPr>
          <p:cNvPr id="23" name="Graphic 22" descr="Warning with solid fill">
            <a:extLst>
              <a:ext uri="{FF2B5EF4-FFF2-40B4-BE49-F238E27FC236}">
                <a16:creationId xmlns:a16="http://schemas.microsoft.com/office/drawing/2014/main" id="{B8B11684-5782-098A-AE77-E1C09CA0BB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4422" y="5579642"/>
            <a:ext cx="914400" cy="914400"/>
          </a:xfrm>
          <a:prstGeom prst="rect">
            <a:avLst/>
          </a:prstGeom>
        </p:spPr>
      </p:pic>
      <p:pic>
        <p:nvPicPr>
          <p:cNvPr id="26" name="Picture 25" descr="Models of viruses on line graph">
            <a:extLst>
              <a:ext uri="{FF2B5EF4-FFF2-40B4-BE49-F238E27FC236}">
                <a16:creationId xmlns:a16="http://schemas.microsoft.com/office/drawing/2014/main" id="{705AC630-6D6C-1F6F-4AB6-C7F14BECFF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310628" y="0"/>
            <a:ext cx="4881372" cy="3323042"/>
          </a:xfrm>
          <a:prstGeom prst="rect">
            <a:avLst/>
          </a:prstGeom>
        </p:spPr>
      </p:pic>
    </p:spTree>
    <p:extLst>
      <p:ext uri="{BB962C8B-B14F-4D97-AF65-F5344CB8AC3E}">
        <p14:creationId xmlns:p14="http://schemas.microsoft.com/office/powerpoint/2010/main" val="71040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C2273-53D2-AB55-835A-CFBB24B0D18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73003C4-9D24-EECF-541A-D855BF538D9C}"/>
              </a:ext>
            </a:extLst>
          </p:cNvPr>
          <p:cNvSpPr/>
          <p:nvPr/>
        </p:nvSpPr>
        <p:spPr>
          <a:xfrm>
            <a:off x="8410353" y="1"/>
            <a:ext cx="3781646" cy="3009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C44075A-BBBC-EF10-A356-80E73AA8FE75}"/>
              </a:ext>
            </a:extLst>
          </p:cNvPr>
          <p:cNvSpPr>
            <a:spLocks noGrp="1"/>
          </p:cNvSpPr>
          <p:nvPr>
            <p:ph type="title"/>
          </p:nvPr>
        </p:nvSpPr>
        <p:spPr>
          <a:xfrm>
            <a:off x="326849" y="288389"/>
            <a:ext cx="6477988" cy="1232435"/>
          </a:xfrm>
        </p:spPr>
        <p:txBody>
          <a:bodyPr/>
          <a:lstStyle/>
          <a:p>
            <a:r>
              <a:rPr lang="en-US" dirty="0"/>
              <a:t>Case study: Tim and Shelly modelling</a:t>
            </a:r>
            <a:endParaRPr lang="en-AU" dirty="0"/>
          </a:p>
        </p:txBody>
      </p:sp>
      <p:sp>
        <p:nvSpPr>
          <p:cNvPr id="5" name="Content Placeholder 4">
            <a:extLst>
              <a:ext uri="{FF2B5EF4-FFF2-40B4-BE49-F238E27FC236}">
                <a16:creationId xmlns:a16="http://schemas.microsoft.com/office/drawing/2014/main" id="{3EAF4945-8DCF-D890-E960-646B3DE2B74E}"/>
              </a:ext>
            </a:extLst>
          </p:cNvPr>
          <p:cNvSpPr>
            <a:spLocks noGrp="1"/>
          </p:cNvSpPr>
          <p:nvPr>
            <p:ph idx="1"/>
          </p:nvPr>
        </p:nvSpPr>
        <p:spPr>
          <a:xfrm>
            <a:off x="352424" y="1493113"/>
            <a:ext cx="11268962" cy="4351338"/>
          </a:xfrm>
        </p:spPr>
        <p:txBody>
          <a:bodyPr numCol="1"/>
          <a:lstStyle/>
          <a:p>
            <a:pPr marL="285750" indent="-285750">
              <a:spcBef>
                <a:spcPts val="0"/>
              </a:spcBef>
              <a:spcAft>
                <a:spcPts val="300"/>
              </a:spcAft>
              <a:buFont typeface="Arial" panose="020B0604020202020204" pitchFamily="34" charset="0"/>
              <a:buChar char="•"/>
            </a:pPr>
            <a:r>
              <a:rPr lang="en-AU" sz="1800" dirty="0"/>
              <a:t>Male aged 67 $350k in ABP and Female aged 69 $250k in ABP</a:t>
            </a:r>
          </a:p>
          <a:p>
            <a:pPr marL="285750" indent="-285750">
              <a:spcBef>
                <a:spcPts val="0"/>
              </a:spcBef>
              <a:spcAft>
                <a:spcPts val="0"/>
              </a:spcAft>
              <a:buFont typeface="Arial" panose="020B0604020202020204" pitchFamily="34" charset="0"/>
              <a:buChar char="•"/>
            </a:pPr>
            <a:endParaRPr lang="en-AU" sz="1800" dirty="0"/>
          </a:p>
          <a:p>
            <a:pPr marL="285750" indent="-285750">
              <a:spcBef>
                <a:spcPts val="0"/>
              </a:spcBef>
              <a:buFont typeface="Arial" panose="020B0604020202020204" pitchFamily="34" charset="0"/>
              <a:buChar char="•"/>
            </a:pPr>
            <a:r>
              <a:rPr lang="en-AU" sz="1800" dirty="0"/>
              <a:t>Two strategies being considered:</a:t>
            </a:r>
          </a:p>
          <a:p>
            <a:pPr marL="698500" lvl="2" indent="-342900">
              <a:buFont typeface="+mj-lt"/>
              <a:buAutoNum type="alphaUcPeriod"/>
            </a:pPr>
            <a:r>
              <a:rPr lang="en-AU" sz="1800" dirty="0"/>
              <a:t>Keep existing ABP strategy</a:t>
            </a:r>
          </a:p>
          <a:p>
            <a:pPr marL="698500" lvl="2" indent="-342900">
              <a:buFont typeface="+mj-lt"/>
              <a:buAutoNum type="alphaUcPeriod"/>
            </a:pPr>
            <a:r>
              <a:rPr lang="en-AU" sz="1800" dirty="0"/>
              <a:t>Invest 30% each from super monies into Product C, an investment linked </a:t>
            </a:r>
            <a:br>
              <a:rPr lang="en-AU" sz="1800" dirty="0"/>
            </a:br>
            <a:r>
              <a:rPr lang="en-AU" sz="1800" dirty="0"/>
              <a:t>lifetime income product</a:t>
            </a:r>
          </a:p>
          <a:p>
            <a:pPr marL="698500" lvl="2" indent="-342900">
              <a:buFont typeface="+mj-lt"/>
              <a:buAutoNum type="alphaUcPeriod"/>
            </a:pPr>
            <a:endParaRPr lang="en-AU" sz="1800" dirty="0"/>
          </a:p>
          <a:p>
            <a:pPr marL="347662" lvl="1" indent="-342900">
              <a:buFont typeface="Arial" panose="020B0604020202020204" pitchFamily="34" charset="0"/>
              <a:buChar char="•"/>
            </a:pPr>
            <a:r>
              <a:rPr lang="en-AU" sz="1800" dirty="0"/>
              <a:t>Using the retirement advice workflow adviser has established:</a:t>
            </a:r>
          </a:p>
          <a:p>
            <a:pPr marL="698500" lvl="2" indent="-342900">
              <a:spcBef>
                <a:spcPts val="600"/>
              </a:spcBef>
              <a:buFont typeface="Wingdings" panose="05000000000000000000" pitchFamily="2" charset="2"/>
              <a:buChar char="ü"/>
            </a:pPr>
            <a:r>
              <a:rPr lang="en-AU" sz="1800" dirty="0"/>
              <a:t>Target retirement planning horizon of 29 years</a:t>
            </a:r>
          </a:p>
          <a:p>
            <a:pPr marL="698500" lvl="2" indent="-342900">
              <a:buFont typeface="Wingdings" panose="05000000000000000000" pitchFamily="2" charset="2"/>
              <a:buChar char="ü"/>
            </a:pPr>
            <a:r>
              <a:rPr lang="en-AU" sz="1800" dirty="0"/>
              <a:t>Selected lifetime product options (immediate pmts, index pmts with 50% growth returns, max CAS, no reversion)</a:t>
            </a:r>
          </a:p>
          <a:p>
            <a:pPr marL="698500" lvl="2" indent="-342900">
              <a:buFont typeface="Wingdings" panose="05000000000000000000" pitchFamily="2" charset="2"/>
              <a:buChar char="ü"/>
            </a:pPr>
            <a:r>
              <a:rPr lang="en-AU" sz="1800" dirty="0"/>
              <a:t>Strategy B portfolio constructed by investing 30% in Product C and 70% in ABP invested 50% growth</a:t>
            </a:r>
          </a:p>
        </p:txBody>
      </p:sp>
      <p:sp>
        <p:nvSpPr>
          <p:cNvPr id="4" name="Slide Number Placeholder 3">
            <a:extLst>
              <a:ext uri="{FF2B5EF4-FFF2-40B4-BE49-F238E27FC236}">
                <a16:creationId xmlns:a16="http://schemas.microsoft.com/office/drawing/2014/main" id="{5CD63168-E751-C433-3B87-BB9C42C9C78D}"/>
              </a:ext>
            </a:extLst>
          </p:cNvPr>
          <p:cNvSpPr>
            <a:spLocks noGrp="1"/>
          </p:cNvSpPr>
          <p:nvPr>
            <p:ph type="sldNum" sz="quarter" idx="12"/>
          </p:nvPr>
        </p:nvSpPr>
        <p:spPr/>
        <p:txBody>
          <a:bodyPr/>
          <a:lstStyle/>
          <a:p>
            <a:fld id="{741AFF56-1126-4107-9C02-BC0EFBF16431}" type="slidenum">
              <a:rPr lang="en-GB" smtClean="0">
                <a:solidFill>
                  <a:schemeClr val="accent3"/>
                </a:solidFill>
              </a:rPr>
              <a:pPr/>
              <a:t>42</a:t>
            </a:fld>
            <a:endParaRPr lang="en-GB" dirty="0">
              <a:solidFill>
                <a:schemeClr val="accent3"/>
              </a:solidFill>
            </a:endParaRPr>
          </a:p>
        </p:txBody>
      </p:sp>
      <p:pic>
        <p:nvPicPr>
          <p:cNvPr id="14" name="Picture 13" descr="Happy elderly couple in green field">
            <a:extLst>
              <a:ext uri="{FF2B5EF4-FFF2-40B4-BE49-F238E27FC236}">
                <a16:creationId xmlns:a16="http://schemas.microsoft.com/office/drawing/2014/main" id="{EFE0E910-DCAA-62B0-6F27-062E9F33E6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522878" y="1"/>
            <a:ext cx="3669122" cy="2915682"/>
          </a:xfrm>
          <a:prstGeom prst="rect">
            <a:avLst/>
          </a:prstGeom>
        </p:spPr>
      </p:pic>
      <p:sp>
        <p:nvSpPr>
          <p:cNvPr id="7" name="TextBox 6">
            <a:extLst>
              <a:ext uri="{FF2B5EF4-FFF2-40B4-BE49-F238E27FC236}">
                <a16:creationId xmlns:a16="http://schemas.microsoft.com/office/drawing/2014/main" id="{FB8CCD75-5F07-F302-71D2-A8AB78D8FCF9}"/>
              </a:ext>
            </a:extLst>
          </p:cNvPr>
          <p:cNvSpPr txBox="1"/>
          <p:nvPr/>
        </p:nvSpPr>
        <p:spPr>
          <a:xfrm>
            <a:off x="1999788" y="6139190"/>
            <a:ext cx="9238826" cy="523220"/>
          </a:xfrm>
          <a:prstGeom prst="rect">
            <a:avLst/>
          </a:prstGeom>
          <a:noFill/>
        </p:spPr>
        <p:txBody>
          <a:bodyPr wrap="square">
            <a:spAutoFit/>
          </a:bodyPr>
          <a:lstStyle/>
          <a:p>
            <a:pPr>
              <a:spcBef>
                <a:spcPts val="0"/>
              </a:spcBef>
              <a:spcAft>
                <a:spcPts val="300"/>
              </a:spcAft>
            </a:pPr>
            <a:r>
              <a:rPr lang="en-AU" sz="1400" dirty="0"/>
              <a:t>Scenario assumptions: 50% growth super portfolios, $100k shares and cash outside super not being consumed, $30k personal assets, spending of $73,340 p.a. keeping pace with inflation</a:t>
            </a:r>
          </a:p>
        </p:txBody>
      </p:sp>
    </p:spTree>
    <p:extLst>
      <p:ext uri="{BB962C8B-B14F-4D97-AF65-F5344CB8AC3E}">
        <p14:creationId xmlns:p14="http://schemas.microsoft.com/office/powerpoint/2010/main" val="1517000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BB343-CA76-1DAB-FF0D-044B9D07984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D9FBEBB-6CF9-EB83-6E6C-E38F4886C46D}"/>
              </a:ext>
            </a:extLst>
          </p:cNvPr>
          <p:cNvSpPr/>
          <p:nvPr/>
        </p:nvSpPr>
        <p:spPr>
          <a:xfrm>
            <a:off x="223284" y="5844451"/>
            <a:ext cx="1658679" cy="10135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9C8647C4-313E-2FC7-CE0E-08A2ACA4CB2F}"/>
              </a:ext>
            </a:extLst>
          </p:cNvPr>
          <p:cNvSpPr/>
          <p:nvPr/>
        </p:nvSpPr>
        <p:spPr>
          <a:xfrm>
            <a:off x="8410353" y="1"/>
            <a:ext cx="3781646" cy="3009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D7F21825-FF63-1348-BDED-143E92A9CF9C}"/>
              </a:ext>
            </a:extLst>
          </p:cNvPr>
          <p:cNvSpPr>
            <a:spLocks noGrp="1"/>
          </p:cNvSpPr>
          <p:nvPr>
            <p:ph type="title"/>
          </p:nvPr>
        </p:nvSpPr>
        <p:spPr>
          <a:xfrm>
            <a:off x="326849" y="288389"/>
            <a:ext cx="6477988" cy="1232435"/>
          </a:xfrm>
        </p:spPr>
        <p:txBody>
          <a:bodyPr/>
          <a:lstStyle/>
          <a:p>
            <a:r>
              <a:rPr lang="en-US" dirty="0"/>
              <a:t>Case study: Tim and Shelly modelling</a:t>
            </a:r>
            <a:endParaRPr lang="en-AU" dirty="0"/>
          </a:p>
        </p:txBody>
      </p:sp>
      <p:sp>
        <p:nvSpPr>
          <p:cNvPr id="5" name="Content Placeholder 4">
            <a:extLst>
              <a:ext uri="{FF2B5EF4-FFF2-40B4-BE49-F238E27FC236}">
                <a16:creationId xmlns:a16="http://schemas.microsoft.com/office/drawing/2014/main" id="{BB5142FB-C034-172B-8AFE-BF96A5062D64}"/>
              </a:ext>
            </a:extLst>
          </p:cNvPr>
          <p:cNvSpPr>
            <a:spLocks noGrp="1"/>
          </p:cNvSpPr>
          <p:nvPr>
            <p:ph idx="1"/>
          </p:nvPr>
        </p:nvSpPr>
        <p:spPr>
          <a:xfrm>
            <a:off x="352424" y="1493113"/>
            <a:ext cx="10943105" cy="4351338"/>
          </a:xfrm>
        </p:spPr>
        <p:txBody>
          <a:bodyPr numCol="1"/>
          <a:lstStyle/>
          <a:p>
            <a:pPr marL="285750" indent="-285750">
              <a:spcBef>
                <a:spcPts val="0"/>
              </a:spcBef>
              <a:buFont typeface="Arial" panose="020B0604020202020204" pitchFamily="34" charset="0"/>
              <a:buChar char="•"/>
            </a:pPr>
            <a:r>
              <a:rPr lang="en-US" sz="1800" dirty="0"/>
              <a:t>Adviser could be provided with overview of Strategy B vs Strategy A to </a:t>
            </a:r>
            <a:br>
              <a:rPr lang="en-US" sz="1800" dirty="0"/>
            </a:br>
            <a:r>
              <a:rPr lang="en-US" sz="1800" dirty="0"/>
              <a:t>understand key trade-offs over retirement</a:t>
            </a:r>
          </a:p>
          <a:p>
            <a:pPr marL="285750" indent="-285750">
              <a:spcBef>
                <a:spcPts val="0"/>
              </a:spcBef>
              <a:buFont typeface="Arial" panose="020B0604020202020204" pitchFamily="34" charset="0"/>
              <a:buChar char="•"/>
            </a:pPr>
            <a:r>
              <a:rPr lang="en-US" sz="1800" dirty="0"/>
              <a:t>Strategy Score an overall indication of success by answering</a:t>
            </a:r>
            <a:br>
              <a:rPr lang="en-US" sz="1800" dirty="0"/>
            </a:br>
            <a:r>
              <a:rPr lang="en-US" sz="1800" dirty="0"/>
              <a:t>‘Can we afford to spend at our target lifestyle over retirement?’</a:t>
            </a:r>
          </a:p>
          <a:p>
            <a:pPr marL="285750" indent="-285750">
              <a:spcBef>
                <a:spcPts val="0"/>
              </a:spcBef>
              <a:buFont typeface="Arial" panose="020B0604020202020204" pitchFamily="34" charset="0"/>
              <a:buChar char="•"/>
            </a:pPr>
            <a:r>
              <a:rPr lang="en-US" sz="1800" dirty="0"/>
              <a:t>Summary table gives comparison of outcomes at different ages</a:t>
            </a:r>
          </a:p>
          <a:p>
            <a:pPr marL="641350" lvl="2" indent="-285750"/>
            <a:endParaRPr lang="en-AU" sz="1800" dirty="0"/>
          </a:p>
        </p:txBody>
      </p:sp>
      <p:sp>
        <p:nvSpPr>
          <p:cNvPr id="4" name="Slide Number Placeholder 3">
            <a:extLst>
              <a:ext uri="{FF2B5EF4-FFF2-40B4-BE49-F238E27FC236}">
                <a16:creationId xmlns:a16="http://schemas.microsoft.com/office/drawing/2014/main" id="{BAC04F9B-938E-2C76-B13E-0D9F2AD456AC}"/>
              </a:ext>
            </a:extLst>
          </p:cNvPr>
          <p:cNvSpPr>
            <a:spLocks noGrp="1"/>
          </p:cNvSpPr>
          <p:nvPr>
            <p:ph type="sldNum" sz="quarter" idx="12"/>
          </p:nvPr>
        </p:nvSpPr>
        <p:spPr/>
        <p:txBody>
          <a:bodyPr/>
          <a:lstStyle/>
          <a:p>
            <a:fld id="{741AFF56-1126-4107-9C02-BC0EFBF16431}" type="slidenum">
              <a:rPr lang="en-GB" smtClean="0">
                <a:solidFill>
                  <a:schemeClr val="accent3"/>
                </a:solidFill>
              </a:rPr>
              <a:pPr/>
              <a:t>43</a:t>
            </a:fld>
            <a:endParaRPr lang="en-GB" dirty="0">
              <a:solidFill>
                <a:schemeClr val="accent3"/>
              </a:solidFill>
            </a:endParaRPr>
          </a:p>
        </p:txBody>
      </p:sp>
      <p:pic>
        <p:nvPicPr>
          <p:cNvPr id="14" name="Picture 13" descr="Happy elderly couple in green field">
            <a:extLst>
              <a:ext uri="{FF2B5EF4-FFF2-40B4-BE49-F238E27FC236}">
                <a16:creationId xmlns:a16="http://schemas.microsoft.com/office/drawing/2014/main" id="{C5A7B1AE-D606-678A-4BB3-6F74318797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522878" y="1"/>
            <a:ext cx="3669122" cy="2915682"/>
          </a:xfrm>
          <a:prstGeom prst="rect">
            <a:avLst/>
          </a:prstGeom>
        </p:spPr>
      </p:pic>
      <p:pic>
        <p:nvPicPr>
          <p:cNvPr id="8" name="Picture 7">
            <a:extLst>
              <a:ext uri="{FF2B5EF4-FFF2-40B4-BE49-F238E27FC236}">
                <a16:creationId xmlns:a16="http://schemas.microsoft.com/office/drawing/2014/main" id="{56ABBD36-1757-ADAB-58A3-FF97AB719D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52424" y="3232300"/>
            <a:ext cx="11420475" cy="3087872"/>
          </a:xfrm>
          <a:prstGeom prst="rect">
            <a:avLst/>
          </a:prstGeom>
        </p:spPr>
      </p:pic>
    </p:spTree>
    <p:extLst>
      <p:ext uri="{BB962C8B-B14F-4D97-AF65-F5344CB8AC3E}">
        <p14:creationId xmlns:p14="http://schemas.microsoft.com/office/powerpoint/2010/main" val="2116367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FCDE8-6544-157A-2E88-9E66453574D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F347506-1C0D-AF43-F452-BCD233EDB9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76521" y="2900972"/>
            <a:ext cx="4698652" cy="2370738"/>
          </a:xfrm>
          <a:prstGeom prst="rect">
            <a:avLst/>
          </a:prstGeom>
        </p:spPr>
      </p:pic>
      <p:sp>
        <p:nvSpPr>
          <p:cNvPr id="15" name="Rectangle 14">
            <a:extLst>
              <a:ext uri="{FF2B5EF4-FFF2-40B4-BE49-F238E27FC236}">
                <a16:creationId xmlns:a16="http://schemas.microsoft.com/office/drawing/2014/main" id="{2652719B-453E-7A56-405A-DD574B472D5A}"/>
              </a:ext>
            </a:extLst>
          </p:cNvPr>
          <p:cNvSpPr/>
          <p:nvPr/>
        </p:nvSpPr>
        <p:spPr>
          <a:xfrm>
            <a:off x="8920715" y="1"/>
            <a:ext cx="3271283" cy="26224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0740309F-B909-0A3B-BD20-0E0A0635C29F}"/>
              </a:ext>
            </a:extLst>
          </p:cNvPr>
          <p:cNvSpPr>
            <a:spLocks noGrp="1"/>
          </p:cNvSpPr>
          <p:nvPr>
            <p:ph type="title"/>
          </p:nvPr>
        </p:nvSpPr>
        <p:spPr>
          <a:xfrm>
            <a:off x="326849" y="288389"/>
            <a:ext cx="6477988" cy="1232435"/>
          </a:xfrm>
        </p:spPr>
        <p:txBody>
          <a:bodyPr/>
          <a:lstStyle/>
          <a:p>
            <a:r>
              <a:rPr lang="en-US" dirty="0"/>
              <a:t>Case study: Tim and Shelly modelling</a:t>
            </a:r>
            <a:endParaRPr lang="en-AU" dirty="0"/>
          </a:p>
        </p:txBody>
      </p:sp>
      <p:sp>
        <p:nvSpPr>
          <p:cNvPr id="5" name="Content Placeholder 4">
            <a:extLst>
              <a:ext uri="{FF2B5EF4-FFF2-40B4-BE49-F238E27FC236}">
                <a16:creationId xmlns:a16="http://schemas.microsoft.com/office/drawing/2014/main" id="{8E37C25C-B03E-95C5-055E-FA02B413AC16}"/>
              </a:ext>
            </a:extLst>
          </p:cNvPr>
          <p:cNvSpPr>
            <a:spLocks noGrp="1"/>
          </p:cNvSpPr>
          <p:nvPr>
            <p:ph idx="1"/>
          </p:nvPr>
        </p:nvSpPr>
        <p:spPr>
          <a:xfrm>
            <a:off x="378943" y="1520824"/>
            <a:ext cx="10943105" cy="4351338"/>
          </a:xfrm>
        </p:spPr>
        <p:txBody>
          <a:bodyPr numCol="1"/>
          <a:lstStyle/>
          <a:p>
            <a:pPr marL="285750" indent="-285750">
              <a:spcBef>
                <a:spcPts val="0"/>
              </a:spcBef>
              <a:buFont typeface="Arial" panose="020B0604020202020204" pitchFamily="34" charset="0"/>
              <a:buChar char="•"/>
            </a:pPr>
            <a:r>
              <a:rPr lang="en-US" sz="1800" dirty="0"/>
              <a:t>Ideas for risk-based outputs from stochastic modelling</a:t>
            </a:r>
          </a:p>
          <a:p>
            <a:pPr marL="641350" lvl="2" indent="-285750"/>
            <a:endParaRPr lang="en-AU" sz="1800" dirty="0"/>
          </a:p>
        </p:txBody>
      </p:sp>
      <p:sp>
        <p:nvSpPr>
          <p:cNvPr id="4" name="Slide Number Placeholder 3">
            <a:extLst>
              <a:ext uri="{FF2B5EF4-FFF2-40B4-BE49-F238E27FC236}">
                <a16:creationId xmlns:a16="http://schemas.microsoft.com/office/drawing/2014/main" id="{3E9EF624-C162-D969-96C9-1D40B47C3A2E}"/>
              </a:ext>
            </a:extLst>
          </p:cNvPr>
          <p:cNvSpPr>
            <a:spLocks noGrp="1"/>
          </p:cNvSpPr>
          <p:nvPr>
            <p:ph type="sldNum" sz="quarter" idx="12"/>
          </p:nvPr>
        </p:nvSpPr>
        <p:spPr>
          <a:xfrm>
            <a:off x="333649" y="5657966"/>
            <a:ext cx="562822" cy="862261"/>
          </a:xfrm>
          <a:solidFill>
            <a:schemeClr val="bg1"/>
          </a:solidFill>
        </p:spPr>
        <p:txBody>
          <a:bodyPr/>
          <a:lstStyle/>
          <a:p>
            <a:fld id="{741AFF56-1126-4107-9C02-BC0EFBF16431}" type="slidenum">
              <a:rPr lang="en-GB" smtClean="0"/>
              <a:pPr/>
              <a:t>44</a:t>
            </a:fld>
            <a:endParaRPr lang="en-GB" dirty="0"/>
          </a:p>
        </p:txBody>
      </p:sp>
      <p:pic>
        <p:nvPicPr>
          <p:cNvPr id="14" name="Picture 13" descr="Happy elderly couple in green field">
            <a:extLst>
              <a:ext uri="{FF2B5EF4-FFF2-40B4-BE49-F238E27FC236}">
                <a16:creationId xmlns:a16="http://schemas.microsoft.com/office/drawing/2014/main" id="{AD32ABE9-E19D-E7E1-0E71-31C7CC92F4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9047674" y="1"/>
            <a:ext cx="3144325" cy="2498650"/>
          </a:xfrm>
          <a:prstGeom prst="rect">
            <a:avLst/>
          </a:prstGeom>
        </p:spPr>
      </p:pic>
      <p:pic>
        <p:nvPicPr>
          <p:cNvPr id="12" name="Picture 11">
            <a:extLst>
              <a:ext uri="{FF2B5EF4-FFF2-40B4-BE49-F238E27FC236}">
                <a16:creationId xmlns:a16="http://schemas.microsoft.com/office/drawing/2014/main" id="{22EAE94D-9624-985E-546A-EB0AA085C6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057282" y="2821514"/>
            <a:ext cx="5946875" cy="3553311"/>
          </a:xfrm>
          <a:prstGeom prst="rect">
            <a:avLst/>
          </a:prstGeom>
        </p:spPr>
      </p:pic>
      <p:sp>
        <p:nvSpPr>
          <p:cNvPr id="13" name="TextBox 12">
            <a:extLst>
              <a:ext uri="{FF2B5EF4-FFF2-40B4-BE49-F238E27FC236}">
                <a16:creationId xmlns:a16="http://schemas.microsoft.com/office/drawing/2014/main" id="{6EE616B6-D533-CCAA-BCC5-2004789BFB93}"/>
              </a:ext>
            </a:extLst>
          </p:cNvPr>
          <p:cNvSpPr txBox="1"/>
          <p:nvPr/>
        </p:nvSpPr>
        <p:spPr>
          <a:xfrm>
            <a:off x="6020605" y="2377752"/>
            <a:ext cx="2280111" cy="523220"/>
          </a:xfrm>
          <a:prstGeom prst="rect">
            <a:avLst/>
          </a:prstGeom>
          <a:noFill/>
        </p:spPr>
        <p:txBody>
          <a:bodyPr wrap="none" rtlCol="0">
            <a:spAutoFit/>
          </a:bodyPr>
          <a:lstStyle/>
          <a:p>
            <a:r>
              <a:rPr lang="en-US" sz="1400" b="1" dirty="0">
                <a:solidFill>
                  <a:schemeClr val="accent3"/>
                </a:solidFill>
              </a:rPr>
              <a:t>Estate value funnel of doubt</a:t>
            </a:r>
            <a:br>
              <a:rPr lang="en-US" sz="1400" b="1" dirty="0">
                <a:solidFill>
                  <a:schemeClr val="accent3"/>
                </a:solidFill>
              </a:rPr>
            </a:br>
            <a:r>
              <a:rPr lang="en-US" sz="1400" dirty="0">
                <a:solidFill>
                  <a:schemeClr val="accent3"/>
                </a:solidFill>
              </a:rPr>
              <a:t>ABP Only strategy</a:t>
            </a:r>
            <a:endParaRPr lang="en-AU" sz="1400" b="1" dirty="0">
              <a:solidFill>
                <a:schemeClr val="accent3"/>
              </a:solidFill>
            </a:endParaRPr>
          </a:p>
        </p:txBody>
      </p:sp>
      <p:pic>
        <p:nvPicPr>
          <p:cNvPr id="16" name="Picture 15">
            <a:extLst>
              <a:ext uri="{FF2B5EF4-FFF2-40B4-BE49-F238E27FC236}">
                <a16:creationId xmlns:a16="http://schemas.microsoft.com/office/drawing/2014/main" id="{B1712AE0-69BF-9831-1BF9-0CF24532B8B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391711" y="5228631"/>
            <a:ext cx="1655134" cy="967563"/>
          </a:xfrm>
          <a:prstGeom prst="rect">
            <a:avLst/>
          </a:prstGeom>
        </p:spPr>
      </p:pic>
      <p:sp>
        <p:nvSpPr>
          <p:cNvPr id="17" name="TextBox 16">
            <a:extLst>
              <a:ext uri="{FF2B5EF4-FFF2-40B4-BE49-F238E27FC236}">
                <a16:creationId xmlns:a16="http://schemas.microsoft.com/office/drawing/2014/main" id="{5FF1D8EB-8C21-27DF-A682-FB5F18CCD576}"/>
              </a:ext>
            </a:extLst>
          </p:cNvPr>
          <p:cNvSpPr txBox="1"/>
          <p:nvPr/>
        </p:nvSpPr>
        <p:spPr>
          <a:xfrm>
            <a:off x="1049900" y="2377752"/>
            <a:ext cx="3600409" cy="307777"/>
          </a:xfrm>
          <a:prstGeom prst="rect">
            <a:avLst/>
          </a:prstGeom>
          <a:noFill/>
        </p:spPr>
        <p:txBody>
          <a:bodyPr wrap="none" rtlCol="0">
            <a:spAutoFit/>
          </a:bodyPr>
          <a:lstStyle/>
          <a:p>
            <a:r>
              <a:rPr lang="en-US" sz="1400" b="1" dirty="0">
                <a:solidFill>
                  <a:schemeClr val="accent3"/>
                </a:solidFill>
              </a:rPr>
              <a:t>Range of estate value outcomes after 29 years</a:t>
            </a:r>
            <a:endParaRPr lang="en-AU" sz="1400" b="1" dirty="0">
              <a:solidFill>
                <a:schemeClr val="accent3"/>
              </a:solidFill>
            </a:endParaRPr>
          </a:p>
        </p:txBody>
      </p:sp>
    </p:spTree>
    <p:extLst>
      <p:ext uri="{BB962C8B-B14F-4D97-AF65-F5344CB8AC3E}">
        <p14:creationId xmlns:p14="http://schemas.microsoft.com/office/powerpoint/2010/main" val="2286832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62A0F-9D8E-BC19-1F0D-14115700D65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AFE5432-062E-B23B-4F8E-9986D835CCA1}"/>
              </a:ext>
            </a:extLst>
          </p:cNvPr>
          <p:cNvSpPr/>
          <p:nvPr/>
        </p:nvSpPr>
        <p:spPr>
          <a:xfrm>
            <a:off x="8920715" y="1"/>
            <a:ext cx="3271283" cy="26224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B248F084-4555-AC69-09A7-CFD9DDD3A61C}"/>
              </a:ext>
            </a:extLst>
          </p:cNvPr>
          <p:cNvSpPr>
            <a:spLocks noGrp="1"/>
          </p:cNvSpPr>
          <p:nvPr>
            <p:ph type="title"/>
          </p:nvPr>
        </p:nvSpPr>
        <p:spPr>
          <a:xfrm>
            <a:off x="326849" y="288389"/>
            <a:ext cx="6477988" cy="1232435"/>
          </a:xfrm>
        </p:spPr>
        <p:txBody>
          <a:bodyPr/>
          <a:lstStyle/>
          <a:p>
            <a:r>
              <a:rPr lang="en-US" dirty="0"/>
              <a:t>Case study: Tim and Shelly modelling</a:t>
            </a:r>
            <a:endParaRPr lang="en-AU" dirty="0"/>
          </a:p>
        </p:txBody>
      </p:sp>
      <p:sp>
        <p:nvSpPr>
          <p:cNvPr id="5" name="Content Placeholder 4">
            <a:extLst>
              <a:ext uri="{FF2B5EF4-FFF2-40B4-BE49-F238E27FC236}">
                <a16:creationId xmlns:a16="http://schemas.microsoft.com/office/drawing/2014/main" id="{B35DA1EF-DCF2-4266-F7A8-B6976B2AE53D}"/>
              </a:ext>
            </a:extLst>
          </p:cNvPr>
          <p:cNvSpPr>
            <a:spLocks noGrp="1"/>
          </p:cNvSpPr>
          <p:nvPr>
            <p:ph idx="1"/>
          </p:nvPr>
        </p:nvSpPr>
        <p:spPr>
          <a:xfrm>
            <a:off x="352424" y="1493113"/>
            <a:ext cx="10943105" cy="4351338"/>
          </a:xfrm>
        </p:spPr>
        <p:txBody>
          <a:bodyPr numCol="1"/>
          <a:lstStyle/>
          <a:p>
            <a:pPr marL="285750" indent="-285750">
              <a:spcBef>
                <a:spcPts val="0"/>
              </a:spcBef>
              <a:buFont typeface="Arial" panose="020B0604020202020204" pitchFamily="34" charset="0"/>
              <a:buChar char="•"/>
            </a:pPr>
            <a:r>
              <a:rPr lang="en-US" sz="1800" dirty="0"/>
              <a:t>Ideas for risk-based outputs from the stochastic modelling</a:t>
            </a:r>
            <a:endParaRPr lang="en-AU" sz="1800" dirty="0"/>
          </a:p>
        </p:txBody>
      </p:sp>
      <p:pic>
        <p:nvPicPr>
          <p:cNvPr id="14" name="Picture 13" descr="Happy elderly couple in green field">
            <a:extLst>
              <a:ext uri="{FF2B5EF4-FFF2-40B4-BE49-F238E27FC236}">
                <a16:creationId xmlns:a16="http://schemas.microsoft.com/office/drawing/2014/main" id="{11B7CFF0-D036-A098-47C3-D0D9E79AFA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047674" y="1"/>
            <a:ext cx="3144325" cy="2498650"/>
          </a:xfrm>
          <a:prstGeom prst="rect">
            <a:avLst/>
          </a:prstGeom>
        </p:spPr>
      </p:pic>
      <p:pic>
        <p:nvPicPr>
          <p:cNvPr id="6" name="Picture 5">
            <a:extLst>
              <a:ext uri="{FF2B5EF4-FFF2-40B4-BE49-F238E27FC236}">
                <a16:creationId xmlns:a16="http://schemas.microsoft.com/office/drawing/2014/main" id="{343D6E0F-A1C2-71EC-9DA7-D68608350F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987" y="1809354"/>
            <a:ext cx="11630025" cy="4848225"/>
          </a:xfrm>
          <a:prstGeom prst="rect">
            <a:avLst/>
          </a:prstGeom>
        </p:spPr>
      </p:pic>
    </p:spTree>
    <p:extLst>
      <p:ext uri="{BB962C8B-B14F-4D97-AF65-F5344CB8AC3E}">
        <p14:creationId xmlns:p14="http://schemas.microsoft.com/office/powerpoint/2010/main" val="712842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BFA3E-4513-D651-1D12-D1BB0D3C43C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F1ED2F0-EBA9-406C-7AE9-F3764FA167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5839116" y="0"/>
            <a:ext cx="7522465" cy="68712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CD8084-A923-BA38-1723-BBA3FC178EAC}"/>
              </a:ext>
            </a:extLst>
          </p:cNvPr>
          <p:cNvSpPr>
            <a:spLocks noGrp="1"/>
          </p:cNvSpPr>
          <p:nvPr>
            <p:ph type="title"/>
          </p:nvPr>
        </p:nvSpPr>
        <p:spPr/>
        <p:txBody>
          <a:bodyPr/>
          <a:lstStyle/>
          <a:p>
            <a:r>
              <a:rPr lang="en-US" dirty="0">
                <a:solidFill>
                  <a:schemeClr val="accent1"/>
                </a:solidFill>
              </a:rPr>
              <a:t>A new retirement advice </a:t>
            </a:r>
            <a:br>
              <a:rPr lang="en-US" dirty="0">
                <a:solidFill>
                  <a:schemeClr val="accent1"/>
                </a:solidFill>
              </a:rPr>
            </a:br>
            <a:r>
              <a:rPr lang="en-US" dirty="0">
                <a:solidFill>
                  <a:schemeClr val="accent1"/>
                </a:solidFill>
              </a:rPr>
              <a:t>workflow</a:t>
            </a:r>
          </a:p>
        </p:txBody>
      </p:sp>
      <p:sp>
        <p:nvSpPr>
          <p:cNvPr id="3" name="Content Placeholder 2">
            <a:extLst>
              <a:ext uri="{FF2B5EF4-FFF2-40B4-BE49-F238E27FC236}">
                <a16:creationId xmlns:a16="http://schemas.microsoft.com/office/drawing/2014/main" id="{D8876803-A44F-34B5-A7E0-750A0E7D0A6E}"/>
              </a:ext>
            </a:extLst>
          </p:cNvPr>
          <p:cNvSpPr>
            <a:spLocks noGrp="1"/>
          </p:cNvSpPr>
          <p:nvPr>
            <p:ph idx="1"/>
          </p:nvPr>
        </p:nvSpPr>
        <p:spPr>
          <a:xfrm>
            <a:off x="404594" y="1344343"/>
            <a:ext cx="4943583" cy="5526951"/>
          </a:xfrm>
        </p:spPr>
        <p:txBody>
          <a:bodyPr/>
          <a:lstStyle/>
          <a:p>
            <a:pPr marL="342900" indent="-342900">
              <a:buFont typeface="Arial" panose="020B0604020202020204" pitchFamily="34" charset="0"/>
              <a:buChar char="•"/>
              <a:tabLst>
                <a:tab pos="3681413" algn="l"/>
              </a:tabLst>
            </a:pPr>
            <a:r>
              <a:rPr lang="en-US" sz="1800" dirty="0"/>
              <a:t>Advice technology has a key role to play in removing barriers to advising on lifetime income products</a:t>
            </a:r>
          </a:p>
          <a:p>
            <a:pPr marL="342900" indent="-342900">
              <a:buFont typeface="Arial" panose="020B0604020202020204" pitchFamily="34" charset="0"/>
              <a:buChar char="•"/>
              <a:tabLst>
                <a:tab pos="3681413" algn="l"/>
              </a:tabLst>
            </a:pPr>
            <a:endParaRPr lang="en-US" sz="1800" dirty="0"/>
          </a:p>
          <a:p>
            <a:pPr marL="342900" indent="-342900">
              <a:buFont typeface="Arial" panose="020B0604020202020204" pitchFamily="34" charset="0"/>
              <a:buChar char="•"/>
              <a:tabLst>
                <a:tab pos="3681413" algn="l"/>
              </a:tabLst>
            </a:pPr>
            <a:r>
              <a:rPr lang="en-US" sz="1800" dirty="0"/>
              <a:t>Integration and usability within current processes </a:t>
            </a:r>
            <a:br>
              <a:rPr lang="en-US" sz="1800" dirty="0"/>
            </a:br>
            <a:r>
              <a:rPr lang="en-US" sz="1800" dirty="0"/>
              <a:t>is important</a:t>
            </a:r>
          </a:p>
          <a:p>
            <a:pPr marL="342900" indent="-342900">
              <a:buFont typeface="Arial" panose="020B0604020202020204" pitchFamily="34" charset="0"/>
              <a:buChar char="•"/>
              <a:tabLst>
                <a:tab pos="3681413" algn="l"/>
              </a:tabLst>
            </a:pPr>
            <a:endParaRPr lang="en-US" sz="1800" dirty="0"/>
          </a:p>
          <a:p>
            <a:pPr marL="342900" indent="-342900">
              <a:buFont typeface="Arial" panose="020B0604020202020204" pitchFamily="34" charset="0"/>
              <a:buChar char="•"/>
              <a:tabLst>
                <a:tab pos="3681413" algn="l"/>
              </a:tabLst>
            </a:pPr>
            <a:r>
              <a:rPr lang="en-US" sz="1800" dirty="0"/>
              <a:t>Assist advisers select: </a:t>
            </a:r>
          </a:p>
          <a:p>
            <a:pPr marL="698500" lvl="2" indent="-342900">
              <a:tabLst>
                <a:tab pos="3681413" algn="l"/>
              </a:tabLst>
            </a:pPr>
            <a:r>
              <a:rPr lang="en-US" sz="1800" dirty="0"/>
              <a:t>A retirement planning horizon that considers longevity risk</a:t>
            </a:r>
          </a:p>
          <a:p>
            <a:pPr marL="698500" lvl="2" indent="-342900">
              <a:tabLst>
                <a:tab pos="3681413" algn="l"/>
              </a:tabLst>
            </a:pPr>
            <a:r>
              <a:rPr lang="en-US" sz="1800" dirty="0"/>
              <a:t>Lifetime product options which align with </a:t>
            </a:r>
            <a:br>
              <a:rPr lang="en-US" sz="1800" dirty="0"/>
            </a:br>
            <a:r>
              <a:rPr lang="en-US" sz="1800" dirty="0"/>
              <a:t>a client’s objectives</a:t>
            </a:r>
          </a:p>
          <a:p>
            <a:pPr marL="698500" lvl="2" indent="-342900">
              <a:tabLst>
                <a:tab pos="3681413" algn="l"/>
              </a:tabLst>
            </a:pPr>
            <a:r>
              <a:rPr lang="en-US" sz="1800" dirty="0"/>
              <a:t>Investment allocations to maintain the target risk profile</a:t>
            </a:r>
          </a:p>
          <a:p>
            <a:pPr marL="698500" lvl="2" indent="-342900">
              <a:tabLst>
                <a:tab pos="3681413" algn="l"/>
              </a:tabLst>
            </a:pPr>
            <a:r>
              <a:rPr lang="en-US" sz="1800" dirty="0"/>
              <a:t>Strategies based on an informed decision </a:t>
            </a:r>
            <a:br>
              <a:rPr lang="en-US" sz="1800" dirty="0"/>
            </a:br>
            <a:r>
              <a:rPr lang="en-US" sz="1800" dirty="0"/>
              <a:t>using modelling which takes account of risk 	</a:t>
            </a:r>
          </a:p>
        </p:txBody>
      </p:sp>
      <p:sp>
        <p:nvSpPr>
          <p:cNvPr id="4" name="Slide Number Placeholder 3">
            <a:extLst>
              <a:ext uri="{FF2B5EF4-FFF2-40B4-BE49-F238E27FC236}">
                <a16:creationId xmlns:a16="http://schemas.microsoft.com/office/drawing/2014/main" id="{0CE80F3A-A2BA-4C9C-868C-1AA28AE9DCCF}"/>
              </a:ext>
            </a:extLst>
          </p:cNvPr>
          <p:cNvSpPr>
            <a:spLocks noGrp="1"/>
          </p:cNvSpPr>
          <p:nvPr>
            <p:ph type="sldNum" sz="quarter" idx="12"/>
          </p:nvPr>
        </p:nvSpPr>
        <p:spPr/>
        <p:txBody>
          <a:bodyPr/>
          <a:lstStyle/>
          <a:p>
            <a:fld id="{741AFF56-1126-4107-9C02-BC0EFBF16431}" type="slidenum">
              <a:rPr lang="en-GB" smtClean="0"/>
              <a:t>46</a:t>
            </a:fld>
            <a:endParaRPr lang="en-GB"/>
          </a:p>
        </p:txBody>
      </p:sp>
      <p:sp>
        <p:nvSpPr>
          <p:cNvPr id="5" name="Footer Placeholder 4">
            <a:extLst>
              <a:ext uri="{FF2B5EF4-FFF2-40B4-BE49-F238E27FC236}">
                <a16:creationId xmlns:a16="http://schemas.microsoft.com/office/drawing/2014/main" id="{D50D54A3-1E31-EAA2-776D-AEF2872AF29C}"/>
              </a:ext>
            </a:extLst>
          </p:cNvPr>
          <p:cNvSpPr>
            <a:spLocks noGrp="1"/>
          </p:cNvSpPr>
          <p:nvPr>
            <p:ph type="ftr" sz="quarter" idx="3"/>
          </p:nvPr>
        </p:nvSpPr>
        <p:spPr>
          <a:xfrm>
            <a:off x="5801270" y="6476368"/>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
        <p:nvSpPr>
          <p:cNvPr id="8" name="Rectangle 7">
            <a:extLst>
              <a:ext uri="{FF2B5EF4-FFF2-40B4-BE49-F238E27FC236}">
                <a16:creationId xmlns:a16="http://schemas.microsoft.com/office/drawing/2014/main" id="{6768D7D5-0B94-D6D4-B8FC-1BC5F614CBDC}"/>
              </a:ext>
            </a:extLst>
          </p:cNvPr>
          <p:cNvSpPr/>
          <p:nvPr/>
        </p:nvSpPr>
        <p:spPr>
          <a:xfrm>
            <a:off x="5740310" y="0"/>
            <a:ext cx="121921" cy="68712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54649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972FB-3BD0-5E96-65B7-589A64DCE146}"/>
              </a:ext>
            </a:extLst>
          </p:cNvPr>
          <p:cNvSpPr>
            <a:spLocks noGrp="1"/>
          </p:cNvSpPr>
          <p:nvPr>
            <p:ph type="title"/>
          </p:nvPr>
        </p:nvSpPr>
        <p:spPr/>
        <p:txBody>
          <a:bodyPr/>
          <a:lstStyle/>
          <a:p>
            <a:r>
              <a:rPr lang="en-US" dirty="0"/>
              <a:t>About the Actuaries Institute</a:t>
            </a:r>
          </a:p>
        </p:txBody>
      </p:sp>
      <p:sp>
        <p:nvSpPr>
          <p:cNvPr id="3" name="Content Placeholder 2">
            <a:extLst>
              <a:ext uri="{FF2B5EF4-FFF2-40B4-BE49-F238E27FC236}">
                <a16:creationId xmlns:a16="http://schemas.microsoft.com/office/drawing/2014/main" id="{E1580CA2-B814-18BC-EA5E-CC50B1018AEA}"/>
              </a:ext>
            </a:extLst>
          </p:cNvPr>
          <p:cNvSpPr>
            <a:spLocks noGrp="1"/>
          </p:cNvSpPr>
          <p:nvPr>
            <p:ph idx="1"/>
          </p:nvPr>
        </p:nvSpPr>
        <p:spPr/>
        <p:txBody>
          <a:bodyPr/>
          <a:lstStyle/>
          <a:p>
            <a:r>
              <a:rPr lang="en-US" dirty="0"/>
              <a:t>The Actuaries Institute is the peak professional body for Actuaries in Australia. The Institute provides expert comment on public policy issues where there is uncertainty of future financial outcomes. </a:t>
            </a:r>
          </a:p>
          <a:p>
            <a:endParaRPr lang="en-US" dirty="0"/>
          </a:p>
          <a:p>
            <a:r>
              <a:rPr lang="en-US" dirty="0"/>
              <a:t>Actuaries have a reputation for a high level of technical financial expertise and integrity. They apply their analytical and risk management expertise to allocate resources efficiently, identify and mitigate emerging risks and to help maintain system integrity across multiple segments of the financial and other sectors. This unrivalled expertise enables the profession to comment on a wide range of issues including life, general and health insurance, climate change, superannuation and retirement income policy, enterprise risk management and prudential regulation, the digital economy, finance and investment and wider health issues. </a:t>
            </a:r>
          </a:p>
          <a:p>
            <a:r>
              <a:rPr lang="en-US" dirty="0"/>
              <a:t>  </a:t>
            </a:r>
          </a:p>
          <a:p>
            <a:r>
              <a:rPr lang="en-US" dirty="0"/>
              <a:t>© Institute of Actuaries of Australia 2023.​ All rights reserved.</a:t>
            </a:r>
          </a:p>
        </p:txBody>
      </p:sp>
      <p:sp>
        <p:nvSpPr>
          <p:cNvPr id="4" name="Slide Number Placeholder 3">
            <a:extLst>
              <a:ext uri="{FF2B5EF4-FFF2-40B4-BE49-F238E27FC236}">
                <a16:creationId xmlns:a16="http://schemas.microsoft.com/office/drawing/2014/main" id="{D3368682-26B8-5C7C-5A18-6098589BB304}"/>
              </a:ext>
            </a:extLst>
          </p:cNvPr>
          <p:cNvSpPr>
            <a:spLocks noGrp="1"/>
          </p:cNvSpPr>
          <p:nvPr>
            <p:ph type="sldNum" sz="quarter" idx="12"/>
          </p:nvPr>
        </p:nvSpPr>
        <p:spPr/>
        <p:txBody>
          <a:bodyPr/>
          <a:lstStyle/>
          <a:p>
            <a:fld id="{741AFF56-1126-4107-9C02-BC0EFBF16431}" type="slidenum">
              <a:rPr lang="en-GB" smtClean="0"/>
              <a:pPr/>
              <a:t>47</a:t>
            </a:fld>
            <a:endParaRPr lang="en-GB" dirty="0"/>
          </a:p>
        </p:txBody>
      </p:sp>
      <p:sp>
        <p:nvSpPr>
          <p:cNvPr id="5" name="Footer Placeholder 4">
            <a:extLst>
              <a:ext uri="{FF2B5EF4-FFF2-40B4-BE49-F238E27FC236}">
                <a16:creationId xmlns:a16="http://schemas.microsoft.com/office/drawing/2014/main" id="{05AB6274-C598-F262-EFE2-7AD2B90048C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accent1"/>
                </a:solidFill>
              </a:rPr>
              <a:t>Presented at the 2025 All Actuaries Summit</a:t>
            </a:r>
          </a:p>
        </p:txBody>
      </p:sp>
    </p:spTree>
    <p:extLst>
      <p:ext uri="{BB962C8B-B14F-4D97-AF65-F5344CB8AC3E}">
        <p14:creationId xmlns:p14="http://schemas.microsoft.com/office/powerpoint/2010/main" val="219869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1A496-4C39-2B00-0D43-49A224521298}"/>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40216AD9-8DFE-D1F2-E19F-6CC337BFA40C}"/>
              </a:ext>
            </a:extLst>
          </p:cNvPr>
          <p:cNvSpPr>
            <a:spLocks noGrp="1"/>
          </p:cNvSpPr>
          <p:nvPr>
            <p:ph type="subTitle" idx="1"/>
          </p:nvPr>
        </p:nvSpPr>
        <p:spPr/>
        <p:txBody>
          <a:bodyPr/>
          <a:lstStyle/>
          <a:p>
            <a:r>
              <a:rPr lang="en-US" dirty="0"/>
              <a:t>Actuaries Institute</a:t>
            </a:r>
          </a:p>
          <a:p>
            <a:r>
              <a:rPr lang="en-US" dirty="0" err="1"/>
              <a:t>actuaries.asn.au</a:t>
            </a:r>
            <a:endParaRPr lang="en-US" dirty="0"/>
          </a:p>
        </p:txBody>
      </p:sp>
      <p:sp>
        <p:nvSpPr>
          <p:cNvPr id="4" name="Footer Placeholder 4">
            <a:extLst>
              <a:ext uri="{FF2B5EF4-FFF2-40B4-BE49-F238E27FC236}">
                <a16:creationId xmlns:a16="http://schemas.microsoft.com/office/drawing/2014/main" id="{18378F98-3ADB-4368-F405-BE3EFC9CF42A}"/>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451909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14E4CB47-6307-21EE-8EF0-274C0CC1C0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742689" y="0"/>
            <a:ext cx="7449312" cy="68712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7535542-F1D4-1E54-3D46-A5991883F7D1}"/>
              </a:ext>
            </a:extLst>
          </p:cNvPr>
          <p:cNvSpPr>
            <a:spLocks noGrp="1"/>
          </p:cNvSpPr>
          <p:nvPr>
            <p:ph type="title"/>
          </p:nvPr>
        </p:nvSpPr>
        <p:spPr/>
        <p:txBody>
          <a:bodyPr/>
          <a:lstStyle/>
          <a:p>
            <a:r>
              <a:rPr lang="en-US" dirty="0">
                <a:solidFill>
                  <a:schemeClr val="accent1"/>
                </a:solidFill>
              </a:rPr>
              <a:t>Contents</a:t>
            </a:r>
          </a:p>
        </p:txBody>
      </p:sp>
      <p:sp>
        <p:nvSpPr>
          <p:cNvPr id="3" name="Content Placeholder 2">
            <a:extLst>
              <a:ext uri="{FF2B5EF4-FFF2-40B4-BE49-F238E27FC236}">
                <a16:creationId xmlns:a16="http://schemas.microsoft.com/office/drawing/2014/main" id="{578EAAE7-0573-D688-E79B-689FE151F744}"/>
              </a:ext>
            </a:extLst>
          </p:cNvPr>
          <p:cNvSpPr>
            <a:spLocks noGrp="1"/>
          </p:cNvSpPr>
          <p:nvPr>
            <p:ph idx="1"/>
          </p:nvPr>
        </p:nvSpPr>
        <p:spPr>
          <a:xfrm>
            <a:off x="404594" y="1344343"/>
            <a:ext cx="6044974" cy="5526951"/>
          </a:xfrm>
        </p:spPr>
        <p:txBody>
          <a:bodyPr/>
          <a:lstStyle/>
          <a:p>
            <a:pPr>
              <a:tabLst>
                <a:tab pos="3681413" algn="l"/>
              </a:tabLst>
            </a:pPr>
            <a:r>
              <a:rPr lang="en-US" sz="2000" dirty="0"/>
              <a:t>Advice challenge	06</a:t>
            </a:r>
          </a:p>
          <a:p>
            <a:pPr>
              <a:tabLst>
                <a:tab pos="3681413" algn="l"/>
              </a:tabLst>
            </a:pPr>
            <a:r>
              <a:rPr lang="en-US" sz="2000" dirty="0"/>
              <a:t>Planning horizon 	10</a:t>
            </a:r>
          </a:p>
          <a:p>
            <a:pPr>
              <a:tabLst>
                <a:tab pos="3681413" algn="l"/>
              </a:tabLst>
            </a:pPr>
            <a:r>
              <a:rPr lang="en-US" sz="2000" dirty="0"/>
              <a:t>Product selection	15</a:t>
            </a:r>
          </a:p>
          <a:p>
            <a:pPr>
              <a:tabLst>
                <a:tab pos="3681413" algn="l"/>
              </a:tabLst>
            </a:pPr>
            <a:r>
              <a:rPr lang="en-US" sz="2000" dirty="0"/>
              <a:t>Portfolio construction	26</a:t>
            </a:r>
          </a:p>
          <a:p>
            <a:pPr>
              <a:tabLst>
                <a:tab pos="3681413" algn="l"/>
              </a:tabLst>
            </a:pPr>
            <a:r>
              <a:rPr lang="en-US" sz="2000" dirty="0"/>
              <a:t>Modelling	39	</a:t>
            </a:r>
          </a:p>
        </p:txBody>
      </p:sp>
      <p:sp>
        <p:nvSpPr>
          <p:cNvPr id="4" name="Slide Number Placeholder 3">
            <a:extLst>
              <a:ext uri="{FF2B5EF4-FFF2-40B4-BE49-F238E27FC236}">
                <a16:creationId xmlns:a16="http://schemas.microsoft.com/office/drawing/2014/main" id="{7B9E70DC-B905-725D-1D47-F3EF01246C87}"/>
              </a:ext>
            </a:extLst>
          </p:cNvPr>
          <p:cNvSpPr>
            <a:spLocks noGrp="1"/>
          </p:cNvSpPr>
          <p:nvPr>
            <p:ph type="sldNum" sz="quarter" idx="12"/>
          </p:nvPr>
        </p:nvSpPr>
        <p:spPr/>
        <p:txBody>
          <a:bodyPr/>
          <a:lstStyle/>
          <a:p>
            <a:fld id="{741AFF56-1126-4107-9C02-BC0EFBF16431}" type="slidenum">
              <a:rPr lang="en-GB" smtClean="0"/>
              <a:t>5</a:t>
            </a:fld>
            <a:endParaRPr lang="en-GB"/>
          </a:p>
        </p:txBody>
      </p:sp>
      <p:sp>
        <p:nvSpPr>
          <p:cNvPr id="5" name="Footer Placeholder 4">
            <a:extLst>
              <a:ext uri="{FF2B5EF4-FFF2-40B4-BE49-F238E27FC236}">
                <a16:creationId xmlns:a16="http://schemas.microsoft.com/office/drawing/2014/main" id="{F3933ED7-840D-6087-4FE1-1B72F84A90DE}"/>
              </a:ext>
            </a:extLst>
          </p:cNvPr>
          <p:cNvSpPr>
            <a:spLocks noGrp="1"/>
          </p:cNvSpPr>
          <p:nvPr>
            <p:ph type="ftr" sz="quarter" idx="3"/>
          </p:nvPr>
        </p:nvSpPr>
        <p:spPr>
          <a:xfrm>
            <a:off x="4189218" y="6035533"/>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
        <p:nvSpPr>
          <p:cNvPr id="8" name="Rectangle 7">
            <a:extLst>
              <a:ext uri="{FF2B5EF4-FFF2-40B4-BE49-F238E27FC236}">
                <a16:creationId xmlns:a16="http://schemas.microsoft.com/office/drawing/2014/main" id="{9E53B738-28AE-02D5-EAC8-E4EFB9B2E64F}"/>
              </a:ext>
            </a:extLst>
          </p:cNvPr>
          <p:cNvSpPr/>
          <p:nvPr/>
        </p:nvSpPr>
        <p:spPr>
          <a:xfrm>
            <a:off x="4645152" y="0"/>
            <a:ext cx="121921" cy="68712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632900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2D81564-50AF-01EA-144C-122135AFC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536" y="0"/>
            <a:ext cx="752246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D92DD06-C964-CF6A-77C8-CA245EBA130F}"/>
              </a:ext>
            </a:extLst>
          </p:cNvPr>
          <p:cNvSpPr>
            <a:spLocks noGrp="1"/>
          </p:cNvSpPr>
          <p:nvPr>
            <p:ph type="title"/>
          </p:nvPr>
        </p:nvSpPr>
        <p:spPr/>
        <p:txBody>
          <a:bodyPr/>
          <a:lstStyle/>
          <a:p>
            <a:r>
              <a:rPr lang="en-US" dirty="0"/>
              <a:t>Advice challenge</a:t>
            </a:r>
          </a:p>
        </p:txBody>
      </p:sp>
      <p:sp>
        <p:nvSpPr>
          <p:cNvPr id="4" name="Footer Placeholder 4">
            <a:extLst>
              <a:ext uri="{FF2B5EF4-FFF2-40B4-BE49-F238E27FC236}">
                <a16:creationId xmlns:a16="http://schemas.microsoft.com/office/drawing/2014/main" id="{42848E2F-5C91-E92A-3C86-6EF63890E0A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
        <p:nvSpPr>
          <p:cNvPr id="6" name="Rectangle 5">
            <a:extLst>
              <a:ext uri="{FF2B5EF4-FFF2-40B4-BE49-F238E27FC236}">
                <a16:creationId xmlns:a16="http://schemas.microsoft.com/office/drawing/2014/main" id="{811D0375-B7F1-1CBC-7479-0B7661B3A5F0}"/>
              </a:ext>
            </a:extLst>
          </p:cNvPr>
          <p:cNvSpPr/>
          <p:nvPr/>
        </p:nvSpPr>
        <p:spPr>
          <a:xfrm>
            <a:off x="4645152" y="0"/>
            <a:ext cx="121921" cy="68712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16633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839F4F-5607-1076-77CF-7A720C4D388D}"/>
              </a:ext>
            </a:extLst>
          </p:cNvPr>
          <p:cNvSpPr>
            <a:spLocks noGrp="1"/>
          </p:cNvSpPr>
          <p:nvPr>
            <p:ph type="title"/>
          </p:nvPr>
        </p:nvSpPr>
        <p:spPr>
          <a:xfrm>
            <a:off x="352425" y="304636"/>
            <a:ext cx="8007804" cy="1232435"/>
          </a:xfrm>
        </p:spPr>
        <p:txBody>
          <a:bodyPr/>
          <a:lstStyle/>
          <a:p>
            <a:r>
              <a:rPr lang="en-US" sz="2800" dirty="0"/>
              <a:t>Challenges to advising on lifetime income streams</a:t>
            </a:r>
            <a:endParaRPr lang="en-AU" sz="2800" dirty="0"/>
          </a:p>
        </p:txBody>
      </p:sp>
      <p:graphicFrame>
        <p:nvGraphicFramePr>
          <p:cNvPr id="8" name="Content Placeholder 7">
            <a:extLst>
              <a:ext uri="{FF2B5EF4-FFF2-40B4-BE49-F238E27FC236}">
                <a16:creationId xmlns:a16="http://schemas.microsoft.com/office/drawing/2014/main" id="{0C8EE8D3-4A4B-3ED1-10BD-447C7DAD3AEF}"/>
              </a:ext>
            </a:extLst>
          </p:cNvPr>
          <p:cNvGraphicFramePr>
            <a:graphicFrameLocks noGrp="1"/>
          </p:cNvGraphicFramePr>
          <p:nvPr>
            <p:ph idx="1"/>
            <p:extLst>
              <p:ext uri="{D42A27DB-BD31-4B8C-83A1-F6EECF244321}">
                <p14:modId xmlns:p14="http://schemas.microsoft.com/office/powerpoint/2010/main" val="353786635"/>
              </p:ext>
            </p:extLst>
          </p:nvPr>
        </p:nvGraphicFramePr>
        <p:xfrm>
          <a:off x="473055" y="870857"/>
          <a:ext cx="6677215" cy="5834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042F5FF-670F-9667-91C9-0A4A37EBF073}"/>
              </a:ext>
            </a:extLst>
          </p:cNvPr>
          <p:cNvSpPr>
            <a:spLocks noGrp="1"/>
          </p:cNvSpPr>
          <p:nvPr>
            <p:ph type="sldNum" sz="quarter" idx="12"/>
          </p:nvPr>
        </p:nvSpPr>
        <p:spPr/>
        <p:txBody>
          <a:bodyPr/>
          <a:lstStyle/>
          <a:p>
            <a:fld id="{741AFF56-1126-4107-9C02-BC0EFBF16431}" type="slidenum">
              <a:rPr lang="en-GB" smtClean="0"/>
              <a:t>7</a:t>
            </a:fld>
            <a:endParaRPr lang="en-GB"/>
          </a:p>
        </p:txBody>
      </p:sp>
      <p:sp>
        <p:nvSpPr>
          <p:cNvPr id="7" name="Content Placeholder 6">
            <a:extLst>
              <a:ext uri="{FF2B5EF4-FFF2-40B4-BE49-F238E27FC236}">
                <a16:creationId xmlns:a16="http://schemas.microsoft.com/office/drawing/2014/main" id="{746F1029-D3E0-C688-8A66-180A90D97897}"/>
              </a:ext>
            </a:extLst>
          </p:cNvPr>
          <p:cNvSpPr>
            <a:spLocks noGrp="1"/>
          </p:cNvSpPr>
          <p:nvPr>
            <p:ph sz="quarter" idx="13"/>
          </p:nvPr>
        </p:nvSpPr>
        <p:spPr>
          <a:xfrm>
            <a:off x="4611594" y="1430240"/>
            <a:ext cx="3404082" cy="912215"/>
          </a:xfrm>
        </p:spPr>
        <p:txBody>
          <a:bodyPr/>
          <a:lstStyle/>
          <a:p>
            <a:pPr marL="641350" lvl="2" indent="-285750"/>
            <a:r>
              <a:rPr lang="en-US" sz="1800" dirty="0"/>
              <a:t>Clients, advisers, licensees</a:t>
            </a:r>
          </a:p>
          <a:p>
            <a:pPr marL="641350" lvl="2" indent="-285750"/>
            <a:r>
              <a:rPr lang="en-US" sz="1800" dirty="0"/>
              <a:t>Products and strategies</a:t>
            </a:r>
          </a:p>
          <a:p>
            <a:pPr marL="641350" lvl="2" indent="-285750"/>
            <a:r>
              <a:rPr lang="en-US" sz="1800" dirty="0"/>
              <a:t>Longevity risk</a:t>
            </a:r>
          </a:p>
          <a:p>
            <a:pPr marL="641350" lvl="2" indent="-285750"/>
            <a:endParaRPr lang="en-AU" sz="1800" dirty="0"/>
          </a:p>
        </p:txBody>
      </p:sp>
      <p:sp>
        <p:nvSpPr>
          <p:cNvPr id="9" name="Content Placeholder 6">
            <a:extLst>
              <a:ext uri="{FF2B5EF4-FFF2-40B4-BE49-F238E27FC236}">
                <a16:creationId xmlns:a16="http://schemas.microsoft.com/office/drawing/2014/main" id="{33A8EB6C-0563-7ADC-28C8-02564336D523}"/>
              </a:ext>
            </a:extLst>
          </p:cNvPr>
          <p:cNvSpPr txBox="1">
            <a:spLocks/>
          </p:cNvSpPr>
          <p:nvPr/>
        </p:nvSpPr>
        <p:spPr>
          <a:xfrm>
            <a:off x="4611594" y="5336276"/>
            <a:ext cx="4717464" cy="115776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1350" lvl="2" indent="-285750"/>
            <a:r>
              <a:rPr lang="en-US" sz="1800" dirty="0"/>
              <a:t>Allianz, AMP, Australian Retirement Trust, Challenger, Generation Life…</a:t>
            </a:r>
          </a:p>
          <a:p>
            <a:pPr marL="641350" lvl="2" indent="-285750"/>
            <a:r>
              <a:rPr lang="en-US" sz="1800" dirty="0"/>
              <a:t>All differentiated, features and options vary across products</a:t>
            </a:r>
          </a:p>
          <a:p>
            <a:pPr marL="641350" lvl="2" indent="-285750"/>
            <a:endParaRPr lang="en-AU" sz="1800" dirty="0"/>
          </a:p>
        </p:txBody>
      </p:sp>
      <p:sp>
        <p:nvSpPr>
          <p:cNvPr id="11" name="Content Placeholder 6">
            <a:extLst>
              <a:ext uri="{FF2B5EF4-FFF2-40B4-BE49-F238E27FC236}">
                <a16:creationId xmlns:a16="http://schemas.microsoft.com/office/drawing/2014/main" id="{4FF1C48D-CE0F-6DBB-166E-4EBEDA7CF630}"/>
              </a:ext>
            </a:extLst>
          </p:cNvPr>
          <p:cNvSpPr txBox="1">
            <a:spLocks/>
          </p:cNvSpPr>
          <p:nvPr/>
        </p:nvSpPr>
        <p:spPr>
          <a:xfrm>
            <a:off x="6750983" y="3276596"/>
            <a:ext cx="4408853" cy="149776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1350" lvl="2" indent="-285750"/>
            <a:r>
              <a:rPr lang="en-US" sz="1800" dirty="0"/>
              <a:t>Modelling tools</a:t>
            </a:r>
          </a:p>
          <a:p>
            <a:pPr marL="641350" lvl="2" indent="-285750"/>
            <a:r>
              <a:rPr lang="en-US" sz="1800" dirty="0"/>
              <a:t>Portfolio construction</a:t>
            </a:r>
          </a:p>
          <a:p>
            <a:pPr marL="641350" lvl="2" indent="-285750"/>
            <a:r>
              <a:rPr lang="en-US" sz="1800" dirty="0"/>
              <a:t>Compliance and </a:t>
            </a:r>
            <a:r>
              <a:rPr lang="en-US" sz="1800" dirty="0" err="1"/>
              <a:t>SoA</a:t>
            </a:r>
            <a:r>
              <a:rPr lang="en-US" sz="1800" dirty="0"/>
              <a:t> generation</a:t>
            </a:r>
          </a:p>
          <a:p>
            <a:pPr marL="641350" lvl="2" indent="-285750"/>
            <a:r>
              <a:rPr lang="en-US" sz="1800" dirty="0"/>
              <a:t>Lack of integration and work arounds</a:t>
            </a:r>
          </a:p>
        </p:txBody>
      </p:sp>
    </p:spTree>
    <p:extLst>
      <p:ext uri="{BB962C8B-B14F-4D97-AF65-F5344CB8AC3E}">
        <p14:creationId xmlns:p14="http://schemas.microsoft.com/office/powerpoint/2010/main" val="182155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D762EB87-05F3-6592-D663-2F82DB97FD95}"/>
              </a:ext>
            </a:extLst>
          </p:cNvPr>
          <p:cNvSpPr/>
          <p:nvPr/>
        </p:nvSpPr>
        <p:spPr>
          <a:xfrm>
            <a:off x="3532909" y="2317159"/>
            <a:ext cx="7284027" cy="3516758"/>
          </a:xfrm>
          <a:custGeom>
            <a:avLst/>
            <a:gdLst>
              <a:gd name="connsiteX0" fmla="*/ 0 w 7180118"/>
              <a:gd name="connsiteY0" fmla="*/ 3210805 h 3516758"/>
              <a:gd name="connsiteX1" fmla="*/ 374073 w 7180118"/>
              <a:gd name="connsiteY1" fmla="*/ 727377 h 3516758"/>
              <a:gd name="connsiteX2" fmla="*/ 1143000 w 7180118"/>
              <a:gd name="connsiteY2" fmla="*/ 2545786 h 3516758"/>
              <a:gd name="connsiteX3" fmla="*/ 1454727 w 7180118"/>
              <a:gd name="connsiteY3" fmla="*/ 14 h 3516758"/>
              <a:gd name="connsiteX4" fmla="*/ 2836718 w 7180118"/>
              <a:gd name="connsiteY4" fmla="*/ 2587350 h 3516758"/>
              <a:gd name="connsiteX5" fmla="*/ 3855027 w 7180118"/>
              <a:gd name="connsiteY5" fmla="*/ 1039105 h 3516758"/>
              <a:gd name="connsiteX6" fmla="*/ 5382491 w 7180118"/>
              <a:gd name="connsiteY6" fmla="*/ 3345886 h 3516758"/>
              <a:gd name="connsiteX7" fmla="*/ 6431973 w 7180118"/>
              <a:gd name="connsiteY7" fmla="*/ 3345886 h 3516758"/>
              <a:gd name="connsiteX8" fmla="*/ 7180118 w 7180118"/>
              <a:gd name="connsiteY8" fmla="*/ 3356277 h 351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0118" h="3516758">
                <a:moveTo>
                  <a:pt x="0" y="3210805"/>
                </a:moveTo>
                <a:cubicBezTo>
                  <a:pt x="91786" y="2024509"/>
                  <a:pt x="183573" y="838214"/>
                  <a:pt x="374073" y="727377"/>
                </a:cubicBezTo>
                <a:cubicBezTo>
                  <a:pt x="564573" y="616540"/>
                  <a:pt x="962891" y="2667013"/>
                  <a:pt x="1143000" y="2545786"/>
                </a:cubicBezTo>
                <a:cubicBezTo>
                  <a:pt x="1323109" y="2424559"/>
                  <a:pt x="1172441" y="-6913"/>
                  <a:pt x="1454727" y="14"/>
                </a:cubicBezTo>
                <a:cubicBezTo>
                  <a:pt x="1737013" y="6941"/>
                  <a:pt x="2436668" y="2414168"/>
                  <a:pt x="2836718" y="2587350"/>
                </a:cubicBezTo>
                <a:cubicBezTo>
                  <a:pt x="3236768" y="2760532"/>
                  <a:pt x="3430732" y="912682"/>
                  <a:pt x="3855027" y="1039105"/>
                </a:cubicBezTo>
                <a:cubicBezTo>
                  <a:pt x="4279322" y="1165528"/>
                  <a:pt x="4953000" y="2961423"/>
                  <a:pt x="5382491" y="3345886"/>
                </a:cubicBezTo>
                <a:cubicBezTo>
                  <a:pt x="5811982" y="3730349"/>
                  <a:pt x="6431973" y="3345886"/>
                  <a:pt x="6431973" y="3345886"/>
                </a:cubicBezTo>
                <a:lnTo>
                  <a:pt x="7180118" y="3356277"/>
                </a:lnTo>
              </a:path>
            </a:pathLst>
          </a:cu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1" dirty="0"/>
          </a:p>
        </p:txBody>
      </p:sp>
      <p:sp>
        <p:nvSpPr>
          <p:cNvPr id="2" name="Title 1">
            <a:extLst>
              <a:ext uri="{FF2B5EF4-FFF2-40B4-BE49-F238E27FC236}">
                <a16:creationId xmlns:a16="http://schemas.microsoft.com/office/drawing/2014/main" id="{F37FE394-919A-E84D-D669-E976B1215348}"/>
              </a:ext>
            </a:extLst>
          </p:cNvPr>
          <p:cNvSpPr>
            <a:spLocks noGrp="1"/>
          </p:cNvSpPr>
          <p:nvPr>
            <p:ph type="title"/>
          </p:nvPr>
        </p:nvSpPr>
        <p:spPr>
          <a:xfrm>
            <a:off x="326848" y="300915"/>
            <a:ext cx="9219923" cy="1232435"/>
          </a:xfrm>
        </p:spPr>
        <p:txBody>
          <a:bodyPr/>
          <a:lstStyle/>
          <a:p>
            <a:r>
              <a:rPr lang="en-US" sz="2800" dirty="0"/>
              <a:t>Technology challenges to advising on lifetime income streams</a:t>
            </a:r>
            <a:endParaRPr lang="en-AU" sz="2800" dirty="0"/>
          </a:p>
        </p:txBody>
      </p:sp>
      <p:sp>
        <p:nvSpPr>
          <p:cNvPr id="4" name="Slide Number Placeholder 3">
            <a:extLst>
              <a:ext uri="{FF2B5EF4-FFF2-40B4-BE49-F238E27FC236}">
                <a16:creationId xmlns:a16="http://schemas.microsoft.com/office/drawing/2014/main" id="{47A70837-2715-63FC-296C-D3CD6C1AD76D}"/>
              </a:ext>
            </a:extLst>
          </p:cNvPr>
          <p:cNvSpPr>
            <a:spLocks noGrp="1"/>
          </p:cNvSpPr>
          <p:nvPr>
            <p:ph type="sldNum" sz="quarter" idx="12"/>
          </p:nvPr>
        </p:nvSpPr>
        <p:spPr/>
        <p:txBody>
          <a:bodyPr/>
          <a:lstStyle/>
          <a:p>
            <a:fld id="{741AFF56-1126-4107-9C02-BC0EFBF16431}" type="slidenum">
              <a:rPr lang="en-GB" smtClean="0"/>
              <a:pPr/>
              <a:t>8</a:t>
            </a:fld>
            <a:endParaRPr lang="en-GB" dirty="0"/>
          </a:p>
        </p:txBody>
      </p:sp>
      <p:sp>
        <p:nvSpPr>
          <p:cNvPr id="7" name="Rectangle: Rounded Corners 6">
            <a:extLst>
              <a:ext uri="{FF2B5EF4-FFF2-40B4-BE49-F238E27FC236}">
                <a16:creationId xmlns:a16="http://schemas.microsoft.com/office/drawing/2014/main" id="{C389A686-6F4F-19FF-BB70-8DDC003A3722}"/>
              </a:ext>
            </a:extLst>
          </p:cNvPr>
          <p:cNvSpPr/>
          <p:nvPr/>
        </p:nvSpPr>
        <p:spPr>
          <a:xfrm>
            <a:off x="976745" y="1849582"/>
            <a:ext cx="1579419" cy="9036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Product website / PDS</a:t>
            </a:r>
            <a:endParaRPr lang="en-AU" dirty="0"/>
          </a:p>
        </p:txBody>
      </p:sp>
      <p:sp>
        <p:nvSpPr>
          <p:cNvPr id="8" name="Rectangle: Rounded Corners 7">
            <a:extLst>
              <a:ext uri="{FF2B5EF4-FFF2-40B4-BE49-F238E27FC236}">
                <a16:creationId xmlns:a16="http://schemas.microsoft.com/office/drawing/2014/main" id="{0E841D99-5B32-2127-C745-DF2F904199FC}"/>
              </a:ext>
            </a:extLst>
          </p:cNvPr>
          <p:cNvSpPr/>
          <p:nvPr/>
        </p:nvSpPr>
        <p:spPr>
          <a:xfrm>
            <a:off x="976746" y="3168436"/>
            <a:ext cx="1579419" cy="9036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External tools</a:t>
            </a:r>
            <a:endParaRPr lang="en-AU" dirty="0"/>
          </a:p>
        </p:txBody>
      </p:sp>
      <p:sp>
        <p:nvSpPr>
          <p:cNvPr id="9" name="Rectangle: Rounded Corners 8">
            <a:extLst>
              <a:ext uri="{FF2B5EF4-FFF2-40B4-BE49-F238E27FC236}">
                <a16:creationId xmlns:a16="http://schemas.microsoft.com/office/drawing/2014/main" id="{75B37F49-F01A-6447-DDE0-DC3746A19444}"/>
              </a:ext>
            </a:extLst>
          </p:cNvPr>
          <p:cNvSpPr/>
          <p:nvPr/>
        </p:nvSpPr>
        <p:spPr>
          <a:xfrm>
            <a:off x="976745" y="4487290"/>
            <a:ext cx="1579419" cy="16849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Advice technology</a:t>
            </a:r>
            <a:endParaRPr lang="en-AU" dirty="0"/>
          </a:p>
        </p:txBody>
      </p:sp>
      <p:sp>
        <p:nvSpPr>
          <p:cNvPr id="11" name="TextBox 10">
            <a:extLst>
              <a:ext uri="{FF2B5EF4-FFF2-40B4-BE49-F238E27FC236}">
                <a16:creationId xmlns:a16="http://schemas.microsoft.com/office/drawing/2014/main" id="{8B68AA84-F831-B94A-9297-E5C973951919}"/>
              </a:ext>
            </a:extLst>
          </p:cNvPr>
          <p:cNvSpPr txBox="1"/>
          <p:nvPr/>
        </p:nvSpPr>
        <p:spPr>
          <a:xfrm>
            <a:off x="5091549" y="1164018"/>
            <a:ext cx="3930756" cy="369332"/>
          </a:xfrm>
          <a:prstGeom prst="rect">
            <a:avLst/>
          </a:prstGeom>
          <a:noFill/>
        </p:spPr>
        <p:txBody>
          <a:bodyPr wrap="none" rtlCol="0">
            <a:spAutoFit/>
          </a:bodyPr>
          <a:lstStyle/>
          <a:p>
            <a:r>
              <a:rPr lang="en-US" dirty="0"/>
              <a:t>Current lifetime income advice process</a:t>
            </a:r>
            <a:endParaRPr lang="en-AU" dirty="0"/>
          </a:p>
        </p:txBody>
      </p:sp>
      <p:sp>
        <p:nvSpPr>
          <p:cNvPr id="12" name="Arrow: Pentagon 11">
            <a:extLst>
              <a:ext uri="{FF2B5EF4-FFF2-40B4-BE49-F238E27FC236}">
                <a16:creationId xmlns:a16="http://schemas.microsoft.com/office/drawing/2014/main" id="{C7F343B4-A235-4196-3CDB-1C21B8FB23CD}"/>
              </a:ext>
            </a:extLst>
          </p:cNvPr>
          <p:cNvSpPr/>
          <p:nvPr/>
        </p:nvSpPr>
        <p:spPr>
          <a:xfrm>
            <a:off x="2712026" y="5373525"/>
            <a:ext cx="1309255" cy="509154"/>
          </a:xfrm>
          <a:prstGeom prst="homePlate">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Client discovery</a:t>
            </a:r>
            <a:endParaRPr lang="en-AU" sz="1600" dirty="0">
              <a:solidFill>
                <a:schemeClr val="tx1"/>
              </a:solidFill>
            </a:endParaRPr>
          </a:p>
        </p:txBody>
      </p:sp>
      <p:sp>
        <p:nvSpPr>
          <p:cNvPr id="13" name="Arrow: Pentagon 12">
            <a:extLst>
              <a:ext uri="{FF2B5EF4-FFF2-40B4-BE49-F238E27FC236}">
                <a16:creationId xmlns:a16="http://schemas.microsoft.com/office/drawing/2014/main" id="{B3925CC2-DE56-529F-3FB4-9BD09A5D80C8}"/>
              </a:ext>
            </a:extLst>
          </p:cNvPr>
          <p:cNvSpPr/>
          <p:nvPr/>
        </p:nvSpPr>
        <p:spPr>
          <a:xfrm>
            <a:off x="3366653" y="2851182"/>
            <a:ext cx="1309255" cy="509154"/>
          </a:xfrm>
          <a:prstGeom prst="homePlat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Strategy formulation</a:t>
            </a:r>
            <a:endParaRPr lang="en-AU" sz="1600" dirty="0">
              <a:solidFill>
                <a:schemeClr val="tx1"/>
              </a:solidFill>
            </a:endParaRPr>
          </a:p>
        </p:txBody>
      </p:sp>
      <p:sp>
        <p:nvSpPr>
          <p:cNvPr id="14" name="Arrow: Pentagon 13">
            <a:extLst>
              <a:ext uri="{FF2B5EF4-FFF2-40B4-BE49-F238E27FC236}">
                <a16:creationId xmlns:a16="http://schemas.microsoft.com/office/drawing/2014/main" id="{DA671527-DC93-E530-512E-D56A10F9D270}"/>
              </a:ext>
            </a:extLst>
          </p:cNvPr>
          <p:cNvSpPr/>
          <p:nvPr/>
        </p:nvSpPr>
        <p:spPr>
          <a:xfrm>
            <a:off x="3937572" y="4593495"/>
            <a:ext cx="1309255" cy="509154"/>
          </a:xfrm>
          <a:prstGeom prst="homePlat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Strategy formulation</a:t>
            </a:r>
            <a:endParaRPr lang="en-AU" sz="1600" dirty="0">
              <a:solidFill>
                <a:schemeClr val="tx1"/>
              </a:solidFill>
            </a:endParaRPr>
          </a:p>
        </p:txBody>
      </p:sp>
      <p:sp>
        <p:nvSpPr>
          <p:cNvPr id="15" name="Arrow: Pentagon 14">
            <a:extLst>
              <a:ext uri="{FF2B5EF4-FFF2-40B4-BE49-F238E27FC236}">
                <a16:creationId xmlns:a16="http://schemas.microsoft.com/office/drawing/2014/main" id="{4B5A4B11-B37A-BCDE-D55B-B04DFD6A1FB2}"/>
              </a:ext>
            </a:extLst>
          </p:cNvPr>
          <p:cNvSpPr/>
          <p:nvPr/>
        </p:nvSpPr>
        <p:spPr>
          <a:xfrm>
            <a:off x="4682835" y="2042703"/>
            <a:ext cx="1309255" cy="509154"/>
          </a:xfrm>
          <a:prstGeom prst="homePlat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Product selection</a:t>
            </a:r>
            <a:endParaRPr lang="en-AU" sz="1600" dirty="0">
              <a:solidFill>
                <a:schemeClr val="tx1"/>
              </a:solidFill>
            </a:endParaRPr>
          </a:p>
        </p:txBody>
      </p:sp>
      <p:sp>
        <p:nvSpPr>
          <p:cNvPr id="16" name="Arrow: Pentagon 15">
            <a:extLst>
              <a:ext uri="{FF2B5EF4-FFF2-40B4-BE49-F238E27FC236}">
                <a16:creationId xmlns:a16="http://schemas.microsoft.com/office/drawing/2014/main" id="{ABD617FB-037F-57E8-185B-66245F266124}"/>
              </a:ext>
            </a:extLst>
          </p:cNvPr>
          <p:cNvSpPr/>
          <p:nvPr/>
        </p:nvSpPr>
        <p:spPr>
          <a:xfrm>
            <a:off x="5322739" y="3429156"/>
            <a:ext cx="1309255" cy="509154"/>
          </a:xfrm>
          <a:prstGeom prst="homePlat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Product selection</a:t>
            </a:r>
            <a:endParaRPr lang="en-AU" sz="1600" dirty="0">
              <a:solidFill>
                <a:schemeClr val="tx1"/>
              </a:solidFill>
            </a:endParaRPr>
          </a:p>
        </p:txBody>
      </p:sp>
      <p:sp>
        <p:nvSpPr>
          <p:cNvPr id="17" name="Arrow: Pentagon 16">
            <a:extLst>
              <a:ext uri="{FF2B5EF4-FFF2-40B4-BE49-F238E27FC236}">
                <a16:creationId xmlns:a16="http://schemas.microsoft.com/office/drawing/2014/main" id="{29AD2856-A7C8-F0D0-3CCC-3270C9600221}"/>
              </a:ext>
            </a:extLst>
          </p:cNvPr>
          <p:cNvSpPr/>
          <p:nvPr/>
        </p:nvSpPr>
        <p:spPr>
          <a:xfrm>
            <a:off x="5818327" y="4820591"/>
            <a:ext cx="1309255" cy="509154"/>
          </a:xfrm>
          <a:prstGeom prst="homePlat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Product selection</a:t>
            </a:r>
            <a:endParaRPr lang="en-AU" sz="1600" dirty="0">
              <a:solidFill>
                <a:schemeClr val="tx1"/>
              </a:solidFill>
            </a:endParaRPr>
          </a:p>
        </p:txBody>
      </p:sp>
      <p:sp>
        <p:nvSpPr>
          <p:cNvPr id="20" name="Arrow: Pentagon 19">
            <a:extLst>
              <a:ext uri="{FF2B5EF4-FFF2-40B4-BE49-F238E27FC236}">
                <a16:creationId xmlns:a16="http://schemas.microsoft.com/office/drawing/2014/main" id="{AFF6CBA3-70B3-15B1-F675-6720E6162B3F}"/>
              </a:ext>
            </a:extLst>
          </p:cNvPr>
          <p:cNvSpPr/>
          <p:nvPr/>
        </p:nvSpPr>
        <p:spPr>
          <a:xfrm>
            <a:off x="7127582" y="3174423"/>
            <a:ext cx="1309255" cy="509154"/>
          </a:xfrm>
          <a:prstGeom prst="homePlat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Modelling</a:t>
            </a:r>
            <a:endParaRPr lang="en-AU" sz="1600" dirty="0">
              <a:solidFill>
                <a:schemeClr val="tx1"/>
              </a:solidFill>
            </a:endParaRPr>
          </a:p>
        </p:txBody>
      </p:sp>
      <p:sp>
        <p:nvSpPr>
          <p:cNvPr id="21" name="Arrow: Pentagon 20">
            <a:extLst>
              <a:ext uri="{FF2B5EF4-FFF2-40B4-BE49-F238E27FC236}">
                <a16:creationId xmlns:a16="http://schemas.microsoft.com/office/drawing/2014/main" id="{0CB59645-F0FD-C7A1-FBF1-DE2855841946}"/>
              </a:ext>
            </a:extLst>
          </p:cNvPr>
          <p:cNvSpPr/>
          <p:nvPr/>
        </p:nvSpPr>
        <p:spPr>
          <a:xfrm>
            <a:off x="7699082" y="4504170"/>
            <a:ext cx="1309255" cy="509154"/>
          </a:xfrm>
          <a:prstGeom prst="homePlat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Modelling</a:t>
            </a:r>
            <a:endParaRPr lang="en-AU" sz="1600" dirty="0">
              <a:solidFill>
                <a:schemeClr val="tx1"/>
              </a:solidFill>
            </a:endParaRPr>
          </a:p>
        </p:txBody>
      </p:sp>
      <p:sp>
        <p:nvSpPr>
          <p:cNvPr id="22" name="Arrow: Pentagon 21">
            <a:extLst>
              <a:ext uri="{FF2B5EF4-FFF2-40B4-BE49-F238E27FC236}">
                <a16:creationId xmlns:a16="http://schemas.microsoft.com/office/drawing/2014/main" id="{ABCA5E15-71C6-CF29-64DD-FBEE943C336E}"/>
              </a:ext>
            </a:extLst>
          </p:cNvPr>
          <p:cNvSpPr/>
          <p:nvPr/>
        </p:nvSpPr>
        <p:spPr>
          <a:xfrm>
            <a:off x="8353709" y="5502688"/>
            <a:ext cx="1309255" cy="509154"/>
          </a:xfrm>
          <a:prstGeom prst="homePlat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Advice production</a:t>
            </a:r>
            <a:endParaRPr lang="en-AU" sz="1600" dirty="0">
              <a:solidFill>
                <a:schemeClr val="tx1"/>
              </a:solidFill>
            </a:endParaRPr>
          </a:p>
        </p:txBody>
      </p:sp>
      <p:sp>
        <p:nvSpPr>
          <p:cNvPr id="23" name="Arrow: Pentagon 22">
            <a:extLst>
              <a:ext uri="{FF2B5EF4-FFF2-40B4-BE49-F238E27FC236}">
                <a16:creationId xmlns:a16="http://schemas.microsoft.com/office/drawing/2014/main" id="{143C4918-FA24-48B6-832A-030473E182FE}"/>
              </a:ext>
            </a:extLst>
          </p:cNvPr>
          <p:cNvSpPr/>
          <p:nvPr/>
        </p:nvSpPr>
        <p:spPr>
          <a:xfrm>
            <a:off x="10023762" y="5502688"/>
            <a:ext cx="1769918" cy="509154"/>
          </a:xfrm>
          <a:prstGeom prst="homePlate">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Advice implementation</a:t>
            </a:r>
            <a:endParaRPr lang="en-AU" sz="1600" dirty="0">
              <a:solidFill>
                <a:schemeClr val="tx1"/>
              </a:solidFill>
            </a:endParaRPr>
          </a:p>
        </p:txBody>
      </p:sp>
    </p:spTree>
    <p:extLst>
      <p:ext uri="{BB962C8B-B14F-4D97-AF65-F5344CB8AC3E}">
        <p14:creationId xmlns:p14="http://schemas.microsoft.com/office/powerpoint/2010/main" val="3125886131"/>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20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4617D-0A85-F5DB-D6E2-85B85F123138}"/>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681DCD0-6892-DD5F-84B6-4ED99D66FB1E}"/>
              </a:ext>
            </a:extLst>
          </p:cNvPr>
          <p:cNvCxnSpPr/>
          <p:nvPr/>
        </p:nvCxnSpPr>
        <p:spPr>
          <a:xfrm>
            <a:off x="3491345" y="5246328"/>
            <a:ext cx="692034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FC0AAD6-011B-F055-E39F-C87AD9B9E567}"/>
              </a:ext>
            </a:extLst>
          </p:cNvPr>
          <p:cNvSpPr>
            <a:spLocks noGrp="1"/>
          </p:cNvSpPr>
          <p:nvPr>
            <p:ph type="title"/>
          </p:nvPr>
        </p:nvSpPr>
        <p:spPr>
          <a:xfrm>
            <a:off x="326848" y="300915"/>
            <a:ext cx="9013095" cy="1232435"/>
          </a:xfrm>
        </p:spPr>
        <p:txBody>
          <a:bodyPr/>
          <a:lstStyle/>
          <a:p>
            <a:r>
              <a:rPr lang="en-US" sz="2800" dirty="0"/>
              <a:t>Technology challenges to advising on lifetime income streams</a:t>
            </a:r>
            <a:endParaRPr lang="en-AU" sz="2800" dirty="0"/>
          </a:p>
        </p:txBody>
      </p:sp>
      <p:sp>
        <p:nvSpPr>
          <p:cNvPr id="4" name="Slide Number Placeholder 3">
            <a:extLst>
              <a:ext uri="{FF2B5EF4-FFF2-40B4-BE49-F238E27FC236}">
                <a16:creationId xmlns:a16="http://schemas.microsoft.com/office/drawing/2014/main" id="{BAAE1A83-73C3-2C31-F52F-A8FF2BAF5D70}"/>
              </a:ext>
            </a:extLst>
          </p:cNvPr>
          <p:cNvSpPr>
            <a:spLocks noGrp="1"/>
          </p:cNvSpPr>
          <p:nvPr>
            <p:ph type="sldNum" sz="quarter" idx="12"/>
          </p:nvPr>
        </p:nvSpPr>
        <p:spPr/>
        <p:txBody>
          <a:bodyPr/>
          <a:lstStyle/>
          <a:p>
            <a:fld id="{741AFF56-1126-4107-9C02-BC0EFBF16431}" type="slidenum">
              <a:rPr lang="en-GB" smtClean="0"/>
              <a:pPr/>
              <a:t>9</a:t>
            </a:fld>
            <a:endParaRPr lang="en-GB" dirty="0"/>
          </a:p>
        </p:txBody>
      </p:sp>
      <p:sp>
        <p:nvSpPr>
          <p:cNvPr id="7" name="Rectangle: Rounded Corners 6">
            <a:extLst>
              <a:ext uri="{FF2B5EF4-FFF2-40B4-BE49-F238E27FC236}">
                <a16:creationId xmlns:a16="http://schemas.microsoft.com/office/drawing/2014/main" id="{20585710-6045-82F2-3C61-0C6515ACD832}"/>
              </a:ext>
            </a:extLst>
          </p:cNvPr>
          <p:cNvSpPr/>
          <p:nvPr/>
        </p:nvSpPr>
        <p:spPr>
          <a:xfrm>
            <a:off x="976745" y="1849582"/>
            <a:ext cx="1579419" cy="9036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Product website / PDS</a:t>
            </a:r>
            <a:endParaRPr lang="en-AU" dirty="0"/>
          </a:p>
        </p:txBody>
      </p:sp>
      <p:sp>
        <p:nvSpPr>
          <p:cNvPr id="8" name="Rectangle: Rounded Corners 7">
            <a:extLst>
              <a:ext uri="{FF2B5EF4-FFF2-40B4-BE49-F238E27FC236}">
                <a16:creationId xmlns:a16="http://schemas.microsoft.com/office/drawing/2014/main" id="{D85C9D1F-8A9D-7810-8096-1681F09E3973}"/>
              </a:ext>
            </a:extLst>
          </p:cNvPr>
          <p:cNvSpPr/>
          <p:nvPr/>
        </p:nvSpPr>
        <p:spPr>
          <a:xfrm>
            <a:off x="976746" y="3168436"/>
            <a:ext cx="1579419" cy="9036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External tools</a:t>
            </a:r>
            <a:endParaRPr lang="en-AU" dirty="0"/>
          </a:p>
        </p:txBody>
      </p:sp>
      <p:sp>
        <p:nvSpPr>
          <p:cNvPr id="9" name="Rectangle: Rounded Corners 8">
            <a:extLst>
              <a:ext uri="{FF2B5EF4-FFF2-40B4-BE49-F238E27FC236}">
                <a16:creationId xmlns:a16="http://schemas.microsoft.com/office/drawing/2014/main" id="{2281D49D-AD6C-A550-4483-8910AE2286AC}"/>
              </a:ext>
            </a:extLst>
          </p:cNvPr>
          <p:cNvSpPr/>
          <p:nvPr/>
        </p:nvSpPr>
        <p:spPr>
          <a:xfrm>
            <a:off x="976745" y="4487290"/>
            <a:ext cx="1579419" cy="16849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Advice technology</a:t>
            </a:r>
            <a:endParaRPr lang="en-AU" dirty="0"/>
          </a:p>
        </p:txBody>
      </p:sp>
      <p:sp>
        <p:nvSpPr>
          <p:cNvPr id="11" name="TextBox 10">
            <a:extLst>
              <a:ext uri="{FF2B5EF4-FFF2-40B4-BE49-F238E27FC236}">
                <a16:creationId xmlns:a16="http://schemas.microsoft.com/office/drawing/2014/main" id="{ACAC4AD9-A6E5-B8AF-16D3-D767998D248C}"/>
              </a:ext>
            </a:extLst>
          </p:cNvPr>
          <p:cNvSpPr txBox="1"/>
          <p:nvPr/>
        </p:nvSpPr>
        <p:spPr>
          <a:xfrm>
            <a:off x="4292132" y="1137468"/>
            <a:ext cx="5304914" cy="369332"/>
          </a:xfrm>
          <a:prstGeom prst="rect">
            <a:avLst/>
          </a:prstGeom>
          <a:noFill/>
        </p:spPr>
        <p:txBody>
          <a:bodyPr wrap="none" rtlCol="0">
            <a:spAutoFit/>
          </a:bodyPr>
          <a:lstStyle/>
          <a:p>
            <a:r>
              <a:rPr lang="en-US" dirty="0"/>
              <a:t>Efficient and integrated lifetime income advice process</a:t>
            </a:r>
            <a:endParaRPr lang="en-AU" dirty="0"/>
          </a:p>
        </p:txBody>
      </p:sp>
      <p:sp>
        <p:nvSpPr>
          <p:cNvPr id="12" name="Arrow: Pentagon 11">
            <a:extLst>
              <a:ext uri="{FF2B5EF4-FFF2-40B4-BE49-F238E27FC236}">
                <a16:creationId xmlns:a16="http://schemas.microsoft.com/office/drawing/2014/main" id="{DDEE2DB5-E7EC-600E-8602-0C38AC2E1E37}"/>
              </a:ext>
            </a:extLst>
          </p:cNvPr>
          <p:cNvSpPr/>
          <p:nvPr/>
        </p:nvSpPr>
        <p:spPr>
          <a:xfrm>
            <a:off x="2711444" y="4991751"/>
            <a:ext cx="1309255" cy="509154"/>
          </a:xfrm>
          <a:prstGeom prst="homePlate">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Client discovery</a:t>
            </a:r>
            <a:endParaRPr lang="en-AU" sz="1600" dirty="0">
              <a:solidFill>
                <a:schemeClr val="tx1"/>
              </a:solidFill>
            </a:endParaRPr>
          </a:p>
        </p:txBody>
      </p:sp>
      <p:sp>
        <p:nvSpPr>
          <p:cNvPr id="14" name="Arrow: Pentagon 13">
            <a:extLst>
              <a:ext uri="{FF2B5EF4-FFF2-40B4-BE49-F238E27FC236}">
                <a16:creationId xmlns:a16="http://schemas.microsoft.com/office/drawing/2014/main" id="{ED7E47F4-C4B8-0AA3-B8BF-6B67FFF79EE8}"/>
              </a:ext>
            </a:extLst>
          </p:cNvPr>
          <p:cNvSpPr/>
          <p:nvPr/>
        </p:nvSpPr>
        <p:spPr>
          <a:xfrm>
            <a:off x="4175979" y="4991751"/>
            <a:ext cx="1309255" cy="509154"/>
          </a:xfrm>
          <a:prstGeom prst="homePlat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Strategy formulation</a:t>
            </a:r>
            <a:endParaRPr lang="en-AU" sz="1600" dirty="0">
              <a:solidFill>
                <a:schemeClr val="tx1"/>
              </a:solidFill>
            </a:endParaRPr>
          </a:p>
        </p:txBody>
      </p:sp>
      <p:sp>
        <p:nvSpPr>
          <p:cNvPr id="15" name="Rectangle: Rounded Corners 14">
            <a:extLst>
              <a:ext uri="{FF2B5EF4-FFF2-40B4-BE49-F238E27FC236}">
                <a16:creationId xmlns:a16="http://schemas.microsoft.com/office/drawing/2014/main" id="{0C895AFC-0EE4-D83D-A5FE-9A547983D9F0}"/>
              </a:ext>
            </a:extLst>
          </p:cNvPr>
          <p:cNvSpPr/>
          <p:nvPr/>
        </p:nvSpPr>
        <p:spPr>
          <a:xfrm>
            <a:off x="5635334" y="2659282"/>
            <a:ext cx="1309255" cy="509154"/>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Quotes</a:t>
            </a:r>
            <a:endParaRPr lang="en-AU" sz="1600" dirty="0">
              <a:solidFill>
                <a:schemeClr val="tx1"/>
              </a:solidFill>
            </a:endParaRPr>
          </a:p>
        </p:txBody>
      </p:sp>
      <p:sp>
        <p:nvSpPr>
          <p:cNvPr id="17" name="Arrow: Pentagon 16">
            <a:extLst>
              <a:ext uri="{FF2B5EF4-FFF2-40B4-BE49-F238E27FC236}">
                <a16:creationId xmlns:a16="http://schemas.microsoft.com/office/drawing/2014/main" id="{C0B268C0-8BB4-A4FE-EE24-480B97B68CCF}"/>
              </a:ext>
            </a:extLst>
          </p:cNvPr>
          <p:cNvSpPr/>
          <p:nvPr/>
        </p:nvSpPr>
        <p:spPr>
          <a:xfrm>
            <a:off x="5635335" y="4991751"/>
            <a:ext cx="1309255" cy="509154"/>
          </a:xfrm>
          <a:prstGeom prst="homePlat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Product selection</a:t>
            </a:r>
            <a:endParaRPr lang="en-AU" sz="1600" dirty="0">
              <a:solidFill>
                <a:schemeClr val="tx1"/>
              </a:solidFill>
            </a:endParaRPr>
          </a:p>
        </p:txBody>
      </p:sp>
      <p:sp>
        <p:nvSpPr>
          <p:cNvPr id="21" name="Arrow: Pentagon 20">
            <a:extLst>
              <a:ext uri="{FF2B5EF4-FFF2-40B4-BE49-F238E27FC236}">
                <a16:creationId xmlns:a16="http://schemas.microsoft.com/office/drawing/2014/main" id="{3E3058FD-E00C-5B38-7600-2AC8230F4FAD}"/>
              </a:ext>
            </a:extLst>
          </p:cNvPr>
          <p:cNvSpPr/>
          <p:nvPr/>
        </p:nvSpPr>
        <p:spPr>
          <a:xfrm>
            <a:off x="7094691" y="4991751"/>
            <a:ext cx="1309255" cy="509154"/>
          </a:xfrm>
          <a:prstGeom prst="homePlat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Modelling</a:t>
            </a:r>
            <a:endParaRPr lang="en-AU" sz="1600" dirty="0">
              <a:solidFill>
                <a:schemeClr val="tx1"/>
              </a:solidFill>
            </a:endParaRPr>
          </a:p>
        </p:txBody>
      </p:sp>
      <p:sp>
        <p:nvSpPr>
          <p:cNvPr id="22" name="Arrow: Pentagon 21">
            <a:extLst>
              <a:ext uri="{FF2B5EF4-FFF2-40B4-BE49-F238E27FC236}">
                <a16:creationId xmlns:a16="http://schemas.microsoft.com/office/drawing/2014/main" id="{1E174770-8087-E2CB-F467-0775A1C6B92A}"/>
              </a:ext>
            </a:extLst>
          </p:cNvPr>
          <p:cNvSpPr/>
          <p:nvPr/>
        </p:nvSpPr>
        <p:spPr>
          <a:xfrm>
            <a:off x="8564406" y="4991751"/>
            <a:ext cx="1309255" cy="509154"/>
          </a:xfrm>
          <a:prstGeom prst="homePlat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Advice production</a:t>
            </a:r>
            <a:endParaRPr lang="en-AU" sz="1600" dirty="0">
              <a:solidFill>
                <a:schemeClr val="tx1"/>
              </a:solidFill>
            </a:endParaRPr>
          </a:p>
        </p:txBody>
      </p:sp>
      <p:sp>
        <p:nvSpPr>
          <p:cNvPr id="23" name="Arrow: Pentagon 22">
            <a:extLst>
              <a:ext uri="{FF2B5EF4-FFF2-40B4-BE49-F238E27FC236}">
                <a16:creationId xmlns:a16="http://schemas.microsoft.com/office/drawing/2014/main" id="{A7D0CF88-A532-4EAD-CF61-B6A463CE2AF2}"/>
              </a:ext>
            </a:extLst>
          </p:cNvPr>
          <p:cNvSpPr/>
          <p:nvPr/>
        </p:nvSpPr>
        <p:spPr>
          <a:xfrm>
            <a:off x="10034121" y="4991751"/>
            <a:ext cx="1769918" cy="509154"/>
          </a:xfrm>
          <a:prstGeom prst="homePlate">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Advice implementation</a:t>
            </a:r>
            <a:endParaRPr lang="en-AU" sz="1600" dirty="0">
              <a:solidFill>
                <a:schemeClr val="tx1"/>
              </a:solidFill>
            </a:endParaRPr>
          </a:p>
        </p:txBody>
      </p:sp>
      <p:cxnSp>
        <p:nvCxnSpPr>
          <p:cNvPr id="34" name="Straight Connector 33">
            <a:extLst>
              <a:ext uri="{FF2B5EF4-FFF2-40B4-BE49-F238E27FC236}">
                <a16:creationId xmlns:a16="http://schemas.microsoft.com/office/drawing/2014/main" id="{BAE5DB94-C6D5-95BF-0638-CD5B325339C4}"/>
              </a:ext>
            </a:extLst>
          </p:cNvPr>
          <p:cNvCxnSpPr>
            <a:cxnSpLocks/>
            <a:endCxn id="17" idx="0"/>
          </p:cNvCxnSpPr>
          <p:nvPr/>
        </p:nvCxnSpPr>
        <p:spPr>
          <a:xfrm>
            <a:off x="6162673" y="3168436"/>
            <a:ext cx="1" cy="1823315"/>
          </a:xfrm>
          <a:prstGeom prst="line">
            <a:avLst/>
          </a:prstGeom>
          <a:ln w="19050">
            <a:solidFill>
              <a:srgbClr val="00206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5D7BEADF-3A35-CA57-520E-44895142EFD6}"/>
              </a:ext>
            </a:extLst>
          </p:cNvPr>
          <p:cNvSpPr/>
          <p:nvPr/>
        </p:nvSpPr>
        <p:spPr>
          <a:xfrm>
            <a:off x="4118561" y="2659282"/>
            <a:ext cx="1309255" cy="509154"/>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Product information</a:t>
            </a:r>
            <a:endParaRPr lang="en-AU" sz="1600" dirty="0">
              <a:solidFill>
                <a:schemeClr val="tx1"/>
              </a:solidFill>
            </a:endParaRPr>
          </a:p>
        </p:txBody>
      </p:sp>
      <p:cxnSp>
        <p:nvCxnSpPr>
          <p:cNvPr id="40" name="Straight Connector 39">
            <a:extLst>
              <a:ext uri="{FF2B5EF4-FFF2-40B4-BE49-F238E27FC236}">
                <a16:creationId xmlns:a16="http://schemas.microsoft.com/office/drawing/2014/main" id="{CFD65565-CF5F-A425-2CB0-C5A1246747E6}"/>
              </a:ext>
            </a:extLst>
          </p:cNvPr>
          <p:cNvCxnSpPr>
            <a:cxnSpLocks/>
          </p:cNvCxnSpPr>
          <p:nvPr/>
        </p:nvCxnSpPr>
        <p:spPr>
          <a:xfrm>
            <a:off x="4692958" y="3168436"/>
            <a:ext cx="1" cy="1823315"/>
          </a:xfrm>
          <a:prstGeom prst="line">
            <a:avLst/>
          </a:prstGeom>
          <a:ln w="19050">
            <a:solidFill>
              <a:srgbClr val="00206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ABB579C-73AD-B19D-7BA2-099BED561102}"/>
              </a:ext>
            </a:extLst>
          </p:cNvPr>
          <p:cNvSpPr/>
          <p:nvPr/>
        </p:nvSpPr>
        <p:spPr>
          <a:xfrm rot="583347">
            <a:off x="8445126" y="2150062"/>
            <a:ext cx="2888055" cy="733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Goal: meaningful improvement vs perfection</a:t>
            </a:r>
          </a:p>
        </p:txBody>
      </p:sp>
    </p:spTree>
    <p:extLst>
      <p:ext uri="{BB962C8B-B14F-4D97-AF65-F5344CB8AC3E}">
        <p14:creationId xmlns:p14="http://schemas.microsoft.com/office/powerpoint/2010/main" val="3819154361"/>
      </p:ext>
    </p:extLst>
  </p:cSld>
  <p:clrMapOvr>
    <a:masterClrMapping/>
  </p:clrMapOvr>
</p:sld>
</file>

<file path=ppt/theme/theme1.xml><?xml version="1.0" encoding="utf-8"?>
<a:theme xmlns:a="http://schemas.openxmlformats.org/drawingml/2006/main" name="Office Theme">
  <a:themeElements>
    <a:clrScheme name="Actuaries">
      <a:dk1>
        <a:srgbClr val="000000"/>
      </a:dk1>
      <a:lt1>
        <a:srgbClr val="FFFFFF"/>
      </a:lt1>
      <a:dk2>
        <a:srgbClr val="323232"/>
      </a:dk2>
      <a:lt2>
        <a:srgbClr val="EBEBEB"/>
      </a:lt2>
      <a:accent1>
        <a:srgbClr val="3C69FF"/>
      </a:accent1>
      <a:accent2>
        <a:srgbClr val="313131"/>
      </a:accent2>
      <a:accent3>
        <a:srgbClr val="5B5B5B"/>
      </a:accent3>
      <a:accent4>
        <a:srgbClr val="838484"/>
      </a:accent4>
      <a:accent5>
        <a:srgbClr val="ADADAD"/>
      </a:accent5>
      <a:accent6>
        <a:srgbClr val="D6D6D6"/>
      </a:accent6>
      <a:hlink>
        <a:srgbClr val="0563C1"/>
      </a:hlink>
      <a:folHlink>
        <a:srgbClr val="954F72"/>
      </a:folHlink>
    </a:clrScheme>
    <a:fontScheme name="Actuaries">
      <a:majorFont>
        <a:latin typeface="ABC Oracle"/>
        <a:ea typeface=""/>
        <a:cs typeface=""/>
      </a:majorFont>
      <a:minorFont>
        <a:latin typeface="ABC Orac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043e53-a078-4fe1-9a97-1dc890974721">
      <Value>33</Value>
      <Value>29</Value>
      <Value>40</Value>
      <Value>21</Value>
      <Value>38</Value>
      <Value>97</Value>
    </TaxCatchAll>
    <Stop_x0020_publishing xmlns="b9043e53-a078-4fe1-9a97-1dc890974721" xsi:nil="true"/>
    <Region xmlns="b9043e53-a078-4fe1-9a97-1dc890974721" xsi:nil="true"/>
    <No_x0020_Web_x0020_Index xmlns="b9043e53-a078-4fe1-9a97-1dc890974721">false</No_x0020_Web_x0020_Index>
    <Published xmlns="b9043e53-a078-4fe1-9a97-1dc890974721">false</Published>
    <Start_x0020_publishing xmlns="b9043e53-a078-4fe1-9a97-1dc890974721" xsi:nil="true"/>
    <na442cf9b07645d39bff0c316c917a88 xmlns="b9043e53-a078-4fe1-9a97-1dc890974721">
      <Terms xmlns="http://schemas.microsoft.com/office/infopath/2007/PartnerControls"/>
    </na442cf9b07645d39bff0c316c917a88>
    <Level xmlns="b9043e53-a078-4fe1-9a97-1dc890974721" xsi:nil="true"/>
    <Availability xmlns="b9043e53-a078-4fe1-9a97-1dc890974721" xsi:nil="true"/>
    <_ExtendedDescription xmlns="http://schemas.microsoft.com/sharepoint/v3">The ‘annuity puzzle’ has been long examined by actuaries in Australia. There has been much research to suggest that for many Australian retirees the inclusion of a lifetime income stream in their retirement portfolio could assist improve their retirement outcomes, so why have we not seen this in practice? Since 1 July 2017 there has been an explosion of innovation in respect to lifetime income products available to Australian retirees. Consumers now have significant choice when selecting a product to suit their circumstances. However, the product category is poorly understood by consumers, and generally these products are purchased through financial advice. Incorporating a lifetime income stream into a client’s retirement portfolio is not part of the default consideration set for financial advisers, yet maybe it should be. However, limitations with current advice workflows present a key barrier to this outcome. Advice software generally does not allow an adviser to review and compare lifetime income products or easily model and compare client outcomes using a lifetime income stream. This session will take attendees on the journey of designing a practical retirement advice workflow which will look to address the technology barrier to the annuity puzzle. We will outline the discovery, challenges and limitations of dealing with a differentiated range of lifetime income products available to advisers when it comes to designing a lifetime income product comparison framework and modelling tool that balances theory with practice, to ultimately implement a retirement advice workflow that is meaningful and easy to use for financial advisers.</_ExtendedDescription>
    <External-link xmlns="b9043e53-a078-4fe1-9a97-1dc890974721" xsi:nil="true"/>
    <c245b723492e46feb8c242c474f81c06 xmlns="b9043e53-a078-4fe1-9a97-1dc890974721">
      <Terms xmlns="http://schemas.microsoft.com/office/infopath/2007/PartnerControls">
        <TermInfo xmlns="http://schemas.microsoft.com/office/infopath/2007/PartnerControls">
          <TermName xmlns="http://schemas.microsoft.com/office/infopath/2007/PartnerControls">Past Event</TermName>
          <TermId xmlns="http://schemas.microsoft.com/office/infopath/2007/PartnerControls">81820cd3-45f0-44e5-97c3-ef5505ffe26e</TermId>
        </TermInfo>
        <TermInfo xmlns="http://schemas.microsoft.com/office/infopath/2007/PartnerControls">
          <TermName xmlns="http://schemas.microsoft.com/office/infopath/2007/PartnerControls">All Actuaries Summit</TermName>
          <TermId xmlns="http://schemas.microsoft.com/office/infopath/2007/PartnerControls">57ed7ee8-003a-406d-a47c-605a474390f3</TermId>
        </TermInfo>
      </Terms>
    </c245b723492e46feb8c242c474f81c06>
    <lbd57a3197f24a75a016012f8260598a xmlns="b9043e53-a078-4fe1-9a97-1dc890974721">
      <Terms xmlns="http://schemas.microsoft.com/office/infopath/2007/PartnerControls">
        <TermInfo xmlns="http://schemas.microsoft.com/office/infopath/2007/PartnerControls">
          <TermName xmlns="http://schemas.microsoft.com/office/infopath/2007/PartnerControls">Superannuation and Investments</TermName>
          <TermId xmlns="http://schemas.microsoft.com/office/infopath/2007/PartnerControls">c4023ceb-8694-42da-8304-ff16c412bbef</TermId>
        </TermInfo>
      </Terms>
    </lbd57a3197f24a75a016012f8260598a>
    <ifb2a14d9ef14379a3042bde0b0232b7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82514a72-d478-4557-818e-561b0f30fbaf</TermId>
        </TermInfo>
      </Terms>
    </ifb2a14d9ef14379a3042bde0b0232b7>
    <g6881e4ce23a4b13a21acda1c762ef3b xmlns="b9043e53-a078-4fe1-9a97-1dc890974721">
      <Terms xmlns="http://schemas.microsoft.com/office/infopath/2007/PartnerControls">
        <TermInfo xmlns="http://schemas.microsoft.com/office/infopath/2007/PartnerControls">
          <TermName xmlns="http://schemas.microsoft.com/office/infopath/2007/PartnerControls">Major Events</TermName>
          <TermId xmlns="http://schemas.microsoft.com/office/infopath/2007/PartnerControls">741f9fd0-c1f0-4e98-ad79-70afc16eedf5</TermId>
        </TermInfo>
      </Terms>
    </g6881e4ce23a4b13a21acda1c762ef3b>
    <TaxCatchAllLabel xmlns="b9043e53-a078-4fe1-9a97-1dc890974721" xsi:nil="true"/>
    <Source_x0020_Document_x0020_ID xmlns="b9043e53-a078-4fe1-9a97-1dc890974721" xsi:nil="true"/>
    <Age_x0020_Group xmlns="b9043e53-a078-4fe1-9a97-1dc890974721" xsi:nil="true"/>
    <a1da6ed942364e6aa931c032ae078b9a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d40094d7-41bb-4670-ae67-14554674b2a3</TermId>
        </TermInfo>
      </Terms>
    </a1da6ed942364e6aa931c032ae078b9a>
    <CPD xmlns="b9043e53-a078-4fe1-9a97-1dc890974721">1</CPD>
    <Membership xmlns="b9043e53-a078-4fe1-9a97-1dc890974721" xsi:nil="true"/>
    <DMS_Type xmlns="b9043e53-a078-4fe1-9a97-1dc890974721" xsi:nil="true"/>
    <CMS_x0020_Document_x0020_ID xmlns="b9043e53-a078-4fe1-9a97-1dc890974721" xsi:nil="true"/>
    <Created-Date xmlns="b9043e53-a078-4fe1-9a97-1dc890974721">2025-06-12T14:00:00+00:00</Created-Date>
    <wic_System_Copyright xmlns="http://schemas.microsoft.com/sharepoint/v3/fields" xsi:nil="true"/>
    <new-release-expiry xmlns="b9043e53-a078-4fe1-9a97-1dc890974721" xsi:nil="true"/>
    <_dlc_DocId xmlns="7c09f450-3099-4ab0-9797-308ed8a26daf">CE6YYQN64SX3-786882053-16283</_dlc_DocId>
    <_dlc_DocIdUrl xmlns="7c09f450-3099-4ab0-9797-308ed8a26daf">
      <Url>https://actuaries.sharepoint.com/sites/DMS/_layouts/15/DocIdRedir.aspx?ID=CE6YYQN64SX3-786882053-16283</Url>
      <Description>CE6YYQN64SX3-786882053-16283</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MS Document" ma:contentTypeID="0x0101005B474B5874136940B1FCFFA385B6F80C00B91DFC3462D36342B5E9C63B1B6AF453" ma:contentTypeVersion="205" ma:contentTypeDescription="" ma:contentTypeScope="" ma:versionID="8c1134c8d9aea38da993f15c9e4c14b1">
  <xsd:schema xmlns:xsd="http://www.w3.org/2001/XMLSchema" xmlns:xs="http://www.w3.org/2001/XMLSchema" xmlns:p="http://schemas.microsoft.com/office/2006/metadata/properties" xmlns:ns1="http://schemas.microsoft.com/sharepoint/v3" xmlns:ns2="b9043e53-a078-4fe1-9a97-1dc890974721" xmlns:ns3="http://schemas.microsoft.com/sharepoint/v3/fields" xmlns:ns4="7c09f450-3099-4ab0-9797-308ed8a26daf" targetNamespace="http://schemas.microsoft.com/office/2006/metadata/properties" ma:root="true" ma:fieldsID="339d4051a3428176d9d511de67f9022f" ns1:_="" ns2:_="" ns3:_="" ns4:_="">
    <xsd:import namespace="http://schemas.microsoft.com/sharepoint/v3"/>
    <xsd:import namespace="b9043e53-a078-4fe1-9a97-1dc890974721"/>
    <xsd:import namespace="http://schemas.microsoft.com/sharepoint/v3/fields"/>
    <xsd:import namespace="7c09f450-3099-4ab0-9797-308ed8a26daf"/>
    <xsd:element name="properties">
      <xsd:complexType>
        <xsd:sequence>
          <xsd:element name="documentManagement">
            <xsd:complexType>
              <xsd:all>
                <xsd:element ref="ns1:_ExtendedDescription" minOccurs="0"/>
                <xsd:element ref="ns2:Source_x0020_Document_x0020_ID" minOccurs="0"/>
                <xsd:element ref="ns2:CMS_x0020_Document_x0020_ID" minOccurs="0"/>
                <xsd:element ref="ns2:Published" minOccurs="0"/>
                <xsd:element ref="ns2:Start_x0020_publishing" minOccurs="0"/>
                <xsd:element ref="ns2:Stop_x0020_publishing" minOccurs="0"/>
                <xsd:element ref="ns2:Created-Date" minOccurs="0"/>
                <xsd:element ref="ns3:wic_System_Copyright" minOccurs="0"/>
                <xsd:element ref="ns2:CPD" minOccurs="0"/>
                <xsd:element ref="ns2:Level" minOccurs="0"/>
                <xsd:element ref="ns2:Age_x0020_Group" minOccurs="0"/>
                <xsd:element ref="ns2:Availability" minOccurs="0"/>
                <xsd:element ref="ns2:External-link" minOccurs="0"/>
                <xsd:element ref="ns2:Membership" minOccurs="0"/>
                <xsd:element ref="ns2:new-release-expiry" minOccurs="0"/>
                <xsd:element ref="ns2:Region" minOccurs="0"/>
                <xsd:element ref="ns2:DMS_Type" minOccurs="0"/>
                <xsd:element ref="ns2:ifb2a14d9ef14379a3042bde0b0232b7" minOccurs="0"/>
                <xsd:element ref="ns2:na442cf9b07645d39bff0c316c917a88" minOccurs="0"/>
                <xsd:element ref="ns2:g6881e4ce23a4b13a21acda1c762ef3b" minOccurs="0"/>
                <xsd:element ref="ns2:c245b723492e46feb8c242c474f81c06" minOccurs="0"/>
                <xsd:element ref="ns2:TaxCatchAll" minOccurs="0"/>
                <xsd:element ref="ns2:TaxCatchAllLabel" minOccurs="0"/>
                <xsd:element ref="ns2:a1da6ed942364e6aa931c032ae078b9a" minOccurs="0"/>
                <xsd:element ref="ns2:lbd57a3197f24a75a016012f8260598a" minOccurs="0"/>
                <xsd:element ref="ns2:No_x0020_Web_x0020_Index"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ExtendedDescription" ma:index="2" nillable="true" ma:displayName="Description" ma:description="DMS Description" ma:format="Dropdown" ma:internalName="_Extended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043e53-a078-4fe1-9a97-1dc890974721" elementFormDefault="qualified">
    <xsd:import namespace="http://schemas.microsoft.com/office/2006/documentManagement/types"/>
    <xsd:import namespace="http://schemas.microsoft.com/office/infopath/2007/PartnerControls"/>
    <xsd:element name="Source_x0020_Document_x0020_ID" ma:index="3" nillable="true" ma:displayName="Source Document ID" ma:description="ID of the document in the Team Sites" ma:internalName="Source_x0020_Document_x0020_ID" ma:readOnly="false">
      <xsd:simpleType>
        <xsd:restriction base="dms:Text">
          <xsd:maxLength value="255"/>
        </xsd:restriction>
      </xsd:simpleType>
    </xsd:element>
    <xsd:element name="CMS_x0020_Document_x0020_ID" ma:index="4" nillable="true" ma:displayName="CMS Document ID" ma:description="ID of the document in CMS" ma:internalName="CMS_x0020_Document_x0020_ID" ma:readOnly="false">
      <xsd:simpleType>
        <xsd:restriction base="dms:Text">
          <xsd:maxLength value="255"/>
        </xsd:restriction>
      </xsd:simpleType>
    </xsd:element>
    <xsd:element name="Published" ma:index="5" nillable="true" ma:displayName="Published" ma:default="0" ma:hidden="true" ma:internalName="Published" ma:readOnly="false">
      <xsd:simpleType>
        <xsd:restriction base="dms:Boolean"/>
      </xsd:simpleType>
    </xsd:element>
    <xsd:element name="Start_x0020_publishing" ma:index="6" nillable="true" ma:displayName="Start publishing" ma:format="DateOnly" ma:hidden="true" ma:internalName="Start_x0020_publishing" ma:readOnly="false">
      <xsd:simpleType>
        <xsd:restriction base="dms:DateTime"/>
      </xsd:simpleType>
    </xsd:element>
    <xsd:element name="Stop_x0020_publishing" ma:index="7" nillable="true" ma:displayName="Stop publishing" ma:format="DateOnly" ma:hidden="true" ma:internalName="Stop_x0020_publishing" ma:readOnly="false">
      <xsd:simpleType>
        <xsd:restriction base="dms:DateTime"/>
      </xsd:simpleType>
    </xsd:element>
    <xsd:element name="Created-Date" ma:index="8" nillable="true" ma:displayName="Created-Date" ma:format="DateOnly" ma:internalName="Created_x002d_Date" ma:readOnly="false">
      <xsd:simpleType>
        <xsd:restriction base="dms:DateTime"/>
      </xsd:simpleType>
    </xsd:element>
    <xsd:element name="CPD" ma:index="11" nillable="true" ma:displayName="CPD" ma:decimals="2" ma:internalName="CPD" ma:readOnly="false">
      <xsd:simpleType>
        <xsd:restriction base="dms:Number"/>
      </xsd:simpleType>
    </xsd:element>
    <xsd:element name="Level" ma:index="12" nillable="true" ma:displayName="Level" ma:hidden="true" ma:internalName="Level" ma:readOnly="false">
      <xsd:simpleType>
        <xsd:restriction base="dms:Text">
          <xsd:maxLength value="255"/>
        </xsd:restriction>
      </xsd:simpleType>
    </xsd:element>
    <xsd:element name="Age_x0020_Group" ma:index="19" nillable="true" ma:displayName="Age Group" ma:format="Dropdown" ma:hidden="true" ma:internalName="Age_x0020_Group" ma:readOnly="false">
      <xsd:simpleType>
        <xsd:restriction base="dms:Text">
          <xsd:maxLength value="255"/>
        </xsd:restriction>
      </xsd:simpleType>
    </xsd:element>
    <xsd:element name="Availability" ma:index="20" nillable="true" ma:displayName="Availability" ma:hidden="true" ma:internalName="Availability" ma:readOnly="false">
      <xsd:simpleType>
        <xsd:restriction base="dms:Text">
          <xsd:maxLength value="255"/>
        </xsd:restriction>
      </xsd:simpleType>
    </xsd:element>
    <xsd:element name="External-link" ma:index="21" nillable="true" ma:displayName="External-link" ma:internalName="External_x002d_link" ma:readOnly="false">
      <xsd:simpleType>
        <xsd:restriction base="dms:Text">
          <xsd:maxLength value="255"/>
        </xsd:restriction>
      </xsd:simpleType>
    </xsd:element>
    <xsd:element name="Membership" ma:index="22" nillable="true" ma:displayName="Membership" ma:internalName="Membership" ma:readOnly="false">
      <xsd:simpleType>
        <xsd:restriction base="dms:Text">
          <xsd:maxLength value="255"/>
        </xsd:restriction>
      </xsd:simpleType>
    </xsd:element>
    <xsd:element name="new-release-expiry" ma:index="23" nillable="true" ma:displayName="new-release-expiry" ma:format="DateOnly" ma:hidden="true" ma:internalName="new_x002d_release_x002d_expiry" ma:readOnly="false">
      <xsd:simpleType>
        <xsd:restriction base="dms:DateTime"/>
      </xsd:simpleType>
    </xsd:element>
    <xsd:element name="Region" ma:index="24" nillable="true" ma:displayName="Region" ma:hidden="true" ma:internalName="Region" ma:readOnly="false">
      <xsd:simpleType>
        <xsd:restriction base="dms:Text">
          <xsd:maxLength value="255"/>
        </xsd:restriction>
      </xsd:simpleType>
    </xsd:element>
    <xsd:element name="DMS_Type" ma:index="25" nillable="true" ma:displayName="DMS_Type" ma:hidden="true" ma:internalName="DMS_Type" ma:readOnly="false">
      <xsd:simpleType>
        <xsd:restriction base="dms:Text">
          <xsd:maxLength value="255"/>
        </xsd:restriction>
      </xsd:simpleType>
    </xsd:element>
    <xsd:element name="ifb2a14d9ef14379a3042bde0b0232b7" ma:index="26" nillable="true" ma:taxonomy="true" ma:internalName="ifb2a14d9ef14379a3042bde0b0232b7" ma:taxonomyFieldName="Prototype_Content_Types" ma:displayName="Content_Types" ma:readOnly="false" ma:default="" ma:fieldId="{2fb2a14d-9ef1-4379-a304-2bde0b0232b7}" ma:sspId="599de3cb-4d49-453d-b800-5d7115dc628a" ma:termSetId="8bf43160-4240-4a14-b9c4-81e260e50208" ma:anchorId="00000000-0000-0000-0000-000000000000" ma:open="false" ma:isKeyword="false">
      <xsd:complexType>
        <xsd:sequence>
          <xsd:element ref="pc:Terms" minOccurs="0" maxOccurs="1"/>
        </xsd:sequence>
      </xsd:complexType>
    </xsd:element>
    <xsd:element name="na442cf9b07645d39bff0c316c917a88" ma:index="28" nillable="true" ma:taxonomy="true" ma:internalName="na442cf9b07645d39bff0c316c917a88" ma:taxonomyFieldName="Prototype_Education_Programs" ma:displayName="Qualifications_and_Lifelong_Learning" ma:readOnly="false" ma:default="" ma:fieldId="{7a442cf9-b076-45d3-9bff-0c316c917a88}" ma:taxonomyMulti="true" ma:sspId="599de3cb-4d49-453d-b800-5d7115dc628a" ma:termSetId="03d00ede-6ba3-415f-b99e-a9b924b20c9b" ma:anchorId="00000000-0000-0000-0000-000000000000" ma:open="false" ma:isKeyword="false">
      <xsd:complexType>
        <xsd:sequence>
          <xsd:element ref="pc:Terms" minOccurs="0" maxOccurs="1"/>
        </xsd:sequence>
      </xsd:complexType>
    </xsd:element>
    <xsd:element name="g6881e4ce23a4b13a21acda1c762ef3b" ma:index="30" nillable="true" ma:taxonomy="true" ma:internalName="g6881e4ce23a4b13a21acda1c762ef3b" ma:taxonomyFieldName="Prototype_Event_Types" ma:displayName="Event_Types" ma:readOnly="false" ma:default="" ma:fieldId="{06881e4c-e23a-4b13-a21a-cda1c762ef3b}" ma:sspId="599de3cb-4d49-453d-b800-5d7115dc628a" ma:termSetId="c11d6ec0-8d82-4edb-a7c3-61e9562d4773" ma:anchorId="00000000-0000-0000-0000-000000000000" ma:open="false" ma:isKeyword="false">
      <xsd:complexType>
        <xsd:sequence>
          <xsd:element ref="pc:Terms" minOccurs="0" maxOccurs="1"/>
        </xsd:sequence>
      </xsd:complexType>
    </xsd:element>
    <xsd:element name="c245b723492e46feb8c242c474f81c06" ma:index="32" nillable="true" ma:taxonomy="true" ma:internalName="c245b723492e46feb8c242c474f81c06" ma:taxonomyFieldName="Prototype_Tags" ma:displayName="DMS_Tags" ma:readOnly="false" ma:fieldId="{c245b723-492e-46fe-b8c2-42c474f81c06}" ma:taxonomyMulti="true" ma:sspId="599de3cb-4d49-453d-b800-5d7115dc628a" ma:termSetId="cb3da33c-e535-4ab0-b8bc-bc8e4c95dd5f" ma:anchorId="00000000-0000-0000-0000-000000000000" ma:open="false" ma:isKeyword="false">
      <xsd:complexType>
        <xsd:sequence>
          <xsd:element ref="pc:Terms" minOccurs="0" maxOccurs="1"/>
        </xsd:sequence>
      </xsd:complexType>
    </xsd:element>
    <xsd:element name="TaxCatchAll" ma:index="33" nillable="true" ma:displayName="Taxonomy Catch All Column" ma:hidden="true" ma:list="{a99bd1f2-8352-44bd-99e3-18fccfc5b22e}" ma:internalName="TaxCatchAll" ma:readOnly="false" ma:showField="CatchAllData"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TaxCatchAllLabel" ma:index="34" nillable="true" ma:displayName="Taxonomy Catch All Column1" ma:hidden="true" ma:list="{a99bd1f2-8352-44bd-99e3-18fccfc5b22e}" ma:internalName="TaxCatchAllLabel" ma:readOnly="false" ma:showField="CatchAllDataLabel"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a1da6ed942364e6aa931c032ae078b9a" ma:index="37" nillable="true" ma:taxonomy="true" ma:internalName="a1da6ed942364e6aa931c032ae078b9a" ma:taxonomyFieldName="Prototype_CPD_Activity_Format" ma:displayName="CPD_Activity_Format" ma:readOnly="false" ma:default="" ma:fieldId="{a1da6ed9-4236-4e6a-a931-c032ae078b9a}" ma:sspId="599de3cb-4d49-453d-b800-5d7115dc628a" ma:termSetId="4bf07c46-5940-460a-b59f-14a3af91a71d" ma:anchorId="00000000-0000-0000-0000-000000000000" ma:open="false" ma:isKeyword="false">
      <xsd:complexType>
        <xsd:sequence>
          <xsd:element ref="pc:Terms" minOccurs="0" maxOccurs="1"/>
        </xsd:sequence>
      </xsd:complexType>
    </xsd:element>
    <xsd:element name="lbd57a3197f24a75a016012f8260598a" ma:index="38" nillable="true" ma:taxonomy="true" ma:internalName="lbd57a3197f24a75a016012f8260598a" ma:taxonomyFieldName="Prototype_Practice_Area" ma:displayName="Practice_Area" ma:readOnly="false" ma:default="" ma:fieldId="{5bd57a31-97f2-4a75-a016-012f8260598a}" ma:taxonomyMulti="true" ma:sspId="599de3cb-4d49-453d-b800-5d7115dc628a" ma:termSetId="82bf7a2a-7f43-4f1c-b7bb-4a3a0ba5f298" ma:anchorId="00000000-0000-0000-0000-000000000000" ma:open="false" ma:isKeyword="false">
      <xsd:complexType>
        <xsd:sequence>
          <xsd:element ref="pc:Terms" minOccurs="0" maxOccurs="1"/>
        </xsd:sequence>
      </xsd:complexType>
    </xsd:element>
    <xsd:element name="No_x0020_Web_x0020_Index" ma:index="40" nillable="true" ma:displayName="No Web Index" ma:default="0" ma:internalName="No_x0020_Web_x0020_Index">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0" nillable="true" ma:displayName="Copyright" ma:hidden="true" ma:internalName="wic_System_Copyright"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09f450-3099-4ab0-9797-308ed8a26daf" elementFormDefault="qualified">
    <xsd:import namespace="http://schemas.microsoft.com/office/2006/documentManagement/types"/>
    <xsd:import namespace="http://schemas.microsoft.com/office/infopath/2007/PartnerControls"/>
    <xsd:element name="_dlc_DocId" ma:index="41" nillable="true" ma:displayName="Document ID Value" ma:description="The value of the document ID assigned to this item." ma:indexed="true" ma:internalName="_dlc_DocId" ma:readOnly="true">
      <xsd:simpleType>
        <xsd:restriction base="dms:Text"/>
      </xsd:simpleType>
    </xsd:element>
    <xsd:element name="_dlc_DocIdUrl" ma:index="4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9" ma:displayName="Author"/>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599de3cb-4d49-453d-b800-5d7115dc628a" ContentTypeId="0x0101005B474B5874136940B1FCFFA385B6F80C"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3A7F36D-13F6-4DF0-A1FA-99BF5BE8352E}">
  <ds:schemaRefs>
    <ds:schemaRef ds:uri="http://purl.org/dc/terms/"/>
    <ds:schemaRef ds:uri="http://purl.org/dc/dcmitype/"/>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ea3a396f-bffd-4d72-a3ab-f15ca33eeaf4"/>
    <ds:schemaRef ds:uri="aa5584de-282c-438b-a0ae-584450923907"/>
  </ds:schemaRefs>
</ds:datastoreItem>
</file>

<file path=customXml/itemProps2.xml><?xml version="1.0" encoding="utf-8"?>
<ds:datastoreItem xmlns:ds="http://schemas.openxmlformats.org/officeDocument/2006/customXml" ds:itemID="{D1C5BB3B-F372-43FF-9698-4AAF69CFC0DE}">
  <ds:schemaRefs>
    <ds:schemaRef ds:uri="http://schemas.microsoft.com/sharepoint/v3/contenttype/forms"/>
  </ds:schemaRefs>
</ds:datastoreItem>
</file>

<file path=customXml/itemProps3.xml><?xml version="1.0" encoding="utf-8"?>
<ds:datastoreItem xmlns:ds="http://schemas.openxmlformats.org/officeDocument/2006/customXml" ds:itemID="{DDFC42B5-DE97-4BA9-9013-5EC83BD50803}"/>
</file>

<file path=customXml/itemProps4.xml><?xml version="1.0" encoding="utf-8"?>
<ds:datastoreItem xmlns:ds="http://schemas.openxmlformats.org/officeDocument/2006/customXml" ds:itemID="{3E7B73EF-B8FF-48ED-9929-9C9B4CED173A}"/>
</file>

<file path=customXml/itemProps5.xml><?xml version="1.0" encoding="utf-8"?>
<ds:datastoreItem xmlns:ds="http://schemas.openxmlformats.org/officeDocument/2006/customXml" ds:itemID="{D1275482-978D-43F4-919C-26ADACFB7157}"/>
</file>

<file path=docProps/app.xml><?xml version="1.0" encoding="utf-8"?>
<Properties xmlns="http://schemas.openxmlformats.org/officeDocument/2006/extended-properties" xmlns:vt="http://schemas.openxmlformats.org/officeDocument/2006/docPropsVTypes">
  <TotalTime>4865</TotalTime>
  <Words>4857</Words>
  <Application>Microsoft Office PowerPoint</Application>
  <PresentationFormat>Widescreen</PresentationFormat>
  <Paragraphs>860</Paragraphs>
  <Slides>48</Slides>
  <Notes>43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ABC Oracle</vt:lpstr>
      <vt:lpstr>ABC Oracle Medium</vt:lpstr>
      <vt:lpstr>Aptos Narrow</vt:lpstr>
      <vt:lpstr>Arial</vt:lpstr>
      <vt:lpstr>Calibri</vt:lpstr>
      <vt:lpstr>Wingdings</vt:lpstr>
      <vt:lpstr>Office Theme</vt:lpstr>
      <vt:lpstr>A new age retirement advice workflow</vt:lpstr>
      <vt:lpstr>PowerPoint Presentation</vt:lpstr>
      <vt:lpstr>PowerPoint Presentation</vt:lpstr>
      <vt:lpstr>Retirement advice &amp; lifetime income products</vt:lpstr>
      <vt:lpstr>Contents</vt:lpstr>
      <vt:lpstr>Advice challenge</vt:lpstr>
      <vt:lpstr>Challenges to advising on lifetime income streams</vt:lpstr>
      <vt:lpstr>Technology challenges to advising on lifetime income streams</vt:lpstr>
      <vt:lpstr>Technology challenges to advising on lifetime income streams</vt:lpstr>
      <vt:lpstr>Planning horizon</vt:lpstr>
      <vt:lpstr>Why focus on the retirement planning horizon?</vt:lpstr>
      <vt:lpstr>Use of life expectancies for retirement planning</vt:lpstr>
      <vt:lpstr>Case study: Jane and June Risk-based retirement planning horizon</vt:lpstr>
      <vt:lpstr>Retirement planning age</vt:lpstr>
      <vt:lpstr>Product selection</vt:lpstr>
      <vt:lpstr>Selecting a lifetime income product</vt:lpstr>
      <vt:lpstr>Aligning product options with client needs and objectives</vt:lpstr>
      <vt:lpstr>Selecting lifetime income products for an advice strategy</vt:lpstr>
      <vt:lpstr>Case study: Mark lifetime product assessment</vt:lpstr>
      <vt:lpstr>Lifetime income payment profiles</vt:lpstr>
      <vt:lpstr>Lifetime income payment profiles</vt:lpstr>
      <vt:lpstr>Case study: Mark lifetime product assessment</vt:lpstr>
      <vt:lpstr>Lifetime income payment profiles</vt:lpstr>
      <vt:lpstr>Case study: Mark lifetime product assessment</vt:lpstr>
      <vt:lpstr>Case study: Mark lifetime product assessment</vt:lpstr>
      <vt:lpstr>Portfolio  construction</vt:lpstr>
      <vt:lpstr>Portfolio construction of a strategy including a lifetime income product</vt:lpstr>
      <vt:lpstr>Risk profile of a lifetime income product</vt:lpstr>
      <vt:lpstr>Case study: Mark portfolio construction</vt:lpstr>
      <vt:lpstr>Case study: Mark portfolio construction</vt:lpstr>
      <vt:lpstr>Case study: Mark portfolio construction ABP only strategy</vt:lpstr>
      <vt:lpstr>Rebalancing to maintain the risk profile</vt:lpstr>
      <vt:lpstr>Case study: Mark portfolio construction</vt:lpstr>
      <vt:lpstr>Case study: Mark portfolio construction</vt:lpstr>
      <vt:lpstr>Case study: Mark portfolio construction</vt:lpstr>
      <vt:lpstr>Case study: Mark portfolio construction</vt:lpstr>
      <vt:lpstr>Case study: Jennifer portfolio construction</vt:lpstr>
      <vt:lpstr>Case study: Jennifer portfolio construction </vt:lpstr>
      <vt:lpstr>Modelling</vt:lpstr>
      <vt:lpstr>Retirement income modelling</vt:lpstr>
      <vt:lpstr>Importance of stochastic modelling for retirement</vt:lpstr>
      <vt:lpstr>Case study: Tim and Shelly modelling</vt:lpstr>
      <vt:lpstr>Case study: Tim and Shelly modelling</vt:lpstr>
      <vt:lpstr>Case study: Tim and Shelly modelling</vt:lpstr>
      <vt:lpstr>Case study: Tim and Shelly modelling</vt:lpstr>
      <vt:lpstr>A new retirement advice  workflow</vt:lpstr>
      <vt:lpstr>About the Actuaries Institute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Summit 2025: A New Age Retirement Advice Workflow</dc:title>
  <dc:creator>Melanie Dunn</dc:creator>
  <cp:lastModifiedBy>Melanie Dunn</cp:lastModifiedBy>
  <cp:revision>25</cp:revision>
  <cp:lastPrinted>2025-06-04T11:18:27Z</cp:lastPrinted>
  <dcterms:created xsi:type="dcterms:W3CDTF">2023-05-24T00:01:03Z</dcterms:created>
  <dcterms:modified xsi:type="dcterms:W3CDTF">2025-06-06T09:13:27Z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0x0101005B474B5874136940B1FCFFA385B6F80C00B91DFC3462D36342B5E9C63B1B6AF453</vt:lpwstr>
  </property>
  <property fmtid="{D5CDD505-2E9C-101B-9397-08002B2CF9AE}" pid="3" name="MediaServiceImageTags">
    <vt:lpwstr/>
  </property>
  <property fmtid="{D5CDD505-2E9C-101B-9397-08002B2CF9AE}" pid="4" name="_dlc_DocIdItemGuid">
    <vt:lpwstr>2df4c7a7-8020-43f8-8eed-cc1a8fd60658</vt:lpwstr>
  </property>
  <property fmtid="{D5CDD505-2E9C-101B-9397-08002B2CF9AE}" pid="5" name="lcf76f155ced4ddcb4097134ff3c332f">
    <vt:lpwstr/>
  </property>
  <property fmtid="{D5CDD505-2E9C-101B-9397-08002B2CF9AE}" pid="6" name="Prototype_CPD_Activity_Format">
    <vt:lpwstr>33;#Presentation Slides|d40094d7-41bb-4670-ae67-14554674b2a3</vt:lpwstr>
  </property>
  <property fmtid="{D5CDD505-2E9C-101B-9397-08002B2CF9AE}" pid="7" name="Prototype_Education_Programs">
    <vt:lpwstr/>
  </property>
  <property fmtid="{D5CDD505-2E9C-101B-9397-08002B2CF9AE}" pid="8" name="Prototype_Event_Types">
    <vt:lpwstr>38;#Major Events|741f9fd0-c1f0-4e98-ad79-70afc16eedf5</vt:lpwstr>
  </property>
  <property fmtid="{D5CDD505-2E9C-101B-9397-08002B2CF9AE}" pid="9" name="Prototype_Practice_Area">
    <vt:lpwstr>21;#Superannuation and Investments|c4023ceb-8694-42da-8304-ff16c412bbef</vt:lpwstr>
  </property>
  <property fmtid="{D5CDD505-2E9C-101B-9397-08002B2CF9AE}" pid="10" name="Prototype_Content_Types">
    <vt:lpwstr>29;#Presentation slides|82514a72-d478-4557-818e-561b0f30fbaf</vt:lpwstr>
  </property>
  <property fmtid="{D5CDD505-2E9C-101B-9397-08002B2CF9AE}" pid="11" name="Prototype_Tags">
    <vt:lpwstr>40;#Past Event|81820cd3-45f0-44e5-97c3-ef5505ffe26e;#97;#All Actuaries Summit|57ed7ee8-003a-406d-a47c-605a474390f3</vt:lpwstr>
  </property>
</Properties>
</file>