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ppt/authors.xml" ContentType="application/vnd.ms-powerpoint.authors+xml"/>
  <Override PartName="/ppt/changesInfos/changesInfo1.xml" ContentType="application/vnd.ms-powerpoint.changesinfo+xml"/>
  <Override PartName="/ppt/comments/modernComment_102_D889A971.xml" ContentType="application/vnd.ms-powerpoint.comments+xml"/>
  <Override PartName="/ppt/comments/modernComment_163_1054E542.xml" ContentType="application/vnd.ms-powerpoint.comment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75" r:id="rId5"/>
    <p:sldId id="276" r:id="rId6"/>
    <p:sldId id="258" r:id="rId7"/>
    <p:sldId id="355" r:id="rId8"/>
    <p:sldId id="259" r:id="rId9"/>
    <p:sldId id="2134804596" r:id="rId10"/>
    <p:sldId id="2134804590" r:id="rId11"/>
    <p:sldId id="2134804592" r:id="rId12"/>
    <p:sldId id="2134804578" r:id="rId13"/>
    <p:sldId id="2134804597" r:id="rId14"/>
    <p:sldId id="2134804585" r:id="rId15"/>
    <p:sldId id="2134804589" r:id="rId16"/>
    <p:sldId id="281" r:id="rId17"/>
    <p:sldId id="289" r:id="rId18"/>
    <p:sldId id="290" r:id="rId19"/>
    <p:sldId id="291" r:id="rId20"/>
    <p:sldId id="292" r:id="rId21"/>
    <p:sldId id="2134804595" r:id="rId22"/>
    <p:sldId id="2134804586" r:id="rId23"/>
    <p:sldId id="2134804594"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5E1D19-FD9F-4E1E-B584-E01DAC044E31}" name="mliao@munichre.com" initials="ml" userId="S::urn:spo:guest#mliao@munichre.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69784" autoAdjust="0"/>
  </p:normalViewPr>
  <p:slideViewPr>
    <p:cSldViewPr snapToGrid="0">
      <p:cViewPr varScale="1">
        <p:scale>
          <a:sx n="57" d="100"/>
          <a:sy n="57" d="100"/>
        </p:scale>
        <p:origin x="90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ustomXml" Target="../customXml/item5.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Thornley" userId="ed779ac0-bed1-4439-bd78-4cfe118fc92b" providerId="ADAL" clId="{4534A10B-AD45-47E4-B300-35D769F9861E}"/>
    <pc:docChg chg="modSld">
      <pc:chgData name="Damian Thornley" userId="ed779ac0-bed1-4439-bd78-4cfe118fc92b" providerId="ADAL" clId="{4534A10B-AD45-47E4-B300-35D769F9861E}" dt="2025-06-05T07:04:43.663" v="1" actId="1076"/>
      <pc:docMkLst>
        <pc:docMk/>
      </pc:docMkLst>
      <pc:sldChg chg="modSp mod">
        <pc:chgData name="Damian Thornley" userId="ed779ac0-bed1-4439-bd78-4cfe118fc92b" providerId="ADAL" clId="{4534A10B-AD45-47E4-B300-35D769F9861E}" dt="2025-06-05T07:04:43.663" v="1" actId="1076"/>
        <pc:sldMkLst>
          <pc:docMk/>
          <pc:sldMk cId="1012527225" sldId="275"/>
        </pc:sldMkLst>
        <pc:spChg chg="mod">
          <ac:chgData name="Damian Thornley" userId="ed779ac0-bed1-4439-bd78-4cfe118fc92b" providerId="ADAL" clId="{4534A10B-AD45-47E4-B300-35D769F9861E}" dt="2025-06-05T07:04:35.797" v="0" actId="1076"/>
          <ac:spMkLst>
            <pc:docMk/>
            <pc:sldMk cId="1012527225" sldId="275"/>
            <ac:spMk id="3" creationId="{26C366F4-7949-6A5E-2C2B-244724097677}"/>
          </ac:spMkLst>
        </pc:spChg>
        <pc:grpChg chg="mod">
          <ac:chgData name="Damian Thornley" userId="ed779ac0-bed1-4439-bd78-4cfe118fc92b" providerId="ADAL" clId="{4534A10B-AD45-47E4-B300-35D769F9861E}" dt="2025-06-05T07:04:43.663" v="1" actId="1076"/>
          <ac:grpSpMkLst>
            <pc:docMk/>
            <pc:sldMk cId="1012527225" sldId="275"/>
            <ac:grpSpMk id="11" creationId="{5A7A5E37-421B-8B54-5565-567AC47AC694}"/>
          </ac:grpSpMkLst>
        </pc:grpChg>
      </pc:sldChg>
    </pc:docChg>
  </pc:docChgLst>
</pc:chgInfo>
</file>

<file path=ppt/comments/modernComment_102_D889A971.xml><?xml version="1.0" encoding="utf-8"?>
<p188:cmLst xmlns:a="http://schemas.openxmlformats.org/drawingml/2006/main" xmlns:r="http://schemas.openxmlformats.org/officeDocument/2006/relationships" xmlns:p188="http://schemas.microsoft.com/office/powerpoint/2018/8/main">
  <p188:cm id="{45120FAF-B2A2-4B85-91D0-E7031D86930B}" authorId="{245E1D19-FD9F-4E1E-B584-E01DAC044E31}" created="2025-06-02T06:00:10.115">
    <ac:deMkLst xmlns:ac="http://schemas.microsoft.com/office/drawing/2013/main/command">
      <pc:docMk xmlns:pc="http://schemas.microsoft.com/office/powerpoint/2013/main/command"/>
      <pc:sldMk xmlns:pc="http://schemas.microsoft.com/office/powerpoint/2013/main/command" cId="3632900465" sldId="258"/>
      <ac:spMk id="3" creationId="{578EAAE7-0573-D688-E79B-689FE151F744}"/>
    </ac:deMkLst>
    <p188:txBody>
      <a:bodyPr/>
      <a:lstStyle/>
      <a:p>
        <a:r>
          <a:rPr lang="en-GB"/>
          <a:t>@damian
Please ensure this align to the content</a:t>
        </a:r>
      </a:p>
    </p188:txBody>
  </p188:cm>
</p188:cmLst>
</file>

<file path=ppt/comments/modernComment_163_1054E542.xml><?xml version="1.0" encoding="utf-8"?>
<p188:cmLst xmlns:a="http://schemas.openxmlformats.org/drawingml/2006/main" xmlns:r="http://schemas.openxmlformats.org/officeDocument/2006/relationships" xmlns:p188="http://schemas.microsoft.com/office/powerpoint/2018/8/main">
  <p188:cm id="{28D1B387-8B28-4C5C-8D81-46E274390A5E}" authorId="{245E1D19-FD9F-4E1E-B584-E01DAC044E31}" created="2025-06-03T10:24:46.172">
    <ac:deMkLst xmlns:ac="http://schemas.microsoft.com/office/drawing/2013/main/command">
      <pc:docMk xmlns:pc="http://schemas.microsoft.com/office/powerpoint/2013/main/command"/>
      <pc:sldMk xmlns:pc="http://schemas.microsoft.com/office/powerpoint/2013/main/command" cId="273999170" sldId="355"/>
      <ac:spMk id="4" creationId="{7E318CE5-64C0-13B1-467B-12CA26C91DE3}"/>
    </ac:deMkLst>
    <p188:txBody>
      <a:bodyPr/>
      <a:lstStyle/>
      <a:p>
        <a:r>
          <a:rPr lang="en-GB"/>
          <a:t>@Kirsty - I assume you will talk through this slide. I have updated my storyline a bit in the body. Please edit so that it aligns to the contents.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D4A8C-2E43-4A23-B461-E058D3ECB426}" type="doc">
      <dgm:prSet loTypeId="urn:microsoft.com/office/officeart/2005/8/layout/process1" loCatId="process" qsTypeId="urn:microsoft.com/office/officeart/2005/8/quickstyle/simple1" qsCatId="simple" csTypeId="urn:microsoft.com/office/officeart/2005/8/colors/accent1_2" csCatId="accent1" phldr="1"/>
      <dgm:spPr/>
    </dgm:pt>
    <dgm:pt modelId="{55CA0CBB-EF9E-4CDF-AC06-4541F451AF4A}">
      <dgm:prSet phldrT="[Text]" phldr="0"/>
      <dgm:spPr/>
      <dgm:t>
        <a:bodyPr/>
        <a:lstStyle/>
        <a:p>
          <a:pPr rtl="0"/>
          <a:r>
            <a:rPr lang="en-AU" dirty="0">
              <a:latin typeface="ABC Oracle"/>
            </a:rPr>
            <a:t>Discuss two approaches</a:t>
          </a:r>
          <a:endParaRPr lang="en-AU" dirty="0"/>
        </a:p>
      </dgm:t>
    </dgm:pt>
    <dgm:pt modelId="{02C1EB19-1FAD-4D90-AC32-CB84E73A6AD0}" type="parTrans" cxnId="{26E2586E-A61F-4FAF-BA68-0917C65A139C}">
      <dgm:prSet/>
      <dgm:spPr/>
      <dgm:t>
        <a:bodyPr/>
        <a:lstStyle/>
        <a:p>
          <a:endParaRPr lang="en-AU"/>
        </a:p>
      </dgm:t>
    </dgm:pt>
    <dgm:pt modelId="{0C16D649-B8E7-48D7-84D1-D3E55DDC5C33}" type="sibTrans" cxnId="{26E2586E-A61F-4FAF-BA68-0917C65A139C}">
      <dgm:prSet/>
      <dgm:spPr/>
      <dgm:t>
        <a:bodyPr/>
        <a:lstStyle/>
        <a:p>
          <a:endParaRPr lang="en-AU"/>
        </a:p>
      </dgm:t>
    </dgm:pt>
    <dgm:pt modelId="{DBDD3FAD-7221-4A0F-891E-BAC04FE41A02}">
      <dgm:prSet phldrT="[Text]"/>
      <dgm:spPr/>
      <dgm:t>
        <a:bodyPr/>
        <a:lstStyle/>
        <a:p>
          <a:pPr rtl="0"/>
          <a:r>
            <a:rPr lang="en-AU" dirty="0">
              <a:latin typeface="ABC Oracle"/>
            </a:rPr>
            <a:t>Landscape changed/changing</a:t>
          </a:r>
          <a:endParaRPr lang="en-AU" dirty="0"/>
        </a:p>
      </dgm:t>
    </dgm:pt>
    <dgm:pt modelId="{2896D7EB-3566-4B7B-BDB0-C66C5B2A9E78}" type="parTrans" cxnId="{A33F611A-DA51-4978-BCD0-D7ADBCBBF86D}">
      <dgm:prSet/>
      <dgm:spPr/>
      <dgm:t>
        <a:bodyPr/>
        <a:lstStyle/>
        <a:p>
          <a:endParaRPr lang="en-AU"/>
        </a:p>
      </dgm:t>
    </dgm:pt>
    <dgm:pt modelId="{88F3E57F-C5F6-488C-B020-C34565269513}" type="sibTrans" cxnId="{A33F611A-DA51-4978-BCD0-D7ADBCBBF86D}">
      <dgm:prSet/>
      <dgm:spPr/>
      <dgm:t>
        <a:bodyPr/>
        <a:lstStyle/>
        <a:p>
          <a:endParaRPr lang="en-AU"/>
        </a:p>
      </dgm:t>
    </dgm:pt>
    <dgm:pt modelId="{4CCDBA4B-C844-4715-A692-8019F946D89E}">
      <dgm:prSet phldrT="[Text]"/>
      <dgm:spPr/>
      <dgm:t>
        <a:bodyPr/>
        <a:lstStyle/>
        <a:p>
          <a:pPr rtl="0"/>
          <a:r>
            <a:rPr lang="en-AU" dirty="0">
              <a:latin typeface="ABC Oracle"/>
            </a:rPr>
            <a:t>Biometric approach might deal with changing landscape well</a:t>
          </a:r>
          <a:endParaRPr lang="en-AU" dirty="0"/>
        </a:p>
      </dgm:t>
    </dgm:pt>
    <dgm:pt modelId="{23336C76-DC9E-4C7E-AFCC-EF7D7DB3E588}" type="parTrans" cxnId="{B3C1562F-C48C-4EC0-B974-598B124F9FFD}">
      <dgm:prSet/>
      <dgm:spPr/>
      <dgm:t>
        <a:bodyPr/>
        <a:lstStyle/>
        <a:p>
          <a:endParaRPr lang="en-AU"/>
        </a:p>
      </dgm:t>
    </dgm:pt>
    <dgm:pt modelId="{4EF5E7B8-3253-4B09-8990-E7666E7C0A12}" type="sibTrans" cxnId="{B3C1562F-C48C-4EC0-B974-598B124F9FFD}">
      <dgm:prSet/>
      <dgm:spPr/>
      <dgm:t>
        <a:bodyPr/>
        <a:lstStyle/>
        <a:p>
          <a:endParaRPr lang="en-AU"/>
        </a:p>
      </dgm:t>
    </dgm:pt>
    <dgm:pt modelId="{31C1E78C-C725-4F60-A1E4-A4773AA84430}">
      <dgm:prSet/>
      <dgm:spPr/>
      <dgm:t>
        <a:bodyPr/>
        <a:lstStyle/>
        <a:p>
          <a:r>
            <a:rPr lang="en-AU" dirty="0"/>
            <a:t>What are the challenges for biometric approach</a:t>
          </a:r>
        </a:p>
      </dgm:t>
    </dgm:pt>
    <dgm:pt modelId="{41BA30D3-E5FA-4CB3-BE0B-D23877E2E2A0}" type="parTrans" cxnId="{80CF977C-4E62-4594-9134-B317A31958E6}">
      <dgm:prSet/>
      <dgm:spPr/>
      <dgm:t>
        <a:bodyPr/>
        <a:lstStyle/>
        <a:p>
          <a:endParaRPr lang="en-AU"/>
        </a:p>
      </dgm:t>
    </dgm:pt>
    <dgm:pt modelId="{7ACDA867-2B97-436D-8F23-6A658A5099F2}" type="sibTrans" cxnId="{80CF977C-4E62-4594-9134-B317A31958E6}">
      <dgm:prSet/>
      <dgm:spPr/>
      <dgm:t>
        <a:bodyPr/>
        <a:lstStyle/>
        <a:p>
          <a:endParaRPr lang="en-AU"/>
        </a:p>
      </dgm:t>
    </dgm:pt>
    <dgm:pt modelId="{21DC3E86-7DFE-4631-85D1-926BE9F07A92}">
      <dgm:prSet/>
      <dgm:spPr/>
      <dgm:t>
        <a:bodyPr/>
        <a:lstStyle/>
        <a:p>
          <a:r>
            <a:rPr lang="en-AU" dirty="0"/>
            <a:t>Key takeaway</a:t>
          </a:r>
        </a:p>
      </dgm:t>
    </dgm:pt>
    <dgm:pt modelId="{AFD98143-87F5-4256-8823-B2A776F1FFD2}" type="parTrans" cxnId="{37F8E42E-A846-4EA6-9953-42B3F36E8893}">
      <dgm:prSet/>
      <dgm:spPr/>
      <dgm:t>
        <a:bodyPr/>
        <a:lstStyle/>
        <a:p>
          <a:endParaRPr lang="en-AU"/>
        </a:p>
      </dgm:t>
    </dgm:pt>
    <dgm:pt modelId="{515F49E7-38CA-4999-A946-E1BABEF7700D}" type="sibTrans" cxnId="{37F8E42E-A846-4EA6-9953-42B3F36E8893}">
      <dgm:prSet/>
      <dgm:spPr/>
      <dgm:t>
        <a:bodyPr/>
        <a:lstStyle/>
        <a:p>
          <a:endParaRPr lang="en-AU"/>
        </a:p>
      </dgm:t>
    </dgm:pt>
    <dgm:pt modelId="{F564C14D-30B1-4497-849C-ADB705A16597}" type="pres">
      <dgm:prSet presAssocID="{0B7D4A8C-2E43-4A23-B461-E058D3ECB426}" presName="Name0" presStyleCnt="0">
        <dgm:presLayoutVars>
          <dgm:dir/>
          <dgm:resizeHandles val="exact"/>
        </dgm:presLayoutVars>
      </dgm:prSet>
      <dgm:spPr/>
    </dgm:pt>
    <dgm:pt modelId="{6B4FABC6-0B16-4E8C-A414-55F5EA240DA6}" type="pres">
      <dgm:prSet presAssocID="{55CA0CBB-EF9E-4CDF-AC06-4541F451AF4A}" presName="node" presStyleLbl="node1" presStyleIdx="0" presStyleCnt="5" custLinFactNeighborX="11760" custLinFactNeighborY="0">
        <dgm:presLayoutVars>
          <dgm:bulletEnabled val="1"/>
        </dgm:presLayoutVars>
      </dgm:prSet>
      <dgm:spPr/>
    </dgm:pt>
    <dgm:pt modelId="{8ED1526A-D11F-41E1-8284-A035083B81A0}" type="pres">
      <dgm:prSet presAssocID="{0C16D649-B8E7-48D7-84D1-D3E55DDC5C33}" presName="sibTrans" presStyleLbl="sibTrans2D1" presStyleIdx="0" presStyleCnt="4"/>
      <dgm:spPr/>
    </dgm:pt>
    <dgm:pt modelId="{1750BD04-DFC7-4A5D-8571-94A62C93F72E}" type="pres">
      <dgm:prSet presAssocID="{0C16D649-B8E7-48D7-84D1-D3E55DDC5C33}" presName="connectorText" presStyleLbl="sibTrans2D1" presStyleIdx="0" presStyleCnt="4"/>
      <dgm:spPr/>
    </dgm:pt>
    <dgm:pt modelId="{8411573D-B985-4ABE-80B8-F66A67C0ECB6}" type="pres">
      <dgm:prSet presAssocID="{DBDD3FAD-7221-4A0F-891E-BAC04FE41A02}" presName="node" presStyleLbl="node1" presStyleIdx="1" presStyleCnt="5">
        <dgm:presLayoutVars>
          <dgm:bulletEnabled val="1"/>
        </dgm:presLayoutVars>
      </dgm:prSet>
      <dgm:spPr/>
    </dgm:pt>
    <dgm:pt modelId="{0EB6294B-21A7-4519-8218-7BFF98E71CF5}" type="pres">
      <dgm:prSet presAssocID="{88F3E57F-C5F6-488C-B020-C34565269513}" presName="sibTrans" presStyleLbl="sibTrans2D1" presStyleIdx="1" presStyleCnt="4"/>
      <dgm:spPr/>
    </dgm:pt>
    <dgm:pt modelId="{2A92E29F-8FAA-4688-AF77-2538C4101851}" type="pres">
      <dgm:prSet presAssocID="{88F3E57F-C5F6-488C-B020-C34565269513}" presName="connectorText" presStyleLbl="sibTrans2D1" presStyleIdx="1" presStyleCnt="4"/>
      <dgm:spPr/>
    </dgm:pt>
    <dgm:pt modelId="{325333F3-3D35-46DC-A5CB-F262FCD131F4}" type="pres">
      <dgm:prSet presAssocID="{4CCDBA4B-C844-4715-A692-8019F946D89E}" presName="node" presStyleLbl="node1" presStyleIdx="2" presStyleCnt="5">
        <dgm:presLayoutVars>
          <dgm:bulletEnabled val="1"/>
        </dgm:presLayoutVars>
      </dgm:prSet>
      <dgm:spPr/>
    </dgm:pt>
    <dgm:pt modelId="{C0183CC5-D236-4047-8277-77CCB6229434}" type="pres">
      <dgm:prSet presAssocID="{4EF5E7B8-3253-4B09-8990-E7666E7C0A12}" presName="sibTrans" presStyleLbl="sibTrans2D1" presStyleIdx="2" presStyleCnt="4"/>
      <dgm:spPr/>
    </dgm:pt>
    <dgm:pt modelId="{25604A95-C5D1-43C5-889A-F34BC0EAEFE4}" type="pres">
      <dgm:prSet presAssocID="{4EF5E7B8-3253-4B09-8990-E7666E7C0A12}" presName="connectorText" presStyleLbl="sibTrans2D1" presStyleIdx="2" presStyleCnt="4"/>
      <dgm:spPr/>
    </dgm:pt>
    <dgm:pt modelId="{BA582A70-6304-4B82-9014-554C6095BFAB}" type="pres">
      <dgm:prSet presAssocID="{31C1E78C-C725-4F60-A1E4-A4773AA84430}" presName="node" presStyleLbl="node1" presStyleIdx="3" presStyleCnt="5">
        <dgm:presLayoutVars>
          <dgm:bulletEnabled val="1"/>
        </dgm:presLayoutVars>
      </dgm:prSet>
      <dgm:spPr/>
    </dgm:pt>
    <dgm:pt modelId="{F367F2F5-1967-43F7-93BD-5475158C626C}" type="pres">
      <dgm:prSet presAssocID="{7ACDA867-2B97-436D-8F23-6A658A5099F2}" presName="sibTrans" presStyleLbl="sibTrans2D1" presStyleIdx="3" presStyleCnt="4"/>
      <dgm:spPr/>
    </dgm:pt>
    <dgm:pt modelId="{3CA71101-1AC6-4E6F-BE58-3DB581CC47F3}" type="pres">
      <dgm:prSet presAssocID="{7ACDA867-2B97-436D-8F23-6A658A5099F2}" presName="connectorText" presStyleLbl="sibTrans2D1" presStyleIdx="3" presStyleCnt="4"/>
      <dgm:spPr/>
    </dgm:pt>
    <dgm:pt modelId="{8A0AEE87-7CF5-463D-B368-6DE23ECB0300}" type="pres">
      <dgm:prSet presAssocID="{21DC3E86-7DFE-4631-85D1-926BE9F07A92}" presName="node" presStyleLbl="node1" presStyleIdx="4" presStyleCnt="5">
        <dgm:presLayoutVars>
          <dgm:bulletEnabled val="1"/>
        </dgm:presLayoutVars>
      </dgm:prSet>
      <dgm:spPr/>
    </dgm:pt>
  </dgm:ptLst>
  <dgm:cxnLst>
    <dgm:cxn modelId="{DD29F212-90A6-476B-94BE-7E2E3D233FCA}" type="presOf" srcId="{0B7D4A8C-2E43-4A23-B461-E058D3ECB426}" destId="{F564C14D-30B1-4497-849C-ADB705A16597}" srcOrd="0" destOrd="0" presId="urn:microsoft.com/office/officeart/2005/8/layout/process1"/>
    <dgm:cxn modelId="{A33F611A-DA51-4978-BCD0-D7ADBCBBF86D}" srcId="{0B7D4A8C-2E43-4A23-B461-E058D3ECB426}" destId="{DBDD3FAD-7221-4A0F-891E-BAC04FE41A02}" srcOrd="1" destOrd="0" parTransId="{2896D7EB-3566-4B7B-BDB0-C66C5B2A9E78}" sibTransId="{88F3E57F-C5F6-488C-B020-C34565269513}"/>
    <dgm:cxn modelId="{37F8E42E-A846-4EA6-9953-42B3F36E8893}" srcId="{0B7D4A8C-2E43-4A23-B461-E058D3ECB426}" destId="{21DC3E86-7DFE-4631-85D1-926BE9F07A92}" srcOrd="4" destOrd="0" parTransId="{AFD98143-87F5-4256-8823-B2A776F1FFD2}" sibTransId="{515F49E7-38CA-4999-A946-E1BABEF7700D}"/>
    <dgm:cxn modelId="{B3C1562F-C48C-4EC0-B974-598B124F9FFD}" srcId="{0B7D4A8C-2E43-4A23-B461-E058D3ECB426}" destId="{4CCDBA4B-C844-4715-A692-8019F946D89E}" srcOrd="2" destOrd="0" parTransId="{23336C76-DC9E-4C7E-AFCC-EF7D7DB3E588}" sibTransId="{4EF5E7B8-3253-4B09-8990-E7666E7C0A12}"/>
    <dgm:cxn modelId="{6F5C3E3D-5A87-4A23-9E0E-219DAE7C2804}" type="presOf" srcId="{7ACDA867-2B97-436D-8F23-6A658A5099F2}" destId="{3CA71101-1AC6-4E6F-BE58-3DB581CC47F3}" srcOrd="1" destOrd="0" presId="urn:microsoft.com/office/officeart/2005/8/layout/process1"/>
    <dgm:cxn modelId="{65171E4C-575F-4826-A3C7-3F2AD7378E98}" type="presOf" srcId="{4CCDBA4B-C844-4715-A692-8019F946D89E}" destId="{325333F3-3D35-46DC-A5CB-F262FCD131F4}" srcOrd="0" destOrd="0" presId="urn:microsoft.com/office/officeart/2005/8/layout/process1"/>
    <dgm:cxn modelId="{26E2586E-A61F-4FAF-BA68-0917C65A139C}" srcId="{0B7D4A8C-2E43-4A23-B461-E058D3ECB426}" destId="{55CA0CBB-EF9E-4CDF-AC06-4541F451AF4A}" srcOrd="0" destOrd="0" parTransId="{02C1EB19-1FAD-4D90-AC32-CB84E73A6AD0}" sibTransId="{0C16D649-B8E7-48D7-84D1-D3E55DDC5C33}"/>
    <dgm:cxn modelId="{D6D57D54-73B3-4774-911E-E0E6FC84D59F}" type="presOf" srcId="{88F3E57F-C5F6-488C-B020-C34565269513}" destId="{0EB6294B-21A7-4519-8218-7BFF98E71CF5}" srcOrd="0" destOrd="0" presId="urn:microsoft.com/office/officeart/2005/8/layout/process1"/>
    <dgm:cxn modelId="{80CF977C-4E62-4594-9134-B317A31958E6}" srcId="{0B7D4A8C-2E43-4A23-B461-E058D3ECB426}" destId="{31C1E78C-C725-4F60-A1E4-A4773AA84430}" srcOrd="3" destOrd="0" parTransId="{41BA30D3-E5FA-4CB3-BE0B-D23877E2E2A0}" sibTransId="{7ACDA867-2B97-436D-8F23-6A658A5099F2}"/>
    <dgm:cxn modelId="{B1AE967E-51DA-4EA7-B5F5-505BFD890B77}" type="presOf" srcId="{0C16D649-B8E7-48D7-84D1-D3E55DDC5C33}" destId="{1750BD04-DFC7-4A5D-8571-94A62C93F72E}" srcOrd="1" destOrd="0" presId="urn:microsoft.com/office/officeart/2005/8/layout/process1"/>
    <dgm:cxn modelId="{84417888-42F9-4446-B8B5-79CC3FFE6C42}" type="presOf" srcId="{88F3E57F-C5F6-488C-B020-C34565269513}" destId="{2A92E29F-8FAA-4688-AF77-2538C4101851}" srcOrd="1" destOrd="0" presId="urn:microsoft.com/office/officeart/2005/8/layout/process1"/>
    <dgm:cxn modelId="{77D8C498-58B3-4E72-BE4C-6BA42B229957}" type="presOf" srcId="{4EF5E7B8-3253-4B09-8990-E7666E7C0A12}" destId="{25604A95-C5D1-43C5-889A-F34BC0EAEFE4}" srcOrd="1" destOrd="0" presId="urn:microsoft.com/office/officeart/2005/8/layout/process1"/>
    <dgm:cxn modelId="{061FE1A8-6559-4EF9-B953-B4B384B42A1F}" type="presOf" srcId="{7ACDA867-2B97-436D-8F23-6A658A5099F2}" destId="{F367F2F5-1967-43F7-93BD-5475158C626C}" srcOrd="0" destOrd="0" presId="urn:microsoft.com/office/officeart/2005/8/layout/process1"/>
    <dgm:cxn modelId="{CA40CAAF-1A13-4DBE-9792-7EBAD0FA07DE}" type="presOf" srcId="{4EF5E7B8-3253-4B09-8990-E7666E7C0A12}" destId="{C0183CC5-D236-4047-8277-77CCB6229434}" srcOrd="0" destOrd="0" presId="urn:microsoft.com/office/officeart/2005/8/layout/process1"/>
    <dgm:cxn modelId="{FF542EBC-93FD-4FD5-8822-E6B58A328AC2}" type="presOf" srcId="{0C16D649-B8E7-48D7-84D1-D3E55DDC5C33}" destId="{8ED1526A-D11F-41E1-8284-A035083B81A0}" srcOrd="0" destOrd="0" presId="urn:microsoft.com/office/officeart/2005/8/layout/process1"/>
    <dgm:cxn modelId="{3AAA89BE-4D8C-4BA1-BDC2-D92021D4BB6E}" type="presOf" srcId="{55CA0CBB-EF9E-4CDF-AC06-4541F451AF4A}" destId="{6B4FABC6-0B16-4E8C-A414-55F5EA240DA6}" srcOrd="0" destOrd="0" presId="urn:microsoft.com/office/officeart/2005/8/layout/process1"/>
    <dgm:cxn modelId="{BE3FBBBE-0925-402C-A8E2-E8177A116926}" type="presOf" srcId="{31C1E78C-C725-4F60-A1E4-A4773AA84430}" destId="{BA582A70-6304-4B82-9014-554C6095BFAB}" srcOrd="0" destOrd="0" presId="urn:microsoft.com/office/officeart/2005/8/layout/process1"/>
    <dgm:cxn modelId="{D48726C0-20CC-45BF-A66D-1155C9D50784}" type="presOf" srcId="{DBDD3FAD-7221-4A0F-891E-BAC04FE41A02}" destId="{8411573D-B985-4ABE-80B8-F66A67C0ECB6}" srcOrd="0" destOrd="0" presId="urn:microsoft.com/office/officeart/2005/8/layout/process1"/>
    <dgm:cxn modelId="{77D5C2CB-8506-401A-8052-C34939F46DF3}" type="presOf" srcId="{21DC3E86-7DFE-4631-85D1-926BE9F07A92}" destId="{8A0AEE87-7CF5-463D-B368-6DE23ECB0300}" srcOrd="0" destOrd="0" presId="urn:microsoft.com/office/officeart/2005/8/layout/process1"/>
    <dgm:cxn modelId="{FB25DA34-B20E-4513-805E-063611F2FDA5}" type="presParOf" srcId="{F564C14D-30B1-4497-849C-ADB705A16597}" destId="{6B4FABC6-0B16-4E8C-A414-55F5EA240DA6}" srcOrd="0" destOrd="0" presId="urn:microsoft.com/office/officeart/2005/8/layout/process1"/>
    <dgm:cxn modelId="{75146D20-CB1C-4660-B627-39FFA71E166D}" type="presParOf" srcId="{F564C14D-30B1-4497-849C-ADB705A16597}" destId="{8ED1526A-D11F-41E1-8284-A035083B81A0}" srcOrd="1" destOrd="0" presId="urn:microsoft.com/office/officeart/2005/8/layout/process1"/>
    <dgm:cxn modelId="{2B2D2BAE-D502-4EC9-BD8B-D49AB7595629}" type="presParOf" srcId="{8ED1526A-D11F-41E1-8284-A035083B81A0}" destId="{1750BD04-DFC7-4A5D-8571-94A62C93F72E}" srcOrd="0" destOrd="0" presId="urn:microsoft.com/office/officeart/2005/8/layout/process1"/>
    <dgm:cxn modelId="{BB3B9924-4932-40FF-B110-CEDE1F4BDF91}" type="presParOf" srcId="{F564C14D-30B1-4497-849C-ADB705A16597}" destId="{8411573D-B985-4ABE-80B8-F66A67C0ECB6}" srcOrd="2" destOrd="0" presId="urn:microsoft.com/office/officeart/2005/8/layout/process1"/>
    <dgm:cxn modelId="{F51C5AA1-0728-4FDE-ABE2-3DDC89DDFA55}" type="presParOf" srcId="{F564C14D-30B1-4497-849C-ADB705A16597}" destId="{0EB6294B-21A7-4519-8218-7BFF98E71CF5}" srcOrd="3" destOrd="0" presId="urn:microsoft.com/office/officeart/2005/8/layout/process1"/>
    <dgm:cxn modelId="{E8613C14-E21B-451F-B056-0B612F03BEA5}" type="presParOf" srcId="{0EB6294B-21A7-4519-8218-7BFF98E71CF5}" destId="{2A92E29F-8FAA-4688-AF77-2538C4101851}" srcOrd="0" destOrd="0" presId="urn:microsoft.com/office/officeart/2005/8/layout/process1"/>
    <dgm:cxn modelId="{D0E3EC30-0C19-40C6-AF71-3793D66C30C2}" type="presParOf" srcId="{F564C14D-30B1-4497-849C-ADB705A16597}" destId="{325333F3-3D35-46DC-A5CB-F262FCD131F4}" srcOrd="4" destOrd="0" presId="urn:microsoft.com/office/officeart/2005/8/layout/process1"/>
    <dgm:cxn modelId="{17419FF0-D37C-4C20-9DF8-BFAB9CE0AD0B}" type="presParOf" srcId="{F564C14D-30B1-4497-849C-ADB705A16597}" destId="{C0183CC5-D236-4047-8277-77CCB6229434}" srcOrd="5" destOrd="0" presId="urn:microsoft.com/office/officeart/2005/8/layout/process1"/>
    <dgm:cxn modelId="{6326D465-9FD4-4D53-B5EA-FF50D05E5639}" type="presParOf" srcId="{C0183CC5-D236-4047-8277-77CCB6229434}" destId="{25604A95-C5D1-43C5-889A-F34BC0EAEFE4}" srcOrd="0" destOrd="0" presId="urn:microsoft.com/office/officeart/2005/8/layout/process1"/>
    <dgm:cxn modelId="{1B3A3352-8A2F-4E13-B52E-CD8A3C008781}" type="presParOf" srcId="{F564C14D-30B1-4497-849C-ADB705A16597}" destId="{BA582A70-6304-4B82-9014-554C6095BFAB}" srcOrd="6" destOrd="0" presId="urn:microsoft.com/office/officeart/2005/8/layout/process1"/>
    <dgm:cxn modelId="{C2651791-F6EB-4F40-82C7-E2BAB1FC54B4}" type="presParOf" srcId="{F564C14D-30B1-4497-849C-ADB705A16597}" destId="{F367F2F5-1967-43F7-93BD-5475158C626C}" srcOrd="7" destOrd="0" presId="urn:microsoft.com/office/officeart/2005/8/layout/process1"/>
    <dgm:cxn modelId="{A3386BD4-5098-4203-885B-615DB7B58B5E}" type="presParOf" srcId="{F367F2F5-1967-43F7-93BD-5475158C626C}" destId="{3CA71101-1AC6-4E6F-BE58-3DB581CC47F3}" srcOrd="0" destOrd="0" presId="urn:microsoft.com/office/officeart/2005/8/layout/process1"/>
    <dgm:cxn modelId="{4D52245B-A28E-4965-8B94-579F924717DD}" type="presParOf" srcId="{F564C14D-30B1-4497-849C-ADB705A16597}" destId="{8A0AEE87-7CF5-463D-B368-6DE23ECB0300}"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D4A8C-2E43-4A23-B461-E058D3ECB426}" type="doc">
      <dgm:prSet loTypeId="urn:microsoft.com/office/officeart/2005/8/layout/process1" loCatId="process" qsTypeId="urn:microsoft.com/office/officeart/2005/8/quickstyle/simple1" qsCatId="simple" csTypeId="urn:microsoft.com/office/officeart/2005/8/colors/accent1_2" csCatId="accent1" phldr="1"/>
      <dgm:spPr/>
    </dgm:pt>
    <dgm:pt modelId="{55CA0CBB-EF9E-4CDF-AC06-4541F451AF4A}">
      <dgm:prSet phldrT="[Text]"/>
      <dgm:spPr/>
      <dgm:t>
        <a:bodyPr/>
        <a:lstStyle/>
        <a:p>
          <a:r>
            <a:rPr lang="en-AU" dirty="0"/>
            <a:t>History of the modem PAM/Buffer/PSM</a:t>
          </a:r>
        </a:p>
      </dgm:t>
    </dgm:pt>
    <dgm:pt modelId="{02C1EB19-1FAD-4D90-AC32-CB84E73A6AD0}" type="parTrans" cxnId="{26E2586E-A61F-4FAF-BA68-0917C65A139C}">
      <dgm:prSet/>
      <dgm:spPr/>
      <dgm:t>
        <a:bodyPr/>
        <a:lstStyle/>
        <a:p>
          <a:endParaRPr lang="en-AU"/>
        </a:p>
      </dgm:t>
    </dgm:pt>
    <dgm:pt modelId="{0C16D649-B8E7-48D7-84D1-D3E55DDC5C33}" type="sibTrans" cxnId="{26E2586E-A61F-4FAF-BA68-0917C65A139C}">
      <dgm:prSet/>
      <dgm:spPr/>
      <dgm:t>
        <a:bodyPr/>
        <a:lstStyle/>
        <a:p>
          <a:endParaRPr lang="en-AU"/>
        </a:p>
      </dgm:t>
    </dgm:pt>
    <dgm:pt modelId="{DBDD3FAD-7221-4A0F-891E-BAC04FE41A02}">
      <dgm:prSet phldrT="[Text]"/>
      <dgm:spPr/>
      <dgm:t>
        <a:bodyPr/>
        <a:lstStyle/>
        <a:p>
          <a:r>
            <a:rPr lang="en-AU" dirty="0"/>
            <a:t>Design intention/Goals </a:t>
          </a:r>
        </a:p>
      </dgm:t>
    </dgm:pt>
    <dgm:pt modelId="{2896D7EB-3566-4B7B-BDB0-C66C5B2A9E78}" type="parTrans" cxnId="{A33F611A-DA51-4978-BCD0-D7ADBCBBF86D}">
      <dgm:prSet/>
      <dgm:spPr/>
      <dgm:t>
        <a:bodyPr/>
        <a:lstStyle/>
        <a:p>
          <a:endParaRPr lang="en-AU"/>
        </a:p>
      </dgm:t>
    </dgm:pt>
    <dgm:pt modelId="{88F3E57F-C5F6-488C-B020-C34565269513}" type="sibTrans" cxnId="{A33F611A-DA51-4978-BCD0-D7ADBCBBF86D}">
      <dgm:prSet/>
      <dgm:spPr/>
      <dgm:t>
        <a:bodyPr/>
        <a:lstStyle/>
        <a:p>
          <a:endParaRPr lang="en-AU"/>
        </a:p>
      </dgm:t>
    </dgm:pt>
    <dgm:pt modelId="{4CCDBA4B-C844-4715-A692-8019F946D89E}">
      <dgm:prSet phldrT="[Text]"/>
      <dgm:spPr/>
      <dgm:t>
        <a:bodyPr/>
        <a:lstStyle/>
        <a:p>
          <a:r>
            <a:rPr lang="en-AU" dirty="0"/>
            <a:t>Disclosure</a:t>
          </a:r>
        </a:p>
      </dgm:t>
    </dgm:pt>
    <dgm:pt modelId="{23336C76-DC9E-4C7E-AFCC-EF7D7DB3E588}" type="parTrans" cxnId="{B3C1562F-C48C-4EC0-B974-598B124F9FFD}">
      <dgm:prSet/>
      <dgm:spPr/>
      <dgm:t>
        <a:bodyPr/>
        <a:lstStyle/>
        <a:p>
          <a:endParaRPr lang="en-AU"/>
        </a:p>
      </dgm:t>
    </dgm:pt>
    <dgm:pt modelId="{4EF5E7B8-3253-4B09-8990-E7666E7C0A12}" type="sibTrans" cxnId="{B3C1562F-C48C-4EC0-B974-598B124F9FFD}">
      <dgm:prSet/>
      <dgm:spPr/>
      <dgm:t>
        <a:bodyPr/>
        <a:lstStyle/>
        <a:p>
          <a:endParaRPr lang="en-AU"/>
        </a:p>
      </dgm:t>
    </dgm:pt>
    <dgm:pt modelId="{8C472D47-48E3-4DEF-94C7-0B02E149C59E}">
      <dgm:prSet/>
      <dgm:spPr/>
      <dgm:t>
        <a:bodyPr/>
        <a:lstStyle/>
        <a:p>
          <a:r>
            <a:rPr lang="en-AU" dirty="0"/>
            <a:t>Achieving original goals? </a:t>
          </a:r>
        </a:p>
      </dgm:t>
    </dgm:pt>
    <dgm:pt modelId="{8CAE97C8-FF2B-4EC8-8548-54D761BE501C}" type="parTrans" cxnId="{8661E873-81E5-4326-A075-22C486FDB3C9}">
      <dgm:prSet/>
      <dgm:spPr/>
      <dgm:t>
        <a:bodyPr/>
        <a:lstStyle/>
        <a:p>
          <a:endParaRPr lang="en-AU"/>
        </a:p>
      </dgm:t>
    </dgm:pt>
    <dgm:pt modelId="{45FEE61F-0439-4847-83F8-C763A88929B2}" type="sibTrans" cxnId="{8661E873-81E5-4326-A075-22C486FDB3C9}">
      <dgm:prSet/>
      <dgm:spPr/>
      <dgm:t>
        <a:bodyPr/>
        <a:lstStyle/>
        <a:p>
          <a:endParaRPr lang="en-AU"/>
        </a:p>
      </dgm:t>
    </dgm:pt>
    <dgm:pt modelId="{F564C14D-30B1-4497-849C-ADB705A16597}" type="pres">
      <dgm:prSet presAssocID="{0B7D4A8C-2E43-4A23-B461-E058D3ECB426}" presName="Name0" presStyleCnt="0">
        <dgm:presLayoutVars>
          <dgm:dir/>
          <dgm:resizeHandles val="exact"/>
        </dgm:presLayoutVars>
      </dgm:prSet>
      <dgm:spPr/>
    </dgm:pt>
    <dgm:pt modelId="{6B4FABC6-0B16-4E8C-A414-55F5EA240DA6}" type="pres">
      <dgm:prSet presAssocID="{55CA0CBB-EF9E-4CDF-AC06-4541F451AF4A}" presName="node" presStyleLbl="node1" presStyleIdx="0" presStyleCnt="4" custLinFactNeighborX="11760" custLinFactNeighborY="0">
        <dgm:presLayoutVars>
          <dgm:bulletEnabled val="1"/>
        </dgm:presLayoutVars>
      </dgm:prSet>
      <dgm:spPr/>
    </dgm:pt>
    <dgm:pt modelId="{8ED1526A-D11F-41E1-8284-A035083B81A0}" type="pres">
      <dgm:prSet presAssocID="{0C16D649-B8E7-48D7-84D1-D3E55DDC5C33}" presName="sibTrans" presStyleLbl="sibTrans2D1" presStyleIdx="0" presStyleCnt="3"/>
      <dgm:spPr/>
    </dgm:pt>
    <dgm:pt modelId="{1750BD04-DFC7-4A5D-8571-94A62C93F72E}" type="pres">
      <dgm:prSet presAssocID="{0C16D649-B8E7-48D7-84D1-D3E55DDC5C33}" presName="connectorText" presStyleLbl="sibTrans2D1" presStyleIdx="0" presStyleCnt="3"/>
      <dgm:spPr/>
    </dgm:pt>
    <dgm:pt modelId="{8411573D-B985-4ABE-80B8-F66A67C0ECB6}" type="pres">
      <dgm:prSet presAssocID="{DBDD3FAD-7221-4A0F-891E-BAC04FE41A02}" presName="node" presStyleLbl="node1" presStyleIdx="1" presStyleCnt="4">
        <dgm:presLayoutVars>
          <dgm:bulletEnabled val="1"/>
        </dgm:presLayoutVars>
      </dgm:prSet>
      <dgm:spPr/>
    </dgm:pt>
    <dgm:pt modelId="{0EB6294B-21A7-4519-8218-7BFF98E71CF5}" type="pres">
      <dgm:prSet presAssocID="{88F3E57F-C5F6-488C-B020-C34565269513}" presName="sibTrans" presStyleLbl="sibTrans2D1" presStyleIdx="1" presStyleCnt="3"/>
      <dgm:spPr/>
    </dgm:pt>
    <dgm:pt modelId="{2A92E29F-8FAA-4688-AF77-2538C4101851}" type="pres">
      <dgm:prSet presAssocID="{88F3E57F-C5F6-488C-B020-C34565269513}" presName="connectorText" presStyleLbl="sibTrans2D1" presStyleIdx="1" presStyleCnt="3"/>
      <dgm:spPr/>
    </dgm:pt>
    <dgm:pt modelId="{325333F3-3D35-46DC-A5CB-F262FCD131F4}" type="pres">
      <dgm:prSet presAssocID="{4CCDBA4B-C844-4715-A692-8019F946D89E}" presName="node" presStyleLbl="node1" presStyleIdx="2" presStyleCnt="4">
        <dgm:presLayoutVars>
          <dgm:bulletEnabled val="1"/>
        </dgm:presLayoutVars>
      </dgm:prSet>
      <dgm:spPr/>
    </dgm:pt>
    <dgm:pt modelId="{F07F31A9-A5E6-4BD7-A816-5F3136490F79}" type="pres">
      <dgm:prSet presAssocID="{4EF5E7B8-3253-4B09-8990-E7666E7C0A12}" presName="sibTrans" presStyleLbl="sibTrans2D1" presStyleIdx="2" presStyleCnt="3"/>
      <dgm:spPr/>
    </dgm:pt>
    <dgm:pt modelId="{5C76D219-7000-46D9-B1FB-20BAE26A427A}" type="pres">
      <dgm:prSet presAssocID="{4EF5E7B8-3253-4B09-8990-E7666E7C0A12}" presName="connectorText" presStyleLbl="sibTrans2D1" presStyleIdx="2" presStyleCnt="3"/>
      <dgm:spPr/>
    </dgm:pt>
    <dgm:pt modelId="{A7043F6D-8B16-4BD0-9FF8-828B67890563}" type="pres">
      <dgm:prSet presAssocID="{8C472D47-48E3-4DEF-94C7-0B02E149C59E}" presName="node" presStyleLbl="node1" presStyleIdx="3" presStyleCnt="4">
        <dgm:presLayoutVars>
          <dgm:bulletEnabled val="1"/>
        </dgm:presLayoutVars>
      </dgm:prSet>
      <dgm:spPr/>
    </dgm:pt>
  </dgm:ptLst>
  <dgm:cxnLst>
    <dgm:cxn modelId="{DD29F212-90A6-476B-94BE-7E2E3D233FCA}" type="presOf" srcId="{0B7D4A8C-2E43-4A23-B461-E058D3ECB426}" destId="{F564C14D-30B1-4497-849C-ADB705A16597}" srcOrd="0" destOrd="0" presId="urn:microsoft.com/office/officeart/2005/8/layout/process1"/>
    <dgm:cxn modelId="{A1D2AC14-AFE8-4D55-B0BB-989369B35E3F}" type="presOf" srcId="{8C472D47-48E3-4DEF-94C7-0B02E149C59E}" destId="{A7043F6D-8B16-4BD0-9FF8-828B67890563}" srcOrd="0" destOrd="0" presId="urn:microsoft.com/office/officeart/2005/8/layout/process1"/>
    <dgm:cxn modelId="{A33F611A-DA51-4978-BCD0-D7ADBCBBF86D}" srcId="{0B7D4A8C-2E43-4A23-B461-E058D3ECB426}" destId="{DBDD3FAD-7221-4A0F-891E-BAC04FE41A02}" srcOrd="1" destOrd="0" parTransId="{2896D7EB-3566-4B7B-BDB0-C66C5B2A9E78}" sibTransId="{88F3E57F-C5F6-488C-B020-C34565269513}"/>
    <dgm:cxn modelId="{B3C1562F-C48C-4EC0-B974-598B124F9FFD}" srcId="{0B7D4A8C-2E43-4A23-B461-E058D3ECB426}" destId="{4CCDBA4B-C844-4715-A692-8019F946D89E}" srcOrd="2" destOrd="0" parTransId="{23336C76-DC9E-4C7E-AFCC-EF7D7DB3E588}" sibTransId="{4EF5E7B8-3253-4B09-8990-E7666E7C0A12}"/>
    <dgm:cxn modelId="{65171E4C-575F-4826-A3C7-3F2AD7378E98}" type="presOf" srcId="{4CCDBA4B-C844-4715-A692-8019F946D89E}" destId="{325333F3-3D35-46DC-A5CB-F262FCD131F4}" srcOrd="0" destOrd="0" presId="urn:microsoft.com/office/officeart/2005/8/layout/process1"/>
    <dgm:cxn modelId="{26E2586E-A61F-4FAF-BA68-0917C65A139C}" srcId="{0B7D4A8C-2E43-4A23-B461-E058D3ECB426}" destId="{55CA0CBB-EF9E-4CDF-AC06-4541F451AF4A}" srcOrd="0" destOrd="0" parTransId="{02C1EB19-1FAD-4D90-AC32-CB84E73A6AD0}" sibTransId="{0C16D649-B8E7-48D7-84D1-D3E55DDC5C33}"/>
    <dgm:cxn modelId="{8661E873-81E5-4326-A075-22C486FDB3C9}" srcId="{0B7D4A8C-2E43-4A23-B461-E058D3ECB426}" destId="{8C472D47-48E3-4DEF-94C7-0B02E149C59E}" srcOrd="3" destOrd="0" parTransId="{8CAE97C8-FF2B-4EC8-8548-54D761BE501C}" sibTransId="{45FEE61F-0439-4847-83F8-C763A88929B2}"/>
    <dgm:cxn modelId="{D6D57D54-73B3-4774-911E-E0E6FC84D59F}" type="presOf" srcId="{88F3E57F-C5F6-488C-B020-C34565269513}" destId="{0EB6294B-21A7-4519-8218-7BFF98E71CF5}" srcOrd="0" destOrd="0" presId="urn:microsoft.com/office/officeart/2005/8/layout/process1"/>
    <dgm:cxn modelId="{B1AE967E-51DA-4EA7-B5F5-505BFD890B77}" type="presOf" srcId="{0C16D649-B8E7-48D7-84D1-D3E55DDC5C33}" destId="{1750BD04-DFC7-4A5D-8571-94A62C93F72E}" srcOrd="1" destOrd="0" presId="urn:microsoft.com/office/officeart/2005/8/layout/process1"/>
    <dgm:cxn modelId="{84417888-42F9-4446-B8B5-79CC3FFE6C42}" type="presOf" srcId="{88F3E57F-C5F6-488C-B020-C34565269513}" destId="{2A92E29F-8FAA-4688-AF77-2538C4101851}" srcOrd="1" destOrd="0" presId="urn:microsoft.com/office/officeart/2005/8/layout/process1"/>
    <dgm:cxn modelId="{0D801389-2529-4999-A23D-4D33D0A867BA}" type="presOf" srcId="{4EF5E7B8-3253-4B09-8990-E7666E7C0A12}" destId="{5C76D219-7000-46D9-B1FB-20BAE26A427A}" srcOrd="1" destOrd="0" presId="urn:microsoft.com/office/officeart/2005/8/layout/process1"/>
    <dgm:cxn modelId="{FF542EBC-93FD-4FD5-8822-E6B58A328AC2}" type="presOf" srcId="{0C16D649-B8E7-48D7-84D1-D3E55DDC5C33}" destId="{8ED1526A-D11F-41E1-8284-A035083B81A0}" srcOrd="0" destOrd="0" presId="urn:microsoft.com/office/officeart/2005/8/layout/process1"/>
    <dgm:cxn modelId="{3AAA89BE-4D8C-4BA1-BDC2-D92021D4BB6E}" type="presOf" srcId="{55CA0CBB-EF9E-4CDF-AC06-4541F451AF4A}" destId="{6B4FABC6-0B16-4E8C-A414-55F5EA240DA6}" srcOrd="0" destOrd="0" presId="urn:microsoft.com/office/officeart/2005/8/layout/process1"/>
    <dgm:cxn modelId="{D48726C0-20CC-45BF-A66D-1155C9D50784}" type="presOf" srcId="{DBDD3FAD-7221-4A0F-891E-BAC04FE41A02}" destId="{8411573D-B985-4ABE-80B8-F66A67C0ECB6}" srcOrd="0" destOrd="0" presId="urn:microsoft.com/office/officeart/2005/8/layout/process1"/>
    <dgm:cxn modelId="{847BE3DE-12E3-437C-B615-BDAEA4B7D3FB}" type="presOf" srcId="{4EF5E7B8-3253-4B09-8990-E7666E7C0A12}" destId="{F07F31A9-A5E6-4BD7-A816-5F3136490F79}" srcOrd="0" destOrd="0" presId="urn:microsoft.com/office/officeart/2005/8/layout/process1"/>
    <dgm:cxn modelId="{FB25DA34-B20E-4513-805E-063611F2FDA5}" type="presParOf" srcId="{F564C14D-30B1-4497-849C-ADB705A16597}" destId="{6B4FABC6-0B16-4E8C-A414-55F5EA240DA6}" srcOrd="0" destOrd="0" presId="urn:microsoft.com/office/officeart/2005/8/layout/process1"/>
    <dgm:cxn modelId="{75146D20-CB1C-4660-B627-39FFA71E166D}" type="presParOf" srcId="{F564C14D-30B1-4497-849C-ADB705A16597}" destId="{8ED1526A-D11F-41E1-8284-A035083B81A0}" srcOrd="1" destOrd="0" presId="urn:microsoft.com/office/officeart/2005/8/layout/process1"/>
    <dgm:cxn modelId="{2B2D2BAE-D502-4EC9-BD8B-D49AB7595629}" type="presParOf" srcId="{8ED1526A-D11F-41E1-8284-A035083B81A0}" destId="{1750BD04-DFC7-4A5D-8571-94A62C93F72E}" srcOrd="0" destOrd="0" presId="urn:microsoft.com/office/officeart/2005/8/layout/process1"/>
    <dgm:cxn modelId="{BB3B9924-4932-40FF-B110-CEDE1F4BDF91}" type="presParOf" srcId="{F564C14D-30B1-4497-849C-ADB705A16597}" destId="{8411573D-B985-4ABE-80B8-F66A67C0ECB6}" srcOrd="2" destOrd="0" presId="urn:microsoft.com/office/officeart/2005/8/layout/process1"/>
    <dgm:cxn modelId="{F51C5AA1-0728-4FDE-ABE2-3DDC89DDFA55}" type="presParOf" srcId="{F564C14D-30B1-4497-849C-ADB705A16597}" destId="{0EB6294B-21A7-4519-8218-7BFF98E71CF5}" srcOrd="3" destOrd="0" presId="urn:microsoft.com/office/officeart/2005/8/layout/process1"/>
    <dgm:cxn modelId="{E8613C14-E21B-451F-B056-0B612F03BEA5}" type="presParOf" srcId="{0EB6294B-21A7-4519-8218-7BFF98E71CF5}" destId="{2A92E29F-8FAA-4688-AF77-2538C4101851}" srcOrd="0" destOrd="0" presId="urn:microsoft.com/office/officeart/2005/8/layout/process1"/>
    <dgm:cxn modelId="{D0E3EC30-0C19-40C6-AF71-3793D66C30C2}" type="presParOf" srcId="{F564C14D-30B1-4497-849C-ADB705A16597}" destId="{325333F3-3D35-46DC-A5CB-F262FCD131F4}" srcOrd="4" destOrd="0" presId="urn:microsoft.com/office/officeart/2005/8/layout/process1"/>
    <dgm:cxn modelId="{8BCE1A64-186B-4F4F-9CC4-D5E6EDC28979}" type="presParOf" srcId="{F564C14D-30B1-4497-849C-ADB705A16597}" destId="{F07F31A9-A5E6-4BD7-A816-5F3136490F79}" srcOrd="5" destOrd="0" presId="urn:microsoft.com/office/officeart/2005/8/layout/process1"/>
    <dgm:cxn modelId="{BDDBE91A-7A2B-4C29-AFEC-C303B656FC29}" type="presParOf" srcId="{F07F31A9-A5E6-4BD7-A816-5F3136490F79}" destId="{5C76D219-7000-46D9-B1FB-20BAE26A427A}" srcOrd="0" destOrd="0" presId="urn:microsoft.com/office/officeart/2005/8/layout/process1"/>
    <dgm:cxn modelId="{A9807B30-9F94-46E1-AB74-E95B2D5A2872}" type="presParOf" srcId="{F564C14D-30B1-4497-849C-ADB705A16597}" destId="{A7043F6D-8B16-4BD0-9FF8-828B67890563}"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FABC6-0B16-4E8C-A414-55F5EA240DA6}">
      <dsp:nvSpPr>
        <dsp:cNvPr id="0" name=""/>
        <dsp:cNvSpPr/>
      </dsp:nvSpPr>
      <dsp:spPr>
        <a:xfrm>
          <a:off x="84897" y="291780"/>
          <a:ext cx="1688968" cy="10133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AU" sz="1500" kern="1200" dirty="0">
              <a:latin typeface="ABC Oracle"/>
            </a:rPr>
            <a:t>Discuss two approaches</a:t>
          </a:r>
          <a:endParaRPr lang="en-AU" sz="1500" kern="1200" dirty="0"/>
        </a:p>
      </dsp:txBody>
      <dsp:txXfrm>
        <a:off x="114578" y="321461"/>
        <a:ext cx="1629606" cy="954018"/>
      </dsp:txXfrm>
    </dsp:sp>
    <dsp:sp modelId="{8ED1526A-D11F-41E1-8284-A035083B81A0}">
      <dsp:nvSpPr>
        <dsp:cNvPr id="0" name=""/>
        <dsp:cNvSpPr/>
      </dsp:nvSpPr>
      <dsp:spPr>
        <a:xfrm>
          <a:off x="1922899" y="589038"/>
          <a:ext cx="315953" cy="418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1922899" y="672811"/>
        <a:ext cx="221167" cy="251318"/>
      </dsp:txXfrm>
    </dsp:sp>
    <dsp:sp modelId="{8411573D-B985-4ABE-80B8-F66A67C0ECB6}">
      <dsp:nvSpPr>
        <dsp:cNvPr id="0" name=""/>
        <dsp:cNvSpPr/>
      </dsp:nvSpPr>
      <dsp:spPr>
        <a:xfrm>
          <a:off x="2370003" y="291780"/>
          <a:ext cx="1688968" cy="10133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AU" sz="1500" kern="1200" dirty="0">
              <a:latin typeface="ABC Oracle"/>
            </a:rPr>
            <a:t>Landscape changed/changing</a:t>
          </a:r>
          <a:endParaRPr lang="en-AU" sz="1500" kern="1200" dirty="0"/>
        </a:p>
      </dsp:txBody>
      <dsp:txXfrm>
        <a:off x="2399684" y="321461"/>
        <a:ext cx="1629606" cy="954018"/>
      </dsp:txXfrm>
    </dsp:sp>
    <dsp:sp modelId="{0EB6294B-21A7-4519-8218-7BFF98E71CF5}">
      <dsp:nvSpPr>
        <dsp:cNvPr id="0" name=""/>
        <dsp:cNvSpPr/>
      </dsp:nvSpPr>
      <dsp:spPr>
        <a:xfrm>
          <a:off x="4227868" y="589038"/>
          <a:ext cx="358061" cy="418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4227868" y="672811"/>
        <a:ext cx="250643" cy="251318"/>
      </dsp:txXfrm>
    </dsp:sp>
    <dsp:sp modelId="{325333F3-3D35-46DC-A5CB-F262FCD131F4}">
      <dsp:nvSpPr>
        <dsp:cNvPr id="0" name=""/>
        <dsp:cNvSpPr/>
      </dsp:nvSpPr>
      <dsp:spPr>
        <a:xfrm>
          <a:off x="4734558" y="291780"/>
          <a:ext cx="1688968" cy="10133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AU" sz="1500" kern="1200" dirty="0">
              <a:latin typeface="ABC Oracle"/>
            </a:rPr>
            <a:t>Biometric approach might deal with changing landscape well</a:t>
          </a:r>
          <a:endParaRPr lang="en-AU" sz="1500" kern="1200" dirty="0"/>
        </a:p>
      </dsp:txBody>
      <dsp:txXfrm>
        <a:off x="4764239" y="321461"/>
        <a:ext cx="1629606" cy="954018"/>
      </dsp:txXfrm>
    </dsp:sp>
    <dsp:sp modelId="{C0183CC5-D236-4047-8277-77CCB6229434}">
      <dsp:nvSpPr>
        <dsp:cNvPr id="0" name=""/>
        <dsp:cNvSpPr/>
      </dsp:nvSpPr>
      <dsp:spPr>
        <a:xfrm>
          <a:off x="6592423" y="589038"/>
          <a:ext cx="358061" cy="418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6592423" y="672811"/>
        <a:ext cx="250643" cy="251318"/>
      </dsp:txXfrm>
    </dsp:sp>
    <dsp:sp modelId="{BA582A70-6304-4B82-9014-554C6095BFAB}">
      <dsp:nvSpPr>
        <dsp:cNvPr id="0" name=""/>
        <dsp:cNvSpPr/>
      </dsp:nvSpPr>
      <dsp:spPr>
        <a:xfrm>
          <a:off x="7099114" y="291780"/>
          <a:ext cx="1688968" cy="10133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What are the challenges for biometric approach</a:t>
          </a:r>
        </a:p>
      </dsp:txBody>
      <dsp:txXfrm>
        <a:off x="7128795" y="321461"/>
        <a:ext cx="1629606" cy="954018"/>
      </dsp:txXfrm>
    </dsp:sp>
    <dsp:sp modelId="{F367F2F5-1967-43F7-93BD-5475158C626C}">
      <dsp:nvSpPr>
        <dsp:cNvPr id="0" name=""/>
        <dsp:cNvSpPr/>
      </dsp:nvSpPr>
      <dsp:spPr>
        <a:xfrm>
          <a:off x="8956979" y="589038"/>
          <a:ext cx="358061" cy="418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8956979" y="672811"/>
        <a:ext cx="250643" cy="251318"/>
      </dsp:txXfrm>
    </dsp:sp>
    <dsp:sp modelId="{8A0AEE87-7CF5-463D-B368-6DE23ECB0300}">
      <dsp:nvSpPr>
        <dsp:cNvPr id="0" name=""/>
        <dsp:cNvSpPr/>
      </dsp:nvSpPr>
      <dsp:spPr>
        <a:xfrm>
          <a:off x="9463669" y="291780"/>
          <a:ext cx="1688968" cy="10133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Key takeaway</a:t>
          </a:r>
        </a:p>
      </dsp:txBody>
      <dsp:txXfrm>
        <a:off x="9493350" y="321461"/>
        <a:ext cx="1629606" cy="954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FABC6-0B16-4E8C-A414-55F5EA240DA6}">
      <dsp:nvSpPr>
        <dsp:cNvPr id="0" name=""/>
        <dsp:cNvSpPr/>
      </dsp:nvSpPr>
      <dsp:spPr>
        <a:xfrm>
          <a:off x="93884" y="581043"/>
          <a:ext cx="1903296" cy="11419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History of the modem PAM/Buffer/PSM</a:t>
          </a:r>
        </a:p>
      </dsp:txBody>
      <dsp:txXfrm>
        <a:off x="127331" y="614490"/>
        <a:ext cx="1836402" cy="1075084"/>
      </dsp:txXfrm>
    </dsp:sp>
    <dsp:sp modelId="{8ED1526A-D11F-41E1-8284-A035083B81A0}">
      <dsp:nvSpPr>
        <dsp:cNvPr id="0" name=""/>
        <dsp:cNvSpPr/>
      </dsp:nvSpPr>
      <dsp:spPr>
        <a:xfrm>
          <a:off x="2165128" y="916023"/>
          <a:ext cx="356047" cy="472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2165128" y="1010426"/>
        <a:ext cx="249233" cy="283211"/>
      </dsp:txXfrm>
    </dsp:sp>
    <dsp:sp modelId="{8411573D-B985-4ABE-80B8-F66A67C0ECB6}">
      <dsp:nvSpPr>
        <dsp:cNvPr id="0" name=""/>
        <dsp:cNvSpPr/>
      </dsp:nvSpPr>
      <dsp:spPr>
        <a:xfrm>
          <a:off x="2668968" y="581043"/>
          <a:ext cx="1903296" cy="11419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Design intention/Goals </a:t>
          </a:r>
        </a:p>
      </dsp:txBody>
      <dsp:txXfrm>
        <a:off x="2702415" y="614490"/>
        <a:ext cx="1836402" cy="1075084"/>
      </dsp:txXfrm>
    </dsp:sp>
    <dsp:sp modelId="{0EB6294B-21A7-4519-8218-7BFF98E71CF5}">
      <dsp:nvSpPr>
        <dsp:cNvPr id="0" name=""/>
        <dsp:cNvSpPr/>
      </dsp:nvSpPr>
      <dsp:spPr>
        <a:xfrm>
          <a:off x="4762595" y="916023"/>
          <a:ext cx="403498" cy="472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4762595" y="1010426"/>
        <a:ext cx="282449" cy="283211"/>
      </dsp:txXfrm>
    </dsp:sp>
    <dsp:sp modelId="{325333F3-3D35-46DC-A5CB-F262FCD131F4}">
      <dsp:nvSpPr>
        <dsp:cNvPr id="0" name=""/>
        <dsp:cNvSpPr/>
      </dsp:nvSpPr>
      <dsp:spPr>
        <a:xfrm>
          <a:off x="5333584" y="581043"/>
          <a:ext cx="1903296" cy="11419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Disclosure</a:t>
          </a:r>
        </a:p>
      </dsp:txBody>
      <dsp:txXfrm>
        <a:off x="5367031" y="614490"/>
        <a:ext cx="1836402" cy="1075084"/>
      </dsp:txXfrm>
    </dsp:sp>
    <dsp:sp modelId="{F07F31A9-A5E6-4BD7-A816-5F3136490F79}">
      <dsp:nvSpPr>
        <dsp:cNvPr id="0" name=""/>
        <dsp:cNvSpPr/>
      </dsp:nvSpPr>
      <dsp:spPr>
        <a:xfrm>
          <a:off x="7427210" y="916023"/>
          <a:ext cx="403498" cy="472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7427210" y="1010426"/>
        <a:ext cx="282449" cy="283211"/>
      </dsp:txXfrm>
    </dsp:sp>
    <dsp:sp modelId="{A7043F6D-8B16-4BD0-9FF8-828B67890563}">
      <dsp:nvSpPr>
        <dsp:cNvPr id="0" name=""/>
        <dsp:cNvSpPr/>
      </dsp:nvSpPr>
      <dsp:spPr>
        <a:xfrm>
          <a:off x="7998199" y="581043"/>
          <a:ext cx="1903296" cy="11419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Achieving original goals? </a:t>
          </a:r>
        </a:p>
      </dsp:txBody>
      <dsp:txXfrm>
        <a:off x="8031646" y="614490"/>
        <a:ext cx="1836402" cy="10750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A4CF7-9883-7542-8774-50E62ADBD844}"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895CBE9-8B20-C048-9922-2F4FDE119508}" type="slidenum">
              <a:rPr lang="en-US" smtClean="0"/>
              <a:pPr/>
              <a:t>4</a:t>
            </a:fld>
            <a:endParaRPr lang="en-US"/>
          </a:p>
        </p:txBody>
      </p:sp>
    </p:spTree>
    <p:extLst>
      <p:ext uri="{BB962C8B-B14F-4D97-AF65-F5344CB8AC3E}">
        <p14:creationId xmlns:p14="http://schemas.microsoft.com/office/powerpoint/2010/main" val="335478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 Do funds truly understand the risks they are exposed to</a:t>
            </a:r>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17</a:t>
            </a:fld>
            <a:endParaRPr lang="en-US"/>
          </a:p>
        </p:txBody>
      </p:sp>
    </p:spTree>
    <p:extLst>
      <p:ext uri="{BB962C8B-B14F-4D97-AF65-F5344CB8AC3E}">
        <p14:creationId xmlns:p14="http://schemas.microsoft.com/office/powerpoint/2010/main" val="358562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8580-DB07-BD4F-8A64-277DCD4F3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4DE1B-46D8-E3E9-2072-651081DC4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1FDAB-15D7-750D-478C-DADAC92FDB72}"/>
              </a:ext>
            </a:extLst>
          </p:cNvPr>
          <p:cNvSpPr>
            <a:spLocks noGrp="1"/>
          </p:cNvSpPr>
          <p:nvPr>
            <p:ph type="body" idx="1"/>
          </p:nvPr>
        </p:nvSpPr>
        <p:spPr/>
        <p:txBody>
          <a:bodyPr/>
          <a:lstStyle/>
          <a:p>
            <a:r>
              <a:rPr lang="en-US" dirty="0"/>
              <a:t>Key message: Do funds truly understand the risks they are exposed to</a:t>
            </a:r>
            <a:endParaRPr lang="en-AU" dirty="0"/>
          </a:p>
        </p:txBody>
      </p:sp>
      <p:sp>
        <p:nvSpPr>
          <p:cNvPr id="4" name="Slide Number Placeholder 3">
            <a:extLst>
              <a:ext uri="{FF2B5EF4-FFF2-40B4-BE49-F238E27FC236}">
                <a16:creationId xmlns:a16="http://schemas.microsoft.com/office/drawing/2014/main" id="{E7ACB72E-2F51-953F-9406-F48B4F475B14}"/>
              </a:ext>
            </a:extLst>
          </p:cNvPr>
          <p:cNvSpPr>
            <a:spLocks noGrp="1"/>
          </p:cNvSpPr>
          <p:nvPr>
            <p:ph type="sldNum" sz="quarter" idx="5"/>
          </p:nvPr>
        </p:nvSpPr>
        <p:spPr/>
        <p:txBody>
          <a:bodyPr/>
          <a:lstStyle/>
          <a:p>
            <a:fld id="{1BEA80CD-AE39-0C4B-A880-515F813E088A}" type="slidenum">
              <a:rPr lang="en-US" smtClean="0"/>
              <a:t>18</a:t>
            </a:fld>
            <a:endParaRPr lang="en-US"/>
          </a:p>
        </p:txBody>
      </p:sp>
    </p:spTree>
    <p:extLst>
      <p:ext uri="{BB962C8B-B14F-4D97-AF65-F5344CB8AC3E}">
        <p14:creationId xmlns:p14="http://schemas.microsoft.com/office/powerpoint/2010/main" val="380361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19</a:t>
            </a:fld>
            <a:endParaRPr lang="en-US"/>
          </a:p>
        </p:txBody>
      </p:sp>
    </p:spTree>
    <p:extLst>
      <p:ext uri="{BB962C8B-B14F-4D97-AF65-F5344CB8AC3E}">
        <p14:creationId xmlns:p14="http://schemas.microsoft.com/office/powerpoint/2010/main" val="339022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1E61-D2C1-21BC-BD35-6B8E38CDC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816CA-C350-BC3C-16A6-558905284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CA96D-00EF-4039-8283-9A8DF6DA45E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911777-5A81-6963-ADBE-5229C9AD4663}"/>
              </a:ext>
            </a:extLst>
          </p:cNvPr>
          <p:cNvSpPr>
            <a:spLocks noGrp="1"/>
          </p:cNvSpPr>
          <p:nvPr>
            <p:ph type="sldNum" sz="quarter" idx="5"/>
          </p:nvPr>
        </p:nvSpPr>
        <p:spPr/>
        <p:txBody>
          <a:bodyPr/>
          <a:lstStyle/>
          <a:p>
            <a:fld id="{1BEA80CD-AE39-0C4B-A880-515F813E088A}" type="slidenum">
              <a:rPr lang="en-US" smtClean="0"/>
              <a:t>20</a:t>
            </a:fld>
            <a:endParaRPr lang="en-US"/>
          </a:p>
        </p:txBody>
      </p:sp>
    </p:spTree>
    <p:extLst>
      <p:ext uri="{BB962C8B-B14F-4D97-AF65-F5344CB8AC3E}">
        <p14:creationId xmlns:p14="http://schemas.microsoft.com/office/powerpoint/2010/main" val="407172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5CEE-6D76-AC95-EC9E-8FD42FC5C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C8456-E0B2-9914-0FF8-A59FCFF01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8F071-1CB0-E38B-0AAA-0BEDFF787927}"/>
              </a:ext>
            </a:extLst>
          </p:cNvPr>
          <p:cNvSpPr>
            <a:spLocks noGrp="1"/>
          </p:cNvSpPr>
          <p:nvPr>
            <p:ph type="body" idx="1"/>
          </p:nvPr>
        </p:nvSpPr>
        <p:spPr/>
        <p:txBody>
          <a:bodyPr/>
          <a:lstStyle/>
          <a:p>
            <a:pPr>
              <a:lnSpc>
                <a:spcPct val="120000"/>
              </a:lnSpc>
            </a:pPr>
            <a:r>
              <a:rPr lang="en-AU" dirty="0"/>
              <a:t>Why LR?</a:t>
            </a:r>
            <a:endParaRPr lang="en-US" dirty="0"/>
          </a:p>
          <a:p>
            <a:pPr>
              <a:lnSpc>
                <a:spcPct val="120000"/>
              </a:lnSpc>
            </a:pPr>
            <a:r>
              <a:rPr lang="en-AU" dirty="0"/>
              <a:t>1. LR approach arose during the 1990’s due to the difficulty of the exposure measurement for Industry Funds.  Because the premium payment method was ‘contribution based’, there was not a good connection between the </a:t>
            </a:r>
            <a:r>
              <a:rPr lang="en-AU" dirty="0" err="1"/>
              <a:t>InForce</a:t>
            </a:r>
            <a:r>
              <a:rPr lang="en-AU" dirty="0"/>
              <a:t> membership listing vs the Amount of Revenue collected. And membership listing might also not complete and not frequent enough.</a:t>
            </a:r>
            <a:endParaRPr lang="en-AU" dirty="0">
              <a:ea typeface="Calibri"/>
              <a:cs typeface="Calibri"/>
            </a:endParaRPr>
          </a:p>
          <a:p>
            <a:pPr>
              <a:lnSpc>
                <a:spcPct val="120000"/>
              </a:lnSpc>
            </a:pPr>
            <a:r>
              <a:rPr lang="en-AU" dirty="0">
                <a:latin typeface="Arial"/>
                <a:cs typeface="Arial"/>
              </a:rPr>
              <a:t>2.</a:t>
            </a:r>
            <a:r>
              <a:rPr lang="en-AU" dirty="0"/>
              <a:t>Premium information was more reliable than membership exposure measurement in the early days.</a:t>
            </a:r>
            <a:endParaRPr lang="en-AU" dirty="0">
              <a:latin typeface="Arial" panose="020B0604020202020204" pitchFamily="34" charset="0"/>
              <a:cs typeface="Arial" panose="020B0604020202020204" pitchFamily="34" charset="0"/>
            </a:endParaRPr>
          </a:p>
          <a:p>
            <a:pPr>
              <a:lnSpc>
                <a:spcPct val="120000"/>
              </a:lnSpc>
            </a:pPr>
            <a:r>
              <a:rPr lang="en-AU" dirty="0">
                <a:latin typeface="Calibri"/>
                <a:ea typeface="Calibri"/>
                <a:cs typeface="Calibri"/>
              </a:rPr>
              <a:t>3.</a:t>
            </a:r>
            <a:r>
              <a:rPr lang="en-AU" dirty="0"/>
              <a:t>Easy and direct way to measure, understand and present the experience and pricing decision</a:t>
            </a:r>
            <a:endParaRPr lang="en-AU" dirty="0">
              <a:ea typeface="Calibri"/>
              <a:cs typeface="Calibri"/>
            </a:endParaRPr>
          </a:p>
          <a:p>
            <a:pPr>
              <a:lnSpc>
                <a:spcPct val="120000"/>
              </a:lnSpc>
            </a:pPr>
            <a:r>
              <a:rPr lang="en-AU" dirty="0">
                <a:latin typeface="Calibri"/>
                <a:ea typeface="Calibri"/>
                <a:cs typeface="Calibri"/>
              </a:rPr>
              <a:t>4.</a:t>
            </a:r>
            <a:r>
              <a:rPr lang="en-AU" dirty="0"/>
              <a:t>Premium revenue used as exposure measurement became the norm and the least risky way for the Life Insurers to proceed.</a:t>
            </a:r>
          </a:p>
          <a:p>
            <a:pPr>
              <a:lnSpc>
                <a:spcPct val="120000"/>
              </a:lnSpc>
            </a:pPr>
            <a:endParaRPr lang="en-AU" dirty="0">
              <a:latin typeface="Calibri"/>
              <a:ea typeface="Calibri"/>
              <a:cs typeface="Calibri"/>
            </a:endParaRPr>
          </a:p>
          <a:p>
            <a:pPr>
              <a:lnSpc>
                <a:spcPct val="120000"/>
              </a:lnSpc>
            </a:pPr>
            <a:r>
              <a:rPr lang="en-AU" dirty="0">
                <a:latin typeface="Calibri"/>
                <a:ea typeface="Calibri"/>
                <a:cs typeface="Calibri"/>
              </a:rPr>
              <a:t>A key concept in LR is "rescaling", which is to bring the historical experience to be representative to current. It includes rescaling on both claims and premium side. LR approach uses "premium" to "standardise" claims. The historical rescaled LRs are used to understand claim experience and form "forward looking view", normally derived at a relatively aggregate level.</a:t>
            </a:r>
          </a:p>
          <a:p>
            <a:pPr>
              <a:lnSpc>
                <a:spcPct val="120000"/>
              </a:lnSpc>
            </a:pPr>
            <a:endParaRPr lang="en-AU" dirty="0">
              <a:latin typeface="Calibri"/>
              <a:ea typeface="Calibri"/>
              <a:cs typeface="Calibri"/>
            </a:endParaRPr>
          </a:p>
          <a:p>
            <a:pPr>
              <a:lnSpc>
                <a:spcPct val="120000"/>
              </a:lnSpc>
            </a:pPr>
            <a:r>
              <a:rPr lang="en-AU" dirty="0">
                <a:latin typeface="Calibri"/>
                <a:ea typeface="Calibri"/>
                <a:cs typeface="Calibri"/>
              </a:rPr>
              <a:t>Biometric </a:t>
            </a:r>
          </a:p>
          <a:p>
            <a:pPr>
              <a:lnSpc>
                <a:spcPct val="120000"/>
              </a:lnSpc>
            </a:pPr>
            <a:r>
              <a:rPr lang="en-AU" dirty="0">
                <a:ea typeface="Calibri"/>
                <a:cs typeface="Calibri"/>
              </a:rPr>
              <a:t>Biometric is not a new concept, similar to LR approach, projected</a:t>
            </a:r>
            <a:r>
              <a:rPr lang="en-AU" dirty="0"/>
              <a:t> incidence rates &amp; projected membership exposures are also based on study of historical experience. </a:t>
            </a:r>
            <a:r>
              <a:rPr lang="en-AU" dirty="0">
                <a:ea typeface="Calibri"/>
                <a:cs typeface="Calibri"/>
              </a:rPr>
              <a:t> The difference is that </a:t>
            </a:r>
            <a:r>
              <a:rPr lang="en-AU" dirty="0"/>
              <a:t>it tackles the problem from first principle – the incidence rates look at the</a:t>
            </a:r>
            <a:r>
              <a:rPr lang="en-AU" dirty="0">
                <a:ea typeface="Calibri"/>
                <a:cs typeface="Calibri"/>
              </a:rPr>
              <a:t> likelihood of making a claim. We can project membership based on observed historical movements as well. It is at the very end stage, when we are going to estimate the future claim cost, we combine the forward looking incidence rates and membership exposure. Forward looking incidence rates can be defined by "biometrics" - in other words, claim differentiating factors such as age, gender, SI band etc. Historical membership movements can be assessed by "biometrics" as well, and movement assumptions can be used to derive projected membership. "Biometric approach" separates premium out from the historical "claim analysis", and use only "forward looking "assumptions in estimating future claims.</a:t>
            </a:r>
          </a:p>
          <a:p>
            <a:pPr>
              <a:lnSpc>
                <a:spcPct val="120000"/>
              </a:lnSpc>
            </a:pPr>
            <a:endParaRPr lang="en-AU" dirty="0">
              <a:ea typeface="Calibri"/>
              <a:cs typeface="Calibri"/>
            </a:endParaRPr>
          </a:p>
          <a:p>
            <a:pPr>
              <a:lnSpc>
                <a:spcPct val="120000"/>
              </a:lnSpc>
            </a:pPr>
            <a:r>
              <a:rPr lang="en-AU" dirty="0">
                <a:ea typeface="Calibri"/>
                <a:cs typeface="Calibri"/>
              </a:rPr>
              <a:t>A key concept here is a "basing analysis", in other words, an "</a:t>
            </a:r>
            <a:r>
              <a:rPr lang="en-AU" dirty="0" err="1">
                <a:ea typeface="Calibri"/>
                <a:cs typeface="Calibri"/>
              </a:rPr>
              <a:t>AvE</a:t>
            </a:r>
            <a:r>
              <a:rPr lang="en-AU" dirty="0">
                <a:ea typeface="Calibri"/>
                <a:cs typeface="Calibri"/>
              </a:rPr>
              <a:t>" analysis – where E is the expected claims from a basis table, and A is the fund specific claim experience. This helps actuaries making informed decision on expected claims when certain cohorts have lower credibility. We will explore this concept a bit more in later slides.</a:t>
            </a:r>
            <a:endParaRPr lang="en-AU" dirty="0"/>
          </a:p>
          <a:p>
            <a:pPr>
              <a:lnSpc>
                <a:spcPct val="120000"/>
              </a:lnSpc>
              <a:spcBef>
                <a:spcPts val="900"/>
              </a:spcBef>
            </a:pPr>
            <a:r>
              <a:rPr lang="en-AU" dirty="0"/>
              <a:t>^ For Group Salary Continuous (GSC) policies, termination and partial assumptions should also be derived by various pricing factors. Estimated future claim cost is a combination of incidence, termination, partial and projected membership exposure assumptions.</a:t>
            </a:r>
            <a:endParaRPr lang="en-AU" dirty="0">
              <a:ea typeface="Calibri"/>
              <a:cs typeface="Calibri"/>
            </a:endParaRPr>
          </a:p>
          <a:p>
            <a:pPr>
              <a:lnSpc>
                <a:spcPct val="120000"/>
              </a:lnSpc>
            </a:pPr>
            <a:endParaRPr lang="en-AU" dirty="0">
              <a:latin typeface="Calibri"/>
              <a:ea typeface="Calibri"/>
              <a:cs typeface="Calibri"/>
            </a:endParaRPr>
          </a:p>
          <a:p>
            <a:pPr>
              <a:lnSpc>
                <a:spcPct val="120000"/>
              </a:lnSpc>
            </a:pPr>
            <a:endParaRPr lang="en-AU" dirty="0">
              <a:latin typeface="Calibri"/>
              <a:ea typeface="Calibri"/>
              <a:cs typeface="Calibri"/>
            </a:endParaRPr>
          </a:p>
        </p:txBody>
      </p:sp>
      <p:sp>
        <p:nvSpPr>
          <p:cNvPr id="4" name="Slide Number Placeholder 3">
            <a:extLst>
              <a:ext uri="{FF2B5EF4-FFF2-40B4-BE49-F238E27FC236}">
                <a16:creationId xmlns:a16="http://schemas.microsoft.com/office/drawing/2014/main" id="{F2AA3855-56BD-07A3-A215-4895CD6A9A3B}"/>
              </a:ext>
            </a:extLst>
          </p:cNvPr>
          <p:cNvSpPr>
            <a:spLocks noGrp="1"/>
          </p:cNvSpPr>
          <p:nvPr>
            <p:ph type="sldNum" sz="quarter" idx="5"/>
          </p:nvPr>
        </p:nvSpPr>
        <p:spPr/>
        <p:txBody>
          <a:bodyPr/>
          <a:lstStyle/>
          <a:p>
            <a:fld id="{7895CBE9-8B20-C048-9922-2F4FDE119508}" type="slidenum">
              <a:rPr lang="en-US" smtClean="0"/>
              <a:pPr/>
              <a:t>6</a:t>
            </a:fld>
            <a:endParaRPr lang="en-US"/>
          </a:p>
        </p:txBody>
      </p:sp>
    </p:spTree>
    <p:extLst>
      <p:ext uri="{BB962C8B-B14F-4D97-AF65-F5344CB8AC3E}">
        <p14:creationId xmlns:p14="http://schemas.microsoft.com/office/powerpoint/2010/main" val="305735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7FD57-AAB1-5E7F-9030-86855187A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D8B5E-161F-FE73-B3F2-AEF525352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D0769-2EE0-F9BB-42FA-0F8A4F16FB72}"/>
              </a:ext>
            </a:extLst>
          </p:cNvPr>
          <p:cNvSpPr>
            <a:spLocks noGrp="1"/>
          </p:cNvSpPr>
          <p:nvPr>
            <p:ph type="body" idx="1"/>
          </p:nvPr>
        </p:nvSpPr>
        <p:spPr/>
        <p:txBody>
          <a:bodyPr/>
          <a:lstStyle/>
          <a:p>
            <a:pPr marL="228600" indent="-228600">
              <a:lnSpc>
                <a:spcPct val="120000"/>
              </a:lnSpc>
              <a:buAutoNum type="arabicPeriod"/>
            </a:pPr>
            <a:r>
              <a:rPr lang="en-AU" dirty="0"/>
              <a:t>Given APRA's oversight to Trustee governance, Trustees have increased needs to understand insurance to test if their insurance offerings meet members' best financial interest. We observed more insurance design changes in the last decade. We anticipate there will be more to come. We also note there is an increasing interest from funds to have a better understanding of it membership movements (both insured and not insured).  </a:t>
            </a:r>
            <a:endParaRPr lang="en-US" dirty="0"/>
          </a:p>
          <a:p>
            <a:pPr marL="228600" indent="-228600">
              <a:lnSpc>
                <a:spcPct val="120000"/>
              </a:lnSpc>
              <a:buAutoNum type="arabicPeriod"/>
            </a:pPr>
            <a:r>
              <a:rPr lang="en-AU" dirty="0"/>
              <a:t>Regulatory changes and other components of external environment, such as workers comp, retail insurance take up/retention rate,  lawyer involvement, economic cycle etc, all of these are less stable now and are likely to have an impact to group insurance claim experience.   We have also observed quite a few funds M&amp;A activities in the past few years.  This means funds history become more complicated, estimate into future could be more challenging and funds need more insights to ensure member equity. </a:t>
            </a:r>
            <a:endParaRPr lang="en-US" dirty="0"/>
          </a:p>
          <a:p>
            <a:pPr marL="228600" indent="-228600">
              <a:lnSpc>
                <a:spcPct val="120000"/>
              </a:lnSpc>
              <a:buAutoNum type="arabicPeriod"/>
            </a:pPr>
            <a:r>
              <a:rPr lang="en-AU" dirty="0"/>
              <a:t>On the positive side, with APRA's minimum data quality requirement, and funds intention to understand its membership movement better,  funds are more likely to invest into its admin system, which means accurate membership information with biometric data are likely to be available now, and can closely align to premium revenue.</a:t>
            </a:r>
            <a:endParaRPr lang="en-US" dirty="0">
              <a:ea typeface="Calibri" panose="020F0502020204030204"/>
              <a:cs typeface="Calibri" panose="020F0502020204030204"/>
            </a:endParaRPr>
          </a:p>
          <a:p>
            <a:pPr marL="228600" indent="-228600">
              <a:lnSpc>
                <a:spcPct val="120000"/>
              </a:lnSpc>
              <a:buAutoNum type="arabicPeriod"/>
            </a:pPr>
            <a:endParaRPr lang="en-AU"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BEBDE852-B628-4F48-5700-01CC309DEB75}"/>
              </a:ext>
            </a:extLst>
          </p:cNvPr>
          <p:cNvSpPr>
            <a:spLocks noGrp="1"/>
          </p:cNvSpPr>
          <p:nvPr>
            <p:ph type="sldNum" sz="quarter" idx="5"/>
          </p:nvPr>
        </p:nvSpPr>
        <p:spPr/>
        <p:txBody>
          <a:bodyPr/>
          <a:lstStyle/>
          <a:p>
            <a:fld id="{7895CBE9-8B20-C048-9922-2F4FDE119508}" type="slidenum">
              <a:rPr lang="en-US" smtClean="0"/>
              <a:pPr/>
              <a:t>7</a:t>
            </a:fld>
            <a:endParaRPr lang="en-US"/>
          </a:p>
        </p:txBody>
      </p:sp>
    </p:spTree>
    <p:extLst>
      <p:ext uri="{BB962C8B-B14F-4D97-AF65-F5344CB8AC3E}">
        <p14:creationId xmlns:p14="http://schemas.microsoft.com/office/powerpoint/2010/main" val="398503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E93FE-F1A7-0503-78C0-9E3CDD6B8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B17CB-1B6C-2E4C-84B7-F3698B1AA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33E9E-7517-E593-DA01-DD82461DAF32}"/>
              </a:ext>
            </a:extLst>
          </p:cNvPr>
          <p:cNvSpPr>
            <a:spLocks noGrp="1"/>
          </p:cNvSpPr>
          <p:nvPr>
            <p:ph type="body" idx="1"/>
          </p:nvPr>
        </p:nvSpPr>
        <p:spPr/>
        <p:txBody>
          <a:bodyPr/>
          <a:lstStyle/>
          <a:p>
            <a:r>
              <a:rPr lang="en-US"/>
              <a:t>Pros</a:t>
            </a:r>
          </a:p>
          <a:p>
            <a:r>
              <a:rPr lang="en-US"/>
              <a:t>1.For LR approach, rescaling is normally required if there is historical benefit scale change, premium change, grandfathering,  funds offering change, or economic change (such as indexation). It requires high effort and normally associated with operational risk.</a:t>
            </a:r>
          </a:p>
          <a:p>
            <a:r>
              <a:rPr lang="en-US"/>
              <a:t>The operational risk can be mechanical rescaling risk (i.e. complex grandfathering rules), or it can be on the more technical side. For example,  if we observed there is a termination improvement trend, and decided to allow that trend to the forward looking assumption, then not only the DLR should use the forward looking termination assumption, the “paid” component of historical claims should also be “rescaled” to reflect the forward looking view. Another example would be reporting pattern. If we truly believe there is a change to the claim “reporting pattern”, then not only the IBNR should reflect the reporting pattern, the “paid” claims theoretically should be “rescaled” to reflect the reporting pattern as the PV claim could be different especially under a high yield environment.  The IBNR example is less “apparent” compared to the termination example. There are other examples less “apparent” and can be missed in a tight tender environment, or can be time consuming to implement.  For example, GSC indexation. If a GSC benefit has claim indexation, and the forward looking view is different to historical view, the “paid” component of GSC claims should be “rescaled”.  Biometric approach does not require rescaling, not only saving time during tight tender timeline, but also avoid associated operational risk. </a:t>
            </a:r>
          </a:p>
          <a:p>
            <a:endParaRPr lang="en-US" dirty="0"/>
          </a:p>
          <a:p>
            <a:r>
              <a:rPr lang="en-US"/>
              <a:t>2. For biometric approach, we can conduct cohort analysis at a level as granular as underlying data sets allow in an efficient way. We do not need to "throw away data" to make it representative for future (such as PYS/PMIF), as future representation will naturally be realized via "biometric" assumption setting for claims and projected membership exposure.  We can also examine and make explicit judgement calls regarding credibility, trend etc  at a granular level. In later slides, we will provide examples demonstrate this point in more detail.</a:t>
            </a:r>
          </a:p>
          <a:p>
            <a:endParaRPr lang="en-US" dirty="0"/>
          </a:p>
          <a:p>
            <a:r>
              <a:rPr lang="en-US"/>
              <a:t>3. By using incidence rates, we can conduct simulation to understand volatility. It can be done by count, amount and by various guarantee periods.</a:t>
            </a:r>
          </a:p>
          <a:p>
            <a:endParaRPr lang="en-US" dirty="0"/>
          </a:p>
          <a:p>
            <a:r>
              <a:rPr lang="en-US"/>
              <a:t>4. With the right tool to support, in theory, we can calculate estimated claim cost and premium for whatever combination of underlying assumption set and exposure. This would be very useful for 1) stress testing (on both membership/claims) 2) Back-testing . It also provides great insight for benchmarking between various funds – LR is not a like for like comparison given different funds would have different pricing strategy, biometic level incidence rates are more like for like.</a:t>
            </a:r>
          </a:p>
          <a:p>
            <a:r>
              <a:rPr lang="en-US"/>
              <a:t>Overall biometric approaches provide more insight and reduce operational risk, especially when environment is not stable and fund history is complicated.</a:t>
            </a:r>
          </a:p>
          <a:p>
            <a:endParaRPr lang="en-US" dirty="0">
              <a:ea typeface="Calibri"/>
              <a:cs typeface="Calibri"/>
            </a:endParaRPr>
          </a:p>
          <a:p>
            <a:r>
              <a:rPr lang="en-US"/>
              <a:t>Cons</a:t>
            </a:r>
          </a:p>
          <a:p>
            <a:r>
              <a:rPr lang="en-US"/>
              <a:t>1.Hard to develop system using BAU resource with busy BAU activities. A holistic revamp of system and approach might require initial investment.</a:t>
            </a:r>
          </a:p>
          <a:p>
            <a:r>
              <a:rPr lang="en-US"/>
              <a:t>2.New approach and system require good change management to ensure smooth implementation – this include but not limited to upskilling, talent acquisition and retention, and extensive stakeholder management.</a:t>
            </a:r>
          </a:p>
          <a:p>
            <a:endParaRPr lang="en-US" dirty="0"/>
          </a:p>
          <a:p>
            <a:r>
              <a:rPr lang="en-US"/>
              <a:t>Common challenges</a:t>
            </a:r>
          </a:p>
          <a:p>
            <a:r>
              <a:rPr lang="en-US"/>
              <a:t>1.Both traditional LR and biometric approach use historical experience as a base to estimate for future. Thus the unknown part of the historical experience is the common challenge for these two approaches, which is the "reserving" part for long tail liabilities.  Biometric approach can look at the assumptions at a granular level without "premium noise", but the fundamental challenge such as TPD acceleration vs deterioration are still remain for biometric approach.</a:t>
            </a:r>
          </a:p>
          <a:p>
            <a:r>
              <a:rPr lang="en-US"/>
              <a:t>2.This also applies to uncertainty due to external environment, such as the link between GSC incidence/termination to inflation.</a:t>
            </a: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C5517CBE-EA28-F2D3-ACA9-908F44E29FEC}"/>
              </a:ext>
            </a:extLst>
          </p:cNvPr>
          <p:cNvSpPr>
            <a:spLocks noGrp="1"/>
          </p:cNvSpPr>
          <p:nvPr>
            <p:ph type="sldNum" sz="quarter" idx="5"/>
          </p:nvPr>
        </p:nvSpPr>
        <p:spPr/>
        <p:txBody>
          <a:bodyPr/>
          <a:lstStyle/>
          <a:p>
            <a:fld id="{7895CBE9-8B20-C048-9922-2F4FDE119508}" type="slidenum">
              <a:rPr lang="en-US" smtClean="0"/>
              <a:pPr/>
              <a:t>8</a:t>
            </a:fld>
            <a:endParaRPr lang="en-US"/>
          </a:p>
        </p:txBody>
      </p:sp>
    </p:spTree>
    <p:extLst>
      <p:ext uri="{BB962C8B-B14F-4D97-AF65-F5344CB8AC3E}">
        <p14:creationId xmlns:p14="http://schemas.microsoft.com/office/powerpoint/2010/main" val="157858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900"/>
              </a:spcBef>
              <a:buFont typeface="Arial"/>
              <a:buChar char="•"/>
            </a:pPr>
            <a:r>
              <a:rPr lang="en-AU"/>
              <a:t>Disclaimer – dummy data used.</a:t>
            </a:r>
            <a:endParaRPr lang="en-US"/>
          </a:p>
          <a:p>
            <a:pPr marL="285750" indent="-285750">
              <a:lnSpc>
                <a:spcPct val="90000"/>
              </a:lnSpc>
              <a:spcBef>
                <a:spcPts val="900"/>
              </a:spcBef>
              <a:buFont typeface="Arial"/>
              <a:buChar char="•"/>
            </a:pPr>
            <a:r>
              <a:rPr lang="en-AU"/>
              <a:t>This example looks at claim experience for a historical period (2015-2022). It look at the experience and can slice and dice into granular cohorts – flexible for deep dive, easy to use and understand. We can explore all potential drivers (biometric factors) as long as they exist in membership/claim data.</a:t>
            </a:r>
            <a:endParaRPr lang="en-US">
              <a:ea typeface="Calibri"/>
              <a:cs typeface="Calibri"/>
            </a:endParaRPr>
          </a:p>
          <a:p>
            <a:pPr marL="285750" indent="-285750">
              <a:lnSpc>
                <a:spcPct val="90000"/>
              </a:lnSpc>
              <a:spcBef>
                <a:spcPts val="900"/>
              </a:spcBef>
              <a:buFont typeface="Arial"/>
              <a:buChar char="•"/>
            </a:pPr>
            <a:r>
              <a:rPr lang="en-AU">
                <a:ea typeface="Calibri"/>
                <a:cs typeface="Calibri"/>
              </a:rPr>
              <a:t>AvE analysis, can make informed judgement call around credibility.</a:t>
            </a:r>
            <a:endParaRPr lang="en-AU" dirty="0">
              <a:ea typeface="Calibri"/>
              <a:cs typeface="Calibri"/>
            </a:endParaRPr>
          </a:p>
          <a:p>
            <a:pPr marL="285750" indent="-285750">
              <a:lnSpc>
                <a:spcPct val="90000"/>
              </a:lnSpc>
              <a:spcBef>
                <a:spcPts val="900"/>
              </a:spcBef>
              <a:buFont typeface="Arial"/>
              <a:buChar char="•"/>
            </a:pPr>
            <a:r>
              <a:rPr lang="en-AU">
                <a:ea typeface="Calibri"/>
                <a:cs typeface="Calibri"/>
              </a:rPr>
              <a:t>Easy to understand "explanatory power" from various pricing factors, by analysing fitting "residuals", and it can be done in an interative process.</a:t>
            </a:r>
          </a:p>
          <a:p>
            <a:pPr marL="285750" indent="-285750">
              <a:lnSpc>
                <a:spcPct val="90000"/>
              </a:lnSpc>
              <a:spcBef>
                <a:spcPts val="900"/>
              </a:spcBef>
              <a:buFont typeface="Arial"/>
              <a:buChar char="•"/>
            </a:pPr>
            <a:r>
              <a:rPr lang="en-AU"/>
              <a:t>Easy to benchmark and Compare to other Funds – removing premium in the formula, incidence rates are more like for like comparisons</a:t>
            </a:r>
          </a:p>
          <a:p>
            <a:pPr marL="285750" indent="-285750">
              <a:lnSpc>
                <a:spcPct val="90000"/>
              </a:lnSpc>
              <a:spcBef>
                <a:spcPts val="900"/>
              </a:spcBef>
              <a:buFont typeface="Arial"/>
              <a:buChar char="•"/>
            </a:pPr>
            <a:r>
              <a:rPr lang="en-AU">
                <a:ea typeface="Calibri"/>
                <a:cs typeface="Calibri"/>
              </a:rPr>
              <a:t>At the end of this analysis – we should form a view around the "shape" of the incidence rates</a:t>
            </a:r>
            <a:endParaRPr lang="en-AU" dirty="0">
              <a:ea typeface="Calibri"/>
              <a:cs typeface="Calibri"/>
            </a:endParaRPr>
          </a:p>
          <a:p>
            <a:pPr marL="285750" indent="-285750">
              <a:lnSpc>
                <a:spcPct val="90000"/>
              </a:lnSpc>
              <a:spcBef>
                <a:spcPts val="900"/>
              </a:spcBef>
              <a:buFont typeface="Arial"/>
              <a:buChar char="•"/>
            </a:pPr>
            <a:endParaRPr lang="en-AU" dirty="0">
              <a:ea typeface="Calibri"/>
              <a:cs typeface="Calibri"/>
            </a:endParaRPr>
          </a:p>
          <a:p>
            <a:endParaRPr lang="en-AU" dirty="0">
              <a:ea typeface="Calibri"/>
              <a:cs typeface="Calibri"/>
            </a:endParaRPr>
          </a:p>
        </p:txBody>
      </p:sp>
      <p:sp>
        <p:nvSpPr>
          <p:cNvPr id="4" name="Slide Number Placeholder 3"/>
          <p:cNvSpPr>
            <a:spLocks noGrp="1"/>
          </p:cNvSpPr>
          <p:nvPr>
            <p:ph type="sldNum" sz="quarter" idx="5"/>
          </p:nvPr>
        </p:nvSpPr>
        <p:spPr/>
        <p:txBody>
          <a:bodyPr/>
          <a:lstStyle/>
          <a:p>
            <a:fld id="{7895CBE9-8B20-C048-9922-2F4FDE119508}" type="slidenum">
              <a:rPr lang="en-US" smtClean="0"/>
              <a:pPr/>
              <a:t>9</a:t>
            </a:fld>
            <a:endParaRPr lang="en-US"/>
          </a:p>
        </p:txBody>
      </p:sp>
    </p:spTree>
    <p:extLst>
      <p:ext uri="{BB962C8B-B14F-4D97-AF65-F5344CB8AC3E}">
        <p14:creationId xmlns:p14="http://schemas.microsoft.com/office/powerpoint/2010/main" val="244304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1D543-E427-7F4E-E677-666201B82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912EC-CD1D-CB5F-5FD2-7DFCD475F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4D53E-F5EF-FF41-1C20-C99F19FD02D8}"/>
              </a:ext>
            </a:extLst>
          </p:cNvPr>
          <p:cNvSpPr>
            <a:spLocks noGrp="1"/>
          </p:cNvSpPr>
          <p:nvPr>
            <p:ph type="body" idx="1"/>
          </p:nvPr>
        </p:nvSpPr>
        <p:spPr/>
        <p:txBody>
          <a:bodyPr/>
          <a:lstStyle/>
          <a:p>
            <a:pPr marL="285750" indent="-285750">
              <a:lnSpc>
                <a:spcPct val="90000"/>
              </a:lnSpc>
              <a:spcBef>
                <a:spcPts val="900"/>
              </a:spcBef>
              <a:buFont typeface="Arial"/>
              <a:buChar char="•"/>
            </a:pPr>
            <a:r>
              <a:rPr lang="en-AU"/>
              <a:t>Disclaimer – dummy data used.</a:t>
            </a:r>
            <a:endParaRPr lang="en-US"/>
          </a:p>
          <a:p>
            <a:pPr marL="285750" indent="-285750">
              <a:lnSpc>
                <a:spcPct val="90000"/>
              </a:lnSpc>
              <a:spcBef>
                <a:spcPts val="900"/>
              </a:spcBef>
              <a:buFont typeface="Arial"/>
              <a:buChar char="•"/>
            </a:pPr>
            <a:r>
              <a:rPr lang="en-AU"/>
              <a:t>This example looks at claim experience for a historical period (2015-2022). It look at the experience and can slice and dice into granular cohorts – flexible for deep dive, easy to use and understand. We can explore all potential drivers (biometric factors) as long as they exist in membership/claim data.</a:t>
            </a:r>
            <a:endParaRPr lang="en-US">
              <a:ea typeface="Calibri"/>
              <a:cs typeface="Calibri"/>
            </a:endParaRPr>
          </a:p>
          <a:p>
            <a:pPr marL="285750" indent="-285750">
              <a:lnSpc>
                <a:spcPct val="90000"/>
              </a:lnSpc>
              <a:spcBef>
                <a:spcPts val="900"/>
              </a:spcBef>
              <a:buFont typeface="Arial"/>
              <a:buChar char="•"/>
            </a:pPr>
            <a:r>
              <a:rPr lang="en-AU">
                <a:ea typeface="Calibri"/>
                <a:cs typeface="Calibri"/>
              </a:rPr>
              <a:t>AvE analysis, can make informed judgement call around credibility.</a:t>
            </a:r>
            <a:endParaRPr lang="en-AU" dirty="0">
              <a:ea typeface="Calibri"/>
              <a:cs typeface="Calibri"/>
            </a:endParaRPr>
          </a:p>
          <a:p>
            <a:pPr marL="285750" indent="-285750">
              <a:lnSpc>
                <a:spcPct val="90000"/>
              </a:lnSpc>
              <a:spcBef>
                <a:spcPts val="900"/>
              </a:spcBef>
              <a:buFont typeface="Arial"/>
              <a:buChar char="•"/>
            </a:pPr>
            <a:r>
              <a:rPr lang="en-AU">
                <a:ea typeface="Calibri"/>
                <a:cs typeface="Calibri"/>
              </a:rPr>
              <a:t>Easy to understand "explanatory power" from various pricing factors, by analysing fitting "residuals", and it can be done in an interative process.</a:t>
            </a:r>
          </a:p>
          <a:p>
            <a:pPr marL="285750" indent="-285750">
              <a:lnSpc>
                <a:spcPct val="90000"/>
              </a:lnSpc>
              <a:spcBef>
                <a:spcPts val="900"/>
              </a:spcBef>
              <a:buFont typeface="Arial"/>
              <a:buChar char="•"/>
            </a:pPr>
            <a:r>
              <a:rPr lang="en-AU"/>
              <a:t>Easy to benchmark and Compare to other Funds – removing premium in the formula, incidence rates are more like for like comparisons</a:t>
            </a:r>
          </a:p>
          <a:p>
            <a:pPr marL="285750" indent="-285750">
              <a:lnSpc>
                <a:spcPct val="90000"/>
              </a:lnSpc>
              <a:spcBef>
                <a:spcPts val="900"/>
              </a:spcBef>
              <a:buFont typeface="Arial"/>
              <a:buChar char="•"/>
            </a:pPr>
            <a:r>
              <a:rPr lang="en-AU">
                <a:ea typeface="Calibri"/>
                <a:cs typeface="Calibri"/>
              </a:rPr>
              <a:t>At the end of this analysis – we should form a view around the "shape" of the incidence rates</a:t>
            </a:r>
            <a:endParaRPr lang="en-AU" dirty="0">
              <a:ea typeface="Calibri"/>
              <a:cs typeface="Calibri"/>
            </a:endParaRPr>
          </a:p>
          <a:p>
            <a:pPr marL="285750" indent="-285750">
              <a:lnSpc>
                <a:spcPct val="90000"/>
              </a:lnSpc>
              <a:spcBef>
                <a:spcPts val="900"/>
              </a:spcBef>
              <a:buFont typeface="Arial"/>
              <a:buChar char="•"/>
            </a:pPr>
            <a:endParaRPr lang="en-AU" dirty="0">
              <a:ea typeface="Calibri"/>
              <a:cs typeface="Calibri"/>
            </a:endParaRPr>
          </a:p>
          <a:p>
            <a:endParaRPr lang="en-AU" dirty="0">
              <a:ea typeface="Calibri"/>
              <a:cs typeface="Calibri"/>
            </a:endParaRPr>
          </a:p>
        </p:txBody>
      </p:sp>
      <p:sp>
        <p:nvSpPr>
          <p:cNvPr id="4" name="Slide Number Placeholder 3">
            <a:extLst>
              <a:ext uri="{FF2B5EF4-FFF2-40B4-BE49-F238E27FC236}">
                <a16:creationId xmlns:a16="http://schemas.microsoft.com/office/drawing/2014/main" id="{9ABA6C59-8DC6-7A52-8CBA-01DF039C5CEC}"/>
              </a:ext>
            </a:extLst>
          </p:cNvPr>
          <p:cNvSpPr>
            <a:spLocks noGrp="1"/>
          </p:cNvSpPr>
          <p:nvPr>
            <p:ph type="sldNum" sz="quarter" idx="5"/>
          </p:nvPr>
        </p:nvSpPr>
        <p:spPr/>
        <p:txBody>
          <a:bodyPr/>
          <a:lstStyle/>
          <a:p>
            <a:fld id="{7895CBE9-8B20-C048-9922-2F4FDE119508}" type="slidenum">
              <a:rPr lang="en-US" smtClean="0"/>
              <a:pPr/>
              <a:t>10</a:t>
            </a:fld>
            <a:endParaRPr lang="en-US"/>
          </a:p>
        </p:txBody>
      </p:sp>
    </p:spTree>
    <p:extLst>
      <p:ext uri="{BB962C8B-B14F-4D97-AF65-F5344CB8AC3E}">
        <p14:creationId xmlns:p14="http://schemas.microsoft.com/office/powerpoint/2010/main" val="145734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1DC32-68AD-52B1-4448-946238760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6462E-ACC6-1C26-1556-E9B6990D2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609AC-AFE3-EBEA-98DC-6E9734BFBF52}"/>
              </a:ext>
            </a:extLst>
          </p:cNvPr>
          <p:cNvSpPr>
            <a:spLocks noGrp="1"/>
          </p:cNvSpPr>
          <p:nvPr>
            <p:ph type="body" idx="1"/>
          </p:nvPr>
        </p:nvSpPr>
        <p:spPr/>
        <p:txBody>
          <a:bodyPr/>
          <a:lstStyle/>
          <a:p>
            <a:r>
              <a:rPr lang="en-US">
                <a:ea typeface="Calibri"/>
                <a:cs typeface="Calibri"/>
              </a:rPr>
              <a:t>It oulines the supporitng technolog and tools, and various "stages" of pricing exercise.</a:t>
            </a:r>
            <a:endParaRPr lang="en-US" dirty="0">
              <a:ea typeface="Calibri"/>
              <a:cs typeface="Calibri"/>
            </a:endParaRPr>
          </a:p>
        </p:txBody>
      </p:sp>
      <p:sp>
        <p:nvSpPr>
          <p:cNvPr id="4" name="Slide Number Placeholder 3">
            <a:extLst>
              <a:ext uri="{FF2B5EF4-FFF2-40B4-BE49-F238E27FC236}">
                <a16:creationId xmlns:a16="http://schemas.microsoft.com/office/drawing/2014/main" id="{928CE978-72AE-346A-AD1E-2B00D226FB22}"/>
              </a:ext>
            </a:extLst>
          </p:cNvPr>
          <p:cNvSpPr>
            <a:spLocks noGrp="1"/>
          </p:cNvSpPr>
          <p:nvPr>
            <p:ph type="sldNum" sz="quarter" idx="5"/>
          </p:nvPr>
        </p:nvSpPr>
        <p:spPr/>
        <p:txBody>
          <a:bodyPr/>
          <a:lstStyle/>
          <a:p>
            <a:fld id="{7895CBE9-8B20-C048-9922-2F4FDE119508}" type="slidenum">
              <a:rPr lang="en-US" smtClean="0"/>
              <a:pPr/>
              <a:t>11</a:t>
            </a:fld>
            <a:endParaRPr lang="en-US"/>
          </a:p>
        </p:txBody>
      </p:sp>
    </p:spTree>
    <p:extLst>
      <p:ext uri="{BB962C8B-B14F-4D97-AF65-F5344CB8AC3E}">
        <p14:creationId xmlns:p14="http://schemas.microsoft.com/office/powerpoint/2010/main" val="163771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53490-A90F-2CF6-07D2-6A2BE5A19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9ADAA-67DF-2D6C-9AA1-A39BD0D76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7FA1B-93BA-E28F-0D72-25F4C5695392}"/>
              </a:ext>
            </a:extLst>
          </p:cNvPr>
          <p:cNvSpPr>
            <a:spLocks noGrp="1"/>
          </p:cNvSpPr>
          <p:nvPr>
            <p:ph type="body" idx="1"/>
          </p:nvPr>
        </p:nvSpPr>
        <p:spPr/>
        <p:txBody>
          <a:bodyPr/>
          <a:lstStyle/>
          <a:p>
            <a:endParaRPr lang="en-AU" dirty="0">
              <a:ea typeface="Calibri"/>
              <a:cs typeface="Calibri"/>
            </a:endParaRPr>
          </a:p>
        </p:txBody>
      </p:sp>
      <p:sp>
        <p:nvSpPr>
          <p:cNvPr id="4" name="Slide Number Placeholder 3">
            <a:extLst>
              <a:ext uri="{FF2B5EF4-FFF2-40B4-BE49-F238E27FC236}">
                <a16:creationId xmlns:a16="http://schemas.microsoft.com/office/drawing/2014/main" id="{F9C73C70-99E6-8ED7-7EEF-EDAC2E175159}"/>
              </a:ext>
            </a:extLst>
          </p:cNvPr>
          <p:cNvSpPr>
            <a:spLocks noGrp="1"/>
          </p:cNvSpPr>
          <p:nvPr>
            <p:ph type="sldNum" sz="quarter" idx="5"/>
          </p:nvPr>
        </p:nvSpPr>
        <p:spPr/>
        <p:txBody>
          <a:bodyPr/>
          <a:lstStyle/>
          <a:p>
            <a:fld id="{7895CBE9-8B20-C048-9922-2F4FDE119508}" type="slidenum">
              <a:rPr lang="en-US" smtClean="0"/>
              <a:pPr/>
              <a:t>12</a:t>
            </a:fld>
            <a:endParaRPr lang="en-US"/>
          </a:p>
        </p:txBody>
      </p:sp>
    </p:spTree>
    <p:extLst>
      <p:ext uri="{BB962C8B-B14F-4D97-AF65-F5344CB8AC3E}">
        <p14:creationId xmlns:p14="http://schemas.microsoft.com/office/powerpoint/2010/main" val="22532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total reserves: operational reserves + other reserves</a:t>
            </a:r>
          </a:p>
          <a:p>
            <a:r>
              <a:rPr lang="en-US" dirty="0"/>
              <a:t>Add comment about information being from annual reports</a:t>
            </a:r>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16</a:t>
            </a:fld>
            <a:endParaRPr lang="en-US"/>
          </a:p>
        </p:txBody>
      </p:sp>
    </p:spTree>
    <p:extLst>
      <p:ext uri="{BB962C8B-B14F-4D97-AF65-F5344CB8AC3E}">
        <p14:creationId xmlns:p14="http://schemas.microsoft.com/office/powerpoint/2010/main" val="61837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nt_6">
    <p:bg>
      <p:bgPr>
        <a:solidFill>
          <a:schemeClr val="bg1"/>
        </a:solidFill>
        <a:effectLst/>
      </p:bgPr>
    </p:bg>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E53A266-64F4-BC48-AFC7-7B288B6F3F26}"/>
              </a:ext>
            </a:extLst>
          </p:cNvPr>
          <p:cNvSpPr>
            <a:spLocks noGrp="1"/>
          </p:cNvSpPr>
          <p:nvPr>
            <p:ph type="body" idx="16" hasCustomPrompt="1"/>
          </p:nvPr>
        </p:nvSpPr>
        <p:spPr>
          <a:xfrm>
            <a:off x="9452160" y="6426000"/>
            <a:ext cx="1800000" cy="288000"/>
          </a:xfrm>
        </p:spPr>
        <p:txBody>
          <a:bodyPr>
            <a:noAutofit/>
          </a:bodyPr>
          <a:lstStyle>
            <a:lvl1pPr marL="0" indent="0" algn="r">
              <a:buFontTx/>
              <a:buNone/>
              <a:defRPr sz="750"/>
            </a:lvl1pPr>
            <a:lvl2pPr marL="0" indent="0">
              <a:buFontTx/>
              <a:buNone/>
              <a:defRPr/>
            </a:lvl2pPr>
            <a:lvl3pPr marL="216000" indent="0">
              <a:buFontTx/>
              <a:buNone/>
              <a:defRPr/>
            </a:lvl3pPr>
            <a:lvl4pPr marL="108000" indent="0">
              <a:buFontTx/>
              <a:buNone/>
              <a:defRPr/>
            </a:lvl4pPr>
            <a:lvl5pPr marL="0" indent="0">
              <a:buFontTx/>
              <a:buNone/>
              <a:defRPr/>
            </a:lvl5pPr>
          </a:lstStyle>
          <a:p>
            <a:pPr lvl="0"/>
            <a:r>
              <a:rPr lang="en-US"/>
              <a:t>Click to edit client name</a:t>
            </a:r>
          </a:p>
        </p:txBody>
      </p:sp>
      <p:sp>
        <p:nvSpPr>
          <p:cNvPr id="14" name="TextBox 13">
            <a:extLst>
              <a:ext uri="{FF2B5EF4-FFF2-40B4-BE49-F238E27FC236}">
                <a16:creationId xmlns:a16="http://schemas.microsoft.com/office/drawing/2014/main" id="{48F558D6-4157-B148-9665-4E0DC395340F}"/>
              </a:ext>
            </a:extLst>
          </p:cNvPr>
          <p:cNvSpPr txBox="1"/>
          <p:nvPr userDrawn="1"/>
        </p:nvSpPr>
        <p:spPr>
          <a:xfrm>
            <a:off x="11252160" y="6425999"/>
            <a:ext cx="496928" cy="196208"/>
          </a:xfrm>
          <a:prstGeom prst="rect">
            <a:avLst/>
          </a:prstGeom>
          <a:noFill/>
        </p:spPr>
        <p:txBody>
          <a:bodyPr wrap="square" rtlCol="0">
            <a:spAutoFit/>
          </a:bodyPr>
          <a:lstStyle/>
          <a:p>
            <a:pPr algn="r">
              <a:lnSpc>
                <a:spcPct val="90000"/>
              </a:lnSpc>
            </a:pPr>
            <a:fld id="{7FD70C88-B9F2-8C43-9FD2-394E2DBB222E}" type="slidenum">
              <a:rPr lang="en-US" sz="750" smtClean="0">
                <a:latin typeface="Bariol" panose="02000506040000020003" pitchFamily="2" charset="0"/>
              </a:rPr>
              <a:pPr algn="r">
                <a:lnSpc>
                  <a:spcPct val="90000"/>
                </a:lnSpc>
              </a:pPr>
              <a:t>‹#›</a:t>
            </a:fld>
            <a:endParaRPr lang="en-US" sz="750">
              <a:latin typeface="Bariol" panose="02000506040000020003" pitchFamily="2" charset="0"/>
            </a:endParaRPr>
          </a:p>
        </p:txBody>
      </p:sp>
      <p:sp>
        <p:nvSpPr>
          <p:cNvPr id="10" name="Content Placeholder 2">
            <a:extLst>
              <a:ext uri="{FF2B5EF4-FFF2-40B4-BE49-F238E27FC236}">
                <a16:creationId xmlns:a16="http://schemas.microsoft.com/office/drawing/2014/main" id="{4A1217C7-F1AD-4CC8-99A6-2045EFDF8456}"/>
              </a:ext>
            </a:extLst>
          </p:cNvPr>
          <p:cNvSpPr>
            <a:spLocks noGrp="1"/>
          </p:cNvSpPr>
          <p:nvPr>
            <p:ph idx="1" hasCustomPrompt="1"/>
          </p:nvPr>
        </p:nvSpPr>
        <p:spPr>
          <a:xfrm>
            <a:off x="334964" y="1999995"/>
            <a:ext cx="11414125" cy="3699477"/>
          </a:xfrm>
        </p:spPr>
        <p:txBody>
          <a:bodyPr>
            <a:normAutofit/>
          </a:bodyPr>
          <a:lstStyle>
            <a:lvl1pPr>
              <a:defRPr sz="1350"/>
            </a:lvl1pPr>
          </a:lstStyle>
          <a:p>
            <a:pPr lvl="0"/>
            <a:r>
              <a:rPr lang="en-US"/>
              <a:t>Click to edit Master text styles or add charts</a:t>
            </a:r>
          </a:p>
        </p:txBody>
      </p:sp>
      <p:sp>
        <p:nvSpPr>
          <p:cNvPr id="2" name="TextBox 1">
            <a:extLst>
              <a:ext uri="{FF2B5EF4-FFF2-40B4-BE49-F238E27FC236}">
                <a16:creationId xmlns:a16="http://schemas.microsoft.com/office/drawing/2014/main" id="{55FE07E5-F4EE-4FE3-A3E7-5D8FA6B62716}"/>
              </a:ext>
            </a:extLst>
          </p:cNvPr>
          <p:cNvSpPr txBox="1"/>
          <p:nvPr userDrawn="1"/>
        </p:nvSpPr>
        <p:spPr>
          <a:xfrm>
            <a:off x="324000" y="6426003"/>
            <a:ext cx="1800000" cy="207749"/>
          </a:xfrm>
          <a:prstGeom prst="rect">
            <a:avLst/>
          </a:prstGeom>
          <a:noFill/>
        </p:spPr>
        <p:txBody>
          <a:bodyPr wrap="square" rtlCol="0">
            <a:spAutoFit/>
          </a:bodyPr>
          <a:lstStyle/>
          <a:p>
            <a:r>
              <a:rPr lang="en-US" sz="750" b="0" i="0" err="1">
                <a:solidFill>
                  <a:schemeClr val="tx1"/>
                </a:solidFill>
                <a:latin typeface="Bariol" panose="02000506040000020003" pitchFamily="2" charset="0"/>
              </a:rPr>
              <a:t>Azuria</a:t>
            </a:r>
            <a:r>
              <a:rPr lang="en-US" sz="750" b="0" i="0">
                <a:solidFill>
                  <a:schemeClr val="tx1"/>
                </a:solidFill>
                <a:latin typeface="Bariol" panose="02000506040000020003" pitchFamily="2" charset="0"/>
              </a:rPr>
              <a:t> Partners</a:t>
            </a:r>
          </a:p>
        </p:txBody>
      </p:sp>
      <p:sp>
        <p:nvSpPr>
          <p:cNvPr id="9" name="Title 1">
            <a:extLst>
              <a:ext uri="{FF2B5EF4-FFF2-40B4-BE49-F238E27FC236}">
                <a16:creationId xmlns:a16="http://schemas.microsoft.com/office/drawing/2014/main" id="{0C89100A-B6C8-46A1-8F02-FFDB184FD014}"/>
              </a:ext>
            </a:extLst>
          </p:cNvPr>
          <p:cNvSpPr>
            <a:spLocks noGrp="1"/>
          </p:cNvSpPr>
          <p:nvPr>
            <p:ph type="title"/>
          </p:nvPr>
        </p:nvSpPr>
        <p:spPr>
          <a:xfrm>
            <a:off x="324000" y="360000"/>
            <a:ext cx="7560000" cy="720000"/>
          </a:xfrm>
        </p:spPr>
        <p:txBody>
          <a:bodyPr/>
          <a:lstStyle/>
          <a:p>
            <a:r>
              <a:rPr lang="en-US"/>
              <a:t>Click to edit Master title style</a:t>
            </a:r>
          </a:p>
        </p:txBody>
      </p:sp>
      <p:sp>
        <p:nvSpPr>
          <p:cNvPr id="12" name="Text Placeholder 19">
            <a:extLst>
              <a:ext uri="{FF2B5EF4-FFF2-40B4-BE49-F238E27FC236}">
                <a16:creationId xmlns:a16="http://schemas.microsoft.com/office/drawing/2014/main" id="{E9F3D69C-231D-4421-9230-23BA5EB321B2}"/>
              </a:ext>
            </a:extLst>
          </p:cNvPr>
          <p:cNvSpPr>
            <a:spLocks noGrp="1"/>
          </p:cNvSpPr>
          <p:nvPr>
            <p:ph type="body" sz="quarter" idx="21"/>
          </p:nvPr>
        </p:nvSpPr>
        <p:spPr>
          <a:xfrm>
            <a:off x="323852" y="900000"/>
            <a:ext cx="7559675" cy="706438"/>
          </a:xfrm>
        </p:spPr>
        <p:txBody>
          <a:bodyPr>
            <a:normAutofit/>
          </a:bodyPr>
          <a:lstStyle>
            <a:lvl1pPr marL="0" indent="0">
              <a:buFontTx/>
              <a:buNone/>
              <a:defRPr sz="3300" b="1"/>
            </a:lvl1pPr>
            <a:lvl2pPr marL="0" indent="0">
              <a:buFontTx/>
              <a:buNone/>
              <a:defRPr/>
            </a:lvl2pPr>
            <a:lvl3pPr marL="270000" indent="0">
              <a:buFontTx/>
              <a:buNone/>
              <a:defRPr/>
            </a:lvl3pPr>
            <a:lvl4pPr marL="135000" indent="0">
              <a:buFontTx/>
              <a:buNone/>
              <a:defRPr/>
            </a:lvl4pPr>
            <a:lvl5pPr marL="0" indent="0">
              <a:buFontTx/>
              <a:buNone/>
              <a:defRPr/>
            </a:lvl5pPr>
          </a:lstStyle>
          <a:p>
            <a:pPr lvl="0"/>
            <a:r>
              <a:rPr lang="en-US"/>
              <a:t>Click to edit Master text styles</a:t>
            </a:r>
          </a:p>
        </p:txBody>
      </p:sp>
    </p:spTree>
    <p:extLst>
      <p:ext uri="{BB962C8B-B14F-4D97-AF65-F5344CB8AC3E}">
        <p14:creationId xmlns:p14="http://schemas.microsoft.com/office/powerpoint/2010/main" val="75702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dirty="0"/>
              <a:t>#</a:t>
            </a:r>
            <a:endParaRPr lang="en-US" dirty="0"/>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dirty="0"/>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Presented at the 2025 All Actuaries Summit</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58" r:id="rId14"/>
    <p:sldLayoutId id="2147483659" r:id="rId15"/>
    <p:sldLayoutId id="2147483660" r:id="rId16"/>
    <p:sldLayoutId id="2147483661" r:id="rId17"/>
    <p:sldLayoutId id="2147483662" r:id="rId18"/>
    <p:sldLayoutId id="2147483667" r:id="rId19"/>
    <p:sldLayoutId id="2147483663" r:id="rId20"/>
    <p:sldLayoutId id="2147483669" r:id="rId21"/>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2_D889A97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18/10/relationships/comments" Target="../comments/modernComment_163_1054E542.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jpeg"/><Relationship Id="rId9" Type="http://schemas.microsoft.com/office/2007/relationships/diagramDrawing" Target="../diagrams/drawing1.xml"/><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DD06-C964-CF6A-77C8-CA245EBA130F}"/>
              </a:ext>
            </a:extLst>
          </p:cNvPr>
          <p:cNvSpPr>
            <a:spLocks noGrp="1"/>
          </p:cNvSpPr>
          <p:nvPr>
            <p:ph type="title"/>
          </p:nvPr>
        </p:nvSpPr>
        <p:spPr>
          <a:xfrm>
            <a:off x="1972564" y="358657"/>
            <a:ext cx="6439950" cy="3221348"/>
          </a:xfrm>
        </p:spPr>
        <p:txBody>
          <a:bodyPr/>
          <a:lstStyle/>
          <a:p>
            <a:r>
              <a:rPr lang="en-US" dirty="0"/>
              <a:t>Are Actuarial Group Pricing Methods still fit for purpose</a:t>
            </a:r>
          </a:p>
        </p:txBody>
      </p:sp>
      <p:sp>
        <p:nvSpPr>
          <p:cNvPr id="3" name="Subtitle 2">
            <a:extLst>
              <a:ext uri="{FF2B5EF4-FFF2-40B4-BE49-F238E27FC236}">
                <a16:creationId xmlns:a16="http://schemas.microsoft.com/office/drawing/2014/main" id="{26C366F4-7949-6A5E-2C2B-244724097677}"/>
              </a:ext>
            </a:extLst>
          </p:cNvPr>
          <p:cNvSpPr>
            <a:spLocks noGrp="1"/>
          </p:cNvSpPr>
          <p:nvPr>
            <p:ph type="subTitle" idx="1"/>
          </p:nvPr>
        </p:nvSpPr>
        <p:spPr>
          <a:xfrm>
            <a:off x="2128274" y="1725478"/>
            <a:ext cx="5802764" cy="3407044"/>
          </a:xfrm>
        </p:spPr>
        <p:txBody>
          <a:bodyPr/>
          <a:lstStyle/>
          <a:p>
            <a:r>
              <a:rPr lang="en-US" dirty="0"/>
              <a:t>Authors	Mary Liao</a:t>
            </a:r>
          </a:p>
          <a:p>
            <a:r>
              <a:rPr lang="en-US" dirty="0"/>
              <a:t>		Damian Thornley</a:t>
            </a:r>
            <a:br>
              <a:rPr lang="en-US" dirty="0"/>
            </a:br>
            <a:endParaRPr lang="en-US" dirty="0"/>
          </a:p>
          <a:p>
            <a:r>
              <a:rPr lang="en-US" dirty="0"/>
              <a:t>Acknowledging assistance from</a:t>
            </a:r>
          </a:p>
          <a:p>
            <a:r>
              <a:rPr lang="en-US" dirty="0"/>
              <a:t>                           Daniel Stone </a:t>
            </a:r>
          </a:p>
          <a:p>
            <a:r>
              <a:rPr lang="en-US" dirty="0"/>
              <a:t>		Ethan Field</a:t>
            </a:r>
            <a:br>
              <a:rPr lang="en-US" dirty="0"/>
            </a:br>
            <a:endParaRPr lang="en-US" dirty="0"/>
          </a:p>
          <a:p>
            <a:r>
              <a:rPr lang="en-US" dirty="0"/>
              <a:t>Chair:                 Kirsty Hogan</a:t>
            </a:r>
          </a:p>
          <a:p>
            <a:endParaRPr lang="en-US" dirty="0"/>
          </a:p>
          <a:p>
            <a:r>
              <a:rPr lang="en-US" dirty="0"/>
              <a:t>June 2025</a:t>
            </a:r>
          </a:p>
        </p:txBody>
      </p:sp>
      <p:sp>
        <p:nvSpPr>
          <p:cNvPr id="4" name="Footer Placeholder 4">
            <a:extLst>
              <a:ext uri="{FF2B5EF4-FFF2-40B4-BE49-F238E27FC236}">
                <a16:creationId xmlns:a16="http://schemas.microsoft.com/office/drawing/2014/main" id="{287D73BF-4D38-017E-B51B-023917F25E8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accent1"/>
                </a:solidFill>
              </a:rPr>
              <a:t>Presented at the 2025 All Actuaries Summit</a:t>
            </a:r>
          </a:p>
        </p:txBody>
      </p:sp>
      <p:grpSp>
        <p:nvGrpSpPr>
          <p:cNvPr id="11" name="Group 10">
            <a:extLst>
              <a:ext uri="{FF2B5EF4-FFF2-40B4-BE49-F238E27FC236}">
                <a16:creationId xmlns:a16="http://schemas.microsoft.com/office/drawing/2014/main" id="{5A7A5E37-421B-8B54-5565-567AC47AC694}"/>
              </a:ext>
            </a:extLst>
          </p:cNvPr>
          <p:cNvGrpSpPr/>
          <p:nvPr/>
        </p:nvGrpSpPr>
        <p:grpSpPr>
          <a:xfrm>
            <a:off x="355639" y="5440640"/>
            <a:ext cx="4075200" cy="1440000"/>
            <a:chOff x="335725" y="5317855"/>
            <a:chExt cx="4075200" cy="1440000"/>
          </a:xfrm>
        </p:grpSpPr>
        <p:pic>
          <p:nvPicPr>
            <p:cNvPr id="5" name="Picture 4" descr="A logo with blue text&#10;&#10;Description automatically generated">
              <a:extLst>
                <a:ext uri="{FF2B5EF4-FFF2-40B4-BE49-F238E27FC236}">
                  <a16:creationId xmlns:a16="http://schemas.microsoft.com/office/drawing/2014/main" id="{86C31C35-DE04-74B2-DABE-31032D4C0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396" y="5317855"/>
              <a:ext cx="1799529" cy="1440000"/>
            </a:xfrm>
            <a:prstGeom prst="rect">
              <a:avLst/>
            </a:prstGeom>
          </p:spPr>
        </p:pic>
        <p:cxnSp>
          <p:nvCxnSpPr>
            <p:cNvPr id="6" name="Straight Connector 5">
              <a:extLst>
                <a:ext uri="{FF2B5EF4-FFF2-40B4-BE49-F238E27FC236}">
                  <a16:creationId xmlns:a16="http://schemas.microsoft.com/office/drawing/2014/main" id="{DC0C65A1-1D3C-EBD9-0B01-14C33BCA6124}"/>
                </a:ext>
              </a:extLst>
            </p:cNvPr>
            <p:cNvCxnSpPr>
              <a:cxnSpLocks/>
            </p:cNvCxnSpPr>
            <p:nvPr/>
          </p:nvCxnSpPr>
          <p:spPr>
            <a:xfrm>
              <a:off x="2373324" y="5546946"/>
              <a:ext cx="0" cy="981818"/>
            </a:xfrm>
            <a:prstGeom prst="line">
              <a:avLst/>
            </a:prstGeom>
            <a:noFill/>
            <a:ln w="12700" cap="flat" cmpd="sng" algn="ctr">
              <a:solidFill>
                <a:schemeClr val="tx1"/>
              </a:solidFill>
              <a:prstDash val="solid"/>
              <a:miter lim="800000"/>
            </a:ln>
            <a:effectLst/>
          </p:spPr>
        </p:cxnSp>
        <p:pic>
          <p:nvPicPr>
            <p:cNvPr id="7" name="Picture 6" descr="A black text on a white background&#10;&#10;AI-generated content may be incorrect.">
              <a:extLst>
                <a:ext uri="{FF2B5EF4-FFF2-40B4-BE49-F238E27FC236}">
                  <a16:creationId xmlns:a16="http://schemas.microsoft.com/office/drawing/2014/main" id="{28FDD49E-5130-4216-A612-3F80D47AD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5" y="5771855"/>
              <a:ext cx="1799529" cy="532000"/>
            </a:xfrm>
            <a:prstGeom prst="rect">
              <a:avLst/>
            </a:prstGeom>
          </p:spPr>
        </p:pic>
      </p:grpSp>
    </p:spTree>
    <p:extLst>
      <p:ext uri="{BB962C8B-B14F-4D97-AF65-F5344CB8AC3E}">
        <p14:creationId xmlns:p14="http://schemas.microsoft.com/office/powerpoint/2010/main" val="101252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B8D8C-48AC-5E1D-4DAA-0609D1ADBAA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B571F-C04F-0B7B-8417-7DEBDCCD77D2}"/>
              </a:ext>
            </a:extLst>
          </p:cNvPr>
          <p:cNvSpPr>
            <a:spLocks noGrp="1"/>
          </p:cNvSpPr>
          <p:nvPr>
            <p:ph idx="1"/>
          </p:nvPr>
        </p:nvSpPr>
        <p:spPr>
          <a:xfrm>
            <a:off x="323852" y="1275302"/>
            <a:ext cx="11414125" cy="1991774"/>
          </a:xfrm>
        </p:spPr>
        <p:txBody>
          <a:bodyPr/>
          <a:lstStyle/>
          <a:p>
            <a:pPr lvl="2"/>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A68A344-5FE8-4227-BD40-FD43F4CFC05C}"/>
              </a:ext>
            </a:extLst>
          </p:cNvPr>
          <p:cNvSpPr>
            <a:spLocks noGrp="1"/>
          </p:cNvSpPr>
          <p:nvPr>
            <p:ph type="title"/>
          </p:nvPr>
        </p:nvSpPr>
        <p:spPr>
          <a:xfrm>
            <a:off x="650423" y="206230"/>
            <a:ext cx="10533053" cy="720000"/>
          </a:xfrm>
        </p:spPr>
        <p:txBody>
          <a:bodyPr>
            <a:normAutofit/>
          </a:bodyPr>
          <a:lstStyle/>
          <a:p>
            <a:r>
              <a:rPr lang="en-AU" sz="3000" b="1">
                <a:latin typeface="Arial"/>
                <a:cs typeface="Arial"/>
              </a:rPr>
              <a:t>Biometric approach provides more granular insights</a:t>
            </a:r>
            <a:endParaRPr lang="en-US"/>
          </a:p>
        </p:txBody>
      </p:sp>
      <p:pic>
        <p:nvPicPr>
          <p:cNvPr id="6" name="Picture 5" descr="A logo with blue text&#10;&#10;Description automatically generated">
            <a:extLst>
              <a:ext uri="{FF2B5EF4-FFF2-40B4-BE49-F238E27FC236}">
                <a16:creationId xmlns:a16="http://schemas.microsoft.com/office/drawing/2014/main" id="{9319C5CD-9346-76C7-D748-0E9F900DC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148" y="6216583"/>
            <a:ext cx="675000" cy="540000"/>
          </a:xfrm>
          <a:prstGeom prst="rect">
            <a:avLst/>
          </a:prstGeom>
        </p:spPr>
      </p:pic>
      <p:cxnSp>
        <p:nvCxnSpPr>
          <p:cNvPr id="7" name="Straight Connector 6">
            <a:extLst>
              <a:ext uri="{FF2B5EF4-FFF2-40B4-BE49-F238E27FC236}">
                <a16:creationId xmlns:a16="http://schemas.microsoft.com/office/drawing/2014/main" id="{EBB86300-C1D4-02CF-A74E-9E21D4305A58}"/>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graph&#10;&#10;AI-generated content may be incorrect.">
            <a:extLst>
              <a:ext uri="{FF2B5EF4-FFF2-40B4-BE49-F238E27FC236}">
                <a16:creationId xmlns:a16="http://schemas.microsoft.com/office/drawing/2014/main" id="{EE16C0E6-A805-F2DF-531F-25A3810CE99C}"/>
              </a:ext>
            </a:extLst>
          </p:cNvPr>
          <p:cNvPicPr>
            <a:picLocks noChangeAspect="1"/>
          </p:cNvPicPr>
          <p:nvPr/>
        </p:nvPicPr>
        <p:blipFill>
          <a:blip r:embed="rId4"/>
          <a:stretch>
            <a:fillRect/>
          </a:stretch>
        </p:blipFill>
        <p:spPr>
          <a:xfrm>
            <a:off x="883785" y="847045"/>
            <a:ext cx="9287479" cy="5296959"/>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A5215A54-1A92-6FEB-A89A-86C9D7301BB1}"/>
              </a:ext>
            </a:extLst>
          </p:cNvPr>
          <p:cNvPicPr>
            <a:picLocks noChangeAspect="1"/>
          </p:cNvPicPr>
          <p:nvPr/>
        </p:nvPicPr>
        <p:blipFill>
          <a:blip r:embed="rId5"/>
          <a:stretch>
            <a:fillRect/>
          </a:stretch>
        </p:blipFill>
        <p:spPr>
          <a:xfrm>
            <a:off x="888548" y="810759"/>
            <a:ext cx="9544050" cy="5381625"/>
          </a:xfrm>
          <a:prstGeom prst="rect">
            <a:avLst/>
          </a:prstGeom>
        </p:spPr>
      </p:pic>
    </p:spTree>
    <p:extLst>
      <p:ext uri="{BB962C8B-B14F-4D97-AF65-F5344CB8AC3E}">
        <p14:creationId xmlns:p14="http://schemas.microsoft.com/office/powerpoint/2010/main" val="112650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5B85-A22F-B92C-CBD8-9E640FB81D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9E579C-E0C3-880B-CB74-60BA0839E229}"/>
              </a:ext>
            </a:extLst>
          </p:cNvPr>
          <p:cNvSpPr>
            <a:spLocks noGrp="1"/>
          </p:cNvSpPr>
          <p:nvPr>
            <p:ph type="title"/>
          </p:nvPr>
        </p:nvSpPr>
        <p:spPr>
          <a:xfrm>
            <a:off x="391888" y="294412"/>
            <a:ext cx="8926474" cy="720000"/>
          </a:xfrm>
        </p:spPr>
        <p:txBody>
          <a:bodyPr>
            <a:normAutofit/>
          </a:bodyPr>
          <a:lstStyle/>
          <a:p>
            <a:pPr>
              <a:buClrTx/>
              <a:buFontTx/>
            </a:pPr>
            <a:r>
              <a:rPr lang="en-AU" sz="3000" b="1">
                <a:latin typeface="Arial"/>
                <a:cs typeface="Arial"/>
              </a:rPr>
              <a:t>Biometric Method – Framework</a:t>
            </a:r>
            <a:endParaRPr lang="en-AU" sz="30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90504CC-6D56-3B12-3DD0-076E953DBBA8}"/>
              </a:ext>
            </a:extLst>
          </p:cNvPr>
          <p:cNvPicPr>
            <a:picLocks noChangeAspect="1"/>
          </p:cNvPicPr>
          <p:nvPr/>
        </p:nvPicPr>
        <p:blipFill>
          <a:blip r:embed="rId3"/>
          <a:stretch>
            <a:fillRect/>
          </a:stretch>
        </p:blipFill>
        <p:spPr>
          <a:xfrm>
            <a:off x="183711" y="652603"/>
            <a:ext cx="10848972" cy="4835617"/>
          </a:xfrm>
          <a:prstGeom prst="rect">
            <a:avLst/>
          </a:prstGeom>
        </p:spPr>
      </p:pic>
      <p:pic>
        <p:nvPicPr>
          <p:cNvPr id="3" name="Picture 2" descr="A logo with blue text&#10;&#10;Description automatically generated">
            <a:extLst>
              <a:ext uri="{FF2B5EF4-FFF2-40B4-BE49-F238E27FC236}">
                <a16:creationId xmlns:a16="http://schemas.microsoft.com/office/drawing/2014/main" id="{E3FA17FA-804E-6AA2-FB1F-1B4F4EFF4B5A}"/>
              </a:ext>
            </a:extLst>
          </p:cNvPr>
          <p:cNvPicPr>
            <a:picLocks noChangeAspect="1"/>
          </p:cNvPicPr>
          <p:nvPr/>
        </p:nvPicPr>
        <p:blipFill>
          <a:blip r:embed="rId4">
            <a:extLst>
              <a:ext uri="{28A0092B-C50C-407E-A947-70E740481C1C}">
                <a14:useLocalDpi xmlns:a14="http://schemas.microsoft.com/office/drawing/2010/main" val="0"/>
              </a:ext>
            </a:extLst>
          </a:blip>
          <a:srcRect t="20000"/>
          <a:stretch/>
        </p:blipFill>
        <p:spPr>
          <a:xfrm>
            <a:off x="1218148" y="6324581"/>
            <a:ext cx="675000" cy="432001"/>
          </a:xfrm>
          <a:prstGeom prst="rect">
            <a:avLst/>
          </a:prstGeom>
        </p:spPr>
      </p:pic>
      <p:cxnSp>
        <p:nvCxnSpPr>
          <p:cNvPr id="6" name="Straight Connector 5">
            <a:extLst>
              <a:ext uri="{FF2B5EF4-FFF2-40B4-BE49-F238E27FC236}">
                <a16:creationId xmlns:a16="http://schemas.microsoft.com/office/drawing/2014/main" id="{86D58546-0897-4930-15E5-898C6E34BA6D}"/>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3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E862-6735-A9B6-9E6C-2BE5F4B4DB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F87E2-655B-1779-57FA-648184FC48FC}"/>
              </a:ext>
            </a:extLst>
          </p:cNvPr>
          <p:cNvSpPr>
            <a:spLocks noGrp="1"/>
          </p:cNvSpPr>
          <p:nvPr>
            <p:ph idx="1"/>
          </p:nvPr>
        </p:nvSpPr>
        <p:spPr>
          <a:xfrm>
            <a:off x="496160" y="3187996"/>
            <a:ext cx="10624912" cy="3667472"/>
          </a:xfrm>
        </p:spPr>
        <p:txBody>
          <a:bodyPr>
            <a:normAutofit/>
          </a:bodyPr>
          <a:lstStyle/>
          <a:p>
            <a:r>
              <a:rPr lang="en-AU" sz="3000" b="1" i="1">
                <a:ea typeface="+mn-lt"/>
                <a:cs typeface="+mn-lt"/>
              </a:rPr>
              <a:t>The biometric approach meets evolving Trustee needs by offering more granular insights, and presents less operational risk in dealing with change, but an initial investment might be required.</a:t>
            </a:r>
            <a:endParaRPr lang="en-US" b="1" i="1"/>
          </a:p>
          <a:p>
            <a:pPr>
              <a:lnSpc>
                <a:spcPct val="120000"/>
              </a:lnSpc>
            </a:pPr>
            <a:endParaRPr lang="en-AU" sz="1800" dirty="0">
              <a:solidFill>
                <a:schemeClr val="tx1"/>
              </a:solidFill>
              <a:latin typeface="Bariol"/>
              <a:cs typeface="Arial" panose="020B0604020202020204" pitchFamily="34" charset="0"/>
            </a:endParaRPr>
          </a:p>
          <a:p>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6" name="Picture 5" descr="A logo with blue text&#10;&#10;Description automatically generated">
            <a:extLst>
              <a:ext uri="{FF2B5EF4-FFF2-40B4-BE49-F238E27FC236}">
                <a16:creationId xmlns:a16="http://schemas.microsoft.com/office/drawing/2014/main" id="{3282242D-97E5-024A-68A0-5C3CC8475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148" y="6216583"/>
            <a:ext cx="675000" cy="540000"/>
          </a:xfrm>
          <a:prstGeom prst="rect">
            <a:avLst/>
          </a:prstGeom>
        </p:spPr>
      </p:pic>
      <p:cxnSp>
        <p:nvCxnSpPr>
          <p:cNvPr id="7" name="Straight Connector 6">
            <a:extLst>
              <a:ext uri="{FF2B5EF4-FFF2-40B4-BE49-F238E27FC236}">
                <a16:creationId xmlns:a16="http://schemas.microsoft.com/office/drawing/2014/main" id="{DA7F7923-89C2-9A1B-2027-6F67C1E84A68}"/>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pic>
        <p:nvPicPr>
          <p:cNvPr id="8" name="Picture 7" descr="A black and orange logo&#10;&#10;AI-generated content may be incorrect.">
            <a:extLst>
              <a:ext uri="{FF2B5EF4-FFF2-40B4-BE49-F238E27FC236}">
                <a16:creationId xmlns:a16="http://schemas.microsoft.com/office/drawing/2014/main" id="{4924E320-4023-8244-7D6B-1BB275B42A4D}"/>
              </a:ext>
            </a:extLst>
          </p:cNvPr>
          <p:cNvPicPr>
            <a:picLocks noChangeAspect="1"/>
          </p:cNvPicPr>
          <p:nvPr/>
        </p:nvPicPr>
        <p:blipFill>
          <a:blip r:embed="rId4"/>
          <a:stretch>
            <a:fillRect/>
          </a:stretch>
        </p:blipFill>
        <p:spPr>
          <a:xfrm>
            <a:off x="498098" y="343807"/>
            <a:ext cx="4543425" cy="2324100"/>
          </a:xfrm>
          <a:prstGeom prst="rect">
            <a:avLst/>
          </a:prstGeom>
        </p:spPr>
      </p:pic>
    </p:spTree>
    <p:extLst>
      <p:ext uri="{BB962C8B-B14F-4D97-AF65-F5344CB8AC3E}">
        <p14:creationId xmlns:p14="http://schemas.microsoft.com/office/powerpoint/2010/main" val="3478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E9AD5-D809-6DC9-1DF1-8885D155E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3C6E1-6F8A-2524-DB35-D51CB0E543E7}"/>
              </a:ext>
            </a:extLst>
          </p:cNvPr>
          <p:cNvSpPr>
            <a:spLocks noGrp="1"/>
          </p:cNvSpPr>
          <p:nvPr>
            <p:ph type="title"/>
          </p:nvPr>
        </p:nvSpPr>
        <p:spPr/>
        <p:txBody>
          <a:bodyPr/>
          <a:lstStyle/>
          <a:p>
            <a:r>
              <a:rPr lang="en-US" dirty="0"/>
              <a:t>Experience Sharing Mechanisms</a:t>
            </a:r>
          </a:p>
        </p:txBody>
      </p:sp>
      <p:sp>
        <p:nvSpPr>
          <p:cNvPr id="3" name="Text Placeholder 2">
            <a:extLst>
              <a:ext uri="{FF2B5EF4-FFF2-40B4-BE49-F238E27FC236}">
                <a16:creationId xmlns:a16="http://schemas.microsoft.com/office/drawing/2014/main" id="{1E1BBEC4-DE88-90B8-B919-9B2C6FA5A05C}"/>
              </a:ext>
            </a:extLst>
          </p:cNvPr>
          <p:cNvSpPr>
            <a:spLocks noGrp="1"/>
          </p:cNvSpPr>
          <p:nvPr>
            <p:ph type="body" sz="quarter" idx="10"/>
          </p:nvPr>
        </p:nvSpPr>
        <p:spPr/>
        <p:txBody>
          <a:bodyPr/>
          <a:lstStyle/>
          <a:p>
            <a:r>
              <a:rPr lang="en-US" dirty="0"/>
              <a:t>02</a:t>
            </a:r>
          </a:p>
        </p:txBody>
      </p:sp>
      <p:sp>
        <p:nvSpPr>
          <p:cNvPr id="4" name="Footer Placeholder 4">
            <a:extLst>
              <a:ext uri="{FF2B5EF4-FFF2-40B4-BE49-F238E27FC236}">
                <a16:creationId xmlns:a16="http://schemas.microsoft.com/office/drawing/2014/main" id="{68057D9D-2FBB-241C-5005-54245C2B7BA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664685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8FF5F-F6BB-95EA-8802-832D2644015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167C059-50A6-5D2E-3A96-079974CDFEA7}"/>
              </a:ext>
            </a:extLst>
          </p:cNvPr>
          <p:cNvSpPr>
            <a:spLocks noGrp="1"/>
          </p:cNvSpPr>
          <p:nvPr>
            <p:ph type="title"/>
          </p:nvPr>
        </p:nvSpPr>
        <p:spPr>
          <a:xfrm>
            <a:off x="326848" y="288389"/>
            <a:ext cx="11009935" cy="1232435"/>
          </a:xfrm>
        </p:spPr>
        <p:txBody>
          <a:bodyPr/>
          <a:lstStyle/>
          <a:p>
            <a:r>
              <a:rPr lang="en-AU" b="1" dirty="0">
                <a:latin typeface="Arial" panose="020B0604020202020204" pitchFamily="34" charset="0"/>
                <a:cs typeface="Arial" panose="020B0604020202020204" pitchFamily="34" charset="0"/>
              </a:rPr>
              <a:t>History of Experience Sharing contract structures</a:t>
            </a:r>
            <a:endParaRPr lang="en-US" dirty="0"/>
          </a:p>
        </p:txBody>
      </p:sp>
      <p:sp>
        <p:nvSpPr>
          <p:cNvPr id="9" name="Content Placeholder 8">
            <a:extLst>
              <a:ext uri="{FF2B5EF4-FFF2-40B4-BE49-F238E27FC236}">
                <a16:creationId xmlns:a16="http://schemas.microsoft.com/office/drawing/2014/main" id="{62F0D8D7-17BE-BCA3-3C16-197D5BBEDD5E}"/>
              </a:ext>
            </a:extLst>
          </p:cNvPr>
          <p:cNvSpPr>
            <a:spLocks noGrp="1"/>
          </p:cNvSpPr>
          <p:nvPr>
            <p:ph idx="1"/>
          </p:nvPr>
        </p:nvSpPr>
        <p:spPr>
          <a:xfrm>
            <a:off x="352424" y="1493113"/>
            <a:ext cx="10984359" cy="4256334"/>
          </a:xfrm>
        </p:spPr>
        <p:txBody>
          <a:bodyPr/>
          <a:lstStyle/>
          <a:p>
            <a:r>
              <a:rPr lang="en-AU" dirty="0">
                <a:latin typeface="Arial" panose="020B0604020202020204" pitchFamily="34" charset="0"/>
                <a:cs typeface="Arial" panose="020B0604020202020204" pitchFamily="34" charset="0"/>
              </a:rPr>
              <a:t>Born out of the Group Insurance TPD crisis in 2013</a:t>
            </a:r>
          </a:p>
          <a:p>
            <a:r>
              <a:rPr lang="en-AU" dirty="0">
                <a:latin typeface="Arial" panose="020B0604020202020204" pitchFamily="34" charset="0"/>
                <a:cs typeface="Arial" panose="020B0604020202020204" pitchFamily="34" charset="0"/>
              </a:rPr>
              <a:t>Around this time there was capital constraint / restricted capacity in the Insurance market.  One way to address that was to provide contract structures that de-risked the P&amp;L outcome for the Life Insurer, hence the creation of </a:t>
            </a:r>
            <a:r>
              <a:rPr lang="en-AU" b="1" dirty="0">
                <a:latin typeface="Arial" panose="020B0604020202020204" pitchFamily="34" charset="0"/>
                <a:cs typeface="Arial" panose="020B0604020202020204" pitchFamily="34" charset="0"/>
              </a:rPr>
              <a:t>experience sharing mechanisms (ESM)</a:t>
            </a:r>
            <a:r>
              <a:rPr lang="en-AU" dirty="0">
                <a:latin typeface="Arial" panose="020B0604020202020204" pitchFamily="34" charset="0"/>
                <a:cs typeface="Arial" panose="020B0604020202020204" pitchFamily="34" charset="0"/>
              </a:rPr>
              <a:t>.</a:t>
            </a:r>
          </a:p>
          <a:p>
            <a:r>
              <a:rPr lang="en-AU" u="sng" dirty="0">
                <a:latin typeface="Arial" panose="020B0604020202020204" pitchFamily="34" charset="0"/>
                <a:cs typeface="Arial" panose="020B0604020202020204" pitchFamily="34" charset="0"/>
              </a:rPr>
              <a:t>Preliminary discussion: </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Do </a:t>
            </a:r>
            <a:r>
              <a:rPr lang="en-AU" b="1" dirty="0">
                <a:latin typeface="Arial" panose="020B0604020202020204" pitchFamily="34" charset="0"/>
                <a:cs typeface="Arial" panose="020B0604020202020204" pitchFamily="34" charset="0"/>
              </a:rPr>
              <a:t>ESM </a:t>
            </a:r>
            <a:r>
              <a:rPr lang="en-AU" dirty="0">
                <a:latin typeface="Arial" panose="020B0604020202020204" pitchFamily="34" charset="0"/>
                <a:cs typeface="Arial" panose="020B0604020202020204" pitchFamily="34" charset="0"/>
              </a:rPr>
              <a:t>structures compliment a competitive market, where Life Insurers and Reinsurers are willing to deploy large amounts of capital to insure benefits for funds members. </a:t>
            </a:r>
            <a:br>
              <a:rPr lang="en-AU" dirty="0">
                <a:latin typeface="Arial" panose="020B0604020202020204" pitchFamily="34" charset="0"/>
                <a:cs typeface="Arial" panose="020B0604020202020204" pitchFamily="34" charset="0"/>
              </a:rPr>
            </a:br>
            <a:r>
              <a:rPr lang="en-AU" dirty="0">
                <a:highlight>
                  <a:srgbClr val="00FFFF"/>
                </a:highlight>
                <a:latin typeface="Arial" panose="020B0604020202020204" pitchFamily="34" charset="0"/>
                <a:cs typeface="Arial" panose="020B0604020202020204" pitchFamily="34" charset="0"/>
              </a:rPr>
              <a:t>Why is it in the members best interest to bear some of the risk when non-participating contracts are priced so competitively?</a:t>
            </a: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Trustees / Funds are able to compare Policies more freely with no </a:t>
            </a:r>
            <a:r>
              <a:rPr lang="en-AU" b="1" dirty="0">
                <a:latin typeface="Arial" panose="020B0604020202020204" pitchFamily="34" charset="0"/>
                <a:cs typeface="Arial" panose="020B0604020202020204" pitchFamily="34" charset="0"/>
              </a:rPr>
              <a:t>ESM</a:t>
            </a:r>
          </a:p>
          <a:p>
            <a:r>
              <a:rPr lang="en-AU" dirty="0">
                <a:latin typeface="Arial" panose="020B0604020202020204" pitchFamily="34" charset="0"/>
                <a:cs typeface="Arial" panose="020B0604020202020204" pitchFamily="34" charset="0"/>
              </a:rPr>
              <a:t>We will review - are these contract structures still appropriate in today’s environment? What benefits do such structures bring to Members?</a:t>
            </a:r>
          </a:p>
        </p:txBody>
      </p:sp>
      <p:sp>
        <p:nvSpPr>
          <p:cNvPr id="4" name="Slide Number Placeholder 3">
            <a:extLst>
              <a:ext uri="{FF2B5EF4-FFF2-40B4-BE49-F238E27FC236}">
                <a16:creationId xmlns:a16="http://schemas.microsoft.com/office/drawing/2014/main" id="{770B9C29-E652-5A89-9BF6-C3090D1AE7B7}"/>
              </a:ext>
            </a:extLst>
          </p:cNvPr>
          <p:cNvSpPr>
            <a:spLocks noGrp="1"/>
          </p:cNvSpPr>
          <p:nvPr>
            <p:ph type="sldNum" sz="quarter" idx="12"/>
          </p:nvPr>
        </p:nvSpPr>
        <p:spPr/>
        <p:txBody>
          <a:bodyPr/>
          <a:lstStyle/>
          <a:p>
            <a:fld id="{741AFF56-1126-4107-9C02-BC0EFBF16431}" type="slidenum">
              <a:rPr lang="en-GB" smtClean="0"/>
              <a:pPr/>
              <a:t>14</a:t>
            </a:fld>
            <a:endParaRPr lang="en-GB" dirty="0"/>
          </a:p>
        </p:txBody>
      </p:sp>
      <p:sp>
        <p:nvSpPr>
          <p:cNvPr id="2" name="Footer Placeholder 4">
            <a:extLst>
              <a:ext uri="{FF2B5EF4-FFF2-40B4-BE49-F238E27FC236}">
                <a16:creationId xmlns:a16="http://schemas.microsoft.com/office/drawing/2014/main" id="{A90AAA73-A117-616E-E3FF-E9152F12D33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3" name="Picture 2" descr="A logo with blue text&#10;&#10;Description automatically generated">
            <a:extLst>
              <a:ext uri="{FF2B5EF4-FFF2-40B4-BE49-F238E27FC236}">
                <a16:creationId xmlns:a16="http://schemas.microsoft.com/office/drawing/2014/main" id="{FB0179B3-157C-2644-9D49-5C78C271A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765" y="6036811"/>
            <a:ext cx="792000" cy="633600"/>
          </a:xfrm>
          <a:prstGeom prst="rect">
            <a:avLst/>
          </a:prstGeom>
        </p:spPr>
      </p:pic>
      <p:cxnSp>
        <p:nvCxnSpPr>
          <p:cNvPr id="5" name="Straight Connector 4">
            <a:extLst>
              <a:ext uri="{FF2B5EF4-FFF2-40B4-BE49-F238E27FC236}">
                <a16:creationId xmlns:a16="http://schemas.microsoft.com/office/drawing/2014/main" id="{80ED6B38-F3C1-F7C0-77B2-39051C5F9B54}"/>
              </a:ext>
            </a:extLst>
          </p:cNvPr>
          <p:cNvCxnSpPr>
            <a:cxnSpLocks/>
          </p:cNvCxnSpPr>
          <p:nvPr/>
        </p:nvCxnSpPr>
        <p:spPr>
          <a:xfrm>
            <a:off x="3172986" y="6137611"/>
            <a:ext cx="0" cy="432000"/>
          </a:xfrm>
          <a:prstGeom prst="line">
            <a:avLst/>
          </a:prstGeom>
          <a:noFill/>
          <a:ln w="6350" cap="flat" cmpd="sng" algn="ctr">
            <a:solidFill>
              <a:srgbClr val="6D767C"/>
            </a:solidFill>
            <a:prstDash val="solid"/>
            <a:miter lim="800000"/>
          </a:ln>
          <a:effectLst/>
        </p:spPr>
      </p:cxnSp>
      <p:pic>
        <p:nvPicPr>
          <p:cNvPr id="10" name="Picture 9" descr="A black text on a white background&#10;&#10;AI-generated content may be incorrect.">
            <a:extLst>
              <a:ext uri="{FF2B5EF4-FFF2-40B4-BE49-F238E27FC236}">
                <a16:creationId xmlns:a16="http://schemas.microsoft.com/office/drawing/2014/main" id="{EA264D27-1211-51C3-2FAE-4FEC2238E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208" y="6236571"/>
            <a:ext cx="792000" cy="234080"/>
          </a:xfrm>
          <a:prstGeom prst="rect">
            <a:avLst/>
          </a:prstGeom>
        </p:spPr>
      </p:pic>
    </p:spTree>
    <p:extLst>
      <p:ext uri="{BB962C8B-B14F-4D97-AF65-F5344CB8AC3E}">
        <p14:creationId xmlns:p14="http://schemas.microsoft.com/office/powerpoint/2010/main" val="17759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857B9-9E71-2267-A0EC-5BA33F61A7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85ECD1E-CF2C-AFEF-B126-850E895561A4}"/>
              </a:ext>
            </a:extLst>
          </p:cNvPr>
          <p:cNvSpPr>
            <a:spLocks noGrp="1"/>
          </p:cNvSpPr>
          <p:nvPr>
            <p:ph type="title"/>
          </p:nvPr>
        </p:nvSpPr>
        <p:spPr>
          <a:xfrm>
            <a:off x="326848" y="288389"/>
            <a:ext cx="11009935" cy="1232435"/>
          </a:xfrm>
        </p:spPr>
        <p:txBody>
          <a:bodyPr/>
          <a:lstStyle/>
          <a:p>
            <a:r>
              <a:rPr lang="en-AU" sz="2800" b="1" dirty="0">
                <a:latin typeface="Arial" panose="020B0604020202020204" pitchFamily="34" charset="0"/>
                <a:cs typeface="Arial" panose="020B0604020202020204" pitchFamily="34" charset="0"/>
              </a:rPr>
              <a:t>How are they disclosed to Members?</a:t>
            </a:r>
            <a:br>
              <a:rPr lang="en-AU" sz="3200" dirty="0">
                <a:solidFill>
                  <a:srgbClr val="00B0F0"/>
                </a:solidFill>
                <a:latin typeface="Arial" panose="020B0604020202020204" pitchFamily="34" charset="0"/>
                <a:cs typeface="Arial" panose="020B0604020202020204" pitchFamily="34" charset="0"/>
              </a:rPr>
            </a:br>
            <a:endParaRPr lang="en-US" dirty="0"/>
          </a:p>
        </p:txBody>
      </p:sp>
      <p:sp>
        <p:nvSpPr>
          <p:cNvPr id="9" name="Content Placeholder 8">
            <a:extLst>
              <a:ext uri="{FF2B5EF4-FFF2-40B4-BE49-F238E27FC236}">
                <a16:creationId xmlns:a16="http://schemas.microsoft.com/office/drawing/2014/main" id="{113607AB-77B5-F122-82B2-71DD1FC2D2CA}"/>
              </a:ext>
            </a:extLst>
          </p:cNvPr>
          <p:cNvSpPr>
            <a:spLocks noGrp="1"/>
          </p:cNvSpPr>
          <p:nvPr>
            <p:ph idx="1"/>
          </p:nvPr>
        </p:nvSpPr>
        <p:spPr>
          <a:xfrm>
            <a:off x="352424" y="1493113"/>
            <a:ext cx="5344991" cy="1935887"/>
          </a:xfrm>
          <a:ln>
            <a:solidFill>
              <a:schemeClr val="accent1"/>
            </a:solidFill>
          </a:ln>
        </p:spPr>
        <p:txBody>
          <a:bodyPr/>
          <a:lstStyle/>
          <a:p>
            <a:r>
              <a:rPr lang="en-AU" dirty="0">
                <a:latin typeface="Arial" panose="020B0604020202020204" pitchFamily="34" charset="0"/>
                <a:cs typeface="Arial" panose="020B0604020202020204" pitchFamily="34" charset="0"/>
              </a:rPr>
              <a:t>We will show the Disclosed Statements of five large Superannuation Funds (AUST SUPER, CBUS, ART, HOSTPLUS, REST) and we will analyse their disclosure to Members.</a:t>
            </a:r>
            <a:br>
              <a:rPr lang="en-AU"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Leads to buildup on Insurance Reserves within the Super Fund which increases complexity of understanding true cost of cover</a:t>
            </a:r>
          </a:p>
          <a:p>
            <a:endParaRPr lang="en-AU" dirty="0">
              <a:highlight>
                <a:srgbClr val="00FF00"/>
              </a:highligh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397F9CD-2D56-9A07-3D66-4B5790B2BB2B}"/>
              </a:ext>
            </a:extLst>
          </p:cNvPr>
          <p:cNvSpPr>
            <a:spLocks noGrp="1"/>
          </p:cNvSpPr>
          <p:nvPr>
            <p:ph type="sldNum" sz="quarter" idx="12"/>
          </p:nvPr>
        </p:nvSpPr>
        <p:spPr/>
        <p:txBody>
          <a:bodyPr/>
          <a:lstStyle/>
          <a:p>
            <a:fld id="{741AFF56-1126-4107-9C02-BC0EFBF16431}" type="slidenum">
              <a:rPr lang="en-GB" smtClean="0"/>
              <a:pPr/>
              <a:t>15</a:t>
            </a:fld>
            <a:endParaRPr lang="en-GB" dirty="0"/>
          </a:p>
        </p:txBody>
      </p:sp>
      <p:sp>
        <p:nvSpPr>
          <p:cNvPr id="2" name="Footer Placeholder 4">
            <a:extLst>
              <a:ext uri="{FF2B5EF4-FFF2-40B4-BE49-F238E27FC236}">
                <a16:creationId xmlns:a16="http://schemas.microsoft.com/office/drawing/2014/main" id="{2996599F-C3FD-BDAD-51F8-5711EBF1114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3" name="Picture 2" descr="A logo with blue text&#10;&#10;Description automatically generated">
            <a:extLst>
              <a:ext uri="{FF2B5EF4-FFF2-40B4-BE49-F238E27FC236}">
                <a16:creationId xmlns:a16="http://schemas.microsoft.com/office/drawing/2014/main" id="{D542F394-1EBC-D1C7-0A8D-FFA28A73E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765" y="6036811"/>
            <a:ext cx="792000" cy="633600"/>
          </a:xfrm>
          <a:prstGeom prst="rect">
            <a:avLst/>
          </a:prstGeom>
        </p:spPr>
      </p:pic>
      <p:cxnSp>
        <p:nvCxnSpPr>
          <p:cNvPr id="5" name="Straight Connector 4">
            <a:extLst>
              <a:ext uri="{FF2B5EF4-FFF2-40B4-BE49-F238E27FC236}">
                <a16:creationId xmlns:a16="http://schemas.microsoft.com/office/drawing/2014/main" id="{F647365E-264F-60F5-EEA1-065F5BBEE84A}"/>
              </a:ext>
            </a:extLst>
          </p:cNvPr>
          <p:cNvCxnSpPr>
            <a:cxnSpLocks/>
          </p:cNvCxnSpPr>
          <p:nvPr/>
        </p:nvCxnSpPr>
        <p:spPr>
          <a:xfrm>
            <a:off x="3172986" y="6137611"/>
            <a:ext cx="0" cy="432000"/>
          </a:xfrm>
          <a:prstGeom prst="line">
            <a:avLst/>
          </a:prstGeom>
          <a:noFill/>
          <a:ln w="6350" cap="flat" cmpd="sng" algn="ctr">
            <a:solidFill>
              <a:srgbClr val="6D767C"/>
            </a:solidFill>
            <a:prstDash val="solid"/>
            <a:miter lim="800000"/>
          </a:ln>
          <a:effectLst/>
        </p:spPr>
      </p:cxnSp>
      <p:pic>
        <p:nvPicPr>
          <p:cNvPr id="10" name="Picture 9" descr="A black text on a white background&#10;&#10;AI-generated content may be incorrect.">
            <a:extLst>
              <a:ext uri="{FF2B5EF4-FFF2-40B4-BE49-F238E27FC236}">
                <a16:creationId xmlns:a16="http://schemas.microsoft.com/office/drawing/2014/main" id="{5366E235-9579-E8A8-D366-4D2085A90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208" y="6236571"/>
            <a:ext cx="792000" cy="234080"/>
          </a:xfrm>
          <a:prstGeom prst="rect">
            <a:avLst/>
          </a:prstGeom>
        </p:spPr>
      </p:pic>
      <p:pic>
        <p:nvPicPr>
          <p:cNvPr id="7" name="Picture 6">
            <a:extLst>
              <a:ext uri="{FF2B5EF4-FFF2-40B4-BE49-F238E27FC236}">
                <a16:creationId xmlns:a16="http://schemas.microsoft.com/office/drawing/2014/main" id="{34BA2203-974C-E281-A86B-338BF53CBDEF}"/>
              </a:ext>
            </a:extLst>
          </p:cNvPr>
          <p:cNvPicPr>
            <a:picLocks noChangeAspect="1"/>
          </p:cNvPicPr>
          <p:nvPr/>
        </p:nvPicPr>
        <p:blipFill>
          <a:blip r:embed="rId4"/>
          <a:stretch>
            <a:fillRect/>
          </a:stretch>
        </p:blipFill>
        <p:spPr>
          <a:xfrm>
            <a:off x="5722991" y="1520824"/>
            <a:ext cx="6105525" cy="2066925"/>
          </a:xfrm>
          <a:prstGeom prst="rect">
            <a:avLst/>
          </a:prstGeom>
          <a:ln>
            <a:solidFill>
              <a:schemeClr val="accent1"/>
            </a:solidFill>
          </a:ln>
        </p:spPr>
      </p:pic>
      <p:sp>
        <p:nvSpPr>
          <p:cNvPr id="12" name="TextBox 11">
            <a:extLst>
              <a:ext uri="{FF2B5EF4-FFF2-40B4-BE49-F238E27FC236}">
                <a16:creationId xmlns:a16="http://schemas.microsoft.com/office/drawing/2014/main" id="{94046FCE-4658-D314-75FB-0140A3293431}"/>
              </a:ext>
            </a:extLst>
          </p:cNvPr>
          <p:cNvSpPr txBox="1"/>
          <p:nvPr/>
        </p:nvSpPr>
        <p:spPr>
          <a:xfrm>
            <a:off x="5722992" y="3969403"/>
            <a:ext cx="6105524" cy="1959123"/>
          </a:xfrm>
          <a:prstGeom prst="rect">
            <a:avLst/>
          </a:prstGeom>
          <a:ln>
            <a:solidFill>
              <a:schemeClr val="accent1"/>
            </a:solidFill>
          </a:ln>
        </p:spPr>
        <p:txBody>
          <a:bodyPr vert="horz" lIns="0" tIns="0" rIns="0" bIns="0" rtlCol="0" anchor="t" anchorCtr="0">
            <a:noAutofit/>
          </a:bodyPr>
          <a:lstStyle>
            <a:lvl1pPr indent="0">
              <a:lnSpc>
                <a:spcPct val="100000"/>
              </a:lnSpc>
              <a:spcBef>
                <a:spcPts val="1800"/>
              </a:spcBef>
              <a:spcAft>
                <a:spcPts val="600"/>
              </a:spcAft>
              <a:buFont typeface="Arial" panose="020B0604020202020204" pitchFamily="34" charset="0"/>
              <a:buNone/>
              <a:defRPr sz="1400">
                <a:solidFill>
                  <a:schemeClr val="accent3"/>
                </a:solidFill>
                <a:latin typeface="Arial" panose="020B0604020202020204" pitchFamily="34" charset="0"/>
                <a:cs typeface="Arial" panose="020B0604020202020204" pitchFamily="34" charset="0"/>
              </a:defRPr>
            </a:lvl1pPr>
            <a:lvl2pPr marL="0" indent="0">
              <a:lnSpc>
                <a:spcPct val="100000"/>
              </a:lnSpc>
              <a:spcBef>
                <a:spcPts val="0"/>
              </a:spcBef>
              <a:buFont typeface="Arial" panose="020B0604020202020204" pitchFamily="34" charset="0"/>
              <a:buNone/>
              <a:tabLst/>
              <a:defRPr sz="1400">
                <a:solidFill>
                  <a:schemeClr val="accent3"/>
                </a:solidFill>
              </a:defRPr>
            </a:lvl2pPr>
            <a:lvl3pPr marL="355600" indent="-355600">
              <a:lnSpc>
                <a:spcPct val="100000"/>
              </a:lnSpc>
              <a:spcBef>
                <a:spcPts val="0"/>
              </a:spcBef>
              <a:buFont typeface="Arial" panose="020B0604020202020204" pitchFamily="34" charset="0"/>
              <a:buChar char="•"/>
              <a:tabLst/>
              <a:defRPr sz="1400">
                <a:solidFill>
                  <a:schemeClr val="accent3"/>
                </a:solidFill>
              </a:defRPr>
            </a:lvl3pPr>
            <a:lvl4pPr marL="712788" indent="-357188">
              <a:lnSpc>
                <a:spcPct val="100000"/>
              </a:lnSpc>
              <a:spcBef>
                <a:spcPts val="0"/>
              </a:spcBef>
              <a:buFont typeface="Arial" panose="020B0604020202020204" pitchFamily="34" charset="0"/>
              <a:buChar char="•"/>
              <a:tabLst/>
              <a:defRPr sz="1400">
                <a:solidFill>
                  <a:schemeClr val="accent3"/>
                </a:solidFill>
              </a:defRPr>
            </a:lvl4pPr>
            <a:lvl5pPr marL="1068388" indent="-355600">
              <a:lnSpc>
                <a:spcPct val="100000"/>
              </a:lnSpc>
              <a:spcBef>
                <a:spcPts val="0"/>
              </a:spcBef>
              <a:buFont typeface="Arial" panose="020B0604020202020204" pitchFamily="34" charset="0"/>
              <a:buChar char="•"/>
              <a:tabLst/>
              <a:defRPr sz="1400">
                <a:solidFill>
                  <a:schemeClr val="accent3"/>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dirty="0"/>
              <a:t>Does it make it easier or harder for Fund to go to tender and review their Insurance?</a:t>
            </a:r>
          </a:p>
          <a:p>
            <a:r>
              <a:rPr lang="en-AU" dirty="0"/>
              <a:t>Experience share mechanisms are marketed to members as a simple trade off; lower premiums in return for taking on some of the claims volatility risk or the group life policy.</a:t>
            </a:r>
          </a:p>
        </p:txBody>
      </p:sp>
    </p:spTree>
    <p:extLst>
      <p:ext uri="{BB962C8B-B14F-4D97-AF65-F5344CB8AC3E}">
        <p14:creationId xmlns:p14="http://schemas.microsoft.com/office/powerpoint/2010/main" val="1952903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B857C-2852-0DB4-C09F-4B83E779984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6ADFA2E-705B-9D90-9463-EEAF4FCB8895}"/>
              </a:ext>
            </a:extLst>
          </p:cNvPr>
          <p:cNvSpPr>
            <a:spLocks noGrp="1"/>
          </p:cNvSpPr>
          <p:nvPr>
            <p:ph type="title"/>
          </p:nvPr>
        </p:nvSpPr>
        <p:spPr>
          <a:xfrm>
            <a:off x="326848" y="288389"/>
            <a:ext cx="11009935" cy="1232435"/>
          </a:xfrm>
        </p:spPr>
        <p:txBody>
          <a:bodyPr/>
          <a:lstStyle/>
          <a:p>
            <a:r>
              <a:rPr lang="en-US" sz="2800" b="1" dirty="0">
                <a:latin typeface="Arial" panose="020B0604020202020204" pitchFamily="34" charset="0"/>
                <a:cs typeface="Arial" panose="020B0604020202020204" pitchFamily="34" charset="0"/>
              </a:rPr>
              <a:t>Not all ESMs are Created Equal</a:t>
            </a:r>
            <a:endParaRPr lang="en-US" dirty="0"/>
          </a:p>
        </p:txBody>
      </p:sp>
      <p:sp>
        <p:nvSpPr>
          <p:cNvPr id="9" name="Content Placeholder 8">
            <a:extLst>
              <a:ext uri="{FF2B5EF4-FFF2-40B4-BE49-F238E27FC236}">
                <a16:creationId xmlns:a16="http://schemas.microsoft.com/office/drawing/2014/main" id="{4E07A0A1-B7F9-3FB5-A49D-4877BD3FD9A6}"/>
              </a:ext>
            </a:extLst>
          </p:cNvPr>
          <p:cNvSpPr>
            <a:spLocks noGrp="1"/>
          </p:cNvSpPr>
          <p:nvPr>
            <p:ph idx="1"/>
          </p:nvPr>
        </p:nvSpPr>
        <p:spPr>
          <a:xfrm>
            <a:off x="352424" y="4279037"/>
            <a:ext cx="10984359" cy="1470410"/>
          </a:xfrm>
        </p:spPr>
        <p:txBody>
          <a:bodyPr/>
          <a:lstStyle/>
          <a:p>
            <a:r>
              <a:rPr lang="en-US" dirty="0">
                <a:latin typeface="Arial" panose="020B0604020202020204" pitchFamily="34" charset="0"/>
                <a:cs typeface="Arial" panose="020B0604020202020204" pitchFamily="34" charset="0"/>
              </a:rPr>
              <a:t>All information is sourced from 2024 Annual Reports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Total Reserves are all reserves held by the fund, including operational, investment, insurance, etc.</a:t>
            </a:r>
          </a:p>
          <a:p>
            <a:r>
              <a:rPr lang="en-US" dirty="0">
                <a:latin typeface="Arial" panose="020B0604020202020204" pitchFamily="34" charset="0"/>
                <a:cs typeface="Arial" panose="020B0604020202020204" pitchFamily="34" charset="0"/>
              </a:rPr>
              <a:t>Different types of PAM arrangements can result in different reserving behavior</a:t>
            </a:r>
          </a:p>
          <a:p>
            <a:r>
              <a:rPr lang="en-US" dirty="0">
                <a:latin typeface="Arial" panose="020B0604020202020204" pitchFamily="34" charset="0"/>
                <a:cs typeface="Arial" panose="020B0604020202020204" pitchFamily="34" charset="0"/>
              </a:rPr>
              <a:t>This is driven by the contract itself, the claims experience, and the super funds risk standards</a:t>
            </a:r>
            <a:endParaRPr lang="en-AU"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D5CDB7E-60C8-3E1F-78B1-B1209E1AE010}"/>
              </a:ext>
            </a:extLst>
          </p:cNvPr>
          <p:cNvSpPr>
            <a:spLocks noGrp="1"/>
          </p:cNvSpPr>
          <p:nvPr>
            <p:ph type="sldNum" sz="quarter" idx="12"/>
          </p:nvPr>
        </p:nvSpPr>
        <p:spPr/>
        <p:txBody>
          <a:bodyPr/>
          <a:lstStyle/>
          <a:p>
            <a:fld id="{741AFF56-1126-4107-9C02-BC0EFBF16431}" type="slidenum">
              <a:rPr lang="en-GB" smtClean="0"/>
              <a:pPr/>
              <a:t>16</a:t>
            </a:fld>
            <a:endParaRPr lang="en-GB" dirty="0"/>
          </a:p>
        </p:txBody>
      </p:sp>
      <p:sp>
        <p:nvSpPr>
          <p:cNvPr id="2" name="Footer Placeholder 4">
            <a:extLst>
              <a:ext uri="{FF2B5EF4-FFF2-40B4-BE49-F238E27FC236}">
                <a16:creationId xmlns:a16="http://schemas.microsoft.com/office/drawing/2014/main" id="{FE4FB138-1B93-4E65-E506-13CC1A35D424}"/>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3" name="Picture 2" descr="A logo with blue text&#10;&#10;Description automatically generated">
            <a:extLst>
              <a:ext uri="{FF2B5EF4-FFF2-40B4-BE49-F238E27FC236}">
                <a16:creationId xmlns:a16="http://schemas.microsoft.com/office/drawing/2014/main" id="{DB0192A4-EC04-C47C-8C22-3CD15EB8D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65" y="6036811"/>
            <a:ext cx="792000" cy="633600"/>
          </a:xfrm>
          <a:prstGeom prst="rect">
            <a:avLst/>
          </a:prstGeom>
        </p:spPr>
      </p:pic>
      <p:cxnSp>
        <p:nvCxnSpPr>
          <p:cNvPr id="5" name="Straight Connector 4">
            <a:extLst>
              <a:ext uri="{FF2B5EF4-FFF2-40B4-BE49-F238E27FC236}">
                <a16:creationId xmlns:a16="http://schemas.microsoft.com/office/drawing/2014/main" id="{C7E14B2C-08F3-A2B1-1516-53392C336D73}"/>
              </a:ext>
            </a:extLst>
          </p:cNvPr>
          <p:cNvCxnSpPr>
            <a:cxnSpLocks/>
          </p:cNvCxnSpPr>
          <p:nvPr/>
        </p:nvCxnSpPr>
        <p:spPr>
          <a:xfrm>
            <a:off x="3172986" y="6137611"/>
            <a:ext cx="0" cy="432000"/>
          </a:xfrm>
          <a:prstGeom prst="line">
            <a:avLst/>
          </a:prstGeom>
          <a:noFill/>
          <a:ln w="6350" cap="flat" cmpd="sng" algn="ctr">
            <a:solidFill>
              <a:srgbClr val="6D767C"/>
            </a:solidFill>
            <a:prstDash val="solid"/>
            <a:miter lim="800000"/>
          </a:ln>
          <a:effectLst/>
        </p:spPr>
      </p:cxnSp>
      <p:pic>
        <p:nvPicPr>
          <p:cNvPr id="10" name="Picture 9" descr="A black text on a white background&#10;&#10;AI-generated content may be incorrect.">
            <a:extLst>
              <a:ext uri="{FF2B5EF4-FFF2-40B4-BE49-F238E27FC236}">
                <a16:creationId xmlns:a16="http://schemas.microsoft.com/office/drawing/2014/main" id="{541584F6-7B16-4423-4051-A4CCCCFBA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208" y="6236571"/>
            <a:ext cx="792000" cy="234080"/>
          </a:xfrm>
          <a:prstGeom prst="rect">
            <a:avLst/>
          </a:prstGeom>
        </p:spPr>
      </p:pic>
      <p:graphicFrame>
        <p:nvGraphicFramePr>
          <p:cNvPr id="11" name="Content Placeholder 5">
            <a:extLst>
              <a:ext uri="{FF2B5EF4-FFF2-40B4-BE49-F238E27FC236}">
                <a16:creationId xmlns:a16="http://schemas.microsoft.com/office/drawing/2014/main" id="{E111DB2F-DAD6-4E5C-69D9-20E4D71C00CD}"/>
              </a:ext>
            </a:extLst>
          </p:cNvPr>
          <p:cNvGraphicFramePr>
            <a:graphicFrameLocks/>
          </p:cNvGraphicFramePr>
          <p:nvPr>
            <p:extLst>
              <p:ext uri="{D42A27DB-BD31-4B8C-83A1-F6EECF244321}">
                <p14:modId xmlns:p14="http://schemas.microsoft.com/office/powerpoint/2010/main" val="853797554"/>
              </p:ext>
            </p:extLst>
          </p:nvPr>
        </p:nvGraphicFramePr>
        <p:xfrm>
          <a:off x="326847" y="1005989"/>
          <a:ext cx="10662886" cy="3096100"/>
        </p:xfrm>
        <a:graphic>
          <a:graphicData uri="http://schemas.openxmlformats.org/drawingml/2006/table">
            <a:tbl>
              <a:tblPr>
                <a:tableStyleId>{2D5ABB26-0587-4C30-8999-92F81FD0307C}</a:tableStyleId>
              </a:tblPr>
              <a:tblGrid>
                <a:gridCol w="1641864">
                  <a:extLst>
                    <a:ext uri="{9D8B030D-6E8A-4147-A177-3AD203B41FA5}">
                      <a16:colId xmlns:a16="http://schemas.microsoft.com/office/drawing/2014/main" val="3044460991"/>
                    </a:ext>
                  </a:extLst>
                </a:gridCol>
                <a:gridCol w="2121508">
                  <a:extLst>
                    <a:ext uri="{9D8B030D-6E8A-4147-A177-3AD203B41FA5}">
                      <a16:colId xmlns:a16="http://schemas.microsoft.com/office/drawing/2014/main" val="905145744"/>
                    </a:ext>
                  </a:extLst>
                </a:gridCol>
                <a:gridCol w="1752550">
                  <a:extLst>
                    <a:ext uri="{9D8B030D-6E8A-4147-A177-3AD203B41FA5}">
                      <a16:colId xmlns:a16="http://schemas.microsoft.com/office/drawing/2014/main" val="68014086"/>
                    </a:ext>
                  </a:extLst>
                </a:gridCol>
                <a:gridCol w="1531176">
                  <a:extLst>
                    <a:ext uri="{9D8B030D-6E8A-4147-A177-3AD203B41FA5}">
                      <a16:colId xmlns:a16="http://schemas.microsoft.com/office/drawing/2014/main" val="2929333116"/>
                    </a:ext>
                  </a:extLst>
                </a:gridCol>
                <a:gridCol w="1807894">
                  <a:extLst>
                    <a:ext uri="{9D8B030D-6E8A-4147-A177-3AD203B41FA5}">
                      <a16:colId xmlns:a16="http://schemas.microsoft.com/office/drawing/2014/main" val="4079440861"/>
                    </a:ext>
                  </a:extLst>
                </a:gridCol>
                <a:gridCol w="1807894">
                  <a:extLst>
                    <a:ext uri="{9D8B030D-6E8A-4147-A177-3AD203B41FA5}">
                      <a16:colId xmlns:a16="http://schemas.microsoft.com/office/drawing/2014/main" val="1159658164"/>
                    </a:ext>
                  </a:extLst>
                </a:gridCol>
              </a:tblGrid>
              <a:tr h="435909">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B w="12700" cap="flat" cmpd="sng" algn="ctr">
                      <a:solidFill>
                        <a:schemeClr val="tx1"/>
                      </a:solidFill>
                      <a:prstDash val="solid"/>
                      <a:round/>
                      <a:headEnd type="none" w="med" len="med"/>
                      <a:tailEnd type="none" w="med" len="med"/>
                    </a:lnB>
                  </a:tcPr>
                </a:tc>
                <a:tc gridSpan="4">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 million)</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tcPr>
                </a:tc>
                <a:tc hMerge="1">
                  <a:txBody>
                    <a:bodyPr/>
                    <a:lstStyle/>
                    <a:p>
                      <a:pPr algn="l" fontAlgn="b"/>
                      <a:endParaRPr lang="en-AU" sz="1100" b="0" i="0"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tcPr>
                </a:tc>
                <a:tc hMerge="1">
                  <a:txBody>
                    <a:bodyPr/>
                    <a:lstStyle/>
                    <a:p>
                      <a:pPr algn="l" fontAlgn="b"/>
                      <a:endParaRPr lang="en-AU" sz="1100" b="0" i="0"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tcPr>
                </a:tc>
                <a:tc hMerge="1">
                  <a:txBody>
                    <a:bodyPr/>
                    <a:lstStyle/>
                    <a:p>
                      <a:pPr algn="l" fontAlgn="b"/>
                      <a:endParaRPr lang="en-AU" sz="1100" b="0" i="0"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381913"/>
                  </a:ext>
                </a:extLst>
              </a:tr>
              <a:tr h="480646">
                <a:tc>
                  <a:txBody>
                    <a:bodyPr/>
                    <a:lstStyle/>
                    <a:p>
                      <a:pPr algn="ctr" fontAlgn="b"/>
                      <a:r>
                        <a:rPr lang="en-AU" sz="1400" u="none" strike="noStrike" dirty="0">
                          <a:effectLst/>
                          <a:latin typeface="Arial" panose="020B0604020202020204" pitchFamily="34" charset="0"/>
                          <a:cs typeface="Arial" panose="020B0604020202020204" pitchFamily="34" charset="0"/>
                        </a:rPr>
                        <a:t>Superfund</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Net Member Benefits (FUM)</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Annual Insurance Premium</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Total reserves</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Insurance reserve</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Insurance reserve as % of Annual Premium</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9163237"/>
                  </a:ext>
                </a:extLst>
              </a:tr>
              <a:tr h="435909">
                <a:tc>
                  <a:txBody>
                    <a:bodyPr/>
                    <a:lstStyle/>
                    <a:p>
                      <a:pPr algn="ctr" fontAlgn="b"/>
                      <a:r>
                        <a:rPr lang="en-AU" sz="1400" u="none" strike="noStrike" dirty="0">
                          <a:effectLst/>
                          <a:latin typeface="Arial" panose="020B0604020202020204" pitchFamily="34" charset="0"/>
                          <a:cs typeface="Arial" panose="020B0604020202020204" pitchFamily="34" charset="0"/>
                        </a:rPr>
                        <a:t>Australian Super</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343,207</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806</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1,662</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509</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63%</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305648"/>
                  </a:ext>
                </a:extLst>
              </a:tr>
              <a:tr h="435909">
                <a:tc>
                  <a:txBody>
                    <a:bodyPr/>
                    <a:lstStyle/>
                    <a:p>
                      <a:pPr algn="ctr" fontAlgn="b"/>
                      <a:r>
                        <a:rPr lang="en-AU" sz="1400" u="none" strike="noStrike" dirty="0">
                          <a:effectLst/>
                          <a:latin typeface="Arial" panose="020B0604020202020204" pitchFamily="34" charset="0"/>
                          <a:cs typeface="Arial" panose="020B0604020202020204" pitchFamily="34" charset="0"/>
                        </a:rPr>
                        <a:t>CBUS</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92,429</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417</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468</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127</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27%</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854285"/>
                  </a:ext>
                </a:extLst>
              </a:tr>
              <a:tr h="435909">
                <a:tc>
                  <a:txBody>
                    <a:bodyPr/>
                    <a:lstStyle/>
                    <a:p>
                      <a:pPr algn="ctr" fontAlgn="b"/>
                      <a:r>
                        <a:rPr lang="en-AU" sz="1400" u="none" strike="noStrike" dirty="0">
                          <a:effectLst/>
                          <a:latin typeface="Arial" panose="020B0604020202020204" pitchFamily="34" charset="0"/>
                          <a:cs typeface="Arial" panose="020B0604020202020204" pitchFamily="34" charset="0"/>
                        </a:rPr>
                        <a:t>ART</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a:effectLst/>
                          <a:latin typeface="Arial" panose="020B0604020202020204" pitchFamily="34" charset="0"/>
                          <a:cs typeface="Arial" panose="020B0604020202020204" pitchFamily="34" charset="0"/>
                        </a:rPr>
                        <a:t>301,614</a:t>
                      </a:r>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1,121</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a:effectLst/>
                          <a:latin typeface="Arial" panose="020B0604020202020204" pitchFamily="34" charset="0"/>
                          <a:cs typeface="Arial" panose="020B0604020202020204" pitchFamily="34" charset="0"/>
                        </a:rPr>
                        <a:t>3,097</a:t>
                      </a:r>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1</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n/a</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2361996"/>
                  </a:ext>
                </a:extLst>
              </a:tr>
              <a:tr h="435909">
                <a:tc>
                  <a:txBody>
                    <a:bodyPr/>
                    <a:lstStyle/>
                    <a:p>
                      <a:pPr algn="ctr" fontAlgn="b"/>
                      <a:r>
                        <a:rPr lang="en-AU" sz="1400" u="none" strike="noStrike" dirty="0">
                          <a:effectLst/>
                          <a:latin typeface="Arial" panose="020B0604020202020204" pitchFamily="34" charset="0"/>
                          <a:cs typeface="Arial" panose="020B0604020202020204" pitchFamily="34" charset="0"/>
                        </a:rPr>
                        <a:t>HOSTPLUS</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114,752</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a:effectLst/>
                          <a:latin typeface="Arial" panose="020B0604020202020204" pitchFamily="34" charset="0"/>
                          <a:cs typeface="Arial" panose="020B0604020202020204" pitchFamily="34" charset="0"/>
                        </a:rPr>
                        <a:t>351</a:t>
                      </a:r>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981</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108</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31%</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74568"/>
                  </a:ext>
                </a:extLst>
              </a:tr>
              <a:tr h="435909">
                <a:tc>
                  <a:txBody>
                    <a:bodyPr/>
                    <a:lstStyle/>
                    <a:p>
                      <a:pPr algn="ctr" fontAlgn="b"/>
                      <a:r>
                        <a:rPr lang="en-AU" sz="1400" u="none" strike="noStrike" dirty="0">
                          <a:effectLst/>
                          <a:latin typeface="Arial" panose="020B0604020202020204" pitchFamily="34" charset="0"/>
                          <a:cs typeface="Arial" panose="020B0604020202020204" pitchFamily="34" charset="0"/>
                        </a:rPr>
                        <a:t>REST</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a:effectLst/>
                          <a:latin typeface="Arial" panose="020B0604020202020204" pitchFamily="34" charset="0"/>
                          <a:cs typeface="Arial" panose="020B0604020202020204" pitchFamily="34" charset="0"/>
                        </a:rPr>
                        <a:t>85,997</a:t>
                      </a:r>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a:effectLst/>
                          <a:latin typeface="Arial" panose="020B0604020202020204" pitchFamily="34" charset="0"/>
                          <a:cs typeface="Arial" panose="020B0604020202020204" pitchFamily="34" charset="0"/>
                        </a:rPr>
                        <a:t>444</a:t>
                      </a:r>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a:effectLst/>
                          <a:latin typeface="Arial" panose="020B0604020202020204" pitchFamily="34" charset="0"/>
                          <a:cs typeface="Arial" panose="020B0604020202020204" pitchFamily="34" charset="0"/>
                        </a:rPr>
                        <a:t>526</a:t>
                      </a:r>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AU" sz="1400" u="none" strike="noStrike" dirty="0">
                          <a:effectLst/>
                          <a:latin typeface="Arial" panose="020B0604020202020204" pitchFamily="34" charset="0"/>
                          <a:cs typeface="Arial" panose="020B0604020202020204" pitchFamily="34" charset="0"/>
                        </a:rPr>
                        <a:t>223</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50%</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5388962"/>
                  </a:ext>
                </a:extLst>
              </a:tr>
            </a:tbl>
          </a:graphicData>
        </a:graphic>
      </p:graphicFrame>
    </p:spTree>
    <p:extLst>
      <p:ext uri="{BB962C8B-B14F-4D97-AF65-F5344CB8AC3E}">
        <p14:creationId xmlns:p14="http://schemas.microsoft.com/office/powerpoint/2010/main" val="3809977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8F602-AB47-EEB0-416D-2198E3D2614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E79EF7-CC0F-517A-AF68-965158620654}"/>
              </a:ext>
            </a:extLst>
          </p:cNvPr>
          <p:cNvSpPr>
            <a:spLocks noGrp="1"/>
          </p:cNvSpPr>
          <p:nvPr>
            <p:ph type="title"/>
          </p:nvPr>
        </p:nvSpPr>
        <p:spPr>
          <a:xfrm>
            <a:off x="326848" y="288389"/>
            <a:ext cx="11009935" cy="1232435"/>
          </a:xfrm>
        </p:spPr>
        <p:txBody>
          <a:bodyPr/>
          <a:lstStyle/>
          <a:p>
            <a:r>
              <a:rPr lang="en-AU" sz="2800" b="1" dirty="0">
                <a:latin typeface="Arial" panose="020B0604020202020204" pitchFamily="34" charset="0"/>
                <a:cs typeface="Arial" panose="020B0604020202020204" pitchFamily="34" charset="0"/>
              </a:rPr>
              <a:t>Other considerations for ESM structures</a:t>
            </a:r>
            <a:br>
              <a:rPr lang="en-AU" sz="3200" dirty="0">
                <a:solidFill>
                  <a:srgbClr val="00B0F0"/>
                </a:solidFill>
                <a:latin typeface="Arial" panose="020B0604020202020204" pitchFamily="34" charset="0"/>
                <a:cs typeface="Arial" panose="020B0604020202020204" pitchFamily="34" charset="0"/>
              </a:rPr>
            </a:br>
            <a:endParaRPr lang="en-US" dirty="0"/>
          </a:p>
        </p:txBody>
      </p:sp>
      <p:sp>
        <p:nvSpPr>
          <p:cNvPr id="9" name="Content Placeholder 8">
            <a:extLst>
              <a:ext uri="{FF2B5EF4-FFF2-40B4-BE49-F238E27FC236}">
                <a16:creationId xmlns:a16="http://schemas.microsoft.com/office/drawing/2014/main" id="{31743B52-3F41-1ECE-4D07-8B49FC674557}"/>
              </a:ext>
            </a:extLst>
          </p:cNvPr>
          <p:cNvSpPr>
            <a:spLocks noGrp="1"/>
          </p:cNvSpPr>
          <p:nvPr>
            <p:ph idx="1"/>
          </p:nvPr>
        </p:nvSpPr>
        <p:spPr>
          <a:xfrm>
            <a:off x="326848" y="1300833"/>
            <a:ext cx="10984359" cy="4256334"/>
          </a:xfrm>
        </p:spPr>
        <p:txBody>
          <a:bodyPr/>
          <a:lstStyle/>
          <a:p>
            <a:r>
              <a:rPr lang="en-US" dirty="0">
                <a:latin typeface="Arial" panose="020B0604020202020204" pitchFamily="34" charset="0"/>
                <a:cs typeface="Arial" panose="020B0604020202020204" pitchFamily="34" charset="0"/>
              </a:rPr>
              <a:t>Market Timing Risk – moving funds between growth investments and defensive reserves exposes fund (and members) to market timing risk</a:t>
            </a:r>
          </a:p>
          <a:p>
            <a:r>
              <a:rPr lang="en-US" dirty="0">
                <a:latin typeface="Arial" panose="020B0604020202020204" pitchFamily="34" charset="0"/>
                <a:cs typeface="Arial" panose="020B0604020202020204" pitchFamily="34" charset="0"/>
              </a:rPr>
              <a:t>Lower Equity Between Members – future distributions based on historical experience, fund membership likely to have changed. Complexity of transfers between groups of members</a:t>
            </a:r>
          </a:p>
          <a:p>
            <a:r>
              <a:rPr lang="en-US" dirty="0">
                <a:latin typeface="Arial" panose="020B0604020202020204" pitchFamily="34" charset="0"/>
                <a:cs typeface="Arial" panose="020B0604020202020204" pitchFamily="34" charset="0"/>
              </a:rPr>
              <a:t>Decrease In Competition – ESM may make it more difficult to conduct “like for like” comparisons in a market tender situation.  </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Consolidation and M&amp;A Activity Creates Additional Complexity – How should historical adjustments be distributed to new merged fund?</a:t>
            </a:r>
          </a:p>
          <a:p>
            <a:r>
              <a:rPr lang="en-US" dirty="0">
                <a:latin typeface="Arial" panose="020B0604020202020204" pitchFamily="34" charset="0"/>
                <a:cs typeface="Arial" panose="020B0604020202020204" pitchFamily="34" charset="0"/>
              </a:rPr>
              <a:t>Long tail-risk PAM true ups and recalculations – does the Fund understand what they’re exposed to?</a:t>
            </a:r>
          </a:p>
          <a:p>
            <a:r>
              <a:rPr lang="en-AU" dirty="0">
                <a:latin typeface="Arial" panose="020B0604020202020204" pitchFamily="34" charset="0"/>
                <a:cs typeface="Arial" panose="020B0604020202020204" pitchFamily="34" charset="0"/>
              </a:rPr>
              <a:t>Opaque structure in Fund Pricing, because the Fund insurance price is different to the insurer premium</a:t>
            </a:r>
            <a:br>
              <a:rPr lang="en-AU" dirty="0">
                <a:latin typeface="Arial" panose="020B0604020202020204" pitchFamily="34" charset="0"/>
                <a:cs typeface="Arial" panose="020B0604020202020204" pitchFamily="34" charset="0"/>
              </a:rPr>
            </a:b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 On a positive note, the structure of high profit sharing can make it fairer for Life Insurer &amp; Fund to enable agreement of best-estimate assumptions where there is high volatility / risk in the underlying assumption.  In this type of situation traditionally, assumption setting may otherwise mean that contingency margins are included so that Members are paying a high price for certainty of insurance.</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1FBD4E7B-0375-FAF2-D8DD-B790E970C587}"/>
              </a:ext>
            </a:extLst>
          </p:cNvPr>
          <p:cNvSpPr>
            <a:spLocks noGrp="1"/>
          </p:cNvSpPr>
          <p:nvPr>
            <p:ph type="sldNum" sz="quarter" idx="12"/>
          </p:nvPr>
        </p:nvSpPr>
        <p:spPr/>
        <p:txBody>
          <a:bodyPr/>
          <a:lstStyle/>
          <a:p>
            <a:fld id="{741AFF56-1126-4107-9C02-BC0EFBF16431}" type="slidenum">
              <a:rPr lang="en-GB" smtClean="0"/>
              <a:pPr/>
              <a:t>17</a:t>
            </a:fld>
            <a:endParaRPr lang="en-GB" dirty="0"/>
          </a:p>
        </p:txBody>
      </p:sp>
      <p:sp>
        <p:nvSpPr>
          <p:cNvPr id="2" name="Footer Placeholder 4">
            <a:extLst>
              <a:ext uri="{FF2B5EF4-FFF2-40B4-BE49-F238E27FC236}">
                <a16:creationId xmlns:a16="http://schemas.microsoft.com/office/drawing/2014/main" id="{44CA2563-2FFE-75B7-2566-0074A4811FD6}"/>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3" name="Picture 2" descr="A logo with blue text&#10;&#10;Description automatically generated">
            <a:extLst>
              <a:ext uri="{FF2B5EF4-FFF2-40B4-BE49-F238E27FC236}">
                <a16:creationId xmlns:a16="http://schemas.microsoft.com/office/drawing/2014/main" id="{0B165F1B-08F1-7561-7FCB-A7A0B3810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65" y="6036811"/>
            <a:ext cx="792000" cy="633600"/>
          </a:xfrm>
          <a:prstGeom prst="rect">
            <a:avLst/>
          </a:prstGeom>
        </p:spPr>
      </p:pic>
      <p:cxnSp>
        <p:nvCxnSpPr>
          <p:cNvPr id="5" name="Straight Connector 4">
            <a:extLst>
              <a:ext uri="{FF2B5EF4-FFF2-40B4-BE49-F238E27FC236}">
                <a16:creationId xmlns:a16="http://schemas.microsoft.com/office/drawing/2014/main" id="{D8472DC7-C238-C005-AC14-AC3870D3594F}"/>
              </a:ext>
            </a:extLst>
          </p:cNvPr>
          <p:cNvCxnSpPr>
            <a:cxnSpLocks/>
          </p:cNvCxnSpPr>
          <p:nvPr/>
        </p:nvCxnSpPr>
        <p:spPr>
          <a:xfrm>
            <a:off x="3172986" y="6137611"/>
            <a:ext cx="0" cy="432000"/>
          </a:xfrm>
          <a:prstGeom prst="line">
            <a:avLst/>
          </a:prstGeom>
          <a:noFill/>
          <a:ln w="6350" cap="flat" cmpd="sng" algn="ctr">
            <a:solidFill>
              <a:srgbClr val="6D767C"/>
            </a:solidFill>
            <a:prstDash val="solid"/>
            <a:miter lim="800000"/>
          </a:ln>
          <a:effectLst/>
        </p:spPr>
      </p:cxnSp>
      <p:pic>
        <p:nvPicPr>
          <p:cNvPr id="10" name="Picture 9" descr="A black text on a white background&#10;&#10;AI-generated content may be incorrect.">
            <a:extLst>
              <a:ext uri="{FF2B5EF4-FFF2-40B4-BE49-F238E27FC236}">
                <a16:creationId xmlns:a16="http://schemas.microsoft.com/office/drawing/2014/main" id="{C64BE210-A537-F6B3-204A-279F55C6C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208" y="6236571"/>
            <a:ext cx="792000" cy="234080"/>
          </a:xfrm>
          <a:prstGeom prst="rect">
            <a:avLst/>
          </a:prstGeom>
        </p:spPr>
      </p:pic>
      <p:sp>
        <p:nvSpPr>
          <p:cNvPr id="6" name="Rectangle 5">
            <a:extLst>
              <a:ext uri="{FF2B5EF4-FFF2-40B4-BE49-F238E27FC236}">
                <a16:creationId xmlns:a16="http://schemas.microsoft.com/office/drawing/2014/main" id="{50B3E03B-B7E6-884B-A038-A96851C259DE}"/>
              </a:ext>
            </a:extLst>
          </p:cNvPr>
          <p:cNvSpPr/>
          <p:nvPr/>
        </p:nvSpPr>
        <p:spPr>
          <a:xfrm>
            <a:off x="188259" y="4477871"/>
            <a:ext cx="11122948" cy="833717"/>
          </a:xfrm>
          <a:prstGeom prst="rect">
            <a:avLst/>
          </a:prstGeom>
          <a:solidFill>
            <a:schemeClr val="bg1">
              <a:alpha val="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21951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E037A-178F-5A0E-B381-12F4B7DAABC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BD8D683-F503-9A9B-113D-2A7CAC451706}"/>
              </a:ext>
            </a:extLst>
          </p:cNvPr>
          <p:cNvSpPr>
            <a:spLocks noGrp="1"/>
          </p:cNvSpPr>
          <p:nvPr>
            <p:ph type="title"/>
          </p:nvPr>
        </p:nvSpPr>
        <p:spPr>
          <a:xfrm>
            <a:off x="326848" y="288389"/>
            <a:ext cx="11009935" cy="1232435"/>
          </a:xfrm>
        </p:spPr>
        <p:txBody>
          <a:bodyPr/>
          <a:lstStyle/>
          <a:p>
            <a:r>
              <a:rPr lang="en-AU" sz="2800" b="1" dirty="0">
                <a:latin typeface="Arial" panose="020B0604020202020204" pitchFamily="34" charset="0"/>
                <a:cs typeface="Arial" panose="020B0604020202020204" pitchFamily="34" charset="0"/>
              </a:rPr>
              <a:t>Key messages for ESM structures</a:t>
            </a:r>
            <a:br>
              <a:rPr lang="en-AU" sz="3200" dirty="0">
                <a:solidFill>
                  <a:srgbClr val="00B0F0"/>
                </a:solidFill>
                <a:latin typeface="Arial" panose="020B0604020202020204" pitchFamily="34" charset="0"/>
                <a:cs typeface="Arial" panose="020B0604020202020204" pitchFamily="34" charset="0"/>
              </a:rPr>
            </a:br>
            <a:endParaRPr lang="en-US" dirty="0"/>
          </a:p>
        </p:txBody>
      </p:sp>
      <p:sp>
        <p:nvSpPr>
          <p:cNvPr id="9" name="Content Placeholder 8">
            <a:extLst>
              <a:ext uri="{FF2B5EF4-FFF2-40B4-BE49-F238E27FC236}">
                <a16:creationId xmlns:a16="http://schemas.microsoft.com/office/drawing/2014/main" id="{E8316E6D-ED4C-8DAA-54BF-058C28B5D2D8}"/>
              </a:ext>
            </a:extLst>
          </p:cNvPr>
          <p:cNvSpPr>
            <a:spLocks noGrp="1"/>
          </p:cNvSpPr>
          <p:nvPr>
            <p:ph idx="1"/>
          </p:nvPr>
        </p:nvSpPr>
        <p:spPr>
          <a:xfrm>
            <a:off x="326848" y="1300833"/>
            <a:ext cx="10984359" cy="4256334"/>
          </a:xfrm>
        </p:spPr>
        <p:txBody>
          <a:bodyPr/>
          <a:lstStyle/>
          <a:p>
            <a:r>
              <a:rPr lang="en-AU" sz="1800" b="1" dirty="0">
                <a:latin typeface="Arial" panose="020B0604020202020204" pitchFamily="34" charset="0"/>
                <a:cs typeface="Arial" panose="020B0604020202020204" pitchFamily="34" charset="0"/>
              </a:rPr>
              <a:t>Think Twice about whether it’s the best structure in current market environment</a:t>
            </a:r>
            <a:endParaRPr lang="en-AU" b="1"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Entails a lot of “overhead” complexity in the required contractual structure</a:t>
            </a:r>
          </a:p>
          <a:p>
            <a:r>
              <a:rPr lang="en-AU" dirty="0">
                <a:latin typeface="Arial" panose="020B0604020202020204" pitchFamily="34" charset="0"/>
                <a:cs typeface="Arial" panose="020B0604020202020204" pitchFamily="34" charset="0"/>
              </a:rPr>
              <a:t>Requires that the Fund can understand, and accept, the insurance risk transferred to the Members – and agree that it is a risk for which their Members are being adequately compensated</a:t>
            </a:r>
          </a:p>
          <a:p>
            <a:r>
              <a:rPr lang="en-AU" dirty="0">
                <a:latin typeface="Arial" panose="020B0604020202020204" pitchFamily="34" charset="0"/>
                <a:cs typeface="Arial" panose="020B0604020202020204" pitchFamily="34" charset="0"/>
              </a:rPr>
              <a:t>Arguably in a competitive market you can achieve good outcomes for Members by keeping the structure most simply as a Non-Participating structure thus achieving a full risk transfer and enabling an easier pricing comparison across Life Insurer A, Life Insurer B.</a:t>
            </a:r>
          </a:p>
          <a:p>
            <a:r>
              <a:rPr lang="en-AU" dirty="0">
                <a:latin typeface="Arial" panose="020B0604020202020204" pitchFamily="34" charset="0"/>
                <a:cs typeface="Arial" panose="020B0604020202020204" pitchFamily="34" charset="0"/>
              </a:rPr>
              <a:t>Upside of ESM structure is that uncertain product changes can be accommodated within the partnership &amp; experience sharing benefits conferred by the structure</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607F9752-8FC7-A46A-741F-1ED52B4724F2}"/>
              </a:ext>
            </a:extLst>
          </p:cNvPr>
          <p:cNvSpPr>
            <a:spLocks noGrp="1"/>
          </p:cNvSpPr>
          <p:nvPr>
            <p:ph type="sldNum" sz="quarter" idx="12"/>
          </p:nvPr>
        </p:nvSpPr>
        <p:spPr/>
        <p:txBody>
          <a:bodyPr/>
          <a:lstStyle/>
          <a:p>
            <a:fld id="{741AFF56-1126-4107-9C02-BC0EFBF16431}" type="slidenum">
              <a:rPr lang="en-GB" smtClean="0"/>
              <a:pPr/>
              <a:t>18</a:t>
            </a:fld>
            <a:endParaRPr lang="en-GB" dirty="0"/>
          </a:p>
        </p:txBody>
      </p:sp>
      <p:sp>
        <p:nvSpPr>
          <p:cNvPr id="2" name="Footer Placeholder 4">
            <a:extLst>
              <a:ext uri="{FF2B5EF4-FFF2-40B4-BE49-F238E27FC236}">
                <a16:creationId xmlns:a16="http://schemas.microsoft.com/office/drawing/2014/main" id="{F80B2750-DDDD-806E-5040-2F937C3C176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3" name="Picture 2" descr="A logo with blue text&#10;&#10;Description automatically generated">
            <a:extLst>
              <a:ext uri="{FF2B5EF4-FFF2-40B4-BE49-F238E27FC236}">
                <a16:creationId xmlns:a16="http://schemas.microsoft.com/office/drawing/2014/main" id="{90740E4B-C301-E508-A922-65F43C1F2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65" y="6036811"/>
            <a:ext cx="792000" cy="633600"/>
          </a:xfrm>
          <a:prstGeom prst="rect">
            <a:avLst/>
          </a:prstGeom>
        </p:spPr>
      </p:pic>
      <p:cxnSp>
        <p:nvCxnSpPr>
          <p:cNvPr id="5" name="Straight Connector 4">
            <a:extLst>
              <a:ext uri="{FF2B5EF4-FFF2-40B4-BE49-F238E27FC236}">
                <a16:creationId xmlns:a16="http://schemas.microsoft.com/office/drawing/2014/main" id="{1F5BDDC3-0067-408F-C123-DA26E30BA903}"/>
              </a:ext>
            </a:extLst>
          </p:cNvPr>
          <p:cNvCxnSpPr>
            <a:cxnSpLocks/>
          </p:cNvCxnSpPr>
          <p:nvPr/>
        </p:nvCxnSpPr>
        <p:spPr>
          <a:xfrm>
            <a:off x="3172986" y="6137611"/>
            <a:ext cx="0" cy="432000"/>
          </a:xfrm>
          <a:prstGeom prst="line">
            <a:avLst/>
          </a:prstGeom>
          <a:noFill/>
          <a:ln w="6350" cap="flat" cmpd="sng" algn="ctr">
            <a:solidFill>
              <a:srgbClr val="6D767C"/>
            </a:solidFill>
            <a:prstDash val="solid"/>
            <a:miter lim="800000"/>
          </a:ln>
          <a:effectLst/>
        </p:spPr>
      </p:cxnSp>
      <p:pic>
        <p:nvPicPr>
          <p:cNvPr id="10" name="Picture 9" descr="A black text on a white background&#10;&#10;AI-generated content may be incorrect.">
            <a:extLst>
              <a:ext uri="{FF2B5EF4-FFF2-40B4-BE49-F238E27FC236}">
                <a16:creationId xmlns:a16="http://schemas.microsoft.com/office/drawing/2014/main" id="{43B9974F-89DF-ECE6-1C6D-3DE2E431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208" y="6236571"/>
            <a:ext cx="792000" cy="234080"/>
          </a:xfrm>
          <a:prstGeom prst="rect">
            <a:avLst/>
          </a:prstGeom>
        </p:spPr>
      </p:pic>
    </p:spTree>
    <p:extLst>
      <p:ext uri="{BB962C8B-B14F-4D97-AF65-F5344CB8AC3E}">
        <p14:creationId xmlns:p14="http://schemas.microsoft.com/office/powerpoint/2010/main" val="256509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7E811-455C-53D6-734E-5C3333AF1ED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E15AF5D-FE77-9D0F-3685-08AE99D7FC45}"/>
              </a:ext>
            </a:extLst>
          </p:cNvPr>
          <p:cNvPicPr>
            <a:picLocks noChangeAspect="1"/>
          </p:cNvPicPr>
          <p:nvPr/>
        </p:nvPicPr>
        <p:blipFill>
          <a:blip r:embed="rId3"/>
          <a:stretch>
            <a:fillRect/>
          </a:stretch>
        </p:blipFill>
        <p:spPr>
          <a:xfrm>
            <a:off x="197400" y="1581382"/>
            <a:ext cx="3967130" cy="5040000"/>
          </a:xfrm>
          <a:prstGeom prst="rect">
            <a:avLst/>
          </a:prstGeom>
          <a:noFill/>
          <a:ln>
            <a:noFill/>
          </a:ln>
        </p:spPr>
      </p:pic>
      <p:pic>
        <p:nvPicPr>
          <p:cNvPr id="12" name="Picture 11">
            <a:extLst>
              <a:ext uri="{FF2B5EF4-FFF2-40B4-BE49-F238E27FC236}">
                <a16:creationId xmlns:a16="http://schemas.microsoft.com/office/drawing/2014/main" id="{AD1A38D1-746E-4FCE-FF7B-34F24F510AF4}"/>
              </a:ext>
            </a:extLst>
          </p:cNvPr>
          <p:cNvPicPr>
            <a:picLocks noChangeAspect="1"/>
          </p:cNvPicPr>
          <p:nvPr/>
        </p:nvPicPr>
        <p:blipFill>
          <a:blip r:embed="rId4"/>
          <a:stretch>
            <a:fillRect/>
          </a:stretch>
        </p:blipFill>
        <p:spPr>
          <a:xfrm>
            <a:off x="4164530" y="1581382"/>
            <a:ext cx="3763201" cy="5040000"/>
          </a:xfrm>
          <a:prstGeom prst="rect">
            <a:avLst/>
          </a:prstGeom>
        </p:spPr>
      </p:pic>
      <p:pic>
        <p:nvPicPr>
          <p:cNvPr id="13" name="Picture 12">
            <a:extLst>
              <a:ext uri="{FF2B5EF4-FFF2-40B4-BE49-F238E27FC236}">
                <a16:creationId xmlns:a16="http://schemas.microsoft.com/office/drawing/2014/main" id="{2B0F8A67-C246-EF20-9774-A989D1CD7DFC}"/>
              </a:ext>
            </a:extLst>
          </p:cNvPr>
          <p:cNvPicPr>
            <a:picLocks noChangeAspect="1"/>
          </p:cNvPicPr>
          <p:nvPr/>
        </p:nvPicPr>
        <p:blipFill>
          <a:blip r:embed="rId5"/>
          <a:stretch>
            <a:fillRect/>
          </a:stretch>
        </p:blipFill>
        <p:spPr>
          <a:xfrm>
            <a:off x="8027472" y="1581382"/>
            <a:ext cx="3769043" cy="5040000"/>
          </a:xfrm>
          <a:prstGeom prst="rect">
            <a:avLst/>
          </a:prstGeom>
        </p:spPr>
      </p:pic>
      <p:sp>
        <p:nvSpPr>
          <p:cNvPr id="14" name="Rectangle 13">
            <a:extLst>
              <a:ext uri="{FF2B5EF4-FFF2-40B4-BE49-F238E27FC236}">
                <a16:creationId xmlns:a16="http://schemas.microsoft.com/office/drawing/2014/main" id="{8D47D4E3-D90C-5E8C-BAF8-4E628C1437D9}"/>
              </a:ext>
            </a:extLst>
          </p:cNvPr>
          <p:cNvSpPr/>
          <p:nvPr/>
        </p:nvSpPr>
        <p:spPr>
          <a:xfrm>
            <a:off x="197400" y="3255264"/>
            <a:ext cx="3867389" cy="98755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91B5EE07-A9D3-EB7C-0F56-46A3B96D29D4}"/>
              </a:ext>
            </a:extLst>
          </p:cNvPr>
          <p:cNvSpPr/>
          <p:nvPr/>
        </p:nvSpPr>
        <p:spPr>
          <a:xfrm>
            <a:off x="4064789" y="3886200"/>
            <a:ext cx="3867389" cy="98755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2BBB9029-AC2B-3F0F-7EF6-C5DBF3796326}"/>
              </a:ext>
            </a:extLst>
          </p:cNvPr>
          <p:cNvSpPr/>
          <p:nvPr/>
        </p:nvSpPr>
        <p:spPr>
          <a:xfrm>
            <a:off x="7937256" y="4480560"/>
            <a:ext cx="3867389" cy="92354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9276758B-7107-14D9-ED43-9B4DF221A12F}"/>
              </a:ext>
            </a:extLst>
          </p:cNvPr>
          <p:cNvSpPr/>
          <p:nvPr/>
        </p:nvSpPr>
        <p:spPr>
          <a:xfrm>
            <a:off x="195876" y="4678680"/>
            <a:ext cx="3867389" cy="1238018"/>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descr="Australian Retirement Trust - Wikipedia">
            <a:extLst>
              <a:ext uri="{FF2B5EF4-FFF2-40B4-BE49-F238E27FC236}">
                <a16:creationId xmlns:a16="http://schemas.microsoft.com/office/drawing/2014/main" id="{C4E6CD9A-0C22-7DA2-34E0-F1F587905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38" y="313282"/>
            <a:ext cx="3115663" cy="1126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D2BA69-03DD-F692-8C1E-ACD103B256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3304" y="236329"/>
            <a:ext cx="2530358" cy="112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stplus - Wikipedia">
            <a:extLst>
              <a:ext uri="{FF2B5EF4-FFF2-40B4-BE49-F238E27FC236}">
                <a16:creationId xmlns:a16="http://schemas.microsoft.com/office/drawing/2014/main" id="{0FCB57D6-7998-DB79-23F2-E520315264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3700" y="236329"/>
            <a:ext cx="1414499" cy="112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662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019E-F8B9-8EE1-D1FE-61314FE5B201}"/>
              </a:ext>
            </a:extLst>
          </p:cNvPr>
          <p:cNvSpPr>
            <a:spLocks noGrp="1"/>
          </p:cNvSpPr>
          <p:nvPr>
            <p:ph type="title"/>
          </p:nvPr>
        </p:nvSpPr>
        <p:spPr/>
        <p:txBody>
          <a:bodyPr/>
          <a:lstStyle/>
          <a:p>
            <a:r>
              <a:rPr lang="en-US" dirty="0"/>
              <a:t>The Actuaries Institute acknowledges the traditional custodians of the lands and waters where we live and work, travel, and trade. </a:t>
            </a:r>
            <a:br>
              <a:rPr lang="en-US" dirty="0"/>
            </a:br>
            <a:r>
              <a:rPr lang="en-US" dirty="0"/>
              <a:t>We pay our respect to the members of those communities, Elders past and present, and </a:t>
            </a:r>
            <a:r>
              <a:rPr lang="en-US" dirty="0" err="1"/>
              <a:t>recognise</a:t>
            </a:r>
            <a:r>
              <a:rPr lang="en-US" dirty="0"/>
              <a:t> and celebrate their continuing custodianship and culture.</a:t>
            </a:r>
          </a:p>
        </p:txBody>
      </p:sp>
      <p:sp>
        <p:nvSpPr>
          <p:cNvPr id="3" name="Slide Number Placeholder 2">
            <a:extLst>
              <a:ext uri="{FF2B5EF4-FFF2-40B4-BE49-F238E27FC236}">
                <a16:creationId xmlns:a16="http://schemas.microsoft.com/office/drawing/2014/main" id="{89F6F405-2C4C-B402-54D7-D345A403C6BC}"/>
              </a:ext>
            </a:extLst>
          </p:cNvPr>
          <p:cNvSpPr>
            <a:spLocks noGrp="1"/>
          </p:cNvSpPr>
          <p:nvPr>
            <p:ph type="sldNum" sz="quarter" idx="12"/>
          </p:nvPr>
        </p:nvSpPr>
        <p:spPr/>
        <p:txBody>
          <a:bodyPr/>
          <a:lstStyle/>
          <a:p>
            <a:fld id="{741AFF56-1126-4107-9C02-BC0EFBF16431}" type="slidenum">
              <a:rPr lang="en-GB" smtClean="0"/>
              <a:pPr/>
              <a:t>2</a:t>
            </a:fld>
            <a:endParaRPr lang="en-GB" dirty="0"/>
          </a:p>
        </p:txBody>
      </p:sp>
      <p:sp>
        <p:nvSpPr>
          <p:cNvPr id="4" name="Footer Placeholder 4">
            <a:extLst>
              <a:ext uri="{FF2B5EF4-FFF2-40B4-BE49-F238E27FC236}">
                <a16:creationId xmlns:a16="http://schemas.microsoft.com/office/drawing/2014/main" id="{0A824449-EC7E-6616-E362-A6C7C664F8BF}"/>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Tree>
    <p:extLst>
      <p:ext uri="{BB962C8B-B14F-4D97-AF65-F5344CB8AC3E}">
        <p14:creationId xmlns:p14="http://schemas.microsoft.com/office/powerpoint/2010/main" val="796535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55D0B-D15B-2B62-BD8B-F01557CCE5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5D1AAC0-FA68-5977-6F75-C668C9C113DF}"/>
              </a:ext>
            </a:extLst>
          </p:cNvPr>
          <p:cNvGrpSpPr/>
          <p:nvPr/>
        </p:nvGrpSpPr>
        <p:grpSpPr>
          <a:xfrm>
            <a:off x="1287945" y="2022473"/>
            <a:ext cx="4318364" cy="4228615"/>
            <a:chOff x="5199043" y="103835"/>
            <a:chExt cx="3240000" cy="3172662"/>
          </a:xfrm>
        </p:grpSpPr>
        <p:pic>
          <p:nvPicPr>
            <p:cNvPr id="3" name="Picture 2">
              <a:extLst>
                <a:ext uri="{FF2B5EF4-FFF2-40B4-BE49-F238E27FC236}">
                  <a16:creationId xmlns:a16="http://schemas.microsoft.com/office/drawing/2014/main" id="{2DE00B73-5E4F-6F72-91AC-7D2B37D13E88}"/>
                </a:ext>
              </a:extLst>
            </p:cNvPr>
            <p:cNvPicPr>
              <a:picLocks noChangeAspect="1"/>
            </p:cNvPicPr>
            <p:nvPr/>
          </p:nvPicPr>
          <p:blipFill>
            <a:blip r:embed="rId3"/>
            <a:stretch>
              <a:fillRect/>
            </a:stretch>
          </p:blipFill>
          <p:spPr>
            <a:xfrm>
              <a:off x="5199043" y="103835"/>
              <a:ext cx="3238666" cy="1968601"/>
            </a:xfrm>
            <a:prstGeom prst="rect">
              <a:avLst/>
            </a:prstGeom>
          </p:spPr>
        </p:pic>
        <p:pic>
          <p:nvPicPr>
            <p:cNvPr id="5" name="Picture 4">
              <a:extLst>
                <a:ext uri="{FF2B5EF4-FFF2-40B4-BE49-F238E27FC236}">
                  <a16:creationId xmlns:a16="http://schemas.microsoft.com/office/drawing/2014/main" id="{1FF92135-7ABF-3D4E-632A-6D0ACB2149A7}"/>
                </a:ext>
              </a:extLst>
            </p:cNvPr>
            <p:cNvPicPr>
              <a:picLocks noChangeAspect="1"/>
            </p:cNvPicPr>
            <p:nvPr/>
          </p:nvPicPr>
          <p:blipFill>
            <a:blip r:embed="rId4"/>
            <a:stretch>
              <a:fillRect/>
            </a:stretch>
          </p:blipFill>
          <p:spPr>
            <a:xfrm>
              <a:off x="5199043" y="2173384"/>
              <a:ext cx="3240000" cy="1103113"/>
            </a:xfrm>
            <a:prstGeom prst="rect">
              <a:avLst/>
            </a:prstGeom>
          </p:spPr>
        </p:pic>
      </p:grpSp>
      <p:sp>
        <p:nvSpPr>
          <p:cNvPr id="14" name="Rectangle 13">
            <a:extLst>
              <a:ext uri="{FF2B5EF4-FFF2-40B4-BE49-F238E27FC236}">
                <a16:creationId xmlns:a16="http://schemas.microsoft.com/office/drawing/2014/main" id="{57F3D9A2-2BB6-7092-7532-E2F6DFF61960}"/>
              </a:ext>
            </a:extLst>
          </p:cNvPr>
          <p:cNvSpPr/>
          <p:nvPr/>
        </p:nvSpPr>
        <p:spPr>
          <a:xfrm>
            <a:off x="1284531" y="4780827"/>
            <a:ext cx="4316586" cy="154455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DB889288-37CA-2E63-CEEF-1E116E077184}"/>
              </a:ext>
            </a:extLst>
          </p:cNvPr>
          <p:cNvPicPr>
            <a:picLocks noChangeAspect="1"/>
          </p:cNvPicPr>
          <p:nvPr/>
        </p:nvPicPr>
        <p:blipFill>
          <a:blip r:embed="rId5"/>
          <a:stretch>
            <a:fillRect/>
          </a:stretch>
        </p:blipFill>
        <p:spPr>
          <a:xfrm>
            <a:off x="6587469" y="2022473"/>
            <a:ext cx="4316586" cy="3194538"/>
          </a:xfrm>
          <a:prstGeom prst="rect">
            <a:avLst/>
          </a:prstGeom>
        </p:spPr>
      </p:pic>
      <p:pic>
        <p:nvPicPr>
          <p:cNvPr id="10" name="Picture 2">
            <a:extLst>
              <a:ext uri="{FF2B5EF4-FFF2-40B4-BE49-F238E27FC236}">
                <a16:creationId xmlns:a16="http://schemas.microsoft.com/office/drawing/2014/main" id="{933F6E6B-3578-A687-343A-91F5D1326A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531" y="606912"/>
            <a:ext cx="4320000" cy="8488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bus (superannuation fund) - Wikipedia">
            <a:extLst>
              <a:ext uri="{FF2B5EF4-FFF2-40B4-BE49-F238E27FC236}">
                <a16:creationId xmlns:a16="http://schemas.microsoft.com/office/drawing/2014/main" id="{1AF3078C-2A4F-B9E9-A17E-E01BCF3609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8199" y="221318"/>
            <a:ext cx="1855126" cy="162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AC96E7A-E346-33E8-C6CA-8A1330ACF165}"/>
              </a:ext>
            </a:extLst>
          </p:cNvPr>
          <p:cNvSpPr/>
          <p:nvPr/>
        </p:nvSpPr>
        <p:spPr>
          <a:xfrm>
            <a:off x="6582277" y="3110846"/>
            <a:ext cx="4316586" cy="93325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78537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A496-4C39-2B00-0D43-49A224521298}"/>
              </a:ext>
            </a:extLst>
          </p:cNvPr>
          <p:cNvSpPr>
            <a:spLocks noGrp="1"/>
          </p:cNvSpPr>
          <p:nvPr>
            <p:ph type="ctrTitle"/>
          </p:nvPr>
        </p:nvSpPr>
        <p:spPr/>
        <p:txBody>
          <a:bodyPr/>
          <a:lstStyle/>
          <a:p>
            <a:r>
              <a:rPr lang="en-US" dirty="0"/>
              <a:t>Thank you! </a:t>
            </a:r>
          </a:p>
        </p:txBody>
      </p:sp>
      <p:sp>
        <p:nvSpPr>
          <p:cNvPr id="4" name="Footer Placeholder 4">
            <a:extLst>
              <a:ext uri="{FF2B5EF4-FFF2-40B4-BE49-F238E27FC236}">
                <a16:creationId xmlns:a16="http://schemas.microsoft.com/office/drawing/2014/main" id="{18378F98-3ADB-4368-F405-BE3EFC9CF42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grpSp>
        <p:nvGrpSpPr>
          <p:cNvPr id="8" name="Group 7">
            <a:extLst>
              <a:ext uri="{FF2B5EF4-FFF2-40B4-BE49-F238E27FC236}">
                <a16:creationId xmlns:a16="http://schemas.microsoft.com/office/drawing/2014/main" id="{7D1A8EB4-31E7-D162-C411-BFB1907FF5A1}"/>
              </a:ext>
            </a:extLst>
          </p:cNvPr>
          <p:cNvGrpSpPr/>
          <p:nvPr/>
        </p:nvGrpSpPr>
        <p:grpSpPr>
          <a:xfrm>
            <a:off x="334145" y="5361989"/>
            <a:ext cx="5335200" cy="900000"/>
            <a:chOff x="431799" y="5476874"/>
            <a:chExt cx="6401984" cy="1080000"/>
          </a:xfrm>
        </p:grpSpPr>
        <p:pic>
          <p:nvPicPr>
            <p:cNvPr id="5" name="Picture 4" descr="A black background with white letters&#10;&#10;Description automatically generated">
              <a:extLst>
                <a:ext uri="{FF2B5EF4-FFF2-40B4-BE49-F238E27FC236}">
                  <a16:creationId xmlns:a16="http://schemas.microsoft.com/office/drawing/2014/main" id="{EDEB1112-EC17-B131-3B77-C82D7C06A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707" y="5618681"/>
              <a:ext cx="3124076" cy="720000"/>
            </a:xfrm>
            <a:prstGeom prst="rect">
              <a:avLst/>
            </a:prstGeom>
          </p:spPr>
        </p:pic>
        <p:cxnSp>
          <p:nvCxnSpPr>
            <p:cNvPr id="6" name="Straight Connector 5">
              <a:extLst>
                <a:ext uri="{FF2B5EF4-FFF2-40B4-BE49-F238E27FC236}">
                  <a16:creationId xmlns:a16="http://schemas.microsoft.com/office/drawing/2014/main" id="{2D81D938-5A3D-AC9B-4A8E-4F298A021981}"/>
                </a:ext>
              </a:extLst>
            </p:cNvPr>
            <p:cNvCxnSpPr>
              <a:cxnSpLocks/>
            </p:cNvCxnSpPr>
            <p:nvPr/>
          </p:nvCxnSpPr>
          <p:spPr>
            <a:xfrm>
              <a:off x="3453818" y="5476874"/>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876429-B076-DCBA-C255-F93953C53400}"/>
                </a:ext>
              </a:extLst>
            </p:cNvPr>
            <p:cNvPicPr>
              <a:picLocks noChangeAspect="1"/>
            </p:cNvPicPr>
            <p:nvPr/>
          </p:nvPicPr>
          <p:blipFill>
            <a:blip r:embed="rId3"/>
            <a:stretch>
              <a:fillRect/>
            </a:stretch>
          </p:blipFill>
          <p:spPr>
            <a:xfrm>
              <a:off x="431799" y="5574489"/>
              <a:ext cx="2743200" cy="810768"/>
            </a:xfrm>
            <a:prstGeom prst="rect">
              <a:avLst/>
            </a:prstGeom>
          </p:spPr>
        </p:pic>
      </p:grpSp>
      <p:sp>
        <p:nvSpPr>
          <p:cNvPr id="10" name="Subtitle 9">
            <a:extLst>
              <a:ext uri="{FF2B5EF4-FFF2-40B4-BE49-F238E27FC236}">
                <a16:creationId xmlns:a16="http://schemas.microsoft.com/office/drawing/2014/main" id="{345B4B26-E164-4BD5-6D3E-74D470EA6E2B}"/>
              </a:ext>
            </a:extLst>
          </p:cNvPr>
          <p:cNvSpPr>
            <a:spLocks noGrp="1"/>
          </p:cNvSpPr>
          <p:nvPr>
            <p:ph type="subTitle" idx="1"/>
          </p:nvPr>
        </p:nvSpPr>
        <p:spPr/>
        <p:txBody>
          <a:bodyPr/>
          <a:lstStyle/>
          <a:p>
            <a:r>
              <a:rPr lang="en-AU" dirty="0"/>
              <a:t>Mary Liao</a:t>
            </a:r>
          </a:p>
          <a:p>
            <a:r>
              <a:rPr lang="en-AU" dirty="0"/>
              <a:t>Damian Thornley</a:t>
            </a:r>
          </a:p>
          <a:p>
            <a:r>
              <a:rPr lang="en-AU" dirty="0"/>
              <a:t>Daniel Stone</a:t>
            </a:r>
          </a:p>
          <a:p>
            <a:r>
              <a:rPr lang="en-AU" dirty="0"/>
              <a:t>Ethan Field</a:t>
            </a:r>
          </a:p>
          <a:p>
            <a:r>
              <a:rPr lang="en-AU" dirty="0"/>
              <a:t>Kirsty Hogan</a:t>
            </a:r>
          </a:p>
          <a:p>
            <a:endParaRPr lang="en-AU" dirty="0"/>
          </a:p>
        </p:txBody>
      </p:sp>
    </p:spTree>
    <p:extLst>
      <p:ext uri="{BB962C8B-B14F-4D97-AF65-F5344CB8AC3E}">
        <p14:creationId xmlns:p14="http://schemas.microsoft.com/office/powerpoint/2010/main" val="245190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5542-F1D4-1E54-3D46-A5991883F7D1}"/>
              </a:ext>
            </a:extLst>
          </p:cNvPr>
          <p:cNvSpPr>
            <a:spLocks noGrp="1"/>
          </p:cNvSpPr>
          <p:nvPr>
            <p:ph type="title"/>
          </p:nvPr>
        </p:nvSpPr>
        <p:spPr>
          <a:xfrm>
            <a:off x="823303" y="438480"/>
            <a:ext cx="11554001" cy="1016070"/>
          </a:xfrm>
        </p:spPr>
        <p:txBody>
          <a:bodyPr/>
          <a:lstStyle/>
          <a:p>
            <a:r>
              <a:rPr lang="en-US" dirty="0"/>
              <a:t>Contents</a:t>
            </a:r>
          </a:p>
        </p:txBody>
      </p:sp>
      <p:sp>
        <p:nvSpPr>
          <p:cNvPr id="3" name="Content Placeholder 2">
            <a:extLst>
              <a:ext uri="{FF2B5EF4-FFF2-40B4-BE49-F238E27FC236}">
                <a16:creationId xmlns:a16="http://schemas.microsoft.com/office/drawing/2014/main" id="{578EAAE7-0573-D688-E79B-689FE151F744}"/>
              </a:ext>
            </a:extLst>
          </p:cNvPr>
          <p:cNvSpPr>
            <a:spLocks noGrp="1"/>
          </p:cNvSpPr>
          <p:nvPr>
            <p:ph idx="1"/>
          </p:nvPr>
        </p:nvSpPr>
        <p:spPr>
          <a:xfrm>
            <a:off x="824973" y="1185749"/>
            <a:ext cx="7095785" cy="5526951"/>
          </a:xfrm>
        </p:spPr>
        <p:txBody>
          <a:bodyPr/>
          <a:lstStyle/>
          <a:p>
            <a:r>
              <a:rPr lang="en-US"/>
              <a:t>Introduction	</a:t>
            </a:r>
          </a:p>
          <a:p>
            <a:r>
              <a:rPr lang="en-US" dirty="0"/>
              <a:t>	</a:t>
            </a:r>
          </a:p>
          <a:p>
            <a:r>
              <a:rPr lang="en-US" dirty="0"/>
              <a:t>Biometric Method </a:t>
            </a:r>
          </a:p>
          <a:p>
            <a:endParaRPr lang="en-US" dirty="0"/>
          </a:p>
          <a:p>
            <a:r>
              <a:rPr lang="en-US"/>
              <a:t>Experience Sharing Mechanisms	</a:t>
            </a:r>
          </a:p>
          <a:p>
            <a:r>
              <a:rPr lang="en-US" dirty="0"/>
              <a:t>		</a:t>
            </a:r>
          </a:p>
          <a:p>
            <a:endParaRPr lang="en-US" dirty="0"/>
          </a:p>
        </p:txBody>
      </p:sp>
      <p:sp>
        <p:nvSpPr>
          <p:cNvPr id="4" name="Slide Number Placeholder 3">
            <a:extLst>
              <a:ext uri="{FF2B5EF4-FFF2-40B4-BE49-F238E27FC236}">
                <a16:creationId xmlns:a16="http://schemas.microsoft.com/office/drawing/2014/main" id="{7B9E70DC-B905-725D-1D47-F3EF01246C87}"/>
              </a:ext>
            </a:extLst>
          </p:cNvPr>
          <p:cNvSpPr>
            <a:spLocks noGrp="1"/>
          </p:cNvSpPr>
          <p:nvPr>
            <p:ph type="sldNum" sz="quarter" idx="12"/>
          </p:nvPr>
        </p:nvSpPr>
        <p:spPr/>
        <p:txBody>
          <a:bodyPr/>
          <a:lstStyle/>
          <a:p>
            <a:fld id="{741AFF56-1126-4107-9C02-BC0EFBF16431}" type="slidenum">
              <a:rPr lang="en-GB" smtClean="0"/>
              <a:t>3</a:t>
            </a:fld>
            <a:endParaRPr lang="en-GB"/>
          </a:p>
        </p:txBody>
      </p:sp>
      <p:sp>
        <p:nvSpPr>
          <p:cNvPr id="5" name="Footer Placeholder 4">
            <a:extLst>
              <a:ext uri="{FF2B5EF4-FFF2-40B4-BE49-F238E27FC236}">
                <a16:creationId xmlns:a16="http://schemas.microsoft.com/office/drawing/2014/main" id="{F3933ED7-840D-6087-4FE1-1B72F84A90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Tree>
    <p:extLst>
      <p:ext uri="{BB962C8B-B14F-4D97-AF65-F5344CB8AC3E}">
        <p14:creationId xmlns:p14="http://schemas.microsoft.com/office/powerpoint/2010/main" val="3632900465"/>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E628AD-C882-CBC2-708A-30A9B9B44B76}"/>
              </a:ext>
            </a:extLst>
          </p:cNvPr>
          <p:cNvSpPr>
            <a:spLocks noGrp="1"/>
          </p:cNvSpPr>
          <p:nvPr>
            <p:ph idx="1"/>
          </p:nvPr>
        </p:nvSpPr>
        <p:spPr>
          <a:xfrm>
            <a:off x="319663" y="1079705"/>
            <a:ext cx="11414125" cy="720000"/>
          </a:xfrm>
        </p:spPr>
        <p:txBody>
          <a:bodyPr>
            <a:normAutofit/>
          </a:bodyPr>
          <a:lstStyle/>
          <a:p>
            <a:r>
              <a:rPr lang="en-AU" sz="1800" dirty="0">
                <a:latin typeface="Arial"/>
                <a:cs typeface="Arial"/>
              </a:rPr>
              <a:t>Biometric Method – Biometric approach may better meet stakeholders' requirements under current landscape</a:t>
            </a:r>
            <a:endParaRPr lang="en-AU" sz="1800" dirty="0">
              <a:latin typeface="Arial" panose="020B0604020202020204" pitchFamily="34" charset="0"/>
              <a:cs typeface="Arial" panose="020B0604020202020204" pitchFamily="34" charset="0"/>
            </a:endParaRPr>
          </a:p>
          <a:p>
            <a:pPr marL="0" indent="0">
              <a:buNone/>
            </a:pPr>
            <a:endParaRPr lang="en-AU" sz="1400" b="1" u="sng" dirty="0">
              <a:latin typeface="Arial" panose="020B0604020202020204" pitchFamily="34" charset="0"/>
              <a:cs typeface="Arial" panose="020B0604020202020204" pitchFamily="34" charset="0"/>
            </a:endParaRPr>
          </a:p>
          <a:p>
            <a:pPr marL="0" indent="0">
              <a:buNone/>
            </a:pPr>
            <a:endParaRPr lang="en-AU" sz="1400" b="1" u="sng" dirty="0">
              <a:latin typeface="Arial" panose="020B0604020202020204" pitchFamily="34" charset="0"/>
              <a:cs typeface="Arial" panose="020B0604020202020204" pitchFamily="34" charset="0"/>
            </a:endParaRPr>
          </a:p>
          <a:p>
            <a:pPr marL="0" indent="0">
              <a:buNone/>
            </a:pPr>
            <a:endParaRPr lang="en-AU" sz="1400" b="1" u="sng" dirty="0">
              <a:latin typeface="Arial" panose="020B0604020202020204" pitchFamily="34" charset="0"/>
              <a:cs typeface="Arial" panose="020B0604020202020204" pitchFamily="34" charset="0"/>
            </a:endParaRPr>
          </a:p>
          <a:p>
            <a:pPr marL="0" indent="0">
              <a:buNone/>
            </a:pPr>
            <a:endParaRPr lang="en-AU" sz="1400" b="1" u="sng" dirty="0">
              <a:latin typeface="Arial" panose="020B0604020202020204" pitchFamily="34" charset="0"/>
              <a:cs typeface="Arial" panose="020B0604020202020204" pitchFamily="34" charset="0"/>
            </a:endParaRPr>
          </a:p>
          <a:p>
            <a:pPr marL="0" indent="0">
              <a:buNone/>
            </a:pPr>
            <a:endParaRPr lang="en-AU" sz="1400" b="1" u="sng" dirty="0">
              <a:latin typeface="Arial" panose="020B0604020202020204" pitchFamily="34" charset="0"/>
              <a:cs typeface="Arial" panose="020B0604020202020204" pitchFamily="34" charset="0"/>
            </a:endParaRPr>
          </a:p>
          <a:p>
            <a:pPr marL="0" indent="0">
              <a:buNone/>
            </a:pPr>
            <a:endParaRPr lang="en-AU" sz="1400" b="1" u="sng" dirty="0">
              <a:latin typeface="Arial" panose="020B0604020202020204" pitchFamily="34" charset="0"/>
              <a:cs typeface="Arial" panose="020B0604020202020204" pitchFamily="34" charset="0"/>
            </a:endParaRPr>
          </a:p>
          <a:p>
            <a:pPr marL="0" indent="0">
              <a:buNone/>
            </a:pP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E318CE5-64C0-13B1-467B-12CA26C91DE3}"/>
              </a:ext>
            </a:extLst>
          </p:cNvPr>
          <p:cNvSpPr>
            <a:spLocks noGrp="1"/>
          </p:cNvSpPr>
          <p:nvPr>
            <p:ph type="title"/>
          </p:nvPr>
        </p:nvSpPr>
        <p:spPr/>
        <p:txBody>
          <a:bodyPr vert="horz" lIns="91440" tIns="45720" rIns="91440" bIns="45720" rtlCol="0" anchor="ctr">
            <a:normAutofit/>
          </a:bodyPr>
          <a:lstStyle/>
          <a:p>
            <a:pPr defTabSz="180000">
              <a:spcBef>
                <a:spcPts val="1200"/>
              </a:spcBef>
              <a:buClr>
                <a:srgbClr val="4DF2B5"/>
              </a:buClr>
              <a:buFont typeface="Arial" panose="020B0604020202020204" pitchFamily="34" charset="0"/>
              <a:tabLst>
                <a:tab pos="180000" algn="l"/>
              </a:tabLst>
            </a:pPr>
            <a:r>
              <a:rPr lang="en-AU" sz="3000" b="1" dirty="0">
                <a:solidFill>
                  <a:schemeClr val="accent3"/>
                </a:solidFill>
                <a:latin typeface="Arial"/>
                <a:ea typeface="+mn-ea"/>
                <a:cs typeface="Arial"/>
              </a:rPr>
              <a:t>Introduction </a:t>
            </a:r>
          </a:p>
        </p:txBody>
      </p:sp>
      <p:pic>
        <p:nvPicPr>
          <p:cNvPr id="7" name="Picture 6" descr="A logo with blue text&#10;&#10;Description automatically generated">
            <a:extLst>
              <a:ext uri="{FF2B5EF4-FFF2-40B4-BE49-F238E27FC236}">
                <a16:creationId xmlns:a16="http://schemas.microsoft.com/office/drawing/2014/main" id="{401F40E6-5C22-6158-A9B8-523DD80E6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148" y="6216583"/>
            <a:ext cx="675000" cy="540000"/>
          </a:xfrm>
          <a:prstGeom prst="rect">
            <a:avLst/>
          </a:prstGeom>
        </p:spPr>
      </p:pic>
      <p:cxnSp>
        <p:nvCxnSpPr>
          <p:cNvPr id="8" name="Straight Connector 7">
            <a:extLst>
              <a:ext uri="{FF2B5EF4-FFF2-40B4-BE49-F238E27FC236}">
                <a16:creationId xmlns:a16="http://schemas.microsoft.com/office/drawing/2014/main" id="{66B39251-FF43-FD6E-9E10-D7B63FF1EBC9}"/>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30DE1F74-90A1-D8DF-191C-4E2325AA3C95}"/>
              </a:ext>
            </a:extLst>
          </p:cNvPr>
          <p:cNvGraphicFramePr/>
          <p:nvPr/>
        </p:nvGraphicFramePr>
        <p:xfrm>
          <a:off x="210806" y="1927309"/>
          <a:ext cx="11158086" cy="15969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5BADF765-D117-2EF4-BE35-540CB32E8F0D}"/>
              </a:ext>
            </a:extLst>
          </p:cNvPr>
          <p:cNvGraphicFramePr/>
          <p:nvPr>
            <p:extLst>
              <p:ext uri="{D42A27DB-BD31-4B8C-83A1-F6EECF244321}">
                <p14:modId xmlns:p14="http://schemas.microsoft.com/office/powerpoint/2010/main" val="3172467973"/>
              </p:ext>
            </p:extLst>
          </p:nvPr>
        </p:nvGraphicFramePr>
        <p:xfrm>
          <a:off x="324000" y="4226598"/>
          <a:ext cx="9905850" cy="230406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ontent Placeholder 2">
            <a:extLst>
              <a:ext uri="{FF2B5EF4-FFF2-40B4-BE49-F238E27FC236}">
                <a16:creationId xmlns:a16="http://schemas.microsoft.com/office/drawing/2014/main" id="{F7C2D3FF-7011-D423-2739-564CE13B67BC}"/>
              </a:ext>
            </a:extLst>
          </p:cNvPr>
          <p:cNvSpPr txBox="1">
            <a:spLocks/>
          </p:cNvSpPr>
          <p:nvPr/>
        </p:nvSpPr>
        <p:spPr>
          <a:xfrm>
            <a:off x="324000" y="3791935"/>
            <a:ext cx="10754633" cy="434663"/>
          </a:xfrm>
          <a:prstGeom prst="rect">
            <a:avLst/>
          </a:prstGeom>
        </p:spPr>
        <p:txBody>
          <a:bodyPr vert="horz" lIns="91440" tIns="45720" rIns="91440" bIns="45720" rtlCol="0">
            <a:normAutofit/>
          </a:bodyPr>
          <a:lstStyle>
            <a:lvl1pPr marL="108000" indent="-108000" algn="l" defTabSz="135000" rtl="0" eaLnBrk="1" latinLnBrk="0" hangingPunct="1">
              <a:lnSpc>
                <a:spcPct val="90000"/>
              </a:lnSpc>
              <a:spcBef>
                <a:spcPts val="900"/>
              </a:spcBef>
              <a:buClr>
                <a:srgbClr val="4DF2B5"/>
              </a:buClr>
              <a:buFont typeface="Arial" panose="020B0604020202020204" pitchFamily="34" charset="0"/>
              <a:buChar char="•"/>
              <a:tabLst>
                <a:tab pos="135000" algn="l"/>
              </a:tabLst>
              <a:defRPr sz="1350" b="0" i="0" kern="1200">
                <a:solidFill>
                  <a:schemeClr val="tx1"/>
                </a:solidFill>
                <a:latin typeface="Bariol" panose="02000506040000020003" pitchFamily="2" charset="0"/>
                <a:ea typeface="+mn-ea"/>
                <a:cs typeface="+mn-cs"/>
              </a:defRPr>
            </a:lvl1pPr>
            <a:lvl2pPr marL="135000" indent="-135000" algn="l" defTabSz="135000" rtl="0" eaLnBrk="1" latinLnBrk="0" hangingPunct="1">
              <a:lnSpc>
                <a:spcPct val="90000"/>
              </a:lnSpc>
              <a:spcBef>
                <a:spcPts val="900"/>
              </a:spcBef>
              <a:buFont typeface="Arial" panose="020B0604020202020204" pitchFamily="34" charset="0"/>
              <a:buChar char="•"/>
              <a:tabLst>
                <a:tab pos="135000" algn="l"/>
              </a:tabLst>
              <a:defRPr sz="900" b="0" i="0" kern="1200">
                <a:solidFill>
                  <a:schemeClr val="tx1"/>
                </a:solidFill>
                <a:latin typeface="Bariol" panose="02000506040000020003" pitchFamily="2" charset="0"/>
                <a:ea typeface="+mn-ea"/>
                <a:cs typeface="+mn-cs"/>
              </a:defRPr>
            </a:lvl2pPr>
            <a:lvl3pPr marL="324000" indent="-108000" algn="l" defTabSz="135000" rtl="0" eaLnBrk="1" latinLnBrk="0" hangingPunct="1">
              <a:lnSpc>
                <a:spcPct val="90000"/>
              </a:lnSpc>
              <a:spcBef>
                <a:spcPts val="900"/>
              </a:spcBef>
              <a:buFont typeface="Cambria Math" panose="02040503050406030204" pitchFamily="18" charset="0"/>
              <a:buChar char="⎯"/>
              <a:tabLst>
                <a:tab pos="135000" algn="l"/>
              </a:tabLst>
              <a:defRPr sz="900" b="0" i="0" kern="1200">
                <a:solidFill>
                  <a:schemeClr val="tx1"/>
                </a:solidFill>
                <a:latin typeface="Bariol" panose="02000506040000020003" pitchFamily="2" charset="0"/>
                <a:ea typeface="+mn-ea"/>
                <a:cs typeface="+mn-cs"/>
              </a:defRPr>
            </a:lvl3pPr>
            <a:lvl4pPr marL="216000" indent="-108000" algn="l" defTabSz="135000" rtl="0" eaLnBrk="1" latinLnBrk="0" hangingPunct="1">
              <a:lnSpc>
                <a:spcPct val="90000"/>
              </a:lnSpc>
              <a:spcBef>
                <a:spcPts val="900"/>
              </a:spcBef>
              <a:buClr>
                <a:srgbClr val="4DF2B5"/>
              </a:buClr>
              <a:buFont typeface="Cambria Math" panose="02040503050406030204" pitchFamily="18" charset="0"/>
              <a:buChar char="⎯"/>
              <a:tabLst>
                <a:tab pos="135000" algn="l"/>
              </a:tabLst>
              <a:defRPr sz="900" b="0" i="0" kern="1200">
                <a:solidFill>
                  <a:schemeClr val="tx1"/>
                </a:solidFill>
                <a:latin typeface="Bariol" panose="02000506040000020003" pitchFamily="2" charset="0"/>
                <a:ea typeface="+mn-ea"/>
                <a:cs typeface="+mn-cs"/>
              </a:defRPr>
            </a:lvl4pPr>
            <a:lvl5pPr marL="135000" indent="-135000" algn="l" defTabSz="135000" rtl="0" eaLnBrk="1" latinLnBrk="0" hangingPunct="1">
              <a:lnSpc>
                <a:spcPct val="90000"/>
              </a:lnSpc>
              <a:spcBef>
                <a:spcPts val="900"/>
              </a:spcBef>
              <a:buFont typeface="Arial" panose="020B0604020202020204" pitchFamily="34" charset="0"/>
              <a:buChar char="•"/>
              <a:tabLst>
                <a:tab pos="135000" algn="l"/>
              </a:tabLst>
              <a:defRPr sz="900" b="0" i="0" kern="1200">
                <a:solidFill>
                  <a:schemeClr val="tx1"/>
                </a:solidFill>
                <a:latin typeface="Bariol" panose="0200050604000002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AU" sz="1800" dirty="0">
                <a:latin typeface="Arial" panose="020B0604020202020204" pitchFamily="34" charset="0"/>
                <a:cs typeface="Arial" panose="020B0604020202020204" pitchFamily="34" charset="0"/>
              </a:rPr>
              <a:t>Profit Share Mechanism -  Are current designs and communication achieving the original intention?</a:t>
            </a:r>
          </a:p>
          <a:p>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 grpId="0">
        <p:bldAsOne/>
      </p:bldGraphic>
      <p:bldGraphic spid="10" grpId="0">
        <p:bldAsOne/>
      </p:bldGraphic>
      <p:bldP spid="12"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DD06-C964-CF6A-77C8-CA245EBA130F}"/>
              </a:ext>
            </a:extLst>
          </p:cNvPr>
          <p:cNvSpPr>
            <a:spLocks noGrp="1"/>
          </p:cNvSpPr>
          <p:nvPr>
            <p:ph type="title"/>
          </p:nvPr>
        </p:nvSpPr>
        <p:spPr/>
        <p:txBody>
          <a:bodyPr/>
          <a:lstStyle/>
          <a:p>
            <a:r>
              <a:rPr lang="en-US" dirty="0"/>
              <a:t>Biometric Method</a:t>
            </a:r>
          </a:p>
        </p:txBody>
      </p:sp>
      <p:sp>
        <p:nvSpPr>
          <p:cNvPr id="3" name="Text Placeholder 2">
            <a:extLst>
              <a:ext uri="{FF2B5EF4-FFF2-40B4-BE49-F238E27FC236}">
                <a16:creationId xmlns:a16="http://schemas.microsoft.com/office/drawing/2014/main" id="{9C62EC9D-A63D-D474-6AD1-646C973C30DC}"/>
              </a:ext>
            </a:extLst>
          </p:cNvPr>
          <p:cNvSpPr>
            <a:spLocks noGrp="1"/>
          </p:cNvSpPr>
          <p:nvPr>
            <p:ph type="body" sz="quarter" idx="10"/>
          </p:nvPr>
        </p:nvSpPr>
        <p:spPr/>
        <p:txBody>
          <a:bodyPr/>
          <a:lstStyle/>
          <a:p>
            <a:r>
              <a:rPr lang="en-US" dirty="0"/>
              <a:t>01</a:t>
            </a:r>
          </a:p>
        </p:txBody>
      </p:sp>
      <p:sp>
        <p:nvSpPr>
          <p:cNvPr id="4" name="Footer Placeholder 4">
            <a:extLst>
              <a:ext uri="{FF2B5EF4-FFF2-40B4-BE49-F238E27FC236}">
                <a16:creationId xmlns:a16="http://schemas.microsoft.com/office/drawing/2014/main" id="{42848E2F-5C91-E92A-3C86-6EF63890E0A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1663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FE62-64DE-A44E-DBF1-0E914D0245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11D359-3C33-B07D-74E4-63EDC08F68E3}"/>
              </a:ext>
            </a:extLst>
          </p:cNvPr>
          <p:cNvSpPr>
            <a:spLocks noGrp="1"/>
          </p:cNvSpPr>
          <p:nvPr>
            <p:ph idx="1"/>
          </p:nvPr>
        </p:nvSpPr>
        <p:spPr>
          <a:xfrm>
            <a:off x="388937" y="1738229"/>
            <a:ext cx="11414125" cy="3493528"/>
          </a:xfrm>
        </p:spPr>
        <p:txBody>
          <a:bodyPr>
            <a:normAutofit/>
          </a:bodyPr>
          <a:lstStyle/>
          <a:p>
            <a:pPr>
              <a:lnSpc>
                <a:spcPct val="120000"/>
              </a:lnSpc>
            </a:pPr>
            <a:endParaRPr lang="en-AU" sz="1800" dirty="0">
              <a:latin typeface="Arial" panose="020B0604020202020204" pitchFamily="34" charset="0"/>
              <a:cs typeface="Arial" panose="020B0604020202020204" pitchFamily="34" charset="0"/>
            </a:endParaRPr>
          </a:p>
          <a:p>
            <a:pPr>
              <a:lnSpc>
                <a:spcPct val="120000"/>
              </a:lnSpc>
            </a:pPr>
            <a:endParaRPr lang="en-AU" sz="1800" dirty="0">
              <a:latin typeface="Arial" panose="020B0604020202020204" pitchFamily="34" charset="0"/>
              <a:cs typeface="Arial" panose="020B0604020202020204" pitchFamily="34" charset="0"/>
            </a:endParaRPr>
          </a:p>
          <a:p>
            <a:pPr>
              <a:lnSpc>
                <a:spcPct val="120000"/>
              </a:lnSpc>
            </a:pPr>
            <a:endParaRPr lang="en-AU" sz="1800" dirty="0">
              <a:latin typeface="Arial" panose="020B0604020202020204" pitchFamily="34" charset="0"/>
              <a:cs typeface="Arial" panose="020B0604020202020204" pitchFamily="34" charset="0"/>
            </a:endParaRPr>
          </a:p>
          <a:p>
            <a:pPr marL="0" indent="0">
              <a:lnSpc>
                <a:spcPct val="120000"/>
              </a:lnSpc>
              <a:buNone/>
            </a:pPr>
            <a:endParaRPr lang="en-AU" sz="1800" dirty="0">
              <a:latin typeface="Arial" panose="020B0604020202020204" pitchFamily="34" charset="0"/>
              <a:cs typeface="Arial" panose="020B0604020202020204" pitchFamily="34" charset="0"/>
            </a:endParaRPr>
          </a:p>
          <a:p>
            <a:pPr marL="0" indent="0">
              <a:lnSpc>
                <a:spcPct val="120000"/>
              </a:lnSpc>
              <a:buNone/>
            </a:pPr>
            <a:endParaRPr lang="en-AU" sz="1800" dirty="0">
              <a:latin typeface="Arial" panose="020B0604020202020204" pitchFamily="34" charset="0"/>
              <a:cs typeface="Arial" panose="020B0604020202020204" pitchFamily="34" charset="0"/>
            </a:endParaRPr>
          </a:p>
          <a:p>
            <a:pPr marL="0" indent="0">
              <a:lnSpc>
                <a:spcPct val="120000"/>
              </a:lnSpc>
              <a:buNone/>
            </a:pPr>
            <a:endParaRPr lang="en-AU" sz="4500" dirty="0">
              <a:latin typeface="Arial" panose="020B0604020202020204" pitchFamily="34" charset="0"/>
              <a:cs typeface="Arial" panose="020B0604020202020204" pitchFamily="34" charset="0"/>
            </a:endParaRPr>
          </a:p>
          <a:p>
            <a:pPr marL="0" lvl="2" indent="0">
              <a:lnSpc>
                <a:spcPct val="120000"/>
              </a:lnSpc>
              <a:buNone/>
            </a:pPr>
            <a:endParaRPr lang="en-AU" sz="4500" dirty="0">
              <a:latin typeface="Arial" panose="020B0604020202020204" pitchFamily="34" charset="0"/>
              <a:cs typeface="Arial" panose="020B0604020202020204" pitchFamily="34" charset="0"/>
            </a:endParaRPr>
          </a:p>
          <a:p>
            <a:pPr marL="0" indent="0">
              <a:lnSpc>
                <a:spcPct val="120000"/>
              </a:lnSpc>
              <a:buNone/>
            </a:pPr>
            <a:endParaRPr lang="en-AU" sz="3200" dirty="0">
              <a:latin typeface="Arial" panose="020B0604020202020204" pitchFamily="34" charset="0"/>
              <a:cs typeface="Arial" panose="020B0604020202020204" pitchFamily="34" charset="0"/>
            </a:endParaRPr>
          </a:p>
          <a:p>
            <a:pPr marL="0" indent="0">
              <a:buNone/>
            </a:pPr>
            <a:endParaRPr lang="en-AU" sz="3200" dirty="0">
              <a:latin typeface="Arial" panose="020B0604020202020204" pitchFamily="34" charset="0"/>
              <a:cs typeface="Arial" panose="020B0604020202020204" pitchFamily="34" charset="0"/>
            </a:endParaRPr>
          </a:p>
          <a:p>
            <a:endParaRPr lang="en-AU" sz="32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83882F7F-77EA-BDA9-5834-2E1208E01A89}"/>
              </a:ext>
            </a:extLst>
          </p:cNvPr>
          <p:cNvSpPr txBox="1">
            <a:spLocks/>
          </p:cNvSpPr>
          <p:nvPr/>
        </p:nvSpPr>
        <p:spPr>
          <a:xfrm>
            <a:off x="393026" y="1340433"/>
            <a:ext cx="10878350" cy="2142081"/>
          </a:xfrm>
          <a:prstGeom prst="rect">
            <a:avLst/>
          </a:prstGeom>
        </p:spPr>
        <p:txBody>
          <a:bodyPr vert="horz" lIns="91440" tIns="45720" rIns="91440" bIns="45720" rtlCol="0" anchor="t">
            <a:normAutofit/>
          </a:bodyPr>
          <a:lstStyle>
            <a:lvl1pPr marL="108000" indent="-108000" algn="l" defTabSz="135000" rtl="0" eaLnBrk="1" latinLnBrk="0" hangingPunct="1">
              <a:lnSpc>
                <a:spcPct val="90000"/>
              </a:lnSpc>
              <a:spcBef>
                <a:spcPts val="900"/>
              </a:spcBef>
              <a:buClr>
                <a:srgbClr val="4DF2B5"/>
              </a:buClr>
              <a:buFont typeface="Arial" panose="020B0604020202020204" pitchFamily="34" charset="0"/>
              <a:buChar char="•"/>
              <a:tabLst>
                <a:tab pos="135000" algn="l"/>
              </a:tabLst>
              <a:defRPr sz="1350" b="0" i="0" kern="1200">
                <a:solidFill>
                  <a:schemeClr val="tx1"/>
                </a:solidFill>
                <a:latin typeface="Bariol" panose="02000506040000020003" pitchFamily="2" charset="0"/>
                <a:ea typeface="+mn-ea"/>
                <a:cs typeface="+mn-cs"/>
              </a:defRPr>
            </a:lvl1pPr>
            <a:lvl2pPr marL="135000" indent="-135000" algn="l" defTabSz="135000" rtl="0" eaLnBrk="1" latinLnBrk="0" hangingPunct="1">
              <a:lnSpc>
                <a:spcPct val="90000"/>
              </a:lnSpc>
              <a:spcBef>
                <a:spcPts val="900"/>
              </a:spcBef>
              <a:buFont typeface="Arial" panose="020B0604020202020204" pitchFamily="34" charset="0"/>
              <a:buChar char="•"/>
              <a:tabLst>
                <a:tab pos="135000" algn="l"/>
              </a:tabLst>
              <a:defRPr sz="900" b="0" i="0" kern="1200">
                <a:solidFill>
                  <a:schemeClr val="tx1"/>
                </a:solidFill>
                <a:latin typeface="Bariol" panose="02000506040000020003" pitchFamily="2" charset="0"/>
                <a:ea typeface="+mn-ea"/>
                <a:cs typeface="+mn-cs"/>
              </a:defRPr>
            </a:lvl2pPr>
            <a:lvl3pPr marL="324000" indent="-108000" algn="l" defTabSz="135000" rtl="0" eaLnBrk="1" latinLnBrk="0" hangingPunct="1">
              <a:lnSpc>
                <a:spcPct val="90000"/>
              </a:lnSpc>
              <a:spcBef>
                <a:spcPts val="900"/>
              </a:spcBef>
              <a:buFont typeface="Cambria Math" panose="02040503050406030204" pitchFamily="18" charset="0"/>
              <a:buChar char="⎯"/>
              <a:tabLst>
                <a:tab pos="135000" algn="l"/>
              </a:tabLst>
              <a:defRPr sz="900" b="0" i="0" kern="1200">
                <a:solidFill>
                  <a:schemeClr val="tx1"/>
                </a:solidFill>
                <a:latin typeface="Bariol" panose="02000506040000020003" pitchFamily="2" charset="0"/>
                <a:ea typeface="+mn-ea"/>
                <a:cs typeface="+mn-cs"/>
              </a:defRPr>
            </a:lvl3pPr>
            <a:lvl4pPr marL="216000" indent="-108000" algn="l" defTabSz="135000" rtl="0" eaLnBrk="1" latinLnBrk="0" hangingPunct="1">
              <a:lnSpc>
                <a:spcPct val="90000"/>
              </a:lnSpc>
              <a:spcBef>
                <a:spcPts val="900"/>
              </a:spcBef>
              <a:buClr>
                <a:srgbClr val="4DF2B5"/>
              </a:buClr>
              <a:buFont typeface="Cambria Math" panose="02040503050406030204" pitchFamily="18" charset="0"/>
              <a:buChar char="⎯"/>
              <a:tabLst>
                <a:tab pos="135000" algn="l"/>
              </a:tabLst>
              <a:defRPr sz="900" b="0" i="0" kern="1200">
                <a:solidFill>
                  <a:schemeClr val="tx1"/>
                </a:solidFill>
                <a:latin typeface="Bariol" panose="02000506040000020003" pitchFamily="2" charset="0"/>
                <a:ea typeface="+mn-ea"/>
                <a:cs typeface="+mn-cs"/>
              </a:defRPr>
            </a:lvl4pPr>
            <a:lvl5pPr marL="135000" indent="-135000" algn="l" defTabSz="135000" rtl="0" eaLnBrk="1" latinLnBrk="0" hangingPunct="1">
              <a:lnSpc>
                <a:spcPct val="90000"/>
              </a:lnSpc>
              <a:spcBef>
                <a:spcPts val="900"/>
              </a:spcBef>
              <a:buFont typeface="Arial" panose="020B0604020202020204" pitchFamily="34" charset="0"/>
              <a:buChar char="•"/>
              <a:tabLst>
                <a:tab pos="135000" algn="l"/>
              </a:tabLst>
              <a:defRPr sz="900" b="0" i="0" kern="1200">
                <a:solidFill>
                  <a:schemeClr val="tx1"/>
                </a:solidFill>
                <a:latin typeface="Bariol" panose="0200050604000002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AU" sz="1800" b="1" dirty="0">
                <a:latin typeface="Bariol"/>
              </a:rPr>
              <a:t>Loss Ratio Approach </a:t>
            </a:r>
            <a:endParaRPr lang="en-AU" sz="1800" b="1" dirty="0"/>
          </a:p>
          <a:p>
            <a:pPr marL="0" indent="0">
              <a:lnSpc>
                <a:spcPct val="120000"/>
              </a:lnSpc>
              <a:buNone/>
            </a:pPr>
            <a:r>
              <a:rPr lang="en-AU" sz="1800" dirty="0">
                <a:latin typeface="Bariol"/>
              </a:rPr>
              <a:t>"Traditional" LR  =                                                      with trend allowance</a:t>
            </a:r>
            <a:endParaRPr lang="en-AU" sz="1300" b="1" dirty="0">
              <a:latin typeface="Cambria Math"/>
              <a:ea typeface="Cambria Math"/>
            </a:endParaRPr>
          </a:p>
          <a:p>
            <a:pPr marL="0" indent="0">
              <a:lnSpc>
                <a:spcPct val="120000"/>
              </a:lnSpc>
              <a:buNone/>
            </a:pPr>
            <a:endParaRPr lang="en-AU" sz="1300" dirty="0">
              <a:latin typeface="Cambria Math"/>
              <a:ea typeface="Cambria Math"/>
              <a:cs typeface="Arial"/>
            </a:endParaRPr>
          </a:p>
          <a:p>
            <a:pPr marL="107950" indent="-107950">
              <a:lnSpc>
                <a:spcPct val="120000"/>
              </a:lnSpc>
              <a:buFont typeface="Arial"/>
              <a:buChar char="•"/>
            </a:pPr>
            <a:r>
              <a:rPr lang="en-AU" sz="1800" dirty="0">
                <a:latin typeface="Bariol"/>
                <a:cs typeface="Arial"/>
              </a:rPr>
              <a:t>Rescaling required to bring past experience to reflect current product design and premium rates </a:t>
            </a:r>
          </a:p>
          <a:p>
            <a:pPr marL="107950" indent="-107950">
              <a:lnSpc>
                <a:spcPct val="120000"/>
              </a:lnSpc>
              <a:buFont typeface="Arial"/>
              <a:buChar char="•"/>
            </a:pPr>
            <a:r>
              <a:rPr lang="en-AU" sz="1800" dirty="0">
                <a:latin typeface="Bariol"/>
                <a:cs typeface="Arial"/>
              </a:rPr>
              <a:t>Forward looking view based on "rescaled" experience normally derived at a relatively aggregate level</a:t>
            </a:r>
          </a:p>
          <a:p>
            <a:pPr marL="107950" indent="-107950">
              <a:lnSpc>
                <a:spcPct val="120000"/>
              </a:lnSpc>
              <a:buFont typeface="Arial"/>
              <a:buChar char="•"/>
            </a:pPr>
            <a:endParaRPr lang="en-AU" sz="1800" dirty="0">
              <a:latin typeface="Bariol"/>
              <a:cs typeface="Arial"/>
            </a:endParaRPr>
          </a:p>
          <a:p>
            <a:pPr marL="0" indent="0">
              <a:lnSpc>
                <a:spcPct val="120000"/>
              </a:lnSpc>
              <a:buNone/>
            </a:pPr>
            <a:endParaRPr lang="en-AU" sz="1800" dirty="0">
              <a:cs typeface="Arial"/>
            </a:endParaRPr>
          </a:p>
          <a:p>
            <a:pPr marL="0" indent="0">
              <a:lnSpc>
                <a:spcPct val="120000"/>
              </a:lnSpc>
              <a:buNone/>
            </a:pPr>
            <a:endParaRPr lang="en-AU" sz="1800" b="1" dirty="0">
              <a:cs typeface="Arial" panose="020B0604020202020204" pitchFamily="34" charset="0"/>
            </a:endParaRPr>
          </a:p>
          <a:p>
            <a:pPr marL="0" indent="0">
              <a:lnSpc>
                <a:spcPct val="120000"/>
              </a:lnSpc>
              <a:buNone/>
            </a:pPr>
            <a:endParaRPr lang="en-AU" sz="1800" dirty="0">
              <a:cs typeface="Arial" panose="020B0604020202020204" pitchFamily="34" charset="0"/>
            </a:endParaRPr>
          </a:p>
          <a:p>
            <a:pPr marL="285750" indent="-285750">
              <a:lnSpc>
                <a:spcPct val="120000"/>
              </a:lnSpc>
              <a:buFont typeface="Calibri" panose="020B0604020202020204" pitchFamily="34" charset="0"/>
              <a:buChar char="-"/>
            </a:pPr>
            <a:endParaRPr lang="en-AU" sz="1800" dirty="0">
              <a:latin typeface="Bariol"/>
              <a:cs typeface="Arial" panose="020B0604020202020204" pitchFamily="34" charset="0"/>
            </a:endParaRPr>
          </a:p>
          <a:p>
            <a:pPr marL="0" lvl="2" indent="0">
              <a:lnSpc>
                <a:spcPct val="120000"/>
              </a:lnSpc>
              <a:buFont typeface="Cambria Math" panose="02040503050406030204" pitchFamily="18" charset="0"/>
              <a:buNone/>
            </a:pPr>
            <a:endParaRPr lang="en-AU" sz="4500" dirty="0">
              <a:latin typeface="Arial" panose="020B0604020202020204" pitchFamily="34" charset="0"/>
              <a:cs typeface="Arial" panose="020B0604020202020204" pitchFamily="34" charset="0"/>
            </a:endParaRPr>
          </a:p>
          <a:p>
            <a:pPr marL="0" indent="0">
              <a:lnSpc>
                <a:spcPct val="120000"/>
              </a:lnSpc>
              <a:buNone/>
            </a:pPr>
            <a:endParaRPr lang="en-AU" sz="3200" dirty="0">
              <a:latin typeface="Arial" panose="020B0604020202020204" pitchFamily="34" charset="0"/>
              <a:cs typeface="Arial" panose="020B0604020202020204" pitchFamily="34" charset="0"/>
            </a:endParaRPr>
          </a:p>
          <a:p>
            <a:pPr marL="107950" indent="-107950">
              <a:buFont typeface="Calibri" panose="020B0604020202020204" pitchFamily="34" charset="0"/>
              <a:buChar char="-"/>
            </a:pPr>
            <a:endParaRPr lang="en-AU" sz="3200" dirty="0">
              <a:latin typeface="Arial" panose="020B0604020202020204" pitchFamily="34" charset="0"/>
              <a:cs typeface="Arial" panose="020B0604020202020204" pitchFamily="34" charset="0"/>
            </a:endParaRPr>
          </a:p>
          <a:p>
            <a:pPr marL="107950" indent="-107950">
              <a:buFont typeface="Calibri" panose="020B0604020202020204" pitchFamily="34" charset="0"/>
              <a:buChar char="-"/>
            </a:pPr>
            <a:endParaRPr lang="en-AU" sz="3200" dirty="0">
              <a:latin typeface="Arial" panose="020B0604020202020204" pitchFamily="34" charset="0"/>
              <a:cs typeface="Arial" panose="020B0604020202020204" pitchFamily="34" charset="0"/>
            </a:endParaRPr>
          </a:p>
          <a:p>
            <a:pPr marL="107950" indent="-107950">
              <a:buFont typeface="Calibri" panose="020B0604020202020204" pitchFamily="34" charset="0"/>
              <a:buChar char="-"/>
            </a:pPr>
            <a:endParaRPr lang="en-AU" sz="1400" dirty="0">
              <a:latin typeface="Arial" panose="020B0604020202020204" pitchFamily="34" charset="0"/>
              <a:cs typeface="Arial" panose="020B0604020202020204" pitchFamily="34" charset="0"/>
            </a:endParaRPr>
          </a:p>
        </p:txBody>
      </p:sp>
      <p:pic>
        <p:nvPicPr>
          <p:cNvPr id="6" name="Picture 5" descr="A logo with blue text&#10;&#10;Description automatically generated">
            <a:extLst>
              <a:ext uri="{FF2B5EF4-FFF2-40B4-BE49-F238E27FC236}">
                <a16:creationId xmlns:a16="http://schemas.microsoft.com/office/drawing/2014/main" id="{7D37355B-C86D-0962-2057-36D3DEE25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148" y="6216583"/>
            <a:ext cx="675000" cy="540000"/>
          </a:xfrm>
          <a:prstGeom prst="rect">
            <a:avLst/>
          </a:prstGeom>
        </p:spPr>
      </p:pic>
      <p:cxnSp>
        <p:nvCxnSpPr>
          <p:cNvPr id="7" name="Straight Connector 6">
            <a:extLst>
              <a:ext uri="{FF2B5EF4-FFF2-40B4-BE49-F238E27FC236}">
                <a16:creationId xmlns:a16="http://schemas.microsoft.com/office/drawing/2014/main" id="{F914CC43-9F9D-8D2F-5765-2FBF3C7BFCB3}"/>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E64EC30-A024-9375-15C1-0324FB4404DD}"/>
              </a:ext>
            </a:extLst>
          </p:cNvPr>
          <p:cNvPicPr>
            <a:picLocks noChangeAspect="1"/>
          </p:cNvPicPr>
          <p:nvPr/>
        </p:nvPicPr>
        <p:blipFill>
          <a:blip r:embed="rId4"/>
          <a:stretch>
            <a:fillRect/>
          </a:stretch>
        </p:blipFill>
        <p:spPr>
          <a:xfrm>
            <a:off x="2327248" y="1713066"/>
            <a:ext cx="2482104" cy="528771"/>
          </a:xfrm>
          <a:prstGeom prst="rect">
            <a:avLst/>
          </a:prstGeom>
        </p:spPr>
      </p:pic>
      <p:pic>
        <p:nvPicPr>
          <p:cNvPr id="12" name="Picture 11">
            <a:extLst>
              <a:ext uri="{FF2B5EF4-FFF2-40B4-BE49-F238E27FC236}">
                <a16:creationId xmlns:a16="http://schemas.microsoft.com/office/drawing/2014/main" id="{D2266D9E-9FE3-30A4-FCAD-5F34DEAB4369}"/>
              </a:ext>
            </a:extLst>
          </p:cNvPr>
          <p:cNvPicPr>
            <a:picLocks noChangeAspect="1"/>
          </p:cNvPicPr>
          <p:nvPr/>
        </p:nvPicPr>
        <p:blipFill>
          <a:blip r:embed="rId5"/>
          <a:stretch>
            <a:fillRect/>
          </a:stretch>
        </p:blipFill>
        <p:spPr>
          <a:xfrm>
            <a:off x="2329014" y="4303265"/>
            <a:ext cx="7981496" cy="553961"/>
          </a:xfrm>
          <a:prstGeom prst="rect">
            <a:avLst/>
          </a:prstGeom>
        </p:spPr>
      </p:pic>
      <p:sp>
        <p:nvSpPr>
          <p:cNvPr id="13" name="Content Placeholder 2">
            <a:extLst>
              <a:ext uri="{FF2B5EF4-FFF2-40B4-BE49-F238E27FC236}">
                <a16:creationId xmlns:a16="http://schemas.microsoft.com/office/drawing/2014/main" id="{76369DFF-D449-3EB8-EB4E-61DEBA023EA0}"/>
              </a:ext>
            </a:extLst>
          </p:cNvPr>
          <p:cNvSpPr txBox="1">
            <a:spLocks/>
          </p:cNvSpPr>
          <p:nvPr/>
        </p:nvSpPr>
        <p:spPr>
          <a:xfrm>
            <a:off x="388692" y="3914850"/>
            <a:ext cx="10878350" cy="2308641"/>
          </a:xfrm>
          <a:prstGeom prst="rect">
            <a:avLst/>
          </a:prstGeom>
        </p:spPr>
        <p:txBody>
          <a:bodyPr vert="horz" lIns="91440" tIns="45720" rIns="91440" bIns="45720" rtlCol="0" anchor="t">
            <a:normAutofit/>
          </a:bodyPr>
          <a:lstStyle>
            <a:lvl1pPr marL="108000" indent="-108000" algn="l" defTabSz="135000" rtl="0" eaLnBrk="1" latinLnBrk="0" hangingPunct="1">
              <a:lnSpc>
                <a:spcPct val="90000"/>
              </a:lnSpc>
              <a:spcBef>
                <a:spcPts val="900"/>
              </a:spcBef>
              <a:buClr>
                <a:srgbClr val="4DF2B5"/>
              </a:buClr>
              <a:buFont typeface="Arial" panose="020B0604020202020204" pitchFamily="34" charset="0"/>
              <a:buChar char="•"/>
              <a:tabLst>
                <a:tab pos="135000" algn="l"/>
              </a:tabLst>
              <a:defRPr sz="1350" b="0" i="0" kern="1200">
                <a:solidFill>
                  <a:schemeClr val="tx1"/>
                </a:solidFill>
                <a:latin typeface="Bariol" panose="02000506040000020003" pitchFamily="2" charset="0"/>
                <a:ea typeface="+mn-ea"/>
                <a:cs typeface="+mn-cs"/>
              </a:defRPr>
            </a:lvl1pPr>
            <a:lvl2pPr marL="135000" indent="-135000" algn="l" defTabSz="135000" rtl="0" eaLnBrk="1" latinLnBrk="0" hangingPunct="1">
              <a:lnSpc>
                <a:spcPct val="90000"/>
              </a:lnSpc>
              <a:spcBef>
                <a:spcPts val="900"/>
              </a:spcBef>
              <a:buFont typeface="Arial" panose="020B0604020202020204" pitchFamily="34" charset="0"/>
              <a:buChar char="•"/>
              <a:tabLst>
                <a:tab pos="135000" algn="l"/>
              </a:tabLst>
              <a:defRPr sz="900" b="0" i="0" kern="1200">
                <a:solidFill>
                  <a:schemeClr val="tx1"/>
                </a:solidFill>
                <a:latin typeface="Bariol" panose="02000506040000020003" pitchFamily="2" charset="0"/>
                <a:ea typeface="+mn-ea"/>
                <a:cs typeface="+mn-cs"/>
              </a:defRPr>
            </a:lvl2pPr>
            <a:lvl3pPr marL="324000" indent="-108000" algn="l" defTabSz="135000" rtl="0" eaLnBrk="1" latinLnBrk="0" hangingPunct="1">
              <a:lnSpc>
                <a:spcPct val="90000"/>
              </a:lnSpc>
              <a:spcBef>
                <a:spcPts val="900"/>
              </a:spcBef>
              <a:buFont typeface="Cambria Math" panose="02040503050406030204" pitchFamily="18" charset="0"/>
              <a:buChar char="⎯"/>
              <a:tabLst>
                <a:tab pos="135000" algn="l"/>
              </a:tabLst>
              <a:defRPr sz="900" b="0" i="0" kern="1200">
                <a:solidFill>
                  <a:schemeClr val="tx1"/>
                </a:solidFill>
                <a:latin typeface="Bariol" panose="02000506040000020003" pitchFamily="2" charset="0"/>
                <a:ea typeface="+mn-ea"/>
                <a:cs typeface="+mn-cs"/>
              </a:defRPr>
            </a:lvl3pPr>
            <a:lvl4pPr marL="216000" indent="-108000" algn="l" defTabSz="135000" rtl="0" eaLnBrk="1" latinLnBrk="0" hangingPunct="1">
              <a:lnSpc>
                <a:spcPct val="90000"/>
              </a:lnSpc>
              <a:spcBef>
                <a:spcPts val="900"/>
              </a:spcBef>
              <a:buClr>
                <a:srgbClr val="4DF2B5"/>
              </a:buClr>
              <a:buFont typeface="Cambria Math" panose="02040503050406030204" pitchFamily="18" charset="0"/>
              <a:buChar char="⎯"/>
              <a:tabLst>
                <a:tab pos="135000" algn="l"/>
              </a:tabLst>
              <a:defRPr sz="900" b="0" i="0" kern="1200">
                <a:solidFill>
                  <a:schemeClr val="tx1"/>
                </a:solidFill>
                <a:latin typeface="Bariol" panose="02000506040000020003" pitchFamily="2" charset="0"/>
                <a:ea typeface="+mn-ea"/>
                <a:cs typeface="+mn-cs"/>
              </a:defRPr>
            </a:lvl4pPr>
            <a:lvl5pPr marL="135000" indent="-135000" algn="l" defTabSz="135000" rtl="0" eaLnBrk="1" latinLnBrk="0" hangingPunct="1">
              <a:lnSpc>
                <a:spcPct val="90000"/>
              </a:lnSpc>
              <a:spcBef>
                <a:spcPts val="900"/>
              </a:spcBef>
              <a:buFont typeface="Arial" panose="020B0604020202020204" pitchFamily="34" charset="0"/>
              <a:buChar char="•"/>
              <a:tabLst>
                <a:tab pos="135000" algn="l"/>
              </a:tabLst>
              <a:defRPr sz="900" b="0" i="0" kern="1200">
                <a:solidFill>
                  <a:schemeClr val="tx1"/>
                </a:solidFill>
                <a:latin typeface="Bariol" panose="0200050604000002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AU" sz="1800" b="1" dirty="0">
                <a:latin typeface="Segoe UI"/>
                <a:cs typeface="Segoe UI"/>
              </a:rPr>
              <a:t>Biometric Approach</a:t>
            </a:r>
            <a:endParaRPr lang="en-US" sz="1800" dirty="0">
              <a:latin typeface="Segoe UI"/>
              <a:cs typeface="Segoe UI"/>
            </a:endParaRPr>
          </a:p>
          <a:p>
            <a:pPr marL="0" indent="0">
              <a:lnSpc>
                <a:spcPct val="120000"/>
              </a:lnSpc>
              <a:buNone/>
            </a:pPr>
            <a:r>
              <a:rPr lang="en-AU" sz="1800" dirty="0">
                <a:latin typeface="Bariol"/>
                <a:cs typeface="Segoe UI"/>
              </a:rPr>
              <a:t>"Biometric" LR =</a:t>
            </a:r>
            <a:r>
              <a:rPr lang="en-AU" sz="1800" dirty="0">
                <a:latin typeface="Segoe UI"/>
                <a:cs typeface="Segoe UI"/>
              </a:rPr>
              <a:t> </a:t>
            </a:r>
            <a:endParaRPr lang="en-AU" dirty="0"/>
          </a:p>
          <a:p>
            <a:pPr marL="0" indent="0">
              <a:lnSpc>
                <a:spcPct val="120000"/>
              </a:lnSpc>
              <a:buNone/>
            </a:pPr>
            <a:endParaRPr lang="en-AU" sz="1800" dirty="0">
              <a:latin typeface="Segoe UI"/>
              <a:cs typeface="Segoe UI"/>
            </a:endParaRPr>
          </a:p>
          <a:p>
            <a:pPr marL="107950" indent="-107950">
              <a:lnSpc>
                <a:spcPct val="120000"/>
              </a:lnSpc>
              <a:buFont typeface="Arial"/>
              <a:buChar char="•"/>
            </a:pPr>
            <a:r>
              <a:rPr lang="en-AU" sz="1800">
                <a:latin typeface="Bariol"/>
                <a:cs typeface="Arial"/>
              </a:rPr>
              <a:t>"Raw" claim experience is used to understand historical experience, compared to an expected basis </a:t>
            </a:r>
            <a:endParaRPr lang="en-AU" sz="1800">
              <a:cs typeface="Arial"/>
            </a:endParaRPr>
          </a:p>
          <a:p>
            <a:pPr marL="107950" indent="-107950">
              <a:lnSpc>
                <a:spcPct val="120000"/>
              </a:lnSpc>
              <a:buFont typeface="Arial"/>
              <a:buChar char="•"/>
            </a:pPr>
            <a:r>
              <a:rPr lang="en-AU" sz="1800">
                <a:latin typeface="Bariol"/>
                <a:cs typeface="Arial"/>
              </a:rPr>
              <a:t> Projected view would be purely based on "forward looking" assumptions</a:t>
            </a:r>
            <a:endParaRPr lang="en-AU" sz="1800">
              <a:latin typeface="Bariol"/>
              <a:cs typeface="Arial" panose="020B0604020202020204" pitchFamily="34" charset="0"/>
            </a:endParaRPr>
          </a:p>
          <a:p>
            <a:pPr marL="107950" indent="-107950">
              <a:lnSpc>
                <a:spcPct val="120000"/>
              </a:lnSpc>
              <a:buFont typeface="Arial"/>
              <a:buChar char="•"/>
            </a:pPr>
            <a:endParaRPr lang="en-AU" sz="1800" dirty="0">
              <a:latin typeface="Bariol"/>
              <a:cs typeface="Arial" panose="020B0604020202020204" pitchFamily="34" charset="0"/>
            </a:endParaRPr>
          </a:p>
          <a:p>
            <a:pPr marL="107950" indent="-107950">
              <a:buFont typeface="Calibri" panose="020B0604020202020204" pitchFamily="34" charset="0"/>
              <a:buChar char="-"/>
            </a:pPr>
            <a:endParaRPr lang="en-AU" sz="1400" dirty="0">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218CE78E-74D6-3A10-E188-E338BCA6C10D}"/>
              </a:ext>
            </a:extLst>
          </p:cNvPr>
          <p:cNvSpPr>
            <a:spLocks noGrp="1"/>
          </p:cNvSpPr>
          <p:nvPr>
            <p:ph type="title"/>
          </p:nvPr>
        </p:nvSpPr>
        <p:spPr>
          <a:xfrm>
            <a:off x="372380" y="360000"/>
            <a:ext cx="11575619" cy="647429"/>
          </a:xfrm>
        </p:spPr>
        <p:txBody>
          <a:bodyPr/>
          <a:lstStyle/>
          <a:p>
            <a:r>
              <a:rPr lang="en-GB" sz="2400" b="1" dirty="0">
                <a:latin typeface="Arial"/>
                <a:cs typeface="Arial"/>
              </a:rPr>
              <a:t>Two approaches: </a:t>
            </a:r>
            <a:r>
              <a:rPr lang="en-GB" sz="2400" b="1" dirty="0">
                <a:solidFill>
                  <a:srgbClr val="3C69FF"/>
                </a:solidFill>
                <a:latin typeface="Arial"/>
                <a:cs typeface="Arial"/>
              </a:rPr>
              <a:t>Loss Ratio</a:t>
            </a:r>
            <a:r>
              <a:rPr lang="en-GB" sz="2400" b="1" dirty="0">
                <a:latin typeface="Arial"/>
                <a:cs typeface="Arial"/>
              </a:rPr>
              <a:t> approach relies rescaling </a:t>
            </a:r>
            <a:br>
              <a:rPr lang="en-GB" sz="2400" b="1" dirty="0">
                <a:latin typeface="Arial"/>
                <a:cs typeface="Arial"/>
              </a:rPr>
            </a:br>
            <a:r>
              <a:rPr lang="en-GB" sz="2400" b="1" dirty="0">
                <a:latin typeface="Arial"/>
                <a:cs typeface="Arial"/>
              </a:rPr>
              <a:t>  </a:t>
            </a:r>
            <a:r>
              <a:rPr lang="en-GB" sz="2400" b="1" dirty="0">
                <a:solidFill>
                  <a:srgbClr val="000000"/>
                </a:solidFill>
                <a:latin typeface="Arial"/>
                <a:cs typeface="Arial"/>
              </a:rPr>
              <a:t>                            </a:t>
            </a:r>
            <a:r>
              <a:rPr lang="en-GB" sz="2400" b="1">
                <a:solidFill>
                  <a:srgbClr val="3C69FF"/>
                </a:solidFill>
                <a:latin typeface="Arial"/>
                <a:cs typeface="Arial"/>
              </a:rPr>
              <a:t>Biometric</a:t>
            </a:r>
            <a:r>
              <a:rPr lang="en-GB" sz="2400" b="1" dirty="0">
                <a:latin typeface="Arial"/>
                <a:cs typeface="Arial"/>
              </a:rPr>
              <a:t> approach looks directly at claim incidence</a:t>
            </a:r>
            <a:endParaRPr lang="en-US" sz="2400" dirty="0"/>
          </a:p>
        </p:txBody>
      </p:sp>
    </p:spTree>
    <p:extLst>
      <p:ext uri="{BB962C8B-B14F-4D97-AF65-F5344CB8AC3E}">
        <p14:creationId xmlns:p14="http://schemas.microsoft.com/office/powerpoint/2010/main" val="293276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AAF0D-53FF-9FF8-DEB0-DFAD00D366C9}"/>
            </a:ext>
          </a:extLst>
        </p:cNvPr>
        <p:cNvGrpSpPr/>
        <p:nvPr/>
      </p:nvGrpSpPr>
      <p:grpSpPr>
        <a:xfrm>
          <a:off x="0" y="0"/>
          <a:ext cx="0" cy="0"/>
          <a:chOff x="0" y="0"/>
          <a:chExt cx="0" cy="0"/>
        </a:xfrm>
      </p:grpSpPr>
      <p:pic>
        <p:nvPicPr>
          <p:cNvPr id="10" name="Picture 9" descr="A hand placing blocks on a table&#10;&#10;AI-generated content may be incorrect.">
            <a:extLst>
              <a:ext uri="{FF2B5EF4-FFF2-40B4-BE49-F238E27FC236}">
                <a16:creationId xmlns:a16="http://schemas.microsoft.com/office/drawing/2014/main" id="{89C5B961-8FA8-9EE6-E0D1-FB3E563621D4}"/>
              </a:ext>
            </a:extLst>
          </p:cNvPr>
          <p:cNvPicPr>
            <a:picLocks noChangeAspect="1"/>
          </p:cNvPicPr>
          <p:nvPr/>
        </p:nvPicPr>
        <p:blipFill>
          <a:blip r:embed="rId3"/>
          <a:stretch>
            <a:fillRect/>
          </a:stretch>
        </p:blipFill>
        <p:spPr>
          <a:xfrm>
            <a:off x="6785812" y="523539"/>
            <a:ext cx="5181600" cy="3030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logo with blue text&#10;&#10;Description automatically generated">
            <a:extLst>
              <a:ext uri="{FF2B5EF4-FFF2-40B4-BE49-F238E27FC236}">
                <a16:creationId xmlns:a16="http://schemas.microsoft.com/office/drawing/2014/main" id="{D3E108E9-C6CF-9218-DD41-749D1369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148" y="6216583"/>
            <a:ext cx="675000" cy="540000"/>
          </a:xfrm>
          <a:prstGeom prst="rect">
            <a:avLst/>
          </a:prstGeom>
        </p:spPr>
      </p:pic>
      <p:cxnSp>
        <p:nvCxnSpPr>
          <p:cNvPr id="7" name="Straight Connector 6">
            <a:extLst>
              <a:ext uri="{FF2B5EF4-FFF2-40B4-BE49-F238E27FC236}">
                <a16:creationId xmlns:a16="http://schemas.microsoft.com/office/drawing/2014/main" id="{4F610A93-71A5-EDC0-3FAE-CD448B890E02}"/>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687C995A-0EC4-9156-3E9A-EE1C86D91C9C}"/>
              </a:ext>
            </a:extLst>
          </p:cNvPr>
          <p:cNvSpPr>
            <a:spLocks noGrp="1"/>
          </p:cNvSpPr>
          <p:nvPr>
            <p:ph type="title"/>
          </p:nvPr>
        </p:nvSpPr>
        <p:spPr>
          <a:xfrm>
            <a:off x="324000" y="360000"/>
            <a:ext cx="6452944" cy="1553886"/>
          </a:xfrm>
        </p:spPr>
        <p:txBody>
          <a:bodyPr/>
          <a:lstStyle/>
          <a:p>
            <a:br>
              <a:rPr lang="en-GB" sz="2800" b="1" dirty="0">
                <a:latin typeface="Arial"/>
                <a:cs typeface="Arial"/>
              </a:rPr>
            </a:br>
            <a:r>
              <a:rPr lang="en-GB" sz="2800" b="1" dirty="0">
                <a:latin typeface="Arial"/>
                <a:cs typeface="Arial"/>
              </a:rPr>
              <a:t>Landscape has changed significantly </a:t>
            </a:r>
            <a:r>
              <a:rPr lang="en-GB" sz="2800" dirty="0">
                <a:latin typeface="Arial"/>
                <a:cs typeface="Arial"/>
              </a:rPr>
              <a:t>(and will continue to change)</a:t>
            </a:r>
            <a:br>
              <a:rPr lang="en-GB" sz="2800" dirty="0">
                <a:latin typeface="Arial"/>
                <a:cs typeface="Arial"/>
              </a:rPr>
            </a:br>
            <a:br>
              <a:rPr lang="en-GB" sz="2800" dirty="0">
                <a:latin typeface="Arial"/>
                <a:cs typeface="Arial"/>
              </a:rPr>
            </a:br>
            <a:br>
              <a:rPr lang="en-GB" sz="2800" dirty="0">
                <a:latin typeface="Arial"/>
                <a:cs typeface="Arial"/>
              </a:rPr>
            </a:br>
            <a:br>
              <a:rPr lang="en-GB" sz="2800" dirty="0">
                <a:latin typeface="Arial"/>
                <a:cs typeface="Arial"/>
              </a:rPr>
            </a:br>
            <a:r>
              <a:rPr lang="en-GB" sz="1800" dirty="0">
                <a:latin typeface="Arial"/>
                <a:cs typeface="Arial"/>
              </a:rPr>
              <a:t>Where,</a:t>
            </a:r>
            <a:br>
              <a:rPr lang="en-GB" sz="1800" dirty="0">
                <a:latin typeface="Arial"/>
                <a:cs typeface="Arial"/>
              </a:rPr>
            </a:br>
            <a:br>
              <a:rPr lang="en-GB" sz="1800" dirty="0">
                <a:latin typeface="Arial"/>
                <a:cs typeface="Arial"/>
              </a:rPr>
            </a:br>
            <a:r>
              <a:rPr lang="en-GB" sz="1800" dirty="0">
                <a:latin typeface="Arial"/>
                <a:cs typeface="Arial"/>
              </a:rPr>
              <a:t> - </a:t>
            </a:r>
            <a:r>
              <a:rPr lang="en-GB" sz="1800" b="1" dirty="0">
                <a:latin typeface="Arial"/>
                <a:cs typeface="Arial"/>
              </a:rPr>
              <a:t>Membership data could be more accurate</a:t>
            </a:r>
            <a:r>
              <a:rPr lang="en-GB" sz="1800" dirty="0">
                <a:latin typeface="Arial"/>
                <a:cs typeface="Arial"/>
              </a:rPr>
              <a:t> making Biometric approach possible</a:t>
            </a:r>
            <a:br>
              <a:rPr lang="en-GB" sz="1800" dirty="0">
                <a:latin typeface="Arial"/>
                <a:cs typeface="Arial"/>
              </a:rPr>
            </a:br>
            <a:br>
              <a:rPr lang="en-GB" sz="1800" dirty="0">
                <a:latin typeface="Arial"/>
                <a:cs typeface="Arial"/>
              </a:rPr>
            </a:br>
            <a:br>
              <a:rPr lang="en-GB" sz="1800" dirty="0">
                <a:latin typeface="Arial"/>
                <a:cs typeface="Arial"/>
              </a:rPr>
            </a:br>
            <a:br>
              <a:rPr lang="en-GB" sz="1800" dirty="0">
                <a:latin typeface="Arial"/>
                <a:cs typeface="Arial"/>
              </a:rPr>
            </a:br>
            <a:r>
              <a:rPr lang="en-GB" sz="1800" dirty="0">
                <a:latin typeface="Arial"/>
                <a:cs typeface="Arial"/>
              </a:rPr>
              <a:t> - Funds demanding more </a:t>
            </a:r>
            <a:r>
              <a:rPr lang="en-GB" sz="1800" b="1" dirty="0">
                <a:latin typeface="Arial"/>
                <a:cs typeface="Arial"/>
              </a:rPr>
              <a:t>granular insights</a:t>
            </a:r>
            <a:r>
              <a:rPr lang="en-GB" sz="1800" dirty="0">
                <a:latin typeface="Arial"/>
                <a:cs typeface="Arial"/>
              </a:rPr>
              <a:t> (claims and membership)</a:t>
            </a:r>
          </a:p>
        </p:txBody>
      </p:sp>
    </p:spTree>
    <p:extLst>
      <p:ext uri="{BB962C8B-B14F-4D97-AF65-F5344CB8AC3E}">
        <p14:creationId xmlns:p14="http://schemas.microsoft.com/office/powerpoint/2010/main" val="1634728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45886-E801-2348-BFAC-6B87E98950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388F33-4822-6DE5-4205-5BB33675C8F9}"/>
              </a:ext>
            </a:extLst>
          </p:cNvPr>
          <p:cNvSpPr>
            <a:spLocks noGrp="1"/>
          </p:cNvSpPr>
          <p:nvPr>
            <p:ph type="body" idx="16"/>
          </p:nvPr>
        </p:nvSpPr>
        <p:spPr/>
        <p:txBody>
          <a:bodyPr/>
          <a:lstStyle/>
          <a:p>
            <a:r>
              <a:rPr lang="en-AU" dirty="0" err="1"/>
              <a:t>Muncih</a:t>
            </a:r>
            <a:r>
              <a:rPr lang="en-AU" dirty="0"/>
              <a:t> Re</a:t>
            </a:r>
          </a:p>
        </p:txBody>
      </p:sp>
      <p:sp>
        <p:nvSpPr>
          <p:cNvPr id="3" name="Content Placeholder 2">
            <a:extLst>
              <a:ext uri="{FF2B5EF4-FFF2-40B4-BE49-F238E27FC236}">
                <a16:creationId xmlns:a16="http://schemas.microsoft.com/office/drawing/2014/main" id="{1AFFC868-7D8E-4996-90A6-5E6ED532EB9F}"/>
              </a:ext>
            </a:extLst>
          </p:cNvPr>
          <p:cNvSpPr>
            <a:spLocks noGrp="1"/>
          </p:cNvSpPr>
          <p:nvPr>
            <p:ph idx="1"/>
          </p:nvPr>
        </p:nvSpPr>
        <p:spPr>
          <a:xfrm>
            <a:off x="620723" y="1633046"/>
            <a:ext cx="10312319" cy="4998731"/>
          </a:xfrm>
        </p:spPr>
        <p:txBody>
          <a:bodyPr>
            <a:normAutofit/>
          </a:bodyPr>
          <a:lstStyle/>
          <a:p>
            <a:pPr>
              <a:buFontTx/>
              <a:buChar char="-"/>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pPr marL="0" indent="0">
              <a:buNone/>
            </a:pPr>
            <a:endParaRPr lang="en-AU" dirty="0">
              <a:highlight>
                <a:srgbClr val="FFFF00"/>
              </a:highlight>
              <a:latin typeface="Arial" panose="020B0604020202020204" pitchFamily="34" charset="0"/>
              <a:cs typeface="Arial" panose="020B0604020202020204" pitchFamily="34" charset="0"/>
            </a:endParaRPr>
          </a:p>
          <a:p>
            <a:pPr marL="0" indent="0">
              <a:buNone/>
            </a:pPr>
            <a:endParaRPr lang="en-AU" b="1" dirty="0">
              <a:highlight>
                <a:srgbClr val="FFFF00"/>
              </a:highlight>
              <a:latin typeface="Arial" panose="020B0604020202020204" pitchFamily="34" charset="0"/>
              <a:cs typeface="Arial" panose="020B0604020202020204" pitchFamily="34" charset="0"/>
            </a:endParaRPr>
          </a:p>
          <a:p>
            <a:pPr marL="0" indent="0">
              <a:buNone/>
            </a:pPr>
            <a:endParaRPr lang="en-AU"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8F9F0D58-290C-4231-8F11-C641AF0EAD4A}"/>
              </a:ext>
            </a:extLst>
          </p:cNvPr>
          <p:cNvSpPr>
            <a:spLocks noGrp="1"/>
          </p:cNvSpPr>
          <p:nvPr>
            <p:ph type="title"/>
          </p:nvPr>
        </p:nvSpPr>
        <p:spPr>
          <a:xfrm>
            <a:off x="367132" y="360000"/>
            <a:ext cx="10580287" cy="960664"/>
          </a:xfrm>
        </p:spPr>
        <p:txBody>
          <a:bodyPr vert="horz" lIns="0" tIns="0" rIns="0" bIns="0" rtlCol="0" anchor="t" anchorCtr="0">
            <a:noAutofit/>
          </a:bodyPr>
          <a:lstStyle/>
          <a:p>
            <a:r>
              <a:rPr lang="en-AU" sz="2600" b="1">
                <a:latin typeface="Arial"/>
                <a:cs typeface="Arial"/>
              </a:rPr>
              <a:t>Biometric approach potentially deals with landscape change well with </a:t>
            </a:r>
            <a:r>
              <a:rPr lang="en-AU" sz="2600" b="1">
                <a:solidFill>
                  <a:srgbClr val="3C69FF"/>
                </a:solidFill>
                <a:latin typeface="Arial"/>
                <a:cs typeface="Arial"/>
              </a:rPr>
              <a:t>less operational risk</a:t>
            </a:r>
            <a:r>
              <a:rPr lang="en-AU" sz="2600" b="1">
                <a:latin typeface="Arial"/>
                <a:cs typeface="Arial"/>
              </a:rPr>
              <a:t> and offering more </a:t>
            </a:r>
            <a:r>
              <a:rPr lang="en-AU" sz="2600" b="1">
                <a:solidFill>
                  <a:srgbClr val="3C69FF"/>
                </a:solidFill>
                <a:latin typeface="Arial"/>
                <a:cs typeface="Arial"/>
              </a:rPr>
              <a:t>granular insights</a:t>
            </a:r>
            <a:endParaRPr lang="en-US" sz="2600"/>
          </a:p>
        </p:txBody>
      </p:sp>
      <p:pic>
        <p:nvPicPr>
          <p:cNvPr id="6" name="Picture 5" descr="A logo with blue text&#10;&#10;Description automatically generated">
            <a:extLst>
              <a:ext uri="{FF2B5EF4-FFF2-40B4-BE49-F238E27FC236}">
                <a16:creationId xmlns:a16="http://schemas.microsoft.com/office/drawing/2014/main" id="{5297F2DB-CD5F-786D-8D27-388BA0601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148" y="6216583"/>
            <a:ext cx="675000" cy="540000"/>
          </a:xfrm>
          <a:prstGeom prst="rect">
            <a:avLst/>
          </a:prstGeom>
        </p:spPr>
      </p:pic>
      <p:cxnSp>
        <p:nvCxnSpPr>
          <p:cNvPr id="7" name="Straight Connector 6">
            <a:extLst>
              <a:ext uri="{FF2B5EF4-FFF2-40B4-BE49-F238E27FC236}">
                <a16:creationId xmlns:a16="http://schemas.microsoft.com/office/drawing/2014/main" id="{7DBA03CA-D9CE-B6CE-18B3-F0B8DC665C5E}"/>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59482AF6-771C-D894-C9E8-5151203B437A}"/>
              </a:ext>
            </a:extLst>
          </p:cNvPr>
          <p:cNvGraphicFramePr>
            <a:graphicFrameLocks noGrp="1"/>
          </p:cNvGraphicFramePr>
          <p:nvPr>
            <p:extLst>
              <p:ext uri="{D42A27DB-BD31-4B8C-83A1-F6EECF244321}">
                <p14:modId xmlns:p14="http://schemas.microsoft.com/office/powerpoint/2010/main" val="1193642780"/>
              </p:ext>
            </p:extLst>
          </p:nvPr>
        </p:nvGraphicFramePr>
        <p:xfrm>
          <a:off x="449168" y="1374029"/>
          <a:ext cx="10812302" cy="4527678"/>
        </p:xfrm>
        <a:graphic>
          <a:graphicData uri="http://schemas.openxmlformats.org/drawingml/2006/table">
            <a:tbl>
              <a:tblPr firstRow="1" bandRow="1">
                <a:tableStyleId>{69C7853C-536D-4A76-A0AE-DD22124D55A5}</a:tableStyleId>
              </a:tblPr>
              <a:tblGrid>
                <a:gridCol w="1737359">
                  <a:extLst>
                    <a:ext uri="{9D8B030D-6E8A-4147-A177-3AD203B41FA5}">
                      <a16:colId xmlns:a16="http://schemas.microsoft.com/office/drawing/2014/main" val="1871512783"/>
                    </a:ext>
                  </a:extLst>
                </a:gridCol>
                <a:gridCol w="9074943">
                  <a:extLst>
                    <a:ext uri="{9D8B030D-6E8A-4147-A177-3AD203B41FA5}">
                      <a16:colId xmlns:a16="http://schemas.microsoft.com/office/drawing/2014/main" val="3273534052"/>
                    </a:ext>
                  </a:extLst>
                </a:gridCol>
              </a:tblGrid>
              <a:tr h="1143000">
                <a:tc>
                  <a:txBody>
                    <a:bodyPr/>
                    <a:lstStyle/>
                    <a:p>
                      <a:r>
                        <a:rPr lang="en-AU" sz="1800" dirty="0">
                          <a:solidFill>
                            <a:schemeClr val="bg1"/>
                          </a:solidFill>
                        </a:rPr>
                        <a:t>Biometric approach (vs LR approach)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AU" sz="1800" dirty="0">
                          <a:solidFill>
                            <a:schemeClr val="bg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82421373"/>
                  </a:ext>
                </a:extLst>
              </a:tr>
              <a:tr h="544285">
                <a:tc rowSpan="4">
                  <a:txBody>
                    <a:bodyPr/>
                    <a:lstStyle/>
                    <a:p>
                      <a:r>
                        <a:rPr lang="en-AU" sz="1800" b="1" dirty="0">
                          <a:solidFill>
                            <a:schemeClr val="tx1"/>
                          </a:solidFill>
                        </a:rPr>
                        <a:t>Pros </a:t>
                      </a:r>
                    </a:p>
                    <a:p>
                      <a:pPr lvl="0">
                        <a:buNone/>
                      </a:pPr>
                      <a:endParaRPr lang="en-AU"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800">
                          <a:solidFill>
                            <a:schemeClr val="tx1"/>
                          </a:solidFill>
                        </a:rPr>
                        <a:t>No rescaling:  efficiency + lower operational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2064462"/>
                  </a:ext>
                </a:extLst>
              </a:tr>
              <a:tr h="544285">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800" dirty="0">
                          <a:solidFill>
                            <a:schemeClr val="tx1"/>
                          </a:solidFill>
                        </a:rPr>
                        <a:t>Provide insights to claim drivers and membership exposure separately, at a granular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1322131"/>
                  </a:ext>
                </a:extLst>
              </a:tr>
              <a:tr h="507999">
                <a:tc vMerge="1">
                  <a:txBody>
                    <a:bodyPr/>
                    <a:lstStyle/>
                    <a:p>
                      <a:endParaRPr lang="en-GB"/>
                    </a:p>
                  </a:txBody>
                  <a:tcPr/>
                </a:tc>
                <a:tc>
                  <a:txBody>
                    <a:bodyPr/>
                    <a:lstStyle/>
                    <a:p>
                      <a:pPr lvl="0">
                        <a:buNone/>
                      </a:pPr>
                      <a:r>
                        <a:rPr lang="en-AU" sz="1800" dirty="0">
                          <a:solidFill>
                            <a:schemeClr val="tx1"/>
                          </a:solidFill>
                        </a:rPr>
                        <a:t>Provide insights into volatility – at both </a:t>
                      </a:r>
                      <a:r>
                        <a:rPr lang="en-AU" sz="1800">
                          <a:solidFill>
                            <a:schemeClr val="tx1"/>
                          </a:solidFill>
                        </a:rPr>
                        <a:t>portfolio</a:t>
                      </a:r>
                      <a:r>
                        <a:rPr lang="en-AU" sz="1800" dirty="0">
                          <a:solidFill>
                            <a:schemeClr val="tx1"/>
                          </a:solidFill>
                        </a:rPr>
                        <a:t> and cohort level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658760689"/>
                  </a:ext>
                </a:extLst>
              </a:tr>
              <a:tr h="544285">
                <a:tc vMerge="1">
                  <a:txBody>
                    <a:bodyPr/>
                    <a:lstStyle/>
                    <a:p>
                      <a:endParaRPr lang="en-AU"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800">
                          <a:solidFill>
                            <a:schemeClr val="tx1"/>
                          </a:solidFill>
                        </a:rPr>
                        <a:t>Flexible for stress testing, back-testing and benchmarking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4217227"/>
                  </a:ext>
                </a:extLst>
              </a:tr>
              <a:tr h="507999">
                <a:tc>
                  <a:txBody>
                    <a:bodyPr/>
                    <a:lstStyle/>
                    <a:p>
                      <a:r>
                        <a:rPr lang="en-AU" sz="1800" b="1" dirty="0">
                          <a:solidFill>
                            <a:schemeClr val="tx1"/>
                          </a:solidFill>
                        </a:rPr>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800" dirty="0">
                          <a:solidFill>
                            <a:schemeClr val="tx1"/>
                          </a:solidFill>
                        </a:rPr>
                        <a:t>Potential initial system/development investment + change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4070123"/>
                  </a:ext>
                </a:extLst>
              </a:tr>
              <a:tr h="735825">
                <a:tc>
                  <a:txBody>
                    <a:bodyPr/>
                    <a:lstStyle/>
                    <a:p>
                      <a:r>
                        <a:rPr lang="en-AU" sz="1800" b="1" dirty="0">
                          <a:solidFill>
                            <a:schemeClr val="tx1"/>
                          </a:solidFill>
                        </a:rPr>
                        <a:t>Common 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800" dirty="0">
                          <a:solidFill>
                            <a:schemeClr val="tx1"/>
                          </a:solidFill>
                        </a:rPr>
                        <a:t>Reserving challenges remains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7953762"/>
                  </a:ext>
                </a:extLst>
              </a:tr>
            </a:tbl>
          </a:graphicData>
        </a:graphic>
      </p:graphicFrame>
    </p:spTree>
    <p:extLst>
      <p:ext uri="{BB962C8B-B14F-4D97-AF65-F5344CB8AC3E}">
        <p14:creationId xmlns:p14="http://schemas.microsoft.com/office/powerpoint/2010/main" val="140823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63EF3-BF08-78BA-FBC9-738B0C4753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EF5B04-82E2-88D7-A70C-DCE828DD6E5F}"/>
              </a:ext>
            </a:extLst>
          </p:cNvPr>
          <p:cNvSpPr>
            <a:spLocks noGrp="1"/>
          </p:cNvSpPr>
          <p:nvPr>
            <p:ph idx="1"/>
          </p:nvPr>
        </p:nvSpPr>
        <p:spPr>
          <a:xfrm>
            <a:off x="323852" y="1275302"/>
            <a:ext cx="11414125" cy="1991774"/>
          </a:xfrm>
        </p:spPr>
        <p:txBody>
          <a:bodyPr/>
          <a:lstStyle/>
          <a:p>
            <a:pPr lvl="2"/>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7DF2F03-68C7-C571-3B1B-64553F124061}"/>
              </a:ext>
            </a:extLst>
          </p:cNvPr>
          <p:cNvSpPr>
            <a:spLocks noGrp="1"/>
          </p:cNvSpPr>
          <p:nvPr>
            <p:ph type="title"/>
          </p:nvPr>
        </p:nvSpPr>
        <p:spPr>
          <a:xfrm>
            <a:off x="612488" y="252412"/>
            <a:ext cx="11549053" cy="720000"/>
          </a:xfrm>
        </p:spPr>
        <p:txBody>
          <a:bodyPr>
            <a:normAutofit/>
          </a:bodyPr>
          <a:lstStyle/>
          <a:p>
            <a:r>
              <a:rPr lang="en-AU" sz="3000" b="1" dirty="0">
                <a:latin typeface="Arial"/>
                <a:cs typeface="Arial"/>
              </a:rPr>
              <a:t>Biometric approach </a:t>
            </a:r>
            <a:r>
              <a:rPr lang="en-AU" sz="2800" b="1" dirty="0">
                <a:latin typeface="Arial"/>
                <a:cs typeface="Arial"/>
              </a:rPr>
              <a:t>provides</a:t>
            </a:r>
            <a:r>
              <a:rPr lang="en-AU" sz="3000" b="1">
                <a:latin typeface="Arial"/>
                <a:cs typeface="Arial"/>
              </a:rPr>
              <a:t> more granular insights </a:t>
            </a:r>
            <a:endParaRPr lang="en-US"/>
          </a:p>
        </p:txBody>
      </p:sp>
      <p:pic>
        <p:nvPicPr>
          <p:cNvPr id="9" name="Incidence video">
            <a:hlinkClick r:id="" action="ppaction://media"/>
            <a:extLst>
              <a:ext uri="{FF2B5EF4-FFF2-40B4-BE49-F238E27FC236}">
                <a16:creationId xmlns:a16="http://schemas.microsoft.com/office/drawing/2014/main" id="{269F7020-37A3-AD24-DFCB-7E37F7B099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218" y="753219"/>
            <a:ext cx="10643961" cy="5347329"/>
          </a:xfrm>
          <a:prstGeom prst="rect">
            <a:avLst/>
          </a:prstGeom>
        </p:spPr>
      </p:pic>
      <p:pic>
        <p:nvPicPr>
          <p:cNvPr id="6" name="Picture 5" descr="A logo with blue text&#10;&#10;Description automatically generated">
            <a:extLst>
              <a:ext uri="{FF2B5EF4-FFF2-40B4-BE49-F238E27FC236}">
                <a16:creationId xmlns:a16="http://schemas.microsoft.com/office/drawing/2014/main" id="{8164CF5D-C3EB-8DB5-2D1D-63B4871CF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148" y="6216583"/>
            <a:ext cx="675000" cy="540000"/>
          </a:xfrm>
          <a:prstGeom prst="rect">
            <a:avLst/>
          </a:prstGeom>
        </p:spPr>
      </p:pic>
      <p:cxnSp>
        <p:nvCxnSpPr>
          <p:cNvPr id="7" name="Straight Connector 6">
            <a:extLst>
              <a:ext uri="{FF2B5EF4-FFF2-40B4-BE49-F238E27FC236}">
                <a16:creationId xmlns:a16="http://schemas.microsoft.com/office/drawing/2014/main" id="{1CE4BDE6-24E3-9FF7-BAFC-AF40F5CD72D6}"/>
              </a:ext>
            </a:extLst>
          </p:cNvPr>
          <p:cNvCxnSpPr>
            <a:cxnSpLocks/>
          </p:cNvCxnSpPr>
          <p:nvPr/>
        </p:nvCxnSpPr>
        <p:spPr>
          <a:xfrm>
            <a:off x="1113367" y="6324583"/>
            <a:ext cx="0" cy="432000"/>
          </a:xfrm>
          <a:prstGeom prst="line">
            <a:avLst/>
          </a:prstGeom>
          <a:ln>
            <a:solidFill>
              <a:srgbClr val="6D76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29</Value>
      <Value>24</Value>
      <Value>40</Value>
      <Value>21</Value>
      <Value>38</Value>
      <Value>97</Value>
    </TaxCatchAll>
    <Stop_x0020_publishing xmlns="b9043e53-a078-4fe1-9a97-1dc890974721" xsi:nil="true"/>
    <Region xmlns="b9043e53-a078-4fe1-9a97-1dc890974721" xsi:nil="true"/>
    <No_x0020_Web_x0020_Index xmlns="b9043e53-a078-4fe1-9a97-1dc890974721">false</No_x0020_Web_x0020_Index>
    <Published xmlns="b9043e53-a078-4fe1-9a97-1dc890974721">false</Published>
    <Start_x0020_publishing xmlns="b9043e53-a078-4fe1-9a97-1dc890974721" xsi:nil="true"/>
    <na442cf9b07645d39bff0c316c917a88 xmlns="b9043e53-a078-4fe1-9a97-1dc890974721">
      <Terms xmlns="http://schemas.microsoft.com/office/infopath/2007/PartnerControls"/>
    </na442cf9b07645d39bff0c316c917a88>
    <Level xmlns="b9043e53-a078-4fe1-9a97-1dc890974721" xsi:nil="true"/>
    <Availability xmlns="b9043e53-a078-4fe1-9a97-1dc890974721" xsi:nil="true"/>
    <_ExtendedDescription xmlns="http://schemas.microsoft.com/sharepoint/v3">Group insurance pricing has evolved from what started as analysis of relatively small schemes, based on crude claims to premium analysis (“loss ratios”). As group insurance portfolios have grown hugely in size, some actuarial techniques have become more sophisticated, such as IBNR estimation techniques and rescaling forward premium estimates based for items such as PYS/PMIF regulatory change. But, as are actuaries, are we missing a trick by sticking to loss ratio techniques, and not taking a more biometric “incidence rate” approach in understanding claims costs, as is common in individual insurance? Plus, in addition to the base price, insurers and super funds have developed more complex “profit sharing mechanisms”, where it’s less transparent to understand the price being proposed and how it applies into the future. In our presentation, we will explore the pros and cons of loss ratio and biometric methods, with and without profit share, and put forward a position that as actuaries we need to challenge the status quo and make sure that our approach is fit for purpose in today’s environment.</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All Actuaries Summit</TermName>
          <TermId xmlns="http://schemas.microsoft.com/office/infopath/2007/PartnerControls">57ed7ee8-003a-406d-a47c-605a474390f3</TermId>
        </TermInfo>
      </Terms>
    </c245b723492e46feb8c242c474f81c06>
    <lbd57a3197f24a75a016012f8260598a xmlns="b9043e53-a078-4fe1-9a97-1dc890974721">
      <Terms xmlns="http://schemas.microsoft.com/office/infopath/2007/PartnerControls">
        <TermInfo xmlns="http://schemas.microsoft.com/office/infopath/2007/PartnerControls">
          <TermName xmlns="http://schemas.microsoft.com/office/infopath/2007/PartnerControls">Life Insurance</TermName>
          <TermId xmlns="http://schemas.microsoft.com/office/infopath/2007/PartnerControls">2f4b7b7b-e853-4c23-b89a-c367646d2d02</TermId>
        </TermInfo>
        <TermInfo xmlns="http://schemas.microsoft.com/office/infopath/2007/PartnerControls">
          <TermName xmlns="http://schemas.microsoft.com/office/infopath/2007/PartnerControls">Superannuation and Investments</TermName>
          <TermId xmlns="http://schemas.microsoft.com/office/infopath/2007/PartnerControls">c4023ceb-8694-42da-8304-ff16c412bbef</TermId>
        </TermInfo>
      </Term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3be3ddd6-2533-5f40-84ec-9078f0a3d9e8</CMS_x0020_Document_x0020_ID>
    <Created-Date xmlns="b9043e53-a078-4fe1-9a97-1dc890974721">2025-06-12T14:00:00+00:00</Created-Date>
    <wic_System_Copyright xmlns="http://schemas.microsoft.com/sharepoint/v3/fields" xsi:nil="true"/>
    <new-release-expiry xmlns="b9043e53-a078-4fe1-9a97-1dc890974721" xsi:nil="true"/>
    <_dlc_DocId xmlns="7c09f450-3099-4ab0-9797-308ed8a26daf">CE6YYQN64SX3-786882053-16284</_dlc_DocId>
    <_dlc_DocIdUrl xmlns="7c09f450-3099-4ab0-9797-308ed8a26daf">
      <Url>https://actuaries.sharepoint.com/sites/DMS/_layouts/15/DocIdRedir.aspx?ID=CE6YYQN64SX3-786882053-16284</Url>
      <Description>CE6YYQN64SX3-786882053-16284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5" ma:contentTypeDescription="" ma:contentTypeScope="" ma:versionID="8c1134c8d9aea38da993f15c9e4c14b1">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targetNamespace="http://schemas.microsoft.com/office/2006/metadata/properties" ma:root="true" ma:fieldsID="339d4051a3428176d9d511de67f9022f" ns1:_="" ns2:_="" ns3:_="" ns4:_="">
    <xsd:import namespace="http://schemas.microsoft.com/sharepoint/v3"/>
    <xsd:import namespace="b9043e53-a078-4fe1-9a97-1dc890974721"/>
    <xsd:import namespace="http://schemas.microsoft.com/sharepoint/v3/fields"/>
    <xsd:import namespace="7c09f450-3099-4ab0-9797-308ed8a26daf"/>
    <xsd:element name="properties">
      <xsd:complexType>
        <xsd:sequence>
          <xsd:element name="documentManagement">
            <xsd:complexType>
              <xsd:all>
                <xsd:element ref="ns1:_ExtendedDescription" minOccurs="0"/>
                <xsd:element ref="ns2:Source_x0020_Document_x0020_ID" minOccurs="0"/>
                <xsd:element ref="ns2:CMS_x0020_Document_x0020_ID" minOccurs="0"/>
                <xsd:element ref="ns2:Published" minOccurs="0"/>
                <xsd:element ref="ns2:Start_x0020_publishing" minOccurs="0"/>
                <xsd:element ref="ns2:Stop_x0020_publishing" minOccurs="0"/>
                <xsd:element ref="ns2:Created-Date" minOccurs="0"/>
                <xsd:element ref="ns3:wic_System_Copyright" minOccurs="0"/>
                <xsd:element ref="ns2:CPD" minOccurs="0"/>
                <xsd:element ref="ns2:Level" minOccurs="0"/>
                <xsd:element ref="ns2:Age_x0020_Group" minOccurs="0"/>
                <xsd:element ref="ns2:Availability" minOccurs="0"/>
                <xsd:element ref="ns2:External-link" minOccurs="0"/>
                <xsd:element ref="ns2:Membership"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No_x0020_Web_x0020_Index"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Source_x0020_Document_x0020_ID" ma:index="3" nillable="true" ma:displayName="Source Document ID" ma:description="ID of the document in the Team Sites" ma:internalName="Source_x0020_Document_x0020_ID" ma:readOnly="false">
      <xsd:simpleType>
        <xsd:restriction base="dms:Text">
          <xsd:maxLength value="255"/>
        </xsd:restriction>
      </xsd:simpleType>
    </xsd:element>
    <xsd:element name="CMS_x0020_Document_x0020_ID" ma:index="4" nillable="true" ma:displayName="CMS Document ID" ma:description="ID of the document in CMS" ma:internalName="CMS_x0020_Document_x0020_ID" ma:readOnly="false">
      <xsd:simpleType>
        <xsd:restriction base="dms:Text">
          <xsd:maxLength value="255"/>
        </xsd:restriction>
      </xsd:simpleType>
    </xsd:element>
    <xsd:element name="Published" ma:index="5" nillable="true" ma:displayName="Published" ma:default="0" ma:hidden="true" ma:internalName="Published" ma:readOnly="false">
      <xsd:simpleType>
        <xsd:restriction base="dms:Boolean"/>
      </xsd:simpleType>
    </xsd:element>
    <xsd:element name="Start_x0020_publishing" ma:index="6" nillable="true" ma:displayName="Start publishing" ma:format="DateOnly" ma:hidden="true" ma:internalName="Start_x0020_publishing" ma:readOnly="false">
      <xsd:simpleType>
        <xsd:restriction base="dms:DateTime"/>
      </xsd:simpleType>
    </xsd:element>
    <xsd:element name="Stop_x0020_publishing" ma:index="7" nillable="true" ma:displayName="Stop publishing" ma:format="DateOnly" ma:hidden="true" ma:internalName="Stop_x0020_publishing" ma:readOnly="false">
      <xsd:simpleType>
        <xsd:restriction base="dms:DateTime"/>
      </xsd:simpleType>
    </xsd:element>
    <xsd:element name="Created-Date" ma:index="8" nillable="true" ma:displayName="Created-Date" ma:format="DateOnly" ma:internalName="Created_x002d_Date" ma:readOnly="false">
      <xsd:simpleType>
        <xsd:restriction base="dms:DateTime"/>
      </xsd:simpleType>
    </xsd:element>
    <xsd:element name="CPD" ma:index="11" nillable="true" ma:displayName="CPD" ma:decimals="2" ma:internalName="CPD" ma:readOnly="false">
      <xsd:simpleType>
        <xsd:restriction base="dms:Number"/>
      </xsd:simpleType>
    </xsd:element>
    <xsd:element name="Level" ma:index="12"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External-link" ma:index="21" nillable="true" ma:displayName="External-link" ma:internalName="External_x002d_link" ma:readOnly="false">
      <xsd:simpleType>
        <xsd:restriction base="dms:Text">
          <xsd:maxLength value="255"/>
        </xsd:restriction>
      </xsd:simpleType>
    </xsd:element>
    <xsd:element name="Membership" ma:index="22" nillable="true" ma:displayName="Membership" ma:internalName="Membership"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No_x0020_Web_x0020_Index" ma:index="40" nillable="true" ma:displayName="No Web Index" ma:default="0" ma:internalName="No_x0020_Web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0"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 ma:index="41" nillable="true" ma:displayName="Document ID Value" ma:description="The value of the document ID assigned to this item." ma:indexed="true" ma:internalName="_dlc_DocId" ma:readOnly="true">
      <xsd:simpleType>
        <xsd:restriction base="dms:Text"/>
      </xsd:simpleType>
    </xsd:element>
    <xsd:element name="_dlc_DocIdUrl" ma:index="4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3A7F36D-13F6-4DF0-A1FA-99BF5BE8352E}">
  <ds:schemaRefs>
    <ds:schemaRef ds:uri="http://schemas.microsoft.com/office/2006/metadata/properties"/>
    <ds:schemaRef ds:uri="http://schemas.microsoft.com/office/infopath/2007/PartnerControls"/>
    <ds:schemaRef ds:uri="5fb66992-734b-4aff-a197-478e72cbcc6e"/>
    <ds:schemaRef ds:uri="ae420036-3ea8-428d-a088-a73cb9493f2c"/>
    <ds:schemaRef ds:uri="3138fe39-45e2-4243-b4f0-a56ce41f1c6e"/>
    <ds:schemaRef ds:uri="7e948e1f-1c1f-44ca-b8c3-272baaf9988d"/>
    <ds:schemaRef ds:uri="a3df5623-0eba-419e-8311-e671f75da174"/>
    <ds:schemaRef ds:uri="77a827f4-35de-449e-a2b8-98332a34b6ec"/>
  </ds:schemaRefs>
</ds:datastoreItem>
</file>

<file path=customXml/itemProps2.xml><?xml version="1.0" encoding="utf-8"?>
<ds:datastoreItem xmlns:ds="http://schemas.openxmlformats.org/officeDocument/2006/customXml" ds:itemID="{E2AE9113-23FE-4353-8496-0136387CB0FA}"/>
</file>

<file path=customXml/itemProps3.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4.xml><?xml version="1.0" encoding="utf-8"?>
<ds:datastoreItem xmlns:ds="http://schemas.openxmlformats.org/officeDocument/2006/customXml" ds:itemID="{05BC91D2-85C2-409A-B6AA-EFE2619D536A}"/>
</file>

<file path=customXml/itemProps5.xml><?xml version="1.0" encoding="utf-8"?>
<ds:datastoreItem xmlns:ds="http://schemas.openxmlformats.org/officeDocument/2006/customXml" ds:itemID="{FEBD1CDF-C145-4C35-AA0F-BB60DA08CE14}"/>
</file>

<file path=docProps/app.xml><?xml version="1.0" encoding="utf-8"?>
<Properties xmlns="http://schemas.openxmlformats.org/officeDocument/2006/extended-properties" xmlns:vt="http://schemas.openxmlformats.org/officeDocument/2006/docPropsVTypes">
  <TotalTime>455</TotalTime>
  <Words>3038</Words>
  <Application>Microsoft Office PowerPoint</Application>
  <PresentationFormat>Widescreen</PresentationFormat>
  <Paragraphs>255</Paragraphs>
  <Slides>21</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ABC Oracle</vt:lpstr>
      <vt:lpstr>ABC Oracle Medium</vt:lpstr>
      <vt:lpstr>Arial</vt:lpstr>
      <vt:lpstr>Bariol</vt:lpstr>
      <vt:lpstr>Calibri</vt:lpstr>
      <vt:lpstr>Cambria Math</vt:lpstr>
      <vt:lpstr>Segoe UI</vt:lpstr>
      <vt:lpstr>Office Theme</vt:lpstr>
      <vt:lpstr>Are Actuarial Group Pricing Methods still fit for purpose</vt:lpstr>
      <vt:lpstr>The Actuaries Institute acknowledges the traditional custodians of the lands and waters where we live and work, travel, and trade.  We pay our respect to the members of those communities, Elders past and present, and recognise and celebrate their continuing custodianship and culture.</vt:lpstr>
      <vt:lpstr>Contents</vt:lpstr>
      <vt:lpstr>Introduction </vt:lpstr>
      <vt:lpstr>Biometric Method</vt:lpstr>
      <vt:lpstr>Two approaches: Loss Ratio approach relies rescaling                                Biometric approach looks directly at claim incidence</vt:lpstr>
      <vt:lpstr> Landscape has changed significantly (and will continue to change)    Where,   - Membership data could be more accurate making Biometric approach possible     - Funds demanding more granular insights (claims and membership)</vt:lpstr>
      <vt:lpstr>Biometric approach potentially deals with landscape change well with less operational risk and offering more granular insights</vt:lpstr>
      <vt:lpstr>Biometric approach provides more granular insights </vt:lpstr>
      <vt:lpstr>Biometric approach provides more granular insights</vt:lpstr>
      <vt:lpstr>Biometric Method – Framework</vt:lpstr>
      <vt:lpstr>PowerPoint Presentation</vt:lpstr>
      <vt:lpstr>Experience Sharing Mechanisms</vt:lpstr>
      <vt:lpstr>History of Experience Sharing contract structures</vt:lpstr>
      <vt:lpstr>How are they disclosed to Members? </vt:lpstr>
      <vt:lpstr>Not all ESMs are Created Equal</vt:lpstr>
      <vt:lpstr>Other considerations for ESM structures </vt:lpstr>
      <vt:lpstr>Key messages for ESM structures </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2025: Are our Actuarial Group Pricing Methods still fit for Purpose?</dc:title>
  <dc:creator>Kirsty Hogan, Mary Liao and Damian Thornley</dc:creator>
  <cp:lastModifiedBy>Damian Thornley</cp:lastModifiedBy>
  <cp:revision>1442</cp:revision>
  <dcterms:created xsi:type="dcterms:W3CDTF">2023-05-24T00:01:03Z</dcterms:created>
  <dcterms:modified xsi:type="dcterms:W3CDTF">2025-06-05T07:04:44Z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MSIP_Label_c6dace53-bb26-49c1-b263-21baa9bbd689_Enabled">
    <vt:lpwstr>true</vt:lpwstr>
  </property>
  <property fmtid="{D5CDD505-2E9C-101B-9397-08002B2CF9AE}" pid="5" name="MSIP_Label_c6dace53-bb26-49c1-b263-21baa9bbd689_SetDate">
    <vt:lpwstr>2025-06-04T00:20:54Z</vt:lpwstr>
  </property>
  <property fmtid="{D5CDD505-2E9C-101B-9397-08002B2CF9AE}" pid="6" name="MSIP_Label_c6dace53-bb26-49c1-b263-21baa9bbd689_Method">
    <vt:lpwstr>Privileged</vt:lpwstr>
  </property>
  <property fmtid="{D5CDD505-2E9C-101B-9397-08002B2CF9AE}" pid="7" name="MSIP_Label_c6dace53-bb26-49c1-b263-21baa9bbd689_Name">
    <vt:lpwstr>c6dace53-bb26-49c1-b263-21baa9bbd689</vt:lpwstr>
  </property>
  <property fmtid="{D5CDD505-2E9C-101B-9397-08002B2CF9AE}" pid="8" name="MSIP_Label_c6dace53-bb26-49c1-b263-21baa9bbd689_SiteId">
    <vt:lpwstr>582259a1-dcaa-4cca-b1cf-e60d3f045ecd</vt:lpwstr>
  </property>
  <property fmtid="{D5CDD505-2E9C-101B-9397-08002B2CF9AE}" pid="9" name="MSIP_Label_c6dace53-bb26-49c1-b263-21baa9bbd689_ActionId">
    <vt:lpwstr>91ccd25e-e6ff-4c45-ae5b-a533d6c1dd8e</vt:lpwstr>
  </property>
  <property fmtid="{D5CDD505-2E9C-101B-9397-08002B2CF9AE}" pid="10" name="MSIP_Label_c6dace53-bb26-49c1-b263-21baa9bbd689_ContentBits">
    <vt:lpwstr>0</vt:lpwstr>
  </property>
  <property fmtid="{D5CDD505-2E9C-101B-9397-08002B2CF9AE}" pid="11" name="MSIP_Label_c6dace53-bb26-49c1-b263-21baa9bbd689_Tag">
    <vt:lpwstr>10, 0, 1, 1</vt:lpwstr>
  </property>
  <property fmtid="{D5CDD505-2E9C-101B-9397-08002B2CF9AE}" pid="12" name="_dlc_DocIdItemGuid">
    <vt:lpwstr>42eacee8-9148-433a-8cc5-13ccab06a279</vt:lpwstr>
  </property>
  <property fmtid="{D5CDD505-2E9C-101B-9397-08002B2CF9AE}" pid="13" name="Prototype_Education_Programs">
    <vt:lpwstr/>
  </property>
  <property fmtid="{D5CDD505-2E9C-101B-9397-08002B2CF9AE}" pid="14" name="Prototype_CPD_Activity_Format">
    <vt:lpwstr>33;#Presentation Slides|d40094d7-41bb-4670-ae67-14554674b2a3</vt:lpwstr>
  </property>
  <property fmtid="{D5CDD505-2E9C-101B-9397-08002B2CF9AE}" pid="15" name="Prototype_Practice_Area">
    <vt:lpwstr>24;#Life Insurance|2f4b7b7b-e853-4c23-b89a-c367646d2d02;#21;#Superannuation and Investments|c4023ceb-8694-42da-8304-ff16c412bbef</vt:lpwstr>
  </property>
  <property fmtid="{D5CDD505-2E9C-101B-9397-08002B2CF9AE}" pid="16" name="Prototype_Content_Types">
    <vt:lpwstr>29;#Presentation slides|82514a72-d478-4557-818e-561b0f30fbaf</vt:lpwstr>
  </property>
  <property fmtid="{D5CDD505-2E9C-101B-9397-08002B2CF9AE}" pid="17" name="Prototype_Tags">
    <vt:lpwstr>40;#Past Event|81820cd3-45f0-44e5-97c3-ef5505ffe26e;#97;#All Actuaries Summit|57ed7ee8-003a-406d-a47c-605a474390f3</vt:lpwstr>
  </property>
  <property fmtid="{D5CDD505-2E9C-101B-9397-08002B2CF9AE}" pid="18" name="lcf76f155ced4ddcb4097134ff3c332f">
    <vt:lpwstr/>
  </property>
  <property fmtid="{D5CDD505-2E9C-101B-9397-08002B2CF9AE}" pid="19" name="Prototype_Event_Types">
    <vt:lpwstr>38;#Major Events|741f9fd0-c1f0-4e98-ad79-70afc16eedf5</vt:lpwstr>
  </property>
</Properties>
</file>