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7.xml" ContentType="application/vnd.openxmlformats-officedocument.presentationml.slideLayout+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78" r:id="rId5"/>
    <p:sldId id="258" r:id="rId6"/>
    <p:sldId id="316" r:id="rId7"/>
    <p:sldId id="313" r:id="rId8"/>
    <p:sldId id="303" r:id="rId9"/>
    <p:sldId id="300" r:id="rId10"/>
    <p:sldId id="299" r:id="rId11"/>
    <p:sldId id="315" r:id="rId12"/>
    <p:sldId id="325" r:id="rId13"/>
    <p:sldId id="326" r:id="rId14"/>
    <p:sldId id="304" r:id="rId15"/>
    <p:sldId id="317" r:id="rId16"/>
    <p:sldId id="314" r:id="rId17"/>
    <p:sldId id="318" r:id="rId18"/>
    <p:sldId id="311" r:id="rId19"/>
    <p:sldId id="320" r:id="rId20"/>
    <p:sldId id="321" r:id="rId21"/>
    <p:sldId id="327" r:id="rId22"/>
    <p:sldId id="263" r:id="rId23"/>
    <p:sldId id="27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85B7"/>
    <a:srgbClr val="7975C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1" autoAdjust="0"/>
    <p:restoredTop sz="86814" autoAdjust="0"/>
  </p:normalViewPr>
  <p:slideViewPr>
    <p:cSldViewPr snapToGrid="0">
      <p:cViewPr varScale="1">
        <p:scale>
          <a:sx n="95" d="100"/>
          <a:sy n="95" d="100"/>
        </p:scale>
        <p:origin x="69"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ustomXml" Target="../customXml/item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openxmlformats.org/officeDocument/2006/relationships/customXml" Target="../customXml/item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mana\Desktop\Actuaries%20Summit%20-%20presentation\Graphs_for%20presen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mana\Desktop\Actuaries%20Summit%20-%20presentation\Graphs_for%20presentatio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GB"/>
              <a:t>Participation rates by Sex, 15-64 year olds</a:t>
            </a:r>
          </a:p>
        </c:rich>
      </c:tx>
      <c:layout>
        <c:manualLayout>
          <c:xMode val="edge"/>
          <c:yMode val="edge"/>
          <c:x val="0.24141416516621428"/>
          <c:y val="1.7325537296288517E-2"/>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229966747974522E-2"/>
          <c:y val="0.13586507723844685"/>
          <c:w val="0.88190332017805828"/>
          <c:h val="0.56087492888540091"/>
        </c:manualLayout>
      </c:layout>
      <c:lineChart>
        <c:grouping val="standard"/>
        <c:varyColors val="0"/>
        <c:ser>
          <c:idx val="0"/>
          <c:order val="0"/>
          <c:tx>
            <c:strRef>
              <c:f>'Participation rates by gender'!$B$2</c:f>
              <c:strCache>
                <c:ptCount val="1"/>
                <c:pt idx="0">
                  <c:v>Males, Seasonally adjusted (%)</c:v>
                </c:pt>
              </c:strCache>
            </c:strRef>
          </c:tx>
          <c:spPr>
            <a:ln w="28575" cap="rnd">
              <a:solidFill>
                <a:schemeClr val="accent1"/>
              </a:solidFill>
              <a:round/>
            </a:ln>
            <a:effectLst/>
          </c:spPr>
          <c:marker>
            <c:symbol val="none"/>
          </c:marker>
          <c:cat>
            <c:numRef>
              <c:f>'Participation rates by gender'!$A$3:$A$567</c:f>
              <c:numCache>
                <c:formatCode>mmm\-yy</c:formatCode>
                <c:ptCount val="565"/>
                <c:pt idx="0">
                  <c:v>28522</c:v>
                </c:pt>
                <c:pt idx="1">
                  <c:v>28550</c:v>
                </c:pt>
                <c:pt idx="2">
                  <c:v>28581</c:v>
                </c:pt>
                <c:pt idx="3">
                  <c:v>28611</c:v>
                </c:pt>
                <c:pt idx="4">
                  <c:v>28642</c:v>
                </c:pt>
                <c:pt idx="5">
                  <c:v>28672</c:v>
                </c:pt>
                <c:pt idx="6">
                  <c:v>28703</c:v>
                </c:pt>
                <c:pt idx="7">
                  <c:v>28734</c:v>
                </c:pt>
                <c:pt idx="8">
                  <c:v>28764</c:v>
                </c:pt>
                <c:pt idx="9">
                  <c:v>28795</c:v>
                </c:pt>
                <c:pt idx="10">
                  <c:v>28825</c:v>
                </c:pt>
                <c:pt idx="11">
                  <c:v>28856</c:v>
                </c:pt>
                <c:pt idx="12">
                  <c:v>28887</c:v>
                </c:pt>
                <c:pt idx="13">
                  <c:v>28915</c:v>
                </c:pt>
                <c:pt idx="14">
                  <c:v>28946</c:v>
                </c:pt>
                <c:pt idx="15">
                  <c:v>28976</c:v>
                </c:pt>
                <c:pt idx="16">
                  <c:v>29007</c:v>
                </c:pt>
                <c:pt idx="17">
                  <c:v>29037</c:v>
                </c:pt>
                <c:pt idx="18">
                  <c:v>29068</c:v>
                </c:pt>
                <c:pt idx="19">
                  <c:v>29099</c:v>
                </c:pt>
                <c:pt idx="20">
                  <c:v>29129</c:v>
                </c:pt>
                <c:pt idx="21">
                  <c:v>29160</c:v>
                </c:pt>
                <c:pt idx="22">
                  <c:v>29190</c:v>
                </c:pt>
                <c:pt idx="23">
                  <c:v>29221</c:v>
                </c:pt>
                <c:pt idx="24">
                  <c:v>29252</c:v>
                </c:pt>
                <c:pt idx="25">
                  <c:v>29281</c:v>
                </c:pt>
                <c:pt idx="26">
                  <c:v>29312</c:v>
                </c:pt>
                <c:pt idx="27">
                  <c:v>29342</c:v>
                </c:pt>
                <c:pt idx="28">
                  <c:v>29373</c:v>
                </c:pt>
                <c:pt idx="29">
                  <c:v>29403</c:v>
                </c:pt>
                <c:pt idx="30">
                  <c:v>29434</c:v>
                </c:pt>
                <c:pt idx="31">
                  <c:v>29465</c:v>
                </c:pt>
                <c:pt idx="32">
                  <c:v>29495</c:v>
                </c:pt>
                <c:pt idx="33">
                  <c:v>29526</c:v>
                </c:pt>
                <c:pt idx="34">
                  <c:v>29556</c:v>
                </c:pt>
                <c:pt idx="35">
                  <c:v>29587</c:v>
                </c:pt>
                <c:pt idx="36">
                  <c:v>29618</c:v>
                </c:pt>
                <c:pt idx="37">
                  <c:v>29646</c:v>
                </c:pt>
                <c:pt idx="38">
                  <c:v>29677</c:v>
                </c:pt>
                <c:pt idx="39">
                  <c:v>29707</c:v>
                </c:pt>
                <c:pt idx="40">
                  <c:v>29738</c:v>
                </c:pt>
                <c:pt idx="41">
                  <c:v>29768</c:v>
                </c:pt>
                <c:pt idx="42">
                  <c:v>29799</c:v>
                </c:pt>
                <c:pt idx="43">
                  <c:v>29830</c:v>
                </c:pt>
                <c:pt idx="44">
                  <c:v>29860</c:v>
                </c:pt>
                <c:pt idx="45">
                  <c:v>29891</c:v>
                </c:pt>
                <c:pt idx="46">
                  <c:v>29921</c:v>
                </c:pt>
                <c:pt idx="47">
                  <c:v>29952</c:v>
                </c:pt>
                <c:pt idx="48">
                  <c:v>29983</c:v>
                </c:pt>
                <c:pt idx="49">
                  <c:v>30011</c:v>
                </c:pt>
                <c:pt idx="50">
                  <c:v>30042</c:v>
                </c:pt>
                <c:pt idx="51">
                  <c:v>30072</c:v>
                </c:pt>
                <c:pt idx="52">
                  <c:v>30103</c:v>
                </c:pt>
                <c:pt idx="53">
                  <c:v>30133</c:v>
                </c:pt>
                <c:pt idx="54">
                  <c:v>30164</c:v>
                </c:pt>
                <c:pt idx="55">
                  <c:v>30195</c:v>
                </c:pt>
                <c:pt idx="56">
                  <c:v>30225</c:v>
                </c:pt>
                <c:pt idx="57">
                  <c:v>30256</c:v>
                </c:pt>
                <c:pt idx="58">
                  <c:v>30286</c:v>
                </c:pt>
                <c:pt idx="59">
                  <c:v>30317</c:v>
                </c:pt>
                <c:pt idx="60">
                  <c:v>30348</c:v>
                </c:pt>
                <c:pt idx="61">
                  <c:v>30376</c:v>
                </c:pt>
                <c:pt idx="62">
                  <c:v>30407</c:v>
                </c:pt>
                <c:pt idx="63">
                  <c:v>30437</c:v>
                </c:pt>
                <c:pt idx="64">
                  <c:v>30468</c:v>
                </c:pt>
                <c:pt idx="65">
                  <c:v>30498</c:v>
                </c:pt>
                <c:pt idx="66">
                  <c:v>30529</c:v>
                </c:pt>
                <c:pt idx="67">
                  <c:v>30560</c:v>
                </c:pt>
                <c:pt idx="68">
                  <c:v>30590</c:v>
                </c:pt>
                <c:pt idx="69">
                  <c:v>30621</c:v>
                </c:pt>
                <c:pt idx="70">
                  <c:v>30651</c:v>
                </c:pt>
                <c:pt idx="71">
                  <c:v>30682</c:v>
                </c:pt>
                <c:pt idx="72">
                  <c:v>30713</c:v>
                </c:pt>
                <c:pt idx="73">
                  <c:v>30742</c:v>
                </c:pt>
                <c:pt idx="74">
                  <c:v>30773</c:v>
                </c:pt>
                <c:pt idx="75">
                  <c:v>30803</c:v>
                </c:pt>
                <c:pt idx="76">
                  <c:v>30834</c:v>
                </c:pt>
                <c:pt idx="77">
                  <c:v>30864</c:v>
                </c:pt>
                <c:pt idx="78">
                  <c:v>30895</c:v>
                </c:pt>
                <c:pt idx="79">
                  <c:v>30926</c:v>
                </c:pt>
                <c:pt idx="80">
                  <c:v>30956</c:v>
                </c:pt>
                <c:pt idx="81">
                  <c:v>30987</c:v>
                </c:pt>
                <c:pt idx="82">
                  <c:v>31017</c:v>
                </c:pt>
                <c:pt idx="83">
                  <c:v>31048</c:v>
                </c:pt>
                <c:pt idx="84">
                  <c:v>31079</c:v>
                </c:pt>
                <c:pt idx="85">
                  <c:v>31107</c:v>
                </c:pt>
                <c:pt idx="86">
                  <c:v>31138</c:v>
                </c:pt>
                <c:pt idx="87">
                  <c:v>31168</c:v>
                </c:pt>
                <c:pt idx="88">
                  <c:v>31199</c:v>
                </c:pt>
                <c:pt idx="89">
                  <c:v>31229</c:v>
                </c:pt>
                <c:pt idx="90">
                  <c:v>31260</c:v>
                </c:pt>
                <c:pt idx="91">
                  <c:v>31291</c:v>
                </c:pt>
                <c:pt idx="92">
                  <c:v>31321</c:v>
                </c:pt>
                <c:pt idx="93">
                  <c:v>31352</c:v>
                </c:pt>
                <c:pt idx="94">
                  <c:v>31382</c:v>
                </c:pt>
                <c:pt idx="95">
                  <c:v>31413</c:v>
                </c:pt>
                <c:pt idx="96">
                  <c:v>31444</c:v>
                </c:pt>
                <c:pt idx="97">
                  <c:v>31472</c:v>
                </c:pt>
                <c:pt idx="98">
                  <c:v>31503</c:v>
                </c:pt>
                <c:pt idx="99">
                  <c:v>31533</c:v>
                </c:pt>
                <c:pt idx="100">
                  <c:v>31564</c:v>
                </c:pt>
                <c:pt idx="101">
                  <c:v>31594</c:v>
                </c:pt>
                <c:pt idx="102">
                  <c:v>31625</c:v>
                </c:pt>
                <c:pt idx="103">
                  <c:v>31656</c:v>
                </c:pt>
                <c:pt idx="104">
                  <c:v>31686</c:v>
                </c:pt>
                <c:pt idx="105">
                  <c:v>31717</c:v>
                </c:pt>
                <c:pt idx="106">
                  <c:v>31747</c:v>
                </c:pt>
                <c:pt idx="107">
                  <c:v>31778</c:v>
                </c:pt>
                <c:pt idx="108">
                  <c:v>31809</c:v>
                </c:pt>
                <c:pt idx="109">
                  <c:v>31837</c:v>
                </c:pt>
                <c:pt idx="110">
                  <c:v>31868</c:v>
                </c:pt>
                <c:pt idx="111">
                  <c:v>31898</c:v>
                </c:pt>
                <c:pt idx="112">
                  <c:v>31929</c:v>
                </c:pt>
                <c:pt idx="113">
                  <c:v>31959</c:v>
                </c:pt>
                <c:pt idx="114">
                  <c:v>31990</c:v>
                </c:pt>
                <c:pt idx="115">
                  <c:v>32021</c:v>
                </c:pt>
                <c:pt idx="116">
                  <c:v>32051</c:v>
                </c:pt>
                <c:pt idx="117">
                  <c:v>32082</c:v>
                </c:pt>
                <c:pt idx="118">
                  <c:v>32112</c:v>
                </c:pt>
                <c:pt idx="119">
                  <c:v>32143</c:v>
                </c:pt>
                <c:pt idx="120">
                  <c:v>32174</c:v>
                </c:pt>
                <c:pt idx="121">
                  <c:v>32203</c:v>
                </c:pt>
                <c:pt idx="122">
                  <c:v>32234</c:v>
                </c:pt>
                <c:pt idx="123">
                  <c:v>32264</c:v>
                </c:pt>
                <c:pt idx="124">
                  <c:v>32295</c:v>
                </c:pt>
                <c:pt idx="125">
                  <c:v>32325</c:v>
                </c:pt>
                <c:pt idx="126">
                  <c:v>32356</c:v>
                </c:pt>
                <c:pt idx="127">
                  <c:v>32387</c:v>
                </c:pt>
                <c:pt idx="128">
                  <c:v>32417</c:v>
                </c:pt>
                <c:pt idx="129">
                  <c:v>32448</c:v>
                </c:pt>
                <c:pt idx="130">
                  <c:v>32478</c:v>
                </c:pt>
                <c:pt idx="131">
                  <c:v>32509</c:v>
                </c:pt>
                <c:pt idx="132">
                  <c:v>32540</c:v>
                </c:pt>
                <c:pt idx="133">
                  <c:v>32568</c:v>
                </c:pt>
                <c:pt idx="134">
                  <c:v>32599</c:v>
                </c:pt>
                <c:pt idx="135">
                  <c:v>32629</c:v>
                </c:pt>
                <c:pt idx="136">
                  <c:v>32660</c:v>
                </c:pt>
                <c:pt idx="137">
                  <c:v>32690</c:v>
                </c:pt>
                <c:pt idx="138">
                  <c:v>32721</c:v>
                </c:pt>
                <c:pt idx="139">
                  <c:v>32752</c:v>
                </c:pt>
                <c:pt idx="140">
                  <c:v>32782</c:v>
                </c:pt>
                <c:pt idx="141">
                  <c:v>32813</c:v>
                </c:pt>
                <c:pt idx="142">
                  <c:v>32843</c:v>
                </c:pt>
                <c:pt idx="143">
                  <c:v>32874</c:v>
                </c:pt>
                <c:pt idx="144">
                  <c:v>32905</c:v>
                </c:pt>
                <c:pt idx="145">
                  <c:v>32933</c:v>
                </c:pt>
                <c:pt idx="146">
                  <c:v>32964</c:v>
                </c:pt>
                <c:pt idx="147">
                  <c:v>32994</c:v>
                </c:pt>
                <c:pt idx="148">
                  <c:v>33025</c:v>
                </c:pt>
                <c:pt idx="149">
                  <c:v>33055</c:v>
                </c:pt>
                <c:pt idx="150">
                  <c:v>33086</c:v>
                </c:pt>
                <c:pt idx="151">
                  <c:v>33117</c:v>
                </c:pt>
                <c:pt idx="152">
                  <c:v>33147</c:v>
                </c:pt>
                <c:pt idx="153">
                  <c:v>33178</c:v>
                </c:pt>
                <c:pt idx="154">
                  <c:v>33208</c:v>
                </c:pt>
                <c:pt idx="155">
                  <c:v>33239</c:v>
                </c:pt>
                <c:pt idx="156">
                  <c:v>33270</c:v>
                </c:pt>
                <c:pt idx="157">
                  <c:v>33298</c:v>
                </c:pt>
                <c:pt idx="158">
                  <c:v>33329</c:v>
                </c:pt>
                <c:pt idx="159">
                  <c:v>33359</c:v>
                </c:pt>
                <c:pt idx="160">
                  <c:v>33390</c:v>
                </c:pt>
                <c:pt idx="161">
                  <c:v>33420</c:v>
                </c:pt>
                <c:pt idx="162">
                  <c:v>33451</c:v>
                </c:pt>
                <c:pt idx="163">
                  <c:v>33482</c:v>
                </c:pt>
                <c:pt idx="164">
                  <c:v>33512</c:v>
                </c:pt>
                <c:pt idx="165">
                  <c:v>33543</c:v>
                </c:pt>
                <c:pt idx="166">
                  <c:v>33573</c:v>
                </c:pt>
                <c:pt idx="167">
                  <c:v>33604</c:v>
                </c:pt>
                <c:pt idx="168">
                  <c:v>33635</c:v>
                </c:pt>
                <c:pt idx="169">
                  <c:v>33664</c:v>
                </c:pt>
                <c:pt idx="170">
                  <c:v>33695</c:v>
                </c:pt>
                <c:pt idx="171">
                  <c:v>33725</c:v>
                </c:pt>
                <c:pt idx="172">
                  <c:v>33756</c:v>
                </c:pt>
                <c:pt idx="173">
                  <c:v>33786</c:v>
                </c:pt>
                <c:pt idx="174">
                  <c:v>33817</c:v>
                </c:pt>
                <c:pt idx="175">
                  <c:v>33848</c:v>
                </c:pt>
                <c:pt idx="176">
                  <c:v>33878</c:v>
                </c:pt>
                <c:pt idx="177">
                  <c:v>33909</c:v>
                </c:pt>
                <c:pt idx="178">
                  <c:v>33939</c:v>
                </c:pt>
                <c:pt idx="179">
                  <c:v>33970</c:v>
                </c:pt>
                <c:pt idx="180">
                  <c:v>34001</c:v>
                </c:pt>
                <c:pt idx="181">
                  <c:v>34029</c:v>
                </c:pt>
                <c:pt idx="182">
                  <c:v>34060</c:v>
                </c:pt>
                <c:pt idx="183">
                  <c:v>34090</c:v>
                </c:pt>
                <c:pt idx="184">
                  <c:v>34121</c:v>
                </c:pt>
                <c:pt idx="185">
                  <c:v>34151</c:v>
                </c:pt>
                <c:pt idx="186">
                  <c:v>34182</c:v>
                </c:pt>
                <c:pt idx="187">
                  <c:v>34213</c:v>
                </c:pt>
                <c:pt idx="188">
                  <c:v>34243</c:v>
                </c:pt>
                <c:pt idx="189">
                  <c:v>34274</c:v>
                </c:pt>
                <c:pt idx="190">
                  <c:v>34304</c:v>
                </c:pt>
                <c:pt idx="191">
                  <c:v>34335</c:v>
                </c:pt>
                <c:pt idx="192">
                  <c:v>34366</c:v>
                </c:pt>
                <c:pt idx="193">
                  <c:v>34394</c:v>
                </c:pt>
                <c:pt idx="194">
                  <c:v>34425</c:v>
                </c:pt>
                <c:pt idx="195">
                  <c:v>34455</c:v>
                </c:pt>
                <c:pt idx="196">
                  <c:v>34486</c:v>
                </c:pt>
                <c:pt idx="197">
                  <c:v>34516</c:v>
                </c:pt>
                <c:pt idx="198">
                  <c:v>34547</c:v>
                </c:pt>
                <c:pt idx="199">
                  <c:v>34578</c:v>
                </c:pt>
                <c:pt idx="200">
                  <c:v>34608</c:v>
                </c:pt>
                <c:pt idx="201">
                  <c:v>34639</c:v>
                </c:pt>
                <c:pt idx="202">
                  <c:v>34669</c:v>
                </c:pt>
                <c:pt idx="203">
                  <c:v>34700</c:v>
                </c:pt>
                <c:pt idx="204">
                  <c:v>34731</c:v>
                </c:pt>
                <c:pt idx="205">
                  <c:v>34759</c:v>
                </c:pt>
                <c:pt idx="206">
                  <c:v>34790</c:v>
                </c:pt>
                <c:pt idx="207">
                  <c:v>34820</c:v>
                </c:pt>
                <c:pt idx="208">
                  <c:v>34851</c:v>
                </c:pt>
                <c:pt idx="209">
                  <c:v>34881</c:v>
                </c:pt>
                <c:pt idx="210">
                  <c:v>34912</c:v>
                </c:pt>
                <c:pt idx="211">
                  <c:v>34943</c:v>
                </c:pt>
                <c:pt idx="212">
                  <c:v>34973</c:v>
                </c:pt>
                <c:pt idx="213">
                  <c:v>35004</c:v>
                </c:pt>
                <c:pt idx="214">
                  <c:v>35034</c:v>
                </c:pt>
                <c:pt idx="215">
                  <c:v>35065</c:v>
                </c:pt>
                <c:pt idx="216">
                  <c:v>35096</c:v>
                </c:pt>
                <c:pt idx="217">
                  <c:v>35125</c:v>
                </c:pt>
                <c:pt idx="218">
                  <c:v>35156</c:v>
                </c:pt>
                <c:pt idx="219">
                  <c:v>35186</c:v>
                </c:pt>
                <c:pt idx="220">
                  <c:v>35217</c:v>
                </c:pt>
                <c:pt idx="221">
                  <c:v>35247</c:v>
                </c:pt>
                <c:pt idx="222">
                  <c:v>35278</c:v>
                </c:pt>
                <c:pt idx="223">
                  <c:v>35309</c:v>
                </c:pt>
                <c:pt idx="224">
                  <c:v>35339</c:v>
                </c:pt>
                <c:pt idx="225">
                  <c:v>35370</c:v>
                </c:pt>
                <c:pt idx="226">
                  <c:v>35400</c:v>
                </c:pt>
                <c:pt idx="227">
                  <c:v>35431</c:v>
                </c:pt>
                <c:pt idx="228">
                  <c:v>35462</c:v>
                </c:pt>
                <c:pt idx="229">
                  <c:v>35490</c:v>
                </c:pt>
                <c:pt idx="230">
                  <c:v>35521</c:v>
                </c:pt>
                <c:pt idx="231">
                  <c:v>35551</c:v>
                </c:pt>
                <c:pt idx="232">
                  <c:v>35582</c:v>
                </c:pt>
                <c:pt idx="233">
                  <c:v>35612</c:v>
                </c:pt>
                <c:pt idx="234">
                  <c:v>35643</c:v>
                </c:pt>
                <c:pt idx="235">
                  <c:v>35674</c:v>
                </c:pt>
                <c:pt idx="236">
                  <c:v>35704</c:v>
                </c:pt>
                <c:pt idx="237">
                  <c:v>35735</c:v>
                </c:pt>
                <c:pt idx="238">
                  <c:v>35765</c:v>
                </c:pt>
                <c:pt idx="239">
                  <c:v>35796</c:v>
                </c:pt>
                <c:pt idx="240">
                  <c:v>35827</c:v>
                </c:pt>
                <c:pt idx="241">
                  <c:v>35855</c:v>
                </c:pt>
                <c:pt idx="242">
                  <c:v>35886</c:v>
                </c:pt>
                <c:pt idx="243">
                  <c:v>35916</c:v>
                </c:pt>
                <c:pt idx="244">
                  <c:v>35947</c:v>
                </c:pt>
                <c:pt idx="245">
                  <c:v>35977</c:v>
                </c:pt>
                <c:pt idx="246">
                  <c:v>36008</c:v>
                </c:pt>
                <c:pt idx="247">
                  <c:v>36039</c:v>
                </c:pt>
                <c:pt idx="248">
                  <c:v>36069</c:v>
                </c:pt>
                <c:pt idx="249">
                  <c:v>36100</c:v>
                </c:pt>
                <c:pt idx="250">
                  <c:v>36130</c:v>
                </c:pt>
                <c:pt idx="251">
                  <c:v>36161</c:v>
                </c:pt>
                <c:pt idx="252">
                  <c:v>36192</c:v>
                </c:pt>
                <c:pt idx="253">
                  <c:v>36220</c:v>
                </c:pt>
                <c:pt idx="254">
                  <c:v>36251</c:v>
                </c:pt>
                <c:pt idx="255">
                  <c:v>36281</c:v>
                </c:pt>
                <c:pt idx="256">
                  <c:v>36312</c:v>
                </c:pt>
                <c:pt idx="257">
                  <c:v>36342</c:v>
                </c:pt>
                <c:pt idx="258">
                  <c:v>36373</c:v>
                </c:pt>
                <c:pt idx="259">
                  <c:v>36404</c:v>
                </c:pt>
                <c:pt idx="260">
                  <c:v>36434</c:v>
                </c:pt>
                <c:pt idx="261">
                  <c:v>36465</c:v>
                </c:pt>
                <c:pt idx="262">
                  <c:v>36495</c:v>
                </c:pt>
                <c:pt idx="263">
                  <c:v>36526</c:v>
                </c:pt>
                <c:pt idx="264">
                  <c:v>36557</c:v>
                </c:pt>
                <c:pt idx="265">
                  <c:v>36586</c:v>
                </c:pt>
                <c:pt idx="266">
                  <c:v>36617</c:v>
                </c:pt>
                <c:pt idx="267">
                  <c:v>36647</c:v>
                </c:pt>
                <c:pt idx="268">
                  <c:v>36678</c:v>
                </c:pt>
                <c:pt idx="269">
                  <c:v>36708</c:v>
                </c:pt>
                <c:pt idx="270">
                  <c:v>36739</c:v>
                </c:pt>
                <c:pt idx="271">
                  <c:v>36770</c:v>
                </c:pt>
                <c:pt idx="272">
                  <c:v>36800</c:v>
                </c:pt>
                <c:pt idx="273">
                  <c:v>36831</c:v>
                </c:pt>
                <c:pt idx="274">
                  <c:v>36861</c:v>
                </c:pt>
                <c:pt idx="275">
                  <c:v>36892</c:v>
                </c:pt>
                <c:pt idx="276">
                  <c:v>36923</c:v>
                </c:pt>
                <c:pt idx="277">
                  <c:v>36951</c:v>
                </c:pt>
                <c:pt idx="278">
                  <c:v>36982</c:v>
                </c:pt>
                <c:pt idx="279">
                  <c:v>37012</c:v>
                </c:pt>
                <c:pt idx="280">
                  <c:v>37043</c:v>
                </c:pt>
                <c:pt idx="281">
                  <c:v>37073</c:v>
                </c:pt>
                <c:pt idx="282">
                  <c:v>37104</c:v>
                </c:pt>
                <c:pt idx="283">
                  <c:v>37135</c:v>
                </c:pt>
                <c:pt idx="284">
                  <c:v>37165</c:v>
                </c:pt>
                <c:pt idx="285">
                  <c:v>37196</c:v>
                </c:pt>
                <c:pt idx="286">
                  <c:v>37226</c:v>
                </c:pt>
                <c:pt idx="287">
                  <c:v>37257</c:v>
                </c:pt>
                <c:pt idx="288">
                  <c:v>37288</c:v>
                </c:pt>
                <c:pt idx="289">
                  <c:v>37316</c:v>
                </c:pt>
                <c:pt idx="290">
                  <c:v>37347</c:v>
                </c:pt>
                <c:pt idx="291">
                  <c:v>37377</c:v>
                </c:pt>
                <c:pt idx="292">
                  <c:v>37408</c:v>
                </c:pt>
                <c:pt idx="293">
                  <c:v>37438</c:v>
                </c:pt>
                <c:pt idx="294">
                  <c:v>37469</c:v>
                </c:pt>
                <c:pt idx="295">
                  <c:v>37500</c:v>
                </c:pt>
                <c:pt idx="296">
                  <c:v>37530</c:v>
                </c:pt>
                <c:pt idx="297">
                  <c:v>37561</c:v>
                </c:pt>
                <c:pt idx="298">
                  <c:v>37591</c:v>
                </c:pt>
                <c:pt idx="299">
                  <c:v>37622</c:v>
                </c:pt>
                <c:pt idx="300">
                  <c:v>37653</c:v>
                </c:pt>
                <c:pt idx="301">
                  <c:v>37681</c:v>
                </c:pt>
                <c:pt idx="302">
                  <c:v>37712</c:v>
                </c:pt>
                <c:pt idx="303">
                  <c:v>37742</c:v>
                </c:pt>
                <c:pt idx="304">
                  <c:v>37773</c:v>
                </c:pt>
                <c:pt idx="305">
                  <c:v>37803</c:v>
                </c:pt>
                <c:pt idx="306">
                  <c:v>37834</c:v>
                </c:pt>
                <c:pt idx="307">
                  <c:v>37865</c:v>
                </c:pt>
                <c:pt idx="308">
                  <c:v>37895</c:v>
                </c:pt>
                <c:pt idx="309">
                  <c:v>37926</c:v>
                </c:pt>
                <c:pt idx="310">
                  <c:v>37956</c:v>
                </c:pt>
                <c:pt idx="311">
                  <c:v>37987</c:v>
                </c:pt>
                <c:pt idx="312">
                  <c:v>38018</c:v>
                </c:pt>
                <c:pt idx="313">
                  <c:v>38047</c:v>
                </c:pt>
                <c:pt idx="314">
                  <c:v>38078</c:v>
                </c:pt>
                <c:pt idx="315">
                  <c:v>38108</c:v>
                </c:pt>
                <c:pt idx="316">
                  <c:v>38139</c:v>
                </c:pt>
                <c:pt idx="317">
                  <c:v>38169</c:v>
                </c:pt>
                <c:pt idx="318">
                  <c:v>38200</c:v>
                </c:pt>
                <c:pt idx="319">
                  <c:v>38231</c:v>
                </c:pt>
                <c:pt idx="320">
                  <c:v>38261</c:v>
                </c:pt>
                <c:pt idx="321">
                  <c:v>38292</c:v>
                </c:pt>
                <c:pt idx="322">
                  <c:v>38322</c:v>
                </c:pt>
                <c:pt idx="323">
                  <c:v>38353</c:v>
                </c:pt>
                <c:pt idx="324">
                  <c:v>38384</c:v>
                </c:pt>
                <c:pt idx="325">
                  <c:v>38412</c:v>
                </c:pt>
                <c:pt idx="326">
                  <c:v>38443</c:v>
                </c:pt>
                <c:pt idx="327">
                  <c:v>38473</c:v>
                </c:pt>
                <c:pt idx="328">
                  <c:v>38504</c:v>
                </c:pt>
                <c:pt idx="329">
                  <c:v>38534</c:v>
                </c:pt>
                <c:pt idx="330">
                  <c:v>38565</c:v>
                </c:pt>
                <c:pt idx="331">
                  <c:v>38596</c:v>
                </c:pt>
                <c:pt idx="332">
                  <c:v>38626</c:v>
                </c:pt>
                <c:pt idx="333">
                  <c:v>38657</c:v>
                </c:pt>
                <c:pt idx="334">
                  <c:v>38687</c:v>
                </c:pt>
                <c:pt idx="335">
                  <c:v>38718</c:v>
                </c:pt>
                <c:pt idx="336">
                  <c:v>38749</c:v>
                </c:pt>
                <c:pt idx="337">
                  <c:v>38777</c:v>
                </c:pt>
                <c:pt idx="338">
                  <c:v>38808</c:v>
                </c:pt>
                <c:pt idx="339">
                  <c:v>38838</c:v>
                </c:pt>
                <c:pt idx="340">
                  <c:v>38869</c:v>
                </c:pt>
                <c:pt idx="341">
                  <c:v>38899</c:v>
                </c:pt>
                <c:pt idx="342">
                  <c:v>38930</c:v>
                </c:pt>
                <c:pt idx="343">
                  <c:v>38961</c:v>
                </c:pt>
                <c:pt idx="344">
                  <c:v>38991</c:v>
                </c:pt>
                <c:pt idx="345">
                  <c:v>39022</c:v>
                </c:pt>
                <c:pt idx="346">
                  <c:v>39052</c:v>
                </c:pt>
                <c:pt idx="347">
                  <c:v>39083</c:v>
                </c:pt>
                <c:pt idx="348">
                  <c:v>39114</c:v>
                </c:pt>
                <c:pt idx="349">
                  <c:v>39142</c:v>
                </c:pt>
                <c:pt idx="350">
                  <c:v>39173</c:v>
                </c:pt>
                <c:pt idx="351">
                  <c:v>39203</c:v>
                </c:pt>
                <c:pt idx="352">
                  <c:v>39234</c:v>
                </c:pt>
                <c:pt idx="353">
                  <c:v>39264</c:v>
                </c:pt>
                <c:pt idx="354">
                  <c:v>39295</c:v>
                </c:pt>
                <c:pt idx="355">
                  <c:v>39326</c:v>
                </c:pt>
                <c:pt idx="356">
                  <c:v>39356</c:v>
                </c:pt>
                <c:pt idx="357">
                  <c:v>39387</c:v>
                </c:pt>
                <c:pt idx="358">
                  <c:v>39417</c:v>
                </c:pt>
                <c:pt idx="359">
                  <c:v>39448</c:v>
                </c:pt>
                <c:pt idx="360">
                  <c:v>39479</c:v>
                </c:pt>
                <c:pt idx="361">
                  <c:v>39508</c:v>
                </c:pt>
                <c:pt idx="362">
                  <c:v>39539</c:v>
                </c:pt>
                <c:pt idx="363">
                  <c:v>39569</c:v>
                </c:pt>
                <c:pt idx="364">
                  <c:v>39600</c:v>
                </c:pt>
                <c:pt idx="365">
                  <c:v>39630</c:v>
                </c:pt>
                <c:pt idx="366">
                  <c:v>39661</c:v>
                </c:pt>
                <c:pt idx="367">
                  <c:v>39692</c:v>
                </c:pt>
                <c:pt idx="368">
                  <c:v>39722</c:v>
                </c:pt>
                <c:pt idx="369">
                  <c:v>39753</c:v>
                </c:pt>
                <c:pt idx="370">
                  <c:v>39783</c:v>
                </c:pt>
                <c:pt idx="371">
                  <c:v>39814</c:v>
                </c:pt>
                <c:pt idx="372">
                  <c:v>39845</c:v>
                </c:pt>
                <c:pt idx="373">
                  <c:v>39873</c:v>
                </c:pt>
                <c:pt idx="374">
                  <c:v>39904</c:v>
                </c:pt>
                <c:pt idx="375">
                  <c:v>39934</c:v>
                </c:pt>
                <c:pt idx="376">
                  <c:v>39965</c:v>
                </c:pt>
                <c:pt idx="377">
                  <c:v>39995</c:v>
                </c:pt>
                <c:pt idx="378">
                  <c:v>40026</c:v>
                </c:pt>
                <c:pt idx="379">
                  <c:v>40057</c:v>
                </c:pt>
                <c:pt idx="380">
                  <c:v>40087</c:v>
                </c:pt>
                <c:pt idx="381">
                  <c:v>40118</c:v>
                </c:pt>
                <c:pt idx="382">
                  <c:v>40148</c:v>
                </c:pt>
                <c:pt idx="383">
                  <c:v>40179</c:v>
                </c:pt>
                <c:pt idx="384">
                  <c:v>40210</c:v>
                </c:pt>
                <c:pt idx="385">
                  <c:v>40238</c:v>
                </c:pt>
                <c:pt idx="386">
                  <c:v>40269</c:v>
                </c:pt>
                <c:pt idx="387">
                  <c:v>40299</c:v>
                </c:pt>
                <c:pt idx="388">
                  <c:v>40330</c:v>
                </c:pt>
                <c:pt idx="389">
                  <c:v>40360</c:v>
                </c:pt>
                <c:pt idx="390">
                  <c:v>40391</c:v>
                </c:pt>
                <c:pt idx="391">
                  <c:v>40422</c:v>
                </c:pt>
                <c:pt idx="392">
                  <c:v>40452</c:v>
                </c:pt>
                <c:pt idx="393">
                  <c:v>40483</c:v>
                </c:pt>
                <c:pt idx="394">
                  <c:v>40513</c:v>
                </c:pt>
                <c:pt idx="395">
                  <c:v>40544</c:v>
                </c:pt>
                <c:pt idx="396">
                  <c:v>40575</c:v>
                </c:pt>
                <c:pt idx="397">
                  <c:v>40603</c:v>
                </c:pt>
                <c:pt idx="398">
                  <c:v>40634</c:v>
                </c:pt>
                <c:pt idx="399">
                  <c:v>40664</c:v>
                </c:pt>
                <c:pt idx="400">
                  <c:v>40695</c:v>
                </c:pt>
                <c:pt idx="401">
                  <c:v>40725</c:v>
                </c:pt>
                <c:pt idx="402">
                  <c:v>40756</c:v>
                </c:pt>
                <c:pt idx="403">
                  <c:v>40787</c:v>
                </c:pt>
                <c:pt idx="404">
                  <c:v>40817</c:v>
                </c:pt>
                <c:pt idx="405">
                  <c:v>40848</c:v>
                </c:pt>
                <c:pt idx="406">
                  <c:v>40878</c:v>
                </c:pt>
                <c:pt idx="407">
                  <c:v>40909</c:v>
                </c:pt>
                <c:pt idx="408">
                  <c:v>40940</c:v>
                </c:pt>
                <c:pt idx="409">
                  <c:v>40969</c:v>
                </c:pt>
                <c:pt idx="410">
                  <c:v>41000</c:v>
                </c:pt>
                <c:pt idx="411">
                  <c:v>41030</c:v>
                </c:pt>
                <c:pt idx="412">
                  <c:v>41061</c:v>
                </c:pt>
                <c:pt idx="413">
                  <c:v>41091</c:v>
                </c:pt>
                <c:pt idx="414">
                  <c:v>41122</c:v>
                </c:pt>
                <c:pt idx="415">
                  <c:v>41153</c:v>
                </c:pt>
                <c:pt idx="416">
                  <c:v>41183</c:v>
                </c:pt>
                <c:pt idx="417">
                  <c:v>41214</c:v>
                </c:pt>
                <c:pt idx="418">
                  <c:v>41244</c:v>
                </c:pt>
                <c:pt idx="419">
                  <c:v>41275</c:v>
                </c:pt>
                <c:pt idx="420">
                  <c:v>41306</c:v>
                </c:pt>
                <c:pt idx="421">
                  <c:v>41334</c:v>
                </c:pt>
                <c:pt idx="422">
                  <c:v>41365</c:v>
                </c:pt>
                <c:pt idx="423">
                  <c:v>41395</c:v>
                </c:pt>
                <c:pt idx="424">
                  <c:v>41426</c:v>
                </c:pt>
                <c:pt idx="425">
                  <c:v>41456</c:v>
                </c:pt>
                <c:pt idx="426">
                  <c:v>41487</c:v>
                </c:pt>
                <c:pt idx="427">
                  <c:v>41518</c:v>
                </c:pt>
                <c:pt idx="428">
                  <c:v>41548</c:v>
                </c:pt>
                <c:pt idx="429">
                  <c:v>41579</c:v>
                </c:pt>
                <c:pt idx="430">
                  <c:v>41609</c:v>
                </c:pt>
                <c:pt idx="431">
                  <c:v>41640</c:v>
                </c:pt>
                <c:pt idx="432">
                  <c:v>41671</c:v>
                </c:pt>
                <c:pt idx="433">
                  <c:v>41699</c:v>
                </c:pt>
                <c:pt idx="434">
                  <c:v>41730</c:v>
                </c:pt>
                <c:pt idx="435">
                  <c:v>41760</c:v>
                </c:pt>
                <c:pt idx="436">
                  <c:v>41791</c:v>
                </c:pt>
                <c:pt idx="437">
                  <c:v>41821</c:v>
                </c:pt>
                <c:pt idx="438">
                  <c:v>41852</c:v>
                </c:pt>
                <c:pt idx="439">
                  <c:v>41883</c:v>
                </c:pt>
                <c:pt idx="440">
                  <c:v>41913</c:v>
                </c:pt>
                <c:pt idx="441">
                  <c:v>41944</c:v>
                </c:pt>
                <c:pt idx="442">
                  <c:v>41974</c:v>
                </c:pt>
                <c:pt idx="443">
                  <c:v>42005</c:v>
                </c:pt>
                <c:pt idx="444">
                  <c:v>42036</c:v>
                </c:pt>
                <c:pt idx="445">
                  <c:v>42064</c:v>
                </c:pt>
                <c:pt idx="446">
                  <c:v>42095</c:v>
                </c:pt>
                <c:pt idx="447">
                  <c:v>42125</c:v>
                </c:pt>
                <c:pt idx="448">
                  <c:v>42156</c:v>
                </c:pt>
                <c:pt idx="449">
                  <c:v>42186</c:v>
                </c:pt>
                <c:pt idx="450">
                  <c:v>42217</c:v>
                </c:pt>
                <c:pt idx="451">
                  <c:v>42248</c:v>
                </c:pt>
                <c:pt idx="452">
                  <c:v>42278</c:v>
                </c:pt>
                <c:pt idx="453">
                  <c:v>42309</c:v>
                </c:pt>
                <c:pt idx="454">
                  <c:v>42339</c:v>
                </c:pt>
                <c:pt idx="455">
                  <c:v>42370</c:v>
                </c:pt>
                <c:pt idx="456">
                  <c:v>42401</c:v>
                </c:pt>
                <c:pt idx="457">
                  <c:v>42430</c:v>
                </c:pt>
                <c:pt idx="458">
                  <c:v>42461</c:v>
                </c:pt>
                <c:pt idx="459">
                  <c:v>42491</c:v>
                </c:pt>
                <c:pt idx="460">
                  <c:v>42522</c:v>
                </c:pt>
                <c:pt idx="461">
                  <c:v>42552</c:v>
                </c:pt>
                <c:pt idx="462">
                  <c:v>42583</c:v>
                </c:pt>
                <c:pt idx="463">
                  <c:v>42614</c:v>
                </c:pt>
                <c:pt idx="464">
                  <c:v>42644</c:v>
                </c:pt>
                <c:pt idx="465">
                  <c:v>42675</c:v>
                </c:pt>
                <c:pt idx="466">
                  <c:v>42705</c:v>
                </c:pt>
                <c:pt idx="467">
                  <c:v>42736</c:v>
                </c:pt>
                <c:pt idx="468">
                  <c:v>42767</c:v>
                </c:pt>
                <c:pt idx="469">
                  <c:v>42795</c:v>
                </c:pt>
                <c:pt idx="470">
                  <c:v>42826</c:v>
                </c:pt>
                <c:pt idx="471">
                  <c:v>42856</c:v>
                </c:pt>
                <c:pt idx="472">
                  <c:v>42887</c:v>
                </c:pt>
                <c:pt idx="473">
                  <c:v>42917</c:v>
                </c:pt>
                <c:pt idx="474">
                  <c:v>42948</c:v>
                </c:pt>
                <c:pt idx="475">
                  <c:v>42979</c:v>
                </c:pt>
                <c:pt idx="476">
                  <c:v>43009</c:v>
                </c:pt>
                <c:pt idx="477">
                  <c:v>43040</c:v>
                </c:pt>
                <c:pt idx="478">
                  <c:v>43070</c:v>
                </c:pt>
                <c:pt idx="479">
                  <c:v>43101</c:v>
                </c:pt>
                <c:pt idx="480">
                  <c:v>43132</c:v>
                </c:pt>
                <c:pt idx="481">
                  <c:v>43160</c:v>
                </c:pt>
                <c:pt idx="482">
                  <c:v>43191</c:v>
                </c:pt>
                <c:pt idx="483">
                  <c:v>43221</c:v>
                </c:pt>
                <c:pt idx="484">
                  <c:v>43252</c:v>
                </c:pt>
                <c:pt idx="485">
                  <c:v>43282</c:v>
                </c:pt>
                <c:pt idx="486">
                  <c:v>43313</c:v>
                </c:pt>
                <c:pt idx="487">
                  <c:v>43344</c:v>
                </c:pt>
                <c:pt idx="488">
                  <c:v>43374</c:v>
                </c:pt>
                <c:pt idx="489">
                  <c:v>43405</c:v>
                </c:pt>
                <c:pt idx="490">
                  <c:v>43435</c:v>
                </c:pt>
                <c:pt idx="491">
                  <c:v>43466</c:v>
                </c:pt>
                <c:pt idx="492">
                  <c:v>43497</c:v>
                </c:pt>
                <c:pt idx="493">
                  <c:v>43525</c:v>
                </c:pt>
                <c:pt idx="494">
                  <c:v>43556</c:v>
                </c:pt>
                <c:pt idx="495">
                  <c:v>43586</c:v>
                </c:pt>
                <c:pt idx="496">
                  <c:v>43617</c:v>
                </c:pt>
                <c:pt idx="497">
                  <c:v>43647</c:v>
                </c:pt>
                <c:pt idx="498">
                  <c:v>43678</c:v>
                </c:pt>
                <c:pt idx="499">
                  <c:v>43709</c:v>
                </c:pt>
                <c:pt idx="500">
                  <c:v>43739</c:v>
                </c:pt>
                <c:pt idx="501">
                  <c:v>43770</c:v>
                </c:pt>
                <c:pt idx="502">
                  <c:v>43800</c:v>
                </c:pt>
                <c:pt idx="503">
                  <c:v>43831</c:v>
                </c:pt>
                <c:pt idx="504">
                  <c:v>43862</c:v>
                </c:pt>
                <c:pt idx="505">
                  <c:v>43891</c:v>
                </c:pt>
                <c:pt idx="506">
                  <c:v>43922</c:v>
                </c:pt>
                <c:pt idx="507">
                  <c:v>43952</c:v>
                </c:pt>
                <c:pt idx="508">
                  <c:v>43983</c:v>
                </c:pt>
                <c:pt idx="509">
                  <c:v>44013</c:v>
                </c:pt>
                <c:pt idx="510">
                  <c:v>44044</c:v>
                </c:pt>
                <c:pt idx="511">
                  <c:v>44075</c:v>
                </c:pt>
                <c:pt idx="512">
                  <c:v>44105</c:v>
                </c:pt>
                <c:pt idx="513">
                  <c:v>44136</c:v>
                </c:pt>
                <c:pt idx="514">
                  <c:v>44166</c:v>
                </c:pt>
                <c:pt idx="515">
                  <c:v>44197</c:v>
                </c:pt>
                <c:pt idx="516">
                  <c:v>44228</c:v>
                </c:pt>
                <c:pt idx="517">
                  <c:v>44256</c:v>
                </c:pt>
                <c:pt idx="518">
                  <c:v>44287</c:v>
                </c:pt>
                <c:pt idx="519">
                  <c:v>44317</c:v>
                </c:pt>
                <c:pt idx="520">
                  <c:v>44348</c:v>
                </c:pt>
                <c:pt idx="521">
                  <c:v>44378</c:v>
                </c:pt>
                <c:pt idx="522">
                  <c:v>44409</c:v>
                </c:pt>
                <c:pt idx="523">
                  <c:v>44440</c:v>
                </c:pt>
                <c:pt idx="524">
                  <c:v>44470</c:v>
                </c:pt>
                <c:pt idx="525">
                  <c:v>44501</c:v>
                </c:pt>
                <c:pt idx="526">
                  <c:v>44531</c:v>
                </c:pt>
                <c:pt idx="527">
                  <c:v>44562</c:v>
                </c:pt>
                <c:pt idx="528">
                  <c:v>44593</c:v>
                </c:pt>
                <c:pt idx="529">
                  <c:v>44621</c:v>
                </c:pt>
                <c:pt idx="530">
                  <c:v>44652</c:v>
                </c:pt>
                <c:pt idx="531">
                  <c:v>44682</c:v>
                </c:pt>
                <c:pt idx="532">
                  <c:v>44713</c:v>
                </c:pt>
                <c:pt idx="533">
                  <c:v>44743</c:v>
                </c:pt>
                <c:pt idx="534">
                  <c:v>44774</c:v>
                </c:pt>
                <c:pt idx="535">
                  <c:v>44805</c:v>
                </c:pt>
                <c:pt idx="536">
                  <c:v>44835</c:v>
                </c:pt>
                <c:pt idx="537">
                  <c:v>44866</c:v>
                </c:pt>
                <c:pt idx="538">
                  <c:v>44896</c:v>
                </c:pt>
                <c:pt idx="539">
                  <c:v>44927</c:v>
                </c:pt>
                <c:pt idx="540">
                  <c:v>44958</c:v>
                </c:pt>
                <c:pt idx="541">
                  <c:v>44986</c:v>
                </c:pt>
                <c:pt idx="542">
                  <c:v>45017</c:v>
                </c:pt>
                <c:pt idx="543">
                  <c:v>45047</c:v>
                </c:pt>
                <c:pt idx="544">
                  <c:v>45078</c:v>
                </c:pt>
                <c:pt idx="545">
                  <c:v>45108</c:v>
                </c:pt>
                <c:pt idx="546">
                  <c:v>45139</c:v>
                </c:pt>
                <c:pt idx="547">
                  <c:v>45170</c:v>
                </c:pt>
                <c:pt idx="548">
                  <c:v>45200</c:v>
                </c:pt>
                <c:pt idx="549">
                  <c:v>45231</c:v>
                </c:pt>
                <c:pt idx="550">
                  <c:v>45261</c:v>
                </c:pt>
                <c:pt idx="551">
                  <c:v>45292</c:v>
                </c:pt>
                <c:pt idx="552">
                  <c:v>45323</c:v>
                </c:pt>
                <c:pt idx="553">
                  <c:v>45352</c:v>
                </c:pt>
                <c:pt idx="554">
                  <c:v>45383</c:v>
                </c:pt>
                <c:pt idx="555">
                  <c:v>45413</c:v>
                </c:pt>
                <c:pt idx="556">
                  <c:v>45444</c:v>
                </c:pt>
                <c:pt idx="557">
                  <c:v>45474</c:v>
                </c:pt>
                <c:pt idx="558">
                  <c:v>45505</c:v>
                </c:pt>
                <c:pt idx="559">
                  <c:v>45536</c:v>
                </c:pt>
                <c:pt idx="560">
                  <c:v>45566</c:v>
                </c:pt>
                <c:pt idx="561">
                  <c:v>45597</c:v>
                </c:pt>
                <c:pt idx="562">
                  <c:v>45627</c:v>
                </c:pt>
                <c:pt idx="563">
                  <c:v>45658</c:v>
                </c:pt>
                <c:pt idx="564">
                  <c:v>45689</c:v>
                </c:pt>
              </c:numCache>
            </c:numRef>
          </c:cat>
          <c:val>
            <c:numRef>
              <c:f>'Participation rates by gender'!$B$3:$B$567</c:f>
              <c:numCache>
                <c:formatCode>General</c:formatCode>
                <c:ptCount val="565"/>
                <c:pt idx="0">
                  <c:v>87.4</c:v>
                </c:pt>
                <c:pt idx="1">
                  <c:v>86.9</c:v>
                </c:pt>
                <c:pt idx="2">
                  <c:v>87</c:v>
                </c:pt>
                <c:pt idx="3">
                  <c:v>86.9</c:v>
                </c:pt>
                <c:pt idx="4">
                  <c:v>87.1</c:v>
                </c:pt>
                <c:pt idx="5">
                  <c:v>86.7</c:v>
                </c:pt>
                <c:pt idx="6">
                  <c:v>86.7</c:v>
                </c:pt>
                <c:pt idx="7">
                  <c:v>86.5</c:v>
                </c:pt>
                <c:pt idx="8">
                  <c:v>86.6</c:v>
                </c:pt>
                <c:pt idx="9">
                  <c:v>86.6</c:v>
                </c:pt>
                <c:pt idx="10">
                  <c:v>86.7</c:v>
                </c:pt>
                <c:pt idx="11">
                  <c:v>86.5</c:v>
                </c:pt>
                <c:pt idx="12">
                  <c:v>86.6</c:v>
                </c:pt>
                <c:pt idx="13">
                  <c:v>86.6</c:v>
                </c:pt>
                <c:pt idx="14">
                  <c:v>86.6</c:v>
                </c:pt>
                <c:pt idx="15">
                  <c:v>86.6</c:v>
                </c:pt>
                <c:pt idx="16">
                  <c:v>86.6</c:v>
                </c:pt>
                <c:pt idx="17">
                  <c:v>86.5</c:v>
                </c:pt>
                <c:pt idx="18">
                  <c:v>86.5</c:v>
                </c:pt>
                <c:pt idx="19">
                  <c:v>86.4</c:v>
                </c:pt>
                <c:pt idx="20">
                  <c:v>86.5</c:v>
                </c:pt>
                <c:pt idx="21">
                  <c:v>86.5</c:v>
                </c:pt>
                <c:pt idx="22">
                  <c:v>86.6</c:v>
                </c:pt>
                <c:pt idx="23">
                  <c:v>86.6</c:v>
                </c:pt>
                <c:pt idx="24">
                  <c:v>86.5</c:v>
                </c:pt>
                <c:pt idx="25">
                  <c:v>86.4</c:v>
                </c:pt>
                <c:pt idx="26">
                  <c:v>86.6</c:v>
                </c:pt>
                <c:pt idx="27">
                  <c:v>87.1</c:v>
                </c:pt>
                <c:pt idx="28">
                  <c:v>86.8</c:v>
                </c:pt>
                <c:pt idx="29">
                  <c:v>86.7</c:v>
                </c:pt>
                <c:pt idx="30">
                  <c:v>86.8</c:v>
                </c:pt>
                <c:pt idx="31">
                  <c:v>86.6</c:v>
                </c:pt>
                <c:pt idx="32">
                  <c:v>86.4</c:v>
                </c:pt>
                <c:pt idx="33">
                  <c:v>86.5</c:v>
                </c:pt>
                <c:pt idx="34">
                  <c:v>86.9</c:v>
                </c:pt>
                <c:pt idx="35">
                  <c:v>86.8</c:v>
                </c:pt>
                <c:pt idx="36">
                  <c:v>86.6</c:v>
                </c:pt>
                <c:pt idx="37">
                  <c:v>86.6</c:v>
                </c:pt>
                <c:pt idx="38">
                  <c:v>86.6</c:v>
                </c:pt>
                <c:pt idx="39">
                  <c:v>86.6</c:v>
                </c:pt>
                <c:pt idx="40">
                  <c:v>86.5</c:v>
                </c:pt>
                <c:pt idx="41">
                  <c:v>86.6</c:v>
                </c:pt>
                <c:pt idx="42">
                  <c:v>86.6</c:v>
                </c:pt>
                <c:pt idx="43">
                  <c:v>86.4</c:v>
                </c:pt>
                <c:pt idx="44">
                  <c:v>86.1</c:v>
                </c:pt>
                <c:pt idx="45">
                  <c:v>86.1</c:v>
                </c:pt>
                <c:pt idx="46">
                  <c:v>86.1</c:v>
                </c:pt>
                <c:pt idx="47">
                  <c:v>86.3</c:v>
                </c:pt>
                <c:pt idx="48">
                  <c:v>86.3</c:v>
                </c:pt>
                <c:pt idx="49">
                  <c:v>86.2</c:v>
                </c:pt>
                <c:pt idx="50">
                  <c:v>86.2</c:v>
                </c:pt>
                <c:pt idx="51">
                  <c:v>86.1</c:v>
                </c:pt>
                <c:pt idx="52">
                  <c:v>85.9</c:v>
                </c:pt>
                <c:pt idx="53">
                  <c:v>85.9</c:v>
                </c:pt>
                <c:pt idx="54">
                  <c:v>85.8</c:v>
                </c:pt>
                <c:pt idx="55">
                  <c:v>85.8</c:v>
                </c:pt>
                <c:pt idx="56">
                  <c:v>86.2</c:v>
                </c:pt>
                <c:pt idx="57">
                  <c:v>86</c:v>
                </c:pt>
                <c:pt idx="58">
                  <c:v>85.7</c:v>
                </c:pt>
                <c:pt idx="59">
                  <c:v>85.4</c:v>
                </c:pt>
                <c:pt idx="60">
                  <c:v>85.5</c:v>
                </c:pt>
                <c:pt idx="61">
                  <c:v>85.3</c:v>
                </c:pt>
                <c:pt idx="62">
                  <c:v>85.4</c:v>
                </c:pt>
                <c:pt idx="63">
                  <c:v>85.5</c:v>
                </c:pt>
                <c:pt idx="64">
                  <c:v>85.3</c:v>
                </c:pt>
                <c:pt idx="65">
                  <c:v>85.5</c:v>
                </c:pt>
                <c:pt idx="66">
                  <c:v>85.1</c:v>
                </c:pt>
                <c:pt idx="67">
                  <c:v>85.1</c:v>
                </c:pt>
                <c:pt idx="68">
                  <c:v>85</c:v>
                </c:pt>
                <c:pt idx="69">
                  <c:v>85</c:v>
                </c:pt>
                <c:pt idx="70">
                  <c:v>85.1</c:v>
                </c:pt>
                <c:pt idx="71">
                  <c:v>85</c:v>
                </c:pt>
                <c:pt idx="72">
                  <c:v>84.9</c:v>
                </c:pt>
                <c:pt idx="73">
                  <c:v>85.2</c:v>
                </c:pt>
                <c:pt idx="74">
                  <c:v>85.1</c:v>
                </c:pt>
                <c:pt idx="75">
                  <c:v>85.1</c:v>
                </c:pt>
                <c:pt idx="76">
                  <c:v>85.2</c:v>
                </c:pt>
                <c:pt idx="77">
                  <c:v>85.1</c:v>
                </c:pt>
                <c:pt idx="78">
                  <c:v>84.9</c:v>
                </c:pt>
                <c:pt idx="79">
                  <c:v>84.4</c:v>
                </c:pt>
                <c:pt idx="80">
                  <c:v>84.4</c:v>
                </c:pt>
                <c:pt idx="81">
                  <c:v>84.5</c:v>
                </c:pt>
                <c:pt idx="82">
                  <c:v>84.1</c:v>
                </c:pt>
                <c:pt idx="83">
                  <c:v>84.2</c:v>
                </c:pt>
                <c:pt idx="84">
                  <c:v>84.4</c:v>
                </c:pt>
                <c:pt idx="85">
                  <c:v>84.2</c:v>
                </c:pt>
                <c:pt idx="86">
                  <c:v>84.3</c:v>
                </c:pt>
                <c:pt idx="87">
                  <c:v>84.4</c:v>
                </c:pt>
                <c:pt idx="88">
                  <c:v>84.5</c:v>
                </c:pt>
                <c:pt idx="89">
                  <c:v>84.2</c:v>
                </c:pt>
                <c:pt idx="90">
                  <c:v>84.6</c:v>
                </c:pt>
                <c:pt idx="91">
                  <c:v>84.6</c:v>
                </c:pt>
                <c:pt idx="92">
                  <c:v>84.1</c:v>
                </c:pt>
                <c:pt idx="93">
                  <c:v>85.1</c:v>
                </c:pt>
                <c:pt idx="94">
                  <c:v>84.4</c:v>
                </c:pt>
                <c:pt idx="95">
                  <c:v>84.8</c:v>
                </c:pt>
                <c:pt idx="96">
                  <c:v>84.7</c:v>
                </c:pt>
                <c:pt idx="97">
                  <c:v>84.7</c:v>
                </c:pt>
                <c:pt idx="98">
                  <c:v>84.9</c:v>
                </c:pt>
                <c:pt idx="99">
                  <c:v>84.7</c:v>
                </c:pt>
                <c:pt idx="100">
                  <c:v>85</c:v>
                </c:pt>
                <c:pt idx="101">
                  <c:v>84.6</c:v>
                </c:pt>
                <c:pt idx="102">
                  <c:v>84.7</c:v>
                </c:pt>
                <c:pt idx="103">
                  <c:v>84.8</c:v>
                </c:pt>
                <c:pt idx="104">
                  <c:v>84.7</c:v>
                </c:pt>
                <c:pt idx="105">
                  <c:v>84.5</c:v>
                </c:pt>
                <c:pt idx="106">
                  <c:v>84.8</c:v>
                </c:pt>
                <c:pt idx="107">
                  <c:v>84.3</c:v>
                </c:pt>
                <c:pt idx="108">
                  <c:v>84.3</c:v>
                </c:pt>
                <c:pt idx="109">
                  <c:v>84.6</c:v>
                </c:pt>
                <c:pt idx="110">
                  <c:v>84.3</c:v>
                </c:pt>
                <c:pt idx="111">
                  <c:v>84.4</c:v>
                </c:pt>
                <c:pt idx="112">
                  <c:v>84.6</c:v>
                </c:pt>
                <c:pt idx="113">
                  <c:v>84.9</c:v>
                </c:pt>
                <c:pt idx="114">
                  <c:v>84.4</c:v>
                </c:pt>
                <c:pt idx="115">
                  <c:v>83.7</c:v>
                </c:pt>
                <c:pt idx="116">
                  <c:v>84.1</c:v>
                </c:pt>
                <c:pt idx="117">
                  <c:v>83.6</c:v>
                </c:pt>
                <c:pt idx="118">
                  <c:v>84.3</c:v>
                </c:pt>
                <c:pt idx="119">
                  <c:v>84.5</c:v>
                </c:pt>
                <c:pt idx="120">
                  <c:v>84.1</c:v>
                </c:pt>
                <c:pt idx="121">
                  <c:v>84.4</c:v>
                </c:pt>
                <c:pt idx="122">
                  <c:v>85</c:v>
                </c:pt>
                <c:pt idx="123">
                  <c:v>84.2</c:v>
                </c:pt>
                <c:pt idx="124">
                  <c:v>84.5</c:v>
                </c:pt>
                <c:pt idx="125">
                  <c:v>84.1</c:v>
                </c:pt>
                <c:pt idx="126">
                  <c:v>84</c:v>
                </c:pt>
                <c:pt idx="127">
                  <c:v>84.1</c:v>
                </c:pt>
                <c:pt idx="128">
                  <c:v>84.1</c:v>
                </c:pt>
                <c:pt idx="129">
                  <c:v>84.1</c:v>
                </c:pt>
                <c:pt idx="130">
                  <c:v>84.3</c:v>
                </c:pt>
                <c:pt idx="131">
                  <c:v>84.4</c:v>
                </c:pt>
                <c:pt idx="132">
                  <c:v>84.7</c:v>
                </c:pt>
                <c:pt idx="133">
                  <c:v>84.5</c:v>
                </c:pt>
                <c:pt idx="134">
                  <c:v>84.6</c:v>
                </c:pt>
                <c:pt idx="135">
                  <c:v>84.8</c:v>
                </c:pt>
                <c:pt idx="136">
                  <c:v>84.5</c:v>
                </c:pt>
                <c:pt idx="137">
                  <c:v>84.8</c:v>
                </c:pt>
                <c:pt idx="138">
                  <c:v>84.9</c:v>
                </c:pt>
                <c:pt idx="139">
                  <c:v>84.8</c:v>
                </c:pt>
                <c:pt idx="140">
                  <c:v>84.5</c:v>
                </c:pt>
                <c:pt idx="141">
                  <c:v>84.9</c:v>
                </c:pt>
                <c:pt idx="142">
                  <c:v>84.6</c:v>
                </c:pt>
                <c:pt idx="143">
                  <c:v>85.1</c:v>
                </c:pt>
                <c:pt idx="144">
                  <c:v>84.7</c:v>
                </c:pt>
                <c:pt idx="145">
                  <c:v>84.7</c:v>
                </c:pt>
                <c:pt idx="146">
                  <c:v>84.9</c:v>
                </c:pt>
                <c:pt idx="147">
                  <c:v>85.2</c:v>
                </c:pt>
                <c:pt idx="148">
                  <c:v>85</c:v>
                </c:pt>
                <c:pt idx="149">
                  <c:v>85.4</c:v>
                </c:pt>
                <c:pt idx="150">
                  <c:v>85.1</c:v>
                </c:pt>
                <c:pt idx="151">
                  <c:v>85.2</c:v>
                </c:pt>
                <c:pt idx="152">
                  <c:v>85</c:v>
                </c:pt>
                <c:pt idx="153">
                  <c:v>85.1</c:v>
                </c:pt>
                <c:pt idx="154">
                  <c:v>84.9</c:v>
                </c:pt>
                <c:pt idx="155">
                  <c:v>84.4</c:v>
                </c:pt>
                <c:pt idx="156">
                  <c:v>84.7</c:v>
                </c:pt>
                <c:pt idx="157">
                  <c:v>84.5</c:v>
                </c:pt>
                <c:pt idx="158">
                  <c:v>84.9</c:v>
                </c:pt>
                <c:pt idx="159">
                  <c:v>84.4</c:v>
                </c:pt>
                <c:pt idx="160">
                  <c:v>84.1</c:v>
                </c:pt>
                <c:pt idx="161">
                  <c:v>83.7</c:v>
                </c:pt>
                <c:pt idx="162">
                  <c:v>83.8</c:v>
                </c:pt>
                <c:pt idx="163">
                  <c:v>84</c:v>
                </c:pt>
                <c:pt idx="164">
                  <c:v>83.9</c:v>
                </c:pt>
                <c:pt idx="165">
                  <c:v>83.8</c:v>
                </c:pt>
                <c:pt idx="166">
                  <c:v>83.9</c:v>
                </c:pt>
                <c:pt idx="167">
                  <c:v>83.6</c:v>
                </c:pt>
                <c:pt idx="168">
                  <c:v>83.9</c:v>
                </c:pt>
                <c:pt idx="169">
                  <c:v>83.8</c:v>
                </c:pt>
                <c:pt idx="170">
                  <c:v>83.7</c:v>
                </c:pt>
                <c:pt idx="171">
                  <c:v>83.8</c:v>
                </c:pt>
                <c:pt idx="172">
                  <c:v>83.8</c:v>
                </c:pt>
                <c:pt idx="173">
                  <c:v>84.3</c:v>
                </c:pt>
                <c:pt idx="174">
                  <c:v>84</c:v>
                </c:pt>
                <c:pt idx="175">
                  <c:v>83.5</c:v>
                </c:pt>
                <c:pt idx="176">
                  <c:v>84</c:v>
                </c:pt>
                <c:pt idx="177">
                  <c:v>83.3</c:v>
                </c:pt>
                <c:pt idx="178">
                  <c:v>83.4</c:v>
                </c:pt>
                <c:pt idx="179">
                  <c:v>83.6</c:v>
                </c:pt>
                <c:pt idx="180">
                  <c:v>83.2</c:v>
                </c:pt>
                <c:pt idx="181">
                  <c:v>83.4</c:v>
                </c:pt>
                <c:pt idx="182">
                  <c:v>83.3</c:v>
                </c:pt>
                <c:pt idx="183">
                  <c:v>83.3</c:v>
                </c:pt>
                <c:pt idx="184">
                  <c:v>83.6</c:v>
                </c:pt>
                <c:pt idx="185">
                  <c:v>83.5</c:v>
                </c:pt>
                <c:pt idx="186">
                  <c:v>83.3</c:v>
                </c:pt>
                <c:pt idx="187">
                  <c:v>83.2</c:v>
                </c:pt>
                <c:pt idx="188">
                  <c:v>83.6</c:v>
                </c:pt>
                <c:pt idx="189">
                  <c:v>83.7</c:v>
                </c:pt>
                <c:pt idx="190">
                  <c:v>83.6</c:v>
                </c:pt>
                <c:pt idx="191">
                  <c:v>83.6</c:v>
                </c:pt>
                <c:pt idx="192">
                  <c:v>83.5</c:v>
                </c:pt>
                <c:pt idx="193">
                  <c:v>83.6</c:v>
                </c:pt>
                <c:pt idx="194">
                  <c:v>83.3</c:v>
                </c:pt>
                <c:pt idx="195">
                  <c:v>83.4</c:v>
                </c:pt>
                <c:pt idx="196">
                  <c:v>83.5</c:v>
                </c:pt>
                <c:pt idx="197">
                  <c:v>83.7</c:v>
                </c:pt>
                <c:pt idx="198">
                  <c:v>83.6</c:v>
                </c:pt>
                <c:pt idx="199">
                  <c:v>83.5</c:v>
                </c:pt>
                <c:pt idx="200">
                  <c:v>83.3</c:v>
                </c:pt>
                <c:pt idx="201">
                  <c:v>83.4</c:v>
                </c:pt>
                <c:pt idx="202">
                  <c:v>83.5</c:v>
                </c:pt>
                <c:pt idx="203">
                  <c:v>83.6</c:v>
                </c:pt>
                <c:pt idx="204">
                  <c:v>84</c:v>
                </c:pt>
                <c:pt idx="205">
                  <c:v>83.5</c:v>
                </c:pt>
                <c:pt idx="206">
                  <c:v>83.7</c:v>
                </c:pt>
                <c:pt idx="207">
                  <c:v>83.8</c:v>
                </c:pt>
                <c:pt idx="208">
                  <c:v>83.8</c:v>
                </c:pt>
                <c:pt idx="209">
                  <c:v>83.8</c:v>
                </c:pt>
                <c:pt idx="210">
                  <c:v>84</c:v>
                </c:pt>
                <c:pt idx="211">
                  <c:v>84.1</c:v>
                </c:pt>
                <c:pt idx="212">
                  <c:v>83.6</c:v>
                </c:pt>
                <c:pt idx="213">
                  <c:v>84.1</c:v>
                </c:pt>
                <c:pt idx="214">
                  <c:v>83.9</c:v>
                </c:pt>
                <c:pt idx="215">
                  <c:v>84</c:v>
                </c:pt>
                <c:pt idx="216">
                  <c:v>84</c:v>
                </c:pt>
                <c:pt idx="217">
                  <c:v>83.6</c:v>
                </c:pt>
                <c:pt idx="218">
                  <c:v>84</c:v>
                </c:pt>
                <c:pt idx="219">
                  <c:v>83.8</c:v>
                </c:pt>
                <c:pt idx="220">
                  <c:v>83.7</c:v>
                </c:pt>
                <c:pt idx="221">
                  <c:v>83.7</c:v>
                </c:pt>
                <c:pt idx="222">
                  <c:v>83.9</c:v>
                </c:pt>
                <c:pt idx="223">
                  <c:v>83.5</c:v>
                </c:pt>
                <c:pt idx="224">
                  <c:v>83.5</c:v>
                </c:pt>
                <c:pt idx="225">
                  <c:v>83.4</c:v>
                </c:pt>
                <c:pt idx="226">
                  <c:v>83.6</c:v>
                </c:pt>
                <c:pt idx="227">
                  <c:v>83.4</c:v>
                </c:pt>
                <c:pt idx="228">
                  <c:v>83.4</c:v>
                </c:pt>
                <c:pt idx="229">
                  <c:v>83.4</c:v>
                </c:pt>
                <c:pt idx="230">
                  <c:v>83.2</c:v>
                </c:pt>
                <c:pt idx="231">
                  <c:v>83.1</c:v>
                </c:pt>
                <c:pt idx="232">
                  <c:v>83</c:v>
                </c:pt>
                <c:pt idx="233">
                  <c:v>83.2</c:v>
                </c:pt>
                <c:pt idx="234">
                  <c:v>82.6</c:v>
                </c:pt>
                <c:pt idx="235">
                  <c:v>82.7</c:v>
                </c:pt>
                <c:pt idx="236">
                  <c:v>82.7</c:v>
                </c:pt>
                <c:pt idx="237">
                  <c:v>83.1</c:v>
                </c:pt>
                <c:pt idx="238">
                  <c:v>83</c:v>
                </c:pt>
                <c:pt idx="239">
                  <c:v>82.9</c:v>
                </c:pt>
                <c:pt idx="240">
                  <c:v>82.9</c:v>
                </c:pt>
                <c:pt idx="241">
                  <c:v>82.8</c:v>
                </c:pt>
                <c:pt idx="242">
                  <c:v>82.6</c:v>
                </c:pt>
                <c:pt idx="243">
                  <c:v>83</c:v>
                </c:pt>
                <c:pt idx="244">
                  <c:v>83</c:v>
                </c:pt>
                <c:pt idx="245">
                  <c:v>83</c:v>
                </c:pt>
                <c:pt idx="246">
                  <c:v>82.8</c:v>
                </c:pt>
                <c:pt idx="247">
                  <c:v>83.1</c:v>
                </c:pt>
                <c:pt idx="248">
                  <c:v>82.7</c:v>
                </c:pt>
                <c:pt idx="249">
                  <c:v>82.9</c:v>
                </c:pt>
                <c:pt idx="250">
                  <c:v>82.5</c:v>
                </c:pt>
                <c:pt idx="251">
                  <c:v>82.4</c:v>
                </c:pt>
                <c:pt idx="252">
                  <c:v>82.6</c:v>
                </c:pt>
                <c:pt idx="253">
                  <c:v>82.6</c:v>
                </c:pt>
                <c:pt idx="254">
                  <c:v>82.4</c:v>
                </c:pt>
                <c:pt idx="255">
                  <c:v>82.4</c:v>
                </c:pt>
                <c:pt idx="256">
                  <c:v>82.4</c:v>
                </c:pt>
                <c:pt idx="257">
                  <c:v>82.5</c:v>
                </c:pt>
                <c:pt idx="258">
                  <c:v>82.7</c:v>
                </c:pt>
                <c:pt idx="259">
                  <c:v>82.5</c:v>
                </c:pt>
                <c:pt idx="260">
                  <c:v>82.4</c:v>
                </c:pt>
                <c:pt idx="261">
                  <c:v>82.1</c:v>
                </c:pt>
                <c:pt idx="262">
                  <c:v>82.5</c:v>
                </c:pt>
                <c:pt idx="263">
                  <c:v>82.2</c:v>
                </c:pt>
                <c:pt idx="264">
                  <c:v>82.2</c:v>
                </c:pt>
                <c:pt idx="265">
                  <c:v>82.2</c:v>
                </c:pt>
                <c:pt idx="266">
                  <c:v>82.3</c:v>
                </c:pt>
                <c:pt idx="267">
                  <c:v>82.3</c:v>
                </c:pt>
                <c:pt idx="268">
                  <c:v>82.3</c:v>
                </c:pt>
                <c:pt idx="269">
                  <c:v>82.8</c:v>
                </c:pt>
                <c:pt idx="270">
                  <c:v>82.5</c:v>
                </c:pt>
                <c:pt idx="271">
                  <c:v>82.5</c:v>
                </c:pt>
                <c:pt idx="272">
                  <c:v>82.3</c:v>
                </c:pt>
                <c:pt idx="273">
                  <c:v>82.1</c:v>
                </c:pt>
                <c:pt idx="274">
                  <c:v>82.2</c:v>
                </c:pt>
                <c:pt idx="275">
                  <c:v>82.1</c:v>
                </c:pt>
                <c:pt idx="276">
                  <c:v>82.1</c:v>
                </c:pt>
                <c:pt idx="277">
                  <c:v>81.7</c:v>
                </c:pt>
                <c:pt idx="278">
                  <c:v>82.1</c:v>
                </c:pt>
                <c:pt idx="279">
                  <c:v>82.3</c:v>
                </c:pt>
                <c:pt idx="280">
                  <c:v>82.2</c:v>
                </c:pt>
                <c:pt idx="281">
                  <c:v>82.5</c:v>
                </c:pt>
                <c:pt idx="282">
                  <c:v>82.4</c:v>
                </c:pt>
                <c:pt idx="283">
                  <c:v>82.2</c:v>
                </c:pt>
                <c:pt idx="284">
                  <c:v>82.4</c:v>
                </c:pt>
                <c:pt idx="285">
                  <c:v>82.4</c:v>
                </c:pt>
                <c:pt idx="286">
                  <c:v>82</c:v>
                </c:pt>
                <c:pt idx="287">
                  <c:v>82.1</c:v>
                </c:pt>
                <c:pt idx="288">
                  <c:v>82.3</c:v>
                </c:pt>
                <c:pt idx="289">
                  <c:v>82.1</c:v>
                </c:pt>
                <c:pt idx="290">
                  <c:v>82.1</c:v>
                </c:pt>
                <c:pt idx="291">
                  <c:v>82.1</c:v>
                </c:pt>
                <c:pt idx="292">
                  <c:v>82.2</c:v>
                </c:pt>
                <c:pt idx="293">
                  <c:v>81.8</c:v>
                </c:pt>
                <c:pt idx="294">
                  <c:v>82.3</c:v>
                </c:pt>
                <c:pt idx="295">
                  <c:v>82</c:v>
                </c:pt>
                <c:pt idx="296">
                  <c:v>81.8</c:v>
                </c:pt>
                <c:pt idx="297">
                  <c:v>82.2</c:v>
                </c:pt>
                <c:pt idx="298">
                  <c:v>82.3</c:v>
                </c:pt>
                <c:pt idx="299">
                  <c:v>82.3</c:v>
                </c:pt>
                <c:pt idx="300">
                  <c:v>82.4</c:v>
                </c:pt>
                <c:pt idx="301">
                  <c:v>82</c:v>
                </c:pt>
                <c:pt idx="302">
                  <c:v>81.8</c:v>
                </c:pt>
                <c:pt idx="303">
                  <c:v>81.8</c:v>
                </c:pt>
                <c:pt idx="304">
                  <c:v>81.7</c:v>
                </c:pt>
                <c:pt idx="305">
                  <c:v>81.599999999999994</c:v>
                </c:pt>
                <c:pt idx="306">
                  <c:v>81.8</c:v>
                </c:pt>
                <c:pt idx="307">
                  <c:v>81.8</c:v>
                </c:pt>
                <c:pt idx="308">
                  <c:v>82.1</c:v>
                </c:pt>
                <c:pt idx="309">
                  <c:v>81.8</c:v>
                </c:pt>
                <c:pt idx="310">
                  <c:v>82.2</c:v>
                </c:pt>
                <c:pt idx="311">
                  <c:v>82</c:v>
                </c:pt>
                <c:pt idx="312">
                  <c:v>82</c:v>
                </c:pt>
                <c:pt idx="313">
                  <c:v>81.900000000000006</c:v>
                </c:pt>
                <c:pt idx="314">
                  <c:v>82</c:v>
                </c:pt>
                <c:pt idx="315">
                  <c:v>82</c:v>
                </c:pt>
                <c:pt idx="316">
                  <c:v>82</c:v>
                </c:pt>
                <c:pt idx="317">
                  <c:v>81.900000000000006</c:v>
                </c:pt>
                <c:pt idx="318">
                  <c:v>81.599999999999994</c:v>
                </c:pt>
                <c:pt idx="319">
                  <c:v>82.1</c:v>
                </c:pt>
                <c:pt idx="320">
                  <c:v>82</c:v>
                </c:pt>
                <c:pt idx="321">
                  <c:v>82.3</c:v>
                </c:pt>
                <c:pt idx="322">
                  <c:v>82.1</c:v>
                </c:pt>
                <c:pt idx="323">
                  <c:v>82.2</c:v>
                </c:pt>
                <c:pt idx="324">
                  <c:v>82.4</c:v>
                </c:pt>
                <c:pt idx="325">
                  <c:v>82.4</c:v>
                </c:pt>
                <c:pt idx="326">
                  <c:v>82.8</c:v>
                </c:pt>
                <c:pt idx="327">
                  <c:v>82.6</c:v>
                </c:pt>
                <c:pt idx="328">
                  <c:v>82.7</c:v>
                </c:pt>
                <c:pt idx="329">
                  <c:v>82.5</c:v>
                </c:pt>
                <c:pt idx="330">
                  <c:v>82.9</c:v>
                </c:pt>
                <c:pt idx="331">
                  <c:v>82.8</c:v>
                </c:pt>
                <c:pt idx="332">
                  <c:v>82.6</c:v>
                </c:pt>
                <c:pt idx="333">
                  <c:v>82.6</c:v>
                </c:pt>
                <c:pt idx="334">
                  <c:v>82.7</c:v>
                </c:pt>
                <c:pt idx="335">
                  <c:v>82.5</c:v>
                </c:pt>
                <c:pt idx="336">
                  <c:v>82.7</c:v>
                </c:pt>
                <c:pt idx="337">
                  <c:v>82.7</c:v>
                </c:pt>
                <c:pt idx="338">
                  <c:v>82.6</c:v>
                </c:pt>
                <c:pt idx="339">
                  <c:v>82.4</c:v>
                </c:pt>
                <c:pt idx="340">
                  <c:v>82.7</c:v>
                </c:pt>
                <c:pt idx="341">
                  <c:v>82.9</c:v>
                </c:pt>
                <c:pt idx="342">
                  <c:v>82.9</c:v>
                </c:pt>
                <c:pt idx="343">
                  <c:v>83.1</c:v>
                </c:pt>
                <c:pt idx="344">
                  <c:v>82.8</c:v>
                </c:pt>
                <c:pt idx="345">
                  <c:v>82.7</c:v>
                </c:pt>
                <c:pt idx="346">
                  <c:v>82.9</c:v>
                </c:pt>
                <c:pt idx="347">
                  <c:v>82.7</c:v>
                </c:pt>
                <c:pt idx="348">
                  <c:v>82.8</c:v>
                </c:pt>
                <c:pt idx="349">
                  <c:v>82.8</c:v>
                </c:pt>
                <c:pt idx="350">
                  <c:v>82.9</c:v>
                </c:pt>
                <c:pt idx="351">
                  <c:v>83</c:v>
                </c:pt>
                <c:pt idx="352">
                  <c:v>83</c:v>
                </c:pt>
                <c:pt idx="353">
                  <c:v>82.9</c:v>
                </c:pt>
                <c:pt idx="354">
                  <c:v>83</c:v>
                </c:pt>
                <c:pt idx="355">
                  <c:v>83</c:v>
                </c:pt>
                <c:pt idx="356">
                  <c:v>82.9</c:v>
                </c:pt>
                <c:pt idx="357">
                  <c:v>83.3</c:v>
                </c:pt>
                <c:pt idx="358">
                  <c:v>83.3</c:v>
                </c:pt>
                <c:pt idx="359">
                  <c:v>83.1</c:v>
                </c:pt>
                <c:pt idx="360">
                  <c:v>83</c:v>
                </c:pt>
                <c:pt idx="361">
                  <c:v>83.1</c:v>
                </c:pt>
                <c:pt idx="362">
                  <c:v>83.1</c:v>
                </c:pt>
                <c:pt idx="363">
                  <c:v>83</c:v>
                </c:pt>
                <c:pt idx="364">
                  <c:v>83.3</c:v>
                </c:pt>
                <c:pt idx="365">
                  <c:v>82.8</c:v>
                </c:pt>
                <c:pt idx="366">
                  <c:v>82.9</c:v>
                </c:pt>
                <c:pt idx="367">
                  <c:v>83.1</c:v>
                </c:pt>
                <c:pt idx="368">
                  <c:v>83.1</c:v>
                </c:pt>
                <c:pt idx="369">
                  <c:v>82.8</c:v>
                </c:pt>
                <c:pt idx="370">
                  <c:v>83</c:v>
                </c:pt>
                <c:pt idx="371">
                  <c:v>82.7</c:v>
                </c:pt>
                <c:pt idx="372">
                  <c:v>82.7</c:v>
                </c:pt>
                <c:pt idx="373">
                  <c:v>82.6</c:v>
                </c:pt>
                <c:pt idx="374">
                  <c:v>82.7</c:v>
                </c:pt>
                <c:pt idx="375">
                  <c:v>82.7</c:v>
                </c:pt>
                <c:pt idx="376">
                  <c:v>82.5</c:v>
                </c:pt>
                <c:pt idx="377">
                  <c:v>82.5</c:v>
                </c:pt>
                <c:pt idx="378">
                  <c:v>82.6</c:v>
                </c:pt>
                <c:pt idx="379">
                  <c:v>82.5</c:v>
                </c:pt>
                <c:pt idx="380">
                  <c:v>82.4</c:v>
                </c:pt>
                <c:pt idx="381">
                  <c:v>82.6</c:v>
                </c:pt>
                <c:pt idx="382">
                  <c:v>82.7</c:v>
                </c:pt>
                <c:pt idx="383">
                  <c:v>82.8</c:v>
                </c:pt>
                <c:pt idx="384">
                  <c:v>82.7</c:v>
                </c:pt>
                <c:pt idx="385">
                  <c:v>82.7</c:v>
                </c:pt>
                <c:pt idx="386">
                  <c:v>82.8</c:v>
                </c:pt>
                <c:pt idx="387">
                  <c:v>82.4</c:v>
                </c:pt>
                <c:pt idx="388">
                  <c:v>82.6</c:v>
                </c:pt>
                <c:pt idx="389">
                  <c:v>82.8</c:v>
                </c:pt>
                <c:pt idx="390">
                  <c:v>82.8</c:v>
                </c:pt>
                <c:pt idx="391">
                  <c:v>83</c:v>
                </c:pt>
                <c:pt idx="392">
                  <c:v>83.2</c:v>
                </c:pt>
                <c:pt idx="393">
                  <c:v>83.3</c:v>
                </c:pt>
                <c:pt idx="394">
                  <c:v>83.4</c:v>
                </c:pt>
                <c:pt idx="395">
                  <c:v>83.4</c:v>
                </c:pt>
                <c:pt idx="396">
                  <c:v>83.1</c:v>
                </c:pt>
                <c:pt idx="397">
                  <c:v>83</c:v>
                </c:pt>
                <c:pt idx="398">
                  <c:v>82.8</c:v>
                </c:pt>
                <c:pt idx="399">
                  <c:v>82.7</c:v>
                </c:pt>
                <c:pt idx="400">
                  <c:v>82.6</c:v>
                </c:pt>
                <c:pt idx="401">
                  <c:v>82.7</c:v>
                </c:pt>
                <c:pt idx="402">
                  <c:v>82.9</c:v>
                </c:pt>
                <c:pt idx="403">
                  <c:v>82.9</c:v>
                </c:pt>
                <c:pt idx="404">
                  <c:v>82.7</c:v>
                </c:pt>
                <c:pt idx="405">
                  <c:v>82.7</c:v>
                </c:pt>
                <c:pt idx="406">
                  <c:v>82.5</c:v>
                </c:pt>
                <c:pt idx="407">
                  <c:v>82.8</c:v>
                </c:pt>
                <c:pt idx="408">
                  <c:v>82.5</c:v>
                </c:pt>
                <c:pt idx="409">
                  <c:v>82.4</c:v>
                </c:pt>
                <c:pt idx="410">
                  <c:v>82.3</c:v>
                </c:pt>
                <c:pt idx="411">
                  <c:v>82.4</c:v>
                </c:pt>
                <c:pt idx="412">
                  <c:v>82.3</c:v>
                </c:pt>
                <c:pt idx="413">
                  <c:v>82.3</c:v>
                </c:pt>
                <c:pt idx="414">
                  <c:v>82.4</c:v>
                </c:pt>
                <c:pt idx="415">
                  <c:v>82.7</c:v>
                </c:pt>
                <c:pt idx="416">
                  <c:v>82.5</c:v>
                </c:pt>
                <c:pt idx="417">
                  <c:v>82.4</c:v>
                </c:pt>
                <c:pt idx="418">
                  <c:v>82.7</c:v>
                </c:pt>
                <c:pt idx="419">
                  <c:v>82.9</c:v>
                </c:pt>
                <c:pt idx="420">
                  <c:v>82.6</c:v>
                </c:pt>
                <c:pt idx="421">
                  <c:v>82.5</c:v>
                </c:pt>
                <c:pt idx="422">
                  <c:v>82.4</c:v>
                </c:pt>
                <c:pt idx="423">
                  <c:v>82.5</c:v>
                </c:pt>
                <c:pt idx="424">
                  <c:v>82.6</c:v>
                </c:pt>
                <c:pt idx="425">
                  <c:v>82.4</c:v>
                </c:pt>
                <c:pt idx="426">
                  <c:v>82.4</c:v>
                </c:pt>
                <c:pt idx="427">
                  <c:v>82.3</c:v>
                </c:pt>
                <c:pt idx="428">
                  <c:v>82.3</c:v>
                </c:pt>
                <c:pt idx="429">
                  <c:v>82.1</c:v>
                </c:pt>
                <c:pt idx="430">
                  <c:v>82</c:v>
                </c:pt>
                <c:pt idx="431">
                  <c:v>81.900000000000006</c:v>
                </c:pt>
                <c:pt idx="432">
                  <c:v>81.8</c:v>
                </c:pt>
                <c:pt idx="433">
                  <c:v>81.900000000000006</c:v>
                </c:pt>
                <c:pt idx="434">
                  <c:v>82</c:v>
                </c:pt>
                <c:pt idx="435">
                  <c:v>81.7</c:v>
                </c:pt>
                <c:pt idx="436">
                  <c:v>82.1</c:v>
                </c:pt>
                <c:pt idx="437">
                  <c:v>82.2</c:v>
                </c:pt>
                <c:pt idx="438">
                  <c:v>82</c:v>
                </c:pt>
                <c:pt idx="439">
                  <c:v>82</c:v>
                </c:pt>
                <c:pt idx="440">
                  <c:v>82.2</c:v>
                </c:pt>
                <c:pt idx="441">
                  <c:v>82.4</c:v>
                </c:pt>
                <c:pt idx="442">
                  <c:v>82.2</c:v>
                </c:pt>
                <c:pt idx="443">
                  <c:v>82.6</c:v>
                </c:pt>
                <c:pt idx="444">
                  <c:v>82.7</c:v>
                </c:pt>
                <c:pt idx="445">
                  <c:v>82.9</c:v>
                </c:pt>
                <c:pt idx="446">
                  <c:v>82.6</c:v>
                </c:pt>
                <c:pt idx="447">
                  <c:v>82.7</c:v>
                </c:pt>
                <c:pt idx="448">
                  <c:v>82.6</c:v>
                </c:pt>
                <c:pt idx="449">
                  <c:v>82.7</c:v>
                </c:pt>
                <c:pt idx="450">
                  <c:v>82.6</c:v>
                </c:pt>
                <c:pt idx="451">
                  <c:v>82.5</c:v>
                </c:pt>
                <c:pt idx="452">
                  <c:v>82.8</c:v>
                </c:pt>
                <c:pt idx="453">
                  <c:v>82.5</c:v>
                </c:pt>
                <c:pt idx="454">
                  <c:v>82.5</c:v>
                </c:pt>
                <c:pt idx="455">
                  <c:v>83.1</c:v>
                </c:pt>
                <c:pt idx="456">
                  <c:v>82.5</c:v>
                </c:pt>
                <c:pt idx="457">
                  <c:v>82.4</c:v>
                </c:pt>
                <c:pt idx="458">
                  <c:v>82.1</c:v>
                </c:pt>
                <c:pt idx="459">
                  <c:v>82.3</c:v>
                </c:pt>
                <c:pt idx="460">
                  <c:v>82.1</c:v>
                </c:pt>
                <c:pt idx="461">
                  <c:v>82.2</c:v>
                </c:pt>
                <c:pt idx="462">
                  <c:v>82.1</c:v>
                </c:pt>
                <c:pt idx="463">
                  <c:v>81.7</c:v>
                </c:pt>
                <c:pt idx="464">
                  <c:v>81.900000000000006</c:v>
                </c:pt>
                <c:pt idx="465">
                  <c:v>81.900000000000006</c:v>
                </c:pt>
                <c:pt idx="466">
                  <c:v>82.1</c:v>
                </c:pt>
                <c:pt idx="467">
                  <c:v>81.8</c:v>
                </c:pt>
                <c:pt idx="468">
                  <c:v>82</c:v>
                </c:pt>
                <c:pt idx="469">
                  <c:v>82</c:v>
                </c:pt>
                <c:pt idx="470">
                  <c:v>82</c:v>
                </c:pt>
                <c:pt idx="471">
                  <c:v>81.900000000000006</c:v>
                </c:pt>
                <c:pt idx="472">
                  <c:v>82</c:v>
                </c:pt>
                <c:pt idx="473">
                  <c:v>82.2</c:v>
                </c:pt>
                <c:pt idx="474">
                  <c:v>82.2</c:v>
                </c:pt>
                <c:pt idx="475">
                  <c:v>82.2</c:v>
                </c:pt>
                <c:pt idx="476">
                  <c:v>82.1</c:v>
                </c:pt>
                <c:pt idx="477">
                  <c:v>82.4</c:v>
                </c:pt>
                <c:pt idx="478">
                  <c:v>82.5</c:v>
                </c:pt>
                <c:pt idx="479">
                  <c:v>82.7</c:v>
                </c:pt>
                <c:pt idx="480">
                  <c:v>82.4</c:v>
                </c:pt>
                <c:pt idx="481">
                  <c:v>82.3</c:v>
                </c:pt>
                <c:pt idx="482">
                  <c:v>82.3</c:v>
                </c:pt>
                <c:pt idx="483">
                  <c:v>82.1</c:v>
                </c:pt>
                <c:pt idx="484">
                  <c:v>82.5</c:v>
                </c:pt>
                <c:pt idx="485">
                  <c:v>82.4</c:v>
                </c:pt>
                <c:pt idx="486">
                  <c:v>82.5</c:v>
                </c:pt>
                <c:pt idx="487">
                  <c:v>82.2</c:v>
                </c:pt>
                <c:pt idx="488">
                  <c:v>82.3</c:v>
                </c:pt>
                <c:pt idx="489">
                  <c:v>82.5</c:v>
                </c:pt>
                <c:pt idx="490">
                  <c:v>82.5</c:v>
                </c:pt>
                <c:pt idx="491">
                  <c:v>82.5</c:v>
                </c:pt>
                <c:pt idx="492">
                  <c:v>82.4</c:v>
                </c:pt>
                <c:pt idx="493">
                  <c:v>82.7</c:v>
                </c:pt>
                <c:pt idx="494">
                  <c:v>82.6</c:v>
                </c:pt>
                <c:pt idx="495">
                  <c:v>82.8</c:v>
                </c:pt>
                <c:pt idx="496">
                  <c:v>82.8</c:v>
                </c:pt>
                <c:pt idx="497">
                  <c:v>82.9</c:v>
                </c:pt>
                <c:pt idx="498">
                  <c:v>83.2</c:v>
                </c:pt>
                <c:pt idx="499">
                  <c:v>83</c:v>
                </c:pt>
                <c:pt idx="500">
                  <c:v>82.6</c:v>
                </c:pt>
                <c:pt idx="501">
                  <c:v>82.4</c:v>
                </c:pt>
                <c:pt idx="502">
                  <c:v>82.7</c:v>
                </c:pt>
                <c:pt idx="503">
                  <c:v>82.6</c:v>
                </c:pt>
                <c:pt idx="504">
                  <c:v>82.5</c:v>
                </c:pt>
                <c:pt idx="505">
                  <c:v>82.5</c:v>
                </c:pt>
                <c:pt idx="506">
                  <c:v>80.400000000000006</c:v>
                </c:pt>
                <c:pt idx="507">
                  <c:v>79.3</c:v>
                </c:pt>
                <c:pt idx="508">
                  <c:v>80.7</c:v>
                </c:pt>
                <c:pt idx="509">
                  <c:v>81.5</c:v>
                </c:pt>
                <c:pt idx="510">
                  <c:v>81.7</c:v>
                </c:pt>
                <c:pt idx="511">
                  <c:v>81.7</c:v>
                </c:pt>
                <c:pt idx="512">
                  <c:v>82.7</c:v>
                </c:pt>
                <c:pt idx="513">
                  <c:v>82.8</c:v>
                </c:pt>
                <c:pt idx="514">
                  <c:v>82.9</c:v>
                </c:pt>
                <c:pt idx="515">
                  <c:v>82.9</c:v>
                </c:pt>
                <c:pt idx="516">
                  <c:v>82.8</c:v>
                </c:pt>
                <c:pt idx="517">
                  <c:v>82.9</c:v>
                </c:pt>
                <c:pt idx="518">
                  <c:v>82.8</c:v>
                </c:pt>
                <c:pt idx="519">
                  <c:v>82.8</c:v>
                </c:pt>
                <c:pt idx="520">
                  <c:v>83.1</c:v>
                </c:pt>
                <c:pt idx="521">
                  <c:v>82.9</c:v>
                </c:pt>
                <c:pt idx="522">
                  <c:v>82.1</c:v>
                </c:pt>
                <c:pt idx="523">
                  <c:v>81.400000000000006</c:v>
                </c:pt>
                <c:pt idx="524">
                  <c:v>81.7</c:v>
                </c:pt>
                <c:pt idx="525">
                  <c:v>82.8</c:v>
                </c:pt>
                <c:pt idx="526">
                  <c:v>83.1</c:v>
                </c:pt>
                <c:pt idx="527">
                  <c:v>83</c:v>
                </c:pt>
                <c:pt idx="528">
                  <c:v>83</c:v>
                </c:pt>
                <c:pt idx="529">
                  <c:v>83.1</c:v>
                </c:pt>
                <c:pt idx="530">
                  <c:v>83</c:v>
                </c:pt>
                <c:pt idx="531">
                  <c:v>83.4</c:v>
                </c:pt>
                <c:pt idx="532">
                  <c:v>83.4</c:v>
                </c:pt>
                <c:pt idx="533">
                  <c:v>83.2</c:v>
                </c:pt>
                <c:pt idx="534">
                  <c:v>83.5</c:v>
                </c:pt>
                <c:pt idx="535">
                  <c:v>83.6</c:v>
                </c:pt>
                <c:pt idx="536">
                  <c:v>83.3</c:v>
                </c:pt>
                <c:pt idx="537">
                  <c:v>83.4</c:v>
                </c:pt>
                <c:pt idx="538">
                  <c:v>83.4</c:v>
                </c:pt>
                <c:pt idx="539">
                  <c:v>83.9</c:v>
                </c:pt>
                <c:pt idx="540">
                  <c:v>83.6</c:v>
                </c:pt>
                <c:pt idx="541">
                  <c:v>83.7</c:v>
                </c:pt>
                <c:pt idx="542">
                  <c:v>83.5</c:v>
                </c:pt>
                <c:pt idx="543">
                  <c:v>83.5</c:v>
                </c:pt>
                <c:pt idx="544">
                  <c:v>83.4</c:v>
                </c:pt>
                <c:pt idx="545">
                  <c:v>83.7</c:v>
                </c:pt>
                <c:pt idx="546">
                  <c:v>83.8</c:v>
                </c:pt>
                <c:pt idx="547">
                  <c:v>83.1</c:v>
                </c:pt>
                <c:pt idx="548">
                  <c:v>83.4</c:v>
                </c:pt>
                <c:pt idx="549">
                  <c:v>83.7</c:v>
                </c:pt>
                <c:pt idx="550">
                  <c:v>83.2</c:v>
                </c:pt>
                <c:pt idx="551">
                  <c:v>83.3</c:v>
                </c:pt>
                <c:pt idx="552">
                  <c:v>83.1</c:v>
                </c:pt>
                <c:pt idx="553">
                  <c:v>83.2</c:v>
                </c:pt>
                <c:pt idx="554">
                  <c:v>83.3</c:v>
                </c:pt>
                <c:pt idx="555">
                  <c:v>83.4</c:v>
                </c:pt>
                <c:pt idx="556">
                  <c:v>83.6</c:v>
                </c:pt>
                <c:pt idx="557">
                  <c:v>83.9</c:v>
                </c:pt>
                <c:pt idx="558">
                  <c:v>83.8</c:v>
                </c:pt>
                <c:pt idx="559">
                  <c:v>84</c:v>
                </c:pt>
                <c:pt idx="560">
                  <c:v>84</c:v>
                </c:pt>
                <c:pt idx="561">
                  <c:v>83.8</c:v>
                </c:pt>
                <c:pt idx="562">
                  <c:v>84.3</c:v>
                </c:pt>
                <c:pt idx="563">
                  <c:v>84.1</c:v>
                </c:pt>
                <c:pt idx="564">
                  <c:v>84</c:v>
                </c:pt>
              </c:numCache>
            </c:numRef>
          </c:val>
          <c:smooth val="0"/>
          <c:extLst>
            <c:ext xmlns:c16="http://schemas.microsoft.com/office/drawing/2014/chart" uri="{C3380CC4-5D6E-409C-BE32-E72D297353CC}">
              <c16:uniqueId val="{00000000-CD1B-475A-815B-2BD1089B79B3}"/>
            </c:ext>
          </c:extLst>
        </c:ser>
        <c:ser>
          <c:idx val="1"/>
          <c:order val="1"/>
          <c:tx>
            <c:strRef>
              <c:f>'Participation rates by gender'!$C$2</c:f>
              <c:strCache>
                <c:ptCount val="1"/>
                <c:pt idx="0">
                  <c:v>Females, Seasonally adjusted (%)</c:v>
                </c:pt>
              </c:strCache>
            </c:strRef>
          </c:tx>
          <c:spPr>
            <a:ln w="28575" cap="rnd">
              <a:solidFill>
                <a:schemeClr val="accent2"/>
              </a:solidFill>
              <a:round/>
            </a:ln>
            <a:effectLst/>
          </c:spPr>
          <c:marker>
            <c:symbol val="none"/>
          </c:marker>
          <c:cat>
            <c:numRef>
              <c:f>'Participation rates by gender'!$A$3:$A$567</c:f>
              <c:numCache>
                <c:formatCode>mmm\-yy</c:formatCode>
                <c:ptCount val="565"/>
                <c:pt idx="0">
                  <c:v>28522</c:v>
                </c:pt>
                <c:pt idx="1">
                  <c:v>28550</c:v>
                </c:pt>
                <c:pt idx="2">
                  <c:v>28581</c:v>
                </c:pt>
                <c:pt idx="3">
                  <c:v>28611</c:v>
                </c:pt>
                <c:pt idx="4">
                  <c:v>28642</c:v>
                </c:pt>
                <c:pt idx="5">
                  <c:v>28672</c:v>
                </c:pt>
                <c:pt idx="6">
                  <c:v>28703</c:v>
                </c:pt>
                <c:pt idx="7">
                  <c:v>28734</c:v>
                </c:pt>
                <c:pt idx="8">
                  <c:v>28764</c:v>
                </c:pt>
                <c:pt idx="9">
                  <c:v>28795</c:v>
                </c:pt>
                <c:pt idx="10">
                  <c:v>28825</c:v>
                </c:pt>
                <c:pt idx="11">
                  <c:v>28856</c:v>
                </c:pt>
                <c:pt idx="12">
                  <c:v>28887</c:v>
                </c:pt>
                <c:pt idx="13">
                  <c:v>28915</c:v>
                </c:pt>
                <c:pt idx="14">
                  <c:v>28946</c:v>
                </c:pt>
                <c:pt idx="15">
                  <c:v>28976</c:v>
                </c:pt>
                <c:pt idx="16">
                  <c:v>29007</c:v>
                </c:pt>
                <c:pt idx="17">
                  <c:v>29037</c:v>
                </c:pt>
                <c:pt idx="18">
                  <c:v>29068</c:v>
                </c:pt>
                <c:pt idx="19">
                  <c:v>29099</c:v>
                </c:pt>
                <c:pt idx="20">
                  <c:v>29129</c:v>
                </c:pt>
                <c:pt idx="21">
                  <c:v>29160</c:v>
                </c:pt>
                <c:pt idx="22">
                  <c:v>29190</c:v>
                </c:pt>
                <c:pt idx="23">
                  <c:v>29221</c:v>
                </c:pt>
                <c:pt idx="24">
                  <c:v>29252</c:v>
                </c:pt>
                <c:pt idx="25">
                  <c:v>29281</c:v>
                </c:pt>
                <c:pt idx="26">
                  <c:v>29312</c:v>
                </c:pt>
                <c:pt idx="27">
                  <c:v>29342</c:v>
                </c:pt>
                <c:pt idx="28">
                  <c:v>29373</c:v>
                </c:pt>
                <c:pt idx="29">
                  <c:v>29403</c:v>
                </c:pt>
                <c:pt idx="30">
                  <c:v>29434</c:v>
                </c:pt>
                <c:pt idx="31">
                  <c:v>29465</c:v>
                </c:pt>
                <c:pt idx="32">
                  <c:v>29495</c:v>
                </c:pt>
                <c:pt idx="33">
                  <c:v>29526</c:v>
                </c:pt>
                <c:pt idx="34">
                  <c:v>29556</c:v>
                </c:pt>
                <c:pt idx="35">
                  <c:v>29587</c:v>
                </c:pt>
                <c:pt idx="36">
                  <c:v>29618</c:v>
                </c:pt>
                <c:pt idx="37">
                  <c:v>29646</c:v>
                </c:pt>
                <c:pt idx="38">
                  <c:v>29677</c:v>
                </c:pt>
                <c:pt idx="39">
                  <c:v>29707</c:v>
                </c:pt>
                <c:pt idx="40">
                  <c:v>29738</c:v>
                </c:pt>
                <c:pt idx="41">
                  <c:v>29768</c:v>
                </c:pt>
                <c:pt idx="42">
                  <c:v>29799</c:v>
                </c:pt>
                <c:pt idx="43">
                  <c:v>29830</c:v>
                </c:pt>
                <c:pt idx="44">
                  <c:v>29860</c:v>
                </c:pt>
                <c:pt idx="45">
                  <c:v>29891</c:v>
                </c:pt>
                <c:pt idx="46">
                  <c:v>29921</c:v>
                </c:pt>
                <c:pt idx="47">
                  <c:v>29952</c:v>
                </c:pt>
                <c:pt idx="48">
                  <c:v>29983</c:v>
                </c:pt>
                <c:pt idx="49">
                  <c:v>30011</c:v>
                </c:pt>
                <c:pt idx="50">
                  <c:v>30042</c:v>
                </c:pt>
                <c:pt idx="51">
                  <c:v>30072</c:v>
                </c:pt>
                <c:pt idx="52">
                  <c:v>30103</c:v>
                </c:pt>
                <c:pt idx="53">
                  <c:v>30133</c:v>
                </c:pt>
                <c:pt idx="54">
                  <c:v>30164</c:v>
                </c:pt>
                <c:pt idx="55">
                  <c:v>30195</c:v>
                </c:pt>
                <c:pt idx="56">
                  <c:v>30225</c:v>
                </c:pt>
                <c:pt idx="57">
                  <c:v>30256</c:v>
                </c:pt>
                <c:pt idx="58">
                  <c:v>30286</c:v>
                </c:pt>
                <c:pt idx="59">
                  <c:v>30317</c:v>
                </c:pt>
                <c:pt idx="60">
                  <c:v>30348</c:v>
                </c:pt>
                <c:pt idx="61">
                  <c:v>30376</c:v>
                </c:pt>
                <c:pt idx="62">
                  <c:v>30407</c:v>
                </c:pt>
                <c:pt idx="63">
                  <c:v>30437</c:v>
                </c:pt>
                <c:pt idx="64">
                  <c:v>30468</c:v>
                </c:pt>
                <c:pt idx="65">
                  <c:v>30498</c:v>
                </c:pt>
                <c:pt idx="66">
                  <c:v>30529</c:v>
                </c:pt>
                <c:pt idx="67">
                  <c:v>30560</c:v>
                </c:pt>
                <c:pt idx="68">
                  <c:v>30590</c:v>
                </c:pt>
                <c:pt idx="69">
                  <c:v>30621</c:v>
                </c:pt>
                <c:pt idx="70">
                  <c:v>30651</c:v>
                </c:pt>
                <c:pt idx="71">
                  <c:v>30682</c:v>
                </c:pt>
                <c:pt idx="72">
                  <c:v>30713</c:v>
                </c:pt>
                <c:pt idx="73">
                  <c:v>30742</c:v>
                </c:pt>
                <c:pt idx="74">
                  <c:v>30773</c:v>
                </c:pt>
                <c:pt idx="75">
                  <c:v>30803</c:v>
                </c:pt>
                <c:pt idx="76">
                  <c:v>30834</c:v>
                </c:pt>
                <c:pt idx="77">
                  <c:v>30864</c:v>
                </c:pt>
                <c:pt idx="78">
                  <c:v>30895</c:v>
                </c:pt>
                <c:pt idx="79">
                  <c:v>30926</c:v>
                </c:pt>
                <c:pt idx="80">
                  <c:v>30956</c:v>
                </c:pt>
                <c:pt idx="81">
                  <c:v>30987</c:v>
                </c:pt>
                <c:pt idx="82">
                  <c:v>31017</c:v>
                </c:pt>
                <c:pt idx="83">
                  <c:v>31048</c:v>
                </c:pt>
                <c:pt idx="84">
                  <c:v>31079</c:v>
                </c:pt>
                <c:pt idx="85">
                  <c:v>31107</c:v>
                </c:pt>
                <c:pt idx="86">
                  <c:v>31138</c:v>
                </c:pt>
                <c:pt idx="87">
                  <c:v>31168</c:v>
                </c:pt>
                <c:pt idx="88">
                  <c:v>31199</c:v>
                </c:pt>
                <c:pt idx="89">
                  <c:v>31229</c:v>
                </c:pt>
                <c:pt idx="90">
                  <c:v>31260</c:v>
                </c:pt>
                <c:pt idx="91">
                  <c:v>31291</c:v>
                </c:pt>
                <c:pt idx="92">
                  <c:v>31321</c:v>
                </c:pt>
                <c:pt idx="93">
                  <c:v>31352</c:v>
                </c:pt>
                <c:pt idx="94">
                  <c:v>31382</c:v>
                </c:pt>
                <c:pt idx="95">
                  <c:v>31413</c:v>
                </c:pt>
                <c:pt idx="96">
                  <c:v>31444</c:v>
                </c:pt>
                <c:pt idx="97">
                  <c:v>31472</c:v>
                </c:pt>
                <c:pt idx="98">
                  <c:v>31503</c:v>
                </c:pt>
                <c:pt idx="99">
                  <c:v>31533</c:v>
                </c:pt>
                <c:pt idx="100">
                  <c:v>31564</c:v>
                </c:pt>
                <c:pt idx="101">
                  <c:v>31594</c:v>
                </c:pt>
                <c:pt idx="102">
                  <c:v>31625</c:v>
                </c:pt>
                <c:pt idx="103">
                  <c:v>31656</c:v>
                </c:pt>
                <c:pt idx="104">
                  <c:v>31686</c:v>
                </c:pt>
                <c:pt idx="105">
                  <c:v>31717</c:v>
                </c:pt>
                <c:pt idx="106">
                  <c:v>31747</c:v>
                </c:pt>
                <c:pt idx="107">
                  <c:v>31778</c:v>
                </c:pt>
                <c:pt idx="108">
                  <c:v>31809</c:v>
                </c:pt>
                <c:pt idx="109">
                  <c:v>31837</c:v>
                </c:pt>
                <c:pt idx="110">
                  <c:v>31868</c:v>
                </c:pt>
                <c:pt idx="111">
                  <c:v>31898</c:v>
                </c:pt>
                <c:pt idx="112">
                  <c:v>31929</c:v>
                </c:pt>
                <c:pt idx="113">
                  <c:v>31959</c:v>
                </c:pt>
                <c:pt idx="114">
                  <c:v>31990</c:v>
                </c:pt>
                <c:pt idx="115">
                  <c:v>32021</c:v>
                </c:pt>
                <c:pt idx="116">
                  <c:v>32051</c:v>
                </c:pt>
                <c:pt idx="117">
                  <c:v>32082</c:v>
                </c:pt>
                <c:pt idx="118">
                  <c:v>32112</c:v>
                </c:pt>
                <c:pt idx="119">
                  <c:v>32143</c:v>
                </c:pt>
                <c:pt idx="120">
                  <c:v>32174</c:v>
                </c:pt>
                <c:pt idx="121">
                  <c:v>32203</c:v>
                </c:pt>
                <c:pt idx="122">
                  <c:v>32234</c:v>
                </c:pt>
                <c:pt idx="123">
                  <c:v>32264</c:v>
                </c:pt>
                <c:pt idx="124">
                  <c:v>32295</c:v>
                </c:pt>
                <c:pt idx="125">
                  <c:v>32325</c:v>
                </c:pt>
                <c:pt idx="126">
                  <c:v>32356</c:v>
                </c:pt>
                <c:pt idx="127">
                  <c:v>32387</c:v>
                </c:pt>
                <c:pt idx="128">
                  <c:v>32417</c:v>
                </c:pt>
                <c:pt idx="129">
                  <c:v>32448</c:v>
                </c:pt>
                <c:pt idx="130">
                  <c:v>32478</c:v>
                </c:pt>
                <c:pt idx="131">
                  <c:v>32509</c:v>
                </c:pt>
                <c:pt idx="132">
                  <c:v>32540</c:v>
                </c:pt>
                <c:pt idx="133">
                  <c:v>32568</c:v>
                </c:pt>
                <c:pt idx="134">
                  <c:v>32599</c:v>
                </c:pt>
                <c:pt idx="135">
                  <c:v>32629</c:v>
                </c:pt>
                <c:pt idx="136">
                  <c:v>32660</c:v>
                </c:pt>
                <c:pt idx="137">
                  <c:v>32690</c:v>
                </c:pt>
                <c:pt idx="138">
                  <c:v>32721</c:v>
                </c:pt>
                <c:pt idx="139">
                  <c:v>32752</c:v>
                </c:pt>
                <c:pt idx="140">
                  <c:v>32782</c:v>
                </c:pt>
                <c:pt idx="141">
                  <c:v>32813</c:v>
                </c:pt>
                <c:pt idx="142">
                  <c:v>32843</c:v>
                </c:pt>
                <c:pt idx="143">
                  <c:v>32874</c:v>
                </c:pt>
                <c:pt idx="144">
                  <c:v>32905</c:v>
                </c:pt>
                <c:pt idx="145">
                  <c:v>32933</c:v>
                </c:pt>
                <c:pt idx="146">
                  <c:v>32964</c:v>
                </c:pt>
                <c:pt idx="147">
                  <c:v>32994</c:v>
                </c:pt>
                <c:pt idx="148">
                  <c:v>33025</c:v>
                </c:pt>
                <c:pt idx="149">
                  <c:v>33055</c:v>
                </c:pt>
                <c:pt idx="150">
                  <c:v>33086</c:v>
                </c:pt>
                <c:pt idx="151">
                  <c:v>33117</c:v>
                </c:pt>
                <c:pt idx="152">
                  <c:v>33147</c:v>
                </c:pt>
                <c:pt idx="153">
                  <c:v>33178</c:v>
                </c:pt>
                <c:pt idx="154">
                  <c:v>33208</c:v>
                </c:pt>
                <c:pt idx="155">
                  <c:v>33239</c:v>
                </c:pt>
                <c:pt idx="156">
                  <c:v>33270</c:v>
                </c:pt>
                <c:pt idx="157">
                  <c:v>33298</c:v>
                </c:pt>
                <c:pt idx="158">
                  <c:v>33329</c:v>
                </c:pt>
                <c:pt idx="159">
                  <c:v>33359</c:v>
                </c:pt>
                <c:pt idx="160">
                  <c:v>33390</c:v>
                </c:pt>
                <c:pt idx="161">
                  <c:v>33420</c:v>
                </c:pt>
                <c:pt idx="162">
                  <c:v>33451</c:v>
                </c:pt>
                <c:pt idx="163">
                  <c:v>33482</c:v>
                </c:pt>
                <c:pt idx="164">
                  <c:v>33512</c:v>
                </c:pt>
                <c:pt idx="165">
                  <c:v>33543</c:v>
                </c:pt>
                <c:pt idx="166">
                  <c:v>33573</c:v>
                </c:pt>
                <c:pt idx="167">
                  <c:v>33604</c:v>
                </c:pt>
                <c:pt idx="168">
                  <c:v>33635</c:v>
                </c:pt>
                <c:pt idx="169">
                  <c:v>33664</c:v>
                </c:pt>
                <c:pt idx="170">
                  <c:v>33695</c:v>
                </c:pt>
                <c:pt idx="171">
                  <c:v>33725</c:v>
                </c:pt>
                <c:pt idx="172">
                  <c:v>33756</c:v>
                </c:pt>
                <c:pt idx="173">
                  <c:v>33786</c:v>
                </c:pt>
                <c:pt idx="174">
                  <c:v>33817</c:v>
                </c:pt>
                <c:pt idx="175">
                  <c:v>33848</c:v>
                </c:pt>
                <c:pt idx="176">
                  <c:v>33878</c:v>
                </c:pt>
                <c:pt idx="177">
                  <c:v>33909</c:v>
                </c:pt>
                <c:pt idx="178">
                  <c:v>33939</c:v>
                </c:pt>
                <c:pt idx="179">
                  <c:v>33970</c:v>
                </c:pt>
                <c:pt idx="180">
                  <c:v>34001</c:v>
                </c:pt>
                <c:pt idx="181">
                  <c:v>34029</c:v>
                </c:pt>
                <c:pt idx="182">
                  <c:v>34060</c:v>
                </c:pt>
                <c:pt idx="183">
                  <c:v>34090</c:v>
                </c:pt>
                <c:pt idx="184">
                  <c:v>34121</c:v>
                </c:pt>
                <c:pt idx="185">
                  <c:v>34151</c:v>
                </c:pt>
                <c:pt idx="186">
                  <c:v>34182</c:v>
                </c:pt>
                <c:pt idx="187">
                  <c:v>34213</c:v>
                </c:pt>
                <c:pt idx="188">
                  <c:v>34243</c:v>
                </c:pt>
                <c:pt idx="189">
                  <c:v>34274</c:v>
                </c:pt>
                <c:pt idx="190">
                  <c:v>34304</c:v>
                </c:pt>
                <c:pt idx="191">
                  <c:v>34335</c:v>
                </c:pt>
                <c:pt idx="192">
                  <c:v>34366</c:v>
                </c:pt>
                <c:pt idx="193">
                  <c:v>34394</c:v>
                </c:pt>
                <c:pt idx="194">
                  <c:v>34425</c:v>
                </c:pt>
                <c:pt idx="195">
                  <c:v>34455</c:v>
                </c:pt>
                <c:pt idx="196">
                  <c:v>34486</c:v>
                </c:pt>
                <c:pt idx="197">
                  <c:v>34516</c:v>
                </c:pt>
                <c:pt idx="198">
                  <c:v>34547</c:v>
                </c:pt>
                <c:pt idx="199">
                  <c:v>34578</c:v>
                </c:pt>
                <c:pt idx="200">
                  <c:v>34608</c:v>
                </c:pt>
                <c:pt idx="201">
                  <c:v>34639</c:v>
                </c:pt>
                <c:pt idx="202">
                  <c:v>34669</c:v>
                </c:pt>
                <c:pt idx="203">
                  <c:v>34700</c:v>
                </c:pt>
                <c:pt idx="204">
                  <c:v>34731</c:v>
                </c:pt>
                <c:pt idx="205">
                  <c:v>34759</c:v>
                </c:pt>
                <c:pt idx="206">
                  <c:v>34790</c:v>
                </c:pt>
                <c:pt idx="207">
                  <c:v>34820</c:v>
                </c:pt>
                <c:pt idx="208">
                  <c:v>34851</c:v>
                </c:pt>
                <c:pt idx="209">
                  <c:v>34881</c:v>
                </c:pt>
                <c:pt idx="210">
                  <c:v>34912</c:v>
                </c:pt>
                <c:pt idx="211">
                  <c:v>34943</c:v>
                </c:pt>
                <c:pt idx="212">
                  <c:v>34973</c:v>
                </c:pt>
                <c:pt idx="213">
                  <c:v>35004</c:v>
                </c:pt>
                <c:pt idx="214">
                  <c:v>35034</c:v>
                </c:pt>
                <c:pt idx="215">
                  <c:v>35065</c:v>
                </c:pt>
                <c:pt idx="216">
                  <c:v>35096</c:v>
                </c:pt>
                <c:pt idx="217">
                  <c:v>35125</c:v>
                </c:pt>
                <c:pt idx="218">
                  <c:v>35156</c:v>
                </c:pt>
                <c:pt idx="219">
                  <c:v>35186</c:v>
                </c:pt>
                <c:pt idx="220">
                  <c:v>35217</c:v>
                </c:pt>
                <c:pt idx="221">
                  <c:v>35247</c:v>
                </c:pt>
                <c:pt idx="222">
                  <c:v>35278</c:v>
                </c:pt>
                <c:pt idx="223">
                  <c:v>35309</c:v>
                </c:pt>
                <c:pt idx="224">
                  <c:v>35339</c:v>
                </c:pt>
                <c:pt idx="225">
                  <c:v>35370</c:v>
                </c:pt>
                <c:pt idx="226">
                  <c:v>35400</c:v>
                </c:pt>
                <c:pt idx="227">
                  <c:v>35431</c:v>
                </c:pt>
                <c:pt idx="228">
                  <c:v>35462</c:v>
                </c:pt>
                <c:pt idx="229">
                  <c:v>35490</c:v>
                </c:pt>
                <c:pt idx="230">
                  <c:v>35521</c:v>
                </c:pt>
                <c:pt idx="231">
                  <c:v>35551</c:v>
                </c:pt>
                <c:pt idx="232">
                  <c:v>35582</c:v>
                </c:pt>
                <c:pt idx="233">
                  <c:v>35612</c:v>
                </c:pt>
                <c:pt idx="234">
                  <c:v>35643</c:v>
                </c:pt>
                <c:pt idx="235">
                  <c:v>35674</c:v>
                </c:pt>
                <c:pt idx="236">
                  <c:v>35704</c:v>
                </c:pt>
                <c:pt idx="237">
                  <c:v>35735</c:v>
                </c:pt>
                <c:pt idx="238">
                  <c:v>35765</c:v>
                </c:pt>
                <c:pt idx="239">
                  <c:v>35796</c:v>
                </c:pt>
                <c:pt idx="240">
                  <c:v>35827</c:v>
                </c:pt>
                <c:pt idx="241">
                  <c:v>35855</c:v>
                </c:pt>
                <c:pt idx="242">
                  <c:v>35886</c:v>
                </c:pt>
                <c:pt idx="243">
                  <c:v>35916</c:v>
                </c:pt>
                <c:pt idx="244">
                  <c:v>35947</c:v>
                </c:pt>
                <c:pt idx="245">
                  <c:v>35977</c:v>
                </c:pt>
                <c:pt idx="246">
                  <c:v>36008</c:v>
                </c:pt>
                <c:pt idx="247">
                  <c:v>36039</c:v>
                </c:pt>
                <c:pt idx="248">
                  <c:v>36069</c:v>
                </c:pt>
                <c:pt idx="249">
                  <c:v>36100</c:v>
                </c:pt>
                <c:pt idx="250">
                  <c:v>36130</c:v>
                </c:pt>
                <c:pt idx="251">
                  <c:v>36161</c:v>
                </c:pt>
                <c:pt idx="252">
                  <c:v>36192</c:v>
                </c:pt>
                <c:pt idx="253">
                  <c:v>36220</c:v>
                </c:pt>
                <c:pt idx="254">
                  <c:v>36251</c:v>
                </c:pt>
                <c:pt idx="255">
                  <c:v>36281</c:v>
                </c:pt>
                <c:pt idx="256">
                  <c:v>36312</c:v>
                </c:pt>
                <c:pt idx="257">
                  <c:v>36342</c:v>
                </c:pt>
                <c:pt idx="258">
                  <c:v>36373</c:v>
                </c:pt>
                <c:pt idx="259">
                  <c:v>36404</c:v>
                </c:pt>
                <c:pt idx="260">
                  <c:v>36434</c:v>
                </c:pt>
                <c:pt idx="261">
                  <c:v>36465</c:v>
                </c:pt>
                <c:pt idx="262">
                  <c:v>36495</c:v>
                </c:pt>
                <c:pt idx="263">
                  <c:v>36526</c:v>
                </c:pt>
                <c:pt idx="264">
                  <c:v>36557</c:v>
                </c:pt>
                <c:pt idx="265">
                  <c:v>36586</c:v>
                </c:pt>
                <c:pt idx="266">
                  <c:v>36617</c:v>
                </c:pt>
                <c:pt idx="267">
                  <c:v>36647</c:v>
                </c:pt>
                <c:pt idx="268">
                  <c:v>36678</c:v>
                </c:pt>
                <c:pt idx="269">
                  <c:v>36708</c:v>
                </c:pt>
                <c:pt idx="270">
                  <c:v>36739</c:v>
                </c:pt>
                <c:pt idx="271">
                  <c:v>36770</c:v>
                </c:pt>
                <c:pt idx="272">
                  <c:v>36800</c:v>
                </c:pt>
                <c:pt idx="273">
                  <c:v>36831</c:v>
                </c:pt>
                <c:pt idx="274">
                  <c:v>36861</c:v>
                </c:pt>
                <c:pt idx="275">
                  <c:v>36892</c:v>
                </c:pt>
                <c:pt idx="276">
                  <c:v>36923</c:v>
                </c:pt>
                <c:pt idx="277">
                  <c:v>36951</c:v>
                </c:pt>
                <c:pt idx="278">
                  <c:v>36982</c:v>
                </c:pt>
                <c:pt idx="279">
                  <c:v>37012</c:v>
                </c:pt>
                <c:pt idx="280">
                  <c:v>37043</c:v>
                </c:pt>
                <c:pt idx="281">
                  <c:v>37073</c:v>
                </c:pt>
                <c:pt idx="282">
                  <c:v>37104</c:v>
                </c:pt>
                <c:pt idx="283">
                  <c:v>37135</c:v>
                </c:pt>
                <c:pt idx="284">
                  <c:v>37165</c:v>
                </c:pt>
                <c:pt idx="285">
                  <c:v>37196</c:v>
                </c:pt>
                <c:pt idx="286">
                  <c:v>37226</c:v>
                </c:pt>
                <c:pt idx="287">
                  <c:v>37257</c:v>
                </c:pt>
                <c:pt idx="288">
                  <c:v>37288</c:v>
                </c:pt>
                <c:pt idx="289">
                  <c:v>37316</c:v>
                </c:pt>
                <c:pt idx="290">
                  <c:v>37347</c:v>
                </c:pt>
                <c:pt idx="291">
                  <c:v>37377</c:v>
                </c:pt>
                <c:pt idx="292">
                  <c:v>37408</c:v>
                </c:pt>
                <c:pt idx="293">
                  <c:v>37438</c:v>
                </c:pt>
                <c:pt idx="294">
                  <c:v>37469</c:v>
                </c:pt>
                <c:pt idx="295">
                  <c:v>37500</c:v>
                </c:pt>
                <c:pt idx="296">
                  <c:v>37530</c:v>
                </c:pt>
                <c:pt idx="297">
                  <c:v>37561</c:v>
                </c:pt>
                <c:pt idx="298">
                  <c:v>37591</c:v>
                </c:pt>
                <c:pt idx="299">
                  <c:v>37622</c:v>
                </c:pt>
                <c:pt idx="300">
                  <c:v>37653</c:v>
                </c:pt>
                <c:pt idx="301">
                  <c:v>37681</c:v>
                </c:pt>
                <c:pt idx="302">
                  <c:v>37712</c:v>
                </c:pt>
                <c:pt idx="303">
                  <c:v>37742</c:v>
                </c:pt>
                <c:pt idx="304">
                  <c:v>37773</c:v>
                </c:pt>
                <c:pt idx="305">
                  <c:v>37803</c:v>
                </c:pt>
                <c:pt idx="306">
                  <c:v>37834</c:v>
                </c:pt>
                <c:pt idx="307">
                  <c:v>37865</c:v>
                </c:pt>
                <c:pt idx="308">
                  <c:v>37895</c:v>
                </c:pt>
                <c:pt idx="309">
                  <c:v>37926</c:v>
                </c:pt>
                <c:pt idx="310">
                  <c:v>37956</c:v>
                </c:pt>
                <c:pt idx="311">
                  <c:v>37987</c:v>
                </c:pt>
                <c:pt idx="312">
                  <c:v>38018</c:v>
                </c:pt>
                <c:pt idx="313">
                  <c:v>38047</c:v>
                </c:pt>
                <c:pt idx="314">
                  <c:v>38078</c:v>
                </c:pt>
                <c:pt idx="315">
                  <c:v>38108</c:v>
                </c:pt>
                <c:pt idx="316">
                  <c:v>38139</c:v>
                </c:pt>
                <c:pt idx="317">
                  <c:v>38169</c:v>
                </c:pt>
                <c:pt idx="318">
                  <c:v>38200</c:v>
                </c:pt>
                <c:pt idx="319">
                  <c:v>38231</c:v>
                </c:pt>
                <c:pt idx="320">
                  <c:v>38261</c:v>
                </c:pt>
                <c:pt idx="321">
                  <c:v>38292</c:v>
                </c:pt>
                <c:pt idx="322">
                  <c:v>38322</c:v>
                </c:pt>
                <c:pt idx="323">
                  <c:v>38353</c:v>
                </c:pt>
                <c:pt idx="324">
                  <c:v>38384</c:v>
                </c:pt>
                <c:pt idx="325">
                  <c:v>38412</c:v>
                </c:pt>
                <c:pt idx="326">
                  <c:v>38443</c:v>
                </c:pt>
                <c:pt idx="327">
                  <c:v>38473</c:v>
                </c:pt>
                <c:pt idx="328">
                  <c:v>38504</c:v>
                </c:pt>
                <c:pt idx="329">
                  <c:v>38534</c:v>
                </c:pt>
                <c:pt idx="330">
                  <c:v>38565</c:v>
                </c:pt>
                <c:pt idx="331">
                  <c:v>38596</c:v>
                </c:pt>
                <c:pt idx="332">
                  <c:v>38626</c:v>
                </c:pt>
                <c:pt idx="333">
                  <c:v>38657</c:v>
                </c:pt>
                <c:pt idx="334">
                  <c:v>38687</c:v>
                </c:pt>
                <c:pt idx="335">
                  <c:v>38718</c:v>
                </c:pt>
                <c:pt idx="336">
                  <c:v>38749</c:v>
                </c:pt>
                <c:pt idx="337">
                  <c:v>38777</c:v>
                </c:pt>
                <c:pt idx="338">
                  <c:v>38808</c:v>
                </c:pt>
                <c:pt idx="339">
                  <c:v>38838</c:v>
                </c:pt>
                <c:pt idx="340">
                  <c:v>38869</c:v>
                </c:pt>
                <c:pt idx="341">
                  <c:v>38899</c:v>
                </c:pt>
                <c:pt idx="342">
                  <c:v>38930</c:v>
                </c:pt>
                <c:pt idx="343">
                  <c:v>38961</c:v>
                </c:pt>
                <c:pt idx="344">
                  <c:v>38991</c:v>
                </c:pt>
                <c:pt idx="345">
                  <c:v>39022</c:v>
                </c:pt>
                <c:pt idx="346">
                  <c:v>39052</c:v>
                </c:pt>
                <c:pt idx="347">
                  <c:v>39083</c:v>
                </c:pt>
                <c:pt idx="348">
                  <c:v>39114</c:v>
                </c:pt>
                <c:pt idx="349">
                  <c:v>39142</c:v>
                </c:pt>
                <c:pt idx="350">
                  <c:v>39173</c:v>
                </c:pt>
                <c:pt idx="351">
                  <c:v>39203</c:v>
                </c:pt>
                <c:pt idx="352">
                  <c:v>39234</c:v>
                </c:pt>
                <c:pt idx="353">
                  <c:v>39264</c:v>
                </c:pt>
                <c:pt idx="354">
                  <c:v>39295</c:v>
                </c:pt>
                <c:pt idx="355">
                  <c:v>39326</c:v>
                </c:pt>
                <c:pt idx="356">
                  <c:v>39356</c:v>
                </c:pt>
                <c:pt idx="357">
                  <c:v>39387</c:v>
                </c:pt>
                <c:pt idx="358">
                  <c:v>39417</c:v>
                </c:pt>
                <c:pt idx="359">
                  <c:v>39448</c:v>
                </c:pt>
                <c:pt idx="360">
                  <c:v>39479</c:v>
                </c:pt>
                <c:pt idx="361">
                  <c:v>39508</c:v>
                </c:pt>
                <c:pt idx="362">
                  <c:v>39539</c:v>
                </c:pt>
                <c:pt idx="363">
                  <c:v>39569</c:v>
                </c:pt>
                <c:pt idx="364">
                  <c:v>39600</c:v>
                </c:pt>
                <c:pt idx="365">
                  <c:v>39630</c:v>
                </c:pt>
                <c:pt idx="366">
                  <c:v>39661</c:v>
                </c:pt>
                <c:pt idx="367">
                  <c:v>39692</c:v>
                </c:pt>
                <c:pt idx="368">
                  <c:v>39722</c:v>
                </c:pt>
                <c:pt idx="369">
                  <c:v>39753</c:v>
                </c:pt>
                <c:pt idx="370">
                  <c:v>39783</c:v>
                </c:pt>
                <c:pt idx="371">
                  <c:v>39814</c:v>
                </c:pt>
                <c:pt idx="372">
                  <c:v>39845</c:v>
                </c:pt>
                <c:pt idx="373">
                  <c:v>39873</c:v>
                </c:pt>
                <c:pt idx="374">
                  <c:v>39904</c:v>
                </c:pt>
                <c:pt idx="375">
                  <c:v>39934</c:v>
                </c:pt>
                <c:pt idx="376">
                  <c:v>39965</c:v>
                </c:pt>
                <c:pt idx="377">
                  <c:v>39995</c:v>
                </c:pt>
                <c:pt idx="378">
                  <c:v>40026</c:v>
                </c:pt>
                <c:pt idx="379">
                  <c:v>40057</c:v>
                </c:pt>
                <c:pt idx="380">
                  <c:v>40087</c:v>
                </c:pt>
                <c:pt idx="381">
                  <c:v>40118</c:v>
                </c:pt>
                <c:pt idx="382">
                  <c:v>40148</c:v>
                </c:pt>
                <c:pt idx="383">
                  <c:v>40179</c:v>
                </c:pt>
                <c:pt idx="384">
                  <c:v>40210</c:v>
                </c:pt>
                <c:pt idx="385">
                  <c:v>40238</c:v>
                </c:pt>
                <c:pt idx="386">
                  <c:v>40269</c:v>
                </c:pt>
                <c:pt idx="387">
                  <c:v>40299</c:v>
                </c:pt>
                <c:pt idx="388">
                  <c:v>40330</c:v>
                </c:pt>
                <c:pt idx="389">
                  <c:v>40360</c:v>
                </c:pt>
                <c:pt idx="390">
                  <c:v>40391</c:v>
                </c:pt>
                <c:pt idx="391">
                  <c:v>40422</c:v>
                </c:pt>
                <c:pt idx="392">
                  <c:v>40452</c:v>
                </c:pt>
                <c:pt idx="393">
                  <c:v>40483</c:v>
                </c:pt>
                <c:pt idx="394">
                  <c:v>40513</c:v>
                </c:pt>
                <c:pt idx="395">
                  <c:v>40544</c:v>
                </c:pt>
                <c:pt idx="396">
                  <c:v>40575</c:v>
                </c:pt>
                <c:pt idx="397">
                  <c:v>40603</c:v>
                </c:pt>
                <c:pt idx="398">
                  <c:v>40634</c:v>
                </c:pt>
                <c:pt idx="399">
                  <c:v>40664</c:v>
                </c:pt>
                <c:pt idx="400">
                  <c:v>40695</c:v>
                </c:pt>
                <c:pt idx="401">
                  <c:v>40725</c:v>
                </c:pt>
                <c:pt idx="402">
                  <c:v>40756</c:v>
                </c:pt>
                <c:pt idx="403">
                  <c:v>40787</c:v>
                </c:pt>
                <c:pt idx="404">
                  <c:v>40817</c:v>
                </c:pt>
                <c:pt idx="405">
                  <c:v>40848</c:v>
                </c:pt>
                <c:pt idx="406">
                  <c:v>40878</c:v>
                </c:pt>
                <c:pt idx="407">
                  <c:v>40909</c:v>
                </c:pt>
                <c:pt idx="408">
                  <c:v>40940</c:v>
                </c:pt>
                <c:pt idx="409">
                  <c:v>40969</c:v>
                </c:pt>
                <c:pt idx="410">
                  <c:v>41000</c:v>
                </c:pt>
                <c:pt idx="411">
                  <c:v>41030</c:v>
                </c:pt>
                <c:pt idx="412">
                  <c:v>41061</c:v>
                </c:pt>
                <c:pt idx="413">
                  <c:v>41091</c:v>
                </c:pt>
                <c:pt idx="414">
                  <c:v>41122</c:v>
                </c:pt>
                <c:pt idx="415">
                  <c:v>41153</c:v>
                </c:pt>
                <c:pt idx="416">
                  <c:v>41183</c:v>
                </c:pt>
                <c:pt idx="417">
                  <c:v>41214</c:v>
                </c:pt>
                <c:pt idx="418">
                  <c:v>41244</c:v>
                </c:pt>
                <c:pt idx="419">
                  <c:v>41275</c:v>
                </c:pt>
                <c:pt idx="420">
                  <c:v>41306</c:v>
                </c:pt>
                <c:pt idx="421">
                  <c:v>41334</c:v>
                </c:pt>
                <c:pt idx="422">
                  <c:v>41365</c:v>
                </c:pt>
                <c:pt idx="423">
                  <c:v>41395</c:v>
                </c:pt>
                <c:pt idx="424">
                  <c:v>41426</c:v>
                </c:pt>
                <c:pt idx="425">
                  <c:v>41456</c:v>
                </c:pt>
                <c:pt idx="426">
                  <c:v>41487</c:v>
                </c:pt>
                <c:pt idx="427">
                  <c:v>41518</c:v>
                </c:pt>
                <c:pt idx="428">
                  <c:v>41548</c:v>
                </c:pt>
                <c:pt idx="429">
                  <c:v>41579</c:v>
                </c:pt>
                <c:pt idx="430">
                  <c:v>41609</c:v>
                </c:pt>
                <c:pt idx="431">
                  <c:v>41640</c:v>
                </c:pt>
                <c:pt idx="432">
                  <c:v>41671</c:v>
                </c:pt>
                <c:pt idx="433">
                  <c:v>41699</c:v>
                </c:pt>
                <c:pt idx="434">
                  <c:v>41730</c:v>
                </c:pt>
                <c:pt idx="435">
                  <c:v>41760</c:v>
                </c:pt>
                <c:pt idx="436">
                  <c:v>41791</c:v>
                </c:pt>
                <c:pt idx="437">
                  <c:v>41821</c:v>
                </c:pt>
                <c:pt idx="438">
                  <c:v>41852</c:v>
                </c:pt>
                <c:pt idx="439">
                  <c:v>41883</c:v>
                </c:pt>
                <c:pt idx="440">
                  <c:v>41913</c:v>
                </c:pt>
                <c:pt idx="441">
                  <c:v>41944</c:v>
                </c:pt>
                <c:pt idx="442">
                  <c:v>41974</c:v>
                </c:pt>
                <c:pt idx="443">
                  <c:v>42005</c:v>
                </c:pt>
                <c:pt idx="444">
                  <c:v>42036</c:v>
                </c:pt>
                <c:pt idx="445">
                  <c:v>42064</c:v>
                </c:pt>
                <c:pt idx="446">
                  <c:v>42095</c:v>
                </c:pt>
                <c:pt idx="447">
                  <c:v>42125</c:v>
                </c:pt>
                <c:pt idx="448">
                  <c:v>42156</c:v>
                </c:pt>
                <c:pt idx="449">
                  <c:v>42186</c:v>
                </c:pt>
                <c:pt idx="450">
                  <c:v>42217</c:v>
                </c:pt>
                <c:pt idx="451">
                  <c:v>42248</c:v>
                </c:pt>
                <c:pt idx="452">
                  <c:v>42278</c:v>
                </c:pt>
                <c:pt idx="453">
                  <c:v>42309</c:v>
                </c:pt>
                <c:pt idx="454">
                  <c:v>42339</c:v>
                </c:pt>
                <c:pt idx="455">
                  <c:v>42370</c:v>
                </c:pt>
                <c:pt idx="456">
                  <c:v>42401</c:v>
                </c:pt>
                <c:pt idx="457">
                  <c:v>42430</c:v>
                </c:pt>
                <c:pt idx="458">
                  <c:v>42461</c:v>
                </c:pt>
                <c:pt idx="459">
                  <c:v>42491</c:v>
                </c:pt>
                <c:pt idx="460">
                  <c:v>42522</c:v>
                </c:pt>
                <c:pt idx="461">
                  <c:v>42552</c:v>
                </c:pt>
                <c:pt idx="462">
                  <c:v>42583</c:v>
                </c:pt>
                <c:pt idx="463">
                  <c:v>42614</c:v>
                </c:pt>
                <c:pt idx="464">
                  <c:v>42644</c:v>
                </c:pt>
                <c:pt idx="465">
                  <c:v>42675</c:v>
                </c:pt>
                <c:pt idx="466">
                  <c:v>42705</c:v>
                </c:pt>
                <c:pt idx="467">
                  <c:v>42736</c:v>
                </c:pt>
                <c:pt idx="468">
                  <c:v>42767</c:v>
                </c:pt>
                <c:pt idx="469">
                  <c:v>42795</c:v>
                </c:pt>
                <c:pt idx="470">
                  <c:v>42826</c:v>
                </c:pt>
                <c:pt idx="471">
                  <c:v>42856</c:v>
                </c:pt>
                <c:pt idx="472">
                  <c:v>42887</c:v>
                </c:pt>
                <c:pt idx="473">
                  <c:v>42917</c:v>
                </c:pt>
                <c:pt idx="474">
                  <c:v>42948</c:v>
                </c:pt>
                <c:pt idx="475">
                  <c:v>42979</c:v>
                </c:pt>
                <c:pt idx="476">
                  <c:v>43009</c:v>
                </c:pt>
                <c:pt idx="477">
                  <c:v>43040</c:v>
                </c:pt>
                <c:pt idx="478">
                  <c:v>43070</c:v>
                </c:pt>
                <c:pt idx="479">
                  <c:v>43101</c:v>
                </c:pt>
                <c:pt idx="480">
                  <c:v>43132</c:v>
                </c:pt>
                <c:pt idx="481">
                  <c:v>43160</c:v>
                </c:pt>
                <c:pt idx="482">
                  <c:v>43191</c:v>
                </c:pt>
                <c:pt idx="483">
                  <c:v>43221</c:v>
                </c:pt>
                <c:pt idx="484">
                  <c:v>43252</c:v>
                </c:pt>
                <c:pt idx="485">
                  <c:v>43282</c:v>
                </c:pt>
                <c:pt idx="486">
                  <c:v>43313</c:v>
                </c:pt>
                <c:pt idx="487">
                  <c:v>43344</c:v>
                </c:pt>
                <c:pt idx="488">
                  <c:v>43374</c:v>
                </c:pt>
                <c:pt idx="489">
                  <c:v>43405</c:v>
                </c:pt>
                <c:pt idx="490">
                  <c:v>43435</c:v>
                </c:pt>
                <c:pt idx="491">
                  <c:v>43466</c:v>
                </c:pt>
                <c:pt idx="492">
                  <c:v>43497</c:v>
                </c:pt>
                <c:pt idx="493">
                  <c:v>43525</c:v>
                </c:pt>
                <c:pt idx="494">
                  <c:v>43556</c:v>
                </c:pt>
                <c:pt idx="495">
                  <c:v>43586</c:v>
                </c:pt>
                <c:pt idx="496">
                  <c:v>43617</c:v>
                </c:pt>
                <c:pt idx="497">
                  <c:v>43647</c:v>
                </c:pt>
                <c:pt idx="498">
                  <c:v>43678</c:v>
                </c:pt>
                <c:pt idx="499">
                  <c:v>43709</c:v>
                </c:pt>
                <c:pt idx="500">
                  <c:v>43739</c:v>
                </c:pt>
                <c:pt idx="501">
                  <c:v>43770</c:v>
                </c:pt>
                <c:pt idx="502">
                  <c:v>43800</c:v>
                </c:pt>
                <c:pt idx="503">
                  <c:v>43831</c:v>
                </c:pt>
                <c:pt idx="504">
                  <c:v>43862</c:v>
                </c:pt>
                <c:pt idx="505">
                  <c:v>43891</c:v>
                </c:pt>
                <c:pt idx="506">
                  <c:v>43922</c:v>
                </c:pt>
                <c:pt idx="507">
                  <c:v>43952</c:v>
                </c:pt>
                <c:pt idx="508">
                  <c:v>43983</c:v>
                </c:pt>
                <c:pt idx="509">
                  <c:v>44013</c:v>
                </c:pt>
                <c:pt idx="510">
                  <c:v>44044</c:v>
                </c:pt>
                <c:pt idx="511">
                  <c:v>44075</c:v>
                </c:pt>
                <c:pt idx="512">
                  <c:v>44105</c:v>
                </c:pt>
                <c:pt idx="513">
                  <c:v>44136</c:v>
                </c:pt>
                <c:pt idx="514">
                  <c:v>44166</c:v>
                </c:pt>
                <c:pt idx="515">
                  <c:v>44197</c:v>
                </c:pt>
                <c:pt idx="516">
                  <c:v>44228</c:v>
                </c:pt>
                <c:pt idx="517">
                  <c:v>44256</c:v>
                </c:pt>
                <c:pt idx="518">
                  <c:v>44287</c:v>
                </c:pt>
                <c:pt idx="519">
                  <c:v>44317</c:v>
                </c:pt>
                <c:pt idx="520">
                  <c:v>44348</c:v>
                </c:pt>
                <c:pt idx="521">
                  <c:v>44378</c:v>
                </c:pt>
                <c:pt idx="522">
                  <c:v>44409</c:v>
                </c:pt>
                <c:pt idx="523">
                  <c:v>44440</c:v>
                </c:pt>
                <c:pt idx="524">
                  <c:v>44470</c:v>
                </c:pt>
                <c:pt idx="525">
                  <c:v>44501</c:v>
                </c:pt>
                <c:pt idx="526">
                  <c:v>44531</c:v>
                </c:pt>
                <c:pt idx="527">
                  <c:v>44562</c:v>
                </c:pt>
                <c:pt idx="528">
                  <c:v>44593</c:v>
                </c:pt>
                <c:pt idx="529">
                  <c:v>44621</c:v>
                </c:pt>
                <c:pt idx="530">
                  <c:v>44652</c:v>
                </c:pt>
                <c:pt idx="531">
                  <c:v>44682</c:v>
                </c:pt>
                <c:pt idx="532">
                  <c:v>44713</c:v>
                </c:pt>
                <c:pt idx="533">
                  <c:v>44743</c:v>
                </c:pt>
                <c:pt idx="534">
                  <c:v>44774</c:v>
                </c:pt>
                <c:pt idx="535">
                  <c:v>44805</c:v>
                </c:pt>
                <c:pt idx="536">
                  <c:v>44835</c:v>
                </c:pt>
                <c:pt idx="537">
                  <c:v>44866</c:v>
                </c:pt>
                <c:pt idx="538">
                  <c:v>44896</c:v>
                </c:pt>
                <c:pt idx="539">
                  <c:v>44927</c:v>
                </c:pt>
                <c:pt idx="540">
                  <c:v>44958</c:v>
                </c:pt>
                <c:pt idx="541">
                  <c:v>44986</c:v>
                </c:pt>
                <c:pt idx="542">
                  <c:v>45017</c:v>
                </c:pt>
                <c:pt idx="543">
                  <c:v>45047</c:v>
                </c:pt>
                <c:pt idx="544">
                  <c:v>45078</c:v>
                </c:pt>
                <c:pt idx="545">
                  <c:v>45108</c:v>
                </c:pt>
                <c:pt idx="546">
                  <c:v>45139</c:v>
                </c:pt>
                <c:pt idx="547">
                  <c:v>45170</c:v>
                </c:pt>
                <c:pt idx="548">
                  <c:v>45200</c:v>
                </c:pt>
                <c:pt idx="549">
                  <c:v>45231</c:v>
                </c:pt>
                <c:pt idx="550">
                  <c:v>45261</c:v>
                </c:pt>
                <c:pt idx="551">
                  <c:v>45292</c:v>
                </c:pt>
                <c:pt idx="552">
                  <c:v>45323</c:v>
                </c:pt>
                <c:pt idx="553">
                  <c:v>45352</c:v>
                </c:pt>
                <c:pt idx="554">
                  <c:v>45383</c:v>
                </c:pt>
                <c:pt idx="555">
                  <c:v>45413</c:v>
                </c:pt>
                <c:pt idx="556">
                  <c:v>45444</c:v>
                </c:pt>
                <c:pt idx="557">
                  <c:v>45474</c:v>
                </c:pt>
                <c:pt idx="558">
                  <c:v>45505</c:v>
                </c:pt>
                <c:pt idx="559">
                  <c:v>45536</c:v>
                </c:pt>
                <c:pt idx="560">
                  <c:v>45566</c:v>
                </c:pt>
                <c:pt idx="561">
                  <c:v>45597</c:v>
                </c:pt>
                <c:pt idx="562">
                  <c:v>45627</c:v>
                </c:pt>
                <c:pt idx="563">
                  <c:v>45658</c:v>
                </c:pt>
                <c:pt idx="564">
                  <c:v>45689</c:v>
                </c:pt>
              </c:numCache>
            </c:numRef>
          </c:cat>
          <c:val>
            <c:numRef>
              <c:f>'Participation rates by gender'!$C$3:$C$567</c:f>
              <c:numCache>
                <c:formatCode>General</c:formatCode>
                <c:ptCount val="565"/>
                <c:pt idx="0">
                  <c:v>50.2</c:v>
                </c:pt>
                <c:pt idx="1">
                  <c:v>50.1</c:v>
                </c:pt>
                <c:pt idx="2">
                  <c:v>50.5</c:v>
                </c:pt>
                <c:pt idx="3">
                  <c:v>50.5</c:v>
                </c:pt>
                <c:pt idx="4">
                  <c:v>50.5</c:v>
                </c:pt>
                <c:pt idx="5">
                  <c:v>50.5</c:v>
                </c:pt>
                <c:pt idx="6">
                  <c:v>50.8</c:v>
                </c:pt>
                <c:pt idx="7">
                  <c:v>50.4</c:v>
                </c:pt>
                <c:pt idx="8">
                  <c:v>50.2</c:v>
                </c:pt>
                <c:pt idx="9">
                  <c:v>50.2</c:v>
                </c:pt>
                <c:pt idx="10">
                  <c:v>50.6</c:v>
                </c:pt>
                <c:pt idx="11">
                  <c:v>50.5</c:v>
                </c:pt>
                <c:pt idx="12">
                  <c:v>50.4</c:v>
                </c:pt>
                <c:pt idx="13">
                  <c:v>50.2</c:v>
                </c:pt>
                <c:pt idx="14">
                  <c:v>50.3</c:v>
                </c:pt>
                <c:pt idx="15">
                  <c:v>50</c:v>
                </c:pt>
                <c:pt idx="16">
                  <c:v>50.4</c:v>
                </c:pt>
                <c:pt idx="17">
                  <c:v>50.4</c:v>
                </c:pt>
                <c:pt idx="18">
                  <c:v>50.3</c:v>
                </c:pt>
                <c:pt idx="19">
                  <c:v>50.4</c:v>
                </c:pt>
                <c:pt idx="20">
                  <c:v>51.2</c:v>
                </c:pt>
                <c:pt idx="21">
                  <c:v>51.2</c:v>
                </c:pt>
                <c:pt idx="22">
                  <c:v>51.1</c:v>
                </c:pt>
                <c:pt idx="23">
                  <c:v>51.4</c:v>
                </c:pt>
                <c:pt idx="24">
                  <c:v>51.5</c:v>
                </c:pt>
                <c:pt idx="25">
                  <c:v>51.7</c:v>
                </c:pt>
                <c:pt idx="26">
                  <c:v>51.8</c:v>
                </c:pt>
                <c:pt idx="27">
                  <c:v>51.9</c:v>
                </c:pt>
                <c:pt idx="28">
                  <c:v>52.2</c:v>
                </c:pt>
                <c:pt idx="29">
                  <c:v>52.4</c:v>
                </c:pt>
                <c:pt idx="30">
                  <c:v>52.4</c:v>
                </c:pt>
                <c:pt idx="31">
                  <c:v>52.3</c:v>
                </c:pt>
                <c:pt idx="32">
                  <c:v>52</c:v>
                </c:pt>
                <c:pt idx="33">
                  <c:v>52</c:v>
                </c:pt>
                <c:pt idx="34">
                  <c:v>52</c:v>
                </c:pt>
                <c:pt idx="35">
                  <c:v>51.9</c:v>
                </c:pt>
                <c:pt idx="36">
                  <c:v>51.7</c:v>
                </c:pt>
                <c:pt idx="37">
                  <c:v>51.7</c:v>
                </c:pt>
                <c:pt idx="38">
                  <c:v>52</c:v>
                </c:pt>
                <c:pt idx="39">
                  <c:v>51.9</c:v>
                </c:pt>
                <c:pt idx="40">
                  <c:v>51.9</c:v>
                </c:pt>
                <c:pt idx="41">
                  <c:v>52.1</c:v>
                </c:pt>
                <c:pt idx="42">
                  <c:v>52.2</c:v>
                </c:pt>
                <c:pt idx="43">
                  <c:v>52.5</c:v>
                </c:pt>
                <c:pt idx="44">
                  <c:v>52.3</c:v>
                </c:pt>
                <c:pt idx="45">
                  <c:v>52</c:v>
                </c:pt>
                <c:pt idx="46">
                  <c:v>52.1</c:v>
                </c:pt>
                <c:pt idx="47">
                  <c:v>52.4</c:v>
                </c:pt>
                <c:pt idx="48">
                  <c:v>52.3</c:v>
                </c:pt>
                <c:pt idx="49">
                  <c:v>52.1</c:v>
                </c:pt>
                <c:pt idx="50">
                  <c:v>52.1</c:v>
                </c:pt>
                <c:pt idx="51">
                  <c:v>52</c:v>
                </c:pt>
                <c:pt idx="52">
                  <c:v>51.9</c:v>
                </c:pt>
                <c:pt idx="53">
                  <c:v>51.8</c:v>
                </c:pt>
                <c:pt idx="54">
                  <c:v>51.8</c:v>
                </c:pt>
                <c:pt idx="55">
                  <c:v>51.7</c:v>
                </c:pt>
                <c:pt idx="56">
                  <c:v>52.5</c:v>
                </c:pt>
                <c:pt idx="57">
                  <c:v>52</c:v>
                </c:pt>
                <c:pt idx="58">
                  <c:v>52</c:v>
                </c:pt>
                <c:pt idx="59">
                  <c:v>51.9</c:v>
                </c:pt>
                <c:pt idx="60">
                  <c:v>52.2</c:v>
                </c:pt>
                <c:pt idx="61">
                  <c:v>52</c:v>
                </c:pt>
                <c:pt idx="62">
                  <c:v>51.5</c:v>
                </c:pt>
                <c:pt idx="63">
                  <c:v>52.2</c:v>
                </c:pt>
                <c:pt idx="64">
                  <c:v>52</c:v>
                </c:pt>
                <c:pt idx="65">
                  <c:v>52.3</c:v>
                </c:pt>
                <c:pt idx="66">
                  <c:v>52.2</c:v>
                </c:pt>
                <c:pt idx="67">
                  <c:v>52.5</c:v>
                </c:pt>
                <c:pt idx="68">
                  <c:v>52.2</c:v>
                </c:pt>
                <c:pt idx="69">
                  <c:v>52.4</c:v>
                </c:pt>
                <c:pt idx="70">
                  <c:v>52.4</c:v>
                </c:pt>
                <c:pt idx="71">
                  <c:v>52.3</c:v>
                </c:pt>
                <c:pt idx="72">
                  <c:v>52.3</c:v>
                </c:pt>
                <c:pt idx="73">
                  <c:v>52.8</c:v>
                </c:pt>
                <c:pt idx="74">
                  <c:v>53.1</c:v>
                </c:pt>
                <c:pt idx="75">
                  <c:v>52.9</c:v>
                </c:pt>
                <c:pt idx="76">
                  <c:v>53.2</c:v>
                </c:pt>
                <c:pt idx="77">
                  <c:v>53.1</c:v>
                </c:pt>
                <c:pt idx="78">
                  <c:v>52.8</c:v>
                </c:pt>
                <c:pt idx="79">
                  <c:v>53.4</c:v>
                </c:pt>
                <c:pt idx="80">
                  <c:v>53.2</c:v>
                </c:pt>
                <c:pt idx="81">
                  <c:v>53.3</c:v>
                </c:pt>
                <c:pt idx="82">
                  <c:v>53.4</c:v>
                </c:pt>
                <c:pt idx="83">
                  <c:v>53.4</c:v>
                </c:pt>
                <c:pt idx="84">
                  <c:v>54</c:v>
                </c:pt>
                <c:pt idx="85">
                  <c:v>53.8</c:v>
                </c:pt>
                <c:pt idx="86">
                  <c:v>53.5</c:v>
                </c:pt>
                <c:pt idx="87">
                  <c:v>53.9</c:v>
                </c:pt>
                <c:pt idx="88">
                  <c:v>54.2</c:v>
                </c:pt>
                <c:pt idx="89">
                  <c:v>54.4</c:v>
                </c:pt>
                <c:pt idx="90">
                  <c:v>54.4</c:v>
                </c:pt>
                <c:pt idx="91">
                  <c:v>54.7</c:v>
                </c:pt>
                <c:pt idx="92">
                  <c:v>54.5</c:v>
                </c:pt>
                <c:pt idx="93">
                  <c:v>55.4</c:v>
                </c:pt>
                <c:pt idx="94">
                  <c:v>55.3</c:v>
                </c:pt>
                <c:pt idx="95">
                  <c:v>55.5</c:v>
                </c:pt>
                <c:pt idx="96">
                  <c:v>56.1</c:v>
                </c:pt>
                <c:pt idx="97">
                  <c:v>55.9</c:v>
                </c:pt>
                <c:pt idx="98">
                  <c:v>56.8</c:v>
                </c:pt>
                <c:pt idx="99">
                  <c:v>56.8</c:v>
                </c:pt>
                <c:pt idx="100">
                  <c:v>56.7</c:v>
                </c:pt>
                <c:pt idx="101">
                  <c:v>57.2</c:v>
                </c:pt>
                <c:pt idx="102">
                  <c:v>56.8</c:v>
                </c:pt>
                <c:pt idx="103">
                  <c:v>57.1</c:v>
                </c:pt>
                <c:pt idx="104">
                  <c:v>57.4</c:v>
                </c:pt>
                <c:pt idx="105">
                  <c:v>57.2</c:v>
                </c:pt>
                <c:pt idx="106">
                  <c:v>57.2</c:v>
                </c:pt>
                <c:pt idx="107">
                  <c:v>57</c:v>
                </c:pt>
                <c:pt idx="108">
                  <c:v>57.4</c:v>
                </c:pt>
                <c:pt idx="109">
                  <c:v>57.5</c:v>
                </c:pt>
                <c:pt idx="110">
                  <c:v>57.6</c:v>
                </c:pt>
                <c:pt idx="111">
                  <c:v>57.5</c:v>
                </c:pt>
                <c:pt idx="112">
                  <c:v>57.4</c:v>
                </c:pt>
                <c:pt idx="113">
                  <c:v>57.9</c:v>
                </c:pt>
                <c:pt idx="114">
                  <c:v>57.7</c:v>
                </c:pt>
                <c:pt idx="115">
                  <c:v>57.4</c:v>
                </c:pt>
                <c:pt idx="116">
                  <c:v>57.8</c:v>
                </c:pt>
                <c:pt idx="117">
                  <c:v>57.5</c:v>
                </c:pt>
                <c:pt idx="118">
                  <c:v>58.1</c:v>
                </c:pt>
                <c:pt idx="119">
                  <c:v>58.5</c:v>
                </c:pt>
                <c:pt idx="120">
                  <c:v>58</c:v>
                </c:pt>
                <c:pt idx="121">
                  <c:v>58.4</c:v>
                </c:pt>
                <c:pt idx="122">
                  <c:v>59</c:v>
                </c:pt>
                <c:pt idx="123">
                  <c:v>58.6</c:v>
                </c:pt>
                <c:pt idx="124">
                  <c:v>58.8</c:v>
                </c:pt>
                <c:pt idx="125">
                  <c:v>58.1</c:v>
                </c:pt>
                <c:pt idx="126">
                  <c:v>59</c:v>
                </c:pt>
                <c:pt idx="127">
                  <c:v>59.2</c:v>
                </c:pt>
                <c:pt idx="128">
                  <c:v>58.9</c:v>
                </c:pt>
                <c:pt idx="129">
                  <c:v>59</c:v>
                </c:pt>
                <c:pt idx="130">
                  <c:v>59.5</c:v>
                </c:pt>
                <c:pt idx="131">
                  <c:v>59.8</c:v>
                </c:pt>
                <c:pt idx="132">
                  <c:v>60</c:v>
                </c:pt>
                <c:pt idx="133">
                  <c:v>60</c:v>
                </c:pt>
                <c:pt idx="134">
                  <c:v>60.1</c:v>
                </c:pt>
                <c:pt idx="135">
                  <c:v>60.7</c:v>
                </c:pt>
                <c:pt idx="136">
                  <c:v>60.4</c:v>
                </c:pt>
                <c:pt idx="137">
                  <c:v>60.5</c:v>
                </c:pt>
                <c:pt idx="138">
                  <c:v>60.8</c:v>
                </c:pt>
                <c:pt idx="139">
                  <c:v>61</c:v>
                </c:pt>
                <c:pt idx="140">
                  <c:v>60.9</c:v>
                </c:pt>
                <c:pt idx="141">
                  <c:v>61.3</c:v>
                </c:pt>
                <c:pt idx="142">
                  <c:v>61.3</c:v>
                </c:pt>
                <c:pt idx="143">
                  <c:v>61.3</c:v>
                </c:pt>
                <c:pt idx="144">
                  <c:v>61.8</c:v>
                </c:pt>
                <c:pt idx="145">
                  <c:v>61.6</c:v>
                </c:pt>
                <c:pt idx="146">
                  <c:v>61.6</c:v>
                </c:pt>
                <c:pt idx="147">
                  <c:v>61.9</c:v>
                </c:pt>
                <c:pt idx="148">
                  <c:v>62.1</c:v>
                </c:pt>
                <c:pt idx="149">
                  <c:v>62.4</c:v>
                </c:pt>
                <c:pt idx="150">
                  <c:v>62.1</c:v>
                </c:pt>
                <c:pt idx="151">
                  <c:v>61.7</c:v>
                </c:pt>
                <c:pt idx="152">
                  <c:v>61.7</c:v>
                </c:pt>
                <c:pt idx="153">
                  <c:v>61.8</c:v>
                </c:pt>
                <c:pt idx="154">
                  <c:v>62</c:v>
                </c:pt>
                <c:pt idx="155">
                  <c:v>61.6</c:v>
                </c:pt>
                <c:pt idx="156">
                  <c:v>61.7</c:v>
                </c:pt>
                <c:pt idx="157">
                  <c:v>61.7</c:v>
                </c:pt>
                <c:pt idx="158">
                  <c:v>62.3</c:v>
                </c:pt>
                <c:pt idx="159">
                  <c:v>61.9</c:v>
                </c:pt>
                <c:pt idx="160">
                  <c:v>61.6</c:v>
                </c:pt>
                <c:pt idx="161">
                  <c:v>61.5</c:v>
                </c:pt>
                <c:pt idx="162">
                  <c:v>61.4</c:v>
                </c:pt>
                <c:pt idx="163">
                  <c:v>61.7</c:v>
                </c:pt>
                <c:pt idx="164">
                  <c:v>61.1</c:v>
                </c:pt>
                <c:pt idx="165">
                  <c:v>61.1</c:v>
                </c:pt>
                <c:pt idx="166">
                  <c:v>61.6</c:v>
                </c:pt>
                <c:pt idx="167">
                  <c:v>61.7</c:v>
                </c:pt>
                <c:pt idx="168">
                  <c:v>61.7</c:v>
                </c:pt>
                <c:pt idx="169">
                  <c:v>61.6</c:v>
                </c:pt>
                <c:pt idx="170">
                  <c:v>61.5</c:v>
                </c:pt>
                <c:pt idx="171">
                  <c:v>61.4</c:v>
                </c:pt>
                <c:pt idx="172">
                  <c:v>61.8</c:v>
                </c:pt>
                <c:pt idx="173">
                  <c:v>62.1</c:v>
                </c:pt>
                <c:pt idx="174">
                  <c:v>62</c:v>
                </c:pt>
                <c:pt idx="175">
                  <c:v>61.7</c:v>
                </c:pt>
                <c:pt idx="176">
                  <c:v>62</c:v>
                </c:pt>
                <c:pt idx="177">
                  <c:v>61.4</c:v>
                </c:pt>
                <c:pt idx="178">
                  <c:v>61.8</c:v>
                </c:pt>
                <c:pt idx="179">
                  <c:v>61.9</c:v>
                </c:pt>
                <c:pt idx="180">
                  <c:v>61.3</c:v>
                </c:pt>
                <c:pt idx="181">
                  <c:v>61.5</c:v>
                </c:pt>
                <c:pt idx="182">
                  <c:v>61.1</c:v>
                </c:pt>
                <c:pt idx="183">
                  <c:v>61.1</c:v>
                </c:pt>
                <c:pt idx="184">
                  <c:v>61.2</c:v>
                </c:pt>
                <c:pt idx="185">
                  <c:v>61.2</c:v>
                </c:pt>
                <c:pt idx="186">
                  <c:v>61.7</c:v>
                </c:pt>
                <c:pt idx="187">
                  <c:v>61.7</c:v>
                </c:pt>
                <c:pt idx="188">
                  <c:v>62.4</c:v>
                </c:pt>
                <c:pt idx="189">
                  <c:v>62.5</c:v>
                </c:pt>
                <c:pt idx="190">
                  <c:v>62.2</c:v>
                </c:pt>
                <c:pt idx="191">
                  <c:v>62.2</c:v>
                </c:pt>
                <c:pt idx="192">
                  <c:v>62.4</c:v>
                </c:pt>
                <c:pt idx="193">
                  <c:v>62.4</c:v>
                </c:pt>
                <c:pt idx="194">
                  <c:v>62.2</c:v>
                </c:pt>
                <c:pt idx="195">
                  <c:v>62.4</c:v>
                </c:pt>
                <c:pt idx="196">
                  <c:v>62.5</c:v>
                </c:pt>
                <c:pt idx="197">
                  <c:v>63.2</c:v>
                </c:pt>
                <c:pt idx="198">
                  <c:v>62.7</c:v>
                </c:pt>
                <c:pt idx="199">
                  <c:v>63.4</c:v>
                </c:pt>
                <c:pt idx="200">
                  <c:v>62.9</c:v>
                </c:pt>
                <c:pt idx="201">
                  <c:v>63</c:v>
                </c:pt>
                <c:pt idx="202">
                  <c:v>63.3</c:v>
                </c:pt>
                <c:pt idx="203">
                  <c:v>63.2</c:v>
                </c:pt>
                <c:pt idx="204">
                  <c:v>63.5</c:v>
                </c:pt>
                <c:pt idx="205">
                  <c:v>63.6</c:v>
                </c:pt>
                <c:pt idx="206">
                  <c:v>63.6</c:v>
                </c:pt>
                <c:pt idx="207">
                  <c:v>63.9</c:v>
                </c:pt>
                <c:pt idx="208">
                  <c:v>64.2</c:v>
                </c:pt>
                <c:pt idx="209">
                  <c:v>64.099999999999994</c:v>
                </c:pt>
                <c:pt idx="210">
                  <c:v>64.3</c:v>
                </c:pt>
                <c:pt idx="211">
                  <c:v>63.8</c:v>
                </c:pt>
                <c:pt idx="212">
                  <c:v>64.3</c:v>
                </c:pt>
                <c:pt idx="213">
                  <c:v>64.8</c:v>
                </c:pt>
                <c:pt idx="214">
                  <c:v>64.400000000000006</c:v>
                </c:pt>
                <c:pt idx="215">
                  <c:v>64.599999999999994</c:v>
                </c:pt>
                <c:pt idx="216">
                  <c:v>64.3</c:v>
                </c:pt>
                <c:pt idx="217">
                  <c:v>64.2</c:v>
                </c:pt>
                <c:pt idx="218">
                  <c:v>64.400000000000006</c:v>
                </c:pt>
                <c:pt idx="219">
                  <c:v>64.400000000000006</c:v>
                </c:pt>
                <c:pt idx="220">
                  <c:v>64.099999999999994</c:v>
                </c:pt>
                <c:pt idx="221">
                  <c:v>64.400000000000006</c:v>
                </c:pt>
                <c:pt idx="222">
                  <c:v>64.3</c:v>
                </c:pt>
                <c:pt idx="223">
                  <c:v>64.099999999999994</c:v>
                </c:pt>
                <c:pt idx="224">
                  <c:v>64.400000000000006</c:v>
                </c:pt>
                <c:pt idx="225">
                  <c:v>63.9</c:v>
                </c:pt>
                <c:pt idx="226">
                  <c:v>64.400000000000006</c:v>
                </c:pt>
                <c:pt idx="227">
                  <c:v>64.400000000000006</c:v>
                </c:pt>
                <c:pt idx="228">
                  <c:v>64.5</c:v>
                </c:pt>
                <c:pt idx="229">
                  <c:v>64.099999999999994</c:v>
                </c:pt>
                <c:pt idx="230">
                  <c:v>64.099999999999994</c:v>
                </c:pt>
                <c:pt idx="231">
                  <c:v>64.099999999999994</c:v>
                </c:pt>
                <c:pt idx="232">
                  <c:v>63.8</c:v>
                </c:pt>
                <c:pt idx="233">
                  <c:v>63.9</c:v>
                </c:pt>
                <c:pt idx="234">
                  <c:v>63.9</c:v>
                </c:pt>
                <c:pt idx="235">
                  <c:v>64</c:v>
                </c:pt>
                <c:pt idx="236">
                  <c:v>63.8</c:v>
                </c:pt>
                <c:pt idx="237">
                  <c:v>64.099999999999994</c:v>
                </c:pt>
                <c:pt idx="238">
                  <c:v>63.7</c:v>
                </c:pt>
                <c:pt idx="239">
                  <c:v>63.8</c:v>
                </c:pt>
                <c:pt idx="240">
                  <c:v>63.8</c:v>
                </c:pt>
                <c:pt idx="241">
                  <c:v>63.8</c:v>
                </c:pt>
                <c:pt idx="242">
                  <c:v>64</c:v>
                </c:pt>
                <c:pt idx="243">
                  <c:v>64</c:v>
                </c:pt>
                <c:pt idx="244">
                  <c:v>64.2</c:v>
                </c:pt>
                <c:pt idx="245">
                  <c:v>64.3</c:v>
                </c:pt>
                <c:pt idx="246">
                  <c:v>64.400000000000006</c:v>
                </c:pt>
                <c:pt idx="247">
                  <c:v>64.5</c:v>
                </c:pt>
                <c:pt idx="248">
                  <c:v>64.5</c:v>
                </c:pt>
                <c:pt idx="249">
                  <c:v>64.3</c:v>
                </c:pt>
                <c:pt idx="250">
                  <c:v>64.2</c:v>
                </c:pt>
                <c:pt idx="251">
                  <c:v>64</c:v>
                </c:pt>
                <c:pt idx="252">
                  <c:v>63.9</c:v>
                </c:pt>
                <c:pt idx="253">
                  <c:v>63.9</c:v>
                </c:pt>
                <c:pt idx="254">
                  <c:v>63.9</c:v>
                </c:pt>
                <c:pt idx="255">
                  <c:v>63.9</c:v>
                </c:pt>
                <c:pt idx="256">
                  <c:v>63.9</c:v>
                </c:pt>
                <c:pt idx="257">
                  <c:v>63.9</c:v>
                </c:pt>
                <c:pt idx="258">
                  <c:v>64.099999999999994</c:v>
                </c:pt>
                <c:pt idx="259">
                  <c:v>64.400000000000006</c:v>
                </c:pt>
                <c:pt idx="260">
                  <c:v>64.599999999999994</c:v>
                </c:pt>
                <c:pt idx="261">
                  <c:v>64.5</c:v>
                </c:pt>
                <c:pt idx="262">
                  <c:v>64.8</c:v>
                </c:pt>
                <c:pt idx="263">
                  <c:v>64.400000000000006</c:v>
                </c:pt>
                <c:pt idx="264">
                  <c:v>64.7</c:v>
                </c:pt>
                <c:pt idx="265">
                  <c:v>65.099999999999994</c:v>
                </c:pt>
                <c:pt idx="266">
                  <c:v>65.3</c:v>
                </c:pt>
                <c:pt idx="267">
                  <c:v>65.3</c:v>
                </c:pt>
                <c:pt idx="268">
                  <c:v>65.400000000000006</c:v>
                </c:pt>
                <c:pt idx="269">
                  <c:v>65.7</c:v>
                </c:pt>
                <c:pt idx="270">
                  <c:v>66</c:v>
                </c:pt>
                <c:pt idx="271">
                  <c:v>65.599999999999994</c:v>
                </c:pt>
                <c:pt idx="272">
                  <c:v>65.3</c:v>
                </c:pt>
                <c:pt idx="273">
                  <c:v>64.900000000000006</c:v>
                </c:pt>
                <c:pt idx="274">
                  <c:v>65.2</c:v>
                </c:pt>
                <c:pt idx="275">
                  <c:v>65.099999999999994</c:v>
                </c:pt>
                <c:pt idx="276">
                  <c:v>65.5</c:v>
                </c:pt>
                <c:pt idx="277">
                  <c:v>65.5</c:v>
                </c:pt>
                <c:pt idx="278">
                  <c:v>66.5</c:v>
                </c:pt>
                <c:pt idx="279">
                  <c:v>66.3</c:v>
                </c:pt>
                <c:pt idx="280">
                  <c:v>66.3</c:v>
                </c:pt>
                <c:pt idx="281">
                  <c:v>65.900000000000006</c:v>
                </c:pt>
                <c:pt idx="282">
                  <c:v>66.3</c:v>
                </c:pt>
                <c:pt idx="283">
                  <c:v>65.900000000000006</c:v>
                </c:pt>
                <c:pt idx="284">
                  <c:v>66.3</c:v>
                </c:pt>
                <c:pt idx="285">
                  <c:v>66.2</c:v>
                </c:pt>
                <c:pt idx="286">
                  <c:v>66</c:v>
                </c:pt>
                <c:pt idx="287">
                  <c:v>66.3</c:v>
                </c:pt>
                <c:pt idx="288">
                  <c:v>65.900000000000006</c:v>
                </c:pt>
                <c:pt idx="289">
                  <c:v>65.599999999999994</c:v>
                </c:pt>
                <c:pt idx="290">
                  <c:v>65.400000000000006</c:v>
                </c:pt>
                <c:pt idx="291">
                  <c:v>65.400000000000006</c:v>
                </c:pt>
                <c:pt idx="292">
                  <c:v>65.900000000000006</c:v>
                </c:pt>
                <c:pt idx="293">
                  <c:v>65.7</c:v>
                </c:pt>
                <c:pt idx="294">
                  <c:v>66.5</c:v>
                </c:pt>
                <c:pt idx="295">
                  <c:v>66.5</c:v>
                </c:pt>
                <c:pt idx="296">
                  <c:v>66.400000000000006</c:v>
                </c:pt>
                <c:pt idx="297">
                  <c:v>66.8</c:v>
                </c:pt>
                <c:pt idx="298">
                  <c:v>67</c:v>
                </c:pt>
                <c:pt idx="299">
                  <c:v>67.5</c:v>
                </c:pt>
                <c:pt idx="300">
                  <c:v>67.5</c:v>
                </c:pt>
                <c:pt idx="301">
                  <c:v>67</c:v>
                </c:pt>
                <c:pt idx="302">
                  <c:v>67.099999999999994</c:v>
                </c:pt>
                <c:pt idx="303">
                  <c:v>67.3</c:v>
                </c:pt>
                <c:pt idx="304">
                  <c:v>67</c:v>
                </c:pt>
                <c:pt idx="305">
                  <c:v>66.8</c:v>
                </c:pt>
                <c:pt idx="306">
                  <c:v>66.900000000000006</c:v>
                </c:pt>
                <c:pt idx="307">
                  <c:v>66.900000000000006</c:v>
                </c:pt>
                <c:pt idx="308">
                  <c:v>66.8</c:v>
                </c:pt>
                <c:pt idx="309">
                  <c:v>66.7</c:v>
                </c:pt>
                <c:pt idx="310">
                  <c:v>66.7</c:v>
                </c:pt>
                <c:pt idx="311">
                  <c:v>66.3</c:v>
                </c:pt>
                <c:pt idx="312">
                  <c:v>66.3</c:v>
                </c:pt>
                <c:pt idx="313">
                  <c:v>66.5</c:v>
                </c:pt>
                <c:pt idx="314">
                  <c:v>66.599999999999994</c:v>
                </c:pt>
                <c:pt idx="315">
                  <c:v>66.5</c:v>
                </c:pt>
                <c:pt idx="316">
                  <c:v>66.5</c:v>
                </c:pt>
                <c:pt idx="317">
                  <c:v>66.7</c:v>
                </c:pt>
                <c:pt idx="318">
                  <c:v>66.8</c:v>
                </c:pt>
                <c:pt idx="319">
                  <c:v>66.8</c:v>
                </c:pt>
                <c:pt idx="320">
                  <c:v>67.099999999999994</c:v>
                </c:pt>
                <c:pt idx="321">
                  <c:v>67.2</c:v>
                </c:pt>
                <c:pt idx="322">
                  <c:v>67.3</c:v>
                </c:pt>
                <c:pt idx="323">
                  <c:v>67.599999999999994</c:v>
                </c:pt>
                <c:pt idx="324">
                  <c:v>67.7</c:v>
                </c:pt>
                <c:pt idx="325">
                  <c:v>68.099999999999994</c:v>
                </c:pt>
                <c:pt idx="326">
                  <c:v>68.2</c:v>
                </c:pt>
                <c:pt idx="327">
                  <c:v>68.099999999999994</c:v>
                </c:pt>
                <c:pt idx="328">
                  <c:v>68.3</c:v>
                </c:pt>
                <c:pt idx="329">
                  <c:v>68.3</c:v>
                </c:pt>
                <c:pt idx="330">
                  <c:v>68.400000000000006</c:v>
                </c:pt>
                <c:pt idx="331">
                  <c:v>68.3</c:v>
                </c:pt>
                <c:pt idx="332">
                  <c:v>68.400000000000006</c:v>
                </c:pt>
                <c:pt idx="333">
                  <c:v>68.2</c:v>
                </c:pt>
                <c:pt idx="334">
                  <c:v>68.3</c:v>
                </c:pt>
                <c:pt idx="335">
                  <c:v>68.5</c:v>
                </c:pt>
                <c:pt idx="336">
                  <c:v>68.3</c:v>
                </c:pt>
                <c:pt idx="337">
                  <c:v>68.400000000000006</c:v>
                </c:pt>
                <c:pt idx="338">
                  <c:v>68.599999999999994</c:v>
                </c:pt>
                <c:pt idx="339">
                  <c:v>68.900000000000006</c:v>
                </c:pt>
                <c:pt idx="340">
                  <c:v>69</c:v>
                </c:pt>
                <c:pt idx="341">
                  <c:v>68.900000000000006</c:v>
                </c:pt>
                <c:pt idx="342">
                  <c:v>69.099999999999994</c:v>
                </c:pt>
                <c:pt idx="343">
                  <c:v>69.3</c:v>
                </c:pt>
                <c:pt idx="344">
                  <c:v>68.8</c:v>
                </c:pt>
                <c:pt idx="345">
                  <c:v>69</c:v>
                </c:pt>
                <c:pt idx="346">
                  <c:v>69.400000000000006</c:v>
                </c:pt>
                <c:pt idx="347">
                  <c:v>69.2</c:v>
                </c:pt>
                <c:pt idx="348">
                  <c:v>69.3</c:v>
                </c:pt>
                <c:pt idx="349">
                  <c:v>69.099999999999994</c:v>
                </c:pt>
                <c:pt idx="350">
                  <c:v>69.2</c:v>
                </c:pt>
                <c:pt idx="351">
                  <c:v>69.3</c:v>
                </c:pt>
                <c:pt idx="352">
                  <c:v>69.2</c:v>
                </c:pt>
                <c:pt idx="353">
                  <c:v>69.2</c:v>
                </c:pt>
                <c:pt idx="354">
                  <c:v>69.400000000000006</c:v>
                </c:pt>
                <c:pt idx="355">
                  <c:v>69.7</c:v>
                </c:pt>
                <c:pt idx="356">
                  <c:v>69.7</c:v>
                </c:pt>
                <c:pt idx="357">
                  <c:v>69.8</c:v>
                </c:pt>
                <c:pt idx="358">
                  <c:v>69.8</c:v>
                </c:pt>
                <c:pt idx="359">
                  <c:v>69.8</c:v>
                </c:pt>
                <c:pt idx="360">
                  <c:v>69.8</c:v>
                </c:pt>
                <c:pt idx="361">
                  <c:v>69.7</c:v>
                </c:pt>
                <c:pt idx="362">
                  <c:v>70.3</c:v>
                </c:pt>
                <c:pt idx="363">
                  <c:v>69.900000000000006</c:v>
                </c:pt>
                <c:pt idx="364">
                  <c:v>70</c:v>
                </c:pt>
                <c:pt idx="365">
                  <c:v>70.099999999999994</c:v>
                </c:pt>
                <c:pt idx="366">
                  <c:v>70</c:v>
                </c:pt>
                <c:pt idx="367">
                  <c:v>69.900000000000006</c:v>
                </c:pt>
                <c:pt idx="368">
                  <c:v>70</c:v>
                </c:pt>
                <c:pt idx="369">
                  <c:v>70.099999999999994</c:v>
                </c:pt>
                <c:pt idx="370">
                  <c:v>69.8</c:v>
                </c:pt>
                <c:pt idx="371">
                  <c:v>70.2</c:v>
                </c:pt>
                <c:pt idx="372">
                  <c:v>70.7</c:v>
                </c:pt>
                <c:pt idx="373">
                  <c:v>70.599999999999994</c:v>
                </c:pt>
                <c:pt idx="374">
                  <c:v>70.400000000000006</c:v>
                </c:pt>
                <c:pt idx="375">
                  <c:v>70.400000000000006</c:v>
                </c:pt>
                <c:pt idx="376">
                  <c:v>70.2</c:v>
                </c:pt>
                <c:pt idx="377">
                  <c:v>69.900000000000006</c:v>
                </c:pt>
                <c:pt idx="378">
                  <c:v>69.7</c:v>
                </c:pt>
                <c:pt idx="379">
                  <c:v>69.8</c:v>
                </c:pt>
                <c:pt idx="380">
                  <c:v>69.900000000000006</c:v>
                </c:pt>
                <c:pt idx="381">
                  <c:v>70</c:v>
                </c:pt>
                <c:pt idx="382">
                  <c:v>69.900000000000006</c:v>
                </c:pt>
                <c:pt idx="383">
                  <c:v>69.900000000000006</c:v>
                </c:pt>
                <c:pt idx="384">
                  <c:v>69.599999999999994</c:v>
                </c:pt>
                <c:pt idx="385">
                  <c:v>69.7</c:v>
                </c:pt>
                <c:pt idx="386">
                  <c:v>69.7</c:v>
                </c:pt>
                <c:pt idx="387">
                  <c:v>69.5</c:v>
                </c:pt>
                <c:pt idx="388">
                  <c:v>69.8</c:v>
                </c:pt>
                <c:pt idx="389">
                  <c:v>70</c:v>
                </c:pt>
                <c:pt idx="390">
                  <c:v>70.099999999999994</c:v>
                </c:pt>
                <c:pt idx="391">
                  <c:v>70.099999999999994</c:v>
                </c:pt>
                <c:pt idx="392">
                  <c:v>70.400000000000006</c:v>
                </c:pt>
                <c:pt idx="393">
                  <c:v>70.5</c:v>
                </c:pt>
                <c:pt idx="394">
                  <c:v>70.3</c:v>
                </c:pt>
                <c:pt idx="395">
                  <c:v>70.400000000000006</c:v>
                </c:pt>
                <c:pt idx="396">
                  <c:v>70.3</c:v>
                </c:pt>
                <c:pt idx="397">
                  <c:v>70.599999999999994</c:v>
                </c:pt>
                <c:pt idx="398">
                  <c:v>70.3</c:v>
                </c:pt>
                <c:pt idx="399">
                  <c:v>70.3</c:v>
                </c:pt>
                <c:pt idx="400">
                  <c:v>70.5</c:v>
                </c:pt>
                <c:pt idx="401">
                  <c:v>70.5</c:v>
                </c:pt>
                <c:pt idx="402">
                  <c:v>70.599999999999994</c:v>
                </c:pt>
                <c:pt idx="403">
                  <c:v>70.7</c:v>
                </c:pt>
                <c:pt idx="404">
                  <c:v>70.599999999999994</c:v>
                </c:pt>
                <c:pt idx="405">
                  <c:v>70.599999999999994</c:v>
                </c:pt>
                <c:pt idx="406">
                  <c:v>70.2</c:v>
                </c:pt>
                <c:pt idx="407">
                  <c:v>70.3</c:v>
                </c:pt>
                <c:pt idx="408">
                  <c:v>70.2</c:v>
                </c:pt>
                <c:pt idx="409">
                  <c:v>70.7</c:v>
                </c:pt>
                <c:pt idx="410">
                  <c:v>70.2</c:v>
                </c:pt>
                <c:pt idx="411">
                  <c:v>70.7</c:v>
                </c:pt>
                <c:pt idx="412">
                  <c:v>70.400000000000006</c:v>
                </c:pt>
                <c:pt idx="413">
                  <c:v>70.400000000000006</c:v>
                </c:pt>
                <c:pt idx="414">
                  <c:v>70.099999999999994</c:v>
                </c:pt>
                <c:pt idx="415">
                  <c:v>70.599999999999994</c:v>
                </c:pt>
                <c:pt idx="416">
                  <c:v>70.400000000000006</c:v>
                </c:pt>
                <c:pt idx="417">
                  <c:v>70.3</c:v>
                </c:pt>
                <c:pt idx="418">
                  <c:v>70.400000000000006</c:v>
                </c:pt>
                <c:pt idx="419">
                  <c:v>70.7</c:v>
                </c:pt>
                <c:pt idx="420">
                  <c:v>70.599999999999994</c:v>
                </c:pt>
                <c:pt idx="421">
                  <c:v>70.599999999999994</c:v>
                </c:pt>
                <c:pt idx="422">
                  <c:v>70.8</c:v>
                </c:pt>
                <c:pt idx="423">
                  <c:v>70.3</c:v>
                </c:pt>
                <c:pt idx="424">
                  <c:v>70.599999999999994</c:v>
                </c:pt>
                <c:pt idx="425">
                  <c:v>70.3</c:v>
                </c:pt>
                <c:pt idx="426">
                  <c:v>70.5</c:v>
                </c:pt>
                <c:pt idx="427">
                  <c:v>70.5</c:v>
                </c:pt>
                <c:pt idx="428">
                  <c:v>70.400000000000006</c:v>
                </c:pt>
                <c:pt idx="429">
                  <c:v>70.3</c:v>
                </c:pt>
                <c:pt idx="430">
                  <c:v>70.099999999999994</c:v>
                </c:pt>
                <c:pt idx="431">
                  <c:v>70.400000000000006</c:v>
                </c:pt>
                <c:pt idx="432">
                  <c:v>70.3</c:v>
                </c:pt>
                <c:pt idx="433">
                  <c:v>70.7</c:v>
                </c:pt>
                <c:pt idx="434">
                  <c:v>70.2</c:v>
                </c:pt>
                <c:pt idx="435">
                  <c:v>70.5</c:v>
                </c:pt>
                <c:pt idx="436">
                  <c:v>70.5</c:v>
                </c:pt>
                <c:pt idx="437">
                  <c:v>70.7</c:v>
                </c:pt>
                <c:pt idx="438">
                  <c:v>70.5</c:v>
                </c:pt>
                <c:pt idx="439">
                  <c:v>70.599999999999994</c:v>
                </c:pt>
                <c:pt idx="440">
                  <c:v>70.599999999999994</c:v>
                </c:pt>
                <c:pt idx="441">
                  <c:v>70.099999999999994</c:v>
                </c:pt>
                <c:pt idx="442">
                  <c:v>70.8</c:v>
                </c:pt>
                <c:pt idx="443">
                  <c:v>70.7</c:v>
                </c:pt>
                <c:pt idx="444">
                  <c:v>70.900000000000006</c:v>
                </c:pt>
                <c:pt idx="445">
                  <c:v>70.8</c:v>
                </c:pt>
                <c:pt idx="446">
                  <c:v>70.900000000000006</c:v>
                </c:pt>
                <c:pt idx="447">
                  <c:v>71</c:v>
                </c:pt>
                <c:pt idx="448">
                  <c:v>71</c:v>
                </c:pt>
                <c:pt idx="449">
                  <c:v>71.599999999999994</c:v>
                </c:pt>
                <c:pt idx="450">
                  <c:v>71.2</c:v>
                </c:pt>
                <c:pt idx="451">
                  <c:v>71.400000000000006</c:v>
                </c:pt>
                <c:pt idx="452">
                  <c:v>71.599999999999994</c:v>
                </c:pt>
                <c:pt idx="453">
                  <c:v>71.900000000000006</c:v>
                </c:pt>
                <c:pt idx="454">
                  <c:v>71.8</c:v>
                </c:pt>
                <c:pt idx="455">
                  <c:v>71.7</c:v>
                </c:pt>
                <c:pt idx="456">
                  <c:v>71.7</c:v>
                </c:pt>
                <c:pt idx="457">
                  <c:v>71.599999999999994</c:v>
                </c:pt>
                <c:pt idx="458">
                  <c:v>71.7</c:v>
                </c:pt>
                <c:pt idx="459">
                  <c:v>71.599999999999994</c:v>
                </c:pt>
                <c:pt idx="460">
                  <c:v>71.8</c:v>
                </c:pt>
                <c:pt idx="461">
                  <c:v>71.8</c:v>
                </c:pt>
                <c:pt idx="462">
                  <c:v>71.3</c:v>
                </c:pt>
                <c:pt idx="463">
                  <c:v>71.5</c:v>
                </c:pt>
                <c:pt idx="464">
                  <c:v>71.3</c:v>
                </c:pt>
                <c:pt idx="465">
                  <c:v>71.599999999999994</c:v>
                </c:pt>
                <c:pt idx="466">
                  <c:v>71.7</c:v>
                </c:pt>
                <c:pt idx="467">
                  <c:v>71.8</c:v>
                </c:pt>
                <c:pt idx="468">
                  <c:v>71.5</c:v>
                </c:pt>
                <c:pt idx="469">
                  <c:v>71.900000000000006</c:v>
                </c:pt>
                <c:pt idx="470">
                  <c:v>71.900000000000006</c:v>
                </c:pt>
                <c:pt idx="471">
                  <c:v>72.099999999999994</c:v>
                </c:pt>
                <c:pt idx="472">
                  <c:v>72.400000000000006</c:v>
                </c:pt>
                <c:pt idx="473">
                  <c:v>72.3</c:v>
                </c:pt>
                <c:pt idx="474">
                  <c:v>72.599999999999994</c:v>
                </c:pt>
                <c:pt idx="475">
                  <c:v>72.900000000000006</c:v>
                </c:pt>
                <c:pt idx="476">
                  <c:v>72.8</c:v>
                </c:pt>
                <c:pt idx="477">
                  <c:v>73</c:v>
                </c:pt>
                <c:pt idx="478">
                  <c:v>73.2</c:v>
                </c:pt>
                <c:pt idx="479">
                  <c:v>73.099999999999994</c:v>
                </c:pt>
                <c:pt idx="480">
                  <c:v>73.099999999999994</c:v>
                </c:pt>
                <c:pt idx="481">
                  <c:v>73.2</c:v>
                </c:pt>
                <c:pt idx="482">
                  <c:v>73.099999999999994</c:v>
                </c:pt>
                <c:pt idx="483">
                  <c:v>73</c:v>
                </c:pt>
                <c:pt idx="484">
                  <c:v>73.099999999999994</c:v>
                </c:pt>
                <c:pt idx="485">
                  <c:v>72.900000000000006</c:v>
                </c:pt>
                <c:pt idx="486">
                  <c:v>73.2</c:v>
                </c:pt>
                <c:pt idx="487">
                  <c:v>73</c:v>
                </c:pt>
                <c:pt idx="488">
                  <c:v>73.099999999999994</c:v>
                </c:pt>
                <c:pt idx="489">
                  <c:v>73.3</c:v>
                </c:pt>
                <c:pt idx="490">
                  <c:v>73.3</c:v>
                </c:pt>
                <c:pt idx="491">
                  <c:v>73.400000000000006</c:v>
                </c:pt>
                <c:pt idx="492">
                  <c:v>73.400000000000006</c:v>
                </c:pt>
                <c:pt idx="493">
                  <c:v>73.5</c:v>
                </c:pt>
                <c:pt idx="494">
                  <c:v>74</c:v>
                </c:pt>
                <c:pt idx="495">
                  <c:v>73.5</c:v>
                </c:pt>
                <c:pt idx="496">
                  <c:v>73.599999999999994</c:v>
                </c:pt>
                <c:pt idx="497">
                  <c:v>73.8</c:v>
                </c:pt>
                <c:pt idx="498">
                  <c:v>74</c:v>
                </c:pt>
                <c:pt idx="499">
                  <c:v>74.2</c:v>
                </c:pt>
                <c:pt idx="500">
                  <c:v>74.099999999999994</c:v>
                </c:pt>
                <c:pt idx="501">
                  <c:v>74.099999999999994</c:v>
                </c:pt>
                <c:pt idx="502">
                  <c:v>74.099999999999994</c:v>
                </c:pt>
                <c:pt idx="503">
                  <c:v>74.400000000000006</c:v>
                </c:pt>
                <c:pt idx="504">
                  <c:v>74.2</c:v>
                </c:pt>
                <c:pt idx="505">
                  <c:v>74.2</c:v>
                </c:pt>
                <c:pt idx="506">
                  <c:v>71.2</c:v>
                </c:pt>
                <c:pt idx="507">
                  <c:v>69.900000000000006</c:v>
                </c:pt>
                <c:pt idx="508">
                  <c:v>71.900000000000006</c:v>
                </c:pt>
                <c:pt idx="509">
                  <c:v>72.900000000000006</c:v>
                </c:pt>
                <c:pt idx="510">
                  <c:v>73.5</c:v>
                </c:pt>
                <c:pt idx="511">
                  <c:v>73.3</c:v>
                </c:pt>
                <c:pt idx="512">
                  <c:v>74.099999999999994</c:v>
                </c:pt>
                <c:pt idx="513">
                  <c:v>74.900000000000006</c:v>
                </c:pt>
                <c:pt idx="514">
                  <c:v>74.7</c:v>
                </c:pt>
                <c:pt idx="515">
                  <c:v>74.3</c:v>
                </c:pt>
                <c:pt idx="516">
                  <c:v>74.7</c:v>
                </c:pt>
                <c:pt idx="517">
                  <c:v>75.3</c:v>
                </c:pt>
                <c:pt idx="518">
                  <c:v>74.8</c:v>
                </c:pt>
                <c:pt idx="519">
                  <c:v>75.3</c:v>
                </c:pt>
                <c:pt idx="520">
                  <c:v>75.3</c:v>
                </c:pt>
                <c:pt idx="521">
                  <c:v>75.2</c:v>
                </c:pt>
                <c:pt idx="522">
                  <c:v>74.3</c:v>
                </c:pt>
                <c:pt idx="523">
                  <c:v>73.599999999999994</c:v>
                </c:pt>
                <c:pt idx="524">
                  <c:v>73.599999999999994</c:v>
                </c:pt>
                <c:pt idx="525">
                  <c:v>75.8</c:v>
                </c:pt>
                <c:pt idx="526">
                  <c:v>75.7</c:v>
                </c:pt>
                <c:pt idx="527">
                  <c:v>76.2</c:v>
                </c:pt>
                <c:pt idx="528">
                  <c:v>76.2</c:v>
                </c:pt>
                <c:pt idx="529">
                  <c:v>76.400000000000006</c:v>
                </c:pt>
                <c:pt idx="530">
                  <c:v>76.400000000000006</c:v>
                </c:pt>
                <c:pt idx="531">
                  <c:v>76.5</c:v>
                </c:pt>
                <c:pt idx="532">
                  <c:v>76.8</c:v>
                </c:pt>
                <c:pt idx="533">
                  <c:v>76.7</c:v>
                </c:pt>
                <c:pt idx="534">
                  <c:v>76.900000000000006</c:v>
                </c:pt>
                <c:pt idx="535">
                  <c:v>76.5</c:v>
                </c:pt>
                <c:pt idx="536">
                  <c:v>76.7</c:v>
                </c:pt>
                <c:pt idx="537">
                  <c:v>77</c:v>
                </c:pt>
                <c:pt idx="538">
                  <c:v>76.7</c:v>
                </c:pt>
                <c:pt idx="539">
                  <c:v>76.400000000000006</c:v>
                </c:pt>
                <c:pt idx="540">
                  <c:v>76.3</c:v>
                </c:pt>
                <c:pt idx="541">
                  <c:v>77.099999999999994</c:v>
                </c:pt>
                <c:pt idx="542">
                  <c:v>76.8</c:v>
                </c:pt>
                <c:pt idx="543">
                  <c:v>77.099999999999994</c:v>
                </c:pt>
                <c:pt idx="544">
                  <c:v>76.900000000000006</c:v>
                </c:pt>
                <c:pt idx="545">
                  <c:v>76.8</c:v>
                </c:pt>
                <c:pt idx="546">
                  <c:v>76.900000000000006</c:v>
                </c:pt>
                <c:pt idx="547">
                  <c:v>77</c:v>
                </c:pt>
                <c:pt idx="548">
                  <c:v>77.2</c:v>
                </c:pt>
                <c:pt idx="549">
                  <c:v>77.400000000000006</c:v>
                </c:pt>
                <c:pt idx="550">
                  <c:v>77.2</c:v>
                </c:pt>
                <c:pt idx="551">
                  <c:v>76.900000000000006</c:v>
                </c:pt>
                <c:pt idx="552">
                  <c:v>76.900000000000006</c:v>
                </c:pt>
                <c:pt idx="553">
                  <c:v>76.8</c:v>
                </c:pt>
                <c:pt idx="554">
                  <c:v>76.900000000000006</c:v>
                </c:pt>
                <c:pt idx="555">
                  <c:v>76.7</c:v>
                </c:pt>
                <c:pt idx="556">
                  <c:v>76.900000000000006</c:v>
                </c:pt>
                <c:pt idx="557">
                  <c:v>77.3</c:v>
                </c:pt>
                <c:pt idx="558">
                  <c:v>77.400000000000006</c:v>
                </c:pt>
                <c:pt idx="559">
                  <c:v>77.400000000000006</c:v>
                </c:pt>
                <c:pt idx="560">
                  <c:v>77.3</c:v>
                </c:pt>
                <c:pt idx="561">
                  <c:v>77</c:v>
                </c:pt>
                <c:pt idx="562">
                  <c:v>77.2</c:v>
                </c:pt>
                <c:pt idx="563">
                  <c:v>77.7</c:v>
                </c:pt>
                <c:pt idx="564">
                  <c:v>77</c:v>
                </c:pt>
              </c:numCache>
            </c:numRef>
          </c:val>
          <c:smooth val="0"/>
          <c:extLst>
            <c:ext xmlns:c16="http://schemas.microsoft.com/office/drawing/2014/chart" uri="{C3380CC4-5D6E-409C-BE32-E72D297353CC}">
              <c16:uniqueId val="{00000001-CD1B-475A-815B-2BD1089B79B3}"/>
            </c:ext>
          </c:extLst>
        </c:ser>
        <c:dLbls>
          <c:showLegendKey val="0"/>
          <c:showVal val="0"/>
          <c:showCatName val="0"/>
          <c:showSerName val="0"/>
          <c:showPercent val="0"/>
          <c:showBubbleSize val="0"/>
        </c:dLbls>
        <c:smooth val="0"/>
        <c:axId val="675040536"/>
        <c:axId val="675044856"/>
      </c:lineChart>
      <c:dateAx>
        <c:axId val="67504053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Month</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5340000" spcFirstLastPara="1" vertOverflow="ellipsis"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5044856"/>
        <c:crosses val="autoZero"/>
        <c:auto val="1"/>
        <c:lblOffset val="100"/>
        <c:baseTimeUnit val="months"/>
      </c:dateAx>
      <c:valAx>
        <c:axId val="675044856"/>
        <c:scaling>
          <c:orientation val="minMax"/>
          <c:min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a:t>%</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75040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dirty="0"/>
              <a:t>Employment-to-Population ratio</a:t>
            </a:r>
            <a:r>
              <a:rPr lang="en-GB" sz="1800" baseline="0" dirty="0"/>
              <a:t> -</a:t>
            </a:r>
            <a:r>
              <a:rPr lang="en-GB" sz="1800" dirty="0"/>
              <a:t> Females</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18589306453847"/>
          <c:y val="0.1358358883144507"/>
          <c:w val="0.87847758681314003"/>
          <c:h val="0.61776819227299884"/>
        </c:manualLayout>
      </c:layout>
      <c:lineChart>
        <c:grouping val="standard"/>
        <c:varyColors val="0"/>
        <c:ser>
          <c:idx val="0"/>
          <c:order val="0"/>
          <c:tx>
            <c:strRef>
              <c:f>'Emp to popn - female'!$B$3</c:f>
              <c:strCache>
                <c:ptCount val="1"/>
                <c:pt idx="0">
                  <c:v>1966</c:v>
                </c:pt>
              </c:strCache>
            </c:strRef>
          </c:tx>
          <c:spPr>
            <a:ln w="28575" cap="rnd">
              <a:solidFill>
                <a:schemeClr val="accent1"/>
              </a:solidFill>
              <a:round/>
            </a:ln>
            <a:effectLst/>
          </c:spPr>
          <c:marker>
            <c:symbol val="none"/>
          </c:marker>
          <c:cat>
            <c:strRef>
              <c:f>'Emp to popn - female'!$A$4:$A$74</c:f>
              <c:strCache>
                <c:ptCount val="71"/>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pt idx="36">
                  <c:v>51</c:v>
                </c:pt>
                <c:pt idx="37">
                  <c:v>52</c:v>
                </c:pt>
                <c:pt idx="38">
                  <c:v>53</c:v>
                </c:pt>
                <c:pt idx="39">
                  <c:v>54</c:v>
                </c:pt>
                <c:pt idx="40">
                  <c:v>55</c:v>
                </c:pt>
                <c:pt idx="41">
                  <c:v>56</c:v>
                </c:pt>
                <c:pt idx="42">
                  <c:v>57</c:v>
                </c:pt>
                <c:pt idx="43">
                  <c:v>58</c:v>
                </c:pt>
                <c:pt idx="44">
                  <c:v>59</c:v>
                </c:pt>
                <c:pt idx="45">
                  <c:v>60</c:v>
                </c:pt>
                <c:pt idx="46">
                  <c:v>61</c:v>
                </c:pt>
                <c:pt idx="47">
                  <c:v>62</c:v>
                </c:pt>
                <c:pt idx="48">
                  <c:v>63</c:v>
                </c:pt>
                <c:pt idx="49">
                  <c:v>64</c:v>
                </c:pt>
                <c:pt idx="50">
                  <c:v>65</c:v>
                </c:pt>
                <c:pt idx="51">
                  <c:v>66</c:v>
                </c:pt>
                <c:pt idx="52">
                  <c:v>67</c:v>
                </c:pt>
                <c:pt idx="53">
                  <c:v>68</c:v>
                </c:pt>
                <c:pt idx="54">
                  <c:v>69</c:v>
                </c:pt>
                <c:pt idx="55">
                  <c:v>70</c:v>
                </c:pt>
                <c:pt idx="56">
                  <c:v>71</c:v>
                </c:pt>
                <c:pt idx="57">
                  <c:v>72</c:v>
                </c:pt>
                <c:pt idx="58">
                  <c:v>73</c:v>
                </c:pt>
                <c:pt idx="59">
                  <c:v>74</c:v>
                </c:pt>
                <c:pt idx="60">
                  <c:v>75</c:v>
                </c:pt>
                <c:pt idx="61">
                  <c:v>76</c:v>
                </c:pt>
                <c:pt idx="62">
                  <c:v>77</c:v>
                </c:pt>
                <c:pt idx="63">
                  <c:v>78</c:v>
                </c:pt>
                <c:pt idx="64">
                  <c:v>79</c:v>
                </c:pt>
                <c:pt idx="65">
                  <c:v>80</c:v>
                </c:pt>
                <c:pt idx="66">
                  <c:v>81</c:v>
                </c:pt>
                <c:pt idx="67">
                  <c:v>82</c:v>
                </c:pt>
                <c:pt idx="68">
                  <c:v>83</c:v>
                </c:pt>
                <c:pt idx="69">
                  <c:v>84</c:v>
                </c:pt>
                <c:pt idx="70">
                  <c:v>85</c:v>
                </c:pt>
              </c:strCache>
            </c:strRef>
          </c:cat>
          <c:val>
            <c:numRef>
              <c:f>'Emp to popn - female'!$B$4:$B$74</c:f>
              <c:numCache>
                <c:formatCode>#,##0.0</c:formatCode>
                <c:ptCount val="71"/>
                <c:pt idx="0">
                  <c:v>36.4</c:v>
                </c:pt>
                <c:pt idx="1">
                  <c:v>48.5</c:v>
                </c:pt>
                <c:pt idx="2">
                  <c:v>66.400000000000006</c:v>
                </c:pt>
                <c:pt idx="3">
                  <c:v>78</c:v>
                </c:pt>
                <c:pt idx="4">
                  <c:v>76.900000000000006</c:v>
                </c:pt>
                <c:pt idx="5">
                  <c:v>71</c:v>
                </c:pt>
                <c:pt idx="6">
                  <c:v>64.099999999999994</c:v>
                </c:pt>
                <c:pt idx="7">
                  <c:v>57.1</c:v>
                </c:pt>
                <c:pt idx="8">
                  <c:v>50.1</c:v>
                </c:pt>
                <c:pt idx="9">
                  <c:v>43.7</c:v>
                </c:pt>
                <c:pt idx="10">
                  <c:v>38.5</c:v>
                </c:pt>
                <c:pt idx="11">
                  <c:v>36</c:v>
                </c:pt>
                <c:pt idx="12">
                  <c:v>35.299999999999997</c:v>
                </c:pt>
                <c:pt idx="13">
                  <c:v>35.1</c:v>
                </c:pt>
                <c:pt idx="14">
                  <c:v>33.6</c:v>
                </c:pt>
                <c:pt idx="15">
                  <c:v>32.200000000000003</c:v>
                </c:pt>
                <c:pt idx="16">
                  <c:v>32.5</c:v>
                </c:pt>
                <c:pt idx="17">
                  <c:v>33.700000000000003</c:v>
                </c:pt>
                <c:pt idx="18">
                  <c:v>34.6</c:v>
                </c:pt>
                <c:pt idx="19">
                  <c:v>34.9</c:v>
                </c:pt>
                <c:pt idx="20">
                  <c:v>34.9</c:v>
                </c:pt>
                <c:pt idx="21">
                  <c:v>35.6</c:v>
                </c:pt>
                <c:pt idx="22">
                  <c:v>37.299999999999997</c:v>
                </c:pt>
                <c:pt idx="23">
                  <c:v>38.9</c:v>
                </c:pt>
                <c:pt idx="24">
                  <c:v>40.299999999999997</c:v>
                </c:pt>
                <c:pt idx="25">
                  <c:v>40.1</c:v>
                </c:pt>
                <c:pt idx="26">
                  <c:v>39.299999999999997</c:v>
                </c:pt>
                <c:pt idx="27">
                  <c:v>39</c:v>
                </c:pt>
                <c:pt idx="28">
                  <c:v>40</c:v>
                </c:pt>
                <c:pt idx="29">
                  <c:v>41.3</c:v>
                </c:pt>
                <c:pt idx="30">
                  <c:v>41.4</c:v>
                </c:pt>
                <c:pt idx="31">
                  <c:v>39.5</c:v>
                </c:pt>
                <c:pt idx="32">
                  <c:v>37.1</c:v>
                </c:pt>
                <c:pt idx="33">
                  <c:v>36.299999999999997</c:v>
                </c:pt>
                <c:pt idx="34">
                  <c:v>36.700000000000003</c:v>
                </c:pt>
                <c:pt idx="35">
                  <c:v>36.6</c:v>
                </c:pt>
                <c:pt idx="36">
                  <c:v>35.1</c:v>
                </c:pt>
                <c:pt idx="37">
                  <c:v>32.700000000000003</c:v>
                </c:pt>
                <c:pt idx="38">
                  <c:v>30.6</c:v>
                </c:pt>
                <c:pt idx="39">
                  <c:v>30.2</c:v>
                </c:pt>
                <c:pt idx="40">
                  <c:v>29.3</c:v>
                </c:pt>
                <c:pt idx="41">
                  <c:v>26.5</c:v>
                </c:pt>
                <c:pt idx="42">
                  <c:v>23.4</c:v>
                </c:pt>
                <c:pt idx="43">
                  <c:v>21.2</c:v>
                </c:pt>
                <c:pt idx="44">
                  <c:v>20.399999999999999</c:v>
                </c:pt>
                <c:pt idx="45">
                  <c:v>20</c:v>
                </c:pt>
                <c:pt idx="46">
                  <c:v>17.899999999999999</c:v>
                </c:pt>
                <c:pt idx="47">
                  <c:v>15</c:v>
                </c:pt>
                <c:pt idx="48">
                  <c:v>12.7</c:v>
                </c:pt>
                <c:pt idx="49">
                  <c:v>10.8</c:v>
                </c:pt>
                <c:pt idx="50">
                  <c:v>9.9</c:v>
                </c:pt>
                <c:pt idx="51">
                  <c:v>8.6</c:v>
                </c:pt>
                <c:pt idx="52">
                  <c:v>6.9</c:v>
                </c:pt>
                <c:pt idx="53">
                  <c:v>6</c:v>
                </c:pt>
                <c:pt idx="54">
                  <c:v>5.6</c:v>
                </c:pt>
                <c:pt idx="55">
                  <c:v>5.0999999999999996</c:v>
                </c:pt>
                <c:pt idx="56">
                  <c:v>4.4000000000000004</c:v>
                </c:pt>
                <c:pt idx="57">
                  <c:v>3.3</c:v>
                </c:pt>
                <c:pt idx="58">
                  <c:v>2.5</c:v>
                </c:pt>
                <c:pt idx="59">
                  <c:v>2.1</c:v>
                </c:pt>
                <c:pt idx="60">
                  <c:v>2.1</c:v>
                </c:pt>
                <c:pt idx="61">
                  <c:v>2</c:v>
                </c:pt>
                <c:pt idx="62">
                  <c:v>1.7</c:v>
                </c:pt>
                <c:pt idx="63">
                  <c:v>1.2</c:v>
                </c:pt>
                <c:pt idx="64">
                  <c:v>0.8</c:v>
                </c:pt>
                <c:pt idx="65">
                  <c:v>0.6</c:v>
                </c:pt>
                <c:pt idx="66">
                  <c:v>0.5</c:v>
                </c:pt>
                <c:pt idx="67">
                  <c:v>0.5</c:v>
                </c:pt>
                <c:pt idx="68">
                  <c:v>0.3</c:v>
                </c:pt>
                <c:pt idx="69" formatCode="General">
                  <c:v>0</c:v>
                </c:pt>
                <c:pt idx="70" formatCode="General">
                  <c:v>0</c:v>
                </c:pt>
              </c:numCache>
            </c:numRef>
          </c:val>
          <c:smooth val="0"/>
          <c:extLst>
            <c:ext xmlns:c16="http://schemas.microsoft.com/office/drawing/2014/chart" uri="{C3380CC4-5D6E-409C-BE32-E72D297353CC}">
              <c16:uniqueId val="{00000000-F7B3-44E8-88DE-B23BF925C214}"/>
            </c:ext>
          </c:extLst>
        </c:ser>
        <c:ser>
          <c:idx val="1"/>
          <c:order val="1"/>
          <c:tx>
            <c:strRef>
              <c:f>'Emp to popn - female'!$C$3</c:f>
              <c:strCache>
                <c:ptCount val="1"/>
                <c:pt idx="0">
                  <c:v>1980</c:v>
                </c:pt>
              </c:strCache>
            </c:strRef>
          </c:tx>
          <c:spPr>
            <a:ln w="28575" cap="rnd">
              <a:solidFill>
                <a:schemeClr val="accent2"/>
              </a:solidFill>
              <a:round/>
            </a:ln>
            <a:effectLst/>
          </c:spPr>
          <c:marker>
            <c:symbol val="none"/>
          </c:marker>
          <c:cat>
            <c:strRef>
              <c:f>'Emp to popn - female'!$A$4:$A$74</c:f>
              <c:strCache>
                <c:ptCount val="71"/>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pt idx="36">
                  <c:v>51</c:v>
                </c:pt>
                <c:pt idx="37">
                  <c:v>52</c:v>
                </c:pt>
                <c:pt idx="38">
                  <c:v>53</c:v>
                </c:pt>
                <c:pt idx="39">
                  <c:v>54</c:v>
                </c:pt>
                <c:pt idx="40">
                  <c:v>55</c:v>
                </c:pt>
                <c:pt idx="41">
                  <c:v>56</c:v>
                </c:pt>
                <c:pt idx="42">
                  <c:v>57</c:v>
                </c:pt>
                <c:pt idx="43">
                  <c:v>58</c:v>
                </c:pt>
                <c:pt idx="44">
                  <c:v>59</c:v>
                </c:pt>
                <c:pt idx="45">
                  <c:v>60</c:v>
                </c:pt>
                <c:pt idx="46">
                  <c:v>61</c:v>
                </c:pt>
                <c:pt idx="47">
                  <c:v>62</c:v>
                </c:pt>
                <c:pt idx="48">
                  <c:v>63</c:v>
                </c:pt>
                <c:pt idx="49">
                  <c:v>64</c:v>
                </c:pt>
                <c:pt idx="50">
                  <c:v>65</c:v>
                </c:pt>
                <c:pt idx="51">
                  <c:v>66</c:v>
                </c:pt>
                <c:pt idx="52">
                  <c:v>67</c:v>
                </c:pt>
                <c:pt idx="53">
                  <c:v>68</c:v>
                </c:pt>
                <c:pt idx="54">
                  <c:v>69</c:v>
                </c:pt>
                <c:pt idx="55">
                  <c:v>70</c:v>
                </c:pt>
                <c:pt idx="56">
                  <c:v>71</c:v>
                </c:pt>
                <c:pt idx="57">
                  <c:v>72</c:v>
                </c:pt>
                <c:pt idx="58">
                  <c:v>73</c:v>
                </c:pt>
                <c:pt idx="59">
                  <c:v>74</c:v>
                </c:pt>
                <c:pt idx="60">
                  <c:v>75</c:v>
                </c:pt>
                <c:pt idx="61">
                  <c:v>76</c:v>
                </c:pt>
                <c:pt idx="62">
                  <c:v>77</c:v>
                </c:pt>
                <c:pt idx="63">
                  <c:v>78</c:v>
                </c:pt>
                <c:pt idx="64">
                  <c:v>79</c:v>
                </c:pt>
                <c:pt idx="65">
                  <c:v>80</c:v>
                </c:pt>
                <c:pt idx="66">
                  <c:v>81</c:v>
                </c:pt>
                <c:pt idx="67">
                  <c:v>82</c:v>
                </c:pt>
                <c:pt idx="68">
                  <c:v>83</c:v>
                </c:pt>
                <c:pt idx="69">
                  <c:v>84</c:v>
                </c:pt>
                <c:pt idx="70">
                  <c:v>85</c:v>
                </c:pt>
              </c:strCache>
            </c:strRef>
          </c:cat>
          <c:val>
            <c:numRef>
              <c:f>'Emp to popn - female'!$C$4:$C$74</c:f>
              <c:numCache>
                <c:formatCode>#,##0.0</c:formatCode>
                <c:ptCount val="71"/>
                <c:pt idx="0">
                  <c:v>31</c:v>
                </c:pt>
                <c:pt idx="1">
                  <c:v>38</c:v>
                </c:pt>
                <c:pt idx="2">
                  <c:v>51.2</c:v>
                </c:pt>
                <c:pt idx="3">
                  <c:v>63.3</c:v>
                </c:pt>
                <c:pt idx="4">
                  <c:v>68.7</c:v>
                </c:pt>
                <c:pt idx="5">
                  <c:v>69.099999999999994</c:v>
                </c:pt>
                <c:pt idx="6">
                  <c:v>66.7</c:v>
                </c:pt>
                <c:pt idx="7">
                  <c:v>64.7</c:v>
                </c:pt>
                <c:pt idx="8">
                  <c:v>62.5</c:v>
                </c:pt>
                <c:pt idx="9">
                  <c:v>59.3</c:v>
                </c:pt>
                <c:pt idx="10">
                  <c:v>55.6</c:v>
                </c:pt>
                <c:pt idx="11">
                  <c:v>52.4</c:v>
                </c:pt>
                <c:pt idx="12">
                  <c:v>50.5</c:v>
                </c:pt>
                <c:pt idx="13">
                  <c:v>49</c:v>
                </c:pt>
                <c:pt idx="14">
                  <c:v>47.8</c:v>
                </c:pt>
                <c:pt idx="15">
                  <c:v>46.7</c:v>
                </c:pt>
                <c:pt idx="16">
                  <c:v>46.4</c:v>
                </c:pt>
                <c:pt idx="17">
                  <c:v>47.4</c:v>
                </c:pt>
                <c:pt idx="18">
                  <c:v>49.5</c:v>
                </c:pt>
                <c:pt idx="19">
                  <c:v>51.5</c:v>
                </c:pt>
                <c:pt idx="20">
                  <c:v>53.6</c:v>
                </c:pt>
                <c:pt idx="21">
                  <c:v>54.3</c:v>
                </c:pt>
                <c:pt idx="22">
                  <c:v>55.3</c:v>
                </c:pt>
                <c:pt idx="23">
                  <c:v>56.8</c:v>
                </c:pt>
                <c:pt idx="24">
                  <c:v>58.3</c:v>
                </c:pt>
                <c:pt idx="25">
                  <c:v>59</c:v>
                </c:pt>
                <c:pt idx="26">
                  <c:v>58.9</c:v>
                </c:pt>
                <c:pt idx="27">
                  <c:v>58.3</c:v>
                </c:pt>
                <c:pt idx="28">
                  <c:v>57.9</c:v>
                </c:pt>
                <c:pt idx="29">
                  <c:v>56.7</c:v>
                </c:pt>
                <c:pt idx="30">
                  <c:v>55.2</c:v>
                </c:pt>
                <c:pt idx="31">
                  <c:v>53</c:v>
                </c:pt>
                <c:pt idx="32">
                  <c:v>50.6</c:v>
                </c:pt>
                <c:pt idx="33">
                  <c:v>48.8</c:v>
                </c:pt>
                <c:pt idx="34">
                  <c:v>47.7</c:v>
                </c:pt>
                <c:pt idx="35">
                  <c:v>47.1</c:v>
                </c:pt>
                <c:pt idx="36">
                  <c:v>45.3</c:v>
                </c:pt>
                <c:pt idx="37">
                  <c:v>42.5</c:v>
                </c:pt>
                <c:pt idx="38">
                  <c:v>39.799999999999997</c:v>
                </c:pt>
                <c:pt idx="39">
                  <c:v>37.700000000000003</c:v>
                </c:pt>
                <c:pt idx="40">
                  <c:v>35.299999999999997</c:v>
                </c:pt>
                <c:pt idx="41">
                  <c:v>31.5</c:v>
                </c:pt>
                <c:pt idx="42">
                  <c:v>26.7</c:v>
                </c:pt>
                <c:pt idx="43">
                  <c:v>22.8</c:v>
                </c:pt>
                <c:pt idx="44">
                  <c:v>19.899999999999999</c:v>
                </c:pt>
                <c:pt idx="45">
                  <c:v>17.600000000000001</c:v>
                </c:pt>
                <c:pt idx="46">
                  <c:v>15.2</c:v>
                </c:pt>
                <c:pt idx="47">
                  <c:v>13.7</c:v>
                </c:pt>
                <c:pt idx="48">
                  <c:v>12.5</c:v>
                </c:pt>
                <c:pt idx="49">
                  <c:v>9.9</c:v>
                </c:pt>
                <c:pt idx="50">
                  <c:v>6.7</c:v>
                </c:pt>
                <c:pt idx="51">
                  <c:v>4.8</c:v>
                </c:pt>
                <c:pt idx="52">
                  <c:v>4.2</c:v>
                </c:pt>
                <c:pt idx="53">
                  <c:v>4</c:v>
                </c:pt>
                <c:pt idx="54">
                  <c:v>3.3</c:v>
                </c:pt>
                <c:pt idx="55">
                  <c:v>2.6</c:v>
                </c:pt>
                <c:pt idx="56">
                  <c:v>2.7</c:v>
                </c:pt>
                <c:pt idx="57">
                  <c:v>2.9</c:v>
                </c:pt>
                <c:pt idx="58">
                  <c:v>2.2999999999999998</c:v>
                </c:pt>
                <c:pt idx="59">
                  <c:v>1.6</c:v>
                </c:pt>
                <c:pt idx="60">
                  <c:v>1.2</c:v>
                </c:pt>
                <c:pt idx="61">
                  <c:v>1.2</c:v>
                </c:pt>
                <c:pt idx="62">
                  <c:v>1.4</c:v>
                </c:pt>
                <c:pt idx="63">
                  <c:v>1.2</c:v>
                </c:pt>
                <c:pt idx="64">
                  <c:v>1.1000000000000001</c:v>
                </c:pt>
                <c:pt idx="65">
                  <c:v>1</c:v>
                </c:pt>
                <c:pt idx="66">
                  <c:v>0.7</c:v>
                </c:pt>
                <c:pt idx="67">
                  <c:v>0.6</c:v>
                </c:pt>
                <c:pt idx="68">
                  <c:v>0.5</c:v>
                </c:pt>
                <c:pt idx="69">
                  <c:v>0.4</c:v>
                </c:pt>
                <c:pt idx="70">
                  <c:v>0.4</c:v>
                </c:pt>
              </c:numCache>
            </c:numRef>
          </c:val>
          <c:smooth val="0"/>
          <c:extLst>
            <c:ext xmlns:c16="http://schemas.microsoft.com/office/drawing/2014/chart" uri="{C3380CC4-5D6E-409C-BE32-E72D297353CC}">
              <c16:uniqueId val="{00000001-F7B3-44E8-88DE-B23BF925C214}"/>
            </c:ext>
          </c:extLst>
        </c:ser>
        <c:ser>
          <c:idx val="2"/>
          <c:order val="2"/>
          <c:tx>
            <c:strRef>
              <c:f>'Emp to popn - female'!$D$3</c:f>
              <c:strCache>
                <c:ptCount val="1"/>
                <c:pt idx="0">
                  <c:v>2000</c:v>
                </c:pt>
              </c:strCache>
            </c:strRef>
          </c:tx>
          <c:spPr>
            <a:ln w="28575" cap="rnd">
              <a:solidFill>
                <a:schemeClr val="accent3"/>
              </a:solidFill>
              <a:round/>
            </a:ln>
            <a:effectLst/>
          </c:spPr>
          <c:marker>
            <c:symbol val="none"/>
          </c:marker>
          <c:cat>
            <c:strRef>
              <c:f>'Emp to popn - female'!$A$4:$A$74</c:f>
              <c:strCache>
                <c:ptCount val="71"/>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pt idx="36">
                  <c:v>51</c:v>
                </c:pt>
                <c:pt idx="37">
                  <c:v>52</c:v>
                </c:pt>
                <c:pt idx="38">
                  <c:v>53</c:v>
                </c:pt>
                <c:pt idx="39">
                  <c:v>54</c:v>
                </c:pt>
                <c:pt idx="40">
                  <c:v>55</c:v>
                </c:pt>
                <c:pt idx="41">
                  <c:v>56</c:v>
                </c:pt>
                <c:pt idx="42">
                  <c:v>57</c:v>
                </c:pt>
                <c:pt idx="43">
                  <c:v>58</c:v>
                </c:pt>
                <c:pt idx="44">
                  <c:v>59</c:v>
                </c:pt>
                <c:pt idx="45">
                  <c:v>60</c:v>
                </c:pt>
                <c:pt idx="46">
                  <c:v>61</c:v>
                </c:pt>
                <c:pt idx="47">
                  <c:v>62</c:v>
                </c:pt>
                <c:pt idx="48">
                  <c:v>63</c:v>
                </c:pt>
                <c:pt idx="49">
                  <c:v>64</c:v>
                </c:pt>
                <c:pt idx="50">
                  <c:v>65</c:v>
                </c:pt>
                <c:pt idx="51">
                  <c:v>66</c:v>
                </c:pt>
                <c:pt idx="52">
                  <c:v>67</c:v>
                </c:pt>
                <c:pt idx="53">
                  <c:v>68</c:v>
                </c:pt>
                <c:pt idx="54">
                  <c:v>69</c:v>
                </c:pt>
                <c:pt idx="55">
                  <c:v>70</c:v>
                </c:pt>
                <c:pt idx="56">
                  <c:v>71</c:v>
                </c:pt>
                <c:pt idx="57">
                  <c:v>72</c:v>
                </c:pt>
                <c:pt idx="58">
                  <c:v>73</c:v>
                </c:pt>
                <c:pt idx="59">
                  <c:v>74</c:v>
                </c:pt>
                <c:pt idx="60">
                  <c:v>75</c:v>
                </c:pt>
                <c:pt idx="61">
                  <c:v>76</c:v>
                </c:pt>
                <c:pt idx="62">
                  <c:v>77</c:v>
                </c:pt>
                <c:pt idx="63">
                  <c:v>78</c:v>
                </c:pt>
                <c:pt idx="64">
                  <c:v>79</c:v>
                </c:pt>
                <c:pt idx="65">
                  <c:v>80</c:v>
                </c:pt>
                <c:pt idx="66">
                  <c:v>81</c:v>
                </c:pt>
                <c:pt idx="67">
                  <c:v>82</c:v>
                </c:pt>
                <c:pt idx="68">
                  <c:v>83</c:v>
                </c:pt>
                <c:pt idx="69">
                  <c:v>84</c:v>
                </c:pt>
                <c:pt idx="70">
                  <c:v>85</c:v>
                </c:pt>
              </c:strCache>
            </c:strRef>
          </c:cat>
          <c:val>
            <c:numRef>
              <c:f>'Emp to popn - female'!$D$4:$D$74</c:f>
              <c:numCache>
                <c:formatCode>#,##0.0</c:formatCode>
                <c:ptCount val="71"/>
                <c:pt idx="0">
                  <c:v>35.5</c:v>
                </c:pt>
                <c:pt idx="1">
                  <c:v>39.700000000000003</c:v>
                </c:pt>
                <c:pt idx="2">
                  <c:v>48.9</c:v>
                </c:pt>
                <c:pt idx="3">
                  <c:v>60</c:v>
                </c:pt>
                <c:pt idx="4">
                  <c:v>67.5</c:v>
                </c:pt>
                <c:pt idx="5">
                  <c:v>70.599999999999994</c:v>
                </c:pt>
                <c:pt idx="6">
                  <c:v>70.400000000000006</c:v>
                </c:pt>
                <c:pt idx="7">
                  <c:v>71.099999999999994</c:v>
                </c:pt>
                <c:pt idx="8">
                  <c:v>72.900000000000006</c:v>
                </c:pt>
                <c:pt idx="9">
                  <c:v>73.2</c:v>
                </c:pt>
                <c:pt idx="10">
                  <c:v>71.400000000000006</c:v>
                </c:pt>
                <c:pt idx="11">
                  <c:v>69.2</c:v>
                </c:pt>
                <c:pt idx="12">
                  <c:v>67.7</c:v>
                </c:pt>
                <c:pt idx="13">
                  <c:v>66.8</c:v>
                </c:pt>
                <c:pt idx="14">
                  <c:v>65.599999999999994</c:v>
                </c:pt>
                <c:pt idx="15">
                  <c:v>64</c:v>
                </c:pt>
                <c:pt idx="16">
                  <c:v>63.5</c:v>
                </c:pt>
                <c:pt idx="17">
                  <c:v>63.4</c:v>
                </c:pt>
                <c:pt idx="18">
                  <c:v>63</c:v>
                </c:pt>
                <c:pt idx="19">
                  <c:v>61.6</c:v>
                </c:pt>
                <c:pt idx="20">
                  <c:v>60.6</c:v>
                </c:pt>
                <c:pt idx="21">
                  <c:v>62.1</c:v>
                </c:pt>
                <c:pt idx="22">
                  <c:v>64.5</c:v>
                </c:pt>
                <c:pt idx="23">
                  <c:v>66.3</c:v>
                </c:pt>
                <c:pt idx="24">
                  <c:v>67.400000000000006</c:v>
                </c:pt>
                <c:pt idx="25">
                  <c:v>68.3</c:v>
                </c:pt>
                <c:pt idx="26">
                  <c:v>70.099999999999994</c:v>
                </c:pt>
                <c:pt idx="27">
                  <c:v>72</c:v>
                </c:pt>
                <c:pt idx="28">
                  <c:v>73.2</c:v>
                </c:pt>
                <c:pt idx="29">
                  <c:v>73.900000000000006</c:v>
                </c:pt>
                <c:pt idx="30">
                  <c:v>73</c:v>
                </c:pt>
                <c:pt idx="31">
                  <c:v>71.5</c:v>
                </c:pt>
                <c:pt idx="32">
                  <c:v>70.7</c:v>
                </c:pt>
                <c:pt idx="33">
                  <c:v>71.2</c:v>
                </c:pt>
                <c:pt idx="34">
                  <c:v>71.7</c:v>
                </c:pt>
                <c:pt idx="35">
                  <c:v>70.5</c:v>
                </c:pt>
                <c:pt idx="36">
                  <c:v>66.7</c:v>
                </c:pt>
                <c:pt idx="37">
                  <c:v>63.3</c:v>
                </c:pt>
                <c:pt idx="38">
                  <c:v>61</c:v>
                </c:pt>
                <c:pt idx="39">
                  <c:v>58</c:v>
                </c:pt>
                <c:pt idx="40">
                  <c:v>53.5</c:v>
                </c:pt>
                <c:pt idx="41">
                  <c:v>48.1</c:v>
                </c:pt>
                <c:pt idx="42">
                  <c:v>43.8</c:v>
                </c:pt>
                <c:pt idx="43">
                  <c:v>40.4</c:v>
                </c:pt>
                <c:pt idx="44">
                  <c:v>35.6</c:v>
                </c:pt>
                <c:pt idx="45">
                  <c:v>29.9</c:v>
                </c:pt>
                <c:pt idx="46">
                  <c:v>25</c:v>
                </c:pt>
                <c:pt idx="47">
                  <c:v>21.1</c:v>
                </c:pt>
                <c:pt idx="48">
                  <c:v>17.399999999999999</c:v>
                </c:pt>
                <c:pt idx="49">
                  <c:v>13.1</c:v>
                </c:pt>
                <c:pt idx="50">
                  <c:v>10</c:v>
                </c:pt>
                <c:pt idx="51">
                  <c:v>8.3000000000000007</c:v>
                </c:pt>
                <c:pt idx="52">
                  <c:v>7.4</c:v>
                </c:pt>
                <c:pt idx="53">
                  <c:v>6.4</c:v>
                </c:pt>
                <c:pt idx="54">
                  <c:v>5.4</c:v>
                </c:pt>
                <c:pt idx="55">
                  <c:v>4.8</c:v>
                </c:pt>
                <c:pt idx="56">
                  <c:v>4.2</c:v>
                </c:pt>
                <c:pt idx="57">
                  <c:v>3.1</c:v>
                </c:pt>
                <c:pt idx="58">
                  <c:v>2</c:v>
                </c:pt>
                <c:pt idx="59">
                  <c:v>0.9</c:v>
                </c:pt>
                <c:pt idx="60">
                  <c:v>0.6</c:v>
                </c:pt>
                <c:pt idx="61">
                  <c:v>0.9</c:v>
                </c:pt>
                <c:pt idx="62">
                  <c:v>1.3</c:v>
                </c:pt>
                <c:pt idx="63">
                  <c:v>1.3</c:v>
                </c:pt>
                <c:pt idx="64">
                  <c:v>0.9</c:v>
                </c:pt>
                <c:pt idx="65">
                  <c:v>0.7</c:v>
                </c:pt>
                <c:pt idx="66">
                  <c:v>0.6</c:v>
                </c:pt>
                <c:pt idx="67">
                  <c:v>0.6</c:v>
                </c:pt>
                <c:pt idx="68">
                  <c:v>0.4</c:v>
                </c:pt>
                <c:pt idx="69" formatCode="General">
                  <c:v>0</c:v>
                </c:pt>
                <c:pt idx="70" formatCode="General">
                  <c:v>0</c:v>
                </c:pt>
              </c:numCache>
            </c:numRef>
          </c:val>
          <c:smooth val="0"/>
          <c:extLst>
            <c:ext xmlns:c16="http://schemas.microsoft.com/office/drawing/2014/chart" uri="{C3380CC4-5D6E-409C-BE32-E72D297353CC}">
              <c16:uniqueId val="{00000002-F7B3-44E8-88DE-B23BF925C214}"/>
            </c:ext>
          </c:extLst>
        </c:ser>
        <c:ser>
          <c:idx val="3"/>
          <c:order val="3"/>
          <c:tx>
            <c:strRef>
              <c:f>'Emp to popn - female'!$E$3</c:f>
              <c:strCache>
                <c:ptCount val="1"/>
                <c:pt idx="0">
                  <c:v>2020</c:v>
                </c:pt>
              </c:strCache>
            </c:strRef>
          </c:tx>
          <c:spPr>
            <a:ln w="28575" cap="rnd">
              <a:solidFill>
                <a:schemeClr val="accent4"/>
              </a:solidFill>
              <a:round/>
            </a:ln>
            <a:effectLst/>
          </c:spPr>
          <c:marker>
            <c:symbol val="none"/>
          </c:marker>
          <c:cat>
            <c:strRef>
              <c:f>'Emp to popn - female'!$A$4:$A$74</c:f>
              <c:strCache>
                <c:ptCount val="71"/>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pt idx="16">
                  <c:v>31</c:v>
                </c:pt>
                <c:pt idx="17">
                  <c:v>32</c:v>
                </c:pt>
                <c:pt idx="18">
                  <c:v>33</c:v>
                </c:pt>
                <c:pt idx="19">
                  <c:v>34</c:v>
                </c:pt>
                <c:pt idx="20">
                  <c:v>35</c:v>
                </c:pt>
                <c:pt idx="21">
                  <c:v>36</c:v>
                </c:pt>
                <c:pt idx="22">
                  <c:v>37</c:v>
                </c:pt>
                <c:pt idx="23">
                  <c:v>38</c:v>
                </c:pt>
                <c:pt idx="24">
                  <c:v>39</c:v>
                </c:pt>
                <c:pt idx="25">
                  <c:v>40</c:v>
                </c:pt>
                <c:pt idx="26">
                  <c:v>41</c:v>
                </c:pt>
                <c:pt idx="27">
                  <c:v>42</c:v>
                </c:pt>
                <c:pt idx="28">
                  <c:v>43</c:v>
                </c:pt>
                <c:pt idx="29">
                  <c:v>44</c:v>
                </c:pt>
                <c:pt idx="30">
                  <c:v>45</c:v>
                </c:pt>
                <c:pt idx="31">
                  <c:v>46</c:v>
                </c:pt>
                <c:pt idx="32">
                  <c:v>47</c:v>
                </c:pt>
                <c:pt idx="33">
                  <c:v>48</c:v>
                </c:pt>
                <c:pt idx="34">
                  <c:v>49</c:v>
                </c:pt>
                <c:pt idx="35">
                  <c:v>50</c:v>
                </c:pt>
                <c:pt idx="36">
                  <c:v>51</c:v>
                </c:pt>
                <c:pt idx="37">
                  <c:v>52</c:v>
                </c:pt>
                <c:pt idx="38">
                  <c:v>53</c:v>
                </c:pt>
                <c:pt idx="39">
                  <c:v>54</c:v>
                </c:pt>
                <c:pt idx="40">
                  <c:v>55</c:v>
                </c:pt>
                <c:pt idx="41">
                  <c:v>56</c:v>
                </c:pt>
                <c:pt idx="42">
                  <c:v>57</c:v>
                </c:pt>
                <c:pt idx="43">
                  <c:v>58</c:v>
                </c:pt>
                <c:pt idx="44">
                  <c:v>59</c:v>
                </c:pt>
                <c:pt idx="45">
                  <c:v>60</c:v>
                </c:pt>
                <c:pt idx="46">
                  <c:v>61</c:v>
                </c:pt>
                <c:pt idx="47">
                  <c:v>62</c:v>
                </c:pt>
                <c:pt idx="48">
                  <c:v>63</c:v>
                </c:pt>
                <c:pt idx="49">
                  <c:v>64</c:v>
                </c:pt>
                <c:pt idx="50">
                  <c:v>65</c:v>
                </c:pt>
                <c:pt idx="51">
                  <c:v>66</c:v>
                </c:pt>
                <c:pt idx="52">
                  <c:v>67</c:v>
                </c:pt>
                <c:pt idx="53">
                  <c:v>68</c:v>
                </c:pt>
                <c:pt idx="54">
                  <c:v>69</c:v>
                </c:pt>
                <c:pt idx="55">
                  <c:v>70</c:v>
                </c:pt>
                <c:pt idx="56">
                  <c:v>71</c:v>
                </c:pt>
                <c:pt idx="57">
                  <c:v>72</c:v>
                </c:pt>
                <c:pt idx="58">
                  <c:v>73</c:v>
                </c:pt>
                <c:pt idx="59">
                  <c:v>74</c:v>
                </c:pt>
                <c:pt idx="60">
                  <c:v>75</c:v>
                </c:pt>
                <c:pt idx="61">
                  <c:v>76</c:v>
                </c:pt>
                <c:pt idx="62">
                  <c:v>77</c:v>
                </c:pt>
                <c:pt idx="63">
                  <c:v>78</c:v>
                </c:pt>
                <c:pt idx="64">
                  <c:v>79</c:v>
                </c:pt>
                <c:pt idx="65">
                  <c:v>80</c:v>
                </c:pt>
                <c:pt idx="66">
                  <c:v>81</c:v>
                </c:pt>
                <c:pt idx="67">
                  <c:v>82</c:v>
                </c:pt>
                <c:pt idx="68">
                  <c:v>83</c:v>
                </c:pt>
                <c:pt idx="69">
                  <c:v>84</c:v>
                </c:pt>
                <c:pt idx="70">
                  <c:v>85</c:v>
                </c:pt>
              </c:strCache>
            </c:strRef>
          </c:cat>
          <c:val>
            <c:numRef>
              <c:f>'Emp to popn - female'!$E$4:$E$74</c:f>
              <c:numCache>
                <c:formatCode>#,##0.0</c:formatCode>
                <c:ptCount val="71"/>
                <c:pt idx="0">
                  <c:v>33.1</c:v>
                </c:pt>
                <c:pt idx="1">
                  <c:v>36.299999999999997</c:v>
                </c:pt>
                <c:pt idx="2">
                  <c:v>45.1</c:v>
                </c:pt>
                <c:pt idx="3">
                  <c:v>56.2</c:v>
                </c:pt>
                <c:pt idx="4">
                  <c:v>64.3</c:v>
                </c:pt>
                <c:pt idx="5">
                  <c:v>67.8</c:v>
                </c:pt>
                <c:pt idx="6">
                  <c:v>67.900000000000006</c:v>
                </c:pt>
                <c:pt idx="7">
                  <c:v>68.8</c:v>
                </c:pt>
                <c:pt idx="8">
                  <c:v>71.5</c:v>
                </c:pt>
                <c:pt idx="9">
                  <c:v>72.8</c:v>
                </c:pt>
                <c:pt idx="10">
                  <c:v>74.8</c:v>
                </c:pt>
                <c:pt idx="11">
                  <c:v>76.900000000000006</c:v>
                </c:pt>
                <c:pt idx="12">
                  <c:v>77.7</c:v>
                </c:pt>
                <c:pt idx="13">
                  <c:v>75.7</c:v>
                </c:pt>
                <c:pt idx="14">
                  <c:v>72.8</c:v>
                </c:pt>
                <c:pt idx="15">
                  <c:v>72.599999999999994</c:v>
                </c:pt>
                <c:pt idx="16">
                  <c:v>74.400000000000006</c:v>
                </c:pt>
                <c:pt idx="17">
                  <c:v>74.7</c:v>
                </c:pt>
                <c:pt idx="18">
                  <c:v>74.3</c:v>
                </c:pt>
                <c:pt idx="19">
                  <c:v>75.099999999999994</c:v>
                </c:pt>
                <c:pt idx="20">
                  <c:v>76.400000000000006</c:v>
                </c:pt>
                <c:pt idx="21">
                  <c:v>76.599999999999994</c:v>
                </c:pt>
                <c:pt idx="22">
                  <c:v>75.5</c:v>
                </c:pt>
                <c:pt idx="23">
                  <c:v>75.099999999999994</c:v>
                </c:pt>
                <c:pt idx="24">
                  <c:v>74.8</c:v>
                </c:pt>
                <c:pt idx="25">
                  <c:v>74.599999999999994</c:v>
                </c:pt>
                <c:pt idx="26">
                  <c:v>74.8</c:v>
                </c:pt>
                <c:pt idx="27">
                  <c:v>76.099999999999994</c:v>
                </c:pt>
                <c:pt idx="28">
                  <c:v>77.5</c:v>
                </c:pt>
                <c:pt idx="29">
                  <c:v>78.2</c:v>
                </c:pt>
                <c:pt idx="30">
                  <c:v>77.599999999999994</c:v>
                </c:pt>
                <c:pt idx="31">
                  <c:v>77.7</c:v>
                </c:pt>
                <c:pt idx="32">
                  <c:v>78.099999999999994</c:v>
                </c:pt>
                <c:pt idx="33">
                  <c:v>78.099999999999994</c:v>
                </c:pt>
                <c:pt idx="34">
                  <c:v>77.7</c:v>
                </c:pt>
                <c:pt idx="35">
                  <c:v>76.900000000000006</c:v>
                </c:pt>
                <c:pt idx="36">
                  <c:v>76</c:v>
                </c:pt>
                <c:pt idx="37">
                  <c:v>76.099999999999994</c:v>
                </c:pt>
                <c:pt idx="38">
                  <c:v>74.599999999999994</c:v>
                </c:pt>
                <c:pt idx="39">
                  <c:v>73.099999999999994</c:v>
                </c:pt>
                <c:pt idx="40">
                  <c:v>71.7</c:v>
                </c:pt>
                <c:pt idx="41">
                  <c:v>70.599999999999994</c:v>
                </c:pt>
                <c:pt idx="42">
                  <c:v>69.900000000000006</c:v>
                </c:pt>
                <c:pt idx="43">
                  <c:v>67.2</c:v>
                </c:pt>
                <c:pt idx="44">
                  <c:v>62.2</c:v>
                </c:pt>
                <c:pt idx="45">
                  <c:v>58.2</c:v>
                </c:pt>
                <c:pt idx="46">
                  <c:v>54.3</c:v>
                </c:pt>
                <c:pt idx="47">
                  <c:v>51.2</c:v>
                </c:pt>
                <c:pt idx="48">
                  <c:v>47.3</c:v>
                </c:pt>
                <c:pt idx="49">
                  <c:v>41.9</c:v>
                </c:pt>
                <c:pt idx="50">
                  <c:v>35.6</c:v>
                </c:pt>
                <c:pt idx="51">
                  <c:v>29</c:v>
                </c:pt>
                <c:pt idx="52">
                  <c:v>22.6</c:v>
                </c:pt>
                <c:pt idx="53">
                  <c:v>18.5</c:v>
                </c:pt>
                <c:pt idx="54">
                  <c:v>15.3</c:v>
                </c:pt>
                <c:pt idx="55">
                  <c:v>13.2</c:v>
                </c:pt>
                <c:pt idx="56">
                  <c:v>12.2</c:v>
                </c:pt>
                <c:pt idx="57">
                  <c:v>11.2</c:v>
                </c:pt>
                <c:pt idx="58">
                  <c:v>9.6999999999999993</c:v>
                </c:pt>
                <c:pt idx="59">
                  <c:v>8.1</c:v>
                </c:pt>
                <c:pt idx="60">
                  <c:v>6.5</c:v>
                </c:pt>
                <c:pt idx="61">
                  <c:v>5</c:v>
                </c:pt>
                <c:pt idx="62">
                  <c:v>4</c:v>
                </c:pt>
                <c:pt idx="63">
                  <c:v>3.8</c:v>
                </c:pt>
                <c:pt idx="64">
                  <c:v>4</c:v>
                </c:pt>
                <c:pt idx="65">
                  <c:v>3.2</c:v>
                </c:pt>
                <c:pt idx="66">
                  <c:v>1.5</c:v>
                </c:pt>
                <c:pt idx="67">
                  <c:v>0.1</c:v>
                </c:pt>
                <c:pt idx="68">
                  <c:v>0.5</c:v>
                </c:pt>
                <c:pt idx="69">
                  <c:v>1.2</c:v>
                </c:pt>
                <c:pt idx="70">
                  <c:v>1.2</c:v>
                </c:pt>
              </c:numCache>
            </c:numRef>
          </c:val>
          <c:smooth val="0"/>
          <c:extLst>
            <c:ext xmlns:c16="http://schemas.microsoft.com/office/drawing/2014/chart" uri="{C3380CC4-5D6E-409C-BE32-E72D297353CC}">
              <c16:uniqueId val="{00000003-F7B3-44E8-88DE-B23BF925C214}"/>
            </c:ext>
          </c:extLst>
        </c:ser>
        <c:dLbls>
          <c:showLegendKey val="0"/>
          <c:showVal val="0"/>
          <c:showCatName val="0"/>
          <c:showSerName val="0"/>
          <c:showPercent val="0"/>
          <c:showBubbleSize val="0"/>
        </c:dLbls>
        <c:smooth val="0"/>
        <c:axId val="623322792"/>
        <c:axId val="623325312"/>
      </c:lineChart>
      <c:catAx>
        <c:axId val="62332279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a:t>Age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3325312"/>
        <c:crosses val="autoZero"/>
        <c:auto val="1"/>
        <c:lblAlgn val="ctr"/>
        <c:lblOffset val="100"/>
        <c:tickLblSkip val="5"/>
        <c:tickMarkSkip val="4"/>
        <c:noMultiLvlLbl val="0"/>
      </c:catAx>
      <c:valAx>
        <c:axId val="6233253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sz="1400"/>
                  <a:t>%</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23322792"/>
        <c:crosses val="autoZero"/>
        <c:crossBetween val="between"/>
      </c:valAx>
      <c:spPr>
        <a:noFill/>
        <a:ln>
          <a:noFill/>
        </a:ln>
        <a:effectLst/>
      </c:spPr>
    </c:plotArea>
    <c:legend>
      <c:legendPos val="b"/>
      <c:layout>
        <c:manualLayout>
          <c:xMode val="edge"/>
          <c:yMode val="edge"/>
          <c:x val="0.15455965439899416"/>
          <c:y val="0.89096774524567546"/>
          <c:w val="0.68242313614133043"/>
          <c:h val="7.809252365938691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A4CF7-9883-7542-8774-50E62ADBD844}" type="datetimeFigureOut">
              <a:rPr lang="en-US" smtClean="0"/>
              <a:t>6/10/2025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A80CD-AE39-0C4B-A880-515F813E088A}" type="slidenum">
              <a:rPr lang="en-US" smtClean="0"/>
              <a:t>‹#›</a:t>
            </a:fld>
            <a:endParaRPr lang="en-US"/>
          </a:p>
        </p:txBody>
      </p:sp>
    </p:spTree>
    <p:extLst>
      <p:ext uri="{BB962C8B-B14F-4D97-AF65-F5344CB8AC3E}">
        <p14:creationId xmlns:p14="http://schemas.microsoft.com/office/powerpoint/2010/main" val="115411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42948-54C7-E610-8BA4-69EFFD7A4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A790FD-D63C-1380-F3DF-885C5EB495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50F03E-0BD5-9E70-0A87-735A72B998D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This framework is from a report from the Insuring Women’s Futures group in the UK. This group was founded in 2016 by a group of women in the insurance profession in collaboration with the CII as part of its public trust remit. Three years later, following detailed research and analysis and with the support of over 150 leading experts giving their personal time, they published a c.230 page report, titled ‘Living a financially resilient life in the UK’.</a:t>
            </a:r>
            <a:endParaRPr lang="en-GB" dirty="0"/>
          </a:p>
        </p:txBody>
      </p:sp>
      <p:sp>
        <p:nvSpPr>
          <p:cNvPr id="4" name="Slide Number Placeholder 3">
            <a:extLst>
              <a:ext uri="{FF2B5EF4-FFF2-40B4-BE49-F238E27FC236}">
                <a16:creationId xmlns:a16="http://schemas.microsoft.com/office/drawing/2014/main" id="{CD3F2F82-F023-C88A-6851-0C1BD607676C}"/>
              </a:ext>
            </a:extLst>
          </p:cNvPr>
          <p:cNvSpPr>
            <a:spLocks noGrp="1"/>
          </p:cNvSpPr>
          <p:nvPr>
            <p:ph type="sldNum" sz="quarter" idx="5"/>
          </p:nvPr>
        </p:nvSpPr>
        <p:spPr/>
        <p:txBody>
          <a:bodyPr/>
          <a:lstStyle/>
          <a:p>
            <a:fld id="{1BEA80CD-AE39-0C4B-A880-515F813E088A}" type="slidenum">
              <a:rPr lang="en-US" smtClean="0"/>
              <a:t>4</a:t>
            </a:fld>
            <a:endParaRPr lang="en-US"/>
          </a:p>
        </p:txBody>
      </p:sp>
    </p:spTree>
    <p:extLst>
      <p:ext uri="{BB962C8B-B14F-4D97-AF65-F5344CB8AC3E}">
        <p14:creationId xmlns:p14="http://schemas.microsoft.com/office/powerpoint/2010/main" val="377411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a:solidFill>
                  <a:srgbClr val="000000"/>
                </a:solidFill>
                <a:effectLst/>
                <a:latin typeface="Open Sans" panose="020B0606030504020204" pitchFamily="34" charset="0"/>
              </a:rPr>
              <a:t>The change in the participation rate for people aged between 15-64, the population labour economists and demographers sometimes describe as the ‘working age population’, has been significant.</a:t>
            </a:r>
            <a:endParaRPr lang="en-GB" dirty="0"/>
          </a:p>
        </p:txBody>
      </p:sp>
      <p:sp>
        <p:nvSpPr>
          <p:cNvPr id="4" name="Slide Number Placeholder 3"/>
          <p:cNvSpPr>
            <a:spLocks noGrp="1"/>
          </p:cNvSpPr>
          <p:nvPr>
            <p:ph type="sldNum" sz="quarter" idx="5"/>
          </p:nvPr>
        </p:nvSpPr>
        <p:spPr/>
        <p:txBody>
          <a:bodyPr/>
          <a:lstStyle/>
          <a:p>
            <a:fld id="{1BEA80CD-AE39-0C4B-A880-515F813E088A}" type="slidenum">
              <a:rPr lang="en-US" smtClean="0"/>
              <a:t>6</a:t>
            </a:fld>
            <a:endParaRPr lang="en-US"/>
          </a:p>
        </p:txBody>
      </p:sp>
    </p:spTree>
    <p:extLst>
      <p:ext uri="{BB962C8B-B14F-4D97-AF65-F5344CB8AC3E}">
        <p14:creationId xmlns:p14="http://schemas.microsoft.com/office/powerpoint/2010/main" val="371137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3034F9-164B-C22A-E928-A3E5D193A7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F82FDF-AE6B-187E-B790-2448E62AA0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5EA465-6109-6336-64A1-408F7758756D}"/>
              </a:ext>
            </a:extLst>
          </p:cNvPr>
          <p:cNvSpPr>
            <a:spLocks noGrp="1"/>
          </p:cNvSpPr>
          <p:nvPr>
            <p:ph type="body" idx="1"/>
          </p:nvPr>
        </p:nvSpPr>
        <p:spPr/>
        <p:txBody>
          <a:bodyPr/>
          <a:lstStyle/>
          <a:p>
            <a:pPr algn="l">
              <a:buNone/>
            </a:pPr>
            <a:r>
              <a:rPr lang="en-AU" b="0" i="0" u="sng" dirty="0">
                <a:solidFill>
                  <a:srgbClr val="45494B"/>
                </a:solidFill>
                <a:effectLst/>
                <a:latin typeface="Open Sans" panose="020B0606030504020204" pitchFamily="34" charset="0"/>
              </a:rPr>
              <a:t>Burden of disease</a:t>
            </a:r>
            <a:endParaRPr lang="en-AU" b="0" i="1" u="sng" dirty="0">
              <a:solidFill>
                <a:srgbClr val="45494B"/>
              </a:solidFill>
              <a:effectLst/>
              <a:latin typeface="Open Sans" panose="020B0606030504020204" pitchFamily="34" charset="0"/>
            </a:endParaRPr>
          </a:p>
          <a:p>
            <a:pPr algn="l">
              <a:buNone/>
            </a:pPr>
            <a:r>
              <a:rPr lang="en-AU" b="0" i="0" dirty="0">
                <a:solidFill>
                  <a:srgbClr val="45494B"/>
                </a:solidFill>
                <a:effectLst/>
                <a:latin typeface="Open Sans" panose="020B0606030504020204" pitchFamily="34" charset="0"/>
              </a:rPr>
              <a:t> measures the impact of diseases and injuries on a population. It combines the years of healthy life lost due to living with ill health (</a:t>
            </a:r>
            <a:r>
              <a:rPr lang="en-AU" b="0" i="0" u="sng" dirty="0">
                <a:solidFill>
                  <a:srgbClr val="45494B"/>
                </a:solidFill>
                <a:effectLst/>
                <a:latin typeface="Open Sans" panose="020B0606030504020204" pitchFamily="34" charset="0"/>
              </a:rPr>
              <a:t>non-fatal burden</a:t>
            </a:r>
            <a:r>
              <a:rPr lang="en-AU" b="0" i="0" dirty="0">
                <a:solidFill>
                  <a:srgbClr val="45494B"/>
                </a:solidFill>
                <a:effectLst/>
                <a:latin typeface="Open Sans" panose="020B0606030504020204" pitchFamily="34" charset="0"/>
              </a:rPr>
              <a:t>) with the years of life lost due to dying prematurely (</a:t>
            </a:r>
            <a:r>
              <a:rPr lang="en-AU" b="0" i="0" u="sng" dirty="0">
                <a:solidFill>
                  <a:srgbClr val="45494B"/>
                </a:solidFill>
                <a:effectLst/>
                <a:latin typeface="Open Sans" panose="020B0606030504020204" pitchFamily="34" charset="0"/>
              </a:rPr>
              <a:t>fatal burden</a:t>
            </a:r>
            <a:r>
              <a:rPr lang="en-AU" b="0" i="0" dirty="0">
                <a:solidFill>
                  <a:srgbClr val="45494B"/>
                </a:solidFill>
                <a:effectLst/>
                <a:latin typeface="Open Sans" panose="020B0606030504020204" pitchFamily="34" charset="0"/>
              </a:rPr>
              <a:t>). A portion of this burden is preventable, being due to modifiable </a:t>
            </a:r>
            <a:r>
              <a:rPr lang="en-AU" b="0" i="0" u="sng" dirty="0">
                <a:solidFill>
                  <a:srgbClr val="45494B"/>
                </a:solidFill>
                <a:effectLst/>
                <a:latin typeface="Open Sans" panose="020B0606030504020204" pitchFamily="34" charset="0"/>
              </a:rPr>
              <a:t>risk factors</a:t>
            </a:r>
            <a:r>
              <a:rPr lang="en-AU" b="0" i="0" dirty="0">
                <a:solidFill>
                  <a:srgbClr val="45494B"/>
                </a:solidFill>
                <a:effectLst/>
                <a:latin typeface="Open Sans" panose="020B0606030504020204" pitchFamily="34" charset="0"/>
              </a:rPr>
              <a:t>. The Australian Burden of Disease Study (ABDS) 2024 includes estimates of disease burden due to 220 diseases and injuries in Australia in 2024, as well as the disease burden attributed to 20 individual risk factors.</a:t>
            </a:r>
          </a:p>
          <a:p>
            <a:pPr>
              <a:buNone/>
            </a:pPr>
            <a:endParaRPr lang="en-AU" b="0" i="0" dirty="0">
              <a:solidFill>
                <a:srgbClr val="45494B"/>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DALY caused by living in poor health (non-fatal burden) are the ‘years lived with disability’. DALY caused by premature death (fatal burden) are the ‘years of life lost’ (YLL) and are measured against an ideal life expectancy. </a:t>
            </a:r>
          </a:p>
          <a:p>
            <a:pPr>
              <a:buNone/>
            </a:pPr>
            <a:endParaRPr lang="en-GB" dirty="0"/>
          </a:p>
        </p:txBody>
      </p:sp>
      <p:sp>
        <p:nvSpPr>
          <p:cNvPr id="4" name="Slide Number Placeholder 3">
            <a:extLst>
              <a:ext uri="{FF2B5EF4-FFF2-40B4-BE49-F238E27FC236}">
                <a16:creationId xmlns:a16="http://schemas.microsoft.com/office/drawing/2014/main" id="{5DB551BE-E688-8A71-F1EF-011FD8CC0665}"/>
              </a:ext>
            </a:extLst>
          </p:cNvPr>
          <p:cNvSpPr>
            <a:spLocks noGrp="1"/>
          </p:cNvSpPr>
          <p:nvPr>
            <p:ph type="sldNum" sz="quarter" idx="5"/>
          </p:nvPr>
        </p:nvSpPr>
        <p:spPr/>
        <p:txBody>
          <a:bodyPr/>
          <a:lstStyle/>
          <a:p>
            <a:fld id="{1BEA80CD-AE39-0C4B-A880-515F813E088A}" type="slidenum">
              <a:rPr lang="en-US" smtClean="0"/>
              <a:t>8</a:t>
            </a:fld>
            <a:endParaRPr lang="en-US"/>
          </a:p>
        </p:txBody>
      </p:sp>
    </p:spTree>
    <p:extLst>
      <p:ext uri="{BB962C8B-B14F-4D97-AF65-F5344CB8AC3E}">
        <p14:creationId xmlns:p14="http://schemas.microsoft.com/office/powerpoint/2010/main" val="307145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D31BA-3695-206A-22BF-4EF0297343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8D5322-44A4-494F-AEBD-DCB8C58F6A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0CB399-91E7-97B1-6F87-E337E02F6ACF}"/>
              </a:ext>
            </a:extLst>
          </p:cNvPr>
          <p:cNvSpPr>
            <a:spLocks noGrp="1"/>
          </p:cNvSpPr>
          <p:nvPr>
            <p:ph type="body" idx="1"/>
          </p:nvPr>
        </p:nvSpPr>
        <p:spPr/>
        <p:txBody>
          <a:bodyPr/>
          <a:lstStyle/>
          <a:p>
            <a:pPr>
              <a:buNone/>
            </a:pPr>
            <a:endParaRPr lang="en-GB" dirty="0"/>
          </a:p>
        </p:txBody>
      </p:sp>
      <p:sp>
        <p:nvSpPr>
          <p:cNvPr id="4" name="Slide Number Placeholder 3">
            <a:extLst>
              <a:ext uri="{FF2B5EF4-FFF2-40B4-BE49-F238E27FC236}">
                <a16:creationId xmlns:a16="http://schemas.microsoft.com/office/drawing/2014/main" id="{D84BF4B7-1492-1519-38CE-E25CB3E10ABE}"/>
              </a:ext>
            </a:extLst>
          </p:cNvPr>
          <p:cNvSpPr>
            <a:spLocks noGrp="1"/>
          </p:cNvSpPr>
          <p:nvPr>
            <p:ph type="sldNum" sz="quarter" idx="5"/>
          </p:nvPr>
        </p:nvSpPr>
        <p:spPr/>
        <p:txBody>
          <a:bodyPr/>
          <a:lstStyle/>
          <a:p>
            <a:fld id="{1BEA80CD-AE39-0C4B-A880-515F813E088A}" type="slidenum">
              <a:rPr lang="en-US" smtClean="0"/>
              <a:t>9</a:t>
            </a:fld>
            <a:endParaRPr lang="en-US"/>
          </a:p>
        </p:txBody>
      </p:sp>
    </p:spTree>
    <p:extLst>
      <p:ext uri="{BB962C8B-B14F-4D97-AF65-F5344CB8AC3E}">
        <p14:creationId xmlns:p14="http://schemas.microsoft.com/office/powerpoint/2010/main" val="1750467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CCCEE-BB3F-ED14-9584-9AAE94997A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1BB007-F335-555A-43A1-1478E9EE5E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18EDA0-3948-C22E-EF66-615ED40140AD}"/>
              </a:ext>
            </a:extLst>
          </p:cNvPr>
          <p:cNvSpPr>
            <a:spLocks noGrp="1"/>
          </p:cNvSpPr>
          <p:nvPr>
            <p:ph type="body" idx="1"/>
          </p:nvPr>
        </p:nvSpPr>
        <p:spPr/>
        <p:txBody>
          <a:bodyPr/>
          <a:lstStyle/>
          <a:p>
            <a:pPr>
              <a:buNone/>
            </a:pPr>
            <a:endParaRPr lang="en-GB" dirty="0"/>
          </a:p>
        </p:txBody>
      </p:sp>
      <p:sp>
        <p:nvSpPr>
          <p:cNvPr id="4" name="Slide Number Placeholder 3">
            <a:extLst>
              <a:ext uri="{FF2B5EF4-FFF2-40B4-BE49-F238E27FC236}">
                <a16:creationId xmlns:a16="http://schemas.microsoft.com/office/drawing/2014/main" id="{81CB8D8F-9C62-BE18-5C2C-E5B01CE1E457}"/>
              </a:ext>
            </a:extLst>
          </p:cNvPr>
          <p:cNvSpPr>
            <a:spLocks noGrp="1"/>
          </p:cNvSpPr>
          <p:nvPr>
            <p:ph type="sldNum" sz="quarter" idx="5"/>
          </p:nvPr>
        </p:nvSpPr>
        <p:spPr/>
        <p:txBody>
          <a:bodyPr/>
          <a:lstStyle/>
          <a:p>
            <a:fld id="{1BEA80CD-AE39-0C4B-A880-515F813E088A}" type="slidenum">
              <a:rPr lang="en-US" smtClean="0"/>
              <a:t>10</a:t>
            </a:fld>
            <a:endParaRPr lang="en-US"/>
          </a:p>
        </p:txBody>
      </p:sp>
    </p:spTree>
    <p:extLst>
      <p:ext uri="{BB962C8B-B14F-4D97-AF65-F5344CB8AC3E}">
        <p14:creationId xmlns:p14="http://schemas.microsoft.com/office/powerpoint/2010/main" val="68884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0CEE8-97F2-AE0B-DC96-4298FA4C35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2BB860-B61C-0BB7-F979-2B708FD66A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3341A2-BC0F-39AF-066C-E90126BC026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24347B3-D752-6392-B775-226DA9E6F5EE}"/>
              </a:ext>
            </a:extLst>
          </p:cNvPr>
          <p:cNvSpPr>
            <a:spLocks noGrp="1"/>
          </p:cNvSpPr>
          <p:nvPr>
            <p:ph type="sldNum" sz="quarter" idx="5"/>
          </p:nvPr>
        </p:nvSpPr>
        <p:spPr/>
        <p:txBody>
          <a:bodyPr/>
          <a:lstStyle/>
          <a:p>
            <a:fld id="{1BEA80CD-AE39-0C4B-A880-515F813E088A}" type="slidenum">
              <a:rPr lang="en-US" smtClean="0"/>
              <a:t>16</a:t>
            </a:fld>
            <a:endParaRPr lang="en-US"/>
          </a:p>
        </p:txBody>
      </p:sp>
    </p:spTree>
    <p:extLst>
      <p:ext uri="{BB962C8B-B14F-4D97-AF65-F5344CB8AC3E}">
        <p14:creationId xmlns:p14="http://schemas.microsoft.com/office/powerpoint/2010/main" val="1556216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984003" y="3702358"/>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2001357" y="4488870"/>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4232364" cy="2633050"/>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6E921332-E814-972E-C4E3-95339D3485E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8068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 Cop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0"/>
            <a:ext cx="7132401" cy="3159399"/>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B43BF3A9-891A-B059-29FB-D64323A90CF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524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ED43568E-B69F-31A9-5D84-5E0B7D27CE56}"/>
              </a:ext>
            </a:extLst>
          </p:cNvPr>
          <p:cNvSpPr>
            <a:spLocks noGrp="1"/>
          </p:cNvSpPr>
          <p:nvPr>
            <p:ph type="pic" sz="quarter" idx="13"/>
          </p:nvPr>
        </p:nvSpPr>
        <p:spPr>
          <a:xfrm>
            <a:off x="6096000" y="0"/>
            <a:ext cx="6096000" cy="6858000"/>
          </a:xfrm>
          <a:solidFill>
            <a:schemeClr val="bg1">
              <a:lumMod val="85000"/>
            </a:schemeClr>
          </a:solidFill>
        </p:spPr>
        <p:txBody>
          <a:bodyPr anchor="ctr" anchorCtr="0"/>
          <a:lstStyle>
            <a:lvl1pPr algn="ctr">
              <a:defRPr sz="1000"/>
            </a:lvl1pP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189C72DD-B617-4FC7-362F-A99AF8E75082}"/>
              </a:ext>
            </a:extLst>
          </p:cNvPr>
          <p:cNvSpPr>
            <a:spLocks noGrp="1"/>
          </p:cNvSpPr>
          <p:nvPr>
            <p:ph type="ftr" sz="quarter" idx="3"/>
          </p:nvPr>
        </p:nvSpPr>
        <p:spPr>
          <a:xfrm>
            <a:off x="1798530" y="6417425"/>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60304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33635" y="1468061"/>
            <a:ext cx="7545236" cy="4251199"/>
          </a:xfrm>
        </p:spPr>
        <p:txBody>
          <a:bodyPr/>
          <a:lstStyle>
            <a:lvl1pPr>
              <a:defRPr sz="24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A7E709DD-B4DF-F760-665E-1764DED439B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0284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tx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8" name="Content Placeholder 2">
            <a:extLst>
              <a:ext uri="{FF2B5EF4-FFF2-40B4-BE49-F238E27FC236}">
                <a16:creationId xmlns:a16="http://schemas.microsoft.com/office/drawing/2014/main" id="{CE1E9FC3-FD80-6B63-EDE0-8BCF742EDEE8}"/>
              </a:ext>
            </a:extLst>
          </p:cNvPr>
          <p:cNvSpPr>
            <a:spLocks noGrp="1"/>
          </p:cNvSpPr>
          <p:nvPr>
            <p:ph idx="13"/>
          </p:nvPr>
        </p:nvSpPr>
        <p:spPr>
          <a:xfrm>
            <a:off x="523190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Footer Placeholder 4">
            <a:extLst>
              <a:ext uri="{FF2B5EF4-FFF2-40B4-BE49-F238E27FC236}">
                <a16:creationId xmlns:a16="http://schemas.microsoft.com/office/drawing/2014/main" id="{90E1AFF1-83F6-B417-3FB2-F082A2B78A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47394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300915"/>
            <a:ext cx="5403810" cy="1232435"/>
          </a:xfrm>
        </p:spPr>
        <p:txBody>
          <a:bodyPr/>
          <a:lstStyle>
            <a:lvl1pPr>
              <a:defRPr sz="2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884FAA58-F1B4-531A-061A-6D4457DF3FC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48809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EBE8D23D-CB16-3CD8-EC66-E391FD4D4BA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713542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bg1"/>
                </a:solidFill>
              </a:defRPr>
            </a:lvl1pPr>
            <a:lvl2pPr marL="0" indent="0">
              <a:buNone/>
              <a:defRPr sz="900">
                <a:solidFill>
                  <a:schemeClr val="bg1"/>
                </a:solidFill>
              </a:defRPr>
            </a:lvl2pPr>
            <a:lvl3pPr marL="180975" indent="-180975">
              <a:tabLst/>
              <a:defRPr sz="900">
                <a:solidFill>
                  <a:schemeClr val="bg1"/>
                </a:solidFill>
              </a:defRPr>
            </a:lvl3pPr>
            <a:lvl4pPr marL="355600" indent="-174625">
              <a:tabLst/>
              <a:defRPr sz="900">
                <a:solidFill>
                  <a:schemeClr val="bg1"/>
                </a:solidFill>
              </a:defRPr>
            </a:lvl4pPr>
            <a:lvl5pPr marL="536575" indent="-180975">
              <a:tabLst/>
              <a:defRPr sz="9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9B5B446-BF61-9273-73C2-7E54AB446B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686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tx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Footer Placeholder 4">
            <a:extLst>
              <a:ext uri="{FF2B5EF4-FFF2-40B4-BE49-F238E27FC236}">
                <a16:creationId xmlns:a16="http://schemas.microsoft.com/office/drawing/2014/main" id="{4660D2EA-6D20-7E9D-AE74-606945F6FE2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559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1"/>
        </a:solidFill>
        <a:effectLst/>
      </p:bgPr>
    </p:bg>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id="{D12EF5E7-BD8E-CAB9-E725-345E21653ECD}"/>
              </a:ext>
            </a:extLst>
          </p:cNvPr>
          <p:cNvGrpSpPr/>
          <p:nvPr userDrawn="1"/>
        </p:nvGrpSpPr>
        <p:grpSpPr>
          <a:xfrm>
            <a:off x="417526" y="387280"/>
            <a:ext cx="11340345" cy="6075045"/>
            <a:chOff x="417526" y="387280"/>
            <a:chExt cx="11340345" cy="6075045"/>
          </a:xfrm>
        </p:grpSpPr>
        <p:sp>
          <p:nvSpPr>
            <p:cNvPr id="12" name="Freeform 11">
              <a:extLst>
                <a:ext uri="{FF2B5EF4-FFF2-40B4-BE49-F238E27FC236}">
                  <a16:creationId xmlns:a16="http://schemas.microsoft.com/office/drawing/2014/main" id="{DB6E64BA-5E3F-0B13-F3BD-289BBB0BEB04}"/>
                </a:ext>
              </a:extLst>
            </p:cNvPr>
            <p:cNvSpPr/>
            <p:nvPr/>
          </p:nvSpPr>
          <p:spPr>
            <a:xfrm>
              <a:off x="3627164" y="150759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2A486A8-CC89-9FB4-E3D0-C4E0732EE99F}"/>
                </a:ext>
              </a:extLst>
            </p:cNvPr>
            <p:cNvSpPr/>
            <p:nvPr/>
          </p:nvSpPr>
          <p:spPr>
            <a:xfrm>
              <a:off x="3627164" y="387280"/>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4CA9702C-BF9A-D515-F12E-47B1496EE8EC}"/>
                </a:ext>
              </a:extLst>
            </p:cNvPr>
            <p:cNvSpPr/>
            <p:nvPr/>
          </p:nvSpPr>
          <p:spPr>
            <a:xfrm>
              <a:off x="5405447" y="387280"/>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9A48810-A754-BB60-394F-F89ACC86D4CA}"/>
                </a:ext>
              </a:extLst>
            </p:cNvPr>
            <p:cNvSpPr/>
            <p:nvPr/>
          </p:nvSpPr>
          <p:spPr>
            <a:xfrm>
              <a:off x="5405447" y="78697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EE001CF-9FFD-81C1-7F2E-67002CD750B6}"/>
                </a:ext>
              </a:extLst>
            </p:cNvPr>
            <p:cNvSpPr/>
            <p:nvPr/>
          </p:nvSpPr>
          <p:spPr>
            <a:xfrm>
              <a:off x="5405447" y="2255371"/>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9DB2B16-09E4-D9CA-D412-561D7B44E1D1}"/>
                </a:ext>
              </a:extLst>
            </p:cNvPr>
            <p:cNvSpPr/>
            <p:nvPr/>
          </p:nvSpPr>
          <p:spPr>
            <a:xfrm>
              <a:off x="5761121" y="2255371"/>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64C8EF0-BEAE-EEA6-3638-EFD85102CE66}"/>
                </a:ext>
              </a:extLst>
            </p:cNvPr>
            <p:cNvSpPr/>
            <p:nvPr/>
          </p:nvSpPr>
          <p:spPr>
            <a:xfrm>
              <a:off x="5761121" y="189496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AE7F640-C6DF-4ECA-F9CC-28501FA4871F}"/>
                </a:ext>
              </a:extLst>
            </p:cNvPr>
            <p:cNvSpPr/>
            <p:nvPr/>
          </p:nvSpPr>
          <p:spPr>
            <a:xfrm>
              <a:off x="5761121" y="262791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ACD68CA-0CCD-3986-6D30-A2131CBDF46C}"/>
                </a:ext>
              </a:extLst>
            </p:cNvPr>
            <p:cNvSpPr/>
            <p:nvPr/>
          </p:nvSpPr>
          <p:spPr>
            <a:xfrm>
              <a:off x="5761121"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A2CB4B6-6677-A64D-63E7-03B73A82ECE5}"/>
                </a:ext>
              </a:extLst>
            </p:cNvPr>
            <p:cNvSpPr/>
            <p:nvPr/>
          </p:nvSpPr>
          <p:spPr>
            <a:xfrm>
              <a:off x="6828145"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DCD34-ECC1-F0D7-5D6A-E29C268BE537}"/>
                </a:ext>
              </a:extLst>
            </p:cNvPr>
            <p:cNvSpPr/>
            <p:nvPr/>
          </p:nvSpPr>
          <p:spPr>
            <a:xfrm>
              <a:off x="7539493" y="3291304"/>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7876098-EBCB-8E16-72E4-9E8F6D4E4118}"/>
                </a:ext>
              </a:extLst>
            </p:cNvPr>
            <p:cNvSpPr/>
            <p:nvPr/>
          </p:nvSpPr>
          <p:spPr>
            <a:xfrm>
              <a:off x="4338513" y="4821852"/>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0949F5A-DD1D-2EF7-285F-0C44C58CEA32}"/>
                </a:ext>
              </a:extLst>
            </p:cNvPr>
            <p:cNvSpPr/>
            <p:nvPr/>
          </p:nvSpPr>
          <p:spPr>
            <a:xfrm>
              <a:off x="4338513" y="518314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19BFF03-D109-FF17-C56C-B815AB9CAAC8}"/>
                </a:ext>
              </a:extLst>
            </p:cNvPr>
            <p:cNvSpPr/>
            <p:nvPr/>
          </p:nvSpPr>
          <p:spPr>
            <a:xfrm>
              <a:off x="6828145"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839"/>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C5E1BFD-6710-4C5F-1411-5CDF3F443D1E}"/>
                </a:ext>
              </a:extLst>
            </p:cNvPr>
            <p:cNvSpPr/>
            <p:nvPr/>
          </p:nvSpPr>
          <p:spPr>
            <a:xfrm>
              <a:off x="6472470" y="5903773"/>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1663C6-E7AA-643E-F135-F7DB591F6F9F}"/>
                </a:ext>
              </a:extLst>
            </p:cNvPr>
            <p:cNvSpPr/>
            <p:nvPr/>
          </p:nvSpPr>
          <p:spPr>
            <a:xfrm>
              <a:off x="6472470" y="6282124"/>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3ADB5E5F-0B4D-1C4E-9A4A-8AE4310BC757}"/>
                </a:ext>
              </a:extLst>
            </p:cNvPr>
            <p:cNvSpPr/>
            <p:nvPr/>
          </p:nvSpPr>
          <p:spPr>
            <a:xfrm>
              <a:off x="7183819"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253" y="180201"/>
                    <a:pt x="90056" y="180201"/>
                  </a:cubicBezTo>
                </a:path>
              </a:pathLst>
            </a:custGeom>
            <a:solidFill>
              <a:srgbClr val="FFFFFF"/>
            </a:solidFill>
            <a:ln w="89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E42CE8-2C56-6D65-4C6E-808C01DE8557}"/>
                </a:ext>
              </a:extLst>
            </p:cNvPr>
            <p:cNvSpPr/>
            <p:nvPr/>
          </p:nvSpPr>
          <p:spPr>
            <a:xfrm>
              <a:off x="5049773"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89"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ECEF3F9-E201-ED82-5EE4-9C586FC397F7}"/>
                </a:ext>
              </a:extLst>
            </p:cNvPr>
            <p:cNvSpPr/>
            <p:nvPr/>
          </p:nvSpPr>
          <p:spPr>
            <a:xfrm>
              <a:off x="4694187"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3" y="0"/>
                    <a:pt x="0" y="40362"/>
                    <a:pt x="0" y="90101"/>
                  </a:cubicBezTo>
                  <a:cubicBezTo>
                    <a:pt x="0" y="139928"/>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FC331F8-1856-1489-5EBF-61E86CBF999F}"/>
                </a:ext>
              </a:extLst>
            </p:cNvPr>
            <p:cNvSpPr/>
            <p:nvPr/>
          </p:nvSpPr>
          <p:spPr>
            <a:xfrm>
              <a:off x="3627164"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24F144B-A8C9-957F-42D1-5C7F03594357}"/>
                </a:ext>
              </a:extLst>
            </p:cNvPr>
            <p:cNvSpPr/>
            <p:nvPr/>
          </p:nvSpPr>
          <p:spPr>
            <a:xfrm>
              <a:off x="3982838"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C7D9CFF-5F9A-B8E8-DFE8-B02805F21ADC}"/>
                </a:ext>
              </a:extLst>
            </p:cNvPr>
            <p:cNvSpPr/>
            <p:nvPr/>
          </p:nvSpPr>
          <p:spPr>
            <a:xfrm>
              <a:off x="3982838"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55787E0B-4B27-2DDE-D56F-44B4911970ED}"/>
                </a:ext>
              </a:extLst>
            </p:cNvPr>
            <p:cNvSpPr/>
            <p:nvPr/>
          </p:nvSpPr>
          <p:spPr>
            <a:xfrm>
              <a:off x="3627164" y="118657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63AB14F-473B-DBE7-371F-85CDAF84173B}"/>
                </a:ext>
              </a:extLst>
            </p:cNvPr>
            <p:cNvSpPr/>
            <p:nvPr/>
          </p:nvSpPr>
          <p:spPr>
            <a:xfrm>
              <a:off x="3627164" y="78697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A7AB4D39-853E-82D5-F4D8-2E20931ABBE8}"/>
                </a:ext>
              </a:extLst>
            </p:cNvPr>
            <p:cNvSpPr/>
            <p:nvPr/>
          </p:nvSpPr>
          <p:spPr>
            <a:xfrm>
              <a:off x="4338513"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7118E5C-0400-89B1-21D3-F2735918DA42}"/>
                </a:ext>
              </a:extLst>
            </p:cNvPr>
            <p:cNvSpPr/>
            <p:nvPr/>
          </p:nvSpPr>
          <p:spPr>
            <a:xfrm>
              <a:off x="5405447"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8E17917-3F18-CF01-2254-FB2FF3511951}"/>
                </a:ext>
              </a:extLst>
            </p:cNvPr>
            <p:cNvSpPr/>
            <p:nvPr/>
          </p:nvSpPr>
          <p:spPr>
            <a:xfrm>
              <a:off x="5405447" y="2627917"/>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C53243-6C12-76FC-D26E-1326E8C86796}"/>
                </a:ext>
              </a:extLst>
            </p:cNvPr>
            <p:cNvSpPr/>
            <p:nvPr/>
          </p:nvSpPr>
          <p:spPr>
            <a:xfrm>
              <a:off x="5405447" y="189496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8CABC40-E5E3-7D61-9129-E4670F1152B1}"/>
                </a:ext>
              </a:extLst>
            </p:cNvPr>
            <p:cNvSpPr/>
            <p:nvPr/>
          </p:nvSpPr>
          <p:spPr>
            <a:xfrm>
              <a:off x="5405447" y="150759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108EBC01-DE94-7581-D107-A02F4B39FC9E}"/>
                </a:ext>
              </a:extLst>
            </p:cNvPr>
            <p:cNvSpPr/>
            <p:nvPr/>
          </p:nvSpPr>
          <p:spPr>
            <a:xfrm>
              <a:off x="5405447" y="118657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B96A0112-2400-63F5-2E19-6B65A40492F0}"/>
                </a:ext>
              </a:extLst>
            </p:cNvPr>
            <p:cNvSpPr/>
            <p:nvPr/>
          </p:nvSpPr>
          <p:spPr>
            <a:xfrm>
              <a:off x="773201" y="51831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14D029F-F993-724E-ECFF-246202FE8391}"/>
                </a:ext>
              </a:extLst>
            </p:cNvPr>
            <p:cNvSpPr/>
            <p:nvPr/>
          </p:nvSpPr>
          <p:spPr>
            <a:xfrm>
              <a:off x="773201" y="4783544"/>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6053E68-2382-F6EF-F1C7-B4BAF6385D82}"/>
                </a:ext>
              </a:extLst>
            </p:cNvPr>
            <p:cNvSpPr/>
            <p:nvPr/>
          </p:nvSpPr>
          <p:spPr>
            <a:xfrm>
              <a:off x="773201"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FD4B44E-5AA3-540A-352F-D3289BBAF420}"/>
                </a:ext>
              </a:extLst>
            </p:cNvPr>
            <p:cNvSpPr/>
            <p:nvPr/>
          </p:nvSpPr>
          <p:spPr>
            <a:xfrm>
              <a:off x="417526"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273"/>
                    <a:pt x="139860" y="0"/>
                    <a:pt x="90057" y="0"/>
                  </a:cubicBezTo>
                </a:path>
              </a:pathLst>
            </a:custGeom>
            <a:solidFill>
              <a:srgbClr val="FFFFFF"/>
            </a:solidFill>
            <a:ln w="89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093F22E3-2B5D-DDD5-6A28-26A119DF55DD}"/>
                </a:ext>
              </a:extLst>
            </p:cNvPr>
            <p:cNvSpPr/>
            <p:nvPr/>
          </p:nvSpPr>
          <p:spPr>
            <a:xfrm>
              <a:off x="417526"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97E4A854-E7FD-A195-8D97-E5460BD3CA99}"/>
                </a:ext>
              </a:extLst>
            </p:cNvPr>
            <p:cNvSpPr/>
            <p:nvPr/>
          </p:nvSpPr>
          <p:spPr>
            <a:xfrm>
              <a:off x="417526"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52866FD6-F652-AB58-ABA3-8C1EDFFB1D6D}"/>
                </a:ext>
              </a:extLst>
            </p:cNvPr>
            <p:cNvSpPr/>
            <p:nvPr/>
          </p:nvSpPr>
          <p:spPr>
            <a:xfrm>
              <a:off x="773201"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1A88025-5747-CC7C-DDBE-340C4298564F}"/>
                </a:ext>
              </a:extLst>
            </p:cNvPr>
            <p:cNvSpPr/>
            <p:nvPr/>
          </p:nvSpPr>
          <p:spPr>
            <a:xfrm>
              <a:off x="773201"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481CBF7-D355-0B88-27C8-6F801D9EBFC7}"/>
                </a:ext>
              </a:extLst>
            </p:cNvPr>
            <p:cNvSpPr/>
            <p:nvPr/>
          </p:nvSpPr>
          <p:spPr>
            <a:xfrm>
              <a:off x="773201" y="406282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4B7063A-4105-2DEE-00FA-7A2935F2B9C1}"/>
                </a:ext>
              </a:extLst>
            </p:cNvPr>
            <p:cNvSpPr/>
            <p:nvPr/>
          </p:nvSpPr>
          <p:spPr>
            <a:xfrm>
              <a:off x="773201" y="4383851"/>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2E92CFC-ED66-1C32-253A-16338CDB913D}"/>
                </a:ext>
              </a:extLst>
            </p:cNvPr>
            <p:cNvSpPr/>
            <p:nvPr/>
          </p:nvSpPr>
          <p:spPr>
            <a:xfrm>
              <a:off x="6116796"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D15FDDE-BF44-C55E-8818-27696DF861FD}"/>
                </a:ext>
              </a:extLst>
            </p:cNvPr>
            <p:cNvSpPr/>
            <p:nvPr/>
          </p:nvSpPr>
          <p:spPr>
            <a:xfrm>
              <a:off x="6472470"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C109CA2C-4B39-FDD1-DEC7-F9E28B52753A}"/>
                </a:ext>
              </a:extLst>
            </p:cNvPr>
            <p:cNvSpPr/>
            <p:nvPr/>
          </p:nvSpPr>
          <p:spPr>
            <a:xfrm>
              <a:off x="6472470" y="445341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4622A34-3A40-9246-3B5C-7EB00504F6C6}"/>
                </a:ext>
              </a:extLst>
            </p:cNvPr>
            <p:cNvSpPr/>
            <p:nvPr/>
          </p:nvSpPr>
          <p:spPr>
            <a:xfrm>
              <a:off x="7183819" y="5903773"/>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839"/>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656230-F658-A6EF-FDC2-4B0844867218}"/>
                </a:ext>
              </a:extLst>
            </p:cNvPr>
            <p:cNvSpPr/>
            <p:nvPr/>
          </p:nvSpPr>
          <p:spPr>
            <a:xfrm>
              <a:off x="7183819"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928"/>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CB060D06-BD2C-E04C-F090-383F9F66EC7D}"/>
                </a:ext>
              </a:extLst>
            </p:cNvPr>
            <p:cNvSpPr/>
            <p:nvPr/>
          </p:nvSpPr>
          <p:spPr>
            <a:xfrm>
              <a:off x="6828145"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2" y="0"/>
                    <a:pt x="0" y="40362"/>
                    <a:pt x="0" y="90100"/>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48BA15A-88C8-B742-0695-BDCBBF5AD836}"/>
                </a:ext>
              </a:extLst>
            </p:cNvPr>
            <p:cNvSpPr/>
            <p:nvPr/>
          </p:nvSpPr>
          <p:spPr>
            <a:xfrm>
              <a:off x="4338513" y="441733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29BF82DE-166E-CAA1-37D1-7250A4AFB146}"/>
                </a:ext>
              </a:extLst>
            </p:cNvPr>
            <p:cNvSpPr/>
            <p:nvPr/>
          </p:nvSpPr>
          <p:spPr>
            <a:xfrm>
              <a:off x="4338513"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A02D2F6-0BE6-1891-319C-49A40E9E9150}"/>
                </a:ext>
              </a:extLst>
            </p:cNvPr>
            <p:cNvSpPr/>
            <p:nvPr/>
          </p:nvSpPr>
          <p:spPr>
            <a:xfrm>
              <a:off x="9443712"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11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74EDA4D-94E0-C119-CBD7-12C7EB304BA0}"/>
                </a:ext>
              </a:extLst>
            </p:cNvPr>
            <p:cNvSpPr/>
            <p:nvPr/>
          </p:nvSpPr>
          <p:spPr>
            <a:xfrm>
              <a:off x="8376778"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2A1432F-CA6B-FA35-36E4-8B0A59244716}"/>
                </a:ext>
              </a:extLst>
            </p:cNvPr>
            <p:cNvSpPr/>
            <p:nvPr/>
          </p:nvSpPr>
          <p:spPr>
            <a:xfrm>
              <a:off x="10866409" y="1847641"/>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1F4DF9F6-817B-15FC-EEA2-650CB67377E3}"/>
                </a:ext>
              </a:extLst>
            </p:cNvPr>
            <p:cNvSpPr/>
            <p:nvPr/>
          </p:nvSpPr>
          <p:spPr>
            <a:xfrm>
              <a:off x="10866409" y="1486346"/>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E327AE9-9F14-56D3-4C9E-7B493320F8A8}"/>
                </a:ext>
              </a:extLst>
            </p:cNvPr>
            <p:cNvSpPr/>
            <p:nvPr/>
          </p:nvSpPr>
          <p:spPr>
            <a:xfrm>
              <a:off x="8376778"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94C3AE4-71A3-35AC-C04A-7DEBE2710A14}"/>
                </a:ext>
              </a:extLst>
            </p:cNvPr>
            <p:cNvSpPr/>
            <p:nvPr/>
          </p:nvSpPr>
          <p:spPr>
            <a:xfrm>
              <a:off x="8732453" y="76572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FFFFFF"/>
            </a:solidFill>
            <a:ln w="89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0AB4B87-84B4-5F1F-3DC4-C56DEE5738EF}"/>
                </a:ext>
              </a:extLst>
            </p:cNvPr>
            <p:cNvSpPr/>
            <p:nvPr/>
          </p:nvSpPr>
          <p:spPr>
            <a:xfrm>
              <a:off x="8732453" y="387369"/>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0BFCAE45-F12A-72CA-181F-7CF3502532CC}"/>
                </a:ext>
              </a:extLst>
            </p:cNvPr>
            <p:cNvSpPr/>
            <p:nvPr/>
          </p:nvSpPr>
          <p:spPr>
            <a:xfrm>
              <a:off x="8021104"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FFFFFF"/>
            </a:solidFill>
            <a:ln w="8925"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B07B7A4F-6A54-318C-6F65-86F7E17B63C1}"/>
                </a:ext>
              </a:extLst>
            </p:cNvPr>
            <p:cNvSpPr/>
            <p:nvPr/>
          </p:nvSpPr>
          <p:spPr>
            <a:xfrm>
              <a:off x="10155061"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3" y="0"/>
                    <a:pt x="0" y="40362"/>
                    <a:pt x="0" y="90101"/>
                  </a:cubicBezTo>
                  <a:cubicBezTo>
                    <a:pt x="0" y="139839"/>
                    <a:pt x="40343" y="180201"/>
                    <a:pt x="90056" y="180201"/>
                  </a:cubicBezTo>
                  <a:cubicBezTo>
                    <a:pt x="139770" y="180201"/>
                    <a:pt x="180113" y="139839"/>
                    <a:pt x="180113" y="90101"/>
                  </a:cubicBezTo>
                  <a:cubicBezTo>
                    <a:pt x="18011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F48B8CD-A08A-C988-E18E-6D381DA95EC1}"/>
                </a:ext>
              </a:extLst>
            </p:cNvPr>
            <p:cNvSpPr/>
            <p:nvPr/>
          </p:nvSpPr>
          <p:spPr>
            <a:xfrm>
              <a:off x="10510735"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FFFFFF"/>
            </a:solidFill>
            <a:ln w="892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89E33877-D53D-6EFD-071B-B1B1CCBEDB57}"/>
                </a:ext>
              </a:extLst>
            </p:cNvPr>
            <p:cNvSpPr/>
            <p:nvPr/>
          </p:nvSpPr>
          <p:spPr>
            <a:xfrm>
              <a:off x="11577759"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9F7EF103-D592-937C-9ED8-DADCED4CB8DD}"/>
                </a:ext>
              </a:extLst>
            </p:cNvPr>
            <p:cNvSpPr/>
            <p:nvPr/>
          </p:nvSpPr>
          <p:spPr>
            <a:xfrm>
              <a:off x="11222084"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FA22AEA-9F7D-9C0E-0254-51FDC0EC4714}"/>
                </a:ext>
              </a:extLst>
            </p:cNvPr>
            <p:cNvSpPr/>
            <p:nvPr/>
          </p:nvSpPr>
          <p:spPr>
            <a:xfrm>
              <a:off x="11222084" y="296796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33B02DB-13A0-D046-A64F-0F5EF99B1B18}"/>
                </a:ext>
              </a:extLst>
            </p:cNvPr>
            <p:cNvSpPr/>
            <p:nvPr/>
          </p:nvSpPr>
          <p:spPr>
            <a:xfrm>
              <a:off x="10866409"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9BAF5164-6A0E-81F0-1CB6-1F782703012C}"/>
                </a:ext>
              </a:extLst>
            </p:cNvPr>
            <p:cNvSpPr/>
            <p:nvPr/>
          </p:nvSpPr>
          <p:spPr>
            <a:xfrm>
              <a:off x="9799387"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113"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1E4907E3-2F19-EFC4-378E-C9888F78EB45}"/>
                </a:ext>
              </a:extLst>
            </p:cNvPr>
            <p:cNvSpPr/>
            <p:nvPr/>
          </p:nvSpPr>
          <p:spPr>
            <a:xfrm>
              <a:off x="9088038"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860" y="0"/>
                    <a:pt x="90056" y="0"/>
                  </a:cubicBezTo>
                </a:path>
              </a:pathLst>
            </a:custGeom>
            <a:solidFill>
              <a:srgbClr val="D2D4D5"/>
            </a:solidFill>
            <a:ln w="89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0C8B9BE2-9741-51EE-D6E9-6E73F491F56C}"/>
                </a:ext>
              </a:extLst>
            </p:cNvPr>
            <p:cNvSpPr/>
            <p:nvPr/>
          </p:nvSpPr>
          <p:spPr>
            <a:xfrm>
              <a:off x="8732453"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04A0A22-3CED-F5E1-D272-ED799828958C}"/>
                </a:ext>
              </a:extLst>
            </p:cNvPr>
            <p:cNvSpPr/>
            <p:nvPr/>
          </p:nvSpPr>
          <p:spPr>
            <a:xfrm>
              <a:off x="8732453" y="221608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D2D4D5"/>
            </a:solidFill>
            <a:ln w="89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33A1048-DAD5-6CF2-FC2A-FB2DE197A25F}"/>
                </a:ext>
              </a:extLst>
            </p:cNvPr>
            <p:cNvSpPr/>
            <p:nvPr/>
          </p:nvSpPr>
          <p:spPr>
            <a:xfrm>
              <a:off x="8021104" y="76572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D2D4D5"/>
            </a:solidFill>
            <a:ln w="89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C188ED4-1642-4DC9-B500-24207264DC73}"/>
                </a:ext>
              </a:extLst>
            </p:cNvPr>
            <p:cNvSpPr/>
            <p:nvPr/>
          </p:nvSpPr>
          <p:spPr>
            <a:xfrm>
              <a:off x="8021104"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273"/>
                    <a:pt x="139770" y="0"/>
                    <a:pt x="90057" y="0"/>
                  </a:cubicBezTo>
                </a:path>
              </a:pathLst>
            </a:custGeom>
            <a:solidFill>
              <a:srgbClr val="D2D4D5"/>
            </a:solidFill>
            <a:ln w="89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C9C82084-9369-2FE7-0A77-59D20A08E31E}"/>
                </a:ext>
              </a:extLst>
            </p:cNvPr>
            <p:cNvSpPr/>
            <p:nvPr/>
          </p:nvSpPr>
          <p:spPr>
            <a:xfrm>
              <a:off x="8376778"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21B79C3-4455-EA97-326E-92AF7F750A27}"/>
                </a:ext>
              </a:extLst>
            </p:cNvPr>
            <p:cNvSpPr/>
            <p:nvPr/>
          </p:nvSpPr>
          <p:spPr>
            <a:xfrm>
              <a:off x="10866409" y="2252156"/>
              <a:ext cx="180113" cy="180201"/>
            </a:xfrm>
            <a:custGeom>
              <a:avLst/>
              <a:gdLst>
                <a:gd name="connsiteX0" fmla="*/ 90056 w 180113"/>
                <a:gd name="connsiteY0" fmla="*/ 0 h 180201"/>
                <a:gd name="connsiteX1" fmla="*/ 0 w 180113"/>
                <a:gd name="connsiteY1" fmla="*/ 90100 h 180201"/>
                <a:gd name="connsiteX2" fmla="*/ 90056 w 180113"/>
                <a:gd name="connsiteY2" fmla="*/ 180201 h 180201"/>
                <a:gd name="connsiteX3" fmla="*/ 180114 w 180113"/>
                <a:gd name="connsiteY3" fmla="*/ 90100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0"/>
                  </a:cubicBezTo>
                  <a:cubicBezTo>
                    <a:pt x="0" y="139839"/>
                    <a:pt x="40343" y="180201"/>
                    <a:pt x="90056" y="180201"/>
                  </a:cubicBezTo>
                  <a:cubicBezTo>
                    <a:pt x="139771" y="180201"/>
                    <a:pt x="180114" y="139839"/>
                    <a:pt x="180114" y="90100"/>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AF835D0-0DFB-7ADD-4E8C-0B5EB1D3FA4B}"/>
                </a:ext>
              </a:extLst>
            </p:cNvPr>
            <p:cNvSpPr/>
            <p:nvPr/>
          </p:nvSpPr>
          <p:spPr>
            <a:xfrm>
              <a:off x="10866409" y="296796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D2D4D5"/>
            </a:solidFill>
            <a:ln w="89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964504" y="1684751"/>
            <a:ext cx="4465529" cy="2022953"/>
          </a:xfrm>
        </p:spPr>
        <p:txBody>
          <a:bodyPr anchor="ctr" anchorCtr="0"/>
          <a:lstStyle>
            <a:lvl1pPr algn="ctr">
              <a:defRPr sz="30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5" y="304974"/>
            <a:ext cx="3125157" cy="1203325"/>
          </a:xfrm>
        </p:spPr>
        <p:txBody>
          <a:bodyPr/>
          <a:lstStyle>
            <a:lvl1pPr>
              <a:spcBef>
                <a:spcPts val="0"/>
              </a:spcBef>
              <a:spcAft>
                <a:spcPts val="0"/>
              </a:spcAft>
              <a:defRPr sz="900" b="0" i="0">
                <a:solidFill>
                  <a:schemeClr val="bg1"/>
                </a:solidFill>
                <a:latin typeface="ABC Oracle Medium" panose="020B0504040202060203" pitchFamily="34" charset="77"/>
              </a:defRPr>
            </a:lvl1pPr>
            <a:lvl2pPr marL="0" indent="0">
              <a:buNone/>
              <a:defRPr sz="900" b="0" i="0">
                <a:solidFill>
                  <a:schemeClr val="bg1"/>
                </a:solidFill>
                <a:latin typeface="ABC Oracle Medium" panose="020B0504040202060203" pitchFamily="34" charset="77"/>
              </a:defRPr>
            </a:lvl2pPr>
            <a:lvl3pPr marL="180975" indent="-180975">
              <a:tabLst/>
              <a:defRPr sz="900" b="0" i="0">
                <a:solidFill>
                  <a:schemeClr val="bg1"/>
                </a:solidFill>
                <a:latin typeface="ABC Oracle Medium" panose="020B0504040202060203" pitchFamily="34" charset="77"/>
              </a:defRPr>
            </a:lvl3pPr>
            <a:lvl4pPr marL="355600" indent="-174625">
              <a:tabLst/>
              <a:defRPr sz="900" b="0" i="0">
                <a:solidFill>
                  <a:schemeClr val="bg1"/>
                </a:solidFill>
                <a:latin typeface="ABC Oracle Medium" panose="020B0504040202060203" pitchFamily="34" charset="77"/>
              </a:defRPr>
            </a:lvl4pPr>
            <a:lvl5pPr marL="536575" indent="-180975">
              <a:tabLst/>
              <a:defRPr sz="900" b="0" i="0">
                <a:solidFill>
                  <a:schemeClr val="bg1"/>
                </a:solidFill>
                <a:latin typeface="ABC Oracle Medium" panose="020B0504040202060203" pitchFamily="34"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dirty="0"/>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FCAC37BC-346D-51DA-B8FC-D5C95892C05D}"/>
              </a:ext>
            </a:extLst>
          </p:cNvPr>
          <p:cNvSpPr>
            <a:spLocks noGrp="1"/>
          </p:cNvSpPr>
          <p:nvPr>
            <p:ph type="ftr" sz="quarter" idx="3"/>
          </p:nvPr>
        </p:nvSpPr>
        <p:spPr>
          <a:xfrm>
            <a:off x="4037117" y="6587284"/>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79387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accent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47083" y="1481509"/>
            <a:ext cx="5748917" cy="5066929"/>
          </a:xfrm>
        </p:spPr>
        <p:txBody>
          <a:bodyPr/>
          <a:lstStyle>
            <a:lvl1pPr>
              <a:spcBef>
                <a:spcPts val="0"/>
              </a:spcBef>
              <a:spcAft>
                <a:spcPts val="0"/>
              </a:spcAft>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D604D2A8-340C-6811-0193-59710C1F032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8073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321110" y="286185"/>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338464" y="1122801"/>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8" name="Freeform 17">
            <a:extLst>
              <a:ext uri="{FF2B5EF4-FFF2-40B4-BE49-F238E27FC236}">
                <a16:creationId xmlns:a16="http://schemas.microsoft.com/office/drawing/2014/main" id="{476D9EB4-DA8D-7007-E1F1-13594489E635}"/>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9A47DABB-6B23-B92F-2CE3-C72452A43FFC}"/>
              </a:ext>
            </a:extLst>
          </p:cNvPr>
          <p:cNvSpPr/>
          <p:nvPr/>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E2B1A454-EE21-4091-6B8A-932B60F3789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710050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hank you">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169811" y="2819273"/>
            <a:ext cx="6571317" cy="780120"/>
          </a:xfrm>
        </p:spPr>
        <p:txBody>
          <a:bodyPr anchor="t" anchorCtr="0"/>
          <a:lstStyle>
            <a:lvl1pPr algn="l">
              <a:defRPr sz="3100" b="0" i="0">
                <a:solidFill>
                  <a:schemeClr val="bg1"/>
                </a:solidFill>
                <a:latin typeface="ABC Oracle Medium" panose="020B0504040202060203" pitchFamily="34" charset="77"/>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1187165" y="3624574"/>
            <a:ext cx="6566752" cy="1598604"/>
          </a:xfrm>
        </p:spPr>
        <p:txBody>
          <a:bodyPr anchor="t" anchorCtr="0"/>
          <a:lstStyle>
            <a:lvl1pPr marL="0" indent="0" algn="l">
              <a:spcBef>
                <a:spcPts val="0"/>
              </a:spcBef>
              <a:spcAft>
                <a:spcPts val="0"/>
              </a:spcAft>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2237988" cy="1392303"/>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0C6C589F-6B53-EA41-A888-1CADBA5F425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1529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6" name="Freeform 5">
            <a:extLst>
              <a:ext uri="{FF2B5EF4-FFF2-40B4-BE49-F238E27FC236}">
                <a16:creationId xmlns:a16="http://schemas.microsoft.com/office/drawing/2014/main" id="{D9883D46-8A8A-539B-4F87-C864BBE9A1FC}"/>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7" name="Picture Placeholder 20">
            <a:extLst>
              <a:ext uri="{FF2B5EF4-FFF2-40B4-BE49-F238E27FC236}">
                <a16:creationId xmlns:a16="http://schemas.microsoft.com/office/drawing/2014/main" id="{D2909ECF-720F-DB40-98FC-071C2A0D928E}"/>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10" name="Graphic 16">
            <a:extLst>
              <a:ext uri="{FF2B5EF4-FFF2-40B4-BE49-F238E27FC236}">
                <a16:creationId xmlns:a16="http://schemas.microsoft.com/office/drawing/2014/main" id="{348D57BA-ABBE-729C-59D1-961D617C7CE8}"/>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3" name="Footer Placeholder 4">
            <a:extLst>
              <a:ext uri="{FF2B5EF4-FFF2-40B4-BE49-F238E27FC236}">
                <a16:creationId xmlns:a16="http://schemas.microsoft.com/office/drawing/2014/main" id="{DCF7CA04-A556-4280-7BED-717528D657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3345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B9690DE6-400F-C9FE-AC94-D5789487857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62491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Titl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accent1"/>
                </a:solidFill>
                <a:latin typeface="+mj-lt"/>
              </a:defRPr>
            </a:lvl1pPr>
          </a:lstStyle>
          <a:p>
            <a:r>
              <a:rPr lang="en-US" dirty="0"/>
              <a:t>Click to edit Master</a:t>
            </a:r>
            <a:endParaRPr lang="en-GB" dirty="0"/>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accent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accent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3" name="Footer Placeholder 4">
            <a:extLst>
              <a:ext uri="{FF2B5EF4-FFF2-40B4-BE49-F238E27FC236}">
                <a16:creationId xmlns:a16="http://schemas.microsoft.com/office/drawing/2014/main" id="{6DECE934-2A88-71C2-DF08-0CBBE37E633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12129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6181595" y="273659"/>
            <a:ext cx="5699254" cy="5526951"/>
          </a:xfrm>
        </p:spPr>
        <p:txBody>
          <a:bodyPr/>
          <a:lstStyle>
            <a:lvl1pPr marL="0" indent="0">
              <a:spcBef>
                <a:spcPts val="0"/>
              </a:spcBef>
              <a:spcAft>
                <a:spcPts val="0"/>
              </a:spcAft>
              <a:tabLst>
                <a:tab pos="5059363" algn="l"/>
              </a:tabLst>
              <a:defRPr sz="2300">
                <a:solidFill>
                  <a:schemeClr val="tx1"/>
                </a:solidFill>
              </a:defRPr>
            </a:lvl1pPr>
            <a:lvl2pPr>
              <a:defRPr sz="2300">
                <a:solidFill>
                  <a:schemeClr val="tx1"/>
                </a:solidFill>
              </a:defRPr>
            </a:lvl2pPr>
            <a:lvl3pPr>
              <a:defRPr sz="2300">
                <a:solidFill>
                  <a:schemeClr val="tx1"/>
                </a:solidFill>
              </a:defRPr>
            </a:lvl3pPr>
            <a:lvl4pPr>
              <a:defRPr sz="2300">
                <a:solidFill>
                  <a:schemeClr val="tx1"/>
                </a:solidFill>
              </a:defRPr>
            </a:lvl4pPr>
            <a:lvl5pPr>
              <a:defRPr sz="23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p>
            <a:fld id="{741AFF56-1126-4107-9C02-BC0EFBF16431}" type="slidenum">
              <a:rPr lang="en-GB" smtClean="0"/>
              <a:t>‹#›</a:t>
            </a:fld>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5620758D-F7DA-9AC4-5413-311A1B9B491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85835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Text Placeholder 7">
            <a:extLst>
              <a:ext uri="{FF2B5EF4-FFF2-40B4-BE49-F238E27FC236}">
                <a16:creationId xmlns:a16="http://schemas.microsoft.com/office/drawing/2014/main" id="{6D15CAF0-DBAD-68DB-B4B8-EF505A445D04}"/>
              </a:ext>
            </a:extLst>
          </p:cNvPr>
          <p:cNvSpPr>
            <a:spLocks noGrp="1"/>
          </p:cNvSpPr>
          <p:nvPr>
            <p:ph type="body" sz="quarter" idx="10" hasCustomPrompt="1"/>
          </p:nvPr>
        </p:nvSpPr>
        <p:spPr>
          <a:xfrm>
            <a:off x="6096000" y="3429000"/>
            <a:ext cx="6048267" cy="4010982"/>
          </a:xfrm>
        </p:spPr>
        <p:txBody>
          <a:bodyPr anchor="b" anchorCtr="0"/>
          <a:lstStyle>
            <a:lvl1pPr algn="r">
              <a:defRPr sz="23000">
                <a:solidFill>
                  <a:schemeClr val="bg1"/>
                </a:solidFill>
              </a:defRPr>
            </a:lvl1pPr>
          </a:lstStyle>
          <a:p>
            <a:pPr lvl="0"/>
            <a:r>
              <a:rPr lang="en-GB" dirty="0"/>
              <a:t>#</a:t>
            </a:r>
            <a:endParaRPr lang="en-US" dirty="0"/>
          </a:p>
        </p:txBody>
      </p:sp>
      <p:sp>
        <p:nvSpPr>
          <p:cNvPr id="3" name="Footer Placeholder 4">
            <a:extLst>
              <a:ext uri="{FF2B5EF4-FFF2-40B4-BE49-F238E27FC236}">
                <a16:creationId xmlns:a16="http://schemas.microsoft.com/office/drawing/2014/main" id="{1B43FFE6-B47D-7A61-376C-A8D0D0E06BF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6409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eature Cop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35980"/>
            <a:ext cx="9804590" cy="4443594"/>
          </a:xfrm>
        </p:spPr>
        <p:txBody>
          <a:bodyPr/>
          <a:lstStyle>
            <a:lvl1pPr>
              <a:lnSpc>
                <a:spcPct val="100000"/>
              </a:lnSpc>
              <a:defRPr sz="3500" b="0" i="0">
                <a:solidFill>
                  <a:schemeClr val="tx1"/>
                </a:solidFill>
                <a:latin typeface="+mj-lt"/>
              </a:defRPr>
            </a:lvl1pPr>
          </a:lstStyle>
          <a:p>
            <a:r>
              <a:rPr lang="en-US" dirty="0"/>
              <a:t>Click to edit Master title style</a:t>
            </a:r>
            <a:endParaRPr lang="en-GB" dirty="0"/>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tx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tx1"/>
                </a:solidFill>
              </a:defRPr>
            </a:lvl1pPr>
          </a:lstStyle>
          <a:p>
            <a:fld id="{741AFF56-1126-4107-9C02-BC0EFBF16431}" type="slidenum">
              <a:rPr lang="en-GB" smtClean="0"/>
              <a:pPr/>
              <a:t>‹#›</a:t>
            </a:fld>
            <a:endParaRPr lang="en-GB" dirty="0"/>
          </a:p>
        </p:txBody>
      </p:sp>
      <p:sp>
        <p:nvSpPr>
          <p:cNvPr id="4" name="Footer Placeholder 4">
            <a:extLst>
              <a:ext uri="{FF2B5EF4-FFF2-40B4-BE49-F238E27FC236}">
                <a16:creationId xmlns:a16="http://schemas.microsoft.com/office/drawing/2014/main" id="{1B4E5E3E-E595-2D73-908E-8B9477FF75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1677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1"/>
        </a:solidFill>
        <a:effectLst/>
      </p:bgPr>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378F8866-9DAD-2F19-71C0-40E571A05C88}"/>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dirty="0"/>
              <a:t>Click to edit Master title style</a:t>
            </a:r>
            <a:endParaRPr lang="en-GB" dirty="0"/>
          </a:p>
        </p:txBody>
      </p:sp>
      <p:sp>
        <p:nvSpPr>
          <p:cNvPr id="18" name="Graphic 16">
            <a:extLst>
              <a:ext uri="{FF2B5EF4-FFF2-40B4-BE49-F238E27FC236}">
                <a16:creationId xmlns:a16="http://schemas.microsoft.com/office/drawing/2014/main" id="{05D16763-91CF-A8AE-40FD-F33DB51DCF46}"/>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21" name="Picture Placeholder 20">
            <a:extLst>
              <a:ext uri="{FF2B5EF4-FFF2-40B4-BE49-F238E27FC236}">
                <a16:creationId xmlns:a16="http://schemas.microsoft.com/office/drawing/2014/main" id="{EB1CCA5B-9CF3-3D9F-2FAF-8ADCA0DD54D0}"/>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3" name="Footer Placeholder 4">
            <a:extLst>
              <a:ext uri="{FF2B5EF4-FFF2-40B4-BE49-F238E27FC236}">
                <a16:creationId xmlns:a16="http://schemas.microsoft.com/office/drawing/2014/main" id="{F4C3B3E4-F5E6-D500-4ECE-A675832895B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1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57E79-DEA8-79CD-9E4E-5D2FE921BB11}"/>
              </a:ext>
            </a:extLst>
          </p:cNvPr>
          <p:cNvSpPr>
            <a:spLocks noGrp="1"/>
          </p:cNvSpPr>
          <p:nvPr>
            <p:ph type="title"/>
          </p:nvPr>
        </p:nvSpPr>
        <p:spPr>
          <a:xfrm>
            <a:off x="326848" y="288390"/>
            <a:ext cx="11554001" cy="101607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2EAF8F9D-C689-B18D-09AF-9B4C40550649}"/>
              </a:ext>
            </a:extLst>
          </p:cNvPr>
          <p:cNvSpPr>
            <a:spLocks noGrp="1"/>
          </p:cNvSpPr>
          <p:nvPr>
            <p:ph type="body" idx="1"/>
          </p:nvPr>
        </p:nvSpPr>
        <p:spPr>
          <a:xfrm>
            <a:off x="352424" y="1493113"/>
            <a:ext cx="11528425" cy="4351338"/>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03030489-BEFE-3F81-C3A1-A8FAC2B087EE}"/>
              </a:ext>
            </a:extLst>
          </p:cNvPr>
          <p:cNvSpPr>
            <a:spLocks noGrp="1"/>
          </p:cNvSpPr>
          <p:nvPr>
            <p:ph type="dt" sz="half" idx="2"/>
          </p:nvPr>
        </p:nvSpPr>
        <p:spPr>
          <a:xfrm>
            <a:off x="9150438" y="298318"/>
            <a:ext cx="2743200" cy="365125"/>
          </a:xfrm>
          <a:prstGeom prst="rect">
            <a:avLst/>
          </a:prstGeom>
        </p:spPr>
        <p:txBody>
          <a:bodyPr vert="horz" lIns="0" tIns="0" rIns="0" bIns="0" rtlCol="0" anchor="t" anchorCtr="0">
            <a:noAutofit/>
          </a:bodyPr>
          <a:lstStyle>
            <a:lvl1pPr algn="r">
              <a:defRPr sz="1000">
                <a:solidFill>
                  <a:schemeClr val="tx2"/>
                </a:solidFill>
              </a:defRPr>
            </a:lvl1pPr>
          </a:lstStyle>
          <a:p>
            <a:endParaRPr lang="en-GB" dirty="0"/>
          </a:p>
        </p:txBody>
      </p:sp>
      <p:sp>
        <p:nvSpPr>
          <p:cNvPr id="6" name="Slide Number Placeholder 5">
            <a:extLst>
              <a:ext uri="{FF2B5EF4-FFF2-40B4-BE49-F238E27FC236}">
                <a16:creationId xmlns:a16="http://schemas.microsoft.com/office/drawing/2014/main" id="{7D749530-956E-B9F1-B7EE-49FFED17FEA9}"/>
              </a:ext>
            </a:extLst>
          </p:cNvPr>
          <p:cNvSpPr>
            <a:spLocks noGrp="1"/>
          </p:cNvSpPr>
          <p:nvPr>
            <p:ph type="sldNum" sz="quarter" idx="4"/>
          </p:nvPr>
        </p:nvSpPr>
        <p:spPr>
          <a:xfrm>
            <a:off x="11467577" y="6400800"/>
            <a:ext cx="416447" cy="186484"/>
          </a:xfrm>
          <a:prstGeom prst="rect">
            <a:avLst/>
          </a:prstGeom>
        </p:spPr>
        <p:txBody>
          <a:bodyPr vert="horz" lIns="0" tIns="0" rIns="0" bIns="0" rtlCol="0" anchor="b" anchorCtr="0">
            <a:noAutofit/>
          </a:bodyPr>
          <a:lstStyle>
            <a:lvl1pPr algn="r">
              <a:defRPr sz="1000" b="0" i="0">
                <a:solidFill>
                  <a:schemeClr val="tx2"/>
                </a:solidFill>
                <a:latin typeface="ABC Oracle Medium" panose="020B0504040202060203" pitchFamily="34" charset="77"/>
              </a:defRPr>
            </a:lvl1pPr>
          </a:lstStyle>
          <a:p>
            <a:fld id="{741AFF56-1126-4107-9C02-BC0EFBF16431}" type="slidenum">
              <a:rPr lang="en-GB" smtClean="0"/>
              <a:pPr/>
              <a:t>‹#›</a:t>
            </a:fld>
            <a:endParaRPr lang="en-GB" dirty="0"/>
          </a:p>
        </p:txBody>
      </p:sp>
      <p:sp>
        <p:nvSpPr>
          <p:cNvPr id="7" name="Footer Placeholder 6">
            <a:extLst>
              <a:ext uri="{FF2B5EF4-FFF2-40B4-BE49-F238E27FC236}">
                <a16:creationId xmlns:a16="http://schemas.microsoft.com/office/drawing/2014/main" id="{B027F68E-C428-A4D9-BBBD-028E82BC8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dirty="0"/>
              <a:t>Presented at the 2025 All Actuaries Summit</a:t>
            </a:r>
          </a:p>
        </p:txBody>
      </p:sp>
    </p:spTree>
    <p:extLst>
      <p:ext uri="{BB962C8B-B14F-4D97-AF65-F5344CB8AC3E}">
        <p14:creationId xmlns:p14="http://schemas.microsoft.com/office/powerpoint/2010/main" val="252882584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64" r:id="rId4"/>
    <p:sldLayoutId id="2147483665" r:id="rId5"/>
    <p:sldLayoutId id="2147483650" r:id="rId6"/>
    <p:sldLayoutId id="2147483654" r:id="rId7"/>
    <p:sldLayoutId id="2147483666" r:id="rId8"/>
    <p:sldLayoutId id="2147483653" r:id="rId9"/>
    <p:sldLayoutId id="2147483655" r:id="rId10"/>
    <p:sldLayoutId id="2147483652" r:id="rId11"/>
    <p:sldLayoutId id="2147483656" r:id="rId12"/>
    <p:sldLayoutId id="2147483657" r:id="rId13"/>
    <p:sldLayoutId id="2147483658" r:id="rId14"/>
    <p:sldLayoutId id="2147483659" r:id="rId15"/>
    <p:sldLayoutId id="2147483660" r:id="rId16"/>
    <p:sldLayoutId id="2147483661" r:id="rId17"/>
    <p:sldLayoutId id="2147483662" r:id="rId18"/>
    <p:sldLayoutId id="2147483667" r:id="rId19"/>
    <p:sldLayoutId id="2147483663" r:id="rId20"/>
  </p:sldLayoutIdLst>
  <p:hf hdr="0" ftr="0" dt="0"/>
  <p:txStyles>
    <p:titleStyle>
      <a:lvl1pPr algn="l" defTabSz="914400"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4762"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200" userDrawn="1">
          <p15:clr>
            <a:srgbClr val="F26B43"/>
          </p15:clr>
        </p15:guide>
        <p15:guide id="4" pos="222" userDrawn="1">
          <p15:clr>
            <a:srgbClr val="F26B43"/>
          </p15:clr>
        </p15:guide>
        <p15:guide id="5" orient="horz" pos="4125" userDrawn="1">
          <p15:clr>
            <a:srgbClr val="F26B43"/>
          </p15:clr>
        </p15:guide>
        <p15:guide id="6" pos="7484" userDrawn="1">
          <p15:clr>
            <a:srgbClr val="F26B43"/>
          </p15:clr>
        </p15:guide>
        <p15:guide id="7" orient="horz" pos="958" userDrawn="1">
          <p15:clr>
            <a:srgbClr val="F26B43"/>
          </p15:clr>
        </p15:guide>
        <p15:guide id="8" pos="1269" userDrawn="1">
          <p15:clr>
            <a:srgbClr val="F26B43"/>
          </p15:clr>
        </p15:guide>
        <p15:guide id="9" pos="329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content.actuaries.asn.au/resources/resource-ce6yyqn64sx3-2093352434-60107"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hyperlink" Target="https://www.moneymanagement.com.au/news/financial-planning/female-financial-adviser-numbers-hit-stagnation" TargetMode="External"/><Relationship Id="rId4" Type="http://schemas.openxmlformats.org/officeDocument/2006/relationships/hyperlink" Target="https://content.actuaries.asn.au/resources/resource-ce6yyqn64sx3-2093352434-31366"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media.umbraco.io/ciigroup-dxp/zbxhqlq2/iwf-manifesto-full-report-web-parts-1-2.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hyperlink" Target="https://www.wgea.gov.au/publications/gender-equality-workplace-statistics-at-a-glance-2022"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3A24F-75B2-0439-9AD1-0AFB9C9625EF}"/>
              </a:ext>
            </a:extLst>
          </p:cNvPr>
          <p:cNvSpPr>
            <a:spLocks noGrp="1"/>
          </p:cNvSpPr>
          <p:nvPr>
            <p:ph type="ctrTitle"/>
          </p:nvPr>
        </p:nvSpPr>
        <p:spPr>
          <a:xfrm>
            <a:off x="1140620" y="2580811"/>
            <a:ext cx="6571317" cy="780120"/>
          </a:xfrm>
        </p:spPr>
        <p:txBody>
          <a:bodyPr/>
          <a:lstStyle/>
          <a:p>
            <a:r>
              <a:rPr lang="en-AU" dirty="0"/>
              <a:t>Women-Centric Insurance Products:</a:t>
            </a:r>
            <a:br>
              <a:rPr lang="en-AU" dirty="0"/>
            </a:br>
            <a:r>
              <a:rPr lang="en-AU" dirty="0"/>
              <a:t>Good Business Proposition?</a:t>
            </a:r>
            <a:endParaRPr lang="en-US" dirty="0"/>
          </a:p>
        </p:txBody>
      </p:sp>
      <p:sp>
        <p:nvSpPr>
          <p:cNvPr id="3" name="Subtitle 2">
            <a:extLst>
              <a:ext uri="{FF2B5EF4-FFF2-40B4-BE49-F238E27FC236}">
                <a16:creationId xmlns:a16="http://schemas.microsoft.com/office/drawing/2014/main" id="{14AFE29D-F857-9024-F6B8-3E7D13634BFC}"/>
              </a:ext>
            </a:extLst>
          </p:cNvPr>
          <p:cNvSpPr>
            <a:spLocks noGrp="1"/>
          </p:cNvSpPr>
          <p:nvPr>
            <p:ph type="subTitle" idx="1"/>
          </p:nvPr>
        </p:nvSpPr>
        <p:spPr>
          <a:xfrm>
            <a:off x="2214860" y="4638995"/>
            <a:ext cx="6566752" cy="1598604"/>
          </a:xfrm>
        </p:spPr>
        <p:txBody>
          <a:bodyPr/>
          <a:lstStyle/>
          <a:p>
            <a:r>
              <a:rPr lang="en-US" dirty="0"/>
              <a:t>Rummana Choudhury</a:t>
            </a:r>
          </a:p>
          <a:p>
            <a:r>
              <a:rPr lang="en-US" dirty="0"/>
              <a:t>Friday, 13 June 2025</a:t>
            </a:r>
          </a:p>
          <a:p>
            <a:endParaRPr lang="en-US" dirty="0"/>
          </a:p>
        </p:txBody>
      </p:sp>
      <p:sp>
        <p:nvSpPr>
          <p:cNvPr id="4" name="Footer Placeholder 4">
            <a:extLst>
              <a:ext uri="{FF2B5EF4-FFF2-40B4-BE49-F238E27FC236}">
                <a16:creationId xmlns:a16="http://schemas.microsoft.com/office/drawing/2014/main" id="{8C1EBEFE-9A88-76BF-173B-95AAD11F584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000071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0E3A61-3F96-B4CF-50D2-35C57C5F63E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A1B1D81-8011-1599-3F94-F20934F1621D}"/>
              </a:ext>
            </a:extLst>
          </p:cNvPr>
          <p:cNvSpPr>
            <a:spLocks noGrp="1"/>
          </p:cNvSpPr>
          <p:nvPr>
            <p:ph type="title"/>
          </p:nvPr>
        </p:nvSpPr>
        <p:spPr>
          <a:xfrm>
            <a:off x="378801" y="501128"/>
            <a:ext cx="10769043" cy="368902"/>
          </a:xfrm>
        </p:spPr>
        <p:txBody>
          <a:bodyPr/>
          <a:lstStyle/>
          <a:p>
            <a:r>
              <a:rPr lang="en-US" dirty="0"/>
              <a:t>Burden of disease - </a:t>
            </a:r>
            <a:r>
              <a:rPr lang="en-AU" dirty="0"/>
              <a:t>DALY ‘000; proportion % by sex and age group in 2024 - Male</a:t>
            </a:r>
            <a:endParaRPr lang="en-US" dirty="0"/>
          </a:p>
        </p:txBody>
      </p:sp>
      <p:sp>
        <p:nvSpPr>
          <p:cNvPr id="4" name="Slide Number Placeholder 3">
            <a:extLst>
              <a:ext uri="{FF2B5EF4-FFF2-40B4-BE49-F238E27FC236}">
                <a16:creationId xmlns:a16="http://schemas.microsoft.com/office/drawing/2014/main" id="{82566D68-E818-A631-4A84-B858A4D07CB1}"/>
              </a:ext>
            </a:extLst>
          </p:cNvPr>
          <p:cNvSpPr>
            <a:spLocks noGrp="1"/>
          </p:cNvSpPr>
          <p:nvPr>
            <p:ph type="sldNum" sz="quarter" idx="12"/>
          </p:nvPr>
        </p:nvSpPr>
        <p:spPr/>
        <p:txBody>
          <a:bodyPr/>
          <a:lstStyle/>
          <a:p>
            <a:fld id="{741AFF56-1126-4107-9C02-BC0EFBF16431}" type="slidenum">
              <a:rPr lang="en-GB" smtClean="0"/>
              <a:pPr/>
              <a:t>10</a:t>
            </a:fld>
            <a:endParaRPr lang="en-GB" dirty="0"/>
          </a:p>
        </p:txBody>
      </p:sp>
      <p:sp>
        <p:nvSpPr>
          <p:cNvPr id="2" name="Footer Placeholder 4">
            <a:extLst>
              <a:ext uri="{FF2B5EF4-FFF2-40B4-BE49-F238E27FC236}">
                <a16:creationId xmlns:a16="http://schemas.microsoft.com/office/drawing/2014/main" id="{4757CB28-7419-8967-540F-45F453608D21}"/>
              </a:ext>
            </a:extLst>
          </p:cNvPr>
          <p:cNvSpPr>
            <a:spLocks noGrp="1"/>
          </p:cNvSpPr>
          <p:nvPr>
            <p:ph type="ftr" sz="quarter" idx="3"/>
          </p:nvPr>
        </p:nvSpPr>
        <p:spPr>
          <a:xfrm>
            <a:off x="2332892" y="6470196"/>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pic>
        <p:nvPicPr>
          <p:cNvPr id="6" name="Picture 5">
            <a:extLst>
              <a:ext uri="{FF2B5EF4-FFF2-40B4-BE49-F238E27FC236}">
                <a16:creationId xmlns:a16="http://schemas.microsoft.com/office/drawing/2014/main" id="{95236F7C-EF55-DA22-8390-1A4DA35FC763}"/>
              </a:ext>
            </a:extLst>
          </p:cNvPr>
          <p:cNvPicPr>
            <a:picLocks noChangeAspect="1"/>
          </p:cNvPicPr>
          <p:nvPr/>
        </p:nvPicPr>
        <p:blipFill>
          <a:blip r:embed="rId3"/>
          <a:stretch>
            <a:fillRect/>
          </a:stretch>
        </p:blipFill>
        <p:spPr>
          <a:xfrm>
            <a:off x="1191554" y="1319047"/>
            <a:ext cx="9557725" cy="4949536"/>
          </a:xfrm>
          <a:prstGeom prst="rect">
            <a:avLst/>
          </a:prstGeom>
        </p:spPr>
      </p:pic>
      <p:sp>
        <p:nvSpPr>
          <p:cNvPr id="9" name="TextBox 8">
            <a:extLst>
              <a:ext uri="{FF2B5EF4-FFF2-40B4-BE49-F238E27FC236}">
                <a16:creationId xmlns:a16="http://schemas.microsoft.com/office/drawing/2014/main" id="{72C3A494-3661-F0ED-5D46-BE053E457C64}"/>
              </a:ext>
            </a:extLst>
          </p:cNvPr>
          <p:cNvSpPr txBox="1"/>
          <p:nvPr/>
        </p:nvSpPr>
        <p:spPr>
          <a:xfrm>
            <a:off x="5887393" y="6528269"/>
            <a:ext cx="6140484" cy="215444"/>
          </a:xfrm>
          <a:prstGeom prst="rect">
            <a:avLst/>
          </a:prstGeom>
          <a:noFill/>
        </p:spPr>
        <p:txBody>
          <a:bodyPr wrap="square" rtlCol="0">
            <a:spAutoFit/>
          </a:bodyPr>
          <a:lstStyle/>
          <a:p>
            <a:pPr marL="285750" lvl="1" indent="-285750"/>
            <a:r>
              <a:rPr lang="en-AU" sz="800" dirty="0"/>
              <a:t>Source: https://www.aihw.gov.au/reports/burden-of-disease/australian-burden-of-disease-study-2024/contents/key-findings#which-risk</a:t>
            </a:r>
          </a:p>
        </p:txBody>
      </p:sp>
    </p:spTree>
    <p:extLst>
      <p:ext uri="{BB962C8B-B14F-4D97-AF65-F5344CB8AC3E}">
        <p14:creationId xmlns:p14="http://schemas.microsoft.com/office/powerpoint/2010/main" val="4224983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51FA65-CEAC-0BF2-4FFC-77A9FCA9C975}"/>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9CBB324-BA8C-5BBE-D7E5-1485C4D72267}"/>
              </a:ext>
            </a:extLst>
          </p:cNvPr>
          <p:cNvSpPr>
            <a:spLocks noGrp="1"/>
          </p:cNvSpPr>
          <p:nvPr>
            <p:ph type="title"/>
          </p:nvPr>
        </p:nvSpPr>
        <p:spPr>
          <a:xfrm>
            <a:off x="428624" y="491985"/>
            <a:ext cx="10769043" cy="431590"/>
          </a:xfrm>
        </p:spPr>
        <p:txBody>
          <a:bodyPr/>
          <a:lstStyle/>
          <a:p>
            <a:r>
              <a:rPr lang="en-US" dirty="0"/>
              <a:t>ABS: </a:t>
            </a:r>
            <a:r>
              <a:rPr lang="en-GB" i="0" dirty="0">
                <a:solidFill>
                  <a:srgbClr val="000000"/>
                </a:solidFill>
                <a:effectLst/>
                <a:latin typeface="Open Sans" panose="020B0606030504020204" pitchFamily="34" charset="0"/>
              </a:rPr>
              <a:t>Gender indicators</a:t>
            </a:r>
            <a:br>
              <a:rPr lang="en-GB" b="1" i="0" dirty="0">
                <a:solidFill>
                  <a:srgbClr val="000000"/>
                </a:solidFill>
                <a:effectLst/>
                <a:latin typeface="Open Sans" panose="020B0606030504020204" pitchFamily="34" charset="0"/>
              </a:rPr>
            </a:br>
            <a:endParaRPr lang="en-US" dirty="0"/>
          </a:p>
        </p:txBody>
      </p:sp>
      <p:sp>
        <p:nvSpPr>
          <p:cNvPr id="4" name="Slide Number Placeholder 3">
            <a:extLst>
              <a:ext uri="{FF2B5EF4-FFF2-40B4-BE49-F238E27FC236}">
                <a16:creationId xmlns:a16="http://schemas.microsoft.com/office/drawing/2014/main" id="{2C02038D-D2FD-2BD4-7255-E99CE851775E}"/>
              </a:ext>
            </a:extLst>
          </p:cNvPr>
          <p:cNvSpPr>
            <a:spLocks noGrp="1"/>
          </p:cNvSpPr>
          <p:nvPr>
            <p:ph type="sldNum" sz="quarter" idx="12"/>
          </p:nvPr>
        </p:nvSpPr>
        <p:spPr/>
        <p:txBody>
          <a:bodyPr/>
          <a:lstStyle/>
          <a:p>
            <a:fld id="{741AFF56-1126-4107-9C02-BC0EFBF16431}" type="slidenum">
              <a:rPr lang="en-GB" smtClean="0"/>
              <a:pPr/>
              <a:t>11</a:t>
            </a:fld>
            <a:endParaRPr lang="en-GB" dirty="0"/>
          </a:p>
        </p:txBody>
      </p:sp>
      <p:sp>
        <p:nvSpPr>
          <p:cNvPr id="2" name="Footer Placeholder 4">
            <a:extLst>
              <a:ext uri="{FF2B5EF4-FFF2-40B4-BE49-F238E27FC236}">
                <a16:creationId xmlns:a16="http://schemas.microsoft.com/office/drawing/2014/main" id="{7992F5F3-E67C-CD54-340E-81BC68F922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pic>
        <p:nvPicPr>
          <p:cNvPr id="7" name="Picture 6">
            <a:extLst>
              <a:ext uri="{FF2B5EF4-FFF2-40B4-BE49-F238E27FC236}">
                <a16:creationId xmlns:a16="http://schemas.microsoft.com/office/drawing/2014/main" id="{74A1BB20-862A-145F-5DCF-8441C94DD36C}"/>
              </a:ext>
            </a:extLst>
          </p:cNvPr>
          <p:cNvPicPr>
            <a:picLocks noChangeAspect="1"/>
          </p:cNvPicPr>
          <p:nvPr/>
        </p:nvPicPr>
        <p:blipFill>
          <a:blip r:embed="rId2"/>
          <a:stretch>
            <a:fillRect/>
          </a:stretch>
        </p:blipFill>
        <p:spPr>
          <a:xfrm>
            <a:off x="2089196" y="1108552"/>
            <a:ext cx="6464533" cy="4482174"/>
          </a:xfrm>
          <a:prstGeom prst="rect">
            <a:avLst/>
          </a:prstGeom>
        </p:spPr>
      </p:pic>
      <p:sp>
        <p:nvSpPr>
          <p:cNvPr id="10" name="TextBox 9">
            <a:extLst>
              <a:ext uri="{FF2B5EF4-FFF2-40B4-BE49-F238E27FC236}">
                <a16:creationId xmlns:a16="http://schemas.microsoft.com/office/drawing/2014/main" id="{134F09C0-EEA7-132E-F357-E8212746C5ED}"/>
              </a:ext>
            </a:extLst>
          </p:cNvPr>
          <p:cNvSpPr txBox="1"/>
          <p:nvPr/>
        </p:nvSpPr>
        <p:spPr>
          <a:xfrm>
            <a:off x="961502" y="5888041"/>
            <a:ext cx="9829800" cy="215444"/>
          </a:xfrm>
          <a:prstGeom prst="rect">
            <a:avLst/>
          </a:prstGeom>
          <a:noFill/>
        </p:spPr>
        <p:txBody>
          <a:bodyPr wrap="square" rtlCol="0">
            <a:spAutoFit/>
          </a:bodyPr>
          <a:lstStyle/>
          <a:p>
            <a:r>
              <a:rPr lang="en-AU" sz="800" dirty="0">
                <a:latin typeface="Open Sans" panose="020B0606030504020204" pitchFamily="34" charset="0"/>
                <a:ea typeface="Open Sans" panose="020B0606030504020204" pitchFamily="34" charset="0"/>
                <a:cs typeface="Open Sans" panose="020B0606030504020204" pitchFamily="34" charset="0"/>
              </a:rPr>
              <a:t>Source: ABS: Gender indicators: https://www.abs.gov.au/statistics/people/people-and-communities/gender-indicators#key-indicators</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54909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8E0E3-62CF-CD3C-6492-80EF28DE1FDE}"/>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E037DD6E-3C65-5A1E-CB1C-394C103E72A1}"/>
              </a:ext>
            </a:extLst>
          </p:cNvPr>
          <p:cNvSpPr>
            <a:spLocks noGrp="1"/>
          </p:cNvSpPr>
          <p:nvPr>
            <p:ph type="title"/>
          </p:nvPr>
        </p:nvSpPr>
        <p:spPr>
          <a:xfrm>
            <a:off x="455001" y="538720"/>
            <a:ext cx="10769043" cy="431590"/>
          </a:xfrm>
        </p:spPr>
        <p:txBody>
          <a:bodyPr/>
          <a:lstStyle/>
          <a:p>
            <a:r>
              <a:rPr lang="en-AU" dirty="0"/>
              <a:t>Women’s interaction with life insurance</a:t>
            </a:r>
            <a:endParaRPr lang="en-US" dirty="0"/>
          </a:p>
        </p:txBody>
      </p:sp>
      <p:sp>
        <p:nvSpPr>
          <p:cNvPr id="4" name="Slide Number Placeholder 3">
            <a:extLst>
              <a:ext uri="{FF2B5EF4-FFF2-40B4-BE49-F238E27FC236}">
                <a16:creationId xmlns:a16="http://schemas.microsoft.com/office/drawing/2014/main" id="{392CD42B-4289-C54C-FF9D-F47E9F1B0692}"/>
              </a:ext>
            </a:extLst>
          </p:cNvPr>
          <p:cNvSpPr>
            <a:spLocks noGrp="1"/>
          </p:cNvSpPr>
          <p:nvPr>
            <p:ph type="sldNum" sz="quarter" idx="12"/>
          </p:nvPr>
        </p:nvSpPr>
        <p:spPr/>
        <p:txBody>
          <a:bodyPr/>
          <a:lstStyle/>
          <a:p>
            <a:fld id="{741AFF56-1126-4107-9C02-BC0EFBF16431}" type="slidenum">
              <a:rPr lang="en-GB" smtClean="0"/>
              <a:pPr/>
              <a:t>12</a:t>
            </a:fld>
            <a:endParaRPr lang="en-GB" dirty="0"/>
          </a:p>
        </p:txBody>
      </p:sp>
      <p:sp>
        <p:nvSpPr>
          <p:cNvPr id="2" name="Footer Placeholder 4">
            <a:extLst>
              <a:ext uri="{FF2B5EF4-FFF2-40B4-BE49-F238E27FC236}">
                <a16:creationId xmlns:a16="http://schemas.microsoft.com/office/drawing/2014/main" id="{3DC5600D-7B27-8E23-0DB0-81B67D661F1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5" name="TextBox 4">
            <a:extLst>
              <a:ext uri="{FF2B5EF4-FFF2-40B4-BE49-F238E27FC236}">
                <a16:creationId xmlns:a16="http://schemas.microsoft.com/office/drawing/2014/main" id="{A8C43C00-EB30-DDB9-5828-70B0985178F3}"/>
              </a:ext>
            </a:extLst>
          </p:cNvPr>
          <p:cNvSpPr txBox="1"/>
          <p:nvPr/>
        </p:nvSpPr>
        <p:spPr>
          <a:xfrm>
            <a:off x="550183" y="1267625"/>
            <a:ext cx="10673861" cy="4801314"/>
          </a:xfrm>
          <a:prstGeom prst="rect">
            <a:avLst/>
          </a:prstGeom>
          <a:noFill/>
        </p:spPr>
        <p:txBody>
          <a:bodyPr wrap="square" rtlCol="0">
            <a:spAutoFit/>
          </a:bodyPr>
          <a:lstStyle/>
          <a:p>
            <a:pPr marL="285750" indent="-285750">
              <a:buFont typeface="Arial" panose="020B0604020202020204" pitchFamily="34" charset="0"/>
              <a:buChar char="•"/>
            </a:pPr>
            <a:r>
              <a:rPr lang="en-GB" dirty="0"/>
              <a:t>Women’s working lives are made up of many phases – many women moving between full-time, part-time or casual work, or even transition into unpaid work and a return to work later in life.</a:t>
            </a:r>
          </a:p>
          <a:p>
            <a:endParaRPr lang="en-GB" dirty="0"/>
          </a:p>
          <a:p>
            <a:pPr marL="285750" indent="-285750">
              <a:buFont typeface="Arial" panose="020B0604020202020204" pitchFamily="34" charset="0"/>
              <a:buChar char="•"/>
            </a:pPr>
            <a:r>
              <a:rPr lang="en-GB" dirty="0"/>
              <a:t>In addition, women take on a large proportion of care responsibilities, e.g. young children, ageing parents.</a:t>
            </a:r>
          </a:p>
          <a:p>
            <a:pPr marL="742950" lvl="1"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results in women’s financial situations being less predictable which can influence their ability to secure and maintain insurance cover.</a:t>
            </a:r>
          </a:p>
          <a:p>
            <a:endParaRPr lang="en-GB" dirty="0"/>
          </a:p>
          <a:p>
            <a:pPr marL="285750" indent="-285750">
              <a:buFont typeface="Arial" panose="020B0604020202020204" pitchFamily="34" charset="0"/>
              <a:buChar char="•"/>
            </a:pPr>
            <a:r>
              <a:rPr lang="en-GB" dirty="0"/>
              <a:t>CALI’s research found</a:t>
            </a:r>
            <a:r>
              <a:rPr lang="en-GB" baseline="30000" dirty="0"/>
              <a:t>1</a:t>
            </a:r>
            <a:r>
              <a:rPr lang="en-GB" dirty="0"/>
              <a:t>:</a:t>
            </a:r>
          </a:p>
          <a:p>
            <a:pPr marL="742950" lvl="1" indent="-285750">
              <a:buFont typeface="Arial" panose="020B0604020202020204" pitchFamily="34" charset="0"/>
              <a:buChar char="•"/>
            </a:pPr>
            <a:r>
              <a:rPr lang="en-GB" dirty="0"/>
              <a:t>3 in 5 working women who don’t have life insurance say the reason is because it is too expensive or they can’t afford it</a:t>
            </a:r>
          </a:p>
          <a:p>
            <a:pPr marL="742950" lvl="1" indent="-285750">
              <a:buFont typeface="Arial" panose="020B0604020202020204" pitchFamily="34" charset="0"/>
              <a:buChar char="•"/>
            </a:pPr>
            <a:r>
              <a:rPr lang="en-GB" dirty="0"/>
              <a:t>2 in 5 women surveyed said “more accessible information to understand what they’re protected for” would improve the value of life insurance to them personally</a:t>
            </a:r>
          </a:p>
          <a:p>
            <a:pPr marL="742950" lvl="1" indent="-285750">
              <a:buFont typeface="Arial" panose="020B0604020202020204" pitchFamily="34" charset="0"/>
              <a:buChar char="•"/>
            </a:pPr>
            <a:r>
              <a:rPr lang="en-GB" dirty="0"/>
              <a:t>Majority of women (c.60%) obtained life insurance cover through their super fund. This is the same story for men.</a:t>
            </a:r>
          </a:p>
          <a:p>
            <a:pPr lvl="1"/>
            <a:endParaRPr lang="en-GB" dirty="0"/>
          </a:p>
          <a:p>
            <a:pPr marL="742950" lvl="1" indent="-285750">
              <a:buFont typeface="Arial" panose="020B0604020202020204" pitchFamily="34" charset="0"/>
              <a:buChar char="•"/>
            </a:pPr>
            <a:endParaRPr lang="en-GB" dirty="0"/>
          </a:p>
        </p:txBody>
      </p:sp>
      <p:sp>
        <p:nvSpPr>
          <p:cNvPr id="6" name="TextBox 5">
            <a:extLst>
              <a:ext uri="{FF2B5EF4-FFF2-40B4-BE49-F238E27FC236}">
                <a16:creationId xmlns:a16="http://schemas.microsoft.com/office/drawing/2014/main" id="{3E0882C4-EA5D-1940-3FFC-759B205CD7CC}"/>
              </a:ext>
            </a:extLst>
          </p:cNvPr>
          <p:cNvSpPr txBox="1"/>
          <p:nvPr/>
        </p:nvSpPr>
        <p:spPr>
          <a:xfrm>
            <a:off x="972213" y="5961217"/>
            <a:ext cx="9829800" cy="215444"/>
          </a:xfrm>
          <a:prstGeom prst="rect">
            <a:avLst/>
          </a:prstGeom>
          <a:noFill/>
        </p:spPr>
        <p:txBody>
          <a:bodyPr wrap="square" rtlCol="0">
            <a:spAutoFit/>
          </a:bodyPr>
          <a:lstStyle/>
          <a:p>
            <a:r>
              <a:rPr lang="en-AU" sz="800" dirty="0">
                <a:latin typeface="Open Sans" panose="020B0606030504020204" pitchFamily="34" charset="0"/>
                <a:ea typeface="Open Sans" panose="020B0606030504020204" pitchFamily="34" charset="0"/>
                <a:cs typeface="Open Sans" panose="020B0606030504020204" pitchFamily="34" charset="0"/>
              </a:rPr>
              <a:t>1 The Gender Gap in Life Insurance: Exploring women’s awareness, perceptions and uptake of life insurance, Council of Australian Life Insurers (CALI), March 2025</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86944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69DCF-B198-62CC-D79E-426ECC6903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441277-FDA6-41CA-F648-172780AF5E47}"/>
              </a:ext>
            </a:extLst>
          </p:cNvPr>
          <p:cNvSpPr>
            <a:spLocks noGrp="1"/>
          </p:cNvSpPr>
          <p:nvPr>
            <p:ph type="title"/>
          </p:nvPr>
        </p:nvSpPr>
        <p:spPr/>
        <p:txBody>
          <a:bodyPr/>
          <a:lstStyle/>
          <a:p>
            <a:r>
              <a:rPr lang="en-US" dirty="0"/>
              <a:t>Women as Risk</a:t>
            </a:r>
          </a:p>
        </p:txBody>
      </p:sp>
      <p:sp>
        <p:nvSpPr>
          <p:cNvPr id="3" name="Text Placeholder 2">
            <a:extLst>
              <a:ext uri="{FF2B5EF4-FFF2-40B4-BE49-F238E27FC236}">
                <a16:creationId xmlns:a16="http://schemas.microsoft.com/office/drawing/2014/main" id="{9622D9FF-0213-F631-B3FC-D9895EA0C5A8}"/>
              </a:ext>
            </a:extLst>
          </p:cNvPr>
          <p:cNvSpPr>
            <a:spLocks noGrp="1"/>
          </p:cNvSpPr>
          <p:nvPr>
            <p:ph type="body" sz="quarter" idx="10"/>
          </p:nvPr>
        </p:nvSpPr>
        <p:spPr/>
        <p:txBody>
          <a:bodyPr/>
          <a:lstStyle/>
          <a:p>
            <a:r>
              <a:rPr lang="en-US" dirty="0"/>
              <a:t>03</a:t>
            </a:r>
          </a:p>
        </p:txBody>
      </p:sp>
      <p:sp>
        <p:nvSpPr>
          <p:cNvPr id="4" name="Footer Placeholder 4">
            <a:extLst>
              <a:ext uri="{FF2B5EF4-FFF2-40B4-BE49-F238E27FC236}">
                <a16:creationId xmlns:a16="http://schemas.microsoft.com/office/drawing/2014/main" id="{F796E93D-6A8C-A430-D730-A60E93A1CBD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
        <p:nvSpPr>
          <p:cNvPr id="6" name="TextBox 5">
            <a:extLst>
              <a:ext uri="{FF2B5EF4-FFF2-40B4-BE49-F238E27FC236}">
                <a16:creationId xmlns:a16="http://schemas.microsoft.com/office/drawing/2014/main" id="{8E3CA787-D082-BACB-EC80-A57F64B46B2E}"/>
              </a:ext>
            </a:extLst>
          </p:cNvPr>
          <p:cNvSpPr txBox="1"/>
          <p:nvPr/>
        </p:nvSpPr>
        <p:spPr>
          <a:xfrm>
            <a:off x="499524" y="1832853"/>
            <a:ext cx="10546373" cy="923330"/>
          </a:xfrm>
          <a:prstGeom prst="rect">
            <a:avLst/>
          </a:prstGeom>
          <a:noFill/>
        </p:spPr>
        <p:txBody>
          <a:bodyPr wrap="square">
            <a:spAutoFit/>
          </a:bodyPr>
          <a:lstStyle/>
          <a:p>
            <a:r>
              <a:rPr lang="en-AU" dirty="0">
                <a:solidFill>
                  <a:schemeClr val="bg1"/>
                </a:solidFill>
                <a:latin typeface="+mj-lt"/>
                <a:ea typeface="+mj-ea"/>
                <a:cs typeface="+mj-cs"/>
              </a:rPr>
              <a:t>Risk solutions for women: Identifying new and improved valuable insurance solutions for women’s risks. This includes approaches to engagement, information and guidance as well as financial planning and advice, together with their needs and preferences as buyers of insurance.</a:t>
            </a:r>
          </a:p>
        </p:txBody>
      </p:sp>
    </p:spTree>
    <p:extLst>
      <p:ext uri="{BB962C8B-B14F-4D97-AF65-F5344CB8AC3E}">
        <p14:creationId xmlns:p14="http://schemas.microsoft.com/office/powerpoint/2010/main" val="1068464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21E193-699C-0446-A83B-D8CFE3943E1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6FA573E-9C34-9829-1AB5-4861CA117F41}"/>
              </a:ext>
            </a:extLst>
          </p:cNvPr>
          <p:cNvSpPr>
            <a:spLocks noGrp="1"/>
          </p:cNvSpPr>
          <p:nvPr>
            <p:ph type="title"/>
          </p:nvPr>
        </p:nvSpPr>
        <p:spPr>
          <a:xfrm>
            <a:off x="455001" y="538720"/>
            <a:ext cx="10769043" cy="431590"/>
          </a:xfrm>
        </p:spPr>
        <p:txBody>
          <a:bodyPr/>
          <a:lstStyle/>
          <a:p>
            <a:r>
              <a:rPr lang="en-AU" dirty="0"/>
              <a:t>Current landscape</a:t>
            </a:r>
            <a:endParaRPr lang="en-US" dirty="0"/>
          </a:p>
        </p:txBody>
      </p:sp>
      <p:sp>
        <p:nvSpPr>
          <p:cNvPr id="4" name="Slide Number Placeholder 3">
            <a:extLst>
              <a:ext uri="{FF2B5EF4-FFF2-40B4-BE49-F238E27FC236}">
                <a16:creationId xmlns:a16="http://schemas.microsoft.com/office/drawing/2014/main" id="{FED57B8B-20C2-3154-D735-79362D128D5E}"/>
              </a:ext>
            </a:extLst>
          </p:cNvPr>
          <p:cNvSpPr>
            <a:spLocks noGrp="1"/>
          </p:cNvSpPr>
          <p:nvPr>
            <p:ph type="sldNum" sz="quarter" idx="12"/>
          </p:nvPr>
        </p:nvSpPr>
        <p:spPr/>
        <p:txBody>
          <a:bodyPr/>
          <a:lstStyle/>
          <a:p>
            <a:fld id="{741AFF56-1126-4107-9C02-BC0EFBF16431}" type="slidenum">
              <a:rPr lang="en-GB" smtClean="0"/>
              <a:pPr/>
              <a:t>14</a:t>
            </a:fld>
            <a:endParaRPr lang="en-GB" dirty="0"/>
          </a:p>
        </p:txBody>
      </p:sp>
      <p:sp>
        <p:nvSpPr>
          <p:cNvPr id="2" name="Footer Placeholder 4">
            <a:extLst>
              <a:ext uri="{FF2B5EF4-FFF2-40B4-BE49-F238E27FC236}">
                <a16:creationId xmlns:a16="http://schemas.microsoft.com/office/drawing/2014/main" id="{5D19E612-B6C7-40CA-2CF1-B7D07FDA0EC4}"/>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5" name="TextBox 4">
            <a:extLst>
              <a:ext uri="{FF2B5EF4-FFF2-40B4-BE49-F238E27FC236}">
                <a16:creationId xmlns:a16="http://schemas.microsoft.com/office/drawing/2014/main" id="{9FD0D694-4FE1-07B7-0045-455BEBCD2422}"/>
              </a:ext>
            </a:extLst>
          </p:cNvPr>
          <p:cNvSpPr txBox="1"/>
          <p:nvPr/>
        </p:nvSpPr>
        <p:spPr>
          <a:xfrm>
            <a:off x="57265" y="888801"/>
            <a:ext cx="8096135" cy="5355312"/>
          </a:xfrm>
          <a:prstGeom prst="rect">
            <a:avLst/>
          </a:prstGeom>
          <a:noFill/>
        </p:spPr>
        <p:txBody>
          <a:bodyPr wrap="square" rtlCol="0">
            <a:spAutoFit/>
          </a:bodyPr>
          <a:lstStyle/>
          <a:p>
            <a:pPr marL="285750" indent="-285750">
              <a:buFont typeface="Arial" panose="020B0604020202020204" pitchFamily="34" charset="0"/>
              <a:buChar char="•"/>
            </a:pPr>
            <a:endParaRPr lang="en-AU" dirty="0"/>
          </a:p>
          <a:p>
            <a:pPr marL="742950" lvl="1" indent="-285750">
              <a:buFont typeface="Arial" panose="020B0604020202020204" pitchFamily="34" charset="0"/>
              <a:buChar char="•"/>
            </a:pPr>
            <a:r>
              <a:rPr lang="en-GB" dirty="0"/>
              <a:t>Most insurers already offer products with features that may benefit women: </a:t>
            </a:r>
          </a:p>
          <a:p>
            <a:pPr marL="1200150" lvl="2" indent="-285750">
              <a:buFont typeface="Courier New" panose="02070309020205020404" pitchFamily="49" charset="0"/>
              <a:buChar char="o"/>
            </a:pPr>
            <a:r>
              <a:rPr lang="en-GB" dirty="0"/>
              <a:t>income protection that considers pre-maternity leave earnings</a:t>
            </a:r>
          </a:p>
          <a:p>
            <a:pPr marL="1200150" lvl="2" indent="-285750">
              <a:buFont typeface="Courier New" panose="02070309020205020404" pitchFamily="49" charset="0"/>
              <a:buChar char="o"/>
            </a:pPr>
            <a:r>
              <a:rPr lang="en-GB" dirty="0"/>
              <a:t>premium waivers during parental leave</a:t>
            </a:r>
          </a:p>
          <a:p>
            <a:pPr marL="1200150" lvl="2" indent="-285750">
              <a:buFont typeface="Courier New" panose="02070309020205020404" pitchFamily="49" charset="0"/>
              <a:buChar char="o"/>
            </a:pPr>
            <a:r>
              <a:rPr lang="en-GB" dirty="0"/>
              <a:t>TPD cover based on domestic duties.</a:t>
            </a:r>
          </a:p>
          <a:p>
            <a:pPr lvl="1"/>
            <a:endParaRPr lang="en-GB" dirty="0"/>
          </a:p>
          <a:p>
            <a:pPr marL="742950" lvl="1" indent="-285750">
              <a:buFont typeface="Arial" panose="020B0604020202020204" pitchFamily="34" charset="0"/>
              <a:buChar char="•"/>
            </a:pPr>
            <a:r>
              <a:rPr lang="en-GB" dirty="0"/>
              <a:t>Some insurers have recently started to offer insurance products or services tailored to women’s health and well-being including coverage for menopause, endometriosis, and pregnancy complications.</a:t>
            </a:r>
          </a:p>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r>
              <a:rPr lang="en-GB" dirty="0"/>
              <a:t>Opportunity for product innovation across the industry. </a:t>
            </a:r>
          </a:p>
          <a:p>
            <a:pPr lvl="1"/>
            <a:endParaRPr lang="en-GB" dirty="0"/>
          </a:p>
          <a:p>
            <a:pPr marL="742950" lvl="1" indent="-285750">
              <a:buFont typeface="Arial" panose="020B0604020202020204" pitchFamily="34" charset="0"/>
              <a:buChar char="•"/>
            </a:pPr>
            <a:r>
              <a:rPr lang="en-GB" dirty="0"/>
              <a:t>Challenges include:</a:t>
            </a:r>
          </a:p>
          <a:p>
            <a:pPr marL="1200150" lvl="2" indent="-285750">
              <a:buFont typeface="Courier New" panose="02070309020205020404" pitchFamily="49" charset="0"/>
              <a:buChar char="o"/>
            </a:pPr>
            <a:r>
              <a:rPr lang="en-GB" dirty="0"/>
              <a:t>Availability of data</a:t>
            </a:r>
          </a:p>
          <a:p>
            <a:pPr marL="1200150" lvl="2" indent="-285750">
              <a:buFont typeface="Courier New" panose="02070309020205020404" pitchFamily="49" charset="0"/>
              <a:buChar char="o"/>
            </a:pPr>
            <a:r>
              <a:rPr lang="en-GB" dirty="0"/>
              <a:t>Sustainable product design</a:t>
            </a:r>
          </a:p>
          <a:p>
            <a:pPr marL="1200150" lvl="2" indent="-285750">
              <a:buFont typeface="Courier New" panose="02070309020205020404" pitchFamily="49" charset="0"/>
              <a:buChar char="o"/>
            </a:pPr>
            <a:r>
              <a:rPr lang="en-GB" dirty="0"/>
              <a:t>Distribution</a:t>
            </a:r>
          </a:p>
          <a:p>
            <a:pPr marL="1200150" lvl="2" indent="-285750">
              <a:buFont typeface="Courier New" panose="02070309020205020404" pitchFamily="49" charset="0"/>
              <a:buChar char="o"/>
            </a:pPr>
            <a:r>
              <a:rPr lang="en-GB" dirty="0"/>
              <a:t>Retail vs Super </a:t>
            </a:r>
          </a:p>
          <a:p>
            <a:pPr marL="1200150" lvl="2" indent="-285750">
              <a:buFont typeface="Courier New" panose="02070309020205020404" pitchFamily="49" charset="0"/>
              <a:buChar char="o"/>
            </a:pPr>
            <a:r>
              <a:rPr lang="en-GB" dirty="0"/>
              <a:t>Non-financial benefits</a:t>
            </a:r>
          </a:p>
          <a:p>
            <a:pPr marL="742950" lvl="1" indent="-285750">
              <a:buFont typeface="Arial" panose="020B0604020202020204" pitchFamily="34" charset="0"/>
              <a:buChar char="•"/>
            </a:pPr>
            <a:endParaRPr lang="en-GB" dirty="0"/>
          </a:p>
        </p:txBody>
      </p:sp>
      <p:pic>
        <p:nvPicPr>
          <p:cNvPr id="3" name="Picture 2">
            <a:extLst>
              <a:ext uri="{FF2B5EF4-FFF2-40B4-BE49-F238E27FC236}">
                <a16:creationId xmlns:a16="http://schemas.microsoft.com/office/drawing/2014/main" id="{3E306445-5F09-45CE-F9F7-BAD6BBBB689C}"/>
              </a:ext>
            </a:extLst>
          </p:cNvPr>
          <p:cNvPicPr>
            <a:picLocks noChangeAspect="1"/>
          </p:cNvPicPr>
          <p:nvPr/>
        </p:nvPicPr>
        <p:blipFill>
          <a:blip r:embed="rId2"/>
          <a:stretch>
            <a:fillRect/>
          </a:stretch>
        </p:blipFill>
        <p:spPr>
          <a:xfrm>
            <a:off x="8267177" y="1685305"/>
            <a:ext cx="3200400" cy="4000500"/>
          </a:xfrm>
          <a:prstGeom prst="rect">
            <a:avLst/>
          </a:prstGeom>
        </p:spPr>
      </p:pic>
      <p:sp>
        <p:nvSpPr>
          <p:cNvPr id="12" name="Right Brace 11">
            <a:extLst>
              <a:ext uri="{FF2B5EF4-FFF2-40B4-BE49-F238E27FC236}">
                <a16:creationId xmlns:a16="http://schemas.microsoft.com/office/drawing/2014/main" id="{379A7A9F-D4C1-F27C-4740-235ECAACFF01}"/>
              </a:ext>
            </a:extLst>
          </p:cNvPr>
          <p:cNvSpPr/>
          <p:nvPr/>
        </p:nvSpPr>
        <p:spPr>
          <a:xfrm>
            <a:off x="4187836" y="4461164"/>
            <a:ext cx="432000" cy="14237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Oval 12">
            <a:extLst>
              <a:ext uri="{FF2B5EF4-FFF2-40B4-BE49-F238E27FC236}">
                <a16:creationId xmlns:a16="http://schemas.microsoft.com/office/drawing/2014/main" id="{5EC29160-6B65-2271-3866-14E6B416B97C}"/>
              </a:ext>
            </a:extLst>
          </p:cNvPr>
          <p:cNvSpPr/>
          <p:nvPr/>
        </p:nvSpPr>
        <p:spPr>
          <a:xfrm>
            <a:off x="4733613" y="4549074"/>
            <a:ext cx="2493818" cy="11822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dirty="0"/>
              <a:t>To be covered in the audience discussion</a:t>
            </a:r>
            <a:endParaRPr lang="en-GB" dirty="0"/>
          </a:p>
        </p:txBody>
      </p:sp>
    </p:spTree>
    <p:extLst>
      <p:ext uri="{BB962C8B-B14F-4D97-AF65-F5344CB8AC3E}">
        <p14:creationId xmlns:p14="http://schemas.microsoft.com/office/powerpoint/2010/main" val="3140130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2214C-99B2-3A63-7058-6804E65C9D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EBB712-32CB-D324-EA44-5C3C7D72AE90}"/>
              </a:ext>
            </a:extLst>
          </p:cNvPr>
          <p:cNvSpPr>
            <a:spLocks noGrp="1"/>
          </p:cNvSpPr>
          <p:nvPr>
            <p:ph type="title"/>
          </p:nvPr>
        </p:nvSpPr>
        <p:spPr/>
        <p:txBody>
          <a:bodyPr/>
          <a:lstStyle/>
          <a:p>
            <a:r>
              <a:rPr lang="en-US" dirty="0"/>
              <a:t>Women in Risk</a:t>
            </a:r>
          </a:p>
        </p:txBody>
      </p:sp>
      <p:sp>
        <p:nvSpPr>
          <p:cNvPr id="3" name="Text Placeholder 2">
            <a:extLst>
              <a:ext uri="{FF2B5EF4-FFF2-40B4-BE49-F238E27FC236}">
                <a16:creationId xmlns:a16="http://schemas.microsoft.com/office/drawing/2014/main" id="{0E9B0AD0-CD03-91D6-67DB-C3B36E31B27B}"/>
              </a:ext>
            </a:extLst>
          </p:cNvPr>
          <p:cNvSpPr>
            <a:spLocks noGrp="1"/>
          </p:cNvSpPr>
          <p:nvPr>
            <p:ph type="body" sz="quarter" idx="10"/>
          </p:nvPr>
        </p:nvSpPr>
        <p:spPr/>
        <p:txBody>
          <a:bodyPr/>
          <a:lstStyle/>
          <a:p>
            <a:r>
              <a:rPr lang="en-US" dirty="0"/>
              <a:t>04</a:t>
            </a:r>
          </a:p>
        </p:txBody>
      </p:sp>
      <p:sp>
        <p:nvSpPr>
          <p:cNvPr id="4" name="Footer Placeholder 4">
            <a:extLst>
              <a:ext uri="{FF2B5EF4-FFF2-40B4-BE49-F238E27FC236}">
                <a16:creationId xmlns:a16="http://schemas.microsoft.com/office/drawing/2014/main" id="{6989D833-062F-F732-4958-2D1BE467452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
        <p:nvSpPr>
          <p:cNvPr id="5" name="TextBox 4">
            <a:extLst>
              <a:ext uri="{FF2B5EF4-FFF2-40B4-BE49-F238E27FC236}">
                <a16:creationId xmlns:a16="http://schemas.microsoft.com/office/drawing/2014/main" id="{5F769CB9-A8DB-D61C-C3AF-73D3B9DF1622}"/>
              </a:ext>
            </a:extLst>
          </p:cNvPr>
          <p:cNvSpPr txBox="1"/>
          <p:nvPr/>
        </p:nvSpPr>
        <p:spPr>
          <a:xfrm>
            <a:off x="473989" y="1813467"/>
            <a:ext cx="10648281" cy="646331"/>
          </a:xfrm>
          <a:prstGeom prst="rect">
            <a:avLst/>
          </a:prstGeom>
          <a:noFill/>
        </p:spPr>
        <p:txBody>
          <a:bodyPr wrap="square" rtlCol="0">
            <a:spAutoFit/>
          </a:bodyPr>
          <a:lstStyle/>
          <a:p>
            <a:r>
              <a:rPr lang="en-AU" dirty="0">
                <a:solidFill>
                  <a:schemeClr val="bg1"/>
                </a:solidFill>
              </a:rPr>
              <a:t>Careers in risk for women: Improving the profile of women in the life insurance industry, in particular increasing the number of women at senior levels and making the industry more attractive to new female talent.</a:t>
            </a:r>
            <a:endParaRPr lang="en-GB" dirty="0">
              <a:solidFill>
                <a:schemeClr val="bg1"/>
              </a:solidFill>
            </a:endParaRPr>
          </a:p>
        </p:txBody>
      </p:sp>
    </p:spTree>
    <p:extLst>
      <p:ext uri="{BB962C8B-B14F-4D97-AF65-F5344CB8AC3E}">
        <p14:creationId xmlns:p14="http://schemas.microsoft.com/office/powerpoint/2010/main" val="2766850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0A5DE-78F8-CB74-8B95-0968B82C93FB}"/>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6EF9C56-68C1-52B5-4669-B08679158309}"/>
              </a:ext>
            </a:extLst>
          </p:cNvPr>
          <p:cNvSpPr>
            <a:spLocks noGrp="1"/>
          </p:cNvSpPr>
          <p:nvPr>
            <p:ph type="title"/>
          </p:nvPr>
        </p:nvSpPr>
        <p:spPr>
          <a:xfrm>
            <a:off x="387594" y="501128"/>
            <a:ext cx="10769043" cy="430858"/>
          </a:xfrm>
        </p:spPr>
        <p:txBody>
          <a:bodyPr/>
          <a:lstStyle/>
          <a:p>
            <a:r>
              <a:rPr lang="en-US" dirty="0"/>
              <a:t>Women in life insurance industry</a:t>
            </a:r>
          </a:p>
        </p:txBody>
      </p:sp>
      <p:sp>
        <p:nvSpPr>
          <p:cNvPr id="4" name="Slide Number Placeholder 3">
            <a:extLst>
              <a:ext uri="{FF2B5EF4-FFF2-40B4-BE49-F238E27FC236}">
                <a16:creationId xmlns:a16="http://schemas.microsoft.com/office/drawing/2014/main" id="{E270C771-C6C7-CE3F-3133-CDFD16DC971E}"/>
              </a:ext>
            </a:extLst>
          </p:cNvPr>
          <p:cNvSpPr>
            <a:spLocks noGrp="1"/>
          </p:cNvSpPr>
          <p:nvPr>
            <p:ph type="sldNum" sz="quarter" idx="12"/>
          </p:nvPr>
        </p:nvSpPr>
        <p:spPr/>
        <p:txBody>
          <a:bodyPr/>
          <a:lstStyle/>
          <a:p>
            <a:fld id="{741AFF56-1126-4107-9C02-BC0EFBF16431}" type="slidenum">
              <a:rPr lang="en-GB" smtClean="0"/>
              <a:pPr/>
              <a:t>16</a:t>
            </a:fld>
            <a:endParaRPr lang="en-GB" dirty="0"/>
          </a:p>
        </p:txBody>
      </p:sp>
      <p:sp>
        <p:nvSpPr>
          <p:cNvPr id="2" name="Footer Placeholder 4">
            <a:extLst>
              <a:ext uri="{FF2B5EF4-FFF2-40B4-BE49-F238E27FC236}">
                <a16:creationId xmlns:a16="http://schemas.microsoft.com/office/drawing/2014/main" id="{641CAEE5-70BE-289A-9CAC-FE2E07239F94}"/>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5" name="Content Placeholder 4">
            <a:extLst>
              <a:ext uri="{FF2B5EF4-FFF2-40B4-BE49-F238E27FC236}">
                <a16:creationId xmlns:a16="http://schemas.microsoft.com/office/drawing/2014/main" id="{1CD1CCEE-C17E-2534-D8C1-DD99B19A36C1}"/>
              </a:ext>
            </a:extLst>
          </p:cNvPr>
          <p:cNvSpPr>
            <a:spLocks noGrp="1"/>
          </p:cNvSpPr>
          <p:nvPr>
            <p:ph idx="1"/>
          </p:nvPr>
        </p:nvSpPr>
        <p:spPr>
          <a:xfrm>
            <a:off x="479394" y="1506464"/>
            <a:ext cx="5234718" cy="3054465"/>
          </a:xfrm>
          <a:solidFill>
            <a:schemeClr val="accent1"/>
          </a:solidFill>
        </p:spPr>
        <p:txBody>
          <a:bodyPr/>
          <a:lstStyle/>
          <a:p>
            <a:r>
              <a:rPr lang="en-AU" b="1" dirty="0">
                <a:solidFill>
                  <a:schemeClr val="bg1"/>
                </a:solidFill>
              </a:rPr>
              <a:t>   </a:t>
            </a:r>
            <a:r>
              <a:rPr lang="en-AU" sz="1800" b="1" dirty="0">
                <a:solidFill>
                  <a:schemeClr val="bg1"/>
                </a:solidFill>
              </a:rPr>
              <a:t>Actuaries – product development &amp; pricing</a:t>
            </a:r>
          </a:p>
          <a:p>
            <a:pPr marL="534988" indent="-266700">
              <a:buFont typeface="Arial" panose="020B0604020202020204" pitchFamily="34" charset="0"/>
              <a:buChar char="•"/>
            </a:pPr>
            <a:r>
              <a:rPr lang="en-AU" sz="1800" dirty="0">
                <a:solidFill>
                  <a:schemeClr val="bg1"/>
                </a:solidFill>
              </a:rPr>
              <a:t>In 2024, 34% of the members of the Actuaries Institute were female</a:t>
            </a:r>
            <a:r>
              <a:rPr lang="en-AU" sz="1800" baseline="30000" dirty="0">
                <a:solidFill>
                  <a:schemeClr val="bg1"/>
                </a:solidFill>
              </a:rPr>
              <a:t>1</a:t>
            </a:r>
            <a:r>
              <a:rPr lang="en-AU" sz="1800" dirty="0">
                <a:solidFill>
                  <a:schemeClr val="bg1"/>
                </a:solidFill>
              </a:rPr>
              <a:t>:</a:t>
            </a:r>
          </a:p>
          <a:p>
            <a:pPr marL="820737" lvl="2" indent="-285750">
              <a:buFont typeface="Courier New" panose="02070309020205020404" pitchFamily="49" charset="0"/>
              <a:buChar char="o"/>
            </a:pPr>
            <a:r>
              <a:rPr lang="en-AU" sz="1800" dirty="0">
                <a:solidFill>
                  <a:schemeClr val="bg1"/>
                </a:solidFill>
              </a:rPr>
              <a:t>Fellows: 29%</a:t>
            </a:r>
          </a:p>
          <a:p>
            <a:pPr marL="820737" lvl="2" indent="-285750">
              <a:buFont typeface="Courier New" panose="02070309020205020404" pitchFamily="49" charset="0"/>
              <a:buChar char="o"/>
            </a:pPr>
            <a:r>
              <a:rPr lang="en-AU" sz="1800" dirty="0">
                <a:solidFill>
                  <a:schemeClr val="bg1"/>
                </a:solidFill>
              </a:rPr>
              <a:t>Associates: 40%</a:t>
            </a:r>
          </a:p>
          <a:p>
            <a:pPr marL="820737" lvl="2" indent="-285750">
              <a:buFont typeface="Courier New" panose="02070309020205020404" pitchFamily="49" charset="0"/>
              <a:buChar char="o"/>
            </a:pPr>
            <a:r>
              <a:rPr lang="en-AU" sz="1800" dirty="0">
                <a:solidFill>
                  <a:schemeClr val="bg1"/>
                </a:solidFill>
              </a:rPr>
              <a:t>Students: 38%</a:t>
            </a:r>
          </a:p>
          <a:p>
            <a:pPr marL="534988" indent="-266700">
              <a:buFont typeface="Arial" panose="020B0604020202020204" pitchFamily="34" charset="0"/>
              <a:buChar char="•"/>
            </a:pPr>
            <a:r>
              <a:rPr lang="en-AU" sz="1800" dirty="0">
                <a:solidFill>
                  <a:schemeClr val="bg1"/>
                </a:solidFill>
              </a:rPr>
              <a:t>Similar to levels to 2015.</a:t>
            </a:r>
            <a:r>
              <a:rPr lang="en-AU" sz="1800" baseline="30000" dirty="0">
                <a:solidFill>
                  <a:schemeClr val="bg1"/>
                </a:solidFill>
              </a:rPr>
              <a:t>2</a:t>
            </a:r>
          </a:p>
          <a:p>
            <a:endParaRPr lang="en-AU" dirty="0">
              <a:solidFill>
                <a:schemeClr val="bg1"/>
              </a:solidFill>
            </a:endParaRPr>
          </a:p>
        </p:txBody>
      </p:sp>
      <p:sp>
        <p:nvSpPr>
          <p:cNvPr id="10" name="Content Placeholder 4">
            <a:extLst>
              <a:ext uri="{FF2B5EF4-FFF2-40B4-BE49-F238E27FC236}">
                <a16:creationId xmlns:a16="http://schemas.microsoft.com/office/drawing/2014/main" id="{159C36DA-C5F0-B3BD-D15D-0EC2745AFA03}"/>
              </a:ext>
            </a:extLst>
          </p:cNvPr>
          <p:cNvSpPr txBox="1">
            <a:spLocks/>
          </p:cNvSpPr>
          <p:nvPr/>
        </p:nvSpPr>
        <p:spPr>
          <a:xfrm>
            <a:off x="5714112" y="1506470"/>
            <a:ext cx="5234718" cy="3054465"/>
          </a:xfrm>
          <a:prstGeom prst="rect">
            <a:avLst/>
          </a:prstGeom>
          <a:solidFill>
            <a:schemeClr val="accent4"/>
          </a:solidFill>
          <a:ln>
            <a:noFill/>
          </a:ln>
        </p:spPr>
        <p:txBody>
          <a:bodyPr vert="horz" lIns="0" tIns="0" rIns="0" bIns="0" rtlCol="0" anchor="t" anchorCtr="0">
            <a:noAutofit/>
          </a:bodyPr>
          <a:lst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b="1" dirty="0">
                <a:solidFill>
                  <a:schemeClr val="bg1"/>
                </a:solidFill>
              </a:rPr>
              <a:t>   </a:t>
            </a:r>
            <a:r>
              <a:rPr lang="en-AU" sz="1800" b="1" dirty="0">
                <a:solidFill>
                  <a:schemeClr val="bg1"/>
                </a:solidFill>
              </a:rPr>
              <a:t>Financial planners and advisers</a:t>
            </a:r>
          </a:p>
          <a:p>
            <a:pPr marL="442913" indent="-266700">
              <a:buFont typeface="Arial" panose="020B0604020202020204" pitchFamily="34" charset="0"/>
              <a:buChar char="•"/>
              <a:tabLst>
                <a:tab pos="4664075" algn="l"/>
              </a:tabLst>
            </a:pPr>
            <a:r>
              <a:rPr lang="en-AU" sz="1800" dirty="0">
                <a:solidFill>
                  <a:schemeClr val="bg1"/>
                </a:solidFill>
              </a:rPr>
              <a:t>22 per cent of all financial advisers on the ASIC Financial Advisers Register are female (Oct 2024).</a:t>
            </a:r>
            <a:r>
              <a:rPr lang="en-AU" sz="1800" baseline="30000" dirty="0">
                <a:solidFill>
                  <a:schemeClr val="bg1"/>
                </a:solidFill>
              </a:rPr>
              <a:t>3</a:t>
            </a:r>
          </a:p>
          <a:p>
            <a:pPr marL="442913" indent="-266700">
              <a:buFont typeface="Arial" panose="020B0604020202020204" pitchFamily="34" charset="0"/>
              <a:buChar char="•"/>
            </a:pPr>
            <a:r>
              <a:rPr lang="en-AU" sz="1800" dirty="0">
                <a:solidFill>
                  <a:schemeClr val="bg1"/>
                </a:solidFill>
              </a:rPr>
              <a:t>CALI interviewed 50 financial planners and advisers (20 women and 30 men) to reflect on product gaps in life insurance. Those relating to women were raised by 4 of the female advisers – potential for increasing awareness of women’s experience within the industry.</a:t>
            </a:r>
            <a:r>
              <a:rPr lang="en-AU" sz="1800" baseline="30000" dirty="0">
                <a:solidFill>
                  <a:schemeClr val="bg1"/>
                </a:solidFill>
              </a:rPr>
              <a:t>4 </a:t>
            </a: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r>
              <a:rPr lang="en-AU" dirty="0">
                <a:solidFill>
                  <a:schemeClr val="bg1"/>
                </a:solidFill>
              </a:rPr>
              <a:t> </a:t>
            </a: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a:p>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a:p>
            <a:pPr marL="285750" indent="-285750">
              <a:buFont typeface="Arial" panose="020B0604020202020204" pitchFamily="34" charset="0"/>
              <a:buChar char="•"/>
            </a:pPr>
            <a:endParaRPr lang="en-AU" dirty="0">
              <a:solidFill>
                <a:schemeClr val="bg1"/>
              </a:solidFill>
            </a:endParaRPr>
          </a:p>
        </p:txBody>
      </p:sp>
      <p:sp>
        <p:nvSpPr>
          <p:cNvPr id="12" name="TextBox 11">
            <a:extLst>
              <a:ext uri="{FF2B5EF4-FFF2-40B4-BE49-F238E27FC236}">
                <a16:creationId xmlns:a16="http://schemas.microsoft.com/office/drawing/2014/main" id="{8417757B-CBA9-B546-94AE-4A3DA937E878}"/>
              </a:ext>
            </a:extLst>
          </p:cNvPr>
          <p:cNvSpPr txBox="1"/>
          <p:nvPr/>
        </p:nvSpPr>
        <p:spPr>
          <a:xfrm>
            <a:off x="951540" y="5646925"/>
            <a:ext cx="9641149" cy="584775"/>
          </a:xfrm>
          <a:prstGeom prst="rect">
            <a:avLst/>
          </a:prstGeom>
          <a:noFill/>
        </p:spPr>
        <p:txBody>
          <a:bodyPr wrap="square" rtlCol="0">
            <a:spAutoFit/>
          </a:bodyPr>
          <a:lstStyle/>
          <a:p>
            <a:r>
              <a:rPr lang="fr-FR" sz="800" dirty="0"/>
              <a:t>1 </a:t>
            </a:r>
            <a:r>
              <a:rPr lang="en-AU" sz="800" dirty="0"/>
              <a:t>2024 Actuaries Institute Annual Report: </a:t>
            </a:r>
            <a:r>
              <a:rPr lang="en-AU" sz="800" dirty="0">
                <a:hlinkClick r:id="rId3"/>
              </a:rPr>
              <a:t>https://content.actuaries.asn.au/resources/resource-ce6yyqn64sx3-2093352434-60107</a:t>
            </a:r>
            <a:r>
              <a:rPr lang="en-AU" sz="800" dirty="0"/>
              <a:t> </a:t>
            </a:r>
            <a:endParaRPr lang="fr-FR" sz="800" dirty="0"/>
          </a:p>
          <a:p>
            <a:r>
              <a:rPr lang="fr-FR" sz="800" dirty="0"/>
              <a:t>2 </a:t>
            </a:r>
            <a:r>
              <a:rPr lang="en-AU" sz="800" dirty="0"/>
              <a:t>2015 Actuaries Institute Annual Report: </a:t>
            </a:r>
            <a:r>
              <a:rPr lang="en-AU" sz="800" dirty="0">
                <a:hlinkClick r:id="rId4"/>
              </a:rPr>
              <a:t>https://content.actuaries.asn.au/resources/resource-ce6yyqn64sx3-2093352434-31366</a:t>
            </a:r>
            <a:r>
              <a:rPr lang="en-AU" sz="800" dirty="0"/>
              <a:t> </a:t>
            </a:r>
            <a:endParaRPr lang="fr-FR" sz="800" dirty="0"/>
          </a:p>
          <a:p>
            <a:r>
              <a:rPr lang="fr-FR" sz="800" dirty="0"/>
              <a:t>3 Female Financial adviser numbers hit stagnation, Money Management, </a:t>
            </a:r>
            <a:r>
              <a:rPr lang="fr-FR" sz="800" dirty="0">
                <a:hlinkClick r:id="rId5"/>
              </a:rPr>
              <a:t>https://www.moneymanagement.com.au/news/financial-planning/female-financial-adviser-numbers-hit-stagnation</a:t>
            </a:r>
            <a:endParaRPr lang="fr-FR" sz="800" dirty="0"/>
          </a:p>
          <a:p>
            <a:r>
              <a:rPr lang="fr-FR" sz="800" dirty="0"/>
              <a:t>4 </a:t>
            </a:r>
            <a:r>
              <a:rPr lang="en-AU" sz="800" dirty="0"/>
              <a:t>The Gender Gap in Life Insurance: Exploring women’s awareness, perceptions and uptake of life insurance, Council of Australian Life Insurers (CALI), March 2025</a:t>
            </a:r>
            <a:endParaRPr lang="fr-FR" sz="800" dirty="0"/>
          </a:p>
        </p:txBody>
      </p:sp>
      <p:sp>
        <p:nvSpPr>
          <p:cNvPr id="13" name="TextBox 12">
            <a:extLst>
              <a:ext uri="{FF2B5EF4-FFF2-40B4-BE49-F238E27FC236}">
                <a16:creationId xmlns:a16="http://schemas.microsoft.com/office/drawing/2014/main" id="{37F21EB9-69C9-7102-1B5A-1A300B3A94EB}"/>
              </a:ext>
            </a:extLst>
          </p:cNvPr>
          <p:cNvSpPr txBox="1"/>
          <p:nvPr/>
        </p:nvSpPr>
        <p:spPr>
          <a:xfrm>
            <a:off x="479394" y="4810309"/>
            <a:ext cx="1046943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dirty="0"/>
              <a:t>Other professions: Underwriting, Claims, Product Managers, BDMs – representation? Generally, feels like there is good female representation in the industry in these professions. </a:t>
            </a:r>
            <a:endParaRPr lang="en-GB" dirty="0"/>
          </a:p>
        </p:txBody>
      </p:sp>
    </p:spTree>
    <p:extLst>
      <p:ext uri="{BB962C8B-B14F-4D97-AF65-F5344CB8AC3E}">
        <p14:creationId xmlns:p14="http://schemas.microsoft.com/office/powerpoint/2010/main" val="302338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365B0-08F1-0142-36FC-7AD25B655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EF373-0899-56E7-DDF6-7A7B8F421350}"/>
              </a:ext>
            </a:extLst>
          </p:cNvPr>
          <p:cNvSpPr>
            <a:spLocks noGrp="1"/>
          </p:cNvSpPr>
          <p:nvPr>
            <p:ph type="title"/>
          </p:nvPr>
        </p:nvSpPr>
        <p:spPr/>
        <p:txBody>
          <a:bodyPr/>
          <a:lstStyle/>
          <a:p>
            <a:r>
              <a:rPr lang="en-US" dirty="0"/>
              <a:t>Audience Discussion</a:t>
            </a:r>
          </a:p>
        </p:txBody>
      </p:sp>
      <p:sp>
        <p:nvSpPr>
          <p:cNvPr id="3" name="Text Placeholder 2">
            <a:extLst>
              <a:ext uri="{FF2B5EF4-FFF2-40B4-BE49-F238E27FC236}">
                <a16:creationId xmlns:a16="http://schemas.microsoft.com/office/drawing/2014/main" id="{C4ED7B35-F4B0-2960-491D-EECFBB3B29BB}"/>
              </a:ext>
            </a:extLst>
          </p:cNvPr>
          <p:cNvSpPr>
            <a:spLocks noGrp="1"/>
          </p:cNvSpPr>
          <p:nvPr>
            <p:ph type="body" sz="quarter" idx="10"/>
          </p:nvPr>
        </p:nvSpPr>
        <p:spPr/>
        <p:txBody>
          <a:bodyPr/>
          <a:lstStyle/>
          <a:p>
            <a:r>
              <a:rPr lang="en-US" dirty="0"/>
              <a:t>05</a:t>
            </a:r>
          </a:p>
        </p:txBody>
      </p:sp>
      <p:sp>
        <p:nvSpPr>
          <p:cNvPr id="4" name="Footer Placeholder 4">
            <a:extLst>
              <a:ext uri="{FF2B5EF4-FFF2-40B4-BE49-F238E27FC236}">
                <a16:creationId xmlns:a16="http://schemas.microsoft.com/office/drawing/2014/main" id="{1E03D719-95FC-DE32-0FB7-E6BA0322B6E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3941825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741F6-C8A0-DCD2-A479-11F4D942D675}"/>
              </a:ext>
            </a:extLst>
          </p:cNvPr>
          <p:cNvSpPr>
            <a:spLocks noGrp="1"/>
          </p:cNvSpPr>
          <p:nvPr>
            <p:ph type="title"/>
          </p:nvPr>
        </p:nvSpPr>
        <p:spPr>
          <a:xfrm>
            <a:off x="405484" y="442299"/>
            <a:ext cx="11554001" cy="1016070"/>
          </a:xfrm>
        </p:spPr>
        <p:txBody>
          <a:bodyPr/>
          <a:lstStyle/>
          <a:p>
            <a:r>
              <a:rPr lang="en-AU" dirty="0"/>
              <a:t>Challenges &amp; solutions: discussion</a:t>
            </a:r>
            <a:endParaRPr lang="en-GB" dirty="0"/>
          </a:p>
        </p:txBody>
      </p:sp>
      <p:sp>
        <p:nvSpPr>
          <p:cNvPr id="3" name="Content Placeholder 2">
            <a:extLst>
              <a:ext uri="{FF2B5EF4-FFF2-40B4-BE49-F238E27FC236}">
                <a16:creationId xmlns:a16="http://schemas.microsoft.com/office/drawing/2014/main" id="{6DAF523C-E479-A9BC-88D7-3787BD38EE45}"/>
              </a:ext>
            </a:extLst>
          </p:cNvPr>
          <p:cNvSpPr>
            <a:spLocks noGrp="1"/>
          </p:cNvSpPr>
          <p:nvPr>
            <p:ph idx="1"/>
          </p:nvPr>
        </p:nvSpPr>
        <p:spPr>
          <a:xfrm>
            <a:off x="477911" y="1386702"/>
            <a:ext cx="10275683" cy="3774534"/>
          </a:xfrm>
        </p:spPr>
        <p:txBody>
          <a:bodyPr/>
          <a:lstStyle/>
          <a:p>
            <a:pPr marL="433387" lvl="1" indent="-342900">
              <a:buFont typeface="Arial" panose="020B0604020202020204" pitchFamily="34" charset="0"/>
              <a:buChar char="•"/>
              <a:tabLst>
                <a:tab pos="1520825" algn="l"/>
              </a:tabLst>
            </a:pPr>
            <a:r>
              <a:rPr lang="en-GB" dirty="0"/>
              <a:t>Availability of data</a:t>
            </a:r>
          </a:p>
          <a:p>
            <a:pPr marL="433387" lvl="1" indent="-342900">
              <a:buFont typeface="Arial" panose="020B0604020202020204" pitchFamily="34" charset="0"/>
              <a:buChar char="•"/>
              <a:tabLst>
                <a:tab pos="1520825" algn="l"/>
              </a:tabLst>
            </a:pPr>
            <a:r>
              <a:rPr lang="en-GB" dirty="0"/>
              <a:t>Sustainable product design </a:t>
            </a:r>
          </a:p>
          <a:p>
            <a:pPr marL="433387" lvl="1" indent="-342900">
              <a:buFont typeface="Arial" panose="020B0604020202020204" pitchFamily="34" charset="0"/>
              <a:buChar char="•"/>
              <a:tabLst>
                <a:tab pos="1520825" algn="l"/>
              </a:tabLst>
            </a:pPr>
            <a:r>
              <a:rPr lang="en-GB" dirty="0"/>
              <a:t>Product design - Retail vs Super </a:t>
            </a:r>
          </a:p>
          <a:p>
            <a:pPr marL="433387" lvl="1" indent="-342900">
              <a:buFont typeface="Arial" panose="020B0604020202020204" pitchFamily="34" charset="0"/>
              <a:buChar char="•"/>
              <a:tabLst>
                <a:tab pos="1520825" algn="l"/>
              </a:tabLst>
            </a:pPr>
            <a:r>
              <a:rPr lang="en-GB" dirty="0"/>
              <a:t>Distribution</a:t>
            </a:r>
          </a:p>
          <a:p>
            <a:pPr marL="433387" lvl="1" indent="-342900">
              <a:buFont typeface="Arial" panose="020B0604020202020204" pitchFamily="34" charset="0"/>
              <a:buChar char="•"/>
              <a:tabLst>
                <a:tab pos="1520825" algn="l"/>
              </a:tabLst>
            </a:pPr>
            <a:r>
              <a:rPr lang="en-GB" dirty="0"/>
              <a:t>Non-financial benefits</a:t>
            </a:r>
          </a:p>
          <a:p>
            <a:pPr marL="563562" lvl="1">
              <a:tabLst>
                <a:tab pos="1520825" algn="l"/>
              </a:tabLst>
            </a:pPr>
            <a:endParaRPr lang="en-GB" dirty="0"/>
          </a:p>
          <a:p>
            <a:endParaRPr lang="en-GB" dirty="0"/>
          </a:p>
        </p:txBody>
      </p:sp>
      <p:sp>
        <p:nvSpPr>
          <p:cNvPr id="4" name="Slide Number Placeholder 3">
            <a:extLst>
              <a:ext uri="{FF2B5EF4-FFF2-40B4-BE49-F238E27FC236}">
                <a16:creationId xmlns:a16="http://schemas.microsoft.com/office/drawing/2014/main" id="{FFFFDFD0-EBDE-E0F6-018F-E3A9268D7C36}"/>
              </a:ext>
            </a:extLst>
          </p:cNvPr>
          <p:cNvSpPr>
            <a:spLocks noGrp="1"/>
          </p:cNvSpPr>
          <p:nvPr>
            <p:ph type="sldNum" sz="quarter" idx="12"/>
          </p:nvPr>
        </p:nvSpPr>
        <p:spPr/>
        <p:txBody>
          <a:bodyPr/>
          <a:lstStyle/>
          <a:p>
            <a:fld id="{741AFF56-1126-4107-9C02-BC0EFBF16431}" type="slidenum">
              <a:rPr lang="en-GB" smtClean="0"/>
              <a:t>18</a:t>
            </a:fld>
            <a:endParaRPr lang="en-GB"/>
          </a:p>
        </p:txBody>
      </p:sp>
    </p:spTree>
    <p:extLst>
      <p:ext uri="{BB962C8B-B14F-4D97-AF65-F5344CB8AC3E}">
        <p14:creationId xmlns:p14="http://schemas.microsoft.com/office/powerpoint/2010/main" val="2153970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2FB-3BD0-5E96-65B7-589A64DCE146}"/>
              </a:ext>
            </a:extLst>
          </p:cNvPr>
          <p:cNvSpPr>
            <a:spLocks noGrp="1"/>
          </p:cNvSpPr>
          <p:nvPr>
            <p:ph type="title"/>
          </p:nvPr>
        </p:nvSpPr>
        <p:spPr/>
        <p:txBody>
          <a:bodyPr/>
          <a:lstStyle/>
          <a:p>
            <a:r>
              <a:rPr lang="en-US" dirty="0"/>
              <a:t>About the Actuaries Institute</a:t>
            </a:r>
          </a:p>
        </p:txBody>
      </p:sp>
      <p:sp>
        <p:nvSpPr>
          <p:cNvPr id="3" name="Content Placeholder 2">
            <a:extLst>
              <a:ext uri="{FF2B5EF4-FFF2-40B4-BE49-F238E27FC236}">
                <a16:creationId xmlns:a16="http://schemas.microsoft.com/office/drawing/2014/main" id="{E1580CA2-B814-18BC-EA5E-CC50B1018AEA}"/>
              </a:ext>
            </a:extLst>
          </p:cNvPr>
          <p:cNvSpPr>
            <a:spLocks noGrp="1"/>
          </p:cNvSpPr>
          <p:nvPr>
            <p:ph idx="1"/>
          </p:nvPr>
        </p:nvSpPr>
        <p:spPr/>
        <p:txBody>
          <a:bodyPr/>
          <a:lstStyle/>
          <a:p>
            <a:r>
              <a:rPr lang="en-US" dirty="0"/>
              <a:t>The Actuaries Institute is the peak professional body for Actuaries in Australia. The Institute provides expert comment on public policy issues where there is uncertainty of future financial outcomes. </a:t>
            </a:r>
          </a:p>
          <a:p>
            <a:endParaRPr lang="en-US" dirty="0"/>
          </a:p>
          <a:p>
            <a:r>
              <a:rPr lang="en-US" dirty="0"/>
              <a:t>Actuaries have a reputation for a high level of technical financial expertise and integrity. They apply their analytical and risk management expertise to allocate resources efficiently, identify and mitigate emerging risks and to help maintain system integrity across multiple segments of the financial and other sectors. This unrivalled expertise enables the profession to comment on a wide range of issues including life, general and health insurance, climate change, superannuation and retirement income policy, enterprise risk management and prudential regulation, the digital economy, finance and investment and wider health issues. </a:t>
            </a:r>
          </a:p>
          <a:p>
            <a:r>
              <a:rPr lang="en-US" dirty="0"/>
              <a:t>  </a:t>
            </a:r>
          </a:p>
          <a:p>
            <a:r>
              <a:rPr lang="en-US" dirty="0"/>
              <a:t>© Institute of Actuaries of Australia 2023.​ All rights reserved.</a:t>
            </a:r>
          </a:p>
        </p:txBody>
      </p:sp>
      <p:sp>
        <p:nvSpPr>
          <p:cNvPr id="4" name="Slide Number Placeholder 3">
            <a:extLst>
              <a:ext uri="{FF2B5EF4-FFF2-40B4-BE49-F238E27FC236}">
                <a16:creationId xmlns:a16="http://schemas.microsoft.com/office/drawing/2014/main" id="{D3368682-26B8-5C7C-5A18-6098589BB304}"/>
              </a:ext>
            </a:extLst>
          </p:cNvPr>
          <p:cNvSpPr>
            <a:spLocks noGrp="1"/>
          </p:cNvSpPr>
          <p:nvPr>
            <p:ph type="sldNum" sz="quarter" idx="12"/>
          </p:nvPr>
        </p:nvSpPr>
        <p:spPr/>
        <p:txBody>
          <a:bodyPr/>
          <a:lstStyle/>
          <a:p>
            <a:fld id="{741AFF56-1126-4107-9C02-BC0EFBF16431}" type="slidenum">
              <a:rPr lang="en-GB" smtClean="0"/>
              <a:pPr/>
              <a:t>19</a:t>
            </a:fld>
            <a:endParaRPr lang="en-GB" dirty="0"/>
          </a:p>
        </p:txBody>
      </p:sp>
      <p:sp>
        <p:nvSpPr>
          <p:cNvPr id="5" name="Footer Placeholder 4">
            <a:extLst>
              <a:ext uri="{FF2B5EF4-FFF2-40B4-BE49-F238E27FC236}">
                <a16:creationId xmlns:a16="http://schemas.microsoft.com/office/drawing/2014/main" id="{05AB6274-C598-F262-EFE2-7AD2B90048C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accent1"/>
                </a:solidFill>
              </a:rPr>
              <a:t>Presented at the 2025 All Actuaries Summit</a:t>
            </a:r>
          </a:p>
        </p:txBody>
      </p:sp>
    </p:spTree>
    <p:extLst>
      <p:ext uri="{BB962C8B-B14F-4D97-AF65-F5344CB8AC3E}">
        <p14:creationId xmlns:p14="http://schemas.microsoft.com/office/powerpoint/2010/main" val="21986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35542-F1D4-1E54-3D46-A5991883F7D1}"/>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578EAAE7-0573-D688-E79B-689FE151F744}"/>
              </a:ext>
            </a:extLst>
          </p:cNvPr>
          <p:cNvSpPr>
            <a:spLocks noGrp="1"/>
          </p:cNvSpPr>
          <p:nvPr>
            <p:ph idx="1"/>
          </p:nvPr>
        </p:nvSpPr>
        <p:spPr>
          <a:xfrm>
            <a:off x="909898" y="2053087"/>
            <a:ext cx="8265779" cy="2061713"/>
          </a:xfrm>
        </p:spPr>
        <p:txBody>
          <a:bodyPr/>
          <a:lstStyle/>
          <a:p>
            <a:r>
              <a:rPr lang="en-US" dirty="0"/>
              <a:t>Introduction	03</a:t>
            </a:r>
          </a:p>
          <a:p>
            <a:r>
              <a:rPr lang="en-US" dirty="0"/>
              <a:t>Women at Risk 	05</a:t>
            </a:r>
          </a:p>
          <a:p>
            <a:r>
              <a:rPr lang="en-US" dirty="0"/>
              <a:t>Women as Risk	13</a:t>
            </a:r>
          </a:p>
          <a:p>
            <a:r>
              <a:rPr lang="en-US" dirty="0"/>
              <a:t>Women in Risk	15</a:t>
            </a:r>
          </a:p>
          <a:p>
            <a:r>
              <a:rPr lang="en-US" dirty="0"/>
              <a:t>Audience Discussion	17</a:t>
            </a:r>
          </a:p>
        </p:txBody>
      </p:sp>
      <p:sp>
        <p:nvSpPr>
          <p:cNvPr id="4" name="Slide Number Placeholder 3">
            <a:extLst>
              <a:ext uri="{FF2B5EF4-FFF2-40B4-BE49-F238E27FC236}">
                <a16:creationId xmlns:a16="http://schemas.microsoft.com/office/drawing/2014/main" id="{7B9E70DC-B905-725D-1D47-F3EF01246C87}"/>
              </a:ext>
            </a:extLst>
          </p:cNvPr>
          <p:cNvSpPr>
            <a:spLocks noGrp="1"/>
          </p:cNvSpPr>
          <p:nvPr>
            <p:ph type="sldNum" sz="quarter" idx="12"/>
          </p:nvPr>
        </p:nvSpPr>
        <p:spPr/>
        <p:txBody>
          <a:bodyPr/>
          <a:lstStyle/>
          <a:p>
            <a:fld id="{741AFF56-1126-4107-9C02-BC0EFBF16431}" type="slidenum">
              <a:rPr lang="en-GB" smtClean="0"/>
              <a:t>2</a:t>
            </a:fld>
            <a:endParaRPr lang="en-GB"/>
          </a:p>
        </p:txBody>
      </p:sp>
      <p:sp>
        <p:nvSpPr>
          <p:cNvPr id="5" name="Footer Placeholder 4">
            <a:extLst>
              <a:ext uri="{FF2B5EF4-FFF2-40B4-BE49-F238E27FC236}">
                <a16:creationId xmlns:a16="http://schemas.microsoft.com/office/drawing/2014/main" id="{F3933ED7-840D-6087-4FE1-1B72F84A90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Tree>
    <p:extLst>
      <p:ext uri="{BB962C8B-B14F-4D97-AF65-F5344CB8AC3E}">
        <p14:creationId xmlns:p14="http://schemas.microsoft.com/office/powerpoint/2010/main" val="3632900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A496-4C39-2B00-0D43-49A224521298}"/>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40216AD9-8DFE-D1F2-E19F-6CC337BFA40C}"/>
              </a:ext>
            </a:extLst>
          </p:cNvPr>
          <p:cNvSpPr>
            <a:spLocks noGrp="1"/>
          </p:cNvSpPr>
          <p:nvPr>
            <p:ph type="subTitle" idx="1"/>
          </p:nvPr>
        </p:nvSpPr>
        <p:spPr/>
        <p:txBody>
          <a:bodyPr/>
          <a:lstStyle/>
          <a:p>
            <a:r>
              <a:rPr lang="en-US" dirty="0"/>
              <a:t>Actuaries Institute</a:t>
            </a:r>
          </a:p>
          <a:p>
            <a:r>
              <a:rPr lang="en-US" dirty="0" err="1"/>
              <a:t>actuaries.asn.au</a:t>
            </a:r>
            <a:endParaRPr lang="en-US" dirty="0"/>
          </a:p>
        </p:txBody>
      </p:sp>
      <p:sp>
        <p:nvSpPr>
          <p:cNvPr id="4" name="Footer Placeholder 4">
            <a:extLst>
              <a:ext uri="{FF2B5EF4-FFF2-40B4-BE49-F238E27FC236}">
                <a16:creationId xmlns:a16="http://schemas.microsoft.com/office/drawing/2014/main" id="{18378F98-3ADB-4368-F405-BE3EFC9CF42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45190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D3431-1A6B-5F3C-D3B3-650A918670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5FF88-A130-F5AD-C2A8-C5C5A7127FA8}"/>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D8BF6AB9-A0B3-8EB0-A293-F982973DADD8}"/>
              </a:ext>
            </a:extLst>
          </p:cNvPr>
          <p:cNvSpPr>
            <a:spLocks noGrp="1"/>
          </p:cNvSpPr>
          <p:nvPr>
            <p:ph type="body" sz="quarter" idx="10"/>
          </p:nvPr>
        </p:nvSpPr>
        <p:spPr/>
        <p:txBody>
          <a:bodyPr/>
          <a:lstStyle/>
          <a:p>
            <a:r>
              <a:rPr lang="en-US" dirty="0"/>
              <a:t>01</a:t>
            </a:r>
          </a:p>
        </p:txBody>
      </p:sp>
      <p:sp>
        <p:nvSpPr>
          <p:cNvPr id="4" name="Footer Placeholder 4">
            <a:extLst>
              <a:ext uri="{FF2B5EF4-FFF2-40B4-BE49-F238E27FC236}">
                <a16:creationId xmlns:a16="http://schemas.microsoft.com/office/drawing/2014/main" id="{016CCF44-20DD-E0E6-B4A4-CA8BB9F5723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Tree>
    <p:extLst>
      <p:ext uri="{BB962C8B-B14F-4D97-AF65-F5344CB8AC3E}">
        <p14:creationId xmlns:p14="http://schemas.microsoft.com/office/powerpoint/2010/main" val="273727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A54C9-F43F-531C-9284-2D876EE6FEA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7F7B4EE-CD7C-85BF-7C46-27E887878D01}"/>
              </a:ext>
            </a:extLst>
          </p:cNvPr>
          <p:cNvSpPr>
            <a:spLocks noGrp="1"/>
          </p:cNvSpPr>
          <p:nvPr>
            <p:ph type="title"/>
          </p:nvPr>
        </p:nvSpPr>
        <p:spPr>
          <a:xfrm>
            <a:off x="352424" y="492336"/>
            <a:ext cx="10769043" cy="368902"/>
          </a:xfrm>
        </p:spPr>
        <p:txBody>
          <a:bodyPr/>
          <a:lstStyle/>
          <a:p>
            <a:r>
              <a:rPr lang="en-US" dirty="0"/>
              <a:t>A framework for insuring women’s futures</a:t>
            </a:r>
          </a:p>
        </p:txBody>
      </p:sp>
      <p:sp>
        <p:nvSpPr>
          <p:cNvPr id="4" name="Slide Number Placeholder 3">
            <a:extLst>
              <a:ext uri="{FF2B5EF4-FFF2-40B4-BE49-F238E27FC236}">
                <a16:creationId xmlns:a16="http://schemas.microsoft.com/office/drawing/2014/main" id="{DAFE3706-2579-D7A0-981B-B73A68405107}"/>
              </a:ext>
            </a:extLst>
          </p:cNvPr>
          <p:cNvSpPr>
            <a:spLocks noGrp="1"/>
          </p:cNvSpPr>
          <p:nvPr>
            <p:ph type="sldNum" sz="quarter" idx="12"/>
          </p:nvPr>
        </p:nvSpPr>
        <p:spPr/>
        <p:txBody>
          <a:bodyPr/>
          <a:lstStyle/>
          <a:p>
            <a:fld id="{741AFF56-1126-4107-9C02-BC0EFBF16431}" type="slidenum">
              <a:rPr lang="en-GB" smtClean="0"/>
              <a:pPr/>
              <a:t>4</a:t>
            </a:fld>
            <a:endParaRPr lang="en-GB" dirty="0"/>
          </a:p>
        </p:txBody>
      </p:sp>
      <p:sp>
        <p:nvSpPr>
          <p:cNvPr id="2" name="Footer Placeholder 4">
            <a:extLst>
              <a:ext uri="{FF2B5EF4-FFF2-40B4-BE49-F238E27FC236}">
                <a16:creationId xmlns:a16="http://schemas.microsoft.com/office/drawing/2014/main" id="{457B2017-EEFE-E40A-F2A2-264F205AAD86}"/>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pic>
        <p:nvPicPr>
          <p:cNvPr id="3" name="Content Placeholder 2">
            <a:extLst>
              <a:ext uri="{FF2B5EF4-FFF2-40B4-BE49-F238E27FC236}">
                <a16:creationId xmlns:a16="http://schemas.microsoft.com/office/drawing/2014/main" id="{4DCA7CA7-8641-B160-6F7C-BA4EE7B95649}"/>
              </a:ext>
            </a:extLst>
          </p:cNvPr>
          <p:cNvPicPr>
            <a:picLocks noGrp="1" noChangeAspect="1"/>
          </p:cNvPicPr>
          <p:nvPr>
            <p:ph idx="1"/>
          </p:nvPr>
        </p:nvPicPr>
        <p:blipFill>
          <a:blip r:embed="rId3"/>
          <a:srcRect l="25074" t="15089" r="62987" b="19553"/>
          <a:stretch/>
        </p:blipFill>
        <p:spPr>
          <a:xfrm>
            <a:off x="733980" y="1300956"/>
            <a:ext cx="1264175" cy="4256087"/>
          </a:xfrm>
          <a:prstGeom prst="rect">
            <a:avLst/>
          </a:prstGeom>
        </p:spPr>
      </p:pic>
      <p:cxnSp>
        <p:nvCxnSpPr>
          <p:cNvPr id="9" name="Straight Connector 8">
            <a:extLst>
              <a:ext uri="{FF2B5EF4-FFF2-40B4-BE49-F238E27FC236}">
                <a16:creationId xmlns:a16="http://schemas.microsoft.com/office/drawing/2014/main" id="{FAF76890-6AFB-76BB-A7A8-F393E650F0A6}"/>
              </a:ext>
            </a:extLst>
          </p:cNvPr>
          <p:cNvCxnSpPr>
            <a:cxnSpLocks/>
          </p:cNvCxnSpPr>
          <p:nvPr/>
        </p:nvCxnSpPr>
        <p:spPr>
          <a:xfrm>
            <a:off x="1930994" y="2383254"/>
            <a:ext cx="5228353" cy="0"/>
          </a:xfrm>
          <a:prstGeom prst="line">
            <a:avLst/>
          </a:prstGeom>
          <a:ln w="19050">
            <a:solidFill>
              <a:srgbClr val="9085B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F0CFEE9-87A1-6D2A-DBD7-E64EA71D9A28}"/>
              </a:ext>
            </a:extLst>
          </p:cNvPr>
          <p:cNvCxnSpPr>
            <a:cxnSpLocks/>
          </p:cNvCxnSpPr>
          <p:nvPr/>
        </p:nvCxnSpPr>
        <p:spPr>
          <a:xfrm>
            <a:off x="1863174" y="3479322"/>
            <a:ext cx="5313757" cy="0"/>
          </a:xfrm>
          <a:prstGeom prst="line">
            <a:avLst/>
          </a:prstGeom>
          <a:ln w="19050">
            <a:solidFill>
              <a:srgbClr val="9085B7"/>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847C1ABF-F9DC-D872-4913-B7141E63493A}"/>
              </a:ext>
            </a:extLst>
          </p:cNvPr>
          <p:cNvSpPr txBox="1"/>
          <p:nvPr/>
        </p:nvSpPr>
        <p:spPr>
          <a:xfrm>
            <a:off x="2071669" y="1604913"/>
            <a:ext cx="5166806" cy="646331"/>
          </a:xfrm>
          <a:prstGeom prst="rect">
            <a:avLst/>
          </a:prstGeom>
          <a:noFill/>
        </p:spPr>
        <p:txBody>
          <a:bodyPr wrap="square" rtlCol="0">
            <a:spAutoFit/>
          </a:bodyPr>
          <a:lstStyle/>
          <a:p>
            <a:r>
              <a:rPr lang="en-AU" sz="1200" b="1" dirty="0"/>
              <a:t>Women at Risk: </a:t>
            </a:r>
          </a:p>
          <a:p>
            <a:r>
              <a:rPr lang="en-AU" sz="1200" dirty="0"/>
              <a:t>Women’s risks in life: Understanding the personal and professional risks women face across society and their experience of life insurance</a:t>
            </a:r>
            <a:endParaRPr lang="en-GB" sz="1200" dirty="0"/>
          </a:p>
        </p:txBody>
      </p:sp>
      <p:sp>
        <p:nvSpPr>
          <p:cNvPr id="18" name="TextBox 17">
            <a:extLst>
              <a:ext uri="{FF2B5EF4-FFF2-40B4-BE49-F238E27FC236}">
                <a16:creationId xmlns:a16="http://schemas.microsoft.com/office/drawing/2014/main" id="{9E763504-8FA2-64F4-BF63-F9EBF52A0E74}"/>
              </a:ext>
            </a:extLst>
          </p:cNvPr>
          <p:cNvSpPr txBox="1"/>
          <p:nvPr/>
        </p:nvSpPr>
        <p:spPr>
          <a:xfrm>
            <a:off x="2074191" y="2436221"/>
            <a:ext cx="5167218" cy="1015663"/>
          </a:xfrm>
          <a:prstGeom prst="rect">
            <a:avLst/>
          </a:prstGeom>
          <a:noFill/>
        </p:spPr>
        <p:txBody>
          <a:bodyPr wrap="square" rtlCol="0">
            <a:spAutoFit/>
          </a:bodyPr>
          <a:lstStyle/>
          <a:p>
            <a:r>
              <a:rPr lang="en-AU" sz="1200" b="1" dirty="0"/>
              <a:t>Women as Risk: </a:t>
            </a:r>
          </a:p>
          <a:p>
            <a:r>
              <a:rPr lang="en-AU" sz="1200" dirty="0"/>
              <a:t>Risk solutions for women: Identifying new and improved valuable insurance solutions for women’s risks. This includes approaches to engagement, information and guidance as well as financial planning and advice, together with their needs and preferences as buyers of insurance.</a:t>
            </a:r>
            <a:endParaRPr lang="en-GB" sz="1200" dirty="0"/>
          </a:p>
        </p:txBody>
      </p:sp>
      <p:sp>
        <p:nvSpPr>
          <p:cNvPr id="21" name="TextBox 20">
            <a:extLst>
              <a:ext uri="{FF2B5EF4-FFF2-40B4-BE49-F238E27FC236}">
                <a16:creationId xmlns:a16="http://schemas.microsoft.com/office/drawing/2014/main" id="{3E7F1610-3F41-7FF9-FF27-B0330911BB84}"/>
              </a:ext>
            </a:extLst>
          </p:cNvPr>
          <p:cNvSpPr txBox="1"/>
          <p:nvPr/>
        </p:nvSpPr>
        <p:spPr>
          <a:xfrm>
            <a:off x="2065397" y="3548938"/>
            <a:ext cx="5167218" cy="830997"/>
          </a:xfrm>
          <a:prstGeom prst="rect">
            <a:avLst/>
          </a:prstGeom>
          <a:noFill/>
        </p:spPr>
        <p:txBody>
          <a:bodyPr wrap="square" rtlCol="0">
            <a:spAutoFit/>
          </a:bodyPr>
          <a:lstStyle/>
          <a:p>
            <a:r>
              <a:rPr lang="en-AU" sz="1200" b="1" dirty="0"/>
              <a:t>Women in Risk: </a:t>
            </a:r>
          </a:p>
          <a:p>
            <a:r>
              <a:rPr lang="en-AU" sz="1200" dirty="0"/>
              <a:t>Careers in risk for women: Improving the profile of women in the life insurance industry, in particular increasing the number of women at senior levels and making the industry more attractive to new female talent.</a:t>
            </a:r>
            <a:endParaRPr lang="en-GB" sz="1200" dirty="0"/>
          </a:p>
        </p:txBody>
      </p:sp>
      <p:sp>
        <p:nvSpPr>
          <p:cNvPr id="23" name="TextBox 22">
            <a:extLst>
              <a:ext uri="{FF2B5EF4-FFF2-40B4-BE49-F238E27FC236}">
                <a16:creationId xmlns:a16="http://schemas.microsoft.com/office/drawing/2014/main" id="{64B197CD-DA03-C289-50C9-B4E3C2A07E16}"/>
              </a:ext>
            </a:extLst>
          </p:cNvPr>
          <p:cNvSpPr txBox="1"/>
          <p:nvPr/>
        </p:nvSpPr>
        <p:spPr>
          <a:xfrm>
            <a:off x="837467" y="5966574"/>
            <a:ext cx="10769042" cy="276999"/>
          </a:xfrm>
          <a:prstGeom prst="rect">
            <a:avLst/>
          </a:prstGeom>
          <a:noFill/>
        </p:spPr>
        <p:txBody>
          <a:bodyPr wrap="square">
            <a:spAutoFit/>
          </a:bodyPr>
          <a:lstStyle/>
          <a:p>
            <a:r>
              <a:rPr lang="en-AU" sz="1200" dirty="0"/>
              <a:t>Source: Insuring Women's Futures, The Chartered Insurance Institute (CII), </a:t>
            </a:r>
            <a:r>
              <a:rPr lang="en-AU" sz="1200" dirty="0">
                <a:hlinkClick r:id="rId4"/>
              </a:rPr>
              <a:t>https://media.umbraco.io/ciigroup-dxp/zbxhqlq2/iwf-manifesto-full-report-web-parts-1-2.pdf</a:t>
            </a:r>
            <a:endParaRPr lang="en-AU" sz="1200" dirty="0"/>
          </a:p>
        </p:txBody>
      </p:sp>
    </p:spTree>
    <p:extLst>
      <p:ext uri="{BB962C8B-B14F-4D97-AF65-F5344CB8AC3E}">
        <p14:creationId xmlns:p14="http://schemas.microsoft.com/office/powerpoint/2010/main" val="237500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B3CE8-7405-5333-9173-7D74FF8087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29ED81-766E-6F99-FD06-243038A85D0B}"/>
              </a:ext>
            </a:extLst>
          </p:cNvPr>
          <p:cNvSpPr>
            <a:spLocks noGrp="1"/>
          </p:cNvSpPr>
          <p:nvPr>
            <p:ph type="title"/>
          </p:nvPr>
        </p:nvSpPr>
        <p:spPr>
          <a:xfrm>
            <a:off x="318999" y="270716"/>
            <a:ext cx="11554001" cy="1220996"/>
          </a:xfrm>
        </p:spPr>
        <p:txBody>
          <a:bodyPr/>
          <a:lstStyle/>
          <a:p>
            <a:r>
              <a:rPr lang="en-US" dirty="0"/>
              <a:t>Women at Risk:</a:t>
            </a:r>
            <a:br>
              <a:rPr lang="en-US" dirty="0"/>
            </a:br>
            <a:br>
              <a:rPr lang="en-US" dirty="0"/>
            </a:br>
            <a:br>
              <a:rPr lang="en-US" dirty="0"/>
            </a:br>
            <a:endParaRPr lang="en-US" sz="1800" dirty="0"/>
          </a:p>
        </p:txBody>
      </p:sp>
      <p:sp>
        <p:nvSpPr>
          <p:cNvPr id="3" name="Text Placeholder 2">
            <a:extLst>
              <a:ext uri="{FF2B5EF4-FFF2-40B4-BE49-F238E27FC236}">
                <a16:creationId xmlns:a16="http://schemas.microsoft.com/office/drawing/2014/main" id="{FC6DAABE-7E35-0F7C-B81B-45DA2038E1AB}"/>
              </a:ext>
            </a:extLst>
          </p:cNvPr>
          <p:cNvSpPr>
            <a:spLocks noGrp="1"/>
          </p:cNvSpPr>
          <p:nvPr>
            <p:ph type="body" sz="quarter" idx="10"/>
          </p:nvPr>
        </p:nvSpPr>
        <p:spPr/>
        <p:txBody>
          <a:bodyPr/>
          <a:lstStyle/>
          <a:p>
            <a:r>
              <a:rPr lang="en-US" dirty="0"/>
              <a:t>02</a:t>
            </a:r>
          </a:p>
        </p:txBody>
      </p:sp>
      <p:sp>
        <p:nvSpPr>
          <p:cNvPr id="4" name="Footer Placeholder 4">
            <a:extLst>
              <a:ext uri="{FF2B5EF4-FFF2-40B4-BE49-F238E27FC236}">
                <a16:creationId xmlns:a16="http://schemas.microsoft.com/office/drawing/2014/main" id="{AA3152DB-88AD-B27F-F8CE-6114004CA88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t>Presented at the 2025 All Actuaries Summit</a:t>
            </a:r>
          </a:p>
        </p:txBody>
      </p:sp>
      <p:sp>
        <p:nvSpPr>
          <p:cNvPr id="5" name="TextBox 4">
            <a:extLst>
              <a:ext uri="{FF2B5EF4-FFF2-40B4-BE49-F238E27FC236}">
                <a16:creationId xmlns:a16="http://schemas.microsoft.com/office/drawing/2014/main" id="{D22661EB-AD01-BEDA-C5C0-AE98F393093F}"/>
              </a:ext>
            </a:extLst>
          </p:cNvPr>
          <p:cNvSpPr txBox="1"/>
          <p:nvPr/>
        </p:nvSpPr>
        <p:spPr>
          <a:xfrm>
            <a:off x="1292468" y="1929971"/>
            <a:ext cx="9170377" cy="646331"/>
          </a:xfrm>
          <a:prstGeom prst="rect">
            <a:avLst/>
          </a:prstGeom>
          <a:noFill/>
        </p:spPr>
        <p:txBody>
          <a:bodyPr wrap="square" rtlCol="0">
            <a:spAutoFit/>
          </a:bodyPr>
          <a:lstStyle/>
          <a:p>
            <a:r>
              <a:rPr lang="en-AU" sz="1800" dirty="0">
                <a:solidFill>
                  <a:schemeClr val="bg1"/>
                </a:solidFill>
              </a:rPr>
              <a:t>Understanding the personal and professional risks women face across society and their experience of life insurance</a:t>
            </a:r>
            <a:endParaRPr lang="en-GB" dirty="0">
              <a:solidFill>
                <a:schemeClr val="bg1"/>
              </a:solidFill>
            </a:endParaRPr>
          </a:p>
        </p:txBody>
      </p:sp>
    </p:spTree>
    <p:extLst>
      <p:ext uri="{BB962C8B-B14F-4D97-AF65-F5344CB8AC3E}">
        <p14:creationId xmlns:p14="http://schemas.microsoft.com/office/powerpoint/2010/main" val="2341221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6A461-D0BE-EA8D-3CFF-F4896DB93CA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326FC59C-F428-051B-EA57-498A0E89005D}"/>
              </a:ext>
            </a:extLst>
          </p:cNvPr>
          <p:cNvSpPr>
            <a:spLocks noGrp="1"/>
          </p:cNvSpPr>
          <p:nvPr>
            <p:ph type="title"/>
          </p:nvPr>
        </p:nvSpPr>
        <p:spPr>
          <a:xfrm>
            <a:off x="352424" y="492335"/>
            <a:ext cx="10769043" cy="1232435"/>
          </a:xfrm>
        </p:spPr>
        <p:txBody>
          <a:bodyPr/>
          <a:lstStyle/>
          <a:p>
            <a:r>
              <a:rPr lang="en-US" dirty="0"/>
              <a:t>Labour participation rates – 1978 to 2024</a:t>
            </a:r>
          </a:p>
        </p:txBody>
      </p:sp>
      <p:sp>
        <p:nvSpPr>
          <p:cNvPr id="9" name="Content Placeholder 8">
            <a:extLst>
              <a:ext uri="{FF2B5EF4-FFF2-40B4-BE49-F238E27FC236}">
                <a16:creationId xmlns:a16="http://schemas.microsoft.com/office/drawing/2014/main" id="{FB8E6253-F692-6705-FD4C-E89D9315D4AB}"/>
              </a:ext>
            </a:extLst>
          </p:cNvPr>
          <p:cNvSpPr>
            <a:spLocks noGrp="1"/>
          </p:cNvSpPr>
          <p:nvPr>
            <p:ph idx="1"/>
          </p:nvPr>
        </p:nvSpPr>
        <p:spPr>
          <a:xfrm>
            <a:off x="713446" y="1802072"/>
            <a:ext cx="3811076" cy="4334607"/>
          </a:xfrm>
        </p:spPr>
        <p:txBody>
          <a:bodyPr/>
          <a:lstStyle/>
          <a:p>
            <a:pPr marL="285750" indent="-285750">
              <a:buFont typeface="Arial" panose="020B0604020202020204" pitchFamily="34" charset="0"/>
              <a:buChar char="•"/>
            </a:pPr>
            <a:r>
              <a:rPr lang="en-AU" b="0" i="0" dirty="0">
                <a:solidFill>
                  <a:srgbClr val="000000"/>
                </a:solidFill>
                <a:effectLst/>
                <a:latin typeface="Open Sans" panose="020B0606030504020204" pitchFamily="34" charset="0"/>
              </a:rPr>
              <a:t>Increasing female participation in the working age population </a:t>
            </a:r>
          </a:p>
          <a:p>
            <a:pPr marL="285750" indent="-285750">
              <a:buFont typeface="Arial" panose="020B0604020202020204" pitchFamily="34" charset="0"/>
              <a:buChar char="•"/>
            </a:pPr>
            <a:r>
              <a:rPr lang="en-AU" b="0" i="0" dirty="0">
                <a:solidFill>
                  <a:srgbClr val="000000"/>
                </a:solidFill>
                <a:effectLst/>
                <a:latin typeface="Open Sans" panose="020B0606030504020204" pitchFamily="34" charset="0"/>
              </a:rPr>
              <a:t>Female participation rates were 50.2% in February 1978 and have </a:t>
            </a:r>
            <a:r>
              <a:rPr lang="en-AU" dirty="0">
                <a:solidFill>
                  <a:srgbClr val="000000"/>
                </a:solidFill>
                <a:latin typeface="Open Sans" panose="020B0606030504020204" pitchFamily="34" charset="0"/>
              </a:rPr>
              <a:t>increased </a:t>
            </a:r>
            <a:r>
              <a:rPr lang="en-AU" b="0" i="0" dirty="0">
                <a:solidFill>
                  <a:srgbClr val="000000"/>
                </a:solidFill>
                <a:effectLst/>
                <a:latin typeface="Open Sans" panose="020B0606030504020204" pitchFamily="34" charset="0"/>
              </a:rPr>
              <a:t>to 77.3% in December 2024. </a:t>
            </a:r>
          </a:p>
          <a:p>
            <a:pPr marL="285750" indent="-285750">
              <a:buFont typeface="Arial" panose="020B0604020202020204" pitchFamily="34" charset="0"/>
              <a:buChar char="•"/>
            </a:pPr>
            <a:r>
              <a:rPr lang="en-AU" dirty="0">
                <a:solidFill>
                  <a:srgbClr val="000000"/>
                </a:solidFill>
                <a:latin typeface="Open Sans" panose="020B0606030504020204" pitchFamily="34" charset="0"/>
              </a:rPr>
              <a:t>G</a:t>
            </a:r>
            <a:r>
              <a:rPr lang="en-AU" b="0" i="0" dirty="0">
                <a:solidFill>
                  <a:srgbClr val="000000"/>
                </a:solidFill>
                <a:effectLst/>
                <a:latin typeface="Open Sans" panose="020B0606030504020204" pitchFamily="34" charset="0"/>
              </a:rPr>
              <a:t>ap between male and female participation rates have narrowed from around 37 percentage points in February 1978, to around 7 percentage points in December 2024.</a:t>
            </a:r>
          </a:p>
        </p:txBody>
      </p:sp>
      <p:sp>
        <p:nvSpPr>
          <p:cNvPr id="4" name="Slide Number Placeholder 3">
            <a:extLst>
              <a:ext uri="{FF2B5EF4-FFF2-40B4-BE49-F238E27FC236}">
                <a16:creationId xmlns:a16="http://schemas.microsoft.com/office/drawing/2014/main" id="{8D471B1F-634C-4D08-A3FB-3FDC7622D8CC}"/>
              </a:ext>
            </a:extLst>
          </p:cNvPr>
          <p:cNvSpPr>
            <a:spLocks noGrp="1"/>
          </p:cNvSpPr>
          <p:nvPr>
            <p:ph type="sldNum" sz="quarter" idx="12"/>
          </p:nvPr>
        </p:nvSpPr>
        <p:spPr/>
        <p:txBody>
          <a:bodyPr/>
          <a:lstStyle/>
          <a:p>
            <a:fld id="{741AFF56-1126-4107-9C02-BC0EFBF16431}" type="slidenum">
              <a:rPr lang="en-GB" smtClean="0"/>
              <a:pPr/>
              <a:t>6</a:t>
            </a:fld>
            <a:endParaRPr lang="en-GB" dirty="0"/>
          </a:p>
        </p:txBody>
      </p:sp>
      <p:sp>
        <p:nvSpPr>
          <p:cNvPr id="2" name="Footer Placeholder 4">
            <a:extLst>
              <a:ext uri="{FF2B5EF4-FFF2-40B4-BE49-F238E27FC236}">
                <a16:creationId xmlns:a16="http://schemas.microsoft.com/office/drawing/2014/main" id="{086375C8-4242-C0A6-36D4-52C2E8C200DB}"/>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3" name="TextBox 2">
            <a:extLst>
              <a:ext uri="{FF2B5EF4-FFF2-40B4-BE49-F238E27FC236}">
                <a16:creationId xmlns:a16="http://schemas.microsoft.com/office/drawing/2014/main" id="{F92ED8A0-C9FB-FB9F-2B6F-8835E4C3103D}"/>
              </a:ext>
            </a:extLst>
          </p:cNvPr>
          <p:cNvSpPr txBox="1"/>
          <p:nvPr/>
        </p:nvSpPr>
        <p:spPr>
          <a:xfrm>
            <a:off x="4899024" y="5815369"/>
            <a:ext cx="6835776" cy="246221"/>
          </a:xfrm>
          <a:prstGeom prst="rect">
            <a:avLst/>
          </a:prstGeom>
          <a:noFill/>
        </p:spPr>
        <p:txBody>
          <a:bodyPr wrap="square">
            <a:spAutoFit/>
          </a:bodyPr>
          <a:lstStyle/>
          <a:p>
            <a:r>
              <a:rPr lang="en-GB" sz="1000" dirty="0"/>
              <a:t>Source: Australian Bureau of Statistics, Spotlight: Changes in participation for men and women in Australia 20/03/2025</a:t>
            </a:r>
          </a:p>
        </p:txBody>
      </p:sp>
      <p:graphicFrame>
        <p:nvGraphicFramePr>
          <p:cNvPr id="7" name="Chart 6">
            <a:extLst>
              <a:ext uri="{FF2B5EF4-FFF2-40B4-BE49-F238E27FC236}">
                <a16:creationId xmlns:a16="http://schemas.microsoft.com/office/drawing/2014/main" id="{13917459-A577-004A-ACE4-5312C56B7D3A}"/>
              </a:ext>
            </a:extLst>
          </p:cNvPr>
          <p:cNvGraphicFramePr>
            <a:graphicFrameLocks/>
          </p:cNvGraphicFramePr>
          <p:nvPr>
            <p:extLst>
              <p:ext uri="{D42A27DB-BD31-4B8C-83A1-F6EECF244321}">
                <p14:modId xmlns:p14="http://schemas.microsoft.com/office/powerpoint/2010/main" val="3525664275"/>
              </p:ext>
            </p:extLst>
          </p:nvPr>
        </p:nvGraphicFramePr>
        <p:xfrm>
          <a:off x="4524522" y="1468120"/>
          <a:ext cx="7423638" cy="4206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8318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EC02D-4BE8-F212-2F3C-462968FF72D9}"/>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0B07B07-605E-E36C-4D87-0B4042C16B12}"/>
              </a:ext>
            </a:extLst>
          </p:cNvPr>
          <p:cNvSpPr>
            <a:spLocks noGrp="1"/>
          </p:cNvSpPr>
          <p:nvPr>
            <p:ph type="title"/>
          </p:nvPr>
        </p:nvSpPr>
        <p:spPr>
          <a:xfrm>
            <a:off x="352424" y="492335"/>
            <a:ext cx="10769043" cy="1232435"/>
          </a:xfrm>
        </p:spPr>
        <p:txBody>
          <a:bodyPr/>
          <a:lstStyle/>
          <a:p>
            <a:r>
              <a:rPr lang="en-US" dirty="0"/>
              <a:t>Women in the workforce – a snapshot</a:t>
            </a:r>
          </a:p>
        </p:txBody>
      </p:sp>
      <p:sp>
        <p:nvSpPr>
          <p:cNvPr id="9" name="Content Placeholder 8">
            <a:extLst>
              <a:ext uri="{FF2B5EF4-FFF2-40B4-BE49-F238E27FC236}">
                <a16:creationId xmlns:a16="http://schemas.microsoft.com/office/drawing/2014/main" id="{C439B29D-7D4E-F9BC-AC61-276103545555}"/>
              </a:ext>
            </a:extLst>
          </p:cNvPr>
          <p:cNvSpPr>
            <a:spLocks noGrp="1"/>
          </p:cNvSpPr>
          <p:nvPr>
            <p:ph idx="1"/>
          </p:nvPr>
        </p:nvSpPr>
        <p:spPr>
          <a:xfrm>
            <a:off x="398227" y="1183387"/>
            <a:ext cx="5479333" cy="4653533"/>
          </a:xfrm>
        </p:spPr>
        <p:txBody>
          <a:bodyPr/>
          <a:lstStyle/>
          <a:p>
            <a:r>
              <a:rPr lang="en-AU" b="0" i="0" dirty="0">
                <a:solidFill>
                  <a:srgbClr val="000000"/>
                </a:solidFill>
                <a:effectLst/>
                <a:latin typeface="Open Sans" panose="020B0606030504020204" pitchFamily="34" charset="0"/>
              </a:rPr>
              <a:t>The  graph on the </a:t>
            </a:r>
            <a:r>
              <a:rPr lang="en-AU" dirty="0">
                <a:solidFill>
                  <a:srgbClr val="000000"/>
                </a:solidFill>
                <a:latin typeface="Open Sans" panose="020B0606030504020204" pitchFamily="34" charset="0"/>
              </a:rPr>
              <a:t>right </a:t>
            </a:r>
            <a:r>
              <a:rPr lang="en-AU" b="0" i="0" dirty="0">
                <a:solidFill>
                  <a:srgbClr val="000000"/>
                </a:solidFill>
                <a:effectLst/>
                <a:latin typeface="Open Sans" panose="020B0606030504020204" pitchFamily="34" charset="0"/>
              </a:rPr>
              <a:t>shows the number of employed women as a proportion of all women by age at different time periods, 1966, 1980, 2000 and 2020.</a:t>
            </a:r>
          </a:p>
          <a:p>
            <a:r>
              <a:rPr lang="en-AU" b="0" i="0" dirty="0">
                <a:solidFill>
                  <a:srgbClr val="000000"/>
                </a:solidFill>
                <a:effectLst/>
                <a:latin typeface="Open Sans" panose="020B0606030504020204" pitchFamily="34" charset="0"/>
              </a:rPr>
              <a:t>Observations:</a:t>
            </a:r>
          </a:p>
          <a:p>
            <a:pPr marL="285750" lvl="1" indent="-285750">
              <a:buFont typeface="Arial" panose="020B0604020202020204" pitchFamily="34" charset="0"/>
              <a:buChar char="•"/>
            </a:pPr>
            <a:r>
              <a:rPr lang="en-AU" b="0" i="0" dirty="0">
                <a:solidFill>
                  <a:srgbClr val="000000"/>
                </a:solidFill>
                <a:effectLst/>
                <a:latin typeface="Open Sans" panose="020B0606030504020204" pitchFamily="34" charset="0"/>
              </a:rPr>
              <a:t>High levels of employment for women in their early 20s.</a:t>
            </a:r>
          </a:p>
          <a:p>
            <a:pPr marL="285750" lvl="1" indent="-285750">
              <a:buFont typeface="Arial" panose="020B0604020202020204" pitchFamily="34" charset="0"/>
              <a:buChar char="•"/>
            </a:pPr>
            <a:r>
              <a:rPr lang="en-AU" b="0" i="0" dirty="0">
                <a:solidFill>
                  <a:srgbClr val="000000"/>
                </a:solidFill>
                <a:effectLst/>
                <a:latin typeface="Open Sans" panose="020B0606030504020204" pitchFamily="34" charset="0"/>
              </a:rPr>
              <a:t>Drop in employment for women between around 25 and 40. </a:t>
            </a:r>
          </a:p>
          <a:p>
            <a:pPr marL="641350" lvl="2" indent="-285750"/>
            <a:r>
              <a:rPr lang="en-AU" b="0" i="0" dirty="0">
                <a:solidFill>
                  <a:srgbClr val="000000"/>
                </a:solidFill>
                <a:effectLst/>
                <a:latin typeface="Open Sans" panose="020B0606030504020204" pitchFamily="34" charset="0"/>
              </a:rPr>
              <a:t>This decrease was earlier, and more pronounced in 1966, but has steadily declined over the years. </a:t>
            </a:r>
          </a:p>
          <a:p>
            <a:pPr marL="641350" lvl="2" indent="-285750"/>
            <a:r>
              <a:rPr lang="en-AU" b="0" i="0" dirty="0">
                <a:solidFill>
                  <a:srgbClr val="000000"/>
                </a:solidFill>
                <a:effectLst/>
                <a:latin typeface="Open Sans" panose="020B0606030504020204" pitchFamily="34" charset="0"/>
              </a:rPr>
              <a:t>In 2020, there was only a slight dip in female employment at around 30 years of age.</a:t>
            </a:r>
            <a:r>
              <a:rPr lang="en-AU" dirty="0">
                <a:solidFill>
                  <a:srgbClr val="000000"/>
                </a:solidFill>
                <a:latin typeface="Open Sans" panose="020B0606030504020204" pitchFamily="34" charset="0"/>
              </a:rPr>
              <a:t> The timing of this dip roughly coincides with when women are becoming mothers.</a:t>
            </a:r>
          </a:p>
          <a:p>
            <a:pPr marL="641350" lvl="2" indent="-285750"/>
            <a:endParaRPr lang="en-AU" dirty="0">
              <a:solidFill>
                <a:srgbClr val="000000"/>
              </a:solidFill>
              <a:latin typeface="Open Sans" panose="020B0606030504020204" pitchFamily="34" charset="0"/>
            </a:endParaRPr>
          </a:p>
          <a:p>
            <a:pPr lvl="1"/>
            <a:r>
              <a:rPr lang="en-AU" dirty="0">
                <a:solidFill>
                  <a:srgbClr val="000000"/>
                </a:solidFill>
                <a:latin typeface="Open Sans" panose="020B0606030504020204" pitchFamily="34" charset="0"/>
              </a:rPr>
              <a:t>In 2022</a:t>
            </a:r>
            <a:r>
              <a:rPr lang="en-AU" baseline="30000" dirty="0">
                <a:solidFill>
                  <a:srgbClr val="000000"/>
                </a:solidFill>
                <a:latin typeface="Open Sans" panose="020B0606030504020204" pitchFamily="34" charset="0"/>
              </a:rPr>
              <a:t>1</a:t>
            </a:r>
            <a:r>
              <a:rPr lang="en-AU" dirty="0">
                <a:solidFill>
                  <a:srgbClr val="000000"/>
                </a:solidFill>
                <a:latin typeface="Open Sans" panose="020B0606030504020204" pitchFamily="34" charset="0"/>
              </a:rPr>
              <a:t>:</a:t>
            </a:r>
          </a:p>
          <a:p>
            <a:pPr marL="285750" lvl="1" indent="-285750">
              <a:buFont typeface="Arial" panose="020B0604020202020204" pitchFamily="34" charset="0"/>
              <a:buChar char="•"/>
            </a:pPr>
            <a:r>
              <a:rPr lang="en-AU" dirty="0">
                <a:solidFill>
                  <a:srgbClr val="000000"/>
                </a:solidFill>
                <a:latin typeface="Open Sans" panose="020B0606030504020204" pitchFamily="34" charset="0"/>
              </a:rPr>
              <a:t>c.57% of all employed women in Australia were reported to be in full-time employment and the remaining c.43% in part-time or casual employment.</a:t>
            </a:r>
          </a:p>
          <a:p>
            <a:pPr marL="285750" lvl="1" indent="-285750">
              <a:buFont typeface="Arial" panose="020B0604020202020204" pitchFamily="34" charset="0"/>
              <a:buChar char="•"/>
            </a:pPr>
            <a:r>
              <a:rPr lang="en-AU" dirty="0">
                <a:solidFill>
                  <a:srgbClr val="000000"/>
                </a:solidFill>
                <a:latin typeface="Open Sans" panose="020B0606030504020204" pitchFamily="34" charset="0"/>
              </a:rPr>
              <a:t>In comparison, c.80% of employed men were in full-time employment and the remaining c.20% are in part-time or casual employment.</a:t>
            </a:r>
          </a:p>
        </p:txBody>
      </p:sp>
      <p:sp>
        <p:nvSpPr>
          <p:cNvPr id="4" name="Slide Number Placeholder 3">
            <a:extLst>
              <a:ext uri="{FF2B5EF4-FFF2-40B4-BE49-F238E27FC236}">
                <a16:creationId xmlns:a16="http://schemas.microsoft.com/office/drawing/2014/main" id="{F63BB15A-571B-4910-FFC7-D07A8D66395F}"/>
              </a:ext>
            </a:extLst>
          </p:cNvPr>
          <p:cNvSpPr>
            <a:spLocks noGrp="1"/>
          </p:cNvSpPr>
          <p:nvPr>
            <p:ph type="sldNum" sz="quarter" idx="12"/>
          </p:nvPr>
        </p:nvSpPr>
        <p:spPr/>
        <p:txBody>
          <a:bodyPr/>
          <a:lstStyle/>
          <a:p>
            <a:fld id="{741AFF56-1126-4107-9C02-BC0EFBF16431}" type="slidenum">
              <a:rPr lang="en-GB" smtClean="0"/>
              <a:pPr/>
              <a:t>7</a:t>
            </a:fld>
            <a:endParaRPr lang="en-GB" dirty="0"/>
          </a:p>
        </p:txBody>
      </p:sp>
      <p:sp>
        <p:nvSpPr>
          <p:cNvPr id="2" name="Footer Placeholder 4">
            <a:extLst>
              <a:ext uri="{FF2B5EF4-FFF2-40B4-BE49-F238E27FC236}">
                <a16:creationId xmlns:a16="http://schemas.microsoft.com/office/drawing/2014/main" id="{188311AF-42E7-65E9-4A26-EFF3F63376D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19" name="TextBox 18">
            <a:extLst>
              <a:ext uri="{FF2B5EF4-FFF2-40B4-BE49-F238E27FC236}">
                <a16:creationId xmlns:a16="http://schemas.microsoft.com/office/drawing/2014/main" id="{FA7292DE-85B7-4596-2FE1-26618CDA0CDB}"/>
              </a:ext>
            </a:extLst>
          </p:cNvPr>
          <p:cNvSpPr txBox="1"/>
          <p:nvPr/>
        </p:nvSpPr>
        <p:spPr>
          <a:xfrm>
            <a:off x="1713071" y="6185356"/>
            <a:ext cx="9334817" cy="215444"/>
          </a:xfrm>
          <a:prstGeom prst="rect">
            <a:avLst/>
          </a:prstGeom>
          <a:noFill/>
        </p:spPr>
        <p:txBody>
          <a:bodyPr wrap="square">
            <a:spAutoFit/>
          </a:bodyPr>
          <a:lstStyle/>
          <a:p>
            <a:r>
              <a:rPr lang="en-GB" sz="800" dirty="0"/>
              <a:t>1 </a:t>
            </a:r>
            <a:r>
              <a:rPr lang="en-AU" sz="800" dirty="0"/>
              <a:t>Gender equality workplace statistics at a glance 2022, Workplace Gender Equality Agency (WGEA),  </a:t>
            </a:r>
            <a:r>
              <a:rPr lang="en-GB" sz="800" dirty="0">
                <a:hlinkClick r:id="rId2"/>
              </a:rPr>
              <a:t>https://www.wgea.gov.au/publications/gender-equality-workplace-statistics-at-a-glance-2022</a:t>
            </a:r>
            <a:r>
              <a:rPr lang="en-GB" sz="800" dirty="0"/>
              <a:t> </a:t>
            </a:r>
          </a:p>
        </p:txBody>
      </p:sp>
      <p:graphicFrame>
        <p:nvGraphicFramePr>
          <p:cNvPr id="5" name="Chart 4">
            <a:extLst>
              <a:ext uri="{FF2B5EF4-FFF2-40B4-BE49-F238E27FC236}">
                <a16:creationId xmlns:a16="http://schemas.microsoft.com/office/drawing/2014/main" id="{54F202E6-BFFE-D745-5AA8-EE2349D2D292}"/>
              </a:ext>
            </a:extLst>
          </p:cNvPr>
          <p:cNvGraphicFramePr>
            <a:graphicFrameLocks/>
          </p:cNvGraphicFramePr>
          <p:nvPr>
            <p:extLst>
              <p:ext uri="{D42A27DB-BD31-4B8C-83A1-F6EECF244321}">
                <p14:modId xmlns:p14="http://schemas.microsoft.com/office/powerpoint/2010/main" val="2994860746"/>
              </p:ext>
            </p:extLst>
          </p:nvPr>
        </p:nvGraphicFramePr>
        <p:xfrm>
          <a:off x="5952731" y="1183387"/>
          <a:ext cx="5829774" cy="386247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000BAE67-1C91-2382-9493-0AEBDCA7B863}"/>
              </a:ext>
            </a:extLst>
          </p:cNvPr>
          <p:cNvSpPr txBox="1"/>
          <p:nvPr/>
        </p:nvSpPr>
        <p:spPr>
          <a:xfrm>
            <a:off x="5877560" y="4968240"/>
            <a:ext cx="6006464" cy="246221"/>
          </a:xfrm>
          <a:prstGeom prst="rect">
            <a:avLst/>
          </a:prstGeom>
          <a:noFill/>
        </p:spPr>
        <p:txBody>
          <a:bodyPr wrap="square">
            <a:spAutoFit/>
          </a:bodyPr>
          <a:lstStyle/>
          <a:p>
            <a:r>
              <a:rPr lang="en-GB" sz="1000" dirty="0"/>
              <a:t>Source: Australian Bureau of Statistics, Changing female employment over time 18/03/2021</a:t>
            </a:r>
          </a:p>
        </p:txBody>
      </p:sp>
    </p:spTree>
    <p:extLst>
      <p:ext uri="{BB962C8B-B14F-4D97-AF65-F5344CB8AC3E}">
        <p14:creationId xmlns:p14="http://schemas.microsoft.com/office/powerpoint/2010/main" val="405874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4BB80-6236-09DF-0CFD-9F6C30BA3A1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70B08FB2-90D1-52F2-1E5A-11B2A15296C4}"/>
              </a:ext>
            </a:extLst>
          </p:cNvPr>
          <p:cNvSpPr>
            <a:spLocks noGrp="1"/>
          </p:cNvSpPr>
          <p:nvPr>
            <p:ph type="title"/>
          </p:nvPr>
        </p:nvSpPr>
        <p:spPr>
          <a:xfrm>
            <a:off x="378801" y="501128"/>
            <a:ext cx="10769043" cy="368902"/>
          </a:xfrm>
        </p:spPr>
        <p:txBody>
          <a:bodyPr/>
          <a:lstStyle/>
          <a:p>
            <a:r>
              <a:rPr lang="en-US" dirty="0"/>
              <a:t>Burden of disease</a:t>
            </a:r>
          </a:p>
        </p:txBody>
      </p:sp>
      <p:sp>
        <p:nvSpPr>
          <p:cNvPr id="4" name="Slide Number Placeholder 3">
            <a:extLst>
              <a:ext uri="{FF2B5EF4-FFF2-40B4-BE49-F238E27FC236}">
                <a16:creationId xmlns:a16="http://schemas.microsoft.com/office/drawing/2014/main" id="{347A6C94-8343-1196-BF50-DCA059C9631B}"/>
              </a:ext>
            </a:extLst>
          </p:cNvPr>
          <p:cNvSpPr>
            <a:spLocks noGrp="1"/>
          </p:cNvSpPr>
          <p:nvPr>
            <p:ph type="sldNum" sz="quarter" idx="12"/>
          </p:nvPr>
        </p:nvSpPr>
        <p:spPr/>
        <p:txBody>
          <a:bodyPr/>
          <a:lstStyle/>
          <a:p>
            <a:fld id="{741AFF56-1126-4107-9C02-BC0EFBF16431}" type="slidenum">
              <a:rPr lang="en-GB" smtClean="0"/>
              <a:pPr/>
              <a:t>8</a:t>
            </a:fld>
            <a:endParaRPr lang="en-GB" dirty="0"/>
          </a:p>
        </p:txBody>
      </p:sp>
      <p:sp>
        <p:nvSpPr>
          <p:cNvPr id="2" name="Footer Placeholder 4">
            <a:extLst>
              <a:ext uri="{FF2B5EF4-FFF2-40B4-BE49-F238E27FC236}">
                <a16:creationId xmlns:a16="http://schemas.microsoft.com/office/drawing/2014/main" id="{103323E8-6A67-DA9F-069B-732DBF29A8E3}"/>
              </a:ext>
            </a:extLst>
          </p:cNvPr>
          <p:cNvSpPr>
            <a:spLocks noGrp="1"/>
          </p:cNvSpPr>
          <p:nvPr>
            <p:ph type="ftr" sz="quarter" idx="3"/>
          </p:nvPr>
        </p:nvSpPr>
        <p:spPr>
          <a:xfrm>
            <a:off x="2332892" y="6470196"/>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sp>
        <p:nvSpPr>
          <p:cNvPr id="18" name="Content Placeholder 17">
            <a:extLst>
              <a:ext uri="{FF2B5EF4-FFF2-40B4-BE49-F238E27FC236}">
                <a16:creationId xmlns:a16="http://schemas.microsoft.com/office/drawing/2014/main" id="{57DD0D21-159E-CBC3-2349-95620112FDBC}"/>
              </a:ext>
            </a:extLst>
          </p:cNvPr>
          <p:cNvSpPr>
            <a:spLocks noGrp="1"/>
          </p:cNvSpPr>
          <p:nvPr>
            <p:ph idx="1"/>
          </p:nvPr>
        </p:nvSpPr>
        <p:spPr>
          <a:xfrm>
            <a:off x="443975" y="1132628"/>
            <a:ext cx="10833625" cy="4459280"/>
          </a:xfrm>
        </p:spPr>
        <p:txBody>
          <a:bodyPr/>
          <a:lstStyle/>
          <a:p>
            <a:pPr marL="285750" indent="-285750">
              <a:buFont typeface="Arial" panose="020B0604020202020204" pitchFamily="34" charset="0"/>
              <a:buChar char="•"/>
            </a:pPr>
            <a:r>
              <a:rPr lang="en-AU" dirty="0">
                <a:latin typeface="Open Sans" panose="020B0606030504020204" pitchFamily="34" charset="0"/>
                <a:ea typeface="Open Sans" panose="020B0606030504020204" pitchFamily="34" charset="0"/>
                <a:cs typeface="Open Sans" panose="020B0606030504020204" pitchFamily="34" charset="0"/>
              </a:rPr>
              <a:t>The Australian Institute of Health and Welfare’s (AIHW) measures the burden of disease for the Australian population.</a:t>
            </a:r>
          </a:p>
          <a:p>
            <a:pPr marL="285750" indent="-285750">
              <a:buFont typeface="Arial" panose="020B0604020202020204" pitchFamily="34" charset="0"/>
              <a:buChar char="•"/>
            </a:pPr>
            <a:r>
              <a:rPr lang="en-AU" dirty="0">
                <a:latin typeface="Open Sans" panose="020B0606030504020204" pitchFamily="34" charset="0"/>
                <a:ea typeface="Open Sans" panose="020B0606030504020204" pitchFamily="34" charset="0"/>
                <a:cs typeface="Open Sans" panose="020B0606030504020204" pitchFamily="34" charset="0"/>
              </a:rPr>
              <a:t>Burden of disease is measured using the summary metric of disability-adjusted life years (DALY, also known as the total burden). One DALY is one year of healthy life lost to disease or injury. </a:t>
            </a:r>
          </a:p>
          <a:p>
            <a:pPr marL="285750" indent="-285750">
              <a:buFont typeface="Arial" panose="020B0604020202020204" pitchFamily="34" charset="0"/>
              <a:buChar char="•"/>
            </a:pPr>
            <a:r>
              <a:rPr lang="en-AU" dirty="0">
                <a:latin typeface="Open Sans" panose="020B0606030504020204" pitchFamily="34" charset="0"/>
                <a:ea typeface="Open Sans" panose="020B0606030504020204" pitchFamily="34" charset="0"/>
                <a:cs typeface="Open Sans" panose="020B0606030504020204" pitchFamily="34" charset="0"/>
              </a:rPr>
              <a:t>Study reported that males and females experience disease burden differently. </a:t>
            </a:r>
          </a:p>
          <a:p>
            <a:pPr marL="285750" indent="-285750">
              <a:buFont typeface="Arial" panose="020B0604020202020204" pitchFamily="34" charset="0"/>
              <a:buChar char="•"/>
            </a:pPr>
            <a:r>
              <a:rPr lang="en-AU" dirty="0">
                <a:latin typeface="Open Sans" panose="020B0606030504020204" pitchFamily="34" charset="0"/>
                <a:ea typeface="Open Sans" panose="020B0606030504020204" pitchFamily="34" charset="0"/>
                <a:cs typeface="Open Sans" panose="020B0606030504020204" pitchFamily="34" charset="0"/>
              </a:rPr>
              <a:t>For those aged 15–44, anxiety disorders was the leading specific cause of burden in females, while for males it was suicide &amp; self-inflicted injuries. </a:t>
            </a:r>
          </a:p>
          <a:p>
            <a:pPr marL="285750" indent="-285750">
              <a:buFont typeface="Arial" panose="020B0604020202020204" pitchFamily="34" charset="0"/>
              <a:buChar char="•"/>
            </a:pPr>
            <a:r>
              <a:rPr lang="en-AU" dirty="0">
                <a:latin typeface="Open Sans" panose="020B0606030504020204" pitchFamily="34" charset="0"/>
                <a:ea typeface="Open Sans" panose="020B0606030504020204" pitchFamily="34" charset="0"/>
                <a:cs typeface="Open Sans" panose="020B0606030504020204" pitchFamily="34" charset="0"/>
              </a:rPr>
              <a:t>For women aged 45–64, back pain &amp; problems, osteoarthritis, anxiety disorders, breast cancer and rheumatoid arthritis were the leading 5 specific causes of burden. For men it was coronary heart disease, back pain &amp; problems, suicide &amp; self-inflicted injuries, lung cancer and chronic liver disease. </a:t>
            </a:r>
          </a:p>
        </p:txBody>
      </p:sp>
      <p:sp>
        <p:nvSpPr>
          <p:cNvPr id="9" name="TextBox 8">
            <a:extLst>
              <a:ext uri="{FF2B5EF4-FFF2-40B4-BE49-F238E27FC236}">
                <a16:creationId xmlns:a16="http://schemas.microsoft.com/office/drawing/2014/main" id="{A7F6350C-36D5-353C-23D2-1DC0D2C8656C}"/>
              </a:ext>
            </a:extLst>
          </p:cNvPr>
          <p:cNvSpPr txBox="1"/>
          <p:nvPr/>
        </p:nvSpPr>
        <p:spPr>
          <a:xfrm>
            <a:off x="1869113" y="6141428"/>
            <a:ext cx="6140484" cy="215444"/>
          </a:xfrm>
          <a:prstGeom prst="rect">
            <a:avLst/>
          </a:prstGeom>
          <a:noFill/>
        </p:spPr>
        <p:txBody>
          <a:bodyPr wrap="square" rtlCol="0">
            <a:spAutoFit/>
          </a:bodyPr>
          <a:lstStyle/>
          <a:p>
            <a:pPr marL="285750" lvl="1" indent="-285750"/>
            <a:r>
              <a:rPr lang="en-AU" sz="800" dirty="0"/>
              <a:t>Source: https://www.aihw.gov.au/reports/burden-of-disease/australian-burden-of-disease-study-2024/contents/key-findings#which-risk</a:t>
            </a:r>
          </a:p>
        </p:txBody>
      </p:sp>
    </p:spTree>
    <p:extLst>
      <p:ext uri="{BB962C8B-B14F-4D97-AF65-F5344CB8AC3E}">
        <p14:creationId xmlns:p14="http://schemas.microsoft.com/office/powerpoint/2010/main" val="3184822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470B1-370E-2015-8FDA-CBAA0B6298D9}"/>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99B27481-D2E1-DE28-55A9-B72BFC54418E}"/>
              </a:ext>
            </a:extLst>
          </p:cNvPr>
          <p:cNvSpPr>
            <a:spLocks noGrp="1"/>
          </p:cNvSpPr>
          <p:nvPr>
            <p:ph type="title"/>
          </p:nvPr>
        </p:nvSpPr>
        <p:spPr>
          <a:xfrm>
            <a:off x="378801" y="501128"/>
            <a:ext cx="10769043" cy="368902"/>
          </a:xfrm>
        </p:spPr>
        <p:txBody>
          <a:bodyPr/>
          <a:lstStyle/>
          <a:p>
            <a:r>
              <a:rPr lang="en-US" dirty="0"/>
              <a:t>Burden of disease - </a:t>
            </a:r>
            <a:r>
              <a:rPr lang="en-AU" dirty="0"/>
              <a:t>DALY ‘000; proportion % by sex and age group in 2024 – Females</a:t>
            </a:r>
            <a:br>
              <a:rPr lang="en-AU" dirty="0"/>
            </a:br>
            <a:endParaRPr lang="en-US" dirty="0"/>
          </a:p>
        </p:txBody>
      </p:sp>
      <p:sp>
        <p:nvSpPr>
          <p:cNvPr id="4" name="Slide Number Placeholder 3">
            <a:extLst>
              <a:ext uri="{FF2B5EF4-FFF2-40B4-BE49-F238E27FC236}">
                <a16:creationId xmlns:a16="http://schemas.microsoft.com/office/drawing/2014/main" id="{1539EBF1-1DEE-45A5-84DA-68E663296625}"/>
              </a:ext>
            </a:extLst>
          </p:cNvPr>
          <p:cNvSpPr>
            <a:spLocks noGrp="1"/>
          </p:cNvSpPr>
          <p:nvPr>
            <p:ph type="sldNum" sz="quarter" idx="12"/>
          </p:nvPr>
        </p:nvSpPr>
        <p:spPr/>
        <p:txBody>
          <a:bodyPr/>
          <a:lstStyle/>
          <a:p>
            <a:fld id="{741AFF56-1126-4107-9C02-BC0EFBF16431}" type="slidenum">
              <a:rPr lang="en-GB" smtClean="0"/>
              <a:pPr/>
              <a:t>9</a:t>
            </a:fld>
            <a:endParaRPr lang="en-GB" dirty="0"/>
          </a:p>
        </p:txBody>
      </p:sp>
      <p:sp>
        <p:nvSpPr>
          <p:cNvPr id="2" name="Footer Placeholder 4">
            <a:extLst>
              <a:ext uri="{FF2B5EF4-FFF2-40B4-BE49-F238E27FC236}">
                <a16:creationId xmlns:a16="http://schemas.microsoft.com/office/drawing/2014/main" id="{874D1F6C-65EF-A83C-1823-47394C42B45C}"/>
              </a:ext>
            </a:extLst>
          </p:cNvPr>
          <p:cNvSpPr>
            <a:spLocks noGrp="1"/>
          </p:cNvSpPr>
          <p:nvPr>
            <p:ph type="ftr" sz="quarter" idx="3"/>
          </p:nvPr>
        </p:nvSpPr>
        <p:spPr>
          <a:xfrm>
            <a:off x="2332892" y="6470196"/>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dirty="0">
                <a:solidFill>
                  <a:schemeClr val="tx1"/>
                </a:solidFill>
              </a:rPr>
              <a:t>Presented at the 2025 All Actuaries Summit</a:t>
            </a:r>
          </a:p>
        </p:txBody>
      </p:sp>
      <p:pic>
        <p:nvPicPr>
          <p:cNvPr id="7" name="Picture 6">
            <a:extLst>
              <a:ext uri="{FF2B5EF4-FFF2-40B4-BE49-F238E27FC236}">
                <a16:creationId xmlns:a16="http://schemas.microsoft.com/office/drawing/2014/main" id="{D9673C86-D1E9-4336-8059-57B404A6A23A}"/>
              </a:ext>
            </a:extLst>
          </p:cNvPr>
          <p:cNvPicPr>
            <a:picLocks noChangeAspect="1"/>
          </p:cNvPicPr>
          <p:nvPr/>
        </p:nvPicPr>
        <p:blipFill>
          <a:blip r:embed="rId3"/>
          <a:stretch>
            <a:fillRect/>
          </a:stretch>
        </p:blipFill>
        <p:spPr>
          <a:xfrm>
            <a:off x="1104342" y="1247878"/>
            <a:ext cx="9317959" cy="5014980"/>
          </a:xfrm>
          <a:prstGeom prst="rect">
            <a:avLst/>
          </a:prstGeom>
        </p:spPr>
      </p:pic>
      <p:sp>
        <p:nvSpPr>
          <p:cNvPr id="9" name="TextBox 8">
            <a:extLst>
              <a:ext uri="{FF2B5EF4-FFF2-40B4-BE49-F238E27FC236}">
                <a16:creationId xmlns:a16="http://schemas.microsoft.com/office/drawing/2014/main" id="{1BF7719D-F0FF-E461-A9DC-7550FE99EAE2}"/>
              </a:ext>
            </a:extLst>
          </p:cNvPr>
          <p:cNvSpPr txBox="1"/>
          <p:nvPr/>
        </p:nvSpPr>
        <p:spPr>
          <a:xfrm>
            <a:off x="5887393" y="6528269"/>
            <a:ext cx="6140484" cy="215444"/>
          </a:xfrm>
          <a:prstGeom prst="rect">
            <a:avLst/>
          </a:prstGeom>
          <a:noFill/>
        </p:spPr>
        <p:txBody>
          <a:bodyPr wrap="square" rtlCol="0">
            <a:spAutoFit/>
          </a:bodyPr>
          <a:lstStyle/>
          <a:p>
            <a:pPr marL="285750" lvl="1" indent="-285750"/>
            <a:r>
              <a:rPr lang="en-AU" sz="800" dirty="0"/>
              <a:t>Source: https://www.aihw.gov.au/reports/burden-of-disease/australian-burden-of-disease-study-2024/contents/key-findings#which-risk</a:t>
            </a:r>
          </a:p>
        </p:txBody>
      </p:sp>
    </p:spTree>
    <p:extLst>
      <p:ext uri="{BB962C8B-B14F-4D97-AF65-F5344CB8AC3E}">
        <p14:creationId xmlns:p14="http://schemas.microsoft.com/office/powerpoint/2010/main" val="2923705630"/>
      </p:ext>
    </p:extLst>
  </p:cSld>
  <p:clrMapOvr>
    <a:masterClrMapping/>
  </p:clrMapOvr>
</p:sld>
</file>

<file path=ppt/theme/theme1.xml><?xml version="1.0" encoding="utf-8"?>
<a:theme xmlns:a="http://schemas.openxmlformats.org/drawingml/2006/main" name="Office Theme">
  <a:themeElements>
    <a:clrScheme name="Actuaries">
      <a:dk1>
        <a:srgbClr val="000000"/>
      </a:dk1>
      <a:lt1>
        <a:srgbClr val="FFFFFF"/>
      </a:lt1>
      <a:dk2>
        <a:srgbClr val="323232"/>
      </a:dk2>
      <a:lt2>
        <a:srgbClr val="EBEBEB"/>
      </a:lt2>
      <a:accent1>
        <a:srgbClr val="3C69FF"/>
      </a:accent1>
      <a:accent2>
        <a:srgbClr val="313131"/>
      </a:accent2>
      <a:accent3>
        <a:srgbClr val="5B5B5B"/>
      </a:accent3>
      <a:accent4>
        <a:srgbClr val="838484"/>
      </a:accent4>
      <a:accent5>
        <a:srgbClr val="ADADAD"/>
      </a:accent5>
      <a:accent6>
        <a:srgbClr val="D6D6D6"/>
      </a:accent6>
      <a:hlink>
        <a:srgbClr val="0563C1"/>
      </a:hlink>
      <a:folHlink>
        <a:srgbClr val="954F72"/>
      </a:folHlink>
    </a:clrScheme>
    <a:fontScheme name="Actuaries">
      <a:majorFont>
        <a:latin typeface="ABC Oracle"/>
        <a:ea typeface=""/>
        <a:cs typeface=""/>
      </a:majorFont>
      <a:minorFont>
        <a:latin typeface="ABC Orac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MS Document" ma:contentTypeID="0x0101005B474B5874136940B1FCFFA385B6F80C00B91DFC3462D36342B5E9C63B1B6AF453" ma:contentTypeVersion="205" ma:contentTypeDescription="" ma:contentTypeScope="" ma:versionID="8c1134c8d9aea38da993f15c9e4c14b1">
  <xsd:schema xmlns:xsd="http://www.w3.org/2001/XMLSchema" xmlns:xs="http://www.w3.org/2001/XMLSchema" xmlns:p="http://schemas.microsoft.com/office/2006/metadata/properties" xmlns:ns1="http://schemas.microsoft.com/sharepoint/v3" xmlns:ns2="b9043e53-a078-4fe1-9a97-1dc890974721" xmlns:ns3="http://schemas.microsoft.com/sharepoint/v3/fields" xmlns:ns4="7c09f450-3099-4ab0-9797-308ed8a26daf" targetNamespace="http://schemas.microsoft.com/office/2006/metadata/properties" ma:root="true" ma:fieldsID="339d4051a3428176d9d511de67f9022f" ns1:_="" ns2:_="" ns3:_="" ns4:_="">
    <xsd:import namespace="http://schemas.microsoft.com/sharepoint/v3"/>
    <xsd:import namespace="b9043e53-a078-4fe1-9a97-1dc890974721"/>
    <xsd:import namespace="http://schemas.microsoft.com/sharepoint/v3/fields"/>
    <xsd:import namespace="7c09f450-3099-4ab0-9797-308ed8a26daf"/>
    <xsd:element name="properties">
      <xsd:complexType>
        <xsd:sequence>
          <xsd:element name="documentManagement">
            <xsd:complexType>
              <xsd:all>
                <xsd:element ref="ns1:_ExtendedDescription" minOccurs="0"/>
                <xsd:element ref="ns2:Source_x0020_Document_x0020_ID" minOccurs="0"/>
                <xsd:element ref="ns2:CMS_x0020_Document_x0020_ID" minOccurs="0"/>
                <xsd:element ref="ns2:Published" minOccurs="0"/>
                <xsd:element ref="ns2:Start_x0020_publishing" minOccurs="0"/>
                <xsd:element ref="ns2:Stop_x0020_publishing" minOccurs="0"/>
                <xsd:element ref="ns2:Created-Date" minOccurs="0"/>
                <xsd:element ref="ns3:wic_System_Copyright" minOccurs="0"/>
                <xsd:element ref="ns2:CPD" minOccurs="0"/>
                <xsd:element ref="ns2:Level" minOccurs="0"/>
                <xsd:element ref="ns2:Age_x0020_Group" minOccurs="0"/>
                <xsd:element ref="ns2:Availability" minOccurs="0"/>
                <xsd:element ref="ns2:External-link" minOccurs="0"/>
                <xsd:element ref="ns2:Membership" minOccurs="0"/>
                <xsd:element ref="ns2:new-release-expiry" minOccurs="0"/>
                <xsd:element ref="ns2:Region" minOccurs="0"/>
                <xsd:element ref="ns2:DMS_Type" minOccurs="0"/>
                <xsd:element ref="ns2:ifb2a14d9ef14379a3042bde0b0232b7" minOccurs="0"/>
                <xsd:element ref="ns2:na442cf9b07645d39bff0c316c917a88" minOccurs="0"/>
                <xsd:element ref="ns2:g6881e4ce23a4b13a21acda1c762ef3b" minOccurs="0"/>
                <xsd:element ref="ns2:c245b723492e46feb8c242c474f81c06" minOccurs="0"/>
                <xsd:element ref="ns2:TaxCatchAll" minOccurs="0"/>
                <xsd:element ref="ns2:TaxCatchAllLabel" minOccurs="0"/>
                <xsd:element ref="ns2:a1da6ed942364e6aa931c032ae078b9a" minOccurs="0"/>
                <xsd:element ref="ns2:lbd57a3197f24a75a016012f8260598a" minOccurs="0"/>
                <xsd:element ref="ns2:No_x0020_Web_x0020_Index"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ExtendedDescription" ma:index="2" nillable="true" ma:displayName="Description" ma:description="DMS Description" ma:format="Dropdown" ma:internalName="_Extended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43e53-a078-4fe1-9a97-1dc890974721" elementFormDefault="qualified">
    <xsd:import namespace="http://schemas.microsoft.com/office/2006/documentManagement/types"/>
    <xsd:import namespace="http://schemas.microsoft.com/office/infopath/2007/PartnerControls"/>
    <xsd:element name="Source_x0020_Document_x0020_ID" ma:index="3" nillable="true" ma:displayName="Source Document ID" ma:description="ID of the document in the Team Sites" ma:internalName="Source_x0020_Document_x0020_ID" ma:readOnly="false">
      <xsd:simpleType>
        <xsd:restriction base="dms:Text">
          <xsd:maxLength value="255"/>
        </xsd:restriction>
      </xsd:simpleType>
    </xsd:element>
    <xsd:element name="CMS_x0020_Document_x0020_ID" ma:index="4" nillable="true" ma:displayName="CMS Document ID" ma:description="ID of the document in CMS" ma:internalName="CMS_x0020_Document_x0020_ID" ma:readOnly="false">
      <xsd:simpleType>
        <xsd:restriction base="dms:Text">
          <xsd:maxLength value="255"/>
        </xsd:restriction>
      </xsd:simpleType>
    </xsd:element>
    <xsd:element name="Published" ma:index="5" nillable="true" ma:displayName="Published" ma:default="0" ma:hidden="true" ma:internalName="Published" ma:readOnly="false">
      <xsd:simpleType>
        <xsd:restriction base="dms:Boolean"/>
      </xsd:simpleType>
    </xsd:element>
    <xsd:element name="Start_x0020_publishing" ma:index="6" nillable="true" ma:displayName="Start publishing" ma:format="DateOnly" ma:hidden="true" ma:internalName="Start_x0020_publishing" ma:readOnly="false">
      <xsd:simpleType>
        <xsd:restriction base="dms:DateTime"/>
      </xsd:simpleType>
    </xsd:element>
    <xsd:element name="Stop_x0020_publishing" ma:index="7" nillable="true" ma:displayName="Stop publishing" ma:format="DateOnly" ma:hidden="true" ma:internalName="Stop_x0020_publishing" ma:readOnly="false">
      <xsd:simpleType>
        <xsd:restriction base="dms:DateTime"/>
      </xsd:simpleType>
    </xsd:element>
    <xsd:element name="Created-Date" ma:index="8" nillable="true" ma:displayName="Created-Date" ma:format="DateOnly" ma:internalName="Created_x002d_Date" ma:readOnly="false">
      <xsd:simpleType>
        <xsd:restriction base="dms:DateTime"/>
      </xsd:simpleType>
    </xsd:element>
    <xsd:element name="CPD" ma:index="11" nillable="true" ma:displayName="CPD" ma:decimals="2" ma:internalName="CPD" ma:readOnly="false">
      <xsd:simpleType>
        <xsd:restriction base="dms:Number"/>
      </xsd:simpleType>
    </xsd:element>
    <xsd:element name="Level" ma:index="12" nillable="true" ma:displayName="Level" ma:hidden="true" ma:internalName="Level" ma:readOnly="false">
      <xsd:simpleType>
        <xsd:restriction base="dms:Text">
          <xsd:maxLength value="255"/>
        </xsd:restriction>
      </xsd:simpleType>
    </xsd:element>
    <xsd:element name="Age_x0020_Group" ma:index="19" nillable="true" ma:displayName="Age Group" ma:format="Dropdown" ma:hidden="true" ma:internalName="Age_x0020_Group" ma:readOnly="false">
      <xsd:simpleType>
        <xsd:restriction base="dms:Text">
          <xsd:maxLength value="255"/>
        </xsd:restriction>
      </xsd:simpleType>
    </xsd:element>
    <xsd:element name="Availability" ma:index="20" nillable="true" ma:displayName="Availability" ma:hidden="true" ma:internalName="Availability" ma:readOnly="false">
      <xsd:simpleType>
        <xsd:restriction base="dms:Text">
          <xsd:maxLength value="255"/>
        </xsd:restriction>
      </xsd:simpleType>
    </xsd:element>
    <xsd:element name="External-link" ma:index="21" nillable="true" ma:displayName="External-link" ma:internalName="External_x002d_link" ma:readOnly="false">
      <xsd:simpleType>
        <xsd:restriction base="dms:Text">
          <xsd:maxLength value="255"/>
        </xsd:restriction>
      </xsd:simpleType>
    </xsd:element>
    <xsd:element name="Membership" ma:index="22" nillable="true" ma:displayName="Membership" ma:internalName="Membership" ma:readOnly="false">
      <xsd:simpleType>
        <xsd:restriction base="dms:Text">
          <xsd:maxLength value="255"/>
        </xsd:restriction>
      </xsd:simpleType>
    </xsd:element>
    <xsd:element name="new-release-expiry" ma:index="23" nillable="true" ma:displayName="new-release-expiry" ma:format="DateOnly" ma:hidden="true" ma:internalName="new_x002d_release_x002d_expiry" ma:readOnly="false">
      <xsd:simpleType>
        <xsd:restriction base="dms:DateTime"/>
      </xsd:simpleType>
    </xsd:element>
    <xsd:element name="Region" ma:index="24" nillable="true" ma:displayName="Region" ma:hidden="true" ma:internalName="Region" ma:readOnly="false">
      <xsd:simpleType>
        <xsd:restriction base="dms:Text">
          <xsd:maxLength value="255"/>
        </xsd:restriction>
      </xsd:simpleType>
    </xsd:element>
    <xsd:element name="DMS_Type" ma:index="25" nillable="true" ma:displayName="DMS_Type" ma:hidden="true" ma:internalName="DMS_Type" ma:readOnly="false">
      <xsd:simpleType>
        <xsd:restriction base="dms:Text">
          <xsd:maxLength value="255"/>
        </xsd:restriction>
      </xsd:simpleType>
    </xsd:element>
    <xsd:element name="ifb2a14d9ef14379a3042bde0b0232b7" ma:index="26" nillable="true" ma:taxonomy="true" ma:internalName="ifb2a14d9ef14379a3042bde0b0232b7" ma:taxonomyFieldName="Prototype_Content_Types" ma:displayName="Content_Types" ma:readOnly="false" ma:default="" ma:fieldId="{2fb2a14d-9ef1-4379-a304-2bde0b0232b7}" ma:sspId="599de3cb-4d49-453d-b800-5d7115dc628a" ma:termSetId="8bf43160-4240-4a14-b9c4-81e260e50208" ma:anchorId="00000000-0000-0000-0000-000000000000" ma:open="false" ma:isKeyword="false">
      <xsd:complexType>
        <xsd:sequence>
          <xsd:element ref="pc:Terms" minOccurs="0" maxOccurs="1"/>
        </xsd:sequence>
      </xsd:complexType>
    </xsd:element>
    <xsd:element name="na442cf9b07645d39bff0c316c917a88" ma:index="28" nillable="true" ma:taxonomy="true" ma:internalName="na442cf9b07645d39bff0c316c917a88" ma:taxonomyFieldName="Prototype_Education_Programs" ma:displayName="Qualifications_and_Lifelong_Learning" ma:readOnly="false" ma:default="" ma:fieldId="{7a442cf9-b076-45d3-9bff-0c316c917a88}" ma:taxonomyMulti="true" ma:sspId="599de3cb-4d49-453d-b800-5d7115dc628a" ma:termSetId="03d00ede-6ba3-415f-b99e-a9b924b20c9b" ma:anchorId="00000000-0000-0000-0000-000000000000" ma:open="false" ma:isKeyword="false">
      <xsd:complexType>
        <xsd:sequence>
          <xsd:element ref="pc:Terms" minOccurs="0" maxOccurs="1"/>
        </xsd:sequence>
      </xsd:complexType>
    </xsd:element>
    <xsd:element name="g6881e4ce23a4b13a21acda1c762ef3b" ma:index="30" nillable="true" ma:taxonomy="true" ma:internalName="g6881e4ce23a4b13a21acda1c762ef3b" ma:taxonomyFieldName="Prototype_Event_Types" ma:displayName="Event_Types" ma:readOnly="false" ma:default="" ma:fieldId="{06881e4c-e23a-4b13-a21a-cda1c762ef3b}" ma:sspId="599de3cb-4d49-453d-b800-5d7115dc628a" ma:termSetId="c11d6ec0-8d82-4edb-a7c3-61e9562d4773" ma:anchorId="00000000-0000-0000-0000-000000000000" ma:open="false" ma:isKeyword="false">
      <xsd:complexType>
        <xsd:sequence>
          <xsd:element ref="pc:Terms" minOccurs="0" maxOccurs="1"/>
        </xsd:sequence>
      </xsd:complexType>
    </xsd:element>
    <xsd:element name="c245b723492e46feb8c242c474f81c06" ma:index="32" nillable="true" ma:taxonomy="true" ma:internalName="c245b723492e46feb8c242c474f81c06" ma:taxonomyFieldName="Prototype_Tags" ma:displayName="DMS_Tags" ma:readOnly="false" ma:fieldId="{c245b723-492e-46fe-b8c2-42c474f81c06}" ma:taxonomyMulti="true" ma:sspId="599de3cb-4d49-453d-b800-5d7115dc628a" ma:termSetId="cb3da33c-e535-4ab0-b8bc-bc8e4c95dd5f" ma:anchorId="00000000-0000-0000-0000-000000000000" ma:open="false" ma:isKeyword="false">
      <xsd:complexType>
        <xsd:sequence>
          <xsd:element ref="pc:Terms" minOccurs="0" maxOccurs="1"/>
        </xsd:sequence>
      </xsd:complexType>
    </xsd:element>
    <xsd:element name="TaxCatchAll" ma:index="33" nillable="true" ma:displayName="Taxonomy Catch All Column" ma:hidden="true" ma:list="{a99bd1f2-8352-44bd-99e3-18fccfc5b22e}" ma:internalName="TaxCatchAll" ma:readOnly="false" ma:showField="CatchAllData"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TaxCatchAllLabel" ma:index="34" nillable="true" ma:displayName="Taxonomy Catch All Column1" ma:hidden="true" ma:list="{a99bd1f2-8352-44bd-99e3-18fccfc5b22e}" ma:internalName="TaxCatchAllLabel" ma:readOnly="false" ma:showField="CatchAllDataLabel"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a1da6ed942364e6aa931c032ae078b9a" ma:index="37" nillable="true" ma:taxonomy="true" ma:internalName="a1da6ed942364e6aa931c032ae078b9a" ma:taxonomyFieldName="Prototype_CPD_Activity_Format" ma:displayName="CPD_Activity_Format" ma:readOnly="false" ma:default="" ma:fieldId="{a1da6ed9-4236-4e6a-a931-c032ae078b9a}" ma:sspId="599de3cb-4d49-453d-b800-5d7115dc628a" ma:termSetId="4bf07c46-5940-460a-b59f-14a3af91a71d" ma:anchorId="00000000-0000-0000-0000-000000000000" ma:open="false" ma:isKeyword="false">
      <xsd:complexType>
        <xsd:sequence>
          <xsd:element ref="pc:Terms" minOccurs="0" maxOccurs="1"/>
        </xsd:sequence>
      </xsd:complexType>
    </xsd:element>
    <xsd:element name="lbd57a3197f24a75a016012f8260598a" ma:index="38" nillable="true" ma:taxonomy="true" ma:internalName="lbd57a3197f24a75a016012f8260598a" ma:taxonomyFieldName="Prototype_Practice_Area" ma:displayName="Practice_Area" ma:readOnly="false" ma:default="" ma:fieldId="{5bd57a31-97f2-4a75-a016-012f8260598a}" ma:taxonomyMulti="true" ma:sspId="599de3cb-4d49-453d-b800-5d7115dc628a" ma:termSetId="82bf7a2a-7f43-4f1c-b7bb-4a3a0ba5f298" ma:anchorId="00000000-0000-0000-0000-000000000000" ma:open="false" ma:isKeyword="false">
      <xsd:complexType>
        <xsd:sequence>
          <xsd:element ref="pc:Terms" minOccurs="0" maxOccurs="1"/>
        </xsd:sequence>
      </xsd:complexType>
    </xsd:element>
    <xsd:element name="No_x0020_Web_x0020_Index" ma:index="40" nillable="true" ma:displayName="No Web Index" ma:default="0" ma:internalName="No_x0020_Web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0"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9f450-3099-4ab0-9797-308ed8a26daf" elementFormDefault="qualified">
    <xsd:import namespace="http://schemas.microsoft.com/office/2006/documentManagement/types"/>
    <xsd:import namespace="http://schemas.microsoft.com/office/infopath/2007/PartnerControls"/>
    <xsd:element name="_dlc_DocId" ma:index="41" nillable="true" ma:displayName="Document ID Value" ma:description="The value of the document ID assigned to this item." ma:indexed="true"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9043e53-a078-4fe1-9a97-1dc890974721">
      <Value>33</Value>
      <Value>29</Value>
      <Value>24</Value>
      <Value>40</Value>
      <Value>21</Value>
      <Value>38</Value>
      <Value>97</Value>
    </TaxCatchAll>
    <Stop_x0020_publishing xmlns="b9043e53-a078-4fe1-9a97-1dc890974721" xsi:nil="true"/>
    <Region xmlns="b9043e53-a078-4fe1-9a97-1dc890974721" xsi:nil="true"/>
    <No_x0020_Web_x0020_Index xmlns="b9043e53-a078-4fe1-9a97-1dc890974721">false</No_x0020_Web_x0020_Index>
    <Published xmlns="b9043e53-a078-4fe1-9a97-1dc890974721">false</Published>
    <Start_x0020_publishing xmlns="b9043e53-a078-4fe1-9a97-1dc890974721" xsi:nil="true"/>
    <na442cf9b07645d39bff0c316c917a88 xmlns="b9043e53-a078-4fe1-9a97-1dc890974721">
      <Terms xmlns="http://schemas.microsoft.com/office/infopath/2007/PartnerControls"/>
    </na442cf9b07645d39bff0c316c917a88>
    <Level xmlns="b9043e53-a078-4fe1-9a97-1dc890974721" xsi:nil="true"/>
    <Availability xmlns="b9043e53-a078-4fe1-9a97-1dc890974721" xsi:nil="true"/>
    <_ExtendedDescription xmlns="http://schemas.microsoft.com/sharepoint/v3">Growing female labour force participation in Australia and worldwide over the last 20 to 30 years has increased the buying power and influence of women in the insurance sector. In response, some insurers in Australia have started to create products and programs to appeal to female customers. There remains a broader opportunity across the life insurance industry to attract and retain more female customers and I believe there is great potential for product innovation and growth in this space. However, I also believe there are many challenges to work through. This talk will be centred around a framework of – “Women at Risk”, “Women as Risk” and “Women in Risk.” We are looking forward to having 20 minutes of active and open-minded (all views are welcome) audience participation in discussing the challenges around the product design, pricing and distribution of life insurance products tailored for the needs of women and the potential solutions around these challenges. This is with the hope to inspire audience members to continue the conversation beyond the Actuaries Summit and into their day-to-day work. Please note that this session will not be audio or video-recorded.</_ExtendedDescription>
    <External-link xmlns="b9043e53-a078-4fe1-9a97-1dc890974721" xsi:nil="true"/>
    <c245b723492e46feb8c242c474f81c06 xmlns="b9043e53-a078-4fe1-9a97-1dc890974721">
      <Terms xmlns="http://schemas.microsoft.com/office/infopath/2007/PartnerControls">
        <TermInfo xmlns="http://schemas.microsoft.com/office/infopath/2007/PartnerControls">
          <TermName xmlns="http://schemas.microsoft.com/office/infopath/2007/PartnerControls">Past Event</TermName>
          <TermId xmlns="http://schemas.microsoft.com/office/infopath/2007/PartnerControls">81820cd3-45f0-44e5-97c3-ef5505ffe26e</TermId>
        </TermInfo>
        <TermInfo xmlns="http://schemas.microsoft.com/office/infopath/2007/PartnerControls">
          <TermName xmlns="http://schemas.microsoft.com/office/infopath/2007/PartnerControls">All Actuaries Summit</TermName>
          <TermId xmlns="http://schemas.microsoft.com/office/infopath/2007/PartnerControls">57ed7ee8-003a-406d-a47c-605a474390f3</TermId>
        </TermInfo>
      </Terms>
    </c245b723492e46feb8c242c474f81c06>
    <lbd57a3197f24a75a016012f8260598a xmlns="b9043e53-a078-4fe1-9a97-1dc890974721">
      <Terms xmlns="http://schemas.microsoft.com/office/infopath/2007/PartnerControls">
        <TermInfo xmlns="http://schemas.microsoft.com/office/infopath/2007/PartnerControls">
          <TermName xmlns="http://schemas.microsoft.com/office/infopath/2007/PartnerControls">Life Insurance</TermName>
          <TermId xmlns="http://schemas.microsoft.com/office/infopath/2007/PartnerControls">2f4b7b7b-e853-4c23-b89a-c367646d2d02</TermId>
        </TermInfo>
        <TermInfo xmlns="http://schemas.microsoft.com/office/infopath/2007/PartnerControls">
          <TermName xmlns="http://schemas.microsoft.com/office/infopath/2007/PartnerControls">Superannuation and Investments</TermName>
          <TermId xmlns="http://schemas.microsoft.com/office/infopath/2007/PartnerControls">c4023ceb-8694-42da-8304-ff16c412bbef</TermId>
        </TermInfo>
      </Terms>
    </lbd57a3197f24a75a016012f8260598a>
    <ifb2a14d9ef14379a3042bde0b0232b7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82514a72-d478-4557-818e-561b0f30fbaf</TermId>
        </TermInfo>
      </Terms>
    </ifb2a14d9ef14379a3042bde0b0232b7>
    <g6881e4ce23a4b13a21acda1c762ef3b xmlns="b9043e53-a078-4fe1-9a97-1dc890974721">
      <Terms xmlns="http://schemas.microsoft.com/office/infopath/2007/PartnerControls">
        <TermInfo xmlns="http://schemas.microsoft.com/office/infopath/2007/PartnerControls">
          <TermName xmlns="http://schemas.microsoft.com/office/infopath/2007/PartnerControls">Major Events</TermName>
          <TermId xmlns="http://schemas.microsoft.com/office/infopath/2007/PartnerControls">741f9fd0-c1f0-4e98-ad79-70afc16eedf5</TermId>
        </TermInfo>
      </Terms>
    </g6881e4ce23a4b13a21acda1c762ef3b>
    <TaxCatchAllLabel xmlns="b9043e53-a078-4fe1-9a97-1dc890974721" xsi:nil="true"/>
    <Source_x0020_Document_x0020_ID xmlns="b9043e53-a078-4fe1-9a97-1dc890974721" xsi:nil="true"/>
    <Age_x0020_Group xmlns="b9043e53-a078-4fe1-9a97-1dc890974721" xsi:nil="true"/>
    <a1da6ed942364e6aa931c032ae078b9a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d40094d7-41bb-4670-ae67-14554674b2a3</TermId>
        </TermInfo>
      </Terms>
    </a1da6ed942364e6aa931c032ae078b9a>
    <CPD xmlns="b9043e53-a078-4fe1-9a97-1dc890974721">1</CPD>
    <Membership xmlns="b9043e53-a078-4fe1-9a97-1dc890974721" xsi:nil="true"/>
    <DMS_Type xmlns="b9043e53-a078-4fe1-9a97-1dc890974721" xsi:nil="true"/>
    <CMS_x0020_Document_x0020_ID xmlns="b9043e53-a078-4fe1-9a97-1dc890974721" xsi:nil="true"/>
    <Created-Date xmlns="b9043e53-a078-4fe1-9a97-1dc890974721">2025-06-12T14:00:00+00:00</Created-Date>
    <wic_System_Copyright xmlns="http://schemas.microsoft.com/sharepoint/v3/fields" xsi:nil="true"/>
    <new-release-expiry xmlns="b9043e53-a078-4fe1-9a97-1dc890974721" xsi:nil="true"/>
    <_dlc_DocId xmlns="7c09f450-3099-4ab0-9797-308ed8a26daf">CE6YYQN64SX3-786882053-16285</_dlc_DocId>
    <_dlc_DocIdUrl xmlns="7c09f450-3099-4ab0-9797-308ed8a26daf">
      <Url>https://actuaries.sharepoint.com/sites/DMS/_layouts/15/DocIdRedir.aspx?ID=CE6YYQN64SX3-786882053-16285</Url>
      <Description>CE6YYQN64SX3-786882053-16285</Description>
    </_dlc_DocIdUrl>
  </documentManagement>
</p:properties>
</file>

<file path=customXml/item4.xml><?xml version="1.0" encoding="utf-8"?>
<?mso-contentType ?>
<SharedContentType xmlns="Microsoft.SharePoint.Taxonomy.ContentTypeSync" SourceId="599de3cb-4d49-453d-b800-5d7115dc628a" ContentTypeId="0x0101005B474B5874136940B1FCFFA385B6F80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1C5BB3B-F372-43FF-9698-4AAF69CFC0DE}">
  <ds:schemaRefs>
    <ds:schemaRef ds:uri="http://schemas.microsoft.com/sharepoint/v3/contenttype/forms"/>
  </ds:schemaRefs>
</ds:datastoreItem>
</file>

<file path=customXml/itemProps2.xml><?xml version="1.0" encoding="utf-8"?>
<ds:datastoreItem xmlns:ds="http://schemas.openxmlformats.org/officeDocument/2006/customXml" ds:itemID="{F5EF69E0-4BE7-4E76-BC0A-F5029AEECD01}"/>
</file>

<file path=customXml/itemProps3.xml><?xml version="1.0" encoding="utf-8"?>
<ds:datastoreItem xmlns:ds="http://schemas.openxmlformats.org/officeDocument/2006/customXml" ds:itemID="{23A7F36D-13F6-4DF0-A1FA-99BF5BE8352E}">
  <ds:schemaRef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terms/"/>
    <ds:schemaRef ds:uri="http://purl.org/dc/dcmitype/"/>
    <ds:schemaRef ds:uri="7e948e1f-1c1f-44ca-b8c3-272baaf9988d"/>
    <ds:schemaRef ds:uri="http://schemas.openxmlformats.org/package/2006/metadata/core-properties"/>
    <ds:schemaRef ds:uri="3138fe39-45e2-4243-b4f0-a56ce41f1c6e"/>
    <ds:schemaRef ds:uri="http://www.w3.org/XML/1998/namespace"/>
  </ds:schemaRefs>
</ds:datastoreItem>
</file>

<file path=customXml/itemProps4.xml><?xml version="1.0" encoding="utf-8"?>
<ds:datastoreItem xmlns:ds="http://schemas.openxmlformats.org/officeDocument/2006/customXml" ds:itemID="{654CE4CB-CACF-42D8-AC70-B12CBDADCDE5}"/>
</file>

<file path=customXml/itemProps5.xml><?xml version="1.0" encoding="utf-8"?>
<ds:datastoreItem xmlns:ds="http://schemas.openxmlformats.org/officeDocument/2006/customXml" ds:itemID="{25957BD2-D1D2-48F4-AB15-10A6B1A5D585}"/>
</file>

<file path=docProps/app.xml><?xml version="1.0" encoding="utf-8"?>
<Properties xmlns="http://schemas.openxmlformats.org/officeDocument/2006/extended-properties" xmlns:vt="http://schemas.openxmlformats.org/officeDocument/2006/docPropsVTypes">
  <TotalTime>6908</TotalTime>
  <Words>2037</Words>
  <Application>Microsoft Office PowerPoint</Application>
  <PresentationFormat>Widescreen</PresentationFormat>
  <Paragraphs>179</Paragraphs>
  <Slides>20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ABC Oracle</vt:lpstr>
      <vt:lpstr>ABC Oracle Medium</vt:lpstr>
      <vt:lpstr>Arial</vt:lpstr>
      <vt:lpstr>Calibri</vt:lpstr>
      <vt:lpstr>Courier New</vt:lpstr>
      <vt:lpstr>Open Sans</vt:lpstr>
      <vt:lpstr>Office Theme</vt:lpstr>
      <vt:lpstr>Women-Centric Insurance Products: Good Business Proposition?</vt:lpstr>
      <vt:lpstr>Contents</vt:lpstr>
      <vt:lpstr>Introduction</vt:lpstr>
      <vt:lpstr>A framework for insuring women’s futures</vt:lpstr>
      <vt:lpstr>Women at Risk:   </vt:lpstr>
      <vt:lpstr>Labour participation rates – 1978 to 2024</vt:lpstr>
      <vt:lpstr>Women in the workforce – a snapshot</vt:lpstr>
      <vt:lpstr>Burden of disease</vt:lpstr>
      <vt:lpstr>Burden of disease - DALY ‘000; proportion % by sex and age group in 2024 – Females </vt:lpstr>
      <vt:lpstr>Burden of disease - DALY ‘000; proportion % by sex and age group in 2024 - Male</vt:lpstr>
      <vt:lpstr>ABS: Gender indicators </vt:lpstr>
      <vt:lpstr>Women’s interaction with life insurance</vt:lpstr>
      <vt:lpstr>Women as Risk</vt:lpstr>
      <vt:lpstr>Current landscape</vt:lpstr>
      <vt:lpstr>Women in Risk</vt:lpstr>
      <vt:lpstr>Women in life insurance industry</vt:lpstr>
      <vt:lpstr>Audience Discussion</vt:lpstr>
      <vt:lpstr>Challenges &amp; solutions: discussion</vt:lpstr>
      <vt:lpstr>About the Actuaries Institute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Summit 2025: Women-centric insurance products: good business proposition?</dc:title>
  <dc:creator>Rummana Choudhury</dc:creator>
  <cp:lastModifiedBy>Rummana Choudhury</cp:lastModifiedBy>
  <cp:revision>100</cp:revision>
  <dcterms:created xsi:type="dcterms:W3CDTF">2023-05-24T00:01:03Z</dcterms:created>
  <dcterms:modified xsi:type="dcterms:W3CDTF">2025-06-10T01:48:09Z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0x0101005B474B5874136940B1FCFFA385B6F80C00B91DFC3462D36342B5E9C63B1B6AF453</vt:lpwstr>
  </property>
  <property fmtid="{D5CDD505-2E9C-101B-9397-08002B2CF9AE}" pid="3" name="MediaServiceImageTags">
    <vt:lpwstr/>
  </property>
  <property fmtid="{D5CDD505-2E9C-101B-9397-08002B2CF9AE}" pid="4" name="_dlc_DocIdItemGuid">
    <vt:lpwstr>703b5126-b924-46e6-993e-08e3e66887ac</vt:lpwstr>
  </property>
  <property fmtid="{D5CDD505-2E9C-101B-9397-08002B2CF9AE}" pid="5" name="Prototype_Education_Programs">
    <vt:lpwstr/>
  </property>
  <property fmtid="{D5CDD505-2E9C-101B-9397-08002B2CF9AE}" pid="6" name="Prototype_CPD_Activity_Format">
    <vt:lpwstr>33;#Presentation Slides|d40094d7-41bb-4670-ae67-14554674b2a3</vt:lpwstr>
  </property>
  <property fmtid="{D5CDD505-2E9C-101B-9397-08002B2CF9AE}" pid="7" name="Prototype_Practice_Area">
    <vt:lpwstr>24;#Life Insurance|2f4b7b7b-e853-4c23-b89a-c367646d2d02;#21;#Superannuation and Investments|c4023ceb-8694-42da-8304-ff16c412bbef</vt:lpwstr>
  </property>
  <property fmtid="{D5CDD505-2E9C-101B-9397-08002B2CF9AE}" pid="8" name="Prototype_Content_Types">
    <vt:lpwstr>29;#Presentation slides|82514a72-d478-4557-818e-561b0f30fbaf</vt:lpwstr>
  </property>
  <property fmtid="{D5CDD505-2E9C-101B-9397-08002B2CF9AE}" pid="9" name="Prototype_Tags">
    <vt:lpwstr>40;#Past Event|81820cd3-45f0-44e5-97c3-ef5505ffe26e;#97;#All Actuaries Summit|57ed7ee8-003a-406d-a47c-605a474390f3</vt:lpwstr>
  </property>
  <property fmtid="{D5CDD505-2E9C-101B-9397-08002B2CF9AE}" pid="10" name="lcf76f155ced4ddcb4097134ff3c332f">
    <vt:lpwstr/>
  </property>
  <property fmtid="{D5CDD505-2E9C-101B-9397-08002B2CF9AE}" pid="11" name="Prototype_Event_Types">
    <vt:lpwstr>38;#Major Events|741f9fd0-c1f0-4e98-ad79-70afc16eedf5</vt:lpwstr>
  </property>
</Properties>
</file>