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Layouts/slideLayout1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275"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27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94"/>
  </p:normalViewPr>
  <p:slideViewPr>
    <p:cSldViewPr snapToGrid="0">
      <p:cViewPr varScale="1">
        <p:scale>
          <a:sx n="121" d="100"/>
          <a:sy n="121" d="100"/>
        </p:scale>
        <p:origin x="6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ustomXml" Target="../customXml/item5.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2153634" y="2619704"/>
            <a:ext cx="5781678" cy="1862274"/>
          </a:xfrm>
        </p:spPr>
        <p:txBody>
          <a:bodyPr/>
          <a:lstStyle/>
          <a:p>
            <a:r>
              <a:rPr lang="en-US" dirty="0"/>
              <a:t>Beyond Numbers:</a:t>
            </a:r>
            <a:br>
              <a:rPr lang="en-US" dirty="0"/>
            </a:br>
            <a:r>
              <a:rPr lang="en-US" sz="3600" dirty="0"/>
              <a:t>Shaping Financial Wellbeing in a Disrupted World</a:t>
            </a: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2153634" y="4238297"/>
            <a:ext cx="5802764" cy="1598604"/>
          </a:xfrm>
        </p:spPr>
        <p:txBody>
          <a:bodyPr/>
          <a:lstStyle/>
          <a:p>
            <a:r>
              <a:rPr lang="en-US" dirty="0" err="1"/>
              <a:t>Peita</a:t>
            </a:r>
            <a:r>
              <a:rPr lang="en-US" dirty="0"/>
              <a:t> </a:t>
            </a:r>
            <a:r>
              <a:rPr lang="en-US" dirty="0" err="1"/>
              <a:t>Diamantidis</a:t>
            </a:r>
            <a:endParaRPr lang="en-US" dirty="0"/>
          </a:p>
          <a:p>
            <a:r>
              <a:rPr lang="en-US" dirty="0"/>
              <a:t>June 2025</a:t>
            </a:r>
          </a:p>
        </p:txBody>
      </p:sp>
      <p:sp>
        <p:nvSpPr>
          <p:cNvPr id="4" name="Footer Placeholder 4">
            <a:extLst>
              <a:ext uri="{FF2B5EF4-FFF2-40B4-BE49-F238E27FC236}">
                <a16:creationId xmlns:a16="http://schemas.microsoft.com/office/drawing/2014/main" id="{287D73BF-4D38-017E-B51B-023917F25E8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101252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10</a:t>
            </a:fld>
            <a:endParaRPr lang="en-GB"/>
          </a:p>
        </p:txBody>
      </p:sp>
    </p:spTree>
    <p:extLst>
      <p:ext uri="{BB962C8B-B14F-4D97-AF65-F5344CB8AC3E}">
        <p14:creationId xmlns:p14="http://schemas.microsoft.com/office/powerpoint/2010/main" val="18486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0" y="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11</a:t>
            </a:fld>
            <a:endParaRPr lang="en-GB"/>
          </a:p>
        </p:txBody>
      </p:sp>
    </p:spTree>
    <p:extLst>
      <p:ext uri="{BB962C8B-B14F-4D97-AF65-F5344CB8AC3E}">
        <p14:creationId xmlns:p14="http://schemas.microsoft.com/office/powerpoint/2010/main" val="111648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12</a:t>
            </a:fld>
            <a:endParaRPr lang="en-GB"/>
          </a:p>
        </p:txBody>
      </p:sp>
    </p:spTree>
    <p:extLst>
      <p:ext uri="{BB962C8B-B14F-4D97-AF65-F5344CB8AC3E}">
        <p14:creationId xmlns:p14="http://schemas.microsoft.com/office/powerpoint/2010/main" val="237040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13</a:t>
            </a:fld>
            <a:endParaRPr lang="en-GB"/>
          </a:p>
        </p:txBody>
      </p:sp>
    </p:spTree>
    <p:extLst>
      <p:ext uri="{BB962C8B-B14F-4D97-AF65-F5344CB8AC3E}">
        <p14:creationId xmlns:p14="http://schemas.microsoft.com/office/powerpoint/2010/main" val="99784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14</a:t>
            </a:fld>
            <a:endParaRPr lang="en-GB"/>
          </a:p>
        </p:txBody>
      </p:sp>
    </p:spTree>
    <p:extLst>
      <p:ext uri="{BB962C8B-B14F-4D97-AF65-F5344CB8AC3E}">
        <p14:creationId xmlns:p14="http://schemas.microsoft.com/office/powerpoint/2010/main" val="172731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15</a:t>
            </a:fld>
            <a:endParaRPr lang="en-GB"/>
          </a:p>
        </p:txBody>
      </p:sp>
    </p:spTree>
    <p:extLst>
      <p:ext uri="{BB962C8B-B14F-4D97-AF65-F5344CB8AC3E}">
        <p14:creationId xmlns:p14="http://schemas.microsoft.com/office/powerpoint/2010/main" val="10791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16</a:t>
            </a:fld>
            <a:endParaRPr lang="en-GB"/>
          </a:p>
        </p:txBody>
      </p:sp>
    </p:spTree>
    <p:extLst>
      <p:ext uri="{BB962C8B-B14F-4D97-AF65-F5344CB8AC3E}">
        <p14:creationId xmlns:p14="http://schemas.microsoft.com/office/powerpoint/2010/main" val="428037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17</a:t>
            </a:fld>
            <a:endParaRPr lang="en-GB"/>
          </a:p>
        </p:txBody>
      </p:sp>
    </p:spTree>
    <p:extLst>
      <p:ext uri="{BB962C8B-B14F-4D97-AF65-F5344CB8AC3E}">
        <p14:creationId xmlns:p14="http://schemas.microsoft.com/office/powerpoint/2010/main" val="2531352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18</a:t>
            </a:fld>
            <a:endParaRPr lang="en-GB"/>
          </a:p>
        </p:txBody>
      </p:sp>
    </p:spTree>
    <p:extLst>
      <p:ext uri="{BB962C8B-B14F-4D97-AF65-F5344CB8AC3E}">
        <p14:creationId xmlns:p14="http://schemas.microsoft.com/office/powerpoint/2010/main" val="2471491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19</a:t>
            </a:fld>
            <a:endParaRPr lang="en-GB"/>
          </a:p>
        </p:txBody>
      </p:sp>
    </p:spTree>
    <p:extLst>
      <p:ext uri="{BB962C8B-B14F-4D97-AF65-F5344CB8AC3E}">
        <p14:creationId xmlns:p14="http://schemas.microsoft.com/office/powerpoint/2010/main" val="1484181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descr="A person with their hands up&#10;&#10;Description automatically generated">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a:t>
            </a:fld>
            <a:endParaRPr lang="en-GB"/>
          </a:p>
        </p:txBody>
      </p:sp>
    </p:spTree>
    <p:extLst>
      <p:ext uri="{BB962C8B-B14F-4D97-AF65-F5344CB8AC3E}">
        <p14:creationId xmlns:p14="http://schemas.microsoft.com/office/powerpoint/2010/main" val="914931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20</a:t>
            </a:fld>
            <a:endParaRPr lang="en-GB"/>
          </a:p>
        </p:txBody>
      </p:sp>
    </p:spTree>
    <p:extLst>
      <p:ext uri="{BB962C8B-B14F-4D97-AF65-F5344CB8AC3E}">
        <p14:creationId xmlns:p14="http://schemas.microsoft.com/office/powerpoint/2010/main" val="1048851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21</a:t>
            </a:fld>
            <a:endParaRPr lang="en-GB"/>
          </a:p>
        </p:txBody>
      </p:sp>
    </p:spTree>
    <p:extLst>
      <p:ext uri="{BB962C8B-B14F-4D97-AF65-F5344CB8AC3E}">
        <p14:creationId xmlns:p14="http://schemas.microsoft.com/office/powerpoint/2010/main" val="2284058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22</a:t>
            </a:fld>
            <a:endParaRPr lang="en-GB"/>
          </a:p>
        </p:txBody>
      </p:sp>
    </p:spTree>
    <p:extLst>
      <p:ext uri="{BB962C8B-B14F-4D97-AF65-F5344CB8AC3E}">
        <p14:creationId xmlns:p14="http://schemas.microsoft.com/office/powerpoint/2010/main" val="151235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23</a:t>
            </a:fld>
            <a:endParaRPr lang="en-GB"/>
          </a:p>
        </p:txBody>
      </p:sp>
    </p:spTree>
    <p:extLst>
      <p:ext uri="{BB962C8B-B14F-4D97-AF65-F5344CB8AC3E}">
        <p14:creationId xmlns:p14="http://schemas.microsoft.com/office/powerpoint/2010/main" val="30333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24</a:t>
            </a:fld>
            <a:endParaRPr lang="en-GB"/>
          </a:p>
        </p:txBody>
      </p:sp>
    </p:spTree>
    <p:extLst>
      <p:ext uri="{BB962C8B-B14F-4D97-AF65-F5344CB8AC3E}">
        <p14:creationId xmlns:p14="http://schemas.microsoft.com/office/powerpoint/2010/main" val="3364696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25</a:t>
            </a:fld>
            <a:endParaRPr lang="en-GB"/>
          </a:p>
        </p:txBody>
      </p:sp>
    </p:spTree>
    <p:extLst>
      <p:ext uri="{BB962C8B-B14F-4D97-AF65-F5344CB8AC3E}">
        <p14:creationId xmlns:p14="http://schemas.microsoft.com/office/powerpoint/2010/main" val="4485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26</a:t>
            </a:fld>
            <a:endParaRPr lang="en-GB"/>
          </a:p>
        </p:txBody>
      </p:sp>
    </p:spTree>
    <p:extLst>
      <p:ext uri="{BB962C8B-B14F-4D97-AF65-F5344CB8AC3E}">
        <p14:creationId xmlns:p14="http://schemas.microsoft.com/office/powerpoint/2010/main" val="3665142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27</a:t>
            </a:fld>
            <a:endParaRPr lang="en-GB"/>
          </a:p>
        </p:txBody>
      </p:sp>
    </p:spTree>
    <p:extLst>
      <p:ext uri="{BB962C8B-B14F-4D97-AF65-F5344CB8AC3E}">
        <p14:creationId xmlns:p14="http://schemas.microsoft.com/office/powerpoint/2010/main" val="4019684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28</a:t>
            </a:fld>
            <a:endParaRPr lang="en-GB"/>
          </a:p>
        </p:txBody>
      </p:sp>
    </p:spTree>
    <p:extLst>
      <p:ext uri="{BB962C8B-B14F-4D97-AF65-F5344CB8AC3E}">
        <p14:creationId xmlns:p14="http://schemas.microsoft.com/office/powerpoint/2010/main" val="143815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29</a:t>
            </a:fld>
            <a:endParaRPr lang="en-GB"/>
          </a:p>
        </p:txBody>
      </p:sp>
    </p:spTree>
    <p:extLst>
      <p:ext uri="{BB962C8B-B14F-4D97-AF65-F5344CB8AC3E}">
        <p14:creationId xmlns:p14="http://schemas.microsoft.com/office/powerpoint/2010/main" val="379483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a:t>
            </a:fld>
            <a:endParaRPr lang="en-GB"/>
          </a:p>
        </p:txBody>
      </p:sp>
    </p:spTree>
    <p:extLst>
      <p:ext uri="{BB962C8B-B14F-4D97-AF65-F5344CB8AC3E}">
        <p14:creationId xmlns:p14="http://schemas.microsoft.com/office/powerpoint/2010/main" val="1645393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30</a:t>
            </a:fld>
            <a:endParaRPr lang="en-GB"/>
          </a:p>
        </p:txBody>
      </p:sp>
    </p:spTree>
    <p:extLst>
      <p:ext uri="{BB962C8B-B14F-4D97-AF65-F5344CB8AC3E}">
        <p14:creationId xmlns:p14="http://schemas.microsoft.com/office/powerpoint/2010/main" val="2441552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31</a:t>
            </a:fld>
            <a:endParaRPr lang="en-GB"/>
          </a:p>
        </p:txBody>
      </p:sp>
    </p:spTree>
    <p:extLst>
      <p:ext uri="{BB962C8B-B14F-4D97-AF65-F5344CB8AC3E}">
        <p14:creationId xmlns:p14="http://schemas.microsoft.com/office/powerpoint/2010/main" val="257687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32</a:t>
            </a:fld>
            <a:endParaRPr lang="en-GB"/>
          </a:p>
        </p:txBody>
      </p:sp>
    </p:spTree>
    <p:extLst>
      <p:ext uri="{BB962C8B-B14F-4D97-AF65-F5344CB8AC3E}">
        <p14:creationId xmlns:p14="http://schemas.microsoft.com/office/powerpoint/2010/main" val="768719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33</a:t>
            </a:fld>
            <a:endParaRPr lang="en-GB"/>
          </a:p>
        </p:txBody>
      </p:sp>
    </p:spTree>
    <p:extLst>
      <p:ext uri="{BB962C8B-B14F-4D97-AF65-F5344CB8AC3E}">
        <p14:creationId xmlns:p14="http://schemas.microsoft.com/office/powerpoint/2010/main" val="1103641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34</a:t>
            </a:fld>
            <a:endParaRPr lang="en-GB"/>
          </a:p>
        </p:txBody>
      </p:sp>
    </p:spTree>
    <p:extLst>
      <p:ext uri="{BB962C8B-B14F-4D97-AF65-F5344CB8AC3E}">
        <p14:creationId xmlns:p14="http://schemas.microsoft.com/office/powerpoint/2010/main" val="235024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35</a:t>
            </a:fld>
            <a:endParaRPr lang="en-GB"/>
          </a:p>
        </p:txBody>
      </p:sp>
    </p:spTree>
    <p:extLst>
      <p:ext uri="{BB962C8B-B14F-4D97-AF65-F5344CB8AC3E}">
        <p14:creationId xmlns:p14="http://schemas.microsoft.com/office/powerpoint/2010/main" val="1968703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36</a:t>
            </a:fld>
            <a:endParaRPr lang="en-GB"/>
          </a:p>
        </p:txBody>
      </p:sp>
    </p:spTree>
    <p:extLst>
      <p:ext uri="{BB962C8B-B14F-4D97-AF65-F5344CB8AC3E}">
        <p14:creationId xmlns:p14="http://schemas.microsoft.com/office/powerpoint/2010/main" val="1283843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37</a:t>
            </a:fld>
            <a:endParaRPr lang="en-GB"/>
          </a:p>
        </p:txBody>
      </p:sp>
    </p:spTree>
    <p:extLst>
      <p:ext uri="{BB962C8B-B14F-4D97-AF65-F5344CB8AC3E}">
        <p14:creationId xmlns:p14="http://schemas.microsoft.com/office/powerpoint/2010/main" val="357984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38</a:t>
            </a:fld>
            <a:endParaRPr lang="en-GB"/>
          </a:p>
        </p:txBody>
      </p:sp>
    </p:spTree>
    <p:extLst>
      <p:ext uri="{BB962C8B-B14F-4D97-AF65-F5344CB8AC3E}">
        <p14:creationId xmlns:p14="http://schemas.microsoft.com/office/powerpoint/2010/main" val="1772592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39</a:t>
            </a:fld>
            <a:endParaRPr lang="en-GB"/>
          </a:p>
        </p:txBody>
      </p:sp>
    </p:spTree>
    <p:extLst>
      <p:ext uri="{BB962C8B-B14F-4D97-AF65-F5344CB8AC3E}">
        <p14:creationId xmlns:p14="http://schemas.microsoft.com/office/powerpoint/2010/main" val="255886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4</a:t>
            </a:fld>
            <a:endParaRPr lang="en-GB"/>
          </a:p>
        </p:txBody>
      </p:sp>
    </p:spTree>
    <p:extLst>
      <p:ext uri="{BB962C8B-B14F-4D97-AF65-F5344CB8AC3E}">
        <p14:creationId xmlns:p14="http://schemas.microsoft.com/office/powerpoint/2010/main" val="1615252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40</a:t>
            </a:fld>
            <a:endParaRPr lang="en-GB"/>
          </a:p>
        </p:txBody>
      </p:sp>
    </p:spTree>
    <p:extLst>
      <p:ext uri="{BB962C8B-B14F-4D97-AF65-F5344CB8AC3E}">
        <p14:creationId xmlns:p14="http://schemas.microsoft.com/office/powerpoint/2010/main" val="3941905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41</a:t>
            </a:fld>
            <a:endParaRPr lang="en-GB"/>
          </a:p>
        </p:txBody>
      </p:sp>
    </p:spTree>
    <p:extLst>
      <p:ext uri="{BB962C8B-B14F-4D97-AF65-F5344CB8AC3E}">
        <p14:creationId xmlns:p14="http://schemas.microsoft.com/office/powerpoint/2010/main" val="1286345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5</a:t>
            </a:fld>
            <a:endParaRPr lang="en-GB"/>
          </a:p>
        </p:txBody>
      </p:sp>
    </p:spTree>
    <p:extLst>
      <p:ext uri="{BB962C8B-B14F-4D97-AF65-F5344CB8AC3E}">
        <p14:creationId xmlns:p14="http://schemas.microsoft.com/office/powerpoint/2010/main" val="376761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6</a:t>
            </a:fld>
            <a:endParaRPr lang="en-GB"/>
          </a:p>
        </p:txBody>
      </p:sp>
    </p:spTree>
    <p:extLst>
      <p:ext uri="{BB962C8B-B14F-4D97-AF65-F5344CB8AC3E}">
        <p14:creationId xmlns:p14="http://schemas.microsoft.com/office/powerpoint/2010/main" val="254371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7</a:t>
            </a:fld>
            <a:endParaRPr lang="en-GB"/>
          </a:p>
        </p:txBody>
      </p:sp>
    </p:spTree>
    <p:extLst>
      <p:ext uri="{BB962C8B-B14F-4D97-AF65-F5344CB8AC3E}">
        <p14:creationId xmlns:p14="http://schemas.microsoft.com/office/powerpoint/2010/main" val="3682890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8</a:t>
            </a:fld>
            <a:endParaRPr lang="en-GB"/>
          </a:p>
        </p:txBody>
      </p:sp>
    </p:spTree>
    <p:extLst>
      <p:ext uri="{BB962C8B-B14F-4D97-AF65-F5344CB8AC3E}">
        <p14:creationId xmlns:p14="http://schemas.microsoft.com/office/powerpoint/2010/main" val="1057182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Content Placeholder 86">
            <a:extLst>
              <a:ext uri="{FF2B5EF4-FFF2-40B4-BE49-F238E27FC236}">
                <a16:creationId xmlns:a16="http://schemas.microsoft.com/office/drawing/2014/main" id="{761E6012-FF69-AE08-57C0-C0A03DE69CF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4" name="Slide Number Placeholder 3" hidden="1">
            <a:extLst>
              <a:ext uri="{FF2B5EF4-FFF2-40B4-BE49-F238E27FC236}">
                <a16:creationId xmlns:a16="http://schemas.microsoft.com/office/drawing/2014/main" id="{50A53D3B-A086-4FF9-47E3-06F69451D9D9}"/>
              </a:ext>
            </a:extLst>
          </p:cNvPr>
          <p:cNvSpPr>
            <a:spLocks noGrp="1"/>
          </p:cNvSpPr>
          <p:nvPr>
            <p:ph type="sldNum" sz="quarter" idx="12"/>
          </p:nvPr>
        </p:nvSpPr>
        <p:spPr/>
        <p:txBody>
          <a:bodyPr/>
          <a:lstStyle/>
          <a:p>
            <a:pPr>
              <a:spcAft>
                <a:spcPts val="600"/>
              </a:spcAft>
            </a:pPr>
            <a:fld id="{741AFF56-1126-4107-9C02-BC0EFBF16431}" type="slidenum">
              <a:rPr lang="en-GB" smtClean="0"/>
              <a:pPr>
                <a:spcAft>
                  <a:spcPts val="600"/>
                </a:spcAft>
              </a:pPr>
              <a:t>9</a:t>
            </a:fld>
            <a:endParaRPr lang="en-GB"/>
          </a:p>
        </p:txBody>
      </p:sp>
    </p:spTree>
    <p:extLst>
      <p:ext uri="{BB962C8B-B14F-4D97-AF65-F5344CB8AC3E}">
        <p14:creationId xmlns:p14="http://schemas.microsoft.com/office/powerpoint/2010/main" val="3893516191"/>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40</Value>
      <Value>21</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In today’s rapidly changing world, where AI, data science, and societal challenges are reshaping industries, actuaries have the chance to lead a new movement—one that shifts the focus from financial literacy to financial wellbeing. While the financial services industry has long emphasised data and numbers, the Australian public sees it as financial science—distant and disconnected from their everyday lives. To truly impact lives, actuaries need to help change behaviours, not just share data. In this confronting and inspiring session, Peita Diamantidis will call on actuaries to move beyond being data storytellers and become behaviour-change catalysts. Peita will explore the need for a deep shift in focus, from educating people about financial concepts to guiding them toward financial wellbeing—an approach that will require inspiration, practice, repetition, and encouragement. By embedding these principles in Australian workplaces and financial institutions, actuaries can drive real, tangible change. What skills do actuaries need to learn to facilitate this shift? How can they use their unique expertise to inspire lasting behavioural change? Peita will outline the tools and mindsets needed to transform the profession, showing how actuaries can be the change Australians need—making a profound impact on their financial confidence and wellbeing in these uncertain times.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CE6YYQN64SX3-786882053-16286</_dlc_DocId>
    <_dlc_DocIdUrl xmlns="7c09f450-3099-4ab0-9797-308ed8a26daf">
      <Url>https://actuaries.sharepoint.com/sites/DMS/_layouts/15/DocIdRedir.aspx?ID=CE6YYQN64SX3-786882053-16286</Url>
      <Description>CE6YYQN64SX3-786882053-16286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3A7F36D-13F6-4DF0-A1FA-99BF5BE8352E}">
  <ds:schemaRefs>
    <ds:schemaRef ds:uri="http://schemas.microsoft.com/office/2006/metadata/properties"/>
    <ds:schemaRef ds:uri="http://schemas.microsoft.com/office/infopath/2007/PartnerControls"/>
    <ds:schemaRef ds:uri="5fb66992-734b-4aff-a197-478e72cbcc6e"/>
    <ds:schemaRef ds:uri="ae420036-3ea8-428d-a088-a73cb9493f2c"/>
    <ds:schemaRef ds:uri="3138fe39-45e2-4243-b4f0-a56ce41f1c6e"/>
    <ds:schemaRef ds:uri="7e948e1f-1c1f-44ca-b8c3-272baaf9988d"/>
  </ds:schemaRefs>
</ds:datastoreItem>
</file>

<file path=customXml/itemProps2.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3.xml><?xml version="1.0" encoding="utf-8"?>
<ds:datastoreItem xmlns:ds="http://schemas.openxmlformats.org/officeDocument/2006/customXml" ds:itemID="{06DFB357-B5E6-4E58-81FA-5785CADECA2A}"/>
</file>

<file path=customXml/itemProps4.xml><?xml version="1.0" encoding="utf-8"?>
<ds:datastoreItem xmlns:ds="http://schemas.openxmlformats.org/officeDocument/2006/customXml" ds:itemID="{8C94AC12-F03A-4737-82CE-925E80370960}"/>
</file>

<file path=customXml/itemProps5.xml><?xml version="1.0" encoding="utf-8"?>
<ds:datastoreItem xmlns:ds="http://schemas.openxmlformats.org/officeDocument/2006/customXml" ds:itemID="{292E86EE-4244-4129-90E2-70C611FA4EA2}"/>
</file>

<file path=docProps/app.xml><?xml version="1.0" encoding="utf-8"?>
<Properties xmlns="http://schemas.openxmlformats.org/officeDocument/2006/extended-properties" xmlns:vt="http://schemas.openxmlformats.org/officeDocument/2006/docPropsVTypes">
  <TotalTime>243</TotalTime>
  <Words>78</Words>
  <Application>Microsoft Macintosh PowerPoint</Application>
  <PresentationFormat>Widescreen</PresentationFormat>
  <Paragraphs>48</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ABC Oracle</vt:lpstr>
      <vt:lpstr>ABC Oracle Medium</vt:lpstr>
      <vt:lpstr>Arial</vt:lpstr>
      <vt:lpstr>Calibri</vt:lpstr>
      <vt:lpstr>Office Theme</vt:lpstr>
      <vt:lpstr>Beyond Numbers: Shaping Financial Wellbeing in a Disrupted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Beyond Numbers: Shaping Financial Wellbeing in a Disrupted World</dc:title>
  <dc:creator>Peita Diamantidis</dc:creator>
  <cp:lastModifiedBy>Peita Diamantidis</cp:lastModifiedBy>
  <cp:revision>24</cp:revision>
  <dcterms:created xsi:type="dcterms:W3CDTF">2023-05-24T00:01:03Z</dcterms:created>
  <dcterms:modified xsi:type="dcterms:W3CDTF">2025-06-12T01:19:36Z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06d22f48-a558-4a4c-a6d8-a083a9412457</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21;#Superannuation and Investments|c4023ceb-8694-42da-8304-ff16c412bbef</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Event|81820cd3-45f0-44e5-97c3-ef5505ffe26e;#97;#All Actuaries Summit|57ed7ee8-003a-406d-a47c-605a474390f3</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