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drawings/drawing1.xml" ContentType="application/vnd.openxmlformats-officedocument.drawingml.chartshapes+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6.xml" ContentType="application/vnd.ms-office.chart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style5.xml" ContentType="application/vnd.ms-office.chartstyle+xml"/>
  <Override PartName="/ppt/authors.xml" ContentType="application/vnd.ms-powerpoint.authors+xml"/>
  <Override PartName="/ppt/charts/colors5.xml" ContentType="application/vnd.ms-office.chartcolor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chart6.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8.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0"/>
  </p:notesMasterIdLst>
  <p:sldIdLst>
    <p:sldId id="275" r:id="rId5"/>
    <p:sldId id="316" r:id="rId6"/>
    <p:sldId id="326" r:id="rId7"/>
    <p:sldId id="296" r:id="rId8"/>
    <p:sldId id="325" r:id="rId9"/>
    <p:sldId id="2147471080" r:id="rId10"/>
    <p:sldId id="2147471051" r:id="rId11"/>
    <p:sldId id="2147471078" r:id="rId12"/>
    <p:sldId id="2147471087" r:id="rId13"/>
    <p:sldId id="2147471082" r:id="rId14"/>
    <p:sldId id="2147471048" r:id="rId15"/>
    <p:sldId id="313" r:id="rId16"/>
    <p:sldId id="2147471067" r:id="rId17"/>
    <p:sldId id="2147471084" r:id="rId18"/>
    <p:sldId id="2147471085" r:id="rId19"/>
    <p:sldId id="2147471088" r:id="rId20"/>
    <p:sldId id="2147471089" r:id="rId21"/>
    <p:sldId id="344" r:id="rId22"/>
    <p:sldId id="2147471070" r:id="rId23"/>
    <p:sldId id="2147471066" r:id="rId24"/>
    <p:sldId id="2147471035" r:id="rId25"/>
    <p:sldId id="2147471071" r:id="rId26"/>
    <p:sldId id="2147471072" r:id="rId27"/>
    <p:sldId id="2147471083" r:id="rId28"/>
    <p:sldId id="303" r:id="rId29"/>
    <p:sldId id="310" r:id="rId30"/>
    <p:sldId id="345" r:id="rId31"/>
    <p:sldId id="2147471073" r:id="rId32"/>
    <p:sldId id="2147471074" r:id="rId33"/>
    <p:sldId id="2147471076" r:id="rId34"/>
    <p:sldId id="311" r:id="rId35"/>
    <p:sldId id="346" r:id="rId36"/>
    <p:sldId id="2147471037" r:id="rId37"/>
    <p:sldId id="2147471055" r:id="rId38"/>
    <p:sldId id="2147471056" r:id="rId39"/>
    <p:sldId id="2147471077" r:id="rId40"/>
    <p:sldId id="2147471098" r:id="rId41"/>
    <p:sldId id="347" r:id="rId42"/>
    <p:sldId id="333" r:id="rId43"/>
    <p:sldId id="334" r:id="rId44"/>
    <p:sldId id="2147471041" r:id="rId45"/>
    <p:sldId id="2147471042" r:id="rId46"/>
    <p:sldId id="2147471091" r:id="rId47"/>
    <p:sldId id="2147471092" r:id="rId48"/>
    <p:sldId id="2147471094" r:id="rId49"/>
    <p:sldId id="2147471095" r:id="rId50"/>
    <p:sldId id="2147471097" r:id="rId51"/>
    <p:sldId id="2147471093" r:id="rId52"/>
    <p:sldId id="348" r:id="rId53"/>
    <p:sldId id="2147471099" r:id="rId54"/>
    <p:sldId id="2147471079" r:id="rId55"/>
    <p:sldId id="2147471062" r:id="rId56"/>
    <p:sldId id="2147471059" r:id="rId57"/>
    <p:sldId id="2147470942" r:id="rId58"/>
    <p:sldId id="27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2C8A74-4E31-B083-9EE1-BBEED35C4C4A}" name="Jeff Humphreys" initials="JH" userId="21bd7dc386a3c6e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9E7A7"/>
    <a:srgbClr val="ADDB7B"/>
    <a:srgbClr val="FFEEB7"/>
    <a:srgbClr val="FFE593"/>
    <a:srgbClr val="FED894"/>
    <a:srgbClr val="FFD85B"/>
    <a:srgbClr val="0000FF"/>
    <a:srgbClr val="00CC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A0FD1-CEB1-47D6-982E-E2E5D15480E1}" v="35" dt="2025-06-10T23:37:45.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68" Type="http://schemas.openxmlformats.org/officeDocument/2006/relationships/customXml" Target="../customXml/item5.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https://rest365.sharepoint.com/sites/financeteam-ActuarialServices/Shared%20Documents/Actuarial%20Services/Other/A&amp;A%20Paper%20for%20Actuaries%20Summit/Working/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est365.sharepoint.com/sites/financeteam-ActuarialServices/Shared%20Documents/Actuarial%20Services/Other/A&amp;A%20Paper%20for%20Actuaries%20Summit/Working/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rest365.sharepoint.com/sites/financeteam-ActuarialServices/Shared%20Documents/Actuarial%20Services/Other/A&amp;A%20Paper%20for%20Actuaries%20Summit/Working/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rest365.sharepoint.com/sites/financeteam-ActuarialServices/Shared%20Documents/Actuarial%20Services/Other/A&amp;A%20Paper%20for%20Actuaries%20Summit/Working/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rest365.sharepoint.com/sites/financeteam-ActuarialServices/Shared%20Documents/Actuarial%20Services/Other/A&amp;A%20Paper%20for%20Actuaries%20Summit/Working/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rest365.sharepoint.com/sites/financeteam-ActuarialServices/Shared%20Documents/Actuarial%20Services/Other/A&amp;A%20Paper%20for%20Actuaries%20Summit/Working/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rest365.sharepoint.com/sites/financeteam-ActuarialServices/Shared%20Documents/Actuarial%20Services/Other/A&amp;A%20Paper%20for%20Actuaries%20Summit/Working/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rest365.sharepoint.com/sites/financeteam-ActuarialServices/Shared%20Documents/Actuarial%20Services/Other/A&amp;A%20Paper%20for%20Actuaries%20Summit/Working/Graph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21bd7dc386a3c6e9/Documents/CHRC/Clients/REST/Design/A%5e0A/Analysis/A%5e0A%20projection%20v4.5%20to%20gy%2020%209%20024.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DEATH</a:t>
            </a:r>
          </a:p>
          <a:p>
            <a:pPr>
              <a:defRPr sz="1600" b="1"/>
            </a:pPr>
            <a:r>
              <a:rPr lang="en-US" sz="1600" b="1" dirty="0"/>
              <a:t>Australian Working Population</a:t>
            </a:r>
            <a:r>
              <a:rPr lang="en-US" sz="1600" b="1" baseline="30000" dirty="0"/>
              <a:t>1</a:t>
            </a:r>
            <a:r>
              <a:rPr lang="en-US" sz="1600" b="1" baseline="0" dirty="0"/>
              <a:t> Insurance Needs</a:t>
            </a:r>
            <a:endParaRPr lang="en-US" sz="1600" b="1" baseline="30000" dirty="0"/>
          </a:p>
        </c:rich>
      </c:tx>
      <c:layout>
        <c:manualLayout>
          <c:xMode val="edge"/>
          <c:yMode val="edge"/>
          <c:x val="0.15975732161333664"/>
          <c:y val="1.28189678862676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13829739376265"/>
          <c:y val="0.16341346246855976"/>
          <c:w val="0.83048738753194362"/>
          <c:h val="0.58353493231099207"/>
        </c:manualLayout>
      </c:layout>
      <c:scatterChart>
        <c:scatterStyle val="smoothMarker"/>
        <c:varyColors val="0"/>
        <c:ser>
          <c:idx val="0"/>
          <c:order val="0"/>
          <c:tx>
            <c:strRef>
              <c:f>Death!$C$3</c:f>
              <c:strCache>
                <c:ptCount val="1"/>
                <c:pt idx="0">
                  <c:v>Indemnity-needs-based Design - Median Salary</c:v>
                </c:pt>
              </c:strCache>
            </c:strRef>
          </c:tx>
          <c:spPr>
            <a:ln w="34925" cap="rnd">
              <a:solidFill>
                <a:srgbClr val="C00000"/>
              </a:solidFill>
              <a:round/>
            </a:ln>
            <a:effectLst>
              <a:outerShdw blurRad="50800" dist="38100" dir="2700000" algn="tl" rotWithShape="0">
                <a:prstClr val="black">
                  <a:alpha val="40000"/>
                </a:prstClr>
              </a:outerShdw>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Death!$L$6:$L$57</c:f>
              <c:numCache>
                <c:formatCode>_-* #,##0_-;\-* #,##0_-;_-* "-"??_-;_-@_-</c:formatCode>
                <c:ptCount val="52"/>
                <c:pt idx="0">
                  <c:v>14739.587932160002</c:v>
                </c:pt>
                <c:pt idx="1">
                  <c:v>25889.103329689602</c:v>
                </c:pt>
                <c:pt idx="2">
                  <c:v>32610.322417254403</c:v>
                </c:pt>
                <c:pt idx="3">
                  <c:v>54915.74168913102</c:v>
                </c:pt>
                <c:pt idx="4">
                  <c:v>77674.623324254222</c:v>
                </c:pt>
                <c:pt idx="5">
                  <c:v>121184.18163605523</c:v>
                </c:pt>
                <c:pt idx="6">
                  <c:v>168770.99065644704</c:v>
                </c:pt>
                <c:pt idx="7">
                  <c:v>227557.85653855905</c:v>
                </c:pt>
                <c:pt idx="8">
                  <c:v>255594.04574399319</c:v>
                </c:pt>
                <c:pt idx="9">
                  <c:v>279540.48774656001</c:v>
                </c:pt>
                <c:pt idx="10">
                  <c:v>299540.48774656001</c:v>
                </c:pt>
                <c:pt idx="11">
                  <c:v>313473.19539370103</c:v>
                </c:pt>
                <c:pt idx="12">
                  <c:v>321283.02584574587</c:v>
                </c:pt>
                <c:pt idx="13">
                  <c:v>332914.39426045743</c:v>
                </c:pt>
                <c:pt idx="14">
                  <c:v>344379.00814845745</c:v>
                </c:pt>
                <c:pt idx="15">
                  <c:v>355676.86750974593</c:v>
                </c:pt>
                <c:pt idx="16">
                  <c:v>363153.18890836771</c:v>
                </c:pt>
                <c:pt idx="17">
                  <c:v>366863.55718656007</c:v>
                </c:pt>
                <c:pt idx="18">
                  <c:v>366863.55718656007</c:v>
                </c:pt>
                <c:pt idx="19">
                  <c:v>366863.55718656007</c:v>
                </c:pt>
                <c:pt idx="20">
                  <c:v>366863.55718656007</c:v>
                </c:pt>
                <c:pt idx="21">
                  <c:v>366863.55718656007</c:v>
                </c:pt>
                <c:pt idx="22">
                  <c:v>366863.55718656007</c:v>
                </c:pt>
                <c:pt idx="23">
                  <c:v>366863.55718656007</c:v>
                </c:pt>
                <c:pt idx="24">
                  <c:v>366863.55718656007</c:v>
                </c:pt>
                <c:pt idx="25">
                  <c:v>366863.55718656007</c:v>
                </c:pt>
                <c:pt idx="26">
                  <c:v>366863.55718656007</c:v>
                </c:pt>
                <c:pt idx="27">
                  <c:v>366863.55718656007</c:v>
                </c:pt>
                <c:pt idx="28">
                  <c:v>366863.55718656007</c:v>
                </c:pt>
                <c:pt idx="29">
                  <c:v>363153.18890836771</c:v>
                </c:pt>
                <c:pt idx="30">
                  <c:v>355676.86750974593</c:v>
                </c:pt>
                <c:pt idx="31">
                  <c:v>344379.00814845739</c:v>
                </c:pt>
                <c:pt idx="32">
                  <c:v>332914.39426045743</c:v>
                </c:pt>
                <c:pt idx="33">
                  <c:v>321283.02584574587</c:v>
                </c:pt>
                <c:pt idx="34">
                  <c:v>313473.19539370103</c:v>
                </c:pt>
                <c:pt idx="35">
                  <c:v>299540.48774656001</c:v>
                </c:pt>
                <c:pt idx="36">
                  <c:v>283904.45523012266</c:v>
                </c:pt>
                <c:pt idx="37">
                  <c:v>251389.74520820621</c:v>
                </c:pt>
                <c:pt idx="38">
                  <c:v>226996.35768081067</c:v>
                </c:pt>
                <c:pt idx="39">
                  <c:v>206360.32516437335</c:v>
                </c:pt>
                <c:pt idx="40">
                  <c:v>185724.29264793603</c:v>
                </c:pt>
                <c:pt idx="41">
                  <c:v>165088.26013149868</c:v>
                </c:pt>
                <c:pt idx="42">
                  <c:v>144452.22761506133</c:v>
                </c:pt>
                <c:pt idx="43">
                  <c:v>123816.19509862401</c:v>
                </c:pt>
                <c:pt idx="44">
                  <c:v>103180.16258218669</c:v>
                </c:pt>
                <c:pt idx="45">
                  <c:v>82544.130065749341</c:v>
                </c:pt>
                <c:pt idx="46">
                  <c:v>61908.097549311991</c:v>
                </c:pt>
                <c:pt idx="47">
                  <c:v>41272.065032874671</c:v>
                </c:pt>
                <c:pt idx="48">
                  <c:v>20636.03251643735</c:v>
                </c:pt>
                <c:pt idx="49">
                  <c:v>0</c:v>
                </c:pt>
                <c:pt idx="50">
                  <c:v>0</c:v>
                </c:pt>
                <c:pt idx="51">
                  <c:v>0</c:v>
                </c:pt>
              </c:numCache>
            </c:numRef>
          </c:yVal>
          <c:smooth val="1"/>
          <c:extLst>
            <c:ext xmlns:c16="http://schemas.microsoft.com/office/drawing/2014/chart" uri="{C3380CC4-5D6E-409C-BE32-E72D297353CC}">
              <c16:uniqueId val="{00000000-2BB0-46FF-B756-81DBDA2E2B40}"/>
            </c:ext>
          </c:extLst>
        </c:ser>
        <c:dLbls>
          <c:showLegendKey val="0"/>
          <c:showVal val="0"/>
          <c:showCatName val="0"/>
          <c:showSerName val="0"/>
          <c:showPercent val="0"/>
          <c:showBubbleSize val="0"/>
        </c:dLbls>
        <c:axId val="1412316168"/>
        <c:axId val="763233287"/>
      </c:scatterChart>
      <c:valAx>
        <c:axId val="1412316168"/>
        <c:scaling>
          <c:orientation val="minMax"/>
          <c:max val="69"/>
          <c:min val="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Age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3233287"/>
        <c:crosses val="autoZero"/>
        <c:crossBetween val="midCat"/>
        <c:majorUnit val="2"/>
        <c:minorUnit val="1"/>
      </c:valAx>
      <c:valAx>
        <c:axId val="763233287"/>
        <c:scaling>
          <c:orientation val="minMax"/>
          <c:max val="4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$000</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12316168"/>
        <c:crosses val="autoZero"/>
        <c:crossBetween val="midCat"/>
      </c:valAx>
      <c:spPr>
        <a:noFill/>
        <a:ln>
          <a:noFill/>
        </a:ln>
        <a:effectLst/>
      </c:spPr>
    </c:plotArea>
    <c:legend>
      <c:legendPos val="b"/>
      <c:layout>
        <c:manualLayout>
          <c:xMode val="edge"/>
          <c:yMode val="edge"/>
          <c:x val="9.7275624838669861E-2"/>
          <c:y val="0.86487231728070169"/>
          <c:w val="0.80544875032266028"/>
          <c:h val="0.116320764853973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a:scene3d>
      <a:camera prst="orthographicFront"/>
      <a:lightRig rig="threePt" dir="t"/>
    </a:scene3d>
    <a:sp3d>
      <a:bevelT/>
    </a:sp3d>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rgbClr val="000000">
                    <a:lumMod val="65000"/>
                    <a:lumOff val="35000"/>
                  </a:srgbClr>
                </a:solidFill>
              </a:rPr>
              <a:t>DISABILITY</a:t>
            </a:r>
          </a:p>
          <a:p>
            <a:pPr>
              <a:defRPr sz="1600" b="1"/>
            </a:pPr>
            <a:r>
              <a:rPr lang="en-US" sz="1600" b="1" i="0" u="none" strike="noStrike" kern="1200" spc="0" baseline="0" dirty="0">
                <a:solidFill>
                  <a:srgbClr val="000000">
                    <a:lumMod val="65000"/>
                    <a:lumOff val="35000"/>
                  </a:srgbClr>
                </a:solidFill>
              </a:rPr>
              <a:t>Indemnity-needs-based Design Insurance Needs</a:t>
            </a:r>
            <a:endParaRPr lang="en-US" sz="1600" b="1" i="0" u="none" strike="noStrike" kern="1200" spc="0" baseline="30000" dirty="0">
              <a:solidFill>
                <a:srgbClr val="000000">
                  <a:lumMod val="65000"/>
                  <a:lumOff val="35000"/>
                </a:srgbClr>
              </a:solidFill>
            </a:endParaRPr>
          </a:p>
        </c:rich>
      </c:tx>
      <c:layout>
        <c:manualLayout>
          <c:xMode val="edge"/>
          <c:yMode val="edge"/>
          <c:x val="0.15730418943533697"/>
          <c:y val="2.2625547079295236E-2"/>
        </c:manualLayout>
      </c:layout>
      <c:overlay val="0"/>
      <c:spPr>
        <a:solidFill>
          <a:schemeClr val="bg1"/>
        </a:solidFill>
        <a:ln>
          <a:noFill/>
        </a:ln>
        <a:effectLst/>
        <a:scene3d>
          <a:camera prst="orthographicFront"/>
          <a:lightRig rig="threePt" dir="t"/>
        </a:scene3d>
        <a:sp3d/>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583970856102"/>
          <c:y val="0.16602983998957643"/>
          <c:w val="0.82098360655737701"/>
          <c:h val="0.59725710401854604"/>
        </c:manualLayout>
      </c:layout>
      <c:scatterChart>
        <c:scatterStyle val="smoothMarker"/>
        <c:varyColors val="0"/>
        <c:ser>
          <c:idx val="9"/>
          <c:order val="0"/>
          <c:tx>
            <c:strRef>
              <c:f>Disability!$L$5</c:f>
              <c:strCache>
                <c:ptCount val="1"/>
                <c:pt idx="0">
                  <c:v>Indemnity-needs-based Design - Median Salary</c:v>
                </c:pt>
              </c:strCache>
            </c:strRef>
          </c:tx>
          <c:spPr>
            <a:ln w="34925" cap="rnd">
              <a:solidFill>
                <a:srgbClr val="C00000"/>
              </a:solidFill>
              <a:prstDash val="solid"/>
              <a:round/>
            </a:ln>
            <a:effectLst>
              <a:outerShdw blurRad="50800" dist="38100" dir="2700000" algn="tl" rotWithShape="0">
                <a:prstClr val="black">
                  <a:alpha val="40000"/>
                </a:prstClr>
              </a:outerShdw>
            </a:effectLst>
          </c:spPr>
          <c:marker>
            <c:symbol val="none"/>
          </c:marker>
          <c:xVal>
            <c:numRef>
              <c:f>Disability!$B$6:$B$57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Disability!$L$6:$L$57</c:f>
              <c:numCache>
                <c:formatCode>_-* #,##0_-;\-* #,##0_-;_-* "-"??_-;_-@_-</c:formatCode>
                <c:ptCount val="52"/>
                <c:pt idx="0">
                  <c:v>485136.54826028045</c:v>
                </c:pt>
                <c:pt idx="1">
                  <c:v>773211.98973836319</c:v>
                </c:pt>
                <c:pt idx="2">
                  <c:v>943631.86029118777</c:v>
                </c:pt>
                <c:pt idx="3">
                  <c:v>1070217.9514423681</c:v>
                </c:pt>
                <c:pt idx="4">
                  <c:v>1216511.9540828045</c:v>
                </c:pt>
                <c:pt idx="5">
                  <c:v>1360302.5231990891</c:v>
                </c:pt>
                <c:pt idx="6">
                  <c:v>1427642.0553238031</c:v>
                </c:pt>
                <c:pt idx="7">
                  <c:v>1512881.7970375984</c:v>
                </c:pt>
                <c:pt idx="8">
                  <c:v>1596067.5780323895</c:v>
                </c:pt>
                <c:pt idx="9">
                  <c:v>1647158.3190937964</c:v>
                </c:pt>
                <c:pt idx="10">
                  <c:v>1681620.6340682099</c:v>
                </c:pt>
                <c:pt idx="11">
                  <c:v>1695572.1953421116</c:v>
                </c:pt>
                <c:pt idx="12">
                  <c:v>1719002.7878414914</c:v>
                </c:pt>
                <c:pt idx="13">
                  <c:v>1721901.992190859</c:v>
                </c:pt>
                <c:pt idx="14">
                  <c:v>1734259.1806272138</c:v>
                </c:pt>
                <c:pt idx="15">
                  <c:v>1736249.231132556</c:v>
                </c:pt>
                <c:pt idx="16">
                  <c:v>1735502.6875888053</c:v>
                </c:pt>
                <c:pt idx="17">
                  <c:v>1721964.8181149794</c:v>
                </c:pt>
                <c:pt idx="18">
                  <c:v>1695394.0778922166</c:v>
                </c:pt>
                <c:pt idx="19">
                  <c:v>1678091.9228649985</c:v>
                </c:pt>
                <c:pt idx="20">
                  <c:v>1640043.724737236</c:v>
                </c:pt>
                <c:pt idx="21">
                  <c:v>1601234.5626469182</c:v>
                </c:pt>
                <c:pt idx="22">
                  <c:v>1561649.2173147944</c:v>
                </c:pt>
                <c:pt idx="23">
                  <c:v>1521272.1650760276</c:v>
                </c:pt>
                <c:pt idx="24">
                  <c:v>1480087.5717924859</c:v>
                </c:pt>
                <c:pt idx="25">
                  <c:v>1438079.2866432732</c:v>
                </c:pt>
                <c:pt idx="26">
                  <c:v>1395230.8357910763</c:v>
                </c:pt>
                <c:pt idx="27">
                  <c:v>1351525.4159218352</c:v>
                </c:pt>
                <c:pt idx="28">
                  <c:v>1306945.8876552097</c:v>
                </c:pt>
                <c:pt idx="29">
                  <c:v>1261474.7688232516</c:v>
                </c:pt>
                <c:pt idx="30">
                  <c:v>1215094.2276146542</c:v>
                </c:pt>
                <c:pt idx="31">
                  <c:v>1167786.0755818849</c:v>
                </c:pt>
                <c:pt idx="32">
                  <c:v>1099531.7605084602</c:v>
                </c:pt>
                <c:pt idx="33">
                  <c:v>1016648.7585354107</c:v>
                </c:pt>
                <c:pt idx="34">
                  <c:v>935884.49158210028</c:v>
                </c:pt>
                <c:pt idx="35">
                  <c:v>857281.33434892353</c:v>
                </c:pt>
                <c:pt idx="36">
                  <c:v>804546.10962843953</c:v>
                </c:pt>
                <c:pt idx="37">
                  <c:v>721956.18041354604</c:v>
                </c:pt>
                <c:pt idx="38">
                  <c:v>659494.45261435455</c:v>
                </c:pt>
                <c:pt idx="39">
                  <c:v>587143.49025917915</c:v>
                </c:pt>
                <c:pt idx="40">
                  <c:v>513885.50865690032</c:v>
                </c:pt>
                <c:pt idx="41">
                  <c:v>439702.36742257589</c:v>
                </c:pt>
                <c:pt idx="42">
                  <c:v>352521.15389686829</c:v>
                </c:pt>
                <c:pt idx="43">
                  <c:v>276715.07165392657</c:v>
                </c:pt>
                <c:pt idx="44">
                  <c:v>212331.62331940606</c:v>
                </c:pt>
                <c:pt idx="45">
                  <c:v>163042.70594233478</c:v>
                </c:pt>
                <c:pt idx="46">
                  <c:v>115691.48675916209</c:v>
                </c:pt>
                <c:pt idx="47">
                  <c:v>67860.01675776593</c:v>
                </c:pt>
                <c:pt idx="48">
                  <c:v>32932.196029138831</c:v>
                </c:pt>
                <c:pt idx="49">
                  <c:v>9417.2039270400019</c:v>
                </c:pt>
                <c:pt idx="50">
                  <c:v>0</c:v>
                </c:pt>
                <c:pt idx="51">
                  <c:v>0</c:v>
                </c:pt>
              </c:numCache>
            </c:numRef>
          </c:yVal>
          <c:smooth val="1"/>
          <c:extLst>
            <c:ext xmlns:c16="http://schemas.microsoft.com/office/drawing/2014/chart" uri="{C3380CC4-5D6E-409C-BE32-E72D297353CC}">
              <c16:uniqueId val="{00000000-41E3-4502-B044-39B8092888D5}"/>
            </c:ext>
          </c:extLst>
        </c:ser>
        <c:dLbls>
          <c:showLegendKey val="0"/>
          <c:showVal val="0"/>
          <c:showCatName val="0"/>
          <c:showSerName val="0"/>
          <c:showPercent val="0"/>
          <c:showBubbleSize val="0"/>
        </c:dLbls>
        <c:axId val="1412316168"/>
        <c:axId val="763233287"/>
      </c:scatterChart>
      <c:valAx>
        <c:axId val="1412316168"/>
        <c:scaling>
          <c:orientation val="minMax"/>
          <c:max val="69"/>
          <c:min val="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Age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3233287"/>
        <c:crosses val="autoZero"/>
        <c:crossBetween val="midCat"/>
        <c:majorUnit val="2"/>
        <c:minorUnit val="1"/>
      </c:valAx>
      <c:valAx>
        <c:axId val="763233287"/>
        <c:scaling>
          <c:orientation val="minMax"/>
          <c:max val="18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$000</a:t>
                </a:r>
              </a:p>
            </c:rich>
          </c:tx>
          <c:layout>
            <c:manualLayout>
              <c:xMode val="edge"/>
              <c:yMode val="edge"/>
              <c:x val="1.4931876138433515E-2"/>
              <c:y val="0.4124112558542175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12316168"/>
        <c:crosses val="autoZero"/>
        <c:crossBetween val="midCat"/>
        <c:majorUnit val="200000"/>
      </c:valAx>
      <c:spPr>
        <a:noFill/>
        <a:ln>
          <a:noFill/>
        </a:ln>
        <a:effectLst/>
      </c:spPr>
    </c:plotArea>
    <c:legend>
      <c:legendPos val="b"/>
      <c:layout>
        <c:manualLayout>
          <c:xMode val="edge"/>
          <c:yMode val="edge"/>
          <c:x val="6.5863349064934684E-2"/>
          <c:y val="0.86822128050760294"/>
          <c:w val="0.75402112932604726"/>
          <c:h val="0.131778719492397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a:scene3d>
      <a:camera prst="orthographicFront"/>
      <a:lightRig rig="threePt" dir="t"/>
    </a:scene3d>
    <a:sp3d>
      <a:bevelT/>
    </a:sp3d>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Indemnity-needs-based</a:t>
            </a:r>
            <a:r>
              <a:rPr lang="en-US" sz="1600" b="1" baseline="0" dirty="0"/>
              <a:t> Insurance Cover Needs</a:t>
            </a:r>
          </a:p>
          <a:p>
            <a:pPr>
              <a:defRPr sz="1600" b="1"/>
            </a:pPr>
            <a:r>
              <a:rPr lang="en-US" sz="1600" b="1" dirty="0"/>
              <a:t>vs Seven Large Industry Funds' Default Cover</a:t>
            </a:r>
          </a:p>
        </c:rich>
      </c:tx>
      <c:layout>
        <c:manualLayout>
          <c:xMode val="edge"/>
          <c:yMode val="edge"/>
          <c:x val="0.16669650576562423"/>
          <c:y val="1.57791418936368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5121746255709"/>
          <c:y val="0.15453292941281499"/>
          <c:w val="0.83511351030013514"/>
          <c:h val="0.60721644534487706"/>
        </c:manualLayout>
      </c:layout>
      <c:scatterChart>
        <c:scatterStyle val="smoothMarker"/>
        <c:varyColors val="0"/>
        <c:ser>
          <c:idx val="1"/>
          <c:order val="0"/>
          <c:tx>
            <c:strRef>
              <c:f>Death!$D$3</c:f>
              <c:strCache>
                <c:ptCount val="1"/>
                <c:pt idx="0">
                  <c:v>Fund 1</c:v>
                </c:pt>
              </c:strCache>
            </c:strRef>
          </c:tx>
          <c:spPr>
            <a:ln w="19050" cap="rnd">
              <a:solidFill>
                <a:schemeClr val="accent1">
                  <a:lumMod val="40000"/>
                  <a:lumOff val="60000"/>
                </a:schemeClr>
              </a:solidFill>
              <a:prstDash val="solid"/>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Death!$D$6:$D$57</c:f>
              <c:numCache>
                <c:formatCode>_-* #,##0_-;\-* #,##0_-;_-* "-"??_-;_-@_-</c:formatCode>
                <c:ptCount val="52"/>
                <c:pt idx="0">
                  <c:v>14300</c:v>
                </c:pt>
                <c:pt idx="1">
                  <c:v>19900</c:v>
                </c:pt>
                <c:pt idx="2">
                  <c:v>50000</c:v>
                </c:pt>
                <c:pt idx="3">
                  <c:v>56800</c:v>
                </c:pt>
                <c:pt idx="4">
                  <c:v>59600</c:v>
                </c:pt>
                <c:pt idx="5">
                  <c:v>65000</c:v>
                </c:pt>
                <c:pt idx="6">
                  <c:v>70600</c:v>
                </c:pt>
                <c:pt idx="7">
                  <c:v>101200</c:v>
                </c:pt>
                <c:pt idx="8">
                  <c:v>166800</c:v>
                </c:pt>
                <c:pt idx="9">
                  <c:v>180000</c:v>
                </c:pt>
                <c:pt idx="10">
                  <c:v>185400</c:v>
                </c:pt>
                <c:pt idx="11">
                  <c:v>191100</c:v>
                </c:pt>
                <c:pt idx="12">
                  <c:v>267600</c:v>
                </c:pt>
                <c:pt idx="13">
                  <c:v>275600</c:v>
                </c:pt>
                <c:pt idx="14">
                  <c:v>283200</c:v>
                </c:pt>
                <c:pt idx="15">
                  <c:v>290800</c:v>
                </c:pt>
                <c:pt idx="16">
                  <c:v>298400</c:v>
                </c:pt>
                <c:pt idx="17">
                  <c:v>374000</c:v>
                </c:pt>
                <c:pt idx="18">
                  <c:v>376000</c:v>
                </c:pt>
                <c:pt idx="19">
                  <c:v>381000</c:v>
                </c:pt>
                <c:pt idx="20">
                  <c:v>386000</c:v>
                </c:pt>
                <c:pt idx="21">
                  <c:v>391500</c:v>
                </c:pt>
                <c:pt idx="22">
                  <c:v>396500</c:v>
                </c:pt>
                <c:pt idx="23">
                  <c:v>391500</c:v>
                </c:pt>
                <c:pt idx="24">
                  <c:v>387500</c:v>
                </c:pt>
                <c:pt idx="25">
                  <c:v>382000</c:v>
                </c:pt>
                <c:pt idx="26">
                  <c:v>377000</c:v>
                </c:pt>
                <c:pt idx="27">
                  <c:v>368500</c:v>
                </c:pt>
                <c:pt idx="28">
                  <c:v>365000</c:v>
                </c:pt>
                <c:pt idx="29">
                  <c:v>359000</c:v>
                </c:pt>
                <c:pt idx="30">
                  <c:v>353000</c:v>
                </c:pt>
                <c:pt idx="31">
                  <c:v>348000</c:v>
                </c:pt>
                <c:pt idx="32">
                  <c:v>316500</c:v>
                </c:pt>
                <c:pt idx="33">
                  <c:v>307500</c:v>
                </c:pt>
                <c:pt idx="34">
                  <c:v>299000</c:v>
                </c:pt>
                <c:pt idx="35">
                  <c:v>281500</c:v>
                </c:pt>
                <c:pt idx="36">
                  <c:v>264000</c:v>
                </c:pt>
                <c:pt idx="37">
                  <c:v>222000</c:v>
                </c:pt>
                <c:pt idx="38">
                  <c:v>198000</c:v>
                </c:pt>
                <c:pt idx="39">
                  <c:v>174000</c:v>
                </c:pt>
                <c:pt idx="40">
                  <c:v>135500</c:v>
                </c:pt>
                <c:pt idx="41">
                  <c:v>94000</c:v>
                </c:pt>
                <c:pt idx="42">
                  <c:v>68500</c:v>
                </c:pt>
                <c:pt idx="43">
                  <c:v>35000</c:v>
                </c:pt>
                <c:pt idx="44">
                  <c:v>18000</c:v>
                </c:pt>
                <c:pt idx="45">
                  <c:v>18000</c:v>
                </c:pt>
                <c:pt idx="46">
                  <c:v>18000</c:v>
                </c:pt>
                <c:pt idx="47">
                  <c:v>18000</c:v>
                </c:pt>
                <c:pt idx="48">
                  <c:v>18000</c:v>
                </c:pt>
                <c:pt idx="49">
                  <c:v>18000</c:v>
                </c:pt>
                <c:pt idx="50">
                  <c:v>18000</c:v>
                </c:pt>
                <c:pt idx="51">
                  <c:v>18000</c:v>
                </c:pt>
              </c:numCache>
            </c:numRef>
          </c:yVal>
          <c:smooth val="1"/>
          <c:extLst>
            <c:ext xmlns:c16="http://schemas.microsoft.com/office/drawing/2014/chart" uri="{C3380CC4-5D6E-409C-BE32-E72D297353CC}">
              <c16:uniqueId val="{00000000-F155-4DD0-9BE7-C2840A4E4872}"/>
            </c:ext>
          </c:extLst>
        </c:ser>
        <c:ser>
          <c:idx val="3"/>
          <c:order val="1"/>
          <c:tx>
            <c:strRef>
              <c:f>Death!$F$3</c:f>
              <c:strCache>
                <c:ptCount val="1"/>
                <c:pt idx="0">
                  <c:v>Fund 3</c:v>
                </c:pt>
              </c:strCache>
            </c:strRef>
          </c:tx>
          <c:spPr>
            <a:ln w="19050" cap="rnd">
              <a:solidFill>
                <a:schemeClr val="accent1">
                  <a:lumMod val="40000"/>
                  <a:lumOff val="60000"/>
                </a:schemeClr>
              </a:solidFill>
              <a:prstDash val="solid"/>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Death!$F$6:$F$57</c:f>
              <c:numCache>
                <c:formatCode>_-* #,##0_-;\-* #,##0_-;_-* "-"??_-;_-@_-</c:formatCode>
                <c:ptCount val="52"/>
                <c:pt idx="0">
                  <c:v>62500</c:v>
                </c:pt>
                <c:pt idx="1">
                  <c:v>62500</c:v>
                </c:pt>
                <c:pt idx="2">
                  <c:v>62500</c:v>
                </c:pt>
                <c:pt idx="3">
                  <c:v>62500</c:v>
                </c:pt>
                <c:pt idx="4">
                  <c:v>125000</c:v>
                </c:pt>
                <c:pt idx="5">
                  <c:v>125000</c:v>
                </c:pt>
                <c:pt idx="6">
                  <c:v>125000</c:v>
                </c:pt>
                <c:pt idx="7">
                  <c:v>125000</c:v>
                </c:pt>
                <c:pt idx="8">
                  <c:v>125000</c:v>
                </c:pt>
                <c:pt idx="9">
                  <c:v>125000</c:v>
                </c:pt>
                <c:pt idx="10">
                  <c:v>125000</c:v>
                </c:pt>
                <c:pt idx="11">
                  <c:v>125000</c:v>
                </c:pt>
                <c:pt idx="12">
                  <c:v>250000</c:v>
                </c:pt>
                <c:pt idx="13">
                  <c:v>250000</c:v>
                </c:pt>
                <c:pt idx="14">
                  <c:v>250000</c:v>
                </c:pt>
                <c:pt idx="15">
                  <c:v>250000</c:v>
                </c:pt>
                <c:pt idx="16">
                  <c:v>246000</c:v>
                </c:pt>
                <c:pt idx="17">
                  <c:v>240000</c:v>
                </c:pt>
                <c:pt idx="18">
                  <c:v>230000</c:v>
                </c:pt>
                <c:pt idx="19">
                  <c:v>219000</c:v>
                </c:pt>
                <c:pt idx="20">
                  <c:v>209000</c:v>
                </c:pt>
                <c:pt idx="21">
                  <c:v>197000</c:v>
                </c:pt>
                <c:pt idx="22">
                  <c:v>186000</c:v>
                </c:pt>
                <c:pt idx="23">
                  <c:v>176000</c:v>
                </c:pt>
                <c:pt idx="24">
                  <c:v>163000</c:v>
                </c:pt>
                <c:pt idx="25">
                  <c:v>152000</c:v>
                </c:pt>
                <c:pt idx="26">
                  <c:v>142000</c:v>
                </c:pt>
                <c:pt idx="27">
                  <c:v>132000</c:v>
                </c:pt>
                <c:pt idx="28">
                  <c:v>122000</c:v>
                </c:pt>
                <c:pt idx="29">
                  <c:v>113000</c:v>
                </c:pt>
                <c:pt idx="30">
                  <c:v>103000</c:v>
                </c:pt>
                <c:pt idx="31">
                  <c:v>93000</c:v>
                </c:pt>
                <c:pt idx="32">
                  <c:v>83000</c:v>
                </c:pt>
                <c:pt idx="33">
                  <c:v>75000</c:v>
                </c:pt>
                <c:pt idx="34">
                  <c:v>66000</c:v>
                </c:pt>
                <c:pt idx="35">
                  <c:v>57000</c:v>
                </c:pt>
                <c:pt idx="36">
                  <c:v>48000</c:v>
                </c:pt>
                <c:pt idx="37">
                  <c:v>42000</c:v>
                </c:pt>
                <c:pt idx="38">
                  <c:v>36000</c:v>
                </c:pt>
                <c:pt idx="39">
                  <c:v>32000</c:v>
                </c:pt>
                <c:pt idx="40">
                  <c:v>29000</c:v>
                </c:pt>
                <c:pt idx="41">
                  <c:v>27000</c:v>
                </c:pt>
                <c:pt idx="42">
                  <c:v>25000</c:v>
                </c:pt>
                <c:pt idx="43">
                  <c:v>23000</c:v>
                </c:pt>
                <c:pt idx="44">
                  <c:v>21000</c:v>
                </c:pt>
                <c:pt idx="45">
                  <c:v>19000</c:v>
                </c:pt>
                <c:pt idx="46">
                  <c:v>17000</c:v>
                </c:pt>
                <c:pt idx="47">
                  <c:v>16000</c:v>
                </c:pt>
                <c:pt idx="48">
                  <c:v>16000</c:v>
                </c:pt>
                <c:pt idx="49">
                  <c:v>16000</c:v>
                </c:pt>
                <c:pt idx="50">
                  <c:v>16000</c:v>
                </c:pt>
                <c:pt idx="51">
                  <c:v>16000</c:v>
                </c:pt>
              </c:numCache>
            </c:numRef>
          </c:yVal>
          <c:smooth val="1"/>
          <c:extLst>
            <c:ext xmlns:c16="http://schemas.microsoft.com/office/drawing/2014/chart" uri="{C3380CC4-5D6E-409C-BE32-E72D297353CC}">
              <c16:uniqueId val="{00000001-F155-4DD0-9BE7-C2840A4E4872}"/>
            </c:ext>
          </c:extLst>
        </c:ser>
        <c:ser>
          <c:idx val="4"/>
          <c:order val="2"/>
          <c:tx>
            <c:strRef>
              <c:f>Death!$G$3</c:f>
              <c:strCache>
                <c:ptCount val="1"/>
                <c:pt idx="0">
                  <c:v>Fund 4</c:v>
                </c:pt>
              </c:strCache>
            </c:strRef>
          </c:tx>
          <c:spPr>
            <a:ln w="19050" cap="rnd">
              <a:solidFill>
                <a:schemeClr val="accent1">
                  <a:lumMod val="40000"/>
                  <a:lumOff val="60000"/>
                </a:schemeClr>
              </a:solidFill>
              <a:prstDash val="solid"/>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Death!$G$6:$G$57</c:f>
              <c:numCache>
                <c:formatCode>_-* #,##0_-;\-* #,##0_-;_-* "-"??_-;_-@_-</c:formatCode>
                <c:ptCount val="52"/>
                <c:pt idx="0">
                  <c:v>78900</c:v>
                </c:pt>
                <c:pt idx="1">
                  <c:v>87900</c:v>
                </c:pt>
                <c:pt idx="2">
                  <c:v>97500</c:v>
                </c:pt>
                <c:pt idx="3">
                  <c:v>108300</c:v>
                </c:pt>
                <c:pt idx="4">
                  <c:v>120000</c:v>
                </c:pt>
                <c:pt idx="5">
                  <c:v>132900</c:v>
                </c:pt>
                <c:pt idx="6">
                  <c:v>147000</c:v>
                </c:pt>
                <c:pt idx="7">
                  <c:v>164700</c:v>
                </c:pt>
                <c:pt idx="8">
                  <c:v>177900</c:v>
                </c:pt>
                <c:pt idx="9">
                  <c:v>191100</c:v>
                </c:pt>
                <c:pt idx="10">
                  <c:v>203100</c:v>
                </c:pt>
                <c:pt idx="11">
                  <c:v>215100</c:v>
                </c:pt>
                <c:pt idx="12">
                  <c:v>224100</c:v>
                </c:pt>
                <c:pt idx="13">
                  <c:v>232800</c:v>
                </c:pt>
                <c:pt idx="14">
                  <c:v>240900</c:v>
                </c:pt>
                <c:pt idx="15">
                  <c:v>249000</c:v>
                </c:pt>
                <c:pt idx="16">
                  <c:v>255000</c:v>
                </c:pt>
                <c:pt idx="17">
                  <c:v>261000</c:v>
                </c:pt>
                <c:pt idx="18">
                  <c:v>261000</c:v>
                </c:pt>
                <c:pt idx="19">
                  <c:v>261000</c:v>
                </c:pt>
                <c:pt idx="20">
                  <c:v>261000</c:v>
                </c:pt>
                <c:pt idx="21">
                  <c:v>261000</c:v>
                </c:pt>
                <c:pt idx="22">
                  <c:v>261000</c:v>
                </c:pt>
                <c:pt idx="23">
                  <c:v>249000</c:v>
                </c:pt>
                <c:pt idx="24">
                  <c:v>237000</c:v>
                </c:pt>
                <c:pt idx="25">
                  <c:v>225000</c:v>
                </c:pt>
                <c:pt idx="26">
                  <c:v>207900</c:v>
                </c:pt>
                <c:pt idx="27">
                  <c:v>191100</c:v>
                </c:pt>
                <c:pt idx="28">
                  <c:v>167200</c:v>
                </c:pt>
                <c:pt idx="29">
                  <c:v>143400</c:v>
                </c:pt>
                <c:pt idx="30">
                  <c:v>124100</c:v>
                </c:pt>
                <c:pt idx="31">
                  <c:v>108300</c:v>
                </c:pt>
                <c:pt idx="32">
                  <c:v>93600</c:v>
                </c:pt>
                <c:pt idx="33">
                  <c:v>78300</c:v>
                </c:pt>
                <c:pt idx="34">
                  <c:v>63300</c:v>
                </c:pt>
                <c:pt idx="35">
                  <c:v>54000</c:v>
                </c:pt>
                <c:pt idx="36">
                  <c:v>45000</c:v>
                </c:pt>
                <c:pt idx="37">
                  <c:v>36200</c:v>
                </c:pt>
                <c:pt idx="38">
                  <c:v>31800</c:v>
                </c:pt>
                <c:pt idx="39">
                  <c:v>27400</c:v>
                </c:pt>
                <c:pt idx="40">
                  <c:v>24500</c:v>
                </c:pt>
                <c:pt idx="41">
                  <c:v>19000</c:v>
                </c:pt>
                <c:pt idx="42">
                  <c:v>16300</c:v>
                </c:pt>
                <c:pt idx="43">
                  <c:v>13800</c:v>
                </c:pt>
                <c:pt idx="44">
                  <c:v>12600</c:v>
                </c:pt>
                <c:pt idx="45">
                  <c:v>12000</c:v>
                </c:pt>
                <c:pt idx="46">
                  <c:v>10800</c:v>
                </c:pt>
                <c:pt idx="47">
                  <c:v>10000</c:v>
                </c:pt>
                <c:pt idx="48">
                  <c:v>10000</c:v>
                </c:pt>
                <c:pt idx="49">
                  <c:v>10000</c:v>
                </c:pt>
                <c:pt idx="50">
                  <c:v>10000</c:v>
                </c:pt>
                <c:pt idx="51">
                  <c:v>10000</c:v>
                </c:pt>
              </c:numCache>
            </c:numRef>
          </c:yVal>
          <c:smooth val="1"/>
          <c:extLst>
            <c:ext xmlns:c16="http://schemas.microsoft.com/office/drawing/2014/chart" uri="{C3380CC4-5D6E-409C-BE32-E72D297353CC}">
              <c16:uniqueId val="{00000002-F155-4DD0-9BE7-C2840A4E4872}"/>
            </c:ext>
          </c:extLst>
        </c:ser>
        <c:ser>
          <c:idx val="5"/>
          <c:order val="3"/>
          <c:tx>
            <c:strRef>
              <c:f>Death!$H$3</c:f>
              <c:strCache>
                <c:ptCount val="1"/>
                <c:pt idx="0">
                  <c:v>Fund 5</c:v>
                </c:pt>
              </c:strCache>
            </c:strRef>
          </c:tx>
          <c:spPr>
            <a:ln w="19050" cap="rnd">
              <a:solidFill>
                <a:schemeClr val="accent1">
                  <a:lumMod val="40000"/>
                  <a:lumOff val="60000"/>
                </a:schemeClr>
              </a:solidFill>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Death!$H$6:$H$57</c:f>
              <c:numCache>
                <c:formatCode>_-* #,##0_-;\-* #,##0_-;_-* "-"??_-;_-@_-</c:formatCode>
                <c:ptCount val="52"/>
                <c:pt idx="0">
                  <c:v>52000</c:v>
                </c:pt>
                <c:pt idx="1">
                  <c:v>52000</c:v>
                </c:pt>
                <c:pt idx="2">
                  <c:v>52000</c:v>
                </c:pt>
                <c:pt idx="3">
                  <c:v>208000</c:v>
                </c:pt>
                <c:pt idx="4">
                  <c:v>208000</c:v>
                </c:pt>
                <c:pt idx="5">
                  <c:v>208000</c:v>
                </c:pt>
                <c:pt idx="6">
                  <c:v>208000</c:v>
                </c:pt>
                <c:pt idx="7">
                  <c:v>208000</c:v>
                </c:pt>
                <c:pt idx="8">
                  <c:v>208000</c:v>
                </c:pt>
                <c:pt idx="9">
                  <c:v>208000</c:v>
                </c:pt>
                <c:pt idx="10">
                  <c:v>208000</c:v>
                </c:pt>
                <c:pt idx="11">
                  <c:v>208000</c:v>
                </c:pt>
                <c:pt idx="12">
                  <c:v>208000</c:v>
                </c:pt>
                <c:pt idx="13">
                  <c:v>208000</c:v>
                </c:pt>
                <c:pt idx="14">
                  <c:v>208000</c:v>
                </c:pt>
                <c:pt idx="15">
                  <c:v>208000</c:v>
                </c:pt>
                <c:pt idx="16">
                  <c:v>208000</c:v>
                </c:pt>
                <c:pt idx="17">
                  <c:v>208000</c:v>
                </c:pt>
                <c:pt idx="18">
                  <c:v>208000</c:v>
                </c:pt>
                <c:pt idx="19">
                  <c:v>208000</c:v>
                </c:pt>
                <c:pt idx="20">
                  <c:v>208000</c:v>
                </c:pt>
                <c:pt idx="21">
                  <c:v>208000</c:v>
                </c:pt>
                <c:pt idx="22">
                  <c:v>208000</c:v>
                </c:pt>
                <c:pt idx="23">
                  <c:v>208000</c:v>
                </c:pt>
                <c:pt idx="24">
                  <c:v>208000</c:v>
                </c:pt>
                <c:pt idx="25">
                  <c:v>208000</c:v>
                </c:pt>
                <c:pt idx="26">
                  <c:v>208000</c:v>
                </c:pt>
                <c:pt idx="27">
                  <c:v>208000</c:v>
                </c:pt>
                <c:pt idx="28">
                  <c:v>208000</c:v>
                </c:pt>
                <c:pt idx="29">
                  <c:v>208000</c:v>
                </c:pt>
                <c:pt idx="30">
                  <c:v>208000</c:v>
                </c:pt>
                <c:pt idx="31">
                  <c:v>208000</c:v>
                </c:pt>
                <c:pt idx="32">
                  <c:v>208000</c:v>
                </c:pt>
                <c:pt idx="33">
                  <c:v>192000</c:v>
                </c:pt>
                <c:pt idx="34">
                  <c:v>176000</c:v>
                </c:pt>
                <c:pt idx="35">
                  <c:v>158000</c:v>
                </c:pt>
                <c:pt idx="36">
                  <c:v>140000</c:v>
                </c:pt>
                <c:pt idx="37">
                  <c:v>132000</c:v>
                </c:pt>
                <c:pt idx="38">
                  <c:v>124000</c:v>
                </c:pt>
                <c:pt idx="39">
                  <c:v>116000</c:v>
                </c:pt>
                <c:pt idx="40">
                  <c:v>108000</c:v>
                </c:pt>
                <c:pt idx="41">
                  <c:v>100000</c:v>
                </c:pt>
                <c:pt idx="42">
                  <c:v>100000</c:v>
                </c:pt>
                <c:pt idx="43">
                  <c:v>100000</c:v>
                </c:pt>
                <c:pt idx="44">
                  <c:v>100000</c:v>
                </c:pt>
                <c:pt idx="45">
                  <c:v>100000</c:v>
                </c:pt>
                <c:pt idx="46">
                  <c:v>100000</c:v>
                </c:pt>
                <c:pt idx="47">
                  <c:v>50000</c:v>
                </c:pt>
                <c:pt idx="48">
                  <c:v>40000</c:v>
                </c:pt>
                <c:pt idx="49">
                  <c:v>32000</c:v>
                </c:pt>
                <c:pt idx="50">
                  <c:v>24000</c:v>
                </c:pt>
                <c:pt idx="51">
                  <c:v>24000</c:v>
                </c:pt>
              </c:numCache>
            </c:numRef>
          </c:yVal>
          <c:smooth val="1"/>
          <c:extLst>
            <c:ext xmlns:c16="http://schemas.microsoft.com/office/drawing/2014/chart" uri="{C3380CC4-5D6E-409C-BE32-E72D297353CC}">
              <c16:uniqueId val="{00000003-F155-4DD0-9BE7-C2840A4E4872}"/>
            </c:ext>
          </c:extLst>
        </c:ser>
        <c:ser>
          <c:idx val="6"/>
          <c:order val="4"/>
          <c:tx>
            <c:strRef>
              <c:f>Death!$I$3</c:f>
              <c:strCache>
                <c:ptCount val="1"/>
                <c:pt idx="0">
                  <c:v>Fund 6</c:v>
                </c:pt>
              </c:strCache>
            </c:strRef>
          </c:tx>
          <c:spPr>
            <a:ln w="19050" cap="rnd">
              <a:solidFill>
                <a:schemeClr val="accent1">
                  <a:lumMod val="40000"/>
                  <a:lumOff val="60000"/>
                </a:schemeClr>
              </a:solidFill>
              <a:prstDash val="solid"/>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Death!$I$6:$I$57</c:f>
              <c:numCache>
                <c:formatCode>_-* #,##0_-;\-* #,##0_-;_-* "-"??_-;_-@_-</c:formatCode>
                <c:ptCount val="52"/>
                <c:pt idx="0">
                  <c:v>50000</c:v>
                </c:pt>
                <c:pt idx="1">
                  <c:v>50000</c:v>
                </c:pt>
                <c:pt idx="2">
                  <c:v>50000</c:v>
                </c:pt>
                <c:pt idx="3">
                  <c:v>50000</c:v>
                </c:pt>
                <c:pt idx="4">
                  <c:v>50000</c:v>
                </c:pt>
                <c:pt idx="5">
                  <c:v>50000</c:v>
                </c:pt>
                <c:pt idx="6">
                  <c:v>50000</c:v>
                </c:pt>
                <c:pt idx="7">
                  <c:v>134900</c:v>
                </c:pt>
                <c:pt idx="8">
                  <c:v>134900</c:v>
                </c:pt>
                <c:pt idx="9">
                  <c:v>134900</c:v>
                </c:pt>
                <c:pt idx="10">
                  <c:v>134900</c:v>
                </c:pt>
                <c:pt idx="11">
                  <c:v>134900</c:v>
                </c:pt>
                <c:pt idx="12">
                  <c:v>134900</c:v>
                </c:pt>
                <c:pt idx="13">
                  <c:v>134900</c:v>
                </c:pt>
                <c:pt idx="14">
                  <c:v>134900</c:v>
                </c:pt>
                <c:pt idx="15">
                  <c:v>134900</c:v>
                </c:pt>
                <c:pt idx="16">
                  <c:v>134900</c:v>
                </c:pt>
                <c:pt idx="17">
                  <c:v>185600</c:v>
                </c:pt>
                <c:pt idx="18">
                  <c:v>185600</c:v>
                </c:pt>
                <c:pt idx="19">
                  <c:v>185600</c:v>
                </c:pt>
                <c:pt idx="20">
                  <c:v>185600</c:v>
                </c:pt>
                <c:pt idx="21">
                  <c:v>185600</c:v>
                </c:pt>
                <c:pt idx="22">
                  <c:v>170000</c:v>
                </c:pt>
                <c:pt idx="23">
                  <c:v>168000</c:v>
                </c:pt>
                <c:pt idx="24">
                  <c:v>153000</c:v>
                </c:pt>
                <c:pt idx="25">
                  <c:v>138000</c:v>
                </c:pt>
                <c:pt idx="26">
                  <c:v>124800</c:v>
                </c:pt>
                <c:pt idx="27">
                  <c:v>114000</c:v>
                </c:pt>
                <c:pt idx="28">
                  <c:v>103800</c:v>
                </c:pt>
                <c:pt idx="29">
                  <c:v>97200</c:v>
                </c:pt>
                <c:pt idx="30">
                  <c:v>90300</c:v>
                </c:pt>
                <c:pt idx="31">
                  <c:v>84000</c:v>
                </c:pt>
                <c:pt idx="32">
                  <c:v>76800</c:v>
                </c:pt>
                <c:pt idx="33">
                  <c:v>70200</c:v>
                </c:pt>
                <c:pt idx="34">
                  <c:v>64200</c:v>
                </c:pt>
                <c:pt idx="35">
                  <c:v>59100</c:v>
                </c:pt>
                <c:pt idx="36">
                  <c:v>54600</c:v>
                </c:pt>
                <c:pt idx="37">
                  <c:v>50400</c:v>
                </c:pt>
                <c:pt idx="38">
                  <c:v>46500</c:v>
                </c:pt>
                <c:pt idx="39">
                  <c:v>43200</c:v>
                </c:pt>
                <c:pt idx="40">
                  <c:v>39900</c:v>
                </c:pt>
                <c:pt idx="41">
                  <c:v>36900</c:v>
                </c:pt>
                <c:pt idx="42">
                  <c:v>34200</c:v>
                </c:pt>
                <c:pt idx="43">
                  <c:v>31500</c:v>
                </c:pt>
                <c:pt idx="44">
                  <c:v>28800</c:v>
                </c:pt>
                <c:pt idx="45">
                  <c:v>26100</c:v>
                </c:pt>
                <c:pt idx="46">
                  <c:v>23700</c:v>
                </c:pt>
                <c:pt idx="47">
                  <c:v>17400</c:v>
                </c:pt>
                <c:pt idx="48">
                  <c:v>15300</c:v>
                </c:pt>
                <c:pt idx="49">
                  <c:v>13200</c:v>
                </c:pt>
                <c:pt idx="50">
                  <c:v>11400</c:v>
                </c:pt>
                <c:pt idx="51">
                  <c:v>10200</c:v>
                </c:pt>
              </c:numCache>
            </c:numRef>
          </c:yVal>
          <c:smooth val="1"/>
          <c:extLst>
            <c:ext xmlns:c16="http://schemas.microsoft.com/office/drawing/2014/chart" uri="{C3380CC4-5D6E-409C-BE32-E72D297353CC}">
              <c16:uniqueId val="{00000004-F155-4DD0-9BE7-C2840A4E4872}"/>
            </c:ext>
          </c:extLst>
        </c:ser>
        <c:ser>
          <c:idx val="7"/>
          <c:order val="5"/>
          <c:tx>
            <c:strRef>
              <c:f>Death!$J$3</c:f>
              <c:strCache>
                <c:ptCount val="1"/>
                <c:pt idx="0">
                  <c:v>Fund 7</c:v>
                </c:pt>
              </c:strCache>
            </c:strRef>
          </c:tx>
          <c:spPr>
            <a:ln w="19050" cap="rnd">
              <a:solidFill>
                <a:schemeClr val="accent1">
                  <a:lumMod val="40000"/>
                  <a:lumOff val="60000"/>
                </a:schemeClr>
              </a:solidFill>
              <a:prstDash val="solid"/>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Death!$J$6:$J$57</c:f>
              <c:numCache>
                <c:formatCode>_-* #,##0_-;\-* #,##0_-;_-* "-"??_-;_-@_-</c:formatCode>
                <c:ptCount val="52"/>
                <c:pt idx="0">
                  <c:v>28273</c:v>
                </c:pt>
                <c:pt idx="1">
                  <c:v>28273</c:v>
                </c:pt>
                <c:pt idx="2">
                  <c:v>56546</c:v>
                </c:pt>
                <c:pt idx="3">
                  <c:v>56546</c:v>
                </c:pt>
                <c:pt idx="4">
                  <c:v>56546</c:v>
                </c:pt>
                <c:pt idx="5">
                  <c:v>56546</c:v>
                </c:pt>
                <c:pt idx="6">
                  <c:v>56546</c:v>
                </c:pt>
                <c:pt idx="7">
                  <c:v>56546</c:v>
                </c:pt>
                <c:pt idx="8">
                  <c:v>113092</c:v>
                </c:pt>
                <c:pt idx="9">
                  <c:v>113092</c:v>
                </c:pt>
                <c:pt idx="10">
                  <c:v>113092</c:v>
                </c:pt>
                <c:pt idx="11">
                  <c:v>113092</c:v>
                </c:pt>
                <c:pt idx="12">
                  <c:v>113092</c:v>
                </c:pt>
                <c:pt idx="13">
                  <c:v>141365</c:v>
                </c:pt>
                <c:pt idx="14">
                  <c:v>141365</c:v>
                </c:pt>
                <c:pt idx="15">
                  <c:v>141365</c:v>
                </c:pt>
                <c:pt idx="16">
                  <c:v>141365</c:v>
                </c:pt>
                <c:pt idx="17">
                  <c:v>141365</c:v>
                </c:pt>
                <c:pt idx="18">
                  <c:v>169638</c:v>
                </c:pt>
                <c:pt idx="19">
                  <c:v>171870</c:v>
                </c:pt>
                <c:pt idx="20">
                  <c:v>171870</c:v>
                </c:pt>
                <c:pt idx="21">
                  <c:v>172986</c:v>
                </c:pt>
                <c:pt idx="22">
                  <c:v>174102</c:v>
                </c:pt>
                <c:pt idx="23">
                  <c:v>134810</c:v>
                </c:pt>
                <c:pt idx="24">
                  <c:v>121145</c:v>
                </c:pt>
                <c:pt idx="25">
                  <c:v>106190</c:v>
                </c:pt>
                <c:pt idx="26">
                  <c:v>93670</c:v>
                </c:pt>
                <c:pt idx="27">
                  <c:v>93378</c:v>
                </c:pt>
                <c:pt idx="28">
                  <c:v>82086</c:v>
                </c:pt>
                <c:pt idx="29">
                  <c:v>70986</c:v>
                </c:pt>
                <c:pt idx="30">
                  <c:v>70679</c:v>
                </c:pt>
                <c:pt idx="31">
                  <c:v>62867</c:v>
                </c:pt>
                <c:pt idx="32">
                  <c:v>57752</c:v>
                </c:pt>
                <c:pt idx="33">
                  <c:v>50912</c:v>
                </c:pt>
                <c:pt idx="34">
                  <c:v>46992</c:v>
                </c:pt>
                <c:pt idx="35">
                  <c:v>43080</c:v>
                </c:pt>
                <c:pt idx="36">
                  <c:v>35248</c:v>
                </c:pt>
                <c:pt idx="37">
                  <c:v>39160</c:v>
                </c:pt>
                <c:pt idx="38">
                  <c:v>34870</c:v>
                </c:pt>
                <c:pt idx="39">
                  <c:v>29890</c:v>
                </c:pt>
                <c:pt idx="40">
                  <c:v>24910</c:v>
                </c:pt>
                <c:pt idx="41">
                  <c:v>22420</c:v>
                </c:pt>
                <c:pt idx="42">
                  <c:v>19930</c:v>
                </c:pt>
                <c:pt idx="43">
                  <c:v>14192</c:v>
                </c:pt>
                <c:pt idx="44">
                  <c:v>13384</c:v>
                </c:pt>
                <c:pt idx="45">
                  <c:v>12168</c:v>
                </c:pt>
                <c:pt idx="46">
                  <c:v>11352</c:v>
                </c:pt>
                <c:pt idx="47">
                  <c:v>10136</c:v>
                </c:pt>
                <c:pt idx="48">
                  <c:v>10136</c:v>
                </c:pt>
                <c:pt idx="49">
                  <c:v>10136</c:v>
                </c:pt>
                <c:pt idx="50">
                  <c:v>10136</c:v>
                </c:pt>
                <c:pt idx="51">
                  <c:v>10136</c:v>
                </c:pt>
              </c:numCache>
            </c:numRef>
          </c:yVal>
          <c:smooth val="1"/>
          <c:extLst>
            <c:ext xmlns:c16="http://schemas.microsoft.com/office/drawing/2014/chart" uri="{C3380CC4-5D6E-409C-BE32-E72D297353CC}">
              <c16:uniqueId val="{00000005-F155-4DD0-9BE7-C2840A4E4872}"/>
            </c:ext>
          </c:extLst>
        </c:ser>
        <c:ser>
          <c:idx val="2"/>
          <c:order val="6"/>
          <c:tx>
            <c:strRef>
              <c:f>Death!$E$3</c:f>
              <c:strCache>
                <c:ptCount val="1"/>
                <c:pt idx="0">
                  <c:v>Large Industry Funds</c:v>
                </c:pt>
              </c:strCache>
            </c:strRef>
          </c:tx>
          <c:spPr>
            <a:ln w="19050" cap="rnd">
              <a:solidFill>
                <a:schemeClr val="accent1">
                  <a:lumMod val="40000"/>
                  <a:lumOff val="60000"/>
                </a:schemeClr>
              </a:solidFill>
              <a:prstDash val="solid"/>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Death!$E$6:$E$57</c:f>
              <c:numCache>
                <c:formatCode>_-* #,##0_-;\-* #,##0_-;_-* "-"??_-;_-@_-</c:formatCode>
                <c:ptCount val="52"/>
                <c:pt idx="0">
                  <c:v>50000</c:v>
                </c:pt>
                <c:pt idx="1">
                  <c:v>50000</c:v>
                </c:pt>
                <c:pt idx="2">
                  <c:v>50000</c:v>
                </c:pt>
                <c:pt idx="3">
                  <c:v>50000</c:v>
                </c:pt>
                <c:pt idx="4">
                  <c:v>100000</c:v>
                </c:pt>
                <c:pt idx="5">
                  <c:v>100000</c:v>
                </c:pt>
                <c:pt idx="6">
                  <c:v>100000</c:v>
                </c:pt>
                <c:pt idx="7">
                  <c:v>116000</c:v>
                </c:pt>
                <c:pt idx="8">
                  <c:v>132000</c:v>
                </c:pt>
                <c:pt idx="9">
                  <c:v>147000</c:v>
                </c:pt>
                <c:pt idx="10">
                  <c:v>161000</c:v>
                </c:pt>
                <c:pt idx="11">
                  <c:v>175000</c:v>
                </c:pt>
                <c:pt idx="12">
                  <c:v>178000</c:v>
                </c:pt>
                <c:pt idx="13">
                  <c:v>182000</c:v>
                </c:pt>
                <c:pt idx="14">
                  <c:v>183000</c:v>
                </c:pt>
                <c:pt idx="15">
                  <c:v>183000</c:v>
                </c:pt>
                <c:pt idx="16">
                  <c:v>183000</c:v>
                </c:pt>
                <c:pt idx="17">
                  <c:v>180000</c:v>
                </c:pt>
                <c:pt idx="18">
                  <c:v>178000</c:v>
                </c:pt>
                <c:pt idx="19">
                  <c:v>174000</c:v>
                </c:pt>
                <c:pt idx="20">
                  <c:v>171000</c:v>
                </c:pt>
                <c:pt idx="21">
                  <c:v>166000</c:v>
                </c:pt>
                <c:pt idx="22">
                  <c:v>160000</c:v>
                </c:pt>
                <c:pt idx="23">
                  <c:v>154000</c:v>
                </c:pt>
                <c:pt idx="24">
                  <c:v>146000</c:v>
                </c:pt>
                <c:pt idx="25">
                  <c:v>140000</c:v>
                </c:pt>
                <c:pt idx="26">
                  <c:v>131000</c:v>
                </c:pt>
                <c:pt idx="27">
                  <c:v>124000</c:v>
                </c:pt>
                <c:pt idx="28">
                  <c:v>115000</c:v>
                </c:pt>
                <c:pt idx="29">
                  <c:v>107000</c:v>
                </c:pt>
                <c:pt idx="30">
                  <c:v>98000</c:v>
                </c:pt>
                <c:pt idx="31">
                  <c:v>90000</c:v>
                </c:pt>
                <c:pt idx="32">
                  <c:v>80000</c:v>
                </c:pt>
                <c:pt idx="33">
                  <c:v>72000</c:v>
                </c:pt>
                <c:pt idx="34">
                  <c:v>63000</c:v>
                </c:pt>
                <c:pt idx="35">
                  <c:v>54000</c:v>
                </c:pt>
                <c:pt idx="36">
                  <c:v>46000</c:v>
                </c:pt>
                <c:pt idx="37">
                  <c:v>37000</c:v>
                </c:pt>
                <c:pt idx="38">
                  <c:v>30000</c:v>
                </c:pt>
                <c:pt idx="39">
                  <c:v>22000</c:v>
                </c:pt>
                <c:pt idx="40">
                  <c:v>15000</c:v>
                </c:pt>
                <c:pt idx="41">
                  <c:v>9000</c:v>
                </c:pt>
                <c:pt idx="42">
                  <c:v>9000</c:v>
                </c:pt>
                <c:pt idx="43">
                  <c:v>9000</c:v>
                </c:pt>
                <c:pt idx="44">
                  <c:v>9000</c:v>
                </c:pt>
                <c:pt idx="45">
                  <c:v>9000</c:v>
                </c:pt>
                <c:pt idx="46">
                  <c:v>9000</c:v>
                </c:pt>
                <c:pt idx="47">
                  <c:v>9000</c:v>
                </c:pt>
                <c:pt idx="48">
                  <c:v>9000</c:v>
                </c:pt>
                <c:pt idx="49">
                  <c:v>9000</c:v>
                </c:pt>
                <c:pt idx="50">
                  <c:v>9000</c:v>
                </c:pt>
                <c:pt idx="51">
                  <c:v>9000</c:v>
                </c:pt>
              </c:numCache>
            </c:numRef>
          </c:yVal>
          <c:smooth val="1"/>
          <c:extLst>
            <c:ext xmlns:c16="http://schemas.microsoft.com/office/drawing/2014/chart" uri="{C3380CC4-5D6E-409C-BE32-E72D297353CC}">
              <c16:uniqueId val="{00000006-F155-4DD0-9BE7-C2840A4E4872}"/>
            </c:ext>
          </c:extLst>
        </c:ser>
        <c:ser>
          <c:idx val="8"/>
          <c:order val="7"/>
          <c:tx>
            <c:strRef>
              <c:f>Death!$K$3</c:f>
              <c:strCache>
                <c:ptCount val="1"/>
                <c:pt idx="0">
                  <c:v>Average Default by Seven Large Industry Funds</c:v>
                </c:pt>
              </c:strCache>
            </c:strRef>
          </c:tx>
          <c:spPr>
            <a:ln w="41275" cap="rnd">
              <a:solidFill>
                <a:srgbClr val="0000FF"/>
              </a:solidFill>
              <a:round/>
            </a:ln>
            <a:effectLst>
              <a:outerShdw blurRad="50800" dist="38100" dir="2700000" algn="tl" rotWithShape="0">
                <a:prstClr val="black">
                  <a:alpha val="40000"/>
                </a:prstClr>
              </a:outerShdw>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Death!$K$6:$K$57</c:f>
              <c:numCache>
                <c:formatCode>_-* #,##0_-;\-* #,##0_-;_-* "-"??_-;_-@_-</c:formatCode>
                <c:ptCount val="52"/>
                <c:pt idx="0">
                  <c:v>47996.142857142855</c:v>
                </c:pt>
                <c:pt idx="1">
                  <c:v>50081.857142857145</c:v>
                </c:pt>
                <c:pt idx="2">
                  <c:v>59792.285714285717</c:v>
                </c:pt>
                <c:pt idx="3">
                  <c:v>84592.28571428571</c:v>
                </c:pt>
                <c:pt idx="4">
                  <c:v>102735.14285714286</c:v>
                </c:pt>
                <c:pt idx="5">
                  <c:v>105349.42857142857</c:v>
                </c:pt>
                <c:pt idx="6">
                  <c:v>108163.71428571429</c:v>
                </c:pt>
                <c:pt idx="7">
                  <c:v>129478</c:v>
                </c:pt>
                <c:pt idx="8">
                  <c:v>151098.85714285713</c:v>
                </c:pt>
                <c:pt idx="9">
                  <c:v>157013.14285714287</c:v>
                </c:pt>
                <c:pt idx="10">
                  <c:v>161498.85714285713</c:v>
                </c:pt>
                <c:pt idx="11">
                  <c:v>166027.42857142858</c:v>
                </c:pt>
                <c:pt idx="12">
                  <c:v>196527.42857142858</c:v>
                </c:pt>
                <c:pt idx="13">
                  <c:v>203523.57142857142</c:v>
                </c:pt>
                <c:pt idx="14">
                  <c:v>205909.28571428571</c:v>
                </c:pt>
                <c:pt idx="15">
                  <c:v>208152.14285714287</c:v>
                </c:pt>
                <c:pt idx="16">
                  <c:v>209523.57142857142</c:v>
                </c:pt>
                <c:pt idx="17">
                  <c:v>227137.85714285713</c:v>
                </c:pt>
                <c:pt idx="18">
                  <c:v>229748.28571428571</c:v>
                </c:pt>
                <c:pt idx="19">
                  <c:v>228638.57142857142</c:v>
                </c:pt>
                <c:pt idx="20">
                  <c:v>227495.71428571429</c:v>
                </c:pt>
                <c:pt idx="21">
                  <c:v>226012.28571428571</c:v>
                </c:pt>
                <c:pt idx="22">
                  <c:v>222228.85714285713</c:v>
                </c:pt>
                <c:pt idx="23">
                  <c:v>211615.71428571429</c:v>
                </c:pt>
                <c:pt idx="24">
                  <c:v>202235</c:v>
                </c:pt>
                <c:pt idx="25">
                  <c:v>193027.14285714287</c:v>
                </c:pt>
                <c:pt idx="26">
                  <c:v>183481.42857142858</c:v>
                </c:pt>
                <c:pt idx="27">
                  <c:v>175854</c:v>
                </c:pt>
                <c:pt idx="28">
                  <c:v>166155.14285714287</c:v>
                </c:pt>
                <c:pt idx="29">
                  <c:v>156940.85714285713</c:v>
                </c:pt>
                <c:pt idx="30">
                  <c:v>149582.71428571429</c:v>
                </c:pt>
                <c:pt idx="31">
                  <c:v>142023.85714285713</c:v>
                </c:pt>
                <c:pt idx="32">
                  <c:v>130807.42857142857</c:v>
                </c:pt>
                <c:pt idx="33">
                  <c:v>120844.57142857143</c:v>
                </c:pt>
                <c:pt idx="34">
                  <c:v>111213.14285714286</c:v>
                </c:pt>
                <c:pt idx="35">
                  <c:v>100954.28571428571</c:v>
                </c:pt>
                <c:pt idx="36">
                  <c:v>90406.857142857145</c:v>
                </c:pt>
                <c:pt idx="37">
                  <c:v>79822.857142857145</c:v>
                </c:pt>
                <c:pt idx="38">
                  <c:v>71595.71428571429</c:v>
                </c:pt>
                <c:pt idx="39">
                  <c:v>63498.571428571428</c:v>
                </c:pt>
                <c:pt idx="40">
                  <c:v>53830</c:v>
                </c:pt>
                <c:pt idx="41">
                  <c:v>44045.714285714283</c:v>
                </c:pt>
                <c:pt idx="42">
                  <c:v>38990</c:v>
                </c:pt>
                <c:pt idx="43">
                  <c:v>32356</c:v>
                </c:pt>
                <c:pt idx="44">
                  <c:v>28969.142857142859</c:v>
                </c:pt>
                <c:pt idx="45">
                  <c:v>28038.285714285714</c:v>
                </c:pt>
                <c:pt idx="46">
                  <c:v>27121.714285714286</c:v>
                </c:pt>
                <c:pt idx="47">
                  <c:v>18648</c:v>
                </c:pt>
                <c:pt idx="48">
                  <c:v>16919.428571428572</c:v>
                </c:pt>
                <c:pt idx="49">
                  <c:v>15476.571428571429</c:v>
                </c:pt>
                <c:pt idx="50">
                  <c:v>14076.571428571429</c:v>
                </c:pt>
                <c:pt idx="51">
                  <c:v>13905.142857142857</c:v>
                </c:pt>
              </c:numCache>
            </c:numRef>
          </c:yVal>
          <c:smooth val="1"/>
          <c:extLst>
            <c:ext xmlns:c16="http://schemas.microsoft.com/office/drawing/2014/chart" uri="{C3380CC4-5D6E-409C-BE32-E72D297353CC}">
              <c16:uniqueId val="{00000007-F155-4DD0-9BE7-C2840A4E4872}"/>
            </c:ext>
          </c:extLst>
        </c:ser>
        <c:ser>
          <c:idx val="0"/>
          <c:order val="8"/>
          <c:tx>
            <c:strRef>
              <c:f>Death!$L$3</c:f>
              <c:strCache>
                <c:ptCount val="1"/>
                <c:pt idx="0">
                  <c:v>Indemnity-needs-based Design - Median Salary</c:v>
                </c:pt>
              </c:strCache>
            </c:strRef>
          </c:tx>
          <c:spPr>
            <a:ln w="41275" cap="rnd">
              <a:solidFill>
                <a:srgbClr val="C00000"/>
              </a:solidFill>
              <a:round/>
            </a:ln>
            <a:effectLst>
              <a:outerShdw blurRad="50800" dist="38100" dir="2700000" algn="tl" rotWithShape="0">
                <a:prstClr val="black">
                  <a:alpha val="40000"/>
                </a:prstClr>
              </a:outerShdw>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Death!$L$6:$L$57</c:f>
              <c:numCache>
                <c:formatCode>_-* #,##0_-;\-* #,##0_-;_-* "-"??_-;_-@_-</c:formatCode>
                <c:ptCount val="52"/>
                <c:pt idx="0">
                  <c:v>14739.587932160002</c:v>
                </c:pt>
                <c:pt idx="1">
                  <c:v>25889.103329689602</c:v>
                </c:pt>
                <c:pt idx="2">
                  <c:v>32610.322417254403</c:v>
                </c:pt>
                <c:pt idx="3">
                  <c:v>54915.74168913102</c:v>
                </c:pt>
                <c:pt idx="4">
                  <c:v>77674.623324254222</c:v>
                </c:pt>
                <c:pt idx="5">
                  <c:v>121184.18163605523</c:v>
                </c:pt>
                <c:pt idx="6">
                  <c:v>168770.99065644704</c:v>
                </c:pt>
                <c:pt idx="7">
                  <c:v>227557.85653855905</c:v>
                </c:pt>
                <c:pt idx="8">
                  <c:v>255594.04574399319</c:v>
                </c:pt>
                <c:pt idx="9">
                  <c:v>279540.48774656001</c:v>
                </c:pt>
                <c:pt idx="10">
                  <c:v>299540.48774656001</c:v>
                </c:pt>
                <c:pt idx="11">
                  <c:v>313473.19539370103</c:v>
                </c:pt>
                <c:pt idx="12">
                  <c:v>321283.02584574587</c:v>
                </c:pt>
                <c:pt idx="13">
                  <c:v>332914.39426045743</c:v>
                </c:pt>
                <c:pt idx="14">
                  <c:v>344379.00814845745</c:v>
                </c:pt>
                <c:pt idx="15">
                  <c:v>355676.86750974593</c:v>
                </c:pt>
                <c:pt idx="16">
                  <c:v>363153.18890836771</c:v>
                </c:pt>
                <c:pt idx="17">
                  <c:v>366863.55718656007</c:v>
                </c:pt>
                <c:pt idx="18">
                  <c:v>366863.55718656007</c:v>
                </c:pt>
                <c:pt idx="19">
                  <c:v>366863.55718656007</c:v>
                </c:pt>
                <c:pt idx="20">
                  <c:v>366863.55718656007</c:v>
                </c:pt>
                <c:pt idx="21">
                  <c:v>366863.55718656007</c:v>
                </c:pt>
                <c:pt idx="22">
                  <c:v>366863.55718656007</c:v>
                </c:pt>
                <c:pt idx="23">
                  <c:v>366863.55718656007</c:v>
                </c:pt>
                <c:pt idx="24">
                  <c:v>366863.55718656007</c:v>
                </c:pt>
                <c:pt idx="25">
                  <c:v>366863.55718656007</c:v>
                </c:pt>
                <c:pt idx="26">
                  <c:v>366863.55718656007</c:v>
                </c:pt>
                <c:pt idx="27">
                  <c:v>366863.55718656007</c:v>
                </c:pt>
                <c:pt idx="28">
                  <c:v>366863.55718656007</c:v>
                </c:pt>
                <c:pt idx="29">
                  <c:v>363153.18890836771</c:v>
                </c:pt>
                <c:pt idx="30">
                  <c:v>355676.86750974593</c:v>
                </c:pt>
                <c:pt idx="31">
                  <c:v>344379.00814845739</c:v>
                </c:pt>
                <c:pt idx="32">
                  <c:v>332914.39426045743</c:v>
                </c:pt>
                <c:pt idx="33">
                  <c:v>321283.02584574587</c:v>
                </c:pt>
                <c:pt idx="34">
                  <c:v>313473.19539370103</c:v>
                </c:pt>
                <c:pt idx="35">
                  <c:v>299540.48774656001</c:v>
                </c:pt>
                <c:pt idx="36">
                  <c:v>283904.45523012266</c:v>
                </c:pt>
                <c:pt idx="37">
                  <c:v>251389.74520820621</c:v>
                </c:pt>
                <c:pt idx="38">
                  <c:v>226996.35768081067</c:v>
                </c:pt>
                <c:pt idx="39">
                  <c:v>206360.32516437335</c:v>
                </c:pt>
                <c:pt idx="40">
                  <c:v>185724.29264793603</c:v>
                </c:pt>
                <c:pt idx="41">
                  <c:v>165088.26013149868</c:v>
                </c:pt>
                <c:pt idx="42">
                  <c:v>144452.22761506133</c:v>
                </c:pt>
                <c:pt idx="43">
                  <c:v>123816.19509862401</c:v>
                </c:pt>
                <c:pt idx="44">
                  <c:v>103180.16258218669</c:v>
                </c:pt>
                <c:pt idx="45">
                  <c:v>82544.130065749341</c:v>
                </c:pt>
                <c:pt idx="46">
                  <c:v>61908.097549311991</c:v>
                </c:pt>
                <c:pt idx="47">
                  <c:v>41272.065032874671</c:v>
                </c:pt>
                <c:pt idx="48">
                  <c:v>20636.03251643735</c:v>
                </c:pt>
                <c:pt idx="49">
                  <c:v>0</c:v>
                </c:pt>
                <c:pt idx="50">
                  <c:v>0</c:v>
                </c:pt>
                <c:pt idx="51">
                  <c:v>0</c:v>
                </c:pt>
              </c:numCache>
            </c:numRef>
          </c:yVal>
          <c:smooth val="1"/>
          <c:extLst>
            <c:ext xmlns:c16="http://schemas.microsoft.com/office/drawing/2014/chart" uri="{C3380CC4-5D6E-409C-BE32-E72D297353CC}">
              <c16:uniqueId val="{00000008-F155-4DD0-9BE7-C2840A4E4872}"/>
            </c:ext>
          </c:extLst>
        </c:ser>
        <c:ser>
          <c:idx val="9"/>
          <c:order val="9"/>
          <c:tx>
            <c:strRef>
              <c:f>'Death Lower Quartile Sal'!$C$3</c:f>
              <c:strCache>
                <c:ptCount val="1"/>
                <c:pt idx="0">
                  <c:v>Indemnity-needs-based Design - Bottom Quartile Salary</c:v>
                </c:pt>
              </c:strCache>
            </c:strRef>
          </c:tx>
          <c:spPr>
            <a:ln w="38100" cap="rnd">
              <a:solidFill>
                <a:srgbClr val="C00000"/>
              </a:solidFill>
              <a:prstDash val="sysDot"/>
              <a:round/>
            </a:ln>
            <a:effectLst>
              <a:outerShdw blurRad="50800" dist="38100" dir="2700000" algn="tl" rotWithShape="0">
                <a:prstClr val="black">
                  <a:alpha val="40000"/>
                </a:prstClr>
              </a:outerShdw>
            </a:effectLst>
          </c:spPr>
          <c:marker>
            <c:symbol val="none"/>
          </c:marker>
          <c:xVal>
            <c:numRef>
              <c:f>'Death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 Lower Quartile Sal'!$L$6:$L$57</c:f>
              <c:numCache>
                <c:formatCode>_-* #,##0_-;\-* #,##0_-;_-* "-"??_-;_-@_-</c:formatCode>
                <c:ptCount val="52"/>
                <c:pt idx="0">
                  <c:v>14739.587932160002</c:v>
                </c:pt>
                <c:pt idx="1">
                  <c:v>14739.587932160002</c:v>
                </c:pt>
                <c:pt idx="2">
                  <c:v>17333.5460200448</c:v>
                </c:pt>
                <c:pt idx="3">
                  <c:v>31103.334617361066</c:v>
                </c:pt>
                <c:pt idx="4">
                  <c:v>47198.871719245799</c:v>
                </c:pt>
                <c:pt idx="5">
                  <c:v>77385.589076059827</c:v>
                </c:pt>
                <c:pt idx="6">
                  <c:v>113538.79551639776</c:v>
                </c:pt>
                <c:pt idx="7">
                  <c:v>164459.6744274837</c:v>
                </c:pt>
                <c:pt idx="8">
                  <c:v>198695.41499575556</c:v>
                </c:pt>
                <c:pt idx="9">
                  <c:v>210788.83597107205</c:v>
                </c:pt>
                <c:pt idx="10">
                  <c:v>215788.83597107205</c:v>
                </c:pt>
                <c:pt idx="11">
                  <c:v>215788.83597107205</c:v>
                </c:pt>
                <c:pt idx="12">
                  <c:v>215788.83597107205</c:v>
                </c:pt>
                <c:pt idx="13">
                  <c:v>215788.83597107205</c:v>
                </c:pt>
                <c:pt idx="14">
                  <c:v>215788.83597107205</c:v>
                </c:pt>
                <c:pt idx="15">
                  <c:v>215788.83597107205</c:v>
                </c:pt>
                <c:pt idx="16">
                  <c:v>215788.83597107205</c:v>
                </c:pt>
                <c:pt idx="17">
                  <c:v>215788.83597107205</c:v>
                </c:pt>
                <c:pt idx="18">
                  <c:v>215788.83597107205</c:v>
                </c:pt>
                <c:pt idx="19">
                  <c:v>215788.83597107205</c:v>
                </c:pt>
                <c:pt idx="20">
                  <c:v>215788.83597107205</c:v>
                </c:pt>
                <c:pt idx="21">
                  <c:v>215788.83597107205</c:v>
                </c:pt>
                <c:pt idx="22">
                  <c:v>215788.83597107205</c:v>
                </c:pt>
                <c:pt idx="23">
                  <c:v>215788.83597107205</c:v>
                </c:pt>
                <c:pt idx="24">
                  <c:v>215788.83597107205</c:v>
                </c:pt>
                <c:pt idx="25">
                  <c:v>215788.83597107205</c:v>
                </c:pt>
                <c:pt idx="26">
                  <c:v>215788.83597107205</c:v>
                </c:pt>
                <c:pt idx="27">
                  <c:v>215788.83597107205</c:v>
                </c:pt>
                <c:pt idx="28">
                  <c:v>215788.83597107205</c:v>
                </c:pt>
                <c:pt idx="29">
                  <c:v>215788.83597107205</c:v>
                </c:pt>
                <c:pt idx="30">
                  <c:v>215788.83597107205</c:v>
                </c:pt>
                <c:pt idx="31">
                  <c:v>215788.83597107205</c:v>
                </c:pt>
                <c:pt idx="32">
                  <c:v>215788.83597107205</c:v>
                </c:pt>
                <c:pt idx="33">
                  <c:v>213084.27131088535</c:v>
                </c:pt>
                <c:pt idx="34">
                  <c:v>207651.6706540453</c:v>
                </c:pt>
                <c:pt idx="35">
                  <c:v>199467.5626640853</c:v>
                </c:pt>
                <c:pt idx="36">
                  <c:v>179575.69168271546</c:v>
                </c:pt>
                <c:pt idx="37">
                  <c:v>158300.75866893228</c:v>
                </c:pt>
                <c:pt idx="38">
                  <c:v>135666.23495920235</c:v>
                </c:pt>
                <c:pt idx="39">
                  <c:v>123332.94087200215</c:v>
                </c:pt>
                <c:pt idx="40">
                  <c:v>110999.64678480194</c:v>
                </c:pt>
                <c:pt idx="41">
                  <c:v>98666.352697601716</c:v>
                </c:pt>
                <c:pt idx="42">
                  <c:v>86333.058610401495</c:v>
                </c:pt>
                <c:pt idx="43">
                  <c:v>73999.764523201287</c:v>
                </c:pt>
                <c:pt idx="44">
                  <c:v>61666.47043600108</c:v>
                </c:pt>
                <c:pt idx="45">
                  <c:v>49333.176348800858</c:v>
                </c:pt>
                <c:pt idx="46">
                  <c:v>36999.882261600636</c:v>
                </c:pt>
                <c:pt idx="47">
                  <c:v>24666.588174400429</c:v>
                </c:pt>
                <c:pt idx="48">
                  <c:v>12333.294087200222</c:v>
                </c:pt>
                <c:pt idx="49">
                  <c:v>0</c:v>
                </c:pt>
                <c:pt idx="50">
                  <c:v>0</c:v>
                </c:pt>
                <c:pt idx="51">
                  <c:v>0</c:v>
                </c:pt>
              </c:numCache>
            </c:numRef>
          </c:yVal>
          <c:smooth val="1"/>
          <c:extLst>
            <c:ext xmlns:c16="http://schemas.microsoft.com/office/drawing/2014/chart" uri="{C3380CC4-5D6E-409C-BE32-E72D297353CC}">
              <c16:uniqueId val="{00000009-F155-4DD0-9BE7-C2840A4E4872}"/>
            </c:ext>
          </c:extLst>
        </c:ser>
        <c:ser>
          <c:idx val="10"/>
          <c:order val="10"/>
          <c:tx>
            <c:strRef>
              <c:f>Death!$T$5</c:f>
              <c:strCache>
                <c:ptCount val="1"/>
                <c:pt idx="0">
                  <c:v>Poverty Line Design</c:v>
                </c:pt>
              </c:strCache>
            </c:strRef>
          </c:tx>
          <c:spPr>
            <a:ln w="38100" cap="rnd">
              <a:solidFill>
                <a:schemeClr val="tx1">
                  <a:lumMod val="50000"/>
                  <a:lumOff val="50000"/>
                </a:schemeClr>
              </a:solidFill>
              <a:round/>
            </a:ln>
            <a:effectLst>
              <a:outerShdw blurRad="50800" dist="38100" dir="2700000" algn="tl" rotWithShape="0">
                <a:prstClr val="black">
                  <a:alpha val="40000"/>
                </a:prstClr>
              </a:outerShdw>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Death!$T$6:$T$57</c:f>
              <c:numCache>
                <c:formatCode>General</c:formatCode>
                <c:ptCount val="52"/>
                <c:pt idx="0">
                  <c:v>31400.899712000009</c:v>
                </c:pt>
                <c:pt idx="1">
                  <c:v>31400.899712000009</c:v>
                </c:pt>
                <c:pt idx="2">
                  <c:v>31400.899712000009</c:v>
                </c:pt>
                <c:pt idx="3">
                  <c:v>31400.899712000009</c:v>
                </c:pt>
                <c:pt idx="4">
                  <c:v>62801.799424000019</c:v>
                </c:pt>
                <c:pt idx="5">
                  <c:v>62801.799424000019</c:v>
                </c:pt>
                <c:pt idx="6">
                  <c:v>94202.699136000025</c:v>
                </c:pt>
                <c:pt idx="7">
                  <c:v>125603.59884800004</c:v>
                </c:pt>
                <c:pt idx="8">
                  <c:v>157004.49856000004</c:v>
                </c:pt>
                <c:pt idx="9">
                  <c:v>157004.49856000004</c:v>
                </c:pt>
                <c:pt idx="10">
                  <c:v>157004.49856000004</c:v>
                </c:pt>
                <c:pt idx="11">
                  <c:v>157004.49856000004</c:v>
                </c:pt>
                <c:pt idx="12">
                  <c:v>157004.49856000004</c:v>
                </c:pt>
                <c:pt idx="13">
                  <c:v>157004.49856000004</c:v>
                </c:pt>
                <c:pt idx="14">
                  <c:v>157004.49856000004</c:v>
                </c:pt>
                <c:pt idx="15">
                  <c:v>157004.49856000004</c:v>
                </c:pt>
                <c:pt idx="16">
                  <c:v>157004.49856000004</c:v>
                </c:pt>
                <c:pt idx="17">
                  <c:v>157004.49856000004</c:v>
                </c:pt>
                <c:pt idx="18">
                  <c:v>157004.49856000004</c:v>
                </c:pt>
                <c:pt idx="19">
                  <c:v>157004.49856000004</c:v>
                </c:pt>
                <c:pt idx="20">
                  <c:v>157004.49856000004</c:v>
                </c:pt>
                <c:pt idx="21">
                  <c:v>157004.49856000004</c:v>
                </c:pt>
                <c:pt idx="22">
                  <c:v>157004.49856000004</c:v>
                </c:pt>
                <c:pt idx="23">
                  <c:v>157004.49856000004</c:v>
                </c:pt>
                <c:pt idx="24">
                  <c:v>157004.49856000004</c:v>
                </c:pt>
                <c:pt idx="25">
                  <c:v>157004.49856000004</c:v>
                </c:pt>
                <c:pt idx="26">
                  <c:v>157004.49856000004</c:v>
                </c:pt>
                <c:pt idx="27">
                  <c:v>157004.49856000004</c:v>
                </c:pt>
                <c:pt idx="28">
                  <c:v>157004.49856000004</c:v>
                </c:pt>
                <c:pt idx="29">
                  <c:v>157004.49856000004</c:v>
                </c:pt>
                <c:pt idx="30">
                  <c:v>157004.49856000004</c:v>
                </c:pt>
                <c:pt idx="31">
                  <c:v>157004.49856000004</c:v>
                </c:pt>
                <c:pt idx="32">
                  <c:v>157004.49856000004</c:v>
                </c:pt>
                <c:pt idx="33">
                  <c:v>157004.49856000004</c:v>
                </c:pt>
                <c:pt idx="34">
                  <c:v>157004.49856000004</c:v>
                </c:pt>
                <c:pt idx="35">
                  <c:v>157004.49856000004</c:v>
                </c:pt>
                <c:pt idx="36">
                  <c:v>157004.49856000004</c:v>
                </c:pt>
                <c:pt idx="37">
                  <c:v>125603.59884800004</c:v>
                </c:pt>
                <c:pt idx="38">
                  <c:v>115136.63227733337</c:v>
                </c:pt>
                <c:pt idx="39">
                  <c:v>104669.6657066667</c:v>
                </c:pt>
                <c:pt idx="40">
                  <c:v>94202.699136000039</c:v>
                </c:pt>
                <c:pt idx="41">
                  <c:v>83735.732565333368</c:v>
                </c:pt>
                <c:pt idx="42">
                  <c:v>73268.765994666697</c:v>
                </c:pt>
                <c:pt idx="43">
                  <c:v>62801.799424000026</c:v>
                </c:pt>
                <c:pt idx="44">
                  <c:v>52334.832853333355</c:v>
                </c:pt>
                <c:pt idx="45">
                  <c:v>41867.866282666684</c:v>
                </c:pt>
                <c:pt idx="46">
                  <c:v>31400.899712000013</c:v>
                </c:pt>
                <c:pt idx="47">
                  <c:v>20933.933141333342</c:v>
                </c:pt>
                <c:pt idx="48">
                  <c:v>10466.966570666671</c:v>
                </c:pt>
                <c:pt idx="49">
                  <c:v>0</c:v>
                </c:pt>
                <c:pt idx="50">
                  <c:v>0</c:v>
                </c:pt>
                <c:pt idx="51">
                  <c:v>0</c:v>
                </c:pt>
              </c:numCache>
            </c:numRef>
          </c:yVal>
          <c:smooth val="1"/>
          <c:extLst>
            <c:ext xmlns:c16="http://schemas.microsoft.com/office/drawing/2014/chart" uri="{C3380CC4-5D6E-409C-BE32-E72D297353CC}">
              <c16:uniqueId val="{0000000A-F155-4DD0-9BE7-C2840A4E4872}"/>
            </c:ext>
          </c:extLst>
        </c:ser>
        <c:dLbls>
          <c:showLegendKey val="0"/>
          <c:showVal val="0"/>
          <c:showCatName val="0"/>
          <c:showSerName val="0"/>
          <c:showPercent val="0"/>
          <c:showBubbleSize val="0"/>
        </c:dLbls>
        <c:axId val="1412316168"/>
        <c:axId val="763233287"/>
      </c:scatterChart>
      <c:valAx>
        <c:axId val="1412316168"/>
        <c:scaling>
          <c:orientation val="minMax"/>
          <c:max val="69"/>
          <c:min val="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Age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3233287"/>
        <c:crosses val="autoZero"/>
        <c:crossBetween val="midCat"/>
        <c:majorUnit val="2"/>
        <c:minorUnit val="1"/>
      </c:valAx>
      <c:valAx>
        <c:axId val="763233287"/>
        <c:scaling>
          <c:orientation val="minMax"/>
          <c:max val="4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$000</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12316168"/>
        <c:crosses val="autoZero"/>
        <c:crossBetween val="midCat"/>
      </c:val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ayout>
        <c:manualLayout>
          <c:xMode val="edge"/>
          <c:yMode val="edge"/>
          <c:x val="7.6578541456343532E-2"/>
          <c:y val="0.79990275702028102"/>
          <c:w val="0.85433031500071299"/>
          <c:h val="0.1823361810080638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a:scene3d>
      <a:camera prst="orthographicFront"/>
      <a:lightRig rig="threePt" dir="t"/>
    </a:scene3d>
    <a:sp3d>
      <a:bevelT/>
    </a:sp3d>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Indemnity-needs-based Design Insurance Needs </a:t>
            </a:r>
          </a:p>
          <a:p>
            <a:pPr>
              <a:defRPr sz="1600" b="1"/>
            </a:pPr>
            <a:r>
              <a:rPr lang="en-US" sz="1600" b="1" dirty="0"/>
              <a:t>vs 7 Big Funds' Default Cover</a:t>
            </a:r>
          </a:p>
        </c:rich>
      </c:tx>
      <c:layout>
        <c:manualLayout>
          <c:xMode val="edge"/>
          <c:yMode val="edge"/>
          <c:x val="0.1827504553734062"/>
          <c:y val="3.150608013504004E-2"/>
        </c:manualLayout>
      </c:layout>
      <c:overlay val="0"/>
      <c:spPr>
        <a:solidFill>
          <a:schemeClr val="bg1"/>
        </a:solidFill>
        <a:ln>
          <a:noFill/>
        </a:ln>
        <a:effectLst/>
        <a:scene3d>
          <a:camera prst="orthographicFront"/>
          <a:lightRig rig="threePt" dir="t"/>
        </a:scene3d>
        <a:sp3d/>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89726775956285"/>
          <c:y val="0.15714930693383164"/>
          <c:w val="0.81867030965391641"/>
          <c:h val="0.52472936680747584"/>
        </c:manualLayout>
      </c:layout>
      <c:scatterChart>
        <c:scatterStyle val="smoothMarker"/>
        <c:varyColors val="0"/>
        <c:ser>
          <c:idx val="1"/>
          <c:order val="0"/>
          <c:tx>
            <c:strRef>
              <c:f>'Disability Lower Quartile Sal'!$G$3</c:f>
              <c:strCache>
                <c:ptCount val="1"/>
                <c:pt idx="0">
                  <c:v>Fund 4</c:v>
                </c:pt>
              </c:strCache>
            </c:strRef>
          </c:tx>
          <c:spPr>
            <a:ln w="19050" cap="rnd">
              <a:solidFill>
                <a:schemeClr val="accent1">
                  <a:lumMod val="60000"/>
                  <a:lumOff val="40000"/>
                </a:schemeClr>
              </a:solidFill>
              <a:round/>
            </a:ln>
            <a:effectLst/>
          </c:spPr>
          <c:marker>
            <c:symbol val="none"/>
          </c:marker>
          <c:xVal>
            <c:numRef>
              <c:f>'Disability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 Lower Quartile Sal'!$G$6:$G$57</c:f>
              <c:numCache>
                <c:formatCode>_-* #,##0_-;\-* #,##0_-;_-* "-"??_-;_-@_-</c:formatCode>
                <c:ptCount val="52"/>
                <c:pt idx="0">
                  <c:v>78900</c:v>
                </c:pt>
                <c:pt idx="1">
                  <c:v>87900</c:v>
                </c:pt>
                <c:pt idx="2">
                  <c:v>97500</c:v>
                </c:pt>
                <c:pt idx="3">
                  <c:v>108300</c:v>
                </c:pt>
                <c:pt idx="4">
                  <c:v>120000</c:v>
                </c:pt>
                <c:pt idx="5">
                  <c:v>132900</c:v>
                </c:pt>
                <c:pt idx="6">
                  <c:v>147000</c:v>
                </c:pt>
                <c:pt idx="7">
                  <c:v>164700</c:v>
                </c:pt>
                <c:pt idx="8">
                  <c:v>177900</c:v>
                </c:pt>
                <c:pt idx="9">
                  <c:v>191100</c:v>
                </c:pt>
                <c:pt idx="10">
                  <c:v>203100</c:v>
                </c:pt>
                <c:pt idx="11">
                  <c:v>215100</c:v>
                </c:pt>
                <c:pt idx="12">
                  <c:v>224100</c:v>
                </c:pt>
                <c:pt idx="13">
                  <c:v>232800</c:v>
                </c:pt>
                <c:pt idx="14">
                  <c:v>240900</c:v>
                </c:pt>
                <c:pt idx="15">
                  <c:v>249000</c:v>
                </c:pt>
                <c:pt idx="16">
                  <c:v>255000</c:v>
                </c:pt>
                <c:pt idx="17">
                  <c:v>261000</c:v>
                </c:pt>
                <c:pt idx="18">
                  <c:v>261000</c:v>
                </c:pt>
                <c:pt idx="19">
                  <c:v>261000</c:v>
                </c:pt>
                <c:pt idx="20">
                  <c:v>261000</c:v>
                </c:pt>
                <c:pt idx="21">
                  <c:v>261000</c:v>
                </c:pt>
                <c:pt idx="22">
                  <c:v>261000</c:v>
                </c:pt>
                <c:pt idx="23">
                  <c:v>249000</c:v>
                </c:pt>
                <c:pt idx="24">
                  <c:v>237000</c:v>
                </c:pt>
                <c:pt idx="25">
                  <c:v>225000</c:v>
                </c:pt>
                <c:pt idx="26">
                  <c:v>207900</c:v>
                </c:pt>
                <c:pt idx="27">
                  <c:v>191100</c:v>
                </c:pt>
                <c:pt idx="28">
                  <c:v>167200</c:v>
                </c:pt>
                <c:pt idx="29">
                  <c:v>143400</c:v>
                </c:pt>
                <c:pt idx="30">
                  <c:v>124100</c:v>
                </c:pt>
                <c:pt idx="31">
                  <c:v>108300</c:v>
                </c:pt>
                <c:pt idx="32">
                  <c:v>93600</c:v>
                </c:pt>
                <c:pt idx="33">
                  <c:v>78300</c:v>
                </c:pt>
                <c:pt idx="34">
                  <c:v>63300</c:v>
                </c:pt>
                <c:pt idx="35">
                  <c:v>54000</c:v>
                </c:pt>
                <c:pt idx="36">
                  <c:v>45000</c:v>
                </c:pt>
                <c:pt idx="37">
                  <c:v>36200</c:v>
                </c:pt>
                <c:pt idx="38">
                  <c:v>31800</c:v>
                </c:pt>
                <c:pt idx="39">
                  <c:v>27400</c:v>
                </c:pt>
                <c:pt idx="40">
                  <c:v>24500</c:v>
                </c:pt>
                <c:pt idx="41">
                  <c:v>19000</c:v>
                </c:pt>
                <c:pt idx="42">
                  <c:v>16300</c:v>
                </c:pt>
                <c:pt idx="43">
                  <c:v>13800</c:v>
                </c:pt>
                <c:pt idx="44">
                  <c:v>12600</c:v>
                </c:pt>
                <c:pt idx="45">
                  <c:v>12000</c:v>
                </c:pt>
                <c:pt idx="46">
                  <c:v>10800</c:v>
                </c:pt>
                <c:pt idx="47">
                  <c:v>10000</c:v>
                </c:pt>
                <c:pt idx="48">
                  <c:v>10000</c:v>
                </c:pt>
                <c:pt idx="49">
                  <c:v>10000</c:v>
                </c:pt>
                <c:pt idx="50">
                  <c:v>10000</c:v>
                </c:pt>
                <c:pt idx="51">
                  <c:v>10000</c:v>
                </c:pt>
              </c:numCache>
            </c:numRef>
          </c:yVal>
          <c:smooth val="1"/>
          <c:extLst>
            <c:ext xmlns:c16="http://schemas.microsoft.com/office/drawing/2014/chart" uri="{C3380CC4-5D6E-409C-BE32-E72D297353CC}">
              <c16:uniqueId val="{00000000-E535-407A-97FA-14D0927AAC58}"/>
            </c:ext>
          </c:extLst>
        </c:ser>
        <c:ser>
          <c:idx val="2"/>
          <c:order val="1"/>
          <c:tx>
            <c:strRef>
              <c:f>'Disability Lower Quartile Sal'!$H$3</c:f>
              <c:strCache>
                <c:ptCount val="1"/>
                <c:pt idx="0">
                  <c:v>Fund 5</c:v>
                </c:pt>
              </c:strCache>
            </c:strRef>
          </c:tx>
          <c:spPr>
            <a:ln w="19050" cap="rnd">
              <a:solidFill>
                <a:schemeClr val="accent1">
                  <a:lumMod val="60000"/>
                  <a:lumOff val="40000"/>
                </a:schemeClr>
              </a:solidFill>
              <a:round/>
            </a:ln>
            <a:effectLst/>
          </c:spPr>
          <c:marker>
            <c:symbol val="none"/>
          </c:marker>
          <c:xVal>
            <c:numRef>
              <c:f>'Disability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 Lower Quartile Sal'!$H$6:$H$57</c:f>
              <c:numCache>
                <c:formatCode>_-* #,##0_-;\-* #,##0_-;_-* "-"??_-;_-@_-</c:formatCode>
                <c:ptCount val="52"/>
                <c:pt idx="0">
                  <c:v>52000</c:v>
                </c:pt>
                <c:pt idx="1">
                  <c:v>52000</c:v>
                </c:pt>
                <c:pt idx="2">
                  <c:v>52000</c:v>
                </c:pt>
                <c:pt idx="3">
                  <c:v>156000</c:v>
                </c:pt>
                <c:pt idx="4">
                  <c:v>156000</c:v>
                </c:pt>
                <c:pt idx="5">
                  <c:v>156000</c:v>
                </c:pt>
                <c:pt idx="6">
                  <c:v>156000</c:v>
                </c:pt>
                <c:pt idx="7">
                  <c:v>156000</c:v>
                </c:pt>
                <c:pt idx="8">
                  <c:v>156000</c:v>
                </c:pt>
                <c:pt idx="9">
                  <c:v>156000</c:v>
                </c:pt>
                <c:pt idx="10">
                  <c:v>156000</c:v>
                </c:pt>
                <c:pt idx="11">
                  <c:v>156000</c:v>
                </c:pt>
                <c:pt idx="12">
                  <c:v>145600</c:v>
                </c:pt>
                <c:pt idx="13">
                  <c:v>145600</c:v>
                </c:pt>
                <c:pt idx="14">
                  <c:v>145600</c:v>
                </c:pt>
                <c:pt idx="15">
                  <c:v>145600</c:v>
                </c:pt>
                <c:pt idx="16">
                  <c:v>145600</c:v>
                </c:pt>
                <c:pt idx="17">
                  <c:v>135200</c:v>
                </c:pt>
                <c:pt idx="18">
                  <c:v>135200</c:v>
                </c:pt>
                <c:pt idx="19">
                  <c:v>135200</c:v>
                </c:pt>
                <c:pt idx="20">
                  <c:v>135200</c:v>
                </c:pt>
                <c:pt idx="21">
                  <c:v>135200</c:v>
                </c:pt>
                <c:pt idx="22">
                  <c:v>124800</c:v>
                </c:pt>
                <c:pt idx="23">
                  <c:v>124800</c:v>
                </c:pt>
                <c:pt idx="24">
                  <c:v>124800</c:v>
                </c:pt>
                <c:pt idx="25">
                  <c:v>124800</c:v>
                </c:pt>
                <c:pt idx="26">
                  <c:v>124800</c:v>
                </c:pt>
                <c:pt idx="27">
                  <c:v>104000</c:v>
                </c:pt>
                <c:pt idx="28">
                  <c:v>104000</c:v>
                </c:pt>
                <c:pt idx="29">
                  <c:v>104000</c:v>
                </c:pt>
                <c:pt idx="30">
                  <c:v>104000</c:v>
                </c:pt>
                <c:pt idx="31">
                  <c:v>104000</c:v>
                </c:pt>
                <c:pt idx="32">
                  <c:v>104000</c:v>
                </c:pt>
                <c:pt idx="33">
                  <c:v>100000</c:v>
                </c:pt>
                <c:pt idx="34">
                  <c:v>100000</c:v>
                </c:pt>
                <c:pt idx="35">
                  <c:v>100000</c:v>
                </c:pt>
                <c:pt idx="36">
                  <c:v>100000</c:v>
                </c:pt>
                <c:pt idx="37">
                  <c:v>92000</c:v>
                </c:pt>
                <c:pt idx="38">
                  <c:v>84000</c:v>
                </c:pt>
                <c:pt idx="39">
                  <c:v>75000</c:v>
                </c:pt>
                <c:pt idx="40">
                  <c:v>66000</c:v>
                </c:pt>
                <c:pt idx="41">
                  <c:v>57000</c:v>
                </c:pt>
                <c:pt idx="42">
                  <c:v>48000</c:v>
                </c:pt>
                <c:pt idx="43">
                  <c:v>42000</c:v>
                </c:pt>
                <c:pt idx="44">
                  <c:v>38000</c:v>
                </c:pt>
                <c:pt idx="45">
                  <c:v>34000</c:v>
                </c:pt>
                <c:pt idx="46">
                  <c:v>30000</c:v>
                </c:pt>
                <c:pt idx="47">
                  <c:v>0</c:v>
                </c:pt>
                <c:pt idx="48">
                  <c:v>0</c:v>
                </c:pt>
                <c:pt idx="49">
                  <c:v>0</c:v>
                </c:pt>
                <c:pt idx="50">
                  <c:v>0</c:v>
                </c:pt>
                <c:pt idx="51">
                  <c:v>0</c:v>
                </c:pt>
              </c:numCache>
            </c:numRef>
          </c:yVal>
          <c:smooth val="1"/>
          <c:extLst>
            <c:ext xmlns:c16="http://schemas.microsoft.com/office/drawing/2014/chart" uri="{C3380CC4-5D6E-409C-BE32-E72D297353CC}">
              <c16:uniqueId val="{00000001-E535-407A-97FA-14D0927AAC58}"/>
            </c:ext>
          </c:extLst>
        </c:ser>
        <c:ser>
          <c:idx val="3"/>
          <c:order val="2"/>
          <c:tx>
            <c:strRef>
              <c:f>'Disability Lower Quartile Sal'!$I$3</c:f>
              <c:strCache>
                <c:ptCount val="1"/>
                <c:pt idx="0">
                  <c:v>Fund 6</c:v>
                </c:pt>
              </c:strCache>
            </c:strRef>
          </c:tx>
          <c:spPr>
            <a:ln w="19050" cap="rnd">
              <a:solidFill>
                <a:schemeClr val="accent1">
                  <a:lumMod val="60000"/>
                  <a:lumOff val="40000"/>
                </a:schemeClr>
              </a:solidFill>
              <a:round/>
            </a:ln>
            <a:effectLst/>
          </c:spPr>
          <c:marker>
            <c:symbol val="none"/>
          </c:marker>
          <c:xVal>
            <c:numRef>
              <c:f>'Disability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 Lower Quartile Sal'!$I$6:$I$57</c:f>
              <c:numCache>
                <c:formatCode>_-* #,##0_-;\-* #,##0_-;_-* "-"??_-;_-@_-</c:formatCode>
                <c:ptCount val="52"/>
                <c:pt idx="0">
                  <c:v>57692.744384091478</c:v>
                </c:pt>
                <c:pt idx="1">
                  <c:v>57692.744384091478</c:v>
                </c:pt>
                <c:pt idx="2">
                  <c:v>57692.744384091478</c:v>
                </c:pt>
                <c:pt idx="3">
                  <c:v>57692.744384091478</c:v>
                </c:pt>
                <c:pt idx="4">
                  <c:v>57692.744384091478</c:v>
                </c:pt>
                <c:pt idx="5">
                  <c:v>57692.744384091478</c:v>
                </c:pt>
                <c:pt idx="6">
                  <c:v>57692.744384091478</c:v>
                </c:pt>
                <c:pt idx="7">
                  <c:v>57692.744384091478</c:v>
                </c:pt>
                <c:pt idx="8">
                  <c:v>57692.744384091478</c:v>
                </c:pt>
                <c:pt idx="9">
                  <c:v>57692.744384091478</c:v>
                </c:pt>
                <c:pt idx="10">
                  <c:v>57692.744384091478</c:v>
                </c:pt>
                <c:pt idx="11">
                  <c:v>57692.744384091478</c:v>
                </c:pt>
                <c:pt idx="12">
                  <c:v>57692.744384091478</c:v>
                </c:pt>
                <c:pt idx="13">
                  <c:v>57692.744384091478</c:v>
                </c:pt>
                <c:pt idx="14">
                  <c:v>57692.744384091478</c:v>
                </c:pt>
                <c:pt idx="15">
                  <c:v>57692.744384091478</c:v>
                </c:pt>
                <c:pt idx="16">
                  <c:v>57692.744384091478</c:v>
                </c:pt>
                <c:pt idx="17">
                  <c:v>57692.744384091478</c:v>
                </c:pt>
                <c:pt idx="18">
                  <c:v>57692.744384091478</c:v>
                </c:pt>
                <c:pt idx="19">
                  <c:v>57692.744384091478</c:v>
                </c:pt>
                <c:pt idx="20">
                  <c:v>57692.744384091478</c:v>
                </c:pt>
                <c:pt idx="21">
                  <c:v>57692.744384091478</c:v>
                </c:pt>
                <c:pt idx="22">
                  <c:v>57692.744384091478</c:v>
                </c:pt>
                <c:pt idx="23">
                  <c:v>57692.744384091478</c:v>
                </c:pt>
                <c:pt idx="24">
                  <c:v>57692.744384091478</c:v>
                </c:pt>
                <c:pt idx="25">
                  <c:v>57692.744384091478</c:v>
                </c:pt>
                <c:pt idx="26">
                  <c:v>57692.744384091478</c:v>
                </c:pt>
                <c:pt idx="27">
                  <c:v>57692.744384091478</c:v>
                </c:pt>
                <c:pt idx="28">
                  <c:v>57692.744384091478</c:v>
                </c:pt>
                <c:pt idx="29">
                  <c:v>57692.744384091478</c:v>
                </c:pt>
                <c:pt idx="30">
                  <c:v>57692.744384091478</c:v>
                </c:pt>
                <c:pt idx="31">
                  <c:v>57692.744384091478</c:v>
                </c:pt>
                <c:pt idx="32">
                  <c:v>57692.744384091478</c:v>
                </c:pt>
                <c:pt idx="33">
                  <c:v>57692.744384091478</c:v>
                </c:pt>
                <c:pt idx="34">
                  <c:v>57692.744384091478</c:v>
                </c:pt>
                <c:pt idx="35">
                  <c:v>57692.744384091478</c:v>
                </c:pt>
                <c:pt idx="36">
                  <c:v>57692.744384091478</c:v>
                </c:pt>
                <c:pt idx="37">
                  <c:v>57692.744384091478</c:v>
                </c:pt>
                <c:pt idx="38">
                  <c:v>57692.744384091478</c:v>
                </c:pt>
                <c:pt idx="39">
                  <c:v>57692.744384091478</c:v>
                </c:pt>
                <c:pt idx="40">
                  <c:v>23764.705882352941</c:v>
                </c:pt>
                <c:pt idx="41">
                  <c:v>23764.705882352941</c:v>
                </c:pt>
                <c:pt idx="42">
                  <c:v>23764.705882352941</c:v>
                </c:pt>
                <c:pt idx="43">
                  <c:v>23764.705882352941</c:v>
                </c:pt>
                <c:pt idx="44">
                  <c:v>23764.705882352941</c:v>
                </c:pt>
                <c:pt idx="45">
                  <c:v>23764.705882352941</c:v>
                </c:pt>
                <c:pt idx="46">
                  <c:v>23764.705882352941</c:v>
                </c:pt>
                <c:pt idx="47">
                  <c:v>23764.705882352941</c:v>
                </c:pt>
                <c:pt idx="48">
                  <c:v>23764.705882352941</c:v>
                </c:pt>
                <c:pt idx="49">
                  <c:v>0</c:v>
                </c:pt>
                <c:pt idx="50">
                  <c:v>0</c:v>
                </c:pt>
                <c:pt idx="51">
                  <c:v>0</c:v>
                </c:pt>
              </c:numCache>
            </c:numRef>
          </c:yVal>
          <c:smooth val="1"/>
          <c:extLst>
            <c:ext xmlns:c16="http://schemas.microsoft.com/office/drawing/2014/chart" uri="{C3380CC4-5D6E-409C-BE32-E72D297353CC}">
              <c16:uniqueId val="{00000002-E535-407A-97FA-14D0927AAC58}"/>
            </c:ext>
          </c:extLst>
        </c:ser>
        <c:ser>
          <c:idx val="4"/>
          <c:order val="3"/>
          <c:tx>
            <c:strRef>
              <c:f>'Disability Lower Quartile Sal'!$J$3</c:f>
              <c:strCache>
                <c:ptCount val="1"/>
                <c:pt idx="0">
                  <c:v>Fund 7</c:v>
                </c:pt>
              </c:strCache>
            </c:strRef>
          </c:tx>
          <c:spPr>
            <a:ln w="19050" cap="rnd">
              <a:solidFill>
                <a:schemeClr val="accent6">
                  <a:lumMod val="60000"/>
                  <a:lumOff val="40000"/>
                </a:schemeClr>
              </a:solidFill>
              <a:round/>
            </a:ln>
            <a:effectLst/>
          </c:spPr>
          <c:marker>
            <c:symbol val="none"/>
          </c:marker>
          <c:xVal>
            <c:numRef>
              <c:f>'Disability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 Lower Quartile Sal'!$J$6:$J$57</c:f>
              <c:numCache>
                <c:formatCode>_-* #,##0_-;\-* #,##0_-;_-* "-"??_-;_-@_-</c:formatCode>
                <c:ptCount val="52"/>
                <c:pt idx="0">
                  <c:v>56546</c:v>
                </c:pt>
                <c:pt idx="1">
                  <c:v>56546</c:v>
                </c:pt>
                <c:pt idx="2">
                  <c:v>113092</c:v>
                </c:pt>
                <c:pt idx="3">
                  <c:v>113092</c:v>
                </c:pt>
                <c:pt idx="4">
                  <c:v>113092</c:v>
                </c:pt>
                <c:pt idx="5">
                  <c:v>113092</c:v>
                </c:pt>
                <c:pt idx="6">
                  <c:v>113092</c:v>
                </c:pt>
                <c:pt idx="7">
                  <c:v>113092</c:v>
                </c:pt>
                <c:pt idx="8">
                  <c:v>169638</c:v>
                </c:pt>
                <c:pt idx="9">
                  <c:v>169638</c:v>
                </c:pt>
                <c:pt idx="10">
                  <c:v>169638</c:v>
                </c:pt>
                <c:pt idx="11">
                  <c:v>169638</c:v>
                </c:pt>
                <c:pt idx="12">
                  <c:v>169638</c:v>
                </c:pt>
                <c:pt idx="13">
                  <c:v>169638</c:v>
                </c:pt>
                <c:pt idx="14">
                  <c:v>169638</c:v>
                </c:pt>
                <c:pt idx="15">
                  <c:v>169638</c:v>
                </c:pt>
                <c:pt idx="16">
                  <c:v>169638</c:v>
                </c:pt>
                <c:pt idx="17">
                  <c:v>169638</c:v>
                </c:pt>
                <c:pt idx="18">
                  <c:v>169638</c:v>
                </c:pt>
                <c:pt idx="19">
                  <c:v>143225</c:v>
                </c:pt>
                <c:pt idx="20">
                  <c:v>143225</c:v>
                </c:pt>
                <c:pt idx="21">
                  <c:v>144155</c:v>
                </c:pt>
                <c:pt idx="22">
                  <c:v>145085</c:v>
                </c:pt>
                <c:pt idx="23">
                  <c:v>134810</c:v>
                </c:pt>
                <c:pt idx="24">
                  <c:v>121145</c:v>
                </c:pt>
                <c:pt idx="25">
                  <c:v>106190</c:v>
                </c:pt>
                <c:pt idx="26">
                  <c:v>93670</c:v>
                </c:pt>
                <c:pt idx="27">
                  <c:v>93378</c:v>
                </c:pt>
                <c:pt idx="28">
                  <c:v>82086</c:v>
                </c:pt>
                <c:pt idx="29">
                  <c:v>70986</c:v>
                </c:pt>
                <c:pt idx="30">
                  <c:v>70679</c:v>
                </c:pt>
                <c:pt idx="31">
                  <c:v>62867</c:v>
                </c:pt>
                <c:pt idx="32">
                  <c:v>57752</c:v>
                </c:pt>
                <c:pt idx="33">
                  <c:v>50912</c:v>
                </c:pt>
                <c:pt idx="34">
                  <c:v>46992</c:v>
                </c:pt>
                <c:pt idx="35">
                  <c:v>43080</c:v>
                </c:pt>
                <c:pt idx="36">
                  <c:v>35248</c:v>
                </c:pt>
                <c:pt idx="37">
                  <c:v>39160</c:v>
                </c:pt>
                <c:pt idx="38">
                  <c:v>34870</c:v>
                </c:pt>
                <c:pt idx="39">
                  <c:v>29890</c:v>
                </c:pt>
                <c:pt idx="40">
                  <c:v>24910</c:v>
                </c:pt>
                <c:pt idx="41">
                  <c:v>22420</c:v>
                </c:pt>
                <c:pt idx="42">
                  <c:v>19930</c:v>
                </c:pt>
                <c:pt idx="43">
                  <c:v>14192</c:v>
                </c:pt>
                <c:pt idx="44">
                  <c:v>13384</c:v>
                </c:pt>
                <c:pt idx="45">
                  <c:v>12168</c:v>
                </c:pt>
                <c:pt idx="46">
                  <c:v>11352</c:v>
                </c:pt>
                <c:pt idx="47">
                  <c:v>10136</c:v>
                </c:pt>
                <c:pt idx="48">
                  <c:v>10136</c:v>
                </c:pt>
                <c:pt idx="49">
                  <c:v>10136</c:v>
                </c:pt>
                <c:pt idx="50">
                  <c:v>10136</c:v>
                </c:pt>
                <c:pt idx="51">
                  <c:v>10136</c:v>
                </c:pt>
              </c:numCache>
            </c:numRef>
          </c:yVal>
          <c:smooth val="1"/>
          <c:extLst>
            <c:ext xmlns:c16="http://schemas.microsoft.com/office/drawing/2014/chart" uri="{C3380CC4-5D6E-409C-BE32-E72D297353CC}">
              <c16:uniqueId val="{00000003-E535-407A-97FA-14D0927AAC58}"/>
            </c:ext>
          </c:extLst>
        </c:ser>
        <c:ser>
          <c:idx val="0"/>
          <c:order val="4"/>
          <c:tx>
            <c:strRef>
              <c:f>'Disability Lower Quartile Sal'!$F$3</c:f>
              <c:strCache>
                <c:ptCount val="1"/>
                <c:pt idx="0">
                  <c:v>Fund 3</c:v>
                </c:pt>
              </c:strCache>
            </c:strRef>
          </c:tx>
          <c:spPr>
            <a:ln w="19050" cap="rnd">
              <a:solidFill>
                <a:schemeClr val="accent1">
                  <a:lumMod val="60000"/>
                  <a:lumOff val="40000"/>
                </a:schemeClr>
              </a:solidFill>
              <a:round/>
            </a:ln>
            <a:effectLst/>
          </c:spPr>
          <c:marker>
            <c:symbol val="none"/>
          </c:marker>
          <c:xVal>
            <c:numRef>
              <c:f>'Disability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 Lower Quartile Sal'!$F$6:$F$57</c:f>
              <c:numCache>
                <c:formatCode>_-* #,##0_-;\-* #,##0_-;_-* "-"??_-;_-@_-</c:formatCode>
                <c:ptCount val="52"/>
                <c:pt idx="0">
                  <c:v>125000</c:v>
                </c:pt>
                <c:pt idx="1">
                  <c:v>125000</c:v>
                </c:pt>
                <c:pt idx="2">
                  <c:v>125000</c:v>
                </c:pt>
                <c:pt idx="3">
                  <c:v>125000</c:v>
                </c:pt>
                <c:pt idx="4">
                  <c:v>175000</c:v>
                </c:pt>
                <c:pt idx="5">
                  <c:v>175000</c:v>
                </c:pt>
                <c:pt idx="6">
                  <c:v>175000</c:v>
                </c:pt>
                <c:pt idx="7">
                  <c:v>175000</c:v>
                </c:pt>
                <c:pt idx="8">
                  <c:v>175000</c:v>
                </c:pt>
                <c:pt idx="9">
                  <c:v>175000</c:v>
                </c:pt>
                <c:pt idx="10">
                  <c:v>175000</c:v>
                </c:pt>
                <c:pt idx="11">
                  <c:v>175000</c:v>
                </c:pt>
                <c:pt idx="12">
                  <c:v>250000</c:v>
                </c:pt>
                <c:pt idx="13">
                  <c:v>250000</c:v>
                </c:pt>
                <c:pt idx="14">
                  <c:v>250000</c:v>
                </c:pt>
                <c:pt idx="15">
                  <c:v>250000</c:v>
                </c:pt>
                <c:pt idx="16">
                  <c:v>246000</c:v>
                </c:pt>
                <c:pt idx="17">
                  <c:v>240000</c:v>
                </c:pt>
                <c:pt idx="18">
                  <c:v>230000</c:v>
                </c:pt>
                <c:pt idx="19">
                  <c:v>219000</c:v>
                </c:pt>
                <c:pt idx="20">
                  <c:v>209000</c:v>
                </c:pt>
                <c:pt idx="21">
                  <c:v>197000</c:v>
                </c:pt>
                <c:pt idx="22">
                  <c:v>186000</c:v>
                </c:pt>
                <c:pt idx="23">
                  <c:v>176000</c:v>
                </c:pt>
                <c:pt idx="24">
                  <c:v>163000</c:v>
                </c:pt>
                <c:pt idx="25">
                  <c:v>152000</c:v>
                </c:pt>
                <c:pt idx="26">
                  <c:v>142000</c:v>
                </c:pt>
                <c:pt idx="27">
                  <c:v>132000</c:v>
                </c:pt>
                <c:pt idx="28">
                  <c:v>122000</c:v>
                </c:pt>
                <c:pt idx="29">
                  <c:v>113000</c:v>
                </c:pt>
                <c:pt idx="30">
                  <c:v>103000</c:v>
                </c:pt>
                <c:pt idx="31">
                  <c:v>93000</c:v>
                </c:pt>
                <c:pt idx="32">
                  <c:v>83000</c:v>
                </c:pt>
                <c:pt idx="33">
                  <c:v>75000</c:v>
                </c:pt>
                <c:pt idx="34">
                  <c:v>66000</c:v>
                </c:pt>
                <c:pt idx="35">
                  <c:v>57000</c:v>
                </c:pt>
                <c:pt idx="36">
                  <c:v>48000</c:v>
                </c:pt>
                <c:pt idx="37">
                  <c:v>42000</c:v>
                </c:pt>
                <c:pt idx="38">
                  <c:v>36000</c:v>
                </c:pt>
                <c:pt idx="39">
                  <c:v>32000</c:v>
                </c:pt>
                <c:pt idx="40">
                  <c:v>29000</c:v>
                </c:pt>
                <c:pt idx="41">
                  <c:v>27000</c:v>
                </c:pt>
                <c:pt idx="42">
                  <c:v>25000</c:v>
                </c:pt>
                <c:pt idx="43">
                  <c:v>23000</c:v>
                </c:pt>
                <c:pt idx="44">
                  <c:v>21000</c:v>
                </c:pt>
                <c:pt idx="45">
                  <c:v>19000</c:v>
                </c:pt>
                <c:pt idx="46">
                  <c:v>17000</c:v>
                </c:pt>
                <c:pt idx="47">
                  <c:v>16000</c:v>
                </c:pt>
                <c:pt idx="48">
                  <c:v>16000</c:v>
                </c:pt>
                <c:pt idx="49">
                  <c:v>0</c:v>
                </c:pt>
                <c:pt idx="50">
                  <c:v>0</c:v>
                </c:pt>
                <c:pt idx="51">
                  <c:v>0</c:v>
                </c:pt>
              </c:numCache>
            </c:numRef>
          </c:yVal>
          <c:smooth val="1"/>
          <c:extLst>
            <c:ext xmlns:c16="http://schemas.microsoft.com/office/drawing/2014/chart" uri="{C3380CC4-5D6E-409C-BE32-E72D297353CC}">
              <c16:uniqueId val="{00000004-E535-407A-97FA-14D0927AAC58}"/>
            </c:ext>
          </c:extLst>
        </c:ser>
        <c:ser>
          <c:idx val="6"/>
          <c:order val="5"/>
          <c:tx>
            <c:strRef>
              <c:f>'Disability Lower Quartile Sal'!$D$3</c:f>
              <c:strCache>
                <c:ptCount val="1"/>
                <c:pt idx="0">
                  <c:v>Fund 1</c:v>
                </c:pt>
              </c:strCache>
            </c:strRef>
          </c:tx>
          <c:spPr>
            <a:ln w="19050" cap="rnd">
              <a:solidFill>
                <a:schemeClr val="accent1">
                  <a:lumMod val="60000"/>
                  <a:lumOff val="40000"/>
                </a:schemeClr>
              </a:solidFill>
              <a:round/>
            </a:ln>
            <a:effectLst/>
          </c:spPr>
          <c:marker>
            <c:symbol val="none"/>
          </c:marker>
          <c:xVal>
            <c:numRef>
              <c:f>'Disability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 Lower Quartile Sal'!$D$6:$D$57</c:f>
              <c:numCache>
                <c:formatCode>_-* #,##0_-;\-* #,##0_-;_-* "-"??_-;_-@_-</c:formatCode>
                <c:ptCount val="52"/>
                <c:pt idx="0">
                  <c:v>51677.09775363659</c:v>
                </c:pt>
                <c:pt idx="1">
                  <c:v>74754.19550727318</c:v>
                </c:pt>
                <c:pt idx="2">
                  <c:v>97831.293260909777</c:v>
                </c:pt>
                <c:pt idx="3">
                  <c:v>107927.52352812578</c:v>
                </c:pt>
                <c:pt idx="4">
                  <c:v>107927.52352812578</c:v>
                </c:pt>
                <c:pt idx="5">
                  <c:v>107927.52352812578</c:v>
                </c:pt>
                <c:pt idx="6">
                  <c:v>107927.52352812578</c:v>
                </c:pt>
                <c:pt idx="7">
                  <c:v>151197.0818161944</c:v>
                </c:pt>
                <c:pt idx="8">
                  <c:v>151197.0818161944</c:v>
                </c:pt>
                <c:pt idx="9">
                  <c:v>151197.0818161944</c:v>
                </c:pt>
                <c:pt idx="10">
                  <c:v>151197.0818161944</c:v>
                </c:pt>
                <c:pt idx="11">
                  <c:v>151197.0818161944</c:v>
                </c:pt>
                <c:pt idx="12">
                  <c:v>151197.0818161944</c:v>
                </c:pt>
                <c:pt idx="13">
                  <c:v>151197.0818161944</c:v>
                </c:pt>
                <c:pt idx="14">
                  <c:v>151197.0818161944</c:v>
                </c:pt>
                <c:pt idx="15">
                  <c:v>151197.0818161944</c:v>
                </c:pt>
                <c:pt idx="16">
                  <c:v>151197.0818161944</c:v>
                </c:pt>
                <c:pt idx="17">
                  <c:v>151197.0818161944</c:v>
                </c:pt>
                <c:pt idx="18">
                  <c:v>151197.0818161944</c:v>
                </c:pt>
                <c:pt idx="19">
                  <c:v>151197.0818161944</c:v>
                </c:pt>
                <c:pt idx="20">
                  <c:v>151197.0818161944</c:v>
                </c:pt>
                <c:pt idx="21">
                  <c:v>151197.0818161944</c:v>
                </c:pt>
                <c:pt idx="22">
                  <c:v>151197.0818161944</c:v>
                </c:pt>
                <c:pt idx="23">
                  <c:v>151197.0818161944</c:v>
                </c:pt>
                <c:pt idx="24">
                  <c:v>151197.0818161944</c:v>
                </c:pt>
                <c:pt idx="25">
                  <c:v>151197.0818161944</c:v>
                </c:pt>
                <c:pt idx="26">
                  <c:v>151197.0818161944</c:v>
                </c:pt>
                <c:pt idx="27">
                  <c:v>158408.67486420582</c:v>
                </c:pt>
                <c:pt idx="28">
                  <c:v>158408.67486420582</c:v>
                </c:pt>
                <c:pt idx="29">
                  <c:v>158408.67486420582</c:v>
                </c:pt>
                <c:pt idx="30">
                  <c:v>158408.67486420582</c:v>
                </c:pt>
                <c:pt idx="31">
                  <c:v>158408.67486420582</c:v>
                </c:pt>
                <c:pt idx="32">
                  <c:v>143985.48876818296</c:v>
                </c:pt>
                <c:pt idx="33">
                  <c:v>143985.48876818296</c:v>
                </c:pt>
                <c:pt idx="34">
                  <c:v>143985.48876818296</c:v>
                </c:pt>
                <c:pt idx="35">
                  <c:v>143985.48876818296</c:v>
                </c:pt>
                <c:pt idx="36">
                  <c:v>143985.48876818296</c:v>
                </c:pt>
                <c:pt idx="37">
                  <c:v>143985.48876818296</c:v>
                </c:pt>
                <c:pt idx="38">
                  <c:v>143985.48876818296</c:v>
                </c:pt>
                <c:pt idx="39">
                  <c:v>143985.48876818296</c:v>
                </c:pt>
                <c:pt idx="40">
                  <c:v>76129.411764705874</c:v>
                </c:pt>
                <c:pt idx="41">
                  <c:v>76129.411764705874</c:v>
                </c:pt>
                <c:pt idx="42">
                  <c:v>69935.294117647063</c:v>
                </c:pt>
                <c:pt idx="43">
                  <c:v>58535.294117647063</c:v>
                </c:pt>
                <c:pt idx="44">
                  <c:v>53135.294117647063</c:v>
                </c:pt>
                <c:pt idx="45">
                  <c:v>53135.294117647063</c:v>
                </c:pt>
                <c:pt idx="46">
                  <c:v>53135.294117647063</c:v>
                </c:pt>
                <c:pt idx="47">
                  <c:v>53135.294117647063</c:v>
                </c:pt>
                <c:pt idx="48">
                  <c:v>53135.294117647063</c:v>
                </c:pt>
                <c:pt idx="49">
                  <c:v>53135.294117647063</c:v>
                </c:pt>
                <c:pt idx="50">
                  <c:v>53135.294117647063</c:v>
                </c:pt>
                <c:pt idx="51">
                  <c:v>53135.294117647063</c:v>
                </c:pt>
              </c:numCache>
            </c:numRef>
          </c:yVal>
          <c:smooth val="1"/>
          <c:extLst>
            <c:ext xmlns:c16="http://schemas.microsoft.com/office/drawing/2014/chart" uri="{C3380CC4-5D6E-409C-BE32-E72D297353CC}">
              <c16:uniqueId val="{00000005-E535-407A-97FA-14D0927AAC58}"/>
            </c:ext>
          </c:extLst>
        </c:ser>
        <c:ser>
          <c:idx val="9"/>
          <c:order val="6"/>
          <c:tx>
            <c:strRef>
              <c:f>'Disability Lower Quartile Sal'!$L$5</c:f>
              <c:strCache>
                <c:ptCount val="1"/>
                <c:pt idx="0">
                  <c:v>Indemnity-needs-based Design - Bottom Quartile Salary</c:v>
                </c:pt>
              </c:strCache>
            </c:strRef>
          </c:tx>
          <c:spPr>
            <a:ln w="38100" cap="rnd">
              <a:solidFill>
                <a:srgbClr val="C00000"/>
              </a:solidFill>
              <a:prstDash val="sysDot"/>
              <a:round/>
            </a:ln>
            <a:effectLst>
              <a:outerShdw blurRad="50800" dist="38100" dir="2700000" algn="tl" rotWithShape="0">
                <a:prstClr val="black">
                  <a:alpha val="40000"/>
                </a:prstClr>
              </a:outerShdw>
            </a:effectLst>
          </c:spPr>
          <c:marker>
            <c:symbol val="none"/>
          </c:marker>
          <c:xVal>
            <c:numRef>
              <c:f>'Disability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 Lower Quartile Sal'!$L$6:$L$57</c:f>
              <c:numCache>
                <c:formatCode>_-* #,##0_-;\-* #,##0_-;_-* "-"??_-;_-@_-</c:formatCode>
                <c:ptCount val="52"/>
                <c:pt idx="0">
                  <c:v>485136.54826028045</c:v>
                </c:pt>
                <c:pt idx="1">
                  <c:v>480835.00743203098</c:v>
                </c:pt>
                <c:pt idx="2">
                  <c:v>538896.97823124286</c:v>
                </c:pt>
                <c:pt idx="3">
                  <c:v>645297.01411479688</c:v>
                </c:pt>
                <c:pt idx="4">
                  <c:v>750066.29516274191</c:v>
                </c:pt>
                <c:pt idx="5">
                  <c:v>850602.15451884421</c:v>
                </c:pt>
                <c:pt idx="6">
                  <c:v>930124.9523108307</c:v>
                </c:pt>
                <c:pt idx="7">
                  <c:v>1008210.9987656847</c:v>
                </c:pt>
                <c:pt idx="8">
                  <c:v>1074213.7279253637</c:v>
                </c:pt>
                <c:pt idx="9">
                  <c:v>1098830.6746327162</c:v>
                </c:pt>
                <c:pt idx="10">
                  <c:v>1112373.1330020681</c:v>
                </c:pt>
                <c:pt idx="11">
                  <c:v>1095586.4405388071</c:v>
                </c:pt>
                <c:pt idx="12">
                  <c:v>1078464.0142262809</c:v>
                </c:pt>
                <c:pt idx="13">
                  <c:v>1060999.139387504</c:v>
                </c:pt>
                <c:pt idx="14">
                  <c:v>1043184.9670519517</c:v>
                </c:pt>
                <c:pt idx="15">
                  <c:v>1025014.5112696883</c:v>
                </c:pt>
                <c:pt idx="16">
                  <c:v>1006480.6463717796</c:v>
                </c:pt>
                <c:pt idx="17">
                  <c:v>987576.1041759128</c:v>
                </c:pt>
                <c:pt idx="18">
                  <c:v>968293.47113612853</c:v>
                </c:pt>
                <c:pt idx="19">
                  <c:v>948625.18543554877</c:v>
                </c:pt>
                <c:pt idx="20">
                  <c:v>928563.53402095719</c:v>
                </c:pt>
                <c:pt idx="21">
                  <c:v>908100.64957807399</c:v>
                </c:pt>
                <c:pt idx="22">
                  <c:v>887228.50744633295</c:v>
                </c:pt>
                <c:pt idx="23">
                  <c:v>865938.92247195728</c:v>
                </c:pt>
                <c:pt idx="24">
                  <c:v>844223.54579809401</c:v>
                </c:pt>
                <c:pt idx="25">
                  <c:v>822073.86159075343</c:v>
                </c:pt>
                <c:pt idx="26">
                  <c:v>799481.18369926617</c:v>
                </c:pt>
                <c:pt idx="27">
                  <c:v>776436.65224994917</c:v>
                </c:pt>
                <c:pt idx="28">
                  <c:v>752931.23017164564</c:v>
                </c:pt>
                <c:pt idx="29">
                  <c:v>728955.69965177623</c:v>
                </c:pt>
                <c:pt idx="30">
                  <c:v>704500.65852150938</c:v>
                </c:pt>
                <c:pt idx="31">
                  <c:v>679556.5165686371</c:v>
                </c:pt>
                <c:pt idx="32">
                  <c:v>654113.49177670758</c:v>
                </c:pt>
                <c:pt idx="33">
                  <c:v>628161.60648893926</c:v>
                </c:pt>
                <c:pt idx="34">
                  <c:v>601690.68349541572</c:v>
                </c:pt>
                <c:pt idx="35">
                  <c:v>564690.34204202157</c:v>
                </c:pt>
                <c:pt idx="36">
                  <c:v>522149.99375955958</c:v>
                </c:pt>
                <c:pt idx="37">
                  <c:v>485534.5922184402</c:v>
                </c:pt>
                <c:pt idx="38">
                  <c:v>436372.71968201827</c:v>
                </c:pt>
                <c:pt idx="39">
                  <c:v>369693.44673038792</c:v>
                </c:pt>
                <c:pt idx="40">
                  <c:v>309050.67164825328</c:v>
                </c:pt>
                <c:pt idx="41">
                  <c:v>237935.0410644759</c:v>
                </c:pt>
                <c:pt idx="42">
                  <c:v>183640.2037208582</c:v>
                </c:pt>
                <c:pt idx="43">
                  <c:v>139707.66715996814</c:v>
                </c:pt>
                <c:pt idx="44">
                  <c:v>106164.67739746027</c:v>
                </c:pt>
                <c:pt idx="45">
                  <c:v>85735.919517467089</c:v>
                </c:pt>
                <c:pt idx="46">
                  <c:v>61655.096276266173</c:v>
                </c:pt>
                <c:pt idx="47">
                  <c:v>38763.214593921235</c:v>
                </c:pt>
                <c:pt idx="48">
                  <c:v>17084.053301609412</c:v>
                </c:pt>
                <c:pt idx="49">
                  <c:v>5732.1494630400002</c:v>
                </c:pt>
                <c:pt idx="50">
                  <c:v>0</c:v>
                </c:pt>
                <c:pt idx="51">
                  <c:v>0</c:v>
                </c:pt>
              </c:numCache>
            </c:numRef>
          </c:yVal>
          <c:smooth val="1"/>
          <c:extLst>
            <c:ext xmlns:c16="http://schemas.microsoft.com/office/drawing/2014/chart" uri="{C3380CC4-5D6E-409C-BE32-E72D297353CC}">
              <c16:uniqueId val="{00000006-E535-407A-97FA-14D0927AAC58}"/>
            </c:ext>
          </c:extLst>
        </c:ser>
        <c:ser>
          <c:idx val="7"/>
          <c:order val="7"/>
          <c:tx>
            <c:strRef>
              <c:f>Disability!$L$3</c:f>
              <c:strCache>
                <c:ptCount val="1"/>
                <c:pt idx="0">
                  <c:v>Indemnity-needs-based Design - Median Salary</c:v>
                </c:pt>
              </c:strCache>
            </c:strRef>
          </c:tx>
          <c:spPr>
            <a:ln w="38100" cap="rnd">
              <a:solidFill>
                <a:srgbClr val="C00000"/>
              </a:solidFill>
              <a:round/>
            </a:ln>
            <a:effectLst>
              <a:outerShdw blurRad="50800" dist="38100" dir="2700000" algn="tl" rotWithShape="0">
                <a:prstClr val="black">
                  <a:alpha val="40000"/>
                </a:prstClr>
              </a:outerShdw>
            </a:effectLst>
          </c:spPr>
          <c:marker>
            <c:symbol val="none"/>
          </c:marker>
          <c:xVal>
            <c:numRef>
              <c:f>Disability!$B$6:$B$57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Disability!$L$6:$L$57</c:f>
              <c:numCache>
                <c:formatCode>_-* #,##0_-;\-* #,##0_-;_-* "-"??_-;_-@_-</c:formatCode>
                <c:ptCount val="52"/>
                <c:pt idx="0">
                  <c:v>485136.54826028045</c:v>
                </c:pt>
                <c:pt idx="1">
                  <c:v>773211.98973836319</c:v>
                </c:pt>
                <c:pt idx="2">
                  <c:v>943631.86029118777</c:v>
                </c:pt>
                <c:pt idx="3">
                  <c:v>1070217.9514423681</c:v>
                </c:pt>
                <c:pt idx="4">
                  <c:v>1216511.9540828045</c:v>
                </c:pt>
                <c:pt idx="5">
                  <c:v>1360302.5231990891</c:v>
                </c:pt>
                <c:pt idx="6">
                  <c:v>1427642.0553238031</c:v>
                </c:pt>
                <c:pt idx="7">
                  <c:v>1512881.7970375984</c:v>
                </c:pt>
                <c:pt idx="8">
                  <c:v>1596067.5780323895</c:v>
                </c:pt>
                <c:pt idx="9">
                  <c:v>1647158.3190937964</c:v>
                </c:pt>
                <c:pt idx="10">
                  <c:v>1681620.6340682099</c:v>
                </c:pt>
                <c:pt idx="11">
                  <c:v>1695572.1953421116</c:v>
                </c:pt>
                <c:pt idx="12">
                  <c:v>1719002.7878414914</c:v>
                </c:pt>
                <c:pt idx="13">
                  <c:v>1721901.992190859</c:v>
                </c:pt>
                <c:pt idx="14">
                  <c:v>1734259.1806272138</c:v>
                </c:pt>
                <c:pt idx="15">
                  <c:v>1736249.231132556</c:v>
                </c:pt>
                <c:pt idx="16">
                  <c:v>1735502.6875888053</c:v>
                </c:pt>
                <c:pt idx="17">
                  <c:v>1721964.8181149794</c:v>
                </c:pt>
                <c:pt idx="18">
                  <c:v>1695394.0778922166</c:v>
                </c:pt>
                <c:pt idx="19">
                  <c:v>1678091.9228649985</c:v>
                </c:pt>
                <c:pt idx="20">
                  <c:v>1640043.724737236</c:v>
                </c:pt>
                <c:pt idx="21">
                  <c:v>1601234.5626469182</c:v>
                </c:pt>
                <c:pt idx="22">
                  <c:v>1561649.2173147944</c:v>
                </c:pt>
                <c:pt idx="23">
                  <c:v>1521272.1650760276</c:v>
                </c:pt>
                <c:pt idx="24">
                  <c:v>1480087.5717924859</c:v>
                </c:pt>
                <c:pt idx="25">
                  <c:v>1438079.2866432732</c:v>
                </c:pt>
                <c:pt idx="26">
                  <c:v>1395230.8357910763</c:v>
                </c:pt>
                <c:pt idx="27">
                  <c:v>1351525.4159218352</c:v>
                </c:pt>
                <c:pt idx="28">
                  <c:v>1306945.8876552097</c:v>
                </c:pt>
                <c:pt idx="29">
                  <c:v>1261474.7688232516</c:v>
                </c:pt>
                <c:pt idx="30">
                  <c:v>1215094.2276146542</c:v>
                </c:pt>
                <c:pt idx="31">
                  <c:v>1167786.0755818849</c:v>
                </c:pt>
                <c:pt idx="32">
                  <c:v>1099531.7605084602</c:v>
                </c:pt>
                <c:pt idx="33">
                  <c:v>1016648.7585354107</c:v>
                </c:pt>
                <c:pt idx="34">
                  <c:v>935884.49158210028</c:v>
                </c:pt>
                <c:pt idx="35">
                  <c:v>857281.33434892353</c:v>
                </c:pt>
                <c:pt idx="36">
                  <c:v>804546.10962843953</c:v>
                </c:pt>
                <c:pt idx="37">
                  <c:v>721956.18041354604</c:v>
                </c:pt>
                <c:pt idx="38">
                  <c:v>659494.45261435455</c:v>
                </c:pt>
                <c:pt idx="39">
                  <c:v>587143.49025917915</c:v>
                </c:pt>
                <c:pt idx="40">
                  <c:v>513885.50865690032</c:v>
                </c:pt>
                <c:pt idx="41">
                  <c:v>439702.36742257589</c:v>
                </c:pt>
                <c:pt idx="42">
                  <c:v>352521.15389686829</c:v>
                </c:pt>
                <c:pt idx="43">
                  <c:v>276715.07165392657</c:v>
                </c:pt>
                <c:pt idx="44">
                  <c:v>212331.62331940606</c:v>
                </c:pt>
                <c:pt idx="45">
                  <c:v>163042.70594233478</c:v>
                </c:pt>
                <c:pt idx="46">
                  <c:v>115691.48675916209</c:v>
                </c:pt>
                <c:pt idx="47">
                  <c:v>67860.01675776593</c:v>
                </c:pt>
                <c:pt idx="48">
                  <c:v>32932.196029138831</c:v>
                </c:pt>
                <c:pt idx="49">
                  <c:v>9417.2039270400019</c:v>
                </c:pt>
                <c:pt idx="50">
                  <c:v>0</c:v>
                </c:pt>
                <c:pt idx="51">
                  <c:v>0</c:v>
                </c:pt>
              </c:numCache>
            </c:numRef>
          </c:yVal>
          <c:smooth val="1"/>
          <c:extLst>
            <c:ext xmlns:c16="http://schemas.microsoft.com/office/drawing/2014/chart" uri="{C3380CC4-5D6E-409C-BE32-E72D297353CC}">
              <c16:uniqueId val="{00000007-E535-407A-97FA-14D0927AAC58}"/>
            </c:ext>
          </c:extLst>
        </c:ser>
        <c:ser>
          <c:idx val="5"/>
          <c:order val="8"/>
          <c:tx>
            <c:strRef>
              <c:f>'Disability Lower Quartile Sal'!$E$3</c:f>
              <c:strCache>
                <c:ptCount val="1"/>
                <c:pt idx="0">
                  <c:v>Large Industry Funds</c:v>
                </c:pt>
              </c:strCache>
            </c:strRef>
          </c:tx>
          <c:spPr>
            <a:ln w="19050" cap="rnd">
              <a:solidFill>
                <a:schemeClr val="accent1">
                  <a:lumMod val="60000"/>
                  <a:lumOff val="40000"/>
                </a:schemeClr>
              </a:solidFill>
              <a:round/>
            </a:ln>
            <a:effectLst/>
          </c:spPr>
          <c:marker>
            <c:symbol val="none"/>
          </c:marker>
          <c:xVal>
            <c:numRef>
              <c:f>'Disability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 Lower Quartile Sal'!$E$6:$E$57</c:f>
              <c:numCache>
                <c:formatCode>_-* #,##0_-;\-* #,##0_-;_-* "-"??_-;_-@_-</c:formatCode>
                <c:ptCount val="52"/>
                <c:pt idx="0">
                  <c:v>55647.058823529413</c:v>
                </c:pt>
                <c:pt idx="1">
                  <c:v>55647.058823529413</c:v>
                </c:pt>
                <c:pt idx="2">
                  <c:v>55647.058823529413</c:v>
                </c:pt>
                <c:pt idx="3">
                  <c:v>55647.058823529413</c:v>
                </c:pt>
                <c:pt idx="4">
                  <c:v>85152.941176470587</c:v>
                </c:pt>
                <c:pt idx="5">
                  <c:v>85152.941176470587</c:v>
                </c:pt>
                <c:pt idx="6">
                  <c:v>85152.941176470587</c:v>
                </c:pt>
                <c:pt idx="7">
                  <c:v>93152.941176470587</c:v>
                </c:pt>
                <c:pt idx="8">
                  <c:v>99529.411764705874</c:v>
                </c:pt>
                <c:pt idx="9">
                  <c:v>108282.35294117648</c:v>
                </c:pt>
                <c:pt idx="10">
                  <c:v>112658.82352941178</c:v>
                </c:pt>
                <c:pt idx="11">
                  <c:v>118035.29411764706</c:v>
                </c:pt>
                <c:pt idx="12">
                  <c:v>120411.76470588235</c:v>
                </c:pt>
                <c:pt idx="13">
                  <c:v>121788.23529411765</c:v>
                </c:pt>
                <c:pt idx="14">
                  <c:v>123164.70588235295</c:v>
                </c:pt>
                <c:pt idx="15">
                  <c:v>123541.17647058824</c:v>
                </c:pt>
                <c:pt idx="16">
                  <c:v>124917.64705882354</c:v>
                </c:pt>
                <c:pt idx="17">
                  <c:v>124294.11764705883</c:v>
                </c:pt>
                <c:pt idx="18">
                  <c:v>122294.11764705883</c:v>
                </c:pt>
                <c:pt idx="19">
                  <c:v>120294.11764705883</c:v>
                </c:pt>
                <c:pt idx="20">
                  <c:v>120670.58823529413</c:v>
                </c:pt>
                <c:pt idx="21">
                  <c:v>118670.58823529413</c:v>
                </c:pt>
                <c:pt idx="22">
                  <c:v>116670.58823529413</c:v>
                </c:pt>
                <c:pt idx="23">
                  <c:v>113670.58823529413</c:v>
                </c:pt>
                <c:pt idx="24">
                  <c:v>110670.58823529413</c:v>
                </c:pt>
                <c:pt idx="25">
                  <c:v>107670.58823529413</c:v>
                </c:pt>
                <c:pt idx="26">
                  <c:v>105670.58823529413</c:v>
                </c:pt>
                <c:pt idx="27">
                  <c:v>102670.58823529413</c:v>
                </c:pt>
                <c:pt idx="28">
                  <c:v>100670.58823529413</c:v>
                </c:pt>
                <c:pt idx="29">
                  <c:v>94294.117647058825</c:v>
                </c:pt>
                <c:pt idx="30">
                  <c:v>92294.117647058825</c:v>
                </c:pt>
                <c:pt idx="31">
                  <c:v>90294.117647058825</c:v>
                </c:pt>
                <c:pt idx="32">
                  <c:v>88294.117647058825</c:v>
                </c:pt>
                <c:pt idx="33">
                  <c:v>86294.117647058825</c:v>
                </c:pt>
                <c:pt idx="34">
                  <c:v>81917.647058823539</c:v>
                </c:pt>
                <c:pt idx="35">
                  <c:v>79917.647058823539</c:v>
                </c:pt>
                <c:pt idx="36">
                  <c:v>78917.647058823539</c:v>
                </c:pt>
                <c:pt idx="37">
                  <c:v>75541.176470588238</c:v>
                </c:pt>
                <c:pt idx="38">
                  <c:v>73541.176470588238</c:v>
                </c:pt>
                <c:pt idx="39">
                  <c:v>72541.176470588238</c:v>
                </c:pt>
                <c:pt idx="40">
                  <c:v>72541.176470588238</c:v>
                </c:pt>
                <c:pt idx="41">
                  <c:v>70164.705882352951</c:v>
                </c:pt>
                <c:pt idx="42">
                  <c:v>69164.705882352951</c:v>
                </c:pt>
                <c:pt idx="43">
                  <c:v>66788.23529411765</c:v>
                </c:pt>
                <c:pt idx="44">
                  <c:v>66788.23529411765</c:v>
                </c:pt>
                <c:pt idx="45">
                  <c:v>66788.23529411765</c:v>
                </c:pt>
                <c:pt idx="46">
                  <c:v>64411.764705882357</c:v>
                </c:pt>
                <c:pt idx="47">
                  <c:v>57035.294117647063</c:v>
                </c:pt>
                <c:pt idx="48">
                  <c:v>57035.294117647063</c:v>
                </c:pt>
                <c:pt idx="49">
                  <c:v>54658.823529411769</c:v>
                </c:pt>
                <c:pt idx="50">
                  <c:v>52282.352941176476</c:v>
                </c:pt>
                <c:pt idx="51">
                  <c:v>52282.352941176476</c:v>
                </c:pt>
              </c:numCache>
            </c:numRef>
          </c:yVal>
          <c:smooth val="1"/>
          <c:extLst>
            <c:ext xmlns:c16="http://schemas.microsoft.com/office/drawing/2014/chart" uri="{C3380CC4-5D6E-409C-BE32-E72D297353CC}">
              <c16:uniqueId val="{00000008-E535-407A-97FA-14D0927AAC58}"/>
            </c:ext>
          </c:extLst>
        </c:ser>
        <c:ser>
          <c:idx val="8"/>
          <c:order val="9"/>
          <c:tx>
            <c:strRef>
              <c:f>'Disability Lower Quartile Sal'!$K$3</c:f>
              <c:strCache>
                <c:ptCount val="1"/>
                <c:pt idx="0">
                  <c:v>Average Default by Seven Large Industry Funds</c:v>
                </c:pt>
              </c:strCache>
            </c:strRef>
          </c:tx>
          <c:spPr>
            <a:ln w="38100" cap="rnd">
              <a:solidFill>
                <a:srgbClr val="003BF6"/>
              </a:solidFill>
              <a:round/>
            </a:ln>
            <a:effectLst>
              <a:outerShdw blurRad="50800" dist="38100" dir="2700000" algn="tl" rotWithShape="0">
                <a:prstClr val="black">
                  <a:alpha val="40000"/>
                </a:prstClr>
              </a:outerShdw>
            </a:effectLst>
          </c:spPr>
          <c:marker>
            <c:symbol val="none"/>
          </c:marker>
          <c:xVal>
            <c:numRef>
              <c:f>'Disability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 Lower Quartile Sal'!$K$6:$K$57</c:f>
              <c:numCache>
                <c:formatCode>_-* #,##0_-;\-* #,##0_-;_-* "-"??_-;_-@_-</c:formatCode>
                <c:ptCount val="52"/>
                <c:pt idx="0">
                  <c:v>68208.985851608202</c:v>
                </c:pt>
                <c:pt idx="1">
                  <c:v>72791.42838784201</c:v>
                </c:pt>
                <c:pt idx="2">
                  <c:v>85537.585209790079</c:v>
                </c:pt>
                <c:pt idx="3">
                  <c:v>103379.90381939239</c:v>
                </c:pt>
                <c:pt idx="4">
                  <c:v>116409.31558409827</c:v>
                </c:pt>
                <c:pt idx="5">
                  <c:v>118252.17272695541</c:v>
                </c:pt>
                <c:pt idx="6">
                  <c:v>120266.45844124114</c:v>
                </c:pt>
                <c:pt idx="7">
                  <c:v>130119.25248239377</c:v>
                </c:pt>
                <c:pt idx="8">
                  <c:v>140993.89113785597</c:v>
                </c:pt>
                <c:pt idx="9">
                  <c:v>144130.02559163747</c:v>
                </c:pt>
                <c:pt idx="10">
                  <c:v>146469.52138995679</c:v>
                </c:pt>
                <c:pt idx="11">
                  <c:v>148951.87433113327</c:v>
                </c:pt>
                <c:pt idx="12">
                  <c:v>159805.65584373832</c:v>
                </c:pt>
                <c:pt idx="13">
                  <c:v>161245.15164205764</c:v>
                </c:pt>
                <c:pt idx="14">
                  <c:v>162598.93315466266</c:v>
                </c:pt>
                <c:pt idx="15">
                  <c:v>163809.85752441059</c:v>
                </c:pt>
                <c:pt idx="16">
                  <c:v>164292.21046558706</c:v>
                </c:pt>
                <c:pt idx="17">
                  <c:v>162717.42054962067</c:v>
                </c:pt>
                <c:pt idx="18">
                  <c:v>161003.13483533496</c:v>
                </c:pt>
                <c:pt idx="19">
                  <c:v>155372.70626390638</c:v>
                </c:pt>
                <c:pt idx="20">
                  <c:v>153997.91634793999</c:v>
                </c:pt>
                <c:pt idx="21">
                  <c:v>152130.77349079712</c:v>
                </c:pt>
                <c:pt idx="22">
                  <c:v>148920.77349079715</c:v>
                </c:pt>
                <c:pt idx="23">
                  <c:v>143881.48777651144</c:v>
                </c:pt>
                <c:pt idx="24">
                  <c:v>137929.34491936857</c:v>
                </c:pt>
                <c:pt idx="25">
                  <c:v>132078.63063365428</c:v>
                </c:pt>
                <c:pt idx="26">
                  <c:v>126132.91634794</c:v>
                </c:pt>
                <c:pt idx="27">
                  <c:v>119892.85821194164</c:v>
                </c:pt>
                <c:pt idx="28">
                  <c:v>113151.14392622735</c:v>
                </c:pt>
                <c:pt idx="29">
                  <c:v>105968.79098505087</c:v>
                </c:pt>
                <c:pt idx="30">
                  <c:v>101453.50527076516</c:v>
                </c:pt>
                <c:pt idx="31">
                  <c:v>96366.076699336598</c:v>
                </c:pt>
                <c:pt idx="32">
                  <c:v>89760.621542761903</c:v>
                </c:pt>
                <c:pt idx="33">
                  <c:v>84597.764399904758</c:v>
                </c:pt>
                <c:pt idx="34">
                  <c:v>79983.982887299702</c:v>
                </c:pt>
                <c:pt idx="35">
                  <c:v>76525.125744442557</c:v>
                </c:pt>
                <c:pt idx="36">
                  <c:v>72691.982887299702</c:v>
                </c:pt>
                <c:pt idx="37">
                  <c:v>69511.344231837516</c:v>
                </c:pt>
                <c:pt idx="38">
                  <c:v>65984.201374694661</c:v>
                </c:pt>
                <c:pt idx="39">
                  <c:v>62644.201374694661</c:v>
                </c:pt>
                <c:pt idx="40">
                  <c:v>45263.613445378149</c:v>
                </c:pt>
                <c:pt idx="41">
                  <c:v>42211.26050420168</c:v>
                </c:pt>
                <c:pt idx="42">
                  <c:v>38870.672268907561</c:v>
                </c:pt>
                <c:pt idx="43">
                  <c:v>34582.89075630252</c:v>
                </c:pt>
                <c:pt idx="44">
                  <c:v>32667.462184873952</c:v>
                </c:pt>
                <c:pt idx="45">
                  <c:v>31550.89075630252</c:v>
                </c:pt>
                <c:pt idx="46">
                  <c:v>30066.252100840338</c:v>
                </c:pt>
                <c:pt idx="47">
                  <c:v>24295.89915966387</c:v>
                </c:pt>
                <c:pt idx="48">
                  <c:v>24295.89915966387</c:v>
                </c:pt>
                <c:pt idx="49">
                  <c:v>18275.731092436974</c:v>
                </c:pt>
                <c:pt idx="50">
                  <c:v>17936.235294117647</c:v>
                </c:pt>
                <c:pt idx="51">
                  <c:v>17936.235294117647</c:v>
                </c:pt>
              </c:numCache>
            </c:numRef>
          </c:yVal>
          <c:smooth val="1"/>
          <c:extLst>
            <c:ext xmlns:c16="http://schemas.microsoft.com/office/drawing/2014/chart" uri="{C3380CC4-5D6E-409C-BE32-E72D297353CC}">
              <c16:uniqueId val="{00000009-E535-407A-97FA-14D0927AAC58}"/>
            </c:ext>
          </c:extLst>
        </c:ser>
        <c:ser>
          <c:idx val="10"/>
          <c:order val="10"/>
          <c:tx>
            <c:strRef>
              <c:f>Disability!$T$5</c:f>
              <c:strCache>
                <c:ptCount val="1"/>
                <c:pt idx="0">
                  <c:v>Poverty Line Design</c:v>
                </c:pt>
              </c:strCache>
            </c:strRef>
          </c:tx>
          <c:spPr>
            <a:ln w="38100" cap="rnd">
              <a:solidFill>
                <a:schemeClr val="accent5">
                  <a:lumMod val="60000"/>
                </a:schemeClr>
              </a:solidFill>
              <a:round/>
            </a:ln>
            <a:effectLst>
              <a:outerShdw blurRad="50800" dist="38100" dir="2700000" algn="tl" rotWithShape="0">
                <a:prstClr val="black">
                  <a:alpha val="40000"/>
                </a:prstClr>
              </a:outerShdw>
            </a:effectLst>
          </c:spPr>
          <c:marker>
            <c:symbol val="none"/>
          </c:marker>
          <c:xVal>
            <c:numRef>
              <c:f>Disability!$B$6:$B$57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Disability!$T$6:$T$57</c:f>
              <c:numCache>
                <c:formatCode>#,##0</c:formatCode>
                <c:ptCount val="52"/>
                <c:pt idx="0">
                  <c:v>0</c:v>
                </c:pt>
                <c:pt idx="1">
                  <c:v>157109.1961143532</c:v>
                </c:pt>
                <c:pt idx="2">
                  <c:v>314218.39222870639</c:v>
                </c:pt>
                <c:pt idx="3">
                  <c:v>471327.58834305959</c:v>
                </c:pt>
                <c:pt idx="4">
                  <c:v>628436.78445741278</c:v>
                </c:pt>
                <c:pt idx="5">
                  <c:v>785545.98057176592</c:v>
                </c:pt>
                <c:pt idx="6">
                  <c:v>942655.17668611917</c:v>
                </c:pt>
                <c:pt idx="7">
                  <c:v>1099764.3728004724</c:v>
                </c:pt>
                <c:pt idx="8">
                  <c:v>1084890.3163204817</c:v>
                </c:pt>
                <c:pt idx="9">
                  <c:v>1069718.7787108915</c:v>
                </c:pt>
                <c:pt idx="10">
                  <c:v>1054243.8103491091</c:v>
                </c:pt>
                <c:pt idx="11">
                  <c:v>1038459.3426200914</c:v>
                </c:pt>
                <c:pt idx="12">
                  <c:v>1022359.1855364932</c:v>
                </c:pt>
                <c:pt idx="13">
                  <c:v>1005937.0253112231</c:v>
                </c:pt>
                <c:pt idx="14">
                  <c:v>989186.42188144755</c:v>
                </c:pt>
                <c:pt idx="15">
                  <c:v>972100.80638307647</c:v>
                </c:pt>
                <c:pt idx="16">
                  <c:v>954673.47857473791</c:v>
                </c:pt>
                <c:pt idx="17">
                  <c:v>936897.60421023273</c:v>
                </c:pt>
                <c:pt idx="18">
                  <c:v>918766.21235843725</c:v>
                </c:pt>
                <c:pt idx="19">
                  <c:v>900272.19266960595</c:v>
                </c:pt>
                <c:pt idx="20">
                  <c:v>881408.29258699808</c:v>
                </c:pt>
                <c:pt idx="21">
                  <c:v>862167.114502738</c:v>
                </c:pt>
                <c:pt idx="22">
                  <c:v>842541.11285679275</c:v>
                </c:pt>
                <c:pt idx="23">
                  <c:v>822522.59117792861</c:v>
                </c:pt>
                <c:pt idx="24">
                  <c:v>802103.69906548713</c:v>
                </c:pt>
                <c:pt idx="25">
                  <c:v>781276.42911079689</c:v>
                </c:pt>
                <c:pt idx="26">
                  <c:v>760032.61375701288</c:v>
                </c:pt>
                <c:pt idx="27">
                  <c:v>738363.92209615302</c:v>
                </c:pt>
                <c:pt idx="28">
                  <c:v>716261.85660207609</c:v>
                </c:pt>
                <c:pt idx="29">
                  <c:v>693717.74979811767</c:v>
                </c:pt>
                <c:pt idx="30">
                  <c:v>670722.76085808</c:v>
                </c:pt>
                <c:pt idx="31">
                  <c:v>647267.87213924166</c:v>
                </c:pt>
                <c:pt idx="32">
                  <c:v>623343.88564602658</c:v>
                </c:pt>
                <c:pt idx="33">
                  <c:v>598941.4194229471</c:v>
                </c:pt>
                <c:pt idx="34">
                  <c:v>574050.90387540602</c:v>
                </c:pt>
                <c:pt idx="35">
                  <c:v>548662.57801691419</c:v>
                </c:pt>
                <c:pt idx="36">
                  <c:v>522766.48564125242</c:v>
                </c:pt>
                <c:pt idx="37">
                  <c:v>496352.47141807748</c:v>
                </c:pt>
                <c:pt idx="38">
                  <c:v>442410.17691043904</c:v>
                </c:pt>
                <c:pt idx="39">
                  <c:v>387929.03651264776</c:v>
                </c:pt>
                <c:pt idx="40">
                  <c:v>332898.27330690075</c:v>
                </c:pt>
                <c:pt idx="41">
                  <c:v>277306.89483703871</c:v>
                </c:pt>
                <c:pt idx="42">
                  <c:v>221143.68879777947</c:v>
                </c:pt>
                <c:pt idx="43">
                  <c:v>191397.21863773506</c:v>
                </c:pt>
                <c:pt idx="44">
                  <c:v>161055.81907448976</c:v>
                </c:pt>
                <c:pt idx="45">
                  <c:v>130107.59151997954</c:v>
                </c:pt>
                <c:pt idx="46">
                  <c:v>98540.399414379121</c:v>
                </c:pt>
                <c:pt idx="47">
                  <c:v>66341.863466666677</c:v>
                </c:pt>
                <c:pt idx="48">
                  <c:v>33499.356800000009</c:v>
                </c:pt>
                <c:pt idx="49">
                  <c:v>0</c:v>
                </c:pt>
              </c:numCache>
            </c:numRef>
          </c:yVal>
          <c:smooth val="1"/>
          <c:extLst>
            <c:ext xmlns:c16="http://schemas.microsoft.com/office/drawing/2014/chart" uri="{C3380CC4-5D6E-409C-BE32-E72D297353CC}">
              <c16:uniqueId val="{00000000-F4A1-42F0-A920-A43CC50AFBB1}"/>
            </c:ext>
          </c:extLst>
        </c:ser>
        <c:dLbls>
          <c:showLegendKey val="0"/>
          <c:showVal val="0"/>
          <c:showCatName val="0"/>
          <c:showSerName val="0"/>
          <c:showPercent val="0"/>
          <c:showBubbleSize val="0"/>
        </c:dLbls>
        <c:axId val="1412316168"/>
        <c:axId val="763233287"/>
      </c:scatterChart>
      <c:valAx>
        <c:axId val="1412316168"/>
        <c:scaling>
          <c:orientation val="minMax"/>
          <c:max val="69"/>
          <c:min val="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Age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3233287"/>
        <c:crosses val="autoZero"/>
        <c:crossBetween val="midCat"/>
        <c:majorUnit val="2"/>
        <c:minorUnit val="1"/>
      </c:valAx>
      <c:valAx>
        <c:axId val="763233287"/>
        <c:scaling>
          <c:orientation val="minMax"/>
          <c:max val="18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$000</a:t>
                </a:r>
              </a:p>
            </c:rich>
          </c:tx>
          <c:layout>
            <c:manualLayout>
              <c:xMode val="edge"/>
              <c:yMode val="edge"/>
              <c:x val="1.4931876138433515E-2"/>
              <c:y val="0.4124112558542175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12316168"/>
        <c:crosses val="autoZero"/>
        <c:crossBetween val="midCat"/>
        <c:majorUnit val="200000"/>
      </c:val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ayout>
        <c:manualLayout>
          <c:xMode val="edge"/>
          <c:yMode val="edge"/>
          <c:x val="0.13062880929877421"/>
          <c:y val="0.79664126109709577"/>
          <c:w val="0.7423217165377658"/>
          <c:h val="0.1974156419504027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a:scene3d>
      <a:camera prst="orthographicFront"/>
      <a:lightRig rig="threePt" dir="t"/>
    </a:scene3d>
    <a:sp3d>
      <a:bevelT/>
    </a:sp3d>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baseline="0" dirty="0"/>
              <a:t>Indemnity-Based Cover Needs</a:t>
            </a:r>
          </a:p>
          <a:p>
            <a:pPr>
              <a:defRPr sz="1600" b="1"/>
            </a:pPr>
            <a:r>
              <a:rPr lang="en-US" sz="1600" b="1" dirty="0"/>
              <a:t>vs Avg</a:t>
            </a:r>
            <a:r>
              <a:rPr lang="en-US" sz="1600" b="1" baseline="0" dirty="0"/>
              <a:t> </a:t>
            </a:r>
            <a:r>
              <a:rPr lang="en-US" sz="1600" b="1" dirty="0"/>
              <a:t>Default Cover vs Voluntary Applications</a:t>
            </a:r>
          </a:p>
        </c:rich>
      </c:tx>
      <c:layout>
        <c:manualLayout>
          <c:xMode val="edge"/>
          <c:yMode val="edge"/>
          <c:x val="0.18520099683839114"/>
          <c:y val="1.873931888891271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5121746255709"/>
          <c:y val="0.15453290161270486"/>
          <c:w val="0.83511351030013514"/>
          <c:h val="0.53208240235415183"/>
        </c:manualLayout>
      </c:layout>
      <c:scatterChart>
        <c:scatterStyle val="smoothMarker"/>
        <c:varyColors val="0"/>
        <c:ser>
          <c:idx val="1"/>
          <c:order val="0"/>
          <c:tx>
            <c:strRef>
              <c:f>Death!$O$5</c:f>
              <c:strCache>
                <c:ptCount val="1"/>
                <c:pt idx="0">
                  <c:v>Four Large Industry Funds</c:v>
                </c:pt>
              </c:strCache>
            </c:strRef>
          </c:tx>
          <c:spPr>
            <a:ln w="19050" cap="rnd">
              <a:solidFill>
                <a:srgbClr val="ADDB7B"/>
              </a:solidFill>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Death!$O$6:$O$57</c:f>
              <c:numCache>
                <c:formatCode>General</c:formatCode>
                <c:ptCount val="52"/>
                <c:pt idx="4">
                  <c:v>528305.04305043048</c:v>
                </c:pt>
                <c:pt idx="5">
                  <c:v>527405.90158576635</c:v>
                </c:pt>
                <c:pt idx="6">
                  <c:v>526506.7601211021</c:v>
                </c:pt>
                <c:pt idx="7">
                  <c:v>525607.61865643784</c:v>
                </c:pt>
                <c:pt idx="8">
                  <c:v>524708.47719177371</c:v>
                </c:pt>
                <c:pt idx="9">
                  <c:v>523809.33572710952</c:v>
                </c:pt>
                <c:pt idx="10">
                  <c:v>570877.1802218993</c:v>
                </c:pt>
                <c:pt idx="11">
                  <c:v>617945.02471668902</c:v>
                </c:pt>
                <c:pt idx="12">
                  <c:v>665012.86921147874</c:v>
                </c:pt>
                <c:pt idx="13">
                  <c:v>712080.71370626846</c:v>
                </c:pt>
                <c:pt idx="14">
                  <c:v>759148.55820105819</c:v>
                </c:pt>
                <c:pt idx="15">
                  <c:v>766411.0274390186</c:v>
                </c:pt>
                <c:pt idx="16">
                  <c:v>773673.496676979</c:v>
                </c:pt>
                <c:pt idx="17">
                  <c:v>780935.96591493941</c:v>
                </c:pt>
                <c:pt idx="18">
                  <c:v>788198.43515289982</c:v>
                </c:pt>
                <c:pt idx="19">
                  <c:v>795460.90439086023</c:v>
                </c:pt>
                <c:pt idx="20">
                  <c:v>793160.71476526989</c:v>
                </c:pt>
                <c:pt idx="21">
                  <c:v>790860.52513967955</c:v>
                </c:pt>
                <c:pt idx="22">
                  <c:v>788560.33551408921</c:v>
                </c:pt>
                <c:pt idx="23">
                  <c:v>786260.14588849887</c:v>
                </c:pt>
                <c:pt idx="24">
                  <c:v>783959.95626290853</c:v>
                </c:pt>
                <c:pt idx="25">
                  <c:v>757622.71547243407</c:v>
                </c:pt>
                <c:pt idx="26">
                  <c:v>731285.47468195949</c:v>
                </c:pt>
                <c:pt idx="27">
                  <c:v>704948.23389148503</c:v>
                </c:pt>
                <c:pt idx="28">
                  <c:v>678610.99310101045</c:v>
                </c:pt>
                <c:pt idx="29">
                  <c:v>652273.75231053599</c:v>
                </c:pt>
                <c:pt idx="30">
                  <c:v>621831.64397703193</c:v>
                </c:pt>
                <c:pt idx="31">
                  <c:v>591389.53564352775</c:v>
                </c:pt>
                <c:pt idx="32">
                  <c:v>560947.42731002369</c:v>
                </c:pt>
                <c:pt idx="33">
                  <c:v>530505.31897651963</c:v>
                </c:pt>
                <c:pt idx="34">
                  <c:v>500063.21064301551</c:v>
                </c:pt>
                <c:pt idx="35">
                  <c:v>473713.26449118555</c:v>
                </c:pt>
                <c:pt idx="36">
                  <c:v>447363.31833935558</c:v>
                </c:pt>
                <c:pt idx="37">
                  <c:v>421013.37218752562</c:v>
                </c:pt>
                <c:pt idx="38">
                  <c:v>394663.42603569559</c:v>
                </c:pt>
                <c:pt idx="39">
                  <c:v>368313.47988386563</c:v>
                </c:pt>
                <c:pt idx="40">
                  <c:v>345933.77241283964</c:v>
                </c:pt>
                <c:pt idx="41">
                  <c:v>323554.06494181365</c:v>
                </c:pt>
                <c:pt idx="42">
                  <c:v>301174.3574707876</c:v>
                </c:pt>
                <c:pt idx="43">
                  <c:v>278794.6499997616</c:v>
                </c:pt>
                <c:pt idx="44">
                  <c:v>256414.94252873564</c:v>
                </c:pt>
                <c:pt idx="45">
                  <c:v>253428.64967516242</c:v>
                </c:pt>
                <c:pt idx="46">
                  <c:v>250442.3568215892</c:v>
                </c:pt>
                <c:pt idx="47">
                  <c:v>247456.06396801601</c:v>
                </c:pt>
                <c:pt idx="48">
                  <c:v>244469.77111444279</c:v>
                </c:pt>
                <c:pt idx="49">
                  <c:v>241483.47826086957</c:v>
                </c:pt>
              </c:numCache>
            </c:numRef>
          </c:yVal>
          <c:smooth val="1"/>
          <c:extLst>
            <c:ext xmlns:c16="http://schemas.microsoft.com/office/drawing/2014/chart" uri="{C3380CC4-5D6E-409C-BE32-E72D297353CC}">
              <c16:uniqueId val="{00000000-C2A4-4EA8-90CE-681E8C868B55}"/>
            </c:ext>
          </c:extLst>
        </c:ser>
        <c:ser>
          <c:idx val="2"/>
          <c:order val="1"/>
          <c:tx>
            <c:strRef>
              <c:f>Death!$P$5</c:f>
              <c:strCache>
                <c:ptCount val="1"/>
                <c:pt idx="0">
                  <c:v>Fund B</c:v>
                </c:pt>
              </c:strCache>
            </c:strRef>
          </c:tx>
          <c:spPr>
            <a:ln w="19050" cap="rnd">
              <a:solidFill>
                <a:srgbClr val="ADDB7B"/>
              </a:solidFill>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Death!$P$6:$P$57</c:f>
              <c:numCache>
                <c:formatCode>General</c:formatCode>
                <c:ptCount val="52"/>
                <c:pt idx="4">
                  <c:v>457764.14751798561</c:v>
                </c:pt>
                <c:pt idx="5">
                  <c:v>504382.05208032252</c:v>
                </c:pt>
                <c:pt idx="6">
                  <c:v>550999.9566426595</c:v>
                </c:pt>
                <c:pt idx="7">
                  <c:v>597617.86120499647</c:v>
                </c:pt>
                <c:pt idx="8">
                  <c:v>644235.76576733333</c:v>
                </c:pt>
                <c:pt idx="9">
                  <c:v>690853.67032967031</c:v>
                </c:pt>
                <c:pt idx="10">
                  <c:v>730038.80556829262</c:v>
                </c:pt>
                <c:pt idx="11">
                  <c:v>769223.94080691494</c:v>
                </c:pt>
                <c:pt idx="12">
                  <c:v>808409.07604553713</c:v>
                </c:pt>
                <c:pt idx="13">
                  <c:v>847594.21128415945</c:v>
                </c:pt>
                <c:pt idx="14">
                  <c:v>886779.34652278177</c:v>
                </c:pt>
                <c:pt idx="15">
                  <c:v>899032.57697864703</c:v>
                </c:pt>
                <c:pt idx="16">
                  <c:v>911285.80743451242</c:v>
                </c:pt>
                <c:pt idx="17">
                  <c:v>923539.03789037769</c:v>
                </c:pt>
                <c:pt idx="18">
                  <c:v>935792.26834624307</c:v>
                </c:pt>
                <c:pt idx="19">
                  <c:v>948045.49880210834</c:v>
                </c:pt>
                <c:pt idx="20">
                  <c:v>944511.13184350205</c:v>
                </c:pt>
                <c:pt idx="21">
                  <c:v>940976.76488489588</c:v>
                </c:pt>
                <c:pt idx="22">
                  <c:v>937442.39792628959</c:v>
                </c:pt>
                <c:pt idx="23">
                  <c:v>933908.03096768341</c:v>
                </c:pt>
                <c:pt idx="24">
                  <c:v>930373.66400907713</c:v>
                </c:pt>
                <c:pt idx="25">
                  <c:v>892890.19755053741</c:v>
                </c:pt>
                <c:pt idx="26">
                  <c:v>855406.73109199782</c:v>
                </c:pt>
                <c:pt idx="27">
                  <c:v>817923.26463345811</c:v>
                </c:pt>
                <c:pt idx="28">
                  <c:v>780439.7981749184</c:v>
                </c:pt>
                <c:pt idx="29">
                  <c:v>742956.3317163788</c:v>
                </c:pt>
                <c:pt idx="30">
                  <c:v>705111.26819568372</c:v>
                </c:pt>
                <c:pt idx="31">
                  <c:v>667266.20467498864</c:v>
                </c:pt>
                <c:pt idx="32">
                  <c:v>629421.14115429344</c:v>
                </c:pt>
                <c:pt idx="33">
                  <c:v>591576.07763359835</c:v>
                </c:pt>
                <c:pt idx="34">
                  <c:v>553731.01411290327</c:v>
                </c:pt>
                <c:pt idx="35">
                  <c:v>523351.52570918528</c:v>
                </c:pt>
                <c:pt idx="36">
                  <c:v>492972.03730546735</c:v>
                </c:pt>
                <c:pt idx="37">
                  <c:v>462592.54890174937</c:v>
                </c:pt>
                <c:pt idx="38">
                  <c:v>432213.06049803144</c:v>
                </c:pt>
                <c:pt idx="39">
                  <c:v>401833.57209431345</c:v>
                </c:pt>
                <c:pt idx="40">
                  <c:v>369543.30767545075</c:v>
                </c:pt>
                <c:pt idx="41">
                  <c:v>337253.04325658805</c:v>
                </c:pt>
                <c:pt idx="42">
                  <c:v>304962.7788377254</c:v>
                </c:pt>
                <c:pt idx="43">
                  <c:v>272672.5144188627</c:v>
                </c:pt>
                <c:pt idx="44">
                  <c:v>240382.25</c:v>
                </c:pt>
                <c:pt idx="45">
                  <c:v>247412.91206896552</c:v>
                </c:pt>
                <c:pt idx="46">
                  <c:v>254443.57413793105</c:v>
                </c:pt>
                <c:pt idx="47">
                  <c:v>261474.23620689654</c:v>
                </c:pt>
                <c:pt idx="48">
                  <c:v>268504.8982758621</c:v>
                </c:pt>
                <c:pt idx="49">
                  <c:v>275535.56034482759</c:v>
                </c:pt>
              </c:numCache>
            </c:numRef>
          </c:yVal>
          <c:smooth val="1"/>
          <c:extLst>
            <c:ext xmlns:c16="http://schemas.microsoft.com/office/drawing/2014/chart" uri="{C3380CC4-5D6E-409C-BE32-E72D297353CC}">
              <c16:uniqueId val="{00000001-C2A4-4EA8-90CE-681E8C868B55}"/>
            </c:ext>
          </c:extLst>
        </c:ser>
        <c:ser>
          <c:idx val="3"/>
          <c:order val="2"/>
          <c:tx>
            <c:strRef>
              <c:f>Death!$Q$5</c:f>
              <c:strCache>
                <c:ptCount val="1"/>
                <c:pt idx="0">
                  <c:v>Fund C</c:v>
                </c:pt>
              </c:strCache>
            </c:strRef>
          </c:tx>
          <c:spPr>
            <a:ln w="19050" cap="rnd">
              <a:solidFill>
                <a:srgbClr val="ADDB7B"/>
              </a:solidFill>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Death!$Q$6:$Q$57</c:f>
              <c:numCache>
                <c:formatCode>General</c:formatCode>
                <c:ptCount val="52"/>
                <c:pt idx="4">
                  <c:v>780066.34615384613</c:v>
                </c:pt>
                <c:pt idx="5">
                  <c:v>800101.5444925708</c:v>
                </c:pt>
                <c:pt idx="6">
                  <c:v>820136.74283129559</c:v>
                </c:pt>
                <c:pt idx="7">
                  <c:v>840171.94117002026</c:v>
                </c:pt>
                <c:pt idx="8">
                  <c:v>860207.13950874505</c:v>
                </c:pt>
                <c:pt idx="9">
                  <c:v>880242.33784746972</c:v>
                </c:pt>
                <c:pt idx="10">
                  <c:v>888063.38756580697</c:v>
                </c:pt>
                <c:pt idx="11">
                  <c:v>895884.43728414422</c:v>
                </c:pt>
                <c:pt idx="12">
                  <c:v>903705.48700248136</c:v>
                </c:pt>
                <c:pt idx="13">
                  <c:v>911526.53672081861</c:v>
                </c:pt>
                <c:pt idx="14">
                  <c:v>919347.58643915586</c:v>
                </c:pt>
                <c:pt idx="15">
                  <c:v>916901.93637509446</c:v>
                </c:pt>
                <c:pt idx="16">
                  <c:v>914456.28631103295</c:v>
                </c:pt>
                <c:pt idx="17">
                  <c:v>912010.63624697155</c:v>
                </c:pt>
                <c:pt idx="18">
                  <c:v>909564.98618291004</c:v>
                </c:pt>
                <c:pt idx="19">
                  <c:v>907119.33611884865</c:v>
                </c:pt>
                <c:pt idx="20">
                  <c:v>900152.3510016019</c:v>
                </c:pt>
                <c:pt idx="21">
                  <c:v>893185.36588435527</c:v>
                </c:pt>
                <c:pt idx="22">
                  <c:v>886218.38076710852</c:v>
                </c:pt>
                <c:pt idx="23">
                  <c:v>879251.39564986189</c:v>
                </c:pt>
                <c:pt idx="24">
                  <c:v>872284.41053261515</c:v>
                </c:pt>
                <c:pt idx="25">
                  <c:v>856755.86905656499</c:v>
                </c:pt>
                <c:pt idx="26">
                  <c:v>841227.32758051483</c:v>
                </c:pt>
                <c:pt idx="27">
                  <c:v>825698.78610446455</c:v>
                </c:pt>
                <c:pt idx="28">
                  <c:v>810170.2446284144</c:v>
                </c:pt>
                <c:pt idx="29">
                  <c:v>794641.70315236424</c:v>
                </c:pt>
                <c:pt idx="30">
                  <c:v>773376.082020181</c:v>
                </c:pt>
                <c:pt idx="31">
                  <c:v>752110.46088799776</c:v>
                </c:pt>
                <c:pt idx="32">
                  <c:v>730844.83975581464</c:v>
                </c:pt>
                <c:pt idx="33">
                  <c:v>709579.2186236314</c:v>
                </c:pt>
                <c:pt idx="34">
                  <c:v>688313.59749144816</c:v>
                </c:pt>
                <c:pt idx="35">
                  <c:v>657529.9829314301</c:v>
                </c:pt>
                <c:pt idx="36">
                  <c:v>626746.36837141204</c:v>
                </c:pt>
                <c:pt idx="37">
                  <c:v>595962.7538113941</c:v>
                </c:pt>
                <c:pt idx="38">
                  <c:v>565179.13925137604</c:v>
                </c:pt>
                <c:pt idx="39">
                  <c:v>534395.52469135798</c:v>
                </c:pt>
                <c:pt idx="40">
                  <c:v>516520.49382716045</c:v>
                </c:pt>
                <c:pt idx="41">
                  <c:v>498645.46296296292</c:v>
                </c:pt>
                <c:pt idx="42">
                  <c:v>480770.43209876539</c:v>
                </c:pt>
                <c:pt idx="43">
                  <c:v>462895.40123456792</c:v>
                </c:pt>
                <c:pt idx="44">
                  <c:v>445020.37037037039</c:v>
                </c:pt>
                <c:pt idx="45">
                  <c:v>429637.35185185185</c:v>
                </c:pt>
                <c:pt idx="46">
                  <c:v>414254.33333333331</c:v>
                </c:pt>
                <c:pt idx="47">
                  <c:v>398871.31481481483</c:v>
                </c:pt>
                <c:pt idx="48">
                  <c:v>383488.29629629629</c:v>
                </c:pt>
                <c:pt idx="49">
                  <c:v>368105.27777777775</c:v>
                </c:pt>
              </c:numCache>
            </c:numRef>
          </c:yVal>
          <c:smooth val="1"/>
          <c:extLst>
            <c:ext xmlns:c16="http://schemas.microsoft.com/office/drawing/2014/chart" uri="{C3380CC4-5D6E-409C-BE32-E72D297353CC}">
              <c16:uniqueId val="{00000002-C2A4-4EA8-90CE-681E8C868B55}"/>
            </c:ext>
          </c:extLst>
        </c:ser>
        <c:ser>
          <c:idx val="4"/>
          <c:order val="3"/>
          <c:tx>
            <c:strRef>
              <c:f>Death!$R$5</c:f>
              <c:strCache>
                <c:ptCount val="1"/>
                <c:pt idx="0">
                  <c:v>Fund D</c:v>
                </c:pt>
              </c:strCache>
            </c:strRef>
          </c:tx>
          <c:spPr>
            <a:ln w="19050" cap="rnd">
              <a:solidFill>
                <a:srgbClr val="ADDB7B"/>
              </a:solidFill>
              <a:round/>
            </a:ln>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Death!$R$6:$R$57</c:f>
              <c:numCache>
                <c:formatCode>General</c:formatCode>
                <c:ptCount val="52"/>
                <c:pt idx="4">
                  <c:v>628226.3359683794</c:v>
                </c:pt>
                <c:pt idx="5">
                  <c:v>649786.15543020319</c:v>
                </c:pt>
                <c:pt idx="6">
                  <c:v>671345.97489202709</c:v>
                </c:pt>
                <c:pt idx="7">
                  <c:v>692905.79435385088</c:v>
                </c:pt>
                <c:pt idx="8">
                  <c:v>714465.61381567479</c:v>
                </c:pt>
                <c:pt idx="9">
                  <c:v>736025.43327749858</c:v>
                </c:pt>
                <c:pt idx="10">
                  <c:v>762225.53309198865</c:v>
                </c:pt>
                <c:pt idx="11">
                  <c:v>788425.63290647883</c:v>
                </c:pt>
                <c:pt idx="12">
                  <c:v>814625.7327209689</c:v>
                </c:pt>
                <c:pt idx="13">
                  <c:v>840825.83253545908</c:v>
                </c:pt>
                <c:pt idx="14">
                  <c:v>867025.93234994914</c:v>
                </c:pt>
                <c:pt idx="15">
                  <c:v>877037.46621674683</c:v>
                </c:pt>
                <c:pt idx="16">
                  <c:v>887049.00008354464</c:v>
                </c:pt>
                <c:pt idx="17">
                  <c:v>897060.53395034233</c:v>
                </c:pt>
                <c:pt idx="18">
                  <c:v>907072.06781714014</c:v>
                </c:pt>
                <c:pt idx="19">
                  <c:v>917083.60168393783</c:v>
                </c:pt>
                <c:pt idx="20">
                  <c:v>920707.42863686988</c:v>
                </c:pt>
                <c:pt idx="21">
                  <c:v>924331.25558980193</c:v>
                </c:pt>
                <c:pt idx="22">
                  <c:v>927955.08254273399</c:v>
                </c:pt>
                <c:pt idx="23">
                  <c:v>931578.90949566604</c:v>
                </c:pt>
                <c:pt idx="24">
                  <c:v>935202.73644859809</c:v>
                </c:pt>
                <c:pt idx="25">
                  <c:v>896191.7229824079</c:v>
                </c:pt>
                <c:pt idx="26">
                  <c:v>857180.7095162177</c:v>
                </c:pt>
                <c:pt idx="27">
                  <c:v>818169.6960500275</c:v>
                </c:pt>
                <c:pt idx="28">
                  <c:v>779158.6825838373</c:v>
                </c:pt>
                <c:pt idx="29">
                  <c:v>740147.66911764711</c:v>
                </c:pt>
                <c:pt idx="30">
                  <c:v>714516.76837396563</c:v>
                </c:pt>
                <c:pt idx="31">
                  <c:v>688885.86763028405</c:v>
                </c:pt>
                <c:pt idx="32">
                  <c:v>663254.96688660257</c:v>
                </c:pt>
                <c:pt idx="33">
                  <c:v>637624.06614292099</c:v>
                </c:pt>
                <c:pt idx="34">
                  <c:v>611993.16539923951</c:v>
                </c:pt>
                <c:pt idx="35">
                  <c:v>567558.65273282828</c:v>
                </c:pt>
                <c:pt idx="36">
                  <c:v>523124.14006641711</c:v>
                </c:pt>
                <c:pt idx="37">
                  <c:v>478689.62740000588</c:v>
                </c:pt>
                <c:pt idx="38">
                  <c:v>434255.1147335947</c:v>
                </c:pt>
                <c:pt idx="39">
                  <c:v>389820.60206718347</c:v>
                </c:pt>
                <c:pt idx="40">
                  <c:v>361141.16327368445</c:v>
                </c:pt>
                <c:pt idx="41">
                  <c:v>332461.72448018548</c:v>
                </c:pt>
                <c:pt idx="42">
                  <c:v>303782.28568668646</c:v>
                </c:pt>
                <c:pt idx="43">
                  <c:v>275102.8468931875</c:v>
                </c:pt>
                <c:pt idx="44">
                  <c:v>246423.40809968847</c:v>
                </c:pt>
                <c:pt idx="45">
                  <c:v>238726.67168523022</c:v>
                </c:pt>
                <c:pt idx="46">
                  <c:v>231029.935270772</c:v>
                </c:pt>
                <c:pt idx="47">
                  <c:v>223333.19885631374</c:v>
                </c:pt>
                <c:pt idx="48">
                  <c:v>215636.46244185552</c:v>
                </c:pt>
                <c:pt idx="49">
                  <c:v>207939.72602739726</c:v>
                </c:pt>
              </c:numCache>
            </c:numRef>
          </c:yVal>
          <c:smooth val="1"/>
          <c:extLst>
            <c:ext xmlns:c16="http://schemas.microsoft.com/office/drawing/2014/chart" uri="{C3380CC4-5D6E-409C-BE32-E72D297353CC}">
              <c16:uniqueId val="{00000003-C2A4-4EA8-90CE-681E8C868B55}"/>
            </c:ext>
          </c:extLst>
        </c:ser>
        <c:ser>
          <c:idx val="8"/>
          <c:order val="4"/>
          <c:tx>
            <c:strRef>
              <c:f>Death!$K$3</c:f>
              <c:strCache>
                <c:ptCount val="1"/>
                <c:pt idx="0">
                  <c:v>Average Default by Seven Large Industry Funds</c:v>
                </c:pt>
              </c:strCache>
            </c:strRef>
          </c:tx>
          <c:spPr>
            <a:ln w="34925" cap="rnd">
              <a:solidFill>
                <a:srgbClr val="2F61FF"/>
              </a:solidFill>
              <a:round/>
            </a:ln>
            <a:effectLst>
              <a:outerShdw blurRad="50800" dist="38100" dir="2700000" algn="tl" rotWithShape="0">
                <a:prstClr val="black">
                  <a:alpha val="40000"/>
                </a:prstClr>
              </a:outerShdw>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Death!$K$6:$K$57</c:f>
              <c:numCache>
                <c:formatCode>_-* #,##0_-;\-* #,##0_-;_-* "-"??_-;_-@_-</c:formatCode>
                <c:ptCount val="52"/>
                <c:pt idx="0">
                  <c:v>47996.142857142855</c:v>
                </c:pt>
                <c:pt idx="1">
                  <c:v>50081.857142857145</c:v>
                </c:pt>
                <c:pt idx="2">
                  <c:v>59792.285714285717</c:v>
                </c:pt>
                <c:pt idx="3">
                  <c:v>84592.28571428571</c:v>
                </c:pt>
                <c:pt idx="4">
                  <c:v>102735.14285714286</c:v>
                </c:pt>
                <c:pt idx="5">
                  <c:v>105349.42857142857</c:v>
                </c:pt>
                <c:pt idx="6">
                  <c:v>108163.71428571429</c:v>
                </c:pt>
                <c:pt idx="7">
                  <c:v>129478</c:v>
                </c:pt>
                <c:pt idx="8">
                  <c:v>151098.85714285713</c:v>
                </c:pt>
                <c:pt idx="9">
                  <c:v>157013.14285714287</c:v>
                </c:pt>
                <c:pt idx="10">
                  <c:v>161498.85714285713</c:v>
                </c:pt>
                <c:pt idx="11">
                  <c:v>166027.42857142858</c:v>
                </c:pt>
                <c:pt idx="12">
                  <c:v>196527.42857142858</c:v>
                </c:pt>
                <c:pt idx="13">
                  <c:v>203523.57142857142</c:v>
                </c:pt>
                <c:pt idx="14">
                  <c:v>205909.28571428571</c:v>
                </c:pt>
                <c:pt idx="15">
                  <c:v>208152.14285714287</c:v>
                </c:pt>
                <c:pt idx="16">
                  <c:v>209523.57142857142</c:v>
                </c:pt>
                <c:pt idx="17">
                  <c:v>227137.85714285713</c:v>
                </c:pt>
                <c:pt idx="18">
                  <c:v>229748.28571428571</c:v>
                </c:pt>
                <c:pt idx="19">
                  <c:v>228638.57142857142</c:v>
                </c:pt>
                <c:pt idx="20">
                  <c:v>227495.71428571429</c:v>
                </c:pt>
                <c:pt idx="21">
                  <c:v>226012.28571428571</c:v>
                </c:pt>
                <c:pt idx="22">
                  <c:v>222228.85714285713</c:v>
                </c:pt>
                <c:pt idx="23">
                  <c:v>211615.71428571429</c:v>
                </c:pt>
                <c:pt idx="24">
                  <c:v>202235</c:v>
                </c:pt>
                <c:pt idx="25">
                  <c:v>193027.14285714287</c:v>
                </c:pt>
                <c:pt idx="26">
                  <c:v>183481.42857142858</c:v>
                </c:pt>
                <c:pt idx="27">
                  <c:v>175854</c:v>
                </c:pt>
                <c:pt idx="28">
                  <c:v>166155.14285714287</c:v>
                </c:pt>
                <c:pt idx="29">
                  <c:v>156940.85714285713</c:v>
                </c:pt>
                <c:pt idx="30">
                  <c:v>149582.71428571429</c:v>
                </c:pt>
                <c:pt idx="31">
                  <c:v>142023.85714285713</c:v>
                </c:pt>
                <c:pt idx="32">
                  <c:v>130807.42857142857</c:v>
                </c:pt>
                <c:pt idx="33">
                  <c:v>120844.57142857143</c:v>
                </c:pt>
                <c:pt idx="34">
                  <c:v>111213.14285714286</c:v>
                </c:pt>
                <c:pt idx="35">
                  <c:v>100954.28571428571</c:v>
                </c:pt>
                <c:pt idx="36">
                  <c:v>90406.857142857145</c:v>
                </c:pt>
                <c:pt idx="37">
                  <c:v>79822.857142857145</c:v>
                </c:pt>
                <c:pt idx="38">
                  <c:v>71595.71428571429</c:v>
                </c:pt>
                <c:pt idx="39">
                  <c:v>63498.571428571428</c:v>
                </c:pt>
                <c:pt idx="40">
                  <c:v>53830</c:v>
                </c:pt>
                <c:pt idx="41">
                  <c:v>44045.714285714283</c:v>
                </c:pt>
                <c:pt idx="42">
                  <c:v>38990</c:v>
                </c:pt>
                <c:pt idx="43">
                  <c:v>32356</c:v>
                </c:pt>
                <c:pt idx="44">
                  <c:v>28969.142857142859</c:v>
                </c:pt>
                <c:pt idx="45">
                  <c:v>28038.285714285714</c:v>
                </c:pt>
                <c:pt idx="46">
                  <c:v>27121.714285714286</c:v>
                </c:pt>
                <c:pt idx="47">
                  <c:v>18648</c:v>
                </c:pt>
                <c:pt idx="48">
                  <c:v>16919.428571428572</c:v>
                </c:pt>
                <c:pt idx="49">
                  <c:v>15476.571428571429</c:v>
                </c:pt>
                <c:pt idx="50">
                  <c:v>14076.571428571429</c:v>
                </c:pt>
                <c:pt idx="51">
                  <c:v>13905.142857142857</c:v>
                </c:pt>
              </c:numCache>
            </c:numRef>
          </c:yVal>
          <c:smooth val="1"/>
          <c:extLst>
            <c:ext xmlns:c16="http://schemas.microsoft.com/office/drawing/2014/chart" uri="{C3380CC4-5D6E-409C-BE32-E72D297353CC}">
              <c16:uniqueId val="{00000004-C2A4-4EA8-90CE-681E8C868B55}"/>
            </c:ext>
          </c:extLst>
        </c:ser>
        <c:ser>
          <c:idx val="9"/>
          <c:order val="5"/>
          <c:tx>
            <c:strRef>
              <c:f>Death!$N$5</c:f>
              <c:strCache>
                <c:ptCount val="1"/>
                <c:pt idx="0">
                  <c:v>Average Total Cover Voluntary Applications</c:v>
                </c:pt>
              </c:strCache>
            </c:strRef>
          </c:tx>
          <c:spPr>
            <a:ln w="34925" cap="rnd">
              <a:solidFill>
                <a:srgbClr val="00B050"/>
              </a:solidFill>
              <a:round/>
            </a:ln>
            <a:effectLst>
              <a:outerShdw blurRad="50800" dist="38100" dir="2700000" algn="tl" rotWithShape="0">
                <a:prstClr val="black">
                  <a:alpha val="40000"/>
                </a:prstClr>
              </a:outerShdw>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Death!$N$6:$N$57</c:f>
              <c:numCache>
                <c:formatCode>General</c:formatCode>
                <c:ptCount val="52"/>
                <c:pt idx="4">
                  <c:v>598590.46817266045</c:v>
                </c:pt>
                <c:pt idx="5">
                  <c:v>620418.91339721577</c:v>
                </c:pt>
                <c:pt idx="6">
                  <c:v>642247.3586217711</c:v>
                </c:pt>
                <c:pt idx="7">
                  <c:v>664075.80384632631</c:v>
                </c:pt>
                <c:pt idx="8">
                  <c:v>685904.24907088163</c:v>
                </c:pt>
                <c:pt idx="9">
                  <c:v>707732.69429543696</c:v>
                </c:pt>
                <c:pt idx="10">
                  <c:v>737801.22661199677</c:v>
                </c:pt>
                <c:pt idx="11">
                  <c:v>767869.75892855669</c:v>
                </c:pt>
                <c:pt idx="12">
                  <c:v>797938.2912451165</c:v>
                </c:pt>
                <c:pt idx="13">
                  <c:v>828006.82356167643</c:v>
                </c:pt>
                <c:pt idx="14">
                  <c:v>858075.35587823624</c:v>
                </c:pt>
                <c:pt idx="15">
                  <c:v>864845.75175237679</c:v>
                </c:pt>
                <c:pt idx="16">
                  <c:v>871616.14762651722</c:v>
                </c:pt>
                <c:pt idx="17">
                  <c:v>878386.54350065778</c:v>
                </c:pt>
                <c:pt idx="18">
                  <c:v>885156.93937479821</c:v>
                </c:pt>
                <c:pt idx="19">
                  <c:v>891927.33524893876</c:v>
                </c:pt>
                <c:pt idx="20">
                  <c:v>889632.90656181099</c:v>
                </c:pt>
                <c:pt idx="21">
                  <c:v>887338.4778746831</c:v>
                </c:pt>
                <c:pt idx="22">
                  <c:v>885044.04918755533</c:v>
                </c:pt>
                <c:pt idx="23">
                  <c:v>882749.62050042744</c:v>
                </c:pt>
                <c:pt idx="24">
                  <c:v>880455.19181329967</c:v>
                </c:pt>
                <c:pt idx="25">
                  <c:v>850865.126265486</c:v>
                </c:pt>
                <c:pt idx="26">
                  <c:v>821275.06071767246</c:v>
                </c:pt>
                <c:pt idx="27">
                  <c:v>791684.9951698588</c:v>
                </c:pt>
                <c:pt idx="28">
                  <c:v>762094.92962204525</c:v>
                </c:pt>
                <c:pt idx="29">
                  <c:v>732504.86407423159</c:v>
                </c:pt>
                <c:pt idx="30">
                  <c:v>703708.94064171554</c:v>
                </c:pt>
                <c:pt idx="31">
                  <c:v>674913.01720919961</c:v>
                </c:pt>
                <c:pt idx="32">
                  <c:v>646117.09377668356</c:v>
                </c:pt>
                <c:pt idx="33">
                  <c:v>617321.17034416762</c:v>
                </c:pt>
                <c:pt idx="34">
                  <c:v>588525.24691165157</c:v>
                </c:pt>
                <c:pt idx="35">
                  <c:v>555538.35646615725</c:v>
                </c:pt>
                <c:pt idx="36">
                  <c:v>522551.46602066298</c:v>
                </c:pt>
                <c:pt idx="37">
                  <c:v>489564.57557516871</c:v>
                </c:pt>
                <c:pt idx="38">
                  <c:v>456577.68512967438</c:v>
                </c:pt>
                <c:pt idx="39">
                  <c:v>423590.79468418012</c:v>
                </c:pt>
                <c:pt idx="40">
                  <c:v>398284.68429728382</c:v>
                </c:pt>
                <c:pt idx="41">
                  <c:v>372978.57391038752</c:v>
                </c:pt>
                <c:pt idx="42">
                  <c:v>347672.46352349117</c:v>
                </c:pt>
                <c:pt idx="43">
                  <c:v>322366.35313659487</c:v>
                </c:pt>
                <c:pt idx="44">
                  <c:v>297060.24274969858</c:v>
                </c:pt>
                <c:pt idx="45">
                  <c:v>292301.39632030245</c:v>
                </c:pt>
                <c:pt idx="46">
                  <c:v>287542.54989090638</c:v>
                </c:pt>
                <c:pt idx="47">
                  <c:v>282783.70346151025</c:v>
                </c:pt>
                <c:pt idx="48">
                  <c:v>278024.85703211417</c:v>
                </c:pt>
                <c:pt idx="49">
                  <c:v>273266.01060271804</c:v>
                </c:pt>
              </c:numCache>
            </c:numRef>
          </c:yVal>
          <c:smooth val="1"/>
          <c:extLst>
            <c:ext xmlns:c16="http://schemas.microsoft.com/office/drawing/2014/chart" uri="{C3380CC4-5D6E-409C-BE32-E72D297353CC}">
              <c16:uniqueId val="{00000006-C2A4-4EA8-90CE-681E8C868B55}"/>
            </c:ext>
          </c:extLst>
        </c:ser>
        <c:ser>
          <c:idx val="0"/>
          <c:order val="6"/>
          <c:tx>
            <c:strRef>
              <c:f>Death!$L$3</c:f>
              <c:strCache>
                <c:ptCount val="1"/>
                <c:pt idx="0">
                  <c:v>Indemnity-needs-based Design - Median Salary</c:v>
                </c:pt>
              </c:strCache>
            </c:strRef>
          </c:tx>
          <c:spPr>
            <a:ln w="38100" cap="rnd">
              <a:solidFill>
                <a:srgbClr val="C00000"/>
              </a:solidFill>
              <a:round/>
            </a:ln>
            <a:effectLst>
              <a:outerShdw blurRad="50800" dist="38100" dir="2700000" algn="tl" rotWithShape="0">
                <a:prstClr val="black">
                  <a:alpha val="40000"/>
                </a:prstClr>
              </a:outerShdw>
            </a:effectLst>
          </c:spPr>
          <c:marker>
            <c:symbol val="none"/>
          </c:marker>
          <c:xVal>
            <c:numRef>
              <c:f>Death!$B$6:$B$57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Death!$L$6:$L$57</c:f>
              <c:numCache>
                <c:formatCode>_-* #,##0_-;\-* #,##0_-;_-* "-"??_-;_-@_-</c:formatCode>
                <c:ptCount val="52"/>
                <c:pt idx="0">
                  <c:v>14739.587932160002</c:v>
                </c:pt>
                <c:pt idx="1">
                  <c:v>25889.103329689602</c:v>
                </c:pt>
                <c:pt idx="2">
                  <c:v>32610.322417254403</c:v>
                </c:pt>
                <c:pt idx="3">
                  <c:v>54915.74168913102</c:v>
                </c:pt>
                <c:pt idx="4">
                  <c:v>77674.623324254222</c:v>
                </c:pt>
                <c:pt idx="5">
                  <c:v>121184.18163605523</c:v>
                </c:pt>
                <c:pt idx="6">
                  <c:v>168770.99065644704</c:v>
                </c:pt>
                <c:pt idx="7">
                  <c:v>227557.85653855905</c:v>
                </c:pt>
                <c:pt idx="8">
                  <c:v>255594.04574399319</c:v>
                </c:pt>
                <c:pt idx="9">
                  <c:v>279540.48774656001</c:v>
                </c:pt>
                <c:pt idx="10">
                  <c:v>299540.48774656001</c:v>
                </c:pt>
                <c:pt idx="11">
                  <c:v>313473.19539370103</c:v>
                </c:pt>
                <c:pt idx="12">
                  <c:v>321283.02584574587</c:v>
                </c:pt>
                <c:pt idx="13">
                  <c:v>332914.39426045743</c:v>
                </c:pt>
                <c:pt idx="14">
                  <c:v>344379.00814845745</c:v>
                </c:pt>
                <c:pt idx="15">
                  <c:v>355676.86750974593</c:v>
                </c:pt>
                <c:pt idx="16">
                  <c:v>363153.18890836771</c:v>
                </c:pt>
                <c:pt idx="17">
                  <c:v>366863.55718656007</c:v>
                </c:pt>
                <c:pt idx="18">
                  <c:v>366863.55718656007</c:v>
                </c:pt>
                <c:pt idx="19">
                  <c:v>366863.55718656007</c:v>
                </c:pt>
                <c:pt idx="20">
                  <c:v>366863.55718656007</c:v>
                </c:pt>
                <c:pt idx="21">
                  <c:v>366863.55718656007</c:v>
                </c:pt>
                <c:pt idx="22">
                  <c:v>366863.55718656007</c:v>
                </c:pt>
                <c:pt idx="23">
                  <c:v>366863.55718656007</c:v>
                </c:pt>
                <c:pt idx="24">
                  <c:v>366863.55718656007</c:v>
                </c:pt>
                <c:pt idx="25">
                  <c:v>366863.55718656007</c:v>
                </c:pt>
                <c:pt idx="26">
                  <c:v>366863.55718656007</c:v>
                </c:pt>
                <c:pt idx="27">
                  <c:v>366863.55718656007</c:v>
                </c:pt>
                <c:pt idx="28">
                  <c:v>366863.55718656007</c:v>
                </c:pt>
                <c:pt idx="29">
                  <c:v>363153.18890836771</c:v>
                </c:pt>
                <c:pt idx="30">
                  <c:v>355676.86750974593</c:v>
                </c:pt>
                <c:pt idx="31">
                  <c:v>344379.00814845739</c:v>
                </c:pt>
                <c:pt idx="32">
                  <c:v>332914.39426045743</c:v>
                </c:pt>
                <c:pt idx="33">
                  <c:v>321283.02584574587</c:v>
                </c:pt>
                <c:pt idx="34">
                  <c:v>313473.19539370103</c:v>
                </c:pt>
                <c:pt idx="35">
                  <c:v>299540.48774656001</c:v>
                </c:pt>
                <c:pt idx="36">
                  <c:v>283904.45523012266</c:v>
                </c:pt>
                <c:pt idx="37">
                  <c:v>251389.74520820621</c:v>
                </c:pt>
                <c:pt idx="38">
                  <c:v>226996.35768081067</c:v>
                </c:pt>
                <c:pt idx="39">
                  <c:v>206360.32516437335</c:v>
                </c:pt>
                <c:pt idx="40">
                  <c:v>185724.29264793603</c:v>
                </c:pt>
                <c:pt idx="41">
                  <c:v>165088.26013149868</c:v>
                </c:pt>
                <c:pt idx="42">
                  <c:v>144452.22761506133</c:v>
                </c:pt>
                <c:pt idx="43">
                  <c:v>123816.19509862401</c:v>
                </c:pt>
                <c:pt idx="44">
                  <c:v>103180.16258218669</c:v>
                </c:pt>
                <c:pt idx="45">
                  <c:v>82544.130065749341</c:v>
                </c:pt>
                <c:pt idx="46">
                  <c:v>61908.097549311991</c:v>
                </c:pt>
                <c:pt idx="47">
                  <c:v>41272.065032874671</c:v>
                </c:pt>
                <c:pt idx="48">
                  <c:v>20636.03251643735</c:v>
                </c:pt>
                <c:pt idx="49">
                  <c:v>0</c:v>
                </c:pt>
                <c:pt idx="50">
                  <c:v>0</c:v>
                </c:pt>
                <c:pt idx="51">
                  <c:v>0</c:v>
                </c:pt>
              </c:numCache>
            </c:numRef>
          </c:yVal>
          <c:smooth val="1"/>
          <c:extLst>
            <c:ext xmlns:c16="http://schemas.microsoft.com/office/drawing/2014/chart" uri="{C3380CC4-5D6E-409C-BE32-E72D297353CC}">
              <c16:uniqueId val="{00000007-C2A4-4EA8-90CE-681E8C868B55}"/>
            </c:ext>
          </c:extLst>
        </c:ser>
        <c:ser>
          <c:idx val="5"/>
          <c:order val="7"/>
          <c:tx>
            <c:strRef>
              <c:f>'Death Lower Quartile Sal'!$L$3</c:f>
              <c:strCache>
                <c:ptCount val="1"/>
                <c:pt idx="0">
                  <c:v>Indemnity-needs-based Design - Bottom Quartile Salary</c:v>
                </c:pt>
              </c:strCache>
            </c:strRef>
          </c:tx>
          <c:spPr>
            <a:ln w="38100" cap="rnd">
              <a:solidFill>
                <a:srgbClr val="C00000"/>
              </a:solidFill>
              <a:prstDash val="sysDot"/>
              <a:round/>
            </a:ln>
            <a:effectLst>
              <a:outerShdw blurRad="50800" dist="38100" dir="2700000" algn="tl" rotWithShape="0">
                <a:prstClr val="black">
                  <a:alpha val="40000"/>
                </a:prstClr>
              </a:outerShdw>
            </a:effectLst>
          </c:spPr>
          <c:marker>
            <c:symbol val="none"/>
          </c:marker>
          <c:xVal>
            <c:numRef>
              <c:f>'Death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'Death Lower Quartile Sal'!$L$6:$L$57</c:f>
              <c:numCache>
                <c:formatCode>_-* #,##0_-;\-* #,##0_-;_-* "-"??_-;_-@_-</c:formatCode>
                <c:ptCount val="52"/>
                <c:pt idx="0">
                  <c:v>14739.587932160002</c:v>
                </c:pt>
                <c:pt idx="1">
                  <c:v>14739.587932160002</c:v>
                </c:pt>
                <c:pt idx="2">
                  <c:v>17333.5460200448</c:v>
                </c:pt>
                <c:pt idx="3">
                  <c:v>31103.334617361066</c:v>
                </c:pt>
                <c:pt idx="4">
                  <c:v>47198.871719245799</c:v>
                </c:pt>
                <c:pt idx="5">
                  <c:v>77385.589076059827</c:v>
                </c:pt>
                <c:pt idx="6">
                  <c:v>113538.79551639776</c:v>
                </c:pt>
                <c:pt idx="7">
                  <c:v>164459.6744274837</c:v>
                </c:pt>
                <c:pt idx="8">
                  <c:v>198695.41499575556</c:v>
                </c:pt>
                <c:pt idx="9">
                  <c:v>210788.83597107205</c:v>
                </c:pt>
                <c:pt idx="10">
                  <c:v>215788.83597107205</c:v>
                </c:pt>
                <c:pt idx="11">
                  <c:v>215788.83597107205</c:v>
                </c:pt>
                <c:pt idx="12">
                  <c:v>215788.83597107205</c:v>
                </c:pt>
                <c:pt idx="13">
                  <c:v>215788.83597107205</c:v>
                </c:pt>
                <c:pt idx="14">
                  <c:v>215788.83597107205</c:v>
                </c:pt>
                <c:pt idx="15">
                  <c:v>215788.83597107205</c:v>
                </c:pt>
                <c:pt idx="16">
                  <c:v>215788.83597107205</c:v>
                </c:pt>
                <c:pt idx="17">
                  <c:v>215788.83597107205</c:v>
                </c:pt>
                <c:pt idx="18">
                  <c:v>215788.83597107205</c:v>
                </c:pt>
                <c:pt idx="19">
                  <c:v>215788.83597107205</c:v>
                </c:pt>
                <c:pt idx="20">
                  <c:v>215788.83597107205</c:v>
                </c:pt>
                <c:pt idx="21">
                  <c:v>215788.83597107205</c:v>
                </c:pt>
                <c:pt idx="22">
                  <c:v>215788.83597107205</c:v>
                </c:pt>
                <c:pt idx="23">
                  <c:v>215788.83597107205</c:v>
                </c:pt>
                <c:pt idx="24">
                  <c:v>215788.83597107205</c:v>
                </c:pt>
                <c:pt idx="25">
                  <c:v>215788.83597107205</c:v>
                </c:pt>
                <c:pt idx="26">
                  <c:v>215788.83597107205</c:v>
                </c:pt>
                <c:pt idx="27">
                  <c:v>215788.83597107205</c:v>
                </c:pt>
                <c:pt idx="28">
                  <c:v>215788.83597107205</c:v>
                </c:pt>
                <c:pt idx="29">
                  <c:v>215788.83597107205</c:v>
                </c:pt>
                <c:pt idx="30">
                  <c:v>215788.83597107205</c:v>
                </c:pt>
                <c:pt idx="31">
                  <c:v>215788.83597107205</c:v>
                </c:pt>
                <c:pt idx="32">
                  <c:v>215788.83597107205</c:v>
                </c:pt>
                <c:pt idx="33">
                  <c:v>213084.27131088535</c:v>
                </c:pt>
                <c:pt idx="34">
                  <c:v>207651.6706540453</c:v>
                </c:pt>
                <c:pt idx="35">
                  <c:v>199467.5626640853</c:v>
                </c:pt>
                <c:pt idx="36">
                  <c:v>179575.69168271546</c:v>
                </c:pt>
                <c:pt idx="37">
                  <c:v>159616.34060900405</c:v>
                </c:pt>
                <c:pt idx="38">
                  <c:v>135666.23495920235</c:v>
                </c:pt>
                <c:pt idx="39">
                  <c:v>123332.94087200215</c:v>
                </c:pt>
                <c:pt idx="40">
                  <c:v>110999.64678480194</c:v>
                </c:pt>
                <c:pt idx="41">
                  <c:v>98666.352697601716</c:v>
                </c:pt>
                <c:pt idx="42">
                  <c:v>86333.058610401495</c:v>
                </c:pt>
                <c:pt idx="43">
                  <c:v>73999.764523201287</c:v>
                </c:pt>
                <c:pt idx="44">
                  <c:v>61666.47043600108</c:v>
                </c:pt>
                <c:pt idx="45">
                  <c:v>49333.176348800858</c:v>
                </c:pt>
                <c:pt idx="46">
                  <c:v>36999.882261600636</c:v>
                </c:pt>
                <c:pt idx="47">
                  <c:v>24666.588174400429</c:v>
                </c:pt>
                <c:pt idx="48">
                  <c:v>12333.294087200222</c:v>
                </c:pt>
                <c:pt idx="49">
                  <c:v>0</c:v>
                </c:pt>
                <c:pt idx="50">
                  <c:v>0</c:v>
                </c:pt>
                <c:pt idx="51">
                  <c:v>0</c:v>
                </c:pt>
              </c:numCache>
            </c:numRef>
          </c:yVal>
          <c:smooth val="1"/>
          <c:extLst>
            <c:ext xmlns:c16="http://schemas.microsoft.com/office/drawing/2014/chart" uri="{C3380CC4-5D6E-409C-BE32-E72D297353CC}">
              <c16:uniqueId val="{00000008-C2A4-4EA8-90CE-681E8C868B55}"/>
            </c:ext>
          </c:extLst>
        </c:ser>
        <c:dLbls>
          <c:showLegendKey val="0"/>
          <c:showVal val="0"/>
          <c:showCatName val="0"/>
          <c:showSerName val="0"/>
          <c:showPercent val="0"/>
          <c:showBubbleSize val="0"/>
        </c:dLbls>
        <c:axId val="1412316168"/>
        <c:axId val="763233287"/>
      </c:scatterChart>
      <c:valAx>
        <c:axId val="1412316168"/>
        <c:scaling>
          <c:orientation val="minMax"/>
          <c:max val="69"/>
          <c:min val="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Age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3233287"/>
        <c:crosses val="autoZero"/>
        <c:crossBetween val="midCat"/>
        <c:majorUnit val="2"/>
        <c:minorUnit val="1"/>
      </c:valAx>
      <c:valAx>
        <c:axId val="763233287"/>
        <c:scaling>
          <c:orientation val="minMax"/>
          <c:max val="1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$000</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12316168"/>
        <c:crosses val="autoZero"/>
        <c:crossBetween val="midCat"/>
      </c:valAx>
      <c:spPr>
        <a:noFill/>
        <a:ln>
          <a:noFill/>
        </a:ln>
        <a:effectLst/>
      </c:spPr>
    </c:plotArea>
    <c:legend>
      <c:legendPos val="b"/>
      <c:legendEntry>
        <c:idx val="1"/>
        <c:delete val="1"/>
      </c:legendEntry>
      <c:legendEntry>
        <c:idx val="2"/>
        <c:delete val="1"/>
      </c:legendEntry>
      <c:legendEntry>
        <c:idx val="3"/>
        <c:delete val="1"/>
      </c:legendEntry>
      <c:layout>
        <c:manualLayout>
          <c:xMode val="edge"/>
          <c:yMode val="edge"/>
          <c:x val="9.9588766826838579E-2"/>
          <c:y val="0.77739828559775848"/>
          <c:w val="0.76724482880522726"/>
          <c:h val="0.20025154511915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a:scene3d>
      <a:camera prst="orthographicFront"/>
      <a:lightRig rig="threePt" dir="t"/>
    </a:scene3d>
    <a:sp3d>
      <a:bevelT/>
    </a:sp3d>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rgbClr val="000000">
                    <a:lumMod val="65000"/>
                    <a:lumOff val="35000"/>
                  </a:srgbClr>
                </a:solidFill>
              </a:rPr>
              <a:t>Indemnity-Based Cover Needs</a:t>
            </a:r>
          </a:p>
          <a:p>
            <a:pPr>
              <a:defRPr sz="1600" b="1"/>
            </a:pPr>
            <a:r>
              <a:rPr lang="en-US" sz="1600" b="1" i="0" u="none" strike="noStrike" kern="1200" spc="0" baseline="0" dirty="0">
                <a:solidFill>
                  <a:srgbClr val="000000">
                    <a:lumMod val="65000"/>
                    <a:lumOff val="35000"/>
                  </a:srgbClr>
                </a:solidFill>
              </a:rPr>
              <a:t>vs Avg Default Cover vs Voluntary Applications</a:t>
            </a:r>
          </a:p>
        </c:rich>
      </c:tx>
      <c:layout>
        <c:manualLayout>
          <c:xMode val="edge"/>
          <c:yMode val="edge"/>
          <c:x val="0.1827504553734062"/>
          <c:y val="3.150608013504004E-2"/>
        </c:manualLayout>
      </c:layout>
      <c:overlay val="0"/>
      <c:spPr>
        <a:solidFill>
          <a:schemeClr val="bg1"/>
        </a:solidFill>
        <a:ln>
          <a:noFill/>
        </a:ln>
        <a:effectLst/>
        <a:scene3d>
          <a:camera prst="orthographicFront"/>
          <a:lightRig rig="threePt" dir="t"/>
        </a:scene3d>
        <a:sp3d/>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89726775956285"/>
          <c:y val="0.15714930693383164"/>
          <c:w val="0.81867030965391641"/>
          <c:h val="0.51121299288282018"/>
        </c:manualLayout>
      </c:layout>
      <c:scatterChart>
        <c:scatterStyle val="smoothMarker"/>
        <c:varyColors val="0"/>
        <c:ser>
          <c:idx val="2"/>
          <c:order val="0"/>
          <c:tx>
            <c:strRef>
              <c:f>Disability!$P$5</c:f>
              <c:strCache>
                <c:ptCount val="1"/>
                <c:pt idx="0">
                  <c:v>Fund B</c:v>
                </c:pt>
              </c:strCache>
            </c:strRef>
          </c:tx>
          <c:spPr>
            <a:ln w="19050" cap="rnd">
              <a:solidFill>
                <a:srgbClr val="ADDB7B"/>
              </a:solidFill>
              <a:round/>
            </a:ln>
            <a:effectLst/>
          </c:spPr>
          <c:marker>
            <c:symbol val="none"/>
          </c:marker>
          <c:xVal>
            <c:numRef>
              <c:f>Disability!$B$6:$B$57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Disability!$P$6:$P$57</c:f>
              <c:numCache>
                <c:formatCode>General</c:formatCode>
                <c:ptCount val="52"/>
                <c:pt idx="0">
                  <c:v>209226.06896551725</c:v>
                </c:pt>
                <c:pt idx="1">
                  <c:v>261651.48767926428</c:v>
                </c:pt>
                <c:pt idx="2">
                  <c:v>371061.05716882332</c:v>
                </c:pt>
                <c:pt idx="3">
                  <c:v>418927.74382050539</c:v>
                </c:pt>
                <c:pt idx="4">
                  <c:v>418927.74382050539</c:v>
                </c:pt>
                <c:pt idx="5">
                  <c:v>448478.12961546174</c:v>
                </c:pt>
                <c:pt idx="6">
                  <c:v>478028.5154104181</c:v>
                </c:pt>
                <c:pt idx="7">
                  <c:v>507578.90120537451</c:v>
                </c:pt>
                <c:pt idx="8">
                  <c:v>537129.28700033086</c:v>
                </c:pt>
                <c:pt idx="9">
                  <c:v>566679.67279528722</c:v>
                </c:pt>
                <c:pt idx="10">
                  <c:v>607919.0089419632</c:v>
                </c:pt>
                <c:pt idx="11">
                  <c:v>649158.34508863918</c:v>
                </c:pt>
                <c:pt idx="12">
                  <c:v>690397.68123531505</c:v>
                </c:pt>
                <c:pt idx="13">
                  <c:v>731637.01738199103</c:v>
                </c:pt>
                <c:pt idx="14">
                  <c:v>772876.35352866701</c:v>
                </c:pt>
                <c:pt idx="15">
                  <c:v>793849.22822508134</c:v>
                </c:pt>
                <c:pt idx="16">
                  <c:v>814822.10292149568</c:v>
                </c:pt>
                <c:pt idx="17">
                  <c:v>835794.97761791013</c:v>
                </c:pt>
                <c:pt idx="18">
                  <c:v>856767.85231432447</c:v>
                </c:pt>
                <c:pt idx="19">
                  <c:v>877740.7270107388</c:v>
                </c:pt>
                <c:pt idx="20">
                  <c:v>857272.53073482763</c:v>
                </c:pt>
                <c:pt idx="21">
                  <c:v>836804.33445891645</c:v>
                </c:pt>
                <c:pt idx="22">
                  <c:v>816336.13818300515</c:v>
                </c:pt>
                <c:pt idx="23">
                  <c:v>795867.94190709398</c:v>
                </c:pt>
                <c:pt idx="24">
                  <c:v>775399.7456311828</c:v>
                </c:pt>
                <c:pt idx="25">
                  <c:v>745198.219969142</c:v>
                </c:pt>
                <c:pt idx="26">
                  <c:v>714996.69430710119</c:v>
                </c:pt>
                <c:pt idx="27">
                  <c:v>684795.16864506039</c:v>
                </c:pt>
                <c:pt idx="28">
                  <c:v>654593.64298301947</c:v>
                </c:pt>
                <c:pt idx="29">
                  <c:v>624392.11732097866</c:v>
                </c:pt>
                <c:pt idx="30">
                  <c:v>591630.42290410737</c:v>
                </c:pt>
                <c:pt idx="31">
                  <c:v>558868.72848723608</c:v>
                </c:pt>
                <c:pt idx="32">
                  <c:v>526107.0340703649</c:v>
                </c:pt>
                <c:pt idx="33">
                  <c:v>493345.3396534936</c:v>
                </c:pt>
                <c:pt idx="34">
                  <c:v>460583.64523662231</c:v>
                </c:pt>
                <c:pt idx="35">
                  <c:v>434171.81266942096</c:v>
                </c:pt>
                <c:pt idx="36">
                  <c:v>407759.98010221962</c:v>
                </c:pt>
                <c:pt idx="37">
                  <c:v>381348.14753501827</c:v>
                </c:pt>
                <c:pt idx="38">
                  <c:v>354936.31496781699</c:v>
                </c:pt>
                <c:pt idx="39">
                  <c:v>328524.48240061564</c:v>
                </c:pt>
                <c:pt idx="40">
                  <c:v>306419.16200371063</c:v>
                </c:pt>
                <c:pt idx="41">
                  <c:v>284313.84160680562</c:v>
                </c:pt>
                <c:pt idx="42">
                  <c:v>262208.52120990062</c:v>
                </c:pt>
                <c:pt idx="43">
                  <c:v>240103.20081299567</c:v>
                </c:pt>
                <c:pt idx="44">
                  <c:v>217997.88041609066</c:v>
                </c:pt>
                <c:pt idx="45">
                  <c:v>199083.06125594946</c:v>
                </c:pt>
                <c:pt idx="46">
                  <c:v>180168.24209580827</c:v>
                </c:pt>
                <c:pt idx="47">
                  <c:v>161253.42293566704</c:v>
                </c:pt>
                <c:pt idx="48">
                  <c:v>142338.60377552584</c:v>
                </c:pt>
                <c:pt idx="49">
                  <c:v>123423.78461538463</c:v>
                </c:pt>
              </c:numCache>
            </c:numRef>
          </c:yVal>
          <c:smooth val="1"/>
          <c:extLst>
            <c:ext xmlns:c16="http://schemas.microsoft.com/office/drawing/2014/chart" uri="{C3380CC4-5D6E-409C-BE32-E72D297353CC}">
              <c16:uniqueId val="{00000000-AAE8-46A2-B164-2E91EFD23B4A}"/>
            </c:ext>
          </c:extLst>
        </c:ser>
        <c:ser>
          <c:idx val="3"/>
          <c:order val="1"/>
          <c:tx>
            <c:strRef>
              <c:f>Disability!$Q$5</c:f>
              <c:strCache>
                <c:ptCount val="1"/>
                <c:pt idx="0">
                  <c:v>Fund C</c:v>
                </c:pt>
              </c:strCache>
            </c:strRef>
          </c:tx>
          <c:spPr>
            <a:ln w="19050" cap="rnd">
              <a:solidFill>
                <a:srgbClr val="ADDB7B"/>
              </a:solidFill>
              <a:round/>
            </a:ln>
            <a:effectLst/>
          </c:spPr>
          <c:marker>
            <c:symbol val="none"/>
          </c:marker>
          <c:xVal>
            <c:numRef>
              <c:f>Disability!$B$6:$B$57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Disability!$Q$6:$Q$57</c:f>
              <c:numCache>
                <c:formatCode>General</c:formatCode>
                <c:ptCount val="52"/>
                <c:pt idx="0">
                  <c:v>306483.22846715304</c:v>
                </c:pt>
                <c:pt idx="1">
                  <c:v>340370.41600030195</c:v>
                </c:pt>
                <c:pt idx="2">
                  <c:v>340370.41600030195</c:v>
                </c:pt>
                <c:pt idx="3">
                  <c:v>340370.41600030195</c:v>
                </c:pt>
                <c:pt idx="4">
                  <c:v>442031.97859974869</c:v>
                </c:pt>
                <c:pt idx="5">
                  <c:v>460945.39073654788</c:v>
                </c:pt>
                <c:pt idx="6">
                  <c:v>479858.80287334707</c:v>
                </c:pt>
                <c:pt idx="7">
                  <c:v>498772.21501014626</c:v>
                </c:pt>
                <c:pt idx="8">
                  <c:v>517685.62714694545</c:v>
                </c:pt>
                <c:pt idx="9">
                  <c:v>536599.03928374464</c:v>
                </c:pt>
                <c:pt idx="10">
                  <c:v>551272.08370528324</c:v>
                </c:pt>
                <c:pt idx="11">
                  <c:v>565945.12812682171</c:v>
                </c:pt>
                <c:pt idx="12">
                  <c:v>580618.17254836019</c:v>
                </c:pt>
                <c:pt idx="13">
                  <c:v>595291.21696989879</c:v>
                </c:pt>
                <c:pt idx="14">
                  <c:v>609964.26139143726</c:v>
                </c:pt>
                <c:pt idx="15">
                  <c:v>613701.26502230507</c:v>
                </c:pt>
                <c:pt idx="16">
                  <c:v>617438.26865317277</c:v>
                </c:pt>
                <c:pt idx="17">
                  <c:v>621175.27228404058</c:v>
                </c:pt>
                <c:pt idx="18">
                  <c:v>624912.27591490827</c:v>
                </c:pt>
                <c:pt idx="19">
                  <c:v>628649.27954577608</c:v>
                </c:pt>
                <c:pt idx="20">
                  <c:v>620018.22673092328</c:v>
                </c:pt>
                <c:pt idx="21">
                  <c:v>611387.17391607049</c:v>
                </c:pt>
                <c:pt idx="22">
                  <c:v>602756.12110121758</c:v>
                </c:pt>
                <c:pt idx="23">
                  <c:v>594125.06828636478</c:v>
                </c:pt>
                <c:pt idx="24">
                  <c:v>585494.01547151199</c:v>
                </c:pt>
                <c:pt idx="25">
                  <c:v>580627.77225470555</c:v>
                </c:pt>
                <c:pt idx="26">
                  <c:v>575761.5290378991</c:v>
                </c:pt>
                <c:pt idx="27">
                  <c:v>570895.28582109266</c:v>
                </c:pt>
                <c:pt idx="28">
                  <c:v>566029.04260428622</c:v>
                </c:pt>
                <c:pt idx="29">
                  <c:v>561162.79938747978</c:v>
                </c:pt>
                <c:pt idx="30">
                  <c:v>538577.27168383275</c:v>
                </c:pt>
                <c:pt idx="31">
                  <c:v>515991.74398018565</c:v>
                </c:pt>
                <c:pt idx="32">
                  <c:v>493406.21627653856</c:v>
                </c:pt>
                <c:pt idx="33">
                  <c:v>470820.68857289152</c:v>
                </c:pt>
                <c:pt idx="34">
                  <c:v>448235.16086924443</c:v>
                </c:pt>
                <c:pt idx="35">
                  <c:v>432861.5286751095</c:v>
                </c:pt>
                <c:pt idx="36">
                  <c:v>417487.89648097457</c:v>
                </c:pt>
                <c:pt idx="37">
                  <c:v>402114.26428683964</c:v>
                </c:pt>
                <c:pt idx="38">
                  <c:v>386740.63209270471</c:v>
                </c:pt>
                <c:pt idx="39">
                  <c:v>371366.99989856977</c:v>
                </c:pt>
                <c:pt idx="40">
                  <c:v>345283.56125218916</c:v>
                </c:pt>
                <c:pt idx="41">
                  <c:v>319200.12260580854</c:v>
                </c:pt>
                <c:pt idx="42">
                  <c:v>293116.68395942799</c:v>
                </c:pt>
                <c:pt idx="43">
                  <c:v>267033.24531304731</c:v>
                </c:pt>
                <c:pt idx="44">
                  <c:v>240949.80666666673</c:v>
                </c:pt>
                <c:pt idx="45">
                  <c:v>216607.33706265668</c:v>
                </c:pt>
                <c:pt idx="46">
                  <c:v>192264.86745864665</c:v>
                </c:pt>
                <c:pt idx="47">
                  <c:v>167922.3978546366</c:v>
                </c:pt>
                <c:pt idx="48">
                  <c:v>143579.92825062654</c:v>
                </c:pt>
                <c:pt idx="49">
                  <c:v>119237.45864661652</c:v>
                </c:pt>
              </c:numCache>
            </c:numRef>
          </c:yVal>
          <c:smooth val="1"/>
          <c:extLst>
            <c:ext xmlns:c16="http://schemas.microsoft.com/office/drawing/2014/chart" uri="{C3380CC4-5D6E-409C-BE32-E72D297353CC}">
              <c16:uniqueId val="{00000001-AAE8-46A2-B164-2E91EFD23B4A}"/>
            </c:ext>
          </c:extLst>
        </c:ser>
        <c:ser>
          <c:idx val="4"/>
          <c:order val="2"/>
          <c:tx>
            <c:strRef>
              <c:f>Disability!$R$5</c:f>
              <c:strCache>
                <c:ptCount val="1"/>
                <c:pt idx="0">
                  <c:v>Fund D</c:v>
                </c:pt>
              </c:strCache>
            </c:strRef>
          </c:tx>
          <c:spPr>
            <a:ln w="19050" cap="rnd">
              <a:solidFill>
                <a:srgbClr val="ADDB7B"/>
              </a:solidFill>
              <a:round/>
            </a:ln>
            <a:effectLst/>
          </c:spPr>
          <c:marker>
            <c:symbol val="none"/>
          </c:marker>
          <c:xVal>
            <c:numRef>
              <c:f>Disability!$B$6:$B$57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Disability!$R$6:$R$57</c:f>
              <c:numCache>
                <c:formatCode>General</c:formatCode>
                <c:ptCount val="52"/>
                <c:pt idx="0">
                  <c:v>545412.5316455696</c:v>
                </c:pt>
                <c:pt idx="1">
                  <c:v>660584.36583927739</c:v>
                </c:pt>
                <c:pt idx="2">
                  <c:v>660584.36583927739</c:v>
                </c:pt>
                <c:pt idx="3">
                  <c:v>660584.36583927739</c:v>
                </c:pt>
                <c:pt idx="4">
                  <c:v>1006099.868420401</c:v>
                </c:pt>
                <c:pt idx="5">
                  <c:v>1039794.32852979</c:v>
                </c:pt>
                <c:pt idx="6">
                  <c:v>1073488.7886391792</c:v>
                </c:pt>
                <c:pt idx="7">
                  <c:v>1107183.2487485684</c:v>
                </c:pt>
                <c:pt idx="8">
                  <c:v>1140877.7088579573</c:v>
                </c:pt>
                <c:pt idx="9">
                  <c:v>1174572.1689673464</c:v>
                </c:pt>
                <c:pt idx="10">
                  <c:v>1170773.7443760692</c:v>
                </c:pt>
                <c:pt idx="11">
                  <c:v>1166975.3197847919</c:v>
                </c:pt>
                <c:pt idx="12">
                  <c:v>1163176.8951935144</c:v>
                </c:pt>
                <c:pt idx="13">
                  <c:v>1159378.4706022372</c:v>
                </c:pt>
                <c:pt idx="14">
                  <c:v>1155580.0460109599</c:v>
                </c:pt>
                <c:pt idx="15">
                  <c:v>1144586.4402534673</c:v>
                </c:pt>
                <c:pt idx="16">
                  <c:v>1133592.8344959747</c:v>
                </c:pt>
                <c:pt idx="17">
                  <c:v>1122599.2287384823</c:v>
                </c:pt>
                <c:pt idx="18">
                  <c:v>1111605.6229809897</c:v>
                </c:pt>
                <c:pt idx="19">
                  <c:v>1100612.0172234972</c:v>
                </c:pt>
                <c:pt idx="20">
                  <c:v>1063258.6530383388</c:v>
                </c:pt>
                <c:pt idx="21">
                  <c:v>1025905.2888531804</c:v>
                </c:pt>
                <c:pt idx="22">
                  <c:v>988551.92466802197</c:v>
                </c:pt>
                <c:pt idx="23">
                  <c:v>951198.56048286357</c:v>
                </c:pt>
                <c:pt idx="24">
                  <c:v>913845.19629770517</c:v>
                </c:pt>
                <c:pt idx="25">
                  <c:v>872680.15430574713</c:v>
                </c:pt>
                <c:pt idx="26">
                  <c:v>831515.11231378908</c:v>
                </c:pt>
                <c:pt idx="27">
                  <c:v>790350.07032183115</c:v>
                </c:pt>
                <c:pt idx="28">
                  <c:v>749185.02832987311</c:v>
                </c:pt>
                <c:pt idx="29">
                  <c:v>708019.98633791506</c:v>
                </c:pt>
                <c:pt idx="30">
                  <c:v>678912.9164258641</c:v>
                </c:pt>
                <c:pt idx="31">
                  <c:v>649805.84651381313</c:v>
                </c:pt>
                <c:pt idx="32">
                  <c:v>620698.77660176216</c:v>
                </c:pt>
                <c:pt idx="33">
                  <c:v>591591.70668971119</c:v>
                </c:pt>
                <c:pt idx="34">
                  <c:v>562484.63677766023</c:v>
                </c:pt>
                <c:pt idx="35">
                  <c:v>535592.97752318229</c:v>
                </c:pt>
                <c:pt idx="36">
                  <c:v>508701.31826870446</c:v>
                </c:pt>
                <c:pt idx="37">
                  <c:v>481809.65901422658</c:v>
                </c:pt>
                <c:pt idx="38">
                  <c:v>454917.99975974869</c:v>
                </c:pt>
                <c:pt idx="39">
                  <c:v>428026.34050527081</c:v>
                </c:pt>
                <c:pt idx="40">
                  <c:v>407131.73639419174</c:v>
                </c:pt>
                <c:pt idx="41">
                  <c:v>386237.13228311267</c:v>
                </c:pt>
                <c:pt idx="42">
                  <c:v>365342.52817203361</c:v>
                </c:pt>
                <c:pt idx="43">
                  <c:v>344447.9240609546</c:v>
                </c:pt>
                <c:pt idx="44">
                  <c:v>323553.31994987553</c:v>
                </c:pt>
                <c:pt idx="45">
                  <c:v>306817.25623972487</c:v>
                </c:pt>
                <c:pt idx="46">
                  <c:v>290081.19252957421</c:v>
                </c:pt>
                <c:pt idx="47">
                  <c:v>273345.12881942355</c:v>
                </c:pt>
                <c:pt idx="48">
                  <c:v>256609.06510927292</c:v>
                </c:pt>
                <c:pt idx="49">
                  <c:v>239873.00139912227</c:v>
                </c:pt>
              </c:numCache>
            </c:numRef>
          </c:yVal>
          <c:smooth val="1"/>
          <c:extLst>
            <c:ext xmlns:c16="http://schemas.microsoft.com/office/drawing/2014/chart" uri="{C3380CC4-5D6E-409C-BE32-E72D297353CC}">
              <c16:uniqueId val="{00000002-AAE8-46A2-B164-2E91EFD23B4A}"/>
            </c:ext>
          </c:extLst>
        </c:ser>
        <c:ser>
          <c:idx val="1"/>
          <c:order val="3"/>
          <c:tx>
            <c:strRef>
              <c:f>Disability!$O$5</c:f>
              <c:strCache>
                <c:ptCount val="1"/>
                <c:pt idx="0">
                  <c:v>Four Large Industry Funds - Vol Applications</c:v>
                </c:pt>
              </c:strCache>
            </c:strRef>
          </c:tx>
          <c:spPr>
            <a:ln w="19050" cap="rnd">
              <a:solidFill>
                <a:srgbClr val="ADDB7B"/>
              </a:solidFill>
              <a:round/>
            </a:ln>
            <a:effectLst/>
          </c:spPr>
          <c:marker>
            <c:symbol val="none"/>
          </c:marker>
          <c:xVal>
            <c:numRef>
              <c:f>Disability!$B$6:$B$57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Disability!$O$6:$O$57</c:f>
              <c:numCache>
                <c:formatCode>General</c:formatCode>
                <c:ptCount val="52"/>
                <c:pt idx="0">
                  <c:v>408586.36363636365</c:v>
                </c:pt>
                <c:pt idx="1">
                  <c:v>438711.1216082084</c:v>
                </c:pt>
                <c:pt idx="2">
                  <c:v>481788.994942986</c:v>
                </c:pt>
                <c:pt idx="3">
                  <c:v>479085.20526583015</c:v>
                </c:pt>
                <c:pt idx="4">
                  <c:v>529085.39552374266</c:v>
                </c:pt>
                <c:pt idx="5">
                  <c:v>520595.97471164603</c:v>
                </c:pt>
                <c:pt idx="6">
                  <c:v>515502.32222438802</c:v>
                </c:pt>
                <c:pt idx="7">
                  <c:v>508710.78557471075</c:v>
                </c:pt>
                <c:pt idx="8">
                  <c:v>501919.24892503343</c:v>
                </c:pt>
                <c:pt idx="9">
                  <c:v>495127.71227535611</c:v>
                </c:pt>
                <c:pt idx="10">
                  <c:v>522540.77861877083</c:v>
                </c:pt>
                <c:pt idx="11">
                  <c:v>538988.61842481967</c:v>
                </c:pt>
                <c:pt idx="12">
                  <c:v>560919.07149955141</c:v>
                </c:pt>
                <c:pt idx="13">
                  <c:v>582849.52457428328</c:v>
                </c:pt>
                <c:pt idx="14">
                  <c:v>604779.97764901503</c:v>
                </c:pt>
                <c:pt idx="15">
                  <c:v>623717.84891138691</c:v>
                </c:pt>
                <c:pt idx="16">
                  <c:v>635080.57166880998</c:v>
                </c:pt>
                <c:pt idx="17">
                  <c:v>650230.8686787074</c:v>
                </c:pt>
                <c:pt idx="18">
                  <c:v>665381.16568860493</c:v>
                </c:pt>
                <c:pt idx="19">
                  <c:v>680531.46269850235</c:v>
                </c:pt>
                <c:pt idx="20">
                  <c:v>674730.20239115274</c:v>
                </c:pt>
                <c:pt idx="21">
                  <c:v>671249.44620674301</c:v>
                </c:pt>
                <c:pt idx="22">
                  <c:v>666608.43796086323</c:v>
                </c:pt>
                <c:pt idx="23">
                  <c:v>661967.42971498356</c:v>
                </c:pt>
                <c:pt idx="24">
                  <c:v>657326.42146910389</c:v>
                </c:pt>
                <c:pt idx="25">
                  <c:v>629428.01447899477</c:v>
                </c:pt>
                <c:pt idx="26">
                  <c:v>612688.97028492915</c:v>
                </c:pt>
                <c:pt idx="27">
                  <c:v>590370.24469284178</c:v>
                </c:pt>
                <c:pt idx="28">
                  <c:v>568051.51910075452</c:v>
                </c:pt>
                <c:pt idx="29">
                  <c:v>545732.79350866715</c:v>
                </c:pt>
                <c:pt idx="30">
                  <c:v>522530.30299950007</c:v>
                </c:pt>
                <c:pt idx="31">
                  <c:v>508608.80869399983</c:v>
                </c:pt>
                <c:pt idx="32">
                  <c:v>490046.81628666614</c:v>
                </c:pt>
                <c:pt idx="33">
                  <c:v>471484.82387933251</c:v>
                </c:pt>
                <c:pt idx="34">
                  <c:v>452922.83147199883</c:v>
                </c:pt>
                <c:pt idx="35">
                  <c:v>423273.95187117805</c:v>
                </c:pt>
                <c:pt idx="36">
                  <c:v>405484.6241106856</c:v>
                </c:pt>
                <c:pt idx="37">
                  <c:v>381765.52043002896</c:v>
                </c:pt>
                <c:pt idx="38">
                  <c:v>358046.41674937238</c:v>
                </c:pt>
                <c:pt idx="39">
                  <c:v>334327.31306871574</c:v>
                </c:pt>
                <c:pt idx="40">
                  <c:v>306652.79289362527</c:v>
                </c:pt>
                <c:pt idx="41">
                  <c:v>290048.08078857104</c:v>
                </c:pt>
                <c:pt idx="42">
                  <c:v>267908.46464849869</c:v>
                </c:pt>
                <c:pt idx="43">
                  <c:v>245768.84850842631</c:v>
                </c:pt>
                <c:pt idx="44">
                  <c:v>223629.23236835396</c:v>
                </c:pt>
                <c:pt idx="45">
                  <c:v>204985.49913340833</c:v>
                </c:pt>
                <c:pt idx="46">
                  <c:v>193799.25919244095</c:v>
                </c:pt>
                <c:pt idx="47">
                  <c:v>178884.27260448443</c:v>
                </c:pt>
                <c:pt idx="48">
                  <c:v>163969.28601652791</c:v>
                </c:pt>
                <c:pt idx="49">
                  <c:v>149054.29942857142</c:v>
                </c:pt>
              </c:numCache>
            </c:numRef>
          </c:yVal>
          <c:smooth val="1"/>
          <c:extLst>
            <c:ext xmlns:c16="http://schemas.microsoft.com/office/drawing/2014/chart" uri="{C3380CC4-5D6E-409C-BE32-E72D297353CC}">
              <c16:uniqueId val="{00000003-AAE8-46A2-B164-2E91EFD23B4A}"/>
            </c:ext>
          </c:extLst>
        </c:ser>
        <c:ser>
          <c:idx val="8"/>
          <c:order val="4"/>
          <c:tx>
            <c:strRef>
              <c:f>Disability!$K$3</c:f>
              <c:strCache>
                <c:ptCount val="1"/>
                <c:pt idx="0">
                  <c:v>Average Default by Seven Large Industry Funds</c:v>
                </c:pt>
              </c:strCache>
            </c:strRef>
          </c:tx>
          <c:spPr>
            <a:ln w="34925" cap="rnd">
              <a:solidFill>
                <a:srgbClr val="003BF6"/>
              </a:solidFill>
              <a:round/>
            </a:ln>
            <a:effectLst>
              <a:outerShdw blurRad="50800" dist="38100" dir="2700000" algn="tl" rotWithShape="0">
                <a:prstClr val="black">
                  <a:alpha val="40000"/>
                </a:prstClr>
              </a:outerShdw>
            </a:effectLst>
          </c:spPr>
          <c:marker>
            <c:symbol val="none"/>
          </c:marker>
          <c:xVal>
            <c:numRef>
              <c:f>Disability!$B$6:$B$57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Disability!$K$6:$K$57</c:f>
              <c:numCache>
                <c:formatCode>_-* #,##0_-;\-* #,##0_-;_-* "-"??_-;_-@_-</c:formatCode>
                <c:ptCount val="52"/>
                <c:pt idx="0">
                  <c:v>68208.985851608202</c:v>
                </c:pt>
                <c:pt idx="1">
                  <c:v>72791.42838784201</c:v>
                </c:pt>
                <c:pt idx="2">
                  <c:v>85537.585209790079</c:v>
                </c:pt>
                <c:pt idx="3">
                  <c:v>103379.90381939239</c:v>
                </c:pt>
                <c:pt idx="4">
                  <c:v>116409.31558409827</c:v>
                </c:pt>
                <c:pt idx="5">
                  <c:v>118252.17272695541</c:v>
                </c:pt>
                <c:pt idx="6">
                  <c:v>120266.45844124114</c:v>
                </c:pt>
                <c:pt idx="7">
                  <c:v>130119.25248239377</c:v>
                </c:pt>
                <c:pt idx="8">
                  <c:v>140993.89113785597</c:v>
                </c:pt>
                <c:pt idx="9">
                  <c:v>144130.02559163747</c:v>
                </c:pt>
                <c:pt idx="10">
                  <c:v>146469.52138995679</c:v>
                </c:pt>
                <c:pt idx="11">
                  <c:v>148951.87433113327</c:v>
                </c:pt>
                <c:pt idx="12">
                  <c:v>159805.65584373832</c:v>
                </c:pt>
                <c:pt idx="13">
                  <c:v>161245.15164205764</c:v>
                </c:pt>
                <c:pt idx="14">
                  <c:v>162598.93315466266</c:v>
                </c:pt>
                <c:pt idx="15">
                  <c:v>163809.85752441059</c:v>
                </c:pt>
                <c:pt idx="16">
                  <c:v>164292.21046558706</c:v>
                </c:pt>
                <c:pt idx="17">
                  <c:v>162717.42054962067</c:v>
                </c:pt>
                <c:pt idx="18">
                  <c:v>161003.13483533496</c:v>
                </c:pt>
                <c:pt idx="19">
                  <c:v>155372.70626390638</c:v>
                </c:pt>
                <c:pt idx="20">
                  <c:v>153997.91634793999</c:v>
                </c:pt>
                <c:pt idx="21">
                  <c:v>152130.77349079712</c:v>
                </c:pt>
                <c:pt idx="22">
                  <c:v>148920.77349079715</c:v>
                </c:pt>
                <c:pt idx="23">
                  <c:v>143881.48777651144</c:v>
                </c:pt>
                <c:pt idx="24">
                  <c:v>137929.34491936857</c:v>
                </c:pt>
                <c:pt idx="25">
                  <c:v>132078.63063365428</c:v>
                </c:pt>
                <c:pt idx="26">
                  <c:v>126132.91634794</c:v>
                </c:pt>
                <c:pt idx="27">
                  <c:v>119892.85821194164</c:v>
                </c:pt>
                <c:pt idx="28">
                  <c:v>113151.14392622735</c:v>
                </c:pt>
                <c:pt idx="29">
                  <c:v>105968.79098505087</c:v>
                </c:pt>
                <c:pt idx="30">
                  <c:v>101453.50527076516</c:v>
                </c:pt>
                <c:pt idx="31">
                  <c:v>96366.076699336598</c:v>
                </c:pt>
                <c:pt idx="32">
                  <c:v>89760.621542761903</c:v>
                </c:pt>
                <c:pt idx="33">
                  <c:v>84597.764399904758</c:v>
                </c:pt>
                <c:pt idx="34">
                  <c:v>79983.982887299702</c:v>
                </c:pt>
                <c:pt idx="35">
                  <c:v>76525.125744442557</c:v>
                </c:pt>
                <c:pt idx="36">
                  <c:v>72691.982887299702</c:v>
                </c:pt>
                <c:pt idx="37">
                  <c:v>69511.344231837516</c:v>
                </c:pt>
                <c:pt idx="38">
                  <c:v>65984.201374694661</c:v>
                </c:pt>
                <c:pt idx="39">
                  <c:v>62644.201374694661</c:v>
                </c:pt>
                <c:pt idx="40">
                  <c:v>45263.613445378149</c:v>
                </c:pt>
                <c:pt idx="41">
                  <c:v>42211.26050420168</c:v>
                </c:pt>
                <c:pt idx="42">
                  <c:v>38870.672268907561</c:v>
                </c:pt>
                <c:pt idx="43">
                  <c:v>34582.89075630252</c:v>
                </c:pt>
                <c:pt idx="44">
                  <c:v>32667.462184873952</c:v>
                </c:pt>
                <c:pt idx="45">
                  <c:v>31550.89075630252</c:v>
                </c:pt>
                <c:pt idx="46">
                  <c:v>30066.252100840338</c:v>
                </c:pt>
                <c:pt idx="47">
                  <c:v>24295.89915966387</c:v>
                </c:pt>
                <c:pt idx="48">
                  <c:v>24295.89915966387</c:v>
                </c:pt>
                <c:pt idx="49">
                  <c:v>18275.731092436974</c:v>
                </c:pt>
                <c:pt idx="50">
                  <c:v>17936.235294117647</c:v>
                </c:pt>
                <c:pt idx="51">
                  <c:v>17936.235294117647</c:v>
                </c:pt>
              </c:numCache>
            </c:numRef>
          </c:yVal>
          <c:smooth val="1"/>
          <c:extLst>
            <c:ext xmlns:c16="http://schemas.microsoft.com/office/drawing/2014/chart" uri="{C3380CC4-5D6E-409C-BE32-E72D297353CC}">
              <c16:uniqueId val="{00000004-AAE8-46A2-B164-2E91EFD23B4A}"/>
            </c:ext>
          </c:extLst>
        </c:ser>
        <c:ser>
          <c:idx val="0"/>
          <c:order val="5"/>
          <c:tx>
            <c:strRef>
              <c:f>Disability!$N$5</c:f>
              <c:strCache>
                <c:ptCount val="1"/>
                <c:pt idx="0">
                  <c:v>Average Total Cover Voluntary Applications</c:v>
                </c:pt>
              </c:strCache>
            </c:strRef>
          </c:tx>
          <c:spPr>
            <a:ln w="34925" cap="rnd">
              <a:solidFill>
                <a:srgbClr val="00B050"/>
              </a:solidFill>
              <a:round/>
            </a:ln>
            <a:effectLst>
              <a:outerShdw blurRad="50800" dist="38100" dir="2700000" algn="tl" rotWithShape="0">
                <a:prstClr val="black">
                  <a:alpha val="40000"/>
                </a:prstClr>
              </a:outerShdw>
            </a:effectLst>
          </c:spPr>
          <c:marker>
            <c:symbol val="none"/>
          </c:marker>
          <c:xVal>
            <c:numRef>
              <c:f>Disability!$B$6:$B$57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Disability!$N$6:$N$57</c:f>
              <c:numCache>
                <c:formatCode>General</c:formatCode>
                <c:ptCount val="52"/>
                <c:pt idx="0">
                  <c:v>367427.0481786509</c:v>
                </c:pt>
                <c:pt idx="1">
                  <c:v>425329.34778176306</c:v>
                </c:pt>
                <c:pt idx="2">
                  <c:v>483231.64738487516</c:v>
                </c:pt>
                <c:pt idx="3">
                  <c:v>541133.94698798726</c:v>
                </c:pt>
                <c:pt idx="4">
                  <c:v>599036.24659109942</c:v>
                </c:pt>
                <c:pt idx="5">
                  <c:v>617877.92693896627</c:v>
                </c:pt>
                <c:pt idx="6">
                  <c:v>636719.60728683311</c:v>
                </c:pt>
                <c:pt idx="7">
                  <c:v>655561.28763469984</c:v>
                </c:pt>
                <c:pt idx="8">
                  <c:v>674402.96798256668</c:v>
                </c:pt>
                <c:pt idx="9">
                  <c:v>693244.64833043353</c:v>
                </c:pt>
                <c:pt idx="10">
                  <c:v>711755.75059335073</c:v>
                </c:pt>
                <c:pt idx="11">
                  <c:v>730266.85285626806</c:v>
                </c:pt>
                <c:pt idx="12">
                  <c:v>748777.95511918527</c:v>
                </c:pt>
                <c:pt idx="13">
                  <c:v>767289.05738210259</c:v>
                </c:pt>
                <c:pt idx="14">
                  <c:v>785800.1596450198</c:v>
                </c:pt>
                <c:pt idx="15">
                  <c:v>793016.80203994154</c:v>
                </c:pt>
                <c:pt idx="16">
                  <c:v>800233.44443486328</c:v>
                </c:pt>
                <c:pt idx="17">
                  <c:v>807450.08682978502</c:v>
                </c:pt>
                <c:pt idx="18">
                  <c:v>814666.72922470677</c:v>
                </c:pt>
                <c:pt idx="19">
                  <c:v>821883.37161962851</c:v>
                </c:pt>
                <c:pt idx="20">
                  <c:v>804109.96623917797</c:v>
                </c:pt>
                <c:pt idx="21">
                  <c:v>786336.56085872743</c:v>
                </c:pt>
                <c:pt idx="22">
                  <c:v>768563.15547827701</c:v>
                </c:pt>
                <c:pt idx="23">
                  <c:v>750789.75009782647</c:v>
                </c:pt>
                <c:pt idx="24">
                  <c:v>733016.34471737593</c:v>
                </c:pt>
                <c:pt idx="25">
                  <c:v>708378.46060165274</c:v>
                </c:pt>
                <c:pt idx="26">
                  <c:v>683740.57648592966</c:v>
                </c:pt>
                <c:pt idx="27">
                  <c:v>659102.69237020647</c:v>
                </c:pt>
                <c:pt idx="28">
                  <c:v>634464.80825448339</c:v>
                </c:pt>
                <c:pt idx="29">
                  <c:v>609826.92413876019</c:v>
                </c:pt>
                <c:pt idx="30">
                  <c:v>584072.85302878439</c:v>
                </c:pt>
                <c:pt idx="31">
                  <c:v>558318.7819188087</c:v>
                </c:pt>
                <c:pt idx="32">
                  <c:v>532564.7108088329</c:v>
                </c:pt>
                <c:pt idx="33">
                  <c:v>506810.63969885715</c:v>
                </c:pt>
                <c:pt idx="34">
                  <c:v>481056.5685888814</c:v>
                </c:pt>
                <c:pt idx="35">
                  <c:v>457957.51166476373</c:v>
                </c:pt>
                <c:pt idx="36">
                  <c:v>434858.45474064606</c:v>
                </c:pt>
                <c:pt idx="37">
                  <c:v>411759.39781652833</c:v>
                </c:pt>
                <c:pt idx="38">
                  <c:v>388660.34089241066</c:v>
                </c:pt>
                <c:pt idx="39">
                  <c:v>365561.28396829299</c:v>
                </c:pt>
                <c:pt idx="40">
                  <c:v>342755.53914468375</c:v>
                </c:pt>
                <c:pt idx="41">
                  <c:v>319949.7943210745</c:v>
                </c:pt>
                <c:pt idx="42">
                  <c:v>297144.04949746525</c:v>
                </c:pt>
                <c:pt idx="43">
                  <c:v>274338.30467385595</c:v>
                </c:pt>
                <c:pt idx="44">
                  <c:v>251532.5598502467</c:v>
                </c:pt>
                <c:pt idx="45">
                  <c:v>232805.47508468211</c:v>
                </c:pt>
                <c:pt idx="46">
                  <c:v>214078.39031911752</c:v>
                </c:pt>
                <c:pt idx="47">
                  <c:v>195351.3055535529</c:v>
                </c:pt>
                <c:pt idx="48">
                  <c:v>176624.22078798831</c:v>
                </c:pt>
                <c:pt idx="49">
                  <c:v>157897.13602242371</c:v>
                </c:pt>
              </c:numCache>
            </c:numRef>
          </c:yVal>
          <c:smooth val="1"/>
          <c:extLst>
            <c:ext xmlns:c16="http://schemas.microsoft.com/office/drawing/2014/chart" uri="{C3380CC4-5D6E-409C-BE32-E72D297353CC}">
              <c16:uniqueId val="{00000005-AAE8-46A2-B164-2E91EFD23B4A}"/>
            </c:ext>
          </c:extLst>
        </c:ser>
        <c:ser>
          <c:idx val="9"/>
          <c:order val="6"/>
          <c:tx>
            <c:strRef>
              <c:f>Disability!$L$5</c:f>
              <c:strCache>
                <c:ptCount val="1"/>
                <c:pt idx="0">
                  <c:v>Indemnity-needs-based Design - Median Salary</c:v>
                </c:pt>
              </c:strCache>
            </c:strRef>
          </c:tx>
          <c:spPr>
            <a:ln w="38100" cap="rnd">
              <a:solidFill>
                <a:srgbClr val="C00000"/>
              </a:solidFill>
              <a:round/>
            </a:ln>
            <a:effectLst>
              <a:outerShdw blurRad="50800" dist="38100" dir="2700000" algn="tl" rotWithShape="0">
                <a:prstClr val="black">
                  <a:alpha val="40000"/>
                </a:prstClr>
              </a:outerShdw>
            </a:effectLst>
          </c:spPr>
          <c:marker>
            <c:symbol val="none"/>
          </c:marker>
          <c:xVal>
            <c:numRef>
              <c:f>Disability!$B$6:$B$57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Disability!$L$6:$L$57</c:f>
              <c:numCache>
                <c:formatCode>_-* #,##0_-;\-* #,##0_-;_-* "-"??_-;_-@_-</c:formatCode>
                <c:ptCount val="52"/>
                <c:pt idx="0">
                  <c:v>485136.54826028045</c:v>
                </c:pt>
                <c:pt idx="1">
                  <c:v>773211.98973836319</c:v>
                </c:pt>
                <c:pt idx="2">
                  <c:v>943631.86029118777</c:v>
                </c:pt>
                <c:pt idx="3">
                  <c:v>1070217.9514423681</c:v>
                </c:pt>
                <c:pt idx="4">
                  <c:v>1216511.9540828045</c:v>
                </c:pt>
                <c:pt idx="5">
                  <c:v>1360302.5231990891</c:v>
                </c:pt>
                <c:pt idx="6">
                  <c:v>1427642.0553238031</c:v>
                </c:pt>
                <c:pt idx="7">
                  <c:v>1512881.7970375984</c:v>
                </c:pt>
                <c:pt idx="8">
                  <c:v>1596067.5780323895</c:v>
                </c:pt>
                <c:pt idx="9">
                  <c:v>1647158.3190937964</c:v>
                </c:pt>
                <c:pt idx="10">
                  <c:v>1681620.6340682099</c:v>
                </c:pt>
                <c:pt idx="11">
                  <c:v>1695572.1953421116</c:v>
                </c:pt>
                <c:pt idx="12">
                  <c:v>1719002.7878414914</c:v>
                </c:pt>
                <c:pt idx="13">
                  <c:v>1721901.992190859</c:v>
                </c:pt>
                <c:pt idx="14">
                  <c:v>1734259.1806272138</c:v>
                </c:pt>
                <c:pt idx="15">
                  <c:v>1736249.231132556</c:v>
                </c:pt>
                <c:pt idx="16">
                  <c:v>1735502.6875888053</c:v>
                </c:pt>
                <c:pt idx="17">
                  <c:v>1721964.8181149794</c:v>
                </c:pt>
                <c:pt idx="18">
                  <c:v>1695394.0778922166</c:v>
                </c:pt>
                <c:pt idx="19">
                  <c:v>1678091.9228649985</c:v>
                </c:pt>
                <c:pt idx="20">
                  <c:v>1640043.724737236</c:v>
                </c:pt>
                <c:pt idx="21">
                  <c:v>1601234.5626469182</c:v>
                </c:pt>
                <c:pt idx="22">
                  <c:v>1561649.2173147944</c:v>
                </c:pt>
                <c:pt idx="23">
                  <c:v>1521272.1650760276</c:v>
                </c:pt>
                <c:pt idx="24">
                  <c:v>1480087.5717924859</c:v>
                </c:pt>
                <c:pt idx="25">
                  <c:v>1438079.2866432732</c:v>
                </c:pt>
                <c:pt idx="26">
                  <c:v>1395230.8357910763</c:v>
                </c:pt>
                <c:pt idx="27">
                  <c:v>1351525.4159218352</c:v>
                </c:pt>
                <c:pt idx="28">
                  <c:v>1306945.8876552097</c:v>
                </c:pt>
                <c:pt idx="29">
                  <c:v>1261474.7688232516</c:v>
                </c:pt>
                <c:pt idx="30">
                  <c:v>1215094.2276146542</c:v>
                </c:pt>
                <c:pt idx="31">
                  <c:v>1167786.0755818849</c:v>
                </c:pt>
                <c:pt idx="32">
                  <c:v>1099531.7605084602</c:v>
                </c:pt>
                <c:pt idx="33">
                  <c:v>1016648.7585354107</c:v>
                </c:pt>
                <c:pt idx="34">
                  <c:v>935884.49158210028</c:v>
                </c:pt>
                <c:pt idx="35">
                  <c:v>857281.33434892353</c:v>
                </c:pt>
                <c:pt idx="36">
                  <c:v>804546.10962843953</c:v>
                </c:pt>
                <c:pt idx="37">
                  <c:v>721956.18041354604</c:v>
                </c:pt>
                <c:pt idx="38">
                  <c:v>659494.45261435455</c:v>
                </c:pt>
                <c:pt idx="39">
                  <c:v>587143.49025917915</c:v>
                </c:pt>
                <c:pt idx="40">
                  <c:v>513885.50865690032</c:v>
                </c:pt>
                <c:pt idx="41">
                  <c:v>439702.36742257589</c:v>
                </c:pt>
                <c:pt idx="42">
                  <c:v>352521.15389686829</c:v>
                </c:pt>
                <c:pt idx="43">
                  <c:v>276715.07165392657</c:v>
                </c:pt>
                <c:pt idx="44">
                  <c:v>212331.62331940606</c:v>
                </c:pt>
                <c:pt idx="45">
                  <c:v>163042.70594233478</c:v>
                </c:pt>
                <c:pt idx="46">
                  <c:v>115691.48675916209</c:v>
                </c:pt>
                <c:pt idx="47">
                  <c:v>67860.01675776593</c:v>
                </c:pt>
                <c:pt idx="48">
                  <c:v>32932.196029138831</c:v>
                </c:pt>
                <c:pt idx="49">
                  <c:v>9417.2039270400019</c:v>
                </c:pt>
                <c:pt idx="50">
                  <c:v>0</c:v>
                </c:pt>
                <c:pt idx="51">
                  <c:v>0</c:v>
                </c:pt>
              </c:numCache>
            </c:numRef>
          </c:yVal>
          <c:smooth val="1"/>
          <c:extLst>
            <c:ext xmlns:c16="http://schemas.microsoft.com/office/drawing/2014/chart" uri="{C3380CC4-5D6E-409C-BE32-E72D297353CC}">
              <c16:uniqueId val="{00000006-AAE8-46A2-B164-2E91EFD23B4A}"/>
            </c:ext>
          </c:extLst>
        </c:ser>
        <c:ser>
          <c:idx val="5"/>
          <c:order val="7"/>
          <c:tx>
            <c:strRef>
              <c:f>'Disability Lower Quartile Sal'!$C$3</c:f>
              <c:strCache>
                <c:ptCount val="1"/>
                <c:pt idx="0">
                  <c:v>Indemnity-needs-based Design - Bottom Quartile Salary</c:v>
                </c:pt>
              </c:strCache>
            </c:strRef>
          </c:tx>
          <c:spPr>
            <a:ln w="38100" cap="rnd">
              <a:solidFill>
                <a:srgbClr val="C00000"/>
              </a:solidFill>
              <a:prstDash val="sysDot"/>
              <a:round/>
            </a:ln>
            <a:effectLst>
              <a:outerShdw blurRad="50800" dist="38100" dir="2700000" algn="tl" rotWithShape="0">
                <a:prstClr val="black">
                  <a:alpha val="40000"/>
                </a:prstClr>
              </a:outerShdw>
            </a:effectLst>
          </c:spPr>
          <c:marker>
            <c:symbol val="none"/>
          </c:marker>
          <c:xVal>
            <c:numRef>
              <c:f>'Disability Lower Quartile Sal'!$B$6:$B$57</c:f>
              <c:numCache>
                <c:formatCode>General</c:formatCode>
                <c:ptCount val="52"/>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numCache>
            </c:numRef>
          </c:xVal>
          <c:yVal>
            <c:numRef>
              <c:f>'Disability Lower Quartile Sal'!$L$6:$L$57</c:f>
              <c:numCache>
                <c:formatCode>_-* #,##0_-;\-* #,##0_-;_-* "-"??_-;_-@_-</c:formatCode>
                <c:ptCount val="52"/>
                <c:pt idx="0">
                  <c:v>485136.54826028045</c:v>
                </c:pt>
                <c:pt idx="1">
                  <c:v>480835.00743203098</c:v>
                </c:pt>
                <c:pt idx="2">
                  <c:v>538896.97823124286</c:v>
                </c:pt>
                <c:pt idx="3">
                  <c:v>645297.01411479688</c:v>
                </c:pt>
                <c:pt idx="4">
                  <c:v>750066.29516274191</c:v>
                </c:pt>
                <c:pt idx="5">
                  <c:v>850602.15451884421</c:v>
                </c:pt>
                <c:pt idx="6">
                  <c:v>930124.9523108307</c:v>
                </c:pt>
                <c:pt idx="7">
                  <c:v>1008210.9987656847</c:v>
                </c:pt>
                <c:pt idx="8">
                  <c:v>1074213.7279253637</c:v>
                </c:pt>
                <c:pt idx="9">
                  <c:v>1098830.6746327162</c:v>
                </c:pt>
                <c:pt idx="10">
                  <c:v>1112373.1330020681</c:v>
                </c:pt>
                <c:pt idx="11">
                  <c:v>1095586.4405388071</c:v>
                </c:pt>
                <c:pt idx="12">
                  <c:v>1078464.0142262809</c:v>
                </c:pt>
                <c:pt idx="13">
                  <c:v>1060999.139387504</c:v>
                </c:pt>
                <c:pt idx="14">
                  <c:v>1043184.9670519517</c:v>
                </c:pt>
                <c:pt idx="15">
                  <c:v>1025014.5112696883</c:v>
                </c:pt>
                <c:pt idx="16">
                  <c:v>1006480.6463717796</c:v>
                </c:pt>
                <c:pt idx="17">
                  <c:v>987576.1041759128</c:v>
                </c:pt>
                <c:pt idx="18">
                  <c:v>968293.47113612853</c:v>
                </c:pt>
                <c:pt idx="19">
                  <c:v>948625.18543554877</c:v>
                </c:pt>
                <c:pt idx="20">
                  <c:v>928563.53402095719</c:v>
                </c:pt>
                <c:pt idx="21">
                  <c:v>908100.64957807399</c:v>
                </c:pt>
                <c:pt idx="22">
                  <c:v>887228.50744633295</c:v>
                </c:pt>
                <c:pt idx="23">
                  <c:v>865938.92247195728</c:v>
                </c:pt>
                <c:pt idx="24">
                  <c:v>844223.54579809401</c:v>
                </c:pt>
                <c:pt idx="25">
                  <c:v>822073.86159075343</c:v>
                </c:pt>
                <c:pt idx="26">
                  <c:v>799481.18369926617</c:v>
                </c:pt>
                <c:pt idx="27">
                  <c:v>776436.65224994917</c:v>
                </c:pt>
                <c:pt idx="28">
                  <c:v>752931.23017164564</c:v>
                </c:pt>
                <c:pt idx="29">
                  <c:v>728955.69965177623</c:v>
                </c:pt>
                <c:pt idx="30">
                  <c:v>704500.65852150938</c:v>
                </c:pt>
                <c:pt idx="31">
                  <c:v>679556.5165686371</c:v>
                </c:pt>
                <c:pt idx="32">
                  <c:v>654113.49177670758</c:v>
                </c:pt>
                <c:pt idx="33">
                  <c:v>628161.60648893926</c:v>
                </c:pt>
                <c:pt idx="34">
                  <c:v>601690.68349541572</c:v>
                </c:pt>
                <c:pt idx="35">
                  <c:v>564690.34204202157</c:v>
                </c:pt>
                <c:pt idx="36">
                  <c:v>522149.99375955958</c:v>
                </c:pt>
                <c:pt idx="37">
                  <c:v>485534.5922184402</c:v>
                </c:pt>
                <c:pt idx="38">
                  <c:v>436372.71968201827</c:v>
                </c:pt>
                <c:pt idx="39">
                  <c:v>369693.44673038792</c:v>
                </c:pt>
                <c:pt idx="40">
                  <c:v>309050.67164825328</c:v>
                </c:pt>
                <c:pt idx="41">
                  <c:v>237935.0410644759</c:v>
                </c:pt>
                <c:pt idx="42">
                  <c:v>183640.2037208582</c:v>
                </c:pt>
                <c:pt idx="43">
                  <c:v>139707.66715996814</c:v>
                </c:pt>
                <c:pt idx="44">
                  <c:v>106164.67739746027</c:v>
                </c:pt>
                <c:pt idx="45">
                  <c:v>85735.919517467089</c:v>
                </c:pt>
                <c:pt idx="46">
                  <c:v>61655.096276266173</c:v>
                </c:pt>
                <c:pt idx="47">
                  <c:v>38763.214593921235</c:v>
                </c:pt>
                <c:pt idx="48">
                  <c:v>17084.053301609412</c:v>
                </c:pt>
                <c:pt idx="49">
                  <c:v>5732.1494630400002</c:v>
                </c:pt>
                <c:pt idx="50">
                  <c:v>0</c:v>
                </c:pt>
                <c:pt idx="51">
                  <c:v>0</c:v>
                </c:pt>
              </c:numCache>
            </c:numRef>
          </c:yVal>
          <c:smooth val="1"/>
          <c:extLst>
            <c:ext xmlns:c16="http://schemas.microsoft.com/office/drawing/2014/chart" uri="{C3380CC4-5D6E-409C-BE32-E72D297353CC}">
              <c16:uniqueId val="{00000007-AAE8-46A2-B164-2E91EFD23B4A}"/>
            </c:ext>
          </c:extLst>
        </c:ser>
        <c:dLbls>
          <c:showLegendKey val="0"/>
          <c:showVal val="0"/>
          <c:showCatName val="0"/>
          <c:showSerName val="0"/>
          <c:showPercent val="0"/>
          <c:showBubbleSize val="0"/>
        </c:dLbls>
        <c:axId val="1412316168"/>
        <c:axId val="763233287"/>
      </c:scatterChart>
      <c:valAx>
        <c:axId val="1412316168"/>
        <c:scaling>
          <c:orientation val="minMax"/>
          <c:max val="69"/>
          <c:min val="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Age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3233287"/>
        <c:crosses val="autoZero"/>
        <c:crossBetween val="midCat"/>
        <c:majorUnit val="2"/>
        <c:minorUnit val="1"/>
      </c:valAx>
      <c:valAx>
        <c:axId val="763233287"/>
        <c:scaling>
          <c:orientation val="minMax"/>
          <c:max val="18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b="1" dirty="0"/>
                  <a:t>$000</a:t>
                </a:r>
              </a:p>
            </c:rich>
          </c:tx>
          <c:layout>
            <c:manualLayout>
              <c:xMode val="edge"/>
              <c:yMode val="edge"/>
              <c:x val="1.4931876138433515E-2"/>
              <c:y val="0.4124112558542175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12316168"/>
        <c:crosses val="autoZero"/>
        <c:crossBetween val="midCat"/>
        <c:majorUnit val="200000"/>
      </c:valAx>
      <c:spPr>
        <a:noFill/>
        <a:ln>
          <a:noFill/>
        </a:ln>
        <a:effectLst/>
      </c:spPr>
    </c:plotArea>
    <c:legend>
      <c:legendPos val="b"/>
      <c:legendEntry>
        <c:idx val="0"/>
        <c:delete val="1"/>
      </c:legendEntry>
      <c:legendEntry>
        <c:idx val="1"/>
        <c:delete val="1"/>
      </c:legendEntry>
      <c:legendEntry>
        <c:idx val="2"/>
        <c:delete val="1"/>
      </c:legendEntry>
      <c:layout>
        <c:manualLayout>
          <c:xMode val="edge"/>
          <c:yMode val="edge"/>
          <c:x val="0.13063572507025956"/>
          <c:y val="0.78237617836022044"/>
          <c:w val="0.70949065746642204"/>
          <c:h val="0.1939424056775728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a:scene3d>
      <a:camera prst="orthographicFront"/>
      <a:lightRig rig="threePt" dir="t"/>
    </a:scene3d>
    <a:sp3d>
      <a:bevelT/>
    </a:sp3d>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Retirement Income Erosion</a:t>
            </a:r>
            <a:r>
              <a:rPr lang="en-US" sz="1600" baseline="30000" dirty="0"/>
              <a:t>1</a:t>
            </a:r>
            <a:r>
              <a:rPr lang="en-US" sz="1600" dirty="0"/>
              <a:t> % </a:t>
            </a:r>
          </a:p>
          <a:p>
            <a:pPr>
              <a:defRPr sz="1600"/>
            </a:pPr>
            <a:r>
              <a:rPr lang="en-US" sz="1600" b="0" dirty="0"/>
              <a:t>Indemnity-based Design – Median Salary vs Large</a:t>
            </a:r>
            <a:r>
              <a:rPr lang="en-US" sz="1600" b="0" baseline="0" dirty="0"/>
              <a:t> Super Funds’ Default Design vs 1% of Salary Design</a:t>
            </a:r>
            <a:endParaRPr lang="en-US" sz="1600" b="0" dirty="0"/>
          </a:p>
        </c:rich>
      </c:tx>
      <c:layout>
        <c:manualLayout>
          <c:xMode val="edge"/>
          <c:yMode val="edge"/>
          <c:x val="0.17558907103825139"/>
          <c:y val="1.4262922488540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21958306010928957"/>
          <c:y val="0.24221294970040003"/>
          <c:w val="0.74571748633879786"/>
          <c:h val="0.39162818110901748"/>
        </c:manualLayout>
      </c:layout>
      <c:barChart>
        <c:barDir val="col"/>
        <c:grouping val="clustered"/>
        <c:varyColors val="0"/>
        <c:ser>
          <c:idx val="0"/>
          <c:order val="0"/>
          <c:spPr>
            <a:solidFill>
              <a:srgbClr val="92D050"/>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C0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DAD-4739-97F6-2F4AF9E3F184}"/>
              </c:ext>
            </c:extLst>
          </c:dPt>
          <c:dPt>
            <c:idx val="6"/>
            <c:invertIfNegative val="0"/>
            <c:bubble3D val="0"/>
            <c:spPr>
              <a:solidFill>
                <a:srgbClr val="92D05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DAD-4739-97F6-2F4AF9E3F184}"/>
              </c:ext>
            </c:extLst>
          </c:dPt>
          <c:dPt>
            <c:idx val="8"/>
            <c:invertIfNegative val="0"/>
            <c:bubble3D val="0"/>
            <c:spPr>
              <a:solidFill>
                <a:srgbClr val="0070C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DAD-4739-97F6-2F4AF9E3F184}"/>
              </c:ext>
            </c:extLst>
          </c:dPt>
          <c:dPt>
            <c:idx val="9"/>
            <c:invertIfNegative val="0"/>
            <c:bubble3D val="0"/>
            <c:spPr>
              <a:solidFill>
                <a:srgbClr val="FFC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2DAD-4739-97F6-2F4AF9E3F18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Erosion!$U$2:$AD$2</c:f>
              <c:strCache>
                <c:ptCount val="10"/>
                <c:pt idx="0">
                  <c:v>Indemnity-needs-based Design - Median Salary</c:v>
                </c:pt>
                <c:pt idx="1">
                  <c:v>Fund 1</c:v>
                </c:pt>
                <c:pt idx="2">
                  <c:v>Fund 2</c:v>
                </c:pt>
                <c:pt idx="3">
                  <c:v>Fund 3</c:v>
                </c:pt>
                <c:pt idx="4">
                  <c:v>Fund 4</c:v>
                </c:pt>
                <c:pt idx="5">
                  <c:v>Fund 5</c:v>
                </c:pt>
                <c:pt idx="6">
                  <c:v>Fund 6</c:v>
                </c:pt>
                <c:pt idx="7">
                  <c:v>Fund 7</c:v>
                </c:pt>
                <c:pt idx="8">
                  <c:v>Average Default by Seven Large Industry Funds</c:v>
                </c:pt>
                <c:pt idx="9">
                  <c:v>1% of Salary</c:v>
                </c:pt>
              </c:strCache>
            </c:strRef>
          </c:cat>
          <c:val>
            <c:numRef>
              <c:f>Erosion!$U$5:$AD$5</c:f>
              <c:numCache>
                <c:formatCode>0.0%</c:formatCode>
                <c:ptCount val="10"/>
                <c:pt idx="0">
                  <c:v>0.11372060068904255</c:v>
                </c:pt>
                <c:pt idx="1">
                  <c:v>3.3904584749737454E-2</c:v>
                </c:pt>
                <c:pt idx="2">
                  <c:v>1.6983686211412552E-2</c:v>
                </c:pt>
                <c:pt idx="3">
                  <c:v>1.9277651701598897E-2</c:v>
                </c:pt>
                <c:pt idx="4">
                  <c:v>1.4502105770665907E-2</c:v>
                </c:pt>
                <c:pt idx="5">
                  <c:v>4.3900084798905836E-2</c:v>
                </c:pt>
                <c:pt idx="6">
                  <c:v>1.3989549538337864E-2</c:v>
                </c:pt>
                <c:pt idx="7">
                  <c:v>9.927854607407971E-3</c:v>
                </c:pt>
                <c:pt idx="8">
                  <c:v>2.1783645339723785E-2</c:v>
                </c:pt>
                <c:pt idx="9">
                  <c:v>4.1000000000000002E-2</c:v>
                </c:pt>
              </c:numCache>
            </c:numRef>
          </c:val>
          <c:extLst>
            <c:ext xmlns:c16="http://schemas.microsoft.com/office/drawing/2014/chart" uri="{C3380CC4-5D6E-409C-BE32-E72D297353CC}">
              <c16:uniqueId val="{00000008-2DAD-4739-97F6-2F4AF9E3F184}"/>
            </c:ext>
          </c:extLst>
        </c:ser>
        <c:dLbls>
          <c:dLblPos val="outEnd"/>
          <c:showLegendKey val="0"/>
          <c:showVal val="1"/>
          <c:showCatName val="0"/>
          <c:showSerName val="0"/>
          <c:showPercent val="0"/>
          <c:showBubbleSize val="0"/>
        </c:dLbls>
        <c:gapWidth val="100"/>
        <c:overlap val="-24"/>
        <c:axId val="2024144447"/>
        <c:axId val="2024139647"/>
      </c:barChart>
      <c:catAx>
        <c:axId val="202414444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24139647"/>
        <c:crosses val="autoZero"/>
        <c:auto val="1"/>
        <c:lblAlgn val="ctr"/>
        <c:lblOffset val="100"/>
        <c:noMultiLvlLbl val="0"/>
      </c:catAx>
      <c:valAx>
        <c:axId val="2024139647"/>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24144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cene3d>
      <a:camera prst="orthographicFront"/>
      <a:lightRig rig="threePt" dir="t"/>
    </a:scene3d>
    <a:sp3d>
      <a:bevelT/>
    </a:sp3d>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AU" sz="1400" b="1"/>
              <a:t>Projected Total Annual Retirement Income </a:t>
            </a:r>
          </a:p>
        </c:rich>
      </c:tx>
      <c:layout>
        <c:manualLayout>
          <c:xMode val="edge"/>
          <c:yMode val="edge"/>
          <c:x val="0.21882439486703825"/>
          <c:y val="3.049643757985554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4659661410714012"/>
          <c:y val="0.10664187997330561"/>
          <c:w val="0.69202300463091437"/>
          <c:h val="0.46240263502027601"/>
        </c:manualLayout>
      </c:layout>
      <c:barChart>
        <c:barDir val="col"/>
        <c:grouping val="stacked"/>
        <c:varyColors val="0"/>
        <c:ser>
          <c:idx val="1"/>
          <c:order val="0"/>
          <c:tx>
            <c:strRef>
              <c:f>'Erosion Graphs 2'!$D$11</c:f>
              <c:strCache>
                <c:ptCount val="1"/>
                <c:pt idx="0">
                  <c:v>Pension income (Average)</c:v>
                </c:pt>
              </c:strCache>
            </c:strRef>
          </c:tx>
          <c:spPr>
            <a:solidFill>
              <a:schemeClr val="bg2">
                <a:lumMod val="90000"/>
              </a:schemeClr>
            </a:solidFill>
            <a:ln>
              <a:noFill/>
            </a:ln>
            <a:effectLst>
              <a:outerShdw blurRad="50800" dist="38100" dir="2700000" algn="tl" rotWithShape="0">
                <a:prstClr val="black">
                  <a:alpha val="40000"/>
                </a:prstClr>
              </a:outerShdw>
            </a:effectLst>
          </c:spPr>
          <c:invertIfNegative val="0"/>
          <c:cat>
            <c:strRef>
              <c:f>'Erosion Graphs 2'!$B$12:$B$15</c:f>
              <c:strCache>
                <c:ptCount val="4"/>
                <c:pt idx="0">
                  <c:v>No insurance</c:v>
                </c:pt>
                <c:pt idx="1">
                  <c:v>Indemnity-needs-based Design</c:v>
                </c:pt>
                <c:pt idx="2">
                  <c:v>Average Default by Seven Large Funds</c:v>
                </c:pt>
                <c:pt idx="3">
                  <c:v>1% of Salary</c:v>
                </c:pt>
              </c:strCache>
            </c:strRef>
          </c:cat>
          <c:val>
            <c:numRef>
              <c:f>'Erosion Graphs 2'!$D$12:$D$15</c:f>
              <c:numCache>
                <c:formatCode>#,##0</c:formatCode>
                <c:ptCount val="4"/>
                <c:pt idx="0">
                  <c:v>20080.054840615863</c:v>
                </c:pt>
                <c:pt idx="1">
                  <c:v>21618.329102233212</c:v>
                </c:pt>
                <c:pt idx="2">
                  <c:v>21493.203135268734</c:v>
                </c:pt>
                <c:pt idx="3">
                  <c:v>20859.446844658782</c:v>
                </c:pt>
              </c:numCache>
            </c:numRef>
          </c:val>
          <c:extLst>
            <c:ext xmlns:c16="http://schemas.microsoft.com/office/drawing/2014/chart" uri="{C3380CC4-5D6E-409C-BE32-E72D297353CC}">
              <c16:uniqueId val="{00000000-48FB-41D0-A3C5-A2E6D42C5439}"/>
            </c:ext>
          </c:extLst>
        </c:ser>
        <c:ser>
          <c:idx val="0"/>
          <c:order val="1"/>
          <c:tx>
            <c:strRef>
              <c:f>'Erosion Graphs 2'!$C$11</c:f>
              <c:strCache>
                <c:ptCount val="1"/>
                <c:pt idx="0">
                  <c:v>Annual income with pension</c:v>
                </c:pt>
              </c:strCache>
            </c:strRef>
          </c:tx>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bg2">
                  <a:lumMod val="5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48FB-41D0-A3C5-A2E6D42C5439}"/>
              </c:ext>
            </c:extLst>
          </c:dPt>
          <c:dPt>
            <c:idx val="1"/>
            <c:invertIfNegative val="0"/>
            <c:bubble3D val="0"/>
            <c:spPr>
              <a:solidFill>
                <a:srgbClr val="C0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48FB-41D0-A3C5-A2E6D42C5439}"/>
              </c:ext>
            </c:extLst>
          </c:dPt>
          <c:dPt>
            <c:idx val="2"/>
            <c:invertIfNegative val="0"/>
            <c:bubble3D val="0"/>
            <c:spPr>
              <a:solidFill>
                <a:srgbClr val="00B0F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48FB-41D0-A3C5-A2E6D42C5439}"/>
              </c:ext>
            </c:extLst>
          </c:dPt>
          <c:dPt>
            <c:idx val="3"/>
            <c:invertIfNegative val="0"/>
            <c:bubble3D val="0"/>
            <c:spPr>
              <a:solidFill>
                <a:srgbClr val="FFC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48FB-41D0-A3C5-A2E6D42C5439}"/>
              </c:ext>
            </c:extLst>
          </c:dPt>
          <c:cat>
            <c:strRef>
              <c:f>'Erosion Graphs 2'!$B$12:$B$15</c:f>
              <c:strCache>
                <c:ptCount val="4"/>
                <c:pt idx="0">
                  <c:v>No insurance</c:v>
                </c:pt>
                <c:pt idx="1">
                  <c:v>Indemnity-needs-based Design</c:v>
                </c:pt>
                <c:pt idx="2">
                  <c:v>Average Default by Seven Large Funds</c:v>
                </c:pt>
                <c:pt idx="3">
                  <c:v>1% of Salary</c:v>
                </c:pt>
              </c:strCache>
            </c:strRef>
          </c:cat>
          <c:val>
            <c:numRef>
              <c:f>'Erosion Graphs 2'!$C$12:$C$15</c:f>
              <c:numCache>
                <c:formatCode>#,##0</c:formatCode>
                <c:ptCount val="4"/>
                <c:pt idx="0">
                  <c:v>29397.208422376032</c:v>
                </c:pt>
                <c:pt idx="1">
                  <c:v>22232.350062041347</c:v>
                </c:pt>
                <c:pt idx="2">
                  <c:v>26878.188023305876</c:v>
                </c:pt>
                <c:pt idx="3">
                  <c:v>26589.248624550444</c:v>
                </c:pt>
              </c:numCache>
            </c:numRef>
          </c:val>
          <c:extLst>
            <c:ext xmlns:c16="http://schemas.microsoft.com/office/drawing/2014/chart" uri="{C3380CC4-5D6E-409C-BE32-E72D297353CC}">
              <c16:uniqueId val="{00000009-48FB-41D0-A3C5-A2E6D42C5439}"/>
            </c:ext>
          </c:extLst>
        </c:ser>
        <c:dLbls>
          <c:showLegendKey val="0"/>
          <c:showVal val="0"/>
          <c:showCatName val="0"/>
          <c:showSerName val="0"/>
          <c:showPercent val="0"/>
          <c:showBubbleSize val="0"/>
        </c:dLbls>
        <c:gapWidth val="219"/>
        <c:overlap val="100"/>
        <c:axId val="487056415"/>
        <c:axId val="487066495"/>
      </c:barChart>
      <c:lineChart>
        <c:grouping val="standard"/>
        <c:varyColors val="0"/>
        <c:ser>
          <c:idx val="2"/>
          <c:order val="2"/>
          <c:tx>
            <c:strRef>
              <c:f>'Erosion Graphs 2'!$B$16</c:f>
              <c:strCache>
                <c:ptCount val="1"/>
                <c:pt idx="0">
                  <c:v>ASFA Comfortable</c:v>
                </c:pt>
              </c:strCache>
            </c:strRef>
          </c:tx>
          <c:spPr>
            <a:ln w="28575" cap="rnd">
              <a:solidFill>
                <a:schemeClr val="accent3"/>
              </a:solidFill>
              <a:round/>
            </a:ln>
            <a:effectLst/>
          </c:spPr>
          <c:marker>
            <c:symbol val="none"/>
          </c:marker>
          <c:val>
            <c:numRef>
              <c:f>'Erosion Graphs 2'!$E$16</c:f>
              <c:numCache>
                <c:formatCode>#,##0</c:formatCode>
                <c:ptCount val="1"/>
              </c:numCache>
            </c:numRef>
          </c:val>
          <c:smooth val="0"/>
          <c:extLst>
            <c:ext xmlns:c16="http://schemas.microsoft.com/office/drawing/2014/chart" uri="{C3380CC4-5D6E-409C-BE32-E72D297353CC}">
              <c16:uniqueId val="{0000000A-48FB-41D0-A3C5-A2E6D42C5439}"/>
            </c:ext>
          </c:extLst>
        </c:ser>
        <c:dLbls>
          <c:showLegendKey val="0"/>
          <c:showVal val="0"/>
          <c:showCatName val="0"/>
          <c:showSerName val="0"/>
          <c:showPercent val="0"/>
          <c:showBubbleSize val="0"/>
        </c:dLbls>
        <c:marker val="1"/>
        <c:smooth val="0"/>
        <c:axId val="487056415"/>
        <c:axId val="487066495"/>
      </c:lineChart>
      <c:catAx>
        <c:axId val="48705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87066495"/>
        <c:crosses val="autoZero"/>
        <c:auto val="1"/>
        <c:lblAlgn val="ctr"/>
        <c:lblOffset val="100"/>
        <c:noMultiLvlLbl val="0"/>
      </c:catAx>
      <c:valAx>
        <c:axId val="48706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r>
                  <a:rPr lang="en-AU"/>
                  <a:t>Annual Income ($000)</a:t>
                </a:r>
              </a:p>
            </c:rich>
          </c:tx>
          <c:layout>
            <c:manualLayout>
              <c:xMode val="edge"/>
              <c:yMode val="edge"/>
              <c:x val="1.7334303062056321E-2"/>
              <c:y val="0.1401181236686574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87056415"/>
        <c:crosses val="autoZero"/>
        <c:crossBetween val="between"/>
      </c:valAx>
      <c:spPr>
        <a:noFill/>
        <a:ln>
          <a:noFill/>
        </a:ln>
        <a:effectLst/>
      </c:spPr>
    </c:plotArea>
    <c:legend>
      <c:legendPos val="r"/>
      <c:legendEntry>
        <c:idx val="0"/>
        <c:delete val="1"/>
      </c:legendEntry>
      <c:legendEntry>
        <c:idx val="2"/>
        <c:delete val="1"/>
      </c:legendEntry>
      <c:layout>
        <c:manualLayout>
          <c:xMode val="edge"/>
          <c:yMode val="edge"/>
          <c:x val="0.4151573202613279"/>
          <c:y val="0.86407733768501205"/>
          <c:w val="0.5656016483655224"/>
          <c:h val="9.93151308555311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a:scene3d>
      <a:camera prst="orthographicFront"/>
      <a:lightRig rig="threePt" dir="t"/>
    </a:scene3d>
    <a:sp3d>
      <a:bevelT/>
    </a:sp3d>
  </c:spPr>
  <c:txPr>
    <a:bodyPr/>
    <a:lstStyle/>
    <a:p>
      <a:pPr>
        <a:defRPr sz="1200">
          <a:latin typeface="Century Gothic" panose="020B0502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r>
              <a:rPr lang="en-AU" b="1" dirty="0"/>
              <a:t>Change in Utility (Life Satisfaction) with Annual Income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4753927461458055"/>
          <c:y val="0.11952774872981825"/>
          <c:w val="0.79713197973085181"/>
          <c:h val="0.69739829396325459"/>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0"/>
            <c:dispEq val="0"/>
          </c:trendline>
          <c:trendline>
            <c:spPr>
              <a:ln w="19050" cap="rnd">
                <a:solidFill>
                  <a:schemeClr val="accent1"/>
                </a:solidFill>
                <a:prstDash val="sysDot"/>
              </a:ln>
              <a:effectLst/>
            </c:spPr>
            <c:trendlineType val="power"/>
            <c:dispRSqr val="0"/>
            <c:dispEq val="0"/>
          </c:trendline>
          <c:xVal>
            <c:numRef>
              <c:f>'[A^0A projection v4.5 to gy 20 9 024.xlsm]Emperical - life satisfaction'!$T$20:$T$26</c:f>
              <c:numCache>
                <c:formatCode>_(* #,##0.00_);_(* \(#,##0.00\);_(* "-"??_);_(@_)</c:formatCode>
                <c:ptCount val="7"/>
                <c:pt idx="0">
                  <c:v>7880.9571325537863</c:v>
                </c:pt>
                <c:pt idx="1">
                  <c:v>23642.871397661358</c:v>
                </c:pt>
                <c:pt idx="2">
                  <c:v>47285.742795322716</c:v>
                </c:pt>
                <c:pt idx="3">
                  <c:v>70928.614192984067</c:v>
                </c:pt>
                <c:pt idx="4">
                  <c:v>86690.528458091649</c:v>
                </c:pt>
                <c:pt idx="5">
                  <c:v>118214.3569883068</c:v>
                </c:pt>
                <c:pt idx="6">
                  <c:v>165500.0997836295</c:v>
                </c:pt>
              </c:numCache>
            </c:numRef>
          </c:xVal>
          <c:yVal>
            <c:numRef>
              <c:f>'[A^0A projection v4.5 to gy 20 9 024.xlsm]Emperical - life satisfaction'!$U$20:$U$26</c:f>
              <c:numCache>
                <c:formatCode>_(* #,##0.00_);_(* \(#,##0.00\);_(* "-"??_);_(@_)</c:formatCode>
                <c:ptCount val="7"/>
                <c:pt idx="0">
                  <c:v>5.6</c:v>
                </c:pt>
                <c:pt idx="1">
                  <c:v>5.8</c:v>
                </c:pt>
                <c:pt idx="2">
                  <c:v>6.2</c:v>
                </c:pt>
                <c:pt idx="3">
                  <c:v>6.5</c:v>
                </c:pt>
                <c:pt idx="4">
                  <c:v>6.75</c:v>
                </c:pt>
                <c:pt idx="5">
                  <c:v>7</c:v>
                </c:pt>
                <c:pt idx="6">
                  <c:v>7.25</c:v>
                </c:pt>
              </c:numCache>
            </c:numRef>
          </c:yVal>
          <c:smooth val="0"/>
          <c:extLst xmlns:c15="http://schemas.microsoft.com/office/drawing/2012/chart">
            <c:ext xmlns:c16="http://schemas.microsoft.com/office/drawing/2014/chart" uri="{C3380CC4-5D6E-409C-BE32-E72D297353CC}">
              <c16:uniqueId val="{00000002-12A8-4914-B87A-F1859B8C17BE}"/>
            </c:ext>
          </c:extLst>
        </c:ser>
        <c:dLbls>
          <c:showLegendKey val="0"/>
          <c:showVal val="0"/>
          <c:showCatName val="0"/>
          <c:showSerName val="0"/>
          <c:showPercent val="0"/>
          <c:showBubbleSize val="0"/>
        </c:dLbls>
        <c:axId val="195356640"/>
        <c:axId val="195357120"/>
      </c:scatterChart>
      <c:valAx>
        <c:axId val="1953566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b="1" dirty="0"/>
                  <a:t>Gross Annual income</a:t>
                </a:r>
              </a:p>
            </c:rich>
          </c:tx>
          <c:layout>
            <c:manualLayout>
              <c:xMode val="edge"/>
              <c:yMode val="edge"/>
              <c:x val="0.39398918535986749"/>
              <c:y val="0.9183420418573845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95357120"/>
        <c:crosses val="autoZero"/>
        <c:crossBetween val="midCat"/>
      </c:valAx>
      <c:valAx>
        <c:axId val="195357120"/>
        <c:scaling>
          <c:orientation val="minMax"/>
          <c:max val="8"/>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b="1" dirty="0"/>
                  <a:t>Utility (Satisfaction)</a:t>
                </a:r>
              </a:p>
            </c:rich>
          </c:tx>
          <c:layout>
            <c:manualLayout>
              <c:xMode val="edge"/>
              <c:yMode val="edge"/>
              <c:x val="2.4583110624835151E-2"/>
              <c:y val="0.3045887328262161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95356640"/>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a:outerShdw blurRad="50800" dist="38100" dir="2700000" algn="tl" rotWithShape="0">
        <a:prstClr val="black">
          <a:alpha val="40000"/>
        </a:prstClr>
      </a:outerShdw>
    </a:effectLst>
  </c:spPr>
  <c:txPr>
    <a:bodyPr/>
    <a:lstStyle/>
    <a:p>
      <a:pPr>
        <a:defRPr sz="14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0.15799</cdr:x>
      <cdr:y>0.28442</cdr:y>
    </cdr:from>
    <cdr:to>
      <cdr:x>0.84201</cdr:x>
      <cdr:y>0.28442</cdr:y>
    </cdr:to>
    <cdr:cxnSp macro="">
      <cdr:nvCxnSpPr>
        <cdr:cNvPr id="3" name="Straight Connector 2">
          <a:extLst xmlns:a="http://schemas.openxmlformats.org/drawingml/2006/main">
            <a:ext uri="{FF2B5EF4-FFF2-40B4-BE49-F238E27FC236}">
              <a16:creationId xmlns:a16="http://schemas.microsoft.com/office/drawing/2014/main" id="{08B25CAF-C9BB-8472-37C1-567A313DC006}"/>
            </a:ext>
          </a:extLst>
        </cdr:cNvPr>
        <cdr:cNvCxnSpPr/>
      </cdr:nvCxnSpPr>
      <cdr:spPr>
        <a:xfrm xmlns:a="http://schemas.openxmlformats.org/drawingml/2006/main">
          <a:off x="938528" y="1421324"/>
          <a:ext cx="4063373" cy="0"/>
        </a:xfrm>
        <a:prstGeom xmlns:a="http://schemas.openxmlformats.org/drawingml/2006/main" prst="line">
          <a:avLst/>
        </a:prstGeom>
        <a:ln xmlns:a="http://schemas.openxmlformats.org/drawingml/2006/main" w="34925">
          <a:solidFill>
            <a:srgbClr val="00B050"/>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0.15875</cdr:x>
      <cdr:y>0.3799</cdr:y>
    </cdr:from>
    <cdr:to>
      <cdr:x>0.85519</cdr:x>
      <cdr:y>0.3799</cdr:y>
    </cdr:to>
    <cdr:cxnSp macro="">
      <cdr:nvCxnSpPr>
        <cdr:cNvPr id="4" name="Straight Connector 3">
          <a:extLst xmlns:a="http://schemas.openxmlformats.org/drawingml/2006/main">
            <a:ext uri="{FF2B5EF4-FFF2-40B4-BE49-F238E27FC236}">
              <a16:creationId xmlns:a16="http://schemas.microsoft.com/office/drawing/2014/main" id="{9DF6382A-BF93-BFCE-F535-87E0745B0C6E}"/>
            </a:ext>
          </a:extLst>
        </cdr:cNvPr>
        <cdr:cNvCxnSpPr/>
      </cdr:nvCxnSpPr>
      <cdr:spPr>
        <a:xfrm xmlns:a="http://schemas.openxmlformats.org/drawingml/2006/main">
          <a:off x="943043" y="1898476"/>
          <a:ext cx="4137153" cy="0"/>
        </a:xfrm>
        <a:prstGeom xmlns:a="http://schemas.openxmlformats.org/drawingml/2006/main" prst="line">
          <a:avLst/>
        </a:prstGeom>
        <a:ln xmlns:a="http://schemas.openxmlformats.org/drawingml/2006/main" w="38100">
          <a:solidFill>
            <a:srgbClr val="FFC000"/>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0.1596</cdr:x>
      <cdr:y>0.43298</cdr:y>
    </cdr:from>
    <cdr:to>
      <cdr:x>0.80758</cdr:x>
      <cdr:y>0.43298</cdr:y>
    </cdr:to>
    <cdr:cxnSp macro="">
      <cdr:nvCxnSpPr>
        <cdr:cNvPr id="7" name="Straight Connector 6">
          <a:extLst xmlns:a="http://schemas.openxmlformats.org/drawingml/2006/main">
            <a:ext uri="{FF2B5EF4-FFF2-40B4-BE49-F238E27FC236}">
              <a16:creationId xmlns:a16="http://schemas.microsoft.com/office/drawing/2014/main" id="{F2E23E3C-ED25-A553-F2E3-F1A0FE263998}"/>
            </a:ext>
          </a:extLst>
        </cdr:cNvPr>
        <cdr:cNvCxnSpPr/>
      </cdr:nvCxnSpPr>
      <cdr:spPr>
        <a:xfrm xmlns:a="http://schemas.openxmlformats.org/drawingml/2006/main">
          <a:off x="926020" y="2163741"/>
          <a:ext cx="3759838" cy="0"/>
        </a:xfrm>
        <a:prstGeom xmlns:a="http://schemas.openxmlformats.org/drawingml/2006/main" prst="line">
          <a:avLst/>
        </a:prstGeom>
        <a:ln xmlns:a="http://schemas.openxmlformats.org/drawingml/2006/main" w="38100">
          <a:solidFill>
            <a:srgbClr val="FF0000"/>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0.80159</cdr:x>
      <cdr:y>0.33824</cdr:y>
    </cdr:from>
    <cdr:to>
      <cdr:x>0.94543</cdr:x>
      <cdr:y>0.42689</cdr:y>
    </cdr:to>
    <cdr:sp macro="" textlink="">
      <cdr:nvSpPr>
        <cdr:cNvPr id="6" name="TextBox 5">
          <a:extLst xmlns:a="http://schemas.openxmlformats.org/drawingml/2006/main">
            <a:ext uri="{FF2B5EF4-FFF2-40B4-BE49-F238E27FC236}">
              <a16:creationId xmlns:a16="http://schemas.microsoft.com/office/drawing/2014/main" id="{6F992F88-44E4-D196-A57C-5A24ADAA1D19}"/>
            </a:ext>
          </a:extLst>
        </cdr:cNvPr>
        <cdr:cNvSpPr txBox="1"/>
      </cdr:nvSpPr>
      <cdr:spPr>
        <a:xfrm xmlns:a="http://schemas.openxmlformats.org/drawingml/2006/main">
          <a:off x="4761789" y="1690288"/>
          <a:ext cx="854472" cy="443012"/>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nSpc>
              <a:spcPct val="80000"/>
            </a:lnSpc>
          </a:pPr>
          <a:r>
            <a:rPr lang="en-AU" b="1" kern="1200" dirty="0">
              <a:solidFill>
                <a:srgbClr val="FFC000"/>
              </a:solidFill>
              <a:latin typeface="Century Gothic" panose="020B0502020202020204" pitchFamily="34" charset="0"/>
            </a:rPr>
            <a:t>ASFA Modest</a:t>
          </a:r>
          <a:r>
            <a:rPr lang="en-AU" b="1" kern="1200" baseline="30000" dirty="0">
              <a:solidFill>
                <a:srgbClr val="FFC000"/>
              </a:solidFill>
              <a:latin typeface="Century Gothic" panose="020B0502020202020204" pitchFamily="34" charset="0"/>
            </a:rPr>
            <a:t>1</a:t>
          </a:r>
          <a:endParaRPr lang="en-AU" b="1" kern="1200" dirty="0">
            <a:solidFill>
              <a:srgbClr val="FFC000"/>
            </a:solidFill>
            <a:latin typeface="Century Gothic" panose="020B0502020202020204" pitchFamily="34" charset="0"/>
          </a:endParaRPr>
        </a:p>
      </cdr:txBody>
    </cdr:sp>
  </cdr:relSizeAnchor>
  <cdr:relSizeAnchor xmlns:cdr="http://schemas.openxmlformats.org/drawingml/2006/chartDrawing">
    <cdr:from>
      <cdr:x>0.79373</cdr:x>
      <cdr:y>0.2433</cdr:y>
    </cdr:from>
    <cdr:to>
      <cdr:x>0.97812</cdr:x>
      <cdr:y>0.32526</cdr:y>
    </cdr:to>
    <cdr:sp macro="" textlink="">
      <cdr:nvSpPr>
        <cdr:cNvPr id="12" name="TextBox 11">
          <a:extLst xmlns:a="http://schemas.openxmlformats.org/drawingml/2006/main">
            <a:ext uri="{FF2B5EF4-FFF2-40B4-BE49-F238E27FC236}">
              <a16:creationId xmlns:a16="http://schemas.microsoft.com/office/drawing/2014/main" id="{DC822A81-BA8A-807F-2CCA-D79594B9765C}"/>
            </a:ext>
          </a:extLst>
        </cdr:cNvPr>
        <cdr:cNvSpPr txBox="1"/>
      </cdr:nvSpPr>
      <cdr:spPr>
        <a:xfrm xmlns:a="http://schemas.openxmlformats.org/drawingml/2006/main">
          <a:off x="4715081" y="1215864"/>
          <a:ext cx="1095375" cy="40957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nSpc>
              <a:spcPct val="80000"/>
            </a:lnSpc>
          </a:pPr>
          <a:r>
            <a:rPr lang="en-AU" b="1" kern="1200" dirty="0">
              <a:solidFill>
                <a:srgbClr val="00B050"/>
              </a:solidFill>
              <a:latin typeface="Century Gothic" panose="020B0502020202020204" pitchFamily="34" charset="0"/>
            </a:rPr>
            <a:t>ASFA Comfortable</a:t>
          </a:r>
          <a:r>
            <a:rPr lang="en-AU" b="1" kern="1200" baseline="30000" dirty="0">
              <a:solidFill>
                <a:srgbClr val="00B050"/>
              </a:solidFill>
              <a:latin typeface="Century Gothic" panose="020B0502020202020204" pitchFamily="34" charset="0"/>
            </a:rPr>
            <a:t>1</a:t>
          </a:r>
        </a:p>
      </cdr:txBody>
    </cdr:sp>
  </cdr:relSizeAnchor>
  <cdr:relSizeAnchor xmlns:cdr="http://schemas.openxmlformats.org/drawingml/2006/chartDrawing">
    <cdr:from>
      <cdr:x>0.80116</cdr:x>
      <cdr:y>0.40928</cdr:y>
    </cdr:from>
    <cdr:to>
      <cdr:x>0.94431</cdr:x>
      <cdr:y>0.45701</cdr:y>
    </cdr:to>
    <cdr:sp macro="" textlink="">
      <cdr:nvSpPr>
        <cdr:cNvPr id="14" name="TextBox 1">
          <a:extLst xmlns:a="http://schemas.openxmlformats.org/drawingml/2006/main">
            <a:ext uri="{FF2B5EF4-FFF2-40B4-BE49-F238E27FC236}">
              <a16:creationId xmlns:a16="http://schemas.microsoft.com/office/drawing/2014/main" id="{5533C67B-01B9-84C8-9A3A-75C887E46D60}"/>
            </a:ext>
          </a:extLst>
        </cdr:cNvPr>
        <cdr:cNvSpPr txBox="1"/>
      </cdr:nvSpPr>
      <cdr:spPr>
        <a:xfrm xmlns:a="http://schemas.openxmlformats.org/drawingml/2006/main">
          <a:off x="4648597" y="2045284"/>
          <a:ext cx="830600" cy="238521"/>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b="1" kern="1200" dirty="0">
              <a:solidFill>
                <a:srgbClr val="C00000"/>
              </a:solidFill>
              <a:latin typeface="Century Gothic" panose="020B0502020202020204" pitchFamily="34" charset="0"/>
            </a:rPr>
            <a:t>Poverty</a:t>
          </a:r>
          <a:r>
            <a:rPr lang="en-AU" b="1" kern="1200" baseline="30000" dirty="0">
              <a:solidFill>
                <a:srgbClr val="C00000"/>
              </a:solidFill>
              <a:latin typeface="Century Gothic" panose="020B0502020202020204" pitchFamily="34" charset="0"/>
            </a:rPr>
            <a:t>1</a:t>
          </a:r>
          <a:endParaRPr lang="en-AU" b="1" kern="1200" dirty="0">
            <a:solidFill>
              <a:srgbClr val="C00000"/>
            </a:solidFill>
            <a:latin typeface="Century Gothic" panose="020B0502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dirty="0"/>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0C944-59BB-E231-0FA0-CD46341FD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B7924-0DEE-A9E3-CFA7-B86E82738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A3A90-AC47-74A5-7853-B596B7D6262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A4A337D-386A-9DF2-B453-AFCD94C0B7BF}"/>
              </a:ext>
            </a:extLst>
          </p:cNvPr>
          <p:cNvSpPr>
            <a:spLocks noGrp="1"/>
          </p:cNvSpPr>
          <p:nvPr>
            <p:ph type="sldNum" sz="quarter" idx="5"/>
          </p:nvPr>
        </p:nvSpPr>
        <p:spPr/>
        <p:txBody>
          <a:bodyPr/>
          <a:lstStyle/>
          <a:p>
            <a:fld id="{1BEA80CD-AE39-0C4B-A880-515F813E088A}" type="slidenum">
              <a:rPr lang="en-US" smtClean="0"/>
              <a:t>19</a:t>
            </a:fld>
            <a:endParaRPr lang="en-US" dirty="0"/>
          </a:p>
        </p:txBody>
      </p:sp>
    </p:spTree>
    <p:extLst>
      <p:ext uri="{BB962C8B-B14F-4D97-AF65-F5344CB8AC3E}">
        <p14:creationId xmlns:p14="http://schemas.microsoft.com/office/powerpoint/2010/main" val="103143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69B-1E8D-860E-F09F-7D1D9D991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2B3C7-9D1B-9495-BD51-AB06F0064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F8F57-504D-E9F7-EB7B-781CF174EB8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97BAAEA-1715-AF2B-1450-EA5BEBBB7521}"/>
              </a:ext>
            </a:extLst>
          </p:cNvPr>
          <p:cNvSpPr>
            <a:spLocks noGrp="1"/>
          </p:cNvSpPr>
          <p:nvPr>
            <p:ph type="sldNum" sz="quarter" idx="5"/>
          </p:nvPr>
        </p:nvSpPr>
        <p:spPr/>
        <p:txBody>
          <a:bodyPr/>
          <a:lstStyle/>
          <a:p>
            <a:fld id="{1BEA80CD-AE39-0C4B-A880-515F813E088A}" type="slidenum">
              <a:rPr lang="en-US" smtClean="0"/>
              <a:t>20</a:t>
            </a:fld>
            <a:endParaRPr lang="en-US" dirty="0"/>
          </a:p>
        </p:txBody>
      </p:sp>
    </p:spTree>
    <p:extLst>
      <p:ext uri="{BB962C8B-B14F-4D97-AF65-F5344CB8AC3E}">
        <p14:creationId xmlns:p14="http://schemas.microsoft.com/office/powerpoint/2010/main" val="175381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574BE-58E6-4678-7682-556C50E1D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6D385-9BAC-086E-25EF-B49443691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45493-B88D-9759-575C-D58C1408095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5919EB0-3E25-94B2-1B92-FF3C87FAEA7C}"/>
              </a:ext>
            </a:extLst>
          </p:cNvPr>
          <p:cNvSpPr>
            <a:spLocks noGrp="1"/>
          </p:cNvSpPr>
          <p:nvPr>
            <p:ph type="sldNum" sz="quarter" idx="5"/>
          </p:nvPr>
        </p:nvSpPr>
        <p:spPr/>
        <p:txBody>
          <a:bodyPr/>
          <a:lstStyle/>
          <a:p>
            <a:fld id="{1BEA80CD-AE39-0C4B-A880-515F813E088A}" type="slidenum">
              <a:rPr lang="en-US" smtClean="0"/>
              <a:t>21</a:t>
            </a:fld>
            <a:endParaRPr lang="en-US" dirty="0"/>
          </a:p>
        </p:txBody>
      </p:sp>
    </p:spTree>
    <p:extLst>
      <p:ext uri="{BB962C8B-B14F-4D97-AF65-F5344CB8AC3E}">
        <p14:creationId xmlns:p14="http://schemas.microsoft.com/office/powerpoint/2010/main" val="385298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79A35-7C7E-0F55-A1C5-D0A2E6AF4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81991-428D-545A-FE2F-20C51ABAC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26538-B052-AED8-59BC-077A4B3B9EB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46E7BA6-EC27-EDCA-E79A-93F6333D63EB}"/>
              </a:ext>
            </a:extLst>
          </p:cNvPr>
          <p:cNvSpPr>
            <a:spLocks noGrp="1"/>
          </p:cNvSpPr>
          <p:nvPr>
            <p:ph type="sldNum" sz="quarter" idx="5"/>
          </p:nvPr>
        </p:nvSpPr>
        <p:spPr/>
        <p:txBody>
          <a:bodyPr/>
          <a:lstStyle/>
          <a:p>
            <a:fld id="{1BEA80CD-AE39-0C4B-A880-515F813E088A}" type="slidenum">
              <a:rPr lang="en-US" smtClean="0"/>
              <a:t>22</a:t>
            </a:fld>
            <a:endParaRPr lang="en-US" dirty="0"/>
          </a:p>
        </p:txBody>
      </p:sp>
    </p:spTree>
    <p:extLst>
      <p:ext uri="{BB962C8B-B14F-4D97-AF65-F5344CB8AC3E}">
        <p14:creationId xmlns:p14="http://schemas.microsoft.com/office/powerpoint/2010/main" val="423634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E1AA-124F-B106-61A8-DEC0AFF87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09D33-A02B-385D-0A01-A3741904C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34A46-1BB6-80D2-0B74-EE2210B4658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A6D71BB-6D04-FF84-5AB0-6599D43F4F7D}"/>
              </a:ext>
            </a:extLst>
          </p:cNvPr>
          <p:cNvSpPr>
            <a:spLocks noGrp="1"/>
          </p:cNvSpPr>
          <p:nvPr>
            <p:ph type="sldNum" sz="quarter" idx="5"/>
          </p:nvPr>
        </p:nvSpPr>
        <p:spPr/>
        <p:txBody>
          <a:bodyPr/>
          <a:lstStyle/>
          <a:p>
            <a:fld id="{1BEA80CD-AE39-0C4B-A880-515F813E088A}" type="slidenum">
              <a:rPr lang="en-US" smtClean="0"/>
              <a:t>23</a:t>
            </a:fld>
            <a:endParaRPr lang="en-US" dirty="0"/>
          </a:p>
        </p:txBody>
      </p:sp>
    </p:spTree>
    <p:extLst>
      <p:ext uri="{BB962C8B-B14F-4D97-AF65-F5344CB8AC3E}">
        <p14:creationId xmlns:p14="http://schemas.microsoft.com/office/powerpoint/2010/main" val="313667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FEA2C-8F08-B08B-8B68-3C2F4FAF9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5999B-B6D8-CB2D-DE79-287F42719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EDB41-E8AC-8FE3-449B-24F8428D35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C41299A-0D4E-2444-961C-93AC141EE7F0}"/>
              </a:ext>
            </a:extLst>
          </p:cNvPr>
          <p:cNvSpPr>
            <a:spLocks noGrp="1"/>
          </p:cNvSpPr>
          <p:nvPr>
            <p:ph type="sldNum" sz="quarter" idx="5"/>
          </p:nvPr>
        </p:nvSpPr>
        <p:spPr/>
        <p:txBody>
          <a:bodyPr/>
          <a:lstStyle/>
          <a:p>
            <a:fld id="{1BEA80CD-AE39-0C4B-A880-515F813E088A}" type="slidenum">
              <a:rPr lang="en-US" smtClean="0"/>
              <a:t>24</a:t>
            </a:fld>
            <a:endParaRPr lang="en-US" dirty="0"/>
          </a:p>
        </p:txBody>
      </p:sp>
    </p:spTree>
    <p:extLst>
      <p:ext uri="{BB962C8B-B14F-4D97-AF65-F5344CB8AC3E}">
        <p14:creationId xmlns:p14="http://schemas.microsoft.com/office/powerpoint/2010/main" val="398732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30</a:t>
            </a:fld>
            <a:endParaRPr lang="en-US" dirty="0"/>
          </a:p>
        </p:txBody>
      </p:sp>
    </p:spTree>
    <p:extLst>
      <p:ext uri="{BB962C8B-B14F-4D97-AF65-F5344CB8AC3E}">
        <p14:creationId xmlns:p14="http://schemas.microsoft.com/office/powerpoint/2010/main" val="305345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8C25F34-1C76-4D92-9BF5-9B812F5A8E3D}" type="slidenum">
              <a:rPr lang="en-US" altLang="en-US" smtClean="0"/>
              <a:pPr/>
              <a:t>54</a:t>
            </a:fld>
            <a:endParaRPr lang="en-US" altLang="en-US" dirty="0"/>
          </a:p>
        </p:txBody>
      </p:sp>
    </p:spTree>
    <p:extLst>
      <p:ext uri="{BB962C8B-B14F-4D97-AF65-F5344CB8AC3E}">
        <p14:creationId xmlns:p14="http://schemas.microsoft.com/office/powerpoint/2010/main" val="312115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dirty="0"/>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dirty="0"/>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ingle column - simpl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6C499F-6D2B-FD72-0730-8FAB1D0A0364}"/>
              </a:ext>
            </a:extLst>
          </p:cNvPr>
          <p:cNvSpPr txBox="1">
            <a:spLocks/>
          </p:cNvSpPr>
          <p:nvPr userDrawn="1"/>
        </p:nvSpPr>
        <p:spPr>
          <a:xfrm>
            <a:off x="11367987" y="6316798"/>
            <a:ext cx="489096" cy="143565"/>
          </a:xfrm>
          <a:prstGeom prst="rect">
            <a:avLst/>
          </a:prstGeom>
          <a:noFill/>
        </p:spPr>
        <p:txBody>
          <a:bodyPr wrap="square" lIns="0" tIns="0" rIns="0" bIns="0" rtlCol="0">
            <a:spAutoFit/>
          </a:bodyPr>
          <a:lstStyle/>
          <a:p>
            <a:pPr algn="r"/>
            <a:fld id="{56A3E70C-75E2-4C9A-A065-49034BFAE6E3}" type="slidenum">
              <a:rPr lang="en-AU" sz="933" smtClean="0">
                <a:solidFill>
                  <a:schemeClr val="tx1"/>
                </a:solidFill>
                <a:latin typeface="+mj-lt"/>
              </a:rPr>
              <a:pPr algn="r"/>
              <a:t>‹#›</a:t>
            </a:fld>
            <a:endParaRPr lang="en-AU" sz="933" dirty="0">
              <a:solidFill>
                <a:schemeClr val="tx1"/>
              </a:solidFill>
              <a:latin typeface="+mj-lt"/>
            </a:endParaRPr>
          </a:p>
        </p:txBody>
      </p:sp>
      <p:sp>
        <p:nvSpPr>
          <p:cNvPr id="5" name="Footer Placeholder 4">
            <a:extLst>
              <a:ext uri="{FF2B5EF4-FFF2-40B4-BE49-F238E27FC236}">
                <a16:creationId xmlns:a16="http://schemas.microsoft.com/office/drawing/2014/main" id="{F2830C40-270C-453C-998C-78B135CDEFC0}"/>
              </a:ext>
            </a:extLst>
          </p:cNvPr>
          <p:cNvSpPr>
            <a:spLocks noGrp="1"/>
          </p:cNvSpPr>
          <p:nvPr>
            <p:ph type="ftr" sz="quarter" idx="11"/>
          </p:nvPr>
        </p:nvSpPr>
        <p:spPr>
          <a:xfrm>
            <a:off x="814916" y="6316797"/>
            <a:ext cx="4560000" cy="240000"/>
          </a:xfrm>
          <a:prstGeom prst="rect">
            <a:avLst/>
          </a:prstGeom>
        </p:spPr>
        <p:txBody>
          <a:bodyPr lIns="0" tIns="0" rIns="0" bIns="0"/>
          <a:lstStyle>
            <a:lvl1pPr algn="l">
              <a:defRPr sz="933">
                <a:solidFill>
                  <a:schemeClr val="tx1"/>
                </a:solidFill>
                <a:latin typeface="+mn-lt"/>
              </a:defRPr>
            </a:lvl1pPr>
          </a:lstStyle>
          <a:p>
            <a:r>
              <a:rPr lang="en-AU" dirty="0"/>
              <a:t>Click to add disclaimer, source text or notes or delete this text box if not needed</a:t>
            </a:r>
          </a:p>
        </p:txBody>
      </p:sp>
      <p:sp>
        <p:nvSpPr>
          <p:cNvPr id="7" name="Title 6">
            <a:extLst>
              <a:ext uri="{FF2B5EF4-FFF2-40B4-BE49-F238E27FC236}">
                <a16:creationId xmlns:a16="http://schemas.microsoft.com/office/drawing/2014/main" id="{90228CEB-0E97-B97F-D019-F1A0D0FC1C4A}"/>
              </a:ext>
            </a:extLst>
          </p:cNvPr>
          <p:cNvSpPr>
            <a:spLocks noGrp="1"/>
          </p:cNvSpPr>
          <p:nvPr>
            <p:ph type="title"/>
          </p:nvPr>
        </p:nvSpPr>
        <p:spPr/>
        <p:txBody>
          <a:bodyPr/>
          <a:lstStyle/>
          <a:p>
            <a:r>
              <a:rPr lang="en-GB"/>
              <a:t>Click to edit Master title style</a:t>
            </a:r>
            <a:endParaRPr lang="en-AU"/>
          </a:p>
        </p:txBody>
      </p:sp>
      <p:sp>
        <p:nvSpPr>
          <p:cNvPr id="9" name="Text Placeholder 8">
            <a:extLst>
              <a:ext uri="{FF2B5EF4-FFF2-40B4-BE49-F238E27FC236}">
                <a16:creationId xmlns:a16="http://schemas.microsoft.com/office/drawing/2014/main" id="{DB7ED04D-5FF0-2C0F-81AF-4FC89A85B1DF}"/>
              </a:ext>
            </a:extLst>
          </p:cNvPr>
          <p:cNvSpPr>
            <a:spLocks noGrp="1"/>
          </p:cNvSpPr>
          <p:nvPr>
            <p:ph type="body" sz="quarter" idx="12"/>
          </p:nvPr>
        </p:nvSpPr>
        <p:spPr>
          <a:xfrm>
            <a:off x="814917" y="2366873"/>
            <a:ext cx="10562167" cy="37989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 name="Text Placeholder 8">
            <a:extLst>
              <a:ext uri="{FF2B5EF4-FFF2-40B4-BE49-F238E27FC236}">
                <a16:creationId xmlns:a16="http://schemas.microsoft.com/office/drawing/2014/main" id="{40785C0A-4B4C-49F7-25B2-6D6702498960}"/>
              </a:ext>
            </a:extLst>
          </p:cNvPr>
          <p:cNvSpPr>
            <a:spLocks noGrp="1"/>
          </p:cNvSpPr>
          <p:nvPr>
            <p:ph type="body" sz="quarter" idx="15"/>
          </p:nvPr>
        </p:nvSpPr>
        <p:spPr>
          <a:xfrm>
            <a:off x="814916" y="1460500"/>
            <a:ext cx="10562168" cy="719821"/>
          </a:xfrm>
        </p:spPr>
        <p:txBody>
          <a:bodyPr/>
          <a:lstStyle>
            <a:lvl1pPr>
              <a:defRPr sz="1600" b="1"/>
            </a:lvl1pPr>
            <a:lvl2pPr>
              <a:defRPr sz="1600" b="1"/>
            </a:lvl2pPr>
            <a:lvl3pPr>
              <a:defRPr sz="1600" b="1"/>
            </a:lvl3pPr>
            <a:lvl4pPr>
              <a:defRPr sz="1600" b="1"/>
            </a:lvl4pPr>
            <a:lvl5pPr>
              <a:defRPr sz="1600" b="1"/>
            </a:lvl5pPr>
          </a:lstStyle>
          <a:p>
            <a:pPr lvl="0"/>
            <a:r>
              <a:rPr lang="en-GB"/>
              <a:t>Click to edit Master text styles</a:t>
            </a:r>
          </a:p>
        </p:txBody>
      </p:sp>
    </p:spTree>
    <p:extLst>
      <p:ext uri="{BB962C8B-B14F-4D97-AF65-F5344CB8AC3E}">
        <p14:creationId xmlns:p14="http://schemas.microsoft.com/office/powerpoint/2010/main" val="50027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dirty="0"/>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dirty="0"/>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dirty="0"/>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dirty="0"/>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dirty="0"/>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a:t>#</a:t>
            </a:r>
            <a:endParaRPr lang="en-US"/>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dirty="0"/>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dirty="0"/>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dirty="0"/>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69" r:id="rId21"/>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1.xml"/><Relationship Id="rId5" Type="http://schemas.openxmlformats.org/officeDocument/2006/relationships/image" Target="../media/image50.e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hyperlink" Target="http://www5.austlii.edu.au/au/legis/cth/consol_act/sia1993473/s38.html#entity"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1202000" y="2176365"/>
            <a:ext cx="9661941" cy="886673"/>
          </a:xfrm>
          <a:effectLst>
            <a:outerShdw blurRad="50800" dist="38100" dir="5400000" algn="t" rotWithShape="0">
              <a:prstClr val="black">
                <a:alpha val="25000"/>
              </a:prstClr>
            </a:outerShdw>
          </a:effectLst>
        </p:spPr>
        <p:txBody>
          <a:bodyPr/>
          <a:lstStyle/>
          <a:p>
            <a:pPr>
              <a:spcBef>
                <a:spcPts val="1200"/>
              </a:spcBef>
              <a:spcAft>
                <a:spcPts val="1200"/>
              </a:spcAft>
            </a:pPr>
            <a:r>
              <a:rPr lang="en-US" sz="4000" b="1" dirty="0">
                <a:solidFill>
                  <a:schemeClr val="tx1"/>
                </a:solidFill>
                <a:latin typeface="Century Gothic" panose="020B0502020202020204" pitchFamily="34" charset="0"/>
              </a:rPr>
              <a:t>Insurance in Super</a:t>
            </a:r>
            <a:br>
              <a:rPr lang="en-US" sz="2800" b="1" dirty="0">
                <a:solidFill>
                  <a:schemeClr val="tx1"/>
                </a:solidFill>
                <a:latin typeface="Century Gothic" panose="020B0502020202020204" pitchFamily="34" charset="0"/>
              </a:rPr>
            </a:br>
            <a:br>
              <a:rPr lang="en-US" sz="900" b="1" dirty="0">
                <a:solidFill>
                  <a:schemeClr val="tx1"/>
                </a:solidFill>
                <a:latin typeface="Century Gothic" panose="020B0502020202020204" pitchFamily="34" charset="0"/>
              </a:rPr>
            </a:br>
            <a:r>
              <a:rPr lang="en-US" sz="2400" b="1" dirty="0">
                <a:solidFill>
                  <a:schemeClr val="tx1"/>
                </a:solidFill>
                <a:latin typeface="Century Gothic" panose="020B0502020202020204" pitchFamily="34" charset="0"/>
              </a:rPr>
              <a:t>Optimising a Dignified Retirement for All Members</a:t>
            </a:r>
            <a:endParaRPr lang="en-US" sz="2800" dirty="0">
              <a:solidFill>
                <a:schemeClr val="tx1"/>
              </a:solidFill>
              <a:latin typeface="Century Gothic" panose="020B0502020202020204" pitchFamily="34" charset="0"/>
            </a:endParaRP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1202000" y="3721223"/>
            <a:ext cx="5802764" cy="1598604"/>
          </a:xfrm>
          <a:effectLst/>
        </p:spPr>
        <p:txBody>
          <a:bodyPr/>
          <a:lstStyle/>
          <a:p>
            <a:r>
              <a:rPr lang="en-US" sz="1800" b="1" dirty="0">
                <a:solidFill>
                  <a:schemeClr val="tx1"/>
                </a:solidFill>
                <a:latin typeface="Century Gothic" panose="020B0502020202020204" pitchFamily="34" charset="0"/>
              </a:rPr>
              <a:t>Jeff Humphreys </a:t>
            </a:r>
            <a:r>
              <a:rPr lang="en-US" sz="1800" dirty="0">
                <a:solidFill>
                  <a:schemeClr val="tx1"/>
                </a:solidFill>
                <a:latin typeface="Century Gothic" panose="020B0502020202020204" pitchFamily="34" charset="0"/>
              </a:rPr>
              <a:t>– CHR Consulting</a:t>
            </a:r>
          </a:p>
          <a:p>
            <a:r>
              <a:rPr lang="en-US" sz="1800" b="1" dirty="0">
                <a:solidFill>
                  <a:schemeClr val="tx1"/>
                </a:solidFill>
                <a:latin typeface="Century Gothic" panose="020B0502020202020204" pitchFamily="34" charset="0"/>
              </a:rPr>
              <a:t>Karen Lau </a:t>
            </a:r>
            <a:r>
              <a:rPr lang="en-US" sz="1800" dirty="0">
                <a:solidFill>
                  <a:schemeClr val="tx1"/>
                </a:solidFill>
                <a:latin typeface="Century Gothic" panose="020B0502020202020204" pitchFamily="34" charset="0"/>
              </a:rPr>
              <a:t>– Rest Super</a:t>
            </a:r>
          </a:p>
          <a:p>
            <a:endParaRPr lang="en-US" sz="1800" dirty="0">
              <a:solidFill>
                <a:schemeClr val="tx1"/>
              </a:solidFill>
              <a:latin typeface="Century Gothic" panose="020B0502020202020204" pitchFamily="34" charset="0"/>
            </a:endParaRPr>
          </a:p>
          <a:p>
            <a:r>
              <a:rPr lang="en-US" sz="1800" dirty="0">
                <a:solidFill>
                  <a:schemeClr val="tx1"/>
                </a:solidFill>
                <a:latin typeface="Century Gothic" panose="020B0502020202020204" pitchFamily="34" charset="0"/>
              </a:rPr>
              <a:t>June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Avenir Next LT Pro" panose="020B0504020202020204" pitchFamily="34" charset="0"/>
              </a:rPr>
              <a:t>Presented at the 2025 All Actuaries Summit</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48537-2405-3A18-9B1A-87E3319C0D0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7CB451E-A852-27D8-7B12-6B000D9C9EC2}"/>
              </a:ext>
            </a:extLst>
          </p:cNvPr>
          <p:cNvSpPr>
            <a:spLocks noGrp="1"/>
          </p:cNvSpPr>
          <p:nvPr>
            <p:ph type="title"/>
          </p:nvPr>
        </p:nvSpPr>
        <p:spPr>
          <a:xfrm>
            <a:off x="720978" y="642428"/>
            <a:ext cx="8643257" cy="1232435"/>
          </a:xfrm>
        </p:spPr>
        <p:txBody>
          <a:bodyPr/>
          <a:lstStyle/>
          <a:p>
            <a:r>
              <a:rPr lang="en-US" sz="2800" b="1" dirty="0">
                <a:solidFill>
                  <a:schemeClr val="accent1">
                    <a:lumMod val="60000"/>
                    <a:lumOff val="40000"/>
                  </a:schemeClr>
                </a:solidFill>
                <a:latin typeface="Century Gothic" panose="020B0502020202020204" pitchFamily="34" charset="0"/>
              </a:rPr>
              <a:t>Insurance in Super</a:t>
            </a:r>
            <a:endParaRPr lang="en-US" sz="1800" b="1" dirty="0">
              <a:solidFill>
                <a:schemeClr val="accent1">
                  <a:lumMod val="60000"/>
                  <a:lumOff val="40000"/>
                </a:schemeClr>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B9BB7728-650A-8A43-F137-098C5D53CED3}"/>
              </a:ext>
            </a:extLst>
          </p:cNvPr>
          <p:cNvSpPr>
            <a:spLocks noGrp="1"/>
          </p:cNvSpPr>
          <p:nvPr>
            <p:ph type="sldNum" sz="quarter" idx="12"/>
          </p:nvPr>
        </p:nvSpPr>
        <p:spPr/>
        <p:txBody>
          <a:bodyPr/>
          <a:lstStyle/>
          <a:p>
            <a:fld id="{741AFF56-1126-4107-9C02-BC0EFBF16431}" type="slidenum">
              <a:rPr lang="en-GB" sz="900" smtClean="0">
                <a:latin typeface="Century Gothic" panose="020B0502020202020204" pitchFamily="34" charset="0"/>
              </a:rPr>
              <a:pPr/>
              <a:t>10</a:t>
            </a:fld>
            <a:endParaRPr lang="en-GB" sz="900"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1879F720-0D1C-FAAF-C67D-0DD6A1AEDD6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Century Gothic" panose="020B0502020202020204" pitchFamily="34" charset="0"/>
              </a:rPr>
              <a:t>Presented at the 2025 All Actuaries Summit</a:t>
            </a:r>
          </a:p>
        </p:txBody>
      </p:sp>
      <p:sp>
        <p:nvSpPr>
          <p:cNvPr id="3" name="Title 7">
            <a:extLst>
              <a:ext uri="{FF2B5EF4-FFF2-40B4-BE49-F238E27FC236}">
                <a16:creationId xmlns:a16="http://schemas.microsoft.com/office/drawing/2014/main" id="{317AED77-ADC0-1539-DE4D-46A41659C5D2}"/>
              </a:ext>
            </a:extLst>
          </p:cNvPr>
          <p:cNvSpPr txBox="1">
            <a:spLocks/>
          </p:cNvSpPr>
          <p:nvPr/>
        </p:nvSpPr>
        <p:spPr>
          <a:xfrm>
            <a:off x="2296886" y="3280867"/>
            <a:ext cx="7598228" cy="1232435"/>
          </a:xfrm>
          <a:prstGeom prst="rect">
            <a:avLst/>
          </a:prstGeom>
          <a:effectLst/>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r>
              <a:rPr lang="en-US" sz="2800" b="1" dirty="0">
                <a:latin typeface="Century Gothic" panose="020B0502020202020204" pitchFamily="34" charset="0"/>
              </a:rPr>
              <a:t>Issues for Members</a:t>
            </a:r>
          </a:p>
        </p:txBody>
      </p:sp>
    </p:spTree>
    <p:extLst>
      <p:ext uri="{BB962C8B-B14F-4D97-AF65-F5344CB8AC3E}">
        <p14:creationId xmlns:p14="http://schemas.microsoft.com/office/powerpoint/2010/main" val="268992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8902F-427E-90EC-7251-57BF823B8C5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0561F22-B553-1AB1-7A66-D04F1648E0E2}"/>
              </a:ext>
            </a:extLst>
          </p:cNvPr>
          <p:cNvSpPr/>
          <p:nvPr/>
        </p:nvSpPr>
        <p:spPr>
          <a:xfrm>
            <a:off x="71919" y="5568593"/>
            <a:ext cx="2354477" cy="1163595"/>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5F353674-5134-B7EA-AB66-5892A69DDC86}"/>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What are the issues for members?</a:t>
            </a:r>
            <a:endParaRPr lang="en-US" sz="2400" dirty="0">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06918215-A178-CF36-786B-9FC0617DBACD}"/>
              </a:ext>
            </a:extLst>
          </p:cNvPr>
          <p:cNvSpPr>
            <a:spLocks/>
          </p:cNvSpPr>
          <p:nvPr/>
        </p:nvSpPr>
        <p:spPr>
          <a:xfrm>
            <a:off x="806701" y="1420333"/>
            <a:ext cx="3348000" cy="4120498"/>
          </a:xfrm>
          <a:prstGeom prst="roundRect">
            <a:avLst>
              <a:gd name="adj" fmla="val 10910"/>
            </a:avLst>
          </a:prstGeom>
          <a:solidFill>
            <a:srgbClr val="C9E7A7"/>
          </a:solidFill>
          <a:ln w="19050">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3" name="Content Placeholder 3">
            <a:extLst>
              <a:ext uri="{FF2B5EF4-FFF2-40B4-BE49-F238E27FC236}">
                <a16:creationId xmlns:a16="http://schemas.microsoft.com/office/drawing/2014/main" id="{1735BCFC-C386-B011-79D4-B10A6C149DF6}"/>
              </a:ext>
            </a:extLst>
          </p:cNvPr>
          <p:cNvSpPr txBox="1">
            <a:spLocks/>
          </p:cNvSpPr>
          <p:nvPr/>
        </p:nvSpPr>
        <p:spPr>
          <a:xfrm>
            <a:off x="1229887" y="2979502"/>
            <a:ext cx="2755382" cy="2178135"/>
          </a:xfrm>
          <a:prstGeom prst="rect">
            <a:avLst/>
          </a:prstGeom>
          <a:scene3d>
            <a:camera prst="orthographicFront"/>
            <a:lightRig rig="threePt" dir="t"/>
          </a:scene3d>
          <a:sp3d>
            <a:bevelT/>
          </a:sp3d>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spcBef>
                <a:spcPts val="300"/>
              </a:spcBef>
              <a:spcAft>
                <a:spcPts val="300"/>
              </a:spcAft>
            </a:pPr>
            <a:r>
              <a:rPr lang="en-US" sz="1600" dirty="0">
                <a:solidFill>
                  <a:schemeClr val="tx1"/>
                </a:solidFill>
                <a:latin typeface="Century Gothic" panose="020B0502020202020204" pitchFamily="34" charset="0"/>
              </a:rPr>
              <a:t>An industry with an </a:t>
            </a:r>
            <a:r>
              <a:rPr lang="en-US" sz="1600" b="1" dirty="0">
                <a:solidFill>
                  <a:schemeClr val="tx1"/>
                </a:solidFill>
                <a:latin typeface="Century Gothic" panose="020B0502020202020204" pitchFamily="34" charset="0"/>
              </a:rPr>
              <a:t>unhealthy emphasis on the ‘erosion’ covenant</a:t>
            </a:r>
          </a:p>
          <a:p>
            <a:pPr marL="285750" lvl="1" indent="-285750">
              <a:lnSpc>
                <a:spcPct val="110000"/>
              </a:lnSpc>
              <a:spcBef>
                <a:spcPts val="300"/>
              </a:spcBef>
              <a:spcAft>
                <a:spcPts val="300"/>
              </a:spcAft>
              <a:buFont typeface="Arial" panose="020B0604020202020204" pitchFamily="34" charset="0"/>
              <a:buChar char="•"/>
            </a:pPr>
            <a:r>
              <a:rPr lang="en-US" sz="1600" dirty="0">
                <a:solidFill>
                  <a:schemeClr val="tx1"/>
                </a:solidFill>
                <a:latin typeface="Century Gothic" panose="020B0502020202020204" pitchFamily="34" charset="0"/>
              </a:rPr>
              <a:t>Trustees and some management</a:t>
            </a:r>
          </a:p>
          <a:p>
            <a:pPr marL="285750" lvl="1" indent="-285750">
              <a:lnSpc>
                <a:spcPct val="110000"/>
              </a:lnSpc>
              <a:spcBef>
                <a:spcPts val="300"/>
              </a:spcBef>
              <a:spcAft>
                <a:spcPts val="300"/>
              </a:spcAft>
              <a:buFont typeface="Arial" panose="020B0604020202020204" pitchFamily="34" charset="0"/>
              <a:buChar char="•"/>
            </a:pPr>
            <a:r>
              <a:rPr lang="en-US" sz="1600" dirty="0">
                <a:solidFill>
                  <a:schemeClr val="tx1"/>
                </a:solidFill>
                <a:latin typeface="Century Gothic" panose="020B0502020202020204" pitchFamily="34" charset="0"/>
              </a:rPr>
              <a:t>Regulators</a:t>
            </a:r>
          </a:p>
        </p:txBody>
      </p:sp>
      <p:pic>
        <p:nvPicPr>
          <p:cNvPr id="5" name="Graphic 4" descr="Aries with solid fill">
            <a:extLst>
              <a:ext uri="{FF2B5EF4-FFF2-40B4-BE49-F238E27FC236}">
                <a16:creationId xmlns:a16="http://schemas.microsoft.com/office/drawing/2014/main" id="{8DDC4C6F-6662-E1D7-56E3-940BE33F9A1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229763" y="1523709"/>
            <a:ext cx="468000" cy="468000"/>
          </a:xfrm>
          <a:prstGeom prst="rect">
            <a:avLst/>
          </a:prstGeom>
          <a:scene3d>
            <a:camera prst="orthographicFront"/>
            <a:lightRig rig="threePt" dir="t"/>
          </a:scene3d>
          <a:sp3d>
            <a:bevelT/>
          </a:sp3d>
        </p:spPr>
      </p:pic>
      <p:sp>
        <p:nvSpPr>
          <p:cNvPr id="6" name="TextBox 5">
            <a:extLst>
              <a:ext uri="{FF2B5EF4-FFF2-40B4-BE49-F238E27FC236}">
                <a16:creationId xmlns:a16="http://schemas.microsoft.com/office/drawing/2014/main" id="{A6B0C197-15B8-C9F7-FDFB-8ACFC4370C92}"/>
              </a:ext>
            </a:extLst>
          </p:cNvPr>
          <p:cNvSpPr txBox="1"/>
          <p:nvPr/>
        </p:nvSpPr>
        <p:spPr>
          <a:xfrm>
            <a:off x="946604" y="2061912"/>
            <a:ext cx="3081111" cy="747794"/>
          </a:xfrm>
          <a:prstGeom prst="roundRect">
            <a:avLst/>
          </a:prstGeom>
          <a:solidFill>
            <a:schemeClr val="bg1"/>
          </a:solidFill>
        </p:spPr>
        <p:txBody>
          <a:bodyPr wrap="square" lIns="0" rIns="0" rtlCol="0">
            <a:spAutoFit/>
          </a:bodyPr>
          <a:lstStyle/>
          <a:p>
            <a:pPr algn="ctr">
              <a:lnSpc>
                <a:spcPct val="110000"/>
              </a:lnSpc>
            </a:pPr>
            <a:r>
              <a:rPr lang="en-US" b="1" dirty="0">
                <a:solidFill>
                  <a:schemeClr val="tx1"/>
                </a:solidFill>
                <a:latin typeface="Century Gothic" panose="020B0502020202020204" pitchFamily="34" charset="0"/>
              </a:rPr>
              <a:t>Emphasis on the Erosion Covenant</a:t>
            </a:r>
          </a:p>
        </p:txBody>
      </p:sp>
      <p:sp>
        <p:nvSpPr>
          <p:cNvPr id="13" name="Rectangle: Rounded Corners 12">
            <a:extLst>
              <a:ext uri="{FF2B5EF4-FFF2-40B4-BE49-F238E27FC236}">
                <a16:creationId xmlns:a16="http://schemas.microsoft.com/office/drawing/2014/main" id="{34A6EEC9-D95B-82E4-3DD1-E22296A4AC2F}"/>
              </a:ext>
            </a:extLst>
          </p:cNvPr>
          <p:cNvSpPr>
            <a:spLocks/>
          </p:cNvSpPr>
          <p:nvPr/>
        </p:nvSpPr>
        <p:spPr>
          <a:xfrm>
            <a:off x="4411539" y="1399759"/>
            <a:ext cx="3348000" cy="4141072"/>
          </a:xfrm>
          <a:prstGeom prst="roundRect">
            <a:avLst>
              <a:gd name="adj" fmla="val 10910"/>
            </a:avLst>
          </a:prstGeom>
          <a:solidFill>
            <a:schemeClr val="accent1">
              <a:lumMod val="40000"/>
              <a:lumOff val="60000"/>
            </a:schemeClr>
          </a:solidFill>
          <a:ln w="19050">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14" name="Content Placeholder 3">
            <a:extLst>
              <a:ext uri="{FF2B5EF4-FFF2-40B4-BE49-F238E27FC236}">
                <a16:creationId xmlns:a16="http://schemas.microsoft.com/office/drawing/2014/main" id="{99E32E99-89EB-76BD-D118-BD55736E8EAB}"/>
              </a:ext>
            </a:extLst>
          </p:cNvPr>
          <p:cNvSpPr txBox="1">
            <a:spLocks/>
          </p:cNvSpPr>
          <p:nvPr/>
        </p:nvSpPr>
        <p:spPr>
          <a:xfrm>
            <a:off x="4601044" y="2979502"/>
            <a:ext cx="2892469" cy="1811963"/>
          </a:xfrm>
          <a:prstGeom prst="rect">
            <a:avLst/>
          </a:prstGeom>
          <a:scene3d>
            <a:camera prst="orthographicFront"/>
            <a:lightRig rig="threePt" dir="t"/>
          </a:scene3d>
          <a:sp3d>
            <a:bevelT/>
          </a:sp3d>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300"/>
              </a:spcBef>
              <a:spcAft>
                <a:spcPts val="300"/>
              </a:spcAft>
              <a:buFont typeface="Arial" panose="020B0604020202020204" pitchFamily="34" charset="0"/>
              <a:buChar char="•"/>
            </a:pPr>
            <a:r>
              <a:rPr lang="en-AU" sz="1600" dirty="0">
                <a:solidFill>
                  <a:schemeClr val="tx1"/>
                </a:solidFill>
                <a:latin typeface="Century Gothic" panose="020B0502020202020204" pitchFamily="34" charset="0"/>
              </a:rPr>
              <a:t>An industry that as a whole has </a:t>
            </a:r>
            <a:r>
              <a:rPr lang="en-AU" sz="1600" b="1" dirty="0">
                <a:solidFill>
                  <a:schemeClr val="tx1"/>
                </a:solidFill>
                <a:latin typeface="Century Gothic" panose="020B0502020202020204" pitchFamily="34" charset="0"/>
              </a:rPr>
              <a:t>cut member’s default benefits </a:t>
            </a:r>
            <a:r>
              <a:rPr lang="en-AU" sz="1600" dirty="0">
                <a:solidFill>
                  <a:schemeClr val="tx1"/>
                </a:solidFill>
                <a:latin typeface="Century Gothic" panose="020B0502020202020204" pitchFamily="34" charset="0"/>
              </a:rPr>
              <a:t>and/or </a:t>
            </a:r>
            <a:r>
              <a:rPr lang="en-AU" sz="1600" b="1" dirty="0">
                <a:solidFill>
                  <a:schemeClr val="tx1"/>
                </a:solidFill>
                <a:latin typeface="Century Gothic" panose="020B0502020202020204" pitchFamily="34" charset="0"/>
              </a:rPr>
              <a:t>let the real value of benefits slide</a:t>
            </a:r>
          </a:p>
          <a:p>
            <a:pPr marL="285750" indent="-285750">
              <a:spcBef>
                <a:spcPts val="300"/>
              </a:spcBef>
              <a:spcAft>
                <a:spcPts val="300"/>
              </a:spcAft>
              <a:buFont typeface="Arial" panose="020B0604020202020204" pitchFamily="34" charset="0"/>
              <a:buChar char="•"/>
            </a:pPr>
            <a:r>
              <a:rPr lang="en-AU" sz="1600" b="1" dirty="0">
                <a:solidFill>
                  <a:schemeClr val="tx1"/>
                </a:solidFill>
                <a:latin typeface="Century Gothic" panose="020B0502020202020204" pitchFamily="34" charset="0"/>
              </a:rPr>
              <a:t>Large uptake in voluntary cover </a:t>
            </a:r>
            <a:r>
              <a:rPr lang="en-AU" sz="1600" dirty="0">
                <a:solidFill>
                  <a:schemeClr val="tx1"/>
                </a:solidFill>
                <a:latin typeface="Century Gothic" panose="020B0502020202020204" pitchFamily="34" charset="0"/>
              </a:rPr>
              <a:t>to </a:t>
            </a:r>
            <a:r>
              <a:rPr lang="en-AU" sz="1600" b="1" dirty="0">
                <a:solidFill>
                  <a:schemeClr val="tx1"/>
                </a:solidFill>
                <a:latin typeface="Century Gothic" panose="020B0502020202020204" pitchFamily="34" charset="0"/>
              </a:rPr>
              <a:t>fill the gap </a:t>
            </a:r>
            <a:r>
              <a:rPr lang="en-AU" sz="1600" dirty="0">
                <a:solidFill>
                  <a:schemeClr val="tx1"/>
                </a:solidFill>
                <a:latin typeface="Century Gothic" panose="020B0502020202020204" pitchFamily="34" charset="0"/>
              </a:rPr>
              <a:t>(for those who get through underwriting)</a:t>
            </a:r>
          </a:p>
          <a:p>
            <a:pPr marL="285750" indent="-285750">
              <a:spcBef>
                <a:spcPts val="300"/>
              </a:spcBef>
              <a:spcAft>
                <a:spcPts val="300"/>
              </a:spcAft>
              <a:buFont typeface="Arial" panose="020B0604020202020204" pitchFamily="34" charset="0"/>
              <a:buChar char="•"/>
            </a:pPr>
            <a:endParaRPr lang="en-AU" sz="1600" b="1" dirty="0">
              <a:solidFill>
                <a:schemeClr val="tx1"/>
              </a:solidFill>
              <a:latin typeface="Century Gothic" panose="020B0502020202020204" pitchFamily="34" charset="0"/>
            </a:endParaRPr>
          </a:p>
          <a:p>
            <a:pPr marL="285750" indent="-285750">
              <a:spcBef>
                <a:spcPts val="300"/>
              </a:spcBef>
              <a:spcAft>
                <a:spcPts val="300"/>
              </a:spcAft>
              <a:buFont typeface="Arial" panose="020B0604020202020204" pitchFamily="34" charset="0"/>
              <a:buChar char="•"/>
            </a:pPr>
            <a:endParaRPr lang="en-AU" sz="1600" dirty="0">
              <a:solidFill>
                <a:schemeClr val="tx1"/>
              </a:solidFill>
              <a:latin typeface="Century Gothic" panose="020B0502020202020204" pitchFamily="34" charset="0"/>
            </a:endParaRPr>
          </a:p>
        </p:txBody>
      </p:sp>
      <p:sp>
        <p:nvSpPr>
          <p:cNvPr id="15" name="TextBox 14">
            <a:extLst>
              <a:ext uri="{FF2B5EF4-FFF2-40B4-BE49-F238E27FC236}">
                <a16:creationId xmlns:a16="http://schemas.microsoft.com/office/drawing/2014/main" id="{62ACABAC-42DD-C03D-2DEF-2097E561690C}"/>
              </a:ext>
            </a:extLst>
          </p:cNvPr>
          <p:cNvSpPr txBox="1"/>
          <p:nvPr/>
        </p:nvSpPr>
        <p:spPr>
          <a:xfrm>
            <a:off x="4571801" y="2009393"/>
            <a:ext cx="3059086" cy="747794"/>
          </a:xfrm>
          <a:prstGeom prst="roundRect">
            <a:avLst/>
          </a:prstGeom>
          <a:solidFill>
            <a:schemeClr val="bg1"/>
          </a:solidFill>
        </p:spPr>
        <p:txBody>
          <a:bodyPr wrap="square" lIns="0" rIns="0" rtlCol="0">
            <a:spAutoFit/>
          </a:bodyPr>
          <a:lstStyle/>
          <a:p>
            <a:pPr algn="ctr">
              <a:lnSpc>
                <a:spcPct val="110000"/>
              </a:lnSpc>
            </a:pPr>
            <a:r>
              <a:rPr lang="en-US" b="1" dirty="0">
                <a:latin typeface="Century Gothic" panose="020B0502020202020204" pitchFamily="34" charset="0"/>
              </a:rPr>
              <a:t>Benefits Losing </a:t>
            </a:r>
          </a:p>
          <a:p>
            <a:pPr algn="ctr">
              <a:lnSpc>
                <a:spcPct val="110000"/>
              </a:lnSpc>
            </a:pPr>
            <a:r>
              <a:rPr lang="en-US" b="1" dirty="0">
                <a:latin typeface="Century Gothic" panose="020B0502020202020204" pitchFamily="34" charset="0"/>
              </a:rPr>
              <a:t>Their Value</a:t>
            </a:r>
            <a:endParaRPr lang="en-US" b="1" dirty="0">
              <a:solidFill>
                <a:schemeClr val="tx1"/>
              </a:solidFill>
              <a:latin typeface="Century Gothic" panose="020B0502020202020204" pitchFamily="34" charset="0"/>
            </a:endParaRPr>
          </a:p>
        </p:txBody>
      </p:sp>
      <p:pic>
        <p:nvPicPr>
          <p:cNvPr id="16" name="Graphic 15" descr="Lights On with solid fill">
            <a:extLst>
              <a:ext uri="{FF2B5EF4-FFF2-40B4-BE49-F238E27FC236}">
                <a16:creationId xmlns:a16="http://schemas.microsoft.com/office/drawing/2014/main" id="{1A51A46F-A8A7-94CD-4C56-C90CC9C8C3A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51539" y="1523709"/>
            <a:ext cx="468000" cy="468000"/>
          </a:xfrm>
          <a:prstGeom prst="rect">
            <a:avLst/>
          </a:prstGeom>
          <a:scene3d>
            <a:camera prst="orthographicFront"/>
            <a:lightRig rig="threePt" dir="t"/>
          </a:scene3d>
          <a:sp3d>
            <a:bevelT/>
          </a:sp3d>
        </p:spPr>
      </p:pic>
      <p:sp>
        <p:nvSpPr>
          <p:cNvPr id="4" name="Rectangle: Rounded Corners 3">
            <a:extLst>
              <a:ext uri="{FF2B5EF4-FFF2-40B4-BE49-F238E27FC236}">
                <a16:creationId xmlns:a16="http://schemas.microsoft.com/office/drawing/2014/main" id="{21B757A4-9734-FDE4-8F88-4EFEA026D540}"/>
              </a:ext>
            </a:extLst>
          </p:cNvPr>
          <p:cNvSpPr>
            <a:spLocks/>
          </p:cNvSpPr>
          <p:nvPr/>
        </p:nvSpPr>
        <p:spPr>
          <a:xfrm>
            <a:off x="8023123" y="1399759"/>
            <a:ext cx="3348000" cy="4141072"/>
          </a:xfrm>
          <a:prstGeom prst="roundRect">
            <a:avLst>
              <a:gd name="adj" fmla="val 10910"/>
            </a:avLst>
          </a:prstGeom>
          <a:solidFill>
            <a:schemeClr val="bg2">
              <a:lumMod val="90000"/>
            </a:schemeClr>
          </a:solidFill>
          <a:ln w="19050">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7" name="Content Placeholder 3">
            <a:extLst>
              <a:ext uri="{FF2B5EF4-FFF2-40B4-BE49-F238E27FC236}">
                <a16:creationId xmlns:a16="http://schemas.microsoft.com/office/drawing/2014/main" id="{8CF858B7-CCA1-F832-D21E-6697697E51D5}"/>
              </a:ext>
            </a:extLst>
          </p:cNvPr>
          <p:cNvSpPr txBox="1">
            <a:spLocks/>
          </p:cNvSpPr>
          <p:nvPr/>
        </p:nvSpPr>
        <p:spPr>
          <a:xfrm>
            <a:off x="8223516" y="2979502"/>
            <a:ext cx="2993522" cy="1811963"/>
          </a:xfrm>
          <a:prstGeom prst="rect">
            <a:avLst/>
          </a:prstGeom>
          <a:scene3d>
            <a:camera prst="orthographicFront"/>
            <a:lightRig rig="threePt" dir="t"/>
          </a:scene3d>
          <a:sp3d>
            <a:bevelT/>
          </a:sp3d>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300"/>
              </a:spcBef>
              <a:spcAft>
                <a:spcPts val="300"/>
              </a:spcAft>
              <a:buFont typeface="Arial" panose="020B0604020202020204" pitchFamily="34" charset="0"/>
              <a:buChar char="•"/>
            </a:pPr>
            <a:r>
              <a:rPr lang="en-AU" sz="1600" b="1" dirty="0">
                <a:solidFill>
                  <a:schemeClr val="tx1"/>
                </a:solidFill>
                <a:latin typeface="Century Gothic" panose="020B0502020202020204" pitchFamily="34" charset="0"/>
              </a:rPr>
              <a:t>Lack of member awareness and  understanding </a:t>
            </a:r>
            <a:r>
              <a:rPr lang="en-AU" sz="1600" dirty="0">
                <a:solidFill>
                  <a:schemeClr val="tx1"/>
                </a:solidFill>
                <a:latin typeface="Century Gothic" panose="020B0502020202020204" pitchFamily="34" charset="0"/>
              </a:rPr>
              <a:t>with little education by trustees</a:t>
            </a:r>
          </a:p>
          <a:p>
            <a:pPr marL="285750" indent="-285750">
              <a:spcBef>
                <a:spcPts val="300"/>
              </a:spcBef>
              <a:spcAft>
                <a:spcPts val="300"/>
              </a:spcAft>
              <a:buFont typeface="Arial" panose="020B0604020202020204" pitchFamily="34" charset="0"/>
              <a:buChar char="•"/>
            </a:pPr>
            <a:r>
              <a:rPr lang="en-AU" sz="1600" dirty="0">
                <a:solidFill>
                  <a:schemeClr val="tx1"/>
                </a:solidFill>
                <a:latin typeface="Century Gothic" panose="020B0502020202020204" pitchFamily="34" charset="0"/>
              </a:rPr>
              <a:t>Poor</a:t>
            </a:r>
            <a:r>
              <a:rPr lang="en-AU" sz="1600" b="1" dirty="0">
                <a:solidFill>
                  <a:schemeClr val="tx1"/>
                </a:solidFill>
                <a:latin typeface="Century Gothic" panose="020B0502020202020204" pitchFamily="34" charset="0"/>
              </a:rPr>
              <a:t> Insurance Need Calculators</a:t>
            </a:r>
            <a:endParaRPr lang="en-AU" sz="1600" b="1" dirty="0">
              <a:solidFill>
                <a:schemeClr val="tx1"/>
              </a:solidFill>
              <a:highlight>
                <a:srgbClr val="00FF00"/>
              </a:highlight>
              <a:latin typeface="Century Gothic" panose="020B0502020202020204" pitchFamily="34" charset="0"/>
            </a:endParaRPr>
          </a:p>
          <a:p>
            <a:pPr marL="285750" indent="-285750">
              <a:spcBef>
                <a:spcPts val="300"/>
              </a:spcBef>
              <a:spcAft>
                <a:spcPts val="300"/>
              </a:spcAft>
              <a:buFont typeface="Arial" panose="020B0604020202020204" pitchFamily="34" charset="0"/>
              <a:buChar char="•"/>
            </a:pPr>
            <a:endParaRPr lang="en-AU" sz="1600"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CFE98DB8-0DBD-590F-9867-624F2FCE0F95}"/>
              </a:ext>
            </a:extLst>
          </p:cNvPr>
          <p:cNvSpPr txBox="1"/>
          <p:nvPr/>
        </p:nvSpPr>
        <p:spPr>
          <a:xfrm>
            <a:off x="8183387" y="2009393"/>
            <a:ext cx="2993522" cy="747794"/>
          </a:xfrm>
          <a:prstGeom prst="roundRect">
            <a:avLst/>
          </a:prstGeom>
          <a:solidFill>
            <a:schemeClr val="bg1"/>
          </a:solidFill>
        </p:spPr>
        <p:txBody>
          <a:bodyPr wrap="square" lIns="0" rIns="0" rtlCol="0">
            <a:spAutoFit/>
          </a:bodyPr>
          <a:lstStyle/>
          <a:p>
            <a:pPr algn="ctr">
              <a:lnSpc>
                <a:spcPct val="110000"/>
              </a:lnSpc>
            </a:pPr>
            <a:r>
              <a:rPr lang="en-US" b="1" dirty="0">
                <a:latin typeface="Century Gothic" panose="020B0502020202020204" pitchFamily="34" charset="0"/>
              </a:rPr>
              <a:t>Inadequate Education and Member Tools</a:t>
            </a:r>
            <a:endParaRPr lang="en-US" b="1" dirty="0">
              <a:solidFill>
                <a:schemeClr val="tx1"/>
              </a:solidFill>
              <a:latin typeface="Century Gothic" panose="020B0502020202020204" pitchFamily="34" charset="0"/>
            </a:endParaRPr>
          </a:p>
        </p:txBody>
      </p:sp>
      <p:pic>
        <p:nvPicPr>
          <p:cNvPr id="12" name="Graphic 11" descr="Alarm clock with solid fill">
            <a:extLst>
              <a:ext uri="{FF2B5EF4-FFF2-40B4-BE49-F238E27FC236}">
                <a16:creationId xmlns:a16="http://schemas.microsoft.com/office/drawing/2014/main" id="{7C82AD5C-0D22-9F74-D323-115086617E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7124" y="1466343"/>
            <a:ext cx="540000" cy="540000"/>
          </a:xfrm>
          <a:prstGeom prst="rect">
            <a:avLst/>
          </a:prstGeom>
        </p:spPr>
      </p:pic>
    </p:spTree>
    <p:extLst>
      <p:ext uri="{BB962C8B-B14F-4D97-AF65-F5344CB8AC3E}">
        <p14:creationId xmlns:p14="http://schemas.microsoft.com/office/powerpoint/2010/main" val="109454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4294E-AB2A-B288-CF22-B35864AA700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4D8FF57-F420-5762-FC74-0145C777F646}"/>
              </a:ext>
            </a:extLst>
          </p:cNvPr>
          <p:cNvSpPr>
            <a:spLocks noGrp="1"/>
          </p:cNvSpPr>
          <p:nvPr>
            <p:ph type="title"/>
          </p:nvPr>
        </p:nvSpPr>
        <p:spPr>
          <a:xfrm>
            <a:off x="833239" y="609469"/>
            <a:ext cx="10890675" cy="571376"/>
          </a:xfrm>
        </p:spPr>
        <p:txBody>
          <a:bodyPr/>
          <a:lstStyle/>
          <a:p>
            <a:r>
              <a:rPr lang="en-US" sz="2400" b="1" dirty="0">
                <a:latin typeface="Century Gothic" panose="020B0502020202020204" pitchFamily="34" charset="0"/>
              </a:rPr>
              <a:t>What are the issues for members </a:t>
            </a:r>
            <a:br>
              <a:rPr lang="en-US" sz="2400" b="1" dirty="0">
                <a:latin typeface="Century Gothic" panose="020B0502020202020204" pitchFamily="34" charset="0"/>
              </a:rPr>
            </a:br>
            <a:r>
              <a:rPr lang="en-US" sz="2400" b="1" dirty="0">
                <a:latin typeface="Century Gothic" panose="020B0502020202020204" pitchFamily="34" charset="0"/>
              </a:rPr>
              <a:t>Insurance Calculators / Guidance Tools</a:t>
            </a:r>
          </a:p>
        </p:txBody>
      </p:sp>
      <p:sp>
        <p:nvSpPr>
          <p:cNvPr id="4" name="Slide Number Placeholder 3">
            <a:extLst>
              <a:ext uri="{FF2B5EF4-FFF2-40B4-BE49-F238E27FC236}">
                <a16:creationId xmlns:a16="http://schemas.microsoft.com/office/drawing/2014/main" id="{607D4AB0-169F-6315-F4A6-0119C8D0CE27}"/>
              </a:ext>
            </a:extLst>
          </p:cNvPr>
          <p:cNvSpPr>
            <a:spLocks noGrp="1"/>
          </p:cNvSpPr>
          <p:nvPr>
            <p:ph type="sldNum" sz="quarter" idx="12"/>
          </p:nvPr>
        </p:nvSpPr>
        <p:spPr>
          <a:xfrm>
            <a:off x="6482547" y="6290867"/>
            <a:ext cx="416447" cy="186484"/>
          </a:xfrm>
        </p:spPr>
        <p:txBody>
          <a:bodyPr/>
          <a:lstStyle/>
          <a:p>
            <a:fld id="{741AFF56-1126-4107-9C02-BC0EFBF16431}" type="slidenum">
              <a:rPr lang="en-GB" smtClean="0">
                <a:latin typeface="Century Gothic" panose="020B0502020202020204" pitchFamily="34" charset="0"/>
              </a:rPr>
              <a:pPr/>
              <a:t>12</a:t>
            </a:fld>
            <a:endParaRPr lang="en-GB" dirty="0">
              <a:latin typeface="Century Gothic" panose="020B0502020202020204" pitchFamily="34" charset="0"/>
            </a:endParaRPr>
          </a:p>
        </p:txBody>
      </p:sp>
      <p:pic>
        <p:nvPicPr>
          <p:cNvPr id="19" name="Graphic 18" descr="Open quotation mark with solid fill">
            <a:extLst>
              <a:ext uri="{FF2B5EF4-FFF2-40B4-BE49-F238E27FC236}">
                <a16:creationId xmlns:a16="http://schemas.microsoft.com/office/drawing/2014/main" id="{5037E946-C290-9AB4-5D19-16E490A7206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599320" y="1826788"/>
            <a:ext cx="649991" cy="649991"/>
          </a:xfrm>
          <a:prstGeom prst="rect">
            <a:avLst/>
          </a:prstGeom>
        </p:spPr>
      </p:pic>
      <p:pic>
        <p:nvPicPr>
          <p:cNvPr id="2" name="Graphic 1" descr="Open quotation mark with solid fill">
            <a:extLst>
              <a:ext uri="{FF2B5EF4-FFF2-40B4-BE49-F238E27FC236}">
                <a16:creationId xmlns:a16="http://schemas.microsoft.com/office/drawing/2014/main" id="{A20F44F4-4004-F1FF-0A0C-99428D9C92B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10800000">
            <a:off x="9134203" y="1824581"/>
            <a:ext cx="649991" cy="649991"/>
          </a:xfrm>
          <a:prstGeom prst="rect">
            <a:avLst/>
          </a:prstGeom>
        </p:spPr>
      </p:pic>
      <p:sp>
        <p:nvSpPr>
          <p:cNvPr id="3" name="Rectangle: Rounded Corners 2">
            <a:extLst>
              <a:ext uri="{FF2B5EF4-FFF2-40B4-BE49-F238E27FC236}">
                <a16:creationId xmlns:a16="http://schemas.microsoft.com/office/drawing/2014/main" id="{4969D406-2EDA-C2F9-C5E8-B199A4A20832}"/>
              </a:ext>
            </a:extLst>
          </p:cNvPr>
          <p:cNvSpPr>
            <a:spLocks/>
          </p:cNvSpPr>
          <p:nvPr/>
        </p:nvSpPr>
        <p:spPr>
          <a:xfrm>
            <a:off x="1842647" y="1293623"/>
            <a:ext cx="8506705" cy="5183728"/>
          </a:xfrm>
          <a:prstGeom prst="roundRect">
            <a:avLst>
              <a:gd name="adj" fmla="val 10910"/>
            </a:avLst>
          </a:prstGeom>
          <a:solidFill>
            <a:schemeClr val="bg2"/>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6" name="Content Placeholder 3">
            <a:extLst>
              <a:ext uri="{FF2B5EF4-FFF2-40B4-BE49-F238E27FC236}">
                <a16:creationId xmlns:a16="http://schemas.microsoft.com/office/drawing/2014/main" id="{5E932BAA-D3E3-A85C-671E-AEFC179EF986}"/>
              </a:ext>
            </a:extLst>
          </p:cNvPr>
          <p:cNvSpPr txBox="1">
            <a:spLocks/>
          </p:cNvSpPr>
          <p:nvPr/>
        </p:nvSpPr>
        <p:spPr>
          <a:xfrm>
            <a:off x="2483151" y="1627585"/>
            <a:ext cx="7690685" cy="34939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600"/>
              </a:spcBef>
              <a:spcAft>
                <a:spcPts val="600"/>
              </a:spcAft>
            </a:pPr>
            <a:r>
              <a:rPr lang="en-US" sz="2000" b="1" dirty="0">
                <a:solidFill>
                  <a:schemeClr val="tx1"/>
                </a:solidFill>
                <a:latin typeface="Century Gothic" panose="020B0502020202020204" pitchFamily="34" charset="0"/>
              </a:rPr>
              <a:t>Issues with Calculators</a:t>
            </a:r>
          </a:p>
          <a:p>
            <a:pPr marL="342900" lvl="1" indent="-342900">
              <a:spcBef>
                <a:spcPts val="600"/>
              </a:spcBef>
              <a:spcAft>
                <a:spcPts val="600"/>
              </a:spcAft>
              <a:buFont typeface="Arial" panose="020B0604020202020204" pitchFamily="34" charset="0"/>
              <a:buChar char="•"/>
            </a:pPr>
            <a:r>
              <a:rPr lang="en-US" sz="2000" dirty="0">
                <a:solidFill>
                  <a:schemeClr val="tx1"/>
                </a:solidFill>
                <a:latin typeface="Century Gothic" panose="020B0502020202020204" pitchFamily="34" charset="0"/>
              </a:rPr>
              <a:t>Do they provide useful guidance?</a:t>
            </a:r>
          </a:p>
          <a:p>
            <a:pPr marL="698500" lvl="2" indent="-342900">
              <a:spcBef>
                <a:spcPts val="600"/>
              </a:spcBef>
              <a:spcAft>
                <a:spcPts val="600"/>
              </a:spcAft>
              <a:buFont typeface="Wingdings" panose="05000000000000000000" pitchFamily="2" charset="2"/>
              <a:buChar char="ü"/>
            </a:pPr>
            <a:r>
              <a:rPr lang="en-US" sz="2000" dirty="0">
                <a:solidFill>
                  <a:schemeClr val="tx1"/>
                </a:solidFill>
                <a:latin typeface="Century Gothic" panose="020B0502020202020204" pitchFamily="34" charset="0"/>
              </a:rPr>
              <a:t>Some calculators require the member to nominate a loss period. Therefore, the answer is whatever the member thinks it should be!</a:t>
            </a:r>
          </a:p>
          <a:p>
            <a:pPr marL="342900" lvl="1" indent="-342900">
              <a:spcBef>
                <a:spcPts val="600"/>
              </a:spcBef>
              <a:spcAft>
                <a:spcPts val="600"/>
              </a:spcAft>
              <a:buFont typeface="Arial" panose="020B0604020202020204" pitchFamily="34" charset="0"/>
              <a:buChar char="•"/>
            </a:pPr>
            <a:r>
              <a:rPr lang="en-US" sz="2000" dirty="0">
                <a:solidFill>
                  <a:schemeClr val="tx1"/>
                </a:solidFill>
                <a:latin typeface="Century Gothic" panose="020B0502020202020204" pitchFamily="34" charset="0"/>
              </a:rPr>
              <a:t>Insufficient? </a:t>
            </a:r>
          </a:p>
          <a:p>
            <a:pPr marL="698500" lvl="2" indent="-342900">
              <a:spcBef>
                <a:spcPts val="600"/>
              </a:spcBef>
              <a:spcAft>
                <a:spcPts val="600"/>
              </a:spcAft>
              <a:buFont typeface="Wingdings" panose="05000000000000000000" pitchFamily="2" charset="2"/>
              <a:buChar char="ü"/>
            </a:pPr>
            <a:r>
              <a:rPr lang="en-US" sz="2000" dirty="0">
                <a:solidFill>
                  <a:schemeClr val="tx1"/>
                </a:solidFill>
                <a:latin typeface="Century Gothic" panose="020B0502020202020204" pitchFamily="34" charset="0"/>
              </a:rPr>
              <a:t>No Income Protection</a:t>
            </a:r>
          </a:p>
          <a:p>
            <a:pPr marL="342900" lvl="1" indent="-342900">
              <a:spcBef>
                <a:spcPts val="600"/>
              </a:spcBef>
              <a:spcAft>
                <a:spcPts val="600"/>
              </a:spcAft>
              <a:buFont typeface="Arial" panose="020B0604020202020204" pitchFamily="34" charset="0"/>
              <a:buChar char="•"/>
            </a:pPr>
            <a:r>
              <a:rPr lang="en-US" sz="2000" dirty="0">
                <a:solidFill>
                  <a:schemeClr val="tx1"/>
                </a:solidFill>
                <a:latin typeface="Century Gothic" panose="020B0502020202020204" pitchFamily="34" charset="0"/>
              </a:rPr>
              <a:t>Inappropriate? </a:t>
            </a:r>
          </a:p>
          <a:p>
            <a:pPr marL="698500" lvl="2" indent="-342900">
              <a:spcBef>
                <a:spcPts val="600"/>
              </a:spcBef>
              <a:spcAft>
                <a:spcPts val="600"/>
              </a:spcAft>
              <a:buFont typeface="Wingdings" panose="05000000000000000000" pitchFamily="2" charset="2"/>
              <a:buChar char="ü"/>
            </a:pPr>
            <a:r>
              <a:rPr lang="en-US" sz="2000" dirty="0">
                <a:solidFill>
                  <a:schemeClr val="tx1"/>
                </a:solidFill>
                <a:latin typeface="Century Gothic" panose="020B0502020202020204" pitchFamily="34" charset="0"/>
              </a:rPr>
              <a:t>Death cover for singles</a:t>
            </a:r>
          </a:p>
          <a:p>
            <a:pPr marL="698500" lvl="2" indent="-342900">
              <a:spcBef>
                <a:spcPts val="600"/>
              </a:spcBef>
              <a:spcAft>
                <a:spcPts val="600"/>
              </a:spcAft>
              <a:buFont typeface="Wingdings" panose="05000000000000000000" pitchFamily="2" charset="2"/>
              <a:buChar char="ü"/>
            </a:pPr>
            <a:r>
              <a:rPr lang="en-US" sz="2000" dirty="0">
                <a:solidFill>
                  <a:schemeClr val="tx1"/>
                </a:solidFill>
                <a:latin typeface="Century Gothic" panose="020B0502020202020204" pitchFamily="34" charset="0"/>
              </a:rPr>
              <a:t>Disability cover = Death cover</a:t>
            </a:r>
          </a:p>
          <a:p>
            <a:pPr marL="342900" lvl="1" indent="-342900">
              <a:spcBef>
                <a:spcPts val="600"/>
              </a:spcBef>
              <a:spcAft>
                <a:spcPts val="600"/>
              </a:spcAft>
              <a:buFont typeface="Arial" panose="020B0604020202020204" pitchFamily="34" charset="0"/>
              <a:buChar char="•"/>
            </a:pPr>
            <a:r>
              <a:rPr lang="en-US" sz="2000" dirty="0">
                <a:solidFill>
                  <a:schemeClr val="tx1"/>
                </a:solidFill>
                <a:latin typeface="Century Gothic" panose="020B0502020202020204" pitchFamily="34" charset="0"/>
              </a:rPr>
              <a:t>Inconsistent</a:t>
            </a:r>
          </a:p>
          <a:p>
            <a:pPr marL="342900" lvl="1" indent="-342900">
              <a:spcBef>
                <a:spcPts val="600"/>
              </a:spcBef>
              <a:spcAft>
                <a:spcPts val="600"/>
              </a:spcAft>
              <a:buFont typeface="Arial" panose="020B0604020202020204" pitchFamily="34" charset="0"/>
              <a:buChar char="•"/>
            </a:pPr>
            <a:endParaRPr lang="en-US" sz="2000" b="1" dirty="0">
              <a:solidFill>
                <a:schemeClr val="tx1"/>
              </a:solidFill>
              <a:latin typeface="Century Gothic" panose="020B0502020202020204" pitchFamily="34" charset="0"/>
            </a:endParaRPr>
          </a:p>
          <a:p>
            <a:pPr marL="342900" lvl="1" indent="-342900">
              <a:spcBef>
                <a:spcPts val="600"/>
              </a:spcBef>
              <a:spcAft>
                <a:spcPts val="600"/>
              </a:spcAft>
              <a:buFont typeface="Arial" panose="020B0604020202020204" pitchFamily="34" charset="0"/>
              <a:buChar char="•"/>
            </a:pP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5915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673A2-3F66-E29C-95ED-F51E4EAC93F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D71B684-1464-B642-3073-C28EF89B7CB2}"/>
              </a:ext>
            </a:extLst>
          </p:cNvPr>
          <p:cNvSpPr>
            <a:spLocks noGrp="1"/>
          </p:cNvSpPr>
          <p:nvPr>
            <p:ph type="title"/>
          </p:nvPr>
        </p:nvSpPr>
        <p:spPr>
          <a:xfrm>
            <a:off x="833239" y="609469"/>
            <a:ext cx="10890675" cy="571376"/>
          </a:xfrm>
        </p:spPr>
        <p:txBody>
          <a:bodyPr/>
          <a:lstStyle/>
          <a:p>
            <a:r>
              <a:rPr lang="en-US" sz="2400" b="1" dirty="0">
                <a:latin typeface="Century Gothic" panose="020B0502020202020204" pitchFamily="34" charset="0"/>
              </a:rPr>
              <a:t>What are the issues for members </a:t>
            </a:r>
            <a:br>
              <a:rPr lang="en-US" sz="2400" b="1" dirty="0">
                <a:latin typeface="Century Gothic" panose="020B0502020202020204" pitchFamily="34" charset="0"/>
              </a:rPr>
            </a:br>
            <a:r>
              <a:rPr lang="en-US" sz="2400" b="1" dirty="0">
                <a:latin typeface="Century Gothic" panose="020B0502020202020204" pitchFamily="34" charset="0"/>
              </a:rPr>
              <a:t>Calculators / Guidance Tools - Super  Funds – Death </a:t>
            </a:r>
          </a:p>
        </p:txBody>
      </p:sp>
      <p:sp>
        <p:nvSpPr>
          <p:cNvPr id="4" name="Slide Number Placeholder 3">
            <a:extLst>
              <a:ext uri="{FF2B5EF4-FFF2-40B4-BE49-F238E27FC236}">
                <a16:creationId xmlns:a16="http://schemas.microsoft.com/office/drawing/2014/main" id="{CC88CAEC-DE2A-D71B-CDF0-24607F4ADFC1}"/>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13</a:t>
            </a:fld>
            <a:endParaRPr lang="en-GB" dirty="0">
              <a:latin typeface="Century Gothic" panose="020B0502020202020204" pitchFamily="34" charset="0"/>
            </a:endParaRPr>
          </a:p>
        </p:txBody>
      </p:sp>
      <p:pic>
        <p:nvPicPr>
          <p:cNvPr id="19" name="Graphic 18" descr="Open quotation mark with solid fill">
            <a:extLst>
              <a:ext uri="{FF2B5EF4-FFF2-40B4-BE49-F238E27FC236}">
                <a16:creationId xmlns:a16="http://schemas.microsoft.com/office/drawing/2014/main" id="{0F9A4D78-7408-AEE1-36E9-C737AF547DC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115975" y="1881217"/>
            <a:ext cx="649991" cy="649991"/>
          </a:xfrm>
          <a:prstGeom prst="rect">
            <a:avLst/>
          </a:prstGeom>
        </p:spPr>
      </p:pic>
      <p:pic>
        <p:nvPicPr>
          <p:cNvPr id="2" name="Graphic 1" descr="Open quotation mark with solid fill">
            <a:extLst>
              <a:ext uri="{FF2B5EF4-FFF2-40B4-BE49-F238E27FC236}">
                <a16:creationId xmlns:a16="http://schemas.microsoft.com/office/drawing/2014/main" id="{532B8F8D-24B1-9ABF-A3F5-0CF6627E482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10800000">
            <a:off x="8650858" y="1879010"/>
            <a:ext cx="649991" cy="649991"/>
          </a:xfrm>
          <a:prstGeom prst="rect">
            <a:avLst/>
          </a:prstGeom>
        </p:spPr>
      </p:pic>
      <p:sp>
        <p:nvSpPr>
          <p:cNvPr id="10" name="Content Placeholder 3">
            <a:extLst>
              <a:ext uri="{FF2B5EF4-FFF2-40B4-BE49-F238E27FC236}">
                <a16:creationId xmlns:a16="http://schemas.microsoft.com/office/drawing/2014/main" id="{0F51B832-4273-58BC-BA44-8FB8077B22C7}"/>
              </a:ext>
            </a:extLst>
          </p:cNvPr>
          <p:cNvSpPr txBox="1">
            <a:spLocks/>
          </p:cNvSpPr>
          <p:nvPr/>
        </p:nvSpPr>
        <p:spPr>
          <a:xfrm>
            <a:off x="2547256" y="1939130"/>
            <a:ext cx="7636243" cy="101352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endParaRPr lang="en-US" sz="1600" dirty="0">
              <a:solidFill>
                <a:schemeClr val="tx1"/>
              </a:solidFill>
              <a:latin typeface="Century Gothic" panose="020B0502020202020204" pitchFamily="34" charset="0"/>
            </a:endParaRPr>
          </a:p>
          <a:p>
            <a:pPr lvl="1" algn="ctr"/>
            <a:r>
              <a:rPr lang="en-US" sz="2800" dirty="0">
                <a:solidFill>
                  <a:schemeClr val="tx1"/>
                </a:solidFill>
                <a:latin typeface="Century Gothic" panose="020B0502020202020204" pitchFamily="34" charset="0"/>
              </a:rPr>
              <a:t> </a:t>
            </a:r>
          </a:p>
          <a:p>
            <a:pPr lvl="1"/>
            <a:endParaRPr lang="en-US" sz="3200" b="1" dirty="0">
              <a:solidFill>
                <a:schemeClr val="tx1"/>
              </a:solidFill>
              <a:latin typeface="Century Gothic" panose="020B0502020202020204" pitchFamily="34" charset="0"/>
            </a:endParaRPr>
          </a:p>
          <a:p>
            <a:pPr lvl="1"/>
            <a:endParaRPr lang="en-US" sz="2800" b="1" dirty="0">
              <a:solidFill>
                <a:schemeClr val="tx1"/>
              </a:solidFill>
              <a:latin typeface="Century Gothic" panose="020B0502020202020204" pitchFamily="34" charset="0"/>
            </a:endParaRPr>
          </a:p>
        </p:txBody>
      </p:sp>
      <p:pic>
        <p:nvPicPr>
          <p:cNvPr id="3" name="Picture 2">
            <a:extLst>
              <a:ext uri="{FF2B5EF4-FFF2-40B4-BE49-F238E27FC236}">
                <a16:creationId xmlns:a16="http://schemas.microsoft.com/office/drawing/2014/main" id="{596BDD7A-9B8D-F6FF-FFA2-159A049F5039}"/>
              </a:ext>
            </a:extLst>
          </p:cNvPr>
          <p:cNvPicPr>
            <a:picLocks noChangeAspect="1"/>
          </p:cNvPicPr>
          <p:nvPr/>
        </p:nvPicPr>
        <p:blipFill>
          <a:blip r:embed="rId4"/>
          <a:stretch>
            <a:fillRect/>
          </a:stretch>
        </p:blipFill>
        <p:spPr>
          <a:xfrm>
            <a:off x="352106" y="1547407"/>
            <a:ext cx="4615072" cy="2810500"/>
          </a:xfrm>
          <a:prstGeom prst="rect">
            <a:avLst/>
          </a:prstGeom>
        </p:spPr>
      </p:pic>
      <p:pic>
        <p:nvPicPr>
          <p:cNvPr id="5" name="Picture 4">
            <a:extLst>
              <a:ext uri="{FF2B5EF4-FFF2-40B4-BE49-F238E27FC236}">
                <a16:creationId xmlns:a16="http://schemas.microsoft.com/office/drawing/2014/main" id="{BE52018A-8735-C630-4C69-246E94210DC6}"/>
              </a:ext>
            </a:extLst>
          </p:cNvPr>
          <p:cNvPicPr>
            <a:picLocks noChangeAspect="1"/>
          </p:cNvPicPr>
          <p:nvPr/>
        </p:nvPicPr>
        <p:blipFill>
          <a:blip r:embed="rId5"/>
          <a:stretch>
            <a:fillRect/>
          </a:stretch>
        </p:blipFill>
        <p:spPr>
          <a:xfrm>
            <a:off x="6777559" y="1482685"/>
            <a:ext cx="4615072" cy="2810500"/>
          </a:xfrm>
          <a:prstGeom prst="rect">
            <a:avLst/>
          </a:prstGeom>
        </p:spPr>
      </p:pic>
      <p:pic>
        <p:nvPicPr>
          <p:cNvPr id="6" name="Picture 5">
            <a:extLst>
              <a:ext uri="{FF2B5EF4-FFF2-40B4-BE49-F238E27FC236}">
                <a16:creationId xmlns:a16="http://schemas.microsoft.com/office/drawing/2014/main" id="{81DEBE9A-299E-B09A-32DF-FA7016E96D9A}"/>
              </a:ext>
            </a:extLst>
          </p:cNvPr>
          <p:cNvPicPr>
            <a:picLocks noChangeAspect="1"/>
          </p:cNvPicPr>
          <p:nvPr/>
        </p:nvPicPr>
        <p:blipFill>
          <a:blip r:embed="rId6"/>
          <a:stretch>
            <a:fillRect/>
          </a:stretch>
        </p:blipFill>
        <p:spPr>
          <a:xfrm>
            <a:off x="3583122" y="4049258"/>
            <a:ext cx="4578493" cy="2743438"/>
          </a:xfrm>
          <a:prstGeom prst="rect">
            <a:avLst/>
          </a:prstGeom>
        </p:spPr>
      </p:pic>
    </p:spTree>
    <p:extLst>
      <p:ext uri="{BB962C8B-B14F-4D97-AF65-F5344CB8AC3E}">
        <p14:creationId xmlns:p14="http://schemas.microsoft.com/office/powerpoint/2010/main" val="120851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C693-06FD-27E8-E179-3EA806D3FD6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9BBD0BC-CB51-50F9-245A-4C31896820BA}"/>
              </a:ext>
            </a:extLst>
          </p:cNvPr>
          <p:cNvSpPr>
            <a:spLocks noGrp="1"/>
          </p:cNvSpPr>
          <p:nvPr>
            <p:ph type="title"/>
          </p:nvPr>
        </p:nvSpPr>
        <p:spPr>
          <a:xfrm>
            <a:off x="833239" y="609469"/>
            <a:ext cx="10890675" cy="571376"/>
          </a:xfrm>
        </p:spPr>
        <p:txBody>
          <a:bodyPr/>
          <a:lstStyle/>
          <a:p>
            <a:r>
              <a:rPr lang="en-US" sz="2400" b="1" dirty="0">
                <a:latin typeface="Century Gothic" panose="020B0502020202020204" pitchFamily="34" charset="0"/>
              </a:rPr>
              <a:t>What are the issues for members </a:t>
            </a:r>
            <a:br>
              <a:rPr lang="en-US" sz="2400" b="1" dirty="0">
                <a:latin typeface="Century Gothic" panose="020B0502020202020204" pitchFamily="34" charset="0"/>
              </a:rPr>
            </a:br>
            <a:r>
              <a:rPr lang="en-US" sz="2400" b="1" dirty="0">
                <a:latin typeface="Century Gothic" panose="020B0502020202020204" pitchFamily="34" charset="0"/>
              </a:rPr>
              <a:t>Calculators / Guidance Tools - Super  Funds - Disability</a:t>
            </a:r>
          </a:p>
        </p:txBody>
      </p:sp>
      <p:sp>
        <p:nvSpPr>
          <p:cNvPr id="4" name="Slide Number Placeholder 3">
            <a:extLst>
              <a:ext uri="{FF2B5EF4-FFF2-40B4-BE49-F238E27FC236}">
                <a16:creationId xmlns:a16="http://schemas.microsoft.com/office/drawing/2014/main" id="{FA2FD7AB-5C37-E382-DE09-D622BE51F7F2}"/>
              </a:ext>
            </a:extLst>
          </p:cNvPr>
          <p:cNvSpPr>
            <a:spLocks noGrp="1"/>
          </p:cNvSpPr>
          <p:nvPr>
            <p:ph type="sldNum" sz="quarter" idx="12"/>
          </p:nvPr>
        </p:nvSpPr>
        <p:spPr>
          <a:xfrm>
            <a:off x="5498459" y="6345296"/>
            <a:ext cx="416447" cy="186484"/>
          </a:xfrm>
        </p:spPr>
        <p:txBody>
          <a:bodyPr/>
          <a:lstStyle/>
          <a:p>
            <a:fld id="{741AFF56-1126-4107-9C02-BC0EFBF16431}" type="slidenum">
              <a:rPr lang="en-GB" smtClean="0">
                <a:latin typeface="Century Gothic" panose="020B0502020202020204" pitchFamily="34" charset="0"/>
              </a:rPr>
              <a:pPr/>
              <a:t>14</a:t>
            </a:fld>
            <a:endParaRPr lang="en-GB" dirty="0">
              <a:latin typeface="Century Gothic" panose="020B0502020202020204" pitchFamily="34" charset="0"/>
            </a:endParaRPr>
          </a:p>
        </p:txBody>
      </p:sp>
      <p:pic>
        <p:nvPicPr>
          <p:cNvPr id="19" name="Graphic 18" descr="Open quotation mark with solid fill">
            <a:extLst>
              <a:ext uri="{FF2B5EF4-FFF2-40B4-BE49-F238E27FC236}">
                <a16:creationId xmlns:a16="http://schemas.microsoft.com/office/drawing/2014/main" id="{F339AFA7-4834-49B5-56A9-53DA6DCF4A1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15232" y="1881217"/>
            <a:ext cx="649991" cy="649991"/>
          </a:xfrm>
          <a:prstGeom prst="rect">
            <a:avLst/>
          </a:prstGeom>
        </p:spPr>
      </p:pic>
      <p:pic>
        <p:nvPicPr>
          <p:cNvPr id="2" name="Graphic 1" descr="Open quotation mark with solid fill">
            <a:extLst>
              <a:ext uri="{FF2B5EF4-FFF2-40B4-BE49-F238E27FC236}">
                <a16:creationId xmlns:a16="http://schemas.microsoft.com/office/drawing/2014/main" id="{106B11D3-B945-BBAD-9D56-E1A17B00D50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10800000">
            <a:off x="8150115" y="1879010"/>
            <a:ext cx="649991" cy="649991"/>
          </a:xfrm>
          <a:prstGeom prst="rect">
            <a:avLst/>
          </a:prstGeom>
        </p:spPr>
      </p:pic>
      <p:sp>
        <p:nvSpPr>
          <p:cNvPr id="10" name="Content Placeholder 3">
            <a:extLst>
              <a:ext uri="{FF2B5EF4-FFF2-40B4-BE49-F238E27FC236}">
                <a16:creationId xmlns:a16="http://schemas.microsoft.com/office/drawing/2014/main" id="{79BECAFF-B52E-9120-F5E2-F94B95A7B813}"/>
              </a:ext>
            </a:extLst>
          </p:cNvPr>
          <p:cNvSpPr txBox="1">
            <a:spLocks/>
          </p:cNvSpPr>
          <p:nvPr/>
        </p:nvSpPr>
        <p:spPr>
          <a:xfrm>
            <a:off x="2046513" y="1939130"/>
            <a:ext cx="7636243" cy="101352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endParaRPr lang="en-US" sz="1600" dirty="0">
              <a:solidFill>
                <a:schemeClr val="tx1"/>
              </a:solidFill>
              <a:latin typeface="Century Gothic" panose="020B0502020202020204" pitchFamily="34" charset="0"/>
            </a:endParaRPr>
          </a:p>
          <a:p>
            <a:pPr lvl="1" algn="ctr"/>
            <a:r>
              <a:rPr lang="en-US" sz="2800" dirty="0">
                <a:solidFill>
                  <a:schemeClr val="tx1"/>
                </a:solidFill>
                <a:latin typeface="Century Gothic" panose="020B0502020202020204" pitchFamily="34" charset="0"/>
              </a:rPr>
              <a:t> </a:t>
            </a:r>
          </a:p>
          <a:p>
            <a:pPr lvl="1"/>
            <a:endParaRPr lang="en-US" sz="3200" b="1" dirty="0">
              <a:solidFill>
                <a:schemeClr val="tx1"/>
              </a:solidFill>
              <a:latin typeface="Century Gothic" panose="020B0502020202020204" pitchFamily="34" charset="0"/>
            </a:endParaRPr>
          </a:p>
          <a:p>
            <a:pPr lvl="1"/>
            <a:endParaRPr lang="en-US" sz="2800" b="1" dirty="0">
              <a:solidFill>
                <a:schemeClr val="tx1"/>
              </a:solidFill>
              <a:latin typeface="Century Gothic" panose="020B0502020202020204" pitchFamily="34" charset="0"/>
            </a:endParaRPr>
          </a:p>
        </p:txBody>
      </p:sp>
      <p:pic>
        <p:nvPicPr>
          <p:cNvPr id="7" name="Picture 6">
            <a:extLst>
              <a:ext uri="{FF2B5EF4-FFF2-40B4-BE49-F238E27FC236}">
                <a16:creationId xmlns:a16="http://schemas.microsoft.com/office/drawing/2014/main" id="{CB1363AD-17AC-3E32-2F3F-8700CF22F4A2}"/>
              </a:ext>
            </a:extLst>
          </p:cNvPr>
          <p:cNvPicPr>
            <a:picLocks noChangeAspect="1"/>
          </p:cNvPicPr>
          <p:nvPr/>
        </p:nvPicPr>
        <p:blipFill>
          <a:blip r:embed="rId4"/>
          <a:stretch>
            <a:fillRect/>
          </a:stretch>
        </p:blipFill>
        <p:spPr>
          <a:xfrm>
            <a:off x="289286" y="1417419"/>
            <a:ext cx="4584589" cy="2755631"/>
          </a:xfrm>
          <a:prstGeom prst="rect">
            <a:avLst/>
          </a:prstGeom>
        </p:spPr>
      </p:pic>
      <p:pic>
        <p:nvPicPr>
          <p:cNvPr id="9" name="Picture 8">
            <a:extLst>
              <a:ext uri="{FF2B5EF4-FFF2-40B4-BE49-F238E27FC236}">
                <a16:creationId xmlns:a16="http://schemas.microsoft.com/office/drawing/2014/main" id="{9AAF3821-C682-3867-E22B-757DB7A1FAEC}"/>
              </a:ext>
            </a:extLst>
          </p:cNvPr>
          <p:cNvPicPr>
            <a:picLocks noChangeAspect="1"/>
          </p:cNvPicPr>
          <p:nvPr/>
        </p:nvPicPr>
        <p:blipFill>
          <a:blip r:embed="rId5"/>
          <a:stretch>
            <a:fillRect/>
          </a:stretch>
        </p:blipFill>
        <p:spPr>
          <a:xfrm>
            <a:off x="228599" y="4062765"/>
            <a:ext cx="4584589" cy="2755631"/>
          </a:xfrm>
          <a:prstGeom prst="rect">
            <a:avLst/>
          </a:prstGeom>
        </p:spPr>
      </p:pic>
      <p:pic>
        <p:nvPicPr>
          <p:cNvPr id="11" name="Picture 10">
            <a:extLst>
              <a:ext uri="{FF2B5EF4-FFF2-40B4-BE49-F238E27FC236}">
                <a16:creationId xmlns:a16="http://schemas.microsoft.com/office/drawing/2014/main" id="{244151A4-F8CB-77CA-048C-D512C932B280}"/>
              </a:ext>
            </a:extLst>
          </p:cNvPr>
          <p:cNvPicPr>
            <a:picLocks noChangeAspect="1"/>
          </p:cNvPicPr>
          <p:nvPr/>
        </p:nvPicPr>
        <p:blipFill>
          <a:blip r:embed="rId6"/>
          <a:stretch>
            <a:fillRect/>
          </a:stretch>
        </p:blipFill>
        <p:spPr>
          <a:xfrm>
            <a:off x="5220086" y="1417418"/>
            <a:ext cx="4584589" cy="2755631"/>
          </a:xfrm>
          <a:prstGeom prst="rect">
            <a:avLst/>
          </a:prstGeom>
        </p:spPr>
      </p:pic>
      <p:pic>
        <p:nvPicPr>
          <p:cNvPr id="12" name="Picture 11">
            <a:extLst>
              <a:ext uri="{FF2B5EF4-FFF2-40B4-BE49-F238E27FC236}">
                <a16:creationId xmlns:a16="http://schemas.microsoft.com/office/drawing/2014/main" id="{4EA1CA27-A7FE-E207-5FDC-4B418E706560}"/>
              </a:ext>
            </a:extLst>
          </p:cNvPr>
          <p:cNvPicPr>
            <a:picLocks noChangeAspect="1"/>
          </p:cNvPicPr>
          <p:nvPr/>
        </p:nvPicPr>
        <p:blipFill>
          <a:blip r:embed="rId7"/>
          <a:stretch>
            <a:fillRect/>
          </a:stretch>
        </p:blipFill>
        <p:spPr>
          <a:xfrm>
            <a:off x="5056174" y="4102369"/>
            <a:ext cx="4584589" cy="2755631"/>
          </a:xfrm>
          <a:prstGeom prst="rect">
            <a:avLst/>
          </a:prstGeom>
        </p:spPr>
      </p:pic>
      <p:sp>
        <p:nvSpPr>
          <p:cNvPr id="3" name="Rectangle 2">
            <a:extLst>
              <a:ext uri="{FF2B5EF4-FFF2-40B4-BE49-F238E27FC236}">
                <a16:creationId xmlns:a16="http://schemas.microsoft.com/office/drawing/2014/main" id="{BB846AD5-5CEC-3098-55D6-A3D686B49495}"/>
              </a:ext>
            </a:extLst>
          </p:cNvPr>
          <p:cNvSpPr/>
          <p:nvPr/>
        </p:nvSpPr>
        <p:spPr>
          <a:xfrm>
            <a:off x="228600" y="5508171"/>
            <a:ext cx="1491343"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Content Placeholder 3">
            <a:extLst>
              <a:ext uri="{FF2B5EF4-FFF2-40B4-BE49-F238E27FC236}">
                <a16:creationId xmlns:a16="http://schemas.microsoft.com/office/drawing/2014/main" id="{70801DB2-E9D1-9691-0DB6-B9CFD893B5C8}"/>
              </a:ext>
            </a:extLst>
          </p:cNvPr>
          <p:cNvSpPr txBox="1">
            <a:spLocks/>
          </p:cNvSpPr>
          <p:nvPr/>
        </p:nvSpPr>
        <p:spPr>
          <a:xfrm>
            <a:off x="9998063" y="1068076"/>
            <a:ext cx="1965338" cy="5387153"/>
          </a:xfrm>
          <a:prstGeom prst="rect">
            <a:avLst/>
          </a:prstGeom>
          <a:noFill/>
          <a:ln>
            <a:noFill/>
          </a:ln>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600"/>
              </a:spcBef>
              <a:spcAft>
                <a:spcPts val="600"/>
              </a:spcAft>
            </a:pPr>
            <a:endParaRPr lang="en-US" sz="1800" b="1" dirty="0">
              <a:solidFill>
                <a:schemeClr val="tx1"/>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A746D30E-674F-2495-B612-A159F9B25674}"/>
              </a:ext>
            </a:extLst>
          </p:cNvPr>
          <p:cNvSpPr>
            <a:spLocks/>
          </p:cNvSpPr>
          <p:nvPr/>
        </p:nvSpPr>
        <p:spPr>
          <a:xfrm>
            <a:off x="9846668" y="1018835"/>
            <a:ext cx="2192552" cy="5512945"/>
          </a:xfrm>
          <a:prstGeom prst="roundRect">
            <a:avLst>
              <a:gd name="adj" fmla="val 10910"/>
            </a:avLst>
          </a:prstGeom>
          <a:solidFill>
            <a:schemeClr val="bg2"/>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lIns="180000" tIns="144000" rIns="180000" bIns="144000" rtlCol="0" anchor="t"/>
          <a:lstStyle/>
          <a:p>
            <a:pPr lvl="1">
              <a:lnSpc>
                <a:spcPct val="90000"/>
              </a:lnSpc>
              <a:spcBef>
                <a:spcPts val="600"/>
              </a:spcBef>
              <a:spcAft>
                <a:spcPts val="600"/>
              </a:spcAft>
            </a:pPr>
            <a:endParaRPr lang="en-US" b="1" dirty="0">
              <a:solidFill>
                <a:schemeClr val="tx1"/>
              </a:solidFill>
              <a:latin typeface="Century Gothic" panose="020B0502020202020204" pitchFamily="34" charset="0"/>
            </a:endParaRPr>
          </a:p>
        </p:txBody>
      </p:sp>
      <p:sp>
        <p:nvSpPr>
          <p:cNvPr id="14" name="TextBox 13">
            <a:extLst>
              <a:ext uri="{FF2B5EF4-FFF2-40B4-BE49-F238E27FC236}">
                <a16:creationId xmlns:a16="http://schemas.microsoft.com/office/drawing/2014/main" id="{4A2049AE-C582-7D97-4C20-3A476F672084}"/>
              </a:ext>
            </a:extLst>
          </p:cNvPr>
          <p:cNvSpPr txBox="1"/>
          <p:nvPr/>
        </p:nvSpPr>
        <p:spPr>
          <a:xfrm>
            <a:off x="9983174" y="1307134"/>
            <a:ext cx="1919540" cy="4909036"/>
          </a:xfrm>
          <a:prstGeom prst="rect">
            <a:avLst/>
          </a:prstGeom>
          <a:noFill/>
        </p:spPr>
        <p:txBody>
          <a:bodyPr wrap="square">
            <a:spAutoFit/>
          </a:bodyPr>
          <a:lstStyle/>
          <a:p>
            <a:pPr lvl="1">
              <a:lnSpc>
                <a:spcPct val="90000"/>
              </a:lnSpc>
              <a:spcBef>
                <a:spcPts val="600"/>
              </a:spcBef>
              <a:spcAft>
                <a:spcPts val="600"/>
              </a:spcAft>
            </a:pPr>
            <a:r>
              <a:rPr lang="en-US" b="1" dirty="0">
                <a:solidFill>
                  <a:srgbClr val="00B050"/>
                </a:solidFill>
                <a:latin typeface="Century Gothic" panose="020B0502020202020204" pitchFamily="34" charset="0"/>
              </a:rPr>
              <a:t>Good</a:t>
            </a:r>
          </a:p>
          <a:p>
            <a:pPr marL="342900" lvl="1" indent="-342900">
              <a:lnSpc>
                <a:spcPct val="90000"/>
              </a:lnSpc>
              <a:spcBef>
                <a:spcPts val="600"/>
              </a:spcBef>
              <a:spcAft>
                <a:spcPts val="600"/>
              </a:spcAft>
              <a:buFont typeface="Arial" panose="020B0604020202020204" pitchFamily="34" charset="0"/>
              <a:buChar char="•"/>
            </a:pPr>
            <a:r>
              <a:rPr lang="en-US" dirty="0">
                <a:solidFill>
                  <a:schemeClr val="tx1"/>
                </a:solidFill>
                <a:latin typeface="Century Gothic" panose="020B0502020202020204" pitchFamily="34" charset="0"/>
              </a:rPr>
              <a:t>Down with age</a:t>
            </a:r>
          </a:p>
          <a:p>
            <a:pPr marL="342900" lvl="1" indent="-342900">
              <a:lnSpc>
                <a:spcPct val="90000"/>
              </a:lnSpc>
              <a:spcBef>
                <a:spcPts val="600"/>
              </a:spcBef>
              <a:spcAft>
                <a:spcPts val="600"/>
              </a:spcAft>
              <a:buFont typeface="Arial" panose="020B0604020202020204" pitchFamily="34" charset="0"/>
              <a:buChar char="•"/>
            </a:pPr>
            <a:r>
              <a:rPr lang="en-US" dirty="0">
                <a:solidFill>
                  <a:schemeClr val="tx1"/>
                </a:solidFill>
                <a:latin typeface="Century Gothic" panose="020B0502020202020204" pitchFamily="34" charset="0"/>
              </a:rPr>
              <a:t>Up with salary</a:t>
            </a:r>
          </a:p>
          <a:p>
            <a:pPr marL="342900" lvl="1" indent="-342900">
              <a:lnSpc>
                <a:spcPct val="90000"/>
              </a:lnSpc>
              <a:spcBef>
                <a:spcPts val="600"/>
              </a:spcBef>
              <a:spcAft>
                <a:spcPts val="600"/>
              </a:spcAft>
              <a:buFont typeface="Arial" panose="020B0604020202020204" pitchFamily="34" charset="0"/>
              <a:buChar char="•"/>
            </a:pPr>
            <a:endParaRPr lang="en-US" dirty="0">
              <a:solidFill>
                <a:schemeClr val="tx1"/>
              </a:solidFill>
              <a:latin typeface="Century Gothic" panose="020B0502020202020204" pitchFamily="34" charset="0"/>
            </a:endParaRPr>
          </a:p>
          <a:p>
            <a:pPr lvl="1">
              <a:lnSpc>
                <a:spcPct val="90000"/>
              </a:lnSpc>
              <a:spcBef>
                <a:spcPts val="600"/>
              </a:spcBef>
              <a:spcAft>
                <a:spcPts val="600"/>
              </a:spcAft>
            </a:pPr>
            <a:r>
              <a:rPr lang="en-US" b="1" dirty="0">
                <a:solidFill>
                  <a:srgbClr val="C00000"/>
                </a:solidFill>
                <a:latin typeface="Century Gothic" panose="020B0502020202020204" pitchFamily="34" charset="0"/>
              </a:rPr>
              <a:t>Bad</a:t>
            </a:r>
          </a:p>
          <a:p>
            <a:pPr marL="342900" lvl="1" indent="-342900">
              <a:lnSpc>
                <a:spcPct val="90000"/>
              </a:lnSpc>
              <a:spcBef>
                <a:spcPts val="600"/>
              </a:spcBef>
              <a:spcAft>
                <a:spcPts val="600"/>
              </a:spcAft>
              <a:buFont typeface="Arial" panose="020B0604020202020204" pitchFamily="34" charset="0"/>
              <a:buChar char="•"/>
            </a:pPr>
            <a:r>
              <a:rPr lang="en-US" dirty="0">
                <a:solidFill>
                  <a:schemeClr val="tx1"/>
                </a:solidFill>
                <a:latin typeface="Century Gothic" panose="020B0502020202020204" pitchFamily="34" charset="0"/>
              </a:rPr>
              <a:t>Inconsistent between funds</a:t>
            </a:r>
          </a:p>
          <a:p>
            <a:pPr marL="342900" lvl="1" indent="-342900">
              <a:lnSpc>
                <a:spcPct val="90000"/>
              </a:lnSpc>
              <a:spcBef>
                <a:spcPts val="600"/>
              </a:spcBef>
              <a:spcAft>
                <a:spcPts val="600"/>
              </a:spcAft>
              <a:buFont typeface="Arial" panose="020B0604020202020204" pitchFamily="34" charset="0"/>
              <a:buChar char="•"/>
            </a:pPr>
            <a:r>
              <a:rPr lang="en-US" dirty="0">
                <a:solidFill>
                  <a:schemeClr val="tx1"/>
                </a:solidFill>
                <a:latin typeface="Century Gothic" panose="020B0502020202020204" pitchFamily="34" charset="0"/>
              </a:rPr>
              <a:t>Intuitively wrong</a:t>
            </a:r>
          </a:p>
          <a:p>
            <a:pPr marL="342900" lvl="1" indent="-342900">
              <a:lnSpc>
                <a:spcPct val="90000"/>
              </a:lnSpc>
              <a:spcBef>
                <a:spcPts val="600"/>
              </a:spcBef>
              <a:spcAft>
                <a:spcPts val="600"/>
              </a:spcAft>
              <a:buFont typeface="Arial" panose="020B0604020202020204" pitchFamily="34" charset="0"/>
              <a:buChar char="•"/>
            </a:pPr>
            <a:r>
              <a:rPr lang="en-US" dirty="0">
                <a:solidFill>
                  <a:schemeClr val="tx1"/>
                </a:solidFill>
                <a:latin typeface="Century Gothic" panose="020B0502020202020204" pitchFamily="34" charset="0"/>
              </a:rPr>
              <a:t>Of little value to the member</a:t>
            </a:r>
          </a:p>
        </p:txBody>
      </p:sp>
    </p:spTree>
    <p:extLst>
      <p:ext uri="{BB962C8B-B14F-4D97-AF65-F5344CB8AC3E}">
        <p14:creationId xmlns:p14="http://schemas.microsoft.com/office/powerpoint/2010/main" val="117944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4A0D5-B0BC-769F-CD72-A3929934F4C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C0C73A1-5C47-E8EE-BE2C-61A7CAD54AF5}"/>
              </a:ext>
            </a:extLst>
          </p:cNvPr>
          <p:cNvSpPr>
            <a:spLocks noGrp="1"/>
          </p:cNvSpPr>
          <p:nvPr>
            <p:ph type="title"/>
          </p:nvPr>
        </p:nvSpPr>
        <p:spPr>
          <a:xfrm>
            <a:off x="833239" y="609469"/>
            <a:ext cx="10890675" cy="571376"/>
          </a:xfrm>
        </p:spPr>
        <p:txBody>
          <a:bodyPr/>
          <a:lstStyle/>
          <a:p>
            <a:r>
              <a:rPr lang="en-US" sz="2400" b="1" dirty="0">
                <a:latin typeface="Century Gothic" panose="020B0502020202020204" pitchFamily="34" charset="0"/>
              </a:rPr>
              <a:t>What are the issues for members </a:t>
            </a:r>
            <a:br>
              <a:rPr lang="en-US" sz="2400" b="1" dirty="0">
                <a:latin typeface="Century Gothic" panose="020B0502020202020204" pitchFamily="34" charset="0"/>
              </a:rPr>
            </a:br>
            <a:r>
              <a:rPr lang="en-US" sz="2400" b="1" dirty="0">
                <a:latin typeface="Century Gothic" panose="020B0502020202020204" pitchFamily="34" charset="0"/>
              </a:rPr>
              <a:t>ASIC Insurance Calculator - MoneySmart</a:t>
            </a:r>
          </a:p>
        </p:txBody>
      </p:sp>
      <p:sp>
        <p:nvSpPr>
          <p:cNvPr id="4" name="Slide Number Placeholder 3">
            <a:extLst>
              <a:ext uri="{FF2B5EF4-FFF2-40B4-BE49-F238E27FC236}">
                <a16:creationId xmlns:a16="http://schemas.microsoft.com/office/drawing/2014/main" id="{68DD6869-B8B2-56B9-8AA6-67F0E65F9BD3}"/>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15</a:t>
            </a:fld>
            <a:endParaRPr lang="en-GB" dirty="0">
              <a:latin typeface="Century Gothic" panose="020B0502020202020204" pitchFamily="34" charset="0"/>
            </a:endParaRPr>
          </a:p>
        </p:txBody>
      </p:sp>
      <p:pic>
        <p:nvPicPr>
          <p:cNvPr id="19" name="Graphic 18" descr="Open quotation mark with solid fill">
            <a:extLst>
              <a:ext uri="{FF2B5EF4-FFF2-40B4-BE49-F238E27FC236}">
                <a16:creationId xmlns:a16="http://schemas.microsoft.com/office/drawing/2014/main" id="{9E828C25-42A0-DDC8-B063-0D9DA8586AD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115975" y="1881217"/>
            <a:ext cx="649991" cy="649991"/>
          </a:xfrm>
          <a:prstGeom prst="rect">
            <a:avLst/>
          </a:prstGeom>
        </p:spPr>
      </p:pic>
      <p:pic>
        <p:nvPicPr>
          <p:cNvPr id="2" name="Graphic 1" descr="Open quotation mark with solid fill">
            <a:extLst>
              <a:ext uri="{FF2B5EF4-FFF2-40B4-BE49-F238E27FC236}">
                <a16:creationId xmlns:a16="http://schemas.microsoft.com/office/drawing/2014/main" id="{7ACC5198-5CA1-082A-E6C6-64366766CA3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10800000">
            <a:off x="8650858" y="1879010"/>
            <a:ext cx="649991" cy="649991"/>
          </a:xfrm>
          <a:prstGeom prst="rect">
            <a:avLst/>
          </a:prstGeom>
        </p:spPr>
      </p:pic>
      <p:sp>
        <p:nvSpPr>
          <p:cNvPr id="10" name="Content Placeholder 3">
            <a:extLst>
              <a:ext uri="{FF2B5EF4-FFF2-40B4-BE49-F238E27FC236}">
                <a16:creationId xmlns:a16="http://schemas.microsoft.com/office/drawing/2014/main" id="{E1BBAE26-CDB0-67D1-0CD1-D2065C787399}"/>
              </a:ext>
            </a:extLst>
          </p:cNvPr>
          <p:cNvSpPr txBox="1">
            <a:spLocks/>
          </p:cNvSpPr>
          <p:nvPr/>
        </p:nvSpPr>
        <p:spPr>
          <a:xfrm>
            <a:off x="2547256" y="1939130"/>
            <a:ext cx="7636243" cy="101352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endParaRPr lang="en-US" sz="1600" dirty="0">
              <a:solidFill>
                <a:schemeClr val="tx1"/>
              </a:solidFill>
              <a:latin typeface="Century Gothic" panose="020B0502020202020204" pitchFamily="34" charset="0"/>
            </a:endParaRPr>
          </a:p>
          <a:p>
            <a:pPr lvl="1" algn="ctr"/>
            <a:endParaRPr lang="en-US" sz="2800" dirty="0">
              <a:solidFill>
                <a:schemeClr val="tx1"/>
              </a:solidFill>
              <a:latin typeface="Century Gothic" panose="020B0502020202020204" pitchFamily="34" charset="0"/>
            </a:endParaRPr>
          </a:p>
          <a:p>
            <a:pPr lvl="1"/>
            <a:endParaRPr lang="en-US" sz="3200" b="1" dirty="0">
              <a:solidFill>
                <a:schemeClr val="tx1"/>
              </a:solidFill>
              <a:latin typeface="Century Gothic" panose="020B0502020202020204" pitchFamily="34" charset="0"/>
            </a:endParaRPr>
          </a:p>
          <a:p>
            <a:pPr lvl="1"/>
            <a:endParaRPr lang="en-US" sz="2800" b="1" dirty="0">
              <a:solidFill>
                <a:schemeClr val="tx1"/>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789788C6-0D26-2BD5-474C-1A6DC4589945}"/>
              </a:ext>
            </a:extLst>
          </p:cNvPr>
          <p:cNvSpPr>
            <a:spLocks/>
          </p:cNvSpPr>
          <p:nvPr/>
        </p:nvSpPr>
        <p:spPr>
          <a:xfrm>
            <a:off x="1181692" y="1559987"/>
            <a:ext cx="9828615" cy="2489499"/>
          </a:xfrm>
          <a:prstGeom prst="roundRect">
            <a:avLst>
              <a:gd name="adj" fmla="val 12510"/>
            </a:avLst>
          </a:prstGeom>
          <a:solidFill>
            <a:schemeClr val="bg2"/>
          </a:solidFill>
          <a:ln w="19050">
            <a:no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r>
              <a:rPr lang="en-AU" sz="2000" b="1" dirty="0">
                <a:solidFill>
                  <a:schemeClr val="tx1"/>
                </a:solidFill>
                <a:latin typeface="Century Gothic" panose="020B0502020202020204" pitchFamily="34" charset="0"/>
              </a:rPr>
              <a:t>What are the deficiencies?</a:t>
            </a:r>
          </a:p>
          <a:p>
            <a:endParaRPr lang="en-AU" sz="2000" b="1" dirty="0">
              <a:solidFill>
                <a:schemeClr val="tx1"/>
              </a:solidFill>
              <a:latin typeface="Century Gothic" panose="020B0502020202020204" pitchFamily="34" charset="0"/>
            </a:endParaRPr>
          </a:p>
          <a:p>
            <a:pPr marL="742950" lvl="1" indent="-285750">
              <a:spcBef>
                <a:spcPts val="600"/>
              </a:spcBef>
              <a:spcAft>
                <a:spcPts val="600"/>
              </a:spcAft>
              <a:buFont typeface="Wingdings" panose="05000000000000000000" pitchFamily="2" charset="2"/>
              <a:buChar char="ü"/>
            </a:pPr>
            <a:r>
              <a:rPr lang="en-US" sz="2000" dirty="0">
                <a:solidFill>
                  <a:schemeClr val="tx1"/>
                </a:solidFill>
                <a:latin typeface="Century Gothic" panose="020B0502020202020204" pitchFamily="34" charset="0"/>
              </a:rPr>
              <a:t>Only Death cover, no Disability cover</a:t>
            </a:r>
          </a:p>
          <a:p>
            <a:pPr marL="742950" lvl="1" indent="-285750">
              <a:spcBef>
                <a:spcPts val="600"/>
              </a:spcBef>
              <a:spcAft>
                <a:spcPts val="600"/>
              </a:spcAft>
              <a:buFont typeface="Wingdings" panose="05000000000000000000" pitchFamily="2" charset="2"/>
              <a:buChar char="ü"/>
            </a:pPr>
            <a:r>
              <a:rPr lang="en-US" sz="2000" dirty="0">
                <a:solidFill>
                  <a:schemeClr val="tx1"/>
                </a:solidFill>
                <a:latin typeface="Century Gothic" panose="020B0502020202020204" pitchFamily="34" charset="0"/>
              </a:rPr>
              <a:t>More calculator than guidance tool</a:t>
            </a:r>
          </a:p>
          <a:p>
            <a:pPr marL="742950" lvl="1" indent="-285750">
              <a:spcBef>
                <a:spcPts val="600"/>
              </a:spcBef>
              <a:spcAft>
                <a:spcPts val="600"/>
              </a:spcAft>
              <a:buFont typeface="Wingdings" panose="05000000000000000000" pitchFamily="2" charset="2"/>
              <a:buChar char="ü"/>
            </a:pPr>
            <a:r>
              <a:rPr lang="en-US" sz="2000" dirty="0">
                <a:solidFill>
                  <a:schemeClr val="tx1"/>
                </a:solidFill>
                <a:latin typeface="Century Gothic" panose="020B0502020202020204" pitchFamily="34" charset="0"/>
              </a:rPr>
              <a:t>Very dependent on member input</a:t>
            </a:r>
          </a:p>
          <a:p>
            <a:endParaRPr lang="en-AU"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5850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63752-081F-4B48-C146-331307AA606E}"/>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A645D59-5BFF-38AF-BE92-13EEA5443A56}"/>
              </a:ext>
            </a:extLst>
          </p:cNvPr>
          <p:cNvSpPr/>
          <p:nvPr/>
        </p:nvSpPr>
        <p:spPr>
          <a:xfrm>
            <a:off x="-10319" y="5484984"/>
            <a:ext cx="2354477" cy="1163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3702C18F-9131-4D0B-EADB-010BD6DA1769}"/>
              </a:ext>
            </a:extLst>
          </p:cNvPr>
          <p:cNvSpPr>
            <a:spLocks noGrp="1"/>
          </p:cNvSpPr>
          <p:nvPr>
            <p:ph type="title"/>
          </p:nvPr>
        </p:nvSpPr>
        <p:spPr>
          <a:xfrm>
            <a:off x="833239" y="490284"/>
            <a:ext cx="10836247" cy="571376"/>
          </a:xfrm>
        </p:spPr>
        <p:txBody>
          <a:bodyPr/>
          <a:lstStyle/>
          <a:p>
            <a:r>
              <a:rPr lang="en-US" sz="2400" b="1" dirty="0">
                <a:latin typeface="Century Gothic" panose="020B0502020202020204" pitchFamily="34" charset="0"/>
              </a:rPr>
              <a:t>Common Industry Misconceptions</a:t>
            </a:r>
            <a:endParaRPr lang="en-US" sz="2400" dirty="0">
              <a:latin typeface="Century Gothic" panose="020B0502020202020204" pitchFamily="34" charset="0"/>
            </a:endParaRPr>
          </a:p>
        </p:txBody>
      </p:sp>
      <p:sp>
        <p:nvSpPr>
          <p:cNvPr id="13" name="Content Placeholder 3">
            <a:extLst>
              <a:ext uri="{FF2B5EF4-FFF2-40B4-BE49-F238E27FC236}">
                <a16:creationId xmlns:a16="http://schemas.microsoft.com/office/drawing/2014/main" id="{C79EDE41-8A4C-79CB-D60A-2A8C8A791A8A}"/>
              </a:ext>
            </a:extLst>
          </p:cNvPr>
          <p:cNvSpPr txBox="1">
            <a:spLocks/>
          </p:cNvSpPr>
          <p:nvPr/>
        </p:nvSpPr>
        <p:spPr>
          <a:xfrm>
            <a:off x="934839" y="2517074"/>
            <a:ext cx="2609495" cy="632422"/>
          </a:xfrm>
          <a:prstGeom prst="rect">
            <a:avLst/>
          </a:prstGeom>
          <a:effectLst/>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b="1" dirty="0">
                <a:solidFill>
                  <a:schemeClr val="tx1"/>
                </a:solidFill>
                <a:latin typeface="Century Gothic" panose="020B0502020202020204" pitchFamily="34" charset="0"/>
              </a:rPr>
              <a:t>The Facts…</a:t>
            </a:r>
            <a:endParaRPr lang="en-US" sz="2200" dirty="0">
              <a:solidFill>
                <a:schemeClr val="tx1"/>
              </a:solidFill>
              <a:latin typeface="Century Gothic" panose="020B0502020202020204" pitchFamily="34" charset="0"/>
            </a:endParaRPr>
          </a:p>
          <a:p>
            <a:pPr lvl="1"/>
            <a:endParaRPr lang="en-US" sz="2200" b="1" dirty="0">
              <a:solidFill>
                <a:schemeClr val="tx1"/>
              </a:solidFill>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96D4FCFB-0335-D6FF-90C5-0DAC2819B86D}"/>
              </a:ext>
            </a:extLst>
          </p:cNvPr>
          <p:cNvSpPr>
            <a:spLocks/>
          </p:cNvSpPr>
          <p:nvPr/>
        </p:nvSpPr>
        <p:spPr>
          <a:xfrm>
            <a:off x="830004" y="3026900"/>
            <a:ext cx="3524481" cy="3608165"/>
          </a:xfrm>
          <a:prstGeom prst="roundRect">
            <a:avLst>
              <a:gd name="adj" fmla="val 10910"/>
            </a:avLst>
          </a:prstGeom>
          <a:solidFill>
            <a:schemeClr val="accent1">
              <a:lumMod val="20000"/>
              <a:lumOff val="80000"/>
            </a:schemeClr>
          </a:solidFill>
          <a:ln w="19050">
            <a:no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dirty="0">
                <a:solidFill>
                  <a:schemeClr val="tx1"/>
                </a:solidFill>
                <a:latin typeface="Century Gothic" panose="020B0502020202020204" pitchFamily="34" charset="0"/>
              </a:rPr>
              <a:t>It is </a:t>
            </a:r>
            <a:r>
              <a:rPr lang="en-US" sz="1800" b="1" dirty="0">
                <a:solidFill>
                  <a:schemeClr val="tx1"/>
                </a:solidFill>
                <a:latin typeface="Century Gothic" panose="020B0502020202020204" pitchFamily="34" charset="0"/>
              </a:rPr>
              <a:t>not possible to predict which members will claim </a:t>
            </a:r>
            <a:r>
              <a:rPr lang="en-US" sz="1800" b="0" dirty="0">
                <a:solidFill>
                  <a:schemeClr val="tx1"/>
                </a:solidFill>
                <a:latin typeface="Century Gothic" panose="020B0502020202020204" pitchFamily="34" charset="0"/>
              </a:rPr>
              <a:t>or </a:t>
            </a:r>
            <a:r>
              <a:rPr lang="en-US" sz="1800" b="1" dirty="0">
                <a:solidFill>
                  <a:schemeClr val="tx1"/>
                </a:solidFill>
                <a:latin typeface="Century Gothic" panose="020B0502020202020204" pitchFamily="34" charset="0"/>
              </a:rPr>
              <a:t>will not claim.</a:t>
            </a:r>
            <a:endParaRPr lang="en-US" sz="1800" dirty="0">
              <a:solidFill>
                <a:schemeClr val="tx1"/>
              </a:solidFill>
              <a:latin typeface="Century Gothic" panose="020B0502020202020204" pitchFamily="34" charset="0"/>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b="1" dirty="0">
                <a:solidFill>
                  <a:schemeClr val="tx1"/>
                </a:solidFill>
                <a:latin typeface="Century Gothic" panose="020B0502020202020204" pitchFamily="34" charset="0"/>
              </a:rPr>
              <a:t>All insured members are protected</a:t>
            </a:r>
            <a:r>
              <a:rPr lang="en-US" sz="1800" dirty="0">
                <a:solidFill>
                  <a:schemeClr val="tx1"/>
                </a:solidFill>
                <a:latin typeface="Century Gothic" panose="020B0502020202020204" pitchFamily="34" charset="0"/>
              </a:rPr>
              <a:t> by the insurance cover, </a:t>
            </a:r>
            <a:r>
              <a:rPr lang="en-US" sz="1800" b="1" dirty="0">
                <a:solidFill>
                  <a:schemeClr val="tx1"/>
                </a:solidFill>
                <a:latin typeface="Century Gothic" panose="020B0502020202020204" pitchFamily="34" charset="0"/>
              </a:rPr>
              <a:t>regardless of whether they make claims</a:t>
            </a:r>
            <a:r>
              <a:rPr lang="en-US" sz="1800" dirty="0">
                <a:solidFill>
                  <a:schemeClr val="tx1"/>
                </a:solidFill>
                <a:latin typeface="Century Gothic" panose="020B0502020202020204" pitchFamily="34" charset="0"/>
              </a:rPr>
              <a:t> – this is not cross-subsidisation.</a:t>
            </a:r>
            <a:endParaRPr lang="en-AU" sz="1800" dirty="0">
              <a:solidFill>
                <a:schemeClr val="tx1"/>
              </a:solidFill>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F210562F-7C45-A3E4-B641-BD941F9DC01E}"/>
              </a:ext>
            </a:extLst>
          </p:cNvPr>
          <p:cNvSpPr>
            <a:spLocks/>
          </p:cNvSpPr>
          <p:nvPr/>
        </p:nvSpPr>
        <p:spPr>
          <a:xfrm>
            <a:off x="830003" y="1056159"/>
            <a:ext cx="3524481" cy="1153884"/>
          </a:xfrm>
          <a:prstGeom prst="roundRect">
            <a:avLst>
              <a:gd name="adj" fmla="val 21975"/>
            </a:avLst>
          </a:prstGeom>
          <a:solidFill>
            <a:schemeClr val="bg2"/>
          </a:solidFill>
          <a:ln w="19050">
            <a:no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ctr"/>
          <a:lstStyle/>
          <a:p>
            <a:pPr algn="ctr"/>
            <a:r>
              <a:rPr lang="en-AU" sz="2000" b="1" dirty="0">
                <a:solidFill>
                  <a:schemeClr val="tx1"/>
                </a:solidFill>
                <a:latin typeface="Century Gothic" panose="020B0502020202020204" pitchFamily="34" charset="0"/>
              </a:rPr>
              <a:t>Members who don’t claim are subsidising members who do</a:t>
            </a:r>
          </a:p>
        </p:txBody>
      </p:sp>
      <p:sp>
        <p:nvSpPr>
          <p:cNvPr id="31" name="Content Placeholder 3">
            <a:extLst>
              <a:ext uri="{FF2B5EF4-FFF2-40B4-BE49-F238E27FC236}">
                <a16:creationId xmlns:a16="http://schemas.microsoft.com/office/drawing/2014/main" id="{9C701390-3A84-9C1C-4193-8D5E42722178}"/>
              </a:ext>
            </a:extLst>
          </p:cNvPr>
          <p:cNvSpPr txBox="1">
            <a:spLocks/>
          </p:cNvSpPr>
          <p:nvPr/>
        </p:nvSpPr>
        <p:spPr>
          <a:xfrm>
            <a:off x="5421376" y="3234577"/>
            <a:ext cx="5813751" cy="283220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000" b="1" dirty="0">
              <a:solidFill>
                <a:schemeClr val="tx1"/>
              </a:solidFill>
              <a:latin typeface="Century Gothic" panose="020B0502020202020204" pitchFamily="34" charset="0"/>
            </a:endParaRPr>
          </a:p>
          <a:p>
            <a:pPr lvl="1"/>
            <a:r>
              <a:rPr lang="en-US" sz="2000" b="1" dirty="0">
                <a:solidFill>
                  <a:schemeClr val="tx1"/>
                </a:solidFill>
                <a:latin typeface="Century Gothic" panose="020B0502020202020204" pitchFamily="34" charset="0"/>
              </a:rPr>
              <a:t>Pooling involves…</a:t>
            </a:r>
          </a:p>
          <a:p>
            <a:pPr lvl="1"/>
            <a:endParaRPr lang="en-US" sz="2000" dirty="0">
              <a:solidFill>
                <a:schemeClr val="tx1"/>
              </a:solidFill>
              <a:latin typeface="Century Gothic" panose="020B0502020202020204" pitchFamily="34" charset="0"/>
            </a:endParaRPr>
          </a:p>
          <a:p>
            <a:pPr lvl="1"/>
            <a:r>
              <a:rPr lang="en-US" sz="2000" b="1" dirty="0">
                <a:solidFill>
                  <a:srgbClr val="C00000"/>
                </a:solidFill>
                <a:latin typeface="Century Gothic" panose="020B0502020202020204" pitchFamily="34" charset="0"/>
              </a:rPr>
              <a:t>Sharing a financial risk </a:t>
            </a:r>
            <a:r>
              <a:rPr lang="en-US" sz="2000" dirty="0">
                <a:solidFill>
                  <a:schemeClr val="tx1"/>
                </a:solidFill>
                <a:latin typeface="Century Gothic" panose="020B0502020202020204" pitchFamily="34" charset="0"/>
              </a:rPr>
              <a:t>by paying premiums that </a:t>
            </a:r>
            <a:r>
              <a:rPr lang="en-US" sz="2000" b="1" dirty="0">
                <a:solidFill>
                  <a:srgbClr val="C00000"/>
                </a:solidFill>
                <a:latin typeface="Century Gothic" panose="020B0502020202020204" pitchFamily="34" charset="0"/>
              </a:rPr>
              <a:t>all members in the pool face</a:t>
            </a:r>
            <a:r>
              <a:rPr lang="en-US" sz="2000" dirty="0">
                <a:solidFill>
                  <a:schemeClr val="tx1"/>
                </a:solidFill>
                <a:latin typeface="Century Gothic" panose="020B0502020202020204" pitchFamily="34" charset="0"/>
              </a:rPr>
              <a:t>, but </a:t>
            </a:r>
            <a:r>
              <a:rPr lang="en-US" sz="2000" b="1" dirty="0">
                <a:solidFill>
                  <a:srgbClr val="C00000"/>
                </a:solidFill>
                <a:latin typeface="Century Gothic" panose="020B0502020202020204" pitchFamily="34" charset="0"/>
              </a:rPr>
              <a:t>only a few will experience</a:t>
            </a:r>
            <a:r>
              <a:rPr lang="en-US" sz="2000" b="1" dirty="0">
                <a:solidFill>
                  <a:schemeClr val="accent1">
                    <a:lumMod val="75000"/>
                  </a:schemeClr>
                </a:solidFill>
                <a:latin typeface="Century Gothic" panose="020B0502020202020204" pitchFamily="34" charset="0"/>
              </a:rPr>
              <a:t> </a:t>
            </a:r>
            <a:r>
              <a:rPr lang="en-US" sz="2000" dirty="0">
                <a:solidFill>
                  <a:schemeClr val="tx1"/>
                </a:solidFill>
                <a:latin typeface="Century Gothic" panose="020B0502020202020204" pitchFamily="34" charset="0"/>
              </a:rPr>
              <a:t>–</a:t>
            </a:r>
            <a:r>
              <a:rPr lang="en-US" sz="2000" b="1" dirty="0">
                <a:solidFill>
                  <a:schemeClr val="tx1"/>
                </a:solidFill>
                <a:latin typeface="Century Gothic" panose="020B0502020202020204" pitchFamily="34" charset="0"/>
              </a:rPr>
              <a:t> </a:t>
            </a:r>
            <a:r>
              <a:rPr lang="en-US" sz="2000" dirty="0">
                <a:solidFill>
                  <a:schemeClr val="tx1"/>
                </a:solidFill>
                <a:latin typeface="Century Gothic" panose="020B0502020202020204" pitchFamily="34" charset="0"/>
              </a:rPr>
              <a:t>the claimants.</a:t>
            </a:r>
          </a:p>
          <a:p>
            <a:pPr lvl="1"/>
            <a:endParaRPr lang="en-US" sz="2000" dirty="0">
              <a:solidFill>
                <a:schemeClr val="tx1"/>
              </a:solidFill>
              <a:latin typeface="Century Gothic" panose="020B0502020202020204" pitchFamily="34" charset="0"/>
            </a:endParaRPr>
          </a:p>
          <a:p>
            <a:pPr lvl="1"/>
            <a:r>
              <a:rPr lang="en-US" sz="2000" b="1" dirty="0">
                <a:solidFill>
                  <a:schemeClr val="tx1"/>
                </a:solidFill>
                <a:latin typeface="Century Gothic" panose="020B0502020202020204" pitchFamily="34" charset="0"/>
              </a:rPr>
              <a:t>Super funds provide members with access to this pool.</a:t>
            </a:r>
            <a:endParaRPr lang="en-US" sz="2000" dirty="0">
              <a:solidFill>
                <a:schemeClr val="tx1"/>
              </a:solidFill>
              <a:latin typeface="Century Gothic" panose="020B0502020202020204" pitchFamily="34" charset="0"/>
            </a:endParaRPr>
          </a:p>
          <a:p>
            <a:pPr lvl="1"/>
            <a:endParaRPr lang="en-US" sz="2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040727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A758-71BD-ABF7-936A-6A32BCB71CF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C835FB30-B7B7-E7EC-3EE3-D355F25DF773}"/>
              </a:ext>
            </a:extLst>
          </p:cNvPr>
          <p:cNvSpPr/>
          <p:nvPr/>
        </p:nvSpPr>
        <p:spPr>
          <a:xfrm>
            <a:off x="142081" y="5484984"/>
            <a:ext cx="2354477" cy="1163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EF44C260-E8A0-7BA8-1638-A08DE435BAFE}"/>
              </a:ext>
            </a:extLst>
          </p:cNvPr>
          <p:cNvSpPr>
            <a:spLocks noGrp="1"/>
          </p:cNvSpPr>
          <p:nvPr>
            <p:ph type="title"/>
          </p:nvPr>
        </p:nvSpPr>
        <p:spPr>
          <a:xfrm>
            <a:off x="833239" y="490284"/>
            <a:ext cx="10836247" cy="571376"/>
          </a:xfrm>
        </p:spPr>
        <p:txBody>
          <a:bodyPr/>
          <a:lstStyle/>
          <a:p>
            <a:r>
              <a:rPr lang="en-US" sz="2400" b="1" dirty="0">
                <a:latin typeface="Century Gothic" panose="020B0502020202020204" pitchFamily="34" charset="0"/>
              </a:rPr>
              <a:t>Common Industry Misconceptions </a:t>
            </a:r>
            <a:r>
              <a:rPr lang="en-US" sz="2400" i="1" dirty="0">
                <a:latin typeface="Century Gothic" panose="020B0502020202020204" pitchFamily="34" charset="0"/>
              </a:rPr>
              <a:t>continued</a:t>
            </a:r>
            <a:endParaRPr lang="en-US" sz="2400" dirty="0">
              <a:latin typeface="Century Gothic" panose="020B0502020202020204" pitchFamily="34" charset="0"/>
            </a:endParaRPr>
          </a:p>
        </p:txBody>
      </p:sp>
      <p:sp>
        <p:nvSpPr>
          <p:cNvPr id="13" name="Content Placeholder 3">
            <a:extLst>
              <a:ext uri="{FF2B5EF4-FFF2-40B4-BE49-F238E27FC236}">
                <a16:creationId xmlns:a16="http://schemas.microsoft.com/office/drawing/2014/main" id="{739143B0-145C-D602-2BB1-ABCC4D2BA88F}"/>
              </a:ext>
            </a:extLst>
          </p:cNvPr>
          <p:cNvSpPr txBox="1">
            <a:spLocks/>
          </p:cNvSpPr>
          <p:nvPr/>
        </p:nvSpPr>
        <p:spPr>
          <a:xfrm>
            <a:off x="985639" y="2567874"/>
            <a:ext cx="2609495" cy="632422"/>
          </a:xfrm>
          <a:prstGeom prst="rect">
            <a:avLst/>
          </a:prstGeom>
          <a:effectLst/>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b="1" dirty="0">
                <a:solidFill>
                  <a:schemeClr val="tx1"/>
                </a:solidFill>
                <a:latin typeface="Century Gothic" panose="020B0502020202020204" pitchFamily="34" charset="0"/>
              </a:rPr>
              <a:t>The Facts…</a:t>
            </a:r>
            <a:endParaRPr lang="en-US" sz="2200" dirty="0">
              <a:solidFill>
                <a:schemeClr val="tx1"/>
              </a:solidFill>
              <a:latin typeface="Century Gothic" panose="020B0502020202020204" pitchFamily="34" charset="0"/>
            </a:endParaRPr>
          </a:p>
          <a:p>
            <a:pPr lvl="1"/>
            <a:endParaRPr lang="en-US" sz="2200" b="1" dirty="0">
              <a:solidFill>
                <a:schemeClr val="tx1"/>
              </a:solidFill>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1BC0CB29-513B-515C-F9B8-F85AB93B841A}"/>
              </a:ext>
            </a:extLst>
          </p:cNvPr>
          <p:cNvSpPr>
            <a:spLocks/>
          </p:cNvSpPr>
          <p:nvPr/>
        </p:nvSpPr>
        <p:spPr>
          <a:xfrm>
            <a:off x="4744839" y="3051196"/>
            <a:ext cx="3524481" cy="3608165"/>
          </a:xfrm>
          <a:prstGeom prst="roundRect">
            <a:avLst>
              <a:gd name="adj" fmla="val 10910"/>
            </a:avLst>
          </a:prstGeom>
          <a:solidFill>
            <a:schemeClr val="accent1">
              <a:lumMod val="20000"/>
              <a:lumOff val="80000"/>
            </a:schemeClr>
          </a:solidFill>
          <a:ln w="19050">
            <a:no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marL="285750" lvl="0" indent="-285750">
              <a:spcBef>
                <a:spcPts val="600"/>
              </a:spcBef>
              <a:spcAft>
                <a:spcPts val="600"/>
              </a:spcAft>
              <a:buFont typeface="Arial" panose="020B0604020202020204" pitchFamily="34" charset="0"/>
              <a:buChar char="•"/>
            </a:pPr>
            <a:r>
              <a:rPr lang="en-US" dirty="0">
                <a:solidFill>
                  <a:schemeClr val="tx1"/>
                </a:solidFill>
                <a:latin typeface="Century Gothic" panose="020B0502020202020204" pitchFamily="34" charset="0"/>
              </a:rPr>
              <a:t>The </a:t>
            </a:r>
            <a:r>
              <a:rPr lang="en-US" b="1" dirty="0">
                <a:solidFill>
                  <a:schemeClr val="tx1"/>
                </a:solidFill>
                <a:latin typeface="Century Gothic" panose="020B0502020202020204" pitchFamily="34" charset="0"/>
              </a:rPr>
              <a:t>actual cost </a:t>
            </a:r>
            <a:r>
              <a:rPr lang="en-US" dirty="0">
                <a:solidFill>
                  <a:schemeClr val="tx1"/>
                </a:solidFill>
                <a:latin typeface="Century Gothic" panose="020B0502020202020204" pitchFamily="34" charset="0"/>
              </a:rPr>
              <a:t>of premium is the </a:t>
            </a:r>
            <a:r>
              <a:rPr lang="en-US" b="1" dirty="0">
                <a:solidFill>
                  <a:schemeClr val="tx1"/>
                </a:solidFill>
                <a:latin typeface="Century Gothic" panose="020B0502020202020204" pitchFamily="34" charset="0"/>
              </a:rPr>
              <a:t>‘insurer margin</a:t>
            </a:r>
            <a:r>
              <a:rPr lang="en-US" dirty="0">
                <a:solidFill>
                  <a:schemeClr val="tx1"/>
                </a:solidFill>
                <a:latin typeface="Century Gothic" panose="020B0502020202020204" pitchFamily="34" charset="0"/>
              </a:rPr>
              <a:t>’, which is </a:t>
            </a:r>
            <a:r>
              <a:rPr lang="en-US" b="1" dirty="0">
                <a:solidFill>
                  <a:schemeClr val="tx1"/>
                </a:solidFill>
                <a:latin typeface="Century Gothic" panose="020B0502020202020204" pitchFamily="34" charset="0"/>
              </a:rPr>
              <a:t>only a fraction of the premium</a:t>
            </a:r>
          </a:p>
          <a:p>
            <a:pPr marL="285750" lvl="0" indent="-285750">
              <a:spcBef>
                <a:spcPts val="600"/>
              </a:spcBef>
              <a:spcAft>
                <a:spcPts val="600"/>
              </a:spcAft>
              <a:buFont typeface="Arial" panose="020B0604020202020204" pitchFamily="34" charset="0"/>
              <a:buChar char="•"/>
            </a:pPr>
            <a:r>
              <a:rPr lang="en-US" b="1" dirty="0">
                <a:solidFill>
                  <a:schemeClr val="tx1"/>
                </a:solidFill>
                <a:latin typeface="Century Gothic" panose="020B0502020202020204" pitchFamily="34" charset="0"/>
              </a:rPr>
              <a:t>Most of the premium is paid out as member benefits</a:t>
            </a:r>
            <a:endParaRPr lang="en-US" b="1" dirty="0">
              <a:solidFill>
                <a:schemeClr val="tx1"/>
              </a:solidFill>
              <a:highlight>
                <a:srgbClr val="FFFF00"/>
              </a:highlight>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08A6C2FD-D437-E0F3-D141-608FF83CED97}"/>
              </a:ext>
            </a:extLst>
          </p:cNvPr>
          <p:cNvSpPr>
            <a:spLocks/>
          </p:cNvSpPr>
          <p:nvPr/>
        </p:nvSpPr>
        <p:spPr>
          <a:xfrm>
            <a:off x="885655" y="3051196"/>
            <a:ext cx="3524481" cy="3608165"/>
          </a:xfrm>
          <a:prstGeom prst="roundRect">
            <a:avLst>
              <a:gd name="adj" fmla="val 10910"/>
            </a:avLst>
          </a:prstGeom>
          <a:solidFill>
            <a:schemeClr val="accent1">
              <a:lumMod val="20000"/>
              <a:lumOff val="80000"/>
            </a:schemeClr>
          </a:solidFill>
          <a:ln w="19050">
            <a:no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marL="285750" lvl="0" indent="-285750">
              <a:spcBef>
                <a:spcPts val="600"/>
              </a:spcBef>
              <a:spcAft>
                <a:spcPts val="600"/>
              </a:spcAft>
              <a:buFont typeface="Arial" panose="020B0604020202020204" pitchFamily="34" charset="0"/>
              <a:buChar char="•"/>
            </a:pPr>
            <a:r>
              <a:rPr lang="en-US" sz="1800" b="1" dirty="0">
                <a:solidFill>
                  <a:schemeClr val="tx1"/>
                </a:solidFill>
                <a:latin typeface="Century Gothic" panose="020B0502020202020204" pitchFamily="34" charset="0"/>
              </a:rPr>
              <a:t>30% members will claim over their working life.</a:t>
            </a:r>
          </a:p>
          <a:p>
            <a:pPr marL="285750" lvl="0" indent="-285750">
              <a:spcBef>
                <a:spcPts val="600"/>
              </a:spcBef>
              <a:spcAft>
                <a:spcPts val="600"/>
              </a:spcAft>
              <a:buFont typeface="Arial" panose="020B0604020202020204" pitchFamily="34" charset="0"/>
              <a:buChar char="•"/>
            </a:pPr>
            <a:r>
              <a:rPr lang="en-US" b="1" dirty="0">
                <a:solidFill>
                  <a:schemeClr val="tx1"/>
                </a:solidFill>
                <a:latin typeface="Century Gothic" panose="020B0502020202020204" pitchFamily="34" charset="0"/>
              </a:rPr>
              <a:t>23% </a:t>
            </a:r>
            <a:r>
              <a:rPr lang="en-US" dirty="0">
                <a:solidFill>
                  <a:schemeClr val="tx1"/>
                </a:solidFill>
                <a:latin typeface="Century Gothic" panose="020B0502020202020204" pitchFamily="34" charset="0"/>
              </a:rPr>
              <a:t>will claim </a:t>
            </a:r>
            <a:r>
              <a:rPr lang="en-US" b="1" dirty="0">
                <a:solidFill>
                  <a:schemeClr val="tx1"/>
                </a:solidFill>
                <a:latin typeface="Century Gothic" panose="020B0502020202020204" pitchFamily="34" charset="0"/>
              </a:rPr>
              <a:t>disability benefit.</a:t>
            </a:r>
          </a:p>
          <a:p>
            <a:pPr marL="285750" lvl="0" indent="-285750">
              <a:spcBef>
                <a:spcPts val="600"/>
              </a:spcBef>
              <a:spcAft>
                <a:spcPts val="600"/>
              </a:spcAft>
              <a:buFont typeface="Arial" panose="020B0604020202020204" pitchFamily="34" charset="0"/>
              <a:buChar char="•"/>
            </a:pPr>
            <a:r>
              <a:rPr lang="en-US" sz="1800" b="1" dirty="0">
                <a:solidFill>
                  <a:schemeClr val="tx1"/>
                </a:solidFill>
                <a:latin typeface="Century Gothic" panose="020B0502020202020204" pitchFamily="34" charset="0"/>
              </a:rPr>
              <a:t>7% </a:t>
            </a:r>
            <a:r>
              <a:rPr lang="en-US" sz="1800" dirty="0">
                <a:solidFill>
                  <a:schemeClr val="tx1"/>
                </a:solidFill>
                <a:latin typeface="Century Gothic" panose="020B0502020202020204" pitchFamily="34" charset="0"/>
              </a:rPr>
              <a:t>will claim </a:t>
            </a:r>
            <a:r>
              <a:rPr lang="en-US" sz="1800" b="1" dirty="0">
                <a:solidFill>
                  <a:schemeClr val="tx1"/>
                </a:solidFill>
                <a:latin typeface="Century Gothic" panose="020B0502020202020204" pitchFamily="34" charset="0"/>
              </a:rPr>
              <a:t>death benefit.</a:t>
            </a:r>
            <a:r>
              <a:rPr lang="en-US" sz="1800" b="0" dirty="0">
                <a:solidFill>
                  <a:schemeClr val="tx1"/>
                </a:solidFill>
                <a:latin typeface="Century Gothic" panose="020B0502020202020204" pitchFamily="34" charset="0"/>
              </a:rPr>
              <a:t> </a:t>
            </a:r>
          </a:p>
        </p:txBody>
      </p:sp>
      <p:sp>
        <p:nvSpPr>
          <p:cNvPr id="28" name="Rectangle: Rounded Corners 27">
            <a:extLst>
              <a:ext uri="{FF2B5EF4-FFF2-40B4-BE49-F238E27FC236}">
                <a16:creationId xmlns:a16="http://schemas.microsoft.com/office/drawing/2014/main" id="{718701E0-3714-1CF9-7C63-F168DCBEE091}"/>
              </a:ext>
            </a:extLst>
          </p:cNvPr>
          <p:cNvSpPr>
            <a:spLocks/>
          </p:cNvSpPr>
          <p:nvPr/>
        </p:nvSpPr>
        <p:spPr>
          <a:xfrm>
            <a:off x="4744839" y="1072442"/>
            <a:ext cx="3524481" cy="1153884"/>
          </a:xfrm>
          <a:prstGeom prst="roundRect">
            <a:avLst>
              <a:gd name="adj" fmla="val 21975"/>
            </a:avLst>
          </a:prstGeom>
          <a:solidFill>
            <a:schemeClr val="bg2"/>
          </a:solidFill>
          <a:ln w="19050">
            <a:no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ctr"/>
          <a:lstStyle/>
          <a:p>
            <a:pPr algn="ctr"/>
            <a:r>
              <a:rPr lang="en-AU" sz="2000" b="1" dirty="0">
                <a:solidFill>
                  <a:schemeClr val="tx1"/>
                </a:solidFill>
                <a:latin typeface="Century Gothic" panose="020B0502020202020204" pitchFamily="34" charset="0"/>
              </a:rPr>
              <a:t>Premium is a ‘cost’</a:t>
            </a:r>
          </a:p>
        </p:txBody>
      </p:sp>
      <p:sp>
        <p:nvSpPr>
          <p:cNvPr id="30" name="Rectangle: Rounded Corners 29">
            <a:extLst>
              <a:ext uri="{FF2B5EF4-FFF2-40B4-BE49-F238E27FC236}">
                <a16:creationId xmlns:a16="http://schemas.microsoft.com/office/drawing/2014/main" id="{7C146269-D07F-59E1-1277-C766C8B763FB}"/>
              </a:ext>
            </a:extLst>
          </p:cNvPr>
          <p:cNvSpPr>
            <a:spLocks/>
          </p:cNvSpPr>
          <p:nvPr/>
        </p:nvSpPr>
        <p:spPr>
          <a:xfrm>
            <a:off x="885655" y="1061660"/>
            <a:ext cx="3524481" cy="1153884"/>
          </a:xfrm>
          <a:prstGeom prst="roundRect">
            <a:avLst>
              <a:gd name="adj" fmla="val 21975"/>
            </a:avLst>
          </a:prstGeom>
          <a:solidFill>
            <a:schemeClr val="bg2"/>
          </a:solidFill>
          <a:ln w="19050">
            <a:no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ctr"/>
          <a:lstStyle/>
          <a:p>
            <a:pPr algn="ctr"/>
            <a:r>
              <a:rPr lang="en-AU" sz="2000" b="1" dirty="0">
                <a:solidFill>
                  <a:schemeClr val="tx1"/>
                </a:solidFill>
                <a:latin typeface="Century Gothic" panose="020B0502020202020204" pitchFamily="34" charset="0"/>
              </a:rPr>
              <a:t>The percentage of members claiming is very small</a:t>
            </a:r>
          </a:p>
        </p:txBody>
      </p:sp>
    </p:spTree>
    <p:extLst>
      <p:ext uri="{BB962C8B-B14F-4D97-AF65-F5344CB8AC3E}">
        <p14:creationId xmlns:p14="http://schemas.microsoft.com/office/powerpoint/2010/main" val="229623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D3D2-EFAA-54E9-1184-16F4142976F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7D3D297-76C2-CDCE-12B9-6D6704E8B698}"/>
              </a:ext>
            </a:extLst>
          </p:cNvPr>
          <p:cNvSpPr>
            <a:spLocks noGrp="1"/>
          </p:cNvSpPr>
          <p:nvPr>
            <p:ph type="title"/>
          </p:nvPr>
        </p:nvSpPr>
        <p:spPr>
          <a:xfrm>
            <a:off x="720978" y="642428"/>
            <a:ext cx="8643257" cy="1232435"/>
          </a:xfrm>
        </p:spPr>
        <p:txBody>
          <a:bodyPr/>
          <a:lstStyle/>
          <a:p>
            <a:r>
              <a:rPr lang="en-US" sz="2800" b="1" dirty="0">
                <a:solidFill>
                  <a:schemeClr val="accent1">
                    <a:lumMod val="60000"/>
                    <a:lumOff val="40000"/>
                  </a:schemeClr>
                </a:solidFill>
                <a:latin typeface="Century Gothic" panose="020B0502020202020204" pitchFamily="34" charset="0"/>
              </a:rPr>
              <a:t>Insurance in Super</a:t>
            </a:r>
            <a:endParaRPr lang="en-US" sz="1800" b="1" dirty="0">
              <a:solidFill>
                <a:schemeClr val="accent1">
                  <a:lumMod val="60000"/>
                  <a:lumOff val="40000"/>
                </a:schemeClr>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E129CF0-F4BB-8089-FD6D-C27F2739B27C}"/>
              </a:ext>
            </a:extLst>
          </p:cNvPr>
          <p:cNvSpPr>
            <a:spLocks noGrp="1"/>
          </p:cNvSpPr>
          <p:nvPr>
            <p:ph type="sldNum" sz="quarter" idx="12"/>
          </p:nvPr>
        </p:nvSpPr>
        <p:spPr/>
        <p:txBody>
          <a:bodyPr/>
          <a:lstStyle/>
          <a:p>
            <a:fld id="{741AFF56-1126-4107-9C02-BC0EFBF16431}" type="slidenum">
              <a:rPr lang="en-GB" sz="900" smtClean="0">
                <a:latin typeface="Century Gothic" panose="020B0502020202020204" pitchFamily="34" charset="0"/>
              </a:rPr>
              <a:pPr/>
              <a:t>18</a:t>
            </a:fld>
            <a:endParaRPr lang="en-GB" sz="900"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75649435-2D90-D298-79F2-A3726EFC98F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Century Gothic" panose="020B0502020202020204" pitchFamily="34" charset="0"/>
              </a:rPr>
              <a:t>Presented at the 2025 All Actuaries Summit</a:t>
            </a:r>
          </a:p>
        </p:txBody>
      </p:sp>
      <p:sp>
        <p:nvSpPr>
          <p:cNvPr id="3" name="Title 7">
            <a:extLst>
              <a:ext uri="{FF2B5EF4-FFF2-40B4-BE49-F238E27FC236}">
                <a16:creationId xmlns:a16="http://schemas.microsoft.com/office/drawing/2014/main" id="{B548B80E-93B3-D9B5-B38F-8E83B3ADB0C6}"/>
              </a:ext>
            </a:extLst>
          </p:cNvPr>
          <p:cNvSpPr txBox="1">
            <a:spLocks/>
          </p:cNvSpPr>
          <p:nvPr/>
        </p:nvSpPr>
        <p:spPr>
          <a:xfrm>
            <a:off x="2296886" y="3280867"/>
            <a:ext cx="7598228" cy="1232435"/>
          </a:xfrm>
          <a:prstGeom prst="rect">
            <a:avLst/>
          </a:prstGeom>
          <a:effectLst/>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r>
              <a:rPr lang="en-US" sz="2800" b="1" dirty="0">
                <a:latin typeface="Century Gothic" panose="020B0502020202020204" pitchFamily="34" charset="0"/>
              </a:rPr>
              <a:t>How much insurance is needed</a:t>
            </a:r>
          </a:p>
        </p:txBody>
      </p:sp>
    </p:spTree>
    <p:extLst>
      <p:ext uri="{BB962C8B-B14F-4D97-AF65-F5344CB8AC3E}">
        <p14:creationId xmlns:p14="http://schemas.microsoft.com/office/powerpoint/2010/main" val="3771441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E4E42-3B7F-3127-697F-641C1A3817C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7A18533-52AD-F0A6-D429-A20D2FCBFED9}"/>
              </a:ext>
            </a:extLst>
          </p:cNvPr>
          <p:cNvSpPr/>
          <p:nvPr/>
        </p:nvSpPr>
        <p:spPr>
          <a:xfrm>
            <a:off x="84720" y="5469390"/>
            <a:ext cx="1719096" cy="12782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C9260950-403E-B59D-3F5F-444DBF632EF1}"/>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What is indemnity-based insurance design?</a:t>
            </a:r>
            <a:endParaRPr lang="en-US"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B14CE2C3-693E-9DD2-BED2-BE1077134ECE}"/>
              </a:ext>
            </a:extLst>
          </p:cNvPr>
          <p:cNvSpPr>
            <a:spLocks noGrp="1"/>
          </p:cNvSpPr>
          <p:nvPr>
            <p:ph type="sldNum" sz="quarter" idx="12"/>
          </p:nvPr>
        </p:nvSpPr>
        <p:spPr>
          <a:xfrm>
            <a:off x="11167347" y="339558"/>
            <a:ext cx="416447" cy="186484"/>
          </a:xfrm>
        </p:spPr>
        <p:txBody>
          <a:bodyPr/>
          <a:lstStyle/>
          <a:p>
            <a:fld id="{741AFF56-1126-4107-9C02-BC0EFBF16431}" type="slidenum">
              <a:rPr lang="en-GB" sz="1400" smtClean="0">
                <a:latin typeface="Century Gothic" panose="020B0502020202020204" pitchFamily="34" charset="0"/>
              </a:rPr>
              <a:pPr/>
              <a:t>19</a:t>
            </a:fld>
            <a:endParaRPr lang="en-GB" sz="1400" dirty="0">
              <a:latin typeface="Century Gothic" panose="020B0502020202020204" pitchFamily="34" charset="0"/>
            </a:endParaRPr>
          </a:p>
        </p:txBody>
      </p:sp>
      <p:pic>
        <p:nvPicPr>
          <p:cNvPr id="23" name="Graphic 22" descr="Tax with solid fill">
            <a:extLst>
              <a:ext uri="{FF2B5EF4-FFF2-40B4-BE49-F238E27FC236}">
                <a16:creationId xmlns:a16="http://schemas.microsoft.com/office/drawing/2014/main" id="{01F4E116-2C90-EA1F-75EA-58443CDD402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33251" y="839484"/>
            <a:ext cx="540000" cy="540000"/>
          </a:xfrm>
          <a:prstGeom prst="rect">
            <a:avLst/>
          </a:prstGeom>
        </p:spPr>
      </p:pic>
      <p:sp>
        <p:nvSpPr>
          <p:cNvPr id="11" name="TextBox 10">
            <a:extLst>
              <a:ext uri="{FF2B5EF4-FFF2-40B4-BE49-F238E27FC236}">
                <a16:creationId xmlns:a16="http://schemas.microsoft.com/office/drawing/2014/main" id="{2A11CDB6-7758-74B5-199A-F2D37F99B76A}"/>
              </a:ext>
            </a:extLst>
          </p:cNvPr>
          <p:cNvSpPr txBox="1"/>
          <p:nvPr/>
        </p:nvSpPr>
        <p:spPr>
          <a:xfrm>
            <a:off x="786945" y="1013618"/>
            <a:ext cx="10928833" cy="698897"/>
          </a:xfrm>
          <a:prstGeom prst="roundRect">
            <a:avLst>
              <a:gd name="adj" fmla="val 21788"/>
            </a:avLst>
          </a:prstGeom>
          <a:ln>
            <a:noFill/>
          </a:ln>
        </p:spPr>
        <p:style>
          <a:lnRef idx="2">
            <a:schemeClr val="accent1"/>
          </a:lnRef>
          <a:fillRef idx="1">
            <a:schemeClr val="lt1"/>
          </a:fillRef>
          <a:effectRef idx="0">
            <a:schemeClr val="accent1"/>
          </a:effectRef>
          <a:fontRef idx="minor">
            <a:schemeClr val="dk1"/>
          </a:fontRef>
        </p:style>
        <p:txBody>
          <a:bodyPr wrap="square" lIns="0" rIns="0" rtlCol="0">
            <a:spAutoFit/>
          </a:bodyPr>
          <a:lstStyle/>
          <a:p>
            <a:pPr>
              <a:spcBef>
                <a:spcPts val="600"/>
              </a:spcBef>
              <a:spcAft>
                <a:spcPts val="600"/>
              </a:spcAft>
            </a:pPr>
            <a:r>
              <a:rPr lang="en-US" sz="1700" b="1" dirty="0">
                <a:solidFill>
                  <a:schemeClr val="tx1"/>
                </a:solidFill>
                <a:latin typeface="Century Gothic" panose="020B0502020202020204" pitchFamily="34" charset="0"/>
              </a:rPr>
              <a:t>Indemnity-based insurance design </a:t>
            </a:r>
            <a:r>
              <a:rPr lang="en-US" sz="1700" dirty="0">
                <a:solidFill>
                  <a:schemeClr val="tx1"/>
                </a:solidFill>
                <a:latin typeface="Century Gothic" panose="020B0502020202020204" pitchFamily="34" charset="0"/>
              </a:rPr>
              <a:t>is </a:t>
            </a:r>
            <a:r>
              <a:rPr lang="en-US" sz="1700" b="1" dirty="0">
                <a:solidFill>
                  <a:schemeClr val="tx1"/>
                </a:solidFill>
                <a:latin typeface="Century Gothic" panose="020B0502020202020204" pitchFamily="34" charset="0"/>
              </a:rPr>
              <a:t>fundamental to many insurance contracts</a:t>
            </a:r>
            <a:r>
              <a:rPr lang="en-US" sz="1700" dirty="0">
                <a:solidFill>
                  <a:schemeClr val="tx1"/>
                </a:solidFill>
                <a:latin typeface="Century Gothic" panose="020B0502020202020204" pitchFamily="34" charset="0"/>
              </a:rPr>
              <a:t>. It is based on the following key principles:</a:t>
            </a:r>
          </a:p>
        </p:txBody>
      </p:sp>
      <p:sp>
        <p:nvSpPr>
          <p:cNvPr id="36" name="Rectangle: Rounded Corners 35">
            <a:extLst>
              <a:ext uri="{FF2B5EF4-FFF2-40B4-BE49-F238E27FC236}">
                <a16:creationId xmlns:a16="http://schemas.microsoft.com/office/drawing/2014/main" id="{BDF697FE-7EBD-52C2-6957-0BAF659CB9DC}"/>
              </a:ext>
            </a:extLst>
          </p:cNvPr>
          <p:cNvSpPr>
            <a:spLocks/>
          </p:cNvSpPr>
          <p:nvPr/>
        </p:nvSpPr>
        <p:spPr>
          <a:xfrm>
            <a:off x="1602537" y="1709725"/>
            <a:ext cx="3892102" cy="4166660"/>
          </a:xfrm>
          <a:prstGeom prst="roundRect">
            <a:avLst>
              <a:gd name="adj" fmla="val 10910"/>
            </a:avLst>
          </a:prstGeom>
          <a:solidFill>
            <a:srgbClr val="ADDB7B"/>
          </a:solidFill>
          <a:ln w="19050">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37" name="Content Placeholder 3">
            <a:extLst>
              <a:ext uri="{FF2B5EF4-FFF2-40B4-BE49-F238E27FC236}">
                <a16:creationId xmlns:a16="http://schemas.microsoft.com/office/drawing/2014/main" id="{1360A532-6027-B8A0-D681-61F8FC9AF5F9}"/>
              </a:ext>
            </a:extLst>
          </p:cNvPr>
          <p:cNvSpPr txBox="1">
            <a:spLocks/>
          </p:cNvSpPr>
          <p:nvPr/>
        </p:nvSpPr>
        <p:spPr>
          <a:xfrm>
            <a:off x="1849190" y="3220736"/>
            <a:ext cx="3306194" cy="2658988"/>
          </a:xfrm>
          <a:prstGeom prst="rect">
            <a:avLst/>
          </a:prstGeom>
          <a:scene3d>
            <a:camera prst="orthographicFront"/>
            <a:lightRig rig="threePt" dir="t"/>
          </a:scene3d>
          <a:sp3d>
            <a:bevelT/>
          </a:sp3d>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pPr>
            <a:r>
              <a:rPr lang="en-US" sz="1600" dirty="0">
                <a:solidFill>
                  <a:schemeClr val="tx1"/>
                </a:solidFill>
                <a:latin typeface="Century Gothic" panose="020B0502020202020204" pitchFamily="34" charset="0"/>
              </a:rPr>
              <a:t>Indemnity-based insurance is based on the concept of </a:t>
            </a:r>
            <a:r>
              <a:rPr lang="en-US" sz="1600" b="1" dirty="0">
                <a:solidFill>
                  <a:schemeClr val="tx1"/>
                </a:solidFill>
                <a:latin typeface="Century Gothic" panose="020B0502020202020204" pitchFamily="34" charset="0"/>
              </a:rPr>
              <a:t>restoring the insured to the same financial position </a:t>
            </a:r>
            <a:r>
              <a:rPr lang="en-US" sz="1600" dirty="0">
                <a:solidFill>
                  <a:schemeClr val="tx1"/>
                </a:solidFill>
                <a:latin typeface="Century Gothic" panose="020B0502020202020204" pitchFamily="34" charset="0"/>
              </a:rPr>
              <a:t>they were in before an insured event occurred by </a:t>
            </a:r>
            <a:r>
              <a:rPr lang="en-US" sz="1600" b="1" dirty="0">
                <a:solidFill>
                  <a:schemeClr val="tx1"/>
                </a:solidFill>
                <a:latin typeface="Century Gothic" panose="020B0502020202020204" pitchFamily="34" charset="0"/>
              </a:rPr>
              <a:t>compensating ‘actual financial losses’ </a:t>
            </a:r>
            <a:r>
              <a:rPr lang="en-US" sz="1600" dirty="0">
                <a:solidFill>
                  <a:schemeClr val="tx1"/>
                </a:solidFill>
                <a:latin typeface="Century Gothic" panose="020B0502020202020204" pitchFamily="34" charset="0"/>
              </a:rPr>
              <a:t>occurred.</a:t>
            </a:r>
          </a:p>
        </p:txBody>
      </p:sp>
      <p:pic>
        <p:nvPicPr>
          <p:cNvPr id="38" name="Graphic 37" descr="Aries with solid fill">
            <a:extLst>
              <a:ext uri="{FF2B5EF4-FFF2-40B4-BE49-F238E27FC236}">
                <a16:creationId xmlns:a16="http://schemas.microsoft.com/office/drawing/2014/main" id="{03E32393-B7DD-CBA4-F3DF-6D044D1DFF3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04531" y="1823696"/>
            <a:ext cx="544057" cy="468000"/>
          </a:xfrm>
          <a:prstGeom prst="rect">
            <a:avLst/>
          </a:prstGeom>
          <a:scene3d>
            <a:camera prst="orthographicFront"/>
            <a:lightRig rig="threePt" dir="t"/>
          </a:scene3d>
          <a:sp3d>
            <a:bevelT/>
          </a:sp3d>
        </p:spPr>
      </p:pic>
      <p:sp>
        <p:nvSpPr>
          <p:cNvPr id="39" name="TextBox 38">
            <a:extLst>
              <a:ext uri="{FF2B5EF4-FFF2-40B4-BE49-F238E27FC236}">
                <a16:creationId xmlns:a16="http://schemas.microsoft.com/office/drawing/2014/main" id="{60EDBE28-574A-B354-4F11-57447E5BCDF3}"/>
              </a:ext>
            </a:extLst>
          </p:cNvPr>
          <p:cNvSpPr txBox="1"/>
          <p:nvPr/>
        </p:nvSpPr>
        <p:spPr>
          <a:xfrm>
            <a:off x="1737908" y="2354641"/>
            <a:ext cx="3515447" cy="747794"/>
          </a:xfrm>
          <a:prstGeom prst="roundRect">
            <a:avLst/>
          </a:prstGeom>
          <a:solidFill>
            <a:schemeClr val="bg1"/>
          </a:solidFill>
        </p:spPr>
        <p:txBody>
          <a:bodyPr wrap="square" lIns="0" rIns="0" rtlCol="0">
            <a:spAutoFit/>
          </a:bodyPr>
          <a:lstStyle/>
          <a:p>
            <a:pPr algn="ctr">
              <a:lnSpc>
                <a:spcPct val="110000"/>
              </a:lnSpc>
            </a:pPr>
            <a:r>
              <a:rPr lang="en-US" b="1" dirty="0">
                <a:solidFill>
                  <a:schemeClr val="tx1"/>
                </a:solidFill>
                <a:latin typeface="Century Gothic" panose="020B0502020202020204" pitchFamily="34" charset="0"/>
              </a:rPr>
              <a:t>Restore </a:t>
            </a:r>
          </a:p>
          <a:p>
            <a:pPr algn="ctr">
              <a:lnSpc>
                <a:spcPct val="110000"/>
              </a:lnSpc>
            </a:pPr>
            <a:r>
              <a:rPr lang="en-US" b="1" dirty="0">
                <a:solidFill>
                  <a:schemeClr val="tx1"/>
                </a:solidFill>
                <a:latin typeface="Century Gothic" panose="020B0502020202020204" pitchFamily="34" charset="0"/>
              </a:rPr>
              <a:t>Financial Position</a:t>
            </a:r>
          </a:p>
        </p:txBody>
      </p:sp>
      <p:sp>
        <p:nvSpPr>
          <p:cNvPr id="40" name="Rectangle: Rounded Corners 39">
            <a:extLst>
              <a:ext uri="{FF2B5EF4-FFF2-40B4-BE49-F238E27FC236}">
                <a16:creationId xmlns:a16="http://schemas.microsoft.com/office/drawing/2014/main" id="{50FE0287-81F1-7190-1293-69F706998CC9}"/>
              </a:ext>
            </a:extLst>
          </p:cNvPr>
          <p:cNvSpPr>
            <a:spLocks/>
          </p:cNvSpPr>
          <p:nvPr/>
        </p:nvSpPr>
        <p:spPr>
          <a:xfrm>
            <a:off x="5982599" y="1679178"/>
            <a:ext cx="4015930" cy="4166660"/>
          </a:xfrm>
          <a:prstGeom prst="roundRect">
            <a:avLst>
              <a:gd name="adj" fmla="val 10910"/>
            </a:avLst>
          </a:prstGeom>
          <a:solidFill>
            <a:schemeClr val="accent1">
              <a:lumMod val="40000"/>
              <a:lumOff val="60000"/>
            </a:schemeClr>
          </a:solidFill>
          <a:ln w="19050">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41" name="Content Placeholder 3">
            <a:extLst>
              <a:ext uri="{FF2B5EF4-FFF2-40B4-BE49-F238E27FC236}">
                <a16:creationId xmlns:a16="http://schemas.microsoft.com/office/drawing/2014/main" id="{222F06F3-1D3B-FD96-F8A3-55E1FBB293BA}"/>
              </a:ext>
            </a:extLst>
          </p:cNvPr>
          <p:cNvSpPr txBox="1">
            <a:spLocks/>
          </p:cNvSpPr>
          <p:nvPr/>
        </p:nvSpPr>
        <p:spPr>
          <a:xfrm>
            <a:off x="6359128" y="3210469"/>
            <a:ext cx="3411381" cy="1679564"/>
          </a:xfrm>
          <a:prstGeom prst="rect">
            <a:avLst/>
          </a:prstGeom>
          <a:scene3d>
            <a:camera prst="orthographicFront"/>
            <a:lightRig rig="threePt" dir="t"/>
          </a:scene3d>
          <a:sp3d>
            <a:bevelT/>
          </a:sp3d>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pPr>
            <a:r>
              <a:rPr lang="en-US" sz="1600" dirty="0">
                <a:solidFill>
                  <a:schemeClr val="tx1"/>
                </a:solidFill>
                <a:latin typeface="Century Gothic" panose="020B0502020202020204" pitchFamily="34" charset="0"/>
              </a:rPr>
              <a:t>Indemnity-based insurance ensures that the insured </a:t>
            </a:r>
            <a:r>
              <a:rPr lang="en-US" sz="1600" b="1" dirty="0">
                <a:solidFill>
                  <a:schemeClr val="tx1"/>
                </a:solidFill>
                <a:latin typeface="Century Gothic" panose="020B0502020202020204" pitchFamily="34" charset="0"/>
              </a:rPr>
              <a:t>doesn't gain financially from their claim</a:t>
            </a:r>
            <a:r>
              <a:rPr lang="en-US" sz="1600" dirty="0">
                <a:solidFill>
                  <a:schemeClr val="tx1"/>
                </a:solidFill>
                <a:latin typeface="Century Gothic" panose="020B0502020202020204" pitchFamily="34" charset="0"/>
              </a:rPr>
              <a:t>, which </a:t>
            </a:r>
            <a:r>
              <a:rPr lang="en-US" sz="1600" b="1" dirty="0">
                <a:solidFill>
                  <a:schemeClr val="tx1"/>
                </a:solidFill>
                <a:latin typeface="Century Gothic" panose="020B0502020202020204" pitchFamily="34" charset="0"/>
              </a:rPr>
              <a:t>could otherwise encourage moral hazard or fraudulent behavior</a:t>
            </a:r>
            <a:r>
              <a:rPr lang="en-US" sz="1600" dirty="0">
                <a:solidFill>
                  <a:schemeClr val="tx1"/>
                </a:solidFill>
                <a:latin typeface="Century Gothic" panose="020B0502020202020204" pitchFamily="34" charset="0"/>
              </a:rPr>
              <a:t>.</a:t>
            </a:r>
            <a:endParaRPr lang="en-US" sz="1600" b="1" dirty="0">
              <a:solidFill>
                <a:schemeClr val="tx1"/>
              </a:solidFill>
              <a:latin typeface="Century Gothic" panose="020B0502020202020204" pitchFamily="34" charset="0"/>
            </a:endParaRPr>
          </a:p>
        </p:txBody>
      </p:sp>
      <p:sp>
        <p:nvSpPr>
          <p:cNvPr id="42" name="TextBox 41">
            <a:extLst>
              <a:ext uri="{FF2B5EF4-FFF2-40B4-BE49-F238E27FC236}">
                <a16:creationId xmlns:a16="http://schemas.microsoft.com/office/drawing/2014/main" id="{EC776E3A-AA03-54A9-422C-E7A4BDCABB79}"/>
              </a:ext>
            </a:extLst>
          </p:cNvPr>
          <p:cNvSpPr txBox="1"/>
          <p:nvPr/>
        </p:nvSpPr>
        <p:spPr>
          <a:xfrm>
            <a:off x="6176917" y="2333925"/>
            <a:ext cx="3627292" cy="747794"/>
          </a:xfrm>
          <a:prstGeom prst="roundRect">
            <a:avLst/>
          </a:prstGeom>
          <a:solidFill>
            <a:schemeClr val="bg1"/>
          </a:solidFill>
        </p:spPr>
        <p:txBody>
          <a:bodyPr wrap="square" lIns="0" rIns="0" rtlCol="0">
            <a:spAutoFit/>
          </a:bodyPr>
          <a:lstStyle/>
          <a:p>
            <a:pPr algn="ctr">
              <a:lnSpc>
                <a:spcPct val="110000"/>
              </a:lnSpc>
            </a:pPr>
            <a:r>
              <a:rPr lang="en-US" b="1" dirty="0">
                <a:solidFill>
                  <a:schemeClr val="tx1"/>
                </a:solidFill>
                <a:latin typeface="Century Gothic" panose="020B0502020202020204" pitchFamily="34" charset="0"/>
              </a:rPr>
              <a:t>No “Profit” </a:t>
            </a:r>
          </a:p>
          <a:p>
            <a:pPr algn="ctr">
              <a:lnSpc>
                <a:spcPct val="110000"/>
              </a:lnSpc>
            </a:pPr>
            <a:r>
              <a:rPr lang="en-US" b="1" dirty="0">
                <a:latin typeface="Century Gothic" panose="020B0502020202020204" pitchFamily="34" charset="0"/>
              </a:rPr>
              <a:t>F</a:t>
            </a:r>
            <a:r>
              <a:rPr lang="en-US" b="1" dirty="0">
                <a:solidFill>
                  <a:schemeClr val="tx1"/>
                </a:solidFill>
                <a:latin typeface="Century Gothic" panose="020B0502020202020204" pitchFamily="34" charset="0"/>
              </a:rPr>
              <a:t>rom A Claim</a:t>
            </a:r>
          </a:p>
        </p:txBody>
      </p:sp>
      <p:pic>
        <p:nvPicPr>
          <p:cNvPr id="43" name="Graphic 42" descr="Anchor with solid fill">
            <a:extLst>
              <a:ext uri="{FF2B5EF4-FFF2-40B4-BE49-F238E27FC236}">
                <a16:creationId xmlns:a16="http://schemas.microsoft.com/office/drawing/2014/main" id="{4B3DD2AB-A434-35E1-6E1F-6BE5D74437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09880" y="1816385"/>
            <a:ext cx="561367" cy="468000"/>
          </a:xfrm>
          <a:prstGeom prst="rect">
            <a:avLst/>
          </a:prstGeom>
          <a:scene3d>
            <a:camera prst="orthographicFront"/>
            <a:lightRig rig="threePt" dir="t"/>
          </a:scene3d>
          <a:sp3d>
            <a:bevelT/>
          </a:sp3d>
        </p:spPr>
      </p:pic>
      <p:sp>
        <p:nvSpPr>
          <p:cNvPr id="5" name="TextBox 4">
            <a:extLst>
              <a:ext uri="{FF2B5EF4-FFF2-40B4-BE49-F238E27FC236}">
                <a16:creationId xmlns:a16="http://schemas.microsoft.com/office/drawing/2014/main" id="{4C613507-B6E1-48B7-9789-2670FE93F491}"/>
              </a:ext>
            </a:extLst>
          </p:cNvPr>
          <p:cNvSpPr txBox="1"/>
          <p:nvPr/>
        </p:nvSpPr>
        <p:spPr>
          <a:xfrm>
            <a:off x="786945" y="5929264"/>
            <a:ext cx="10766885" cy="698897"/>
          </a:xfrm>
          <a:prstGeom prst="roundRect">
            <a:avLst>
              <a:gd name="adj" fmla="val 21788"/>
            </a:avLst>
          </a:prstGeom>
          <a:ln>
            <a:noFill/>
          </a:ln>
        </p:spPr>
        <p:style>
          <a:lnRef idx="2">
            <a:schemeClr val="accent1"/>
          </a:lnRef>
          <a:fillRef idx="1">
            <a:schemeClr val="lt1"/>
          </a:fillRef>
          <a:effectRef idx="0">
            <a:schemeClr val="accent1"/>
          </a:effectRef>
          <a:fontRef idx="minor">
            <a:schemeClr val="dk1"/>
          </a:fontRef>
        </p:style>
        <p:txBody>
          <a:bodyPr wrap="square" lIns="0" rIns="0" rtlCol="0">
            <a:spAutoFit/>
          </a:bodyPr>
          <a:lstStyle/>
          <a:p>
            <a:pPr>
              <a:spcBef>
                <a:spcPts val="600"/>
              </a:spcBef>
              <a:spcAft>
                <a:spcPts val="600"/>
              </a:spcAft>
            </a:pPr>
            <a:r>
              <a:rPr lang="en-US" sz="1700" dirty="0">
                <a:solidFill>
                  <a:schemeClr val="tx1"/>
                </a:solidFill>
                <a:latin typeface="Century Gothic" panose="020B0502020202020204" pitchFamily="34" charset="0"/>
              </a:rPr>
              <a:t>These principles allow insurers to offer </a:t>
            </a:r>
            <a:r>
              <a:rPr lang="en-US" sz="1700" b="1" dirty="0">
                <a:solidFill>
                  <a:schemeClr val="tx1"/>
                </a:solidFill>
                <a:latin typeface="Century Gothic" panose="020B0502020202020204" pitchFamily="34" charset="0"/>
              </a:rPr>
              <a:t>financial protection</a:t>
            </a:r>
            <a:r>
              <a:rPr lang="en-US" sz="1700" dirty="0">
                <a:solidFill>
                  <a:schemeClr val="tx1"/>
                </a:solidFill>
                <a:latin typeface="Century Gothic" panose="020B0502020202020204" pitchFamily="34" charset="0"/>
              </a:rPr>
              <a:t> to the insured against unforeseen events </a:t>
            </a:r>
            <a:r>
              <a:rPr lang="en-US" sz="1700" b="1" dirty="0">
                <a:solidFill>
                  <a:schemeClr val="tx1"/>
                </a:solidFill>
                <a:latin typeface="Century Gothic" panose="020B0502020202020204" pitchFamily="34" charset="0"/>
              </a:rPr>
              <a:t>that could otherwise lead to substantial financial hardship, in a fair and sustainable way.</a:t>
            </a:r>
          </a:p>
        </p:txBody>
      </p:sp>
    </p:spTree>
    <p:extLst>
      <p:ext uri="{BB962C8B-B14F-4D97-AF65-F5344CB8AC3E}">
        <p14:creationId xmlns:p14="http://schemas.microsoft.com/office/powerpoint/2010/main" val="78760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6006F-C74C-1C32-60FE-906C03F7E9F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EBEC844-A151-6A3A-0490-6BA78C916889}"/>
              </a:ext>
            </a:extLst>
          </p:cNvPr>
          <p:cNvSpPr>
            <a:spLocks noGrp="1"/>
          </p:cNvSpPr>
          <p:nvPr>
            <p:ph type="title"/>
          </p:nvPr>
        </p:nvSpPr>
        <p:spPr>
          <a:xfrm>
            <a:off x="507508" y="603866"/>
            <a:ext cx="4739406" cy="582677"/>
          </a:xfrm>
        </p:spPr>
        <p:txBody>
          <a:bodyPr vert="horz" lIns="0" tIns="0" rIns="0" bIns="0" rtlCol="0" anchor="t" anchorCtr="0">
            <a:normAutofit/>
          </a:bodyPr>
          <a:lstStyle/>
          <a:p>
            <a:r>
              <a:rPr lang="en-US" sz="3600" b="1" dirty="0">
                <a:solidFill>
                  <a:schemeClr val="accent1"/>
                </a:solidFill>
                <a:latin typeface="Century Gothic" panose="020B0502020202020204" pitchFamily="34" charset="0"/>
              </a:rPr>
              <a:t>Insurance in Super</a:t>
            </a:r>
            <a:endParaRPr lang="en-US" sz="3600" dirty="0">
              <a:solidFill>
                <a:schemeClr val="accent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F200AAF-7C3A-BB7A-1054-652FAF35A1F8}"/>
              </a:ext>
            </a:extLst>
          </p:cNvPr>
          <p:cNvSpPr>
            <a:spLocks noGrp="1"/>
          </p:cNvSpPr>
          <p:nvPr>
            <p:ph type="sldNum" sz="quarter" idx="12"/>
          </p:nvPr>
        </p:nvSpPr>
        <p:spPr>
          <a:xfrm>
            <a:off x="11467577" y="6400800"/>
            <a:ext cx="416447" cy="186484"/>
          </a:xfrm>
        </p:spPr>
        <p:txBody>
          <a:bodyPr vert="horz" lIns="0" tIns="0" rIns="0" bIns="0" rtlCol="0" anchor="b" anchorCtr="0">
            <a:normAutofit/>
          </a:bodyPr>
          <a:lstStyle/>
          <a:p>
            <a:pPr>
              <a:spcAft>
                <a:spcPts val="600"/>
              </a:spcAft>
            </a:pPr>
            <a:fld id="{741AFF56-1126-4107-9C02-BC0EFBF16431}" type="slidenum">
              <a:rPr lang="en-GB" smtClean="0">
                <a:latin typeface="Century Gothic" panose="020B0502020202020204" pitchFamily="34" charset="0"/>
              </a:rPr>
              <a:pPr>
                <a:spcAft>
                  <a:spcPts val="600"/>
                </a:spcAft>
              </a:pPr>
              <a:t>2</a:t>
            </a:fld>
            <a:endParaRPr lang="en-GB" dirty="0">
              <a:latin typeface="Century Gothic" panose="020B0502020202020204" pitchFamily="34" charset="0"/>
            </a:endParaRPr>
          </a:p>
        </p:txBody>
      </p:sp>
      <p:sp>
        <p:nvSpPr>
          <p:cNvPr id="2" name="Content Placeholder 3">
            <a:extLst>
              <a:ext uri="{FF2B5EF4-FFF2-40B4-BE49-F238E27FC236}">
                <a16:creationId xmlns:a16="http://schemas.microsoft.com/office/drawing/2014/main" id="{4CEEB274-D3A0-513B-6C32-365FC56BEB48}"/>
              </a:ext>
            </a:extLst>
          </p:cNvPr>
          <p:cNvSpPr txBox="1">
            <a:spLocks/>
          </p:cNvSpPr>
          <p:nvPr/>
        </p:nvSpPr>
        <p:spPr>
          <a:xfrm>
            <a:off x="660095" y="1618796"/>
            <a:ext cx="5098635" cy="4256334"/>
          </a:xfrm>
          <a:prstGeom prst="rect">
            <a:avLst/>
          </a:prstGeom>
          <a:effectLst>
            <a:outerShdw blurRad="76200" dir="13500000" sy="23000" kx="1200000" algn="br" rotWithShape="0">
              <a:prstClr val="black">
                <a:alpha val="20000"/>
              </a:prstClr>
            </a:outerShdw>
          </a:effectLst>
          <a:scene3d>
            <a:camera prst="orthographicFront"/>
            <a:lightRig rig="threePt" dir="t"/>
          </a:scene3d>
          <a:sp3d>
            <a:bevelT prst="angle"/>
          </a:sp3d>
        </p:spPr>
        <p:txBody>
          <a:bodyPr vert="horz" lIns="0" tIns="0" rIns="0" bIns="0" rtlCol="0" anchor="t" anchorCtr="0">
            <a:normAutofit lnSpcReduction="10000"/>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spcBef>
                <a:spcPts val="1800"/>
              </a:spcBef>
              <a:spcAft>
                <a:spcPts val="600"/>
              </a:spcAft>
              <a:buFont typeface="+mj-lt"/>
              <a:buAutoNum type="arabicPeriod"/>
            </a:pPr>
            <a:r>
              <a:rPr lang="en-US" sz="1800" b="1" dirty="0">
                <a:solidFill>
                  <a:schemeClr val="tx1"/>
                </a:solidFill>
                <a:latin typeface="Century Gothic" panose="020B0502020202020204" pitchFamily="34" charset="0"/>
              </a:rPr>
              <a:t>What is the risk </a:t>
            </a:r>
          </a:p>
          <a:p>
            <a:pPr marL="457200" lvl="1" indent="-457200">
              <a:spcBef>
                <a:spcPts val="1800"/>
              </a:spcBef>
              <a:spcAft>
                <a:spcPts val="600"/>
              </a:spcAft>
              <a:buFont typeface="+mj-lt"/>
              <a:buAutoNum type="arabicPeriod"/>
            </a:pPr>
            <a:r>
              <a:rPr lang="en-US" sz="1800" b="1" dirty="0">
                <a:solidFill>
                  <a:schemeClr val="tx1"/>
                </a:solidFill>
                <a:latin typeface="Century Gothic" panose="020B0502020202020204" pitchFamily="34" charset="0"/>
              </a:rPr>
              <a:t>Background</a:t>
            </a:r>
          </a:p>
          <a:p>
            <a:pPr marL="457200" lvl="1" indent="-457200">
              <a:spcBef>
                <a:spcPts val="1800"/>
              </a:spcBef>
              <a:spcAft>
                <a:spcPts val="600"/>
              </a:spcAft>
              <a:buFont typeface="+mj-lt"/>
              <a:buAutoNum type="arabicPeriod"/>
            </a:pPr>
            <a:r>
              <a:rPr lang="en-US" sz="1800" b="1" dirty="0">
                <a:solidFill>
                  <a:schemeClr val="tx1"/>
                </a:solidFill>
                <a:latin typeface="Century Gothic" panose="020B0502020202020204" pitchFamily="34" charset="0"/>
              </a:rPr>
              <a:t>Issues for members</a:t>
            </a:r>
          </a:p>
          <a:p>
            <a:pPr marL="457200" lvl="1" indent="-457200">
              <a:spcBef>
                <a:spcPts val="1800"/>
              </a:spcBef>
              <a:spcAft>
                <a:spcPts val="600"/>
              </a:spcAft>
              <a:buFont typeface="+mj-lt"/>
              <a:buAutoNum type="arabicPeriod"/>
            </a:pPr>
            <a:r>
              <a:rPr lang="en-US" sz="1800" b="1" dirty="0">
                <a:solidFill>
                  <a:schemeClr val="tx1"/>
                </a:solidFill>
                <a:latin typeface="Century Gothic" panose="020B0502020202020204" pitchFamily="34" charset="0"/>
              </a:rPr>
              <a:t>How much insurance is needed</a:t>
            </a:r>
          </a:p>
          <a:p>
            <a:pPr marL="457200" lvl="1" indent="-457200">
              <a:spcBef>
                <a:spcPts val="1800"/>
              </a:spcBef>
              <a:spcAft>
                <a:spcPts val="600"/>
              </a:spcAft>
              <a:buFont typeface="+mj-lt"/>
              <a:buAutoNum type="arabicPeriod"/>
            </a:pPr>
            <a:r>
              <a:rPr lang="en-US" sz="1800" b="1" dirty="0">
                <a:solidFill>
                  <a:schemeClr val="tx1"/>
                </a:solidFill>
                <a:latin typeface="Century Gothic" panose="020B0502020202020204" pitchFamily="34" charset="0"/>
              </a:rPr>
              <a:t>How much default cover is provided</a:t>
            </a:r>
          </a:p>
          <a:p>
            <a:pPr marL="457200" lvl="1" indent="-457200">
              <a:spcBef>
                <a:spcPts val="1800"/>
              </a:spcBef>
              <a:spcAft>
                <a:spcPts val="600"/>
              </a:spcAft>
              <a:buFont typeface="+mj-lt"/>
              <a:buAutoNum type="arabicPeriod"/>
            </a:pPr>
            <a:r>
              <a:rPr lang="en-US" sz="1800" b="1" dirty="0">
                <a:solidFill>
                  <a:schemeClr val="tx1"/>
                </a:solidFill>
                <a:latin typeface="Century Gothic" panose="020B0502020202020204" pitchFamily="34" charset="0"/>
              </a:rPr>
              <a:t>How much does insurance cost</a:t>
            </a:r>
          </a:p>
          <a:p>
            <a:pPr marL="457200" lvl="1" indent="-457200">
              <a:spcBef>
                <a:spcPts val="1800"/>
              </a:spcBef>
              <a:buFont typeface="+mj-lt"/>
              <a:buAutoNum type="arabicPeriod"/>
            </a:pPr>
            <a:r>
              <a:rPr lang="en-US" sz="1800" b="1" dirty="0">
                <a:solidFill>
                  <a:schemeClr val="tx1"/>
                </a:solidFill>
                <a:latin typeface="Century Gothic" panose="020B0502020202020204" pitchFamily="34" charset="0"/>
              </a:rPr>
              <a:t>Optimising a dignified retirement for all members</a:t>
            </a:r>
            <a:br>
              <a:rPr lang="en-US" sz="1800" b="1" dirty="0">
                <a:solidFill>
                  <a:schemeClr val="tx1"/>
                </a:solidFill>
                <a:latin typeface="Century Gothic" panose="020B0502020202020204" pitchFamily="34" charset="0"/>
              </a:rPr>
            </a:br>
            <a:endParaRPr lang="en-US" sz="1800" b="1" dirty="0">
              <a:solidFill>
                <a:schemeClr val="tx1"/>
              </a:solidFill>
              <a:latin typeface="Century Gothic" panose="020B0502020202020204" pitchFamily="34" charset="0"/>
            </a:endParaRPr>
          </a:p>
          <a:p>
            <a:pPr marL="457200" lvl="1" indent="-457200">
              <a:spcBef>
                <a:spcPts val="1800"/>
              </a:spcBef>
              <a:spcAft>
                <a:spcPts val="600"/>
              </a:spcAft>
              <a:buFont typeface="+mj-lt"/>
              <a:buAutoNum type="arabicPeriod"/>
            </a:pPr>
            <a:endParaRPr lang="en-US" sz="1800" b="1" dirty="0">
              <a:solidFill>
                <a:schemeClr val="tx1"/>
              </a:solidFill>
              <a:latin typeface="Century Gothic" panose="020B0502020202020204" pitchFamily="34" charset="0"/>
            </a:endParaRPr>
          </a:p>
        </p:txBody>
      </p:sp>
      <p:pic>
        <p:nvPicPr>
          <p:cNvPr id="10" name="Picture Placeholder 7">
            <a:extLst>
              <a:ext uri="{FF2B5EF4-FFF2-40B4-BE49-F238E27FC236}">
                <a16:creationId xmlns:a16="http://schemas.microsoft.com/office/drawing/2014/main" id="{B6E70BB7-C047-5B17-DAB3-711FEE753A0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096000" y="0"/>
            <a:ext cx="6096000" cy="68580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182190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4DC32-1BD2-EFD5-41F7-D2A330047EE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8485C34-8E9C-FBEE-6A92-8C62474C16D3}"/>
              </a:ext>
            </a:extLst>
          </p:cNvPr>
          <p:cNvSpPr>
            <a:spLocks noGrp="1"/>
          </p:cNvSpPr>
          <p:nvPr>
            <p:ph type="title"/>
          </p:nvPr>
        </p:nvSpPr>
        <p:spPr>
          <a:xfrm>
            <a:off x="833239" y="609469"/>
            <a:ext cx="10836247" cy="571376"/>
          </a:xfrm>
        </p:spPr>
        <p:txBody>
          <a:bodyPr/>
          <a:lstStyle/>
          <a:p>
            <a:r>
              <a:rPr lang="en-US" sz="2400" b="1" dirty="0">
                <a:latin typeface="Avenir Next LT Pro" panose="020B0504020202020204" pitchFamily="34" charset="0"/>
              </a:rPr>
              <a:t>What should we be indemnifying?</a:t>
            </a:r>
          </a:p>
        </p:txBody>
      </p:sp>
      <p:sp>
        <p:nvSpPr>
          <p:cNvPr id="4" name="Slide Number Placeholder 3">
            <a:extLst>
              <a:ext uri="{FF2B5EF4-FFF2-40B4-BE49-F238E27FC236}">
                <a16:creationId xmlns:a16="http://schemas.microsoft.com/office/drawing/2014/main" id="{CBFA729C-5A29-D527-78A8-AB25CA33C21B}"/>
              </a:ext>
            </a:extLst>
          </p:cNvPr>
          <p:cNvSpPr>
            <a:spLocks noGrp="1"/>
          </p:cNvSpPr>
          <p:nvPr>
            <p:ph type="sldNum" sz="quarter" idx="12"/>
          </p:nvPr>
        </p:nvSpPr>
        <p:spPr>
          <a:xfrm>
            <a:off x="11167347" y="339558"/>
            <a:ext cx="416447" cy="186484"/>
          </a:xfrm>
        </p:spPr>
        <p:txBody>
          <a:bodyPr/>
          <a:lstStyle/>
          <a:p>
            <a:fld id="{741AFF56-1126-4107-9C02-BC0EFBF16431}" type="slidenum">
              <a:rPr lang="en-GB" sz="1200" smtClean="0">
                <a:latin typeface="Avenir Next LT Pro" panose="020B0504020202020204" pitchFamily="34" charset="0"/>
              </a:rPr>
              <a:pPr/>
              <a:t>20</a:t>
            </a:fld>
            <a:endParaRPr lang="en-GB" sz="1200" dirty="0">
              <a:latin typeface="Avenir Next LT Pro" panose="020B0504020202020204" pitchFamily="34" charset="0"/>
            </a:endParaRPr>
          </a:p>
        </p:txBody>
      </p:sp>
      <p:sp>
        <p:nvSpPr>
          <p:cNvPr id="19" name="TextBox 18">
            <a:extLst>
              <a:ext uri="{FF2B5EF4-FFF2-40B4-BE49-F238E27FC236}">
                <a16:creationId xmlns:a16="http://schemas.microsoft.com/office/drawing/2014/main" id="{FF12BD5E-DC33-97CC-2B61-87E880ED8B12}"/>
              </a:ext>
            </a:extLst>
          </p:cNvPr>
          <p:cNvSpPr txBox="1"/>
          <p:nvPr/>
        </p:nvSpPr>
        <p:spPr>
          <a:xfrm>
            <a:off x="1085469" y="3798896"/>
            <a:ext cx="10836247" cy="1323439"/>
          </a:xfrm>
          <a:prstGeom prst="rect">
            <a:avLst/>
          </a:prstGeom>
          <a:noFill/>
        </p:spPr>
        <p:txBody>
          <a:bodyPr wrap="square">
            <a:spAutoFit/>
          </a:bodyPr>
          <a:lstStyle/>
          <a:p>
            <a:r>
              <a:rPr lang="en-AU" sz="2000" b="1" dirty="0">
                <a:latin typeface="Century Gothic" panose="020B0502020202020204" pitchFamily="34" charset="0"/>
              </a:rPr>
              <a:t>Pay off the Mortgage? </a:t>
            </a:r>
            <a:r>
              <a:rPr lang="en-US" sz="2000" b="1" dirty="0">
                <a:latin typeface="Century Gothic" panose="020B0502020202020204" pitchFamily="34" charset="0"/>
              </a:rPr>
              <a:t>No, this is a capital item, not a cash flow.</a:t>
            </a:r>
            <a:endParaRPr lang="en-AU" sz="2000" b="1" dirty="0">
              <a:latin typeface="Century Gothic" panose="020B0502020202020204" pitchFamily="34" charset="0"/>
            </a:endParaRPr>
          </a:p>
          <a:p>
            <a:endParaRPr lang="en-AU" sz="2000" dirty="0">
              <a:latin typeface="Century Gothic" panose="020B0502020202020204" pitchFamily="34" charset="0"/>
            </a:endParaRPr>
          </a:p>
          <a:p>
            <a:r>
              <a:rPr lang="en-US" sz="2000" dirty="0">
                <a:latin typeface="Century Gothic" panose="020B0502020202020204" pitchFamily="34" charset="0"/>
              </a:rPr>
              <a:t>Mortgage repayments account for </a:t>
            </a:r>
            <a:r>
              <a:rPr lang="en-US" sz="2000" b="1" dirty="0">
                <a:latin typeface="Century Gothic" panose="020B0502020202020204" pitchFamily="34" charset="0"/>
              </a:rPr>
              <a:t>12%</a:t>
            </a:r>
            <a:r>
              <a:rPr lang="en-US" sz="2000" dirty="0">
                <a:latin typeface="Century Gothic" panose="020B0502020202020204" pitchFamily="34" charset="0"/>
              </a:rPr>
              <a:t> of household income for households with a mortgage </a:t>
            </a:r>
            <a:r>
              <a:rPr lang="en-US" sz="2000" baseline="30000" dirty="0">
                <a:latin typeface="Century Gothic" panose="020B0502020202020204" pitchFamily="34" charset="0"/>
              </a:rPr>
              <a:t>1</a:t>
            </a:r>
            <a:r>
              <a:rPr lang="en-US" sz="2000" dirty="0">
                <a:latin typeface="Century Gothic" panose="020B0502020202020204" pitchFamily="34" charset="0"/>
              </a:rPr>
              <a:t>. The remaining </a:t>
            </a:r>
            <a:r>
              <a:rPr lang="en-US" sz="2000" b="1" dirty="0">
                <a:latin typeface="Century Gothic" panose="020B0502020202020204" pitchFamily="34" charset="0"/>
              </a:rPr>
              <a:t>88% </a:t>
            </a:r>
            <a:r>
              <a:rPr lang="en-US" sz="2000" dirty="0">
                <a:latin typeface="Century Gothic" panose="020B0502020202020204" pitchFamily="34" charset="0"/>
              </a:rPr>
              <a:t>of the income </a:t>
            </a:r>
            <a:r>
              <a:rPr lang="en-US" sz="2000" b="1" dirty="0">
                <a:latin typeface="Century Gothic" panose="020B0502020202020204" pitchFamily="34" charset="0"/>
              </a:rPr>
              <a:t>still needs to be funded</a:t>
            </a:r>
            <a:r>
              <a:rPr lang="en-US" sz="2000" dirty="0">
                <a:latin typeface="Century Gothic" panose="020B0502020202020204" pitchFamily="34" charset="0"/>
              </a:rPr>
              <a:t>.</a:t>
            </a:r>
            <a:endParaRPr lang="en-AU" sz="2000"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C7E96DC2-2BD7-36B6-C6AB-682D9A0E6E5A}"/>
              </a:ext>
            </a:extLst>
          </p:cNvPr>
          <p:cNvSpPr>
            <a:spLocks noGrp="1"/>
          </p:cNvSpPr>
          <p:nvPr>
            <p:ph type="ftr" sz="quarter" idx="3"/>
          </p:nvPr>
        </p:nvSpPr>
        <p:spPr>
          <a:xfrm>
            <a:off x="2025752" y="6072026"/>
            <a:ext cx="9012383" cy="260151"/>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228600" indent="-228600" algn="l">
              <a:lnSpc>
                <a:spcPct val="95000"/>
              </a:lnSpc>
              <a:buFontTx/>
              <a:buAutoNum type="arabicPeriod"/>
            </a:pPr>
            <a:r>
              <a:rPr lang="en-AU" sz="1100" dirty="0">
                <a:solidFill>
                  <a:schemeClr val="tx1"/>
                </a:solidFill>
                <a:latin typeface="Avenir Next LT Pro" panose="020B0504020202020204" pitchFamily="34" charset="0"/>
              </a:rPr>
              <a:t>https://www.aihw.gov.au/reports/australias-welfare/housing-affordability</a:t>
            </a:r>
          </a:p>
        </p:txBody>
      </p:sp>
      <p:sp>
        <p:nvSpPr>
          <p:cNvPr id="3" name="Rectangle: Rounded Corners 2">
            <a:extLst>
              <a:ext uri="{FF2B5EF4-FFF2-40B4-BE49-F238E27FC236}">
                <a16:creationId xmlns:a16="http://schemas.microsoft.com/office/drawing/2014/main" id="{40DA1B0F-00CC-DF07-B3F2-E600A489E84E}"/>
              </a:ext>
            </a:extLst>
          </p:cNvPr>
          <p:cNvSpPr>
            <a:spLocks/>
          </p:cNvSpPr>
          <p:nvPr/>
        </p:nvSpPr>
        <p:spPr>
          <a:xfrm>
            <a:off x="1085469" y="1719107"/>
            <a:ext cx="3582781" cy="1108687"/>
          </a:xfrm>
          <a:prstGeom prst="roundRect">
            <a:avLst>
              <a:gd name="adj" fmla="val 10910"/>
            </a:avLst>
          </a:prstGeom>
          <a:solidFill>
            <a:schemeClr val="accent1">
              <a:lumMod val="60000"/>
              <a:lumOff val="40000"/>
            </a:schemeClr>
          </a:solidFill>
          <a:ln w="19050">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pic>
        <p:nvPicPr>
          <p:cNvPr id="5" name="Graphic 4" descr="Anchor with solid fill">
            <a:extLst>
              <a:ext uri="{FF2B5EF4-FFF2-40B4-BE49-F238E27FC236}">
                <a16:creationId xmlns:a16="http://schemas.microsoft.com/office/drawing/2014/main" id="{3D538BC7-363B-F1A3-683D-10B3B2C9A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7254" y="2020815"/>
            <a:ext cx="468000" cy="468000"/>
          </a:xfrm>
          <a:prstGeom prst="rect">
            <a:avLst/>
          </a:prstGeom>
          <a:scene3d>
            <a:camera prst="orthographicFront"/>
            <a:lightRig rig="threePt" dir="t"/>
          </a:scene3d>
          <a:sp3d>
            <a:bevelT/>
          </a:sp3d>
        </p:spPr>
      </p:pic>
      <p:sp>
        <p:nvSpPr>
          <p:cNvPr id="7" name="TextBox 6">
            <a:extLst>
              <a:ext uri="{FF2B5EF4-FFF2-40B4-BE49-F238E27FC236}">
                <a16:creationId xmlns:a16="http://schemas.microsoft.com/office/drawing/2014/main" id="{02B83E76-53DA-8EB9-D3BC-58F1E9D264EF}"/>
              </a:ext>
            </a:extLst>
          </p:cNvPr>
          <p:cNvSpPr txBox="1"/>
          <p:nvPr/>
        </p:nvSpPr>
        <p:spPr>
          <a:xfrm>
            <a:off x="2025752" y="1897639"/>
            <a:ext cx="2740479" cy="707886"/>
          </a:xfrm>
          <a:prstGeom prst="rect">
            <a:avLst/>
          </a:prstGeom>
          <a:noFill/>
        </p:spPr>
        <p:txBody>
          <a:bodyPr wrap="square">
            <a:spAutoFit/>
          </a:bodyPr>
          <a:lstStyle/>
          <a:p>
            <a:r>
              <a:rPr lang="en-AU" sz="2000" b="1" dirty="0">
                <a:latin typeface="Century Gothic" panose="020B0502020202020204" pitchFamily="34" charset="0"/>
              </a:rPr>
              <a:t>Lost Salary / </a:t>
            </a:r>
          </a:p>
          <a:p>
            <a:r>
              <a:rPr lang="en-AU" sz="2000" b="1" dirty="0">
                <a:latin typeface="Century Gothic" panose="020B0502020202020204" pitchFamily="34" charset="0"/>
              </a:rPr>
              <a:t>Income</a:t>
            </a:r>
          </a:p>
        </p:txBody>
      </p:sp>
      <p:sp>
        <p:nvSpPr>
          <p:cNvPr id="9" name="Rectangle: Rounded Corners 8">
            <a:extLst>
              <a:ext uri="{FF2B5EF4-FFF2-40B4-BE49-F238E27FC236}">
                <a16:creationId xmlns:a16="http://schemas.microsoft.com/office/drawing/2014/main" id="{60AFFE07-B428-55A7-D88B-ED3C010F0F05}"/>
              </a:ext>
            </a:extLst>
          </p:cNvPr>
          <p:cNvSpPr>
            <a:spLocks/>
          </p:cNvSpPr>
          <p:nvPr/>
        </p:nvSpPr>
        <p:spPr>
          <a:xfrm>
            <a:off x="7204302" y="1718273"/>
            <a:ext cx="3354841" cy="1073084"/>
          </a:xfrm>
          <a:prstGeom prst="roundRect">
            <a:avLst>
              <a:gd name="adj" fmla="val 10910"/>
            </a:avLst>
          </a:prstGeom>
          <a:solidFill>
            <a:srgbClr val="ADDB7B"/>
          </a:solidFill>
          <a:ln w="19050">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B4D81550-93FF-AE10-3C37-949DF01B8B18}"/>
              </a:ext>
            </a:extLst>
          </p:cNvPr>
          <p:cNvSpPr txBox="1"/>
          <p:nvPr/>
        </p:nvSpPr>
        <p:spPr>
          <a:xfrm>
            <a:off x="8118211" y="1881168"/>
            <a:ext cx="2538904" cy="707886"/>
          </a:xfrm>
          <a:prstGeom prst="rect">
            <a:avLst/>
          </a:prstGeom>
          <a:noFill/>
        </p:spPr>
        <p:txBody>
          <a:bodyPr wrap="square">
            <a:spAutoFit/>
          </a:bodyPr>
          <a:lstStyle/>
          <a:p>
            <a:r>
              <a:rPr lang="en-AU" sz="2000" b="1" dirty="0">
                <a:latin typeface="Century Gothic" panose="020B0502020202020204" pitchFamily="34" charset="0"/>
              </a:rPr>
              <a:t>Expenditure / Living Costs</a:t>
            </a:r>
          </a:p>
        </p:txBody>
      </p:sp>
      <p:pic>
        <p:nvPicPr>
          <p:cNvPr id="12" name="Graphic 11" descr="Lights On with solid fill">
            <a:extLst>
              <a:ext uri="{FF2B5EF4-FFF2-40B4-BE49-F238E27FC236}">
                <a16:creationId xmlns:a16="http://schemas.microsoft.com/office/drawing/2014/main" id="{F752D902-A9C7-1D72-34B2-C01F6BC4158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27257" y="1970779"/>
            <a:ext cx="468000" cy="468000"/>
          </a:xfrm>
          <a:prstGeom prst="rect">
            <a:avLst/>
          </a:prstGeom>
          <a:scene3d>
            <a:camera prst="orthographicFront"/>
            <a:lightRig rig="threePt" dir="t"/>
          </a:scene3d>
          <a:sp3d>
            <a:bevelT/>
          </a:sp3d>
        </p:spPr>
      </p:pic>
      <p:pic>
        <p:nvPicPr>
          <p:cNvPr id="13" name="Graphic 12" descr="Questions with solid fill">
            <a:extLst>
              <a:ext uri="{FF2B5EF4-FFF2-40B4-BE49-F238E27FC236}">
                <a16:creationId xmlns:a16="http://schemas.microsoft.com/office/drawing/2014/main" id="{BED48910-D101-3C45-99AF-6C17625E46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79076" y="1876957"/>
            <a:ext cx="914400" cy="914400"/>
          </a:xfrm>
          <a:prstGeom prst="rect">
            <a:avLst/>
          </a:prstGeom>
        </p:spPr>
      </p:pic>
    </p:spTree>
    <p:extLst>
      <p:ext uri="{BB962C8B-B14F-4D97-AF65-F5344CB8AC3E}">
        <p14:creationId xmlns:p14="http://schemas.microsoft.com/office/powerpoint/2010/main" val="110863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F7E79-0484-AE98-E3E2-240D0DE4453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A5A8DAF-1A90-6B25-818C-0EDE32109ACB}"/>
              </a:ext>
            </a:extLst>
          </p:cNvPr>
          <p:cNvSpPr/>
          <p:nvPr/>
        </p:nvSpPr>
        <p:spPr>
          <a:xfrm>
            <a:off x="84720" y="5469390"/>
            <a:ext cx="1719096" cy="12782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52B52D59-78BE-745F-3315-919BCA68CE7F}"/>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Indemnity Cover - Salary v Expenditure?</a:t>
            </a:r>
            <a:endParaRPr lang="en-US" sz="2400" dirty="0">
              <a:highlight>
                <a:srgbClr val="FFFF00"/>
              </a:highligh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24F6C5BC-37EA-003B-8BF9-83E22249A0E7}"/>
              </a:ext>
            </a:extLst>
          </p:cNvPr>
          <p:cNvSpPr>
            <a:spLocks noGrp="1"/>
          </p:cNvSpPr>
          <p:nvPr>
            <p:ph type="sldNum" sz="quarter" idx="12"/>
          </p:nvPr>
        </p:nvSpPr>
        <p:spPr>
          <a:xfrm>
            <a:off x="11167347" y="339558"/>
            <a:ext cx="416447" cy="186484"/>
          </a:xfrm>
        </p:spPr>
        <p:txBody>
          <a:bodyPr/>
          <a:lstStyle/>
          <a:p>
            <a:fld id="{741AFF56-1126-4107-9C02-BC0EFBF16431}" type="slidenum">
              <a:rPr lang="en-GB" sz="1400" smtClean="0">
                <a:latin typeface="Century Gothic" panose="020B0502020202020204" pitchFamily="34" charset="0"/>
              </a:rPr>
              <a:pPr/>
              <a:t>21</a:t>
            </a:fld>
            <a:endParaRPr lang="en-GB" sz="1400" dirty="0">
              <a:latin typeface="Century Gothic" panose="020B0502020202020204" pitchFamily="34" charset="0"/>
            </a:endParaRPr>
          </a:p>
        </p:txBody>
      </p:sp>
      <p:pic>
        <p:nvPicPr>
          <p:cNvPr id="23" name="Graphic 22" descr="Tax with solid fill">
            <a:extLst>
              <a:ext uri="{FF2B5EF4-FFF2-40B4-BE49-F238E27FC236}">
                <a16:creationId xmlns:a16="http://schemas.microsoft.com/office/drawing/2014/main" id="{2AF02330-4096-F3FE-5016-7184F10E990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33251" y="839484"/>
            <a:ext cx="540000" cy="540000"/>
          </a:xfrm>
          <a:prstGeom prst="rect">
            <a:avLst/>
          </a:prstGeom>
        </p:spPr>
      </p:pic>
      <p:sp>
        <p:nvSpPr>
          <p:cNvPr id="11" name="TextBox 10">
            <a:extLst>
              <a:ext uri="{FF2B5EF4-FFF2-40B4-BE49-F238E27FC236}">
                <a16:creationId xmlns:a16="http://schemas.microsoft.com/office/drawing/2014/main" id="{9DD13C76-3F1C-D5B9-E90C-93B35DC395F3}"/>
              </a:ext>
            </a:extLst>
          </p:cNvPr>
          <p:cNvSpPr txBox="1"/>
          <p:nvPr/>
        </p:nvSpPr>
        <p:spPr>
          <a:xfrm>
            <a:off x="786945" y="953056"/>
            <a:ext cx="10928833" cy="786259"/>
          </a:xfrm>
          <a:prstGeom prst="roundRect">
            <a:avLst>
              <a:gd name="adj" fmla="val 21788"/>
            </a:avLst>
          </a:prstGeom>
          <a:ln>
            <a:noFill/>
          </a:ln>
        </p:spPr>
        <p:style>
          <a:lnRef idx="2">
            <a:schemeClr val="accent1"/>
          </a:lnRef>
          <a:fillRef idx="1">
            <a:schemeClr val="lt1"/>
          </a:fillRef>
          <a:effectRef idx="0">
            <a:schemeClr val="accent1"/>
          </a:effectRef>
          <a:fontRef idx="minor">
            <a:schemeClr val="dk1"/>
          </a:fontRef>
        </p:style>
        <p:txBody>
          <a:bodyPr wrap="square" lIns="0" rIns="0" rtlCol="0">
            <a:spAutoFit/>
          </a:bodyPr>
          <a:lstStyle/>
          <a:p>
            <a:pPr>
              <a:spcBef>
                <a:spcPts val="600"/>
              </a:spcBef>
            </a:pPr>
            <a:r>
              <a:rPr lang="en-US" sz="1700" b="1" dirty="0">
                <a:solidFill>
                  <a:schemeClr val="tx1"/>
                </a:solidFill>
                <a:latin typeface="Century Gothic" panose="020B0502020202020204" pitchFamily="34" charset="0"/>
              </a:rPr>
              <a:t>Income based cover: </a:t>
            </a:r>
            <a:r>
              <a:rPr lang="en-US" sz="1700" dirty="0">
                <a:solidFill>
                  <a:schemeClr val="tx1"/>
                </a:solidFill>
                <a:latin typeface="Century Gothic" panose="020B0502020202020204" pitchFamily="34" charset="0"/>
              </a:rPr>
              <a:t>Replace lost income (salary) PLUS adjustment expenses</a:t>
            </a:r>
          </a:p>
          <a:p>
            <a:pPr>
              <a:spcBef>
                <a:spcPts val="600"/>
              </a:spcBef>
            </a:pPr>
            <a:r>
              <a:rPr lang="en-US" sz="1700" b="1" dirty="0">
                <a:solidFill>
                  <a:schemeClr val="tx1"/>
                </a:solidFill>
                <a:latin typeface="Century Gothic" panose="020B0502020202020204" pitchFamily="34" charset="0"/>
              </a:rPr>
              <a:t>Expenditure-based cover: </a:t>
            </a:r>
            <a:r>
              <a:rPr lang="en-US" sz="1700" dirty="0">
                <a:solidFill>
                  <a:schemeClr val="tx1"/>
                </a:solidFill>
                <a:latin typeface="Century Gothic" panose="020B0502020202020204" pitchFamily="34" charset="0"/>
              </a:rPr>
              <a:t>Replace estimated expenditure PLUS adjustment expenses</a:t>
            </a:r>
            <a:endParaRPr lang="en-US" sz="1700" b="1" dirty="0">
              <a:solidFill>
                <a:schemeClr val="tx1"/>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7E27BFB1-FF71-A152-45CB-FF8E4855188B}"/>
              </a:ext>
            </a:extLst>
          </p:cNvPr>
          <p:cNvSpPr>
            <a:spLocks/>
          </p:cNvSpPr>
          <p:nvPr/>
        </p:nvSpPr>
        <p:spPr>
          <a:xfrm>
            <a:off x="799808" y="2352815"/>
            <a:ext cx="5273443" cy="873622"/>
          </a:xfrm>
          <a:prstGeom prst="roundRect">
            <a:avLst>
              <a:gd name="adj" fmla="val 11561"/>
            </a:avLst>
          </a:prstGeom>
          <a:solidFill>
            <a:schemeClr val="accent1">
              <a:lumMod val="20000"/>
              <a:lumOff val="80000"/>
            </a:schemeClr>
          </a:solidFill>
          <a:ln w="28575">
            <a:noFill/>
          </a:ln>
          <a:effectLst>
            <a:outerShdw blurRad="50800" dist="38100" dir="2700000" algn="tl" rotWithShape="0">
              <a:prstClr val="black">
                <a:alpha val="40000"/>
              </a:prstClr>
            </a:outerShd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Century Gothic" panose="020B0502020202020204" pitchFamily="34" charset="0"/>
              </a:rPr>
              <a:t>Focuses on </a:t>
            </a:r>
            <a:r>
              <a:rPr lang="en-US" sz="1600" b="1" dirty="0">
                <a:solidFill>
                  <a:schemeClr val="tx1"/>
                </a:solidFill>
                <a:latin typeface="Century Gothic" panose="020B0502020202020204" pitchFamily="34" charset="0"/>
              </a:rPr>
              <a:t>income replacement</a:t>
            </a:r>
          </a:p>
          <a:p>
            <a:r>
              <a:rPr lang="en-US" sz="1600" b="1" dirty="0">
                <a:solidFill>
                  <a:schemeClr val="tx1"/>
                </a:solidFill>
                <a:latin typeface="Century Gothic" panose="020B0502020202020204" pitchFamily="34" charset="0"/>
              </a:rPr>
              <a:t>Income = Salary</a:t>
            </a:r>
            <a:endParaRPr lang="en-US" sz="1600" dirty="0">
              <a:solidFill>
                <a:schemeClr val="tx1"/>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89AEF403-7332-7E1E-AF17-7275E9501BAD}"/>
              </a:ext>
            </a:extLst>
          </p:cNvPr>
          <p:cNvSpPr>
            <a:spLocks/>
          </p:cNvSpPr>
          <p:nvPr/>
        </p:nvSpPr>
        <p:spPr>
          <a:xfrm>
            <a:off x="6267983" y="2352815"/>
            <a:ext cx="5294626" cy="873622"/>
          </a:xfrm>
          <a:prstGeom prst="roundRect">
            <a:avLst>
              <a:gd name="adj" fmla="val 11561"/>
            </a:avLst>
          </a:prstGeom>
          <a:solidFill>
            <a:srgbClr val="C9E7A7"/>
          </a:solidFill>
          <a:ln w="28575">
            <a:noFill/>
          </a:ln>
          <a:effectLst>
            <a:outerShdw blurRad="50800" dist="38100" dir="2700000" algn="tl" rotWithShape="0">
              <a:prstClr val="black">
                <a:alpha val="40000"/>
              </a:prstClr>
            </a:outerShd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Century Gothic" panose="020B0502020202020204" pitchFamily="34" charset="0"/>
              </a:rPr>
              <a:t>Focuses on </a:t>
            </a:r>
            <a:r>
              <a:rPr lang="en-US" sz="1600" b="1" dirty="0">
                <a:solidFill>
                  <a:schemeClr val="tx1"/>
                </a:solidFill>
                <a:latin typeface="Century Gothic" panose="020B0502020202020204" pitchFamily="34" charset="0"/>
              </a:rPr>
              <a:t>replacing living expenses –Discretionary </a:t>
            </a:r>
            <a:r>
              <a:rPr lang="en-US" sz="1600" dirty="0">
                <a:solidFill>
                  <a:schemeClr val="tx1"/>
                </a:solidFill>
                <a:latin typeface="Century Gothic" panose="020B0502020202020204" pitchFamily="34" charset="0"/>
              </a:rPr>
              <a:t>as well as </a:t>
            </a:r>
            <a:r>
              <a:rPr lang="en-US" sz="1600" b="1" dirty="0">
                <a:solidFill>
                  <a:schemeClr val="tx1"/>
                </a:solidFill>
                <a:latin typeface="Century Gothic" panose="020B0502020202020204" pitchFamily="34" charset="0"/>
              </a:rPr>
              <a:t>non-discretionary?</a:t>
            </a:r>
          </a:p>
          <a:p>
            <a:r>
              <a:rPr lang="en-US" sz="1600" b="1" dirty="0">
                <a:solidFill>
                  <a:schemeClr val="tx1"/>
                </a:solidFill>
                <a:latin typeface="Century Gothic" panose="020B0502020202020204" pitchFamily="34" charset="0"/>
              </a:rPr>
              <a:t>Tax adjusted?</a:t>
            </a:r>
            <a:endParaRPr lang="en-US" sz="16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B2D6AF8E-4AFD-89CF-C79F-DFE035EA4CB0}"/>
              </a:ext>
            </a:extLst>
          </p:cNvPr>
          <p:cNvSpPr>
            <a:spLocks/>
          </p:cNvSpPr>
          <p:nvPr/>
        </p:nvSpPr>
        <p:spPr>
          <a:xfrm>
            <a:off x="799808" y="5084953"/>
            <a:ext cx="5294626" cy="1619158"/>
          </a:xfrm>
          <a:prstGeom prst="roundRect">
            <a:avLst>
              <a:gd name="adj" fmla="val 11561"/>
            </a:avLst>
          </a:prstGeom>
          <a:solidFill>
            <a:schemeClr val="accent1">
              <a:lumMod val="20000"/>
              <a:lumOff val="80000"/>
            </a:schemeClr>
          </a:solidFill>
          <a:ln w="28575">
            <a:noFill/>
          </a:ln>
          <a:effectLst>
            <a:outerShdw blurRad="50800" dist="38100" dir="2700000" algn="tl" rotWithShape="0">
              <a:prstClr val="black">
                <a:alpha val="40000"/>
              </a:prstClr>
            </a:outerShd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Century Gothic" panose="020B0502020202020204" pitchFamily="34" charset="0"/>
              </a:rPr>
              <a:t>Cover amount is determined based on a percentage of </a:t>
            </a:r>
            <a:r>
              <a:rPr lang="en-US" sz="1600" b="1" dirty="0">
                <a:solidFill>
                  <a:schemeClr val="tx1"/>
                </a:solidFill>
                <a:latin typeface="Century Gothic" panose="020B0502020202020204" pitchFamily="34" charset="0"/>
              </a:rPr>
              <a:t>member’s salary </a:t>
            </a:r>
            <a:r>
              <a:rPr lang="en-US" sz="1600" b="0" dirty="0">
                <a:solidFill>
                  <a:schemeClr val="tx1"/>
                </a:solidFill>
                <a:latin typeface="Century Gothic" panose="020B0502020202020204" pitchFamily="34" charset="0"/>
              </a:rPr>
              <a:t>plus </a:t>
            </a:r>
            <a:r>
              <a:rPr lang="en-US" sz="1600" b="1" dirty="0">
                <a:solidFill>
                  <a:schemeClr val="tx1"/>
                </a:solidFill>
                <a:latin typeface="Century Gothic" panose="020B0502020202020204" pitchFamily="34" charset="0"/>
              </a:rPr>
              <a:t>other financial losses</a:t>
            </a:r>
            <a:r>
              <a:rPr lang="en-US" sz="1600" b="0" dirty="0">
                <a:solidFill>
                  <a:schemeClr val="tx1"/>
                </a:solidFill>
                <a:latin typeface="Century Gothic" panose="020B0502020202020204" pitchFamily="34" charset="0"/>
              </a:rPr>
              <a:t>, that is </a:t>
            </a:r>
            <a:r>
              <a:rPr lang="en-US" sz="1600" b="1" dirty="0">
                <a:solidFill>
                  <a:schemeClr val="tx1"/>
                </a:solidFill>
                <a:latin typeface="Century Gothic" panose="020B0502020202020204" pitchFamily="34" charset="0"/>
              </a:rPr>
              <a:t>simple and easy to understand</a:t>
            </a:r>
            <a:r>
              <a:rPr lang="en-US" sz="1600" dirty="0">
                <a:solidFill>
                  <a:schemeClr val="tx1"/>
                </a:solidFill>
                <a:latin typeface="Century Gothic" panose="020B0502020202020204" pitchFamily="34" charset="0"/>
              </a:rPr>
              <a:t>, </a:t>
            </a:r>
            <a:r>
              <a:rPr lang="en-US" sz="1600" b="1" dirty="0">
                <a:solidFill>
                  <a:schemeClr val="tx1"/>
                </a:solidFill>
                <a:latin typeface="Century Gothic" panose="020B0502020202020204" pitchFamily="34" charset="0"/>
              </a:rPr>
              <a:t>with little guess work</a:t>
            </a:r>
          </a:p>
          <a:p>
            <a:r>
              <a:rPr lang="en-US" sz="1600" b="1" dirty="0">
                <a:solidFill>
                  <a:schemeClr val="tx1"/>
                </a:solidFill>
                <a:latin typeface="Century Gothic" panose="020B0502020202020204" pitchFamily="34" charset="0"/>
              </a:rPr>
              <a:t>Easy to estimate for trustee</a:t>
            </a:r>
          </a:p>
          <a:p>
            <a:r>
              <a:rPr lang="en-US" sz="1600" b="1" dirty="0">
                <a:solidFill>
                  <a:schemeClr val="tx1"/>
                </a:solidFill>
                <a:latin typeface="Century Gothic" panose="020B0502020202020204" pitchFamily="34" charset="0"/>
              </a:rPr>
              <a:t>No tax adjustment estimate required</a:t>
            </a:r>
            <a:endParaRPr lang="en-US" sz="1600" dirty="0">
              <a:solidFill>
                <a:schemeClr val="tx1"/>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FFC06806-5915-8261-9A70-A1843C7F659B}"/>
              </a:ext>
            </a:extLst>
          </p:cNvPr>
          <p:cNvSpPr>
            <a:spLocks/>
          </p:cNvSpPr>
          <p:nvPr/>
        </p:nvSpPr>
        <p:spPr>
          <a:xfrm>
            <a:off x="6289168" y="5084953"/>
            <a:ext cx="5294626" cy="1619158"/>
          </a:xfrm>
          <a:prstGeom prst="roundRect">
            <a:avLst>
              <a:gd name="adj" fmla="val 11561"/>
            </a:avLst>
          </a:prstGeom>
          <a:solidFill>
            <a:srgbClr val="C9E7A7"/>
          </a:solidFill>
          <a:ln w="28575">
            <a:noFill/>
          </a:ln>
          <a:effectLst>
            <a:outerShdw blurRad="50800" dist="38100" dir="2700000" algn="tl" rotWithShape="0">
              <a:prstClr val="black">
                <a:alpha val="40000"/>
              </a:prstClr>
            </a:outerShd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Century Gothic" panose="020B0502020202020204" pitchFamily="34" charset="0"/>
              </a:rPr>
              <a:t>Cover amount is determined based on the </a:t>
            </a:r>
            <a:r>
              <a:rPr lang="en-US" sz="1600" b="1" dirty="0">
                <a:solidFill>
                  <a:schemeClr val="tx1"/>
                </a:solidFill>
                <a:latin typeface="Century Gothic" panose="020B0502020202020204" pitchFamily="34" charset="0"/>
              </a:rPr>
              <a:t>estimated living expenses</a:t>
            </a:r>
            <a:r>
              <a:rPr lang="en-US" sz="1600" dirty="0">
                <a:solidFill>
                  <a:schemeClr val="tx1"/>
                </a:solidFill>
                <a:latin typeface="Century Gothic" panose="020B0502020202020204" pitchFamily="34" charset="0"/>
              </a:rPr>
              <a:t> and </a:t>
            </a:r>
            <a:r>
              <a:rPr lang="en-US" sz="1600" b="1" dirty="0">
                <a:solidFill>
                  <a:schemeClr val="tx1"/>
                </a:solidFill>
                <a:latin typeface="Century Gothic" panose="020B0502020202020204" pitchFamily="34" charset="0"/>
              </a:rPr>
              <a:t>financial obligations </a:t>
            </a:r>
            <a:r>
              <a:rPr lang="en-US" sz="1600" b="0" dirty="0">
                <a:solidFill>
                  <a:schemeClr val="tx1"/>
                </a:solidFill>
                <a:latin typeface="Century Gothic" panose="020B0502020202020204" pitchFamily="34" charset="0"/>
              </a:rPr>
              <a:t>that are </a:t>
            </a:r>
            <a:r>
              <a:rPr lang="en-US" sz="1600" b="1" dirty="0">
                <a:solidFill>
                  <a:schemeClr val="tx1"/>
                </a:solidFill>
                <a:latin typeface="Century Gothic" panose="020B0502020202020204" pitchFamily="34" charset="0"/>
              </a:rPr>
              <a:t>hard to estimate as members’ living expenses </a:t>
            </a:r>
            <a:r>
              <a:rPr lang="en-US" sz="1600" dirty="0">
                <a:solidFill>
                  <a:schemeClr val="tx1"/>
                </a:solidFill>
                <a:latin typeface="Century Gothic" panose="020B0502020202020204" pitchFamily="34" charset="0"/>
              </a:rPr>
              <a:t>under </a:t>
            </a:r>
            <a:r>
              <a:rPr lang="en-US" sz="1600" b="0" dirty="0">
                <a:solidFill>
                  <a:schemeClr val="tx1"/>
                </a:solidFill>
                <a:latin typeface="Century Gothic" panose="020B0502020202020204" pitchFamily="34" charset="0"/>
              </a:rPr>
              <a:t>diverse lifestyles </a:t>
            </a:r>
            <a:r>
              <a:rPr lang="en-US" sz="1600" b="1" dirty="0">
                <a:solidFill>
                  <a:schemeClr val="tx1"/>
                </a:solidFill>
                <a:latin typeface="Century Gothic" panose="020B0502020202020204" pitchFamily="34" charset="0"/>
              </a:rPr>
              <a:t>are often unknown to the trustees.</a:t>
            </a:r>
            <a:endParaRPr lang="en-US" sz="1600"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47500B90-1735-CBC2-D9CC-05B5F9A31D16}"/>
              </a:ext>
            </a:extLst>
          </p:cNvPr>
          <p:cNvSpPr>
            <a:spLocks/>
          </p:cNvSpPr>
          <p:nvPr/>
        </p:nvSpPr>
        <p:spPr>
          <a:xfrm>
            <a:off x="799808" y="3366673"/>
            <a:ext cx="5273443" cy="697013"/>
          </a:xfrm>
          <a:prstGeom prst="roundRect">
            <a:avLst>
              <a:gd name="adj" fmla="val 11561"/>
            </a:avLst>
          </a:prstGeom>
          <a:solidFill>
            <a:schemeClr val="accent1">
              <a:lumMod val="20000"/>
              <a:lumOff val="80000"/>
            </a:schemeClr>
          </a:solidFill>
          <a:ln w="28575">
            <a:noFill/>
          </a:ln>
          <a:effectLst>
            <a:outerShdw blurRad="50800" dist="38100" dir="2700000" algn="tl" rotWithShape="0">
              <a:prstClr val="black">
                <a:alpha val="40000"/>
              </a:prstClr>
            </a:outerShd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Century Gothic" panose="020B0502020202020204" pitchFamily="34" charset="0"/>
              </a:rPr>
              <a:t>Lower risk of moral hazard </a:t>
            </a:r>
            <a:r>
              <a:rPr lang="en-US" sz="1600" dirty="0">
                <a:solidFill>
                  <a:schemeClr val="tx1"/>
                </a:solidFill>
                <a:latin typeface="Century Gothic" panose="020B0502020202020204" pitchFamily="34" charset="0"/>
              </a:rPr>
              <a:t>as insurance payout is limited to a % of lost salary </a:t>
            </a:r>
          </a:p>
        </p:txBody>
      </p:sp>
      <p:sp>
        <p:nvSpPr>
          <p:cNvPr id="16" name="Rectangle: Rounded Corners 15">
            <a:extLst>
              <a:ext uri="{FF2B5EF4-FFF2-40B4-BE49-F238E27FC236}">
                <a16:creationId xmlns:a16="http://schemas.microsoft.com/office/drawing/2014/main" id="{E3654F58-CD39-0D71-882B-D0D0C27C6F0B}"/>
              </a:ext>
            </a:extLst>
          </p:cNvPr>
          <p:cNvSpPr>
            <a:spLocks/>
          </p:cNvSpPr>
          <p:nvPr/>
        </p:nvSpPr>
        <p:spPr>
          <a:xfrm>
            <a:off x="6289168" y="3366673"/>
            <a:ext cx="5294626" cy="697013"/>
          </a:xfrm>
          <a:prstGeom prst="roundRect">
            <a:avLst>
              <a:gd name="adj" fmla="val 11561"/>
            </a:avLst>
          </a:prstGeom>
          <a:solidFill>
            <a:srgbClr val="C9E7A7"/>
          </a:solidFill>
          <a:ln w="28575">
            <a:noFill/>
          </a:ln>
          <a:effectLst>
            <a:outerShdw blurRad="50800" dist="38100" dir="2700000" algn="tl" rotWithShape="0">
              <a:prstClr val="black">
                <a:alpha val="40000"/>
              </a:prstClr>
            </a:outerShd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Century Gothic" panose="020B0502020202020204" pitchFamily="34" charset="0"/>
              </a:rPr>
              <a:t>Higher risk of moral hazard </a:t>
            </a:r>
            <a:r>
              <a:rPr lang="en-US" sz="1600" dirty="0">
                <a:solidFill>
                  <a:schemeClr val="tx1"/>
                </a:solidFill>
                <a:latin typeface="Century Gothic" panose="020B0502020202020204" pitchFamily="34" charset="0"/>
              </a:rPr>
              <a:t>as the insurance payout can exceed the actual financial loss.</a:t>
            </a:r>
          </a:p>
        </p:txBody>
      </p:sp>
      <p:sp>
        <p:nvSpPr>
          <p:cNvPr id="17" name="Rectangle: Rounded Corners 16">
            <a:extLst>
              <a:ext uri="{FF2B5EF4-FFF2-40B4-BE49-F238E27FC236}">
                <a16:creationId xmlns:a16="http://schemas.microsoft.com/office/drawing/2014/main" id="{5BD9FD24-3E63-DC84-37C9-F3ADBC7D29FA}"/>
              </a:ext>
            </a:extLst>
          </p:cNvPr>
          <p:cNvSpPr>
            <a:spLocks/>
          </p:cNvSpPr>
          <p:nvPr/>
        </p:nvSpPr>
        <p:spPr>
          <a:xfrm>
            <a:off x="799808" y="4233801"/>
            <a:ext cx="5294626" cy="697013"/>
          </a:xfrm>
          <a:prstGeom prst="roundRect">
            <a:avLst>
              <a:gd name="adj" fmla="val 11561"/>
            </a:avLst>
          </a:prstGeom>
          <a:solidFill>
            <a:schemeClr val="accent1">
              <a:lumMod val="20000"/>
              <a:lumOff val="80000"/>
            </a:schemeClr>
          </a:solidFill>
          <a:ln w="28575">
            <a:noFill/>
          </a:ln>
          <a:effectLst>
            <a:outerShdw blurRad="50800" dist="38100" dir="2700000" algn="tl" rotWithShape="0">
              <a:prstClr val="black">
                <a:alpha val="40000"/>
              </a:prstClr>
            </a:outerShd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Century Gothic" panose="020B0502020202020204" pitchFamily="34" charset="0"/>
              </a:rPr>
              <a:t>Ensures continuation of </a:t>
            </a:r>
            <a:r>
              <a:rPr lang="en-US" sz="1600" b="1" dirty="0">
                <a:solidFill>
                  <a:schemeClr val="tx1"/>
                </a:solidFill>
                <a:latin typeface="Century Gothic" panose="020B0502020202020204" pitchFamily="34" charset="0"/>
              </a:rPr>
              <a:t>standard of living </a:t>
            </a:r>
            <a:r>
              <a:rPr lang="en-US" sz="1600" b="0" dirty="0">
                <a:solidFill>
                  <a:schemeClr val="tx1"/>
                </a:solidFill>
                <a:latin typeface="Century Gothic" panose="020B0502020202020204" pitchFamily="34" charset="0"/>
              </a:rPr>
              <a:t>pre-insured event</a:t>
            </a:r>
            <a:r>
              <a:rPr lang="en-US" sz="1600" dirty="0">
                <a:solidFill>
                  <a:schemeClr val="tx1"/>
                </a:solidFill>
                <a:latin typeface="Century Gothic" panose="020B0502020202020204" pitchFamily="34" charset="0"/>
              </a:rPr>
              <a:t>.</a:t>
            </a:r>
          </a:p>
        </p:txBody>
      </p:sp>
      <p:sp>
        <p:nvSpPr>
          <p:cNvPr id="18" name="Rectangle: Rounded Corners 17">
            <a:extLst>
              <a:ext uri="{FF2B5EF4-FFF2-40B4-BE49-F238E27FC236}">
                <a16:creationId xmlns:a16="http://schemas.microsoft.com/office/drawing/2014/main" id="{CA870737-6647-CF2F-F7F5-D735D4766F28}"/>
              </a:ext>
            </a:extLst>
          </p:cNvPr>
          <p:cNvSpPr>
            <a:spLocks/>
          </p:cNvSpPr>
          <p:nvPr/>
        </p:nvSpPr>
        <p:spPr>
          <a:xfrm>
            <a:off x="6289168" y="4238564"/>
            <a:ext cx="5294626" cy="697013"/>
          </a:xfrm>
          <a:prstGeom prst="roundRect">
            <a:avLst>
              <a:gd name="adj" fmla="val 11561"/>
            </a:avLst>
          </a:prstGeom>
          <a:solidFill>
            <a:srgbClr val="C9E7A7"/>
          </a:solidFill>
          <a:ln w="28575">
            <a:noFill/>
          </a:ln>
          <a:effectLst>
            <a:outerShdw blurRad="50800" dist="38100" dir="2700000" algn="tl" rotWithShape="0">
              <a:prstClr val="black">
                <a:alpha val="40000"/>
              </a:prstClr>
            </a:outerShd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Century Gothic" panose="020B0502020202020204" pitchFamily="34" charset="0"/>
              </a:rPr>
              <a:t>Higher chance of </a:t>
            </a:r>
            <a:r>
              <a:rPr lang="en-US" sz="1600" b="1" dirty="0">
                <a:solidFill>
                  <a:schemeClr val="tx1"/>
                </a:solidFill>
                <a:latin typeface="Century Gothic" panose="020B0502020202020204" pitchFamily="34" charset="0"/>
              </a:rPr>
              <a:t>over </a:t>
            </a:r>
            <a:r>
              <a:rPr lang="en-US" sz="1600" b="0" dirty="0">
                <a:solidFill>
                  <a:schemeClr val="tx1"/>
                </a:solidFill>
                <a:latin typeface="Century Gothic" panose="020B0502020202020204" pitchFamily="34" charset="0"/>
              </a:rPr>
              <a:t>and</a:t>
            </a:r>
            <a:r>
              <a:rPr lang="en-US" sz="1600" b="1" dirty="0">
                <a:solidFill>
                  <a:schemeClr val="tx1"/>
                </a:solidFill>
                <a:latin typeface="Century Gothic" panose="020B0502020202020204" pitchFamily="34" charset="0"/>
              </a:rPr>
              <a:t> under-insurance</a:t>
            </a:r>
            <a:r>
              <a:rPr lang="en-US" sz="1600" dirty="0">
                <a:solidFill>
                  <a:schemeClr val="tx1"/>
                </a:solidFill>
                <a:latin typeface="Century Gothic" panose="020B0502020202020204" pitchFamily="34" charset="0"/>
              </a:rPr>
              <a:t>.</a:t>
            </a:r>
          </a:p>
          <a:p>
            <a:r>
              <a:rPr lang="en-US" sz="1600" dirty="0">
                <a:solidFill>
                  <a:schemeClr val="tx1"/>
                </a:solidFill>
                <a:latin typeface="Century Gothic" panose="020B0502020202020204" pitchFamily="34" charset="0"/>
              </a:rPr>
              <a:t>Have to gross up for tax impacts</a:t>
            </a:r>
          </a:p>
        </p:txBody>
      </p:sp>
      <p:sp>
        <p:nvSpPr>
          <p:cNvPr id="19" name="Rectangle: Rounded Corners 18">
            <a:extLst>
              <a:ext uri="{FF2B5EF4-FFF2-40B4-BE49-F238E27FC236}">
                <a16:creationId xmlns:a16="http://schemas.microsoft.com/office/drawing/2014/main" id="{9BFB0F20-EDC0-0D1D-BAE3-244B79AC3C12}"/>
              </a:ext>
            </a:extLst>
          </p:cNvPr>
          <p:cNvSpPr>
            <a:spLocks/>
          </p:cNvSpPr>
          <p:nvPr/>
        </p:nvSpPr>
        <p:spPr>
          <a:xfrm>
            <a:off x="778625" y="1768009"/>
            <a:ext cx="5294626" cy="435487"/>
          </a:xfrm>
          <a:prstGeom prst="roundRect">
            <a:avLst>
              <a:gd name="adj" fmla="val 26345"/>
            </a:avLst>
          </a:prstGeom>
          <a:solidFill>
            <a:schemeClr val="accent1"/>
          </a:solidFill>
          <a:ln w="28575">
            <a:noFill/>
          </a:ln>
          <a:effectLst>
            <a:outerShdw blurRad="50800" dist="38100" dir="2700000" algn="t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Income</a:t>
            </a:r>
          </a:p>
        </p:txBody>
      </p:sp>
      <p:sp>
        <p:nvSpPr>
          <p:cNvPr id="20" name="Rectangle: Rounded Corners 19">
            <a:extLst>
              <a:ext uri="{FF2B5EF4-FFF2-40B4-BE49-F238E27FC236}">
                <a16:creationId xmlns:a16="http://schemas.microsoft.com/office/drawing/2014/main" id="{5B36480E-F375-2924-1EF0-5C652C2D8BBD}"/>
              </a:ext>
            </a:extLst>
          </p:cNvPr>
          <p:cNvSpPr>
            <a:spLocks/>
          </p:cNvSpPr>
          <p:nvPr/>
        </p:nvSpPr>
        <p:spPr>
          <a:xfrm>
            <a:off x="6267983" y="1768009"/>
            <a:ext cx="5315809" cy="435487"/>
          </a:xfrm>
          <a:prstGeom prst="roundRect">
            <a:avLst>
              <a:gd name="adj" fmla="val 22121"/>
            </a:avLst>
          </a:prstGeom>
          <a:solidFill>
            <a:srgbClr val="92D050"/>
          </a:solidFill>
          <a:ln w="28575">
            <a:noFill/>
          </a:ln>
          <a:effectLst>
            <a:outerShdw blurRad="50800" dist="38100" dir="2700000" algn="t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rPr>
              <a:t>Expenditure</a:t>
            </a:r>
          </a:p>
        </p:txBody>
      </p:sp>
    </p:spTree>
    <p:extLst>
      <p:ext uri="{BB962C8B-B14F-4D97-AF65-F5344CB8AC3E}">
        <p14:creationId xmlns:p14="http://schemas.microsoft.com/office/powerpoint/2010/main" val="204569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DA882-DE19-9604-E153-A35E0F110DD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EF9669B-510C-A885-A5BD-4CA544283A68}"/>
              </a:ext>
            </a:extLst>
          </p:cNvPr>
          <p:cNvSpPr>
            <a:spLocks noGrp="1"/>
          </p:cNvSpPr>
          <p:nvPr>
            <p:ph type="title"/>
          </p:nvPr>
        </p:nvSpPr>
        <p:spPr>
          <a:xfrm>
            <a:off x="833239" y="551719"/>
            <a:ext cx="10836247" cy="571376"/>
          </a:xfrm>
        </p:spPr>
        <p:txBody>
          <a:bodyPr/>
          <a:lstStyle/>
          <a:p>
            <a:r>
              <a:rPr lang="en-US" sz="2400" b="1" dirty="0">
                <a:latin typeface="Avenir Next LT Pro" panose="020B0504020202020204" pitchFamily="34" charset="0"/>
              </a:rPr>
              <a:t>Indemnity-based insurance design for super funds – How does it work?</a:t>
            </a:r>
            <a:endParaRPr lang="en-US" sz="240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A96B1F18-C2CA-F09B-5073-33E5D36CC40E}"/>
              </a:ext>
            </a:extLst>
          </p:cNvPr>
          <p:cNvSpPr>
            <a:spLocks noGrp="1"/>
          </p:cNvSpPr>
          <p:nvPr>
            <p:ph type="sldNum" sz="quarter" idx="12"/>
          </p:nvPr>
        </p:nvSpPr>
        <p:spPr>
          <a:xfrm>
            <a:off x="11167347" y="339558"/>
            <a:ext cx="416447" cy="186484"/>
          </a:xfrm>
        </p:spPr>
        <p:txBody>
          <a:bodyPr/>
          <a:lstStyle/>
          <a:p>
            <a:fld id="{741AFF56-1126-4107-9C02-BC0EFBF16431}" type="slidenum">
              <a:rPr lang="en-GB" sz="1200" smtClean="0">
                <a:latin typeface="Avenir Next LT Pro" panose="020B0504020202020204" pitchFamily="34" charset="0"/>
              </a:rPr>
              <a:pPr/>
              <a:t>22</a:t>
            </a:fld>
            <a:endParaRPr lang="en-GB" sz="1200" dirty="0">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2CCF3F5E-55AB-9419-6B4C-2E32E0FCC206}"/>
              </a:ext>
            </a:extLst>
          </p:cNvPr>
          <p:cNvSpPr>
            <a:spLocks/>
          </p:cNvSpPr>
          <p:nvPr/>
        </p:nvSpPr>
        <p:spPr>
          <a:xfrm>
            <a:off x="1251858" y="2526020"/>
            <a:ext cx="4295754" cy="3148082"/>
          </a:xfrm>
          <a:prstGeom prst="roundRect">
            <a:avLst>
              <a:gd name="adj" fmla="val 10910"/>
            </a:avLst>
          </a:prstGeom>
          <a:solidFill>
            <a:schemeClr val="bg1"/>
          </a:solidFill>
          <a:ln w="279400">
            <a:solidFill>
              <a:schemeClr val="tx2">
                <a:lumMod val="10000"/>
                <a:lumOff val="9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0"/>
              </a:spcAft>
            </a:pPr>
            <a:endParaRPr lang="en-AU" sz="900" dirty="0">
              <a:solidFill>
                <a:schemeClr val="tx1"/>
              </a:solidFill>
              <a:latin typeface="Avenir Next LT Pro" panose="020B0504020202020204" pitchFamily="34" charset="0"/>
            </a:endParaRPr>
          </a:p>
        </p:txBody>
      </p:sp>
      <p:sp>
        <p:nvSpPr>
          <p:cNvPr id="6" name="Content Placeholder 3">
            <a:extLst>
              <a:ext uri="{FF2B5EF4-FFF2-40B4-BE49-F238E27FC236}">
                <a16:creationId xmlns:a16="http://schemas.microsoft.com/office/drawing/2014/main" id="{7D6C06FD-8026-1A46-1F5D-6E73B80B6AF2}"/>
              </a:ext>
            </a:extLst>
          </p:cNvPr>
          <p:cNvSpPr txBox="1">
            <a:spLocks/>
          </p:cNvSpPr>
          <p:nvPr/>
        </p:nvSpPr>
        <p:spPr>
          <a:xfrm>
            <a:off x="1251858" y="2797908"/>
            <a:ext cx="4136571" cy="61672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400" b="1" dirty="0">
                <a:solidFill>
                  <a:schemeClr val="tx1"/>
                </a:solidFill>
                <a:latin typeface="Avenir Next LT Pro" panose="020B0504020202020204" pitchFamily="34" charset="0"/>
              </a:rPr>
              <a:t>Death</a:t>
            </a:r>
            <a:endParaRPr lang="en-US" sz="1200" dirty="0">
              <a:solidFill>
                <a:schemeClr val="tx1"/>
              </a:solidFill>
              <a:latin typeface="Avenir Next LT Pro" panose="020B0504020202020204" pitchFamily="34" charset="0"/>
            </a:endParaRPr>
          </a:p>
          <a:p>
            <a:pPr marL="341312" lvl="2" indent="-342900" algn="ctr">
              <a:lnSpc>
                <a:spcPct val="90000"/>
              </a:lnSpc>
              <a:spcBef>
                <a:spcPts val="600"/>
              </a:spcBef>
              <a:spcAft>
                <a:spcPts val="600"/>
              </a:spcAft>
              <a:buFontTx/>
              <a:buChar char="="/>
            </a:pPr>
            <a:endParaRPr lang="en-US" sz="1200" dirty="0">
              <a:latin typeface="Avenir Next LT Pro" panose="020B0504020202020204" pitchFamily="34" charset="0"/>
            </a:endParaRPr>
          </a:p>
          <a:p>
            <a:pPr marL="341312" lvl="2" indent="-342900" algn="ctr">
              <a:lnSpc>
                <a:spcPct val="90000"/>
              </a:lnSpc>
              <a:spcBef>
                <a:spcPts val="600"/>
              </a:spcBef>
              <a:spcAft>
                <a:spcPts val="600"/>
              </a:spcAft>
              <a:buFontTx/>
              <a:buChar char="="/>
            </a:pPr>
            <a:endParaRPr lang="en-US" sz="1800" dirty="0">
              <a:solidFill>
                <a:schemeClr val="bg1"/>
              </a:solidFill>
              <a:latin typeface="Avenir Next LT Pro" panose="020B0504020202020204" pitchFamily="34" charset="0"/>
            </a:endParaRPr>
          </a:p>
        </p:txBody>
      </p:sp>
      <p:sp>
        <p:nvSpPr>
          <p:cNvPr id="12" name="Rectangle: Rounded Corners 11">
            <a:extLst>
              <a:ext uri="{FF2B5EF4-FFF2-40B4-BE49-F238E27FC236}">
                <a16:creationId xmlns:a16="http://schemas.microsoft.com/office/drawing/2014/main" id="{9791C347-AC56-7FBF-327B-0B1C12AB240E}"/>
              </a:ext>
            </a:extLst>
          </p:cNvPr>
          <p:cNvSpPr>
            <a:spLocks/>
          </p:cNvSpPr>
          <p:nvPr/>
        </p:nvSpPr>
        <p:spPr>
          <a:xfrm>
            <a:off x="6415631" y="2521198"/>
            <a:ext cx="4295754" cy="3148082"/>
          </a:xfrm>
          <a:prstGeom prst="roundRect">
            <a:avLst>
              <a:gd name="adj" fmla="val 10910"/>
            </a:avLst>
          </a:prstGeom>
          <a:solidFill>
            <a:schemeClr val="bg1"/>
          </a:solidFill>
          <a:ln w="279400">
            <a:solidFill>
              <a:schemeClr val="accent1">
                <a:lumMod val="20000"/>
                <a:lumOff val="8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0"/>
              </a:spcAft>
            </a:pPr>
            <a:endParaRPr lang="en-AU" sz="900" dirty="0">
              <a:solidFill>
                <a:schemeClr val="tx1"/>
              </a:solidFill>
              <a:latin typeface="Avenir Next LT Pro" panose="020B0504020202020204" pitchFamily="34" charset="0"/>
            </a:endParaRPr>
          </a:p>
        </p:txBody>
      </p:sp>
      <p:sp>
        <p:nvSpPr>
          <p:cNvPr id="10" name="Content Placeholder 3">
            <a:extLst>
              <a:ext uri="{FF2B5EF4-FFF2-40B4-BE49-F238E27FC236}">
                <a16:creationId xmlns:a16="http://schemas.microsoft.com/office/drawing/2014/main" id="{D8974FE1-9BD7-2D8D-EFF6-454E6B579F55}"/>
              </a:ext>
            </a:extLst>
          </p:cNvPr>
          <p:cNvSpPr txBox="1">
            <a:spLocks/>
          </p:cNvSpPr>
          <p:nvPr/>
        </p:nvSpPr>
        <p:spPr>
          <a:xfrm>
            <a:off x="6879770" y="2782361"/>
            <a:ext cx="3135085" cy="55453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2400" b="1" dirty="0">
                <a:solidFill>
                  <a:schemeClr val="tx1"/>
                </a:solidFill>
                <a:latin typeface="Avenir Next LT Pro" panose="020B0504020202020204" pitchFamily="34" charset="0"/>
              </a:rPr>
              <a:t>Disability</a:t>
            </a:r>
          </a:p>
          <a:p>
            <a:pPr lvl="1" algn="ctr"/>
            <a:endParaRPr lang="en-US" sz="100" b="1" dirty="0">
              <a:solidFill>
                <a:schemeClr val="tx1"/>
              </a:solidFill>
              <a:latin typeface="Avenir Next LT Pro" panose="020B0504020202020204" pitchFamily="34" charset="0"/>
            </a:endParaRPr>
          </a:p>
          <a:p>
            <a:pPr lvl="1" algn="ctr"/>
            <a:endParaRPr lang="en-US" sz="1100" dirty="0">
              <a:solidFill>
                <a:schemeClr val="tx1"/>
              </a:solidFill>
              <a:latin typeface="Avenir Next LT Pro" panose="020B0504020202020204" pitchFamily="34" charset="0"/>
            </a:endParaRPr>
          </a:p>
          <a:p>
            <a:pPr marL="341312" lvl="2" indent="-342900" algn="ctr">
              <a:lnSpc>
                <a:spcPct val="90000"/>
              </a:lnSpc>
              <a:spcBef>
                <a:spcPts val="600"/>
              </a:spcBef>
              <a:spcAft>
                <a:spcPts val="600"/>
              </a:spcAft>
              <a:buFontTx/>
              <a:buChar char="="/>
            </a:pPr>
            <a:endParaRPr lang="en-US" sz="1800" dirty="0">
              <a:solidFill>
                <a:schemeClr val="bg1"/>
              </a:solidFill>
              <a:latin typeface="Avenir Next LT Pro" panose="020B0504020202020204" pitchFamily="34" charset="0"/>
            </a:endParaRPr>
          </a:p>
        </p:txBody>
      </p:sp>
      <p:pic>
        <p:nvPicPr>
          <p:cNvPr id="15" name="Graphic 14" descr="Lights On with solid fill">
            <a:extLst>
              <a:ext uri="{FF2B5EF4-FFF2-40B4-BE49-F238E27FC236}">
                <a16:creationId xmlns:a16="http://schemas.microsoft.com/office/drawing/2014/main" id="{2AF46F79-882B-EC6F-E85B-39AA9279B11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4991" y="2747747"/>
            <a:ext cx="493837" cy="493837"/>
          </a:xfrm>
          <a:prstGeom prst="rect">
            <a:avLst/>
          </a:prstGeom>
        </p:spPr>
      </p:pic>
      <p:pic>
        <p:nvPicPr>
          <p:cNvPr id="17" name="Graphic 16" descr="Lights On with solid fill">
            <a:extLst>
              <a:ext uri="{FF2B5EF4-FFF2-40B4-BE49-F238E27FC236}">
                <a16:creationId xmlns:a16="http://schemas.microsoft.com/office/drawing/2014/main" id="{AE557055-212B-2A34-FED5-B24BFB59CDB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262619" y="2721968"/>
            <a:ext cx="493837" cy="493837"/>
          </a:xfrm>
          <a:prstGeom prst="rect">
            <a:avLst/>
          </a:prstGeom>
        </p:spPr>
      </p:pic>
      <p:sp>
        <p:nvSpPr>
          <p:cNvPr id="19" name="TextBox 18">
            <a:extLst>
              <a:ext uri="{FF2B5EF4-FFF2-40B4-BE49-F238E27FC236}">
                <a16:creationId xmlns:a16="http://schemas.microsoft.com/office/drawing/2014/main" id="{FA081EAF-F24E-9848-5977-ED4DC214BADF}"/>
              </a:ext>
            </a:extLst>
          </p:cNvPr>
          <p:cNvSpPr txBox="1"/>
          <p:nvPr/>
        </p:nvSpPr>
        <p:spPr>
          <a:xfrm>
            <a:off x="731519" y="1003138"/>
            <a:ext cx="10836247" cy="1354217"/>
          </a:xfrm>
          <a:prstGeom prst="rect">
            <a:avLst/>
          </a:prstGeom>
          <a:noFill/>
        </p:spPr>
        <p:txBody>
          <a:bodyPr wrap="square">
            <a:spAutoFit/>
          </a:bodyPr>
          <a:lstStyle/>
          <a:p>
            <a:pPr>
              <a:spcBef>
                <a:spcPts val="600"/>
              </a:spcBef>
              <a:spcAft>
                <a:spcPts val="600"/>
              </a:spcAft>
            </a:pPr>
            <a:r>
              <a:rPr lang="en-US" dirty="0">
                <a:solidFill>
                  <a:schemeClr val="tx1"/>
                </a:solidFill>
                <a:latin typeface="Avenir Next LT Pro" panose="020B0504020202020204" pitchFamily="34" charset="0"/>
              </a:rPr>
              <a:t>Indemnity-based insurance design for a super fund means the </a:t>
            </a:r>
            <a:r>
              <a:rPr lang="en-US" b="1" dirty="0">
                <a:solidFill>
                  <a:schemeClr val="tx1"/>
                </a:solidFill>
                <a:latin typeface="Avenir Next LT Pro" panose="020B0504020202020204" pitchFamily="34" charset="0"/>
              </a:rPr>
              <a:t>cover levels reflect the financial losses</a:t>
            </a:r>
            <a:r>
              <a:rPr lang="en-US" dirty="0">
                <a:solidFill>
                  <a:schemeClr val="tx1"/>
                </a:solidFill>
                <a:latin typeface="Avenir Next LT Pro" panose="020B0504020202020204" pitchFamily="34" charset="0"/>
              </a:rPr>
              <a:t> members experience in the event of death or disability. </a:t>
            </a:r>
            <a:endParaRPr lang="en-US" dirty="0">
              <a:latin typeface="Avenir Next LT Pro" panose="020B0504020202020204" pitchFamily="34" charset="0"/>
            </a:endParaRPr>
          </a:p>
          <a:p>
            <a:pPr>
              <a:spcBef>
                <a:spcPts val="600"/>
              </a:spcBef>
              <a:spcAft>
                <a:spcPts val="600"/>
              </a:spcAft>
            </a:pPr>
            <a:r>
              <a:rPr lang="en-US" dirty="0">
                <a:solidFill>
                  <a:schemeClr val="tx1"/>
                </a:solidFill>
                <a:latin typeface="Avenir Next LT Pro" panose="020B0504020202020204" pitchFamily="34" charset="0"/>
              </a:rPr>
              <a:t>These financial losses for death and disability for  a super fund member are salary-based plus other financial losses as follows:</a:t>
            </a:r>
            <a:endParaRPr lang="en-AU" dirty="0">
              <a:latin typeface="Avenir Next LT Pro" panose="020B0504020202020204" pitchFamily="34" charset="0"/>
            </a:endParaRPr>
          </a:p>
        </p:txBody>
      </p:sp>
      <p:sp>
        <p:nvSpPr>
          <p:cNvPr id="20" name="Content Placeholder 3">
            <a:extLst>
              <a:ext uri="{FF2B5EF4-FFF2-40B4-BE49-F238E27FC236}">
                <a16:creationId xmlns:a16="http://schemas.microsoft.com/office/drawing/2014/main" id="{02E02260-4D8C-04DA-88EA-CEB0C3052927}"/>
              </a:ext>
            </a:extLst>
          </p:cNvPr>
          <p:cNvSpPr txBox="1">
            <a:spLocks/>
          </p:cNvSpPr>
          <p:nvPr/>
        </p:nvSpPr>
        <p:spPr>
          <a:xfrm>
            <a:off x="1367359" y="3436142"/>
            <a:ext cx="4136571" cy="170808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lnSpc>
                <a:spcPct val="90000"/>
              </a:lnSpc>
              <a:spcBef>
                <a:spcPts val="600"/>
              </a:spcBef>
              <a:spcAft>
                <a:spcPts val="600"/>
              </a:spcAft>
              <a:buNone/>
            </a:pPr>
            <a:r>
              <a:rPr lang="en-US" sz="1800" dirty="0">
                <a:solidFill>
                  <a:schemeClr val="tx1"/>
                </a:solidFill>
                <a:latin typeface="Avenir Next LT Pro" panose="020B0504020202020204" pitchFamily="34" charset="0"/>
              </a:rPr>
              <a:t>Financial losses</a:t>
            </a:r>
          </a:p>
          <a:p>
            <a:pPr marL="698500" lvl="3" indent="-342900">
              <a:lnSpc>
                <a:spcPct val="90000"/>
              </a:lnSpc>
              <a:spcBef>
                <a:spcPts val="600"/>
              </a:spcBef>
              <a:spcAft>
                <a:spcPts val="600"/>
              </a:spcAft>
              <a:buFontTx/>
              <a:buChar char="="/>
            </a:pPr>
            <a:r>
              <a:rPr lang="en-US" sz="1800" b="1" dirty="0">
                <a:solidFill>
                  <a:schemeClr val="tx1"/>
                </a:solidFill>
                <a:latin typeface="Avenir Next LT Pro" panose="020B0504020202020204" pitchFamily="34" charset="0"/>
              </a:rPr>
              <a:t>Lost Salary </a:t>
            </a:r>
            <a:r>
              <a:rPr lang="en-US" sz="1800" dirty="0">
                <a:solidFill>
                  <a:schemeClr val="tx1"/>
                </a:solidFill>
                <a:latin typeface="Avenir Next LT Pro" panose="020B0504020202020204" pitchFamily="34" charset="0"/>
              </a:rPr>
              <a:t>and </a:t>
            </a:r>
            <a:r>
              <a:rPr lang="en-US" sz="1800" b="1" dirty="0">
                <a:solidFill>
                  <a:schemeClr val="tx1"/>
                </a:solidFill>
                <a:latin typeface="Avenir Next LT Pro" panose="020B0504020202020204" pitchFamily="34" charset="0"/>
              </a:rPr>
              <a:t>Super </a:t>
            </a:r>
            <a:r>
              <a:rPr lang="en-US" sz="1800" dirty="0">
                <a:solidFill>
                  <a:schemeClr val="tx1"/>
                </a:solidFill>
                <a:latin typeface="Avenir Next LT Pro" panose="020B0504020202020204" pitchFamily="34" charset="0"/>
              </a:rPr>
              <a:t>until retirement age / repartner</a:t>
            </a:r>
            <a:r>
              <a:rPr lang="en-US" sz="1800" baseline="30000" dirty="0">
                <a:solidFill>
                  <a:schemeClr val="tx1"/>
                </a:solidFill>
                <a:latin typeface="Avenir Next LT Pro" panose="020B0504020202020204" pitchFamily="34" charset="0"/>
              </a:rPr>
              <a:t>1</a:t>
            </a:r>
            <a:endParaRPr lang="en-US" sz="1800" baseline="30000" dirty="0">
              <a:solidFill>
                <a:schemeClr val="accent1"/>
              </a:solidFill>
              <a:latin typeface="Avenir Next LT Pro" panose="020B0504020202020204" pitchFamily="34" charset="0"/>
            </a:endParaRPr>
          </a:p>
          <a:p>
            <a:pPr marL="341312" lvl="2" indent="-342900" algn="ctr">
              <a:lnSpc>
                <a:spcPct val="90000"/>
              </a:lnSpc>
              <a:spcBef>
                <a:spcPts val="600"/>
              </a:spcBef>
              <a:spcAft>
                <a:spcPts val="600"/>
              </a:spcAft>
              <a:buFontTx/>
              <a:buChar char="="/>
            </a:pPr>
            <a:endParaRPr lang="en-US" sz="1800" dirty="0">
              <a:solidFill>
                <a:schemeClr val="accent1"/>
              </a:solidFill>
              <a:latin typeface="Avenir Next LT Pro" panose="020B0504020202020204" pitchFamily="34" charset="0"/>
            </a:endParaRPr>
          </a:p>
          <a:p>
            <a:pPr marL="341312" lvl="2" indent="-342900" algn="ctr">
              <a:lnSpc>
                <a:spcPct val="90000"/>
              </a:lnSpc>
              <a:spcBef>
                <a:spcPts val="600"/>
              </a:spcBef>
              <a:spcAft>
                <a:spcPts val="600"/>
              </a:spcAft>
              <a:buFontTx/>
              <a:buChar char="="/>
            </a:pPr>
            <a:endParaRPr lang="en-US" sz="1800" dirty="0">
              <a:solidFill>
                <a:schemeClr val="bg1"/>
              </a:solidFill>
              <a:latin typeface="Avenir Next LT Pro" panose="020B0504020202020204" pitchFamily="34" charset="0"/>
            </a:endParaRPr>
          </a:p>
        </p:txBody>
      </p:sp>
      <p:sp>
        <p:nvSpPr>
          <p:cNvPr id="21" name="Content Placeholder 3">
            <a:extLst>
              <a:ext uri="{FF2B5EF4-FFF2-40B4-BE49-F238E27FC236}">
                <a16:creationId xmlns:a16="http://schemas.microsoft.com/office/drawing/2014/main" id="{5023DD43-FB1C-9981-56B4-EF4651DCE007}"/>
              </a:ext>
            </a:extLst>
          </p:cNvPr>
          <p:cNvSpPr txBox="1">
            <a:spLocks/>
          </p:cNvSpPr>
          <p:nvPr/>
        </p:nvSpPr>
        <p:spPr>
          <a:xfrm>
            <a:off x="6132964" y="3336894"/>
            <a:ext cx="4807177" cy="212487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1588" algn="ctr">
              <a:lnSpc>
                <a:spcPct val="90000"/>
              </a:lnSpc>
              <a:spcBef>
                <a:spcPts val="600"/>
              </a:spcBef>
              <a:spcAft>
                <a:spcPts val="600"/>
              </a:spcAft>
              <a:buNone/>
            </a:pPr>
            <a:r>
              <a:rPr lang="en-US" sz="1800" dirty="0">
                <a:solidFill>
                  <a:schemeClr val="tx1"/>
                </a:solidFill>
                <a:latin typeface="Avenir Next LT Pro" panose="020B0504020202020204" pitchFamily="34" charset="0"/>
              </a:rPr>
              <a:t>Financial Losses</a:t>
            </a:r>
          </a:p>
          <a:p>
            <a:pPr marL="798512" lvl="3" indent="-342900">
              <a:lnSpc>
                <a:spcPct val="90000"/>
              </a:lnSpc>
              <a:spcBef>
                <a:spcPts val="600"/>
              </a:spcBef>
              <a:spcAft>
                <a:spcPts val="600"/>
              </a:spcAft>
              <a:buFontTx/>
              <a:buChar char="="/>
            </a:pPr>
            <a:r>
              <a:rPr lang="en-US" sz="1800" b="1" dirty="0">
                <a:solidFill>
                  <a:schemeClr val="tx1"/>
                </a:solidFill>
                <a:latin typeface="Avenir Next LT Pro" panose="020B0504020202020204" pitchFamily="34" charset="0"/>
              </a:rPr>
              <a:t>Loss Salary </a:t>
            </a:r>
            <a:r>
              <a:rPr lang="en-US" sz="1800" dirty="0">
                <a:solidFill>
                  <a:schemeClr val="tx1"/>
                </a:solidFill>
                <a:latin typeface="Avenir Next LT Pro" panose="020B0504020202020204" pitchFamily="34" charset="0"/>
              </a:rPr>
              <a:t>and </a:t>
            </a:r>
            <a:r>
              <a:rPr lang="en-US" sz="1800" b="1" dirty="0">
                <a:solidFill>
                  <a:schemeClr val="tx1"/>
                </a:solidFill>
                <a:latin typeface="Avenir Next LT Pro" panose="020B0504020202020204" pitchFamily="34" charset="0"/>
              </a:rPr>
              <a:t>Super</a:t>
            </a:r>
            <a:r>
              <a:rPr lang="en-US" sz="1800" dirty="0">
                <a:solidFill>
                  <a:schemeClr val="tx1"/>
                </a:solidFill>
                <a:latin typeface="Avenir Next LT Pro" panose="020B0504020202020204" pitchFamily="34" charset="0"/>
              </a:rPr>
              <a:t> until retirement age +</a:t>
            </a:r>
          </a:p>
          <a:p>
            <a:pPr marL="458788" lvl="4" indent="0">
              <a:lnSpc>
                <a:spcPct val="90000"/>
              </a:lnSpc>
              <a:spcBef>
                <a:spcPts val="600"/>
              </a:spcBef>
              <a:spcAft>
                <a:spcPts val="600"/>
              </a:spcAft>
              <a:buNone/>
            </a:pPr>
            <a:r>
              <a:rPr lang="en-US" sz="1800" dirty="0">
                <a:solidFill>
                  <a:schemeClr val="tx1"/>
                </a:solidFill>
                <a:latin typeface="Avenir Next LT Pro" panose="020B0504020202020204" pitchFamily="34" charset="0"/>
              </a:rPr>
              <a:t>      </a:t>
            </a:r>
            <a:r>
              <a:rPr lang="en-US" sz="1800" b="1" dirty="0">
                <a:solidFill>
                  <a:schemeClr val="tx1"/>
                </a:solidFill>
                <a:latin typeface="Avenir Next LT Pro" panose="020B0504020202020204" pitchFamily="34" charset="0"/>
              </a:rPr>
              <a:t>Excess Medical Expenses </a:t>
            </a:r>
            <a:r>
              <a:rPr lang="en-US" sz="1800" dirty="0">
                <a:solidFill>
                  <a:schemeClr val="tx1"/>
                </a:solidFill>
                <a:latin typeface="Avenir Next LT Pro" panose="020B0504020202020204" pitchFamily="34" charset="0"/>
              </a:rPr>
              <a:t>+</a:t>
            </a:r>
          </a:p>
          <a:p>
            <a:pPr marL="458788" lvl="4" indent="0">
              <a:lnSpc>
                <a:spcPct val="90000"/>
              </a:lnSpc>
              <a:spcBef>
                <a:spcPts val="600"/>
              </a:spcBef>
              <a:spcAft>
                <a:spcPts val="600"/>
              </a:spcAft>
              <a:buNone/>
            </a:pPr>
            <a:r>
              <a:rPr lang="en-US" sz="1800" dirty="0">
                <a:solidFill>
                  <a:schemeClr val="tx1"/>
                </a:solidFill>
                <a:latin typeface="Avenir Next LT Pro" panose="020B0504020202020204" pitchFamily="34" charset="0"/>
              </a:rPr>
              <a:t>      </a:t>
            </a:r>
            <a:r>
              <a:rPr lang="en-US" sz="1800" b="1" dirty="0">
                <a:solidFill>
                  <a:schemeClr val="tx1"/>
                </a:solidFill>
                <a:latin typeface="Avenir Next LT Pro" panose="020B0504020202020204" pitchFamily="34" charset="0"/>
              </a:rPr>
              <a:t>Retraining Cost </a:t>
            </a:r>
            <a:r>
              <a:rPr lang="en-US" sz="1800" dirty="0">
                <a:solidFill>
                  <a:schemeClr val="tx1"/>
                </a:solidFill>
                <a:latin typeface="Avenir Next LT Pro" panose="020B0504020202020204" pitchFamily="34" charset="0"/>
              </a:rPr>
              <a:t>+</a:t>
            </a:r>
          </a:p>
          <a:p>
            <a:pPr marL="458788" lvl="4" indent="0">
              <a:lnSpc>
                <a:spcPct val="90000"/>
              </a:lnSpc>
              <a:spcBef>
                <a:spcPts val="600"/>
              </a:spcBef>
              <a:spcAft>
                <a:spcPts val="600"/>
              </a:spcAft>
              <a:buNone/>
            </a:pPr>
            <a:r>
              <a:rPr lang="en-US" sz="1800" b="1" dirty="0">
                <a:solidFill>
                  <a:schemeClr val="tx1"/>
                </a:solidFill>
                <a:latin typeface="Avenir Next LT Pro" panose="020B0504020202020204" pitchFamily="34" charset="0"/>
              </a:rPr>
              <a:t>      Adjustment costs</a:t>
            </a:r>
          </a:p>
        </p:txBody>
      </p:sp>
      <p:sp>
        <p:nvSpPr>
          <p:cNvPr id="2" name="Footer Placeholder 4">
            <a:extLst>
              <a:ext uri="{FF2B5EF4-FFF2-40B4-BE49-F238E27FC236}">
                <a16:creationId xmlns:a16="http://schemas.microsoft.com/office/drawing/2014/main" id="{CCD01252-5553-AD18-E41B-CA49769CD2A6}"/>
              </a:ext>
            </a:extLst>
          </p:cNvPr>
          <p:cNvSpPr>
            <a:spLocks noGrp="1"/>
          </p:cNvSpPr>
          <p:nvPr>
            <p:ph type="ftr" sz="quarter" idx="3"/>
          </p:nvPr>
        </p:nvSpPr>
        <p:spPr>
          <a:xfrm>
            <a:off x="2025752" y="6072026"/>
            <a:ext cx="9012383" cy="621877"/>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228600" indent="-228600" algn="l">
              <a:lnSpc>
                <a:spcPct val="95000"/>
              </a:lnSpc>
              <a:buAutoNum type="arabicPeriod"/>
            </a:pPr>
            <a:r>
              <a:rPr lang="en-US" sz="1100" dirty="0">
                <a:solidFill>
                  <a:schemeClr val="tx2"/>
                </a:solidFill>
                <a:latin typeface="Century Gothic" panose="020B0502020202020204" pitchFamily="34" charset="0"/>
              </a:rPr>
              <a:t>At which time household income is assumed to be whole again.</a:t>
            </a:r>
            <a:endParaRPr lang="en-GB" sz="11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622170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1DB8-1DF1-6C22-7C83-9027F2127CF4}"/>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75104BF-4202-6C44-0A2D-4758B9C3D636}"/>
              </a:ext>
            </a:extLst>
          </p:cNvPr>
          <p:cNvSpPr>
            <a:spLocks/>
          </p:cNvSpPr>
          <p:nvPr/>
        </p:nvSpPr>
        <p:spPr>
          <a:xfrm>
            <a:off x="6096000" y="1738354"/>
            <a:ext cx="4687798" cy="3205706"/>
          </a:xfrm>
          <a:prstGeom prst="roundRect">
            <a:avLst>
              <a:gd name="adj" fmla="val 10910"/>
            </a:avLst>
          </a:prstGeom>
          <a:solidFill>
            <a:schemeClr val="bg1"/>
          </a:solidFill>
          <a:ln w="279400">
            <a:solidFill>
              <a:schemeClr val="accent1">
                <a:lumMod val="20000"/>
                <a:lumOff val="8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0"/>
              </a:spcAft>
            </a:pPr>
            <a:endParaRPr lang="en-AU" sz="1000" dirty="0">
              <a:solidFill>
                <a:schemeClr val="tx1"/>
              </a:solidFill>
              <a:latin typeface="Avenir Next LT Pro" panose="020B0504020202020204" pitchFamily="34" charset="0"/>
            </a:endParaRPr>
          </a:p>
        </p:txBody>
      </p:sp>
      <p:sp>
        <p:nvSpPr>
          <p:cNvPr id="8" name="Title 7">
            <a:extLst>
              <a:ext uri="{FF2B5EF4-FFF2-40B4-BE49-F238E27FC236}">
                <a16:creationId xmlns:a16="http://schemas.microsoft.com/office/drawing/2014/main" id="{D249F4AA-AAA0-1D48-4D6A-6CC8F3F7626C}"/>
              </a:ext>
            </a:extLst>
          </p:cNvPr>
          <p:cNvSpPr>
            <a:spLocks noGrp="1"/>
          </p:cNvSpPr>
          <p:nvPr>
            <p:ph type="title"/>
          </p:nvPr>
        </p:nvSpPr>
        <p:spPr>
          <a:xfrm>
            <a:off x="833239" y="609469"/>
            <a:ext cx="10836247" cy="571376"/>
          </a:xfrm>
        </p:spPr>
        <p:txBody>
          <a:bodyPr/>
          <a:lstStyle/>
          <a:p>
            <a:r>
              <a:rPr lang="en-US" sz="2800" b="1" dirty="0">
                <a:latin typeface="Avenir Next LT Pro" panose="020B0504020202020204" pitchFamily="34" charset="0"/>
              </a:rPr>
              <a:t>Applying a practical example…</a:t>
            </a:r>
            <a:endParaRPr lang="en-US" sz="280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29177796-6330-1C64-35BB-146A97558170}"/>
              </a:ext>
            </a:extLst>
          </p:cNvPr>
          <p:cNvSpPr>
            <a:spLocks noGrp="1"/>
          </p:cNvSpPr>
          <p:nvPr>
            <p:ph type="sldNum" sz="quarter" idx="12"/>
          </p:nvPr>
        </p:nvSpPr>
        <p:spPr>
          <a:xfrm>
            <a:off x="11167347" y="339558"/>
            <a:ext cx="416447" cy="186484"/>
          </a:xfrm>
        </p:spPr>
        <p:txBody>
          <a:bodyPr/>
          <a:lstStyle/>
          <a:p>
            <a:fld id="{741AFF56-1126-4107-9C02-BC0EFBF16431}" type="slidenum">
              <a:rPr lang="en-GB" sz="1400" smtClean="0">
                <a:latin typeface="Avenir Next LT Pro" panose="020B0504020202020204" pitchFamily="34" charset="0"/>
              </a:rPr>
              <a:pPr/>
              <a:t>23</a:t>
            </a:fld>
            <a:endParaRPr lang="en-GB" sz="1400" dirty="0">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B7BC34D2-3F6F-2B53-549D-296736813C81}"/>
              </a:ext>
            </a:extLst>
          </p:cNvPr>
          <p:cNvSpPr>
            <a:spLocks/>
          </p:cNvSpPr>
          <p:nvPr/>
        </p:nvSpPr>
        <p:spPr>
          <a:xfrm>
            <a:off x="873124" y="1760353"/>
            <a:ext cx="4687798" cy="3213304"/>
          </a:xfrm>
          <a:prstGeom prst="roundRect">
            <a:avLst>
              <a:gd name="adj" fmla="val 10910"/>
            </a:avLst>
          </a:prstGeom>
          <a:solidFill>
            <a:schemeClr val="bg1"/>
          </a:solidFill>
          <a:ln w="279400">
            <a:solidFill>
              <a:schemeClr val="tx2">
                <a:lumMod val="10000"/>
                <a:lumOff val="9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0"/>
              </a:spcAft>
            </a:pPr>
            <a:endParaRPr lang="en-AU" sz="1000" dirty="0">
              <a:solidFill>
                <a:schemeClr val="tx1"/>
              </a:solidFill>
              <a:latin typeface="Avenir Next LT Pro" panose="020B0504020202020204" pitchFamily="34" charset="0"/>
            </a:endParaRPr>
          </a:p>
        </p:txBody>
      </p:sp>
      <p:sp>
        <p:nvSpPr>
          <p:cNvPr id="6" name="Content Placeholder 3">
            <a:extLst>
              <a:ext uri="{FF2B5EF4-FFF2-40B4-BE49-F238E27FC236}">
                <a16:creationId xmlns:a16="http://schemas.microsoft.com/office/drawing/2014/main" id="{47875548-64AA-F2FB-5B1E-C47284D9DE4A}"/>
              </a:ext>
            </a:extLst>
          </p:cNvPr>
          <p:cNvSpPr txBox="1">
            <a:spLocks/>
          </p:cNvSpPr>
          <p:nvPr/>
        </p:nvSpPr>
        <p:spPr>
          <a:xfrm>
            <a:off x="1309213" y="2036798"/>
            <a:ext cx="4136571" cy="49383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800" b="1" dirty="0">
                <a:solidFill>
                  <a:schemeClr val="tx1"/>
                </a:solidFill>
                <a:latin typeface="Avenir Next LT Pro" panose="020B0504020202020204" pitchFamily="34" charset="0"/>
              </a:rPr>
              <a:t>Death</a:t>
            </a:r>
          </a:p>
          <a:p>
            <a:pPr marL="341312" lvl="2" indent="-342900" algn="ctr">
              <a:lnSpc>
                <a:spcPct val="90000"/>
              </a:lnSpc>
              <a:spcBef>
                <a:spcPts val="600"/>
              </a:spcBef>
              <a:spcAft>
                <a:spcPts val="600"/>
              </a:spcAft>
              <a:buFontTx/>
              <a:buChar char="="/>
            </a:pPr>
            <a:endParaRPr lang="en-US" sz="2000" dirty="0">
              <a:solidFill>
                <a:schemeClr val="bg1"/>
              </a:solidFill>
              <a:latin typeface="Avenir Next LT Pro" panose="020B0504020202020204" pitchFamily="34" charset="0"/>
            </a:endParaRPr>
          </a:p>
        </p:txBody>
      </p:sp>
      <p:sp>
        <p:nvSpPr>
          <p:cNvPr id="10" name="Content Placeholder 3">
            <a:extLst>
              <a:ext uri="{FF2B5EF4-FFF2-40B4-BE49-F238E27FC236}">
                <a16:creationId xmlns:a16="http://schemas.microsoft.com/office/drawing/2014/main" id="{3BC04110-B9E9-0AD0-A3DF-969445C396C6}"/>
              </a:ext>
            </a:extLst>
          </p:cNvPr>
          <p:cNvSpPr txBox="1">
            <a:spLocks/>
          </p:cNvSpPr>
          <p:nvPr/>
        </p:nvSpPr>
        <p:spPr>
          <a:xfrm>
            <a:off x="7437313" y="2016271"/>
            <a:ext cx="2496618" cy="51614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2800" b="1" dirty="0">
                <a:solidFill>
                  <a:schemeClr val="tx1"/>
                </a:solidFill>
                <a:latin typeface="Avenir Next LT Pro" panose="020B0504020202020204" pitchFamily="34" charset="0"/>
              </a:rPr>
              <a:t>Disability</a:t>
            </a:r>
          </a:p>
          <a:p>
            <a:pPr lvl="1" algn="ctr"/>
            <a:endParaRPr lang="en-US" sz="1200" dirty="0">
              <a:solidFill>
                <a:schemeClr val="tx1"/>
              </a:solidFill>
              <a:latin typeface="Avenir Next LT Pro" panose="020B0504020202020204" pitchFamily="34" charset="0"/>
            </a:endParaRPr>
          </a:p>
          <a:p>
            <a:pPr marL="341312" lvl="2" indent="-342900" algn="ctr">
              <a:lnSpc>
                <a:spcPct val="90000"/>
              </a:lnSpc>
              <a:spcBef>
                <a:spcPts val="600"/>
              </a:spcBef>
              <a:spcAft>
                <a:spcPts val="600"/>
              </a:spcAft>
              <a:buFontTx/>
              <a:buChar char="="/>
            </a:pPr>
            <a:endParaRPr lang="en-US" sz="2000" dirty="0">
              <a:solidFill>
                <a:schemeClr val="tx1"/>
              </a:solidFill>
              <a:latin typeface="Avenir Next LT Pro" panose="020B0504020202020204" pitchFamily="34" charset="0"/>
            </a:endParaRPr>
          </a:p>
        </p:txBody>
      </p:sp>
      <p:pic>
        <p:nvPicPr>
          <p:cNvPr id="15" name="Graphic 14" descr="Lights On with solid fill">
            <a:extLst>
              <a:ext uri="{FF2B5EF4-FFF2-40B4-BE49-F238E27FC236}">
                <a16:creationId xmlns:a16="http://schemas.microsoft.com/office/drawing/2014/main" id="{C3ADB7DA-B1BE-4DC9-0A59-CC922421709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313591" y="1937470"/>
            <a:ext cx="493837" cy="493837"/>
          </a:xfrm>
          <a:prstGeom prst="rect">
            <a:avLst/>
          </a:prstGeom>
        </p:spPr>
      </p:pic>
      <p:pic>
        <p:nvPicPr>
          <p:cNvPr id="17" name="Graphic 16" descr="Lights On with solid fill">
            <a:extLst>
              <a:ext uri="{FF2B5EF4-FFF2-40B4-BE49-F238E27FC236}">
                <a16:creationId xmlns:a16="http://schemas.microsoft.com/office/drawing/2014/main" id="{F8FD90D9-32A9-784B-6F7F-8B19BFC7872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38818" y="1929451"/>
            <a:ext cx="493837" cy="493837"/>
          </a:xfrm>
          <a:prstGeom prst="rect">
            <a:avLst/>
          </a:prstGeom>
        </p:spPr>
      </p:pic>
      <p:sp>
        <p:nvSpPr>
          <p:cNvPr id="2" name="Content Placeholder 3">
            <a:extLst>
              <a:ext uri="{FF2B5EF4-FFF2-40B4-BE49-F238E27FC236}">
                <a16:creationId xmlns:a16="http://schemas.microsoft.com/office/drawing/2014/main" id="{B1E0ABA9-E982-E3B4-8744-7A8118BEACB0}"/>
              </a:ext>
            </a:extLst>
          </p:cNvPr>
          <p:cNvSpPr txBox="1">
            <a:spLocks/>
          </p:cNvSpPr>
          <p:nvPr/>
        </p:nvSpPr>
        <p:spPr>
          <a:xfrm>
            <a:off x="834450" y="1147743"/>
            <a:ext cx="10332897" cy="53535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latin typeface="Avenir Next LT Pro" panose="020B0504020202020204" pitchFamily="34" charset="0"/>
              </a:rPr>
              <a:t>Defining members’ insurance needs using indemnity-based insurance design…</a:t>
            </a:r>
          </a:p>
          <a:p>
            <a:pPr marL="341312" lvl="2" indent="-342900">
              <a:lnSpc>
                <a:spcPct val="90000"/>
              </a:lnSpc>
              <a:spcBef>
                <a:spcPts val="600"/>
              </a:spcBef>
              <a:spcAft>
                <a:spcPts val="600"/>
              </a:spcAft>
              <a:buFontTx/>
              <a:buChar char="="/>
            </a:pPr>
            <a:endParaRPr lang="en-US" sz="2000" dirty="0">
              <a:solidFill>
                <a:schemeClr val="tx1"/>
              </a:solidFill>
              <a:latin typeface="Avenir Next LT Pro" panose="020B0504020202020204" pitchFamily="34" charset="0"/>
            </a:endParaRPr>
          </a:p>
          <a:p>
            <a:pPr marL="341312" lvl="2" indent="-342900">
              <a:lnSpc>
                <a:spcPct val="90000"/>
              </a:lnSpc>
              <a:spcBef>
                <a:spcPts val="600"/>
              </a:spcBef>
              <a:spcAft>
                <a:spcPts val="600"/>
              </a:spcAft>
              <a:buFontTx/>
              <a:buChar char="="/>
            </a:pPr>
            <a:endParaRPr lang="en-US" sz="2000" dirty="0">
              <a:solidFill>
                <a:schemeClr val="tx1"/>
              </a:solidFill>
              <a:latin typeface="Avenir Next LT Pro" panose="020B0504020202020204" pitchFamily="34" charset="0"/>
            </a:endParaRPr>
          </a:p>
        </p:txBody>
      </p:sp>
      <p:sp>
        <p:nvSpPr>
          <p:cNvPr id="3" name="Content Placeholder 3">
            <a:extLst>
              <a:ext uri="{FF2B5EF4-FFF2-40B4-BE49-F238E27FC236}">
                <a16:creationId xmlns:a16="http://schemas.microsoft.com/office/drawing/2014/main" id="{2E1A0136-85BC-CC7C-1911-EA0572418401}"/>
              </a:ext>
            </a:extLst>
          </p:cNvPr>
          <p:cNvSpPr txBox="1">
            <a:spLocks/>
          </p:cNvSpPr>
          <p:nvPr/>
        </p:nvSpPr>
        <p:spPr>
          <a:xfrm>
            <a:off x="1104953" y="2699927"/>
            <a:ext cx="4136571" cy="170808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3" indent="0">
              <a:lnSpc>
                <a:spcPct val="90000"/>
              </a:lnSpc>
              <a:spcBef>
                <a:spcPts val="600"/>
              </a:spcBef>
              <a:spcAft>
                <a:spcPts val="600"/>
              </a:spcAft>
              <a:buNone/>
            </a:pPr>
            <a:r>
              <a:rPr lang="en-US" sz="1800" b="1" dirty="0">
                <a:solidFill>
                  <a:schemeClr val="tx1"/>
                </a:solidFill>
                <a:latin typeface="Avenir Next LT Pro" panose="020B0504020202020204" pitchFamily="34" charset="0"/>
              </a:rPr>
              <a:t>5</a:t>
            </a:r>
            <a:r>
              <a:rPr lang="en-US" sz="1800" b="1" baseline="30000" dirty="0">
                <a:solidFill>
                  <a:schemeClr val="tx1"/>
                </a:solidFill>
                <a:latin typeface="Avenir Next LT Pro" panose="020B0504020202020204" pitchFamily="34" charset="0"/>
              </a:rPr>
              <a:t>1</a:t>
            </a:r>
            <a:r>
              <a:rPr lang="en-US" sz="1800" b="1" dirty="0">
                <a:solidFill>
                  <a:schemeClr val="tx1"/>
                </a:solidFill>
                <a:latin typeface="Avenir Next LT Pro" panose="020B0504020202020204" pitchFamily="34" charset="0"/>
              </a:rPr>
              <a:t> times Lost Salary </a:t>
            </a:r>
            <a:r>
              <a:rPr lang="en-US" sz="1800" dirty="0">
                <a:solidFill>
                  <a:schemeClr val="tx1"/>
                </a:solidFill>
                <a:latin typeface="Avenir Next LT Pro" panose="020B0504020202020204" pitchFamily="34" charset="0"/>
              </a:rPr>
              <a:t>and </a:t>
            </a:r>
            <a:r>
              <a:rPr lang="en-US" sz="1800" b="1" dirty="0">
                <a:solidFill>
                  <a:schemeClr val="tx1"/>
                </a:solidFill>
                <a:latin typeface="Avenir Next LT Pro" panose="020B0504020202020204" pitchFamily="34" charset="0"/>
              </a:rPr>
              <a:t>Super Contributions</a:t>
            </a:r>
            <a:r>
              <a:rPr lang="en-US" sz="1800" b="1" baseline="30000" dirty="0">
                <a:solidFill>
                  <a:schemeClr val="tx1"/>
                </a:solidFill>
                <a:latin typeface="Avenir Next LT Pro" panose="020B0504020202020204" pitchFamily="34" charset="0"/>
              </a:rPr>
              <a:t>2</a:t>
            </a:r>
          </a:p>
          <a:p>
            <a:pPr marL="0" lvl="2" indent="0" algn="ctr">
              <a:lnSpc>
                <a:spcPct val="90000"/>
              </a:lnSpc>
              <a:spcBef>
                <a:spcPts val="600"/>
              </a:spcBef>
              <a:spcAft>
                <a:spcPts val="600"/>
              </a:spcAft>
              <a:buNone/>
            </a:pPr>
            <a:endParaRPr lang="en-US" sz="1800" dirty="0">
              <a:latin typeface="Avenir Next LT Pro" panose="020B0504020202020204" pitchFamily="34" charset="0"/>
            </a:endParaRPr>
          </a:p>
        </p:txBody>
      </p:sp>
      <p:sp>
        <p:nvSpPr>
          <p:cNvPr id="5" name="Content Placeholder 3">
            <a:extLst>
              <a:ext uri="{FF2B5EF4-FFF2-40B4-BE49-F238E27FC236}">
                <a16:creationId xmlns:a16="http://schemas.microsoft.com/office/drawing/2014/main" id="{FD6D9083-2F13-B801-AAEA-F8F703620121}"/>
              </a:ext>
            </a:extLst>
          </p:cNvPr>
          <p:cNvSpPr txBox="1">
            <a:spLocks/>
          </p:cNvSpPr>
          <p:nvPr/>
        </p:nvSpPr>
        <p:spPr>
          <a:xfrm>
            <a:off x="6196932" y="2638070"/>
            <a:ext cx="4405752" cy="170808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lvl="3" indent="0">
              <a:spcBef>
                <a:spcPts val="600"/>
              </a:spcBef>
              <a:spcAft>
                <a:spcPts val="600"/>
              </a:spcAft>
              <a:buNone/>
            </a:pPr>
            <a:r>
              <a:rPr lang="en-US" sz="1800" b="1" dirty="0">
                <a:solidFill>
                  <a:schemeClr val="tx1"/>
                </a:solidFill>
                <a:latin typeface="Avenir Next LT Pro" panose="020B0504020202020204" pitchFamily="34" charset="0"/>
              </a:rPr>
              <a:t>(75%</a:t>
            </a:r>
            <a:r>
              <a:rPr lang="en-US" sz="1800" b="1" baseline="30000" dirty="0">
                <a:solidFill>
                  <a:schemeClr val="tx1"/>
                </a:solidFill>
                <a:latin typeface="Avenir Next LT Pro" panose="020B0504020202020204" pitchFamily="34" charset="0"/>
              </a:rPr>
              <a:t>3</a:t>
            </a:r>
            <a:r>
              <a:rPr lang="en-US" sz="1800" b="1" dirty="0">
                <a:solidFill>
                  <a:schemeClr val="tx1"/>
                </a:solidFill>
                <a:latin typeface="Avenir Next LT Pro" panose="020B0504020202020204" pitchFamily="34" charset="0"/>
              </a:rPr>
              <a:t> times Lost Salary</a:t>
            </a:r>
            <a:r>
              <a:rPr lang="en-US" sz="1800" b="1" baseline="30000" dirty="0">
                <a:solidFill>
                  <a:schemeClr val="tx1"/>
                </a:solidFill>
                <a:latin typeface="Avenir Next LT Pro" panose="020B0504020202020204" pitchFamily="34" charset="0"/>
              </a:rPr>
              <a:t>4</a:t>
            </a:r>
            <a:r>
              <a:rPr lang="en-US" sz="1800" b="1" dirty="0">
                <a:solidFill>
                  <a:schemeClr val="tx1"/>
                </a:solidFill>
                <a:latin typeface="Avenir Next LT Pro" panose="020B0504020202020204" pitchFamily="34" charset="0"/>
              </a:rPr>
              <a:t>) </a:t>
            </a:r>
            <a:r>
              <a:rPr lang="en-US" sz="1800" dirty="0">
                <a:solidFill>
                  <a:schemeClr val="tx1"/>
                </a:solidFill>
                <a:latin typeface="Avenir Next LT Pro" panose="020B0504020202020204" pitchFamily="34" charset="0"/>
              </a:rPr>
              <a:t>and</a:t>
            </a:r>
            <a:r>
              <a:rPr lang="en-US" sz="1800" b="1" dirty="0">
                <a:solidFill>
                  <a:schemeClr val="tx1"/>
                </a:solidFill>
                <a:latin typeface="Avenir Next LT Pro" panose="020B0504020202020204" pitchFamily="34" charset="0"/>
              </a:rPr>
              <a:t> Super Contributions</a:t>
            </a:r>
            <a:r>
              <a:rPr lang="en-US" sz="1800" b="1" baseline="30000" dirty="0">
                <a:solidFill>
                  <a:schemeClr val="tx1"/>
                </a:solidFill>
                <a:latin typeface="Avenir Next LT Pro" panose="020B0504020202020204" pitchFamily="34" charset="0"/>
              </a:rPr>
              <a:t>4</a:t>
            </a:r>
            <a:r>
              <a:rPr lang="en-US" sz="1800" dirty="0">
                <a:solidFill>
                  <a:schemeClr val="tx1"/>
                </a:solidFill>
                <a:latin typeface="Avenir Next LT Pro" panose="020B0504020202020204" pitchFamily="34" charset="0"/>
              </a:rPr>
              <a:t>  + </a:t>
            </a:r>
          </a:p>
          <a:p>
            <a:pPr marL="355600" lvl="3" indent="0">
              <a:spcBef>
                <a:spcPts val="600"/>
              </a:spcBef>
              <a:spcAft>
                <a:spcPts val="600"/>
              </a:spcAft>
              <a:buNone/>
            </a:pPr>
            <a:r>
              <a:rPr lang="en-US" sz="1800" b="1" dirty="0">
                <a:solidFill>
                  <a:schemeClr val="tx1"/>
                </a:solidFill>
                <a:latin typeface="Avenir Next LT Pro" panose="020B0504020202020204" pitchFamily="34" charset="0"/>
              </a:rPr>
              <a:t>$100k</a:t>
            </a:r>
            <a:r>
              <a:rPr lang="en-US" sz="1800" b="1" baseline="30000" dirty="0">
                <a:solidFill>
                  <a:schemeClr val="tx1"/>
                </a:solidFill>
                <a:latin typeface="Avenir Next LT Pro" panose="020B0504020202020204" pitchFamily="34" charset="0"/>
              </a:rPr>
              <a:t>5 </a:t>
            </a:r>
            <a:r>
              <a:rPr lang="en-US" sz="1800" b="1" dirty="0">
                <a:solidFill>
                  <a:schemeClr val="tx1"/>
                </a:solidFill>
                <a:latin typeface="Avenir Next LT Pro" panose="020B0504020202020204" pitchFamily="34" charset="0"/>
              </a:rPr>
              <a:t> Excess Medical Cost </a:t>
            </a:r>
            <a:r>
              <a:rPr lang="en-US" sz="1800" dirty="0">
                <a:solidFill>
                  <a:schemeClr val="tx1"/>
                </a:solidFill>
                <a:latin typeface="Avenir Next LT Pro" panose="020B0504020202020204" pitchFamily="34" charset="0"/>
              </a:rPr>
              <a:t>and</a:t>
            </a:r>
            <a:r>
              <a:rPr lang="en-US" sz="1800" b="1" dirty="0">
                <a:solidFill>
                  <a:schemeClr val="tx1"/>
                </a:solidFill>
                <a:latin typeface="Avenir Next LT Pro" panose="020B0504020202020204" pitchFamily="34" charset="0"/>
              </a:rPr>
              <a:t> Adjustment Cost </a:t>
            </a:r>
            <a:r>
              <a:rPr lang="en-US" sz="1800" dirty="0">
                <a:solidFill>
                  <a:schemeClr val="tx1"/>
                </a:solidFill>
                <a:latin typeface="Avenir Next LT Pro" panose="020B0504020202020204" pitchFamily="34" charset="0"/>
              </a:rPr>
              <a:t>+ </a:t>
            </a:r>
          </a:p>
          <a:p>
            <a:pPr marL="355600" lvl="3" indent="0">
              <a:spcBef>
                <a:spcPts val="600"/>
              </a:spcBef>
              <a:spcAft>
                <a:spcPts val="600"/>
              </a:spcAft>
              <a:buNone/>
            </a:pPr>
            <a:r>
              <a:rPr lang="en-US" sz="1800" b="1" dirty="0">
                <a:solidFill>
                  <a:schemeClr val="tx1"/>
                </a:solidFill>
                <a:latin typeface="Avenir Next LT Pro" panose="020B0504020202020204" pitchFamily="34" charset="0"/>
              </a:rPr>
              <a:t>$35k</a:t>
            </a:r>
            <a:r>
              <a:rPr lang="en-US" sz="1800" b="1" baseline="30000" dirty="0">
                <a:solidFill>
                  <a:schemeClr val="tx1"/>
                </a:solidFill>
                <a:latin typeface="Avenir Next LT Pro" panose="020B0504020202020204" pitchFamily="34" charset="0"/>
              </a:rPr>
              <a:t>6  </a:t>
            </a:r>
            <a:r>
              <a:rPr lang="en-US" sz="1800" b="1" dirty="0">
                <a:solidFill>
                  <a:schemeClr val="tx1"/>
                </a:solidFill>
                <a:latin typeface="Avenir Next LT Pro" panose="020B0504020202020204" pitchFamily="34" charset="0"/>
              </a:rPr>
              <a:t>Retraining Cost</a:t>
            </a:r>
            <a:endParaRPr lang="en-US" sz="1800" b="1" baseline="30000" dirty="0">
              <a:solidFill>
                <a:schemeClr val="tx1"/>
              </a:solidFill>
              <a:latin typeface="Avenir Next LT Pro" panose="020B0504020202020204" pitchFamily="34" charset="0"/>
            </a:endParaRPr>
          </a:p>
        </p:txBody>
      </p:sp>
      <p:sp>
        <p:nvSpPr>
          <p:cNvPr id="16" name="Rectangle 15">
            <a:extLst>
              <a:ext uri="{FF2B5EF4-FFF2-40B4-BE49-F238E27FC236}">
                <a16:creationId xmlns:a16="http://schemas.microsoft.com/office/drawing/2014/main" id="{87581D70-A6DD-BA00-C7E8-631A10CD1A16}"/>
              </a:ext>
            </a:extLst>
          </p:cNvPr>
          <p:cNvSpPr/>
          <p:nvPr/>
        </p:nvSpPr>
        <p:spPr>
          <a:xfrm>
            <a:off x="0" y="5442857"/>
            <a:ext cx="1698171" cy="1415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Footer Placeholder 4">
            <a:extLst>
              <a:ext uri="{FF2B5EF4-FFF2-40B4-BE49-F238E27FC236}">
                <a16:creationId xmlns:a16="http://schemas.microsoft.com/office/drawing/2014/main" id="{88E89413-A729-4C59-053D-2E86D8CFC57C}"/>
              </a:ext>
            </a:extLst>
          </p:cNvPr>
          <p:cNvSpPr>
            <a:spLocks noGrp="1"/>
          </p:cNvSpPr>
          <p:nvPr>
            <p:ph type="ftr" sz="quarter" idx="3"/>
          </p:nvPr>
        </p:nvSpPr>
        <p:spPr>
          <a:xfrm>
            <a:off x="815329" y="5278977"/>
            <a:ext cx="11010226" cy="1386052"/>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228600" indent="-228600" algn="l">
              <a:lnSpc>
                <a:spcPct val="95000"/>
              </a:lnSpc>
              <a:buAutoNum type="arabicPeriod"/>
            </a:pPr>
            <a:r>
              <a:rPr lang="en-US" sz="1100" dirty="0">
                <a:solidFill>
                  <a:schemeClr val="tx2"/>
                </a:solidFill>
                <a:latin typeface="Century Gothic" panose="020B0502020202020204" pitchFamily="34" charset="0"/>
              </a:rPr>
              <a:t>Derived using the estimated time before the spouse of a </a:t>
            </a:r>
            <a:r>
              <a:rPr lang="en-US" sz="1100" dirty="0">
                <a:solidFill>
                  <a:schemeClr val="tx1"/>
                </a:solidFill>
                <a:latin typeface="Century Gothic" panose="020B0502020202020204" pitchFamily="34" charset="0"/>
              </a:rPr>
              <a:t>deceased member repartners or remarries of 3.8 years (estimated based on the median interval to remarriage for widowed men (as reported by ABS, Marriages, Australia, 2005) plus a 20% adjustment added to account for spouses who do not repartner or remarry and grossed up to allow for tax-free death benefit. </a:t>
            </a:r>
          </a:p>
          <a:p>
            <a:pPr marL="228600" indent="-228600" algn="l">
              <a:lnSpc>
                <a:spcPct val="95000"/>
              </a:lnSpc>
              <a:buFontTx/>
              <a:buAutoNum type="arabicPeriod"/>
            </a:pPr>
            <a:r>
              <a:rPr lang="en-US" sz="1100" dirty="0">
                <a:solidFill>
                  <a:schemeClr val="tx1"/>
                </a:solidFill>
                <a:latin typeface="Avenir Next LT Pro" panose="020B0504020202020204" pitchFamily="34" charset="0"/>
              </a:rPr>
              <a:t>Tapered up to age 25 and tapered down from age 55 until retirement age</a:t>
            </a:r>
            <a:r>
              <a:rPr lang="en-US" sz="1100" baseline="30000" dirty="0">
                <a:solidFill>
                  <a:schemeClr val="tx1"/>
                </a:solidFill>
                <a:latin typeface="Avenir Next LT Pro" panose="020B0504020202020204" pitchFamily="34" charset="0"/>
              </a:rPr>
              <a:t>.. </a:t>
            </a:r>
            <a:r>
              <a:rPr lang="en-US" sz="1100" dirty="0">
                <a:solidFill>
                  <a:schemeClr val="tx2"/>
                </a:solidFill>
                <a:latin typeface="Century Gothic" panose="020B0502020202020204" pitchFamily="34" charset="0"/>
              </a:rPr>
              <a:t>The tapering reflects the increased super balance for members and the likely scenario where members no longer have dependents from age 55.</a:t>
            </a:r>
          </a:p>
          <a:p>
            <a:pPr marL="228600" indent="-228600" algn="l">
              <a:lnSpc>
                <a:spcPct val="95000"/>
              </a:lnSpc>
              <a:buFontTx/>
              <a:buAutoNum type="arabicPeriod"/>
            </a:pPr>
            <a:r>
              <a:rPr lang="en-GB" sz="1100" dirty="0">
                <a:solidFill>
                  <a:schemeClr val="tx2"/>
                </a:solidFill>
                <a:latin typeface="Century Gothic" panose="020B0502020202020204" pitchFamily="34" charset="0"/>
              </a:rPr>
              <a:t>Assuming maximum insurability of 75%.</a:t>
            </a:r>
          </a:p>
          <a:p>
            <a:pPr marL="228600" indent="-228600" algn="l">
              <a:lnSpc>
                <a:spcPct val="95000"/>
              </a:lnSpc>
              <a:buAutoNum type="arabicPeriod"/>
            </a:pPr>
            <a:r>
              <a:rPr lang="en-US" sz="1100" dirty="0">
                <a:solidFill>
                  <a:schemeClr val="tx2"/>
                </a:solidFill>
                <a:latin typeface="Century Gothic" panose="020B0502020202020204" pitchFamily="34" charset="0"/>
              </a:rPr>
              <a:t>Until retirement age. Current salary, although it would be possible to include future promotional impact.</a:t>
            </a:r>
          </a:p>
          <a:p>
            <a:pPr marL="228600" indent="-228600" algn="l">
              <a:lnSpc>
                <a:spcPct val="95000"/>
              </a:lnSpc>
              <a:buAutoNum type="arabicPeriod"/>
            </a:pPr>
            <a:r>
              <a:rPr lang="en-GB" sz="1100" dirty="0">
                <a:solidFill>
                  <a:schemeClr val="tx2"/>
                </a:solidFill>
                <a:latin typeface="Century Gothic" panose="020B0502020202020204" pitchFamily="34" charset="0"/>
              </a:rPr>
              <a:t>Assuming excess medical cost and adjustment to disability cost of $100k and $35k retraining cost and that home modification expenses are covered by NDIS.</a:t>
            </a:r>
          </a:p>
          <a:p>
            <a:pPr marL="228600" indent="-228600" algn="l">
              <a:lnSpc>
                <a:spcPct val="95000"/>
              </a:lnSpc>
              <a:buAutoNum type="arabicPeriod"/>
            </a:pPr>
            <a:r>
              <a:rPr lang="en-US" sz="1100" dirty="0">
                <a:solidFill>
                  <a:schemeClr val="tx1"/>
                </a:solidFill>
                <a:latin typeface="Avenir Next LT Pro" panose="020B0504020202020204" pitchFamily="34" charset="0"/>
              </a:rPr>
              <a:t>Tapered down from age 55 until preservation age 60.</a:t>
            </a:r>
          </a:p>
        </p:txBody>
      </p:sp>
    </p:spTree>
    <p:extLst>
      <p:ext uri="{BB962C8B-B14F-4D97-AF65-F5344CB8AC3E}">
        <p14:creationId xmlns:p14="http://schemas.microsoft.com/office/powerpoint/2010/main" val="2375181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69C8F-8735-C711-CF11-C35562D355A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1945088-D617-B527-3440-436C40BBCF64}"/>
              </a:ext>
            </a:extLst>
          </p:cNvPr>
          <p:cNvSpPr>
            <a:spLocks noGrp="1"/>
          </p:cNvSpPr>
          <p:nvPr>
            <p:ph type="title"/>
          </p:nvPr>
        </p:nvSpPr>
        <p:spPr>
          <a:xfrm>
            <a:off x="4109987" y="3025412"/>
            <a:ext cx="3497638" cy="571376"/>
          </a:xfrm>
        </p:spPr>
        <p:txBody>
          <a:bodyPr/>
          <a:lstStyle/>
          <a:p>
            <a:r>
              <a:rPr lang="en-US" sz="2400" b="1" dirty="0">
                <a:latin typeface="Century Gothic" panose="020B0502020202020204" pitchFamily="34" charset="0"/>
              </a:rPr>
              <a:t>Question slide</a:t>
            </a:r>
            <a:endParaRPr lang="en-US"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72743A7-79FC-ECD5-E2F5-4ED3BEB966E5}"/>
              </a:ext>
            </a:extLst>
          </p:cNvPr>
          <p:cNvSpPr>
            <a:spLocks noGrp="1"/>
          </p:cNvSpPr>
          <p:nvPr>
            <p:ph type="sldNum" sz="quarter" idx="12"/>
          </p:nvPr>
        </p:nvSpPr>
        <p:spPr>
          <a:xfrm>
            <a:off x="11167347" y="339558"/>
            <a:ext cx="416447" cy="186484"/>
          </a:xfrm>
        </p:spPr>
        <p:txBody>
          <a:bodyPr/>
          <a:lstStyle/>
          <a:p>
            <a:fld id="{741AFF56-1126-4107-9C02-BC0EFBF16431}" type="slidenum">
              <a:rPr lang="en-GB" sz="1200" smtClean="0">
                <a:latin typeface="Avenir Next LT Pro" panose="020B0504020202020204" pitchFamily="34" charset="0"/>
              </a:rPr>
              <a:pPr/>
              <a:t>24</a:t>
            </a:fld>
            <a:endParaRPr lang="en-GB" sz="1200" dirty="0">
              <a:latin typeface="Avenir Next LT Pro" panose="020B0504020202020204" pitchFamily="34" charset="0"/>
            </a:endParaRPr>
          </a:p>
        </p:txBody>
      </p:sp>
    </p:spTree>
    <p:extLst>
      <p:ext uri="{BB962C8B-B14F-4D97-AF65-F5344CB8AC3E}">
        <p14:creationId xmlns:p14="http://schemas.microsoft.com/office/powerpoint/2010/main" val="197288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0CFF-6304-8272-390B-C873EB0E16A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08421C7-FAD7-591B-AE9B-AC622A7F9B75}"/>
              </a:ext>
            </a:extLst>
          </p:cNvPr>
          <p:cNvSpPr/>
          <p:nvPr/>
        </p:nvSpPr>
        <p:spPr>
          <a:xfrm>
            <a:off x="87086" y="5508171"/>
            <a:ext cx="2155371" cy="13498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0E2BE6E8-B43D-4E17-E54A-67634DAD99F1}"/>
              </a:ext>
            </a:extLst>
          </p:cNvPr>
          <p:cNvSpPr>
            <a:spLocks noGrp="1"/>
          </p:cNvSpPr>
          <p:nvPr>
            <p:ph type="title"/>
          </p:nvPr>
        </p:nvSpPr>
        <p:spPr>
          <a:xfrm>
            <a:off x="823613" y="454483"/>
            <a:ext cx="10836247" cy="632422"/>
          </a:xfrm>
        </p:spPr>
        <p:txBody>
          <a:bodyPr/>
          <a:lstStyle/>
          <a:p>
            <a:pPr>
              <a:lnSpc>
                <a:spcPct val="100000"/>
              </a:lnSpc>
            </a:pPr>
            <a:r>
              <a:rPr lang="en-US" sz="2400" b="1" dirty="0">
                <a:latin typeface="Century Gothic" panose="020B0502020202020204" pitchFamily="34" charset="0"/>
              </a:rPr>
              <a:t>Death: What does an indemnity-based default design look like for the Australian working population?</a:t>
            </a:r>
            <a:endParaRPr lang="en-US" sz="2400" dirty="0">
              <a:highlight>
                <a:srgbClr val="00FF00"/>
              </a:highligh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62A8EABE-2C36-889A-F592-6F41C1A2D491}"/>
              </a:ext>
            </a:extLst>
          </p:cNvPr>
          <p:cNvSpPr>
            <a:spLocks noGrp="1"/>
          </p:cNvSpPr>
          <p:nvPr>
            <p:ph type="sldNum" sz="quarter" idx="12"/>
          </p:nvPr>
        </p:nvSpPr>
        <p:spPr>
          <a:xfrm>
            <a:off x="11451636" y="6347808"/>
            <a:ext cx="416447" cy="186484"/>
          </a:xfrm>
        </p:spPr>
        <p:txBody>
          <a:bodyPr/>
          <a:lstStyle/>
          <a:p>
            <a:fld id="{741AFF56-1126-4107-9C02-BC0EFBF16431}" type="slidenum">
              <a:rPr lang="en-GB" smtClean="0">
                <a:latin typeface="Century Gothic" panose="020B0502020202020204" pitchFamily="34" charset="0"/>
              </a:rPr>
              <a:pPr/>
              <a:t>25</a:t>
            </a:fld>
            <a:endParaRPr lang="en-GB" dirty="0">
              <a:latin typeface="Century Gothic" panose="020B0502020202020204" pitchFamily="34" charset="0"/>
            </a:endParaRPr>
          </a:p>
        </p:txBody>
      </p:sp>
      <p:sp>
        <p:nvSpPr>
          <p:cNvPr id="20" name="Footer Placeholder 4">
            <a:extLst>
              <a:ext uri="{FF2B5EF4-FFF2-40B4-BE49-F238E27FC236}">
                <a16:creationId xmlns:a16="http://schemas.microsoft.com/office/drawing/2014/main" id="{B0162D2E-0C38-CC64-BF52-590F6A2B24B9}"/>
              </a:ext>
            </a:extLst>
          </p:cNvPr>
          <p:cNvSpPr>
            <a:spLocks noGrp="1"/>
          </p:cNvSpPr>
          <p:nvPr>
            <p:ph type="ftr" sz="quarter" idx="3"/>
          </p:nvPr>
        </p:nvSpPr>
        <p:spPr>
          <a:xfrm>
            <a:off x="760803" y="6119528"/>
            <a:ext cx="9637832" cy="632422"/>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228600" indent="-228600" algn="l">
              <a:spcBef>
                <a:spcPts val="300"/>
              </a:spcBef>
              <a:buAutoNum type="arabicPeriod"/>
            </a:pPr>
            <a:r>
              <a:rPr lang="en-GB" sz="1200" dirty="0">
                <a:solidFill>
                  <a:schemeClr val="tx1"/>
                </a:solidFill>
                <a:latin typeface="Century Gothic" panose="020B0502020202020204" pitchFamily="34" charset="0"/>
              </a:rPr>
              <a:t>Using median salary derived from </a:t>
            </a:r>
            <a:r>
              <a:rPr lang="en-AU" sz="1200" dirty="0">
                <a:solidFill>
                  <a:schemeClr val="tx1"/>
                </a:solidFill>
                <a:latin typeface="Century Gothic" panose="020B0502020202020204" pitchFamily="34" charset="0"/>
              </a:rPr>
              <a:t>ABS 2021 Census data projected to 2024.</a:t>
            </a:r>
          </a:p>
          <a:p>
            <a:pPr marL="228600" indent="-228600" algn="l">
              <a:spcBef>
                <a:spcPts val="300"/>
              </a:spcBef>
              <a:buAutoNum type="arabicPeriod"/>
            </a:pPr>
            <a:r>
              <a:rPr lang="en-AU" sz="1200" dirty="0">
                <a:solidFill>
                  <a:schemeClr val="tx1"/>
                </a:solidFill>
                <a:latin typeface="Century Gothic" panose="020B0502020202020204" pitchFamily="34" charset="0"/>
              </a:rPr>
              <a:t>Cbus “60 per cent of cases of insurance payments to members between 21 and 25, death benefits are paid to a dependent”</a:t>
            </a:r>
          </a:p>
          <a:p>
            <a:pPr algn="l">
              <a:spcBef>
                <a:spcPts val="300"/>
              </a:spcBef>
            </a:pPr>
            <a:r>
              <a:rPr lang="en-AU" sz="1200" dirty="0">
                <a:solidFill>
                  <a:schemeClr val="tx1"/>
                </a:solidFill>
                <a:latin typeface="Century Gothic" panose="020B0502020202020204" pitchFamily="34" charset="0"/>
              </a:rPr>
              <a:t>      https://www.investmentmagazine.com.au/2024/05/cbus-bucks-industry-insurance-trend-to-boost-members-with-cover/ </a:t>
            </a:r>
            <a:endParaRPr lang="en-GB" sz="1200" dirty="0">
              <a:solidFill>
                <a:schemeClr val="tx1"/>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69F4466A-C574-3C54-481B-6AE5F98BA7B5}"/>
              </a:ext>
            </a:extLst>
          </p:cNvPr>
          <p:cNvSpPr>
            <a:spLocks/>
          </p:cNvSpPr>
          <p:nvPr/>
        </p:nvSpPr>
        <p:spPr>
          <a:xfrm>
            <a:off x="6709055" y="1482845"/>
            <a:ext cx="5090886" cy="4636683"/>
          </a:xfrm>
          <a:prstGeom prst="roundRect">
            <a:avLst>
              <a:gd name="adj" fmla="val 4429"/>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600"/>
              </a:spcAft>
            </a:pPr>
            <a:r>
              <a:rPr lang="en-US" sz="1600" dirty="0">
                <a:solidFill>
                  <a:schemeClr val="tx1"/>
                </a:solidFill>
                <a:latin typeface="Century Gothic" panose="020B0502020202020204" pitchFamily="34" charset="0"/>
              </a:rPr>
              <a:t>Under the indemnity-needs-based insurance design, the Australian working population earning a median salary:</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The </a:t>
            </a:r>
            <a:r>
              <a:rPr lang="en-US" sz="1600" b="1" dirty="0">
                <a:solidFill>
                  <a:schemeClr val="tx1"/>
                </a:solidFill>
                <a:latin typeface="Century Gothic" panose="020B0502020202020204" pitchFamily="34" charset="0"/>
              </a:rPr>
              <a:t>insurance needs peak </a:t>
            </a:r>
            <a:r>
              <a:rPr lang="en-US" sz="1600" dirty="0">
                <a:solidFill>
                  <a:schemeClr val="tx1"/>
                </a:solidFill>
                <a:latin typeface="Century Gothic" panose="020B0502020202020204" pitchFamily="34" charset="0"/>
              </a:rPr>
              <a:t>between</a:t>
            </a:r>
            <a:r>
              <a:rPr lang="en-US" sz="1600" b="1" dirty="0">
                <a:solidFill>
                  <a:schemeClr val="tx1"/>
                </a:solidFill>
                <a:latin typeface="Century Gothic" panose="020B0502020202020204" pitchFamily="34" charset="0"/>
              </a:rPr>
              <a:t> the ages of 34 and 46 years </a:t>
            </a:r>
            <a:r>
              <a:rPr lang="en-US" sz="1600" dirty="0">
                <a:solidFill>
                  <a:schemeClr val="tx1"/>
                </a:solidFill>
                <a:latin typeface="Century Gothic" panose="020B0502020202020204" pitchFamily="34" charset="0"/>
              </a:rPr>
              <a:t>at approximately </a:t>
            </a:r>
            <a:r>
              <a:rPr lang="en-US" sz="1600" b="1" dirty="0">
                <a:solidFill>
                  <a:schemeClr val="tx1"/>
                </a:solidFill>
                <a:latin typeface="Century Gothic" panose="020B0502020202020204" pitchFamily="34" charset="0"/>
              </a:rPr>
              <a:t>$360,000</a:t>
            </a:r>
            <a:r>
              <a:rPr lang="en-US" sz="1600" dirty="0">
                <a:solidFill>
                  <a:schemeClr val="tx1"/>
                </a:solidFill>
                <a:latin typeface="Century Gothic" panose="020B0502020202020204" pitchFamily="34" charset="0"/>
              </a:rPr>
              <a:t>.</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This is primarily due to peak salary levels during these ages.</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Needs increase from age 18</a:t>
            </a:r>
            <a:r>
              <a:rPr lang="en-US" sz="1600" baseline="30000" dirty="0">
                <a:solidFill>
                  <a:schemeClr val="tx1"/>
                </a:solidFill>
                <a:latin typeface="Century Gothic" panose="020B0502020202020204" pitchFamily="34" charset="0"/>
              </a:rPr>
              <a:t>2</a:t>
            </a:r>
            <a:r>
              <a:rPr lang="en-US" sz="1600" dirty="0">
                <a:solidFill>
                  <a:schemeClr val="tx1"/>
                </a:solidFill>
                <a:latin typeface="Century Gothic" panose="020B0502020202020204" pitchFamily="34" charset="0"/>
              </a:rPr>
              <a:t>, following the tapering up of the 'needs' formula from 18 to 25 years, and decrease from age 50 due to reduced salary and financial commitments, as superannuation account balances grow and children are likely to have become independent.</a:t>
            </a:r>
            <a:endParaRPr lang="en-AU" sz="1600" dirty="0">
              <a:solidFill>
                <a:schemeClr val="tx1"/>
              </a:solidFill>
              <a:latin typeface="Century Gothic" panose="020B0502020202020204" pitchFamily="34" charset="0"/>
            </a:endParaRPr>
          </a:p>
        </p:txBody>
      </p:sp>
      <p:graphicFrame>
        <p:nvGraphicFramePr>
          <p:cNvPr id="9" name="Chart 8">
            <a:extLst>
              <a:ext uri="{FF2B5EF4-FFF2-40B4-BE49-F238E27FC236}">
                <a16:creationId xmlns:a16="http://schemas.microsoft.com/office/drawing/2014/main" id="{00000000-0008-0000-0100-000003000000}"/>
              </a:ext>
              <a:ext uri="{147F2762-F138-4A5C-976F-8EAC2B608ADB}">
                <a16:predDERef xmlns:a16="http://schemas.microsoft.com/office/drawing/2014/main" pred="{3A6AF3F5-A028-2FBF-630D-E17E582BAD2F}"/>
              </a:ext>
            </a:extLst>
          </p:cNvPr>
          <p:cNvGraphicFramePr>
            <a:graphicFrameLocks/>
          </p:cNvGraphicFramePr>
          <p:nvPr>
            <p:extLst>
              <p:ext uri="{D42A27DB-BD31-4B8C-83A1-F6EECF244321}">
                <p14:modId xmlns:p14="http://schemas.microsoft.com/office/powerpoint/2010/main" val="1766604449"/>
              </p:ext>
            </p:extLst>
          </p:nvPr>
        </p:nvGraphicFramePr>
        <p:xfrm>
          <a:off x="829986" y="1523566"/>
          <a:ext cx="5490559" cy="42902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6365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F9F4B-AFDD-F992-95B2-B8A27B5473A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D255159-BD4B-378E-64DC-4C2A2FF5126D}"/>
              </a:ext>
            </a:extLst>
          </p:cNvPr>
          <p:cNvSpPr/>
          <p:nvPr/>
        </p:nvSpPr>
        <p:spPr>
          <a:xfrm>
            <a:off x="87086" y="5508171"/>
            <a:ext cx="2155371" cy="13498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454F2E24-1EF9-B9CB-FA54-666B05BBC5B9}"/>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Disability: What does an indemnity-based default design look like for Australian working population?</a:t>
            </a:r>
            <a:endParaRPr lang="en-US"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58C71C5-E8B0-B713-C362-102F28E880AA}"/>
              </a:ext>
            </a:extLst>
          </p:cNvPr>
          <p:cNvSpPr>
            <a:spLocks noGrp="1"/>
          </p:cNvSpPr>
          <p:nvPr>
            <p:ph type="sldNum" sz="quarter" idx="12"/>
          </p:nvPr>
        </p:nvSpPr>
        <p:spPr>
          <a:xfrm>
            <a:off x="5999202" y="6508582"/>
            <a:ext cx="416447" cy="186484"/>
          </a:xfrm>
        </p:spPr>
        <p:txBody>
          <a:bodyPr/>
          <a:lstStyle/>
          <a:p>
            <a:fld id="{741AFF56-1126-4107-9C02-BC0EFBF16431}" type="slidenum">
              <a:rPr lang="en-GB" smtClean="0">
                <a:latin typeface="Century Gothic" panose="020B0502020202020204" pitchFamily="34" charset="0"/>
              </a:rPr>
              <a:pPr/>
              <a:t>26</a:t>
            </a:fld>
            <a:endParaRPr lang="en-GB" dirty="0">
              <a:latin typeface="Century Gothic" panose="020B0502020202020204" pitchFamily="34" charset="0"/>
            </a:endParaRPr>
          </a:p>
        </p:txBody>
      </p:sp>
      <p:sp>
        <p:nvSpPr>
          <p:cNvPr id="20" name="Footer Placeholder 4">
            <a:extLst>
              <a:ext uri="{FF2B5EF4-FFF2-40B4-BE49-F238E27FC236}">
                <a16:creationId xmlns:a16="http://schemas.microsoft.com/office/drawing/2014/main" id="{158028CD-854D-D687-F369-34E478D4C796}"/>
              </a:ext>
            </a:extLst>
          </p:cNvPr>
          <p:cNvSpPr>
            <a:spLocks noGrp="1"/>
          </p:cNvSpPr>
          <p:nvPr>
            <p:ph type="ftr" sz="quarter" idx="3"/>
          </p:nvPr>
        </p:nvSpPr>
        <p:spPr>
          <a:xfrm>
            <a:off x="833239" y="6002302"/>
            <a:ext cx="9637832" cy="632422"/>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228600" indent="-228600" algn="l">
              <a:spcBef>
                <a:spcPts val="300"/>
              </a:spcBef>
              <a:buAutoNum type="arabicPeriod"/>
            </a:pPr>
            <a:r>
              <a:rPr lang="en-GB" sz="1200" dirty="0">
                <a:solidFill>
                  <a:schemeClr val="tx1"/>
                </a:solidFill>
                <a:latin typeface="Century Gothic" panose="020B0502020202020204" pitchFamily="34" charset="0"/>
              </a:rPr>
              <a:t>Using median salary derived from </a:t>
            </a:r>
            <a:r>
              <a:rPr lang="en-AU" sz="1200" dirty="0">
                <a:solidFill>
                  <a:schemeClr val="tx1"/>
                </a:solidFill>
                <a:latin typeface="Century Gothic" panose="020B0502020202020204" pitchFamily="34" charset="0"/>
              </a:rPr>
              <a:t>ABS 2021 Census data projected to 2024.</a:t>
            </a:r>
            <a:endParaRPr lang="en-GB" sz="1200" dirty="0">
              <a:solidFill>
                <a:schemeClr val="tx1"/>
              </a:solidFill>
              <a:latin typeface="Century Gothic" panose="020B0502020202020204" pitchFamily="34" charset="0"/>
            </a:endParaRPr>
          </a:p>
          <a:p>
            <a:pPr marL="228600" indent="-228600" algn="l">
              <a:spcBef>
                <a:spcPts val="300"/>
              </a:spcBef>
              <a:buAutoNum type="arabicPeriod"/>
            </a:pPr>
            <a:r>
              <a:rPr lang="en-GB" sz="1200" dirty="0">
                <a:solidFill>
                  <a:schemeClr val="tx1"/>
                </a:solidFill>
                <a:latin typeface="Century Gothic" panose="020B0502020202020204" pitchFamily="34" charset="0"/>
              </a:rPr>
              <a:t>Based on permanent disability.</a:t>
            </a:r>
          </a:p>
        </p:txBody>
      </p:sp>
      <p:sp>
        <p:nvSpPr>
          <p:cNvPr id="6" name="Rectangle: Rounded Corners 5">
            <a:extLst>
              <a:ext uri="{FF2B5EF4-FFF2-40B4-BE49-F238E27FC236}">
                <a16:creationId xmlns:a16="http://schemas.microsoft.com/office/drawing/2014/main" id="{6984F489-58C4-4CFF-A3A1-3FCE53FC9D67}"/>
              </a:ext>
            </a:extLst>
          </p:cNvPr>
          <p:cNvSpPr>
            <a:spLocks/>
          </p:cNvSpPr>
          <p:nvPr/>
        </p:nvSpPr>
        <p:spPr>
          <a:xfrm>
            <a:off x="6709055" y="1488743"/>
            <a:ext cx="5090886" cy="4340611"/>
          </a:xfrm>
          <a:prstGeom prst="roundRect">
            <a:avLst>
              <a:gd name="adj" fmla="val 4429"/>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600"/>
              </a:spcAft>
            </a:pPr>
            <a:r>
              <a:rPr lang="en-US" sz="1600" dirty="0">
                <a:solidFill>
                  <a:schemeClr val="tx1"/>
                </a:solidFill>
                <a:latin typeface="Century Gothic" panose="020B0502020202020204" pitchFamily="34" charset="0"/>
              </a:rPr>
              <a:t>Under the indemnity-needs-based insurance design, the Australian working population earning a median salary:</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Will need approximately </a:t>
            </a:r>
            <a:r>
              <a:rPr lang="en-US" sz="1600" b="1" dirty="0">
                <a:solidFill>
                  <a:schemeClr val="tx1"/>
                </a:solidFill>
                <a:latin typeface="Century Gothic" panose="020B0502020202020204" pitchFamily="34" charset="0"/>
              </a:rPr>
              <a:t>$1.7 million in disability cover </a:t>
            </a:r>
            <a:r>
              <a:rPr lang="en-US" sz="1600" dirty="0">
                <a:solidFill>
                  <a:schemeClr val="tx1"/>
                </a:solidFill>
                <a:latin typeface="Century Gothic" panose="020B0502020202020204" pitchFamily="34" charset="0"/>
              </a:rPr>
              <a:t>to compensate for future lost salary and super, excess medical costs, and retraining costs for </a:t>
            </a:r>
            <a:r>
              <a:rPr lang="en-US" sz="1600" b="1" dirty="0">
                <a:solidFill>
                  <a:schemeClr val="tx1"/>
                </a:solidFill>
                <a:latin typeface="Century Gothic" panose="020B0502020202020204" pitchFamily="34" charset="0"/>
              </a:rPr>
              <a:t>ages between 26 and 38 years</a:t>
            </a:r>
            <a:r>
              <a:rPr lang="en-US" sz="1600" dirty="0">
                <a:solidFill>
                  <a:schemeClr val="tx1"/>
                </a:solidFill>
                <a:latin typeface="Century Gothic" panose="020B0502020202020204" pitchFamily="34" charset="0"/>
              </a:rPr>
              <a:t>. </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These </a:t>
            </a:r>
            <a:r>
              <a:rPr lang="en-US" sz="1600" b="1" dirty="0">
                <a:solidFill>
                  <a:schemeClr val="tx1"/>
                </a:solidFill>
                <a:latin typeface="Century Gothic" panose="020B0502020202020204" pitchFamily="34" charset="0"/>
              </a:rPr>
              <a:t>needs decrease with age </a:t>
            </a:r>
            <a:r>
              <a:rPr lang="en-US" sz="1600" dirty="0">
                <a:solidFill>
                  <a:schemeClr val="tx1"/>
                </a:solidFill>
                <a:latin typeface="Century Gothic" panose="020B0502020202020204" pitchFamily="34" charset="0"/>
              </a:rPr>
              <a:t>as the time exposure to financial risk reduces until retirement age. </a:t>
            </a:r>
          </a:p>
        </p:txBody>
      </p:sp>
      <p:graphicFrame>
        <p:nvGraphicFramePr>
          <p:cNvPr id="2" name="Chart 1">
            <a:extLst>
              <a:ext uri="{FF2B5EF4-FFF2-40B4-BE49-F238E27FC236}">
                <a16:creationId xmlns:a16="http://schemas.microsoft.com/office/drawing/2014/main" id="{AB67FCE4-3194-84C0-5510-7A0F74B33936}"/>
              </a:ext>
              <a:ext uri="{147F2762-F138-4A5C-976F-8EAC2B608ADB}">
                <a16:predDERef xmlns:a16="http://schemas.microsoft.com/office/drawing/2014/main" pred="{3A6AF3F5-A028-2FBF-630D-E17E582BAD2F}"/>
              </a:ext>
            </a:extLst>
          </p:cNvPr>
          <p:cNvGraphicFramePr>
            <a:graphicFrameLocks/>
          </p:cNvGraphicFramePr>
          <p:nvPr>
            <p:extLst>
              <p:ext uri="{D42A27DB-BD31-4B8C-83A1-F6EECF244321}">
                <p14:modId xmlns:p14="http://schemas.microsoft.com/office/powerpoint/2010/main" val="1487846338"/>
              </p:ext>
            </p:extLst>
          </p:nvPr>
        </p:nvGraphicFramePr>
        <p:xfrm>
          <a:off x="833239" y="1488743"/>
          <a:ext cx="5490000" cy="42902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8606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97CBB-9486-42A4-0039-0AD2EC7BD4A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3318494-3F06-B756-FFA4-1BFD8E2DABBF}"/>
              </a:ext>
            </a:extLst>
          </p:cNvPr>
          <p:cNvSpPr>
            <a:spLocks noGrp="1"/>
          </p:cNvSpPr>
          <p:nvPr>
            <p:ph type="title"/>
          </p:nvPr>
        </p:nvSpPr>
        <p:spPr>
          <a:xfrm>
            <a:off x="720978" y="642428"/>
            <a:ext cx="8643257" cy="1232435"/>
          </a:xfrm>
        </p:spPr>
        <p:txBody>
          <a:bodyPr/>
          <a:lstStyle/>
          <a:p>
            <a:r>
              <a:rPr lang="en-US" sz="2800" b="1" dirty="0">
                <a:solidFill>
                  <a:schemeClr val="accent1">
                    <a:lumMod val="60000"/>
                    <a:lumOff val="40000"/>
                  </a:schemeClr>
                </a:solidFill>
                <a:latin typeface="Century Gothic" panose="020B0502020202020204" pitchFamily="34" charset="0"/>
              </a:rPr>
              <a:t>Insurance in Super</a:t>
            </a:r>
            <a:endParaRPr lang="en-US" sz="1800" b="1" dirty="0">
              <a:solidFill>
                <a:schemeClr val="accent1">
                  <a:lumMod val="60000"/>
                  <a:lumOff val="40000"/>
                </a:schemeClr>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1A2DE2B3-3429-E265-CA36-52D1D464677B}"/>
              </a:ext>
            </a:extLst>
          </p:cNvPr>
          <p:cNvSpPr>
            <a:spLocks noGrp="1"/>
          </p:cNvSpPr>
          <p:nvPr>
            <p:ph type="sldNum" sz="quarter" idx="12"/>
          </p:nvPr>
        </p:nvSpPr>
        <p:spPr/>
        <p:txBody>
          <a:bodyPr/>
          <a:lstStyle/>
          <a:p>
            <a:fld id="{741AFF56-1126-4107-9C02-BC0EFBF16431}" type="slidenum">
              <a:rPr lang="en-GB" sz="900" smtClean="0">
                <a:latin typeface="Century Gothic" panose="020B0502020202020204" pitchFamily="34" charset="0"/>
              </a:rPr>
              <a:pPr/>
              <a:t>27</a:t>
            </a:fld>
            <a:endParaRPr lang="en-GB" sz="900"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6EFF037B-641F-9F62-76A4-CC676A439CF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Century Gothic" panose="020B0502020202020204" pitchFamily="34" charset="0"/>
              </a:rPr>
              <a:t>Presented at the 2025 All Actuaries Summit</a:t>
            </a:r>
          </a:p>
        </p:txBody>
      </p:sp>
      <p:sp>
        <p:nvSpPr>
          <p:cNvPr id="3" name="Title 7">
            <a:extLst>
              <a:ext uri="{FF2B5EF4-FFF2-40B4-BE49-F238E27FC236}">
                <a16:creationId xmlns:a16="http://schemas.microsoft.com/office/drawing/2014/main" id="{DFFAD2C5-A073-180E-FA2B-1E82E759C6FC}"/>
              </a:ext>
            </a:extLst>
          </p:cNvPr>
          <p:cNvSpPr txBox="1">
            <a:spLocks/>
          </p:cNvSpPr>
          <p:nvPr/>
        </p:nvSpPr>
        <p:spPr>
          <a:xfrm>
            <a:off x="2296886" y="3280867"/>
            <a:ext cx="7598228" cy="1232435"/>
          </a:xfrm>
          <a:prstGeom prst="rect">
            <a:avLst/>
          </a:prstGeom>
          <a:effectLst/>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r>
              <a:rPr lang="en-US" sz="2800" b="1" dirty="0">
                <a:latin typeface="Century Gothic" panose="020B0502020202020204" pitchFamily="34" charset="0"/>
              </a:rPr>
              <a:t>How much default cover is provided</a:t>
            </a:r>
          </a:p>
        </p:txBody>
      </p:sp>
    </p:spTree>
    <p:extLst>
      <p:ext uri="{BB962C8B-B14F-4D97-AF65-F5344CB8AC3E}">
        <p14:creationId xmlns:p14="http://schemas.microsoft.com/office/powerpoint/2010/main" val="243816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0F124-7A81-18A3-4002-7DF3F499CD5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893BC08-8232-FA84-E592-0E5D191151AE}"/>
              </a:ext>
            </a:extLst>
          </p:cNvPr>
          <p:cNvSpPr/>
          <p:nvPr/>
        </p:nvSpPr>
        <p:spPr>
          <a:xfrm>
            <a:off x="144379" y="5707781"/>
            <a:ext cx="1572129" cy="1088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435B3E20-FB9F-7D83-DE7E-05B7900D0AF9}"/>
              </a:ext>
            </a:extLst>
          </p:cNvPr>
          <p:cNvSpPr>
            <a:spLocks noGrp="1"/>
          </p:cNvSpPr>
          <p:nvPr>
            <p:ph type="title"/>
          </p:nvPr>
        </p:nvSpPr>
        <p:spPr>
          <a:xfrm>
            <a:off x="833239" y="191179"/>
            <a:ext cx="10836247" cy="571376"/>
          </a:xfrm>
        </p:spPr>
        <p:txBody>
          <a:bodyPr/>
          <a:lstStyle/>
          <a:p>
            <a:r>
              <a:rPr lang="en-US" sz="2400" b="1" u="sng" dirty="0">
                <a:latin typeface="Century Gothic" panose="020B0502020202020204" pitchFamily="34" charset="0"/>
              </a:rPr>
              <a:t>Death</a:t>
            </a:r>
            <a:r>
              <a:rPr lang="en-US" sz="2400" b="1" dirty="0">
                <a:latin typeface="Century Gothic" panose="020B0502020202020204" pitchFamily="34" charset="0"/>
              </a:rPr>
              <a:t>: How does an indemnity default design for Australian working population compared to the default cover offered by large industry funds? </a:t>
            </a:r>
            <a:endParaRPr lang="en-US"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A32AB6F-67F1-F894-C048-DC0D90C376B5}"/>
              </a:ext>
            </a:extLst>
          </p:cNvPr>
          <p:cNvSpPr>
            <a:spLocks noGrp="1"/>
          </p:cNvSpPr>
          <p:nvPr>
            <p:ph type="sldNum" sz="quarter" idx="12"/>
          </p:nvPr>
        </p:nvSpPr>
        <p:spPr>
          <a:xfrm>
            <a:off x="11358761" y="290383"/>
            <a:ext cx="416447" cy="186484"/>
          </a:xfrm>
        </p:spPr>
        <p:txBody>
          <a:bodyPr/>
          <a:lstStyle/>
          <a:p>
            <a:fld id="{741AFF56-1126-4107-9C02-BC0EFBF16431}" type="slidenum">
              <a:rPr lang="en-GB" smtClean="0">
                <a:latin typeface="Century Gothic" panose="020B0502020202020204" pitchFamily="34" charset="0"/>
              </a:rPr>
              <a:pPr/>
              <a:t>28</a:t>
            </a:fld>
            <a:endParaRPr lang="en-GB" dirty="0">
              <a:latin typeface="Century Gothic" panose="020B0502020202020204" pitchFamily="34" charset="0"/>
            </a:endParaRPr>
          </a:p>
        </p:txBody>
      </p:sp>
      <p:sp>
        <p:nvSpPr>
          <p:cNvPr id="20" name="Footer Placeholder 4">
            <a:extLst>
              <a:ext uri="{FF2B5EF4-FFF2-40B4-BE49-F238E27FC236}">
                <a16:creationId xmlns:a16="http://schemas.microsoft.com/office/drawing/2014/main" id="{DE66E2C4-18B7-3920-5A84-DA979C0A488A}"/>
              </a:ext>
            </a:extLst>
          </p:cNvPr>
          <p:cNvSpPr>
            <a:spLocks noGrp="1"/>
          </p:cNvSpPr>
          <p:nvPr>
            <p:ph type="ftr" sz="quarter" idx="3"/>
          </p:nvPr>
        </p:nvSpPr>
        <p:spPr>
          <a:xfrm>
            <a:off x="820033" y="5768148"/>
            <a:ext cx="5808569" cy="1088567"/>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228600" indent="-228600" algn="l">
              <a:lnSpc>
                <a:spcPct val="90000"/>
              </a:lnSpc>
              <a:spcBef>
                <a:spcPts val="300"/>
              </a:spcBef>
              <a:buAutoNum type="arabicPeriod"/>
            </a:pPr>
            <a:r>
              <a:rPr lang="en-GB" sz="1200" dirty="0">
                <a:solidFill>
                  <a:schemeClr val="tx1"/>
                </a:solidFill>
                <a:latin typeface="Century Gothic" panose="020B0502020202020204" pitchFamily="34" charset="0"/>
              </a:rPr>
              <a:t>Using median salary derived from </a:t>
            </a:r>
            <a:r>
              <a:rPr lang="en-AU" sz="1200" dirty="0">
                <a:solidFill>
                  <a:schemeClr val="tx1"/>
                </a:solidFill>
                <a:latin typeface="Century Gothic" panose="020B0502020202020204" pitchFamily="34" charset="0"/>
              </a:rPr>
              <a:t>ABS 2021 Census data projected to 2024.</a:t>
            </a:r>
          </a:p>
          <a:p>
            <a:pPr marL="228600" indent="-228600" algn="l">
              <a:lnSpc>
                <a:spcPct val="90000"/>
              </a:lnSpc>
              <a:spcBef>
                <a:spcPts val="300"/>
              </a:spcBef>
              <a:buFontTx/>
              <a:buAutoNum type="arabicPeriod"/>
            </a:pPr>
            <a:r>
              <a:rPr lang="en-GB" sz="1200" dirty="0">
                <a:solidFill>
                  <a:schemeClr val="tx1"/>
                </a:solidFill>
                <a:latin typeface="Century Gothic" panose="020B0502020202020204" pitchFamily="34" charset="0"/>
              </a:rPr>
              <a:t>Poverty line design is derived from https://melbourneinstitute.unimelb.edu.au/__data/assets/pdf_file/0006/4961229/Poverty-Lines-Australia-March-Quarter-2024.pdf using a single member with couple salary part of a couple with 2 dependent children at retirement. The salary is half the couple rate.</a:t>
            </a:r>
          </a:p>
          <a:p>
            <a:pPr marL="228600" indent="-228600" algn="l">
              <a:lnSpc>
                <a:spcPct val="90000"/>
              </a:lnSpc>
              <a:spcBef>
                <a:spcPts val="300"/>
              </a:spcBef>
              <a:buAutoNum type="arabicPeriod"/>
            </a:pPr>
            <a:endParaRPr lang="en-AU" sz="1200" dirty="0">
              <a:solidFill>
                <a:schemeClr val="tx1"/>
              </a:solidFill>
              <a:latin typeface="Century Gothic" panose="020B0502020202020204" pitchFamily="34" charset="0"/>
            </a:endParaRPr>
          </a:p>
          <a:p>
            <a:pPr algn="l">
              <a:lnSpc>
                <a:spcPct val="90000"/>
              </a:lnSpc>
              <a:spcBef>
                <a:spcPts val="300"/>
              </a:spcBef>
            </a:pPr>
            <a:endParaRPr lang="en-GB" sz="1200" dirty="0">
              <a:solidFill>
                <a:schemeClr val="tx1"/>
              </a:solidFill>
              <a:latin typeface="Century Gothic" panose="020B0502020202020204" pitchFamily="34" charset="0"/>
            </a:endParaRPr>
          </a:p>
        </p:txBody>
      </p:sp>
      <p:graphicFrame>
        <p:nvGraphicFramePr>
          <p:cNvPr id="6" name="Chart 5">
            <a:extLst>
              <a:ext uri="{FF2B5EF4-FFF2-40B4-BE49-F238E27FC236}">
                <a16:creationId xmlns:a16="http://schemas.microsoft.com/office/drawing/2014/main" id="{00000000-0008-0000-0200-000002000000}"/>
              </a:ext>
              <a:ext uri="{147F2762-F138-4A5C-976F-8EAC2B608ADB}">
                <a16:predDERef xmlns:a16="http://schemas.microsoft.com/office/drawing/2014/main" pred="{3A6AF3F5-A028-2FBF-630D-E17E582BAD2F}"/>
              </a:ext>
            </a:extLst>
          </p:cNvPr>
          <p:cNvGraphicFramePr>
            <a:graphicFrameLocks/>
          </p:cNvGraphicFramePr>
          <p:nvPr>
            <p:extLst>
              <p:ext uri="{D42A27DB-BD31-4B8C-83A1-F6EECF244321}">
                <p14:modId xmlns:p14="http://schemas.microsoft.com/office/powerpoint/2010/main" val="4255055715"/>
              </p:ext>
            </p:extLst>
          </p:nvPr>
        </p:nvGraphicFramePr>
        <p:xfrm>
          <a:off x="833239" y="1216380"/>
          <a:ext cx="5490559" cy="449035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244CEF77-5746-BE14-3EA3-F0ED6A5BE727}"/>
              </a:ext>
            </a:extLst>
          </p:cNvPr>
          <p:cNvSpPr>
            <a:spLocks/>
          </p:cNvSpPr>
          <p:nvPr/>
        </p:nvSpPr>
        <p:spPr>
          <a:xfrm>
            <a:off x="6808154" y="1216380"/>
            <a:ext cx="4861332" cy="4770763"/>
          </a:xfrm>
          <a:prstGeom prst="roundRect">
            <a:avLst>
              <a:gd name="adj" fmla="val 5074"/>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marL="285750" indent="-285750">
              <a:spcBef>
                <a:spcPts val="600"/>
              </a:spcBef>
              <a:spcAft>
                <a:spcPts val="600"/>
              </a:spcAft>
              <a:buFont typeface="Arial" panose="020B0604020202020204" pitchFamily="34" charset="0"/>
              <a:buChar char="•"/>
            </a:pPr>
            <a:r>
              <a:rPr lang="en-AU" sz="1600" dirty="0">
                <a:solidFill>
                  <a:schemeClr val="tx1"/>
                </a:solidFill>
                <a:latin typeface="Century Gothic" panose="020B0502020202020204" pitchFamily="34" charset="0"/>
              </a:rPr>
              <a:t>On average, most large industry funds provide </a:t>
            </a:r>
            <a:r>
              <a:rPr lang="en-AU" sz="1600" b="1" dirty="0">
                <a:solidFill>
                  <a:schemeClr val="tx1"/>
                </a:solidFill>
                <a:latin typeface="Century Gothic" panose="020B0502020202020204" pitchFamily="34" charset="0"/>
              </a:rPr>
              <a:t>materially lower default cover </a:t>
            </a:r>
            <a:r>
              <a:rPr lang="en-AU" sz="1600" dirty="0">
                <a:solidFill>
                  <a:schemeClr val="tx1"/>
                </a:solidFill>
                <a:latin typeface="Century Gothic" panose="020B0502020202020204" pitchFamily="34" charset="0"/>
              </a:rPr>
              <a:t>compared to the </a:t>
            </a:r>
            <a:r>
              <a:rPr lang="en-AU" sz="1600" b="1" dirty="0">
                <a:solidFill>
                  <a:schemeClr val="tx1"/>
                </a:solidFill>
                <a:latin typeface="Century Gothic" panose="020B0502020202020204" pitchFamily="34" charset="0"/>
              </a:rPr>
              <a:t>indemnity-needs-based design</a:t>
            </a:r>
            <a:r>
              <a:rPr lang="en-AU" sz="1600" dirty="0">
                <a:solidFill>
                  <a:schemeClr val="tx1"/>
                </a:solidFill>
                <a:latin typeface="Century Gothic" panose="020B0502020202020204" pitchFamily="34" charset="0"/>
              </a:rPr>
              <a:t>.</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The </a:t>
            </a:r>
            <a:r>
              <a:rPr lang="en-US" sz="1600" b="1" dirty="0">
                <a:solidFill>
                  <a:schemeClr val="tx1"/>
                </a:solidFill>
                <a:latin typeface="Century Gothic" panose="020B0502020202020204" pitchFamily="34" charset="0"/>
              </a:rPr>
              <a:t>current average default death cover</a:t>
            </a:r>
            <a:r>
              <a:rPr lang="en-US" sz="1600" dirty="0">
                <a:solidFill>
                  <a:schemeClr val="tx1"/>
                </a:solidFill>
                <a:latin typeface="Century Gothic" panose="020B0502020202020204" pitchFamily="34" charset="0"/>
              </a:rPr>
              <a:t> provided by Australia’s seven largest industry funds covers </a:t>
            </a:r>
            <a:r>
              <a:rPr lang="en-US" sz="1600" b="1" dirty="0">
                <a:solidFill>
                  <a:schemeClr val="tx1"/>
                </a:solidFill>
                <a:latin typeface="Century Gothic" panose="020B0502020202020204" pitchFamily="34" charset="0"/>
              </a:rPr>
              <a:t>57%, 62%, 48% </a:t>
            </a:r>
            <a:r>
              <a:rPr lang="en-US" sz="1600" dirty="0">
                <a:solidFill>
                  <a:schemeClr val="tx1"/>
                </a:solidFill>
                <a:latin typeface="Century Gothic" panose="020B0502020202020204" pitchFamily="34" charset="0"/>
              </a:rPr>
              <a:t>and </a:t>
            </a:r>
            <a:r>
              <a:rPr lang="en-US" sz="1600" b="1" dirty="0">
                <a:solidFill>
                  <a:schemeClr val="tx1"/>
                </a:solidFill>
                <a:latin typeface="Century Gothic" panose="020B0502020202020204" pitchFamily="34" charset="0"/>
              </a:rPr>
              <a:t>31% </a:t>
            </a:r>
            <a:r>
              <a:rPr lang="en-US" sz="1600" dirty="0">
                <a:solidFill>
                  <a:schemeClr val="tx1"/>
                </a:solidFill>
                <a:latin typeface="Century Gothic" panose="020B0502020202020204" pitchFamily="34" charset="0"/>
              </a:rPr>
              <a:t>of the Australian’s working population needs</a:t>
            </a:r>
            <a:r>
              <a:rPr lang="en-US" sz="1600" baseline="30000" dirty="0">
                <a:solidFill>
                  <a:schemeClr val="tx1"/>
                </a:solidFill>
                <a:latin typeface="Century Gothic" panose="020B0502020202020204" pitchFamily="34" charset="0"/>
              </a:rPr>
              <a:t>1</a:t>
            </a:r>
            <a:r>
              <a:rPr lang="en-US" sz="1600" dirty="0">
                <a:solidFill>
                  <a:schemeClr val="tx1"/>
                </a:solidFill>
                <a:latin typeface="Century Gothic" panose="020B0502020202020204" pitchFamily="34" charset="0"/>
              </a:rPr>
              <a:t>, in the event of death at ages </a:t>
            </a:r>
            <a:r>
              <a:rPr lang="en-US" sz="1600" b="1" dirty="0">
                <a:solidFill>
                  <a:schemeClr val="tx1"/>
                </a:solidFill>
                <a:latin typeface="Century Gothic" panose="020B0502020202020204" pitchFamily="34" charset="0"/>
              </a:rPr>
              <a:t>25, 35, 45 </a:t>
            </a:r>
            <a:r>
              <a:rPr lang="en-US" sz="1600" dirty="0">
                <a:solidFill>
                  <a:schemeClr val="tx1"/>
                </a:solidFill>
                <a:latin typeface="Century Gothic" panose="020B0502020202020204" pitchFamily="34" charset="0"/>
              </a:rPr>
              <a:t>and </a:t>
            </a:r>
            <a:r>
              <a:rPr lang="en-US" sz="1600" b="1" dirty="0">
                <a:solidFill>
                  <a:schemeClr val="tx1"/>
                </a:solidFill>
                <a:latin typeface="Century Gothic" panose="020B0502020202020204" pitchFamily="34" charset="0"/>
              </a:rPr>
              <a:t>55 </a:t>
            </a:r>
            <a:r>
              <a:rPr lang="en-US" sz="1600" dirty="0">
                <a:solidFill>
                  <a:schemeClr val="tx1"/>
                </a:solidFill>
                <a:latin typeface="Century Gothic" panose="020B0502020202020204" pitchFamily="34" charset="0"/>
              </a:rPr>
              <a:t>respectively.</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Lower quartile is not a permanent category for a member.</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Using bottom quartile salary, the coverage levels are </a:t>
            </a:r>
            <a:r>
              <a:rPr lang="en-US" sz="1600" b="1" dirty="0">
                <a:solidFill>
                  <a:schemeClr val="tx1"/>
                </a:solidFill>
                <a:latin typeface="Century Gothic" panose="020B0502020202020204" pitchFamily="34" charset="0"/>
              </a:rPr>
              <a:t>79%, 105%, 81% </a:t>
            </a:r>
            <a:r>
              <a:rPr lang="en-US" sz="1600" dirty="0">
                <a:solidFill>
                  <a:schemeClr val="tx1"/>
                </a:solidFill>
                <a:latin typeface="Century Gothic" panose="020B0502020202020204" pitchFamily="34" charset="0"/>
              </a:rPr>
              <a:t>and</a:t>
            </a:r>
            <a:r>
              <a:rPr lang="en-US" sz="1600" b="1" dirty="0">
                <a:solidFill>
                  <a:schemeClr val="tx1"/>
                </a:solidFill>
                <a:latin typeface="Century Gothic" panose="020B0502020202020204" pitchFamily="34" charset="0"/>
              </a:rPr>
              <a:t> 50% </a:t>
            </a:r>
            <a:r>
              <a:rPr lang="en-US" sz="1600" dirty="0">
                <a:solidFill>
                  <a:schemeClr val="tx1"/>
                </a:solidFill>
                <a:latin typeface="Century Gothic" panose="020B0502020202020204" pitchFamily="34" charset="0"/>
              </a:rPr>
              <a:t>at ages </a:t>
            </a:r>
            <a:r>
              <a:rPr lang="en-US" sz="1600" b="1" dirty="0">
                <a:solidFill>
                  <a:schemeClr val="tx1"/>
                </a:solidFill>
                <a:latin typeface="Century Gothic" panose="020B0502020202020204" pitchFamily="34" charset="0"/>
              </a:rPr>
              <a:t>25, 35, 45 </a:t>
            </a:r>
            <a:r>
              <a:rPr lang="en-US" sz="1600" dirty="0">
                <a:solidFill>
                  <a:schemeClr val="tx1"/>
                </a:solidFill>
                <a:latin typeface="Century Gothic" panose="020B0502020202020204" pitchFamily="34" charset="0"/>
              </a:rPr>
              <a:t>and</a:t>
            </a:r>
            <a:r>
              <a:rPr lang="en-US" sz="1600" b="1" dirty="0">
                <a:solidFill>
                  <a:schemeClr val="tx1"/>
                </a:solidFill>
                <a:latin typeface="Century Gothic" panose="020B0502020202020204" pitchFamily="34" charset="0"/>
              </a:rPr>
              <a:t> 55 </a:t>
            </a:r>
            <a:r>
              <a:rPr lang="en-US" sz="1600" dirty="0">
                <a:solidFill>
                  <a:schemeClr val="tx1"/>
                </a:solidFill>
                <a:latin typeface="Century Gothic" panose="020B0502020202020204" pitchFamily="34" charset="0"/>
              </a:rPr>
              <a:t>respectively.</a:t>
            </a:r>
          </a:p>
        </p:txBody>
      </p:sp>
    </p:spTree>
    <p:extLst>
      <p:ext uri="{BB962C8B-B14F-4D97-AF65-F5344CB8AC3E}">
        <p14:creationId xmlns:p14="http://schemas.microsoft.com/office/powerpoint/2010/main" val="3497788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16638-94FD-D68A-6E5D-59C86C76F1C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64F6DD6-75E3-AE85-0A00-C4AD7E525221}"/>
              </a:ext>
            </a:extLst>
          </p:cNvPr>
          <p:cNvSpPr/>
          <p:nvPr/>
        </p:nvSpPr>
        <p:spPr>
          <a:xfrm>
            <a:off x="228600" y="5551714"/>
            <a:ext cx="1763486" cy="12083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5CC6DE97-B6BD-66A1-2446-9477D2FB21FD}"/>
              </a:ext>
            </a:extLst>
          </p:cNvPr>
          <p:cNvSpPr>
            <a:spLocks noGrp="1"/>
          </p:cNvSpPr>
          <p:nvPr>
            <p:ph type="title"/>
          </p:nvPr>
        </p:nvSpPr>
        <p:spPr>
          <a:xfrm>
            <a:off x="833239" y="192604"/>
            <a:ext cx="10836247" cy="571376"/>
          </a:xfrm>
        </p:spPr>
        <p:txBody>
          <a:bodyPr/>
          <a:lstStyle/>
          <a:p>
            <a:r>
              <a:rPr lang="en-US" sz="2400" b="1" u="sng" dirty="0">
                <a:latin typeface="Century Gothic" panose="020B0502020202020204" pitchFamily="34" charset="0"/>
              </a:rPr>
              <a:t>Disability</a:t>
            </a:r>
            <a:r>
              <a:rPr lang="en-US" sz="2400" b="1" dirty="0">
                <a:latin typeface="Century Gothic" panose="020B0502020202020204" pitchFamily="34" charset="0"/>
              </a:rPr>
              <a:t>: How does an indemnity default design for Australian working population compared to the default cover offered by large industry funds? </a:t>
            </a:r>
            <a:endParaRPr lang="en-US"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FAC430D5-73F8-D7EB-B2B2-B52617672C2B}"/>
              </a:ext>
            </a:extLst>
          </p:cNvPr>
          <p:cNvSpPr>
            <a:spLocks noGrp="1"/>
          </p:cNvSpPr>
          <p:nvPr>
            <p:ph type="sldNum" sz="quarter" idx="12"/>
          </p:nvPr>
        </p:nvSpPr>
        <p:spPr>
          <a:xfrm>
            <a:off x="11358761" y="422985"/>
            <a:ext cx="416447" cy="186484"/>
          </a:xfrm>
        </p:spPr>
        <p:txBody>
          <a:bodyPr/>
          <a:lstStyle/>
          <a:p>
            <a:fld id="{741AFF56-1126-4107-9C02-BC0EFBF16431}" type="slidenum">
              <a:rPr lang="en-GB" smtClean="0">
                <a:latin typeface="Century Gothic" panose="020B0502020202020204" pitchFamily="34" charset="0"/>
              </a:rPr>
              <a:pPr/>
              <a:t>29</a:t>
            </a:fld>
            <a:endParaRPr lang="en-GB" dirty="0">
              <a:latin typeface="Century Gothic" panose="020B0502020202020204" pitchFamily="34" charset="0"/>
            </a:endParaRPr>
          </a:p>
        </p:txBody>
      </p:sp>
      <p:sp>
        <p:nvSpPr>
          <p:cNvPr id="20" name="Footer Placeholder 4">
            <a:extLst>
              <a:ext uri="{FF2B5EF4-FFF2-40B4-BE49-F238E27FC236}">
                <a16:creationId xmlns:a16="http://schemas.microsoft.com/office/drawing/2014/main" id="{94380370-F03E-D26E-50E4-A34A143199B2}"/>
              </a:ext>
            </a:extLst>
          </p:cNvPr>
          <p:cNvSpPr>
            <a:spLocks noGrp="1"/>
          </p:cNvSpPr>
          <p:nvPr>
            <p:ph type="ftr" sz="quarter" idx="3"/>
          </p:nvPr>
        </p:nvSpPr>
        <p:spPr>
          <a:xfrm>
            <a:off x="833238" y="5536307"/>
            <a:ext cx="10733745" cy="1365239"/>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228600" indent="-228600" algn="l">
              <a:lnSpc>
                <a:spcPct val="80000"/>
              </a:lnSpc>
              <a:spcBef>
                <a:spcPts val="300"/>
              </a:spcBef>
              <a:buFontTx/>
              <a:buAutoNum type="arabicPeriod"/>
            </a:pPr>
            <a:r>
              <a:rPr lang="en-GB" sz="1100" dirty="0">
                <a:solidFill>
                  <a:schemeClr val="tx1"/>
                </a:solidFill>
                <a:latin typeface="Century Gothic" panose="020B0502020202020204" pitchFamily="34" charset="0"/>
              </a:rPr>
              <a:t>Using salary derived from </a:t>
            </a:r>
            <a:r>
              <a:rPr lang="en-AU" sz="1100" dirty="0">
                <a:solidFill>
                  <a:schemeClr val="tx1"/>
                </a:solidFill>
                <a:latin typeface="Century Gothic" panose="020B0502020202020204" pitchFamily="34" charset="0"/>
              </a:rPr>
              <a:t>ABS 2021 Census data projected to 2024</a:t>
            </a:r>
            <a:r>
              <a:rPr lang="en-GB" sz="1100" dirty="0">
                <a:solidFill>
                  <a:schemeClr val="tx1"/>
                </a:solidFill>
                <a:latin typeface="Century Gothic" panose="020B0502020202020204" pitchFamily="34" charset="0"/>
              </a:rPr>
              <a:t>.</a:t>
            </a:r>
          </a:p>
          <a:p>
            <a:pPr marL="228600" indent="-228600" algn="l">
              <a:lnSpc>
                <a:spcPct val="80000"/>
              </a:lnSpc>
              <a:spcBef>
                <a:spcPts val="300"/>
              </a:spcBef>
              <a:buAutoNum type="arabicPeriod"/>
            </a:pPr>
            <a:r>
              <a:rPr lang="en-GB" sz="1100" dirty="0">
                <a:solidFill>
                  <a:schemeClr val="tx1"/>
                </a:solidFill>
                <a:latin typeface="Century Gothic" panose="020B0502020202020204" pitchFamily="34" charset="0"/>
              </a:rPr>
              <a:t>Based on permanent disability.</a:t>
            </a:r>
          </a:p>
          <a:p>
            <a:pPr marL="228600" indent="-228600" algn="l">
              <a:lnSpc>
                <a:spcPct val="80000"/>
              </a:lnSpc>
              <a:spcBef>
                <a:spcPts val="300"/>
              </a:spcBef>
              <a:buAutoNum type="arabicPeriod"/>
            </a:pPr>
            <a:r>
              <a:rPr lang="en-US" sz="1100" dirty="0">
                <a:solidFill>
                  <a:schemeClr val="tx1"/>
                </a:solidFill>
                <a:latin typeface="Century Gothic" panose="020B0502020202020204" pitchFamily="34" charset="0"/>
              </a:rPr>
              <a:t>The average default by the seven largest funds is calculated by adding the </a:t>
            </a:r>
          </a:p>
          <a:p>
            <a:pPr marL="228600" indent="-228600" algn="l">
              <a:lnSpc>
                <a:spcPct val="80000"/>
              </a:lnSpc>
              <a:spcBef>
                <a:spcPts val="300"/>
              </a:spcBef>
              <a:buAutoNum type="arabicPeriod"/>
            </a:pPr>
            <a:r>
              <a:rPr lang="en-US" sz="1100" dirty="0">
                <a:solidFill>
                  <a:schemeClr val="tx1"/>
                </a:solidFill>
                <a:latin typeface="Century Gothic" panose="020B0502020202020204" pitchFamily="34" charset="0"/>
              </a:rPr>
              <a:t>default TPD cover amount to the PV of the applicable default IP benefit amount over the maximum benefit period.</a:t>
            </a:r>
          </a:p>
          <a:p>
            <a:pPr marL="228600" indent="-228600" algn="l">
              <a:lnSpc>
                <a:spcPct val="80000"/>
              </a:lnSpc>
              <a:spcBef>
                <a:spcPts val="300"/>
              </a:spcBef>
              <a:buAutoNum type="arabicPeriod"/>
            </a:pPr>
            <a:r>
              <a:rPr lang="en-US" sz="1100" dirty="0">
                <a:solidFill>
                  <a:schemeClr val="tx1"/>
                </a:solidFill>
                <a:latin typeface="Century Gothic" panose="020B0502020202020204" pitchFamily="34" charset="0"/>
              </a:rPr>
              <a:t>The average default by the seven largest funds is calculated as a simple average across these funds.</a:t>
            </a:r>
          </a:p>
          <a:p>
            <a:pPr marL="228600" indent="-228600" algn="l">
              <a:lnSpc>
                <a:spcPct val="80000"/>
              </a:lnSpc>
              <a:spcBef>
                <a:spcPts val="300"/>
              </a:spcBef>
              <a:buAutoNum type="arabicPeriod"/>
            </a:pPr>
            <a:r>
              <a:rPr lang="en-GB" sz="1100" dirty="0">
                <a:solidFill>
                  <a:schemeClr val="tx1"/>
                </a:solidFill>
                <a:latin typeface="Century Gothic" panose="020B0502020202020204" pitchFamily="34" charset="0"/>
              </a:rPr>
              <a:t>People with low assets and very little income support may be entitled to a government disability support payment.</a:t>
            </a:r>
          </a:p>
          <a:p>
            <a:pPr marL="228600" indent="-228600" algn="l">
              <a:lnSpc>
                <a:spcPct val="80000"/>
              </a:lnSpc>
              <a:spcBef>
                <a:spcPts val="300"/>
              </a:spcBef>
              <a:buAutoNum type="arabicPeriod"/>
            </a:pPr>
            <a:r>
              <a:rPr lang="en-GB" sz="1100" dirty="0">
                <a:solidFill>
                  <a:schemeClr val="tx1"/>
                </a:solidFill>
                <a:latin typeface="Century Gothic" panose="020B0502020202020204" pitchFamily="34" charset="0"/>
              </a:rPr>
              <a:t>Poverty line design is derived from https://melbourneinstitute.unimelb.edu.au/__data/assets/pdf_file/0006/4961229/Poverty-Lines-Australia-March-Quarter-2024.pdf using a single member with couple salary part of a couple with 2 dependent children at retirement. The salary is half the couple rate.</a:t>
            </a:r>
          </a:p>
        </p:txBody>
      </p:sp>
      <p:sp>
        <p:nvSpPr>
          <p:cNvPr id="2" name="Rectangle: Rounded Corners 1">
            <a:extLst>
              <a:ext uri="{FF2B5EF4-FFF2-40B4-BE49-F238E27FC236}">
                <a16:creationId xmlns:a16="http://schemas.microsoft.com/office/drawing/2014/main" id="{942E1A64-1196-1CAC-74D6-62CA451A667D}"/>
              </a:ext>
            </a:extLst>
          </p:cNvPr>
          <p:cNvSpPr>
            <a:spLocks/>
          </p:cNvSpPr>
          <p:nvPr/>
        </p:nvSpPr>
        <p:spPr>
          <a:xfrm>
            <a:off x="6545179" y="869939"/>
            <a:ext cx="5418221" cy="5160745"/>
          </a:xfrm>
          <a:prstGeom prst="roundRect">
            <a:avLst>
              <a:gd name="adj" fmla="val 5074"/>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The current default disability cover (TPD and IP combined) provided by Australia’s seven largest industry funds covers </a:t>
            </a:r>
            <a:r>
              <a:rPr lang="en-US" sz="1600" b="1" dirty="0">
                <a:solidFill>
                  <a:schemeClr val="tx1"/>
                </a:solidFill>
                <a:latin typeface="Century Gothic" panose="020B0502020202020204" pitchFamily="34" charset="0"/>
              </a:rPr>
              <a:t>9%, 9%, 9% </a:t>
            </a:r>
            <a:r>
              <a:rPr lang="en-US" sz="1600" dirty="0">
                <a:solidFill>
                  <a:schemeClr val="tx1"/>
                </a:solidFill>
                <a:latin typeface="Century Gothic" panose="020B0502020202020204" pitchFamily="34" charset="0"/>
              </a:rPr>
              <a:t>and </a:t>
            </a:r>
            <a:r>
              <a:rPr lang="en-US" sz="1600" b="1" dirty="0">
                <a:solidFill>
                  <a:schemeClr val="tx1"/>
                </a:solidFill>
                <a:latin typeface="Century Gothic" panose="020B0502020202020204" pitchFamily="34" charset="0"/>
              </a:rPr>
              <a:t>10% </a:t>
            </a:r>
            <a:r>
              <a:rPr lang="en-US" sz="1600" dirty="0">
                <a:solidFill>
                  <a:schemeClr val="tx1"/>
                </a:solidFill>
                <a:latin typeface="Century Gothic" panose="020B0502020202020204" pitchFamily="34" charset="0"/>
              </a:rPr>
              <a:t>of the Australian’s working population needs</a:t>
            </a:r>
            <a:r>
              <a:rPr lang="en-US" sz="1600" baseline="30000" dirty="0">
                <a:solidFill>
                  <a:schemeClr val="tx1"/>
                </a:solidFill>
                <a:latin typeface="Century Gothic" panose="020B0502020202020204" pitchFamily="34" charset="0"/>
              </a:rPr>
              <a:t>1</a:t>
            </a:r>
            <a:r>
              <a:rPr lang="en-US" sz="1600" dirty="0">
                <a:solidFill>
                  <a:schemeClr val="tx1"/>
                </a:solidFill>
                <a:latin typeface="Century Gothic" panose="020B0502020202020204" pitchFamily="34" charset="0"/>
              </a:rPr>
              <a:t>, in the event of disability at ages </a:t>
            </a:r>
            <a:r>
              <a:rPr lang="en-US" sz="1600" b="1" dirty="0">
                <a:solidFill>
                  <a:schemeClr val="tx1"/>
                </a:solidFill>
                <a:latin typeface="Century Gothic" panose="020B0502020202020204" pitchFamily="34" charset="0"/>
              </a:rPr>
              <a:t>25, 35, 45 </a:t>
            </a:r>
            <a:r>
              <a:rPr lang="en-US" sz="1600" dirty="0">
                <a:solidFill>
                  <a:schemeClr val="tx1"/>
                </a:solidFill>
                <a:latin typeface="Century Gothic" panose="020B0502020202020204" pitchFamily="34" charset="0"/>
              </a:rPr>
              <a:t>and</a:t>
            </a:r>
            <a:r>
              <a:rPr lang="en-US" sz="1600" b="1" dirty="0">
                <a:solidFill>
                  <a:schemeClr val="tx1"/>
                </a:solidFill>
                <a:latin typeface="Century Gothic" panose="020B0502020202020204" pitchFamily="34" charset="0"/>
              </a:rPr>
              <a:t> 55 </a:t>
            </a:r>
            <a:r>
              <a:rPr lang="en-US" sz="1600" dirty="0">
                <a:solidFill>
                  <a:schemeClr val="tx1"/>
                </a:solidFill>
                <a:latin typeface="Century Gothic" panose="020B0502020202020204" pitchFamily="34" charset="0"/>
              </a:rPr>
              <a:t>respectively.</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Using bottom quartile salary, the coverage levels are </a:t>
            </a:r>
            <a:r>
              <a:rPr lang="en-US" sz="1600" b="1" dirty="0">
                <a:solidFill>
                  <a:schemeClr val="tx1"/>
                </a:solidFill>
                <a:latin typeface="Century Gothic" panose="020B0502020202020204" pitchFamily="34" charset="0"/>
              </a:rPr>
              <a:t>13%, 16%, 15% </a:t>
            </a:r>
            <a:r>
              <a:rPr lang="en-US" sz="1600" dirty="0">
                <a:solidFill>
                  <a:schemeClr val="tx1"/>
                </a:solidFill>
                <a:latin typeface="Century Gothic" panose="020B0502020202020204" pitchFamily="34" charset="0"/>
              </a:rPr>
              <a:t>and</a:t>
            </a:r>
            <a:r>
              <a:rPr lang="en-US" sz="1600" b="1" dirty="0">
                <a:solidFill>
                  <a:schemeClr val="tx1"/>
                </a:solidFill>
                <a:latin typeface="Century Gothic" panose="020B0502020202020204" pitchFamily="34" charset="0"/>
              </a:rPr>
              <a:t> 14% </a:t>
            </a:r>
            <a:r>
              <a:rPr lang="en-US" sz="1600" dirty="0">
                <a:solidFill>
                  <a:schemeClr val="tx1"/>
                </a:solidFill>
                <a:latin typeface="Century Gothic" panose="020B0502020202020204" pitchFamily="34" charset="0"/>
              </a:rPr>
              <a:t>at ages at ages </a:t>
            </a:r>
            <a:r>
              <a:rPr lang="en-US" sz="1600" b="1" dirty="0">
                <a:solidFill>
                  <a:schemeClr val="tx1"/>
                </a:solidFill>
                <a:latin typeface="Century Gothic" panose="020B0502020202020204" pitchFamily="34" charset="0"/>
              </a:rPr>
              <a:t>25, 35, 45 </a:t>
            </a:r>
            <a:r>
              <a:rPr lang="en-US" sz="1600" dirty="0">
                <a:solidFill>
                  <a:schemeClr val="tx1"/>
                </a:solidFill>
                <a:latin typeface="Century Gothic" panose="020B0502020202020204" pitchFamily="34" charset="0"/>
              </a:rPr>
              <a:t>and</a:t>
            </a:r>
            <a:r>
              <a:rPr lang="en-US" sz="1600" b="1" dirty="0">
                <a:solidFill>
                  <a:schemeClr val="tx1"/>
                </a:solidFill>
                <a:latin typeface="Century Gothic" panose="020B0502020202020204" pitchFamily="34" charset="0"/>
              </a:rPr>
              <a:t> 55 </a:t>
            </a:r>
            <a:r>
              <a:rPr lang="en-US" sz="1600" dirty="0">
                <a:solidFill>
                  <a:schemeClr val="tx1"/>
                </a:solidFill>
                <a:latin typeface="Century Gothic" panose="020B0502020202020204" pitchFamily="34" charset="0"/>
              </a:rPr>
              <a:t>respectively.</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The poverty line design is roughly the same as the bottom quartile design. The illustrates a </a:t>
            </a:r>
            <a:r>
              <a:rPr lang="en-US" sz="1600" b="1" dirty="0">
                <a:solidFill>
                  <a:schemeClr val="tx1"/>
                </a:solidFill>
                <a:latin typeface="Century Gothic" panose="020B0502020202020204" pitchFamily="34" charset="0"/>
              </a:rPr>
              <a:t>significant level of underinsurance for disability cover </a:t>
            </a:r>
            <a:r>
              <a:rPr lang="en-US" sz="1600" dirty="0">
                <a:solidFill>
                  <a:schemeClr val="tx1"/>
                </a:solidFill>
                <a:latin typeface="Century Gothic" panose="020B0502020202020204" pitchFamily="34" charset="0"/>
              </a:rPr>
              <a:t>for working Australians </a:t>
            </a:r>
            <a:r>
              <a:rPr lang="en-US" sz="1600" b="1" dirty="0">
                <a:solidFill>
                  <a:schemeClr val="tx1"/>
                </a:solidFill>
                <a:latin typeface="Century Gothic" panose="020B0502020202020204" pitchFamily="34" charset="0"/>
              </a:rPr>
              <a:t>across all ages, even when using bottom quartile salary and poverty</a:t>
            </a:r>
            <a:r>
              <a:rPr lang="en-US" sz="1600" b="1" baseline="30000" dirty="0">
                <a:solidFill>
                  <a:schemeClr val="tx1"/>
                </a:solidFill>
                <a:latin typeface="Century Gothic" panose="020B0502020202020204" pitchFamily="34" charset="0"/>
              </a:rPr>
              <a:t>6</a:t>
            </a:r>
            <a:r>
              <a:rPr lang="en-US" sz="1600" b="1" dirty="0">
                <a:solidFill>
                  <a:schemeClr val="tx1"/>
                </a:solidFill>
                <a:latin typeface="Century Gothic" panose="020B0502020202020204" pitchFamily="34" charset="0"/>
              </a:rPr>
              <a:t> line salary.</a:t>
            </a:r>
          </a:p>
          <a:p>
            <a:pPr marL="285750" indent="-285750">
              <a:spcBef>
                <a:spcPts val="600"/>
              </a:spcBef>
              <a:spcAft>
                <a:spcPts val="600"/>
              </a:spcAft>
              <a:buFont typeface="Arial" panose="020B0604020202020204" pitchFamily="34" charset="0"/>
              <a:buChar char="•"/>
            </a:pPr>
            <a:r>
              <a:rPr lang="en-US" sz="1600" dirty="0">
                <a:solidFill>
                  <a:schemeClr val="tx1"/>
                </a:solidFill>
                <a:latin typeface="Century Gothic" panose="020B0502020202020204" pitchFamily="34" charset="0"/>
              </a:rPr>
              <a:t>This leaves many working Australians </a:t>
            </a:r>
            <a:r>
              <a:rPr lang="en-US" sz="1600" b="1" dirty="0">
                <a:solidFill>
                  <a:schemeClr val="tx1"/>
                </a:solidFill>
                <a:latin typeface="Century Gothic" panose="020B0502020202020204" pitchFamily="34" charset="0"/>
              </a:rPr>
              <a:t>financially exposed </a:t>
            </a:r>
            <a:r>
              <a:rPr lang="en-US" sz="1600" dirty="0">
                <a:solidFill>
                  <a:schemeClr val="tx1"/>
                </a:solidFill>
                <a:latin typeface="Century Gothic" panose="020B0502020202020204" pitchFamily="34" charset="0"/>
              </a:rPr>
              <a:t>to disability and at risk of </a:t>
            </a:r>
            <a:r>
              <a:rPr lang="en-US" sz="1600" b="1" dirty="0">
                <a:solidFill>
                  <a:schemeClr val="tx1"/>
                </a:solidFill>
                <a:latin typeface="Century Gothic" panose="020B0502020202020204" pitchFamily="34" charset="0"/>
              </a:rPr>
              <a:t>severe financial hardship</a:t>
            </a:r>
            <a:r>
              <a:rPr lang="en-US" sz="1600" b="1" baseline="30000" dirty="0">
                <a:solidFill>
                  <a:schemeClr val="tx1"/>
                </a:solidFill>
                <a:latin typeface="Century Gothic" panose="020B0502020202020204" pitchFamily="34" charset="0"/>
              </a:rPr>
              <a:t>5</a:t>
            </a:r>
            <a:r>
              <a:rPr lang="en-US" sz="1600" dirty="0">
                <a:solidFill>
                  <a:schemeClr val="tx1"/>
                </a:solidFill>
                <a:latin typeface="Century Gothic" panose="020B0502020202020204" pitchFamily="34" charset="0"/>
              </a:rPr>
              <a:t> and poverty.</a:t>
            </a:r>
          </a:p>
          <a:p>
            <a:pPr marL="285750" indent="-285750">
              <a:spcBef>
                <a:spcPts val="600"/>
              </a:spcBef>
              <a:spcAft>
                <a:spcPts val="600"/>
              </a:spcAft>
              <a:buFont typeface="Arial" panose="020B0604020202020204" pitchFamily="34" charset="0"/>
              <a:buChar char="•"/>
            </a:pPr>
            <a:endParaRPr lang="en-US" sz="1600" dirty="0">
              <a:solidFill>
                <a:schemeClr val="tx1"/>
              </a:solidFill>
              <a:latin typeface="Century Gothic" panose="020B0502020202020204" pitchFamily="34" charset="0"/>
            </a:endParaRPr>
          </a:p>
          <a:p>
            <a:pPr marL="285750" indent="-285750">
              <a:spcBef>
                <a:spcPts val="600"/>
              </a:spcBef>
              <a:spcAft>
                <a:spcPts val="600"/>
              </a:spcAft>
              <a:buFont typeface="Arial" panose="020B0604020202020204" pitchFamily="34" charset="0"/>
              <a:buChar char="•"/>
            </a:pPr>
            <a:endParaRPr lang="en-AU" sz="1600" dirty="0">
              <a:solidFill>
                <a:schemeClr val="tx1"/>
              </a:solidFill>
              <a:latin typeface="Century Gothic" panose="020B0502020202020204" pitchFamily="34" charset="0"/>
            </a:endParaRPr>
          </a:p>
        </p:txBody>
      </p:sp>
      <p:graphicFrame>
        <p:nvGraphicFramePr>
          <p:cNvPr id="9" name="Chart 8">
            <a:extLst>
              <a:ext uri="{FF2B5EF4-FFF2-40B4-BE49-F238E27FC236}">
                <a16:creationId xmlns:a16="http://schemas.microsoft.com/office/drawing/2014/main" id="{298C1484-C8E2-4C8F-8848-A206C3924ADE}"/>
              </a:ext>
              <a:ext uri="{147F2762-F138-4A5C-976F-8EAC2B608ADB}">
                <a16:predDERef xmlns:a16="http://schemas.microsoft.com/office/drawing/2014/main" pred="{3A6AF3F5-A028-2FBF-630D-E17E582BAD2F}"/>
              </a:ext>
            </a:extLst>
          </p:cNvPr>
          <p:cNvGraphicFramePr>
            <a:graphicFrameLocks/>
          </p:cNvGraphicFramePr>
          <p:nvPr>
            <p:extLst>
              <p:ext uri="{D42A27DB-BD31-4B8C-83A1-F6EECF244321}">
                <p14:modId xmlns:p14="http://schemas.microsoft.com/office/powerpoint/2010/main" val="1540218377"/>
              </p:ext>
            </p:extLst>
          </p:nvPr>
        </p:nvGraphicFramePr>
        <p:xfrm>
          <a:off x="833238" y="1201987"/>
          <a:ext cx="5495434" cy="42738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398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1CE38-4110-149C-814A-A73A70D2AD3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D87B364-C8F0-1438-D6E1-00A8D6AC377D}"/>
              </a:ext>
            </a:extLst>
          </p:cNvPr>
          <p:cNvSpPr>
            <a:spLocks noGrp="1"/>
          </p:cNvSpPr>
          <p:nvPr>
            <p:ph type="title"/>
          </p:nvPr>
        </p:nvSpPr>
        <p:spPr>
          <a:xfrm>
            <a:off x="685799" y="581209"/>
            <a:ext cx="8643257" cy="1232435"/>
          </a:xfrm>
        </p:spPr>
        <p:txBody>
          <a:bodyPr/>
          <a:lstStyle/>
          <a:p>
            <a:r>
              <a:rPr lang="en-US" sz="2800" b="1" dirty="0">
                <a:solidFill>
                  <a:schemeClr val="accent1">
                    <a:lumMod val="60000"/>
                    <a:lumOff val="40000"/>
                  </a:schemeClr>
                </a:solidFill>
                <a:latin typeface="Century Gothic" panose="020B0502020202020204" pitchFamily="34" charset="0"/>
              </a:rPr>
              <a:t>Insurance in Super</a:t>
            </a:r>
            <a:endParaRPr lang="en-US" sz="1800" b="1" dirty="0">
              <a:solidFill>
                <a:schemeClr val="accent1">
                  <a:lumMod val="60000"/>
                  <a:lumOff val="40000"/>
                </a:schemeClr>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A12ACF9-E4A1-8F2F-399A-BC6BC68E455A}"/>
              </a:ext>
            </a:extLst>
          </p:cNvPr>
          <p:cNvSpPr>
            <a:spLocks noGrp="1"/>
          </p:cNvSpPr>
          <p:nvPr>
            <p:ph type="sldNum" sz="quarter" idx="12"/>
          </p:nvPr>
        </p:nvSpPr>
        <p:spPr/>
        <p:txBody>
          <a:bodyPr/>
          <a:lstStyle/>
          <a:p>
            <a:fld id="{741AFF56-1126-4107-9C02-BC0EFBF16431}" type="slidenum">
              <a:rPr lang="en-GB" smtClean="0">
                <a:latin typeface="Century Gothic" panose="020B0502020202020204" pitchFamily="34" charset="0"/>
              </a:rPr>
              <a:pPr/>
              <a:t>3</a:t>
            </a:fld>
            <a:endParaRPr lang="en-GB"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5D628DD6-73F4-DA76-1E45-3246AB1131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Century Gothic" panose="020B0502020202020204" pitchFamily="34" charset="0"/>
              </a:rPr>
              <a:t>Presented at the 2025 All Actuaries Summit</a:t>
            </a:r>
          </a:p>
        </p:txBody>
      </p:sp>
      <p:sp>
        <p:nvSpPr>
          <p:cNvPr id="3" name="Title 7">
            <a:extLst>
              <a:ext uri="{FF2B5EF4-FFF2-40B4-BE49-F238E27FC236}">
                <a16:creationId xmlns:a16="http://schemas.microsoft.com/office/drawing/2014/main" id="{9A4A14DB-5BB9-763C-1EDA-BEDC0B29FB3B}"/>
              </a:ext>
            </a:extLst>
          </p:cNvPr>
          <p:cNvSpPr txBox="1">
            <a:spLocks/>
          </p:cNvSpPr>
          <p:nvPr/>
        </p:nvSpPr>
        <p:spPr>
          <a:xfrm>
            <a:off x="2296886" y="3182896"/>
            <a:ext cx="7598228" cy="1232435"/>
          </a:xfrm>
          <a:prstGeom prst="rect">
            <a:avLst/>
          </a:prstGeom>
          <a:effectLst/>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r>
              <a:rPr lang="en-US" sz="2800" b="1" dirty="0">
                <a:latin typeface="Century Gothic" panose="020B0502020202020204" pitchFamily="34" charset="0"/>
              </a:rPr>
              <a:t>What is the risk</a:t>
            </a:r>
          </a:p>
        </p:txBody>
      </p:sp>
    </p:spTree>
    <p:extLst>
      <p:ext uri="{BB962C8B-B14F-4D97-AF65-F5344CB8AC3E}">
        <p14:creationId xmlns:p14="http://schemas.microsoft.com/office/powerpoint/2010/main" val="1747320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A52C0-A895-8DCA-44E7-86FF643FCB4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3D01EFB-C884-AFAA-285B-D31385DB69CF}"/>
              </a:ext>
            </a:extLst>
          </p:cNvPr>
          <p:cNvSpPr/>
          <p:nvPr/>
        </p:nvSpPr>
        <p:spPr>
          <a:xfrm>
            <a:off x="115503" y="5669280"/>
            <a:ext cx="1886552" cy="1188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EA42DE21-CF8A-67A3-6A0C-97624DE36B13}"/>
              </a:ext>
            </a:extLst>
          </p:cNvPr>
          <p:cNvSpPr>
            <a:spLocks noGrp="1"/>
          </p:cNvSpPr>
          <p:nvPr>
            <p:ph type="title"/>
          </p:nvPr>
        </p:nvSpPr>
        <p:spPr>
          <a:xfrm>
            <a:off x="599202" y="435297"/>
            <a:ext cx="11297623" cy="571376"/>
          </a:xfrm>
        </p:spPr>
        <p:txBody>
          <a:bodyPr/>
          <a:lstStyle/>
          <a:p>
            <a:r>
              <a:rPr lang="en-US" sz="2400" b="1" u="sng" dirty="0">
                <a:latin typeface="Century Gothic" panose="020B0502020202020204" pitchFamily="34" charset="0"/>
              </a:rPr>
              <a:t>Death</a:t>
            </a:r>
            <a:r>
              <a:rPr lang="en-US" sz="2400" b="1" dirty="0">
                <a:latin typeface="Century Gothic" panose="020B0502020202020204" pitchFamily="34" charset="0"/>
              </a:rPr>
              <a:t>: How much cover do members seek when applying for additional cover?</a:t>
            </a:r>
          </a:p>
        </p:txBody>
      </p:sp>
      <p:sp>
        <p:nvSpPr>
          <p:cNvPr id="4" name="Slide Number Placeholder 3">
            <a:extLst>
              <a:ext uri="{FF2B5EF4-FFF2-40B4-BE49-F238E27FC236}">
                <a16:creationId xmlns:a16="http://schemas.microsoft.com/office/drawing/2014/main" id="{08DBE0E9-4BBF-DE78-23B1-763A0DD09EC8}"/>
              </a:ext>
            </a:extLst>
          </p:cNvPr>
          <p:cNvSpPr>
            <a:spLocks noGrp="1"/>
          </p:cNvSpPr>
          <p:nvPr>
            <p:ph type="sldNum" sz="quarter" idx="12"/>
          </p:nvPr>
        </p:nvSpPr>
        <p:spPr>
          <a:xfrm>
            <a:off x="11319747" y="6422703"/>
            <a:ext cx="416447" cy="186484"/>
          </a:xfrm>
        </p:spPr>
        <p:txBody>
          <a:bodyPr/>
          <a:lstStyle/>
          <a:p>
            <a:fld id="{741AFF56-1126-4107-9C02-BC0EFBF16431}" type="slidenum">
              <a:rPr lang="en-GB" smtClean="0">
                <a:latin typeface="Century Gothic" panose="020B0502020202020204" pitchFamily="34" charset="0"/>
              </a:rPr>
              <a:pPr/>
              <a:t>30</a:t>
            </a:fld>
            <a:endParaRPr lang="en-GB" dirty="0">
              <a:latin typeface="Century Gothic" panose="020B0502020202020204" pitchFamily="34" charset="0"/>
            </a:endParaRPr>
          </a:p>
        </p:txBody>
      </p:sp>
      <p:sp>
        <p:nvSpPr>
          <p:cNvPr id="20" name="Footer Placeholder 4">
            <a:extLst>
              <a:ext uri="{FF2B5EF4-FFF2-40B4-BE49-F238E27FC236}">
                <a16:creationId xmlns:a16="http://schemas.microsoft.com/office/drawing/2014/main" id="{02DC3C0F-C71E-A761-AEDE-F052F59ADB9B}"/>
              </a:ext>
            </a:extLst>
          </p:cNvPr>
          <p:cNvSpPr>
            <a:spLocks noGrp="1"/>
          </p:cNvSpPr>
          <p:nvPr>
            <p:ph type="ftr" sz="quarter" idx="3"/>
          </p:nvPr>
        </p:nvSpPr>
        <p:spPr>
          <a:xfrm>
            <a:off x="664030" y="6034806"/>
            <a:ext cx="10863940" cy="632422"/>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228600" indent="-228600" algn="l">
              <a:spcBef>
                <a:spcPts val="300"/>
              </a:spcBef>
              <a:buFontTx/>
              <a:buAutoNum type="arabicPeriod"/>
            </a:pPr>
            <a:r>
              <a:rPr lang="en-US" sz="1200" dirty="0">
                <a:solidFill>
                  <a:schemeClr val="tx1"/>
                </a:solidFill>
                <a:latin typeface="Century Gothic" panose="020B0502020202020204" pitchFamily="34" charset="0"/>
              </a:rPr>
              <a:t>Total Cover Voluntary Applications are calculated from a total of 75,000 applications, averaged across four large industry funds.</a:t>
            </a:r>
            <a:endParaRPr lang="en-GB" sz="1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85850002-C741-4F33-F4E9-ED7CD6BA24AF}"/>
              </a:ext>
            </a:extLst>
          </p:cNvPr>
          <p:cNvSpPr>
            <a:spLocks/>
          </p:cNvSpPr>
          <p:nvPr/>
        </p:nvSpPr>
        <p:spPr>
          <a:xfrm>
            <a:off x="6415648" y="1218195"/>
            <a:ext cx="5112322" cy="4545841"/>
          </a:xfrm>
          <a:prstGeom prst="roundRect">
            <a:avLst>
              <a:gd name="adj" fmla="val 4429"/>
            </a:avLst>
          </a:prstGeom>
          <a:solidFill>
            <a:srgbClr val="C9E7A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0"/>
              </a:spcAft>
            </a:pPr>
            <a:r>
              <a:rPr lang="en-AU" sz="1600" dirty="0">
                <a:solidFill>
                  <a:schemeClr val="tx1"/>
                </a:solidFill>
                <a:latin typeface="Century Gothic" panose="020B0502020202020204" pitchFamily="34" charset="0"/>
              </a:rPr>
              <a:t>The voluntary death cover applications has </a:t>
            </a:r>
            <a:r>
              <a:rPr lang="en-AU" sz="1600" b="1" dirty="0">
                <a:solidFill>
                  <a:schemeClr val="tx1"/>
                </a:solidFill>
                <a:latin typeface="Century Gothic" panose="020B0502020202020204" pitchFamily="34" charset="0"/>
              </a:rPr>
              <a:t>similar age shape </a:t>
            </a:r>
            <a:r>
              <a:rPr lang="en-AU" sz="1600" dirty="0">
                <a:solidFill>
                  <a:schemeClr val="tx1"/>
                </a:solidFill>
                <a:latin typeface="Century Gothic" panose="020B0502020202020204" pitchFamily="34" charset="0"/>
              </a:rPr>
              <a:t>to the </a:t>
            </a:r>
            <a:r>
              <a:rPr lang="en-AU" sz="1600" b="1" dirty="0">
                <a:solidFill>
                  <a:schemeClr val="tx1"/>
                </a:solidFill>
                <a:latin typeface="Century Gothic" panose="020B0502020202020204" pitchFamily="34" charset="0"/>
              </a:rPr>
              <a:t>indemnity-needs-based design</a:t>
            </a:r>
            <a:r>
              <a:rPr lang="en-AU" sz="1600" dirty="0">
                <a:solidFill>
                  <a:schemeClr val="tx1"/>
                </a:solidFill>
                <a:latin typeface="Century Gothic" panose="020B0502020202020204" pitchFamily="34" charset="0"/>
              </a:rPr>
              <a:t> as well as </a:t>
            </a:r>
            <a:r>
              <a:rPr lang="en-AU" sz="1600" b="1" dirty="0">
                <a:solidFill>
                  <a:schemeClr val="tx1"/>
                </a:solidFill>
                <a:latin typeface="Century Gothic" panose="020B0502020202020204" pitchFamily="34" charset="0"/>
              </a:rPr>
              <a:t>the average default design </a:t>
            </a:r>
            <a:r>
              <a:rPr lang="en-AU" sz="1600" dirty="0">
                <a:solidFill>
                  <a:schemeClr val="tx1"/>
                </a:solidFill>
                <a:latin typeface="Century Gothic" panose="020B0502020202020204" pitchFamily="34" charset="0"/>
              </a:rPr>
              <a:t>where </a:t>
            </a:r>
            <a:r>
              <a:rPr lang="en-AU" sz="1600" b="1" dirty="0">
                <a:solidFill>
                  <a:schemeClr val="tx1"/>
                </a:solidFill>
                <a:latin typeface="Century Gothic" panose="020B0502020202020204" pitchFamily="34" charset="0"/>
              </a:rPr>
              <a:t>middle ages have higher cover needs</a:t>
            </a:r>
            <a:r>
              <a:rPr lang="en-AU" sz="1600" dirty="0">
                <a:solidFill>
                  <a:schemeClr val="tx1"/>
                </a:solidFill>
                <a:latin typeface="Century Gothic" panose="020B0502020202020204" pitchFamily="34" charset="0"/>
              </a:rPr>
              <a:t>.</a:t>
            </a:r>
          </a:p>
          <a:p>
            <a:pPr>
              <a:spcBef>
                <a:spcPts val="600"/>
              </a:spcBef>
              <a:spcAft>
                <a:spcPts val="0"/>
              </a:spcAft>
            </a:pPr>
            <a:r>
              <a:rPr lang="en-AU" sz="1600" dirty="0">
                <a:solidFill>
                  <a:schemeClr val="tx1"/>
                </a:solidFill>
                <a:latin typeface="Century Gothic" panose="020B0502020202020204" pitchFamily="34" charset="0"/>
              </a:rPr>
              <a:t>Members applying for voluntary death cover </a:t>
            </a:r>
            <a:r>
              <a:rPr lang="en-AU" sz="1600" b="1" dirty="0">
                <a:solidFill>
                  <a:schemeClr val="tx1"/>
                </a:solidFill>
                <a:latin typeface="Century Gothic" panose="020B0502020202020204" pitchFamily="34" charset="0"/>
              </a:rPr>
              <a:t>apply for significantly higher cover than what they are provided under default </a:t>
            </a:r>
            <a:r>
              <a:rPr lang="en-AU" sz="1600" dirty="0">
                <a:solidFill>
                  <a:schemeClr val="tx1"/>
                </a:solidFill>
                <a:latin typeface="Century Gothic" panose="020B0502020202020204" pitchFamily="34" charset="0"/>
              </a:rPr>
              <a:t>and also higher compared to the indemnity-needs-based design.</a:t>
            </a:r>
          </a:p>
        </p:txBody>
      </p:sp>
      <p:graphicFrame>
        <p:nvGraphicFramePr>
          <p:cNvPr id="3" name="Chart 2">
            <a:extLst>
              <a:ext uri="{FF2B5EF4-FFF2-40B4-BE49-F238E27FC236}">
                <a16:creationId xmlns:a16="http://schemas.microsoft.com/office/drawing/2014/main" id="{CDBBCCF0-8A44-4F1C-82AD-8D933B1A48B5}"/>
              </a:ext>
              <a:ext uri="{147F2762-F138-4A5C-976F-8EAC2B608ADB}">
                <a16:predDERef xmlns:a16="http://schemas.microsoft.com/office/drawing/2014/main" pred="{3A6AF3F5-A028-2FBF-630D-E17E582BAD2F}"/>
              </a:ext>
            </a:extLst>
          </p:cNvPr>
          <p:cNvGraphicFramePr>
            <a:graphicFrameLocks/>
          </p:cNvGraphicFramePr>
          <p:nvPr>
            <p:extLst>
              <p:ext uri="{D42A27DB-BD31-4B8C-83A1-F6EECF244321}">
                <p14:modId xmlns:p14="http://schemas.microsoft.com/office/powerpoint/2010/main" val="2632304828"/>
              </p:ext>
            </p:extLst>
          </p:nvPr>
        </p:nvGraphicFramePr>
        <p:xfrm>
          <a:off x="664030" y="1247819"/>
          <a:ext cx="5490559" cy="45458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7347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32AA5-D556-1D39-BB91-F2B212A49B7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2F139C-8B8E-4A22-5677-67636C7C1190}"/>
              </a:ext>
            </a:extLst>
          </p:cNvPr>
          <p:cNvSpPr/>
          <p:nvPr/>
        </p:nvSpPr>
        <p:spPr>
          <a:xfrm>
            <a:off x="115503" y="5669280"/>
            <a:ext cx="1886552" cy="1188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63A44DBC-4F3B-7325-690B-44F06AD53A2C}"/>
              </a:ext>
            </a:extLst>
          </p:cNvPr>
          <p:cNvSpPr>
            <a:spLocks noGrp="1"/>
          </p:cNvSpPr>
          <p:nvPr>
            <p:ph type="title"/>
          </p:nvPr>
        </p:nvSpPr>
        <p:spPr>
          <a:xfrm>
            <a:off x="599202" y="435297"/>
            <a:ext cx="11216447" cy="571376"/>
          </a:xfrm>
        </p:spPr>
        <p:txBody>
          <a:bodyPr/>
          <a:lstStyle/>
          <a:p>
            <a:r>
              <a:rPr lang="en-US" sz="2400" b="1" u="sng" dirty="0">
                <a:latin typeface="Century Gothic" panose="020B0502020202020204" pitchFamily="34" charset="0"/>
              </a:rPr>
              <a:t>Disability</a:t>
            </a:r>
            <a:r>
              <a:rPr lang="en-US" sz="2400" b="1" dirty="0">
                <a:latin typeface="Century Gothic" panose="020B0502020202020204" pitchFamily="34" charset="0"/>
              </a:rPr>
              <a:t>: How much cover do members seek when applying for additional cover?</a:t>
            </a:r>
          </a:p>
        </p:txBody>
      </p:sp>
      <p:sp>
        <p:nvSpPr>
          <p:cNvPr id="4" name="Slide Number Placeholder 3">
            <a:extLst>
              <a:ext uri="{FF2B5EF4-FFF2-40B4-BE49-F238E27FC236}">
                <a16:creationId xmlns:a16="http://schemas.microsoft.com/office/drawing/2014/main" id="{BABC098A-15DE-162D-7252-40161A81FF57}"/>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31</a:t>
            </a:fld>
            <a:endParaRPr lang="en-GB" dirty="0">
              <a:latin typeface="Century Gothic" panose="020B0502020202020204" pitchFamily="34" charset="0"/>
            </a:endParaRPr>
          </a:p>
        </p:txBody>
      </p:sp>
      <p:sp>
        <p:nvSpPr>
          <p:cNvPr id="20" name="Footer Placeholder 4">
            <a:extLst>
              <a:ext uri="{FF2B5EF4-FFF2-40B4-BE49-F238E27FC236}">
                <a16:creationId xmlns:a16="http://schemas.microsoft.com/office/drawing/2014/main" id="{C50FC557-303A-E31A-38D3-8A6845A46376}"/>
              </a:ext>
            </a:extLst>
          </p:cNvPr>
          <p:cNvSpPr>
            <a:spLocks noGrp="1"/>
          </p:cNvSpPr>
          <p:nvPr>
            <p:ph type="ftr" sz="quarter" idx="3"/>
          </p:nvPr>
        </p:nvSpPr>
        <p:spPr>
          <a:xfrm>
            <a:off x="599202" y="6106492"/>
            <a:ext cx="9637832" cy="632422"/>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228600" indent="-228600" algn="l">
              <a:spcBef>
                <a:spcPts val="300"/>
              </a:spcBef>
              <a:buFontTx/>
              <a:buAutoNum type="arabicPeriod"/>
            </a:pPr>
            <a:r>
              <a:rPr lang="en-US" sz="1200" dirty="0">
                <a:solidFill>
                  <a:schemeClr val="tx1"/>
                </a:solidFill>
                <a:latin typeface="Century Gothic" panose="020B0502020202020204" pitchFamily="34" charset="0"/>
              </a:rPr>
              <a:t>Total Cover Voluntary Applications are calculated from a total of 69,000+ applications for TPD and IP, averaged across four large industry funds.</a:t>
            </a:r>
            <a:endParaRPr lang="en-GB" sz="1200" dirty="0">
              <a:solidFill>
                <a:schemeClr val="tx1"/>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062C5D3D-B4D7-A61A-194A-A172002B2CF5}"/>
              </a:ext>
            </a:extLst>
          </p:cNvPr>
          <p:cNvSpPr>
            <a:spLocks/>
          </p:cNvSpPr>
          <p:nvPr/>
        </p:nvSpPr>
        <p:spPr>
          <a:xfrm>
            <a:off x="6415648" y="1267818"/>
            <a:ext cx="5112322" cy="4621914"/>
          </a:xfrm>
          <a:prstGeom prst="roundRect">
            <a:avLst>
              <a:gd name="adj" fmla="val 4429"/>
            </a:avLst>
          </a:prstGeom>
          <a:solidFill>
            <a:srgbClr val="C9E7A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pPr>
            <a:r>
              <a:rPr lang="en-AU" sz="1600" dirty="0">
                <a:solidFill>
                  <a:schemeClr val="tx1"/>
                </a:solidFill>
                <a:latin typeface="Century Gothic" panose="020B0502020202020204" pitchFamily="34" charset="0"/>
              </a:rPr>
              <a:t>The voluntary disability cover applications on average has </a:t>
            </a:r>
            <a:r>
              <a:rPr lang="en-AU" sz="1600" b="1" dirty="0">
                <a:solidFill>
                  <a:schemeClr val="tx1"/>
                </a:solidFill>
                <a:latin typeface="Century Gothic" panose="020B0502020202020204" pitchFamily="34" charset="0"/>
              </a:rPr>
              <a:t>similar age shape </a:t>
            </a:r>
            <a:r>
              <a:rPr lang="en-AU" sz="1600" dirty="0">
                <a:solidFill>
                  <a:schemeClr val="tx1"/>
                </a:solidFill>
                <a:latin typeface="Century Gothic" panose="020B0502020202020204" pitchFamily="34" charset="0"/>
              </a:rPr>
              <a:t>to the </a:t>
            </a:r>
            <a:r>
              <a:rPr lang="en-AU" sz="1600" b="1" dirty="0">
                <a:solidFill>
                  <a:schemeClr val="tx1"/>
                </a:solidFill>
                <a:latin typeface="Century Gothic" panose="020B0502020202020204" pitchFamily="34" charset="0"/>
              </a:rPr>
              <a:t>indemnity-needs-based design</a:t>
            </a:r>
            <a:r>
              <a:rPr lang="en-AU" sz="1600" dirty="0">
                <a:solidFill>
                  <a:schemeClr val="tx1"/>
                </a:solidFill>
                <a:latin typeface="Century Gothic" panose="020B0502020202020204" pitchFamily="34" charset="0"/>
              </a:rPr>
              <a:t> where </a:t>
            </a:r>
            <a:r>
              <a:rPr lang="en-AU" sz="1600" b="1" dirty="0">
                <a:solidFill>
                  <a:schemeClr val="tx1"/>
                </a:solidFill>
                <a:latin typeface="Century Gothic" panose="020B0502020202020204" pitchFamily="34" charset="0"/>
              </a:rPr>
              <a:t>younger ages have higher cover needs</a:t>
            </a:r>
            <a:r>
              <a:rPr lang="en-AU" sz="1600" dirty="0">
                <a:solidFill>
                  <a:schemeClr val="tx1"/>
                </a:solidFill>
                <a:latin typeface="Century Gothic" panose="020B0502020202020204" pitchFamily="34" charset="0"/>
              </a:rPr>
              <a:t>.</a:t>
            </a:r>
          </a:p>
          <a:p>
            <a:pPr>
              <a:spcBef>
                <a:spcPts val="600"/>
              </a:spcBef>
              <a:spcAft>
                <a:spcPts val="0"/>
              </a:spcAft>
            </a:pPr>
            <a:endParaRPr lang="en-AU" sz="1600" dirty="0">
              <a:solidFill>
                <a:schemeClr val="tx1"/>
              </a:solidFill>
              <a:latin typeface="Century Gothic" panose="020B0502020202020204" pitchFamily="34" charset="0"/>
            </a:endParaRPr>
          </a:p>
          <a:p>
            <a:pPr>
              <a:spcBef>
                <a:spcPts val="600"/>
              </a:spcBef>
              <a:spcAft>
                <a:spcPts val="0"/>
              </a:spcAft>
            </a:pPr>
            <a:r>
              <a:rPr lang="en-AU" sz="1600" dirty="0">
                <a:solidFill>
                  <a:schemeClr val="tx1"/>
                </a:solidFill>
                <a:latin typeface="Century Gothic" panose="020B0502020202020204" pitchFamily="34" charset="0"/>
              </a:rPr>
              <a:t>The </a:t>
            </a:r>
            <a:r>
              <a:rPr lang="en-AU" sz="1600" b="1" dirty="0">
                <a:solidFill>
                  <a:schemeClr val="tx1"/>
                </a:solidFill>
                <a:latin typeface="Century Gothic" panose="020B0502020202020204" pitchFamily="34" charset="0"/>
              </a:rPr>
              <a:t>average voluntary cover application </a:t>
            </a:r>
            <a:r>
              <a:rPr lang="en-AU" sz="1600" dirty="0">
                <a:solidFill>
                  <a:schemeClr val="tx1"/>
                </a:solidFill>
                <a:latin typeface="Century Gothic" panose="020B0502020202020204" pitchFamily="34" charset="0"/>
              </a:rPr>
              <a:t>is </a:t>
            </a:r>
            <a:r>
              <a:rPr lang="en-AU" sz="1600" b="1" dirty="0">
                <a:solidFill>
                  <a:schemeClr val="tx1"/>
                </a:solidFill>
                <a:latin typeface="Century Gothic" panose="020B0502020202020204" pitchFamily="34" charset="0"/>
              </a:rPr>
              <a:t>lower than that of the indemnity-needs-based design</a:t>
            </a:r>
            <a:r>
              <a:rPr lang="en-AU" sz="1600" dirty="0">
                <a:solidFill>
                  <a:schemeClr val="tx1"/>
                </a:solidFill>
                <a:latin typeface="Century Gothic" panose="020B0502020202020204" pitchFamily="34" charset="0"/>
              </a:rPr>
              <a:t>, but significantly </a:t>
            </a:r>
            <a:r>
              <a:rPr lang="en-AU" sz="1600" b="1" dirty="0">
                <a:solidFill>
                  <a:schemeClr val="tx1"/>
                </a:solidFill>
                <a:latin typeface="Century Gothic" panose="020B0502020202020204" pitchFamily="34" charset="0"/>
              </a:rPr>
              <a:t>higher than the default cover</a:t>
            </a:r>
            <a:r>
              <a:rPr lang="en-AU" sz="1600" dirty="0">
                <a:solidFill>
                  <a:schemeClr val="tx1"/>
                </a:solidFill>
                <a:latin typeface="Century Gothic" panose="020B0502020202020204" pitchFamily="34" charset="0"/>
              </a:rPr>
              <a:t> offered by the seven large industry funds.</a:t>
            </a:r>
          </a:p>
          <a:p>
            <a:pPr>
              <a:spcBef>
                <a:spcPts val="600"/>
              </a:spcBef>
              <a:spcAft>
                <a:spcPts val="0"/>
              </a:spcAft>
            </a:pPr>
            <a:endParaRPr lang="en-AU" dirty="0">
              <a:solidFill>
                <a:srgbClr val="C00000"/>
              </a:solidFill>
              <a:latin typeface="Century Gothic" panose="020B0502020202020204" pitchFamily="34" charset="0"/>
            </a:endParaRPr>
          </a:p>
        </p:txBody>
      </p:sp>
      <p:graphicFrame>
        <p:nvGraphicFramePr>
          <p:cNvPr id="5" name="Chart 4">
            <a:extLst>
              <a:ext uri="{FF2B5EF4-FFF2-40B4-BE49-F238E27FC236}">
                <a16:creationId xmlns:a16="http://schemas.microsoft.com/office/drawing/2014/main" id="{0C7C61CE-4FB8-4718-9045-B44123B6BA0C}"/>
              </a:ext>
              <a:ext uri="{147F2762-F138-4A5C-976F-8EAC2B608ADB}">
                <a16:predDERef xmlns:a16="http://schemas.microsoft.com/office/drawing/2014/main" pred="{3A6AF3F5-A028-2FBF-630D-E17E582BAD2F}"/>
              </a:ext>
            </a:extLst>
          </p:cNvPr>
          <p:cNvGraphicFramePr>
            <a:graphicFrameLocks/>
          </p:cNvGraphicFramePr>
          <p:nvPr>
            <p:extLst>
              <p:ext uri="{D42A27DB-BD31-4B8C-83A1-F6EECF244321}">
                <p14:modId xmlns:p14="http://schemas.microsoft.com/office/powerpoint/2010/main" val="1252438600"/>
              </p:ext>
            </p:extLst>
          </p:nvPr>
        </p:nvGraphicFramePr>
        <p:xfrm>
          <a:off x="664030" y="1267817"/>
          <a:ext cx="5489999" cy="46219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4633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C8C5D-BB7D-5136-D4C5-10E3610A59D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69190AB-8FB5-BFC4-F917-5E878B78E953}"/>
              </a:ext>
            </a:extLst>
          </p:cNvPr>
          <p:cNvSpPr>
            <a:spLocks noGrp="1"/>
          </p:cNvSpPr>
          <p:nvPr>
            <p:ph type="title"/>
          </p:nvPr>
        </p:nvSpPr>
        <p:spPr>
          <a:xfrm>
            <a:off x="720978" y="642428"/>
            <a:ext cx="8643257" cy="1232435"/>
          </a:xfrm>
        </p:spPr>
        <p:txBody>
          <a:bodyPr/>
          <a:lstStyle/>
          <a:p>
            <a:r>
              <a:rPr lang="en-US" sz="2800" b="1" dirty="0">
                <a:solidFill>
                  <a:schemeClr val="accent1">
                    <a:lumMod val="60000"/>
                    <a:lumOff val="40000"/>
                  </a:schemeClr>
                </a:solidFill>
                <a:latin typeface="Century Gothic" panose="020B0502020202020204" pitchFamily="34" charset="0"/>
              </a:rPr>
              <a:t>Insurance in Super</a:t>
            </a:r>
            <a:endParaRPr lang="en-US" sz="1800" b="1" dirty="0">
              <a:solidFill>
                <a:schemeClr val="accent1">
                  <a:lumMod val="60000"/>
                  <a:lumOff val="40000"/>
                </a:schemeClr>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2936C5EB-5B26-AA6E-908A-9CA04599C28C}"/>
              </a:ext>
            </a:extLst>
          </p:cNvPr>
          <p:cNvSpPr>
            <a:spLocks noGrp="1"/>
          </p:cNvSpPr>
          <p:nvPr>
            <p:ph type="sldNum" sz="quarter" idx="12"/>
          </p:nvPr>
        </p:nvSpPr>
        <p:spPr/>
        <p:txBody>
          <a:bodyPr/>
          <a:lstStyle/>
          <a:p>
            <a:fld id="{741AFF56-1126-4107-9C02-BC0EFBF16431}" type="slidenum">
              <a:rPr lang="en-GB" sz="900" smtClean="0">
                <a:latin typeface="Century Gothic" panose="020B0502020202020204" pitchFamily="34" charset="0"/>
              </a:rPr>
              <a:pPr/>
              <a:t>32</a:t>
            </a:fld>
            <a:endParaRPr lang="en-GB" sz="900"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8C07B839-0841-8EFA-0176-FFD326A9BE60}"/>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Century Gothic" panose="020B0502020202020204" pitchFamily="34" charset="0"/>
              </a:rPr>
              <a:t>Presented at the 2025 All Actuaries Summit</a:t>
            </a:r>
          </a:p>
        </p:txBody>
      </p:sp>
      <p:sp>
        <p:nvSpPr>
          <p:cNvPr id="3" name="Title 7">
            <a:extLst>
              <a:ext uri="{FF2B5EF4-FFF2-40B4-BE49-F238E27FC236}">
                <a16:creationId xmlns:a16="http://schemas.microsoft.com/office/drawing/2014/main" id="{C3BE2AED-8F48-D258-DFD4-5288B48A9CFB}"/>
              </a:ext>
            </a:extLst>
          </p:cNvPr>
          <p:cNvSpPr txBox="1">
            <a:spLocks/>
          </p:cNvSpPr>
          <p:nvPr/>
        </p:nvSpPr>
        <p:spPr>
          <a:xfrm>
            <a:off x="2296886" y="3280867"/>
            <a:ext cx="7598228" cy="1232435"/>
          </a:xfrm>
          <a:prstGeom prst="rect">
            <a:avLst/>
          </a:prstGeom>
          <a:effectLst/>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r>
              <a:rPr lang="en-US" sz="2800" b="1" dirty="0">
                <a:latin typeface="Century Gothic" panose="020B0502020202020204" pitchFamily="34" charset="0"/>
              </a:rPr>
              <a:t>How much does insurance cost</a:t>
            </a:r>
          </a:p>
        </p:txBody>
      </p:sp>
    </p:spTree>
    <p:extLst>
      <p:ext uri="{BB962C8B-B14F-4D97-AF65-F5344CB8AC3E}">
        <p14:creationId xmlns:p14="http://schemas.microsoft.com/office/powerpoint/2010/main" val="4160246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B2B80-DCFA-E602-CA28-E014EE15675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BA0EDC0-BD0F-5390-5364-93A219BE1DB6}"/>
              </a:ext>
            </a:extLst>
          </p:cNvPr>
          <p:cNvSpPr/>
          <p:nvPr/>
        </p:nvSpPr>
        <p:spPr>
          <a:xfrm>
            <a:off x="202131" y="5524901"/>
            <a:ext cx="1688008" cy="1271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CDCEB1AD-C6F5-A520-8D28-665097531BB4}"/>
              </a:ext>
            </a:extLst>
          </p:cNvPr>
          <p:cNvSpPr>
            <a:spLocks noGrp="1"/>
          </p:cNvSpPr>
          <p:nvPr>
            <p:ph type="title"/>
          </p:nvPr>
        </p:nvSpPr>
        <p:spPr>
          <a:xfrm>
            <a:off x="833239" y="489726"/>
            <a:ext cx="10836247" cy="571376"/>
          </a:xfrm>
        </p:spPr>
        <p:txBody>
          <a:bodyPr/>
          <a:lstStyle/>
          <a:p>
            <a:r>
              <a:rPr lang="en-US" sz="2400" b="1" dirty="0">
                <a:latin typeface="Century Gothic" panose="020B0502020202020204" pitchFamily="34" charset="0"/>
              </a:rPr>
              <a:t>What are the possible measures of insurance cost?</a:t>
            </a:r>
          </a:p>
        </p:txBody>
      </p:sp>
      <p:sp>
        <p:nvSpPr>
          <p:cNvPr id="20" name="Footer Placeholder 4">
            <a:extLst>
              <a:ext uri="{FF2B5EF4-FFF2-40B4-BE49-F238E27FC236}">
                <a16:creationId xmlns:a16="http://schemas.microsoft.com/office/drawing/2014/main" id="{D9293398-7A56-6DC2-289B-BC7F8EBC2975}"/>
              </a:ext>
            </a:extLst>
          </p:cNvPr>
          <p:cNvSpPr>
            <a:spLocks noGrp="1"/>
          </p:cNvSpPr>
          <p:nvPr>
            <p:ph type="ftr" sz="quarter" idx="3"/>
          </p:nvPr>
        </p:nvSpPr>
        <p:spPr>
          <a:xfrm>
            <a:off x="833239" y="5024485"/>
            <a:ext cx="11156630" cy="1702883"/>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342900" indent="-342900" algn="l">
              <a:lnSpc>
                <a:spcPct val="85000"/>
              </a:lnSpc>
              <a:spcBef>
                <a:spcPts val="300"/>
              </a:spcBef>
              <a:buAutoNum type="arabicPeriod"/>
            </a:pPr>
            <a:r>
              <a:rPr lang="en-GB" sz="1500" dirty="0">
                <a:solidFill>
                  <a:schemeClr val="tx1"/>
                </a:solidFill>
                <a:latin typeface="Century Gothic" panose="020B0502020202020204" pitchFamily="34" charset="0"/>
              </a:rPr>
              <a:t>If measured at each age, this is an </a:t>
            </a:r>
            <a:r>
              <a:rPr lang="en-US" sz="1500" dirty="0">
                <a:solidFill>
                  <a:schemeClr val="tx1"/>
                </a:solidFill>
                <a:latin typeface="Century Gothic" panose="020B0502020202020204" pitchFamily="34" charset="0"/>
              </a:rPr>
              <a:t>inadequate approach, as it provides only a static, point-in-time assessment that fails to capture the long-term impact on a member's retirement income.</a:t>
            </a:r>
          </a:p>
          <a:p>
            <a:pPr marL="342900" indent="-342900" algn="l">
              <a:lnSpc>
                <a:spcPct val="85000"/>
              </a:lnSpc>
              <a:spcBef>
                <a:spcPts val="300"/>
              </a:spcBef>
              <a:buAutoNum type="arabicPeriod"/>
            </a:pPr>
            <a:r>
              <a:rPr lang="en-US" sz="1500" dirty="0">
                <a:solidFill>
                  <a:schemeClr val="tx1"/>
                </a:solidFill>
                <a:latin typeface="Century Gothic" panose="020B0502020202020204" pitchFamily="34" charset="0"/>
              </a:rPr>
              <a:t>If measured over a member's working lifetime, using the present value (PV) of premiums over the PV of salaries, is an improvement over the point-in-time measure but does not relate to retirement income or changing Superannuation Guarantee (SG) rates.</a:t>
            </a:r>
          </a:p>
          <a:p>
            <a:pPr marL="342900" indent="-342900" algn="l">
              <a:lnSpc>
                <a:spcPct val="85000"/>
              </a:lnSpc>
              <a:spcBef>
                <a:spcPts val="300"/>
              </a:spcBef>
              <a:buAutoNum type="arabicPeriod"/>
            </a:pPr>
            <a:r>
              <a:rPr lang="en-US" sz="1500" dirty="0">
                <a:solidFill>
                  <a:schemeClr val="tx1"/>
                </a:solidFill>
                <a:latin typeface="Century Gothic" panose="020B0502020202020204" pitchFamily="34" charset="0"/>
              </a:rPr>
              <a:t>This approach has no relevance to the legislation or the unique profile of a fund’s members.</a:t>
            </a:r>
          </a:p>
          <a:p>
            <a:pPr marL="342900" indent="-342900" algn="l">
              <a:lnSpc>
                <a:spcPct val="85000"/>
              </a:lnSpc>
              <a:spcBef>
                <a:spcPts val="300"/>
              </a:spcBef>
              <a:buAutoNum type="arabicPeriod"/>
            </a:pPr>
            <a:r>
              <a:rPr lang="en-US" sz="1500" dirty="0">
                <a:solidFill>
                  <a:schemeClr val="tx1"/>
                </a:solidFill>
                <a:latin typeface="Century Gothic" panose="020B0502020202020204" pitchFamily="34" charset="0"/>
              </a:rPr>
              <a:t>Insurance costs are measured over the working lifetime of a member.</a:t>
            </a:r>
          </a:p>
          <a:p>
            <a:pPr marL="342900" indent="-342900" algn="l">
              <a:lnSpc>
                <a:spcPct val="85000"/>
              </a:lnSpc>
              <a:spcBef>
                <a:spcPts val="300"/>
              </a:spcBef>
              <a:buAutoNum type="arabicPeriod"/>
            </a:pPr>
            <a:r>
              <a:rPr lang="en-US" sz="1500" dirty="0">
                <a:solidFill>
                  <a:schemeClr val="tx1"/>
                </a:solidFill>
                <a:latin typeface="Century Gothic" panose="020B0502020202020204" pitchFamily="34" charset="0"/>
              </a:rPr>
              <a:t>Retirement income is the annual income including age pensions where applicable.</a:t>
            </a:r>
          </a:p>
          <a:p>
            <a:pPr marL="342900" indent="-342900" algn="l">
              <a:lnSpc>
                <a:spcPct val="85000"/>
              </a:lnSpc>
              <a:spcBef>
                <a:spcPts val="300"/>
              </a:spcBef>
              <a:buAutoNum type="arabicPeriod"/>
            </a:pPr>
            <a:endParaRPr lang="en-GB" sz="1500" dirty="0">
              <a:solidFill>
                <a:schemeClr val="tx1"/>
              </a:solidFill>
              <a:latin typeface="Webdings" panose="05030102010509060703" pitchFamily="18" charset="2"/>
            </a:endParaRPr>
          </a:p>
        </p:txBody>
      </p:sp>
      <p:graphicFrame>
        <p:nvGraphicFramePr>
          <p:cNvPr id="2" name="Table 1">
            <a:extLst>
              <a:ext uri="{FF2B5EF4-FFF2-40B4-BE49-F238E27FC236}">
                <a16:creationId xmlns:a16="http://schemas.microsoft.com/office/drawing/2014/main" id="{86D4CB17-A171-2348-6F20-D3320814E0B4}"/>
              </a:ext>
            </a:extLst>
          </p:cNvPr>
          <p:cNvGraphicFramePr>
            <a:graphicFrameLocks noGrp="1"/>
          </p:cNvGraphicFramePr>
          <p:nvPr>
            <p:extLst>
              <p:ext uri="{D42A27DB-BD31-4B8C-83A1-F6EECF244321}">
                <p14:modId xmlns:p14="http://schemas.microsoft.com/office/powerpoint/2010/main" val="2260263717"/>
              </p:ext>
            </p:extLst>
          </p:nvPr>
        </p:nvGraphicFramePr>
        <p:xfrm>
          <a:off x="858602" y="945807"/>
          <a:ext cx="11132922" cy="396240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312922">
                  <a:extLst>
                    <a:ext uri="{9D8B030D-6E8A-4147-A177-3AD203B41FA5}">
                      <a16:colId xmlns:a16="http://schemas.microsoft.com/office/drawing/2014/main" val="453658820"/>
                    </a:ext>
                  </a:extLst>
                </a:gridCol>
                <a:gridCol w="1764000">
                  <a:extLst>
                    <a:ext uri="{9D8B030D-6E8A-4147-A177-3AD203B41FA5}">
                      <a16:colId xmlns:a16="http://schemas.microsoft.com/office/drawing/2014/main" val="1263725948"/>
                    </a:ext>
                  </a:extLst>
                </a:gridCol>
                <a:gridCol w="1764000">
                  <a:extLst>
                    <a:ext uri="{9D8B030D-6E8A-4147-A177-3AD203B41FA5}">
                      <a16:colId xmlns:a16="http://schemas.microsoft.com/office/drawing/2014/main" val="3479959973"/>
                    </a:ext>
                  </a:extLst>
                </a:gridCol>
                <a:gridCol w="1764000">
                  <a:extLst>
                    <a:ext uri="{9D8B030D-6E8A-4147-A177-3AD203B41FA5}">
                      <a16:colId xmlns:a16="http://schemas.microsoft.com/office/drawing/2014/main" val="2048720412"/>
                    </a:ext>
                  </a:extLst>
                </a:gridCol>
                <a:gridCol w="1764000">
                  <a:extLst>
                    <a:ext uri="{9D8B030D-6E8A-4147-A177-3AD203B41FA5}">
                      <a16:colId xmlns:a16="http://schemas.microsoft.com/office/drawing/2014/main" val="3628522021"/>
                    </a:ext>
                  </a:extLst>
                </a:gridCol>
                <a:gridCol w="1764000">
                  <a:extLst>
                    <a:ext uri="{9D8B030D-6E8A-4147-A177-3AD203B41FA5}">
                      <a16:colId xmlns:a16="http://schemas.microsoft.com/office/drawing/2014/main" val="3816111557"/>
                    </a:ext>
                  </a:extLst>
                </a:gridCol>
              </a:tblGrid>
              <a:tr h="532453">
                <a:tc>
                  <a:txBody>
                    <a:bodyPr/>
                    <a:lstStyle/>
                    <a:p>
                      <a:r>
                        <a:rPr lang="en-AU" sz="1600" dirty="0">
                          <a:latin typeface="Century Gothic" panose="020B0502020202020204" pitchFamily="34" charset="0"/>
                        </a:rPr>
                        <a:t>Possible measures of Insurance Cost</a:t>
                      </a:r>
                    </a:p>
                  </a:txBody>
                  <a:tcPr anchor="b">
                    <a:cell3D prstMaterial="dkEdge">
                      <a:bevel w="25400" h="25400" prst="angle"/>
                      <a:lightRig rig="flood" dir="t"/>
                    </a:cell3D>
                  </a:tcPr>
                </a:tc>
                <a:tc>
                  <a:txBody>
                    <a:bodyPr/>
                    <a:lstStyle/>
                    <a:p>
                      <a:pPr algn="ctr"/>
                      <a:r>
                        <a:rPr lang="en-AU" sz="1600" dirty="0">
                          <a:latin typeface="Century Gothic" panose="020B0502020202020204" pitchFamily="34" charset="0"/>
                        </a:rPr>
                        <a:t>Simple for members to understand</a:t>
                      </a:r>
                    </a:p>
                  </a:txBody>
                  <a:tcPr anchor="b">
                    <a:cell3D prstMaterial="dkEdge">
                      <a:bevel w="25400" h="25400" prst="angle"/>
                      <a:lightRig rig="flood" dir="t"/>
                    </a:cell3D>
                  </a:tcPr>
                </a:tc>
                <a:tc>
                  <a:txBody>
                    <a:bodyPr/>
                    <a:lstStyle/>
                    <a:p>
                      <a:pPr algn="ctr"/>
                      <a:r>
                        <a:rPr lang="en-AU" sz="1600" b="1" dirty="0">
                          <a:latin typeface="Century Gothic" panose="020B0502020202020204" pitchFamily="34" charset="0"/>
                        </a:rPr>
                        <a:t>Long term measure?</a:t>
                      </a:r>
                      <a:endParaRPr lang="en-AU" sz="1600" dirty="0">
                        <a:latin typeface="Century Gothic" panose="020B0502020202020204" pitchFamily="34" charset="0"/>
                      </a:endParaRPr>
                    </a:p>
                  </a:txBody>
                  <a:tcPr anchor="b">
                    <a:cell3D prstMaterial="dkEdge">
                      <a:bevel w="25400" h="25400" prst="angle"/>
                      <a:lightRig rig="flood" dir="t"/>
                    </a:cell3D>
                  </a:tcPr>
                </a:tc>
                <a:tc>
                  <a:txBody>
                    <a:bodyPr/>
                    <a:lstStyle/>
                    <a:p>
                      <a:pPr algn="ctr"/>
                      <a:r>
                        <a:rPr lang="en-US" sz="1600" dirty="0">
                          <a:latin typeface="Century Gothic" panose="020B0502020202020204" pitchFamily="34" charset="0"/>
                        </a:rPr>
                        <a:t>Alignment with Retirement Goals?</a:t>
                      </a:r>
                    </a:p>
                  </a:txBody>
                  <a:tcPr anchor="b">
                    <a:cell3D prstMaterial="dkEdge">
                      <a:bevel w="25400" h="25400" prst="angle"/>
                      <a:lightRig rig="flood" dir="t"/>
                    </a:cell3D>
                  </a:tcPr>
                </a:tc>
                <a:tc>
                  <a:txBody>
                    <a:bodyPr/>
                    <a:lstStyle/>
                    <a:p>
                      <a:pPr algn="ctr"/>
                      <a:r>
                        <a:rPr lang="en-AU" sz="1600" dirty="0">
                          <a:latin typeface="Century Gothic" panose="020B0502020202020204" pitchFamily="34" charset="0"/>
                        </a:rPr>
                        <a:t>Can be tailored to member demographics?</a:t>
                      </a:r>
                    </a:p>
                  </a:txBody>
                  <a:tcPr anchor="b">
                    <a:cell3D prstMaterial="dkEdge">
                      <a:bevel w="25400" h="25400" prst="angle"/>
                      <a:lightRig rig="flood" dir="t"/>
                    </a:cell3D>
                  </a:tcPr>
                </a:tc>
                <a:tc>
                  <a:txBody>
                    <a:bodyPr/>
                    <a:lstStyle/>
                    <a:p>
                      <a:pPr algn="ctr"/>
                      <a:r>
                        <a:rPr lang="en-AU" sz="1600" dirty="0">
                          <a:latin typeface="Century Gothic" panose="020B0502020202020204" pitchFamily="34" charset="0"/>
                        </a:rPr>
                        <a:t>Alignment with Legislation</a:t>
                      </a:r>
                    </a:p>
                  </a:txBody>
                  <a:tcPr anchor="b">
                    <a:cell3D prstMaterial="dkEdge">
                      <a:bevel w="25400" h="25400" prst="angle"/>
                      <a:lightRig rig="flood" dir="t"/>
                    </a:cell3D>
                  </a:tcPr>
                </a:tc>
                <a:extLst>
                  <a:ext uri="{0D108BD9-81ED-4DB2-BD59-A6C34878D82A}">
                    <a16:rowId xmlns:a16="http://schemas.microsoft.com/office/drawing/2014/main" val="1384857472"/>
                  </a:ext>
                </a:extLst>
              </a:tr>
              <a:tr h="365595">
                <a:tc>
                  <a:txBody>
                    <a:bodyPr/>
                    <a:lstStyle/>
                    <a:p>
                      <a:r>
                        <a:rPr lang="en-AU" sz="1600" dirty="0">
                          <a:latin typeface="Century Gothic" panose="020B0502020202020204" pitchFamily="34" charset="0"/>
                        </a:rPr>
                        <a:t>Percentage of Salary</a:t>
                      </a:r>
                      <a:r>
                        <a:rPr lang="en-AU" sz="1600" baseline="30000" dirty="0">
                          <a:latin typeface="Century Gothic" panose="020B0502020202020204" pitchFamily="34" charset="0"/>
                        </a:rPr>
                        <a:t>1, 2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algn="ct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tc>
                  <a:txBody>
                    <a:bodyPr/>
                    <a:lstStyle/>
                    <a:p>
                      <a:pPr algn="ct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extLst>
                  <a:ext uri="{0D108BD9-81ED-4DB2-BD59-A6C34878D82A}">
                    <a16:rowId xmlns:a16="http://schemas.microsoft.com/office/drawing/2014/main" val="943233126"/>
                  </a:ext>
                </a:extLst>
              </a:tr>
              <a:tr h="365595">
                <a:tc>
                  <a:txBody>
                    <a:bodyPr/>
                    <a:lstStyle/>
                    <a:p>
                      <a:r>
                        <a:rPr lang="en-AU" sz="1600" dirty="0">
                          <a:latin typeface="Century Gothic" panose="020B0502020202020204" pitchFamily="34" charset="0"/>
                        </a:rPr>
                        <a:t>Percentage of Account Balance</a:t>
                      </a:r>
                      <a:r>
                        <a:rPr lang="en-AU" sz="1600" baseline="30000" dirty="0">
                          <a:latin typeface="Century Gothic" panose="020B0502020202020204" pitchFamily="34" charset="0"/>
                        </a:rPr>
                        <a:t>1</a:t>
                      </a:r>
                      <a:endParaRPr lang="en-AU" sz="160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extLst>
                  <a:ext uri="{0D108BD9-81ED-4DB2-BD59-A6C34878D82A}">
                    <a16:rowId xmlns:a16="http://schemas.microsoft.com/office/drawing/2014/main" val="1781044443"/>
                  </a:ext>
                </a:extLst>
              </a:tr>
              <a:tr h="365595">
                <a:tc>
                  <a:txBody>
                    <a:bodyPr/>
                    <a:lstStyle/>
                    <a:p>
                      <a:r>
                        <a:rPr lang="en-AU" sz="1600" dirty="0">
                          <a:latin typeface="Century Gothic" panose="020B0502020202020204" pitchFamily="34" charset="0"/>
                        </a:rPr>
                        <a:t>Percentage of Dollar Premiums versus the Fund’s Competitors’</a:t>
                      </a:r>
                      <a:r>
                        <a:rPr lang="en-AU" sz="1600" baseline="30000" dirty="0">
                          <a:latin typeface="Century Gothic" panose="020B0502020202020204" pitchFamily="34" charset="0"/>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extLst>
                  <a:ext uri="{0D108BD9-81ED-4DB2-BD59-A6C34878D82A}">
                    <a16:rowId xmlns:a16="http://schemas.microsoft.com/office/drawing/2014/main" val="3188062375"/>
                  </a:ext>
                </a:extLst>
              </a:tr>
              <a:tr h="365595">
                <a:tc>
                  <a:txBody>
                    <a:bodyPr/>
                    <a:lstStyle/>
                    <a:p>
                      <a:r>
                        <a:rPr lang="en-AU" sz="1600" dirty="0">
                          <a:latin typeface="Century Gothic" panose="020B0502020202020204" pitchFamily="34" charset="0"/>
                        </a:rPr>
                        <a:t>Percentage of Retirement Balance</a:t>
                      </a:r>
                      <a:r>
                        <a:rPr lang="en-AU" sz="1600" baseline="30000" dirty="0">
                          <a:latin typeface="Century Gothic" panose="020B0502020202020204" pitchFamily="34" charset="0"/>
                        </a:rPr>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algn="ct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latin typeface="Webdings" panose="05030102010509060703" pitchFamily="18" charset="2"/>
                        </a:rPr>
                        <a:t>r</a:t>
                      </a:r>
                      <a:endParaRPr lang="en-AU" sz="1600" dirty="0">
                        <a:solidFill>
                          <a:srgbClr val="C00000"/>
                        </a:solidFill>
                        <a:latin typeface="Century Gothic" panose="020B0502020202020204" pitchFamily="34" charset="0"/>
                      </a:endParaRPr>
                    </a:p>
                  </a:txBody>
                  <a:tcPr anchor="ctr"/>
                </a:tc>
                <a:extLst>
                  <a:ext uri="{0D108BD9-81ED-4DB2-BD59-A6C34878D82A}">
                    <a16:rowId xmlns:a16="http://schemas.microsoft.com/office/drawing/2014/main" val="811095067"/>
                  </a:ext>
                </a:extLst>
              </a:tr>
              <a:tr h="365595">
                <a:tc>
                  <a:txBody>
                    <a:bodyPr/>
                    <a:lstStyle/>
                    <a:p>
                      <a:r>
                        <a:rPr lang="en-AU" sz="1600" dirty="0">
                          <a:latin typeface="Century Gothic" panose="020B0502020202020204" pitchFamily="34" charset="0"/>
                        </a:rPr>
                        <a:t>Percentage of Retirement Income</a:t>
                      </a:r>
                      <a:r>
                        <a:rPr lang="en-AU" sz="1600" baseline="30000" dirty="0">
                          <a:latin typeface="Century Gothic" panose="020B0502020202020204" pitchFamily="34" charset="0"/>
                        </a:rPr>
                        <a:t>4, 5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B050"/>
                          </a:solidFill>
                          <a:latin typeface="Webdings" panose="05030102010509060703" pitchFamily="18" charset="2"/>
                        </a:rPr>
                        <a:t>a</a:t>
                      </a:r>
                      <a:endParaRPr lang="en-AU" sz="2400" b="0" dirty="0">
                        <a:solidFill>
                          <a:srgbClr val="00B050"/>
                        </a:solidFill>
                        <a:latin typeface="Century Gothic" panose="020B0502020202020204" pitchFamily="34" charset="0"/>
                      </a:endParaRPr>
                    </a:p>
                  </a:txBody>
                  <a:tcPr anchor="ctr"/>
                </a:tc>
                <a:extLst>
                  <a:ext uri="{0D108BD9-81ED-4DB2-BD59-A6C34878D82A}">
                    <a16:rowId xmlns:a16="http://schemas.microsoft.com/office/drawing/2014/main" val="3123351107"/>
                  </a:ext>
                </a:extLst>
              </a:tr>
            </a:tbl>
          </a:graphicData>
        </a:graphic>
      </p:graphicFrame>
    </p:spTree>
    <p:extLst>
      <p:ext uri="{BB962C8B-B14F-4D97-AF65-F5344CB8AC3E}">
        <p14:creationId xmlns:p14="http://schemas.microsoft.com/office/powerpoint/2010/main" val="4047602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C9B2-4AB4-03BB-9865-F858677AD1C3}"/>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3FB8CD7-0B91-A4AD-69E3-B09B30BFB127}"/>
              </a:ext>
            </a:extLst>
          </p:cNvPr>
          <p:cNvSpPr>
            <a:spLocks/>
          </p:cNvSpPr>
          <p:nvPr/>
        </p:nvSpPr>
        <p:spPr>
          <a:xfrm>
            <a:off x="700770" y="1180845"/>
            <a:ext cx="5791315" cy="4751076"/>
          </a:xfrm>
          <a:prstGeom prst="roundRect">
            <a:avLst>
              <a:gd name="adj" fmla="val 10910"/>
            </a:avLst>
          </a:prstGeom>
          <a:solidFill>
            <a:schemeClr val="tx2">
              <a:lumMod val="10000"/>
              <a:lumOff val="9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600"/>
              </a:spcAft>
            </a:pPr>
            <a:r>
              <a:rPr lang="en-AU" sz="2000" dirty="0">
                <a:solidFill>
                  <a:schemeClr val="tx1"/>
                </a:solidFill>
                <a:latin typeface="Century Gothic" panose="020B0502020202020204" pitchFamily="34" charset="0"/>
              </a:rPr>
              <a:t>Benchmarking is a </a:t>
            </a:r>
            <a:r>
              <a:rPr lang="en-AU" sz="2000" b="1" dirty="0">
                <a:solidFill>
                  <a:schemeClr val="tx1"/>
                </a:solidFill>
                <a:latin typeface="Century Gothic" panose="020B0502020202020204" pitchFamily="34" charset="0"/>
              </a:rPr>
              <a:t>suboptimal method </a:t>
            </a:r>
            <a:r>
              <a:rPr lang="en-AU" sz="2000" dirty="0">
                <a:solidFill>
                  <a:schemeClr val="tx1"/>
                </a:solidFill>
                <a:latin typeface="Century Gothic" panose="020B0502020202020204" pitchFamily="34" charset="0"/>
              </a:rPr>
              <a:t>of determining:</a:t>
            </a:r>
          </a:p>
          <a:p>
            <a:pPr marL="342900" indent="-342900">
              <a:spcBef>
                <a:spcPts val="600"/>
              </a:spcBef>
              <a:spcAft>
                <a:spcPts val="600"/>
              </a:spcAft>
              <a:buFont typeface="Arial" panose="020B0604020202020204" pitchFamily="34" charset="0"/>
              <a:buChar char="•"/>
            </a:pPr>
            <a:r>
              <a:rPr lang="en-AU" sz="2000" dirty="0">
                <a:solidFill>
                  <a:schemeClr val="tx1"/>
                </a:solidFill>
                <a:latin typeface="Century Gothic" panose="020B0502020202020204" pitchFamily="34" charset="0"/>
              </a:rPr>
              <a:t>Design – cover levels</a:t>
            </a:r>
          </a:p>
          <a:p>
            <a:pPr marL="342900" indent="-342900">
              <a:spcBef>
                <a:spcPts val="600"/>
              </a:spcBef>
              <a:spcAft>
                <a:spcPts val="600"/>
              </a:spcAft>
              <a:buFont typeface="Arial" panose="020B0604020202020204" pitchFamily="34" charset="0"/>
              <a:buChar char="•"/>
            </a:pPr>
            <a:r>
              <a:rPr lang="en-AU" sz="2000" dirty="0">
                <a:solidFill>
                  <a:schemeClr val="tx1"/>
                </a:solidFill>
                <a:latin typeface="Century Gothic" panose="020B0502020202020204" pitchFamily="34" charset="0"/>
              </a:rPr>
              <a:t>Total premium cost</a:t>
            </a:r>
          </a:p>
          <a:p>
            <a:pPr marL="342900" indent="-342900">
              <a:spcBef>
                <a:spcPts val="600"/>
              </a:spcBef>
              <a:spcAft>
                <a:spcPts val="600"/>
              </a:spcAft>
              <a:buFont typeface="Arial" panose="020B0604020202020204" pitchFamily="34" charset="0"/>
              <a:buChar char="•"/>
            </a:pPr>
            <a:r>
              <a:rPr lang="en-AU" sz="2000" dirty="0">
                <a:solidFill>
                  <a:schemeClr val="tx1"/>
                </a:solidFill>
                <a:latin typeface="Century Gothic" panose="020B0502020202020204" pitchFamily="34" charset="0"/>
              </a:rPr>
              <a:t>Premium rates</a:t>
            </a:r>
          </a:p>
          <a:p>
            <a:pPr>
              <a:spcBef>
                <a:spcPts val="600"/>
              </a:spcBef>
              <a:spcAft>
                <a:spcPts val="600"/>
              </a:spcAft>
            </a:pPr>
            <a:r>
              <a:rPr lang="en-AU" sz="2000" b="1" dirty="0">
                <a:solidFill>
                  <a:schemeClr val="tx1"/>
                </a:solidFill>
                <a:latin typeface="Century Gothic" panose="020B0502020202020204" pitchFamily="34" charset="0"/>
              </a:rPr>
              <a:t>Inconsistent with the SIS Act</a:t>
            </a:r>
          </a:p>
          <a:p>
            <a:pPr>
              <a:spcBef>
                <a:spcPts val="600"/>
              </a:spcBef>
              <a:spcAft>
                <a:spcPts val="600"/>
              </a:spcAft>
            </a:pPr>
            <a:r>
              <a:rPr lang="en-AU" sz="2000" dirty="0">
                <a:solidFill>
                  <a:schemeClr val="tx1"/>
                </a:solidFill>
                <a:latin typeface="Century Gothic" panose="020B0502020202020204" pitchFamily="34" charset="0"/>
              </a:rPr>
              <a:t>and yet is </a:t>
            </a:r>
            <a:r>
              <a:rPr lang="en-AU" sz="2000" b="1" dirty="0">
                <a:solidFill>
                  <a:schemeClr val="tx1"/>
                </a:solidFill>
                <a:latin typeface="Century Gothic" panose="020B0502020202020204" pitchFamily="34" charset="0"/>
              </a:rPr>
              <a:t>used by most funds </a:t>
            </a:r>
            <a:r>
              <a:rPr lang="en-AU" sz="2000" dirty="0">
                <a:solidFill>
                  <a:schemeClr val="tx1"/>
                </a:solidFill>
                <a:latin typeface="Century Gothic" panose="020B0502020202020204" pitchFamily="34" charset="0"/>
              </a:rPr>
              <a:t>to “position” their design</a:t>
            </a:r>
          </a:p>
          <a:p>
            <a:pPr>
              <a:spcBef>
                <a:spcPts val="600"/>
              </a:spcBef>
              <a:spcAft>
                <a:spcPts val="600"/>
              </a:spcAft>
            </a:pPr>
            <a:r>
              <a:rPr lang="en-AU" sz="2000" dirty="0">
                <a:solidFill>
                  <a:schemeClr val="tx1"/>
                </a:solidFill>
                <a:latin typeface="Century Gothic" panose="020B0502020202020204" pitchFamily="34" charset="0"/>
              </a:rPr>
              <a:t>A function of the </a:t>
            </a:r>
            <a:r>
              <a:rPr lang="en-AU" sz="2000" b="1" dirty="0">
                <a:solidFill>
                  <a:schemeClr val="tx1"/>
                </a:solidFill>
                <a:latin typeface="Century Gothic" panose="020B0502020202020204" pitchFamily="34" charset="0"/>
              </a:rPr>
              <a:t>herd mentality </a:t>
            </a:r>
            <a:r>
              <a:rPr lang="en-AU" sz="2000" dirty="0">
                <a:solidFill>
                  <a:schemeClr val="tx1"/>
                </a:solidFill>
                <a:latin typeface="Century Gothic" panose="020B0502020202020204" pitchFamily="34" charset="0"/>
              </a:rPr>
              <a:t>that dominates the decisions of trustees and management</a:t>
            </a:r>
          </a:p>
        </p:txBody>
      </p:sp>
      <p:sp>
        <p:nvSpPr>
          <p:cNvPr id="8" name="Title 7">
            <a:extLst>
              <a:ext uri="{FF2B5EF4-FFF2-40B4-BE49-F238E27FC236}">
                <a16:creationId xmlns:a16="http://schemas.microsoft.com/office/drawing/2014/main" id="{A8C6017B-F118-9636-8D93-911BB8D9714C}"/>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Why not benchmarking? </a:t>
            </a:r>
            <a:endParaRPr lang="en-US" sz="2400" b="1" dirty="0">
              <a:highlight>
                <a:srgbClr val="FFFF00"/>
              </a:highligh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31B40C9D-7AEC-235A-E9EC-12E0EFB44C8A}"/>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pPr/>
              <a:t>34</a:t>
            </a:fld>
            <a:endParaRPr lang="en-GB" dirty="0"/>
          </a:p>
        </p:txBody>
      </p:sp>
      <p:sp>
        <p:nvSpPr>
          <p:cNvPr id="13" name="Content Placeholder 3">
            <a:extLst>
              <a:ext uri="{FF2B5EF4-FFF2-40B4-BE49-F238E27FC236}">
                <a16:creationId xmlns:a16="http://schemas.microsoft.com/office/drawing/2014/main" id="{357755AC-E359-0D42-F20A-1A1CCB1CE611}"/>
              </a:ext>
            </a:extLst>
          </p:cNvPr>
          <p:cNvSpPr txBox="1">
            <a:spLocks/>
          </p:cNvSpPr>
          <p:nvPr/>
        </p:nvSpPr>
        <p:spPr>
          <a:xfrm>
            <a:off x="7492538" y="2571299"/>
            <a:ext cx="3519055" cy="110108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Arial" panose="020B0604020202020204" pitchFamily="34" charset="0"/>
              <a:buChar char="•"/>
            </a:pPr>
            <a:endParaRPr lang="en-US" sz="2400" dirty="0">
              <a:solidFill>
                <a:schemeClr val="tx1"/>
              </a:solidFill>
            </a:endParaRPr>
          </a:p>
        </p:txBody>
      </p:sp>
      <p:pic>
        <p:nvPicPr>
          <p:cNvPr id="5122" name="Picture 2" descr="i'll have what she's having. When Harry Met Sally">
            <a:extLst>
              <a:ext uri="{FF2B5EF4-FFF2-40B4-BE49-F238E27FC236}">
                <a16:creationId xmlns:a16="http://schemas.microsoft.com/office/drawing/2014/main" id="{23865823-FA16-4D3C-DC77-13FC9920B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202" y="1969161"/>
            <a:ext cx="5135726" cy="288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69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F3873-93F8-0AC6-B6D0-A98281CE72F9}"/>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C5AFD852-ED50-056D-915F-678F10E6D2E4}"/>
              </a:ext>
            </a:extLst>
          </p:cNvPr>
          <p:cNvSpPr>
            <a:spLocks/>
          </p:cNvSpPr>
          <p:nvPr/>
        </p:nvSpPr>
        <p:spPr>
          <a:xfrm>
            <a:off x="1987080" y="4902116"/>
            <a:ext cx="8185223" cy="950043"/>
          </a:xfrm>
          <a:prstGeom prst="roundRect">
            <a:avLst>
              <a:gd name="adj" fmla="val 10910"/>
            </a:avLst>
          </a:prstGeom>
          <a:solidFill>
            <a:srgbClr val="2F61FF"/>
          </a:solidFill>
          <a:ln w="22225">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4F3DFCDC-3758-E985-39FD-FF43D7542BCB}"/>
              </a:ext>
            </a:extLst>
          </p:cNvPr>
          <p:cNvSpPr>
            <a:spLocks/>
          </p:cNvSpPr>
          <p:nvPr/>
        </p:nvSpPr>
        <p:spPr>
          <a:xfrm>
            <a:off x="919834" y="1358063"/>
            <a:ext cx="3255820" cy="3109872"/>
          </a:xfrm>
          <a:prstGeom prst="roundRect">
            <a:avLst>
              <a:gd name="adj" fmla="val 10910"/>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13" name="Content Placeholder 3">
            <a:extLst>
              <a:ext uri="{FF2B5EF4-FFF2-40B4-BE49-F238E27FC236}">
                <a16:creationId xmlns:a16="http://schemas.microsoft.com/office/drawing/2014/main" id="{597296B8-1117-9B83-F34C-566D8E9CE416}"/>
              </a:ext>
            </a:extLst>
          </p:cNvPr>
          <p:cNvSpPr txBox="1">
            <a:spLocks/>
          </p:cNvSpPr>
          <p:nvPr/>
        </p:nvSpPr>
        <p:spPr>
          <a:xfrm>
            <a:off x="1185122" y="2649594"/>
            <a:ext cx="2548582" cy="183203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2" lvl="2" indent="-342900">
              <a:lnSpc>
                <a:spcPct val="90000"/>
              </a:lnSpc>
              <a:spcBef>
                <a:spcPts val="600"/>
              </a:spcBef>
              <a:spcAft>
                <a:spcPts val="600"/>
              </a:spcAft>
            </a:pPr>
            <a:r>
              <a:rPr lang="en-US" sz="1600" dirty="0">
                <a:solidFill>
                  <a:schemeClr val="tx1"/>
                </a:solidFill>
                <a:latin typeface="Century Gothic" panose="020B0502020202020204" pitchFamily="34" charset="0"/>
              </a:rPr>
              <a:t>Inappropriate Erosion Covenant</a:t>
            </a:r>
          </a:p>
          <a:p>
            <a:pPr marL="341312" lvl="2" indent="-342900">
              <a:lnSpc>
                <a:spcPct val="90000"/>
              </a:lnSpc>
              <a:spcBef>
                <a:spcPts val="600"/>
              </a:spcBef>
              <a:spcAft>
                <a:spcPts val="600"/>
              </a:spcAft>
            </a:pPr>
            <a:r>
              <a:rPr lang="en-US" sz="1600" dirty="0">
                <a:solidFill>
                  <a:schemeClr val="tx1"/>
                </a:solidFill>
                <a:latin typeface="Century Gothic" panose="020B0502020202020204" pitchFamily="34" charset="0"/>
              </a:rPr>
              <a:t>Objective of Super legislation</a:t>
            </a:r>
          </a:p>
        </p:txBody>
      </p:sp>
      <p:sp>
        <p:nvSpPr>
          <p:cNvPr id="8" name="Title 7">
            <a:extLst>
              <a:ext uri="{FF2B5EF4-FFF2-40B4-BE49-F238E27FC236}">
                <a16:creationId xmlns:a16="http://schemas.microsoft.com/office/drawing/2014/main" id="{4AACF0AD-AB52-CACD-7CD0-B93F3D8C00F3}"/>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How should we measure insurance cost? </a:t>
            </a:r>
            <a:endParaRPr lang="en-US" sz="2400" dirty="0">
              <a:highlight>
                <a:srgbClr val="FFFF00"/>
              </a:highligh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07C4946D-D5F0-6898-D048-DECF1E9305E3}"/>
              </a:ext>
            </a:extLst>
          </p:cNvPr>
          <p:cNvSpPr>
            <a:spLocks noGrp="1"/>
          </p:cNvSpPr>
          <p:nvPr>
            <p:ph type="sldNum" sz="quarter" idx="12"/>
          </p:nvPr>
        </p:nvSpPr>
        <p:spPr>
          <a:xfrm>
            <a:off x="11167347" y="339558"/>
            <a:ext cx="416447" cy="186484"/>
          </a:xfrm>
        </p:spPr>
        <p:txBody>
          <a:bodyPr/>
          <a:lstStyle/>
          <a:p>
            <a:fld id="{741AFF56-1126-4107-9C02-BC0EFBF16431}" type="slidenum">
              <a:rPr lang="en-GB" sz="1400" smtClean="0">
                <a:latin typeface="Century Gothic" panose="020B0502020202020204" pitchFamily="34" charset="0"/>
              </a:rPr>
              <a:pPr/>
              <a:t>35</a:t>
            </a:fld>
            <a:endParaRPr lang="en-GB" sz="1400" dirty="0">
              <a:latin typeface="Century Gothic" panose="020B0502020202020204" pitchFamily="34" charset="0"/>
            </a:endParaRPr>
          </a:p>
        </p:txBody>
      </p:sp>
      <p:sp>
        <p:nvSpPr>
          <p:cNvPr id="5" name="Content Placeholder 3">
            <a:extLst>
              <a:ext uri="{FF2B5EF4-FFF2-40B4-BE49-F238E27FC236}">
                <a16:creationId xmlns:a16="http://schemas.microsoft.com/office/drawing/2014/main" id="{3737CA7B-9CEA-D9C3-62B5-A4278DFB0B1F}"/>
              </a:ext>
            </a:extLst>
          </p:cNvPr>
          <p:cNvSpPr txBox="1">
            <a:spLocks/>
          </p:cNvSpPr>
          <p:nvPr/>
        </p:nvSpPr>
        <p:spPr>
          <a:xfrm>
            <a:off x="2671955" y="5183889"/>
            <a:ext cx="2580636" cy="5516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b="1" dirty="0">
                <a:solidFill>
                  <a:schemeClr val="bg1"/>
                </a:solidFill>
                <a:latin typeface="Century Gothic" panose="020B0502020202020204" pitchFamily="34" charset="0"/>
              </a:rPr>
              <a:t>Cost of insurance  =</a:t>
            </a:r>
          </a:p>
          <a:p>
            <a:pPr lvl="1"/>
            <a:endParaRPr lang="en-US" sz="2000" b="1" dirty="0">
              <a:solidFill>
                <a:schemeClr val="bg1"/>
              </a:solidFill>
              <a:latin typeface="Century Gothic" panose="020B0502020202020204" pitchFamily="34" charset="0"/>
            </a:endParaRPr>
          </a:p>
          <a:p>
            <a:pPr lvl="1"/>
            <a:endParaRPr lang="en-US" sz="1050" b="1" dirty="0">
              <a:solidFill>
                <a:schemeClr val="bg1"/>
              </a:solidFill>
              <a:latin typeface="Century Gothic" panose="020B0502020202020204" pitchFamily="34" charset="0"/>
            </a:endParaRPr>
          </a:p>
        </p:txBody>
      </p:sp>
      <p:sp>
        <p:nvSpPr>
          <p:cNvPr id="19" name="Content Placeholder 3">
            <a:extLst>
              <a:ext uri="{FF2B5EF4-FFF2-40B4-BE49-F238E27FC236}">
                <a16:creationId xmlns:a16="http://schemas.microsoft.com/office/drawing/2014/main" id="{8B1A7D34-2EF1-6B19-72FF-4ECB006A399E}"/>
              </a:ext>
            </a:extLst>
          </p:cNvPr>
          <p:cNvSpPr txBox="1">
            <a:spLocks/>
          </p:cNvSpPr>
          <p:nvPr/>
        </p:nvSpPr>
        <p:spPr>
          <a:xfrm>
            <a:off x="5329065" y="5085157"/>
            <a:ext cx="4507465" cy="76700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b="1" dirty="0">
                <a:solidFill>
                  <a:schemeClr val="bg1"/>
                </a:solidFill>
                <a:latin typeface="Century Gothic" panose="020B0502020202020204" pitchFamily="34" charset="0"/>
              </a:rPr>
              <a:t>Total Premiums</a:t>
            </a:r>
            <a:r>
              <a:rPr lang="en-US" sz="2000" b="1" baseline="30000" dirty="0">
                <a:solidFill>
                  <a:schemeClr val="bg1"/>
                </a:solidFill>
                <a:latin typeface="Century Gothic" panose="020B0502020202020204" pitchFamily="34" charset="0"/>
              </a:rPr>
              <a:t>1 </a:t>
            </a:r>
            <a:r>
              <a:rPr lang="en-US" sz="2000" b="1" dirty="0">
                <a:solidFill>
                  <a:schemeClr val="bg1"/>
                </a:solidFill>
                <a:latin typeface="Century Gothic" panose="020B0502020202020204" pitchFamily="34" charset="0"/>
              </a:rPr>
              <a:t>as a Percentage of Retirement Income</a:t>
            </a:r>
            <a:endParaRPr lang="en-US" sz="1100" b="1"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8D0B38D2-A2D4-C142-07DA-CF3128ACC1BB}"/>
              </a:ext>
            </a:extLst>
          </p:cNvPr>
          <p:cNvSpPr txBox="1"/>
          <p:nvPr/>
        </p:nvSpPr>
        <p:spPr>
          <a:xfrm>
            <a:off x="1807863" y="6117726"/>
            <a:ext cx="5322280" cy="261610"/>
          </a:xfrm>
          <a:prstGeom prst="rect">
            <a:avLst/>
          </a:prstGeom>
          <a:noFill/>
        </p:spPr>
        <p:txBody>
          <a:bodyPr wrap="square">
            <a:spAutoFit/>
          </a:bodyPr>
          <a:lstStyle/>
          <a:p>
            <a:r>
              <a:rPr lang="en-US" sz="1100" dirty="0">
                <a:latin typeface="Century Gothic" panose="020B0502020202020204" pitchFamily="34" charset="0"/>
              </a:rPr>
              <a:t>1. O</a:t>
            </a:r>
            <a:r>
              <a:rPr lang="en-US" sz="1100" dirty="0">
                <a:solidFill>
                  <a:schemeClr val="tx1"/>
                </a:solidFill>
                <a:latin typeface="Century Gothic" panose="020B0502020202020204" pitchFamily="34" charset="0"/>
              </a:rPr>
              <a:t>ver a member’s working lifetime.</a:t>
            </a:r>
          </a:p>
        </p:txBody>
      </p:sp>
      <p:sp>
        <p:nvSpPr>
          <p:cNvPr id="29" name="TextBox 28">
            <a:extLst>
              <a:ext uri="{FF2B5EF4-FFF2-40B4-BE49-F238E27FC236}">
                <a16:creationId xmlns:a16="http://schemas.microsoft.com/office/drawing/2014/main" id="{28046639-DD20-3469-CF95-554D44B6E0DE}"/>
              </a:ext>
            </a:extLst>
          </p:cNvPr>
          <p:cNvSpPr txBox="1"/>
          <p:nvPr/>
        </p:nvSpPr>
        <p:spPr>
          <a:xfrm>
            <a:off x="4834000" y="3783901"/>
            <a:ext cx="2878790" cy="653796"/>
          </a:xfrm>
          <a:prstGeom prst="roundRect">
            <a:avLst/>
          </a:prstGeom>
          <a:solidFill>
            <a:schemeClr val="bg1"/>
          </a:solidFill>
        </p:spPr>
        <p:txBody>
          <a:bodyPr wrap="square" lIns="0" rIns="0" rtlCol="0">
            <a:spAutoFit/>
          </a:bodyPr>
          <a:lstStyle/>
          <a:p>
            <a:pPr marL="0" lvl="2" indent="-1588" algn="ctr">
              <a:lnSpc>
                <a:spcPct val="90000"/>
              </a:lnSpc>
              <a:spcBef>
                <a:spcPts val="600"/>
              </a:spcBef>
              <a:spcAft>
                <a:spcPts val="600"/>
              </a:spcAft>
              <a:buNone/>
            </a:pPr>
            <a:r>
              <a:rPr lang="en-AU" sz="1800" b="1" dirty="0">
                <a:solidFill>
                  <a:schemeClr val="tx1"/>
                </a:solidFill>
                <a:latin typeface="Century Gothic" panose="020B0502020202020204" pitchFamily="34" charset="0"/>
              </a:rPr>
              <a:t>The ‘Three </a:t>
            </a:r>
            <a:r>
              <a:rPr lang="en-AU" b="1" dirty="0">
                <a:latin typeface="Century Gothic" panose="020B0502020202020204" pitchFamily="34" charset="0"/>
              </a:rPr>
              <a:t>P</a:t>
            </a:r>
            <a:r>
              <a:rPr lang="en-AU" sz="1800" b="1" dirty="0">
                <a:solidFill>
                  <a:schemeClr val="tx1"/>
                </a:solidFill>
                <a:latin typeface="Century Gothic" panose="020B0502020202020204" pitchFamily="34" charset="0"/>
              </a:rPr>
              <a:t>illars of Retirement Income’</a:t>
            </a:r>
          </a:p>
        </p:txBody>
      </p:sp>
      <p:sp>
        <p:nvSpPr>
          <p:cNvPr id="30" name="TextBox 29">
            <a:extLst>
              <a:ext uri="{FF2B5EF4-FFF2-40B4-BE49-F238E27FC236}">
                <a16:creationId xmlns:a16="http://schemas.microsoft.com/office/drawing/2014/main" id="{25D77606-5942-876E-4EAA-00DADEFC000C}"/>
              </a:ext>
            </a:extLst>
          </p:cNvPr>
          <p:cNvSpPr txBox="1"/>
          <p:nvPr/>
        </p:nvSpPr>
        <p:spPr>
          <a:xfrm>
            <a:off x="1070717" y="1559336"/>
            <a:ext cx="551060" cy="888986"/>
          </a:xfrm>
          <a:prstGeom prst="roundRect">
            <a:avLst/>
          </a:prstGeom>
          <a:noFill/>
        </p:spPr>
        <p:txBody>
          <a:bodyPr wrap="square" lIns="0" rIns="0" rtlCol="0">
            <a:spAutoFit/>
          </a:bodyPr>
          <a:lstStyle/>
          <a:p>
            <a:pPr marL="0" lvl="2" indent="-1588" algn="ctr">
              <a:lnSpc>
                <a:spcPct val="90000"/>
              </a:lnSpc>
              <a:spcBef>
                <a:spcPts val="600"/>
              </a:spcBef>
              <a:spcAft>
                <a:spcPts val="600"/>
              </a:spcAft>
              <a:buNone/>
            </a:pPr>
            <a:r>
              <a:rPr lang="en-AU" sz="5400" b="1" dirty="0">
                <a:solidFill>
                  <a:schemeClr val="tx1"/>
                </a:solidFill>
                <a:latin typeface="Century Gothic" panose="020B0502020202020204" pitchFamily="34" charset="0"/>
              </a:rPr>
              <a:t>1</a:t>
            </a:r>
          </a:p>
        </p:txBody>
      </p:sp>
      <p:sp>
        <p:nvSpPr>
          <p:cNvPr id="31" name="TextBox 30">
            <a:extLst>
              <a:ext uri="{FF2B5EF4-FFF2-40B4-BE49-F238E27FC236}">
                <a16:creationId xmlns:a16="http://schemas.microsoft.com/office/drawing/2014/main" id="{782AC089-D149-37A6-531A-F528B5607CA1}"/>
              </a:ext>
            </a:extLst>
          </p:cNvPr>
          <p:cNvSpPr txBox="1"/>
          <p:nvPr/>
        </p:nvSpPr>
        <p:spPr>
          <a:xfrm>
            <a:off x="1639186" y="1655831"/>
            <a:ext cx="2029404" cy="715089"/>
          </a:xfrm>
          <a:prstGeom prst="roundRect">
            <a:avLst/>
          </a:prstGeom>
          <a:noFill/>
        </p:spPr>
        <p:txBody>
          <a:bodyPr wrap="square" lIns="0" rIns="0" rtlCol="0">
            <a:spAutoFit/>
          </a:bodyPr>
          <a:lstStyle/>
          <a:p>
            <a:pPr marL="0" lvl="2" indent="-1588">
              <a:lnSpc>
                <a:spcPct val="90000"/>
              </a:lnSpc>
              <a:spcBef>
                <a:spcPts val="600"/>
              </a:spcBef>
              <a:spcAft>
                <a:spcPts val="600"/>
              </a:spcAft>
              <a:buNone/>
            </a:pPr>
            <a:r>
              <a:rPr lang="en-AU" sz="2000" b="1" dirty="0">
                <a:solidFill>
                  <a:schemeClr val="tx1"/>
                </a:solidFill>
                <a:latin typeface="Century Gothic" panose="020B0502020202020204" pitchFamily="34" charset="0"/>
              </a:rPr>
              <a:t>Alignment with Legislation </a:t>
            </a:r>
          </a:p>
        </p:txBody>
      </p:sp>
      <p:sp>
        <p:nvSpPr>
          <p:cNvPr id="32" name="Rectangle: Rounded Corners 31">
            <a:extLst>
              <a:ext uri="{FF2B5EF4-FFF2-40B4-BE49-F238E27FC236}">
                <a16:creationId xmlns:a16="http://schemas.microsoft.com/office/drawing/2014/main" id="{990D4832-EE0A-973A-1861-F65687806140}"/>
              </a:ext>
            </a:extLst>
          </p:cNvPr>
          <p:cNvSpPr>
            <a:spLocks/>
          </p:cNvSpPr>
          <p:nvPr/>
        </p:nvSpPr>
        <p:spPr>
          <a:xfrm>
            <a:off x="4408772" y="1336234"/>
            <a:ext cx="3255820" cy="3109872"/>
          </a:xfrm>
          <a:prstGeom prst="roundRect">
            <a:avLst>
              <a:gd name="adj" fmla="val 10910"/>
            </a:avLst>
          </a:prstGeom>
          <a:solidFill>
            <a:schemeClr val="accent1">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0"/>
              </a:spcAft>
            </a:pPr>
            <a:endParaRPr lang="en-AU" sz="1100" dirty="0">
              <a:solidFill>
                <a:schemeClr val="tx1"/>
              </a:solidFill>
              <a:latin typeface="Century Gothic" panose="020B0502020202020204" pitchFamily="34" charset="0"/>
            </a:endParaRPr>
          </a:p>
        </p:txBody>
      </p:sp>
      <p:sp>
        <p:nvSpPr>
          <p:cNvPr id="33" name="Content Placeholder 3">
            <a:extLst>
              <a:ext uri="{FF2B5EF4-FFF2-40B4-BE49-F238E27FC236}">
                <a16:creationId xmlns:a16="http://schemas.microsoft.com/office/drawing/2014/main" id="{A29D962A-37E1-9C6C-5C21-6BF1DC867E3F}"/>
              </a:ext>
            </a:extLst>
          </p:cNvPr>
          <p:cNvSpPr txBox="1">
            <a:spLocks/>
          </p:cNvSpPr>
          <p:nvPr/>
        </p:nvSpPr>
        <p:spPr>
          <a:xfrm>
            <a:off x="4747635" y="2600885"/>
            <a:ext cx="2548582" cy="183203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2" lvl="2" indent="-342900">
              <a:lnSpc>
                <a:spcPct val="90000"/>
              </a:lnSpc>
              <a:spcBef>
                <a:spcPts val="600"/>
              </a:spcBef>
              <a:spcAft>
                <a:spcPts val="600"/>
              </a:spcAft>
            </a:pPr>
            <a:r>
              <a:rPr lang="en-US" sz="1600" dirty="0">
                <a:solidFill>
                  <a:schemeClr val="tx1"/>
                </a:solidFill>
                <a:latin typeface="Century Gothic" panose="020B0502020202020204" pitchFamily="34" charset="0"/>
              </a:rPr>
              <a:t>Age pension</a:t>
            </a:r>
          </a:p>
          <a:p>
            <a:pPr marL="341312" lvl="2" indent="-342900">
              <a:lnSpc>
                <a:spcPct val="90000"/>
              </a:lnSpc>
              <a:spcBef>
                <a:spcPts val="600"/>
              </a:spcBef>
              <a:spcAft>
                <a:spcPts val="600"/>
              </a:spcAft>
            </a:pPr>
            <a:r>
              <a:rPr lang="en-US" sz="1600" dirty="0">
                <a:solidFill>
                  <a:schemeClr val="tx1"/>
                </a:solidFill>
                <a:latin typeface="Century Gothic" panose="020B0502020202020204" pitchFamily="34" charset="0"/>
              </a:rPr>
              <a:t>Compulsory Super</a:t>
            </a:r>
          </a:p>
          <a:p>
            <a:pPr marL="341312" lvl="2" indent="-342900">
              <a:lnSpc>
                <a:spcPct val="90000"/>
              </a:lnSpc>
              <a:spcBef>
                <a:spcPts val="600"/>
              </a:spcBef>
              <a:spcAft>
                <a:spcPts val="600"/>
              </a:spcAft>
            </a:pPr>
            <a:r>
              <a:rPr lang="en-US" sz="1600" dirty="0">
                <a:solidFill>
                  <a:schemeClr val="tx1"/>
                </a:solidFill>
                <a:latin typeface="Century Gothic" panose="020B0502020202020204" pitchFamily="34" charset="0"/>
              </a:rPr>
              <a:t>Other</a:t>
            </a:r>
          </a:p>
        </p:txBody>
      </p:sp>
      <p:sp>
        <p:nvSpPr>
          <p:cNvPr id="35" name="TextBox 34">
            <a:extLst>
              <a:ext uri="{FF2B5EF4-FFF2-40B4-BE49-F238E27FC236}">
                <a16:creationId xmlns:a16="http://schemas.microsoft.com/office/drawing/2014/main" id="{024D7984-C884-AB06-49D0-EA081EFAE09A}"/>
              </a:ext>
            </a:extLst>
          </p:cNvPr>
          <p:cNvSpPr txBox="1"/>
          <p:nvPr/>
        </p:nvSpPr>
        <p:spPr>
          <a:xfrm>
            <a:off x="4514916" y="1564884"/>
            <a:ext cx="551060" cy="888986"/>
          </a:xfrm>
          <a:prstGeom prst="roundRect">
            <a:avLst/>
          </a:prstGeom>
          <a:noFill/>
        </p:spPr>
        <p:txBody>
          <a:bodyPr wrap="square" lIns="0" rIns="0" rtlCol="0">
            <a:spAutoFit/>
          </a:bodyPr>
          <a:lstStyle/>
          <a:p>
            <a:pPr marL="0" lvl="2" indent="-1588" algn="ctr">
              <a:lnSpc>
                <a:spcPct val="90000"/>
              </a:lnSpc>
              <a:spcBef>
                <a:spcPts val="600"/>
              </a:spcBef>
              <a:spcAft>
                <a:spcPts val="600"/>
              </a:spcAft>
              <a:buNone/>
            </a:pPr>
            <a:r>
              <a:rPr lang="en-AU" sz="5400" b="1" dirty="0">
                <a:solidFill>
                  <a:schemeClr val="tx1"/>
                </a:solidFill>
                <a:latin typeface="Century Gothic" panose="020B0502020202020204" pitchFamily="34" charset="0"/>
              </a:rPr>
              <a:t>2</a:t>
            </a:r>
          </a:p>
        </p:txBody>
      </p:sp>
      <p:sp>
        <p:nvSpPr>
          <p:cNvPr id="36" name="TextBox 35">
            <a:extLst>
              <a:ext uri="{FF2B5EF4-FFF2-40B4-BE49-F238E27FC236}">
                <a16:creationId xmlns:a16="http://schemas.microsoft.com/office/drawing/2014/main" id="{480AD1AB-F057-EFF3-4FCB-92CAC7F4B2C4}"/>
              </a:ext>
            </a:extLst>
          </p:cNvPr>
          <p:cNvSpPr txBox="1"/>
          <p:nvPr/>
        </p:nvSpPr>
        <p:spPr>
          <a:xfrm>
            <a:off x="5065976" y="1655831"/>
            <a:ext cx="2661593" cy="715089"/>
          </a:xfrm>
          <a:prstGeom prst="roundRect">
            <a:avLst/>
          </a:prstGeom>
          <a:noFill/>
        </p:spPr>
        <p:txBody>
          <a:bodyPr wrap="square" lIns="0" rIns="0" rtlCol="0">
            <a:spAutoFit/>
          </a:bodyPr>
          <a:lstStyle/>
          <a:p>
            <a:pPr marL="0" lvl="2" indent="-1588">
              <a:lnSpc>
                <a:spcPct val="90000"/>
              </a:lnSpc>
              <a:spcBef>
                <a:spcPts val="600"/>
              </a:spcBef>
              <a:spcAft>
                <a:spcPts val="600"/>
              </a:spcAft>
              <a:buNone/>
            </a:pPr>
            <a:r>
              <a:rPr lang="en-AU" sz="2000" b="1" dirty="0">
                <a:solidFill>
                  <a:schemeClr val="tx1"/>
                </a:solidFill>
                <a:latin typeface="Century Gothic" panose="020B0502020202020204" pitchFamily="34" charset="0"/>
              </a:rPr>
              <a:t>The Three Pillars of Retirement Funding</a:t>
            </a:r>
          </a:p>
        </p:txBody>
      </p:sp>
      <p:sp>
        <p:nvSpPr>
          <p:cNvPr id="12" name="Rectangle: Rounded Corners 11">
            <a:extLst>
              <a:ext uri="{FF2B5EF4-FFF2-40B4-BE49-F238E27FC236}">
                <a16:creationId xmlns:a16="http://schemas.microsoft.com/office/drawing/2014/main" id="{77443BC6-5EF7-5ED7-5952-7BECDEC9A829}"/>
              </a:ext>
            </a:extLst>
          </p:cNvPr>
          <p:cNvSpPr>
            <a:spLocks/>
          </p:cNvSpPr>
          <p:nvPr/>
        </p:nvSpPr>
        <p:spPr>
          <a:xfrm>
            <a:off x="7897710" y="1367281"/>
            <a:ext cx="3255820" cy="3110400"/>
          </a:xfrm>
          <a:prstGeom prst="roundRect">
            <a:avLst>
              <a:gd name="adj" fmla="val 10910"/>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17" name="Content Placeholder 3">
            <a:extLst>
              <a:ext uri="{FF2B5EF4-FFF2-40B4-BE49-F238E27FC236}">
                <a16:creationId xmlns:a16="http://schemas.microsoft.com/office/drawing/2014/main" id="{4FECB394-A189-3FD7-D839-BBC092607603}"/>
              </a:ext>
            </a:extLst>
          </p:cNvPr>
          <p:cNvSpPr txBox="1">
            <a:spLocks/>
          </p:cNvSpPr>
          <p:nvPr/>
        </p:nvSpPr>
        <p:spPr>
          <a:xfrm>
            <a:off x="8784880" y="1789657"/>
            <a:ext cx="1850658" cy="44743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1588">
              <a:lnSpc>
                <a:spcPct val="90000"/>
              </a:lnSpc>
              <a:spcBef>
                <a:spcPts val="600"/>
              </a:spcBef>
              <a:spcAft>
                <a:spcPts val="600"/>
              </a:spcAft>
              <a:buNone/>
            </a:pPr>
            <a:r>
              <a:rPr lang="en-AU" sz="2000" b="1" dirty="0">
                <a:solidFill>
                  <a:schemeClr val="tx1"/>
                </a:solidFill>
                <a:latin typeface="Century Gothic" panose="020B0502020202020204" pitchFamily="34" charset="0"/>
              </a:rPr>
              <a:t>Time Period</a:t>
            </a:r>
          </a:p>
          <a:p>
            <a:pPr marL="0" lvl="2" indent="-1588">
              <a:lnSpc>
                <a:spcPct val="90000"/>
              </a:lnSpc>
              <a:spcBef>
                <a:spcPts val="600"/>
              </a:spcBef>
              <a:spcAft>
                <a:spcPts val="600"/>
              </a:spcAft>
              <a:buNone/>
            </a:pPr>
            <a:endParaRPr lang="en-US" sz="2000" b="1" dirty="0">
              <a:solidFill>
                <a:schemeClr val="tx1"/>
              </a:solidFill>
              <a:latin typeface="Century Gothic" panose="020B0502020202020204" pitchFamily="34" charset="0"/>
            </a:endParaRPr>
          </a:p>
        </p:txBody>
      </p:sp>
      <p:sp>
        <p:nvSpPr>
          <p:cNvPr id="37" name="TextBox 36">
            <a:extLst>
              <a:ext uri="{FF2B5EF4-FFF2-40B4-BE49-F238E27FC236}">
                <a16:creationId xmlns:a16="http://schemas.microsoft.com/office/drawing/2014/main" id="{1B358952-FFB5-500E-F545-81C2AC7F469E}"/>
              </a:ext>
            </a:extLst>
          </p:cNvPr>
          <p:cNvSpPr txBox="1"/>
          <p:nvPr/>
        </p:nvSpPr>
        <p:spPr>
          <a:xfrm>
            <a:off x="8118109" y="1514661"/>
            <a:ext cx="551060" cy="888986"/>
          </a:xfrm>
          <a:prstGeom prst="roundRect">
            <a:avLst/>
          </a:prstGeom>
          <a:noFill/>
        </p:spPr>
        <p:txBody>
          <a:bodyPr wrap="square" lIns="0" rIns="0" rtlCol="0">
            <a:spAutoFit/>
          </a:bodyPr>
          <a:lstStyle/>
          <a:p>
            <a:pPr marL="0" lvl="2" indent="-1588" algn="ctr">
              <a:lnSpc>
                <a:spcPct val="90000"/>
              </a:lnSpc>
              <a:spcBef>
                <a:spcPts val="600"/>
              </a:spcBef>
              <a:spcAft>
                <a:spcPts val="600"/>
              </a:spcAft>
              <a:buNone/>
            </a:pPr>
            <a:r>
              <a:rPr lang="en-AU" sz="5400" b="1" dirty="0">
                <a:solidFill>
                  <a:schemeClr val="tx1"/>
                </a:solidFill>
                <a:latin typeface="Century Gothic" panose="020B0502020202020204" pitchFamily="34" charset="0"/>
              </a:rPr>
              <a:t>3</a:t>
            </a:r>
          </a:p>
        </p:txBody>
      </p:sp>
      <p:sp>
        <p:nvSpPr>
          <p:cNvPr id="38" name="Content Placeholder 3">
            <a:extLst>
              <a:ext uri="{FF2B5EF4-FFF2-40B4-BE49-F238E27FC236}">
                <a16:creationId xmlns:a16="http://schemas.microsoft.com/office/drawing/2014/main" id="{C789B494-D386-079C-2C4F-544BB7A7F36E}"/>
              </a:ext>
            </a:extLst>
          </p:cNvPr>
          <p:cNvSpPr txBox="1">
            <a:spLocks/>
          </p:cNvSpPr>
          <p:nvPr/>
        </p:nvSpPr>
        <p:spPr>
          <a:xfrm>
            <a:off x="8175718" y="2505286"/>
            <a:ext cx="2699803" cy="1832032"/>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2" lvl="2" indent="-342900">
              <a:lnSpc>
                <a:spcPct val="90000"/>
              </a:lnSpc>
              <a:spcBef>
                <a:spcPts val="600"/>
              </a:spcBef>
              <a:spcAft>
                <a:spcPts val="600"/>
              </a:spcAft>
            </a:pPr>
            <a:r>
              <a:rPr lang="en-US" sz="1600" dirty="0">
                <a:solidFill>
                  <a:schemeClr val="tx1"/>
                </a:solidFill>
                <a:latin typeface="Century Gothic" panose="020B0502020202020204" pitchFamily="34" charset="0"/>
              </a:rPr>
              <a:t>Cost measured over members’ working lifetime</a:t>
            </a:r>
          </a:p>
          <a:p>
            <a:pPr marL="341312" lvl="2" indent="-342900">
              <a:lnSpc>
                <a:spcPct val="90000"/>
              </a:lnSpc>
              <a:spcBef>
                <a:spcPts val="600"/>
              </a:spcBef>
              <a:spcAft>
                <a:spcPts val="600"/>
              </a:spcAft>
            </a:pPr>
            <a:r>
              <a:rPr lang="en-US" sz="1600" dirty="0">
                <a:solidFill>
                  <a:schemeClr val="tx1"/>
                </a:solidFill>
                <a:latin typeface="Century Gothic" panose="020B0502020202020204" pitchFamily="34" charset="0"/>
              </a:rPr>
              <a:t>Impact on retirement income measured from retirement to death</a:t>
            </a:r>
          </a:p>
        </p:txBody>
      </p:sp>
      <p:pic>
        <p:nvPicPr>
          <p:cNvPr id="42" name="Graphic 41" descr="Medical with solid fill">
            <a:extLst>
              <a:ext uri="{FF2B5EF4-FFF2-40B4-BE49-F238E27FC236}">
                <a16:creationId xmlns:a16="http://schemas.microsoft.com/office/drawing/2014/main" id="{B05E872F-9B39-FB43-C5F2-F653B9B1C1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44" y="5076674"/>
            <a:ext cx="540000" cy="540000"/>
          </a:xfrm>
          <a:prstGeom prst="rect">
            <a:avLst/>
          </a:prstGeom>
        </p:spPr>
      </p:pic>
    </p:spTree>
    <p:extLst>
      <p:ext uri="{BB962C8B-B14F-4D97-AF65-F5344CB8AC3E}">
        <p14:creationId xmlns:p14="http://schemas.microsoft.com/office/powerpoint/2010/main" val="223722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21F2B-02D9-DBF7-0B15-C4DEE49B93D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9177C0D-4ED6-4967-EBE1-E213AC0B0C4A}"/>
              </a:ext>
            </a:extLst>
          </p:cNvPr>
          <p:cNvSpPr/>
          <p:nvPr/>
        </p:nvSpPr>
        <p:spPr>
          <a:xfrm>
            <a:off x="185057" y="5540829"/>
            <a:ext cx="1752600" cy="1153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A4E368B9-758A-B1B9-53FA-33C652DEBE16}"/>
              </a:ext>
            </a:extLst>
          </p:cNvPr>
          <p:cNvSpPr>
            <a:spLocks noGrp="1"/>
          </p:cNvSpPr>
          <p:nvPr>
            <p:ph type="title"/>
          </p:nvPr>
        </p:nvSpPr>
        <p:spPr>
          <a:xfrm>
            <a:off x="833239" y="609469"/>
            <a:ext cx="10836247" cy="571376"/>
          </a:xfrm>
        </p:spPr>
        <p:txBody>
          <a:bodyPr/>
          <a:lstStyle/>
          <a:p>
            <a:pPr>
              <a:lnSpc>
                <a:spcPct val="100000"/>
              </a:lnSpc>
              <a:spcAft>
                <a:spcPts val="600"/>
              </a:spcAft>
            </a:pPr>
            <a:r>
              <a:rPr lang="en-US" sz="2400" b="1" dirty="0">
                <a:latin typeface="Century Gothic" panose="020B0502020202020204" pitchFamily="34" charset="0"/>
              </a:rPr>
              <a:t>What is the retirement income erosion? </a:t>
            </a:r>
            <a:br>
              <a:rPr lang="en-US" sz="2400" b="1" dirty="0">
                <a:latin typeface="Century Gothic" panose="020B0502020202020204" pitchFamily="34" charset="0"/>
              </a:rPr>
            </a:br>
            <a:r>
              <a:rPr lang="en-US" sz="2000" dirty="0">
                <a:latin typeface="Century Gothic" panose="020B0502020202020204" pitchFamily="34" charset="0"/>
              </a:rPr>
              <a:t>Indemnity-needs-based design versus default designs by seven large industry funds versus 1% of Salary</a:t>
            </a:r>
            <a:endParaRPr lang="en-US"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68E8182F-58D9-3046-21F6-CEA4A51252CA}"/>
              </a:ext>
            </a:extLst>
          </p:cNvPr>
          <p:cNvSpPr>
            <a:spLocks noGrp="1"/>
          </p:cNvSpPr>
          <p:nvPr>
            <p:ph type="sldNum" sz="quarter" idx="12"/>
          </p:nvPr>
        </p:nvSpPr>
        <p:spPr>
          <a:xfrm>
            <a:off x="11288658" y="252471"/>
            <a:ext cx="416447" cy="186484"/>
          </a:xfrm>
        </p:spPr>
        <p:txBody>
          <a:bodyPr/>
          <a:lstStyle/>
          <a:p>
            <a:fld id="{741AFF56-1126-4107-9C02-BC0EFBF16431}" type="slidenum">
              <a:rPr lang="en-GB" smtClean="0">
                <a:latin typeface="Century Gothic" panose="020B0502020202020204" pitchFamily="34" charset="0"/>
              </a:rPr>
              <a:pPr/>
              <a:t>36</a:t>
            </a:fld>
            <a:endParaRPr lang="en-GB" dirty="0">
              <a:latin typeface="Century Gothic" panose="020B0502020202020204" pitchFamily="34" charset="0"/>
            </a:endParaRPr>
          </a:p>
        </p:txBody>
      </p:sp>
      <p:sp>
        <p:nvSpPr>
          <p:cNvPr id="20" name="Footer Placeholder 4">
            <a:extLst>
              <a:ext uri="{FF2B5EF4-FFF2-40B4-BE49-F238E27FC236}">
                <a16:creationId xmlns:a16="http://schemas.microsoft.com/office/drawing/2014/main" id="{EC635942-7610-81EF-C7CE-F56955AB93D0}"/>
              </a:ext>
            </a:extLst>
          </p:cNvPr>
          <p:cNvSpPr>
            <a:spLocks noGrp="1"/>
          </p:cNvSpPr>
          <p:nvPr>
            <p:ph type="ftr" sz="quarter" idx="3"/>
          </p:nvPr>
        </p:nvSpPr>
        <p:spPr>
          <a:xfrm>
            <a:off x="833239" y="6354405"/>
            <a:ext cx="11086618" cy="523409"/>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algn="l">
              <a:spcBef>
                <a:spcPts val="300"/>
              </a:spcBef>
            </a:pPr>
            <a:r>
              <a:rPr lang="en-GB" sz="1200" dirty="0">
                <a:solidFill>
                  <a:schemeClr val="tx1"/>
                </a:solidFill>
                <a:latin typeface="Century Gothic" panose="020B0502020202020204" pitchFamily="34" charset="0"/>
              </a:rPr>
              <a:t>1. Allows for Age Pensions as applicable.</a:t>
            </a:r>
          </a:p>
        </p:txBody>
      </p:sp>
      <p:sp>
        <p:nvSpPr>
          <p:cNvPr id="2" name="Rectangle: Rounded Corners 1">
            <a:extLst>
              <a:ext uri="{FF2B5EF4-FFF2-40B4-BE49-F238E27FC236}">
                <a16:creationId xmlns:a16="http://schemas.microsoft.com/office/drawing/2014/main" id="{7F6B77F8-DCFB-8E61-5B0B-664F843E2866}"/>
              </a:ext>
            </a:extLst>
          </p:cNvPr>
          <p:cNvSpPr>
            <a:spLocks/>
          </p:cNvSpPr>
          <p:nvPr/>
        </p:nvSpPr>
        <p:spPr>
          <a:xfrm>
            <a:off x="6589820" y="1413020"/>
            <a:ext cx="4861332" cy="5281694"/>
          </a:xfrm>
          <a:prstGeom prst="roundRect">
            <a:avLst>
              <a:gd name="adj" fmla="val 5074"/>
            </a:avLst>
          </a:prstGeom>
          <a:solidFill>
            <a:schemeClr val="tx2">
              <a:lumMod val="10000"/>
              <a:lumOff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pPr>
            <a:r>
              <a:rPr lang="en-US" sz="1600" dirty="0">
                <a:solidFill>
                  <a:schemeClr val="tx1"/>
                </a:solidFill>
                <a:latin typeface="Century Gothic" panose="020B0502020202020204" pitchFamily="34" charset="0"/>
              </a:rPr>
              <a:t>Based on the Australian working population earning a median salary and with median account balance:</a:t>
            </a:r>
          </a:p>
          <a:p>
            <a:pPr marL="285750" indent="-285750">
              <a:spcBef>
                <a:spcPts val="600"/>
              </a:spcBef>
              <a:buFont typeface="Arial" panose="020B0604020202020204" pitchFamily="34" charset="0"/>
              <a:buChar char="•"/>
            </a:pPr>
            <a:r>
              <a:rPr lang="en-US" sz="1600" dirty="0">
                <a:solidFill>
                  <a:schemeClr val="tx1"/>
                </a:solidFill>
                <a:latin typeface="Century Gothic" panose="020B0502020202020204" pitchFamily="34" charset="0"/>
              </a:rPr>
              <a:t>Under the indemnity-needs-based insurance design, member is estimated to experience </a:t>
            </a:r>
            <a:r>
              <a:rPr lang="en-US" sz="1600" b="1" dirty="0">
                <a:solidFill>
                  <a:schemeClr val="tx1"/>
                </a:solidFill>
                <a:latin typeface="Century Gothic" panose="020B0502020202020204" pitchFamily="34" charset="0"/>
              </a:rPr>
              <a:t>11% retirement income erosion</a:t>
            </a:r>
            <a:r>
              <a:rPr lang="en-US" sz="1600" dirty="0">
                <a:solidFill>
                  <a:schemeClr val="tx1"/>
                </a:solidFill>
                <a:latin typeface="Century Gothic" panose="020B0502020202020204" pitchFamily="34" charset="0"/>
              </a:rPr>
              <a:t> if they are </a:t>
            </a:r>
            <a:r>
              <a:rPr lang="en-US" sz="1600" b="1" dirty="0">
                <a:solidFill>
                  <a:schemeClr val="tx1"/>
                </a:solidFill>
                <a:latin typeface="Century Gothic" panose="020B0502020202020204" pitchFamily="34" charset="0"/>
              </a:rPr>
              <a:t>insured throughout their working lifetime from 18 to 67 years old</a:t>
            </a:r>
            <a:r>
              <a:rPr lang="en-US" sz="1600" dirty="0">
                <a:solidFill>
                  <a:schemeClr val="tx1"/>
                </a:solidFill>
                <a:latin typeface="Century Gothic" panose="020B0502020202020204" pitchFamily="34" charset="0"/>
              </a:rPr>
              <a:t>.</a:t>
            </a:r>
            <a:endParaRPr lang="en-GB" sz="1600" dirty="0">
              <a:solidFill>
                <a:schemeClr val="tx1"/>
              </a:solidFill>
              <a:latin typeface="Century Gothic" panose="020B0502020202020204" pitchFamily="34" charset="0"/>
            </a:endParaRPr>
          </a:p>
          <a:p>
            <a:pPr marL="285750" indent="-285750">
              <a:spcBef>
                <a:spcPts val="600"/>
              </a:spcBef>
              <a:spcAft>
                <a:spcPts val="0"/>
              </a:spcAft>
              <a:buFont typeface="Arial" panose="020B0604020202020204" pitchFamily="34" charset="0"/>
              <a:buChar char="•"/>
            </a:pPr>
            <a:r>
              <a:rPr lang="en-GB" sz="1600" dirty="0">
                <a:solidFill>
                  <a:schemeClr val="tx1"/>
                </a:solidFill>
                <a:latin typeface="Century Gothic" panose="020B0502020202020204" pitchFamily="34" charset="0"/>
              </a:rPr>
              <a:t>This 11% translates to approximately </a:t>
            </a:r>
            <a:r>
              <a:rPr lang="en-GB" sz="1600" b="1" dirty="0">
                <a:solidFill>
                  <a:schemeClr val="tx1"/>
                </a:solidFill>
                <a:latin typeface="Century Gothic" panose="020B0502020202020204" pitchFamily="34" charset="0"/>
              </a:rPr>
              <a:t>$5,500 annual post tax income loss </a:t>
            </a:r>
            <a:r>
              <a:rPr lang="en-GB" sz="1600" dirty="0">
                <a:solidFill>
                  <a:schemeClr val="tx1"/>
                </a:solidFill>
                <a:latin typeface="Century Gothic" panose="020B0502020202020204" pitchFamily="34" charset="0"/>
              </a:rPr>
              <a:t>at retirement.</a:t>
            </a:r>
          </a:p>
          <a:p>
            <a:pPr marL="285750" indent="-285750">
              <a:spcBef>
                <a:spcPts val="600"/>
              </a:spcBef>
              <a:spcAft>
                <a:spcPts val="0"/>
              </a:spcAft>
              <a:buFont typeface="Arial" panose="020B0604020202020204" pitchFamily="34" charset="0"/>
              <a:buChar char="•"/>
            </a:pPr>
            <a:r>
              <a:rPr lang="en-GB" sz="1600" dirty="0">
                <a:solidFill>
                  <a:schemeClr val="tx1"/>
                </a:solidFill>
                <a:latin typeface="Century Gothic" panose="020B0502020202020204" pitchFamily="34" charset="0"/>
              </a:rPr>
              <a:t>Using </a:t>
            </a:r>
            <a:r>
              <a:rPr lang="en-GB" sz="1600" b="1" dirty="0">
                <a:solidFill>
                  <a:schemeClr val="tx1"/>
                </a:solidFill>
                <a:latin typeface="Century Gothic" panose="020B0502020202020204" pitchFamily="34" charset="0"/>
              </a:rPr>
              <a:t>1% of Salary design</a:t>
            </a:r>
            <a:r>
              <a:rPr lang="en-GB" sz="1600" dirty="0">
                <a:solidFill>
                  <a:schemeClr val="tx1"/>
                </a:solidFill>
                <a:latin typeface="Century Gothic" panose="020B0502020202020204" pitchFamily="34" charset="0"/>
              </a:rPr>
              <a:t>, the expected erosion is 4.1%.</a:t>
            </a:r>
          </a:p>
          <a:p>
            <a:pPr marL="285750" indent="-285750">
              <a:spcBef>
                <a:spcPts val="600"/>
              </a:spcBef>
              <a:spcAft>
                <a:spcPts val="0"/>
              </a:spcAft>
              <a:buFont typeface="Arial" panose="020B0604020202020204" pitchFamily="34" charset="0"/>
              <a:buChar char="•"/>
            </a:pPr>
            <a:r>
              <a:rPr lang="en-GB" sz="1600" dirty="0">
                <a:solidFill>
                  <a:schemeClr val="tx1"/>
                </a:solidFill>
                <a:latin typeface="Century Gothic" panose="020B0502020202020204" pitchFamily="34" charset="0"/>
              </a:rPr>
              <a:t>Based on the default cover offered by the seven large industry funds, the </a:t>
            </a:r>
            <a:r>
              <a:rPr lang="en-GB" sz="1600" b="1" dirty="0">
                <a:solidFill>
                  <a:schemeClr val="tx1"/>
                </a:solidFill>
                <a:latin typeface="Century Gothic" panose="020B0502020202020204" pitchFamily="34" charset="0"/>
              </a:rPr>
              <a:t>average retirement income erosion </a:t>
            </a:r>
            <a:r>
              <a:rPr lang="en-GB" sz="1600" dirty="0">
                <a:solidFill>
                  <a:schemeClr val="tx1"/>
                </a:solidFill>
                <a:latin typeface="Century Gothic" panose="020B0502020202020204" pitchFamily="34" charset="0"/>
              </a:rPr>
              <a:t>is </a:t>
            </a:r>
            <a:r>
              <a:rPr lang="en-GB" sz="1600" b="1" dirty="0">
                <a:solidFill>
                  <a:schemeClr val="tx1"/>
                </a:solidFill>
                <a:latin typeface="Century Gothic" panose="020B0502020202020204" pitchFamily="34" charset="0"/>
              </a:rPr>
              <a:t>2.1%</a:t>
            </a:r>
            <a:r>
              <a:rPr lang="en-GB" sz="1600" dirty="0">
                <a:solidFill>
                  <a:schemeClr val="tx1"/>
                </a:solidFill>
                <a:latin typeface="Century Gothic" panose="020B0502020202020204" pitchFamily="34" charset="0"/>
              </a:rPr>
              <a:t>, which translates to </a:t>
            </a:r>
            <a:r>
              <a:rPr lang="en-GB" sz="1600" b="1" dirty="0">
                <a:solidFill>
                  <a:schemeClr val="tx1"/>
                </a:solidFill>
                <a:latin typeface="Century Gothic" panose="020B0502020202020204" pitchFamily="34" charset="0"/>
              </a:rPr>
              <a:t>$1,000 annual income loss </a:t>
            </a:r>
            <a:r>
              <a:rPr lang="en-GB" sz="1600" dirty="0">
                <a:solidFill>
                  <a:schemeClr val="tx1"/>
                </a:solidFill>
                <a:latin typeface="Century Gothic" panose="020B0502020202020204" pitchFamily="34" charset="0"/>
              </a:rPr>
              <a:t>at retirement.</a:t>
            </a:r>
            <a:endParaRPr lang="en-AU" sz="1600" dirty="0">
              <a:solidFill>
                <a:schemeClr val="tx1"/>
              </a:solidFill>
              <a:latin typeface="Century Gothic" panose="020B0502020202020204" pitchFamily="34" charset="0"/>
            </a:endParaRPr>
          </a:p>
        </p:txBody>
      </p:sp>
      <p:graphicFrame>
        <p:nvGraphicFramePr>
          <p:cNvPr id="5" name="Chart 4">
            <a:extLst>
              <a:ext uri="{FF2B5EF4-FFF2-40B4-BE49-F238E27FC236}">
                <a16:creationId xmlns:a16="http://schemas.microsoft.com/office/drawing/2014/main" id="{E36DE5C6-A488-479D-D057-5AB34DF77FB9}"/>
              </a:ext>
            </a:extLst>
          </p:cNvPr>
          <p:cNvGraphicFramePr>
            <a:graphicFrameLocks/>
          </p:cNvGraphicFramePr>
          <p:nvPr>
            <p:extLst>
              <p:ext uri="{D42A27DB-BD31-4B8C-83A1-F6EECF244321}">
                <p14:modId xmlns:p14="http://schemas.microsoft.com/office/powerpoint/2010/main" val="3761168359"/>
              </p:ext>
            </p:extLst>
          </p:nvPr>
        </p:nvGraphicFramePr>
        <p:xfrm>
          <a:off x="740848" y="1610803"/>
          <a:ext cx="5746579" cy="46752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7079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F2EC2-94DF-9166-6156-B95B32EA39E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8F0D117-F309-ECF1-5D3B-D3B071CD8487}"/>
              </a:ext>
            </a:extLst>
          </p:cNvPr>
          <p:cNvSpPr/>
          <p:nvPr/>
        </p:nvSpPr>
        <p:spPr>
          <a:xfrm>
            <a:off x="185057" y="5540829"/>
            <a:ext cx="1752600" cy="1153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49B96325-45E9-8F6A-4811-EB948476FB76}"/>
              </a:ext>
            </a:extLst>
          </p:cNvPr>
          <p:cNvSpPr>
            <a:spLocks noGrp="1"/>
          </p:cNvSpPr>
          <p:nvPr>
            <p:ph type="title"/>
          </p:nvPr>
        </p:nvSpPr>
        <p:spPr>
          <a:xfrm>
            <a:off x="833239" y="409444"/>
            <a:ext cx="10836247" cy="571376"/>
          </a:xfrm>
        </p:spPr>
        <p:txBody>
          <a:bodyPr/>
          <a:lstStyle/>
          <a:p>
            <a:pPr>
              <a:lnSpc>
                <a:spcPct val="100000"/>
              </a:lnSpc>
              <a:spcAft>
                <a:spcPts val="600"/>
              </a:spcAft>
            </a:pPr>
            <a:r>
              <a:rPr lang="en-US" sz="2400" b="1" dirty="0">
                <a:latin typeface="Century Gothic" panose="020B0502020202020204" pitchFamily="34" charset="0"/>
              </a:rPr>
              <a:t>What is the retirement income of the Member under various Insurance Scenarios – Healthy Member?</a:t>
            </a:r>
            <a:endParaRPr lang="en-US" sz="2400" dirty="0">
              <a:highlight>
                <a:srgbClr val="00FF00"/>
              </a:highligh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28977DCF-3F62-C5B7-C2C3-D6C24B4AF444}"/>
              </a:ext>
            </a:extLst>
          </p:cNvPr>
          <p:cNvSpPr>
            <a:spLocks noGrp="1"/>
          </p:cNvSpPr>
          <p:nvPr>
            <p:ph type="sldNum" sz="quarter" idx="12"/>
          </p:nvPr>
        </p:nvSpPr>
        <p:spPr>
          <a:xfrm>
            <a:off x="11288658" y="252471"/>
            <a:ext cx="416447" cy="186484"/>
          </a:xfrm>
        </p:spPr>
        <p:txBody>
          <a:bodyPr/>
          <a:lstStyle/>
          <a:p>
            <a:fld id="{741AFF56-1126-4107-9C02-BC0EFBF16431}" type="slidenum">
              <a:rPr lang="en-GB" smtClean="0">
                <a:latin typeface="Century Gothic" panose="020B0502020202020204" pitchFamily="34" charset="0"/>
              </a:rPr>
              <a:pPr/>
              <a:t>37</a:t>
            </a:fld>
            <a:endParaRPr lang="en-GB" dirty="0">
              <a:latin typeface="Century Gothic" panose="020B0502020202020204" pitchFamily="34" charset="0"/>
            </a:endParaRPr>
          </a:p>
        </p:txBody>
      </p:sp>
      <p:sp>
        <p:nvSpPr>
          <p:cNvPr id="20" name="Footer Placeholder 4">
            <a:extLst>
              <a:ext uri="{FF2B5EF4-FFF2-40B4-BE49-F238E27FC236}">
                <a16:creationId xmlns:a16="http://schemas.microsoft.com/office/drawing/2014/main" id="{C089FBF8-17F5-7B2A-A7E1-D454EEA4A356}"/>
              </a:ext>
            </a:extLst>
          </p:cNvPr>
          <p:cNvSpPr>
            <a:spLocks noGrp="1"/>
          </p:cNvSpPr>
          <p:nvPr>
            <p:ph type="ftr" sz="quarter" idx="3"/>
          </p:nvPr>
        </p:nvSpPr>
        <p:spPr>
          <a:xfrm>
            <a:off x="833239" y="6484744"/>
            <a:ext cx="11086618" cy="364193"/>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algn="l">
              <a:spcBef>
                <a:spcPts val="300"/>
              </a:spcBef>
            </a:pPr>
            <a:r>
              <a:rPr lang="en-GB" sz="1200" dirty="0">
                <a:solidFill>
                  <a:schemeClr val="tx1"/>
                </a:solidFill>
                <a:latin typeface="Century Gothic" panose="020B0502020202020204" pitchFamily="34" charset="0"/>
              </a:rPr>
              <a:t>1. Assumed the member is part of a couple with no dependent children at retirement. The benchmarks are half the couple rate.</a:t>
            </a:r>
          </a:p>
        </p:txBody>
      </p:sp>
      <p:sp>
        <p:nvSpPr>
          <p:cNvPr id="2" name="Rectangle: Rounded Corners 1">
            <a:extLst>
              <a:ext uri="{FF2B5EF4-FFF2-40B4-BE49-F238E27FC236}">
                <a16:creationId xmlns:a16="http://schemas.microsoft.com/office/drawing/2014/main" id="{104DC1FB-0C78-9E2E-2CBB-188B33F61321}"/>
              </a:ext>
            </a:extLst>
          </p:cNvPr>
          <p:cNvSpPr>
            <a:spLocks/>
          </p:cNvSpPr>
          <p:nvPr/>
        </p:nvSpPr>
        <p:spPr>
          <a:xfrm>
            <a:off x="6787949" y="1348580"/>
            <a:ext cx="4861332" cy="5100601"/>
          </a:xfrm>
          <a:prstGeom prst="roundRect">
            <a:avLst>
              <a:gd name="adj" fmla="val 5074"/>
            </a:avLst>
          </a:prstGeom>
          <a:solidFill>
            <a:schemeClr val="tx2">
              <a:lumMod val="10000"/>
              <a:lumOff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pPr>
            <a:r>
              <a:rPr lang="en-US" sz="1600" dirty="0">
                <a:solidFill>
                  <a:schemeClr val="tx1"/>
                </a:solidFill>
                <a:latin typeface="Century Gothic" panose="020B0502020202020204" pitchFamily="34" charset="0"/>
              </a:rPr>
              <a:t>Healthy members refer to members who do not claim insurance – the 70%.</a:t>
            </a:r>
          </a:p>
          <a:p>
            <a:pPr>
              <a:spcBef>
                <a:spcPts val="600"/>
              </a:spcBef>
            </a:pPr>
            <a:endParaRPr lang="en-US" sz="1600" dirty="0">
              <a:solidFill>
                <a:schemeClr val="tx1"/>
              </a:solidFill>
              <a:latin typeface="Century Gothic" panose="020B0502020202020204" pitchFamily="34" charset="0"/>
            </a:endParaRPr>
          </a:p>
          <a:p>
            <a:pPr>
              <a:spcBef>
                <a:spcPts val="600"/>
              </a:spcBef>
            </a:pPr>
            <a:r>
              <a:rPr lang="en-US" sz="1600" dirty="0">
                <a:solidFill>
                  <a:schemeClr val="tx1"/>
                </a:solidFill>
                <a:latin typeface="Century Gothic" panose="020B0502020202020204" pitchFamily="34" charset="0"/>
              </a:rPr>
              <a:t>Based on the Australian working population earning a median salary and with median account balance:</a:t>
            </a:r>
          </a:p>
          <a:p>
            <a:pPr marL="285750" indent="-285750">
              <a:spcBef>
                <a:spcPts val="600"/>
              </a:spcBef>
              <a:buFont typeface="Arial" panose="020B0604020202020204" pitchFamily="34" charset="0"/>
              <a:buChar char="•"/>
            </a:pPr>
            <a:r>
              <a:rPr lang="en-US" sz="1600" b="1" dirty="0">
                <a:solidFill>
                  <a:schemeClr val="tx1"/>
                </a:solidFill>
                <a:latin typeface="Century Gothic" panose="020B0502020202020204" pitchFamily="34" charset="0"/>
              </a:rPr>
              <a:t>Having full insurance </a:t>
            </a:r>
            <a:r>
              <a:rPr lang="en-US" sz="1600" dirty="0">
                <a:solidFill>
                  <a:schemeClr val="tx1"/>
                </a:solidFill>
                <a:latin typeface="Century Gothic" panose="020B0502020202020204" pitchFamily="34" charset="0"/>
              </a:rPr>
              <a:t>(indemnity-based design) </a:t>
            </a:r>
            <a:r>
              <a:rPr lang="en-US" sz="1600" b="1" dirty="0">
                <a:solidFill>
                  <a:schemeClr val="tx1"/>
                </a:solidFill>
                <a:latin typeface="Century Gothic" panose="020B0502020202020204" pitchFamily="34" charset="0"/>
              </a:rPr>
              <a:t>throughout a members’ working lifetime does not reduce their living standards </a:t>
            </a:r>
            <a:r>
              <a:rPr lang="en-US" sz="1600" dirty="0">
                <a:solidFill>
                  <a:schemeClr val="tx1"/>
                </a:solidFill>
                <a:latin typeface="Century Gothic" panose="020B0502020202020204" pitchFamily="34" charset="0"/>
              </a:rPr>
              <a:t>below the ASFA Comfortable threshold.</a:t>
            </a:r>
          </a:p>
          <a:p>
            <a:pPr marL="285750" indent="-285750">
              <a:spcBef>
                <a:spcPts val="600"/>
              </a:spcBef>
              <a:buFont typeface="Arial" panose="020B0604020202020204" pitchFamily="34" charset="0"/>
              <a:buChar char="•"/>
            </a:pPr>
            <a:endParaRPr lang="en-US" sz="1600" dirty="0">
              <a:solidFill>
                <a:schemeClr val="tx1"/>
              </a:solidFill>
              <a:latin typeface="Century Gothic" panose="020B0502020202020204" pitchFamily="34" charset="0"/>
            </a:endParaRPr>
          </a:p>
          <a:p>
            <a:pPr marL="285750" indent="-285750">
              <a:spcBef>
                <a:spcPts val="600"/>
              </a:spcBef>
              <a:buFont typeface="Arial" panose="020B0604020202020204" pitchFamily="34" charset="0"/>
              <a:buChar char="•"/>
            </a:pPr>
            <a:endParaRPr lang="en-US" sz="1600" dirty="0">
              <a:solidFill>
                <a:schemeClr val="tx1"/>
              </a:solidFill>
              <a:latin typeface="Century Gothic" panose="020B0502020202020204" pitchFamily="34" charset="0"/>
            </a:endParaRPr>
          </a:p>
          <a:p>
            <a:pPr marL="285750" indent="-285750">
              <a:spcBef>
                <a:spcPts val="600"/>
              </a:spcBef>
              <a:buFont typeface="Arial" panose="020B0604020202020204" pitchFamily="34" charset="0"/>
              <a:buChar char="•"/>
            </a:pPr>
            <a:endParaRPr lang="en-US" sz="1600" dirty="0">
              <a:solidFill>
                <a:schemeClr val="tx1"/>
              </a:solidFill>
              <a:latin typeface="Century Gothic" panose="020B0502020202020204" pitchFamily="34" charset="0"/>
            </a:endParaRPr>
          </a:p>
        </p:txBody>
      </p:sp>
      <p:graphicFrame>
        <p:nvGraphicFramePr>
          <p:cNvPr id="5" name="Chart 4">
            <a:extLst>
              <a:ext uri="{FF2B5EF4-FFF2-40B4-BE49-F238E27FC236}">
                <a16:creationId xmlns:a16="http://schemas.microsoft.com/office/drawing/2014/main" id="{E10321FA-C601-1972-7291-7AA296FC88A1}"/>
              </a:ext>
            </a:extLst>
          </p:cNvPr>
          <p:cNvGraphicFramePr>
            <a:graphicFrameLocks/>
          </p:cNvGraphicFramePr>
          <p:nvPr>
            <p:extLst>
              <p:ext uri="{D42A27DB-BD31-4B8C-83A1-F6EECF244321}">
                <p14:modId xmlns:p14="http://schemas.microsoft.com/office/powerpoint/2010/main" val="4248445814"/>
              </p:ext>
            </p:extLst>
          </p:nvPr>
        </p:nvGraphicFramePr>
        <p:xfrm>
          <a:off x="542719" y="1348580"/>
          <a:ext cx="5940430" cy="49973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4168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51E4-A75B-118A-EA03-27AAC46FB8A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81EF07B-5B52-D5B3-3EED-367EB2E7A5D8}"/>
              </a:ext>
            </a:extLst>
          </p:cNvPr>
          <p:cNvSpPr>
            <a:spLocks noGrp="1"/>
          </p:cNvSpPr>
          <p:nvPr>
            <p:ph type="title"/>
          </p:nvPr>
        </p:nvSpPr>
        <p:spPr>
          <a:xfrm>
            <a:off x="720978" y="642428"/>
            <a:ext cx="8643257" cy="1232435"/>
          </a:xfrm>
        </p:spPr>
        <p:txBody>
          <a:bodyPr/>
          <a:lstStyle/>
          <a:p>
            <a:r>
              <a:rPr lang="en-US" sz="2800" b="1" dirty="0">
                <a:solidFill>
                  <a:schemeClr val="accent1">
                    <a:lumMod val="60000"/>
                    <a:lumOff val="40000"/>
                  </a:schemeClr>
                </a:solidFill>
                <a:latin typeface="Century Gothic" panose="020B0502020202020204" pitchFamily="34" charset="0"/>
              </a:rPr>
              <a:t>Insurance in Super</a:t>
            </a:r>
            <a:endParaRPr lang="en-US" sz="1800" b="1" dirty="0">
              <a:solidFill>
                <a:schemeClr val="accent1">
                  <a:lumMod val="60000"/>
                  <a:lumOff val="40000"/>
                </a:schemeClr>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132614C8-2F76-10B5-A50E-96F53AF223F6}"/>
              </a:ext>
            </a:extLst>
          </p:cNvPr>
          <p:cNvSpPr>
            <a:spLocks noGrp="1"/>
          </p:cNvSpPr>
          <p:nvPr>
            <p:ph type="sldNum" sz="quarter" idx="12"/>
          </p:nvPr>
        </p:nvSpPr>
        <p:spPr/>
        <p:txBody>
          <a:bodyPr/>
          <a:lstStyle/>
          <a:p>
            <a:fld id="{741AFF56-1126-4107-9C02-BC0EFBF16431}" type="slidenum">
              <a:rPr lang="en-GB" sz="900" smtClean="0">
                <a:latin typeface="Century Gothic" panose="020B0502020202020204" pitchFamily="34" charset="0"/>
              </a:rPr>
              <a:pPr/>
              <a:t>38</a:t>
            </a:fld>
            <a:endParaRPr lang="en-GB" sz="900"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6ABBD84B-F73D-EBAC-AAD8-B5FD003016C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Century Gothic" panose="020B0502020202020204" pitchFamily="34" charset="0"/>
              </a:rPr>
              <a:t>Presented at the 2025 All Actuaries Summit</a:t>
            </a:r>
          </a:p>
        </p:txBody>
      </p:sp>
      <p:sp>
        <p:nvSpPr>
          <p:cNvPr id="3" name="Title 7">
            <a:extLst>
              <a:ext uri="{FF2B5EF4-FFF2-40B4-BE49-F238E27FC236}">
                <a16:creationId xmlns:a16="http://schemas.microsoft.com/office/drawing/2014/main" id="{624E1337-47C5-217E-A0B0-0F476B222127}"/>
              </a:ext>
            </a:extLst>
          </p:cNvPr>
          <p:cNvSpPr txBox="1">
            <a:spLocks/>
          </p:cNvSpPr>
          <p:nvPr/>
        </p:nvSpPr>
        <p:spPr>
          <a:xfrm>
            <a:off x="1867301" y="3280867"/>
            <a:ext cx="8422105" cy="12324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r>
              <a:rPr lang="en-US" sz="2800" b="1" dirty="0">
                <a:latin typeface="Century Gothic" panose="020B0502020202020204" pitchFamily="34" charset="0"/>
              </a:rPr>
              <a:t>Optimising a dignified retirement for all members</a:t>
            </a:r>
          </a:p>
          <a:p>
            <a:pPr algn="ctr"/>
            <a:endParaRPr lang="en-US" sz="2400" b="1" dirty="0">
              <a:latin typeface="Century Gothic" panose="020B0502020202020204" pitchFamily="34" charset="0"/>
            </a:endParaRPr>
          </a:p>
          <a:p>
            <a:pPr algn="ctr"/>
            <a:r>
              <a:rPr lang="en-US" sz="2400" dirty="0">
                <a:latin typeface="Century Gothic" panose="020B0502020202020204" pitchFamily="34" charset="0"/>
              </a:rPr>
              <a:t>Balancing needs and cost</a:t>
            </a:r>
          </a:p>
          <a:p>
            <a:pPr algn="ctr"/>
            <a:endParaRPr lang="en-US" sz="2400" b="1" dirty="0">
              <a:latin typeface="Century Gothic" panose="020B0502020202020204" pitchFamily="34" charset="0"/>
            </a:endParaRPr>
          </a:p>
        </p:txBody>
      </p:sp>
    </p:spTree>
    <p:extLst>
      <p:ext uri="{BB962C8B-B14F-4D97-AF65-F5344CB8AC3E}">
        <p14:creationId xmlns:p14="http://schemas.microsoft.com/office/powerpoint/2010/main" val="2820400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9B47E-9C57-23C4-ED69-14DE965FD859}"/>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13120D3-DD7A-0B80-657A-9D6CD4CD6920}"/>
              </a:ext>
            </a:extLst>
          </p:cNvPr>
          <p:cNvSpPr>
            <a:spLocks/>
          </p:cNvSpPr>
          <p:nvPr/>
        </p:nvSpPr>
        <p:spPr>
          <a:xfrm>
            <a:off x="1324380" y="1545543"/>
            <a:ext cx="9191813" cy="4198031"/>
          </a:xfrm>
          <a:prstGeom prst="roundRect">
            <a:avLst>
              <a:gd name="adj" fmla="val 10910"/>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8" name="Title 7">
            <a:extLst>
              <a:ext uri="{FF2B5EF4-FFF2-40B4-BE49-F238E27FC236}">
                <a16:creationId xmlns:a16="http://schemas.microsoft.com/office/drawing/2014/main" id="{E4C05E6E-537A-B611-171E-605F14E58B6B}"/>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How should a trustee work out an optimal balance between benefits and cost of insurance?</a:t>
            </a:r>
          </a:p>
        </p:txBody>
      </p:sp>
      <p:sp>
        <p:nvSpPr>
          <p:cNvPr id="4" name="Slide Number Placeholder 3">
            <a:extLst>
              <a:ext uri="{FF2B5EF4-FFF2-40B4-BE49-F238E27FC236}">
                <a16:creationId xmlns:a16="http://schemas.microsoft.com/office/drawing/2014/main" id="{108BEDDF-C3EE-77C1-A80E-8D2533C88A14}"/>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39</a:t>
            </a:fld>
            <a:endParaRPr lang="en-GB" dirty="0">
              <a:latin typeface="Century Gothic" panose="020B0502020202020204" pitchFamily="34" charset="0"/>
            </a:endParaRPr>
          </a:p>
        </p:txBody>
      </p:sp>
      <p:sp>
        <p:nvSpPr>
          <p:cNvPr id="13" name="Content Placeholder 3">
            <a:extLst>
              <a:ext uri="{FF2B5EF4-FFF2-40B4-BE49-F238E27FC236}">
                <a16:creationId xmlns:a16="http://schemas.microsoft.com/office/drawing/2014/main" id="{8FD63593-1007-152C-A6C6-35FDBB0788B2}"/>
              </a:ext>
            </a:extLst>
          </p:cNvPr>
          <p:cNvSpPr txBox="1">
            <a:spLocks/>
          </p:cNvSpPr>
          <p:nvPr/>
        </p:nvSpPr>
        <p:spPr>
          <a:xfrm>
            <a:off x="2035506" y="1825551"/>
            <a:ext cx="7860893" cy="283828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600"/>
              </a:spcBef>
              <a:spcAft>
                <a:spcPts val="600"/>
              </a:spcAft>
            </a:pPr>
            <a:r>
              <a:rPr lang="en-US" sz="2000" b="1" dirty="0">
                <a:solidFill>
                  <a:schemeClr val="tx1"/>
                </a:solidFill>
                <a:latin typeface="Century Gothic" panose="020B0502020202020204" pitchFamily="34" charset="0"/>
              </a:rPr>
              <a:t>Do you know or did you guess?</a:t>
            </a:r>
          </a:p>
          <a:p>
            <a:pPr marL="342900" lvl="1" indent="-342900">
              <a:spcBef>
                <a:spcPts val="600"/>
              </a:spcBef>
              <a:spcAft>
                <a:spcPts val="600"/>
              </a:spcAft>
              <a:buFont typeface="Arial" panose="020B0604020202020204" pitchFamily="34" charset="0"/>
              <a:buChar char="•"/>
            </a:pPr>
            <a:r>
              <a:rPr lang="en-US" sz="2000" dirty="0">
                <a:solidFill>
                  <a:schemeClr val="tx1"/>
                </a:solidFill>
                <a:latin typeface="Century Gothic" panose="020B0502020202020204" pitchFamily="34" charset="0"/>
              </a:rPr>
              <a:t>Fund history inertia</a:t>
            </a:r>
          </a:p>
          <a:p>
            <a:pPr marL="342900" lvl="1" indent="-342900">
              <a:spcBef>
                <a:spcPts val="600"/>
              </a:spcBef>
              <a:spcAft>
                <a:spcPts val="600"/>
              </a:spcAft>
              <a:buFont typeface="Arial" panose="020B0604020202020204" pitchFamily="34" charset="0"/>
              <a:buChar char="•"/>
            </a:pPr>
            <a:r>
              <a:rPr lang="en-US" sz="2000" dirty="0">
                <a:solidFill>
                  <a:schemeClr val="tx1"/>
                </a:solidFill>
                <a:latin typeface="Century Gothic" panose="020B0502020202020204" pitchFamily="34" charset="0"/>
              </a:rPr>
              <a:t>Herd methodology: Benchmarking</a:t>
            </a:r>
          </a:p>
          <a:p>
            <a:pPr marL="342900" lvl="1" indent="-342900">
              <a:spcBef>
                <a:spcPts val="600"/>
              </a:spcBef>
              <a:spcAft>
                <a:spcPts val="600"/>
              </a:spcAft>
              <a:buFont typeface="Arial" panose="020B0604020202020204" pitchFamily="34" charset="0"/>
              <a:buChar char="•"/>
            </a:pPr>
            <a:r>
              <a:rPr lang="en-US" sz="2000" dirty="0">
                <a:solidFill>
                  <a:schemeClr val="tx1"/>
                </a:solidFill>
                <a:latin typeface="Century Gothic" panose="020B0502020202020204" pitchFamily="34" charset="0"/>
              </a:rPr>
              <a:t>1% of salary (ceased 1 July 2021) methodology, no longer used</a:t>
            </a:r>
          </a:p>
          <a:p>
            <a:pPr marL="342900" lvl="1" indent="-342900">
              <a:spcBef>
                <a:spcPts val="600"/>
              </a:spcBef>
              <a:spcAft>
                <a:spcPts val="600"/>
              </a:spcAft>
              <a:buFont typeface="Arial" panose="020B0604020202020204" pitchFamily="34" charset="0"/>
              <a:buChar char="•"/>
            </a:pPr>
            <a:r>
              <a:rPr lang="en-US" sz="2000" dirty="0">
                <a:solidFill>
                  <a:schemeClr val="tx1"/>
                </a:solidFill>
                <a:latin typeface="Century Gothic" panose="020B0502020202020204" pitchFamily="34" charset="0"/>
              </a:rPr>
              <a:t>What is the appropriate/inappropriate boundary for erosion</a:t>
            </a:r>
          </a:p>
          <a:p>
            <a:pPr marL="698500" lvl="2" indent="-342900">
              <a:spcBef>
                <a:spcPts val="600"/>
              </a:spcBef>
              <a:spcAft>
                <a:spcPts val="600"/>
              </a:spcAft>
              <a:buFont typeface="Wingdings" panose="05000000000000000000" pitchFamily="2" charset="2"/>
              <a:buChar char="ü"/>
            </a:pPr>
            <a:r>
              <a:rPr lang="en-US" sz="2000" dirty="0">
                <a:solidFill>
                  <a:schemeClr val="tx1"/>
                </a:solidFill>
                <a:latin typeface="Century Gothic" panose="020B0502020202020204" pitchFamily="34" charset="0"/>
              </a:rPr>
              <a:t>Calculate the retirement income reduction under various designs</a:t>
            </a:r>
          </a:p>
          <a:p>
            <a:pPr marL="698500" lvl="2" indent="-342900">
              <a:spcBef>
                <a:spcPts val="600"/>
              </a:spcBef>
              <a:spcAft>
                <a:spcPts val="600"/>
              </a:spcAft>
              <a:buFont typeface="Wingdings" panose="05000000000000000000" pitchFamily="2" charset="2"/>
              <a:buChar char="ü"/>
            </a:pPr>
            <a:r>
              <a:rPr lang="en-US" sz="2000" dirty="0">
                <a:solidFill>
                  <a:schemeClr val="tx1"/>
                </a:solidFill>
                <a:latin typeface="Century Gothic" panose="020B0502020202020204" pitchFamily="34" charset="0"/>
              </a:rPr>
              <a:t>Use of utility theory</a:t>
            </a:r>
            <a:endParaRPr lang="en-US" sz="2000" b="1" dirty="0">
              <a:solidFill>
                <a:schemeClr val="tx1"/>
              </a:solidFill>
              <a:latin typeface="Century Gothic" panose="020B0502020202020204" pitchFamily="34" charset="0"/>
            </a:endParaRPr>
          </a:p>
          <a:p>
            <a:pPr marL="342900" lvl="1" indent="-342900">
              <a:spcBef>
                <a:spcPts val="600"/>
              </a:spcBef>
              <a:spcAft>
                <a:spcPts val="600"/>
              </a:spcAft>
              <a:buFont typeface="Arial" panose="020B0604020202020204" pitchFamily="34" charset="0"/>
              <a:buChar char="•"/>
            </a:pPr>
            <a:endParaRPr lang="en-US" sz="2000" b="1" dirty="0">
              <a:solidFill>
                <a:schemeClr val="tx1"/>
              </a:solidFill>
              <a:latin typeface="Century Gothic" panose="020B0502020202020204" pitchFamily="34" charset="0"/>
            </a:endParaRPr>
          </a:p>
          <a:p>
            <a:pPr marL="342900" lvl="1" indent="-342900">
              <a:spcBef>
                <a:spcPts val="600"/>
              </a:spcBef>
              <a:spcAft>
                <a:spcPts val="600"/>
              </a:spcAft>
              <a:buFont typeface="Arial" panose="020B0604020202020204" pitchFamily="34" charset="0"/>
              <a:buChar char="•"/>
            </a:pPr>
            <a:endParaRPr lang="en-US" sz="2000" dirty="0">
              <a:solidFill>
                <a:schemeClr val="tx1"/>
              </a:solidFill>
              <a:latin typeface="Century Gothic" panose="020B0502020202020204" pitchFamily="34" charset="0"/>
            </a:endParaRPr>
          </a:p>
        </p:txBody>
      </p:sp>
      <p:pic>
        <p:nvPicPr>
          <p:cNvPr id="5" name="Graphic 4" descr="Connections with solid fill">
            <a:extLst>
              <a:ext uri="{FF2B5EF4-FFF2-40B4-BE49-F238E27FC236}">
                <a16:creationId xmlns:a16="http://schemas.microsoft.com/office/drawing/2014/main" id="{949F6565-1BED-FF4A-B9B7-AD99AA88AD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9943" y="2079171"/>
            <a:ext cx="540000" cy="540000"/>
          </a:xfrm>
          <a:prstGeom prst="rect">
            <a:avLst/>
          </a:prstGeom>
        </p:spPr>
      </p:pic>
    </p:spTree>
    <p:extLst>
      <p:ext uri="{BB962C8B-B14F-4D97-AF65-F5344CB8AC3E}">
        <p14:creationId xmlns:p14="http://schemas.microsoft.com/office/powerpoint/2010/main" val="26680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6134-D40A-E6F7-3BB1-B101DD7D38D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8B95EEA-E994-108F-C750-85CF3DD4F6F0}"/>
              </a:ext>
            </a:extLst>
          </p:cNvPr>
          <p:cNvSpPr/>
          <p:nvPr/>
        </p:nvSpPr>
        <p:spPr>
          <a:xfrm>
            <a:off x="0" y="5519057"/>
            <a:ext cx="2068286" cy="1338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Freeform: Shape 6">
            <a:extLst>
              <a:ext uri="{FF2B5EF4-FFF2-40B4-BE49-F238E27FC236}">
                <a16:creationId xmlns:a16="http://schemas.microsoft.com/office/drawing/2014/main" id="{8559009C-C7B1-499A-9B4D-C57F72DF054E}"/>
              </a:ext>
            </a:extLst>
          </p:cNvPr>
          <p:cNvSpPr/>
          <p:nvPr/>
        </p:nvSpPr>
        <p:spPr>
          <a:xfrm>
            <a:off x="3984567" y="1"/>
            <a:ext cx="8207433" cy="5952390"/>
          </a:xfrm>
          <a:custGeom>
            <a:avLst/>
            <a:gdLst>
              <a:gd name="connsiteX0" fmla="*/ 3407753 w 8667627"/>
              <a:gd name="connsiteY0" fmla="*/ 0 h 6858000"/>
              <a:gd name="connsiteX1" fmla="*/ 8667627 w 8667627"/>
              <a:gd name="connsiteY1" fmla="*/ 0 h 6858000"/>
              <a:gd name="connsiteX2" fmla="*/ 8667627 w 8667627"/>
              <a:gd name="connsiteY2" fmla="*/ 6858000 h 6858000"/>
              <a:gd name="connsiteX3" fmla="*/ 183302 w 8667627"/>
              <a:gd name="connsiteY3" fmla="*/ 6858000 h 6858000"/>
              <a:gd name="connsiteX4" fmla="*/ 127696 w 8667627"/>
              <a:gd name="connsiteY4" fmla="*/ 6625122 h 6858000"/>
              <a:gd name="connsiteX5" fmla="*/ 0 w 8667627"/>
              <a:gd name="connsiteY5" fmla="*/ 5400720 h 6858000"/>
              <a:gd name="connsiteX6" fmla="*/ 3289380 w 8667627"/>
              <a:gd name="connsiteY6" fmla="*/ 586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7627" h="6858000">
                <a:moveTo>
                  <a:pt x="3407753" y="0"/>
                </a:moveTo>
                <a:lnTo>
                  <a:pt x="8667627" y="0"/>
                </a:lnTo>
                <a:lnTo>
                  <a:pt x="8667627" y="6858000"/>
                </a:lnTo>
                <a:lnTo>
                  <a:pt x="183302" y="6858000"/>
                </a:lnTo>
                <a:lnTo>
                  <a:pt x="127696" y="6625122"/>
                </a:lnTo>
                <a:cubicBezTo>
                  <a:pt x="43970" y="6229629"/>
                  <a:pt x="0" y="5820138"/>
                  <a:pt x="0" y="5400720"/>
                </a:cubicBezTo>
                <a:cubicBezTo>
                  <a:pt x="0" y="3093923"/>
                  <a:pt x="1330077" y="1087403"/>
                  <a:pt x="3289380" y="58602"/>
                </a:cubicBezTo>
                <a:close/>
              </a:path>
            </a:pathLst>
          </a:cu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AU" sz="1800" dirty="0"/>
          </a:p>
        </p:txBody>
      </p:sp>
      <p:sp>
        <p:nvSpPr>
          <p:cNvPr id="2" name="Oval 1">
            <a:extLst>
              <a:ext uri="{FF2B5EF4-FFF2-40B4-BE49-F238E27FC236}">
                <a16:creationId xmlns:a16="http://schemas.microsoft.com/office/drawing/2014/main" id="{12EBD53E-5620-3C02-75E0-BE77B5616BFF}"/>
              </a:ext>
            </a:extLst>
          </p:cNvPr>
          <p:cNvSpPr/>
          <p:nvPr/>
        </p:nvSpPr>
        <p:spPr>
          <a:xfrm>
            <a:off x="7682742" y="515389"/>
            <a:ext cx="4143498" cy="3214352"/>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800" b="1" dirty="0">
                <a:solidFill>
                  <a:schemeClr val="bg1"/>
                </a:solidFill>
                <a:latin typeface="Century Gothic" panose="020B0502020202020204" pitchFamily="34" charset="0"/>
              </a:rPr>
              <a:t>~30%</a:t>
            </a:r>
            <a:r>
              <a:rPr lang="en-AU" sz="6800" b="1" baseline="30000" dirty="0">
                <a:solidFill>
                  <a:schemeClr val="bg1"/>
                </a:solidFill>
                <a:latin typeface="Century Gothic" panose="020B0502020202020204" pitchFamily="34" charset="0"/>
              </a:rPr>
              <a:t>1</a:t>
            </a:r>
          </a:p>
          <a:p>
            <a:pPr algn="ctr"/>
            <a:r>
              <a:rPr lang="en-AU" sz="2000" dirty="0">
                <a:solidFill>
                  <a:schemeClr val="bg1"/>
                </a:solidFill>
                <a:latin typeface="Century Gothic" panose="020B0502020202020204" pitchFamily="34" charset="0"/>
              </a:rPr>
              <a:t>will experience at least one insurance event for death or disability</a:t>
            </a:r>
          </a:p>
        </p:txBody>
      </p:sp>
      <p:sp>
        <p:nvSpPr>
          <p:cNvPr id="8" name="Title 7">
            <a:extLst>
              <a:ext uri="{FF2B5EF4-FFF2-40B4-BE49-F238E27FC236}">
                <a16:creationId xmlns:a16="http://schemas.microsoft.com/office/drawing/2014/main" id="{97927332-FFCB-073D-DA49-8562E3F43B3D}"/>
              </a:ext>
            </a:extLst>
          </p:cNvPr>
          <p:cNvSpPr>
            <a:spLocks noGrp="1"/>
          </p:cNvSpPr>
          <p:nvPr>
            <p:ph type="title"/>
          </p:nvPr>
        </p:nvSpPr>
        <p:spPr>
          <a:xfrm>
            <a:off x="821734" y="905610"/>
            <a:ext cx="3432631" cy="1466329"/>
          </a:xfrm>
        </p:spPr>
        <p:txBody>
          <a:bodyPr/>
          <a:lstStyle/>
          <a:p>
            <a:r>
              <a:rPr lang="en-US" sz="2400" b="1" dirty="0">
                <a:latin typeface="Century Gothic" panose="020B0502020202020204" pitchFamily="34" charset="0"/>
              </a:rPr>
              <a:t>What is the risk of death and disability facing Australians over their working lifetime?</a:t>
            </a:r>
            <a:endParaRPr lang="en-US"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616DA1E9-2D54-B861-FF2A-EFF6628A63D4}"/>
              </a:ext>
            </a:extLst>
          </p:cNvPr>
          <p:cNvSpPr>
            <a:spLocks noGrp="1"/>
          </p:cNvSpPr>
          <p:nvPr>
            <p:ph type="sldNum" sz="quarter" idx="12"/>
          </p:nvPr>
        </p:nvSpPr>
        <p:spPr>
          <a:xfrm>
            <a:off x="5276967" y="6067482"/>
            <a:ext cx="416447" cy="186484"/>
          </a:xfrm>
        </p:spPr>
        <p:txBody>
          <a:bodyPr/>
          <a:lstStyle/>
          <a:p>
            <a:fld id="{741AFF56-1126-4107-9C02-BC0EFBF16431}" type="slidenum">
              <a:rPr lang="en-GB" smtClean="0">
                <a:latin typeface="Century Gothic" panose="020B0502020202020204" pitchFamily="34" charset="0"/>
              </a:rPr>
              <a:pPr/>
              <a:t>4</a:t>
            </a:fld>
            <a:endParaRPr lang="en-GB" dirty="0">
              <a:latin typeface="Century Gothic" panose="020B0502020202020204" pitchFamily="34" charset="0"/>
            </a:endParaRPr>
          </a:p>
        </p:txBody>
      </p:sp>
      <p:sp>
        <p:nvSpPr>
          <p:cNvPr id="20" name="Footer Placeholder 4">
            <a:extLst>
              <a:ext uri="{FF2B5EF4-FFF2-40B4-BE49-F238E27FC236}">
                <a16:creationId xmlns:a16="http://schemas.microsoft.com/office/drawing/2014/main" id="{8550DE40-8678-C832-E5CF-0913E09D9257}"/>
              </a:ext>
            </a:extLst>
          </p:cNvPr>
          <p:cNvSpPr>
            <a:spLocks noGrp="1"/>
          </p:cNvSpPr>
          <p:nvPr>
            <p:ph type="ftr" sz="quarter" idx="3"/>
          </p:nvPr>
        </p:nvSpPr>
        <p:spPr>
          <a:xfrm>
            <a:off x="446313" y="6240674"/>
            <a:ext cx="11645933" cy="544441"/>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marL="228600" indent="-228600" algn="l">
              <a:spcBef>
                <a:spcPts val="300"/>
              </a:spcBef>
              <a:buAutoNum type="arabicPeriod"/>
            </a:pPr>
            <a:r>
              <a:rPr lang="en-US" sz="1200" dirty="0">
                <a:solidFill>
                  <a:schemeClr val="tx1"/>
                </a:solidFill>
                <a:effectLst/>
                <a:latin typeface="Century Gothic" panose="020B0502020202020204" pitchFamily="34" charset="0"/>
                <a:ea typeface="Roboto" panose="02000000000000000000" pitchFamily="2" charset="0"/>
                <a:cs typeface="Roboto" panose="02000000000000000000" pitchFamily="2" charset="0"/>
              </a:rPr>
              <a:t>Insurance in Superannuation SubCommittee</a:t>
            </a:r>
            <a:r>
              <a:rPr lang="en-US" sz="1200" dirty="0">
                <a:solidFill>
                  <a:schemeClr val="tx1"/>
                </a:solidFill>
                <a:latin typeface="Century Gothic" panose="020B0502020202020204" pitchFamily="34" charset="0"/>
                <a:ea typeface="Roboto" panose="02000000000000000000" pitchFamily="2" charset="0"/>
                <a:cs typeface="Roboto" panose="02000000000000000000" pitchFamily="2" charset="0"/>
              </a:rPr>
              <a:t>, Actuaries Digital article 5 June 2025.  </a:t>
            </a:r>
          </a:p>
          <a:p>
            <a:pPr marL="228600" indent="-228600" algn="l">
              <a:spcBef>
                <a:spcPts val="300"/>
              </a:spcBef>
              <a:buAutoNum type="arabicPeriod"/>
            </a:pPr>
            <a:r>
              <a:rPr lang="en-US" sz="1200" dirty="0">
                <a:solidFill>
                  <a:schemeClr val="tx1"/>
                </a:solidFill>
                <a:latin typeface="Century Gothic" panose="020B0502020202020204" pitchFamily="34" charset="0"/>
                <a:ea typeface="Roboto" panose="02000000000000000000" pitchFamily="2" charset="0"/>
                <a:cs typeface="Roboto" panose="02000000000000000000" pitchFamily="2" charset="0"/>
              </a:rPr>
              <a:t>https://www.actuaries.asn.au/research-analysis/the-value-of-group-insurance-in-superannuation-utilisation</a:t>
            </a:r>
            <a:endParaRPr lang="en-US" sz="1200" dirty="0">
              <a:solidFill>
                <a:schemeClr val="tx1"/>
              </a:solidFill>
              <a:effectLst/>
              <a:latin typeface="Century Gothic" panose="020B0502020202020204" pitchFamily="34" charset="0"/>
              <a:ea typeface="Roboto" panose="02000000000000000000" pitchFamily="2" charset="0"/>
              <a:cs typeface="Roboto" panose="02000000000000000000" pitchFamily="2" charset="0"/>
            </a:endParaRPr>
          </a:p>
          <a:p>
            <a:pPr marL="228600" indent="-228600" algn="l">
              <a:spcBef>
                <a:spcPts val="300"/>
              </a:spcBef>
              <a:buAutoNum type="arabicPeriod"/>
            </a:pPr>
            <a:endParaRPr lang="en-GB" sz="1200" dirty="0">
              <a:solidFill>
                <a:schemeClr val="tx1"/>
              </a:solidFill>
              <a:latin typeface="Century Gothic" panose="020B0502020202020204" pitchFamily="34" charset="0"/>
            </a:endParaRPr>
          </a:p>
        </p:txBody>
      </p:sp>
      <p:sp>
        <p:nvSpPr>
          <p:cNvPr id="15" name="Text Placeholder 3">
            <a:extLst>
              <a:ext uri="{FF2B5EF4-FFF2-40B4-BE49-F238E27FC236}">
                <a16:creationId xmlns:a16="http://schemas.microsoft.com/office/drawing/2014/main" id="{F3701764-1322-1C84-75CE-BFE5D2C7EF7E}"/>
              </a:ext>
            </a:extLst>
          </p:cNvPr>
          <p:cNvSpPr txBox="1">
            <a:spLocks/>
          </p:cNvSpPr>
          <p:nvPr/>
        </p:nvSpPr>
        <p:spPr>
          <a:xfrm>
            <a:off x="5421429" y="1301620"/>
            <a:ext cx="1995769" cy="1012487"/>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dirty="0">
                <a:solidFill>
                  <a:schemeClr val="bg1"/>
                </a:solidFill>
                <a:latin typeface="Century Gothic" panose="020B0502020202020204" pitchFamily="34" charset="0"/>
              </a:rPr>
              <a:t>Over  an Australian’s  working lifetime, it is estimated</a:t>
            </a:r>
            <a:r>
              <a:rPr lang="en-US" sz="1800" baseline="30000" dirty="0">
                <a:solidFill>
                  <a:schemeClr val="bg1"/>
                </a:solidFill>
                <a:latin typeface="Century Gothic" panose="020B0502020202020204" pitchFamily="34" charset="0"/>
              </a:rPr>
              <a:t>1</a:t>
            </a:r>
            <a:r>
              <a:rPr lang="en-US" sz="1800" dirty="0">
                <a:solidFill>
                  <a:schemeClr val="bg1"/>
                </a:solidFill>
                <a:latin typeface="Century Gothic" panose="020B0502020202020204" pitchFamily="34" charset="0"/>
              </a:rPr>
              <a:t> that…</a:t>
            </a:r>
          </a:p>
        </p:txBody>
      </p:sp>
      <p:sp>
        <p:nvSpPr>
          <p:cNvPr id="6" name="Rectangle: Rounded Corners 5">
            <a:extLst>
              <a:ext uri="{FF2B5EF4-FFF2-40B4-BE49-F238E27FC236}">
                <a16:creationId xmlns:a16="http://schemas.microsoft.com/office/drawing/2014/main" id="{4FF1B303-712D-DB41-867A-AD76EFE37C01}"/>
              </a:ext>
            </a:extLst>
          </p:cNvPr>
          <p:cNvSpPr>
            <a:spLocks/>
          </p:cNvSpPr>
          <p:nvPr/>
        </p:nvSpPr>
        <p:spPr>
          <a:xfrm>
            <a:off x="5256670" y="3926569"/>
            <a:ext cx="5905355" cy="1337925"/>
          </a:xfrm>
          <a:prstGeom prst="roundRect">
            <a:avLst>
              <a:gd name="adj" fmla="val 10910"/>
            </a:avLst>
          </a:prstGeom>
          <a:solidFill>
            <a:srgbClr val="F8F8F8"/>
          </a:solidFill>
          <a:ln>
            <a:no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3" name="Content Placeholder 3">
            <a:extLst>
              <a:ext uri="{FF2B5EF4-FFF2-40B4-BE49-F238E27FC236}">
                <a16:creationId xmlns:a16="http://schemas.microsoft.com/office/drawing/2014/main" id="{9E01ADEF-56F7-3801-3E6F-D5F57F62211B}"/>
              </a:ext>
            </a:extLst>
          </p:cNvPr>
          <p:cNvSpPr txBox="1">
            <a:spLocks/>
          </p:cNvSpPr>
          <p:nvPr/>
        </p:nvSpPr>
        <p:spPr>
          <a:xfrm>
            <a:off x="5329348" y="4179169"/>
            <a:ext cx="2880000" cy="83272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AU" sz="3200" b="1" dirty="0">
                <a:solidFill>
                  <a:schemeClr val="tx1"/>
                </a:solidFill>
                <a:latin typeface="Century Gothic" panose="020B0502020202020204" pitchFamily="34" charset="0"/>
              </a:rPr>
              <a:t>~ </a:t>
            </a:r>
            <a:r>
              <a:rPr lang="en-US" sz="3200" b="1" dirty="0">
                <a:solidFill>
                  <a:schemeClr val="tx1"/>
                </a:solidFill>
                <a:latin typeface="Century Gothic" panose="020B0502020202020204" pitchFamily="34" charset="0"/>
              </a:rPr>
              <a:t>23 </a:t>
            </a:r>
            <a:r>
              <a:rPr lang="en-US" sz="2400" b="1" dirty="0">
                <a:solidFill>
                  <a:schemeClr val="tx1"/>
                </a:solidFill>
                <a:latin typeface="Century Gothic" panose="020B0502020202020204" pitchFamily="34" charset="0"/>
              </a:rPr>
              <a:t>out of </a:t>
            </a:r>
            <a:r>
              <a:rPr lang="en-US" sz="3200" b="1" dirty="0">
                <a:solidFill>
                  <a:schemeClr val="tx1"/>
                </a:solidFill>
                <a:latin typeface="Century Gothic" panose="020B0502020202020204" pitchFamily="34" charset="0"/>
              </a:rPr>
              <a:t>100 </a:t>
            </a:r>
          </a:p>
          <a:p>
            <a:pPr lvl="1" algn="ctr"/>
            <a:r>
              <a:rPr lang="en-US" sz="1600" dirty="0">
                <a:solidFill>
                  <a:schemeClr val="tx1"/>
                </a:solidFill>
                <a:latin typeface="Century Gothic" panose="020B0502020202020204" pitchFamily="34" charset="0"/>
              </a:rPr>
              <a:t>will experience </a:t>
            </a:r>
            <a:r>
              <a:rPr lang="en-US" sz="1600" b="1" dirty="0">
                <a:solidFill>
                  <a:schemeClr val="tx1"/>
                </a:solidFill>
                <a:latin typeface="Century Gothic" panose="020B0502020202020204" pitchFamily="34" charset="0"/>
              </a:rPr>
              <a:t>disability</a:t>
            </a:r>
            <a:endParaRPr lang="en-US" sz="1600" dirty="0">
              <a:solidFill>
                <a:schemeClr val="tx1"/>
              </a:solidFill>
              <a:latin typeface="Century Gothic" panose="020B0502020202020204" pitchFamily="34" charset="0"/>
            </a:endParaRPr>
          </a:p>
        </p:txBody>
      </p:sp>
      <p:sp>
        <p:nvSpPr>
          <p:cNvPr id="5" name="Content Placeholder 3">
            <a:extLst>
              <a:ext uri="{FF2B5EF4-FFF2-40B4-BE49-F238E27FC236}">
                <a16:creationId xmlns:a16="http://schemas.microsoft.com/office/drawing/2014/main" id="{8314F544-AB8C-AD41-43DA-549F9AB116C4}"/>
              </a:ext>
            </a:extLst>
          </p:cNvPr>
          <p:cNvSpPr txBox="1">
            <a:spLocks/>
          </p:cNvSpPr>
          <p:nvPr/>
        </p:nvSpPr>
        <p:spPr>
          <a:xfrm>
            <a:off x="8354107" y="4179169"/>
            <a:ext cx="2550454" cy="83272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AU" sz="3200" b="1" dirty="0">
                <a:solidFill>
                  <a:schemeClr val="tx1"/>
                </a:solidFill>
                <a:latin typeface="Century Gothic" panose="020B0502020202020204" pitchFamily="34" charset="0"/>
              </a:rPr>
              <a:t>~ </a:t>
            </a:r>
            <a:r>
              <a:rPr lang="en-US" sz="3200" b="1" dirty="0">
                <a:solidFill>
                  <a:schemeClr val="tx1"/>
                </a:solidFill>
                <a:latin typeface="Century Gothic" panose="020B0502020202020204" pitchFamily="34" charset="0"/>
              </a:rPr>
              <a:t>7</a:t>
            </a:r>
            <a:r>
              <a:rPr lang="en-US" sz="3200" b="1" baseline="30000" dirty="0">
                <a:solidFill>
                  <a:schemeClr val="tx1"/>
                </a:solidFill>
                <a:latin typeface="Century Gothic" panose="020B0502020202020204" pitchFamily="34" charset="0"/>
              </a:rPr>
              <a:t> </a:t>
            </a:r>
            <a:r>
              <a:rPr lang="en-US" sz="2400" b="1" dirty="0">
                <a:solidFill>
                  <a:schemeClr val="tx1"/>
                </a:solidFill>
                <a:latin typeface="Century Gothic" panose="020B0502020202020204" pitchFamily="34" charset="0"/>
              </a:rPr>
              <a:t>out of </a:t>
            </a:r>
            <a:r>
              <a:rPr lang="en-US" sz="3200" b="1" dirty="0">
                <a:solidFill>
                  <a:schemeClr val="tx1"/>
                </a:solidFill>
                <a:latin typeface="Century Gothic" panose="020B0502020202020204" pitchFamily="34" charset="0"/>
              </a:rPr>
              <a:t>100</a:t>
            </a:r>
          </a:p>
          <a:p>
            <a:pPr lvl="1" algn="ctr"/>
            <a:r>
              <a:rPr lang="en-US" sz="1600" dirty="0">
                <a:solidFill>
                  <a:schemeClr val="tx1"/>
                </a:solidFill>
                <a:latin typeface="Century Gothic" panose="020B0502020202020204" pitchFamily="34" charset="0"/>
              </a:rPr>
              <a:t>will </a:t>
            </a:r>
            <a:r>
              <a:rPr lang="en-US" sz="1600" b="1" dirty="0">
                <a:solidFill>
                  <a:schemeClr val="tx1"/>
                </a:solidFill>
                <a:latin typeface="Century Gothic" panose="020B0502020202020204" pitchFamily="34" charset="0"/>
              </a:rPr>
              <a:t>die</a:t>
            </a:r>
            <a:endParaRPr lang="en-US" sz="1200" baseline="30000" dirty="0">
              <a:solidFill>
                <a:schemeClr val="tx1"/>
              </a:solidFill>
              <a:latin typeface="Century Gothic" panose="020B0502020202020204" pitchFamily="34" charset="0"/>
            </a:endParaRPr>
          </a:p>
          <a:p>
            <a:pPr lvl="1" algn="ctr"/>
            <a:endParaRPr lang="en-US" sz="1600" dirty="0">
              <a:solidFill>
                <a:schemeClr val="tx1"/>
              </a:solidFill>
              <a:latin typeface="Century Gothic" panose="020B0502020202020204" pitchFamily="34" charset="0"/>
            </a:endParaRPr>
          </a:p>
          <a:p>
            <a:pPr lvl="1" algn="ct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56376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0D2BB-E6ED-8862-E921-71F5ED83E7D8}"/>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5871E28-EF28-FF18-9168-CC27CCBE9681}"/>
              </a:ext>
            </a:extLst>
          </p:cNvPr>
          <p:cNvSpPr>
            <a:spLocks/>
          </p:cNvSpPr>
          <p:nvPr/>
        </p:nvSpPr>
        <p:spPr>
          <a:xfrm>
            <a:off x="1508715" y="1083076"/>
            <a:ext cx="5719961" cy="5072433"/>
          </a:xfrm>
          <a:prstGeom prst="roundRect">
            <a:avLst>
              <a:gd name="adj" fmla="val 10910"/>
            </a:avLst>
          </a:prstGeom>
          <a:solidFill>
            <a:srgbClr val="C9E7A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lvl="1">
              <a:spcBef>
                <a:spcPts val="600"/>
              </a:spcBef>
            </a:pPr>
            <a:r>
              <a:rPr lang="en-AU" sz="2000" dirty="0">
                <a:solidFill>
                  <a:schemeClr val="tx1"/>
                </a:solidFill>
                <a:latin typeface="Century Gothic" panose="020B0502020202020204" pitchFamily="34" charset="0"/>
              </a:rPr>
              <a:t>Utility theory hypothesises that </a:t>
            </a:r>
            <a:r>
              <a:rPr lang="en-AU" sz="2000" b="1" dirty="0">
                <a:solidFill>
                  <a:schemeClr val="tx1"/>
                </a:solidFill>
                <a:latin typeface="Century Gothic" panose="020B0502020202020204" pitchFamily="34" charset="0"/>
              </a:rPr>
              <a:t>where there is a trade off, a person will maximise their utility or satisfaction</a:t>
            </a:r>
            <a:r>
              <a:rPr lang="en-AU" sz="2000" dirty="0">
                <a:solidFill>
                  <a:schemeClr val="tx1"/>
                </a:solidFill>
                <a:latin typeface="Century Gothic" panose="020B0502020202020204" pitchFamily="34" charset="0"/>
              </a:rPr>
              <a:t>.</a:t>
            </a:r>
          </a:p>
          <a:p>
            <a:pPr marL="800100" lvl="1" indent="-342900">
              <a:spcBef>
                <a:spcPts val="600"/>
              </a:spcBef>
              <a:buFont typeface="Wingdings" panose="05000000000000000000" pitchFamily="2" charset="2"/>
              <a:buChar char="Ø"/>
            </a:pPr>
            <a:r>
              <a:rPr lang="en-AU" sz="2000" dirty="0">
                <a:solidFill>
                  <a:schemeClr val="tx1"/>
                </a:solidFill>
                <a:latin typeface="Century Gothic" panose="020B0502020202020204" pitchFamily="34" charset="0"/>
              </a:rPr>
              <a:t>Not the expected value</a:t>
            </a:r>
          </a:p>
          <a:p>
            <a:pPr lvl="1">
              <a:spcBef>
                <a:spcPts val="600"/>
              </a:spcBef>
            </a:pPr>
            <a:endParaRPr lang="en-AU" sz="2000" dirty="0">
              <a:solidFill>
                <a:schemeClr val="tx1"/>
              </a:solidFill>
              <a:latin typeface="Century Gothic" panose="020B0502020202020204" pitchFamily="34" charset="0"/>
            </a:endParaRPr>
          </a:p>
          <a:p>
            <a:pPr lvl="1">
              <a:spcBef>
                <a:spcPts val="600"/>
              </a:spcBef>
            </a:pPr>
            <a:r>
              <a:rPr lang="en-AU" sz="2000" dirty="0">
                <a:solidFill>
                  <a:schemeClr val="tx1"/>
                </a:solidFill>
                <a:latin typeface="Century Gothic" panose="020B0502020202020204" pitchFamily="34" charset="0"/>
              </a:rPr>
              <a:t>There is </a:t>
            </a:r>
            <a:r>
              <a:rPr lang="en-AU" sz="2000" b="1" dirty="0">
                <a:solidFill>
                  <a:schemeClr val="tx1"/>
                </a:solidFill>
                <a:latin typeface="Century Gothic" panose="020B0502020202020204" pitchFamily="34" charset="0"/>
              </a:rPr>
              <a:t>limited total income </a:t>
            </a:r>
            <a:r>
              <a:rPr lang="en-AU" sz="2000" dirty="0">
                <a:solidFill>
                  <a:schemeClr val="tx1"/>
                </a:solidFill>
                <a:latin typeface="Century Gothic" panose="020B0502020202020204" pitchFamily="34" charset="0"/>
              </a:rPr>
              <a:t>or </a:t>
            </a:r>
            <a:r>
              <a:rPr lang="en-AU" sz="2000" b="1" dirty="0">
                <a:solidFill>
                  <a:schemeClr val="tx1"/>
                </a:solidFill>
                <a:latin typeface="Century Gothic" panose="020B0502020202020204" pitchFamily="34" charset="0"/>
              </a:rPr>
              <a:t>budget.</a:t>
            </a:r>
          </a:p>
          <a:p>
            <a:pPr lvl="1">
              <a:spcBef>
                <a:spcPts val="600"/>
              </a:spcBef>
            </a:pPr>
            <a:endParaRPr lang="en-AU" sz="2000" dirty="0">
              <a:solidFill>
                <a:schemeClr val="tx1"/>
              </a:solidFill>
              <a:latin typeface="Century Gothic" panose="020B0502020202020204" pitchFamily="34" charset="0"/>
            </a:endParaRPr>
          </a:p>
          <a:p>
            <a:pPr lvl="1">
              <a:spcBef>
                <a:spcPts val="600"/>
              </a:spcBef>
            </a:pPr>
            <a:r>
              <a:rPr lang="en-AU" sz="2000" b="1" dirty="0">
                <a:solidFill>
                  <a:schemeClr val="tx1"/>
                </a:solidFill>
                <a:latin typeface="Century Gothic" panose="020B0502020202020204" pitchFamily="34" charset="0"/>
              </a:rPr>
              <a:t>Utility curve is concave </a:t>
            </a:r>
            <a:r>
              <a:rPr lang="en-AU" sz="2000" dirty="0">
                <a:solidFill>
                  <a:schemeClr val="tx1"/>
                </a:solidFill>
                <a:latin typeface="Century Gothic" panose="020B0502020202020204" pitchFamily="34" charset="0"/>
              </a:rPr>
              <a:t>– marginal utility decreases e.g. ice creams</a:t>
            </a:r>
          </a:p>
          <a:p>
            <a:pPr lvl="1">
              <a:spcBef>
                <a:spcPts val="600"/>
              </a:spcBef>
            </a:pPr>
            <a:endParaRPr lang="en-AU" sz="2000" dirty="0">
              <a:solidFill>
                <a:schemeClr val="tx1"/>
              </a:solidFill>
              <a:highlight>
                <a:srgbClr val="00FF00"/>
              </a:highlight>
              <a:latin typeface="Century Gothic" panose="020B0502020202020204" pitchFamily="34" charset="0"/>
            </a:endParaRPr>
          </a:p>
          <a:p>
            <a:pPr lvl="1">
              <a:spcBef>
                <a:spcPts val="600"/>
              </a:spcBef>
            </a:pPr>
            <a:r>
              <a:rPr lang="en-AU" sz="2000" dirty="0">
                <a:solidFill>
                  <a:schemeClr val="tx1"/>
                </a:solidFill>
                <a:latin typeface="Century Gothic" panose="020B0502020202020204" pitchFamily="34" charset="0"/>
              </a:rPr>
              <a:t>Marginal Utility may go </a:t>
            </a:r>
            <a:r>
              <a:rPr lang="en-AU" sz="2000" b="1" dirty="0">
                <a:solidFill>
                  <a:schemeClr val="tx1"/>
                </a:solidFill>
                <a:latin typeface="Century Gothic" panose="020B0502020202020204" pitchFamily="34" charset="0"/>
              </a:rPr>
              <a:t>negative</a:t>
            </a:r>
          </a:p>
          <a:p>
            <a:pPr lvl="1">
              <a:spcBef>
                <a:spcPts val="600"/>
              </a:spcBef>
            </a:pPr>
            <a:endParaRPr lang="en-AU" sz="2000" dirty="0">
              <a:solidFill>
                <a:schemeClr val="tx1"/>
              </a:solidFill>
              <a:highlight>
                <a:srgbClr val="00FF00"/>
              </a:highlight>
              <a:latin typeface="Century Gothic" panose="020B0502020202020204" pitchFamily="34" charset="0"/>
            </a:endParaRPr>
          </a:p>
          <a:p>
            <a:pPr>
              <a:spcBef>
                <a:spcPts val="600"/>
              </a:spcBef>
              <a:spcAft>
                <a:spcPts val="0"/>
              </a:spcAft>
            </a:pPr>
            <a:endParaRPr lang="en-AU" sz="2000" dirty="0">
              <a:solidFill>
                <a:schemeClr val="tx1"/>
              </a:solidFill>
              <a:latin typeface="Century Gothic" panose="020B0502020202020204" pitchFamily="34" charset="0"/>
            </a:endParaRPr>
          </a:p>
        </p:txBody>
      </p:sp>
      <p:sp>
        <p:nvSpPr>
          <p:cNvPr id="8" name="Title 7">
            <a:extLst>
              <a:ext uri="{FF2B5EF4-FFF2-40B4-BE49-F238E27FC236}">
                <a16:creationId xmlns:a16="http://schemas.microsoft.com/office/drawing/2014/main" id="{65A399D0-6B44-E856-BE0C-C0E809B7F74A}"/>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Utility Theory</a:t>
            </a:r>
          </a:p>
        </p:txBody>
      </p:sp>
      <p:sp>
        <p:nvSpPr>
          <p:cNvPr id="4" name="Slide Number Placeholder 3">
            <a:extLst>
              <a:ext uri="{FF2B5EF4-FFF2-40B4-BE49-F238E27FC236}">
                <a16:creationId xmlns:a16="http://schemas.microsoft.com/office/drawing/2014/main" id="{C6FFECE8-9977-1047-D812-EE7312F47562}"/>
              </a:ext>
            </a:extLst>
          </p:cNvPr>
          <p:cNvSpPr>
            <a:spLocks noGrp="1"/>
          </p:cNvSpPr>
          <p:nvPr>
            <p:ph type="sldNum" sz="quarter" idx="12"/>
          </p:nvPr>
        </p:nvSpPr>
        <p:spPr>
          <a:xfrm>
            <a:off x="5999202" y="6062267"/>
            <a:ext cx="416447" cy="186484"/>
          </a:xfrm>
        </p:spPr>
        <p:txBody>
          <a:bodyPr/>
          <a:lstStyle/>
          <a:p>
            <a:fld id="{741AFF56-1126-4107-9C02-BC0EFBF16431}" type="slidenum">
              <a:rPr lang="en-GB" smtClean="0">
                <a:latin typeface="Century Gothic" panose="020B0502020202020204" pitchFamily="34" charset="0"/>
              </a:rPr>
              <a:pPr/>
              <a:t>40</a:t>
            </a:fld>
            <a:endParaRPr lang="en-GB" dirty="0">
              <a:latin typeface="Century Gothic" panose="020B0502020202020204" pitchFamily="34" charset="0"/>
            </a:endParaRPr>
          </a:p>
        </p:txBody>
      </p:sp>
      <p:pic>
        <p:nvPicPr>
          <p:cNvPr id="1026" name="Picture 2" descr="STREETS Cornetto Vanilla">
            <a:extLst>
              <a:ext uri="{FF2B5EF4-FFF2-40B4-BE49-F238E27FC236}">
                <a16:creationId xmlns:a16="http://schemas.microsoft.com/office/drawing/2014/main" id="{6DCAA236-045C-5C7B-4FA2-ADCEE9798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161" y="1322323"/>
            <a:ext cx="1618343" cy="16183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REETS Cornetto Vanilla">
            <a:extLst>
              <a:ext uri="{FF2B5EF4-FFF2-40B4-BE49-F238E27FC236}">
                <a16:creationId xmlns:a16="http://schemas.microsoft.com/office/drawing/2014/main" id="{B5862034-BDFC-1464-D46C-4B3495F50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246" y="3958730"/>
            <a:ext cx="1344563" cy="1344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REETS Cornetto Vanilla">
            <a:extLst>
              <a:ext uri="{FF2B5EF4-FFF2-40B4-BE49-F238E27FC236}">
                <a16:creationId xmlns:a16="http://schemas.microsoft.com/office/drawing/2014/main" id="{2D881547-F691-79D6-DC73-D3A639782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979" y="3949300"/>
            <a:ext cx="1344563" cy="1344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TREETS Cornetto Vanilla">
            <a:extLst>
              <a:ext uri="{FF2B5EF4-FFF2-40B4-BE49-F238E27FC236}">
                <a16:creationId xmlns:a16="http://schemas.microsoft.com/office/drawing/2014/main" id="{4A03C1F8-7B7D-5B7B-710E-9C3678594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880" y="3989926"/>
            <a:ext cx="1344564" cy="13445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D0D98C-474D-D7AE-AF69-BF50E098D4F6}"/>
              </a:ext>
            </a:extLst>
          </p:cNvPr>
          <p:cNvSpPr txBox="1"/>
          <p:nvPr/>
        </p:nvSpPr>
        <p:spPr>
          <a:xfrm>
            <a:off x="1681471" y="1238676"/>
            <a:ext cx="465364" cy="830997"/>
          </a:xfrm>
          <a:prstGeom prst="rect">
            <a:avLst/>
          </a:prstGeom>
          <a:noFill/>
        </p:spPr>
        <p:txBody>
          <a:bodyPr wrap="square">
            <a:spAutoFit/>
          </a:bodyPr>
          <a:lstStyle/>
          <a:p>
            <a:r>
              <a:rPr lang="en-US" sz="4800" b="1" dirty="0">
                <a:latin typeface="Century Gothic" panose="020B0502020202020204" pitchFamily="34" charset="0"/>
              </a:rPr>
              <a:t>1</a:t>
            </a:r>
            <a:endParaRPr lang="en-AU" sz="4800" dirty="0"/>
          </a:p>
        </p:txBody>
      </p:sp>
      <p:sp>
        <p:nvSpPr>
          <p:cNvPr id="10" name="TextBox 9">
            <a:extLst>
              <a:ext uri="{FF2B5EF4-FFF2-40B4-BE49-F238E27FC236}">
                <a16:creationId xmlns:a16="http://schemas.microsoft.com/office/drawing/2014/main" id="{8F1099BB-4352-E948-4BDC-5A969DD33479}"/>
              </a:ext>
            </a:extLst>
          </p:cNvPr>
          <p:cNvSpPr txBox="1"/>
          <p:nvPr/>
        </p:nvSpPr>
        <p:spPr>
          <a:xfrm>
            <a:off x="1663968" y="2950293"/>
            <a:ext cx="465364" cy="830997"/>
          </a:xfrm>
          <a:prstGeom prst="rect">
            <a:avLst/>
          </a:prstGeom>
          <a:noFill/>
        </p:spPr>
        <p:txBody>
          <a:bodyPr wrap="square">
            <a:spAutoFit/>
          </a:bodyPr>
          <a:lstStyle/>
          <a:p>
            <a:r>
              <a:rPr lang="en-US" sz="4800" b="1" dirty="0">
                <a:latin typeface="Century Gothic" panose="020B0502020202020204" pitchFamily="34" charset="0"/>
              </a:rPr>
              <a:t>2</a:t>
            </a:r>
            <a:endParaRPr lang="en-AU" sz="4800" dirty="0"/>
          </a:p>
        </p:txBody>
      </p:sp>
      <p:sp>
        <p:nvSpPr>
          <p:cNvPr id="11" name="TextBox 10">
            <a:extLst>
              <a:ext uri="{FF2B5EF4-FFF2-40B4-BE49-F238E27FC236}">
                <a16:creationId xmlns:a16="http://schemas.microsoft.com/office/drawing/2014/main" id="{9ABD3937-CFC6-856E-FA2F-89D84AFEB2FE}"/>
              </a:ext>
            </a:extLst>
          </p:cNvPr>
          <p:cNvSpPr txBox="1"/>
          <p:nvPr/>
        </p:nvSpPr>
        <p:spPr>
          <a:xfrm>
            <a:off x="1663968" y="4030142"/>
            <a:ext cx="465364" cy="830997"/>
          </a:xfrm>
          <a:prstGeom prst="rect">
            <a:avLst/>
          </a:prstGeom>
          <a:noFill/>
        </p:spPr>
        <p:txBody>
          <a:bodyPr wrap="square">
            <a:spAutoFit/>
          </a:bodyPr>
          <a:lstStyle/>
          <a:p>
            <a:r>
              <a:rPr lang="en-US" sz="4800" b="1" dirty="0">
                <a:latin typeface="Century Gothic" panose="020B0502020202020204" pitchFamily="34" charset="0"/>
              </a:rPr>
              <a:t>3</a:t>
            </a:r>
            <a:endParaRPr lang="en-AU" sz="4800" dirty="0"/>
          </a:p>
        </p:txBody>
      </p:sp>
      <p:pic>
        <p:nvPicPr>
          <p:cNvPr id="2" name="Picture 1" descr="STREETS Cornetto Vanilla">
            <a:extLst>
              <a:ext uri="{FF2B5EF4-FFF2-40B4-BE49-F238E27FC236}">
                <a16:creationId xmlns:a16="http://schemas.microsoft.com/office/drawing/2014/main" id="{0DE8DBD7-0031-1961-F7FF-9D16FF9CA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1343" y="5355527"/>
            <a:ext cx="588203" cy="5882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TREETS Cornetto Vanilla">
            <a:extLst>
              <a:ext uri="{FF2B5EF4-FFF2-40B4-BE49-F238E27FC236}">
                <a16:creationId xmlns:a16="http://schemas.microsoft.com/office/drawing/2014/main" id="{6E7E9318-9BD7-7729-CA6A-6DEE220C3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8279" y="5336401"/>
            <a:ext cx="588203" cy="5882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TREETS Cornetto Vanilla">
            <a:extLst>
              <a:ext uri="{FF2B5EF4-FFF2-40B4-BE49-F238E27FC236}">
                <a16:creationId xmlns:a16="http://schemas.microsoft.com/office/drawing/2014/main" id="{7F23982E-7B72-7EFF-2040-2557A7389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396" y="5350026"/>
            <a:ext cx="588203" cy="5882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STREETS Cornetto Vanilla">
            <a:extLst>
              <a:ext uri="{FF2B5EF4-FFF2-40B4-BE49-F238E27FC236}">
                <a16:creationId xmlns:a16="http://schemas.microsoft.com/office/drawing/2014/main" id="{F51F3675-83FF-8D5F-E47C-FD9712DCB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655" y="5329027"/>
            <a:ext cx="588203" cy="5882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REETS Cornetto Vanilla">
            <a:extLst>
              <a:ext uri="{FF2B5EF4-FFF2-40B4-BE49-F238E27FC236}">
                <a16:creationId xmlns:a16="http://schemas.microsoft.com/office/drawing/2014/main" id="{50FA318C-C354-C0D1-C04D-2288A047E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658" y="5377299"/>
            <a:ext cx="588203" cy="5882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REETS Cornetto Vanilla">
            <a:extLst>
              <a:ext uri="{FF2B5EF4-FFF2-40B4-BE49-F238E27FC236}">
                <a16:creationId xmlns:a16="http://schemas.microsoft.com/office/drawing/2014/main" id="{C98E9085-24A2-684A-95C1-6910604BE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5990" y="5377299"/>
            <a:ext cx="588203" cy="5882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TREETS Cornetto Vanilla">
            <a:extLst>
              <a:ext uri="{FF2B5EF4-FFF2-40B4-BE49-F238E27FC236}">
                <a16:creationId xmlns:a16="http://schemas.microsoft.com/office/drawing/2014/main" id="{9651BB0F-0EA3-6F7E-8CB1-7E5EDA8B7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308" y="5350026"/>
            <a:ext cx="588203" cy="5882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REETS Cornetto Vanilla">
            <a:extLst>
              <a:ext uri="{FF2B5EF4-FFF2-40B4-BE49-F238E27FC236}">
                <a16:creationId xmlns:a16="http://schemas.microsoft.com/office/drawing/2014/main" id="{FC1AD670-543B-A45B-070C-3FB7054BE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427" y="5377299"/>
            <a:ext cx="588203" cy="5882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REETS Cornetto Vanilla">
            <a:extLst>
              <a:ext uri="{FF2B5EF4-FFF2-40B4-BE49-F238E27FC236}">
                <a16:creationId xmlns:a16="http://schemas.microsoft.com/office/drawing/2014/main" id="{07A05EE5-D72B-3DA4-BAFD-174D1F69A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160" y="5377299"/>
            <a:ext cx="588203" cy="58820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1BDDD80-78DE-3CED-579A-2EA69A7EA049}"/>
              </a:ext>
            </a:extLst>
          </p:cNvPr>
          <p:cNvSpPr txBox="1"/>
          <p:nvPr/>
        </p:nvSpPr>
        <p:spPr>
          <a:xfrm>
            <a:off x="1663968" y="5043067"/>
            <a:ext cx="465364" cy="830997"/>
          </a:xfrm>
          <a:prstGeom prst="rect">
            <a:avLst/>
          </a:prstGeom>
          <a:noFill/>
        </p:spPr>
        <p:txBody>
          <a:bodyPr wrap="square">
            <a:spAutoFit/>
          </a:bodyPr>
          <a:lstStyle/>
          <a:p>
            <a:r>
              <a:rPr lang="en-US" sz="4800" b="1" dirty="0">
                <a:latin typeface="Century Gothic" panose="020B0502020202020204" pitchFamily="34" charset="0"/>
              </a:rPr>
              <a:t>4</a:t>
            </a:r>
            <a:endParaRPr lang="en-AU" sz="4800" dirty="0"/>
          </a:p>
        </p:txBody>
      </p:sp>
    </p:spTree>
    <p:extLst>
      <p:ext uri="{BB962C8B-B14F-4D97-AF65-F5344CB8AC3E}">
        <p14:creationId xmlns:p14="http://schemas.microsoft.com/office/powerpoint/2010/main" val="292295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9A9D8-9BC4-EE4A-6BE0-D6686501EE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F24CE5-25D8-477A-5464-5D5C4456AFA6}"/>
              </a:ext>
            </a:extLst>
          </p:cNvPr>
          <p:cNvSpPr/>
          <p:nvPr/>
        </p:nvSpPr>
        <p:spPr>
          <a:xfrm>
            <a:off x="185057" y="5540829"/>
            <a:ext cx="1752600" cy="1153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02DF1E09-ACFA-841A-6305-5369A6018C0E}"/>
              </a:ext>
            </a:extLst>
          </p:cNvPr>
          <p:cNvSpPr>
            <a:spLocks/>
          </p:cNvSpPr>
          <p:nvPr/>
        </p:nvSpPr>
        <p:spPr>
          <a:xfrm>
            <a:off x="1052147" y="1180844"/>
            <a:ext cx="3791996" cy="4033413"/>
          </a:xfrm>
          <a:prstGeom prst="roundRect">
            <a:avLst>
              <a:gd name="adj" fmla="val 10910"/>
            </a:avLst>
          </a:prstGeom>
          <a:solidFill>
            <a:schemeClr val="tx2">
              <a:lumMod val="10000"/>
              <a:lumOff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600"/>
              </a:spcAft>
            </a:pPr>
            <a:r>
              <a:rPr lang="en-AU" sz="2000" b="1" dirty="0">
                <a:solidFill>
                  <a:schemeClr val="tx1"/>
                </a:solidFill>
                <a:latin typeface="Century Gothic" panose="020B0502020202020204" pitchFamily="34" charset="0"/>
              </a:rPr>
              <a:t>Diminishing marginal utility applies to income</a:t>
            </a:r>
          </a:p>
          <a:p>
            <a:pPr>
              <a:spcBef>
                <a:spcPts val="600"/>
              </a:spcBef>
              <a:spcAft>
                <a:spcPts val="600"/>
              </a:spcAft>
            </a:pPr>
            <a:r>
              <a:rPr lang="en-AU" sz="2000" b="1" i="1" dirty="0">
                <a:solidFill>
                  <a:srgbClr val="C00000"/>
                </a:solidFill>
                <a:latin typeface="Century Gothic" panose="020B0502020202020204" pitchFamily="34" charset="0"/>
              </a:rPr>
              <a:t>The marginal dollar of income provides less satisfaction or utility than the prior dollars</a:t>
            </a:r>
          </a:p>
          <a:p>
            <a:pPr>
              <a:spcBef>
                <a:spcPts val="600"/>
              </a:spcBef>
              <a:spcAft>
                <a:spcPts val="600"/>
              </a:spcAft>
            </a:pPr>
            <a:r>
              <a:rPr lang="en-AU" sz="2000" dirty="0">
                <a:solidFill>
                  <a:schemeClr val="tx1"/>
                </a:solidFill>
                <a:latin typeface="Century Gothic" panose="020B0502020202020204" pitchFamily="34" charset="0"/>
              </a:rPr>
              <a:t>For example: Log income versus Life Satisfaction on a scale of 0 to 10</a:t>
            </a:r>
            <a:r>
              <a:rPr lang="en-AU" sz="2000" baseline="30000" dirty="0">
                <a:solidFill>
                  <a:schemeClr val="tx1"/>
                </a:solidFill>
                <a:latin typeface="Century Gothic" panose="020B0502020202020204" pitchFamily="34" charset="0"/>
              </a:rPr>
              <a:t>1</a:t>
            </a:r>
          </a:p>
          <a:p>
            <a:pPr>
              <a:spcBef>
                <a:spcPts val="600"/>
              </a:spcBef>
              <a:spcAft>
                <a:spcPts val="600"/>
              </a:spcAft>
            </a:pPr>
            <a:endParaRPr lang="en-AU" sz="2000" dirty="0">
              <a:solidFill>
                <a:schemeClr val="tx1"/>
              </a:solidFill>
              <a:latin typeface="Century Gothic" panose="020B0502020202020204" pitchFamily="34" charset="0"/>
            </a:endParaRPr>
          </a:p>
          <a:p>
            <a:pPr>
              <a:spcBef>
                <a:spcPts val="600"/>
              </a:spcBef>
              <a:spcAft>
                <a:spcPts val="600"/>
              </a:spcAft>
            </a:pPr>
            <a:endParaRPr lang="en-AU" sz="2000" dirty="0">
              <a:solidFill>
                <a:schemeClr val="tx1"/>
              </a:solidFill>
              <a:latin typeface="Century Gothic" panose="020B0502020202020204" pitchFamily="34" charset="0"/>
            </a:endParaRPr>
          </a:p>
          <a:p>
            <a:pPr>
              <a:spcBef>
                <a:spcPts val="600"/>
              </a:spcBef>
              <a:spcAft>
                <a:spcPts val="600"/>
              </a:spcAft>
            </a:pPr>
            <a:endParaRPr lang="en-AU" sz="2000" dirty="0">
              <a:solidFill>
                <a:schemeClr val="tx1"/>
              </a:solidFill>
              <a:latin typeface="Century Gothic" panose="020B0502020202020204" pitchFamily="34" charset="0"/>
            </a:endParaRPr>
          </a:p>
          <a:p>
            <a:pPr>
              <a:spcBef>
                <a:spcPts val="600"/>
              </a:spcBef>
              <a:spcAft>
                <a:spcPts val="600"/>
              </a:spcAft>
            </a:pPr>
            <a:endParaRPr lang="en-AU" sz="2000" dirty="0">
              <a:solidFill>
                <a:schemeClr val="tx1"/>
              </a:solidFill>
              <a:latin typeface="Century Gothic" panose="020B0502020202020204" pitchFamily="34" charset="0"/>
            </a:endParaRPr>
          </a:p>
        </p:txBody>
      </p:sp>
      <p:sp>
        <p:nvSpPr>
          <p:cNvPr id="8" name="Title 7">
            <a:extLst>
              <a:ext uri="{FF2B5EF4-FFF2-40B4-BE49-F238E27FC236}">
                <a16:creationId xmlns:a16="http://schemas.microsoft.com/office/drawing/2014/main" id="{7DB190BF-523A-5D66-511E-368A50FE98FE}"/>
              </a:ext>
            </a:extLst>
          </p:cNvPr>
          <p:cNvSpPr>
            <a:spLocks noGrp="1"/>
          </p:cNvSpPr>
          <p:nvPr>
            <p:ph type="title"/>
          </p:nvPr>
        </p:nvSpPr>
        <p:spPr>
          <a:xfrm>
            <a:off x="1162391" y="609469"/>
            <a:ext cx="10090068" cy="571376"/>
          </a:xfrm>
        </p:spPr>
        <p:txBody>
          <a:bodyPr/>
          <a:lstStyle/>
          <a:p>
            <a:r>
              <a:rPr lang="en-US" sz="2400" b="1" dirty="0">
                <a:latin typeface="Century Gothic" panose="020B0502020202020204" pitchFamily="34" charset="0"/>
              </a:rPr>
              <a:t>Utility Theory: </a:t>
            </a:r>
            <a:r>
              <a:rPr lang="en-AU" sz="2400" b="1" dirty="0">
                <a:solidFill>
                  <a:schemeClr val="tx1"/>
                </a:solidFill>
                <a:latin typeface="Century Gothic" panose="020B0502020202020204" pitchFamily="34" charset="0"/>
              </a:rPr>
              <a:t>Diminishing marginal utility applies to income</a:t>
            </a:r>
            <a:br>
              <a:rPr lang="en-AU" sz="2400" b="1" dirty="0">
                <a:solidFill>
                  <a:schemeClr val="tx1"/>
                </a:solidFill>
                <a:latin typeface="Century Gothic" panose="020B0502020202020204" pitchFamily="34" charset="0"/>
              </a:rPr>
            </a:br>
            <a:endParaRPr lang="en-US" sz="24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DFDE7CB6-E984-F7D4-3CDF-7A2FB6D00D42}"/>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41</a:t>
            </a:fld>
            <a:endParaRPr lang="en-GB" dirty="0">
              <a:latin typeface="Century Gothic" panose="020B0502020202020204" pitchFamily="34" charset="0"/>
            </a:endParaRPr>
          </a:p>
        </p:txBody>
      </p:sp>
      <p:sp>
        <p:nvSpPr>
          <p:cNvPr id="20" name="Footer Placeholder 4">
            <a:extLst>
              <a:ext uri="{FF2B5EF4-FFF2-40B4-BE49-F238E27FC236}">
                <a16:creationId xmlns:a16="http://schemas.microsoft.com/office/drawing/2014/main" id="{45F3283A-4BDE-5563-6BA9-C8331F83A172}"/>
              </a:ext>
            </a:extLst>
          </p:cNvPr>
          <p:cNvSpPr>
            <a:spLocks noGrp="1"/>
          </p:cNvSpPr>
          <p:nvPr>
            <p:ph type="ftr" sz="quarter" idx="3"/>
          </p:nvPr>
        </p:nvSpPr>
        <p:spPr>
          <a:xfrm>
            <a:off x="1162391" y="6225578"/>
            <a:ext cx="9637832" cy="632422"/>
          </a:xfrm>
          <a:prstGeom prst="rect">
            <a:avLst/>
          </a:prstGeom>
        </p:spPr>
        <p:txBody>
          <a:bodyPr vert="horz" lIns="0" tIns="0" rIns="0" bIns="0" rtlCol="0" anchor="t" anchorCtr="0">
            <a:noAutofit/>
          </a:bodyPr>
          <a:lstStyle>
            <a:lvl1pPr algn="ctr">
              <a:defRPr sz="1000" b="0" i="0">
                <a:solidFill>
                  <a:schemeClr val="bg1"/>
                </a:solidFill>
                <a:latin typeface="ABC Oracle Medium" panose="020B0504040202060203" pitchFamily="34" charset="77"/>
              </a:defRPr>
            </a:lvl1pPr>
          </a:lstStyle>
          <a:p>
            <a:pPr algn="l">
              <a:spcBef>
                <a:spcPts val="300"/>
              </a:spcBef>
            </a:pPr>
            <a:r>
              <a:rPr lang="en-GB" sz="1200" dirty="0">
                <a:solidFill>
                  <a:schemeClr val="tx1"/>
                </a:solidFill>
                <a:latin typeface="Century Gothic" panose="020B0502020202020204" pitchFamily="34" charset="0"/>
              </a:rPr>
              <a:t>1. kahneman-deaton-2010-high-income-improves-evaluation-of-life-but-not-emotional-well-being</a:t>
            </a:r>
          </a:p>
        </p:txBody>
      </p:sp>
      <p:pic>
        <p:nvPicPr>
          <p:cNvPr id="3" name="Picture 2">
            <a:extLst>
              <a:ext uri="{FF2B5EF4-FFF2-40B4-BE49-F238E27FC236}">
                <a16:creationId xmlns:a16="http://schemas.microsoft.com/office/drawing/2014/main" id="{7A94CFBB-A1D0-2362-1E67-031454CEC21E}"/>
              </a:ext>
            </a:extLst>
          </p:cNvPr>
          <p:cNvPicPr>
            <a:picLocks noChangeAspect="1"/>
          </p:cNvPicPr>
          <p:nvPr/>
        </p:nvPicPr>
        <p:blipFill>
          <a:blip r:embed="rId2"/>
          <a:stretch>
            <a:fillRect/>
          </a:stretch>
        </p:blipFill>
        <p:spPr>
          <a:xfrm>
            <a:off x="5203373" y="1042109"/>
            <a:ext cx="6479230" cy="4933424"/>
          </a:xfrm>
          <a:prstGeom prst="rect">
            <a:avLst/>
          </a:prstGeom>
          <a:ln>
            <a:solidFill>
              <a:schemeClr val="bg2">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1682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643F3-433A-9A96-FE63-28754005602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1F735BB-8ACD-62ED-74C7-A2393309A836}"/>
              </a:ext>
            </a:extLst>
          </p:cNvPr>
          <p:cNvSpPr/>
          <p:nvPr/>
        </p:nvSpPr>
        <p:spPr>
          <a:xfrm>
            <a:off x="185057" y="5540829"/>
            <a:ext cx="1752600" cy="1153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2CE9D79C-FDCE-80D9-4DE5-330389748143}"/>
              </a:ext>
            </a:extLst>
          </p:cNvPr>
          <p:cNvSpPr>
            <a:spLocks/>
          </p:cNvSpPr>
          <p:nvPr/>
        </p:nvSpPr>
        <p:spPr>
          <a:xfrm>
            <a:off x="8007927" y="1303893"/>
            <a:ext cx="3618602" cy="4813878"/>
          </a:xfrm>
          <a:prstGeom prst="roundRect">
            <a:avLst>
              <a:gd name="adj" fmla="val 10910"/>
            </a:avLst>
          </a:prstGeom>
          <a:solidFill>
            <a:schemeClr val="tx2">
              <a:lumMod val="10000"/>
              <a:lumOff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r>
              <a:rPr lang="en-GB" sz="2000" dirty="0">
                <a:solidFill>
                  <a:schemeClr val="tx1"/>
                </a:solidFill>
                <a:latin typeface="Century Gothic" panose="020B0502020202020204" pitchFamily="34" charset="0"/>
              </a:rPr>
              <a:t>Kahneman converted to today’s Aus$</a:t>
            </a:r>
          </a:p>
          <a:p>
            <a:endParaRPr lang="en-GB" sz="2000" dirty="0">
              <a:solidFill>
                <a:schemeClr val="tx1"/>
              </a:solidFill>
              <a:latin typeface="Century Gothic" panose="020B0502020202020204" pitchFamily="34" charset="0"/>
            </a:endParaRPr>
          </a:p>
          <a:p>
            <a:r>
              <a:rPr lang="en-GB" sz="2000" dirty="0">
                <a:solidFill>
                  <a:schemeClr val="tx1"/>
                </a:solidFill>
                <a:latin typeface="Century Gothic" panose="020B0502020202020204" pitchFamily="34" charset="0"/>
              </a:rPr>
              <a:t>Power function fits nicely</a:t>
            </a:r>
            <a:endParaRPr lang="en-AU" sz="2000" dirty="0">
              <a:solidFill>
                <a:schemeClr val="tx1"/>
              </a:solidFill>
              <a:latin typeface="Century Gothic" panose="020B0502020202020204" pitchFamily="34" charset="0"/>
            </a:endParaRPr>
          </a:p>
        </p:txBody>
      </p:sp>
      <p:sp>
        <p:nvSpPr>
          <p:cNvPr id="8" name="Title 7">
            <a:extLst>
              <a:ext uri="{FF2B5EF4-FFF2-40B4-BE49-F238E27FC236}">
                <a16:creationId xmlns:a16="http://schemas.microsoft.com/office/drawing/2014/main" id="{73FCACE4-D57F-45CB-F2BD-DA4F0C62181D}"/>
              </a:ext>
            </a:extLst>
          </p:cNvPr>
          <p:cNvSpPr>
            <a:spLocks noGrp="1"/>
          </p:cNvSpPr>
          <p:nvPr>
            <p:ph type="title"/>
          </p:nvPr>
        </p:nvSpPr>
        <p:spPr>
          <a:xfrm>
            <a:off x="954168" y="609470"/>
            <a:ext cx="10090068" cy="571376"/>
          </a:xfrm>
        </p:spPr>
        <p:txBody>
          <a:bodyPr/>
          <a:lstStyle/>
          <a:p>
            <a:r>
              <a:rPr lang="en-US" sz="2400" b="1" dirty="0">
                <a:latin typeface="Century Gothic" panose="020B0502020202020204" pitchFamily="34" charset="0"/>
              </a:rPr>
              <a:t>Utility Theory: </a:t>
            </a:r>
            <a:r>
              <a:rPr lang="en-AU" sz="2400" b="1" dirty="0">
                <a:solidFill>
                  <a:schemeClr val="tx1">
                    <a:lumMod val="95000"/>
                    <a:lumOff val="5000"/>
                  </a:schemeClr>
                </a:solidFill>
                <a:latin typeface="Century Gothic" panose="020B0502020202020204" pitchFamily="34" charset="0"/>
              </a:rPr>
              <a:t>Diminishing marginal utility – why insurance works</a:t>
            </a:r>
            <a:endParaRPr lang="en-US" sz="24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0AF4D0A3-DE79-3879-EDC4-E2C3DA53DA8B}"/>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42</a:t>
            </a:fld>
            <a:endParaRPr lang="en-GB" dirty="0">
              <a:latin typeface="Century Gothic" panose="020B0502020202020204" pitchFamily="34" charset="0"/>
            </a:endParaRPr>
          </a:p>
        </p:txBody>
      </p:sp>
      <p:graphicFrame>
        <p:nvGraphicFramePr>
          <p:cNvPr id="2" name="Chart 1">
            <a:extLst>
              <a:ext uri="{FF2B5EF4-FFF2-40B4-BE49-F238E27FC236}">
                <a16:creationId xmlns:a16="http://schemas.microsoft.com/office/drawing/2014/main" id="{F98BCE77-224E-4C36-A85C-28F5E16FED2E}"/>
              </a:ext>
            </a:extLst>
          </p:cNvPr>
          <p:cNvGraphicFramePr>
            <a:graphicFrameLocks/>
          </p:cNvGraphicFramePr>
          <p:nvPr>
            <p:extLst>
              <p:ext uri="{D42A27DB-BD31-4B8C-83A1-F6EECF244321}">
                <p14:modId xmlns:p14="http://schemas.microsoft.com/office/powerpoint/2010/main" val="2812608970"/>
              </p:ext>
            </p:extLst>
          </p:nvPr>
        </p:nvGraphicFramePr>
        <p:xfrm>
          <a:off x="565471" y="1303893"/>
          <a:ext cx="7165570" cy="4813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7616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83623-D297-EC88-40A1-00282308CC5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BB02D71-837E-AE0C-4653-D0020174CEE4}"/>
              </a:ext>
            </a:extLst>
          </p:cNvPr>
          <p:cNvSpPr/>
          <p:nvPr/>
        </p:nvSpPr>
        <p:spPr>
          <a:xfrm>
            <a:off x="185057" y="5540829"/>
            <a:ext cx="1752600" cy="1153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531C5E7B-CCD7-6762-B8B5-DA1E6F876EA3}"/>
              </a:ext>
            </a:extLst>
          </p:cNvPr>
          <p:cNvSpPr>
            <a:spLocks/>
          </p:cNvSpPr>
          <p:nvPr/>
        </p:nvSpPr>
        <p:spPr>
          <a:xfrm>
            <a:off x="8007927" y="1303893"/>
            <a:ext cx="3618602" cy="4813878"/>
          </a:xfrm>
          <a:prstGeom prst="roundRect">
            <a:avLst>
              <a:gd name="adj" fmla="val 10910"/>
            </a:avLst>
          </a:prstGeom>
          <a:solidFill>
            <a:schemeClr val="tx2">
              <a:lumMod val="10000"/>
              <a:lumOff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spcBef>
                <a:spcPts val="600"/>
              </a:spcBef>
              <a:spcAft>
                <a:spcPts val="0"/>
              </a:spcAft>
            </a:pPr>
            <a:endParaRPr lang="en-AU" sz="2000" dirty="0">
              <a:solidFill>
                <a:schemeClr val="tx1"/>
              </a:solidFill>
              <a:latin typeface="Century Gothic" panose="020B0502020202020204" pitchFamily="34" charset="0"/>
            </a:endParaRPr>
          </a:p>
          <a:p>
            <a:pPr>
              <a:spcBef>
                <a:spcPts val="600"/>
              </a:spcBef>
              <a:spcAft>
                <a:spcPts val="0"/>
              </a:spcAft>
            </a:pPr>
            <a:endParaRPr lang="en-AU" sz="2000" dirty="0">
              <a:solidFill>
                <a:schemeClr val="tx1"/>
              </a:solidFill>
              <a:latin typeface="Century Gothic" panose="020B0502020202020204" pitchFamily="34" charset="0"/>
            </a:endParaRPr>
          </a:p>
          <a:p>
            <a:pPr>
              <a:spcBef>
                <a:spcPts val="600"/>
              </a:spcBef>
              <a:spcAft>
                <a:spcPts val="0"/>
              </a:spcAft>
            </a:pPr>
            <a:r>
              <a:rPr lang="en-AU" sz="2000" dirty="0">
                <a:solidFill>
                  <a:schemeClr val="tx1"/>
                </a:solidFill>
                <a:latin typeface="Century Gothic" panose="020B0502020202020204" pitchFamily="34" charset="0"/>
              </a:rPr>
              <a:t>Annual Income and Life Satisfaction – Australia</a:t>
            </a:r>
          </a:p>
          <a:p>
            <a:pPr>
              <a:spcBef>
                <a:spcPts val="600"/>
              </a:spcBef>
              <a:spcAft>
                <a:spcPts val="0"/>
              </a:spcAft>
            </a:pPr>
            <a:endParaRPr lang="en-AU" sz="2000" dirty="0">
              <a:solidFill>
                <a:schemeClr val="tx1"/>
              </a:solidFill>
              <a:latin typeface="Century Gothic" panose="020B0502020202020204" pitchFamily="34" charset="0"/>
            </a:endParaRPr>
          </a:p>
          <a:p>
            <a:pPr>
              <a:spcBef>
                <a:spcPts val="600"/>
              </a:spcBef>
              <a:spcAft>
                <a:spcPts val="0"/>
              </a:spcAft>
            </a:pPr>
            <a:r>
              <a:rPr lang="en-AU" sz="2000" dirty="0">
                <a:solidFill>
                  <a:schemeClr val="tx1"/>
                </a:solidFill>
                <a:latin typeface="Century Gothic" panose="020B0502020202020204" pitchFamily="34" charset="0"/>
              </a:rPr>
              <a:t>Diminishing marginal utility</a:t>
            </a:r>
          </a:p>
          <a:p>
            <a:pPr>
              <a:spcBef>
                <a:spcPts val="600"/>
              </a:spcBef>
              <a:spcAft>
                <a:spcPts val="0"/>
              </a:spcAft>
            </a:pPr>
            <a:endParaRPr lang="en-AU" sz="2000" dirty="0">
              <a:solidFill>
                <a:schemeClr val="tx1"/>
              </a:solidFill>
              <a:latin typeface="Century Gothic" panose="020B0502020202020204" pitchFamily="34" charset="0"/>
            </a:endParaRPr>
          </a:p>
          <a:p>
            <a:pPr>
              <a:spcBef>
                <a:spcPts val="600"/>
              </a:spcBef>
              <a:spcAft>
                <a:spcPts val="0"/>
              </a:spcAft>
            </a:pPr>
            <a:r>
              <a:rPr lang="en-AU" sz="2000" dirty="0">
                <a:solidFill>
                  <a:schemeClr val="tx1"/>
                </a:solidFill>
                <a:latin typeface="Century Gothic" panose="020B0502020202020204" pitchFamily="34" charset="0"/>
              </a:rPr>
              <a:t>Negative marginal utility</a:t>
            </a:r>
          </a:p>
        </p:txBody>
      </p:sp>
      <p:sp>
        <p:nvSpPr>
          <p:cNvPr id="8" name="Title 7">
            <a:extLst>
              <a:ext uri="{FF2B5EF4-FFF2-40B4-BE49-F238E27FC236}">
                <a16:creationId xmlns:a16="http://schemas.microsoft.com/office/drawing/2014/main" id="{210B1890-49E4-72F4-6C53-836902EF1F36}"/>
              </a:ext>
            </a:extLst>
          </p:cNvPr>
          <p:cNvSpPr>
            <a:spLocks noGrp="1"/>
          </p:cNvSpPr>
          <p:nvPr>
            <p:ph type="title"/>
          </p:nvPr>
        </p:nvSpPr>
        <p:spPr>
          <a:xfrm>
            <a:off x="954168" y="609470"/>
            <a:ext cx="10090068" cy="571376"/>
          </a:xfrm>
        </p:spPr>
        <p:txBody>
          <a:bodyPr/>
          <a:lstStyle/>
          <a:p>
            <a:r>
              <a:rPr lang="en-US" sz="2400" b="1" dirty="0">
                <a:latin typeface="Century Gothic" panose="020B0502020202020204" pitchFamily="34" charset="0"/>
              </a:rPr>
              <a:t>Utility Theory: </a:t>
            </a:r>
            <a:r>
              <a:rPr lang="en-AU" sz="2400" b="1" dirty="0">
                <a:solidFill>
                  <a:schemeClr val="tx1">
                    <a:lumMod val="95000"/>
                    <a:lumOff val="5000"/>
                  </a:schemeClr>
                </a:solidFill>
                <a:latin typeface="Century Gothic" panose="020B0502020202020204" pitchFamily="34" charset="0"/>
              </a:rPr>
              <a:t>Diminishing and Negative marginal utility</a:t>
            </a:r>
            <a:endParaRPr lang="en-US" sz="24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1DC5B7E0-C50D-A677-6581-9AED9B8DC754}"/>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43</a:t>
            </a:fld>
            <a:endParaRPr lang="en-GB" dirty="0">
              <a:latin typeface="Century Gothic" panose="020B0502020202020204" pitchFamily="34" charset="0"/>
            </a:endParaRPr>
          </a:p>
        </p:txBody>
      </p:sp>
      <p:pic>
        <p:nvPicPr>
          <p:cNvPr id="6" name="Picture 5">
            <a:extLst>
              <a:ext uri="{FF2B5EF4-FFF2-40B4-BE49-F238E27FC236}">
                <a16:creationId xmlns:a16="http://schemas.microsoft.com/office/drawing/2014/main" id="{2D0C19D1-C21A-E0A5-41FB-C120C57D6AF2}"/>
              </a:ext>
            </a:extLst>
          </p:cNvPr>
          <p:cNvPicPr>
            <a:picLocks noChangeAspect="1"/>
          </p:cNvPicPr>
          <p:nvPr/>
        </p:nvPicPr>
        <p:blipFill>
          <a:blip r:embed="rId2"/>
          <a:stretch>
            <a:fillRect/>
          </a:stretch>
        </p:blipFill>
        <p:spPr>
          <a:xfrm>
            <a:off x="-1" y="1351654"/>
            <a:ext cx="7967175" cy="4001741"/>
          </a:xfrm>
          <a:prstGeom prst="rect">
            <a:avLst/>
          </a:prstGeom>
        </p:spPr>
      </p:pic>
    </p:spTree>
    <p:extLst>
      <p:ext uri="{BB962C8B-B14F-4D97-AF65-F5344CB8AC3E}">
        <p14:creationId xmlns:p14="http://schemas.microsoft.com/office/powerpoint/2010/main" val="2454752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1019-D00B-173F-58E1-A3EADA7272F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85F6E33-D92B-B268-B7E9-30A81A72ADAB}"/>
              </a:ext>
            </a:extLst>
          </p:cNvPr>
          <p:cNvSpPr/>
          <p:nvPr/>
        </p:nvSpPr>
        <p:spPr>
          <a:xfrm>
            <a:off x="185057" y="5540829"/>
            <a:ext cx="1752600" cy="1153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84FC35F8-471F-79B7-3692-DB5F8DF3AE1B}"/>
              </a:ext>
            </a:extLst>
          </p:cNvPr>
          <p:cNvSpPr>
            <a:spLocks noGrp="1"/>
          </p:cNvSpPr>
          <p:nvPr>
            <p:ph type="title"/>
          </p:nvPr>
        </p:nvSpPr>
        <p:spPr>
          <a:xfrm>
            <a:off x="954168" y="609470"/>
            <a:ext cx="10090068" cy="571376"/>
          </a:xfrm>
        </p:spPr>
        <p:txBody>
          <a:bodyPr/>
          <a:lstStyle/>
          <a:p>
            <a:r>
              <a:rPr lang="en-US" sz="2400" b="1" dirty="0">
                <a:latin typeface="Century Gothic" panose="020B0502020202020204" pitchFamily="34" charset="0"/>
              </a:rPr>
              <a:t>Utility Theory: </a:t>
            </a:r>
            <a:r>
              <a:rPr lang="en-AU" sz="2400" b="1" dirty="0">
                <a:solidFill>
                  <a:schemeClr val="tx1">
                    <a:lumMod val="95000"/>
                    <a:lumOff val="5000"/>
                  </a:schemeClr>
                </a:solidFill>
                <a:latin typeface="Century Gothic" panose="020B0502020202020204" pitchFamily="34" charset="0"/>
              </a:rPr>
              <a:t>Diminishing utility – wealth</a:t>
            </a:r>
            <a:endParaRPr lang="en-US" sz="24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1670721-7BAA-31C0-18EC-10B5597C0354}"/>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44</a:t>
            </a:fld>
            <a:endParaRPr lang="en-GB" dirty="0">
              <a:latin typeface="Century Gothic" panose="020B0502020202020204" pitchFamily="34" charset="0"/>
            </a:endParaRPr>
          </a:p>
        </p:txBody>
      </p:sp>
      <p:pic>
        <p:nvPicPr>
          <p:cNvPr id="5" name="Picture 4">
            <a:extLst>
              <a:ext uri="{FF2B5EF4-FFF2-40B4-BE49-F238E27FC236}">
                <a16:creationId xmlns:a16="http://schemas.microsoft.com/office/drawing/2014/main" id="{A59974F0-C3A8-E5D4-48BE-5FB9E75CCF7B}"/>
              </a:ext>
            </a:extLst>
          </p:cNvPr>
          <p:cNvPicPr>
            <a:picLocks noChangeAspect="1"/>
          </p:cNvPicPr>
          <p:nvPr/>
        </p:nvPicPr>
        <p:blipFill>
          <a:blip r:embed="rId2"/>
          <a:stretch>
            <a:fillRect/>
          </a:stretch>
        </p:blipFill>
        <p:spPr>
          <a:xfrm>
            <a:off x="1147764" y="1057083"/>
            <a:ext cx="10322230" cy="5564544"/>
          </a:xfrm>
          <a:prstGeom prst="rect">
            <a:avLst/>
          </a:prstGeom>
        </p:spPr>
      </p:pic>
    </p:spTree>
    <p:extLst>
      <p:ext uri="{BB962C8B-B14F-4D97-AF65-F5344CB8AC3E}">
        <p14:creationId xmlns:p14="http://schemas.microsoft.com/office/powerpoint/2010/main" val="3786787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DA41C-C1EE-9625-A1CA-E6318725EF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F1B74E8-E7BC-0573-0D99-49BB84BAE2CA}"/>
              </a:ext>
            </a:extLst>
          </p:cNvPr>
          <p:cNvSpPr/>
          <p:nvPr/>
        </p:nvSpPr>
        <p:spPr>
          <a:xfrm>
            <a:off x="185057" y="5540829"/>
            <a:ext cx="1752600" cy="1153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EBE52075-A17B-8D9A-E8E3-29464DC3E13A}"/>
              </a:ext>
            </a:extLst>
          </p:cNvPr>
          <p:cNvSpPr>
            <a:spLocks/>
          </p:cNvSpPr>
          <p:nvPr/>
        </p:nvSpPr>
        <p:spPr>
          <a:xfrm>
            <a:off x="8135388" y="771525"/>
            <a:ext cx="3618602" cy="5760254"/>
          </a:xfrm>
          <a:prstGeom prst="roundRect">
            <a:avLst>
              <a:gd name="adj" fmla="val 10910"/>
            </a:avLst>
          </a:prstGeom>
          <a:solidFill>
            <a:schemeClr val="tx2">
              <a:lumMod val="10000"/>
              <a:lumOff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marL="342900" indent="-342900">
              <a:spcBef>
                <a:spcPts val="600"/>
              </a:spcBef>
              <a:spcAft>
                <a:spcPts val="0"/>
              </a:spcAft>
              <a:buFont typeface="Arial" panose="020B0604020202020204" pitchFamily="34" charset="0"/>
              <a:buChar char="•"/>
            </a:pPr>
            <a:r>
              <a:rPr lang="en-AU" dirty="0">
                <a:solidFill>
                  <a:schemeClr val="tx1"/>
                </a:solidFill>
                <a:latin typeface="Century Gothic" panose="020B0502020202020204" pitchFamily="34" charset="0"/>
              </a:rPr>
              <a:t>Member earns Salary to age 67 exact then retirement income from the SG</a:t>
            </a:r>
          </a:p>
          <a:p>
            <a:pPr marL="342900" indent="-342900">
              <a:spcBef>
                <a:spcPts val="600"/>
              </a:spcBef>
              <a:spcAft>
                <a:spcPts val="0"/>
              </a:spcAft>
              <a:buFont typeface="Arial" panose="020B0604020202020204" pitchFamily="34" charset="0"/>
              <a:buChar char="•"/>
            </a:pPr>
            <a:r>
              <a:rPr lang="en-AU" dirty="0">
                <a:solidFill>
                  <a:schemeClr val="tx1"/>
                </a:solidFill>
                <a:latin typeface="Century Gothic" panose="020B0502020202020204" pitchFamily="34" charset="0"/>
              </a:rPr>
              <a:t>Assumes constant $50,000 salary; </a:t>
            </a:r>
          </a:p>
          <a:p>
            <a:pPr marL="800100" lvl="1" indent="-342900">
              <a:spcBef>
                <a:spcPts val="600"/>
              </a:spcBef>
              <a:buFont typeface="Wingdings" panose="05000000000000000000" pitchFamily="2" charset="2"/>
              <a:buChar char="ü"/>
            </a:pPr>
            <a:r>
              <a:rPr lang="en-AU" dirty="0">
                <a:solidFill>
                  <a:schemeClr val="tx1"/>
                </a:solidFill>
                <a:latin typeface="Century Gothic" panose="020B0502020202020204" pitchFamily="34" charset="0"/>
              </a:rPr>
              <a:t>Premium = 3% of Salary; </a:t>
            </a:r>
          </a:p>
          <a:p>
            <a:pPr marL="800100" lvl="1" indent="-342900">
              <a:spcBef>
                <a:spcPts val="600"/>
              </a:spcBef>
              <a:buFont typeface="Wingdings" panose="05000000000000000000" pitchFamily="2" charset="2"/>
              <a:buChar char="ü"/>
            </a:pPr>
            <a:r>
              <a:rPr lang="en-AU" dirty="0">
                <a:solidFill>
                  <a:schemeClr val="tx1"/>
                </a:solidFill>
                <a:latin typeface="Century Gothic" panose="020B0502020202020204" pitchFamily="34" charset="0"/>
              </a:rPr>
              <a:t>Investment return = Salary inflation</a:t>
            </a:r>
          </a:p>
          <a:p>
            <a:pPr marL="342900" indent="-342900">
              <a:spcBef>
                <a:spcPts val="600"/>
              </a:spcBef>
              <a:spcAft>
                <a:spcPts val="0"/>
              </a:spcAft>
              <a:buFont typeface="Arial" panose="020B0604020202020204" pitchFamily="34" charset="0"/>
              <a:buChar char="•"/>
            </a:pPr>
            <a:r>
              <a:rPr lang="en-AU" dirty="0">
                <a:solidFill>
                  <a:schemeClr val="tx1"/>
                </a:solidFill>
                <a:latin typeface="Century Gothic" panose="020B0502020202020204" pitchFamily="34" charset="0"/>
              </a:rPr>
              <a:t>Result</a:t>
            </a:r>
          </a:p>
          <a:p>
            <a:pPr marL="800100" lvl="1" indent="-342900">
              <a:spcBef>
                <a:spcPts val="600"/>
              </a:spcBef>
              <a:buFont typeface="Wingdings" panose="05000000000000000000" pitchFamily="2" charset="2"/>
              <a:buChar char="ü"/>
            </a:pPr>
            <a:r>
              <a:rPr lang="en-AU" dirty="0">
                <a:solidFill>
                  <a:schemeClr val="tx1"/>
                </a:solidFill>
                <a:latin typeface="Century Gothic" panose="020B0502020202020204" pitchFamily="34" charset="0"/>
              </a:rPr>
              <a:t>No difference in salary</a:t>
            </a:r>
          </a:p>
          <a:p>
            <a:pPr marL="800100" lvl="1" indent="-342900">
              <a:spcBef>
                <a:spcPts val="600"/>
              </a:spcBef>
              <a:buFont typeface="Wingdings" panose="05000000000000000000" pitchFamily="2" charset="2"/>
              <a:buChar char="ü"/>
            </a:pPr>
            <a:r>
              <a:rPr lang="en-AU" dirty="0">
                <a:solidFill>
                  <a:schemeClr val="tx1"/>
                </a:solidFill>
                <a:latin typeface="Century Gothic" panose="020B0502020202020204" pitchFamily="34" charset="0"/>
              </a:rPr>
              <a:t>Small difference in retirement income</a:t>
            </a:r>
          </a:p>
        </p:txBody>
      </p:sp>
      <p:sp>
        <p:nvSpPr>
          <p:cNvPr id="8" name="Title 7">
            <a:extLst>
              <a:ext uri="{FF2B5EF4-FFF2-40B4-BE49-F238E27FC236}">
                <a16:creationId xmlns:a16="http://schemas.microsoft.com/office/drawing/2014/main" id="{67FB5809-1833-2D2A-36B9-AE17B127D7E2}"/>
              </a:ext>
            </a:extLst>
          </p:cNvPr>
          <p:cNvSpPr>
            <a:spLocks noGrp="1"/>
          </p:cNvSpPr>
          <p:nvPr>
            <p:ph type="title"/>
          </p:nvPr>
        </p:nvSpPr>
        <p:spPr>
          <a:xfrm>
            <a:off x="954168" y="609470"/>
            <a:ext cx="10090068" cy="571376"/>
          </a:xfrm>
        </p:spPr>
        <p:txBody>
          <a:bodyPr/>
          <a:lstStyle/>
          <a:p>
            <a:r>
              <a:rPr lang="en-US" sz="2400" b="1" dirty="0">
                <a:latin typeface="Century Gothic" panose="020B0502020202020204" pitchFamily="34" charset="0"/>
              </a:rPr>
              <a:t>Utility Theory: </a:t>
            </a:r>
            <a:r>
              <a:rPr lang="en-AU" sz="2400" b="1" dirty="0">
                <a:solidFill>
                  <a:schemeClr val="tx1">
                    <a:lumMod val="95000"/>
                    <a:lumOff val="5000"/>
                  </a:schemeClr>
                </a:solidFill>
                <a:latin typeface="Century Gothic" panose="020B0502020202020204" pitchFamily="34" charset="0"/>
              </a:rPr>
              <a:t>Healthy Life – Insured v Uninsured</a:t>
            </a:r>
            <a:endParaRPr lang="en-US" sz="24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C06C7B14-419A-121F-B3E5-9F4033E242A6}"/>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45</a:t>
            </a:fld>
            <a:endParaRPr lang="en-GB" dirty="0">
              <a:latin typeface="Century Gothic" panose="020B0502020202020204" pitchFamily="34" charset="0"/>
            </a:endParaRPr>
          </a:p>
        </p:txBody>
      </p:sp>
      <p:pic>
        <p:nvPicPr>
          <p:cNvPr id="2" name="Picture 1">
            <a:extLst>
              <a:ext uri="{FF2B5EF4-FFF2-40B4-BE49-F238E27FC236}">
                <a16:creationId xmlns:a16="http://schemas.microsoft.com/office/drawing/2014/main" id="{E7412295-D555-497C-FA5C-5390E58355EA}"/>
              </a:ext>
            </a:extLst>
          </p:cNvPr>
          <p:cNvPicPr>
            <a:picLocks noChangeAspect="1"/>
          </p:cNvPicPr>
          <p:nvPr/>
        </p:nvPicPr>
        <p:blipFill>
          <a:blip r:embed="rId2"/>
          <a:stretch>
            <a:fillRect/>
          </a:stretch>
        </p:blipFill>
        <p:spPr>
          <a:xfrm>
            <a:off x="648398" y="1469294"/>
            <a:ext cx="7265320" cy="3191375"/>
          </a:xfrm>
          <a:prstGeom prst="rect">
            <a:avLst/>
          </a:prstGeom>
        </p:spPr>
      </p:pic>
    </p:spTree>
    <p:extLst>
      <p:ext uri="{BB962C8B-B14F-4D97-AF65-F5344CB8AC3E}">
        <p14:creationId xmlns:p14="http://schemas.microsoft.com/office/powerpoint/2010/main" val="3552538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5EAA0-EEC0-101E-CF77-CE03496568B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65AF1DB-2C93-9869-E653-08CC0659D9CB}"/>
              </a:ext>
            </a:extLst>
          </p:cNvPr>
          <p:cNvSpPr/>
          <p:nvPr/>
        </p:nvSpPr>
        <p:spPr>
          <a:xfrm>
            <a:off x="185057" y="5540829"/>
            <a:ext cx="1752600" cy="1153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88E35DBC-D128-7606-61E0-9776D5770FC8}"/>
              </a:ext>
            </a:extLst>
          </p:cNvPr>
          <p:cNvSpPr>
            <a:spLocks/>
          </p:cNvSpPr>
          <p:nvPr/>
        </p:nvSpPr>
        <p:spPr>
          <a:xfrm>
            <a:off x="8007927" y="1303893"/>
            <a:ext cx="3618602" cy="4813878"/>
          </a:xfrm>
          <a:prstGeom prst="roundRect">
            <a:avLst>
              <a:gd name="adj" fmla="val 10910"/>
            </a:avLst>
          </a:prstGeom>
          <a:solidFill>
            <a:schemeClr val="tx2">
              <a:lumMod val="10000"/>
              <a:lumOff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marL="342900" indent="-342900">
              <a:spcBef>
                <a:spcPts val="600"/>
              </a:spcBef>
              <a:spcAft>
                <a:spcPts val="0"/>
              </a:spcAft>
              <a:buFont typeface="Arial" panose="020B0604020202020204" pitchFamily="34" charset="0"/>
              <a:buChar char="•"/>
            </a:pPr>
            <a:endParaRPr lang="en-AU" sz="2000" dirty="0">
              <a:solidFill>
                <a:schemeClr val="tx1"/>
              </a:solidFill>
              <a:latin typeface="Century Gothic" panose="020B0502020202020204" pitchFamily="34" charset="0"/>
            </a:endParaRPr>
          </a:p>
          <a:p>
            <a:pPr marL="342900" indent="-342900">
              <a:spcBef>
                <a:spcPts val="600"/>
              </a:spcBef>
              <a:spcAft>
                <a:spcPts val="0"/>
              </a:spcAft>
              <a:buFont typeface="Arial" panose="020B0604020202020204" pitchFamily="34" charset="0"/>
              <a:buChar char="•"/>
            </a:pPr>
            <a:endParaRPr lang="en-AU" sz="2000" dirty="0">
              <a:solidFill>
                <a:schemeClr val="tx1"/>
              </a:solidFill>
              <a:latin typeface="Century Gothic" panose="020B0502020202020204" pitchFamily="34" charset="0"/>
            </a:endParaRPr>
          </a:p>
          <a:p>
            <a:pPr marL="342900" indent="-342900">
              <a:spcBef>
                <a:spcPts val="600"/>
              </a:spcBef>
              <a:spcAft>
                <a:spcPts val="600"/>
              </a:spcAft>
              <a:buFont typeface="Arial" panose="020B0604020202020204" pitchFamily="34" charset="0"/>
              <a:buChar char="•"/>
            </a:pPr>
            <a:r>
              <a:rPr lang="en-AU" dirty="0">
                <a:solidFill>
                  <a:schemeClr val="tx1"/>
                </a:solidFill>
                <a:latin typeface="Century Gothic" panose="020B0502020202020204" pitchFamily="34" charset="0"/>
              </a:rPr>
              <a:t>Disabled at age 40</a:t>
            </a:r>
          </a:p>
          <a:p>
            <a:pPr marL="342900" indent="-342900">
              <a:spcBef>
                <a:spcPts val="600"/>
              </a:spcBef>
              <a:spcAft>
                <a:spcPts val="600"/>
              </a:spcAft>
              <a:buFont typeface="Arial" panose="020B0604020202020204" pitchFamily="34" charset="0"/>
              <a:buChar char="•"/>
            </a:pPr>
            <a:r>
              <a:rPr lang="en-AU" dirty="0">
                <a:solidFill>
                  <a:schemeClr val="tx1"/>
                </a:solidFill>
                <a:latin typeface="Century Gothic" panose="020B0502020202020204" pitchFamily="34" charset="0"/>
              </a:rPr>
              <a:t>Uninsured income falls dramatically for the rest of their life</a:t>
            </a:r>
          </a:p>
          <a:p>
            <a:pPr marL="342900" indent="-342900">
              <a:spcBef>
                <a:spcPts val="600"/>
              </a:spcBef>
              <a:spcAft>
                <a:spcPts val="600"/>
              </a:spcAft>
              <a:buFont typeface="Arial" panose="020B0604020202020204" pitchFamily="34" charset="0"/>
              <a:buChar char="•"/>
            </a:pPr>
            <a:r>
              <a:rPr lang="en-AU" dirty="0">
                <a:solidFill>
                  <a:schemeClr val="tx1"/>
                </a:solidFill>
                <a:latin typeface="Century Gothic" panose="020B0502020202020204" pitchFamily="34" charset="0"/>
              </a:rPr>
              <a:t>Insured salary falls 25% gross</a:t>
            </a:r>
          </a:p>
          <a:p>
            <a:pPr marL="342900" indent="-342900">
              <a:spcBef>
                <a:spcPts val="600"/>
              </a:spcBef>
              <a:spcAft>
                <a:spcPts val="600"/>
              </a:spcAft>
              <a:buFont typeface="Arial" panose="020B0604020202020204" pitchFamily="34" charset="0"/>
              <a:buChar char="•"/>
            </a:pPr>
            <a:r>
              <a:rPr lang="en-AU" dirty="0">
                <a:solidFill>
                  <a:schemeClr val="tx1"/>
                </a:solidFill>
                <a:latin typeface="Century Gothic" panose="020B0502020202020204" pitchFamily="34" charset="0"/>
              </a:rPr>
              <a:t>Insured Retirement Income unchanged</a:t>
            </a:r>
          </a:p>
          <a:p>
            <a:pPr marL="342900" indent="-342900">
              <a:spcBef>
                <a:spcPts val="600"/>
              </a:spcBef>
              <a:spcAft>
                <a:spcPts val="0"/>
              </a:spcAft>
              <a:buFont typeface="Arial" panose="020B0604020202020204" pitchFamily="34" charset="0"/>
              <a:buChar char="•"/>
            </a:pPr>
            <a:endParaRPr lang="en-AU" sz="2000" dirty="0">
              <a:solidFill>
                <a:schemeClr val="tx1"/>
              </a:solidFill>
              <a:latin typeface="Century Gothic" panose="020B0502020202020204" pitchFamily="34" charset="0"/>
            </a:endParaRPr>
          </a:p>
        </p:txBody>
      </p:sp>
      <p:sp>
        <p:nvSpPr>
          <p:cNvPr id="8" name="Title 7">
            <a:extLst>
              <a:ext uri="{FF2B5EF4-FFF2-40B4-BE49-F238E27FC236}">
                <a16:creationId xmlns:a16="http://schemas.microsoft.com/office/drawing/2014/main" id="{51C43C32-B7B9-07BC-7D51-E74CBA5C544D}"/>
              </a:ext>
            </a:extLst>
          </p:cNvPr>
          <p:cNvSpPr>
            <a:spLocks noGrp="1"/>
          </p:cNvSpPr>
          <p:nvPr>
            <p:ph type="title"/>
          </p:nvPr>
        </p:nvSpPr>
        <p:spPr>
          <a:xfrm>
            <a:off x="954168" y="609470"/>
            <a:ext cx="10090068" cy="571376"/>
          </a:xfrm>
        </p:spPr>
        <p:txBody>
          <a:bodyPr/>
          <a:lstStyle/>
          <a:p>
            <a:r>
              <a:rPr lang="en-US" sz="2400" b="1" dirty="0">
                <a:latin typeface="Century Gothic" panose="020B0502020202020204" pitchFamily="34" charset="0"/>
              </a:rPr>
              <a:t>Utility Theory: Unh</a:t>
            </a:r>
            <a:r>
              <a:rPr lang="en-AU" sz="2400" b="1" dirty="0">
                <a:solidFill>
                  <a:schemeClr val="tx1">
                    <a:lumMod val="95000"/>
                    <a:lumOff val="5000"/>
                  </a:schemeClr>
                </a:solidFill>
                <a:latin typeface="Century Gothic" panose="020B0502020202020204" pitchFamily="34" charset="0"/>
              </a:rPr>
              <a:t>ealthy Life – Insured v Uninsured</a:t>
            </a:r>
            <a:endParaRPr lang="en-US" sz="24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D307E08C-C3DA-3C9E-91C5-00A4AAA547B7}"/>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46</a:t>
            </a:fld>
            <a:endParaRPr lang="en-GB" dirty="0">
              <a:latin typeface="Century Gothic" panose="020B0502020202020204" pitchFamily="34" charset="0"/>
            </a:endParaRPr>
          </a:p>
        </p:txBody>
      </p:sp>
      <p:pic>
        <p:nvPicPr>
          <p:cNvPr id="5" name="Picture 4">
            <a:extLst>
              <a:ext uri="{FF2B5EF4-FFF2-40B4-BE49-F238E27FC236}">
                <a16:creationId xmlns:a16="http://schemas.microsoft.com/office/drawing/2014/main" id="{30D78999-54DC-ABCD-D2E8-DD3427C50CE1}"/>
              </a:ext>
            </a:extLst>
          </p:cNvPr>
          <p:cNvPicPr>
            <a:picLocks noChangeAspect="1"/>
          </p:cNvPicPr>
          <p:nvPr/>
        </p:nvPicPr>
        <p:blipFill>
          <a:blip r:embed="rId2"/>
          <a:stretch>
            <a:fillRect/>
          </a:stretch>
        </p:blipFill>
        <p:spPr>
          <a:xfrm>
            <a:off x="238302" y="1552420"/>
            <a:ext cx="7669041" cy="3368714"/>
          </a:xfrm>
          <a:prstGeom prst="rect">
            <a:avLst/>
          </a:prstGeom>
        </p:spPr>
      </p:pic>
    </p:spTree>
    <p:extLst>
      <p:ext uri="{BB962C8B-B14F-4D97-AF65-F5344CB8AC3E}">
        <p14:creationId xmlns:p14="http://schemas.microsoft.com/office/powerpoint/2010/main" val="3454252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FF5B6-7F2D-E75C-A9A5-7BAC3717E7B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6EA648F-0110-137B-6CB0-324592C1D333}"/>
              </a:ext>
            </a:extLst>
          </p:cNvPr>
          <p:cNvSpPr/>
          <p:nvPr/>
        </p:nvSpPr>
        <p:spPr>
          <a:xfrm>
            <a:off x="185057" y="5540829"/>
            <a:ext cx="1752600" cy="1153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8D3020C6-2933-BE1E-CCD7-374E1FC25E03}"/>
              </a:ext>
            </a:extLst>
          </p:cNvPr>
          <p:cNvSpPr>
            <a:spLocks noGrp="1"/>
          </p:cNvSpPr>
          <p:nvPr>
            <p:ph type="title"/>
          </p:nvPr>
        </p:nvSpPr>
        <p:spPr>
          <a:xfrm>
            <a:off x="954168" y="609470"/>
            <a:ext cx="10090068" cy="571376"/>
          </a:xfrm>
        </p:spPr>
        <p:txBody>
          <a:bodyPr/>
          <a:lstStyle/>
          <a:p>
            <a:r>
              <a:rPr lang="en-US" sz="2400" b="1" dirty="0">
                <a:latin typeface="Century Gothic" panose="020B0502020202020204" pitchFamily="34" charset="0"/>
              </a:rPr>
              <a:t>Utility Theory: Unh</a:t>
            </a:r>
            <a:r>
              <a:rPr lang="en-AU" sz="2400" b="1" dirty="0">
                <a:solidFill>
                  <a:schemeClr val="tx1">
                    <a:lumMod val="95000"/>
                    <a:lumOff val="5000"/>
                  </a:schemeClr>
                </a:solidFill>
                <a:latin typeface="Century Gothic" panose="020B0502020202020204" pitchFamily="34" charset="0"/>
              </a:rPr>
              <a:t>ealthy Life – Insured v Uninsured</a:t>
            </a:r>
            <a:endParaRPr lang="en-US" sz="24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536F25F-5660-5523-1803-D667C7DF4EAF}"/>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47</a:t>
            </a:fld>
            <a:endParaRPr lang="en-GB" dirty="0">
              <a:latin typeface="Century Gothic" panose="020B0502020202020204" pitchFamily="34" charset="0"/>
            </a:endParaRPr>
          </a:p>
        </p:txBody>
      </p:sp>
      <p:pic>
        <p:nvPicPr>
          <p:cNvPr id="7" name="Picture 6">
            <a:extLst>
              <a:ext uri="{FF2B5EF4-FFF2-40B4-BE49-F238E27FC236}">
                <a16:creationId xmlns:a16="http://schemas.microsoft.com/office/drawing/2014/main" id="{59F67DF8-0791-822A-B286-3E37D8F5FFA7}"/>
              </a:ext>
            </a:extLst>
          </p:cNvPr>
          <p:cNvPicPr>
            <a:picLocks noChangeAspect="1"/>
          </p:cNvPicPr>
          <p:nvPr/>
        </p:nvPicPr>
        <p:blipFill>
          <a:blip r:embed="rId2"/>
          <a:stretch>
            <a:fillRect/>
          </a:stretch>
        </p:blipFill>
        <p:spPr>
          <a:xfrm>
            <a:off x="636332" y="1030778"/>
            <a:ext cx="10913030" cy="4793673"/>
          </a:xfrm>
          <a:prstGeom prst="rect">
            <a:avLst/>
          </a:prstGeom>
        </p:spPr>
      </p:pic>
    </p:spTree>
    <p:extLst>
      <p:ext uri="{BB962C8B-B14F-4D97-AF65-F5344CB8AC3E}">
        <p14:creationId xmlns:p14="http://schemas.microsoft.com/office/powerpoint/2010/main" val="4056382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22401-4CF1-ADE6-BA22-3887312BB0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31733C6-FD18-FAE8-FD7A-1A9A526ED34F}"/>
              </a:ext>
            </a:extLst>
          </p:cNvPr>
          <p:cNvSpPr/>
          <p:nvPr/>
        </p:nvSpPr>
        <p:spPr>
          <a:xfrm>
            <a:off x="185057" y="5540829"/>
            <a:ext cx="1752600" cy="1153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B26A8E44-EA21-28F0-4BCE-668AB546EB5A}"/>
              </a:ext>
            </a:extLst>
          </p:cNvPr>
          <p:cNvSpPr>
            <a:spLocks noGrp="1"/>
          </p:cNvSpPr>
          <p:nvPr>
            <p:ph type="title"/>
          </p:nvPr>
        </p:nvSpPr>
        <p:spPr>
          <a:xfrm>
            <a:off x="954168" y="609470"/>
            <a:ext cx="10090068" cy="571376"/>
          </a:xfrm>
        </p:spPr>
        <p:txBody>
          <a:bodyPr/>
          <a:lstStyle/>
          <a:p>
            <a:r>
              <a:rPr lang="en-US" sz="2400" b="1" dirty="0">
                <a:latin typeface="Century Gothic" panose="020B0502020202020204" pitchFamily="34" charset="0"/>
              </a:rPr>
              <a:t>Utility Theory: </a:t>
            </a:r>
            <a:r>
              <a:rPr lang="en-AU" sz="2400" b="1" dirty="0">
                <a:solidFill>
                  <a:schemeClr val="tx1">
                    <a:lumMod val="95000"/>
                    <a:lumOff val="5000"/>
                  </a:schemeClr>
                </a:solidFill>
                <a:latin typeface="Century Gothic" panose="020B0502020202020204" pitchFamily="34" charset="0"/>
              </a:rPr>
              <a:t>Maths</a:t>
            </a:r>
            <a:endParaRPr lang="en-US" sz="24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05DE0CFE-FF07-2220-B12B-A28B7EB69D41}"/>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48</a:t>
            </a:fld>
            <a:endParaRPr lang="en-GB" dirty="0">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4C1D0B11-FB49-5049-D426-99003F3B76AC}"/>
              </a:ext>
            </a:extLst>
          </p:cNvPr>
          <p:cNvSpPr>
            <a:spLocks/>
          </p:cNvSpPr>
          <p:nvPr/>
        </p:nvSpPr>
        <p:spPr>
          <a:xfrm>
            <a:off x="895003" y="1856508"/>
            <a:ext cx="9817332" cy="3684321"/>
          </a:xfrm>
          <a:prstGeom prst="roundRect">
            <a:avLst>
              <a:gd name="adj" fmla="val 10910"/>
            </a:avLst>
          </a:prstGeom>
          <a:solidFill>
            <a:schemeClr val="tx2">
              <a:lumMod val="10000"/>
              <a:lumOff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r>
              <a:rPr lang="sv-SE" i="1" dirty="0">
                <a:solidFill>
                  <a:schemeClr val="tx1"/>
                </a:solidFill>
              </a:rPr>
              <a:t>Astin Bulletin </a:t>
            </a:r>
            <a:r>
              <a:rPr lang="sv-SE" dirty="0">
                <a:solidFill>
                  <a:schemeClr val="tx1"/>
                </a:solidFill>
              </a:rPr>
              <a:t>(2024), pp. 1–23</a:t>
            </a:r>
          </a:p>
          <a:p>
            <a:r>
              <a:rPr lang="en-AU" dirty="0">
                <a:solidFill>
                  <a:schemeClr val="tx1"/>
                </a:solidFill>
              </a:rPr>
              <a:t>doi:10.1017/asb.2024.22</a:t>
            </a:r>
          </a:p>
          <a:p>
            <a:r>
              <a:rPr lang="en-AU" b="1" dirty="0">
                <a:solidFill>
                  <a:schemeClr val="tx1"/>
                </a:solidFill>
              </a:rPr>
              <a:t>RESEARCH ARTICLE</a:t>
            </a:r>
            <a:endParaRPr lang="en-AU" sz="2000" dirty="0">
              <a:solidFill>
                <a:schemeClr val="tx1"/>
              </a:solidFill>
              <a:latin typeface="Century Gothic" panose="020B0502020202020204" pitchFamily="34" charset="0"/>
            </a:endParaRPr>
          </a:p>
          <a:p>
            <a:r>
              <a:rPr lang="en-US" b="1" dirty="0">
                <a:solidFill>
                  <a:schemeClr val="accent1">
                    <a:lumMod val="75000"/>
                  </a:schemeClr>
                </a:solidFill>
              </a:rPr>
              <a:t>Optimal defined-contribution pension management with</a:t>
            </a:r>
          </a:p>
          <a:p>
            <a:r>
              <a:rPr lang="en-AU" b="1" dirty="0">
                <a:solidFill>
                  <a:schemeClr val="accent1">
                    <a:lumMod val="75000"/>
                  </a:schemeClr>
                </a:solidFill>
              </a:rPr>
              <a:t>financial and mortality risks</a:t>
            </a:r>
          </a:p>
          <a:p>
            <a:r>
              <a:rPr lang="en-US" dirty="0">
                <a:solidFill>
                  <a:schemeClr val="tx1"/>
                </a:solidFill>
              </a:rPr>
              <a:t>“…..pension management problem as a random horizon utility maximization problem and derive its explicit solution under the assumption of constant </a:t>
            </a:r>
            <a:r>
              <a:rPr lang="en-AU" dirty="0">
                <a:solidFill>
                  <a:schemeClr val="tx1"/>
                </a:solidFill>
              </a:rPr>
              <a:t>relative risk aversion utility.”</a:t>
            </a:r>
          </a:p>
          <a:p>
            <a:endParaRPr lang="en-AU" sz="2000" dirty="0">
              <a:solidFill>
                <a:schemeClr val="tx1"/>
              </a:solidFill>
              <a:latin typeface="Century Gothic" panose="020B0502020202020204" pitchFamily="34" charset="0"/>
            </a:endParaRPr>
          </a:p>
          <a:p>
            <a:endParaRPr lang="en-AU" sz="2000" dirty="0">
              <a:solidFill>
                <a:schemeClr val="tx1"/>
              </a:solidFill>
              <a:latin typeface="Century Gothic" panose="020B0502020202020204" pitchFamily="34" charset="0"/>
            </a:endParaRPr>
          </a:p>
          <a:p>
            <a:r>
              <a:rPr lang="en-AU" b="1" dirty="0">
                <a:solidFill>
                  <a:schemeClr val="tx1"/>
                </a:solidFill>
                <a:latin typeface="Century Gothic" panose="020B0502020202020204" pitchFamily="34" charset="0"/>
              </a:rPr>
              <a:t>Considers the impact of investment volatility as well as death cover  - could be extended to disability cover</a:t>
            </a:r>
          </a:p>
        </p:txBody>
      </p:sp>
    </p:spTree>
    <p:extLst>
      <p:ext uri="{BB962C8B-B14F-4D97-AF65-F5344CB8AC3E}">
        <p14:creationId xmlns:p14="http://schemas.microsoft.com/office/powerpoint/2010/main" val="917635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AFCB7-722B-DF22-FEC4-24EA72D4F56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C214F22-FCD9-5F59-8E78-CF2AA43925D7}"/>
              </a:ext>
            </a:extLst>
          </p:cNvPr>
          <p:cNvSpPr>
            <a:spLocks noGrp="1"/>
          </p:cNvSpPr>
          <p:nvPr>
            <p:ph type="title"/>
          </p:nvPr>
        </p:nvSpPr>
        <p:spPr>
          <a:xfrm>
            <a:off x="720978" y="642428"/>
            <a:ext cx="8643257" cy="1232435"/>
          </a:xfrm>
        </p:spPr>
        <p:txBody>
          <a:bodyPr/>
          <a:lstStyle/>
          <a:p>
            <a:r>
              <a:rPr lang="en-US" sz="2800" b="1" dirty="0">
                <a:solidFill>
                  <a:schemeClr val="accent1">
                    <a:lumMod val="60000"/>
                    <a:lumOff val="40000"/>
                  </a:schemeClr>
                </a:solidFill>
                <a:latin typeface="Century Gothic" panose="020B0502020202020204" pitchFamily="34" charset="0"/>
              </a:rPr>
              <a:t>Insurance in Super</a:t>
            </a:r>
            <a:endParaRPr lang="en-US" sz="1800" b="1" dirty="0">
              <a:solidFill>
                <a:schemeClr val="accent1">
                  <a:lumMod val="60000"/>
                  <a:lumOff val="40000"/>
                </a:schemeClr>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D5C30B6A-F478-1157-8876-D8DCFFAB8125}"/>
              </a:ext>
            </a:extLst>
          </p:cNvPr>
          <p:cNvSpPr>
            <a:spLocks noGrp="1"/>
          </p:cNvSpPr>
          <p:nvPr>
            <p:ph type="sldNum" sz="quarter" idx="12"/>
          </p:nvPr>
        </p:nvSpPr>
        <p:spPr/>
        <p:txBody>
          <a:bodyPr/>
          <a:lstStyle/>
          <a:p>
            <a:fld id="{741AFF56-1126-4107-9C02-BC0EFBF16431}" type="slidenum">
              <a:rPr lang="en-GB" sz="900" smtClean="0">
                <a:latin typeface="Century Gothic" panose="020B0502020202020204" pitchFamily="34" charset="0"/>
              </a:rPr>
              <a:pPr/>
              <a:t>49</a:t>
            </a:fld>
            <a:endParaRPr lang="en-GB" sz="900"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80F77170-C695-1684-771A-414230B880F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Century Gothic" panose="020B0502020202020204" pitchFamily="34" charset="0"/>
              </a:rPr>
              <a:t>Presented at the 2025 All Actuaries Summit</a:t>
            </a:r>
          </a:p>
        </p:txBody>
      </p:sp>
      <p:sp>
        <p:nvSpPr>
          <p:cNvPr id="3" name="Title 7">
            <a:extLst>
              <a:ext uri="{FF2B5EF4-FFF2-40B4-BE49-F238E27FC236}">
                <a16:creationId xmlns:a16="http://schemas.microsoft.com/office/drawing/2014/main" id="{2EC78C43-8C95-FC42-37E9-2DC81267CDEB}"/>
              </a:ext>
            </a:extLst>
          </p:cNvPr>
          <p:cNvSpPr txBox="1">
            <a:spLocks/>
          </p:cNvSpPr>
          <p:nvPr/>
        </p:nvSpPr>
        <p:spPr>
          <a:xfrm>
            <a:off x="2296886" y="3280867"/>
            <a:ext cx="7598228" cy="12324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r>
              <a:rPr lang="en-US" sz="2800" b="1" dirty="0">
                <a:latin typeface="Century Gothic" panose="020B0502020202020204" pitchFamily="34" charset="0"/>
              </a:rPr>
              <a:t>Questions</a:t>
            </a:r>
            <a:endParaRPr lang="en-US" sz="2400" dirty="0">
              <a:latin typeface="Century Gothic" panose="020B0502020202020204" pitchFamily="34" charset="0"/>
            </a:endParaRPr>
          </a:p>
        </p:txBody>
      </p:sp>
      <p:pic>
        <p:nvPicPr>
          <p:cNvPr id="6" name="Picture 5" descr="A person in a yellow box&#10;&#10;AI-generated content may be incorrect.">
            <a:extLst>
              <a:ext uri="{FF2B5EF4-FFF2-40B4-BE49-F238E27FC236}">
                <a16:creationId xmlns:a16="http://schemas.microsoft.com/office/drawing/2014/main" id="{69F85DB1-52A3-B192-E673-3056DA979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092" y="1874863"/>
            <a:ext cx="2794044" cy="3599412"/>
          </a:xfrm>
          <a:prstGeom prst="rect">
            <a:avLst/>
          </a:prstGeom>
        </p:spPr>
      </p:pic>
    </p:spTree>
    <p:extLst>
      <p:ext uri="{BB962C8B-B14F-4D97-AF65-F5344CB8AC3E}">
        <p14:creationId xmlns:p14="http://schemas.microsoft.com/office/powerpoint/2010/main" val="404717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E1779-B7CA-C806-04F4-53DFF4BF81B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968D7F2-4E3E-4B5A-BE5E-BCDA9FCE34F8}"/>
              </a:ext>
            </a:extLst>
          </p:cNvPr>
          <p:cNvSpPr>
            <a:spLocks noGrp="1"/>
          </p:cNvSpPr>
          <p:nvPr>
            <p:ph type="title"/>
          </p:nvPr>
        </p:nvSpPr>
        <p:spPr>
          <a:xfrm>
            <a:off x="720978" y="642428"/>
            <a:ext cx="8643257" cy="1232435"/>
          </a:xfrm>
        </p:spPr>
        <p:txBody>
          <a:bodyPr/>
          <a:lstStyle/>
          <a:p>
            <a:r>
              <a:rPr lang="en-US" sz="2800" b="1" dirty="0">
                <a:solidFill>
                  <a:schemeClr val="accent1">
                    <a:lumMod val="60000"/>
                    <a:lumOff val="40000"/>
                  </a:schemeClr>
                </a:solidFill>
                <a:latin typeface="Century Gothic" panose="020B0502020202020204" pitchFamily="34" charset="0"/>
              </a:rPr>
              <a:t>Insurance in Super</a:t>
            </a:r>
            <a:endParaRPr lang="en-US" sz="1800" b="1" dirty="0">
              <a:solidFill>
                <a:schemeClr val="accent1">
                  <a:lumMod val="60000"/>
                  <a:lumOff val="40000"/>
                </a:schemeClr>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CC2708E7-E810-278F-AA9F-F5F2EA749B03}"/>
              </a:ext>
            </a:extLst>
          </p:cNvPr>
          <p:cNvSpPr>
            <a:spLocks noGrp="1"/>
          </p:cNvSpPr>
          <p:nvPr>
            <p:ph type="sldNum" sz="quarter" idx="12"/>
          </p:nvPr>
        </p:nvSpPr>
        <p:spPr/>
        <p:txBody>
          <a:bodyPr/>
          <a:lstStyle/>
          <a:p>
            <a:fld id="{741AFF56-1126-4107-9C02-BC0EFBF16431}" type="slidenum">
              <a:rPr lang="en-GB" sz="900" smtClean="0">
                <a:latin typeface="Century Gothic" panose="020B0502020202020204" pitchFamily="34" charset="0"/>
              </a:rPr>
              <a:pPr/>
              <a:t>5</a:t>
            </a:fld>
            <a:endParaRPr lang="en-GB" sz="900"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19A0979C-0CBE-CB69-9212-DEE9AEB0000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Century Gothic" panose="020B0502020202020204" pitchFamily="34" charset="0"/>
              </a:rPr>
              <a:t>Presented at the 2025 All Actuaries Summit</a:t>
            </a:r>
          </a:p>
        </p:txBody>
      </p:sp>
      <p:sp>
        <p:nvSpPr>
          <p:cNvPr id="3" name="Title 7">
            <a:extLst>
              <a:ext uri="{FF2B5EF4-FFF2-40B4-BE49-F238E27FC236}">
                <a16:creationId xmlns:a16="http://schemas.microsoft.com/office/drawing/2014/main" id="{B5793FD5-85CF-F74B-0895-A1E6FAD2DD2E}"/>
              </a:ext>
            </a:extLst>
          </p:cNvPr>
          <p:cNvSpPr txBox="1">
            <a:spLocks/>
          </p:cNvSpPr>
          <p:nvPr/>
        </p:nvSpPr>
        <p:spPr>
          <a:xfrm>
            <a:off x="2296886" y="3280867"/>
            <a:ext cx="7598228" cy="1232435"/>
          </a:xfrm>
          <a:prstGeom prst="rect">
            <a:avLst/>
          </a:prstGeom>
          <a:effectLst/>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r>
              <a:rPr lang="en-US" sz="2800" b="1" dirty="0">
                <a:latin typeface="Century Gothic" panose="020B0502020202020204" pitchFamily="34" charset="0"/>
              </a:rPr>
              <a:t>Background</a:t>
            </a:r>
          </a:p>
        </p:txBody>
      </p:sp>
    </p:spTree>
    <p:extLst>
      <p:ext uri="{BB962C8B-B14F-4D97-AF65-F5344CB8AC3E}">
        <p14:creationId xmlns:p14="http://schemas.microsoft.com/office/powerpoint/2010/main" val="418872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3C4F-4AD3-1D51-E343-482CA88E596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1D83C2F-03A5-7CA4-308E-13B3AB72A460}"/>
              </a:ext>
            </a:extLst>
          </p:cNvPr>
          <p:cNvSpPr>
            <a:spLocks noGrp="1"/>
          </p:cNvSpPr>
          <p:nvPr>
            <p:ph type="title"/>
          </p:nvPr>
        </p:nvSpPr>
        <p:spPr>
          <a:xfrm>
            <a:off x="720978" y="642428"/>
            <a:ext cx="8643257" cy="1232435"/>
          </a:xfrm>
        </p:spPr>
        <p:txBody>
          <a:bodyPr/>
          <a:lstStyle/>
          <a:p>
            <a:r>
              <a:rPr lang="en-US" sz="2800" b="1" dirty="0">
                <a:solidFill>
                  <a:schemeClr val="accent1">
                    <a:lumMod val="60000"/>
                    <a:lumOff val="40000"/>
                  </a:schemeClr>
                </a:solidFill>
                <a:latin typeface="Century Gothic" panose="020B0502020202020204" pitchFamily="34" charset="0"/>
              </a:rPr>
              <a:t>Insurance in Super</a:t>
            </a:r>
            <a:endParaRPr lang="en-US" sz="1800" b="1" dirty="0">
              <a:solidFill>
                <a:schemeClr val="accent1">
                  <a:lumMod val="60000"/>
                  <a:lumOff val="40000"/>
                </a:schemeClr>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6B6C7DC-6130-30C3-A7D4-2F90BF11E13F}"/>
              </a:ext>
            </a:extLst>
          </p:cNvPr>
          <p:cNvSpPr>
            <a:spLocks noGrp="1"/>
          </p:cNvSpPr>
          <p:nvPr>
            <p:ph type="sldNum" sz="quarter" idx="12"/>
          </p:nvPr>
        </p:nvSpPr>
        <p:spPr/>
        <p:txBody>
          <a:bodyPr/>
          <a:lstStyle/>
          <a:p>
            <a:fld id="{741AFF56-1126-4107-9C02-BC0EFBF16431}" type="slidenum">
              <a:rPr lang="en-GB" sz="900" smtClean="0">
                <a:latin typeface="Century Gothic" panose="020B0502020202020204" pitchFamily="34" charset="0"/>
              </a:rPr>
              <a:pPr/>
              <a:t>50</a:t>
            </a:fld>
            <a:endParaRPr lang="en-GB" sz="900"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D15B496F-9B45-6422-D727-9742989A846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Century Gothic" panose="020B0502020202020204" pitchFamily="34" charset="0"/>
              </a:rPr>
              <a:t>Presented at the 2025 All Actuaries Summit</a:t>
            </a:r>
          </a:p>
        </p:txBody>
      </p:sp>
      <p:sp>
        <p:nvSpPr>
          <p:cNvPr id="3" name="Title 7">
            <a:extLst>
              <a:ext uri="{FF2B5EF4-FFF2-40B4-BE49-F238E27FC236}">
                <a16:creationId xmlns:a16="http://schemas.microsoft.com/office/drawing/2014/main" id="{AC4C2AEF-E941-8A34-EEAB-097A4FAF7256}"/>
              </a:ext>
            </a:extLst>
          </p:cNvPr>
          <p:cNvSpPr txBox="1">
            <a:spLocks/>
          </p:cNvSpPr>
          <p:nvPr/>
        </p:nvSpPr>
        <p:spPr>
          <a:xfrm>
            <a:off x="1867301" y="3280867"/>
            <a:ext cx="8422105" cy="12324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r>
              <a:rPr lang="en-US" sz="2800" b="1" dirty="0">
                <a:latin typeface="Century Gothic" panose="020B0502020202020204" pitchFamily="34" charset="0"/>
              </a:rPr>
              <a:t>Appendices</a:t>
            </a:r>
            <a:endParaRPr lang="en-US" sz="2400" dirty="0">
              <a:latin typeface="Century Gothic" panose="020B0502020202020204" pitchFamily="34" charset="0"/>
            </a:endParaRPr>
          </a:p>
          <a:p>
            <a:pPr algn="ctr"/>
            <a:endParaRPr lang="en-US" sz="2400" b="1" dirty="0">
              <a:latin typeface="Century Gothic" panose="020B0502020202020204" pitchFamily="34" charset="0"/>
            </a:endParaRPr>
          </a:p>
        </p:txBody>
      </p:sp>
    </p:spTree>
    <p:extLst>
      <p:ext uri="{BB962C8B-B14F-4D97-AF65-F5344CB8AC3E}">
        <p14:creationId xmlns:p14="http://schemas.microsoft.com/office/powerpoint/2010/main" val="530475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601F0-9E9C-B982-CE40-07C994D9501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9FA77-EE8C-F4A5-7666-FF0EED677089}"/>
              </a:ext>
            </a:extLst>
          </p:cNvPr>
          <p:cNvSpPr>
            <a:spLocks noGrp="1"/>
          </p:cNvSpPr>
          <p:nvPr>
            <p:ph type="sldNum" sz="quarter" idx="12"/>
          </p:nvPr>
        </p:nvSpPr>
        <p:spPr/>
        <p:txBody>
          <a:bodyPr/>
          <a:lstStyle/>
          <a:p>
            <a:fld id="{741AFF56-1126-4107-9C02-BC0EFBF16431}" type="slidenum">
              <a:rPr lang="en-GB" sz="900" smtClean="0">
                <a:latin typeface="Century Gothic" panose="020B0502020202020204" pitchFamily="34" charset="0"/>
              </a:rPr>
              <a:pPr/>
              <a:t>51</a:t>
            </a:fld>
            <a:endParaRPr lang="en-GB" sz="900" dirty="0">
              <a:latin typeface="Century Gothic" panose="020B0502020202020204" pitchFamily="34" charset="0"/>
            </a:endParaRPr>
          </a:p>
        </p:txBody>
      </p:sp>
      <p:sp>
        <p:nvSpPr>
          <p:cNvPr id="2" name="Footer Placeholder 4">
            <a:extLst>
              <a:ext uri="{FF2B5EF4-FFF2-40B4-BE49-F238E27FC236}">
                <a16:creationId xmlns:a16="http://schemas.microsoft.com/office/drawing/2014/main" id="{FB6D53CB-D746-AB64-A473-13DC23B8E62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Century Gothic" panose="020B0502020202020204" pitchFamily="34" charset="0"/>
              </a:rPr>
              <a:t>Presented at the 2025 All Actuaries Summit</a:t>
            </a:r>
          </a:p>
        </p:txBody>
      </p:sp>
      <p:sp>
        <p:nvSpPr>
          <p:cNvPr id="3" name="Title 7">
            <a:extLst>
              <a:ext uri="{FF2B5EF4-FFF2-40B4-BE49-F238E27FC236}">
                <a16:creationId xmlns:a16="http://schemas.microsoft.com/office/drawing/2014/main" id="{5775AD94-10A5-E5CB-6404-DE9C393B708E}"/>
              </a:ext>
            </a:extLst>
          </p:cNvPr>
          <p:cNvSpPr txBox="1">
            <a:spLocks/>
          </p:cNvSpPr>
          <p:nvPr/>
        </p:nvSpPr>
        <p:spPr>
          <a:xfrm>
            <a:off x="1884947" y="1383764"/>
            <a:ext cx="8422105" cy="213836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lnSpc>
                <a:spcPct val="100000"/>
              </a:lnSpc>
              <a:spcBef>
                <a:spcPts val="600"/>
              </a:spcBef>
              <a:spcAft>
                <a:spcPts val="600"/>
              </a:spcAft>
            </a:pPr>
            <a:r>
              <a:rPr lang="en-US" sz="3600" b="1" dirty="0">
                <a:solidFill>
                  <a:schemeClr val="accent1"/>
                </a:solidFill>
                <a:latin typeface="Century Gothic" panose="020B0502020202020204" pitchFamily="34" charset="0"/>
              </a:rPr>
              <a:t>A Very Big Thank You to:</a:t>
            </a:r>
          </a:p>
          <a:p>
            <a:pPr algn="ctr">
              <a:lnSpc>
                <a:spcPct val="100000"/>
              </a:lnSpc>
              <a:spcBef>
                <a:spcPts val="600"/>
              </a:spcBef>
              <a:spcAft>
                <a:spcPts val="600"/>
              </a:spcAft>
            </a:pPr>
            <a:endParaRPr lang="en-US" sz="2000" b="1" dirty="0">
              <a:latin typeface="Century Gothic" panose="020B0502020202020204" pitchFamily="34" charset="0"/>
            </a:endParaRPr>
          </a:p>
          <a:p>
            <a:pPr marL="2171700" lvl="4" indent="-342900">
              <a:spcBef>
                <a:spcPts val="600"/>
              </a:spcBef>
              <a:spcAft>
                <a:spcPts val="600"/>
              </a:spcAft>
              <a:buFont typeface="Arial" panose="020B0604020202020204" pitchFamily="34" charset="0"/>
              <a:buChar char="•"/>
            </a:pPr>
            <a:r>
              <a:rPr lang="en-US" sz="2400" b="1" dirty="0">
                <a:latin typeface="Century Gothic" panose="020B0502020202020204" pitchFamily="34" charset="0"/>
              </a:rPr>
              <a:t>George Yang</a:t>
            </a:r>
            <a:r>
              <a:rPr lang="en-US" sz="2400" dirty="0">
                <a:latin typeface="Century Gothic" panose="020B0502020202020204" pitchFamily="34" charset="0"/>
              </a:rPr>
              <a:t> from Rest Super</a:t>
            </a:r>
          </a:p>
          <a:p>
            <a:pPr marL="2171700" lvl="4" indent="-342900">
              <a:spcBef>
                <a:spcPts val="600"/>
              </a:spcBef>
              <a:spcAft>
                <a:spcPts val="600"/>
              </a:spcAft>
              <a:buFont typeface="Arial" panose="020B0604020202020204" pitchFamily="34" charset="0"/>
              <a:buChar char="•"/>
            </a:pPr>
            <a:r>
              <a:rPr lang="en-US" sz="2400" b="1" dirty="0">
                <a:latin typeface="Century Gothic" panose="020B0502020202020204" pitchFamily="34" charset="0"/>
              </a:rPr>
              <a:t>George</a:t>
            </a:r>
            <a:r>
              <a:rPr lang="en-AU" sz="2400" b="1" dirty="0">
                <a:latin typeface="Century Gothic" panose="020B0502020202020204" pitchFamily="34" charset="0"/>
              </a:rPr>
              <a:t> </a:t>
            </a:r>
            <a:r>
              <a:rPr lang="en-AU" sz="2400" b="1" dirty="0" err="1">
                <a:latin typeface="Century Gothic" panose="020B0502020202020204" pitchFamily="34" charset="0"/>
              </a:rPr>
              <a:t>Fountotos</a:t>
            </a:r>
            <a:r>
              <a:rPr lang="en-AU" sz="2400" b="1" dirty="0">
                <a:latin typeface="Century Gothic" panose="020B0502020202020204" pitchFamily="34" charset="0"/>
              </a:rPr>
              <a:t> </a:t>
            </a:r>
            <a:r>
              <a:rPr lang="en-US" sz="2400" dirty="0">
                <a:latin typeface="Century Gothic" panose="020B0502020202020204" pitchFamily="34" charset="0"/>
              </a:rPr>
              <a:t>from CHR Consulting</a:t>
            </a:r>
            <a:r>
              <a:rPr lang="en-AU" sz="2400" b="1" dirty="0">
                <a:latin typeface="Century Gothic" panose="020B0502020202020204" pitchFamily="34" charset="0"/>
              </a:rPr>
              <a:t> </a:t>
            </a:r>
          </a:p>
          <a:p>
            <a:pPr marL="2171700" lvl="4" indent="-342900">
              <a:spcBef>
                <a:spcPts val="600"/>
              </a:spcBef>
              <a:spcAft>
                <a:spcPts val="600"/>
              </a:spcAft>
              <a:buFont typeface="Arial" panose="020B0604020202020204" pitchFamily="34" charset="0"/>
              <a:buChar char="•"/>
            </a:pPr>
            <a:r>
              <a:rPr lang="en-AU" sz="2400" b="1" dirty="0">
                <a:latin typeface="Century Gothic" panose="020B0502020202020204" pitchFamily="34" charset="0"/>
              </a:rPr>
              <a:t>John Carroll</a:t>
            </a:r>
            <a:r>
              <a:rPr lang="en-AU" sz="2400" dirty="0">
                <a:latin typeface="Century Gothic" panose="020B0502020202020204" pitchFamily="34" charset="0"/>
              </a:rPr>
              <a:t> </a:t>
            </a:r>
            <a:r>
              <a:rPr lang="en-US" sz="2400" dirty="0">
                <a:latin typeface="Century Gothic" panose="020B0502020202020204" pitchFamily="34" charset="0"/>
              </a:rPr>
              <a:t> from CHR Consulting </a:t>
            </a:r>
          </a:p>
          <a:p>
            <a:pPr algn="ctr">
              <a:lnSpc>
                <a:spcPct val="100000"/>
              </a:lnSpc>
              <a:spcBef>
                <a:spcPts val="600"/>
              </a:spcBef>
              <a:spcAft>
                <a:spcPts val="600"/>
              </a:spcAft>
            </a:pPr>
            <a:endParaRPr lang="en-US" sz="2000" dirty="0">
              <a:latin typeface="Century Gothic" panose="020B0502020202020204" pitchFamily="34" charset="0"/>
            </a:endParaRPr>
          </a:p>
          <a:p>
            <a:pPr algn="ctr">
              <a:lnSpc>
                <a:spcPct val="100000"/>
              </a:lnSpc>
              <a:spcBef>
                <a:spcPts val="600"/>
              </a:spcBef>
              <a:spcAft>
                <a:spcPts val="600"/>
              </a:spcAft>
            </a:pPr>
            <a:r>
              <a:rPr lang="en-US" sz="2800" b="1" dirty="0">
                <a:solidFill>
                  <a:schemeClr val="accent1"/>
                </a:solidFill>
                <a:latin typeface="Century Gothic" panose="020B0502020202020204" pitchFamily="34" charset="0"/>
              </a:rPr>
              <a:t>for their invaluable contributions to our presentation.</a:t>
            </a:r>
            <a:endParaRPr lang="en-US" sz="2400" b="1" dirty="0">
              <a:solidFill>
                <a:schemeClr val="accent1"/>
              </a:solidFill>
              <a:latin typeface="Century Gothic" panose="020B0502020202020204" pitchFamily="34" charset="0"/>
            </a:endParaRPr>
          </a:p>
          <a:p>
            <a:pPr algn="ctr">
              <a:lnSpc>
                <a:spcPct val="100000"/>
              </a:lnSpc>
              <a:spcBef>
                <a:spcPts val="600"/>
              </a:spcBef>
              <a:spcAft>
                <a:spcPts val="600"/>
              </a:spcAft>
            </a:pPr>
            <a:endParaRPr lang="en-US" sz="2400" b="1" dirty="0">
              <a:latin typeface="Century Gothic" panose="020B0502020202020204" pitchFamily="34" charset="0"/>
            </a:endParaRPr>
          </a:p>
        </p:txBody>
      </p:sp>
    </p:spTree>
    <p:extLst>
      <p:ext uri="{BB962C8B-B14F-4D97-AF65-F5344CB8AC3E}">
        <p14:creationId xmlns:p14="http://schemas.microsoft.com/office/powerpoint/2010/main" val="4104889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CE84-857E-2F03-2328-21071B1E1E48}"/>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557F731E-63A5-E5B0-A832-B21A85F883D6}"/>
              </a:ext>
            </a:extLst>
          </p:cNvPr>
          <p:cNvSpPr>
            <a:spLocks noGrp="1"/>
          </p:cNvSpPr>
          <p:nvPr>
            <p:ph type="title"/>
          </p:nvPr>
        </p:nvSpPr>
        <p:spPr>
          <a:xfrm>
            <a:off x="814917" y="596901"/>
            <a:ext cx="10562167" cy="548217"/>
          </a:xfrm>
        </p:spPr>
        <p:txBody>
          <a:bodyPr vert="horz"/>
          <a:lstStyle/>
          <a:p>
            <a:r>
              <a:rPr lang="en-US" sz="2400" b="1" dirty="0">
                <a:latin typeface="Century Gothic" panose="020B0502020202020204" pitchFamily="34" charset="0"/>
              </a:rPr>
              <a:t>What do fund trustees say?</a:t>
            </a:r>
            <a:endParaRPr lang="en-AU" sz="2400" b="1" dirty="0">
              <a:highlight>
                <a:srgbClr val="FFFF00"/>
              </a:highlight>
              <a:latin typeface="Century Gothic" panose="020B0502020202020204" pitchFamily="34" charset="0"/>
            </a:endParaRPr>
          </a:p>
        </p:txBody>
      </p:sp>
      <p:sp>
        <p:nvSpPr>
          <p:cNvPr id="12" name="TextBox 11">
            <a:extLst>
              <a:ext uri="{FF2B5EF4-FFF2-40B4-BE49-F238E27FC236}">
                <a16:creationId xmlns:a16="http://schemas.microsoft.com/office/drawing/2014/main" id="{21687FAC-ECF6-8BC3-41FE-F585633F1F5F}"/>
              </a:ext>
            </a:extLst>
          </p:cNvPr>
          <p:cNvSpPr txBox="1"/>
          <p:nvPr/>
        </p:nvSpPr>
        <p:spPr>
          <a:xfrm>
            <a:off x="11249025" y="314326"/>
            <a:ext cx="519512" cy="276999"/>
          </a:xfrm>
          <a:prstGeom prst="rect">
            <a:avLst/>
          </a:prstGeom>
          <a:noFill/>
        </p:spPr>
        <p:txBody>
          <a:bodyPr wrap="square" rtlCol="0">
            <a:spAutoFit/>
          </a:bodyPr>
          <a:lstStyle/>
          <a:p>
            <a:pPr algn="l"/>
            <a:fld id="{B711A65B-5087-413D-80FE-DDC7E301D43C}" type="slidenum">
              <a:rPr lang="en-AU" sz="1200">
                <a:latin typeface="Century Gothic" panose="020B0502020202020204" pitchFamily="34" charset="0"/>
              </a:rPr>
              <a:t>52</a:t>
            </a:fld>
            <a:endParaRPr lang="en-AU" sz="1200" dirty="0">
              <a:latin typeface="Century Gothic" panose="020B0502020202020204" pitchFamily="34" charset="0"/>
            </a:endParaRPr>
          </a:p>
        </p:txBody>
      </p:sp>
      <p:sp>
        <p:nvSpPr>
          <p:cNvPr id="13" name="Rectangle 12">
            <a:extLst>
              <a:ext uri="{FF2B5EF4-FFF2-40B4-BE49-F238E27FC236}">
                <a16:creationId xmlns:a16="http://schemas.microsoft.com/office/drawing/2014/main" id="{AFD82902-4517-6FEC-AA73-4ADA3A4A98F2}"/>
              </a:ext>
            </a:extLst>
          </p:cNvPr>
          <p:cNvSpPr/>
          <p:nvPr/>
        </p:nvSpPr>
        <p:spPr>
          <a:xfrm>
            <a:off x="231006" y="5720033"/>
            <a:ext cx="1607419" cy="12149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a:extLst>
              <a:ext uri="{FF2B5EF4-FFF2-40B4-BE49-F238E27FC236}">
                <a16:creationId xmlns:a16="http://schemas.microsoft.com/office/drawing/2014/main" id="{4B2D8A55-A156-60F9-D1AF-FE9A8DA488A9}"/>
              </a:ext>
            </a:extLst>
          </p:cNvPr>
          <p:cNvSpPr txBox="1"/>
          <p:nvPr/>
        </p:nvSpPr>
        <p:spPr>
          <a:xfrm>
            <a:off x="376039" y="5674176"/>
            <a:ext cx="5303520" cy="1061829"/>
          </a:xfrm>
          <a:prstGeom prst="rect">
            <a:avLst/>
          </a:prstGeom>
          <a:noFill/>
        </p:spPr>
        <p:txBody>
          <a:bodyPr wrap="square">
            <a:spAutoFit/>
          </a:bodyPr>
          <a:lstStyle/>
          <a:p>
            <a:pPr marL="228600" indent="-228600">
              <a:buAutoNum type="arabicPeriod"/>
            </a:pPr>
            <a:r>
              <a:rPr lang="en-US" sz="1050" dirty="0">
                <a:latin typeface="Century Gothic" panose="020B0502020202020204" pitchFamily="34" charset="0"/>
              </a:rPr>
              <a:t>https://hostplus.com.au/members/our-products-and-services/insurance/death-and-total-and-permanent-disability</a:t>
            </a:r>
          </a:p>
          <a:p>
            <a:pPr marL="228600" indent="-228600">
              <a:buFontTx/>
              <a:buAutoNum type="arabicPeriod"/>
            </a:pPr>
            <a:r>
              <a:rPr lang="en-US" sz="1050" dirty="0">
                <a:latin typeface="Century Gothic" panose="020B0502020202020204" pitchFamily="34" charset="0"/>
              </a:rPr>
              <a:t>https://www.australiansuper.com/insurance</a:t>
            </a:r>
          </a:p>
          <a:p>
            <a:pPr marL="228600" indent="-228600">
              <a:buFontTx/>
              <a:buAutoNum type="arabicPeriod"/>
            </a:pPr>
            <a:r>
              <a:rPr lang="en-US" sz="1050" dirty="0">
                <a:latin typeface="Century Gothic" panose="020B0502020202020204" pitchFamily="34" charset="0"/>
              </a:rPr>
              <a:t>https://www.cbussuper.com.au/super/my-insurance-options</a:t>
            </a:r>
          </a:p>
          <a:p>
            <a:pPr marL="228600" indent="-228600">
              <a:buFontTx/>
              <a:buAutoNum type="arabicPeriod"/>
            </a:pPr>
            <a:r>
              <a:rPr lang="en-US" sz="1050" dirty="0">
                <a:solidFill>
                  <a:schemeClr val="tx1"/>
                </a:solidFill>
                <a:latin typeface="Century Gothic" panose="020B0502020202020204" pitchFamily="34" charset="0"/>
              </a:rPr>
              <a:t>https://www.australianretirementtrust.com.au/insurance</a:t>
            </a:r>
          </a:p>
          <a:p>
            <a:pPr marL="228600" indent="-228600">
              <a:buFontTx/>
              <a:buAutoNum type="arabicPeriod"/>
            </a:pPr>
            <a:r>
              <a:rPr lang="en-US" sz="1050" dirty="0">
                <a:solidFill>
                  <a:schemeClr val="tx1"/>
                </a:solidFill>
                <a:latin typeface="Century Gothic" panose="020B0502020202020204" pitchFamily="34" charset="0"/>
              </a:rPr>
              <a:t>https://rest.com.au/insurance</a:t>
            </a:r>
          </a:p>
        </p:txBody>
      </p:sp>
      <p:sp>
        <p:nvSpPr>
          <p:cNvPr id="15" name="Speech Bubble: Rectangle with Corners Rounded 14">
            <a:extLst>
              <a:ext uri="{FF2B5EF4-FFF2-40B4-BE49-F238E27FC236}">
                <a16:creationId xmlns:a16="http://schemas.microsoft.com/office/drawing/2014/main" id="{C90D59D6-D577-D86A-7F2A-F0A7E6C6D317}"/>
              </a:ext>
            </a:extLst>
          </p:cNvPr>
          <p:cNvSpPr/>
          <p:nvPr/>
        </p:nvSpPr>
        <p:spPr>
          <a:xfrm>
            <a:off x="8825513" y="3591236"/>
            <a:ext cx="3086502" cy="2929721"/>
          </a:xfrm>
          <a:prstGeom prst="wedgeRoundRectCallout">
            <a:avLst>
              <a:gd name="adj1" fmla="val -66713"/>
              <a:gd name="adj2" fmla="val -60801"/>
              <a:gd name="adj3" fmla="val 16667"/>
            </a:avLst>
          </a:prstGeom>
          <a:solidFill>
            <a:schemeClr val="accent4">
              <a:lumMod val="20000"/>
              <a:lumOff val="80000"/>
            </a:schemeClr>
          </a:solidFill>
          <a:ln>
            <a:noFill/>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tx1"/>
                </a:solidFill>
                <a:latin typeface="Century Gothic" panose="020B0502020202020204" pitchFamily="34" charset="0"/>
              </a:rPr>
              <a:t>“</a:t>
            </a:r>
            <a:r>
              <a:rPr lang="en-US" sz="1600" dirty="0">
                <a:solidFill>
                  <a:schemeClr val="tx1"/>
                </a:solidFill>
                <a:latin typeface="Century Gothic" panose="020B0502020202020204" pitchFamily="34" charset="0"/>
              </a:rPr>
              <a:t>Plan for the </a:t>
            </a:r>
            <a:r>
              <a:rPr lang="en-US" sz="1600" b="1" dirty="0">
                <a:solidFill>
                  <a:schemeClr val="tx1"/>
                </a:solidFill>
                <a:latin typeface="Century Gothic" panose="020B0502020202020204" pitchFamily="34" charset="0"/>
              </a:rPr>
              <a:t>unexpected.</a:t>
            </a:r>
            <a:r>
              <a:rPr lang="en-US" sz="1600" dirty="0">
                <a:solidFill>
                  <a:schemeClr val="tx1"/>
                </a:solidFill>
                <a:latin typeface="Century Gothic" panose="020B0502020202020204" pitchFamily="34" charset="0"/>
              </a:rPr>
              <a:t> If the </a:t>
            </a:r>
            <a:r>
              <a:rPr lang="en-US" sz="1600" b="1" dirty="0">
                <a:solidFill>
                  <a:schemeClr val="tx1"/>
                </a:solidFill>
                <a:latin typeface="Century Gothic" panose="020B0502020202020204" pitchFamily="34" charset="0"/>
              </a:rPr>
              <a:t>unthinkable</a:t>
            </a:r>
            <a:r>
              <a:rPr lang="en-US" sz="1600" dirty="0">
                <a:solidFill>
                  <a:schemeClr val="tx1"/>
                </a:solidFill>
                <a:latin typeface="Century Gothic" panose="020B0502020202020204" pitchFamily="34" charset="0"/>
              </a:rPr>
              <a:t> should happen, Death and Total &amp; Permanent Disablement (TPD) insurance aims to ensure you’ve taken </a:t>
            </a:r>
            <a:r>
              <a:rPr lang="en-US" sz="1600" b="1" dirty="0">
                <a:solidFill>
                  <a:schemeClr val="tx1"/>
                </a:solidFill>
                <a:latin typeface="Century Gothic" panose="020B0502020202020204" pitchFamily="34" charset="0"/>
              </a:rPr>
              <a:t>care of your loved ones </a:t>
            </a:r>
            <a:r>
              <a:rPr lang="en-US" sz="1600" dirty="0">
                <a:solidFill>
                  <a:schemeClr val="tx1"/>
                </a:solidFill>
                <a:latin typeface="Century Gothic" panose="020B0502020202020204" pitchFamily="34" charset="0"/>
              </a:rPr>
              <a:t>….. It helps to </a:t>
            </a:r>
            <a:r>
              <a:rPr lang="en-US" sz="1600" b="1" dirty="0">
                <a:solidFill>
                  <a:schemeClr val="tx1"/>
                </a:solidFill>
                <a:latin typeface="Century Gothic" panose="020B0502020202020204" pitchFamily="34" charset="0"/>
              </a:rPr>
              <a:t>ease financial stress </a:t>
            </a:r>
            <a:r>
              <a:rPr lang="en-US" sz="1600" dirty="0">
                <a:solidFill>
                  <a:schemeClr val="tx1"/>
                </a:solidFill>
                <a:latin typeface="Century Gothic" panose="020B0502020202020204" pitchFamily="34" charset="0"/>
              </a:rPr>
              <a:t>by</a:t>
            </a:r>
            <a:r>
              <a:rPr lang="en-US" sz="1600" b="1"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giving you and your family </a:t>
            </a:r>
            <a:r>
              <a:rPr lang="en-US" sz="1600" b="1" dirty="0">
                <a:solidFill>
                  <a:schemeClr val="tx1"/>
                </a:solidFill>
                <a:latin typeface="Century Gothic" panose="020B0502020202020204" pitchFamily="34" charset="0"/>
              </a:rPr>
              <a:t>some security.” </a:t>
            </a:r>
            <a:endParaRPr lang="en-US" sz="2400" b="1" dirty="0">
              <a:solidFill>
                <a:schemeClr val="tx1"/>
              </a:solidFill>
              <a:latin typeface="Century Gothic" panose="020B0502020202020204" pitchFamily="34" charset="0"/>
            </a:endParaRPr>
          </a:p>
        </p:txBody>
      </p:sp>
      <p:pic>
        <p:nvPicPr>
          <p:cNvPr id="16" name="Picture 15" descr="A logo with blue and yellow squares&#10;&#10;AI-generated content may be incorrect.">
            <a:extLst>
              <a:ext uri="{FF2B5EF4-FFF2-40B4-BE49-F238E27FC236}">
                <a16:creationId xmlns:a16="http://schemas.microsoft.com/office/drawing/2014/main" id="{5109FF80-DBA5-BBC1-B4AC-6CF9D4086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884" y="1936884"/>
            <a:ext cx="1450207" cy="1247852"/>
          </a:xfrm>
          <a:prstGeom prst="rect">
            <a:avLst/>
          </a:prstGeom>
        </p:spPr>
      </p:pic>
      <p:pic>
        <p:nvPicPr>
          <p:cNvPr id="17" name="Picture 16" descr="A logo with an orange and blue text&#10;&#10;AI-generated content may be incorrect.">
            <a:extLst>
              <a:ext uri="{FF2B5EF4-FFF2-40B4-BE49-F238E27FC236}">
                <a16:creationId xmlns:a16="http://schemas.microsoft.com/office/drawing/2014/main" id="{5BE5220D-47CC-ED75-0897-8E5D7EF88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320" y="1261061"/>
            <a:ext cx="2498455" cy="595607"/>
          </a:xfrm>
          <a:prstGeom prst="rect">
            <a:avLst/>
          </a:prstGeom>
        </p:spPr>
      </p:pic>
      <p:pic>
        <p:nvPicPr>
          <p:cNvPr id="18" name="Picture 17" descr="A logo with blue and green text&#10;&#10;AI-generated content may be incorrect.">
            <a:extLst>
              <a:ext uri="{FF2B5EF4-FFF2-40B4-BE49-F238E27FC236}">
                <a16:creationId xmlns:a16="http://schemas.microsoft.com/office/drawing/2014/main" id="{ED045AAE-AC99-C2A8-F3FA-40F303182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162" y="1746603"/>
            <a:ext cx="1302620" cy="1147889"/>
          </a:xfrm>
          <a:prstGeom prst="rect">
            <a:avLst/>
          </a:prstGeom>
        </p:spPr>
      </p:pic>
      <p:pic>
        <p:nvPicPr>
          <p:cNvPr id="19" name="Picture 18" descr="A close-up of a sign&#10;&#10;AI-generated content may be incorrect.">
            <a:extLst>
              <a:ext uri="{FF2B5EF4-FFF2-40B4-BE49-F238E27FC236}">
                <a16:creationId xmlns:a16="http://schemas.microsoft.com/office/drawing/2014/main" id="{461E81BC-B617-DCC6-49D0-12E5AE579F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8731" y="3369663"/>
            <a:ext cx="2277142" cy="964045"/>
          </a:xfrm>
          <a:prstGeom prst="rect">
            <a:avLst/>
          </a:prstGeom>
        </p:spPr>
      </p:pic>
      <p:sp>
        <p:nvSpPr>
          <p:cNvPr id="20" name="Speech Bubble: Rectangle with Corners Rounded 19">
            <a:extLst>
              <a:ext uri="{FF2B5EF4-FFF2-40B4-BE49-F238E27FC236}">
                <a16:creationId xmlns:a16="http://schemas.microsoft.com/office/drawing/2014/main" id="{7D51BA57-E6FB-F5C6-A393-B4C78EE69E95}"/>
              </a:ext>
            </a:extLst>
          </p:cNvPr>
          <p:cNvSpPr/>
          <p:nvPr/>
        </p:nvSpPr>
        <p:spPr>
          <a:xfrm>
            <a:off x="531648" y="3918458"/>
            <a:ext cx="3575482" cy="1556374"/>
          </a:xfrm>
          <a:prstGeom prst="wedgeRoundRectCallout">
            <a:avLst>
              <a:gd name="adj1" fmla="val 61022"/>
              <a:gd name="adj2" fmla="val -44489"/>
              <a:gd name="adj3" fmla="val 16667"/>
            </a:avLst>
          </a:prstGeom>
          <a:solidFill>
            <a:schemeClr val="accent4">
              <a:lumMod val="20000"/>
              <a:lumOff val="80000"/>
            </a:schemeClr>
          </a:solidFill>
          <a:ln>
            <a:noFill/>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dirty="0">
                <a:solidFill>
                  <a:schemeClr val="tx1"/>
                </a:solidFill>
                <a:latin typeface="Century Gothic" panose="020B0502020202020204" pitchFamily="34" charset="0"/>
              </a:rPr>
              <a:t>“Life doesn’t always go as planned. Insurance helps you </a:t>
            </a:r>
            <a:r>
              <a:rPr lang="en-US" sz="1600" b="1" dirty="0">
                <a:solidFill>
                  <a:schemeClr val="tx1"/>
                </a:solidFill>
                <a:latin typeface="Century Gothic" panose="020B0502020202020204" pitchFamily="34" charset="0"/>
              </a:rPr>
              <a:t>protect </a:t>
            </a:r>
            <a:r>
              <a:rPr lang="en-US" sz="1600" dirty="0">
                <a:solidFill>
                  <a:schemeClr val="tx1"/>
                </a:solidFill>
                <a:latin typeface="Century Gothic" panose="020B0502020202020204" pitchFamily="34" charset="0"/>
              </a:rPr>
              <a:t>yourself and your loved ones from the </a:t>
            </a:r>
            <a:r>
              <a:rPr lang="en-US" sz="1600" b="1" dirty="0">
                <a:solidFill>
                  <a:schemeClr val="tx1"/>
                </a:solidFill>
                <a:latin typeface="Century Gothic" panose="020B0502020202020204" pitchFamily="34" charset="0"/>
              </a:rPr>
              <a:t>unexpected….. We've got you covered</a:t>
            </a:r>
            <a:r>
              <a:rPr lang="en-US" sz="1600" dirty="0">
                <a:solidFill>
                  <a:schemeClr val="tx1"/>
                </a:solidFill>
                <a:latin typeface="Century Gothic" panose="020B0502020202020204" pitchFamily="34" charset="0"/>
              </a:rPr>
              <a:t>.”</a:t>
            </a:r>
            <a:endParaRPr lang="en-US" sz="2400" dirty="0">
              <a:solidFill>
                <a:schemeClr val="tx1"/>
              </a:solidFill>
              <a:latin typeface="Century Gothic" panose="020B0502020202020204" pitchFamily="34" charset="0"/>
            </a:endParaRPr>
          </a:p>
        </p:txBody>
      </p:sp>
      <p:sp>
        <p:nvSpPr>
          <p:cNvPr id="21" name="Speech Bubble: Rectangle with Corners Rounded 20">
            <a:extLst>
              <a:ext uri="{FF2B5EF4-FFF2-40B4-BE49-F238E27FC236}">
                <a16:creationId xmlns:a16="http://schemas.microsoft.com/office/drawing/2014/main" id="{851C9959-731D-02A3-2E62-1905FB506CD6}"/>
              </a:ext>
            </a:extLst>
          </p:cNvPr>
          <p:cNvSpPr/>
          <p:nvPr/>
        </p:nvSpPr>
        <p:spPr>
          <a:xfrm>
            <a:off x="4783030" y="4571156"/>
            <a:ext cx="3829033" cy="2164849"/>
          </a:xfrm>
          <a:prstGeom prst="wedgeRoundRectCallout">
            <a:avLst>
              <a:gd name="adj1" fmla="val 22226"/>
              <a:gd name="adj2" fmla="val -60940"/>
              <a:gd name="adj3" fmla="val 16667"/>
            </a:avLst>
          </a:prstGeom>
          <a:solidFill>
            <a:schemeClr val="accent4">
              <a:lumMod val="20000"/>
              <a:lumOff val="80000"/>
            </a:schemeClr>
          </a:solidFill>
          <a:ln>
            <a:noFill/>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entury Gothic" panose="020B0502020202020204" pitchFamily="34" charset="0"/>
              </a:rPr>
              <a:t>“Feel safe </a:t>
            </a:r>
            <a:r>
              <a:rPr lang="en-US" sz="1600" dirty="0">
                <a:solidFill>
                  <a:schemeClr val="tx1"/>
                </a:solidFill>
                <a:latin typeface="Century Gothic" panose="020B0502020202020204" pitchFamily="34" charset="0"/>
              </a:rPr>
              <a:t>with insurance in super that will keep you and</a:t>
            </a:r>
            <a:r>
              <a:rPr lang="en-US" sz="1600" b="1"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your family </a:t>
            </a:r>
            <a:r>
              <a:rPr lang="en-US" sz="1600" b="1" dirty="0">
                <a:solidFill>
                  <a:schemeClr val="tx1"/>
                </a:solidFill>
                <a:latin typeface="Century Gothic" panose="020B0502020202020204" pitchFamily="34" charset="0"/>
              </a:rPr>
              <a:t>secure </a:t>
            </a:r>
            <a:r>
              <a:rPr lang="en-US" sz="1600" dirty="0">
                <a:solidFill>
                  <a:schemeClr val="tx1"/>
                </a:solidFill>
                <a:latin typeface="Century Gothic" panose="020B0502020202020204" pitchFamily="34" charset="0"/>
              </a:rPr>
              <a:t>if </a:t>
            </a:r>
            <a:r>
              <a:rPr lang="en-US" sz="1600" b="1" dirty="0">
                <a:solidFill>
                  <a:schemeClr val="tx1"/>
                </a:solidFill>
                <a:latin typeface="Century Gothic" panose="020B0502020202020204" pitchFamily="34" charset="0"/>
              </a:rPr>
              <a:t>life doesn't go to plan…. </a:t>
            </a:r>
            <a:r>
              <a:rPr lang="en-US" sz="1600" dirty="0">
                <a:solidFill>
                  <a:schemeClr val="tx1"/>
                </a:solidFill>
                <a:latin typeface="Century Gothic" panose="020B0502020202020204" pitchFamily="34" charset="0"/>
              </a:rPr>
              <a:t>Insurance gives you</a:t>
            </a:r>
            <a:r>
              <a:rPr lang="en-US" sz="1600" b="1" dirty="0">
                <a:solidFill>
                  <a:schemeClr val="tx1"/>
                </a:solidFill>
                <a:latin typeface="Century Gothic" panose="020B0502020202020204" pitchFamily="34" charset="0"/>
              </a:rPr>
              <a:t> peace of mind </a:t>
            </a:r>
            <a:r>
              <a:rPr lang="en-US" sz="1600" dirty="0">
                <a:solidFill>
                  <a:schemeClr val="tx1"/>
                </a:solidFill>
                <a:latin typeface="Century Gothic" panose="020B0502020202020204" pitchFamily="34" charset="0"/>
              </a:rPr>
              <a:t>knowing you and your family will have </a:t>
            </a:r>
            <a:r>
              <a:rPr lang="en-US" sz="1600" b="1" dirty="0">
                <a:solidFill>
                  <a:schemeClr val="tx1"/>
                </a:solidFill>
                <a:latin typeface="Century Gothic" panose="020B0502020202020204" pitchFamily="34" charset="0"/>
              </a:rPr>
              <a:t>financial support </a:t>
            </a:r>
            <a:r>
              <a:rPr lang="en-US" sz="1600" dirty="0">
                <a:solidFill>
                  <a:schemeClr val="tx1"/>
                </a:solidFill>
                <a:latin typeface="Century Gothic" panose="020B0502020202020204" pitchFamily="34" charset="0"/>
              </a:rPr>
              <a:t>if you pass away or can’t work because of sickness or injury</a:t>
            </a:r>
            <a:r>
              <a:rPr lang="en-US" sz="1600" b="1" dirty="0">
                <a:solidFill>
                  <a:schemeClr val="tx1"/>
                </a:solidFill>
                <a:latin typeface="Century Gothic" panose="020B0502020202020204" pitchFamily="34" charset="0"/>
              </a:rPr>
              <a:t>”</a:t>
            </a:r>
          </a:p>
        </p:txBody>
      </p:sp>
      <p:sp>
        <p:nvSpPr>
          <p:cNvPr id="22" name="Speech Bubble: Rectangle with Corners Rounded 21">
            <a:extLst>
              <a:ext uri="{FF2B5EF4-FFF2-40B4-BE49-F238E27FC236}">
                <a16:creationId xmlns:a16="http://schemas.microsoft.com/office/drawing/2014/main" id="{A5EB58C5-55B3-F03B-5758-EFCE4E38B843}"/>
              </a:ext>
            </a:extLst>
          </p:cNvPr>
          <p:cNvSpPr/>
          <p:nvPr/>
        </p:nvSpPr>
        <p:spPr>
          <a:xfrm>
            <a:off x="531648" y="1079310"/>
            <a:ext cx="3575482" cy="2639804"/>
          </a:xfrm>
          <a:prstGeom prst="wedgeRoundRectCallout">
            <a:avLst>
              <a:gd name="adj1" fmla="val 58400"/>
              <a:gd name="adj2" fmla="val 3783"/>
              <a:gd name="adj3" fmla="val 16667"/>
            </a:avLst>
          </a:prstGeom>
          <a:solidFill>
            <a:schemeClr val="accent4">
              <a:lumMod val="20000"/>
              <a:lumOff val="80000"/>
            </a:schemeClr>
          </a:solidFill>
          <a:ln>
            <a:noFill/>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Insurance cover </a:t>
            </a:r>
            <a:r>
              <a:rPr lang="en-US" sz="1600" b="1" dirty="0">
                <a:solidFill>
                  <a:schemeClr val="tx1"/>
                </a:solidFill>
                <a:latin typeface="Century Gothic" panose="020B0502020202020204" pitchFamily="34" charset="0"/>
              </a:rPr>
              <a:t>is essential </a:t>
            </a:r>
            <a:r>
              <a:rPr lang="en-US" sz="1600" dirty="0">
                <a:solidFill>
                  <a:schemeClr val="tx1"/>
                </a:solidFill>
                <a:latin typeface="Century Gothic" panose="020B0502020202020204" pitchFamily="34" charset="0"/>
              </a:rPr>
              <a:t>in providing</a:t>
            </a:r>
            <a:r>
              <a:rPr lang="en-US" sz="1600" b="1" dirty="0">
                <a:solidFill>
                  <a:schemeClr val="tx1"/>
                </a:solidFill>
                <a:latin typeface="Century Gothic" panose="020B0502020202020204" pitchFamily="34" charset="0"/>
              </a:rPr>
              <a:t> financial protection and security to you and your family. </a:t>
            </a:r>
            <a:r>
              <a:rPr lang="en-US" sz="1600" dirty="0">
                <a:solidFill>
                  <a:schemeClr val="tx1"/>
                </a:solidFill>
                <a:latin typeface="Century Gothic" panose="020B0502020202020204" pitchFamily="34" charset="0"/>
              </a:rPr>
              <a:t>Cbus is proud to offer our members insurance options that can be </a:t>
            </a:r>
            <a:r>
              <a:rPr lang="en-US" sz="1600" b="1" dirty="0">
                <a:solidFill>
                  <a:schemeClr val="tx1"/>
                </a:solidFill>
                <a:latin typeface="Century Gothic" panose="020B0502020202020204" pitchFamily="34" charset="0"/>
              </a:rPr>
              <a:t>tailored to meet the needs </a:t>
            </a:r>
            <a:r>
              <a:rPr lang="en-US" sz="1600" dirty="0">
                <a:solidFill>
                  <a:schemeClr val="tx1"/>
                </a:solidFill>
                <a:latin typeface="Century Gothic" panose="020B0502020202020204" pitchFamily="34" charset="0"/>
              </a:rPr>
              <a:t>of people working in the </a:t>
            </a:r>
            <a:r>
              <a:rPr lang="en-US" sz="1600" b="1" dirty="0">
                <a:solidFill>
                  <a:schemeClr val="tx1"/>
                </a:solidFill>
                <a:latin typeface="Century Gothic" panose="020B0502020202020204" pitchFamily="34" charset="0"/>
              </a:rPr>
              <a:t>building, construction and allied industries</a:t>
            </a:r>
            <a:r>
              <a:rPr lang="en-US" sz="1600" dirty="0">
                <a:solidFill>
                  <a:schemeClr val="tx1"/>
                </a:solidFill>
                <a:latin typeface="Century Gothic" panose="020B0502020202020204" pitchFamily="34" charset="0"/>
              </a:rPr>
              <a:t>.”</a:t>
            </a:r>
            <a:endParaRPr lang="en-US" sz="2400" dirty="0">
              <a:solidFill>
                <a:schemeClr val="tx1"/>
              </a:solidFill>
              <a:latin typeface="Century Gothic" panose="020B0502020202020204" pitchFamily="34" charset="0"/>
            </a:endParaRPr>
          </a:p>
        </p:txBody>
      </p:sp>
      <p:pic>
        <p:nvPicPr>
          <p:cNvPr id="23" name="Picture 22" descr="A blue green and blue text&#10;&#10;AI-generated content may be incorrect.">
            <a:extLst>
              <a:ext uri="{FF2B5EF4-FFF2-40B4-BE49-F238E27FC236}">
                <a16:creationId xmlns:a16="http://schemas.microsoft.com/office/drawing/2014/main" id="{E1E6AB90-4FD5-B428-ED9E-1EAF0D1386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6203" y="3336204"/>
            <a:ext cx="1303455" cy="582254"/>
          </a:xfrm>
          <a:prstGeom prst="rect">
            <a:avLst/>
          </a:prstGeom>
        </p:spPr>
      </p:pic>
      <p:sp>
        <p:nvSpPr>
          <p:cNvPr id="24" name="Speech Bubble: Rectangle with Corners Rounded 23">
            <a:extLst>
              <a:ext uri="{FF2B5EF4-FFF2-40B4-BE49-F238E27FC236}">
                <a16:creationId xmlns:a16="http://schemas.microsoft.com/office/drawing/2014/main" id="{552621C6-379E-75EE-108B-8FAFB6117042}"/>
              </a:ext>
            </a:extLst>
          </p:cNvPr>
          <p:cNvSpPr/>
          <p:nvPr/>
        </p:nvSpPr>
        <p:spPr>
          <a:xfrm>
            <a:off x="8825513" y="256974"/>
            <a:ext cx="3086502" cy="3199387"/>
          </a:xfrm>
          <a:prstGeom prst="wedgeRoundRectCallout">
            <a:avLst>
              <a:gd name="adj1" fmla="val -77908"/>
              <a:gd name="adj2" fmla="val -9165"/>
              <a:gd name="adj3" fmla="val 16667"/>
            </a:avLst>
          </a:prstGeom>
          <a:solidFill>
            <a:schemeClr val="accent4">
              <a:lumMod val="20000"/>
              <a:lumOff val="80000"/>
            </a:schemeClr>
          </a:solidFill>
          <a:ln>
            <a:noFill/>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dirty="0">
                <a:solidFill>
                  <a:schemeClr val="accent3"/>
                </a:solidFill>
                <a:latin typeface="Century Gothic" panose="020B0502020202020204" pitchFamily="34" charset="0"/>
              </a:rPr>
              <a:t>Provides most members with basic insurance cover with their super account. </a:t>
            </a:r>
            <a:r>
              <a:rPr lang="en-US" sz="1600" b="1" dirty="0">
                <a:solidFill>
                  <a:schemeClr val="tx1"/>
                </a:solidFill>
                <a:latin typeface="Century Gothic" panose="020B0502020202020204" pitchFamily="34" charset="0"/>
              </a:rPr>
              <a:t>“</a:t>
            </a:r>
            <a:r>
              <a:rPr lang="en-US" sz="1600" dirty="0">
                <a:solidFill>
                  <a:schemeClr val="tx1"/>
                </a:solidFill>
                <a:latin typeface="Century Gothic" panose="020B0502020202020204" pitchFamily="34" charset="0"/>
              </a:rPr>
              <a:t>This cover provides a</a:t>
            </a:r>
            <a:r>
              <a:rPr lang="en-US" sz="1600" b="1" dirty="0">
                <a:solidFill>
                  <a:schemeClr val="tx1"/>
                </a:solidFill>
                <a:latin typeface="Century Gothic" panose="020B0502020202020204" pitchFamily="34" charset="0"/>
              </a:rPr>
              <a:t> basic level of protection </a:t>
            </a:r>
            <a:r>
              <a:rPr lang="en-US" sz="1600" dirty="0">
                <a:solidFill>
                  <a:schemeClr val="tx1"/>
                </a:solidFill>
                <a:latin typeface="Century Gothic" panose="020B0502020202020204" pitchFamily="34" charset="0"/>
              </a:rPr>
              <a:t>if you die or become ill or injured…</a:t>
            </a:r>
            <a:r>
              <a:rPr lang="en-US" sz="1600" b="1"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Age-based cover is designed to provide</a:t>
            </a:r>
            <a:r>
              <a:rPr lang="en-US" sz="1600" b="1"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a</a:t>
            </a:r>
            <a:r>
              <a:rPr lang="en-US" sz="1600" b="1" dirty="0">
                <a:solidFill>
                  <a:schemeClr val="tx1"/>
                </a:solidFill>
                <a:latin typeface="Century Gothic" panose="020B0502020202020204" pitchFamily="34" charset="0"/>
              </a:rPr>
              <a:t> minimum amount of cover </a:t>
            </a:r>
            <a:r>
              <a:rPr lang="en-US" sz="1600" dirty="0">
                <a:solidFill>
                  <a:schemeClr val="tx1"/>
                </a:solidFill>
                <a:latin typeface="Century Gothic" panose="020B0502020202020204" pitchFamily="34" charset="0"/>
              </a:rPr>
              <a:t>for changing needs as you get older</a:t>
            </a:r>
            <a:r>
              <a:rPr lang="en-US" sz="1600" b="1" dirty="0">
                <a:solidFill>
                  <a:schemeClr val="tx1"/>
                </a:solidFill>
                <a:latin typeface="Century Gothic" panose="020B0502020202020204" pitchFamily="34" charset="0"/>
              </a:rPr>
              <a:t>.”</a:t>
            </a:r>
            <a:endParaRPr lang="en-US"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69437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03AE7-9310-5BFE-4593-E060B355768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A9E7D5A-F06B-B2C7-810E-BF114714A520}"/>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What do regulators say? </a:t>
            </a:r>
            <a:endParaRPr lang="en-US" sz="2400" dirty="0">
              <a:highlight>
                <a:srgbClr val="FFFF00"/>
              </a:highligh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B498AC5-0DD8-722A-B298-ED0AB453594A}"/>
              </a:ext>
            </a:extLst>
          </p:cNvPr>
          <p:cNvSpPr>
            <a:spLocks noGrp="1"/>
          </p:cNvSpPr>
          <p:nvPr>
            <p:ph type="sldNum" sz="quarter" idx="12"/>
          </p:nvPr>
        </p:nvSpPr>
        <p:spPr>
          <a:xfrm>
            <a:off x="5999202" y="6345296"/>
            <a:ext cx="416447" cy="186484"/>
          </a:xfrm>
        </p:spPr>
        <p:txBody>
          <a:bodyPr/>
          <a:lstStyle/>
          <a:p>
            <a:fld id="{741AFF56-1126-4107-9C02-BC0EFBF16431}" type="slidenum">
              <a:rPr lang="en-GB" smtClean="0">
                <a:latin typeface="Century Gothic" panose="020B0502020202020204" pitchFamily="34" charset="0"/>
              </a:rPr>
              <a:pPr/>
              <a:t>53</a:t>
            </a:fld>
            <a:endParaRPr lang="en-GB" dirty="0">
              <a:latin typeface="Century Gothic" panose="020B0502020202020204" pitchFamily="34" charset="0"/>
            </a:endParaRPr>
          </a:p>
        </p:txBody>
      </p:sp>
      <p:pic>
        <p:nvPicPr>
          <p:cNvPr id="3" name="Picture 2" descr="A blue and black logo&#10;&#10;AI-generated content may be incorrect.">
            <a:extLst>
              <a:ext uri="{FF2B5EF4-FFF2-40B4-BE49-F238E27FC236}">
                <a16:creationId xmlns:a16="http://schemas.microsoft.com/office/drawing/2014/main" id="{C599361D-3001-A8AE-AF59-C3C0F13C8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616" y="1648633"/>
            <a:ext cx="4578585" cy="1035103"/>
          </a:xfrm>
          <a:prstGeom prst="rect">
            <a:avLst/>
          </a:prstGeom>
        </p:spPr>
      </p:pic>
      <p:sp>
        <p:nvSpPr>
          <p:cNvPr id="2" name="Speech Bubble: Rectangle with Corners Rounded 1">
            <a:extLst>
              <a:ext uri="{FF2B5EF4-FFF2-40B4-BE49-F238E27FC236}">
                <a16:creationId xmlns:a16="http://schemas.microsoft.com/office/drawing/2014/main" id="{333A5992-9970-C963-5ED1-5C64EFBB7F55}"/>
              </a:ext>
            </a:extLst>
          </p:cNvPr>
          <p:cNvSpPr/>
          <p:nvPr/>
        </p:nvSpPr>
        <p:spPr>
          <a:xfrm>
            <a:off x="1457386" y="3428999"/>
            <a:ext cx="3720635" cy="1999649"/>
          </a:xfrm>
          <a:prstGeom prst="wedgeRoundRectCallout">
            <a:avLst>
              <a:gd name="adj1" fmla="val -3477"/>
              <a:gd name="adj2" fmla="val -73860"/>
              <a:gd name="adj3" fmla="val 16667"/>
            </a:avLst>
          </a:prstGeom>
          <a:solidFill>
            <a:schemeClr val="accent4">
              <a:lumMod val="20000"/>
              <a:lumOff val="80000"/>
            </a:schemeClr>
          </a:solidFill>
          <a:ln>
            <a:noFill/>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b="1" dirty="0">
                <a:solidFill>
                  <a:schemeClr val="tx1"/>
                </a:solidFill>
                <a:latin typeface="Century Gothic" panose="020B0502020202020204" pitchFamily="34" charset="0"/>
              </a:rPr>
              <a:t> “A financial safety net through your super”</a:t>
            </a:r>
            <a:r>
              <a:rPr lang="en-US" sz="1600" b="1" baseline="30000" dirty="0">
                <a:solidFill>
                  <a:schemeClr val="tx1"/>
                </a:solidFill>
                <a:latin typeface="Century Gothic" panose="020B0502020202020204" pitchFamily="34" charset="0"/>
              </a:rPr>
              <a:t>1</a:t>
            </a:r>
          </a:p>
        </p:txBody>
      </p:sp>
      <p:pic>
        <p:nvPicPr>
          <p:cNvPr id="6" name="Picture 5" descr="A close-up of a logo&#10;&#10;AI-generated content may be incorrect.">
            <a:extLst>
              <a:ext uri="{FF2B5EF4-FFF2-40B4-BE49-F238E27FC236}">
                <a16:creationId xmlns:a16="http://schemas.microsoft.com/office/drawing/2014/main" id="{1328E24D-02A9-4E03-9732-E4CCDACA3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116" y="1536128"/>
            <a:ext cx="3835597" cy="1111307"/>
          </a:xfrm>
          <a:prstGeom prst="rect">
            <a:avLst/>
          </a:prstGeom>
        </p:spPr>
      </p:pic>
      <p:sp>
        <p:nvSpPr>
          <p:cNvPr id="9" name="Speech Bubble: Rectangle with Corners Rounded 8">
            <a:extLst>
              <a:ext uri="{FF2B5EF4-FFF2-40B4-BE49-F238E27FC236}">
                <a16:creationId xmlns:a16="http://schemas.microsoft.com/office/drawing/2014/main" id="{A5210DDE-FCF6-FA5D-5FBA-B3734553D781}"/>
              </a:ext>
            </a:extLst>
          </p:cNvPr>
          <p:cNvSpPr/>
          <p:nvPr/>
        </p:nvSpPr>
        <p:spPr>
          <a:xfrm>
            <a:off x="7206116" y="3428999"/>
            <a:ext cx="3720636" cy="1999649"/>
          </a:xfrm>
          <a:prstGeom prst="wedgeRoundRectCallout">
            <a:avLst>
              <a:gd name="adj1" fmla="val -5547"/>
              <a:gd name="adj2" fmla="val -74823"/>
              <a:gd name="adj3" fmla="val 16667"/>
            </a:avLst>
          </a:prstGeom>
          <a:solidFill>
            <a:schemeClr val="accent4">
              <a:lumMod val="20000"/>
              <a:lumOff val="80000"/>
            </a:schemeClr>
          </a:solidFill>
          <a:ln>
            <a:noFill/>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b="1" dirty="0">
                <a:solidFill>
                  <a:schemeClr val="tx1"/>
                </a:solidFill>
                <a:latin typeface="Century Gothic" panose="020B0502020202020204" pitchFamily="34" charset="0"/>
              </a:rPr>
              <a:t> “Life and disability insurance are important benefits offered by superannuation funds to Australians”</a:t>
            </a:r>
            <a:r>
              <a:rPr lang="en-US" sz="1600" b="1" baseline="30000" dirty="0">
                <a:solidFill>
                  <a:schemeClr val="tx1"/>
                </a:solidFill>
                <a:latin typeface="Century Gothic" panose="020B0502020202020204" pitchFamily="34" charset="0"/>
              </a:rPr>
              <a:t>2</a:t>
            </a:r>
          </a:p>
        </p:txBody>
      </p:sp>
      <p:sp>
        <p:nvSpPr>
          <p:cNvPr id="11" name="TextBox 10">
            <a:extLst>
              <a:ext uri="{FF2B5EF4-FFF2-40B4-BE49-F238E27FC236}">
                <a16:creationId xmlns:a16="http://schemas.microsoft.com/office/drawing/2014/main" id="{EFA5F439-1A0B-38C6-DA85-FC9EBDDA115A}"/>
              </a:ext>
            </a:extLst>
          </p:cNvPr>
          <p:cNvSpPr txBox="1"/>
          <p:nvPr/>
        </p:nvSpPr>
        <p:spPr>
          <a:xfrm>
            <a:off x="2009948" y="6145241"/>
            <a:ext cx="7978507" cy="415498"/>
          </a:xfrm>
          <a:prstGeom prst="rect">
            <a:avLst/>
          </a:prstGeom>
          <a:noFill/>
        </p:spPr>
        <p:txBody>
          <a:bodyPr wrap="square">
            <a:spAutoFit/>
          </a:bodyPr>
          <a:lstStyle/>
          <a:p>
            <a:pPr marL="228600" indent="-228600">
              <a:buAutoNum type="arabicPeriod"/>
            </a:pPr>
            <a:r>
              <a:rPr lang="en-US" sz="1050" dirty="0">
                <a:latin typeface="Century Gothic" panose="020B0502020202020204" pitchFamily="34" charset="0"/>
              </a:rPr>
              <a:t>https://moneysmart.gov.au/how-life-insurance-works/insurance-through-super</a:t>
            </a:r>
          </a:p>
          <a:p>
            <a:pPr marL="228600" indent="-228600">
              <a:buFontTx/>
              <a:buAutoNum type="arabicPeriod"/>
            </a:pPr>
            <a:r>
              <a:rPr lang="en-US" sz="1050" dirty="0">
                <a:latin typeface="Century Gothic" panose="020B0502020202020204" pitchFamily="34" charset="0"/>
              </a:rPr>
              <a:t>https://www.apra.gov.au/life-insurance-superannuation-improving-outcomes-for-members</a:t>
            </a:r>
          </a:p>
        </p:txBody>
      </p:sp>
    </p:spTree>
    <p:extLst>
      <p:ext uri="{BB962C8B-B14F-4D97-AF65-F5344CB8AC3E}">
        <p14:creationId xmlns:p14="http://schemas.microsoft.com/office/powerpoint/2010/main" val="2009130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9565C82-5345-5AEA-33D5-AD358A24636E}"/>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6" name="think-cell data - do not delete" hidden="1">
                        <a:extLst>
                          <a:ext uri="{FF2B5EF4-FFF2-40B4-BE49-F238E27FC236}">
                            <a16:creationId xmlns:a16="http://schemas.microsoft.com/office/drawing/2014/main" id="{49565C82-5345-5AEA-33D5-AD358A24636E}"/>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1CDC9F9-39F3-00CA-5160-C7E1130363BF}"/>
              </a:ext>
            </a:extLst>
          </p:cNvPr>
          <p:cNvSpPr>
            <a:spLocks noGrp="1"/>
          </p:cNvSpPr>
          <p:nvPr>
            <p:ph type="title"/>
          </p:nvPr>
        </p:nvSpPr>
        <p:spPr>
          <a:xfrm>
            <a:off x="742997" y="370428"/>
            <a:ext cx="10515600" cy="671025"/>
          </a:xfrm>
        </p:spPr>
        <p:txBody>
          <a:bodyPr vert="horz">
            <a:normAutofit/>
          </a:bodyPr>
          <a:lstStyle/>
          <a:p>
            <a:r>
              <a:rPr lang="en-AU" sz="2400" b="1" dirty="0">
                <a:latin typeface="Century Gothic" panose="020B0502020202020204" pitchFamily="34" charset="0"/>
              </a:rPr>
              <a:t>Appendix: Inputs and Assumptions</a:t>
            </a:r>
          </a:p>
        </p:txBody>
      </p:sp>
      <p:graphicFrame>
        <p:nvGraphicFramePr>
          <p:cNvPr id="5" name="Table Placeholder 6">
            <a:extLst>
              <a:ext uri="{FF2B5EF4-FFF2-40B4-BE49-F238E27FC236}">
                <a16:creationId xmlns:a16="http://schemas.microsoft.com/office/drawing/2014/main" id="{53805548-6BF9-C6A7-8A89-B26E56AB8638}"/>
              </a:ext>
            </a:extLst>
          </p:cNvPr>
          <p:cNvGraphicFramePr>
            <a:graphicFrameLocks/>
          </p:cNvGraphicFramePr>
          <p:nvPr>
            <p:extLst>
              <p:ext uri="{D42A27DB-BD31-4B8C-83A1-F6EECF244321}">
                <p14:modId xmlns:p14="http://schemas.microsoft.com/office/powerpoint/2010/main" val="2263825865"/>
              </p:ext>
            </p:extLst>
          </p:nvPr>
        </p:nvGraphicFramePr>
        <p:xfrm>
          <a:off x="742997" y="873906"/>
          <a:ext cx="10871041" cy="5736956"/>
        </p:xfrm>
        <a:graphic>
          <a:graphicData uri="http://schemas.openxmlformats.org/drawingml/2006/table">
            <a:tbl>
              <a:tblPr firstRow="1">
                <a:tableStyleId>{9D7B26C5-4107-4FEC-AEDC-1716B250A1EF}</a:tableStyleId>
              </a:tblPr>
              <a:tblGrid>
                <a:gridCol w="1097887">
                  <a:extLst>
                    <a:ext uri="{9D8B030D-6E8A-4147-A177-3AD203B41FA5}">
                      <a16:colId xmlns:a16="http://schemas.microsoft.com/office/drawing/2014/main" val="3173988134"/>
                    </a:ext>
                  </a:extLst>
                </a:gridCol>
                <a:gridCol w="2200139">
                  <a:extLst>
                    <a:ext uri="{9D8B030D-6E8A-4147-A177-3AD203B41FA5}">
                      <a16:colId xmlns:a16="http://schemas.microsoft.com/office/drawing/2014/main" val="2373067137"/>
                    </a:ext>
                  </a:extLst>
                </a:gridCol>
                <a:gridCol w="3321162">
                  <a:extLst>
                    <a:ext uri="{9D8B030D-6E8A-4147-A177-3AD203B41FA5}">
                      <a16:colId xmlns:a16="http://schemas.microsoft.com/office/drawing/2014/main" val="815522018"/>
                    </a:ext>
                  </a:extLst>
                </a:gridCol>
                <a:gridCol w="4251853">
                  <a:extLst>
                    <a:ext uri="{9D8B030D-6E8A-4147-A177-3AD203B41FA5}">
                      <a16:colId xmlns:a16="http://schemas.microsoft.com/office/drawing/2014/main" val="3623751900"/>
                    </a:ext>
                  </a:extLst>
                </a:gridCol>
              </a:tblGrid>
              <a:tr h="203759">
                <a:tc>
                  <a:txBody>
                    <a:bodyPr/>
                    <a:lstStyle/>
                    <a:p>
                      <a:r>
                        <a:rPr lang="en-US" sz="1000" dirty="0">
                          <a:solidFill>
                            <a:schemeClr val="tx1"/>
                          </a:solidFill>
                          <a:latin typeface="Century Gothic" panose="020B0502020202020204" pitchFamily="34" charset="0"/>
                        </a:rPr>
                        <a:t>Category</a:t>
                      </a:r>
                      <a:endParaRPr lang="en-AU" sz="1000"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Century Gothic" panose="020B0502020202020204" pitchFamily="34" charset="0"/>
                        </a:rPr>
                        <a:t>Item</a:t>
                      </a:r>
                      <a:endParaRPr lang="en-AU" sz="1000"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Assumption</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Century Gothic" panose="020B0502020202020204" pitchFamily="34" charset="0"/>
                        </a:rPr>
                        <a:t>Comment</a:t>
                      </a:r>
                      <a:endParaRPr lang="en-AU" sz="1000"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546064"/>
                  </a:ext>
                </a:extLst>
              </a:tr>
              <a:tr h="203759">
                <a:tc>
                  <a:txBody>
                    <a:bodyPr/>
                    <a:lstStyle/>
                    <a:p>
                      <a:r>
                        <a:rPr lang="en-AU" sz="1000" b="1" dirty="0">
                          <a:solidFill>
                            <a:schemeClr val="tx1"/>
                          </a:solidFill>
                          <a:latin typeface="Century Gothic" panose="020B0502020202020204" pitchFamily="34" charset="0"/>
                        </a:rPr>
                        <a:t>Projection</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Projection Start Date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Start</a:t>
                      </a:r>
                      <a:r>
                        <a:rPr lang="en-AU" sz="1000" b="1" dirty="0">
                          <a:solidFill>
                            <a:schemeClr val="tx1"/>
                          </a:solidFill>
                          <a:latin typeface="Century Gothic" panose="020B0502020202020204" pitchFamily="34" charset="0"/>
                        </a:rPr>
                        <a:t> 1 January 2025</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000"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093802"/>
                  </a:ext>
                </a:extLst>
              </a:tr>
              <a:tr h="20225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solidFill>
                            <a:schemeClr val="tx1"/>
                          </a:solidFill>
                          <a:latin typeface="Century Gothic" panose="020B0502020202020204" pitchFamily="34" charset="0"/>
                        </a:rPr>
                        <a:t>Economic</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Inflation Rate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1" dirty="0">
                          <a:solidFill>
                            <a:schemeClr val="tx1"/>
                          </a:solidFill>
                          <a:latin typeface="Century Gothic" panose="020B0502020202020204" pitchFamily="34" charset="0"/>
                        </a:rPr>
                        <a:t>0% p.a.</a:t>
                      </a:r>
                      <a:r>
                        <a:rPr lang="en-AU" sz="1000" b="0" dirty="0">
                          <a:solidFill>
                            <a:schemeClr val="tx1"/>
                          </a:solidFill>
                          <a:latin typeface="Century Gothic" panose="020B0502020202020204" pitchFamily="34" charset="0"/>
                        </a:rPr>
                        <a:t> </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No inflation is assumed such that the benefit scale is applicable for current day. </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583932"/>
                  </a:ext>
                </a:extLst>
              </a:tr>
              <a:tr h="442560">
                <a:tc vMerge="1">
                  <a:txBody>
                    <a:bodyPr/>
                    <a:lstStyle/>
                    <a:p>
                      <a:endParaRPr lang="en-AU" sz="600">
                        <a:solidFill>
                          <a:schemeClr val="tx1"/>
                        </a:solidFill>
                        <a:latin typeface="+mn-lt"/>
                      </a:endParaRPr>
                    </a:p>
                  </a:txBody>
                  <a:tcPr marL="45720" marR="4572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Real Investment Return </a:t>
                      </a:r>
                    </a:p>
                    <a:p>
                      <a:pPr marL="0" indent="0">
                        <a:buFont typeface="Arial" panose="020B0604020202020204" pitchFamily="34" charset="0"/>
                        <a:buNone/>
                      </a:pPr>
                      <a:r>
                        <a:rPr lang="en-AU" sz="1000" b="1" dirty="0">
                          <a:solidFill>
                            <a:schemeClr val="tx1"/>
                          </a:solidFill>
                          <a:latin typeface="Century Gothic" panose="020B0502020202020204" pitchFamily="34" charset="0"/>
                        </a:rPr>
                        <a:t>(net of tax and investment fees)</a:t>
                      </a:r>
                    </a:p>
                    <a:p>
                      <a:pPr marL="0" indent="0">
                        <a:buFont typeface="Arial" panose="020B0604020202020204" pitchFamily="34" charset="0"/>
                        <a:buNone/>
                      </a:pPr>
                      <a:r>
                        <a:rPr lang="en-AU" sz="1000" b="1" i="1" dirty="0">
                          <a:solidFill>
                            <a:schemeClr val="tx1"/>
                          </a:solidFill>
                          <a:latin typeface="Century Gothic" panose="020B0502020202020204" pitchFamily="34" charset="0"/>
                        </a:rPr>
                        <a:t>Also: </a:t>
                      </a:r>
                      <a:r>
                        <a:rPr lang="en-AU" sz="1000" b="1" dirty="0">
                          <a:solidFill>
                            <a:schemeClr val="tx1"/>
                          </a:solidFill>
                          <a:latin typeface="Century Gothic" panose="020B0502020202020204" pitchFamily="34" charset="0"/>
                        </a:rPr>
                        <a:t>Discount Rate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dirty="0">
                          <a:solidFill>
                            <a:schemeClr val="tx1"/>
                          </a:solidFill>
                          <a:latin typeface="Century Gothic" panose="020B0502020202020204" pitchFamily="34" charset="0"/>
                        </a:rPr>
                        <a:t>Accumulation phase (prior to age 67): </a:t>
                      </a:r>
                      <a:r>
                        <a:rPr lang="en-AU" sz="1000" b="1" dirty="0">
                          <a:solidFill>
                            <a:schemeClr val="tx1"/>
                          </a:solidFill>
                          <a:latin typeface="Century Gothic" panose="020B0502020202020204" pitchFamily="34" charset="0"/>
                        </a:rPr>
                        <a:t>2.00% p.a.</a:t>
                      </a:r>
                    </a:p>
                    <a:p>
                      <a:pPr marL="171450" indent="-171450">
                        <a:buFont typeface="Arial" panose="020B0604020202020204" pitchFamily="34" charset="0"/>
                        <a:buChar char="•"/>
                      </a:pPr>
                      <a:r>
                        <a:rPr lang="en-AU" sz="1000" dirty="0">
                          <a:solidFill>
                            <a:schemeClr val="tx1"/>
                          </a:solidFill>
                          <a:latin typeface="Century Gothic" panose="020B0502020202020204" pitchFamily="34" charset="0"/>
                        </a:rPr>
                        <a:t>Pension phase (from age 67): </a:t>
                      </a:r>
                      <a:r>
                        <a:rPr lang="en-AU" sz="1000" b="1" dirty="0">
                          <a:solidFill>
                            <a:schemeClr val="tx1"/>
                          </a:solidFill>
                          <a:latin typeface="Century Gothic" panose="020B0502020202020204" pitchFamily="34" charset="0"/>
                        </a:rPr>
                        <a:t>2.39% p.a.</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Century Gothic" panose="020B0502020202020204" pitchFamily="34" charset="0"/>
                        </a:rPr>
                        <a:t>Based on the expected investment return of a “moderate” investment option, less </a:t>
                      </a:r>
                      <a:r>
                        <a:rPr lang="en-US" sz="1000" b="1" dirty="0">
                          <a:solidFill>
                            <a:schemeClr val="tx1"/>
                          </a:solidFill>
                          <a:latin typeface="Century Gothic" panose="020B0502020202020204" pitchFamily="34" charset="0"/>
                        </a:rPr>
                        <a:t>2.50% p.a. </a:t>
                      </a:r>
                      <a:r>
                        <a:rPr lang="en-US" sz="1000" dirty="0">
                          <a:solidFill>
                            <a:schemeClr val="tx1"/>
                          </a:solidFill>
                          <a:latin typeface="Century Gothic" panose="020B0502020202020204" pitchFamily="34" charset="0"/>
                        </a:rPr>
                        <a:t>inflation to convert from nominal to real returns</a:t>
                      </a:r>
                      <a:endParaRPr lang="en-AU" sz="1000"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800941"/>
                  </a:ext>
                </a:extLst>
              </a:tr>
              <a:tr h="320640">
                <a:tc vMerge="1">
                  <a:txBody>
                    <a:bodyPr/>
                    <a:lstStyle/>
                    <a:p>
                      <a:endParaRPr lang="en-AU" sz="600">
                        <a:solidFill>
                          <a:schemeClr val="tx1"/>
                        </a:solidFill>
                        <a:latin typeface="+mn-lt"/>
                      </a:endParaRPr>
                    </a:p>
                  </a:txBody>
                  <a:tcPr marL="45720" marR="4572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Administration Fee (Population)</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Administration fixed fee: </a:t>
                      </a:r>
                      <a:r>
                        <a:rPr lang="en-AU" sz="1000" b="1" dirty="0">
                          <a:solidFill>
                            <a:schemeClr val="tx1"/>
                          </a:solidFill>
                          <a:latin typeface="Century Gothic" panose="020B0502020202020204" pitchFamily="34" charset="0"/>
                        </a:rPr>
                        <a:t>$62.07 p.a</a:t>
                      </a:r>
                      <a:r>
                        <a:rPr lang="en-AU" sz="1000" b="0" dirty="0">
                          <a:solidFill>
                            <a:schemeClr val="tx1"/>
                          </a:solidFill>
                          <a:latin typeface="Century Gothic" panose="020B0502020202020204" pitchFamily="34" charset="0"/>
                        </a:rPr>
                        <a:t>.</a:t>
                      </a:r>
                    </a:p>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Administration % fee: </a:t>
                      </a:r>
                      <a:r>
                        <a:rPr lang="en-AU" sz="1000" b="1" dirty="0">
                          <a:solidFill>
                            <a:schemeClr val="tx1"/>
                          </a:solidFill>
                          <a:latin typeface="Century Gothic" panose="020B0502020202020204" pitchFamily="34" charset="0"/>
                        </a:rPr>
                        <a:t>0.10%</a:t>
                      </a:r>
                      <a:r>
                        <a:rPr lang="en-AU" sz="1000" b="0" dirty="0">
                          <a:solidFill>
                            <a:schemeClr val="tx1"/>
                          </a:solidFill>
                          <a:latin typeface="Century Gothic" panose="020B0502020202020204" pitchFamily="34" charset="0"/>
                        </a:rPr>
                        <a:t>, capped at $600 p.a.</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Weighted Average fee based on top seven largest funds by number of member accounts.</a:t>
                      </a:r>
                    </a:p>
                    <a:p>
                      <a:endParaRPr lang="en-AU" sz="1000"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0733647"/>
                  </a:ext>
                </a:extLst>
              </a:tr>
              <a:tr h="3206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800" b="1">
                        <a:solidFill>
                          <a:schemeClr val="tx1"/>
                        </a:solidFill>
                        <a:latin typeface="+mn-lt"/>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b="1" dirty="0">
                          <a:solidFill>
                            <a:schemeClr val="tx1"/>
                          </a:solidFill>
                          <a:latin typeface="Century Gothic" panose="020B0502020202020204" pitchFamily="34" charset="0"/>
                        </a:rPr>
                        <a:t>Administration Fee (By Fund)</a:t>
                      </a:r>
                    </a:p>
                    <a:p>
                      <a:pPr marL="0" indent="0">
                        <a:buFont typeface="Arial" panose="020B0604020202020204" pitchFamily="34" charset="0"/>
                        <a:buNone/>
                      </a:pPr>
                      <a:endParaRPr lang="en-AU" sz="1000" b="1"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Administration fixed fee: </a:t>
                      </a:r>
                      <a:r>
                        <a:rPr lang="en-AU" sz="1000" b="1" dirty="0">
                          <a:solidFill>
                            <a:schemeClr val="tx1"/>
                          </a:solidFill>
                          <a:latin typeface="Century Gothic" panose="020B0502020202020204" pitchFamily="34" charset="0"/>
                        </a:rPr>
                        <a:t>Fund Actual</a:t>
                      </a:r>
                      <a:endParaRPr lang="en-AU" sz="1000" b="0" dirty="0">
                        <a:solidFill>
                          <a:schemeClr val="tx1"/>
                        </a:solidFill>
                        <a:latin typeface="Century Gothic" panose="020B0502020202020204" pitchFamily="34" charset="0"/>
                      </a:endParaRPr>
                    </a:p>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Administration % fee: </a:t>
                      </a:r>
                      <a:r>
                        <a:rPr lang="en-AU" sz="1000" b="1" dirty="0">
                          <a:solidFill>
                            <a:schemeClr val="tx1"/>
                          </a:solidFill>
                          <a:latin typeface="Century Gothic" panose="020B0502020202020204" pitchFamily="34" charset="0"/>
                        </a:rPr>
                        <a:t>Fund Actual</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000"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599346"/>
                  </a:ext>
                </a:extLst>
              </a:tr>
              <a:tr h="203759">
                <a:tc rowSpan="3">
                  <a:txBody>
                    <a:bodyPr/>
                    <a:lstStyle/>
                    <a:p>
                      <a:r>
                        <a:rPr lang="en-AU" sz="1000" b="1" dirty="0">
                          <a:solidFill>
                            <a:schemeClr val="tx1"/>
                          </a:solidFill>
                          <a:latin typeface="Century Gothic" panose="020B0502020202020204" pitchFamily="34" charset="0"/>
                        </a:rPr>
                        <a:t>Super</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Account Balance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Varied by age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Based on MySuper median account balance from APRA data as at 31 Dec 2024</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090628"/>
                  </a:ext>
                </a:extLst>
              </a:tr>
              <a:tr h="203759">
                <a:tc vMerge="1">
                  <a:txBody>
                    <a:bodyPr/>
                    <a:lstStyle/>
                    <a:p>
                      <a:endParaRPr/>
                    </a:p>
                  </a:txBody>
                  <a:tcPr marL="36000" marR="36000" marT="28800" marB="288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Super Contribution</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1" dirty="0">
                          <a:solidFill>
                            <a:schemeClr val="tx1"/>
                          </a:solidFill>
                          <a:latin typeface="Century Gothic" panose="020B0502020202020204" pitchFamily="34" charset="0"/>
                        </a:rPr>
                        <a:t>12% </a:t>
                      </a:r>
                      <a:r>
                        <a:rPr lang="en-AU" sz="1000" b="0" dirty="0">
                          <a:solidFill>
                            <a:schemeClr val="tx1"/>
                          </a:solidFill>
                          <a:latin typeface="Century Gothic" panose="020B0502020202020204" pitchFamily="34" charset="0"/>
                        </a:rPr>
                        <a:t>of median Fund 1 member salary by age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Compulsory employer super contribution rate effective from 1 July 2025</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0014039"/>
                  </a:ext>
                </a:extLst>
              </a:tr>
              <a:tr h="203759">
                <a:tc vMerge="1">
                  <a:txBody>
                    <a:bodyPr/>
                    <a:lstStyle/>
                    <a:p>
                      <a:endParaRPr lang="en-AU" sz="600">
                        <a:solidFill>
                          <a:schemeClr val="tx1"/>
                        </a:solidFill>
                        <a:latin typeface="+mn-lt"/>
                      </a:endParaRPr>
                    </a:p>
                  </a:txBody>
                  <a:tcPr marL="45720" marR="4572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Super Contribution Tax Rate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1" dirty="0">
                          <a:solidFill>
                            <a:schemeClr val="tx1"/>
                          </a:solidFill>
                          <a:latin typeface="Century Gothic" panose="020B0502020202020204" pitchFamily="34" charset="0"/>
                        </a:rPr>
                        <a:t>15%</a:t>
                      </a:r>
                      <a:r>
                        <a:rPr lang="en-AU" sz="1000" b="0" dirty="0">
                          <a:solidFill>
                            <a:schemeClr val="tx1"/>
                          </a:solidFill>
                          <a:latin typeface="Century Gothic" panose="020B0502020202020204" pitchFamily="34" charset="0"/>
                        </a:rPr>
                        <a:t> of contribution</a:t>
                      </a:r>
                      <a:endParaRPr lang="en-AU" sz="1000" b="1"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Legislated</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710723"/>
                  </a:ext>
                </a:extLst>
              </a:tr>
              <a:tr h="198720">
                <a:tc rowSpan="2">
                  <a:txBody>
                    <a:bodyPr/>
                    <a:lstStyle/>
                    <a:p>
                      <a:r>
                        <a:rPr lang="en-AU" sz="1000" b="1" dirty="0">
                          <a:solidFill>
                            <a:schemeClr val="tx1"/>
                          </a:solidFill>
                          <a:latin typeface="Century Gothic" panose="020B0502020202020204" pitchFamily="34" charset="0"/>
                        </a:rPr>
                        <a:t>Insurance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Premium Rates (Population)</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Default Fund 1 member rates effective</a:t>
                      </a:r>
                      <a:r>
                        <a:rPr lang="en-AU" sz="1000" b="1" dirty="0">
                          <a:solidFill>
                            <a:schemeClr val="tx1"/>
                          </a:solidFill>
                          <a:latin typeface="Century Gothic" panose="020B0502020202020204" pitchFamily="34" charset="0"/>
                        </a:rPr>
                        <a:t> 31 May 24</a:t>
                      </a:r>
                      <a:endParaRPr lang="en-AU" sz="1000" b="0"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000" dirty="0">
                        <a:solidFill>
                          <a:schemeClr val="tx1"/>
                        </a:solidFill>
                        <a:latin typeface="Century Gothic" panose="020B0502020202020204" pitchFamily="34" charset="0"/>
                      </a:endParaRP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063665"/>
                  </a:ext>
                </a:extLst>
              </a:tr>
              <a:tr h="166495">
                <a:tc vMerge="1">
                  <a:txBody>
                    <a:bodyPr/>
                    <a:lstStyle/>
                    <a:p>
                      <a:endParaRPr lang="en-AU" sz="600">
                        <a:solidFill>
                          <a:schemeClr val="tx1"/>
                        </a:solidFill>
                        <a:latin typeface="+mn-lt"/>
                      </a:endParaRPr>
                    </a:p>
                  </a:txBody>
                  <a:tcPr marL="45720" marR="4572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Premium Rates (By Fund)</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Default member rates, varied by fund</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Default member premium rates as at March 2025, varied by fund</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26590"/>
                  </a:ext>
                </a:extLst>
              </a:tr>
              <a:tr h="317756">
                <a:tc rowSpan="2">
                  <a:txBody>
                    <a:bodyPr/>
                    <a:lstStyle/>
                    <a:p>
                      <a:r>
                        <a:rPr lang="en-AU" sz="1000" b="1" dirty="0">
                          <a:solidFill>
                            <a:schemeClr val="tx1"/>
                          </a:solidFill>
                          <a:latin typeface="Century Gothic" panose="020B0502020202020204" pitchFamily="34" charset="0"/>
                        </a:rPr>
                        <a:t>Employment Income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Median Salary</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Varied by age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Based on ABS 2021 Census data projected to 2024.</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0736703"/>
                  </a:ext>
                </a:extLst>
              </a:tr>
              <a:tr h="317756">
                <a:tc vMerge="1">
                  <a:txBody>
                    <a:bodyPr/>
                    <a:lstStyle/>
                    <a:p>
                      <a:endParaRPr lang="en-AU" sz="600">
                        <a:solidFill>
                          <a:schemeClr val="tx1"/>
                        </a:solidFill>
                        <a:latin typeface="+mn-lt"/>
                      </a:endParaRPr>
                    </a:p>
                  </a:txBody>
                  <a:tcPr marL="45720" marR="4572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Income Tax Rate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Varied by age </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24-25 Australian Income Tax Rates applicable to the median salary of each age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8878718"/>
                  </a:ext>
                </a:extLst>
              </a:tr>
              <a:tr h="203759">
                <a:tc rowSpan="3">
                  <a:txBody>
                    <a:bodyPr/>
                    <a:lstStyle/>
                    <a:p>
                      <a:r>
                        <a:rPr lang="en-AU" sz="1000" b="1" dirty="0">
                          <a:solidFill>
                            <a:schemeClr val="tx1"/>
                          </a:solidFill>
                          <a:latin typeface="Century Gothic" panose="020B0502020202020204" pitchFamily="34" charset="0"/>
                        </a:rPr>
                        <a:t>Retirement Income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Retirement Age</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1" dirty="0">
                          <a:solidFill>
                            <a:schemeClr val="tx1"/>
                          </a:solidFill>
                          <a:latin typeface="Century Gothic" panose="020B0502020202020204" pitchFamily="34" charset="0"/>
                        </a:rPr>
                        <a:t>Age 67</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Legislated</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761425"/>
                  </a:ext>
                </a:extLst>
              </a:tr>
              <a:tr h="320640">
                <a:tc vMerge="1">
                  <a:txBody>
                    <a:bodyPr/>
                    <a:lstStyle/>
                    <a:p>
                      <a:endParaRPr lang="en-AU"/>
                    </a:p>
                  </a:txBody>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Life Expectancy</a:t>
                      </a:r>
                    </a:p>
                    <a:p>
                      <a:pPr marL="0" indent="0">
                        <a:buFont typeface="Arial" panose="020B0604020202020204" pitchFamily="34" charset="0"/>
                        <a:buNone/>
                      </a:pPr>
                      <a:r>
                        <a:rPr lang="en-AU" sz="1000" b="1" dirty="0">
                          <a:solidFill>
                            <a:schemeClr val="tx1"/>
                          </a:solidFill>
                          <a:latin typeface="Century Gothic" panose="020B0502020202020204" pitchFamily="34" charset="0"/>
                        </a:rPr>
                        <a:t>(following retirement)</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1" dirty="0">
                          <a:solidFill>
                            <a:schemeClr val="tx1"/>
                          </a:solidFill>
                          <a:latin typeface="Century Gothic" panose="020B0502020202020204" pitchFamily="34" charset="0"/>
                        </a:rPr>
                        <a:t>Age 88</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Average 2020-2022 life expectancy for a female after reaching age 65 is 87.8 years. Source: </a:t>
                      </a:r>
                      <a:r>
                        <a:rPr lang="en-AU" sz="1000" i="1" dirty="0">
                          <a:solidFill>
                            <a:schemeClr val="tx1"/>
                          </a:solidFill>
                          <a:latin typeface="Century Gothic" panose="020B0502020202020204" pitchFamily="34" charset="0"/>
                        </a:rPr>
                        <a:t>Deaths in Australia</a:t>
                      </a:r>
                      <a:r>
                        <a:rPr lang="en-AU" sz="1000" dirty="0">
                          <a:solidFill>
                            <a:schemeClr val="tx1"/>
                          </a:solidFill>
                          <a:latin typeface="Century Gothic" panose="020B0502020202020204" pitchFamily="34" charset="0"/>
                        </a:rPr>
                        <a:t>, AIHW.</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619893"/>
                  </a:ext>
                </a:extLst>
              </a:tr>
              <a:tr h="442560">
                <a:tc vMerge="1">
                  <a:txBody>
                    <a:bodyPr/>
                    <a:lstStyle/>
                    <a:p>
                      <a:endParaRPr lang="en-AU" sz="600" b="1">
                        <a:solidFill>
                          <a:schemeClr val="tx1"/>
                        </a:solidFill>
                        <a:latin typeface="+mn-lt"/>
                      </a:endParaRPr>
                    </a:p>
                  </a:txBody>
                  <a:tcPr marL="36000" marR="36000" marT="28800" marB="288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AU" sz="1000" b="1" dirty="0">
                          <a:solidFill>
                            <a:schemeClr val="tx1"/>
                          </a:solidFill>
                          <a:latin typeface="Century Gothic" panose="020B0502020202020204" pitchFamily="34" charset="0"/>
                        </a:rPr>
                        <a:t>Age Pension</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AU" sz="1000" b="0" dirty="0">
                          <a:solidFill>
                            <a:schemeClr val="tx1"/>
                          </a:solidFill>
                          <a:latin typeface="Century Gothic" panose="020B0502020202020204" pitchFamily="34" charset="0"/>
                        </a:rPr>
                        <a:t>Age pension payments accounting for; </a:t>
                      </a:r>
                      <a:r>
                        <a:rPr lang="en-AU" sz="1000" b="1" dirty="0">
                          <a:solidFill>
                            <a:schemeClr val="tx1"/>
                          </a:solidFill>
                          <a:latin typeface="Century Gothic" panose="020B0502020202020204" pitchFamily="34" charset="0"/>
                        </a:rPr>
                        <a:t>minimum drawdown, deeming, and age pension payment rates.</a:t>
                      </a:r>
                    </a:p>
                    <a:p>
                      <a:pPr marL="171450" indent="-171450">
                        <a:buFont typeface="Arial" panose="020B0604020202020204" pitchFamily="34" charset="0"/>
                        <a:buChar char="•"/>
                      </a:pPr>
                      <a:r>
                        <a:rPr lang="en-AU" sz="1000" b="1" dirty="0">
                          <a:solidFill>
                            <a:schemeClr val="tx1"/>
                          </a:solidFill>
                          <a:latin typeface="Century Gothic" panose="020B0502020202020204" pitchFamily="34" charset="0"/>
                        </a:rPr>
                        <a:t>Income and asset tests </a:t>
                      </a:r>
                      <a:r>
                        <a:rPr lang="en-AU" sz="1000" b="0" dirty="0">
                          <a:solidFill>
                            <a:schemeClr val="tx1"/>
                          </a:solidFill>
                          <a:latin typeface="Century Gothic" panose="020B0502020202020204" pitchFamily="34" charset="0"/>
                        </a:rPr>
                        <a:t>are applied. </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dirty="0">
                          <a:solidFill>
                            <a:schemeClr val="tx1"/>
                          </a:solidFill>
                          <a:latin typeface="Century Gothic" panose="020B0502020202020204" pitchFamily="34" charset="0"/>
                        </a:rPr>
                        <a:t>Legislated</a:t>
                      </a:r>
                    </a:p>
                  </a:txBody>
                  <a:tcPr marL="48000" marR="48000" marT="38400" marB="384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558168"/>
                  </a:ext>
                </a:extLst>
              </a:tr>
            </a:tbl>
          </a:graphicData>
        </a:graphic>
      </p:graphicFrame>
    </p:spTree>
    <p:extLst>
      <p:ext uri="{BB962C8B-B14F-4D97-AF65-F5344CB8AC3E}">
        <p14:creationId xmlns:p14="http://schemas.microsoft.com/office/powerpoint/2010/main" val="2575361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a:xfrm>
            <a:off x="1169811" y="4959349"/>
            <a:ext cx="6566752" cy="1598604"/>
          </a:xfrm>
        </p:spPr>
        <p:txBody>
          <a:bodyPr/>
          <a:lstStyle/>
          <a:p>
            <a:r>
              <a:rPr lang="en-US" dirty="0"/>
              <a:t>Actuaries Institute</a:t>
            </a:r>
          </a:p>
          <a:p>
            <a:r>
              <a:rPr lang="en-US" dirty="0"/>
              <a:t>actuaries.asn.au</a:t>
            </a:r>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
        <p:nvSpPr>
          <p:cNvPr id="5" name="Subtitle 2">
            <a:extLst>
              <a:ext uri="{FF2B5EF4-FFF2-40B4-BE49-F238E27FC236}">
                <a16:creationId xmlns:a16="http://schemas.microsoft.com/office/drawing/2014/main" id="{51418963-DCE1-2818-EBB7-F784173254AB}"/>
              </a:ext>
            </a:extLst>
          </p:cNvPr>
          <p:cNvSpPr txBox="1">
            <a:spLocks/>
          </p:cNvSpPr>
          <p:nvPr/>
        </p:nvSpPr>
        <p:spPr>
          <a:xfrm>
            <a:off x="1169812" y="3599393"/>
            <a:ext cx="10582634" cy="159860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tabLst/>
              <a:defRPr sz="2000" kern="1200">
                <a:solidFill>
                  <a:schemeClr val="accent3"/>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tabLst/>
              <a:defRPr sz="1800" kern="1200">
                <a:solidFill>
                  <a:schemeClr val="accent3"/>
                </a:solidFill>
                <a:latin typeface="+mn-lt"/>
                <a:ea typeface="+mn-ea"/>
                <a:cs typeface="+mn-cs"/>
              </a:defRPr>
            </a:lvl3pPr>
            <a:lvl4pPr marL="1371600" indent="0" algn="ctr" defTabSz="914400" rtl="0" eaLnBrk="1" latinLnBrk="0" hangingPunct="1">
              <a:lnSpc>
                <a:spcPct val="100000"/>
              </a:lnSpc>
              <a:spcBef>
                <a:spcPts val="0"/>
              </a:spcBef>
              <a:buFont typeface="Arial" panose="020B0604020202020204" pitchFamily="34" charset="0"/>
              <a:buNone/>
              <a:tabLst/>
              <a:defRPr sz="1600" kern="1200">
                <a:solidFill>
                  <a:schemeClr val="accent3"/>
                </a:solidFill>
                <a:latin typeface="+mn-lt"/>
                <a:ea typeface="+mn-ea"/>
                <a:cs typeface="+mn-cs"/>
              </a:defRPr>
            </a:lvl4pPr>
            <a:lvl5pPr marL="1828800" indent="0" algn="ctr" defTabSz="914400" rtl="0" eaLnBrk="1" latinLnBrk="0" hangingPunct="1">
              <a:lnSpc>
                <a:spcPct val="100000"/>
              </a:lnSpc>
              <a:spcBef>
                <a:spcPts val="0"/>
              </a:spcBef>
              <a:buFont typeface="Arial" panose="020B0604020202020204" pitchFamily="34" charset="0"/>
              <a:buNone/>
              <a:tabLst/>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We would like to extend our sincere gratitude to </a:t>
            </a:r>
            <a:r>
              <a:rPr lang="en-US" sz="2000" b="1" dirty="0"/>
              <a:t>George Yang</a:t>
            </a:r>
            <a:r>
              <a:rPr lang="en-US" sz="2000" dirty="0"/>
              <a:t> from Rest Super and </a:t>
            </a:r>
            <a:r>
              <a:rPr lang="en-US" sz="2000" b="1" dirty="0"/>
              <a:t>George </a:t>
            </a:r>
            <a:endParaRPr lang="en-AU" sz="2000" b="1" dirty="0"/>
          </a:p>
          <a:p>
            <a:r>
              <a:rPr lang="en-AU" sz="2000" b="1" dirty="0"/>
              <a:t> Fountotos</a:t>
            </a:r>
            <a:r>
              <a:rPr lang="en-AU" sz="2000" dirty="0"/>
              <a:t> </a:t>
            </a:r>
            <a:r>
              <a:rPr lang="en-US" sz="2000" dirty="0"/>
              <a:t> from CHR Consulting for their invaluable contributions to our presentation.</a:t>
            </a:r>
          </a:p>
        </p:txBody>
      </p:sp>
    </p:spTree>
    <p:extLst>
      <p:ext uri="{BB962C8B-B14F-4D97-AF65-F5344CB8AC3E}">
        <p14:creationId xmlns:p14="http://schemas.microsoft.com/office/powerpoint/2010/main" val="245190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63569-FE7B-D584-41F0-66A2734F3C3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CF41A1C-2C71-A3A8-56FB-1F1AE7D34B4C}"/>
              </a:ext>
            </a:extLst>
          </p:cNvPr>
          <p:cNvSpPr/>
          <p:nvPr/>
        </p:nvSpPr>
        <p:spPr>
          <a:xfrm>
            <a:off x="71919" y="5568593"/>
            <a:ext cx="2354477" cy="1163595"/>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A8D02F5F-761C-0F17-5CF7-77B7E203BF42}"/>
              </a:ext>
            </a:extLst>
          </p:cNvPr>
          <p:cNvSpPr>
            <a:spLocks noGrp="1"/>
          </p:cNvSpPr>
          <p:nvPr>
            <p:ph type="title"/>
          </p:nvPr>
        </p:nvSpPr>
        <p:spPr>
          <a:xfrm>
            <a:off x="833239" y="489725"/>
            <a:ext cx="10836247" cy="571376"/>
          </a:xfrm>
        </p:spPr>
        <p:txBody>
          <a:bodyPr/>
          <a:lstStyle/>
          <a:p>
            <a:r>
              <a:rPr lang="en-US" sz="2400" b="1" dirty="0">
                <a:latin typeface="Century Gothic" panose="020B0502020202020204" pitchFamily="34" charset="0"/>
              </a:rPr>
              <a:t>What does the legislation say - Tradeoff</a:t>
            </a:r>
            <a:endParaRPr lang="en-US"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19837F5F-8A09-B1A5-F046-C798C7598920}"/>
              </a:ext>
            </a:extLst>
          </p:cNvPr>
          <p:cNvSpPr>
            <a:spLocks noGrp="1"/>
          </p:cNvSpPr>
          <p:nvPr>
            <p:ph type="sldNum" sz="quarter" idx="12"/>
          </p:nvPr>
        </p:nvSpPr>
        <p:spPr>
          <a:xfrm>
            <a:off x="5999202" y="6345296"/>
            <a:ext cx="416447" cy="186484"/>
          </a:xfrm>
          <a:solidFill>
            <a:schemeClr val="accent1">
              <a:lumMod val="20000"/>
              <a:lumOff val="80000"/>
            </a:schemeClr>
          </a:solidFill>
          <a:effectLst>
            <a:outerShdw blurRad="50800" dist="38100" dir="2700000" algn="tl" rotWithShape="0">
              <a:prstClr val="black">
                <a:alpha val="40000"/>
              </a:prstClr>
            </a:outerShdw>
          </a:effectLst>
        </p:spPr>
        <p:txBody>
          <a:bodyPr/>
          <a:lstStyle/>
          <a:p>
            <a:fld id="{741AFF56-1126-4107-9C02-BC0EFBF16431}" type="slidenum">
              <a:rPr lang="en-GB" smtClean="0">
                <a:latin typeface="Century Gothic" panose="020B0502020202020204" pitchFamily="34" charset="0"/>
              </a:rPr>
              <a:pPr/>
              <a:t>6</a:t>
            </a:fld>
            <a:endParaRPr lang="en-GB" dirty="0">
              <a:latin typeface="Century Gothic" panose="020B0502020202020204" pitchFamily="34" charset="0"/>
            </a:endParaRPr>
          </a:p>
        </p:txBody>
      </p:sp>
      <p:sp>
        <p:nvSpPr>
          <p:cNvPr id="11" name="TextBox 10">
            <a:extLst>
              <a:ext uri="{FF2B5EF4-FFF2-40B4-BE49-F238E27FC236}">
                <a16:creationId xmlns:a16="http://schemas.microsoft.com/office/drawing/2014/main" id="{AA5593D5-66C0-6C30-9ABC-655ED9976220}"/>
              </a:ext>
            </a:extLst>
          </p:cNvPr>
          <p:cNvSpPr txBox="1"/>
          <p:nvPr/>
        </p:nvSpPr>
        <p:spPr>
          <a:xfrm>
            <a:off x="2009948" y="6145241"/>
            <a:ext cx="7978507" cy="25391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marL="228600" indent="-228600">
              <a:buAutoNum type="arabicPeriod"/>
            </a:pPr>
            <a:r>
              <a:rPr lang="en-US" sz="1050" dirty="0">
                <a:latin typeface="Century Gothic" panose="020B0502020202020204" pitchFamily="34" charset="0"/>
              </a:rPr>
              <a:t>XXXXXXXXXXXXX</a:t>
            </a:r>
          </a:p>
        </p:txBody>
      </p:sp>
      <p:sp>
        <p:nvSpPr>
          <p:cNvPr id="5" name="Rectangle: Rounded Corners 4">
            <a:extLst>
              <a:ext uri="{FF2B5EF4-FFF2-40B4-BE49-F238E27FC236}">
                <a16:creationId xmlns:a16="http://schemas.microsoft.com/office/drawing/2014/main" id="{5407FF35-0388-7416-63CF-3670E5C36ADC}"/>
              </a:ext>
            </a:extLst>
          </p:cNvPr>
          <p:cNvSpPr>
            <a:spLocks/>
          </p:cNvSpPr>
          <p:nvPr/>
        </p:nvSpPr>
        <p:spPr>
          <a:xfrm>
            <a:off x="809174" y="1750215"/>
            <a:ext cx="10796502" cy="1024893"/>
          </a:xfrm>
          <a:prstGeom prst="roundRect">
            <a:avLst>
              <a:gd name="adj" fmla="val 11561"/>
            </a:avLst>
          </a:prstGeom>
          <a:solidFill>
            <a:schemeClr val="accent1">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latin typeface="Century Gothic" panose="020B0502020202020204" pitchFamily="34" charset="0"/>
              </a:rPr>
              <a:t>(a) to </a:t>
            </a:r>
            <a:r>
              <a:rPr lang="en-AU" b="1" dirty="0">
                <a:solidFill>
                  <a:schemeClr val="tx1"/>
                </a:solidFill>
                <a:latin typeface="Century Gothic" panose="020B0502020202020204" pitchFamily="34" charset="0"/>
              </a:rPr>
              <a:t>formulate, review regularly</a:t>
            </a:r>
            <a:r>
              <a:rPr lang="en-AU" dirty="0">
                <a:solidFill>
                  <a:schemeClr val="tx1"/>
                </a:solidFill>
                <a:latin typeface="Century Gothic" panose="020B0502020202020204" pitchFamily="34" charset="0"/>
              </a:rPr>
              <a:t> and </a:t>
            </a:r>
            <a:r>
              <a:rPr lang="en-AU" b="1" dirty="0">
                <a:solidFill>
                  <a:schemeClr val="tx1"/>
                </a:solidFill>
                <a:latin typeface="Century Gothic" panose="020B0502020202020204" pitchFamily="34" charset="0"/>
              </a:rPr>
              <a:t>give effect </a:t>
            </a:r>
            <a:r>
              <a:rPr lang="en-AU" dirty="0">
                <a:solidFill>
                  <a:schemeClr val="tx1"/>
                </a:solidFill>
                <a:latin typeface="Century Gothic" panose="020B0502020202020204" pitchFamily="34" charset="0"/>
              </a:rPr>
              <a:t>to an </a:t>
            </a:r>
            <a:r>
              <a:rPr lang="en-AU" b="1" dirty="0">
                <a:solidFill>
                  <a:schemeClr val="tx1"/>
                </a:solidFill>
                <a:latin typeface="Century Gothic" panose="020B0502020202020204" pitchFamily="34" charset="0"/>
              </a:rPr>
              <a:t>insurance strategy </a:t>
            </a:r>
            <a:r>
              <a:rPr lang="en-AU" dirty="0">
                <a:solidFill>
                  <a:schemeClr val="tx1"/>
                </a:solidFill>
                <a:latin typeface="Century Gothic" panose="020B0502020202020204" pitchFamily="34" charset="0"/>
              </a:rPr>
              <a:t>for the benefit of beneficiaries of the </a:t>
            </a:r>
            <a:r>
              <a:rPr lang="en-AU" dirty="0">
                <a:solidFill>
                  <a:schemeClr val="tx1"/>
                </a:solidFill>
                <a:latin typeface="Century Gothic" panose="020B0502020202020204" pitchFamily="34" charset="0"/>
                <a:hlinkClick r:id="rId2">
                  <a:extLst>
                    <a:ext uri="{A12FA001-AC4F-418D-AE19-62706E023703}">
                      <ahyp:hlinkClr xmlns:ahyp="http://schemas.microsoft.com/office/drawing/2018/hyperlinkcolor" val="tx"/>
                    </a:ext>
                  </a:extLst>
                </a:hlinkClick>
              </a:rPr>
              <a:t>entity</a:t>
            </a:r>
            <a:r>
              <a:rPr lang="en-AU" dirty="0">
                <a:solidFill>
                  <a:schemeClr val="tx1"/>
                </a:solidFill>
                <a:latin typeface="Century Gothic" panose="020B0502020202020204" pitchFamily="34" charset="0"/>
              </a:rPr>
              <a:t> that includes provisions addressing each of the following matters:</a:t>
            </a:r>
          </a:p>
        </p:txBody>
      </p:sp>
      <p:sp>
        <p:nvSpPr>
          <p:cNvPr id="7" name="Rectangle: Rounded Corners 6">
            <a:extLst>
              <a:ext uri="{FF2B5EF4-FFF2-40B4-BE49-F238E27FC236}">
                <a16:creationId xmlns:a16="http://schemas.microsoft.com/office/drawing/2014/main" id="{FAC665D7-A818-7ACB-A36F-134CA52868CB}"/>
              </a:ext>
            </a:extLst>
          </p:cNvPr>
          <p:cNvSpPr>
            <a:spLocks/>
          </p:cNvSpPr>
          <p:nvPr/>
        </p:nvSpPr>
        <p:spPr>
          <a:xfrm>
            <a:off x="809174" y="3010320"/>
            <a:ext cx="3420000" cy="2235516"/>
          </a:xfrm>
          <a:prstGeom prst="roundRect">
            <a:avLst>
              <a:gd name="adj" fmla="val 11561"/>
            </a:avLst>
          </a:prstGeom>
          <a:solidFill>
            <a:schemeClr val="accent1">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700" dirty="0">
                <a:solidFill>
                  <a:schemeClr val="tx1"/>
                </a:solidFill>
                <a:latin typeface="Century Gothic" panose="020B0502020202020204" pitchFamily="34" charset="0"/>
              </a:rPr>
              <a:t>(i) </a:t>
            </a:r>
            <a:r>
              <a:rPr lang="en-US" sz="1700" dirty="0">
                <a:solidFill>
                  <a:schemeClr val="tx1"/>
                </a:solidFill>
                <a:latin typeface="Century Gothic" panose="020B0502020202020204" pitchFamily="34" charset="0"/>
              </a:rPr>
              <a:t>the </a:t>
            </a:r>
            <a:r>
              <a:rPr lang="en-US" sz="1700" b="1" dirty="0">
                <a:solidFill>
                  <a:schemeClr val="tx1"/>
                </a:solidFill>
                <a:latin typeface="Century Gothic" panose="020B0502020202020204" pitchFamily="34" charset="0"/>
              </a:rPr>
              <a:t>kinds of insurance </a:t>
            </a:r>
            <a:r>
              <a:rPr lang="en-US" sz="1700" dirty="0">
                <a:solidFill>
                  <a:schemeClr val="tx1"/>
                </a:solidFill>
                <a:latin typeface="Century Gothic" panose="020B0502020202020204" pitchFamily="34" charset="0"/>
              </a:rPr>
              <a:t>that are to be offered to, or acquired for the benefit of, beneficiaries;</a:t>
            </a:r>
          </a:p>
        </p:txBody>
      </p:sp>
      <p:sp>
        <p:nvSpPr>
          <p:cNvPr id="10" name="Rectangle: Rounded Corners 9">
            <a:extLst>
              <a:ext uri="{FF2B5EF4-FFF2-40B4-BE49-F238E27FC236}">
                <a16:creationId xmlns:a16="http://schemas.microsoft.com/office/drawing/2014/main" id="{4CA31CA7-1F8B-A825-96A2-7227A67C61F9}"/>
              </a:ext>
            </a:extLst>
          </p:cNvPr>
          <p:cNvSpPr>
            <a:spLocks/>
          </p:cNvSpPr>
          <p:nvPr/>
        </p:nvSpPr>
        <p:spPr>
          <a:xfrm>
            <a:off x="4497425" y="2999434"/>
            <a:ext cx="3420000" cy="2235516"/>
          </a:xfrm>
          <a:prstGeom prst="roundRect">
            <a:avLst>
              <a:gd name="adj" fmla="val 11561"/>
            </a:avLst>
          </a:prstGeom>
          <a:solidFill>
            <a:schemeClr val="accent1">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700" dirty="0">
                <a:solidFill>
                  <a:schemeClr val="tx1"/>
                </a:solidFill>
                <a:latin typeface="Century Gothic" panose="020B0502020202020204" pitchFamily="34" charset="0"/>
              </a:rPr>
              <a:t>(ii) </a:t>
            </a:r>
            <a:r>
              <a:rPr lang="en-US" sz="1700" dirty="0">
                <a:solidFill>
                  <a:schemeClr val="tx1"/>
                </a:solidFill>
                <a:latin typeface="Century Gothic" panose="020B0502020202020204" pitchFamily="34" charset="0"/>
              </a:rPr>
              <a:t>the </a:t>
            </a:r>
            <a:r>
              <a:rPr lang="en-US" sz="1700" b="1" dirty="0">
                <a:solidFill>
                  <a:schemeClr val="tx1"/>
                </a:solidFill>
                <a:latin typeface="Century Gothic" panose="020B0502020202020204" pitchFamily="34" charset="0"/>
              </a:rPr>
              <a:t>level, or levels, of insurance cover </a:t>
            </a:r>
            <a:r>
              <a:rPr lang="en-US" sz="1700" dirty="0">
                <a:solidFill>
                  <a:schemeClr val="tx1"/>
                </a:solidFill>
                <a:latin typeface="Century Gothic" panose="020B0502020202020204" pitchFamily="34" charset="0"/>
              </a:rPr>
              <a:t>to be offered to, or acquired for the benefit of, beneficiaries;</a:t>
            </a:r>
          </a:p>
        </p:txBody>
      </p:sp>
      <p:sp>
        <p:nvSpPr>
          <p:cNvPr id="12" name="Rectangle: Rounded Corners 11">
            <a:extLst>
              <a:ext uri="{FF2B5EF4-FFF2-40B4-BE49-F238E27FC236}">
                <a16:creationId xmlns:a16="http://schemas.microsoft.com/office/drawing/2014/main" id="{A765278D-6DA8-7F3A-706F-457C43B64C2C}"/>
              </a:ext>
            </a:extLst>
          </p:cNvPr>
          <p:cNvSpPr>
            <a:spLocks/>
          </p:cNvSpPr>
          <p:nvPr/>
        </p:nvSpPr>
        <p:spPr>
          <a:xfrm>
            <a:off x="8185676" y="2999434"/>
            <a:ext cx="3420000" cy="2235516"/>
          </a:xfrm>
          <a:prstGeom prst="roundRect">
            <a:avLst>
              <a:gd name="adj" fmla="val 11561"/>
            </a:avLst>
          </a:prstGeom>
          <a:solidFill>
            <a:schemeClr val="accent1">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700" dirty="0">
                <a:solidFill>
                  <a:schemeClr val="tx1"/>
                </a:solidFill>
                <a:latin typeface="Century Gothic" panose="020B0502020202020204" pitchFamily="34" charset="0"/>
              </a:rPr>
              <a:t>(iii) </a:t>
            </a:r>
            <a:r>
              <a:rPr lang="en-US" sz="1700" dirty="0">
                <a:solidFill>
                  <a:schemeClr val="tx1"/>
                </a:solidFill>
                <a:latin typeface="Century Gothic" panose="020B0502020202020204" pitchFamily="34" charset="0"/>
              </a:rPr>
              <a:t>the </a:t>
            </a:r>
            <a:r>
              <a:rPr lang="en-US" sz="1700" b="1" dirty="0">
                <a:solidFill>
                  <a:schemeClr val="tx1"/>
                </a:solidFill>
                <a:latin typeface="Century Gothic" panose="020B0502020202020204" pitchFamily="34" charset="0"/>
              </a:rPr>
              <a:t>basis for the decision </a:t>
            </a:r>
            <a:r>
              <a:rPr lang="en-US" sz="1700" dirty="0">
                <a:solidFill>
                  <a:schemeClr val="tx1"/>
                </a:solidFill>
                <a:latin typeface="Century Gothic" panose="020B0502020202020204" pitchFamily="34" charset="0"/>
              </a:rPr>
              <a:t>to offer or acquire insurance of those kinds, with cover at that level or levels, </a:t>
            </a:r>
            <a:r>
              <a:rPr lang="en-US" sz="1700" b="1" dirty="0">
                <a:solidFill>
                  <a:schemeClr val="tx1"/>
                </a:solidFill>
                <a:latin typeface="Century Gothic" panose="020B0502020202020204" pitchFamily="34" charset="0"/>
              </a:rPr>
              <a:t>having regard to the demographic composition</a:t>
            </a:r>
            <a:r>
              <a:rPr lang="en-US" sz="1700" dirty="0">
                <a:solidFill>
                  <a:schemeClr val="tx1"/>
                </a:solidFill>
                <a:latin typeface="Century Gothic" panose="020B0502020202020204" pitchFamily="34" charset="0"/>
              </a:rPr>
              <a:t> of the </a:t>
            </a:r>
            <a:r>
              <a:rPr lang="en-US" sz="1700" b="1" dirty="0">
                <a:solidFill>
                  <a:schemeClr val="tx1"/>
                </a:solidFill>
                <a:latin typeface="Century Gothic" panose="020B0502020202020204" pitchFamily="34" charset="0"/>
              </a:rPr>
              <a:t>beneficiaries of the entity</a:t>
            </a:r>
            <a:r>
              <a:rPr lang="en-US" sz="1700" dirty="0">
                <a:solidFill>
                  <a:schemeClr val="tx1"/>
                </a:solidFill>
                <a:latin typeface="Century Gothic" panose="020B0502020202020204" pitchFamily="34" charset="0"/>
              </a:rPr>
              <a:t>;</a:t>
            </a:r>
          </a:p>
        </p:txBody>
      </p:sp>
      <p:sp>
        <p:nvSpPr>
          <p:cNvPr id="13" name="Rectangle: Rounded Corners 12">
            <a:extLst>
              <a:ext uri="{FF2B5EF4-FFF2-40B4-BE49-F238E27FC236}">
                <a16:creationId xmlns:a16="http://schemas.microsoft.com/office/drawing/2014/main" id="{FAA570C2-3313-5CB3-A70D-04D86B45E51E}"/>
              </a:ext>
            </a:extLst>
          </p:cNvPr>
          <p:cNvSpPr>
            <a:spLocks/>
          </p:cNvSpPr>
          <p:nvPr/>
        </p:nvSpPr>
        <p:spPr>
          <a:xfrm>
            <a:off x="772133" y="5706503"/>
            <a:ext cx="10796502" cy="925343"/>
          </a:xfrm>
          <a:prstGeom prst="roundRect">
            <a:avLst>
              <a:gd name="adj" fmla="val 11561"/>
            </a:avLst>
          </a:prstGeom>
          <a:solidFill>
            <a:schemeClr val="accent1">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ntury Gothic" panose="020B0502020202020204" pitchFamily="34" charset="0"/>
              </a:rPr>
              <a:t>(c) to </a:t>
            </a:r>
            <a:r>
              <a:rPr lang="en-US" b="1" dirty="0">
                <a:solidFill>
                  <a:schemeClr val="tx1"/>
                </a:solidFill>
                <a:latin typeface="Century Gothic" panose="020B0502020202020204" pitchFamily="34" charset="0"/>
              </a:rPr>
              <a:t>only offer </a:t>
            </a:r>
            <a:r>
              <a:rPr lang="en-US" dirty="0">
                <a:solidFill>
                  <a:schemeClr val="tx1"/>
                </a:solidFill>
                <a:latin typeface="Century Gothic" panose="020B0502020202020204" pitchFamily="34" charset="0"/>
              </a:rPr>
              <a:t>or acquire insurance of a </a:t>
            </a:r>
            <a:r>
              <a:rPr lang="en-US" b="1" dirty="0">
                <a:solidFill>
                  <a:schemeClr val="tx1"/>
                </a:solidFill>
                <a:latin typeface="Century Gothic" panose="020B0502020202020204" pitchFamily="34" charset="0"/>
              </a:rPr>
              <a:t>particular kind, or at a particular level</a:t>
            </a:r>
            <a:r>
              <a:rPr lang="en-US" dirty="0">
                <a:solidFill>
                  <a:schemeClr val="tx1"/>
                </a:solidFill>
                <a:latin typeface="Century Gothic" panose="020B0502020202020204" pitchFamily="34" charset="0"/>
              </a:rPr>
              <a:t>, if the cost of the insurance </a:t>
            </a:r>
            <a:r>
              <a:rPr lang="en-US" b="1" dirty="0">
                <a:solidFill>
                  <a:schemeClr val="tx1"/>
                </a:solidFill>
                <a:latin typeface="Century Gothic" panose="020B0502020202020204" pitchFamily="34" charset="0"/>
              </a:rPr>
              <a:t>does not inappropriately erode </a:t>
            </a:r>
            <a:r>
              <a:rPr lang="en-US" dirty="0">
                <a:solidFill>
                  <a:schemeClr val="tx1"/>
                </a:solidFill>
                <a:latin typeface="Century Gothic" panose="020B0502020202020204" pitchFamily="34" charset="0"/>
              </a:rPr>
              <a:t>the </a:t>
            </a:r>
            <a:r>
              <a:rPr lang="en-US" b="1" dirty="0">
                <a:solidFill>
                  <a:schemeClr val="tx1"/>
                </a:solidFill>
                <a:latin typeface="Century Gothic" panose="020B0502020202020204" pitchFamily="34" charset="0"/>
              </a:rPr>
              <a:t>retirement income </a:t>
            </a:r>
            <a:r>
              <a:rPr lang="en-US" dirty="0">
                <a:solidFill>
                  <a:schemeClr val="tx1"/>
                </a:solidFill>
                <a:latin typeface="Century Gothic" panose="020B0502020202020204" pitchFamily="34" charset="0"/>
              </a:rPr>
              <a:t>of beneficiaries;</a:t>
            </a:r>
          </a:p>
        </p:txBody>
      </p:sp>
      <p:sp>
        <p:nvSpPr>
          <p:cNvPr id="18" name="TextBox 17">
            <a:extLst>
              <a:ext uri="{FF2B5EF4-FFF2-40B4-BE49-F238E27FC236}">
                <a16:creationId xmlns:a16="http://schemas.microsoft.com/office/drawing/2014/main" id="{55FD2639-9B72-2BF2-5690-A96F49E3885C}"/>
              </a:ext>
            </a:extLst>
          </p:cNvPr>
          <p:cNvSpPr txBox="1"/>
          <p:nvPr/>
        </p:nvSpPr>
        <p:spPr>
          <a:xfrm>
            <a:off x="1965777" y="5226170"/>
            <a:ext cx="8409214" cy="369332"/>
          </a:xfrm>
          <a:prstGeom prst="rect">
            <a:avLst/>
          </a:prstGeom>
          <a:noFill/>
          <a:ln>
            <a:noFill/>
          </a:ln>
          <a:effectLst>
            <a:outerShdw blurRad="50800" dist="38100" dir="2700000" algn="tl" rotWithShape="0">
              <a:prstClr val="black">
                <a:alpha val="40000"/>
              </a:prstClr>
            </a:outerShdw>
          </a:effectLst>
        </p:spPr>
        <p:txBody>
          <a:bodyPr wrap="square">
            <a:spAutoFit/>
          </a:bodyPr>
          <a:lstStyle/>
          <a:p>
            <a:pPr algn="ctr"/>
            <a:r>
              <a:rPr lang="en-US" b="1" dirty="0">
                <a:latin typeface="Century Gothic" panose="020B0502020202020204" pitchFamily="34" charset="0"/>
              </a:rPr>
              <a:t>.....</a:t>
            </a:r>
            <a:endParaRPr lang="en-AU" b="1" dirty="0"/>
          </a:p>
        </p:txBody>
      </p:sp>
      <p:sp>
        <p:nvSpPr>
          <p:cNvPr id="2" name="Rectangle: Rounded Corners 1">
            <a:extLst>
              <a:ext uri="{FF2B5EF4-FFF2-40B4-BE49-F238E27FC236}">
                <a16:creationId xmlns:a16="http://schemas.microsoft.com/office/drawing/2014/main" id="{BFA80866-E039-1F01-40E3-BAFCCF184222}"/>
              </a:ext>
            </a:extLst>
          </p:cNvPr>
          <p:cNvSpPr>
            <a:spLocks/>
          </p:cNvSpPr>
          <p:nvPr/>
        </p:nvSpPr>
        <p:spPr>
          <a:xfrm>
            <a:off x="809173" y="1024929"/>
            <a:ext cx="10796502" cy="525255"/>
          </a:xfrm>
          <a:prstGeom prst="roundRect">
            <a:avLst>
              <a:gd name="adj" fmla="val 23996"/>
            </a:avLst>
          </a:prstGeom>
          <a:solidFill>
            <a:schemeClr val="accent1">
              <a:lumMod val="60000"/>
              <a:lumOff val="40000"/>
            </a:schemeClr>
          </a:solidFill>
          <a:ln w="28575">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1"/>
                </a:solidFill>
                <a:latin typeface="Century Gothic" panose="020B0502020202020204" pitchFamily="34" charset="0"/>
              </a:rPr>
              <a:t>SIS Act Section 52, Subsection 7 Insurance Covenants</a:t>
            </a:r>
            <a:endParaRPr lang="en-AU" sz="2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8367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861AA-BFAB-EBEF-9A30-23351FB7129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099FD1A-EDB4-32BF-DFD5-24543D91A489}"/>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What is the issue for the trustee?</a:t>
            </a:r>
            <a:endParaRPr lang="en-US"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25E3EA9-4D6E-9862-F1C6-E8F8ECD946DB}"/>
              </a:ext>
            </a:extLst>
          </p:cNvPr>
          <p:cNvSpPr>
            <a:spLocks noGrp="1"/>
          </p:cNvSpPr>
          <p:nvPr>
            <p:ph type="sldNum" sz="quarter" idx="12"/>
          </p:nvPr>
        </p:nvSpPr>
        <p:spPr>
          <a:xfrm>
            <a:off x="5999202" y="6345296"/>
            <a:ext cx="416447" cy="186484"/>
          </a:xfrm>
        </p:spPr>
        <p:txBody>
          <a:bodyPr/>
          <a:lstStyle/>
          <a:p>
            <a:fld id="{741AFF56-1126-4107-9C02-BC0EFBF16431}" type="slidenum">
              <a:rPr lang="en-GB" sz="900" smtClean="0">
                <a:latin typeface="Century Gothic" panose="020B0502020202020204" pitchFamily="34" charset="0"/>
              </a:rPr>
              <a:pPr/>
              <a:t>7</a:t>
            </a:fld>
            <a:endParaRPr lang="en-GB" sz="900" dirty="0">
              <a:latin typeface="Century Gothic" panose="020B0502020202020204" pitchFamily="34" charset="0"/>
            </a:endParaRPr>
          </a:p>
        </p:txBody>
      </p:sp>
      <p:sp>
        <p:nvSpPr>
          <p:cNvPr id="10" name="Content Placeholder 3">
            <a:extLst>
              <a:ext uri="{FF2B5EF4-FFF2-40B4-BE49-F238E27FC236}">
                <a16:creationId xmlns:a16="http://schemas.microsoft.com/office/drawing/2014/main" id="{1A8013FB-5A8E-5546-B514-47C61E888B19}"/>
              </a:ext>
            </a:extLst>
          </p:cNvPr>
          <p:cNvSpPr txBox="1">
            <a:spLocks/>
          </p:cNvSpPr>
          <p:nvPr/>
        </p:nvSpPr>
        <p:spPr>
          <a:xfrm>
            <a:off x="4694454" y="1512319"/>
            <a:ext cx="2609495" cy="632422"/>
          </a:xfrm>
          <a:prstGeom prst="rect">
            <a:avLst/>
          </a:prstGeom>
          <a:effectLst/>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2200" b="1" dirty="0">
                <a:solidFill>
                  <a:srgbClr val="00B050"/>
                </a:solidFill>
                <a:latin typeface="Century Gothic" panose="020B0502020202020204" pitchFamily="34" charset="0"/>
              </a:rPr>
              <a:t>Striking a Balance Between</a:t>
            </a:r>
            <a:endParaRPr lang="en-US" sz="2200" dirty="0">
              <a:solidFill>
                <a:srgbClr val="00B050"/>
              </a:solidFill>
              <a:latin typeface="Century Gothic" panose="020B0502020202020204" pitchFamily="34" charset="0"/>
            </a:endParaRPr>
          </a:p>
          <a:p>
            <a:pPr lvl="1"/>
            <a:endParaRPr lang="en-US" sz="2200" b="1" dirty="0">
              <a:solidFill>
                <a:srgbClr val="00B050"/>
              </a:solidFill>
              <a:latin typeface="Century Gothic" panose="020B0502020202020204" pitchFamily="34" charset="0"/>
            </a:endParaRPr>
          </a:p>
        </p:txBody>
      </p:sp>
      <p:sp>
        <p:nvSpPr>
          <p:cNvPr id="2" name="Content Placeholder 3">
            <a:extLst>
              <a:ext uri="{FF2B5EF4-FFF2-40B4-BE49-F238E27FC236}">
                <a16:creationId xmlns:a16="http://schemas.microsoft.com/office/drawing/2014/main" id="{EE3D9809-C6BE-F1D6-8FA1-F43887EF7295}"/>
              </a:ext>
            </a:extLst>
          </p:cNvPr>
          <p:cNvSpPr txBox="1">
            <a:spLocks/>
          </p:cNvSpPr>
          <p:nvPr/>
        </p:nvSpPr>
        <p:spPr>
          <a:xfrm>
            <a:off x="306107" y="3822777"/>
            <a:ext cx="2087234" cy="632422"/>
          </a:xfrm>
          <a:prstGeom prst="rect">
            <a:avLst/>
          </a:prstGeom>
          <a:effectLst/>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1800" b="1" dirty="0">
                <a:solidFill>
                  <a:srgbClr val="00B050"/>
                </a:solidFill>
                <a:latin typeface="Century Gothic" panose="020B0502020202020204" pitchFamily="34" charset="0"/>
              </a:rPr>
              <a:t>Members don’t claim</a:t>
            </a:r>
            <a:endParaRPr lang="en-US" sz="2000" b="1" dirty="0">
              <a:solidFill>
                <a:srgbClr val="00B050"/>
              </a:solidFill>
              <a:latin typeface="Century Gothic" panose="020B0502020202020204" pitchFamily="34" charset="0"/>
            </a:endParaRPr>
          </a:p>
          <a:p>
            <a:pPr lvl="1"/>
            <a:endParaRPr lang="en-US" sz="2200" b="1" dirty="0">
              <a:solidFill>
                <a:srgbClr val="00B050"/>
              </a:solidFill>
              <a:latin typeface="Century Gothic" panose="020B0502020202020204" pitchFamily="34" charset="0"/>
            </a:endParaRPr>
          </a:p>
        </p:txBody>
      </p:sp>
      <p:sp>
        <p:nvSpPr>
          <p:cNvPr id="3" name="Content Placeholder 3">
            <a:extLst>
              <a:ext uri="{FF2B5EF4-FFF2-40B4-BE49-F238E27FC236}">
                <a16:creationId xmlns:a16="http://schemas.microsoft.com/office/drawing/2014/main" id="{42804F73-615C-8429-5BF0-EF001323E9BC}"/>
              </a:ext>
            </a:extLst>
          </p:cNvPr>
          <p:cNvSpPr txBox="1">
            <a:spLocks/>
          </p:cNvSpPr>
          <p:nvPr/>
        </p:nvSpPr>
        <p:spPr>
          <a:xfrm>
            <a:off x="9631840" y="3784945"/>
            <a:ext cx="2418607" cy="632422"/>
          </a:xfrm>
          <a:prstGeom prst="rect">
            <a:avLst/>
          </a:prstGeom>
          <a:effectLst/>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1800" b="1" dirty="0">
                <a:solidFill>
                  <a:srgbClr val="00B050"/>
                </a:solidFill>
                <a:latin typeface="Century Gothic" panose="020B0502020202020204" pitchFamily="34" charset="0"/>
              </a:rPr>
              <a:t>Members claim</a:t>
            </a:r>
            <a:endParaRPr lang="en-US" sz="2000" b="1" dirty="0">
              <a:solidFill>
                <a:srgbClr val="00B050"/>
              </a:solidFill>
              <a:latin typeface="Century Gothic" panose="020B0502020202020204" pitchFamily="34" charset="0"/>
            </a:endParaRPr>
          </a:p>
        </p:txBody>
      </p:sp>
      <p:cxnSp>
        <p:nvCxnSpPr>
          <p:cNvPr id="5" name="Connector: Elbow 4">
            <a:extLst>
              <a:ext uri="{FF2B5EF4-FFF2-40B4-BE49-F238E27FC236}">
                <a16:creationId xmlns:a16="http://schemas.microsoft.com/office/drawing/2014/main" id="{94D12E63-F3DB-6B44-29B4-EBB3DABCC7B7}"/>
              </a:ext>
            </a:extLst>
          </p:cNvPr>
          <p:cNvCxnSpPr>
            <a:cxnSpLocks/>
            <a:stCxn id="10" idx="1"/>
          </p:cNvCxnSpPr>
          <p:nvPr/>
        </p:nvCxnSpPr>
        <p:spPr>
          <a:xfrm rot="10800000" flipV="1">
            <a:off x="1349724" y="1828530"/>
            <a:ext cx="3344730" cy="1839294"/>
          </a:xfrm>
          <a:prstGeom prst="bentConnector3">
            <a:avLst>
              <a:gd name="adj1" fmla="val 99795"/>
            </a:avLst>
          </a:prstGeom>
          <a:ln w="3810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Connector: Elbow 5">
            <a:extLst>
              <a:ext uri="{FF2B5EF4-FFF2-40B4-BE49-F238E27FC236}">
                <a16:creationId xmlns:a16="http://schemas.microsoft.com/office/drawing/2014/main" id="{A5381E32-3F66-7E71-202A-47BA5D1274C4}"/>
              </a:ext>
            </a:extLst>
          </p:cNvPr>
          <p:cNvCxnSpPr>
            <a:cxnSpLocks/>
            <a:stCxn id="10" idx="3"/>
          </p:cNvCxnSpPr>
          <p:nvPr/>
        </p:nvCxnSpPr>
        <p:spPr>
          <a:xfrm>
            <a:off x="7303949" y="1828530"/>
            <a:ext cx="3526972" cy="1784829"/>
          </a:xfrm>
          <a:prstGeom prst="bentConnector3">
            <a:avLst>
              <a:gd name="adj1" fmla="val 99691"/>
            </a:avLst>
          </a:prstGeom>
          <a:ln w="3810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CBFCBF55-9F46-2D81-FA50-9A8532055523}"/>
              </a:ext>
            </a:extLst>
          </p:cNvPr>
          <p:cNvSpPr txBox="1">
            <a:spLocks/>
          </p:cNvSpPr>
          <p:nvPr/>
        </p:nvSpPr>
        <p:spPr>
          <a:xfrm>
            <a:off x="1048176" y="2420643"/>
            <a:ext cx="776647" cy="632422"/>
          </a:xfrm>
          <a:prstGeom prst="rect">
            <a:avLst/>
          </a:prstGeom>
          <a:solidFill>
            <a:schemeClr val="bg1"/>
          </a:solidFill>
          <a:effectLst/>
        </p:spPr>
        <p:txBody>
          <a:bodyPr vert="horz" lIns="0" tIns="0" rIns="0" bIns="0" rtlCol="0" anchor="ctr"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2000" dirty="0">
                <a:solidFill>
                  <a:srgbClr val="00B050"/>
                </a:solidFill>
                <a:latin typeface="Century Gothic" panose="020B0502020202020204" pitchFamily="34" charset="0"/>
              </a:rPr>
              <a:t>70%</a:t>
            </a:r>
          </a:p>
        </p:txBody>
      </p:sp>
      <p:sp>
        <p:nvSpPr>
          <p:cNvPr id="12" name="Content Placeholder 3">
            <a:extLst>
              <a:ext uri="{FF2B5EF4-FFF2-40B4-BE49-F238E27FC236}">
                <a16:creationId xmlns:a16="http://schemas.microsoft.com/office/drawing/2014/main" id="{9936BDD1-8772-9038-9C48-AC5F71FC5041}"/>
              </a:ext>
            </a:extLst>
          </p:cNvPr>
          <p:cNvSpPr txBox="1">
            <a:spLocks/>
          </p:cNvSpPr>
          <p:nvPr/>
        </p:nvSpPr>
        <p:spPr>
          <a:xfrm>
            <a:off x="10472069" y="2431966"/>
            <a:ext cx="776647" cy="632422"/>
          </a:xfrm>
          <a:prstGeom prst="rect">
            <a:avLst/>
          </a:prstGeom>
          <a:solidFill>
            <a:schemeClr val="bg1"/>
          </a:solidFill>
          <a:effectLst/>
        </p:spPr>
        <p:txBody>
          <a:bodyPr vert="horz" lIns="0" tIns="0" rIns="0" bIns="0" rtlCol="0" anchor="ctr"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2000" dirty="0">
                <a:solidFill>
                  <a:srgbClr val="00B050"/>
                </a:solidFill>
                <a:latin typeface="Century Gothic" panose="020B0502020202020204" pitchFamily="34" charset="0"/>
              </a:rPr>
              <a:t>30%</a:t>
            </a:r>
          </a:p>
        </p:txBody>
      </p:sp>
      <p:sp>
        <p:nvSpPr>
          <p:cNvPr id="14" name="TextBox 13">
            <a:extLst>
              <a:ext uri="{FF2B5EF4-FFF2-40B4-BE49-F238E27FC236}">
                <a16:creationId xmlns:a16="http://schemas.microsoft.com/office/drawing/2014/main" id="{DD7E238E-1A75-F5C1-CC65-DA08ADC53F53}"/>
              </a:ext>
            </a:extLst>
          </p:cNvPr>
          <p:cNvSpPr txBox="1"/>
          <p:nvPr/>
        </p:nvSpPr>
        <p:spPr>
          <a:xfrm>
            <a:off x="3302559" y="3907188"/>
            <a:ext cx="5393284" cy="769441"/>
          </a:xfrm>
          <a:prstGeom prst="rect">
            <a:avLst/>
          </a:prstGeom>
          <a:noFill/>
        </p:spPr>
        <p:txBody>
          <a:bodyPr wrap="square">
            <a:spAutoFit/>
          </a:bodyPr>
          <a:lstStyle/>
          <a:p>
            <a:pPr lvl="1" algn="ctr"/>
            <a:r>
              <a:rPr lang="en-US" sz="2200" b="1" dirty="0">
                <a:solidFill>
                  <a:schemeClr val="tx1"/>
                </a:solidFill>
                <a:latin typeface="Century Gothic" panose="020B0502020202020204" pitchFamily="34" charset="0"/>
              </a:rPr>
              <a:t>How may the trustee solve this? </a:t>
            </a:r>
          </a:p>
          <a:p>
            <a:pPr lvl="1" algn="ctr"/>
            <a:endParaRPr lang="en-US" sz="2200" b="1" dirty="0">
              <a:latin typeface="Century Gothic" panose="020B0502020202020204" pitchFamily="34" charset="0"/>
              <a:sym typeface="Wingdings" panose="05000000000000000000" pitchFamily="2" charset="2"/>
            </a:endParaRPr>
          </a:p>
        </p:txBody>
      </p:sp>
      <p:pic>
        <p:nvPicPr>
          <p:cNvPr id="31" name="Graphic 30" descr="Questions with solid fill">
            <a:extLst>
              <a:ext uri="{FF2B5EF4-FFF2-40B4-BE49-F238E27FC236}">
                <a16:creationId xmlns:a16="http://schemas.microsoft.com/office/drawing/2014/main" id="{5DDE3FF0-9787-8594-8A73-7370C62A68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5909" y="2731149"/>
            <a:ext cx="914400" cy="914400"/>
          </a:xfrm>
          <a:prstGeom prst="rect">
            <a:avLst/>
          </a:prstGeom>
        </p:spPr>
      </p:pic>
      <p:sp>
        <p:nvSpPr>
          <p:cNvPr id="51" name="TextBox 50">
            <a:extLst>
              <a:ext uri="{FF2B5EF4-FFF2-40B4-BE49-F238E27FC236}">
                <a16:creationId xmlns:a16="http://schemas.microsoft.com/office/drawing/2014/main" id="{1CC56F22-1285-510F-EBA6-E285A5BD02E8}"/>
              </a:ext>
            </a:extLst>
          </p:cNvPr>
          <p:cNvSpPr txBox="1"/>
          <p:nvPr/>
        </p:nvSpPr>
        <p:spPr>
          <a:xfrm>
            <a:off x="1177662" y="5036257"/>
            <a:ext cx="10475973" cy="430887"/>
          </a:xfrm>
          <a:prstGeom prst="rect">
            <a:avLst/>
          </a:prstGeom>
          <a:noFill/>
        </p:spPr>
        <p:txBody>
          <a:bodyPr wrap="square">
            <a:spAutoFit/>
          </a:bodyPr>
          <a:lstStyle/>
          <a:p>
            <a:pPr lvl="1"/>
            <a:r>
              <a:rPr lang="en-US" sz="2200" b="1" dirty="0">
                <a:latin typeface="Century Gothic" panose="020B0502020202020204" pitchFamily="34" charset="0"/>
                <a:sym typeface="Wingdings" panose="05000000000000000000" pitchFamily="2" charset="2"/>
              </a:rPr>
              <a:t>~By optimising a dignified retirement of both the 30% and the 70%~</a:t>
            </a:r>
          </a:p>
        </p:txBody>
      </p:sp>
    </p:spTree>
    <p:extLst>
      <p:ext uri="{BB962C8B-B14F-4D97-AF65-F5344CB8AC3E}">
        <p14:creationId xmlns:p14="http://schemas.microsoft.com/office/powerpoint/2010/main" val="383717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0D75C-68BD-5DA0-89C6-67EAC5477CFE}"/>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F85AF5E-EF7B-1EC3-FDB8-C6543FB6B843}"/>
              </a:ext>
            </a:extLst>
          </p:cNvPr>
          <p:cNvSpPr>
            <a:spLocks/>
          </p:cNvSpPr>
          <p:nvPr/>
        </p:nvSpPr>
        <p:spPr>
          <a:xfrm>
            <a:off x="594537" y="1223105"/>
            <a:ext cx="3060000" cy="2700000"/>
          </a:xfrm>
          <a:prstGeom prst="roundRect">
            <a:avLst>
              <a:gd name="adj" fmla="val 11561"/>
            </a:avLst>
          </a:prstGeom>
          <a:solidFill>
            <a:schemeClr val="tx2">
              <a:lumMod val="10000"/>
              <a:lumOff val="90000"/>
            </a:schemeClr>
          </a:solidFill>
          <a:ln w="28575">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Century Gothic" panose="020B0502020202020204" pitchFamily="34" charset="0"/>
            </a:endParaRPr>
          </a:p>
        </p:txBody>
      </p:sp>
      <p:sp>
        <p:nvSpPr>
          <p:cNvPr id="12" name="Text Placeholder 4">
            <a:extLst>
              <a:ext uri="{FF2B5EF4-FFF2-40B4-BE49-F238E27FC236}">
                <a16:creationId xmlns:a16="http://schemas.microsoft.com/office/drawing/2014/main" id="{48B9B59E-8D96-9D56-C80B-04F3B527D0EA}"/>
              </a:ext>
            </a:extLst>
          </p:cNvPr>
          <p:cNvSpPr txBox="1">
            <a:spLocks/>
          </p:cNvSpPr>
          <p:nvPr/>
        </p:nvSpPr>
        <p:spPr>
          <a:xfrm>
            <a:off x="1504760" y="1505618"/>
            <a:ext cx="1835095" cy="42223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33"/>
              </a:spcAft>
            </a:pPr>
            <a:r>
              <a:rPr lang="en-AU" sz="1800" b="1" dirty="0">
                <a:latin typeface="Century Gothic" panose="020B0502020202020204" pitchFamily="34" charset="0"/>
              </a:rPr>
              <a:t>Financial protection</a:t>
            </a:r>
          </a:p>
        </p:txBody>
      </p:sp>
      <p:sp>
        <p:nvSpPr>
          <p:cNvPr id="13" name="Text Placeholder 4">
            <a:extLst>
              <a:ext uri="{FF2B5EF4-FFF2-40B4-BE49-F238E27FC236}">
                <a16:creationId xmlns:a16="http://schemas.microsoft.com/office/drawing/2014/main" id="{11FDE493-3D24-B4BE-9E54-03C02728D400}"/>
              </a:ext>
            </a:extLst>
          </p:cNvPr>
          <p:cNvSpPr txBox="1">
            <a:spLocks/>
          </p:cNvSpPr>
          <p:nvPr/>
        </p:nvSpPr>
        <p:spPr>
          <a:xfrm>
            <a:off x="870005" y="2224778"/>
            <a:ext cx="2522954" cy="132029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33"/>
              </a:spcAft>
            </a:pPr>
            <a:r>
              <a:rPr lang="en-US" sz="1600" dirty="0">
                <a:latin typeface="Century Gothic" panose="020B0502020202020204" pitchFamily="34" charset="0"/>
              </a:rPr>
              <a:t>Without insurance, fund members and their financial dependents are </a:t>
            </a:r>
            <a:r>
              <a:rPr lang="en-US" sz="1600" b="1" dirty="0">
                <a:latin typeface="Century Gothic" panose="020B0502020202020204" pitchFamily="34" charset="0"/>
              </a:rPr>
              <a:t>left with little or no financial protection.</a:t>
            </a:r>
          </a:p>
        </p:txBody>
      </p:sp>
      <p:sp>
        <p:nvSpPr>
          <p:cNvPr id="14" name="Title 3">
            <a:extLst>
              <a:ext uri="{FF2B5EF4-FFF2-40B4-BE49-F238E27FC236}">
                <a16:creationId xmlns:a16="http://schemas.microsoft.com/office/drawing/2014/main" id="{8175984A-D012-EE8A-5431-4D405F613D53}"/>
              </a:ext>
            </a:extLst>
          </p:cNvPr>
          <p:cNvSpPr>
            <a:spLocks noGrp="1"/>
          </p:cNvSpPr>
          <p:nvPr>
            <p:ph type="title"/>
          </p:nvPr>
        </p:nvSpPr>
        <p:spPr>
          <a:xfrm>
            <a:off x="814917" y="596901"/>
            <a:ext cx="10562167" cy="548217"/>
          </a:xfrm>
        </p:spPr>
        <p:txBody>
          <a:bodyPr vert="horz"/>
          <a:lstStyle/>
          <a:p>
            <a:r>
              <a:rPr lang="en-AU" sz="2400" b="1" dirty="0">
                <a:latin typeface="Century Gothic" panose="020B0502020202020204" pitchFamily="34" charset="0"/>
              </a:rPr>
              <a:t>Insurance in Super – Why is it important? </a:t>
            </a:r>
            <a:endParaRPr lang="en-AU" sz="2400" b="1" dirty="0">
              <a:highlight>
                <a:srgbClr val="FFFF00"/>
              </a:highlight>
              <a:latin typeface="Century Gothic" panose="020B0502020202020204" pitchFamily="34" charset="0"/>
            </a:endParaRPr>
          </a:p>
        </p:txBody>
      </p:sp>
      <p:sp>
        <p:nvSpPr>
          <p:cNvPr id="15" name="TextBox 14">
            <a:extLst>
              <a:ext uri="{FF2B5EF4-FFF2-40B4-BE49-F238E27FC236}">
                <a16:creationId xmlns:a16="http://schemas.microsoft.com/office/drawing/2014/main" id="{F43ABF78-F07D-1618-8562-D2A2B57414E6}"/>
              </a:ext>
            </a:extLst>
          </p:cNvPr>
          <p:cNvSpPr txBox="1"/>
          <p:nvPr/>
        </p:nvSpPr>
        <p:spPr>
          <a:xfrm>
            <a:off x="11249025" y="314326"/>
            <a:ext cx="519512" cy="276999"/>
          </a:xfrm>
          <a:prstGeom prst="rect">
            <a:avLst/>
          </a:prstGeom>
          <a:noFill/>
        </p:spPr>
        <p:txBody>
          <a:bodyPr wrap="square" rtlCol="0">
            <a:spAutoFit/>
          </a:bodyPr>
          <a:lstStyle/>
          <a:p>
            <a:pPr algn="l"/>
            <a:fld id="{B711A65B-5087-413D-80FE-DDC7E301D43C}" type="slidenum">
              <a:rPr lang="en-AU" sz="1200">
                <a:latin typeface="Century Gothic" panose="020B0502020202020204" pitchFamily="34" charset="0"/>
              </a:rPr>
              <a:t>8</a:t>
            </a:fld>
            <a:endParaRPr lang="en-AU" sz="1200" dirty="0">
              <a:latin typeface="Century Gothic" panose="020B0502020202020204" pitchFamily="34" charset="0"/>
            </a:endParaRPr>
          </a:p>
        </p:txBody>
      </p:sp>
      <p:pic>
        <p:nvPicPr>
          <p:cNvPr id="16" name="Graphic 15" descr="Arrow circle with solid fill">
            <a:extLst>
              <a:ext uri="{FF2B5EF4-FFF2-40B4-BE49-F238E27FC236}">
                <a16:creationId xmlns:a16="http://schemas.microsoft.com/office/drawing/2014/main" id="{419C8123-CE42-6397-BFB5-5A9F2B00C2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0004" y="1464283"/>
            <a:ext cx="540000" cy="540000"/>
          </a:xfrm>
          <a:prstGeom prst="rect">
            <a:avLst/>
          </a:prstGeom>
        </p:spPr>
      </p:pic>
      <p:sp>
        <p:nvSpPr>
          <p:cNvPr id="17" name="Rectangle: Rounded Corners 16">
            <a:extLst>
              <a:ext uri="{FF2B5EF4-FFF2-40B4-BE49-F238E27FC236}">
                <a16:creationId xmlns:a16="http://schemas.microsoft.com/office/drawing/2014/main" id="{A131AC6C-4650-FE8E-3CE7-2246353F1276}"/>
              </a:ext>
            </a:extLst>
          </p:cNvPr>
          <p:cNvSpPr>
            <a:spLocks/>
          </p:cNvSpPr>
          <p:nvPr/>
        </p:nvSpPr>
        <p:spPr>
          <a:xfrm>
            <a:off x="2623123" y="3822156"/>
            <a:ext cx="3060000" cy="2700000"/>
          </a:xfrm>
          <a:prstGeom prst="roundRect">
            <a:avLst>
              <a:gd name="adj" fmla="val 11561"/>
            </a:avLst>
          </a:prstGeom>
          <a:solidFill>
            <a:schemeClr val="accent1">
              <a:lumMod val="20000"/>
              <a:lumOff val="80000"/>
            </a:schemeClr>
          </a:solidFill>
          <a:ln w="28575">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Century Gothic" panose="020B0502020202020204" pitchFamily="34" charset="0"/>
            </a:endParaRPr>
          </a:p>
        </p:txBody>
      </p:sp>
      <p:sp>
        <p:nvSpPr>
          <p:cNvPr id="18" name="Text Placeholder 4">
            <a:extLst>
              <a:ext uri="{FF2B5EF4-FFF2-40B4-BE49-F238E27FC236}">
                <a16:creationId xmlns:a16="http://schemas.microsoft.com/office/drawing/2014/main" id="{DAC6E9D5-CF22-8210-00E8-BFAB183FE106}"/>
              </a:ext>
            </a:extLst>
          </p:cNvPr>
          <p:cNvSpPr txBox="1">
            <a:spLocks/>
          </p:cNvSpPr>
          <p:nvPr/>
        </p:nvSpPr>
        <p:spPr>
          <a:xfrm>
            <a:off x="3461151" y="4074654"/>
            <a:ext cx="1783995" cy="42223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33"/>
              </a:spcAft>
            </a:pPr>
            <a:r>
              <a:rPr lang="en-AU" sz="1800" b="1" dirty="0">
                <a:latin typeface="Century Gothic" panose="020B0502020202020204" pitchFamily="34" charset="0"/>
              </a:rPr>
              <a:t>Community safety net</a:t>
            </a:r>
          </a:p>
        </p:txBody>
      </p:sp>
      <p:sp>
        <p:nvSpPr>
          <p:cNvPr id="19" name="Text Placeholder 4">
            <a:extLst>
              <a:ext uri="{FF2B5EF4-FFF2-40B4-BE49-F238E27FC236}">
                <a16:creationId xmlns:a16="http://schemas.microsoft.com/office/drawing/2014/main" id="{F729BE77-B63C-50C6-6275-AAC7154205DA}"/>
              </a:ext>
            </a:extLst>
          </p:cNvPr>
          <p:cNvSpPr txBox="1">
            <a:spLocks/>
          </p:cNvSpPr>
          <p:nvPr/>
        </p:nvSpPr>
        <p:spPr>
          <a:xfrm>
            <a:off x="2960819" y="4794925"/>
            <a:ext cx="2367153" cy="132029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33"/>
              </a:spcAft>
            </a:pPr>
            <a:r>
              <a:rPr lang="en-US" sz="1600" dirty="0">
                <a:latin typeface="Century Gothic" panose="020B0502020202020204" pitchFamily="34" charset="0"/>
              </a:rPr>
              <a:t>Provides </a:t>
            </a:r>
            <a:r>
              <a:rPr lang="en-US" sz="1600" b="1" dirty="0">
                <a:latin typeface="Century Gothic" panose="020B0502020202020204" pitchFamily="34" charset="0"/>
              </a:rPr>
              <a:t>a safety net that protects the community</a:t>
            </a:r>
            <a:r>
              <a:rPr lang="en-US" sz="1600" dirty="0">
                <a:latin typeface="Century Gothic" panose="020B0502020202020204" pitchFamily="34" charset="0"/>
              </a:rPr>
              <a:t>, where there is limited government support.</a:t>
            </a:r>
          </a:p>
        </p:txBody>
      </p:sp>
      <p:pic>
        <p:nvPicPr>
          <p:cNvPr id="20" name="Graphic 19" descr="Alarm clock with solid fill">
            <a:extLst>
              <a:ext uri="{FF2B5EF4-FFF2-40B4-BE49-F238E27FC236}">
                <a16:creationId xmlns:a16="http://schemas.microsoft.com/office/drawing/2014/main" id="{7DB5A317-C3D6-C573-D4E5-24E92CA60F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39788" y="4094846"/>
            <a:ext cx="468000" cy="468000"/>
          </a:xfrm>
          <a:prstGeom prst="rect">
            <a:avLst/>
          </a:prstGeom>
        </p:spPr>
      </p:pic>
      <p:sp>
        <p:nvSpPr>
          <p:cNvPr id="21" name="Rectangle: Rounded Corners 20">
            <a:extLst>
              <a:ext uri="{FF2B5EF4-FFF2-40B4-BE49-F238E27FC236}">
                <a16:creationId xmlns:a16="http://schemas.microsoft.com/office/drawing/2014/main" id="{69332C73-69EC-EDAD-89A4-EA5349BF7AB8}"/>
              </a:ext>
            </a:extLst>
          </p:cNvPr>
          <p:cNvSpPr>
            <a:spLocks/>
          </p:cNvSpPr>
          <p:nvPr/>
        </p:nvSpPr>
        <p:spPr>
          <a:xfrm>
            <a:off x="4219996" y="1196274"/>
            <a:ext cx="3721918" cy="2700000"/>
          </a:xfrm>
          <a:prstGeom prst="roundRect">
            <a:avLst>
              <a:gd name="adj" fmla="val 11561"/>
            </a:avLst>
          </a:prstGeom>
          <a:solidFill>
            <a:schemeClr val="accent1">
              <a:lumMod val="60000"/>
              <a:lumOff val="40000"/>
            </a:schemeClr>
          </a:solidFill>
          <a:ln w="28575">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Century Gothic" panose="020B0502020202020204" pitchFamily="34" charset="0"/>
            </a:endParaRPr>
          </a:p>
        </p:txBody>
      </p:sp>
      <p:sp>
        <p:nvSpPr>
          <p:cNvPr id="22" name="Text Placeholder 4">
            <a:extLst>
              <a:ext uri="{FF2B5EF4-FFF2-40B4-BE49-F238E27FC236}">
                <a16:creationId xmlns:a16="http://schemas.microsoft.com/office/drawing/2014/main" id="{4077F2BF-B87F-35CA-C368-B25E9B1A03FE}"/>
              </a:ext>
            </a:extLst>
          </p:cNvPr>
          <p:cNvSpPr txBox="1">
            <a:spLocks/>
          </p:cNvSpPr>
          <p:nvPr/>
        </p:nvSpPr>
        <p:spPr>
          <a:xfrm>
            <a:off x="5592092" y="1368596"/>
            <a:ext cx="1496355" cy="422235"/>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33"/>
              </a:spcAft>
            </a:pPr>
            <a:r>
              <a:rPr lang="en-AU" sz="1800" b="1" dirty="0">
                <a:latin typeface="Century Gothic" panose="020B0502020202020204" pitchFamily="34" charset="0"/>
              </a:rPr>
              <a:t>Affordable</a:t>
            </a:r>
          </a:p>
        </p:txBody>
      </p:sp>
      <p:sp>
        <p:nvSpPr>
          <p:cNvPr id="23" name="Text Placeholder 4">
            <a:extLst>
              <a:ext uri="{FF2B5EF4-FFF2-40B4-BE49-F238E27FC236}">
                <a16:creationId xmlns:a16="http://schemas.microsoft.com/office/drawing/2014/main" id="{400B6414-FE29-5BAA-BFF4-A01000839BB3}"/>
              </a:ext>
            </a:extLst>
          </p:cNvPr>
          <p:cNvSpPr txBox="1">
            <a:spLocks/>
          </p:cNvSpPr>
          <p:nvPr/>
        </p:nvSpPr>
        <p:spPr>
          <a:xfrm>
            <a:off x="4506188" y="1814743"/>
            <a:ext cx="3310323" cy="1799361"/>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33"/>
              </a:spcAft>
            </a:pPr>
            <a:r>
              <a:rPr lang="en-US" sz="1600" dirty="0">
                <a:latin typeface="Century Gothic" panose="020B0502020202020204" pitchFamily="34" charset="0"/>
              </a:rPr>
              <a:t>Provide financial protection to members </a:t>
            </a:r>
            <a:r>
              <a:rPr lang="en-US" sz="1600" b="1" dirty="0">
                <a:latin typeface="Century Gothic" panose="020B0502020202020204" pitchFamily="34" charset="0"/>
              </a:rPr>
              <a:t>efficiently</a:t>
            </a:r>
            <a:r>
              <a:rPr lang="en-US" sz="1600" dirty="0">
                <a:latin typeface="Century Gothic" panose="020B0502020202020204" pitchFamily="34" charset="0"/>
              </a:rPr>
              <a:t> (low distribution costs, super fund negotiating power, tax benefit) at an </a:t>
            </a:r>
            <a:r>
              <a:rPr lang="en-US" sz="1600" b="1" dirty="0">
                <a:latin typeface="Century Gothic" panose="020B0502020202020204" pitchFamily="34" charset="0"/>
              </a:rPr>
              <a:t>affordable cost</a:t>
            </a:r>
            <a:r>
              <a:rPr lang="en-US" sz="1600" dirty="0">
                <a:latin typeface="Century Gothic" panose="020B0502020202020204" pitchFamily="34" charset="0"/>
              </a:rPr>
              <a:t>, with payments made from the super account, </a:t>
            </a:r>
            <a:r>
              <a:rPr lang="en-US" sz="1600" b="1" dirty="0">
                <a:latin typeface="Century Gothic" panose="020B0502020202020204" pitchFamily="34" charset="0"/>
              </a:rPr>
              <a:t>not take-home pay </a:t>
            </a:r>
            <a:r>
              <a:rPr lang="en-US" sz="1600" dirty="0">
                <a:latin typeface="Century Gothic" panose="020B0502020202020204" pitchFamily="34" charset="0"/>
              </a:rPr>
              <a:t>being a contributing factor.</a:t>
            </a:r>
            <a:endParaRPr lang="en-US" sz="1600" b="1" dirty="0">
              <a:latin typeface="Century Gothic" panose="020B0502020202020204" pitchFamily="34" charset="0"/>
            </a:endParaRPr>
          </a:p>
        </p:txBody>
      </p:sp>
      <p:pic>
        <p:nvPicPr>
          <p:cNvPr id="24" name="Graphic 23" descr="Club Suit with solid fill">
            <a:extLst>
              <a:ext uri="{FF2B5EF4-FFF2-40B4-BE49-F238E27FC236}">
                <a16:creationId xmlns:a16="http://schemas.microsoft.com/office/drawing/2014/main" id="{6987EDE8-8779-3954-E38F-F3EBD41D34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2941" y="1305677"/>
            <a:ext cx="468000" cy="468000"/>
          </a:xfrm>
          <a:prstGeom prst="rect">
            <a:avLst/>
          </a:prstGeom>
        </p:spPr>
      </p:pic>
      <p:sp>
        <p:nvSpPr>
          <p:cNvPr id="25" name="Rectangle: Rounded Corners 24">
            <a:extLst>
              <a:ext uri="{FF2B5EF4-FFF2-40B4-BE49-F238E27FC236}">
                <a16:creationId xmlns:a16="http://schemas.microsoft.com/office/drawing/2014/main" id="{B467AF43-AB65-55C1-A689-3B202BA2B6BF}"/>
              </a:ext>
            </a:extLst>
          </p:cNvPr>
          <p:cNvSpPr>
            <a:spLocks/>
          </p:cNvSpPr>
          <p:nvPr/>
        </p:nvSpPr>
        <p:spPr>
          <a:xfrm>
            <a:off x="6727511" y="3822156"/>
            <a:ext cx="3060000" cy="2700000"/>
          </a:xfrm>
          <a:prstGeom prst="roundRect">
            <a:avLst>
              <a:gd name="adj" fmla="val 11561"/>
            </a:avLst>
          </a:prstGeom>
          <a:solidFill>
            <a:srgbClr val="92D050"/>
          </a:solidFill>
          <a:ln w="28575">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Century Gothic" panose="020B0502020202020204" pitchFamily="34" charset="0"/>
            </a:endParaRPr>
          </a:p>
        </p:txBody>
      </p:sp>
      <p:sp>
        <p:nvSpPr>
          <p:cNvPr id="26" name="Text Placeholder 4">
            <a:extLst>
              <a:ext uri="{FF2B5EF4-FFF2-40B4-BE49-F238E27FC236}">
                <a16:creationId xmlns:a16="http://schemas.microsoft.com/office/drawing/2014/main" id="{2F45CD79-2041-1FF2-E932-43EAB065D20C}"/>
              </a:ext>
            </a:extLst>
          </p:cNvPr>
          <p:cNvSpPr txBox="1">
            <a:spLocks/>
          </p:cNvSpPr>
          <p:nvPr/>
        </p:nvSpPr>
        <p:spPr>
          <a:xfrm>
            <a:off x="7698734" y="4123454"/>
            <a:ext cx="1496355" cy="422235"/>
          </a:xfrm>
          <a:prstGeom prst="rect">
            <a:avLst/>
          </a:prstGeom>
          <a:noFill/>
          <a:ln>
            <a:noFill/>
          </a:ln>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33"/>
              </a:spcAft>
            </a:pPr>
            <a:r>
              <a:rPr lang="en-AU" sz="1800" b="1" dirty="0">
                <a:latin typeface="Century Gothic" panose="020B0502020202020204" pitchFamily="34" charset="0"/>
              </a:rPr>
              <a:t>Accessible</a:t>
            </a:r>
          </a:p>
        </p:txBody>
      </p:sp>
      <p:sp>
        <p:nvSpPr>
          <p:cNvPr id="27" name="Text Placeholder 4">
            <a:extLst>
              <a:ext uri="{FF2B5EF4-FFF2-40B4-BE49-F238E27FC236}">
                <a16:creationId xmlns:a16="http://schemas.microsoft.com/office/drawing/2014/main" id="{45FAFED3-6CF6-86AB-9755-1848C5A2C316}"/>
              </a:ext>
            </a:extLst>
          </p:cNvPr>
          <p:cNvSpPr txBox="1">
            <a:spLocks/>
          </p:cNvSpPr>
          <p:nvPr/>
        </p:nvSpPr>
        <p:spPr>
          <a:xfrm>
            <a:off x="7039955" y="4696282"/>
            <a:ext cx="2413625" cy="1320295"/>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33"/>
              </a:spcAft>
            </a:pPr>
            <a:r>
              <a:rPr lang="en-US" sz="1600" b="1" dirty="0">
                <a:latin typeface="Century Gothic" panose="020B0502020202020204" pitchFamily="34" charset="0"/>
              </a:rPr>
              <a:t>Improves accessibility </a:t>
            </a:r>
            <a:r>
              <a:rPr lang="en-US" sz="1600" dirty="0">
                <a:latin typeface="Century Gothic" panose="020B0502020202020204" pitchFamily="34" charset="0"/>
              </a:rPr>
              <a:t>automatic insurance provides cover to </a:t>
            </a:r>
            <a:r>
              <a:rPr lang="en-US" sz="1600" b="1" dirty="0">
                <a:latin typeface="Century Gothic" panose="020B0502020202020204" pitchFamily="34" charset="0"/>
              </a:rPr>
              <a:t>almost all occupations</a:t>
            </a:r>
            <a:r>
              <a:rPr lang="en-US" sz="1600" dirty="0">
                <a:latin typeface="Century Gothic" panose="020B0502020202020204" pitchFamily="34" charset="0"/>
              </a:rPr>
              <a:t> and generally without </a:t>
            </a:r>
            <a:r>
              <a:rPr lang="en-US" sz="1600" b="1" dirty="0">
                <a:latin typeface="Century Gothic" panose="020B0502020202020204" pitchFamily="34" charset="0"/>
              </a:rPr>
              <a:t>underwriting</a:t>
            </a:r>
            <a:r>
              <a:rPr lang="en-US" sz="1600" dirty="0">
                <a:latin typeface="Century Gothic" panose="020B0502020202020204" pitchFamily="34" charset="0"/>
              </a:rPr>
              <a:t>.</a:t>
            </a:r>
          </a:p>
        </p:txBody>
      </p:sp>
      <p:sp>
        <p:nvSpPr>
          <p:cNvPr id="28" name="Rectangle: Rounded Corners 27">
            <a:extLst>
              <a:ext uri="{FF2B5EF4-FFF2-40B4-BE49-F238E27FC236}">
                <a16:creationId xmlns:a16="http://schemas.microsoft.com/office/drawing/2014/main" id="{FA2D4536-7A80-8A66-FE02-4611AABB9A86}"/>
              </a:ext>
            </a:extLst>
          </p:cNvPr>
          <p:cNvSpPr>
            <a:spLocks/>
          </p:cNvSpPr>
          <p:nvPr/>
        </p:nvSpPr>
        <p:spPr>
          <a:xfrm>
            <a:off x="8496906" y="1238990"/>
            <a:ext cx="3060000" cy="2700000"/>
          </a:xfrm>
          <a:prstGeom prst="roundRect">
            <a:avLst>
              <a:gd name="adj" fmla="val 11561"/>
            </a:avLst>
          </a:prstGeom>
          <a:solidFill>
            <a:srgbClr val="C9E7A7"/>
          </a:solidFill>
          <a:ln w="28575">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Century Gothic" panose="020B0502020202020204" pitchFamily="34" charset="0"/>
            </a:endParaRPr>
          </a:p>
        </p:txBody>
      </p:sp>
      <p:sp>
        <p:nvSpPr>
          <p:cNvPr id="29" name="Text Placeholder 4">
            <a:extLst>
              <a:ext uri="{FF2B5EF4-FFF2-40B4-BE49-F238E27FC236}">
                <a16:creationId xmlns:a16="http://schemas.microsoft.com/office/drawing/2014/main" id="{4237D50B-C31D-37D8-CC86-6A1CAA7AF70B}"/>
              </a:ext>
            </a:extLst>
          </p:cNvPr>
          <p:cNvSpPr txBox="1">
            <a:spLocks/>
          </p:cNvSpPr>
          <p:nvPr/>
        </p:nvSpPr>
        <p:spPr>
          <a:xfrm>
            <a:off x="9584429" y="1512470"/>
            <a:ext cx="1493687" cy="42223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33"/>
              </a:spcAft>
            </a:pPr>
            <a:r>
              <a:rPr lang="en-AU" sz="1800" b="1" dirty="0">
                <a:latin typeface="Century Gothic" panose="020B0502020202020204" pitchFamily="34" charset="0"/>
              </a:rPr>
              <a:t>Peace of mind</a:t>
            </a:r>
          </a:p>
        </p:txBody>
      </p:sp>
      <p:sp>
        <p:nvSpPr>
          <p:cNvPr id="30" name="Text Placeholder 4">
            <a:extLst>
              <a:ext uri="{FF2B5EF4-FFF2-40B4-BE49-F238E27FC236}">
                <a16:creationId xmlns:a16="http://schemas.microsoft.com/office/drawing/2014/main" id="{A0F99A04-9B3C-590C-75B4-B926718F536D}"/>
              </a:ext>
            </a:extLst>
          </p:cNvPr>
          <p:cNvSpPr txBox="1">
            <a:spLocks/>
          </p:cNvSpPr>
          <p:nvPr/>
        </p:nvSpPr>
        <p:spPr>
          <a:xfrm>
            <a:off x="8922306" y="2254787"/>
            <a:ext cx="2495939" cy="1290286"/>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Plus Jakarta Sans" pitchFamily="2"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33"/>
              </a:spcAft>
            </a:pPr>
            <a:r>
              <a:rPr lang="en-US" sz="1600" b="1" dirty="0">
                <a:latin typeface="Century Gothic" panose="020B0502020202020204" pitchFamily="34" charset="0"/>
              </a:rPr>
              <a:t>Reduces the uncertainty </a:t>
            </a:r>
            <a:r>
              <a:rPr lang="en-US" sz="1600" dirty="0">
                <a:latin typeface="Century Gothic" panose="020B0502020202020204" pitchFamily="34" charset="0"/>
              </a:rPr>
              <a:t>around what would happen in the event of death or disability.</a:t>
            </a:r>
            <a:endParaRPr lang="en-US" sz="1600" b="1" dirty="0">
              <a:latin typeface="Century Gothic" panose="020B0502020202020204" pitchFamily="34" charset="0"/>
            </a:endParaRPr>
          </a:p>
        </p:txBody>
      </p:sp>
      <p:pic>
        <p:nvPicPr>
          <p:cNvPr id="31" name="Graphic 30" descr="Box trolley with solid fill">
            <a:extLst>
              <a:ext uri="{FF2B5EF4-FFF2-40B4-BE49-F238E27FC236}">
                <a16:creationId xmlns:a16="http://schemas.microsoft.com/office/drawing/2014/main" id="{B4E354F7-D213-0BA1-118E-9A4656ED48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48497" y="1489587"/>
            <a:ext cx="468000" cy="468000"/>
          </a:xfrm>
          <a:prstGeom prst="rect">
            <a:avLst/>
          </a:prstGeom>
        </p:spPr>
      </p:pic>
      <p:pic>
        <p:nvPicPr>
          <p:cNvPr id="32" name="Graphic 31" descr="Anchor with solid fill">
            <a:extLst>
              <a:ext uri="{FF2B5EF4-FFF2-40B4-BE49-F238E27FC236}">
                <a16:creationId xmlns:a16="http://schemas.microsoft.com/office/drawing/2014/main" id="{549A461D-8623-4216-8AB1-F4DA3CF82F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75012" y="4034165"/>
            <a:ext cx="468000" cy="468000"/>
          </a:xfrm>
          <a:prstGeom prst="rect">
            <a:avLst/>
          </a:prstGeom>
        </p:spPr>
      </p:pic>
    </p:spTree>
    <p:extLst>
      <p:ext uri="{BB962C8B-B14F-4D97-AF65-F5344CB8AC3E}">
        <p14:creationId xmlns:p14="http://schemas.microsoft.com/office/powerpoint/2010/main" val="163376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788CA-9273-0607-E0FA-EA8510736E3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CE2469C-64EB-CF6B-F2C7-D7A6851FAA1E}"/>
              </a:ext>
            </a:extLst>
          </p:cNvPr>
          <p:cNvSpPr/>
          <p:nvPr/>
        </p:nvSpPr>
        <p:spPr>
          <a:xfrm>
            <a:off x="71919" y="5568593"/>
            <a:ext cx="2354477" cy="1163595"/>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50346025-6BDD-F505-8080-33B3F0CA538A}"/>
              </a:ext>
            </a:extLst>
          </p:cNvPr>
          <p:cNvSpPr>
            <a:spLocks noGrp="1"/>
          </p:cNvSpPr>
          <p:nvPr>
            <p:ph type="title"/>
          </p:nvPr>
        </p:nvSpPr>
        <p:spPr>
          <a:xfrm>
            <a:off x="833239" y="609469"/>
            <a:ext cx="10836247" cy="571376"/>
          </a:xfrm>
        </p:spPr>
        <p:txBody>
          <a:bodyPr/>
          <a:lstStyle/>
          <a:p>
            <a:r>
              <a:rPr lang="en-US" sz="2400" b="1" dirty="0">
                <a:latin typeface="Century Gothic" panose="020B0502020202020204" pitchFamily="34" charset="0"/>
              </a:rPr>
              <a:t>Buy now pay later</a:t>
            </a:r>
            <a:endParaRPr lang="en-US" sz="2400" dirty="0">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C352A04D-76C2-79D9-B50C-40E7C0A9BE2A}"/>
              </a:ext>
            </a:extLst>
          </p:cNvPr>
          <p:cNvSpPr>
            <a:spLocks/>
          </p:cNvSpPr>
          <p:nvPr/>
        </p:nvSpPr>
        <p:spPr>
          <a:xfrm>
            <a:off x="3464619" y="1706209"/>
            <a:ext cx="5262762" cy="4120498"/>
          </a:xfrm>
          <a:prstGeom prst="roundRect">
            <a:avLst>
              <a:gd name="adj" fmla="val 10910"/>
            </a:avLst>
          </a:prstGeom>
          <a:solidFill>
            <a:schemeClr val="bg1">
              <a:lumMod val="85000"/>
            </a:schemeClr>
          </a:solidFill>
          <a:ln w="19050">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180000" tIns="144000" rIns="180000" bIns="144000" rtlCol="0" anchor="t"/>
          <a:lstStyle/>
          <a:p>
            <a:pPr>
              <a:spcBef>
                <a:spcPts val="600"/>
              </a:spcBef>
              <a:spcAft>
                <a:spcPts val="0"/>
              </a:spcAft>
            </a:pPr>
            <a:endParaRPr lang="en-AU" sz="1000" dirty="0">
              <a:solidFill>
                <a:schemeClr val="tx1"/>
              </a:solidFill>
              <a:latin typeface="Century Gothic" panose="020B0502020202020204" pitchFamily="34" charset="0"/>
            </a:endParaRPr>
          </a:p>
        </p:txBody>
      </p:sp>
      <p:sp>
        <p:nvSpPr>
          <p:cNvPr id="3" name="Content Placeholder 3">
            <a:extLst>
              <a:ext uri="{FF2B5EF4-FFF2-40B4-BE49-F238E27FC236}">
                <a16:creationId xmlns:a16="http://schemas.microsoft.com/office/drawing/2014/main" id="{4B01482E-B5EB-D7D9-AC18-188E6668DB62}"/>
              </a:ext>
            </a:extLst>
          </p:cNvPr>
          <p:cNvSpPr txBox="1">
            <a:spLocks/>
          </p:cNvSpPr>
          <p:nvPr/>
        </p:nvSpPr>
        <p:spPr>
          <a:xfrm>
            <a:off x="3861267" y="3316960"/>
            <a:ext cx="4447013" cy="2178135"/>
          </a:xfrm>
          <a:prstGeom prst="rect">
            <a:avLst/>
          </a:prstGeom>
          <a:scene3d>
            <a:camera prst="orthographicFront"/>
            <a:lightRig rig="threePt" dir="t"/>
          </a:scene3d>
          <a:sp3d>
            <a:bevelT/>
          </a:sp3d>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10000"/>
              </a:lnSpc>
              <a:spcBef>
                <a:spcPts val="300"/>
              </a:spcBef>
              <a:spcAft>
                <a:spcPts val="300"/>
              </a:spcAft>
              <a:buFont typeface="Arial" panose="020B0604020202020204" pitchFamily="34" charset="0"/>
              <a:buChar char="•"/>
            </a:pPr>
            <a:r>
              <a:rPr lang="en-US" sz="2000" dirty="0">
                <a:solidFill>
                  <a:schemeClr val="tx1"/>
                </a:solidFill>
                <a:latin typeface="Century Gothic" panose="020B0502020202020204" pitchFamily="34" charset="0"/>
              </a:rPr>
              <a:t>SG is fixed – 12% from 1 July 2025</a:t>
            </a:r>
          </a:p>
          <a:p>
            <a:pPr marL="342900" lvl="1" indent="-342900">
              <a:lnSpc>
                <a:spcPct val="110000"/>
              </a:lnSpc>
              <a:spcBef>
                <a:spcPts val="300"/>
              </a:spcBef>
              <a:spcAft>
                <a:spcPts val="300"/>
              </a:spcAft>
              <a:buFont typeface="Arial" panose="020B0604020202020204" pitchFamily="34" charset="0"/>
              <a:buChar char="•"/>
            </a:pPr>
            <a:r>
              <a:rPr lang="en-US" sz="2000" dirty="0">
                <a:solidFill>
                  <a:schemeClr val="tx1"/>
                </a:solidFill>
                <a:latin typeface="Century Gothic" panose="020B0502020202020204" pitchFamily="34" charset="0"/>
              </a:rPr>
              <a:t>No salary – no SG</a:t>
            </a:r>
          </a:p>
          <a:p>
            <a:pPr marL="342900" lvl="1" indent="-342900">
              <a:lnSpc>
                <a:spcPct val="110000"/>
              </a:lnSpc>
              <a:spcBef>
                <a:spcPts val="300"/>
              </a:spcBef>
              <a:spcAft>
                <a:spcPts val="300"/>
              </a:spcAft>
              <a:buFont typeface="Arial" panose="020B0604020202020204" pitchFamily="34" charset="0"/>
              <a:buChar char="•"/>
            </a:pPr>
            <a:r>
              <a:rPr lang="en-US" sz="2000" b="1" dirty="0">
                <a:solidFill>
                  <a:schemeClr val="tx1"/>
                </a:solidFill>
                <a:latin typeface="Century Gothic" panose="020B0502020202020204" pitchFamily="34" charset="0"/>
              </a:rPr>
              <a:t>Insurance of today’s salary </a:t>
            </a:r>
            <a:r>
              <a:rPr lang="en-US" sz="2000" dirty="0">
                <a:solidFill>
                  <a:schemeClr val="tx1"/>
                </a:solidFill>
                <a:latin typeface="Century Gothic" panose="020B0502020202020204" pitchFamily="34" charset="0"/>
              </a:rPr>
              <a:t>is </a:t>
            </a:r>
            <a:r>
              <a:rPr lang="en-US" sz="2000" b="1" dirty="0">
                <a:solidFill>
                  <a:schemeClr val="tx1"/>
                </a:solidFill>
                <a:latin typeface="Century Gothic" panose="020B0502020202020204" pitchFamily="34" charset="0"/>
              </a:rPr>
              <a:t>paid for tomorrow </a:t>
            </a:r>
            <a:r>
              <a:rPr lang="en-US" sz="2000" dirty="0">
                <a:solidFill>
                  <a:schemeClr val="tx1"/>
                </a:solidFill>
                <a:latin typeface="Century Gothic" panose="020B0502020202020204" pitchFamily="34" charset="0"/>
              </a:rPr>
              <a:t>via retirement income reduction</a:t>
            </a:r>
          </a:p>
        </p:txBody>
      </p:sp>
      <p:pic>
        <p:nvPicPr>
          <p:cNvPr id="5" name="Graphic 4" descr="Aries with solid fill">
            <a:extLst>
              <a:ext uri="{FF2B5EF4-FFF2-40B4-BE49-F238E27FC236}">
                <a16:creationId xmlns:a16="http://schemas.microsoft.com/office/drawing/2014/main" id="{CCECA2B1-D204-8FBB-85DE-7BBFE07CC05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30784" y="1754036"/>
            <a:ext cx="468000" cy="468000"/>
          </a:xfrm>
          <a:prstGeom prst="rect">
            <a:avLst/>
          </a:prstGeom>
          <a:scene3d>
            <a:camera prst="orthographicFront"/>
            <a:lightRig rig="threePt" dir="t"/>
          </a:scene3d>
          <a:sp3d>
            <a:bevelT/>
          </a:sp3d>
        </p:spPr>
      </p:pic>
      <p:sp>
        <p:nvSpPr>
          <p:cNvPr id="6" name="TextBox 5">
            <a:extLst>
              <a:ext uri="{FF2B5EF4-FFF2-40B4-BE49-F238E27FC236}">
                <a16:creationId xmlns:a16="http://schemas.microsoft.com/office/drawing/2014/main" id="{EC852001-B23F-3CDF-E054-AFDB905EC467}"/>
              </a:ext>
            </a:extLst>
          </p:cNvPr>
          <p:cNvSpPr txBox="1"/>
          <p:nvPr/>
        </p:nvSpPr>
        <p:spPr>
          <a:xfrm>
            <a:off x="3554587" y="2301380"/>
            <a:ext cx="5020393" cy="582003"/>
          </a:xfrm>
          <a:prstGeom prst="roundRect">
            <a:avLst/>
          </a:prstGeom>
          <a:solidFill>
            <a:schemeClr val="bg1"/>
          </a:solidFill>
        </p:spPr>
        <p:txBody>
          <a:bodyPr wrap="square" lIns="0" rIns="0" rtlCol="0">
            <a:spAutoFit/>
          </a:bodyPr>
          <a:lstStyle/>
          <a:p>
            <a:pPr algn="ctr">
              <a:lnSpc>
                <a:spcPct val="110000"/>
              </a:lnSpc>
            </a:pPr>
            <a:r>
              <a:rPr lang="en-US" sz="2800" b="1" dirty="0">
                <a:solidFill>
                  <a:schemeClr val="tx1"/>
                </a:solidFill>
                <a:latin typeface="Century Gothic" panose="020B0502020202020204" pitchFamily="34" charset="0"/>
              </a:rPr>
              <a:t>Buy Now </a:t>
            </a:r>
            <a:r>
              <a:rPr lang="en-US" sz="2800" b="1" dirty="0">
                <a:latin typeface="Century Gothic" panose="020B0502020202020204" pitchFamily="34" charset="0"/>
              </a:rPr>
              <a:t>P</a:t>
            </a:r>
            <a:r>
              <a:rPr lang="en-US" sz="2800" b="1" dirty="0">
                <a:solidFill>
                  <a:schemeClr val="tx1"/>
                </a:solidFill>
                <a:latin typeface="Century Gothic" panose="020B0502020202020204" pitchFamily="34" charset="0"/>
              </a:rPr>
              <a:t>ay Later</a:t>
            </a:r>
          </a:p>
        </p:txBody>
      </p:sp>
    </p:spTree>
    <p:extLst>
      <p:ext uri="{BB962C8B-B14F-4D97-AF65-F5344CB8AC3E}">
        <p14:creationId xmlns:p14="http://schemas.microsoft.com/office/powerpoint/2010/main" val="3451480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24</Value>
      <Value>40</Value>
      <Value>21</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The Objective of Superannuation is to preserve savings to deliver income for a dignified retirement, alongside government support, in an equitable and sustainable way. The importance of insured benefits in achieving this objective is recognised in the Explanatory Memorandum: • extending what is traditionally thought of as retirement to include the other reasons a member may permanently cease to be part of the workforce, through disability or death; and • recognising the financial impact on members’ income and retirement income where there are periods of interrupted work through disability. The superannuation industry withdrew its Voluntary Code of Practice (VCoP) in 2021. VCoP sort to provide broad simplified guidance to trustees on how to practically implement the inappropriate erosion covenant. The Actuaries Institute has issued guidance (Technical Paper: Superannuation Insurance Cost Assessment) on the inappropriate erosion covenant in the SIS legislation. Around 30% of members who join the workforce at age 18 will experience an insurance event, death or disability, over their working life. Some people will experience multiple insurance events. These are random events that can impact anyone and will, for many, have severe financial consequences. The design of death and disability benefits is therefore one of the key functions of a superannuation fund trustee particularly for those members who do not make a choice of cover. This function includes optimising the balance between: • financial support for the 30%; and • the reduction in retirement income through insurance premiums for the 70%. How might a trustee determine this balance within the boundaries of the legislation? This paper explores various ways of optimising a dignified retirement for a fund’s membership, key elements for trustees’ considerations and how actuaries may support trustees make sound decisions for fund members.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CE6YYQN64SX3-786882053-16287</_dlc_DocId>
    <_dlc_DocIdUrl xmlns="7c09f450-3099-4ab0-9797-308ed8a26daf">
      <Url>https://actuaries.sharepoint.com/sites/DMS/_layouts/15/DocIdRedir.aspx?ID=CE6YYQN64SX3-786882053-16287</Url>
      <Description>CE6YYQN64SX3-786882053-16287</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42BDB62-3445-4765-80F3-299A526A959E}"/>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23A7F36D-13F6-4DF0-A1FA-99BF5BE8352E}">
  <ds:schemaRefs>
    <ds:schemaRef ds:uri="http://purl.org/dc/dcmitype/"/>
    <ds:schemaRef ds:uri="1f1b480c-4e8c-40c2-8c13-d13e36e0161b"/>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de00168a-7982-43d0-b86a-127eedea09dc"/>
    <ds:schemaRef ds:uri="http://schemas.microsoft.com/office/2006/metadata/properties"/>
  </ds:schemaRefs>
</ds:datastoreItem>
</file>

<file path=customXml/itemProps4.xml><?xml version="1.0" encoding="utf-8"?>
<ds:datastoreItem xmlns:ds="http://schemas.openxmlformats.org/officeDocument/2006/customXml" ds:itemID="{933F86AA-114C-4E89-A7BF-5A3F2BA7C7B4}"/>
</file>

<file path=customXml/itemProps5.xml><?xml version="1.0" encoding="utf-8"?>
<ds:datastoreItem xmlns:ds="http://schemas.openxmlformats.org/officeDocument/2006/customXml" ds:itemID="{D0A64C91-E17B-4427-B3C9-99EA695EEF26}"/>
</file>

<file path=docProps/app.xml><?xml version="1.0" encoding="utf-8"?>
<Properties xmlns="http://schemas.openxmlformats.org/officeDocument/2006/extended-properties" xmlns:vt="http://schemas.openxmlformats.org/officeDocument/2006/docPropsVTypes">
  <TotalTime>4763</TotalTime>
  <Words>4621</Words>
  <Application>Microsoft Office PowerPoint</Application>
  <PresentationFormat>Widescreen</PresentationFormat>
  <Paragraphs>584</Paragraphs>
  <Slides>55</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5" baseType="lpstr">
      <vt:lpstr>ABC Oracle</vt:lpstr>
      <vt:lpstr>ABC Oracle Medium</vt:lpstr>
      <vt:lpstr>Arial</vt:lpstr>
      <vt:lpstr>Avenir Next LT Pro</vt:lpstr>
      <vt:lpstr>Calibri</vt:lpstr>
      <vt:lpstr>Century Gothic</vt:lpstr>
      <vt:lpstr>Webdings</vt:lpstr>
      <vt:lpstr>Wingdings</vt:lpstr>
      <vt:lpstr>Office Theme</vt:lpstr>
      <vt:lpstr>think-cell Slide</vt:lpstr>
      <vt:lpstr>Insurance in Super  Optimising a Dignified Retirement for All Members</vt:lpstr>
      <vt:lpstr>Insurance in Super</vt:lpstr>
      <vt:lpstr>Insurance in Super</vt:lpstr>
      <vt:lpstr>What is the risk of death and disability facing Australians over their working lifetime?</vt:lpstr>
      <vt:lpstr>Insurance in Super</vt:lpstr>
      <vt:lpstr>What does the legislation say - Tradeoff</vt:lpstr>
      <vt:lpstr>What is the issue for the trustee?</vt:lpstr>
      <vt:lpstr>Insurance in Super – Why is it important? </vt:lpstr>
      <vt:lpstr>Buy now pay later</vt:lpstr>
      <vt:lpstr>Insurance in Super</vt:lpstr>
      <vt:lpstr>What are the issues for members?</vt:lpstr>
      <vt:lpstr>What are the issues for members  Insurance Calculators / Guidance Tools</vt:lpstr>
      <vt:lpstr>What are the issues for members  Calculators / Guidance Tools - Super  Funds – Death </vt:lpstr>
      <vt:lpstr>What are the issues for members  Calculators / Guidance Tools - Super  Funds - Disability</vt:lpstr>
      <vt:lpstr>What are the issues for members  ASIC Insurance Calculator - MoneySmart</vt:lpstr>
      <vt:lpstr>Common Industry Misconceptions</vt:lpstr>
      <vt:lpstr>Common Industry Misconceptions continued</vt:lpstr>
      <vt:lpstr>Insurance in Super</vt:lpstr>
      <vt:lpstr>What is indemnity-based insurance design?</vt:lpstr>
      <vt:lpstr>What should we be indemnifying?</vt:lpstr>
      <vt:lpstr>Indemnity Cover - Salary v Expenditure?</vt:lpstr>
      <vt:lpstr>Indemnity-based insurance design for super funds – How does it work?</vt:lpstr>
      <vt:lpstr>Applying a practical example…</vt:lpstr>
      <vt:lpstr>Question slide</vt:lpstr>
      <vt:lpstr>Death: What does an indemnity-based default design look like for the Australian working population?</vt:lpstr>
      <vt:lpstr>Disability: What does an indemnity-based default design look like for Australian working population?</vt:lpstr>
      <vt:lpstr>Insurance in Super</vt:lpstr>
      <vt:lpstr>Death: How does an indemnity default design for Australian working population compared to the default cover offered by large industry funds? </vt:lpstr>
      <vt:lpstr>Disability: How does an indemnity default design for Australian working population compared to the default cover offered by large industry funds? </vt:lpstr>
      <vt:lpstr>Death: How much cover do members seek when applying for additional cover?</vt:lpstr>
      <vt:lpstr>Disability: How much cover do members seek when applying for additional cover?</vt:lpstr>
      <vt:lpstr>Insurance in Super</vt:lpstr>
      <vt:lpstr>What are the possible measures of insurance cost?</vt:lpstr>
      <vt:lpstr>Why not benchmarking? </vt:lpstr>
      <vt:lpstr>How should we measure insurance cost? </vt:lpstr>
      <vt:lpstr>What is the retirement income erosion?  Indemnity-needs-based design versus default designs by seven large industry funds versus 1% of Salary</vt:lpstr>
      <vt:lpstr>What is the retirement income of the Member under various Insurance Scenarios – Healthy Member?</vt:lpstr>
      <vt:lpstr>Insurance in Super</vt:lpstr>
      <vt:lpstr>How should a trustee work out an optimal balance between benefits and cost of insurance?</vt:lpstr>
      <vt:lpstr>Utility Theory</vt:lpstr>
      <vt:lpstr>Utility Theory: Diminishing marginal utility applies to income </vt:lpstr>
      <vt:lpstr>Utility Theory: Diminishing marginal utility – why insurance works</vt:lpstr>
      <vt:lpstr>Utility Theory: Diminishing and Negative marginal utility</vt:lpstr>
      <vt:lpstr>Utility Theory: Diminishing utility – wealth</vt:lpstr>
      <vt:lpstr>Utility Theory: Healthy Life – Insured v Uninsured</vt:lpstr>
      <vt:lpstr>Utility Theory: Unhealthy Life – Insured v Uninsured</vt:lpstr>
      <vt:lpstr>Utility Theory: Unhealthy Life – Insured v Uninsured</vt:lpstr>
      <vt:lpstr>Utility Theory: Maths</vt:lpstr>
      <vt:lpstr>Insurance in Super</vt:lpstr>
      <vt:lpstr>Insurance in Super</vt:lpstr>
      <vt:lpstr>PowerPoint Presentation</vt:lpstr>
      <vt:lpstr>What do fund trustees say?</vt:lpstr>
      <vt:lpstr>What do regulators say? </vt:lpstr>
      <vt:lpstr>Appendix: Inputs and Assumptions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Insurance in Super - Optimising a Dignified Retirement for all Members</dc:title>
  <dc:creator>Jeff Humphreys and Karen Lau</dc:creator>
  <cp:lastModifiedBy>Karen Lau</cp:lastModifiedBy>
  <cp:revision>16</cp:revision>
  <dcterms:created xsi:type="dcterms:W3CDTF">2023-05-24T00:01:03Z</dcterms:created>
  <dcterms:modified xsi:type="dcterms:W3CDTF">2025-06-10T23:53:17Z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4e7b7e35-7b35-4b58-b56e-62b4f644274a</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21;#Superannuation and Investments|c4023ceb-8694-42da-8304-ff16c412bbef;#24;#Life Insurance|2f4b7b7b-e853-4c23-b89a-c367646d2d02</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Event|81820cd3-45f0-44e5-97c3-ef5505ffe26e;#97;#All Actuaries Summit|57ed7ee8-003a-406d-a47c-605a474390f3</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