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ppt/changesInfos/changesInfo1.xml" ContentType="application/vnd.ms-powerpoint.changesinfo+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sldIdLst>
    <p:sldId id="256" r:id="rId2"/>
    <p:sldId id="390" r:id="rId3"/>
    <p:sldId id="257" r:id="rId4"/>
    <p:sldId id="323" r:id="rId5"/>
    <p:sldId id="503" r:id="rId6"/>
    <p:sldId id="505" r:id="rId7"/>
    <p:sldId id="506" r:id="rId8"/>
    <p:sldId id="264" r:id="rId9"/>
    <p:sldId id="507" r:id="rId10"/>
    <p:sldId id="271" r:id="rId11"/>
    <p:sldId id="348" r:id="rId12"/>
    <p:sldId id="484" r:id="rId13"/>
    <p:sldId id="435" r:id="rId14"/>
    <p:sldId id="473" r:id="rId15"/>
    <p:sldId id="475" r:id="rId16"/>
    <p:sldId id="474" r:id="rId17"/>
    <p:sldId id="480" r:id="rId18"/>
    <p:sldId id="479" r:id="rId19"/>
    <p:sldId id="478" r:id="rId20"/>
    <p:sldId id="477" r:id="rId21"/>
    <p:sldId id="476" r:id="rId22"/>
    <p:sldId id="483" r:id="rId23"/>
    <p:sldId id="510" r:id="rId24"/>
    <p:sldId id="511" r:id="rId25"/>
    <p:sldId id="512" r:id="rId26"/>
    <p:sldId id="295" r:id="rId27"/>
    <p:sldId id="440" r:id="rId28"/>
    <p:sldId id="441" r:id="rId29"/>
    <p:sldId id="442" r:id="rId30"/>
    <p:sldId id="443" r:id="rId31"/>
    <p:sldId id="437" r:id="rId32"/>
    <p:sldId id="438" r:id="rId33"/>
    <p:sldId id="488" r:id="rId34"/>
    <p:sldId id="489" r:id="rId35"/>
    <p:sldId id="372" r:id="rId36"/>
    <p:sldId id="315" r:id="rId37"/>
    <p:sldId id="272" r:id="rId38"/>
    <p:sldId id="490" r:id="rId39"/>
    <p:sldId id="513" r:id="rId40"/>
    <p:sldId id="472" r:id="rId41"/>
    <p:sldId id="447" r:id="rId42"/>
    <p:sldId id="398" r:id="rId43"/>
    <p:sldId id="429" r:id="rId44"/>
    <p:sldId id="430" r:id="rId45"/>
    <p:sldId id="448" r:id="rId46"/>
    <p:sldId id="396" r:id="rId47"/>
    <p:sldId id="399" r:id="rId48"/>
    <p:sldId id="431" r:id="rId49"/>
    <p:sldId id="432" r:id="rId50"/>
    <p:sldId id="433" r:id="rId51"/>
    <p:sldId id="502" r:id="rId52"/>
    <p:sldId id="316" r:id="rId53"/>
    <p:sldId id="414" r:id="rId54"/>
    <p:sldId id="508" r:id="rId55"/>
    <p:sldId id="313" r:id="rId56"/>
    <p:sldId id="509" r:id="rId57"/>
    <p:sldId id="459" r:id="rId58"/>
    <p:sldId id="491" r:id="rId59"/>
    <p:sldId id="492" r:id="rId60"/>
    <p:sldId id="493" r:id="rId61"/>
    <p:sldId id="494" r:id="rId62"/>
    <p:sldId id="495" r:id="rId63"/>
    <p:sldId id="496" r:id="rId64"/>
    <p:sldId id="497" r:id="rId65"/>
    <p:sldId id="498" r:id="rId66"/>
    <p:sldId id="499" r:id="rId67"/>
    <p:sldId id="500" r:id="rId68"/>
    <p:sldId id="501" r:id="rId69"/>
    <p:sldId id="415" r:id="rId7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3" roundtripDataSignature="AMtx7mgGSxrukD7IERDjYtg6HXMhYKQG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97BDA-8D62-4BF3-9D06-70DEE1776DE3}" v="1" dt="2025-06-05T00:00:15.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81" autoAdjust="0"/>
  </p:normalViewPr>
  <p:slideViewPr>
    <p:cSldViewPr snapToGrid="0">
      <p:cViewPr varScale="1">
        <p:scale>
          <a:sx n="86" d="100"/>
          <a:sy n="86" d="100"/>
        </p:scale>
        <p:origin x="15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33" Type="http://customschemas.google.com/relationships/presentationmetadata" Target="metadata"/><Relationship Id="rId138"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144" Type="http://schemas.openxmlformats.org/officeDocument/2006/relationships/customXml" Target="../customXml/item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134" Type="http://schemas.openxmlformats.org/officeDocument/2006/relationships/presProps" Target="presProps.xml"/><Relationship Id="rId13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14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4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135" Type="http://schemas.openxmlformats.org/officeDocument/2006/relationships/viewProps" Target="viewProps.xml"/><Relationship Id="rId143"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141"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13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INS Adrian" userId="638ddf4d-26af-4b2f-a343-fd360ad9f1ff" providerId="ADAL" clId="{F1597BDA-8D62-4BF3-9D06-70DEE1776DE3}"/>
    <pc:docChg chg="addSld modSld">
      <pc:chgData name="KERINS Adrian" userId="638ddf4d-26af-4b2f-a343-fd360ad9f1ff" providerId="ADAL" clId="{F1597BDA-8D62-4BF3-9D06-70DEE1776DE3}" dt="2025-06-05T00:00:38.391" v="46" actId="20577"/>
      <pc:docMkLst>
        <pc:docMk/>
      </pc:docMkLst>
      <pc:sldChg chg="modSp mod">
        <pc:chgData name="KERINS Adrian" userId="638ddf4d-26af-4b2f-a343-fd360ad9f1ff" providerId="ADAL" clId="{F1597BDA-8D62-4BF3-9D06-70DEE1776DE3}" dt="2025-06-05T00:00:38.391" v="46" actId="20577"/>
        <pc:sldMkLst>
          <pc:docMk/>
          <pc:sldMk cId="0" sldId="257"/>
        </pc:sldMkLst>
        <pc:spChg chg="mod">
          <ac:chgData name="KERINS Adrian" userId="638ddf4d-26af-4b2f-a343-fd360ad9f1ff" providerId="ADAL" clId="{F1597BDA-8D62-4BF3-9D06-70DEE1776DE3}" dt="2025-06-05T00:00:38.391" v="46" actId="20577"/>
          <ac:spMkLst>
            <pc:docMk/>
            <pc:sldMk cId="0" sldId="257"/>
            <ac:spMk id="220" creationId="{00000000-0000-0000-0000-000000000000}"/>
          </ac:spMkLst>
        </pc:spChg>
      </pc:sldChg>
      <pc:sldChg chg="modSp mod">
        <pc:chgData name="KERINS Adrian" userId="638ddf4d-26af-4b2f-a343-fd360ad9f1ff" providerId="ADAL" clId="{F1597BDA-8D62-4BF3-9D06-70DEE1776DE3}" dt="2025-06-05T00:00:22.374" v="14" actId="20577"/>
        <pc:sldMkLst>
          <pc:docMk/>
          <pc:sldMk cId="1856571386" sldId="508"/>
        </pc:sldMkLst>
        <pc:spChg chg="mod">
          <ac:chgData name="KERINS Adrian" userId="638ddf4d-26af-4b2f-a343-fd360ad9f1ff" providerId="ADAL" clId="{F1597BDA-8D62-4BF3-9D06-70DEE1776DE3}" dt="2025-06-05T00:00:22.374" v="14" actId="20577"/>
          <ac:spMkLst>
            <pc:docMk/>
            <pc:sldMk cId="1856571386" sldId="508"/>
            <ac:spMk id="227" creationId="{DD5FF1C6-32B0-0C15-CBDC-EF1BF75D8C2A}"/>
          </ac:spMkLst>
        </pc:spChg>
      </pc:sldChg>
      <pc:sldChg chg="modSp add mod">
        <pc:chgData name="KERINS Adrian" userId="638ddf4d-26af-4b2f-a343-fd360ad9f1ff" providerId="ADAL" clId="{F1597BDA-8D62-4BF3-9D06-70DEE1776DE3}" dt="2025-06-05T00:00:26.441" v="16" actId="20577"/>
        <pc:sldMkLst>
          <pc:docMk/>
          <pc:sldMk cId="1690261100" sldId="509"/>
        </pc:sldMkLst>
        <pc:spChg chg="mod">
          <ac:chgData name="KERINS Adrian" userId="638ddf4d-26af-4b2f-a343-fd360ad9f1ff" providerId="ADAL" clId="{F1597BDA-8D62-4BF3-9D06-70DEE1776DE3}" dt="2025-06-05T00:00:19.227" v="9" actId="20577"/>
          <ac:spMkLst>
            <pc:docMk/>
            <pc:sldMk cId="1690261100" sldId="509"/>
            <ac:spMk id="227" creationId="{F6987B64-7C51-0A96-B683-C52710F2B0D6}"/>
          </ac:spMkLst>
        </pc:spChg>
        <pc:spChg chg="mod">
          <ac:chgData name="KERINS Adrian" userId="638ddf4d-26af-4b2f-a343-fd360ad9f1ff" providerId="ADAL" clId="{F1597BDA-8D62-4BF3-9D06-70DEE1776DE3}" dt="2025-06-05T00:00:26.441" v="16" actId="20577"/>
          <ac:spMkLst>
            <pc:docMk/>
            <pc:sldMk cId="1690261100" sldId="509"/>
            <ac:spMk id="228" creationId="{08419665-673B-E35D-21B1-BA2B9D333F6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934c67cb517ef06/Documents/Adrian/Acutaires%20Summit/APRA%20June%202024%20-%20Industry%20Stati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934c67cb517ef06/Documents/Adrian/Acutaires%20Summit/APRA%20June%202024%20-%20Industry%20Statitic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Insured to Employment</a:t>
            </a:r>
            <a:r>
              <a:rPr lang="en-AU" baseline="0" dirty="0"/>
              <a:t> Stats - AU</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barChart>
        <c:barDir val="col"/>
        <c:grouping val="clustered"/>
        <c:varyColors val="0"/>
        <c:ser>
          <c:idx val="0"/>
          <c:order val="0"/>
          <c:tx>
            <c:strRef>
              <c:f>Sheet2!$G$10</c:f>
              <c:strCache>
                <c:ptCount val="1"/>
                <c:pt idx="0">
                  <c:v>Group Super</c:v>
                </c:pt>
              </c:strCache>
            </c:strRef>
          </c:tx>
          <c:spPr>
            <a:solidFill>
              <a:schemeClr val="accent1"/>
            </a:solidFill>
            <a:ln>
              <a:noFill/>
            </a:ln>
            <a:effectLst/>
          </c:spPr>
          <c:invertIfNegative val="0"/>
          <c:cat>
            <c:strRef>
              <c:f>Sheet2!$F$11:$F$17</c:f>
              <c:strCache>
                <c:ptCount val="7"/>
                <c:pt idx="0">
                  <c:v>2018</c:v>
                </c:pt>
                <c:pt idx="1">
                  <c:v>2019</c:v>
                </c:pt>
                <c:pt idx="2">
                  <c:v>2020</c:v>
                </c:pt>
                <c:pt idx="3">
                  <c:v>2021</c:v>
                </c:pt>
                <c:pt idx="4">
                  <c:v>2022</c:v>
                </c:pt>
                <c:pt idx="5">
                  <c:v>2023</c:v>
                </c:pt>
                <c:pt idx="6">
                  <c:v>2024</c:v>
                </c:pt>
              </c:strCache>
            </c:strRef>
          </c:cat>
          <c:val>
            <c:numRef>
              <c:f>Sheet2!$G$11:$G$17</c:f>
              <c:numCache>
                <c:formatCode>_-* #,##0_-;\-* #,##0_-;_-* "-"??_-;_-@_-</c:formatCode>
                <c:ptCount val="7"/>
                <c:pt idx="0">
                  <c:v>13353936</c:v>
                </c:pt>
                <c:pt idx="1">
                  <c:v>12983829</c:v>
                </c:pt>
                <c:pt idx="2">
                  <c:v>8958879</c:v>
                </c:pt>
                <c:pt idx="3">
                  <c:v>8588712</c:v>
                </c:pt>
                <c:pt idx="4">
                  <c:v>8514495</c:v>
                </c:pt>
                <c:pt idx="5">
                  <c:v>8513891</c:v>
                </c:pt>
                <c:pt idx="6">
                  <c:v>9098968</c:v>
                </c:pt>
              </c:numCache>
            </c:numRef>
          </c:val>
          <c:extLst>
            <c:ext xmlns:c16="http://schemas.microsoft.com/office/drawing/2014/chart" uri="{C3380CC4-5D6E-409C-BE32-E72D297353CC}">
              <c16:uniqueId val="{00000000-B937-415E-B710-22695C02F079}"/>
            </c:ext>
          </c:extLst>
        </c:ser>
        <c:ser>
          <c:idx val="1"/>
          <c:order val="1"/>
          <c:tx>
            <c:strRef>
              <c:f>Sheet2!$H$10</c:f>
              <c:strCache>
                <c:ptCount val="1"/>
                <c:pt idx="0">
                  <c:v>Individual Advised</c:v>
                </c:pt>
              </c:strCache>
            </c:strRef>
          </c:tx>
          <c:spPr>
            <a:solidFill>
              <a:schemeClr val="accent2"/>
            </a:solidFill>
            <a:ln>
              <a:noFill/>
            </a:ln>
            <a:effectLst/>
          </c:spPr>
          <c:invertIfNegative val="0"/>
          <c:cat>
            <c:strRef>
              <c:f>Sheet2!$F$11:$F$17</c:f>
              <c:strCache>
                <c:ptCount val="7"/>
                <c:pt idx="0">
                  <c:v>2018</c:v>
                </c:pt>
                <c:pt idx="1">
                  <c:v>2019</c:v>
                </c:pt>
                <c:pt idx="2">
                  <c:v>2020</c:v>
                </c:pt>
                <c:pt idx="3">
                  <c:v>2021</c:v>
                </c:pt>
                <c:pt idx="4">
                  <c:v>2022</c:v>
                </c:pt>
                <c:pt idx="5">
                  <c:v>2023</c:v>
                </c:pt>
                <c:pt idx="6">
                  <c:v>2024</c:v>
                </c:pt>
              </c:strCache>
            </c:strRef>
          </c:cat>
          <c:val>
            <c:numRef>
              <c:f>Sheet2!$H$11:$H$17</c:f>
              <c:numCache>
                <c:formatCode>_-* #,##0_-;\-* #,##0_-;_-* "-"??_-;_-@_-</c:formatCode>
                <c:ptCount val="7"/>
                <c:pt idx="0">
                  <c:v>2037578</c:v>
                </c:pt>
                <c:pt idx="1">
                  <c:v>1936710</c:v>
                </c:pt>
                <c:pt idx="2">
                  <c:v>1717059</c:v>
                </c:pt>
                <c:pt idx="3">
                  <c:v>1653257</c:v>
                </c:pt>
                <c:pt idx="4">
                  <c:v>1569249</c:v>
                </c:pt>
                <c:pt idx="5">
                  <c:v>1513757</c:v>
                </c:pt>
                <c:pt idx="6">
                  <c:v>1212958</c:v>
                </c:pt>
              </c:numCache>
            </c:numRef>
          </c:val>
          <c:extLst>
            <c:ext xmlns:c16="http://schemas.microsoft.com/office/drawing/2014/chart" uri="{C3380CC4-5D6E-409C-BE32-E72D297353CC}">
              <c16:uniqueId val="{00000001-B937-415E-B710-22695C02F079}"/>
            </c:ext>
          </c:extLst>
        </c:ser>
        <c:ser>
          <c:idx val="2"/>
          <c:order val="2"/>
          <c:tx>
            <c:strRef>
              <c:f>Sheet2!$I$10</c:f>
              <c:strCache>
                <c:ptCount val="1"/>
                <c:pt idx="0">
                  <c:v>Individual Non-Advised</c:v>
                </c:pt>
              </c:strCache>
            </c:strRef>
          </c:tx>
          <c:spPr>
            <a:solidFill>
              <a:schemeClr val="accent3"/>
            </a:solidFill>
            <a:ln>
              <a:noFill/>
            </a:ln>
            <a:effectLst/>
          </c:spPr>
          <c:invertIfNegative val="0"/>
          <c:cat>
            <c:strRef>
              <c:f>Sheet2!$F$11:$F$17</c:f>
              <c:strCache>
                <c:ptCount val="7"/>
                <c:pt idx="0">
                  <c:v>2018</c:v>
                </c:pt>
                <c:pt idx="1">
                  <c:v>2019</c:v>
                </c:pt>
                <c:pt idx="2">
                  <c:v>2020</c:v>
                </c:pt>
                <c:pt idx="3">
                  <c:v>2021</c:v>
                </c:pt>
                <c:pt idx="4">
                  <c:v>2022</c:v>
                </c:pt>
                <c:pt idx="5">
                  <c:v>2023</c:v>
                </c:pt>
                <c:pt idx="6">
                  <c:v>2024</c:v>
                </c:pt>
              </c:strCache>
            </c:strRef>
          </c:cat>
          <c:val>
            <c:numRef>
              <c:f>Sheet2!$I$11:$I$17</c:f>
              <c:numCache>
                <c:formatCode>_-* #,##0_-;\-* #,##0_-;_-* "-"??_-;_-@_-</c:formatCode>
                <c:ptCount val="7"/>
                <c:pt idx="0">
                  <c:v>610202</c:v>
                </c:pt>
                <c:pt idx="1">
                  <c:v>565779</c:v>
                </c:pt>
                <c:pt idx="2">
                  <c:v>552797</c:v>
                </c:pt>
                <c:pt idx="3">
                  <c:v>547240</c:v>
                </c:pt>
                <c:pt idx="4">
                  <c:v>535135</c:v>
                </c:pt>
                <c:pt idx="5">
                  <c:v>514625</c:v>
                </c:pt>
                <c:pt idx="6">
                  <c:v>474155</c:v>
                </c:pt>
              </c:numCache>
            </c:numRef>
          </c:val>
          <c:extLst>
            <c:ext xmlns:c16="http://schemas.microsoft.com/office/drawing/2014/chart" uri="{C3380CC4-5D6E-409C-BE32-E72D297353CC}">
              <c16:uniqueId val="{00000002-B937-415E-B710-22695C02F079}"/>
            </c:ext>
          </c:extLst>
        </c:ser>
        <c:ser>
          <c:idx val="3"/>
          <c:order val="3"/>
          <c:tx>
            <c:strRef>
              <c:f>Sheet2!#REF!</c:f>
              <c:strCache>
                <c:ptCount val="1"/>
                <c:pt idx="0">
                  <c:v>#REF!</c:v>
                </c:pt>
              </c:strCache>
            </c:strRef>
          </c:tx>
          <c:spPr>
            <a:solidFill>
              <a:schemeClr val="accent4"/>
            </a:solidFill>
            <a:ln>
              <a:noFill/>
            </a:ln>
            <a:effectLst/>
          </c:spPr>
          <c:invertIfNegative val="0"/>
          <c:cat>
            <c:strRef>
              <c:f>Sheet2!$F$11:$F$17</c:f>
              <c:strCache>
                <c:ptCount val="7"/>
                <c:pt idx="0">
                  <c:v>2018</c:v>
                </c:pt>
                <c:pt idx="1">
                  <c:v>2019</c:v>
                </c:pt>
                <c:pt idx="2">
                  <c:v>2020</c:v>
                </c:pt>
                <c:pt idx="3">
                  <c:v>2021</c:v>
                </c:pt>
                <c:pt idx="4">
                  <c:v>2022</c:v>
                </c:pt>
                <c:pt idx="5">
                  <c:v>2023</c:v>
                </c:pt>
                <c:pt idx="6">
                  <c:v>2024</c:v>
                </c:pt>
              </c:strCache>
            </c:strRef>
          </c:cat>
          <c:val>
            <c:numRef>
              <c:f>Sheet2!#REF!</c:f>
              <c:numCache>
                <c:formatCode>General</c:formatCode>
                <c:ptCount val="1"/>
                <c:pt idx="0">
                  <c:v>1</c:v>
                </c:pt>
              </c:numCache>
            </c:numRef>
          </c:val>
          <c:extLst>
            <c:ext xmlns:c16="http://schemas.microsoft.com/office/drawing/2014/chart" uri="{C3380CC4-5D6E-409C-BE32-E72D297353CC}">
              <c16:uniqueId val="{00000003-B937-415E-B710-22695C02F079}"/>
            </c:ext>
          </c:extLst>
        </c:ser>
        <c:dLbls>
          <c:showLegendKey val="0"/>
          <c:showVal val="0"/>
          <c:showCatName val="0"/>
          <c:showSerName val="0"/>
          <c:showPercent val="0"/>
          <c:showBubbleSize val="0"/>
        </c:dLbls>
        <c:gapWidth val="219"/>
        <c:overlap val="-27"/>
        <c:axId val="1103321664"/>
        <c:axId val="1103322624"/>
      </c:barChart>
      <c:lineChart>
        <c:grouping val="standard"/>
        <c:varyColors val="0"/>
        <c:ser>
          <c:idx val="4"/>
          <c:order val="4"/>
          <c:tx>
            <c:strRef>
              <c:f>Sheet2!$J$10</c:f>
              <c:strCache>
                <c:ptCount val="1"/>
                <c:pt idx="0">
                  <c:v>Total Ratio(RHS)</c:v>
                </c:pt>
              </c:strCache>
            </c:strRef>
          </c:tx>
          <c:spPr>
            <a:ln w="28575" cap="rnd">
              <a:solidFill>
                <a:schemeClr val="accent5"/>
              </a:solidFill>
              <a:round/>
            </a:ln>
            <a:effectLst/>
          </c:spPr>
          <c:marker>
            <c:symbol val="none"/>
          </c:marker>
          <c:cat>
            <c:strRef>
              <c:f>Sheet2!$F$11:$F$17</c:f>
              <c:strCache>
                <c:ptCount val="7"/>
                <c:pt idx="0">
                  <c:v>2018</c:v>
                </c:pt>
                <c:pt idx="1">
                  <c:v>2019</c:v>
                </c:pt>
                <c:pt idx="2">
                  <c:v>2020</c:v>
                </c:pt>
                <c:pt idx="3">
                  <c:v>2021</c:v>
                </c:pt>
                <c:pt idx="4">
                  <c:v>2022</c:v>
                </c:pt>
                <c:pt idx="5">
                  <c:v>2023</c:v>
                </c:pt>
                <c:pt idx="6">
                  <c:v>2024</c:v>
                </c:pt>
              </c:strCache>
            </c:strRef>
          </c:cat>
          <c:val>
            <c:numRef>
              <c:f>Sheet2!$J$11:$J$17</c:f>
              <c:numCache>
                <c:formatCode>0%</c:formatCode>
                <c:ptCount val="7"/>
                <c:pt idx="0">
                  <c:v>0.79154146610270049</c:v>
                </c:pt>
                <c:pt idx="1">
                  <c:v>0.7538937109952305</c:v>
                </c:pt>
                <c:pt idx="2">
                  <c:v>0.53909120398528299</c:v>
                </c:pt>
                <c:pt idx="3">
                  <c:v>0.51689996344378397</c:v>
                </c:pt>
                <c:pt idx="4">
                  <c:v>0.5011712219261264</c:v>
                </c:pt>
                <c:pt idx="5">
                  <c:v>0.48334734529987922</c:v>
                </c:pt>
                <c:pt idx="6">
                  <c:v>0.48262632109649939</c:v>
                </c:pt>
              </c:numCache>
            </c:numRef>
          </c:val>
          <c:smooth val="0"/>
          <c:extLst>
            <c:ext xmlns:c16="http://schemas.microsoft.com/office/drawing/2014/chart" uri="{C3380CC4-5D6E-409C-BE32-E72D297353CC}">
              <c16:uniqueId val="{00000004-B937-415E-B710-22695C02F079}"/>
            </c:ext>
          </c:extLst>
        </c:ser>
        <c:ser>
          <c:idx val="5"/>
          <c:order val="5"/>
          <c:tx>
            <c:strRef>
              <c:f>Sheet2!$K$10</c:f>
              <c:strCache>
                <c:ptCount val="1"/>
                <c:pt idx="0">
                  <c:v>Individual to Employed(RHS)</c:v>
                </c:pt>
              </c:strCache>
            </c:strRef>
          </c:tx>
          <c:spPr>
            <a:ln w="28575" cap="rnd">
              <a:solidFill>
                <a:schemeClr val="accent6"/>
              </a:solidFill>
              <a:round/>
            </a:ln>
            <a:effectLst/>
          </c:spPr>
          <c:marker>
            <c:symbol val="none"/>
          </c:marker>
          <c:val>
            <c:numRef>
              <c:f>Sheet2!$K$11:$K$17</c:f>
              <c:numCache>
                <c:formatCode>0%</c:formatCode>
                <c:ptCount val="7"/>
                <c:pt idx="0">
                  <c:v>0.21187388780569388</c:v>
                </c:pt>
                <c:pt idx="1">
                  <c:v>0.19497192785657055</c:v>
                </c:pt>
                <c:pt idx="2">
                  <c:v>0.18332526685150047</c:v>
                </c:pt>
                <c:pt idx="3">
                  <c:v>0.16918007274485664</c:v>
                </c:pt>
                <c:pt idx="4">
                  <c:v>0.15503677199867025</c:v>
                </c:pt>
                <c:pt idx="5">
                  <c:v>0.14468516442390594</c:v>
                </c:pt>
                <c:pt idx="6">
                  <c:v>0.11758457005046966</c:v>
                </c:pt>
              </c:numCache>
            </c:numRef>
          </c:val>
          <c:smooth val="0"/>
          <c:extLst>
            <c:ext xmlns:c16="http://schemas.microsoft.com/office/drawing/2014/chart" uri="{C3380CC4-5D6E-409C-BE32-E72D297353CC}">
              <c16:uniqueId val="{00000005-B937-415E-B710-22695C02F079}"/>
            </c:ext>
          </c:extLst>
        </c:ser>
        <c:ser>
          <c:idx val="6"/>
          <c:order val="6"/>
          <c:tx>
            <c:strRef>
              <c:f>Sheet2!$L$10</c:f>
              <c:strCache>
                <c:ptCount val="1"/>
                <c:pt idx="0">
                  <c:v>Group to Employed)RHS)</c:v>
                </c:pt>
              </c:strCache>
            </c:strRef>
          </c:tx>
          <c:spPr>
            <a:ln w="28575" cap="rnd">
              <a:solidFill>
                <a:schemeClr val="accent1">
                  <a:lumMod val="60000"/>
                </a:schemeClr>
              </a:solidFill>
              <a:round/>
            </a:ln>
            <a:effectLst/>
          </c:spPr>
          <c:marker>
            <c:symbol val="none"/>
          </c:marker>
          <c:val>
            <c:numRef>
              <c:f>Sheet2!$L$11:$L$17</c:f>
              <c:numCache>
                <c:formatCode>0%</c:formatCode>
                <c:ptCount val="7"/>
                <c:pt idx="0">
                  <c:v>1.0685745559783733</c:v>
                </c:pt>
                <c:pt idx="1">
                  <c:v>1.0115857336795679</c:v>
                </c:pt>
                <c:pt idx="2">
                  <c:v>0.72356523205229917</c:v>
                </c:pt>
                <c:pt idx="3">
                  <c:v>0.66032306380995887</c:v>
                </c:pt>
                <c:pt idx="4">
                  <c:v>0.62729037095835061</c:v>
                </c:pt>
                <c:pt idx="5">
                  <c:v>0.60729868398665188</c:v>
                </c:pt>
                <c:pt idx="6">
                  <c:v>0.63415920580481666</c:v>
                </c:pt>
              </c:numCache>
            </c:numRef>
          </c:val>
          <c:smooth val="0"/>
          <c:extLst>
            <c:ext xmlns:c16="http://schemas.microsoft.com/office/drawing/2014/chart" uri="{C3380CC4-5D6E-409C-BE32-E72D297353CC}">
              <c16:uniqueId val="{00000006-B937-415E-B710-22695C02F079}"/>
            </c:ext>
          </c:extLst>
        </c:ser>
        <c:dLbls>
          <c:showLegendKey val="0"/>
          <c:showVal val="0"/>
          <c:showCatName val="0"/>
          <c:showSerName val="0"/>
          <c:showPercent val="0"/>
          <c:showBubbleSize val="0"/>
        </c:dLbls>
        <c:marker val="1"/>
        <c:smooth val="0"/>
        <c:axId val="1103325504"/>
        <c:axId val="1103324064"/>
      </c:lineChart>
      <c:catAx>
        <c:axId val="110332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322624"/>
        <c:crosses val="autoZero"/>
        <c:auto val="1"/>
        <c:lblAlgn val="ctr"/>
        <c:lblOffset val="100"/>
        <c:noMultiLvlLbl val="0"/>
      </c:catAx>
      <c:valAx>
        <c:axId val="110332262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321664"/>
        <c:crosses val="autoZero"/>
        <c:crossBetween val="between"/>
      </c:valAx>
      <c:valAx>
        <c:axId val="11033240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325504"/>
        <c:crosses val="max"/>
        <c:crossBetween val="between"/>
      </c:valAx>
      <c:catAx>
        <c:axId val="1103325504"/>
        <c:scaling>
          <c:orientation val="minMax"/>
        </c:scaling>
        <c:delete val="1"/>
        <c:axPos val="b"/>
        <c:numFmt formatCode="General" sourceLinked="1"/>
        <c:majorTickMark val="none"/>
        <c:minorTickMark val="none"/>
        <c:tickLblPos val="nextTo"/>
        <c:crossAx val="1103324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Annualised Lapse Rate Death Cover - APRA Stats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Sheet4!$I$1</c:f>
              <c:strCache>
                <c:ptCount val="1"/>
                <c:pt idx="0">
                  <c:v>Advised</c:v>
                </c:pt>
              </c:strCache>
            </c:strRef>
          </c:tx>
          <c:spPr>
            <a:ln w="28575" cap="rnd">
              <a:solidFill>
                <a:schemeClr val="accent1"/>
              </a:solidFill>
              <a:round/>
            </a:ln>
            <a:effectLst/>
          </c:spPr>
          <c:marker>
            <c:symbol val="none"/>
          </c:marker>
          <c:cat>
            <c:numRef>
              <c:f>Sheet4!$A$2:$A$8</c:f>
              <c:numCache>
                <c:formatCode>General</c:formatCode>
                <c:ptCount val="7"/>
                <c:pt idx="0">
                  <c:v>2018</c:v>
                </c:pt>
                <c:pt idx="1">
                  <c:v>2019</c:v>
                </c:pt>
                <c:pt idx="2">
                  <c:v>2020</c:v>
                </c:pt>
                <c:pt idx="3">
                  <c:v>2021</c:v>
                </c:pt>
                <c:pt idx="4">
                  <c:v>2022</c:v>
                </c:pt>
                <c:pt idx="5">
                  <c:v>2023</c:v>
                </c:pt>
                <c:pt idx="6">
                  <c:v>2024</c:v>
                </c:pt>
              </c:numCache>
            </c:numRef>
          </c:cat>
          <c:val>
            <c:numRef>
              <c:f>Sheet4!$I$2:$I$8</c:f>
              <c:numCache>
                <c:formatCode>0%</c:formatCode>
                <c:ptCount val="7"/>
                <c:pt idx="0">
                  <c:v>0.153</c:v>
                </c:pt>
                <c:pt idx="1">
                  <c:v>0.16399999999999998</c:v>
                </c:pt>
                <c:pt idx="2">
                  <c:v>0.17300000000000001</c:v>
                </c:pt>
                <c:pt idx="3">
                  <c:v>0.13600000000000001</c:v>
                </c:pt>
                <c:pt idx="4">
                  <c:v>0.13300000000000001</c:v>
                </c:pt>
                <c:pt idx="5">
                  <c:v>0.157</c:v>
                </c:pt>
                <c:pt idx="6">
                  <c:v>0.222</c:v>
                </c:pt>
              </c:numCache>
            </c:numRef>
          </c:val>
          <c:smooth val="0"/>
          <c:extLst>
            <c:ext xmlns:c16="http://schemas.microsoft.com/office/drawing/2014/chart" uri="{C3380CC4-5D6E-409C-BE32-E72D297353CC}">
              <c16:uniqueId val="{00000000-23E5-4B77-A5B9-2D49A9938C83}"/>
            </c:ext>
          </c:extLst>
        </c:ser>
        <c:ser>
          <c:idx val="1"/>
          <c:order val="1"/>
          <c:tx>
            <c:strRef>
              <c:f>Sheet4!$J$1</c:f>
              <c:strCache>
                <c:ptCount val="1"/>
                <c:pt idx="0">
                  <c:v>Direct</c:v>
                </c:pt>
              </c:strCache>
            </c:strRef>
          </c:tx>
          <c:spPr>
            <a:ln w="28575" cap="rnd">
              <a:solidFill>
                <a:schemeClr val="accent2"/>
              </a:solidFill>
              <a:round/>
            </a:ln>
            <a:effectLst/>
          </c:spPr>
          <c:marker>
            <c:symbol val="none"/>
          </c:marker>
          <c:cat>
            <c:numRef>
              <c:f>Sheet4!$A$2:$A$8</c:f>
              <c:numCache>
                <c:formatCode>General</c:formatCode>
                <c:ptCount val="7"/>
                <c:pt idx="0">
                  <c:v>2018</c:v>
                </c:pt>
                <c:pt idx="1">
                  <c:v>2019</c:v>
                </c:pt>
                <c:pt idx="2">
                  <c:v>2020</c:v>
                </c:pt>
                <c:pt idx="3">
                  <c:v>2021</c:v>
                </c:pt>
                <c:pt idx="4">
                  <c:v>2022</c:v>
                </c:pt>
                <c:pt idx="5">
                  <c:v>2023</c:v>
                </c:pt>
                <c:pt idx="6">
                  <c:v>2024</c:v>
                </c:pt>
              </c:numCache>
            </c:numRef>
          </c:cat>
          <c:val>
            <c:numRef>
              <c:f>Sheet4!$J$2:$J$8</c:f>
              <c:numCache>
                <c:formatCode>0%</c:formatCode>
                <c:ptCount val="7"/>
                <c:pt idx="0">
                  <c:v>0.14099999999999999</c:v>
                </c:pt>
                <c:pt idx="1">
                  <c:v>0.157</c:v>
                </c:pt>
                <c:pt idx="2">
                  <c:v>0.13300000000000001</c:v>
                </c:pt>
                <c:pt idx="3">
                  <c:v>0.10800000000000001</c:v>
                </c:pt>
                <c:pt idx="4">
                  <c:v>0.111</c:v>
                </c:pt>
                <c:pt idx="5">
                  <c:v>0.11599999999999999</c:v>
                </c:pt>
                <c:pt idx="6">
                  <c:v>0.121</c:v>
                </c:pt>
              </c:numCache>
            </c:numRef>
          </c:val>
          <c:smooth val="0"/>
          <c:extLst>
            <c:ext xmlns:c16="http://schemas.microsoft.com/office/drawing/2014/chart" uri="{C3380CC4-5D6E-409C-BE32-E72D297353CC}">
              <c16:uniqueId val="{00000001-23E5-4B77-A5B9-2D49A9938C83}"/>
            </c:ext>
          </c:extLst>
        </c:ser>
        <c:dLbls>
          <c:showLegendKey val="0"/>
          <c:showVal val="0"/>
          <c:showCatName val="0"/>
          <c:showSerName val="0"/>
          <c:showPercent val="0"/>
          <c:showBubbleSize val="0"/>
        </c:dLbls>
        <c:smooth val="0"/>
        <c:axId val="1755985807"/>
        <c:axId val="1755987247"/>
      </c:lineChart>
      <c:catAx>
        <c:axId val="17559858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987247"/>
        <c:crosses val="autoZero"/>
        <c:auto val="1"/>
        <c:lblAlgn val="ctr"/>
        <c:lblOffset val="100"/>
        <c:noMultiLvlLbl val="0"/>
      </c:catAx>
      <c:valAx>
        <c:axId val="1755987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98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DC0EB4A-B891-E9FE-B940-20A1DAF00BD9}"/>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C7862456-F59D-E3D0-187A-F666DFAE7AE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Transition: </a:t>
            </a:r>
          </a:p>
          <a:p>
            <a:pPr marL="171450" lvl="0" indent="-171450" algn="l" rtl="0">
              <a:spcBef>
                <a:spcPts val="0"/>
              </a:spcBef>
              <a:spcAft>
                <a:spcPts val="0"/>
              </a:spcAft>
              <a:buFontTx/>
              <a:buChar char="-"/>
            </a:pPr>
            <a:r>
              <a:rPr lang="en-AU" b="0" u="none" dirty="0"/>
              <a:t>Trust – a measure of trust, why important, lacking in AU, reflected by shrinking market with high lapse</a:t>
            </a:r>
          </a:p>
          <a:p>
            <a:pPr marL="171450" lvl="0" indent="-171450" algn="l" rtl="0">
              <a:spcBef>
                <a:spcPts val="0"/>
              </a:spcBef>
              <a:spcAft>
                <a:spcPts val="0"/>
              </a:spcAft>
              <a:buFontTx/>
              <a:buChar char="-"/>
            </a:pPr>
            <a:r>
              <a:rPr lang="en-AU" b="0" u="none" dirty="0"/>
              <a:t>International market – look at practices, overall trust level by lapse rates</a:t>
            </a:r>
          </a:p>
          <a:p>
            <a:pPr marL="0" lvl="0" indent="0" algn="l" rtl="0">
              <a:spcBef>
                <a:spcPts val="0"/>
              </a:spcBef>
              <a:spcAft>
                <a:spcPts val="0"/>
              </a:spcAft>
              <a:buNone/>
            </a:pPr>
            <a:endParaRPr lang="en-AU" b="0" u="none" dirty="0"/>
          </a:p>
        </p:txBody>
      </p:sp>
      <p:sp>
        <p:nvSpPr>
          <p:cNvPr id="225" name="Google Shape;225;p5:notes">
            <a:extLst>
              <a:ext uri="{FF2B5EF4-FFF2-40B4-BE49-F238E27FC236}">
                <a16:creationId xmlns:a16="http://schemas.microsoft.com/office/drawing/2014/main" id="{6FE5A3AD-270E-E4C0-450F-17DC45C92B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12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F0E01771-21F6-14B4-7018-4D4609B2853D}"/>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D3BFB872-0B41-CED4-4486-FC221CECF6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Overview</a:t>
            </a:r>
          </a:p>
          <a:p>
            <a:pPr marL="0" lvl="0" indent="0" algn="l" rtl="0">
              <a:spcBef>
                <a:spcPts val="0"/>
              </a:spcBef>
              <a:spcAft>
                <a:spcPts val="0"/>
              </a:spcAft>
              <a:buNone/>
            </a:pPr>
            <a:r>
              <a:rPr lang="en-AU" b="0" u="none" dirty="0"/>
              <a:t>Actuaries in 5 countries and 3 focus areas</a:t>
            </a:r>
          </a:p>
          <a:p>
            <a:pPr marL="228600" lvl="0" indent="-228600" algn="l" rtl="0">
              <a:spcBef>
                <a:spcPts val="0"/>
              </a:spcBef>
              <a:spcAft>
                <a:spcPts val="0"/>
              </a:spcAft>
              <a:buAutoNum type="arabicParenR"/>
            </a:pPr>
            <a:r>
              <a:rPr lang="en-AU" b="0" u="none" dirty="0"/>
              <a:t>Premium structures</a:t>
            </a:r>
          </a:p>
          <a:p>
            <a:pPr marL="228600" lvl="0" indent="-228600" algn="l" rtl="0">
              <a:spcBef>
                <a:spcPts val="0"/>
              </a:spcBef>
              <a:spcAft>
                <a:spcPts val="0"/>
              </a:spcAft>
              <a:buAutoNum type="arabicParenR"/>
            </a:pPr>
            <a:r>
              <a:rPr lang="en-AU" b="0" u="none" dirty="0"/>
              <a:t>Other initiatives to manage lapse</a:t>
            </a:r>
          </a:p>
          <a:p>
            <a:pPr marL="228600" lvl="0" indent="-228600" algn="l" rtl="0">
              <a:spcBef>
                <a:spcPts val="0"/>
              </a:spcBef>
              <a:spcAft>
                <a:spcPts val="0"/>
              </a:spcAft>
              <a:buAutoNum type="arabicParenR"/>
            </a:pPr>
            <a:r>
              <a:rPr lang="en-AU" b="0" u="none" dirty="0"/>
              <a:t>Product and distribution</a:t>
            </a:r>
          </a:p>
          <a:p>
            <a:pPr marL="0" lvl="0" indent="0" algn="l" rtl="0">
              <a:spcBef>
                <a:spcPts val="0"/>
              </a:spcBef>
              <a:spcAft>
                <a:spcPts val="0"/>
              </a:spcAft>
              <a:buNone/>
            </a:pPr>
            <a:r>
              <a:rPr lang="en-AU" b="0" u="none" dirty="0"/>
              <a:t>Actual lapse rates =&gt; indication of trust</a:t>
            </a:r>
          </a:p>
        </p:txBody>
      </p:sp>
      <p:sp>
        <p:nvSpPr>
          <p:cNvPr id="265" name="Google Shape;265;p9:notes">
            <a:extLst>
              <a:ext uri="{FF2B5EF4-FFF2-40B4-BE49-F238E27FC236}">
                <a16:creationId xmlns:a16="http://schemas.microsoft.com/office/drawing/2014/main" id="{2737B5A0-A9AA-B131-720D-F158B4ABB58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67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A9C74368-A42A-4993-9661-A949641FE3EA}"/>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B592FD4D-FA20-F002-C739-3CC8815051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terms of premium structures</a:t>
            </a:r>
          </a:p>
        </p:txBody>
      </p:sp>
      <p:sp>
        <p:nvSpPr>
          <p:cNvPr id="265" name="Google Shape;265;p9:notes">
            <a:extLst>
              <a:ext uri="{FF2B5EF4-FFF2-40B4-BE49-F238E27FC236}">
                <a16:creationId xmlns:a16="http://schemas.microsoft.com/office/drawing/2014/main" id="{F4C37B27-07E7-66F3-FB4C-05C64007A9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04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191F43C4-79B5-0617-2944-694A60DA3D5C}"/>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9233728-A656-B7B8-00B3-5F51F4BC08C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terms of premium structure</a:t>
            </a:r>
          </a:p>
          <a:p>
            <a:pPr marL="0" lvl="0" indent="0" algn="l" rtl="0">
              <a:spcBef>
                <a:spcPts val="0"/>
              </a:spcBef>
              <a:spcAft>
                <a:spcPts val="0"/>
              </a:spcAft>
              <a:buNone/>
            </a:pPr>
            <a:r>
              <a:rPr lang="en-AU" b="0" u="none" dirty="0"/>
              <a:t>Across all 5 markets, level premium is the dominant structure:</a:t>
            </a:r>
          </a:p>
          <a:p>
            <a:pPr marL="171450" lvl="0" indent="-171450" algn="l" rtl="0">
              <a:spcBef>
                <a:spcPts val="0"/>
              </a:spcBef>
              <a:spcAft>
                <a:spcPts val="0"/>
              </a:spcAft>
              <a:buFontTx/>
              <a:buChar char="-"/>
            </a:pPr>
            <a:r>
              <a:rPr lang="en-AU" b="0" u="none" dirty="0"/>
              <a:t>South Africa, stepped has a market, but for short term focus</a:t>
            </a:r>
          </a:p>
          <a:p>
            <a:pPr marL="171450" lvl="0" indent="-171450" algn="l" rtl="0">
              <a:spcBef>
                <a:spcPts val="0"/>
              </a:spcBef>
              <a:spcAft>
                <a:spcPts val="0"/>
              </a:spcAft>
              <a:buFontTx/>
              <a:buChar char="-"/>
            </a:pPr>
            <a:r>
              <a:rPr lang="en-AU" b="0" u="none" dirty="0"/>
              <a:t>Other 4 markets, stepped is only offered as an option to complex product</a:t>
            </a:r>
          </a:p>
          <a:p>
            <a:pPr marL="171450" lvl="0" indent="-171450" algn="l" rtl="0">
              <a:spcBef>
                <a:spcPts val="0"/>
              </a:spcBef>
              <a:spcAft>
                <a:spcPts val="0"/>
              </a:spcAft>
              <a:buFontTx/>
              <a:buChar char="-"/>
            </a:pPr>
            <a:endParaRPr lang="en-AU" b="0" u="none" dirty="0"/>
          </a:p>
          <a:p>
            <a:pPr marL="0" lvl="0" indent="0" algn="l" rtl="0">
              <a:spcBef>
                <a:spcPts val="0"/>
              </a:spcBef>
              <a:spcAft>
                <a:spcPts val="0"/>
              </a:spcAft>
              <a:buFontTx/>
              <a:buNone/>
            </a:pPr>
            <a:r>
              <a:rPr lang="en-AU" b="0" u="none" dirty="0"/>
              <a:t>There are also different types of level structures</a:t>
            </a:r>
          </a:p>
        </p:txBody>
      </p:sp>
      <p:sp>
        <p:nvSpPr>
          <p:cNvPr id="265" name="Google Shape;265;p9:notes">
            <a:extLst>
              <a:ext uri="{FF2B5EF4-FFF2-40B4-BE49-F238E27FC236}">
                <a16:creationId xmlns:a16="http://schemas.microsoft.com/office/drawing/2014/main" id="{A9AC65A6-333A-CD7B-E02A-38F140C9DB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11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0D0F3C26-F7DA-FF7F-2D57-F9E3905157C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A124DD44-D983-B72B-1F35-8DE4FC03BCF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Canada, level premiums guaranteed for a fixed term, 10 or 20 years, referred to as T10 or T20</a:t>
            </a:r>
          </a:p>
          <a:p>
            <a:pPr marL="0" lvl="0" indent="0" algn="l" rtl="0">
              <a:spcBef>
                <a:spcPts val="0"/>
              </a:spcBef>
              <a:spcAft>
                <a:spcPts val="0"/>
              </a:spcAft>
              <a:buNone/>
            </a:pPr>
            <a:r>
              <a:rPr lang="en-AU" b="0" u="none" dirty="0"/>
              <a:t>At the end of the term:</a:t>
            </a:r>
          </a:p>
          <a:p>
            <a:pPr marL="171450" lvl="0" indent="-171450" algn="l" rtl="0">
              <a:spcBef>
                <a:spcPts val="0"/>
              </a:spcBef>
              <a:spcAft>
                <a:spcPts val="0"/>
              </a:spcAft>
              <a:buFontTx/>
              <a:buChar char="-"/>
            </a:pPr>
            <a:r>
              <a:rPr lang="en-AU" b="0" u="none" dirty="0"/>
              <a:t>Renewal (automatic): to another level term with high premium</a:t>
            </a:r>
          </a:p>
          <a:p>
            <a:pPr marL="171450" lvl="0" indent="-171450" algn="l" rtl="0">
              <a:spcBef>
                <a:spcPts val="0"/>
              </a:spcBef>
              <a:spcAft>
                <a:spcPts val="0"/>
              </a:spcAft>
              <a:buFontTx/>
              <a:buChar char="-"/>
            </a:pPr>
            <a:r>
              <a:rPr lang="en-AU" b="0" u="none" dirty="0"/>
              <a:t>Conversion: to a </a:t>
            </a:r>
            <a:r>
              <a:rPr lang="en-AU" b="0" u="none" dirty="0" err="1"/>
              <a:t>WoL</a:t>
            </a:r>
            <a:r>
              <a:rPr lang="en-AU" b="0" u="none" dirty="0"/>
              <a:t> policy</a:t>
            </a:r>
          </a:p>
          <a:p>
            <a:pPr marL="0" lvl="0" indent="0" algn="l" rtl="0">
              <a:spcBef>
                <a:spcPts val="0"/>
              </a:spcBef>
              <a:spcAft>
                <a:spcPts val="0"/>
              </a:spcAft>
              <a:buFontTx/>
              <a:buNone/>
            </a:pPr>
            <a:r>
              <a:rPr lang="en-AU" b="0" u="none" dirty="0"/>
              <a:t>Both don’t require underwriting</a:t>
            </a:r>
          </a:p>
        </p:txBody>
      </p:sp>
      <p:sp>
        <p:nvSpPr>
          <p:cNvPr id="265" name="Google Shape;265;p9:notes">
            <a:extLst>
              <a:ext uri="{FF2B5EF4-FFF2-40B4-BE49-F238E27FC236}">
                <a16:creationId xmlns:a16="http://schemas.microsoft.com/office/drawing/2014/main" id="{BC178570-AE96-209B-6B5B-DF3B4ACF70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75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DCBB3F90-9412-F139-F00D-B22797980CFC}"/>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368BDE4C-FDCA-11C1-FC9A-1BABDAC12A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US has a similar structure.</a:t>
            </a:r>
          </a:p>
          <a:p>
            <a:pPr marL="171450" lvl="0" indent="-171450" algn="l" rtl="0">
              <a:spcBef>
                <a:spcPts val="0"/>
              </a:spcBef>
              <a:spcAft>
                <a:spcPts val="0"/>
              </a:spcAft>
              <a:buFontTx/>
              <a:buChar char="-"/>
            </a:pPr>
            <a:r>
              <a:rPr lang="en-AU" b="0" u="none" dirty="0"/>
              <a:t>Renew to stepped: instead of renewing to another level term, renews to stepped premium structure.</a:t>
            </a:r>
          </a:p>
          <a:p>
            <a:pPr marL="171450" lvl="0" indent="-171450" algn="l" rtl="0">
              <a:spcBef>
                <a:spcPts val="0"/>
              </a:spcBef>
              <a:spcAft>
                <a:spcPts val="0"/>
              </a:spcAft>
              <a:buFontTx/>
              <a:buChar char="-"/>
            </a:pPr>
            <a:r>
              <a:rPr lang="en-AU" b="0" u="none" dirty="0"/>
              <a:t>Take up rate low: despite the jump in premium being much smaller at renewal, the take up rate is low, due to expected exponential increase in premium</a:t>
            </a:r>
          </a:p>
          <a:p>
            <a:pPr marL="171450" lvl="0" indent="-171450" algn="l" rtl="0">
              <a:spcBef>
                <a:spcPts val="0"/>
              </a:spcBef>
              <a:spcAft>
                <a:spcPts val="0"/>
              </a:spcAft>
              <a:buFontTx/>
              <a:buChar char="-"/>
            </a:pPr>
            <a:r>
              <a:rPr lang="en-AU" b="0" u="none" dirty="0"/>
              <a:t>Level re-issue: US customer wants level premium, need a new policy re-issued, and requires u/w</a:t>
            </a:r>
          </a:p>
        </p:txBody>
      </p:sp>
      <p:sp>
        <p:nvSpPr>
          <p:cNvPr id="265" name="Google Shape;265;p9:notes">
            <a:extLst>
              <a:ext uri="{FF2B5EF4-FFF2-40B4-BE49-F238E27FC236}">
                <a16:creationId xmlns:a16="http://schemas.microsoft.com/office/drawing/2014/main" id="{83617A32-E612-F39D-D351-857E81542F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89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BC9C5F73-3FA4-023C-37D5-FEAFB39166CA}"/>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290F285E-5A5A-8986-FFD7-98401CB8875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UK and China, guaranteed level full term more common</a:t>
            </a:r>
          </a:p>
        </p:txBody>
      </p:sp>
      <p:sp>
        <p:nvSpPr>
          <p:cNvPr id="265" name="Google Shape;265;p9:notes">
            <a:extLst>
              <a:ext uri="{FF2B5EF4-FFF2-40B4-BE49-F238E27FC236}">
                <a16:creationId xmlns:a16="http://schemas.microsoft.com/office/drawing/2014/main" id="{31935DD2-3836-1CA8-4F46-FDA3ADA472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33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F1887F4B-8E13-9D9F-4D69-360C738A4B2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3E7F44BD-F491-3DB9-330C-CA67CFDBFAC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Guaranteed features:</a:t>
            </a:r>
          </a:p>
          <a:p>
            <a:pPr marL="171450" lvl="0" indent="-171450" algn="l" rtl="0">
              <a:spcBef>
                <a:spcPts val="0"/>
              </a:spcBef>
              <a:spcAft>
                <a:spcPts val="0"/>
              </a:spcAft>
              <a:buFontTx/>
              <a:buChar char="-"/>
            </a:pPr>
            <a:r>
              <a:rPr lang="en-AU" b="0" u="none" dirty="0"/>
              <a:t>All 5 markets, guaranteed premium as standard offering</a:t>
            </a:r>
          </a:p>
          <a:p>
            <a:pPr marL="171450" lvl="0" indent="-171450" algn="l" rtl="0">
              <a:spcBef>
                <a:spcPts val="0"/>
              </a:spcBef>
              <a:spcAft>
                <a:spcPts val="0"/>
              </a:spcAft>
              <a:buFontTx/>
              <a:buChar char="-"/>
            </a:pPr>
            <a:r>
              <a:rPr lang="en-AU" b="0" u="none" dirty="0"/>
              <a:t>SA: stepped premium also the case</a:t>
            </a:r>
          </a:p>
          <a:p>
            <a:pPr marL="171450" lvl="0" indent="-171450" algn="l" rtl="0">
              <a:spcBef>
                <a:spcPts val="0"/>
              </a:spcBef>
              <a:spcAft>
                <a:spcPts val="0"/>
              </a:spcAft>
              <a:buFontTx/>
              <a:buChar char="-"/>
            </a:pPr>
            <a:r>
              <a:rPr lang="en-AU" b="0" u="none" dirty="0"/>
              <a:t>Canada &amp; US: renewed premium guaranteed, disclosed upfront, customers expectation</a:t>
            </a:r>
          </a:p>
        </p:txBody>
      </p:sp>
      <p:sp>
        <p:nvSpPr>
          <p:cNvPr id="265" name="Google Shape;265;p9:notes">
            <a:extLst>
              <a:ext uri="{FF2B5EF4-FFF2-40B4-BE49-F238E27FC236}">
                <a16:creationId xmlns:a16="http://schemas.microsoft.com/office/drawing/2014/main" id="{BA171EB0-A7A6-9418-99A7-C9272A3F40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76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3B69F7CA-6651-BD39-B5DD-98E4B519B2B5}"/>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74EAD0D4-4BB6-37BF-AE54-7F54CB120B7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Saving type products, limited payments (1, 3, 5) are popular in China and Canada, it gives greater certainties to customers</a:t>
            </a:r>
          </a:p>
        </p:txBody>
      </p:sp>
      <p:sp>
        <p:nvSpPr>
          <p:cNvPr id="265" name="Google Shape;265;p9:notes">
            <a:extLst>
              <a:ext uri="{FF2B5EF4-FFF2-40B4-BE49-F238E27FC236}">
                <a16:creationId xmlns:a16="http://schemas.microsoft.com/office/drawing/2014/main" id="{10A5E311-6A5A-D4FD-DEBD-B94ED45F51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49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02D56E61-3734-A0B2-F9AB-F792100275C5}"/>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6E4DAD3E-AF1F-7DA0-0401-2B7C848F9D5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For discounts, none of the 5 rely on large upfront discounts as what we do in AU</a:t>
            </a:r>
          </a:p>
          <a:p>
            <a:pPr marL="0" lvl="0" indent="0" algn="l" rtl="0">
              <a:spcBef>
                <a:spcPts val="0"/>
              </a:spcBef>
              <a:spcAft>
                <a:spcPts val="0"/>
              </a:spcAft>
              <a:buNone/>
            </a:pPr>
            <a:r>
              <a:rPr lang="en-AU" b="0" u="none" dirty="0"/>
              <a:t>Wellness linked pricing more common</a:t>
            </a:r>
          </a:p>
          <a:p>
            <a:pPr marL="0" lvl="0" indent="0" algn="l" rtl="0">
              <a:spcBef>
                <a:spcPts val="0"/>
              </a:spcBef>
              <a:spcAft>
                <a:spcPts val="0"/>
              </a:spcAft>
              <a:buNone/>
            </a:pPr>
            <a:r>
              <a:rPr lang="en-AU" b="0" u="none" dirty="0"/>
              <a:t>Links premium incentives to long term engagement and behaviour</a:t>
            </a:r>
          </a:p>
          <a:p>
            <a:pPr marL="0" lvl="0" indent="0" algn="l" rtl="0">
              <a:spcBef>
                <a:spcPts val="0"/>
              </a:spcBef>
              <a:spcAft>
                <a:spcPts val="0"/>
              </a:spcAft>
              <a:buNone/>
            </a:pPr>
            <a:endParaRPr lang="en-AU" b="0" u="none" dirty="0"/>
          </a:p>
        </p:txBody>
      </p:sp>
      <p:sp>
        <p:nvSpPr>
          <p:cNvPr id="265" name="Google Shape;265;p9:notes">
            <a:extLst>
              <a:ext uri="{FF2B5EF4-FFF2-40B4-BE49-F238E27FC236}">
                <a16:creationId xmlns:a16="http://schemas.microsoft.com/office/drawing/2014/main" id="{2DFCC841-F1CD-F9E9-9C6F-45ED1A9D57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6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Speaker Notes:</a:t>
            </a:r>
          </a:p>
          <a:p>
            <a:endParaRPr lang="en-AU" dirty="0"/>
          </a:p>
          <a:p>
            <a:r>
              <a:rPr lang="en-AU" dirty="0"/>
              <a:t>Adrian:</a:t>
            </a:r>
          </a:p>
          <a:p>
            <a:pPr marL="228600" indent="0">
              <a:buFontTx/>
              <a:buNone/>
            </a:pPr>
            <a:r>
              <a:rPr lang="en-AU" dirty="0"/>
              <a:t>Morning everyone and thank you Juilia for chairing our session and your introduction. </a:t>
            </a:r>
          </a:p>
          <a:p>
            <a:pPr marL="228600" indent="0">
              <a:buFontTx/>
              <a:buNone/>
            </a:pPr>
            <a:endParaRPr lang="en-AU" dirty="0"/>
          </a:p>
          <a:p>
            <a:pPr marL="228600" indent="0">
              <a:buFontTx/>
              <a:buNone/>
            </a:pPr>
            <a:r>
              <a:rPr lang="en-AU" dirty="0"/>
              <a:t>So we are here to talk about trust in life insurance, how certain industry practices impact on trust and what alternative approaches might exist.  Before we jump into the detail though, why are we talking about trust.  Well, for a long-term contract like life insurance, when you look past all the complexity, all the legal contacts, all the regulations, we are fundamentally offering a promise.  That promise is to look after our customers or their loved ones if something catastrophic happens. We typically look after them by paying a sum of money when events occur, and those events re unlikely to occur for most customers in the short term. </a:t>
            </a:r>
          </a:p>
          <a:p>
            <a:pPr marL="228600" indent="0">
              <a:buFontTx/>
              <a:buNone/>
            </a:pPr>
            <a:endParaRPr lang="en-AU" dirty="0"/>
          </a:p>
          <a:p>
            <a:pPr marL="228600" indent="0">
              <a:buFontTx/>
              <a:buNone/>
            </a:pPr>
            <a:r>
              <a:rPr lang="en-AU" dirty="0"/>
              <a:t>Consumers having trust in the industry is absolutely critical to our longer term success.</a:t>
            </a:r>
          </a:p>
          <a:p>
            <a:pPr marL="228600" indent="0">
              <a:buFontTx/>
              <a:buNone/>
            </a:pPr>
            <a:endParaRPr lang="en-AU" dirty="0"/>
          </a:p>
          <a:p>
            <a:pPr>
              <a:buFontTx/>
              <a:buChar cha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a:t>
            </a:fld>
            <a:endParaRPr lang="en-US"/>
          </a:p>
        </p:txBody>
      </p:sp>
    </p:spTree>
    <p:extLst>
      <p:ext uri="{BB962C8B-B14F-4D97-AF65-F5344CB8AC3E}">
        <p14:creationId xmlns:p14="http://schemas.microsoft.com/office/powerpoint/2010/main" val="190013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AC959206-1988-1E44-E3A9-6AC3F238190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778A29E-966E-8CFF-8F85-6CD091EF9CE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AU" b="0" u="none" dirty="0"/>
          </a:p>
        </p:txBody>
      </p:sp>
      <p:sp>
        <p:nvSpPr>
          <p:cNvPr id="265" name="Google Shape;265;p9:notes">
            <a:extLst>
              <a:ext uri="{FF2B5EF4-FFF2-40B4-BE49-F238E27FC236}">
                <a16:creationId xmlns:a16="http://schemas.microsoft.com/office/drawing/2014/main" id="{593B17BE-ADD1-3081-5A7B-E191447FF9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78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AF902BDC-1F48-CAE9-F752-F95C6C11F583}"/>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8E9466CD-5958-0F0F-B0A8-2BF42F2CA8E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Overall comparing international vs AU</a:t>
            </a:r>
          </a:p>
          <a:p>
            <a:pPr marL="0" lvl="0" indent="0" algn="l" rtl="0">
              <a:spcBef>
                <a:spcPts val="0"/>
              </a:spcBef>
              <a:spcAft>
                <a:spcPts val="0"/>
              </a:spcAft>
              <a:buNone/>
            </a:pPr>
            <a:r>
              <a:rPr lang="en-AU" b="0" u="none" dirty="0"/>
              <a:t>International market has more certain, stable and sustainable premium structure</a:t>
            </a:r>
          </a:p>
          <a:p>
            <a:pPr marL="0" lvl="0" indent="0" algn="l" rtl="0">
              <a:spcBef>
                <a:spcPts val="0"/>
              </a:spcBef>
              <a:spcAft>
                <a:spcPts val="0"/>
              </a:spcAft>
              <a:buNone/>
            </a:pPr>
            <a:r>
              <a:rPr lang="en-AU" b="0" u="none" dirty="0"/>
              <a:t>=&gt;support low lapse rates, and reflect higher trust from customers</a:t>
            </a:r>
          </a:p>
        </p:txBody>
      </p:sp>
      <p:sp>
        <p:nvSpPr>
          <p:cNvPr id="265" name="Google Shape;265;p9:notes">
            <a:extLst>
              <a:ext uri="{FF2B5EF4-FFF2-40B4-BE49-F238E27FC236}">
                <a16:creationId xmlns:a16="http://schemas.microsoft.com/office/drawing/2014/main" id="{592E28B8-2BBC-2753-0105-A0258B712F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7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3DC6205C-3F5D-DA6D-A474-F6B73F812556}"/>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C01CA0BA-B614-8106-31FD-E15A0CDC02C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Market initiative to successfully manage lapse</a:t>
            </a:r>
            <a:endParaRPr b="0" u="none" dirty="0"/>
          </a:p>
        </p:txBody>
      </p:sp>
      <p:sp>
        <p:nvSpPr>
          <p:cNvPr id="265" name="Google Shape;265;p9:notes">
            <a:extLst>
              <a:ext uri="{FF2B5EF4-FFF2-40B4-BE49-F238E27FC236}">
                <a16:creationId xmlns:a16="http://schemas.microsoft.com/office/drawing/2014/main" id="{AFE1D027-30F7-0A0D-991E-ECD9738AB0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39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595FE1ED-9C73-DF09-7470-072BBB29652D}"/>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77CD112-7763-24B4-DD2C-85288C12D9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u="none" dirty="0"/>
              <a:t>In SA, wellness program is popular and successful</a:t>
            </a:r>
          </a:p>
          <a:p>
            <a:pPr marL="171450" lvl="0" indent="-171450" algn="l" rtl="0">
              <a:spcBef>
                <a:spcPts val="0"/>
              </a:spcBef>
              <a:spcAft>
                <a:spcPts val="0"/>
              </a:spcAft>
              <a:buFontTx/>
              <a:buChar char="-"/>
            </a:pPr>
            <a:r>
              <a:rPr lang="en-US" b="0" u="none" dirty="0"/>
              <a:t>Benefit healthy lives -&gt; discounts and benefits</a:t>
            </a:r>
          </a:p>
          <a:p>
            <a:pPr marL="171450" lvl="0" indent="-171450" algn="l" rtl="0">
              <a:spcBef>
                <a:spcPts val="0"/>
              </a:spcBef>
              <a:spcAft>
                <a:spcPts val="0"/>
              </a:spcAft>
              <a:buFontTx/>
              <a:buChar char="-"/>
            </a:pPr>
            <a:r>
              <a:rPr lang="en-US" b="0" u="none" dirty="0"/>
              <a:t>Helps long term retention of healthy lives, improves claim experience</a:t>
            </a:r>
          </a:p>
          <a:p>
            <a:pPr marL="171450" lvl="0" indent="-171450" algn="l" rtl="0">
              <a:spcBef>
                <a:spcPts val="0"/>
              </a:spcBef>
              <a:spcAft>
                <a:spcPts val="0"/>
              </a:spcAft>
              <a:buFontTx/>
              <a:buChar char="-"/>
            </a:pPr>
            <a:r>
              <a:rPr lang="en-US" b="0" u="none" dirty="0"/>
              <a:t>Positive cycle</a:t>
            </a:r>
          </a:p>
          <a:p>
            <a:pPr marL="171450" lvl="0" indent="-171450" algn="l" rtl="0">
              <a:spcBef>
                <a:spcPts val="0"/>
              </a:spcBef>
              <a:spcAft>
                <a:spcPts val="0"/>
              </a:spcAft>
              <a:buFontTx/>
              <a:buChar char="-"/>
            </a:pPr>
            <a:endParaRPr lang="en-US" b="0" u="none" dirty="0"/>
          </a:p>
          <a:p>
            <a:pPr marL="0" lvl="0" indent="0" algn="l" rtl="0">
              <a:spcBef>
                <a:spcPts val="0"/>
              </a:spcBef>
              <a:spcAft>
                <a:spcPts val="0"/>
              </a:spcAft>
              <a:buFontTx/>
              <a:buNone/>
            </a:pPr>
            <a:r>
              <a:rPr lang="en-US" b="0" u="none" dirty="0"/>
              <a:t>In AU</a:t>
            </a:r>
          </a:p>
          <a:p>
            <a:pPr marL="171450" lvl="0" indent="-171450" algn="l" rtl="0">
              <a:spcBef>
                <a:spcPts val="0"/>
              </a:spcBef>
              <a:spcAft>
                <a:spcPts val="0"/>
              </a:spcAft>
              <a:buFontTx/>
              <a:buChar char="-"/>
            </a:pPr>
            <a:r>
              <a:rPr lang="en-US" b="0" u="none" dirty="0"/>
              <a:t>Upfront discounts more commonly used, by all major life insurers nowadays, as large as 30% first year</a:t>
            </a:r>
          </a:p>
          <a:p>
            <a:pPr marL="171450" lvl="0" indent="-171450" algn="l" rtl="0">
              <a:spcBef>
                <a:spcPts val="0"/>
              </a:spcBef>
              <a:spcAft>
                <a:spcPts val="0"/>
              </a:spcAft>
              <a:buFontTx/>
              <a:buChar char="-"/>
            </a:pPr>
            <a:r>
              <a:rPr lang="en-US" b="0" u="none" dirty="0"/>
              <a:t>Discount stops, triggers lapses from healthy lives, leaving remaining pool having worse claim experience, pushing up price =&gt; vicious cycle</a:t>
            </a:r>
          </a:p>
          <a:p>
            <a:pPr marL="171450" lvl="0" indent="-171450" algn="l" rtl="0">
              <a:spcBef>
                <a:spcPts val="0"/>
              </a:spcBef>
              <a:spcAft>
                <a:spcPts val="0"/>
              </a:spcAft>
              <a:buFontTx/>
              <a:buChar char="-"/>
            </a:pPr>
            <a:r>
              <a:rPr lang="en-US" b="0" u="none" dirty="0"/>
              <a:t>Wellness program exists, but need refinements, separate topic</a:t>
            </a:r>
          </a:p>
        </p:txBody>
      </p:sp>
      <p:sp>
        <p:nvSpPr>
          <p:cNvPr id="265" name="Google Shape;265;p9:notes">
            <a:extLst>
              <a:ext uri="{FF2B5EF4-FFF2-40B4-BE49-F238E27FC236}">
                <a16:creationId xmlns:a16="http://schemas.microsoft.com/office/drawing/2014/main" id="{CC24ECD3-AF69-29E2-C645-DF2562CA0C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98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93D00C39-A55D-8E40-C6A1-50C33A479B4E}"/>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5901BF88-A0FA-CD0D-883C-F545563A8B6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u="none" dirty="0"/>
              <a:t>In UK, large insurer DQM</a:t>
            </a:r>
          </a:p>
          <a:p>
            <a:pPr marL="171450" lvl="0" indent="-171450" algn="l" rtl="0">
              <a:spcBef>
                <a:spcPts val="0"/>
              </a:spcBef>
              <a:spcAft>
                <a:spcPts val="0"/>
              </a:spcAft>
              <a:buFontTx/>
              <a:buChar char="-"/>
            </a:pPr>
            <a:r>
              <a:rPr lang="en-US" b="0" u="none" dirty="0"/>
              <a:t>Monitor lapse, early claim, non-disclosure by adviser groups</a:t>
            </a:r>
          </a:p>
          <a:p>
            <a:pPr marL="171450" lvl="0" indent="-171450" algn="l" rtl="0">
              <a:spcBef>
                <a:spcPts val="0"/>
              </a:spcBef>
              <a:spcAft>
                <a:spcPts val="0"/>
              </a:spcAft>
              <a:buFontTx/>
              <a:buChar char="-"/>
            </a:pPr>
            <a:r>
              <a:rPr lang="en-US" b="0" u="none" dirty="0"/>
              <a:t>Restrict groups with poor outcome</a:t>
            </a:r>
          </a:p>
          <a:p>
            <a:pPr marL="0" lvl="0" indent="0" algn="l" rtl="0">
              <a:spcBef>
                <a:spcPts val="0"/>
              </a:spcBef>
              <a:spcAft>
                <a:spcPts val="0"/>
              </a:spcAft>
              <a:buFontTx/>
              <a:buNone/>
            </a:pPr>
            <a:endParaRPr lang="en-US" b="0" u="none" dirty="0"/>
          </a:p>
          <a:p>
            <a:pPr marL="0" lvl="0" indent="0" algn="l" rtl="0">
              <a:spcBef>
                <a:spcPts val="0"/>
              </a:spcBef>
              <a:spcAft>
                <a:spcPts val="0"/>
              </a:spcAft>
              <a:buFontTx/>
              <a:buNone/>
            </a:pPr>
            <a:r>
              <a:rPr lang="en-US" b="0" u="none" dirty="0"/>
              <a:t>In AU, some insurers conduct similar analysis, but a formal DQM framework needs to be widely adopted, with rewarding mechanism given heavy reliance on IFA</a:t>
            </a:r>
          </a:p>
        </p:txBody>
      </p:sp>
      <p:sp>
        <p:nvSpPr>
          <p:cNvPr id="265" name="Google Shape;265;p9:notes">
            <a:extLst>
              <a:ext uri="{FF2B5EF4-FFF2-40B4-BE49-F238E27FC236}">
                <a16:creationId xmlns:a16="http://schemas.microsoft.com/office/drawing/2014/main" id="{5717F0C0-99FE-C2D2-2D35-24A636F0FF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06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2E00E3B1-125B-CEF4-8A69-A7BB506D147E}"/>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D30702D3-590C-4DE5-3218-28015B2710A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u="none" dirty="0"/>
              <a:t>In Canada and US, surrender charges are used effectively to discourage early lapse for investment product</a:t>
            </a:r>
          </a:p>
          <a:p>
            <a:pPr marL="0" lvl="0" indent="0" algn="l" rtl="0">
              <a:spcBef>
                <a:spcPts val="0"/>
              </a:spcBef>
              <a:spcAft>
                <a:spcPts val="0"/>
              </a:spcAft>
              <a:buNone/>
            </a:pPr>
            <a:r>
              <a:rPr lang="en-US" b="0" u="none" dirty="0"/>
              <a:t>In AU, no commonly used feature, due to strict regulatory requirement, making the feature expensive and financially unviable</a:t>
            </a:r>
          </a:p>
        </p:txBody>
      </p:sp>
      <p:sp>
        <p:nvSpPr>
          <p:cNvPr id="265" name="Google Shape;265;p9:notes">
            <a:extLst>
              <a:ext uri="{FF2B5EF4-FFF2-40B4-BE49-F238E27FC236}">
                <a16:creationId xmlns:a16="http://schemas.microsoft.com/office/drawing/2014/main" id="{1EBA4333-747A-25A0-0F13-3CB1A8A309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59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9902CEAF-C41C-01A9-5FDB-FA4959995793}"/>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FB15AC05-2E62-9559-CEC4-7CBCEA2F2AD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Important to understand different product and distribution channels used in all markets</a:t>
            </a:r>
          </a:p>
        </p:txBody>
      </p:sp>
      <p:sp>
        <p:nvSpPr>
          <p:cNvPr id="265" name="Google Shape;265;p9:notes">
            <a:extLst>
              <a:ext uri="{FF2B5EF4-FFF2-40B4-BE49-F238E27FC236}">
                <a16:creationId xmlns:a16="http://schemas.microsoft.com/office/drawing/2014/main" id="{CA1A5612-E805-3475-ED1B-CEE82999F0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12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FDF79205-5E52-91B0-1D69-5428E88686E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5743BA6B-AF2A-CE58-0831-55F3EC9792F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err="1"/>
              <a:t>WoL</a:t>
            </a:r>
            <a:r>
              <a:rPr lang="en-AU" b="0" u="none" dirty="0"/>
              <a:t>:</a:t>
            </a:r>
          </a:p>
          <a:p>
            <a:pPr marL="171450" lvl="0" indent="-171450" algn="l" rtl="0">
              <a:spcBef>
                <a:spcPts val="0"/>
              </a:spcBef>
              <a:spcAft>
                <a:spcPts val="0"/>
              </a:spcAft>
              <a:buFontTx/>
              <a:buChar char="-"/>
            </a:pPr>
            <a:r>
              <a:rPr lang="en-AU" b="0" u="none" dirty="0"/>
              <a:t>Strong in all market not AU</a:t>
            </a:r>
          </a:p>
          <a:p>
            <a:pPr marL="171450" lvl="0" indent="-171450" algn="l" rtl="0">
              <a:spcBef>
                <a:spcPts val="0"/>
              </a:spcBef>
              <a:spcAft>
                <a:spcPts val="0"/>
              </a:spcAft>
              <a:buFontTx/>
              <a:buChar char="-"/>
            </a:pPr>
            <a:r>
              <a:rPr lang="en-AU" b="0" u="none" dirty="0"/>
              <a:t>Protection and saving: death benefit early on, or cash value withdrawal if protection is no longer needed</a:t>
            </a:r>
          </a:p>
        </p:txBody>
      </p:sp>
      <p:sp>
        <p:nvSpPr>
          <p:cNvPr id="265" name="Google Shape;265;p9:notes">
            <a:extLst>
              <a:ext uri="{FF2B5EF4-FFF2-40B4-BE49-F238E27FC236}">
                <a16:creationId xmlns:a16="http://schemas.microsoft.com/office/drawing/2014/main" id="{4A1BCE81-98CE-97F7-E03C-03FF3A4DFF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24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ACDA73F5-8AF7-60C3-63FB-C084328B06D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C7996528-C699-D2E4-2F53-28FA07736F5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Investment products popular in various countries</a:t>
            </a:r>
          </a:p>
          <a:p>
            <a:pPr marL="171450" lvl="0" indent="-171450" algn="l" rtl="0">
              <a:spcBef>
                <a:spcPts val="0"/>
              </a:spcBef>
              <a:spcAft>
                <a:spcPts val="0"/>
              </a:spcAft>
              <a:buFontTx/>
              <a:buChar char="-"/>
            </a:pPr>
            <a:r>
              <a:rPr lang="en-AU" b="0" u="none" dirty="0"/>
              <a:t>US and Canada: big market in UL, good profit. UL is another permanent product similar to </a:t>
            </a:r>
            <a:r>
              <a:rPr lang="en-AU" b="0" u="none" dirty="0" err="1"/>
              <a:t>WoL</a:t>
            </a:r>
            <a:r>
              <a:rPr lang="en-AU" b="0" u="none" dirty="0"/>
              <a:t>, but with greater flexibility in premium, SI and investment options</a:t>
            </a:r>
          </a:p>
          <a:p>
            <a:pPr marL="171450" lvl="0" indent="-171450" algn="l" rtl="0">
              <a:spcBef>
                <a:spcPts val="0"/>
              </a:spcBef>
              <a:spcAft>
                <a:spcPts val="0"/>
              </a:spcAft>
              <a:buFontTx/>
              <a:buChar char="-"/>
            </a:pPr>
            <a:r>
              <a:rPr lang="en-AU" b="0" u="none" dirty="0"/>
              <a:t>Nowadays, indexed UL where cash value tracks a certain market index like S&amp;P500, booming in US and Asia</a:t>
            </a:r>
          </a:p>
          <a:p>
            <a:pPr marL="171450" lvl="0" indent="-171450" algn="l" rtl="0">
              <a:spcBef>
                <a:spcPts val="0"/>
              </a:spcBef>
              <a:spcAft>
                <a:spcPts val="0"/>
              </a:spcAft>
              <a:buFontTx/>
              <a:buChar char="-"/>
            </a:pPr>
            <a:r>
              <a:rPr lang="en-AU" b="0" u="none" dirty="0"/>
              <a:t>HK: mature par market</a:t>
            </a:r>
          </a:p>
          <a:p>
            <a:pPr marL="171450" lvl="0" indent="-171450" algn="l" rtl="0">
              <a:spcBef>
                <a:spcPts val="0"/>
              </a:spcBef>
              <a:spcAft>
                <a:spcPts val="0"/>
              </a:spcAft>
              <a:buFontTx/>
              <a:buChar char="-"/>
            </a:pPr>
            <a:r>
              <a:rPr lang="en-AU" b="0" u="none" dirty="0"/>
              <a:t>China: sees growth in products with SI increasing with investment returns</a:t>
            </a:r>
          </a:p>
        </p:txBody>
      </p:sp>
      <p:sp>
        <p:nvSpPr>
          <p:cNvPr id="265" name="Google Shape;265;p9:notes">
            <a:extLst>
              <a:ext uri="{FF2B5EF4-FFF2-40B4-BE49-F238E27FC236}">
                <a16:creationId xmlns:a16="http://schemas.microsoft.com/office/drawing/2014/main" id="{539B88BD-E429-E3F5-7A4A-BADEF07FCE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421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9492190-AF04-7FC1-CD78-A4B1026BE8A8}"/>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5C04408C-1686-8155-BCC6-F64A523F8B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terms of living benefits, it’s smaller in scope internationally</a:t>
            </a:r>
          </a:p>
          <a:p>
            <a:pPr marL="171450" lvl="0" indent="-171450" algn="l" rtl="0">
              <a:spcBef>
                <a:spcPts val="0"/>
              </a:spcBef>
              <a:spcAft>
                <a:spcPts val="0"/>
              </a:spcAft>
              <a:buFontTx/>
              <a:buChar char="-"/>
            </a:pPr>
            <a:r>
              <a:rPr lang="en-AU" b="0" u="none" dirty="0"/>
              <a:t>In SA and China, simplified trauma gaining tractions online</a:t>
            </a:r>
          </a:p>
          <a:p>
            <a:pPr marL="171450" lvl="0" indent="-171450" algn="l" rtl="0">
              <a:spcBef>
                <a:spcPts val="0"/>
              </a:spcBef>
              <a:spcAft>
                <a:spcPts val="0"/>
              </a:spcAft>
              <a:buFontTx/>
              <a:buChar char="-"/>
            </a:pPr>
            <a:r>
              <a:rPr lang="en-AU" b="0" u="none" dirty="0"/>
              <a:t>In US, LTC is the primary living benefit, only offered as a rider to </a:t>
            </a:r>
            <a:r>
              <a:rPr lang="en-AU" b="0" u="none" dirty="0" err="1"/>
              <a:t>WoL</a:t>
            </a:r>
            <a:r>
              <a:rPr lang="en-AU" b="0" u="none" dirty="0"/>
              <a:t> nowadays</a:t>
            </a:r>
          </a:p>
          <a:p>
            <a:pPr marL="171450" lvl="0" indent="-171450" algn="l" rtl="0">
              <a:spcBef>
                <a:spcPts val="0"/>
              </a:spcBef>
              <a:spcAft>
                <a:spcPts val="0"/>
              </a:spcAft>
              <a:buFontTx/>
              <a:buChar char="-"/>
            </a:pPr>
            <a:r>
              <a:rPr lang="en-AU" b="0" u="none" dirty="0"/>
              <a:t>Standalone TPD is rare, it’s more commonly offered as an acceleration of death</a:t>
            </a:r>
          </a:p>
          <a:p>
            <a:pPr marL="171450" lvl="0" indent="-171450" algn="l" rtl="0">
              <a:spcBef>
                <a:spcPts val="0"/>
              </a:spcBef>
              <a:spcAft>
                <a:spcPts val="0"/>
              </a:spcAft>
              <a:buFontTx/>
              <a:buChar char="-"/>
            </a:pPr>
            <a:r>
              <a:rPr lang="en-AU" b="0" u="none" dirty="0"/>
              <a:t>DI is small, but it’s seeing growth in UK, and only mature in SA</a:t>
            </a:r>
          </a:p>
        </p:txBody>
      </p:sp>
      <p:sp>
        <p:nvSpPr>
          <p:cNvPr id="265" name="Google Shape;265;p9:notes">
            <a:extLst>
              <a:ext uri="{FF2B5EF4-FFF2-40B4-BE49-F238E27FC236}">
                <a16:creationId xmlns:a16="http://schemas.microsoft.com/office/drawing/2014/main" id="{C883CBF0-7508-796F-0D55-6B244D71FF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97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SO, we are going to think through this as firstly how do we measure trust and a qualitative assessment of how life insurance is doing in Australia. </a:t>
            </a:r>
          </a:p>
          <a:p>
            <a:pPr marL="0" lvl="0" indent="0" algn="l" rtl="0">
              <a:spcBef>
                <a:spcPts val="0"/>
              </a:spcBef>
              <a:spcAft>
                <a:spcPts val="0"/>
              </a:spcAft>
              <a:buNone/>
            </a:pPr>
            <a:endParaRPr lang="en-AU" b="0" u="none" dirty="0"/>
          </a:p>
          <a:p>
            <a:pPr marL="0" lvl="0" indent="0" algn="l" rtl="0">
              <a:spcBef>
                <a:spcPts val="0"/>
              </a:spcBef>
              <a:spcAft>
                <a:spcPts val="0"/>
              </a:spcAft>
              <a:buNone/>
            </a:pPr>
            <a:r>
              <a:rPr lang="en-AU" b="0" u="none" dirty="0"/>
              <a:t>I’ll then hand over to Ludi who will cover off some learnings from across the world and how that might be applied in Australia. </a:t>
            </a:r>
          </a:p>
          <a:p>
            <a:pPr marL="0" lvl="0" indent="0" algn="l" rtl="0">
              <a:spcBef>
                <a:spcPts val="0"/>
              </a:spcBef>
              <a:spcAft>
                <a:spcPts val="0"/>
              </a:spcAft>
              <a:buNone/>
            </a:pPr>
            <a:endParaRPr lang="en-AU" b="0" u="none" dirty="0"/>
          </a:p>
          <a:p>
            <a:pPr marL="0" lvl="0" indent="0" algn="l" rtl="0">
              <a:spcBef>
                <a:spcPts val="0"/>
              </a:spcBef>
              <a:spcAft>
                <a:spcPts val="0"/>
              </a:spcAft>
              <a:buNone/>
            </a:pPr>
            <a:r>
              <a:rPr lang="en-AU" b="0" u="none" dirty="0"/>
              <a:t>And we will then have a quick wrap up and questions.  </a:t>
            </a:r>
            <a:endParaRPr b="0" u="none" dirty="0"/>
          </a:p>
        </p:txBody>
      </p:sp>
      <p:sp>
        <p:nvSpPr>
          <p:cNvPr id="217" name="Google Shape;2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41842DCB-6FFD-B949-4428-763D9C13B90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9A195C5D-7E8F-59C7-D31A-85BB85C155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For distribution</a:t>
            </a:r>
          </a:p>
          <a:p>
            <a:pPr marL="171450" lvl="0" indent="-171450" algn="l" rtl="0">
              <a:spcBef>
                <a:spcPts val="0"/>
              </a:spcBef>
              <a:spcAft>
                <a:spcPts val="0"/>
              </a:spcAft>
              <a:buFontTx/>
              <a:buChar char="-"/>
            </a:pPr>
            <a:r>
              <a:rPr lang="en-AU" b="0" u="none" dirty="0"/>
              <a:t>All markets use a mix of direct and adviser model</a:t>
            </a:r>
          </a:p>
          <a:p>
            <a:pPr marL="171450" lvl="0" indent="-171450" algn="l" rtl="0">
              <a:spcBef>
                <a:spcPts val="0"/>
              </a:spcBef>
              <a:spcAft>
                <a:spcPts val="0"/>
              </a:spcAft>
              <a:buFontTx/>
              <a:buChar char="-"/>
            </a:pPr>
            <a:r>
              <a:rPr lang="en-AU" b="0" u="none" dirty="0"/>
              <a:t>One key difference is in other countries, customers don’t pay explicit adviser fees, the costs are implicitly in premium instead</a:t>
            </a:r>
          </a:p>
          <a:p>
            <a:pPr marL="171450" lvl="0" indent="-171450" algn="l" rtl="0">
              <a:spcBef>
                <a:spcPts val="0"/>
              </a:spcBef>
              <a:spcAft>
                <a:spcPts val="0"/>
              </a:spcAft>
              <a:buFontTx/>
              <a:buChar char="-"/>
            </a:pPr>
            <a:r>
              <a:rPr lang="en-AU" b="0" u="none" dirty="0"/>
              <a:t>Whereas in AU, customers need to pay thousands of out-of-pocket fees</a:t>
            </a:r>
          </a:p>
        </p:txBody>
      </p:sp>
      <p:sp>
        <p:nvSpPr>
          <p:cNvPr id="265" name="Google Shape;265;p9:notes">
            <a:extLst>
              <a:ext uri="{FF2B5EF4-FFF2-40B4-BE49-F238E27FC236}">
                <a16:creationId xmlns:a16="http://schemas.microsoft.com/office/drawing/2014/main" id="{FCE07D0C-B701-34C5-0EF7-1AC02DA599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538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1B58437-7980-C0FA-CBEB-E7C4A921465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5EB6CFB-0F63-D0B1-FA45-9D2F589F32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So what does this mean for the actual lapse rates</a:t>
            </a:r>
          </a:p>
        </p:txBody>
      </p:sp>
      <p:sp>
        <p:nvSpPr>
          <p:cNvPr id="265" name="Google Shape;265;p9:notes">
            <a:extLst>
              <a:ext uri="{FF2B5EF4-FFF2-40B4-BE49-F238E27FC236}">
                <a16:creationId xmlns:a16="http://schemas.microsoft.com/office/drawing/2014/main" id="{C0ACC831-5689-A625-F5F5-86C3C0D8EA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883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3BEDF7E5-E54C-87BB-F24B-0338AC67EF02}"/>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0F94DE46-CC8E-4192-5692-AA2DDEAEC8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Canada publish lapse rates by product and policy duration</a:t>
            </a:r>
          </a:p>
          <a:p>
            <a:pPr marL="0" lvl="0" indent="0" algn="l" rtl="0">
              <a:spcBef>
                <a:spcPts val="0"/>
              </a:spcBef>
              <a:spcAft>
                <a:spcPts val="0"/>
              </a:spcAft>
              <a:buNone/>
            </a:pPr>
            <a:r>
              <a:rPr lang="en-AU" b="0" u="none" dirty="0"/>
              <a:t>T10 / T20, high shock lapse at the end of the term, but focus is the lapse within the term</a:t>
            </a:r>
          </a:p>
          <a:p>
            <a:pPr marL="171450" lvl="0" indent="-171450" algn="l" rtl="0">
              <a:spcBef>
                <a:spcPts val="0"/>
              </a:spcBef>
              <a:spcAft>
                <a:spcPts val="0"/>
              </a:spcAft>
              <a:buFontTx/>
              <a:buChar char="-"/>
            </a:pPr>
            <a:r>
              <a:rPr lang="en-AU" b="0" u="none" dirty="0"/>
              <a:t>T10, lapse is between 5%-7%</a:t>
            </a:r>
          </a:p>
          <a:p>
            <a:pPr marL="171450" lvl="0" indent="-171450" algn="l" rtl="0">
              <a:spcBef>
                <a:spcPts val="0"/>
              </a:spcBef>
              <a:spcAft>
                <a:spcPts val="0"/>
              </a:spcAft>
              <a:buFontTx/>
              <a:buChar char="-"/>
            </a:pPr>
            <a:r>
              <a:rPr lang="en-AU" b="0" u="none" dirty="0"/>
              <a:t>T20 has lower lapse, at around 3%</a:t>
            </a:r>
          </a:p>
          <a:p>
            <a:pPr marL="171450" lvl="0" indent="-171450" algn="l" rtl="0">
              <a:spcBef>
                <a:spcPts val="0"/>
              </a:spcBef>
              <a:spcAft>
                <a:spcPts val="0"/>
              </a:spcAft>
              <a:buFontTx/>
              <a:buChar char="-"/>
            </a:pPr>
            <a:r>
              <a:rPr lang="en-AU" b="0" u="none" dirty="0" err="1"/>
              <a:t>WoL</a:t>
            </a:r>
            <a:r>
              <a:rPr lang="en-AU" b="0" u="none" dirty="0"/>
              <a:t> has lowest lapse, with long term below 1%</a:t>
            </a:r>
          </a:p>
        </p:txBody>
      </p:sp>
      <p:sp>
        <p:nvSpPr>
          <p:cNvPr id="265" name="Google Shape;265;p9:notes">
            <a:extLst>
              <a:ext uri="{FF2B5EF4-FFF2-40B4-BE49-F238E27FC236}">
                <a16:creationId xmlns:a16="http://schemas.microsoft.com/office/drawing/2014/main" id="{A4EF1659-F112-0BD0-AE3B-CF5C900B7E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953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2B18A26B-018A-DB3A-8985-2E383808403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32EEEE35-F1D1-9D88-421E-3CB982D6B3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Although data isn’t always available in other markets, actuaries working in UK, US and China all suggests long term lapses are at single digits.</a:t>
            </a:r>
          </a:p>
          <a:p>
            <a:pPr marL="0" lvl="0" indent="0" algn="l" rtl="0">
              <a:spcBef>
                <a:spcPts val="0"/>
              </a:spcBef>
              <a:spcAft>
                <a:spcPts val="0"/>
              </a:spcAft>
              <a:buNone/>
            </a:pPr>
            <a:r>
              <a:rPr lang="en-AU" b="0" u="none" dirty="0"/>
              <a:t>The exception is SA, where lapse rates are high, but this is mainly due to economic volatility</a:t>
            </a:r>
          </a:p>
        </p:txBody>
      </p:sp>
      <p:sp>
        <p:nvSpPr>
          <p:cNvPr id="265" name="Google Shape;265;p9:notes">
            <a:extLst>
              <a:ext uri="{FF2B5EF4-FFF2-40B4-BE49-F238E27FC236}">
                <a16:creationId xmlns:a16="http://schemas.microsoft.com/office/drawing/2014/main" id="{31E24C1A-C688-93A9-FE44-00716AF133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838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E5A1CE5-7F9D-223B-AA2F-A9BB0613839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4A1EC28B-FB25-235E-E76F-59D2259153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In AU, APRA publishes industry lapse rates over time. AU retail market has average lapse of 15%, significantly higher.</a:t>
            </a:r>
          </a:p>
        </p:txBody>
      </p:sp>
      <p:sp>
        <p:nvSpPr>
          <p:cNvPr id="265" name="Google Shape;265;p9:notes">
            <a:extLst>
              <a:ext uri="{FF2B5EF4-FFF2-40B4-BE49-F238E27FC236}">
                <a16:creationId xmlns:a16="http://schemas.microsoft.com/office/drawing/2014/main" id="{783115F1-4F31-CCC8-C862-D4F588DE39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01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AEA75DEB-C90F-7317-7696-2A02C1285650}"/>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7F8EAEED-A438-F199-EEB4-BCC47500E81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This suggested that customers in other countries are more likely to hold on to their policies, reflecting higher trust levels in those markets.</a:t>
            </a:r>
          </a:p>
        </p:txBody>
      </p:sp>
      <p:sp>
        <p:nvSpPr>
          <p:cNvPr id="265" name="Google Shape;265;p9:notes">
            <a:extLst>
              <a:ext uri="{FF2B5EF4-FFF2-40B4-BE49-F238E27FC236}">
                <a16:creationId xmlns:a16="http://schemas.microsoft.com/office/drawing/2014/main" id="{C5F522DC-CE41-A4F8-4F48-35A4C23F8B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516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C22C945A-495D-AAD6-E4BD-0BB04DEFDE1E}"/>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7266B23-835F-1E37-728D-EA6C2DB114C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u="none" dirty="0"/>
              <a:t>In summary, we learnt that international markets have:</a:t>
            </a:r>
          </a:p>
          <a:p>
            <a:pPr marL="171450" lvl="0" indent="-171450" algn="l" rtl="0">
              <a:spcBef>
                <a:spcPts val="0"/>
              </a:spcBef>
              <a:spcAft>
                <a:spcPts val="0"/>
              </a:spcAft>
              <a:buFontTx/>
              <a:buChar char="-"/>
            </a:pPr>
            <a:r>
              <a:rPr lang="en-AU" u="none" dirty="0"/>
              <a:t>More certain and stable premium structure, reflected by the market offering of xxx; in contrast, AU has unsustainable premium structure, where we have xxx</a:t>
            </a:r>
          </a:p>
          <a:p>
            <a:pPr marL="171450" lvl="0" indent="-171450" algn="l" rtl="0">
              <a:spcBef>
                <a:spcPts val="0"/>
              </a:spcBef>
              <a:spcAft>
                <a:spcPts val="0"/>
              </a:spcAft>
              <a:buFontTx/>
              <a:buChar char="-"/>
            </a:pPr>
            <a:r>
              <a:rPr lang="en-AU" u="none" dirty="0"/>
              <a:t>Other markets also have effective lapse management strategies such as xxx; in AU, some of the initiative exist, but they need refinements and wider adoption for them to be truly effective</a:t>
            </a:r>
          </a:p>
          <a:p>
            <a:pPr marL="171450" lvl="0" indent="-171450" algn="l" rtl="0">
              <a:spcBef>
                <a:spcPts val="0"/>
              </a:spcBef>
              <a:spcAft>
                <a:spcPts val="0"/>
              </a:spcAft>
              <a:buFontTx/>
              <a:buChar char="-"/>
            </a:pPr>
            <a:r>
              <a:rPr lang="en-AU" u="none" dirty="0"/>
              <a:t>In terms of products, internation markets offer more traditional </a:t>
            </a:r>
            <a:r>
              <a:rPr lang="en-AU" u="none" dirty="0" err="1"/>
              <a:t>WoL</a:t>
            </a:r>
            <a:r>
              <a:rPr lang="en-AU" u="none" dirty="0"/>
              <a:t> and investment products, which are popular, profitable and sustainable, whereas AU provide more complex living benefits.</a:t>
            </a:r>
          </a:p>
          <a:p>
            <a:pPr marL="0" lvl="0" indent="0" algn="l" rtl="0">
              <a:spcBef>
                <a:spcPts val="0"/>
              </a:spcBef>
              <a:spcAft>
                <a:spcPts val="0"/>
              </a:spcAft>
              <a:buFontTx/>
              <a:buNone/>
            </a:pPr>
            <a:r>
              <a:rPr lang="en-AU" u="none" dirty="0"/>
              <a:t>All of these contribute to lower lapse in the international market, reflecting higher trust levels in those markets</a:t>
            </a:r>
            <a:endParaRPr u="none" dirty="0"/>
          </a:p>
        </p:txBody>
      </p:sp>
      <p:sp>
        <p:nvSpPr>
          <p:cNvPr id="265" name="Google Shape;265;p9:notes">
            <a:extLst>
              <a:ext uri="{FF2B5EF4-FFF2-40B4-BE49-F238E27FC236}">
                <a16:creationId xmlns:a16="http://schemas.microsoft.com/office/drawing/2014/main" id="{85149633-81A4-0E07-A608-F3D2538D90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12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1537FC38-4F14-8455-5103-F6F0935E0787}"/>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4ADA842E-A3BE-90F2-8759-FE6A7FCD12A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Transition</a:t>
            </a:r>
          </a:p>
          <a:p>
            <a:pPr marL="171450" lvl="0" indent="-171450" algn="l" rtl="0">
              <a:spcBef>
                <a:spcPts val="0"/>
              </a:spcBef>
              <a:spcAft>
                <a:spcPts val="0"/>
              </a:spcAft>
              <a:buFontTx/>
              <a:buChar char="-"/>
            </a:pPr>
            <a:r>
              <a:rPr lang="en-AU" b="0" u="none" dirty="0"/>
              <a:t>So far we’ve looked at practices in international market, and how they are used to build trust</a:t>
            </a:r>
          </a:p>
          <a:p>
            <a:pPr marL="171450" lvl="0" indent="-171450" algn="l" rtl="0">
              <a:spcBef>
                <a:spcPts val="0"/>
              </a:spcBef>
              <a:spcAft>
                <a:spcPts val="0"/>
              </a:spcAft>
              <a:buFontTx/>
              <a:buChar char="-"/>
            </a:pPr>
            <a:r>
              <a:rPr lang="en-AU" b="0" u="none" dirty="0"/>
              <a:t>Now shift focus back to AU, consider its uniqueness and challenges, and ask what can we do here</a:t>
            </a:r>
          </a:p>
          <a:p>
            <a:pPr marL="171450" lvl="0" indent="-171450" algn="l" rtl="0">
              <a:spcBef>
                <a:spcPts val="0"/>
              </a:spcBef>
              <a:spcAft>
                <a:spcPts val="0"/>
              </a:spcAft>
              <a:buFontTx/>
              <a:buChar char="-"/>
            </a:pPr>
            <a:endParaRPr b="0" u="none" dirty="0"/>
          </a:p>
        </p:txBody>
      </p:sp>
      <p:sp>
        <p:nvSpPr>
          <p:cNvPr id="225" name="Google Shape;225;p5:notes">
            <a:extLst>
              <a:ext uri="{FF2B5EF4-FFF2-40B4-BE49-F238E27FC236}">
                <a16:creationId xmlns:a16="http://schemas.microsoft.com/office/drawing/2014/main" id="{E3884B4A-05B7-91CC-53D5-32E12DA5D3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764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748BF9FB-56B4-F767-0A55-231C28DEA6EB}"/>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022ADC3B-C42D-D4A4-DA22-05A59CDA1D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i="0" u="none" dirty="0"/>
              <a:t>We think there are three areas of opportunities, with the long-term aim to rebuild trust.</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0" u="none" dirty="0"/>
              <a:t>The immediate priority is a premium structure reform. The current model doesn’t work and undermines customers’ trust. Important to fix the foundation first before focusing on growth</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0" u="none" dirty="0"/>
              <a:t>In the mid-term, potential of rethinking product and distribution to better meet evolving needs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0" u="none" dirty="0"/>
              <a:t>In the long-term, the aim is to rebuild trust</a:t>
            </a:r>
          </a:p>
          <a:p>
            <a:pPr marL="6286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0" u="none" dirty="0"/>
              <a:t>Trust is not nice to have for the market; it’s the foundation for our industry to grow</a:t>
            </a:r>
          </a:p>
          <a:p>
            <a:pPr marL="6286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0" u="none" dirty="0"/>
              <a:t>Not just for current product, but also future opportunities (e.g. annuities for retirement planning, requires strong trust; increasingly uncertain world, demand for certainty and insurance has a role to play) -&gt; if trust not rebuilt, can’t be successful in seizing these opportunities</a:t>
            </a:r>
          </a:p>
          <a:p>
            <a:pPr marL="0" lvl="0" indent="0" algn="l" rtl="0">
              <a:spcBef>
                <a:spcPts val="0"/>
              </a:spcBef>
              <a:spcAft>
                <a:spcPts val="0"/>
              </a:spcAft>
              <a:buFontTx/>
              <a:buNone/>
            </a:pPr>
            <a:endParaRPr i="0" u="none" dirty="0"/>
          </a:p>
        </p:txBody>
      </p:sp>
      <p:sp>
        <p:nvSpPr>
          <p:cNvPr id="265" name="Google Shape;265;p9:notes">
            <a:extLst>
              <a:ext uri="{FF2B5EF4-FFF2-40B4-BE49-F238E27FC236}">
                <a16:creationId xmlns:a16="http://schemas.microsoft.com/office/drawing/2014/main" id="{81858619-8F6C-6499-4F8F-FEACF0B2BA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822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A7B3DCF-8B3F-238B-76E5-F000BC4A6720}"/>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16F89CB1-1CFA-0E52-1426-07B69BC7EE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For immediate priority, premium structure reform, we considered 4 areas of improvement:</a:t>
            </a:r>
          </a:p>
          <a:p>
            <a:pPr marL="171450" lvl="0" indent="-171450" algn="l" rtl="0">
              <a:spcBef>
                <a:spcPts val="0"/>
              </a:spcBef>
              <a:spcAft>
                <a:spcPts val="0"/>
              </a:spcAft>
              <a:buFontTx/>
              <a:buChar char="-"/>
            </a:pPr>
            <a:r>
              <a:rPr lang="en-AU" b="0" u="none" dirty="0"/>
              <a:t>Promoting level premium options</a:t>
            </a:r>
          </a:p>
          <a:p>
            <a:pPr marL="171450" lvl="0" indent="-171450" algn="l" rtl="0">
              <a:spcBef>
                <a:spcPts val="0"/>
              </a:spcBef>
              <a:spcAft>
                <a:spcPts val="0"/>
              </a:spcAft>
              <a:buFontTx/>
              <a:buChar char="-"/>
            </a:pPr>
            <a:r>
              <a:rPr lang="en-AU" b="0" u="none" dirty="0"/>
              <a:t>Introducing guaranteed premium features</a:t>
            </a:r>
          </a:p>
          <a:p>
            <a:pPr marL="171450" lvl="0" indent="-171450" algn="l" rtl="0">
              <a:spcBef>
                <a:spcPts val="0"/>
              </a:spcBef>
              <a:spcAft>
                <a:spcPts val="0"/>
              </a:spcAft>
              <a:buFontTx/>
              <a:buChar char="-"/>
            </a:pPr>
            <a:r>
              <a:rPr lang="en-AU" b="0" u="none" dirty="0"/>
              <a:t>Limiting upfront discounts, and</a:t>
            </a:r>
          </a:p>
          <a:p>
            <a:pPr marL="171450" lvl="0" indent="-171450" algn="l" rtl="0">
              <a:spcBef>
                <a:spcPts val="0"/>
              </a:spcBef>
              <a:spcAft>
                <a:spcPts val="0"/>
              </a:spcAft>
              <a:buFontTx/>
              <a:buChar char="-"/>
            </a:pPr>
            <a:r>
              <a:rPr lang="en-AU" b="0" u="none" dirty="0"/>
              <a:t>Improving premium transparency</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For each of the 4 areas, we’ve considered:</a:t>
            </a:r>
          </a:p>
          <a:p>
            <a:pPr marL="171450" lvl="0" indent="-171450" algn="l" rtl="0">
              <a:spcBef>
                <a:spcPts val="0"/>
              </a:spcBef>
              <a:spcAft>
                <a:spcPts val="0"/>
              </a:spcAft>
              <a:buFontTx/>
              <a:buChar char="-"/>
            </a:pPr>
            <a:r>
              <a:rPr lang="en-AU" b="0" u="none" dirty="0"/>
              <a:t>Specific challenges if we make these changes in the current AU market</a:t>
            </a:r>
          </a:p>
          <a:p>
            <a:pPr marL="171450" lvl="0" indent="-171450" algn="l" rtl="0">
              <a:spcBef>
                <a:spcPts val="0"/>
              </a:spcBef>
              <a:spcAft>
                <a:spcPts val="0"/>
              </a:spcAft>
              <a:buFontTx/>
              <a:buChar char="-"/>
            </a:pPr>
            <a:r>
              <a:rPr lang="en-AU" b="0" u="none" dirty="0"/>
              <a:t>Any opportunities despite these changes, and</a:t>
            </a:r>
          </a:p>
          <a:p>
            <a:pPr marL="171450" lvl="0" indent="-171450" algn="l" rtl="0">
              <a:spcBef>
                <a:spcPts val="0"/>
              </a:spcBef>
              <a:spcAft>
                <a:spcPts val="0"/>
              </a:spcAft>
              <a:buFontTx/>
              <a:buChar char="-"/>
            </a:pPr>
            <a:r>
              <a:rPr lang="en-AU" b="0" u="none" dirty="0"/>
              <a:t>What are the outcomes in lapse rate and trust, if we make these changes</a:t>
            </a:r>
          </a:p>
          <a:p>
            <a:pPr marL="171450" lvl="0" indent="-171450" algn="l" rtl="0">
              <a:spcBef>
                <a:spcPts val="0"/>
              </a:spcBef>
              <a:spcAft>
                <a:spcPts val="0"/>
              </a:spcAft>
              <a:buFontTx/>
              <a:buChar char="-"/>
            </a:pPr>
            <a:endParaRPr lang="en-AU" b="0" u="none" dirty="0"/>
          </a:p>
          <a:p>
            <a:pPr marL="0" lvl="0" indent="0" algn="l" rtl="0">
              <a:spcBef>
                <a:spcPts val="0"/>
              </a:spcBef>
              <a:spcAft>
                <a:spcPts val="0"/>
              </a:spcAft>
              <a:buFontTx/>
              <a:buNone/>
            </a:pPr>
            <a:r>
              <a:rPr lang="en-AU" b="0" u="none" dirty="0"/>
              <a:t>We also considered the overall implications to the industry, if we manage to reduce lapse</a:t>
            </a:r>
          </a:p>
        </p:txBody>
      </p:sp>
      <p:sp>
        <p:nvSpPr>
          <p:cNvPr id="265" name="Google Shape;265;p9:notes">
            <a:extLst>
              <a:ext uri="{FF2B5EF4-FFF2-40B4-BE49-F238E27FC236}">
                <a16:creationId xmlns:a16="http://schemas.microsoft.com/office/drawing/2014/main" id="{F07FA98D-9386-ABB0-E8E2-7E6DCFAE49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99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471EA60D-5417-EF0E-DBCC-799AFCD02E3A}"/>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3C34B3B0-BAB7-D2B1-A2F2-B966DD072A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5:notes">
            <a:extLst>
              <a:ext uri="{FF2B5EF4-FFF2-40B4-BE49-F238E27FC236}">
                <a16:creationId xmlns:a16="http://schemas.microsoft.com/office/drawing/2014/main" id="{D1A570CE-C1E8-AD6B-5F87-9A4ED9C0E5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107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42D600D-65A7-3062-5B90-90F536FC74B9}"/>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3B6CE807-EACE-7DFD-A39E-4BD3C0887F7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For the purpose of today’s presentation, we will only look at level premium options, and overall implications, due to the limited time we have today</a:t>
            </a:r>
          </a:p>
        </p:txBody>
      </p:sp>
      <p:sp>
        <p:nvSpPr>
          <p:cNvPr id="265" name="Google Shape;265;p9:notes">
            <a:extLst>
              <a:ext uri="{FF2B5EF4-FFF2-40B4-BE49-F238E27FC236}">
                <a16:creationId xmlns:a16="http://schemas.microsoft.com/office/drawing/2014/main" id="{9874250B-379D-7A96-90E8-5D05F26142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45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3C528364-69DA-0E7A-B1D2-F9C28512C736}"/>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5E5E17DF-BE5D-E3AD-5C7A-2F40B8617C1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So what are the challenges for promoting level premium in AU market?</a:t>
            </a:r>
          </a:p>
          <a:p>
            <a:pPr marL="0" lvl="0" indent="0" algn="l" rtl="0">
              <a:spcBef>
                <a:spcPts val="0"/>
              </a:spcBef>
              <a:spcAft>
                <a:spcPts val="0"/>
              </a:spcAft>
              <a:buFontTx/>
              <a:buNone/>
            </a:pPr>
            <a:r>
              <a:rPr lang="en-AU" b="0" u="none" dirty="0"/>
              <a:t>It’s currently seen as unpopular, both by customers and advisers</a:t>
            </a:r>
            <a:endParaRPr b="0" u="none" dirty="0"/>
          </a:p>
        </p:txBody>
      </p:sp>
      <p:sp>
        <p:nvSpPr>
          <p:cNvPr id="265" name="Google Shape;265;p9:notes">
            <a:extLst>
              <a:ext uri="{FF2B5EF4-FFF2-40B4-BE49-F238E27FC236}">
                <a16:creationId xmlns:a16="http://schemas.microsoft.com/office/drawing/2014/main" id="{E64448F1-48D4-3567-7917-F31AB8F9C8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954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7CA5F9DA-E082-4175-84BF-F15D9518395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C1F4D2D9-1BB7-A456-2F04-72A0C107FC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From the customer’s point of view, level premium is perceived as expensive</a:t>
            </a:r>
          </a:p>
          <a:p>
            <a:pPr marL="0" lvl="0" indent="0" algn="l" rtl="0">
              <a:spcBef>
                <a:spcPts val="0"/>
              </a:spcBef>
              <a:spcAft>
                <a:spcPts val="0"/>
              </a:spcAft>
              <a:buFontTx/>
              <a:buNone/>
            </a:pPr>
            <a:r>
              <a:rPr lang="en-AU" b="0" u="none" dirty="0"/>
              <a:t>If we look at a 45yo MNS w 500k death benefit without indexation, we can do a comparison between stepped and levetTA65 premium</a:t>
            </a:r>
          </a:p>
          <a:p>
            <a:pPr marL="171450" lvl="0" indent="-171450" algn="l" rtl="0">
              <a:spcBef>
                <a:spcPts val="0"/>
              </a:spcBef>
              <a:spcAft>
                <a:spcPts val="0"/>
              </a:spcAft>
              <a:buFontTx/>
              <a:buChar char="-"/>
            </a:pPr>
            <a:r>
              <a:rPr lang="en-AU" b="0" u="none" dirty="0"/>
              <a:t>First observation: level has very high entry price, about 4 times that of stepped; stepped also comes with large upfront discount, which means the gap is even wider</a:t>
            </a:r>
          </a:p>
          <a:p>
            <a:pPr marL="171450" lvl="0" indent="-171450" algn="l" rtl="0">
              <a:spcBef>
                <a:spcPts val="0"/>
              </a:spcBef>
              <a:spcAft>
                <a:spcPts val="0"/>
              </a:spcAft>
              <a:buFontTx/>
              <a:buChar char="-"/>
            </a:pPr>
            <a:r>
              <a:rPr lang="en-AU" b="0" u="none" dirty="0"/>
              <a:t>Cross over only happens after 10 years, which means level is more expensive for more than 10 years, due to the exponential increasing nature of stepped rates</a:t>
            </a:r>
          </a:p>
          <a:p>
            <a:pPr marL="171450" lvl="0" indent="-171450" algn="l" rtl="0">
              <a:spcBef>
                <a:spcPts val="0"/>
              </a:spcBef>
              <a:spcAft>
                <a:spcPts val="0"/>
              </a:spcAft>
              <a:buFontTx/>
              <a:buChar char="-"/>
            </a:pPr>
            <a:r>
              <a:rPr lang="en-AU" b="0" u="none" dirty="0"/>
              <a:t>However, when looking at cumulative price up to age 65, level is overall cheaper, by 20% in this example. But this info is not disclosed to customer, so level is still perceived as expensive</a:t>
            </a:r>
            <a:endParaRPr b="0" u="none" dirty="0"/>
          </a:p>
        </p:txBody>
      </p:sp>
      <p:sp>
        <p:nvSpPr>
          <p:cNvPr id="265" name="Google Shape;265;p9:notes">
            <a:extLst>
              <a:ext uri="{FF2B5EF4-FFF2-40B4-BE49-F238E27FC236}">
                <a16:creationId xmlns:a16="http://schemas.microsoft.com/office/drawing/2014/main" id="{1EDBEB05-2FFA-0B05-04C7-0DBEA8BEC8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378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443707F1-20F1-D8F8-FF20-B4BEC8D5285C}"/>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D31EB72F-37E5-13E7-886C-8497268052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This is also a structural issue, revealed by extending the levelTA65 premium beyond age 65</a:t>
            </a:r>
          </a:p>
          <a:p>
            <a:pPr marL="0" lvl="0" indent="0" algn="l" rtl="0">
              <a:spcBef>
                <a:spcPts val="0"/>
              </a:spcBef>
              <a:spcAft>
                <a:spcPts val="0"/>
              </a:spcAft>
              <a:buFontTx/>
              <a:buNone/>
            </a:pPr>
            <a:r>
              <a:rPr lang="en-AU" b="0" u="none" dirty="0"/>
              <a:t>In Australia, all life insurers converts level to stepped at age around 65 or 70, and this is because of regulation</a:t>
            </a:r>
          </a:p>
          <a:p>
            <a:pPr marL="0" lvl="0" indent="0" algn="l" rtl="0">
              <a:spcBef>
                <a:spcPts val="0"/>
              </a:spcBef>
              <a:spcAft>
                <a:spcPts val="0"/>
              </a:spcAft>
              <a:buFontTx/>
              <a:buNone/>
            </a:pPr>
            <a:r>
              <a:rPr lang="en-AU" b="0" u="none" dirty="0"/>
              <a:t>LPS360 requires level policies with term greater than 15 years and expiry age greater than 70 to have surrender value features, which is expensive in this market</a:t>
            </a:r>
          </a:p>
          <a:p>
            <a:pPr marL="0" lvl="0" indent="0" algn="l" rtl="0">
              <a:spcBef>
                <a:spcPts val="0"/>
              </a:spcBef>
              <a:spcAft>
                <a:spcPts val="0"/>
              </a:spcAft>
              <a:buFontTx/>
              <a:buNone/>
            </a:pPr>
            <a:r>
              <a:rPr lang="en-AU" b="0" u="none" dirty="0"/>
              <a:t>All insurers make the switch to stepped to avoid the provision of surrender value, making level not truly level</a:t>
            </a:r>
            <a:endParaRPr b="0" u="none" dirty="0"/>
          </a:p>
        </p:txBody>
      </p:sp>
      <p:sp>
        <p:nvSpPr>
          <p:cNvPr id="265" name="Google Shape;265;p9:notes">
            <a:extLst>
              <a:ext uri="{FF2B5EF4-FFF2-40B4-BE49-F238E27FC236}">
                <a16:creationId xmlns:a16="http://schemas.microsoft.com/office/drawing/2014/main" id="{A236C6E5-46A1-EE3E-E671-2F675CB306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67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25C74A26-8D10-B482-C187-754D18264309}"/>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93271992-4F95-29D7-5123-353C483CCD7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From adviser perspective, because level premiums are not guaranteed, and are subject to increases over time</a:t>
            </a:r>
          </a:p>
          <a:p>
            <a:pPr marL="0" lvl="0" indent="0" algn="l" rtl="0">
              <a:spcBef>
                <a:spcPts val="0"/>
              </a:spcBef>
              <a:spcAft>
                <a:spcPts val="0"/>
              </a:spcAft>
              <a:buFontTx/>
              <a:buNone/>
            </a:pPr>
            <a:r>
              <a:rPr lang="en-AU" b="0" u="none" dirty="0"/>
              <a:t>It is hard for advisers to promote level premium, and still justify BIO</a:t>
            </a:r>
            <a:endParaRPr b="0" u="none" dirty="0"/>
          </a:p>
        </p:txBody>
      </p:sp>
      <p:sp>
        <p:nvSpPr>
          <p:cNvPr id="265" name="Google Shape;265;p9:notes">
            <a:extLst>
              <a:ext uri="{FF2B5EF4-FFF2-40B4-BE49-F238E27FC236}">
                <a16:creationId xmlns:a16="http://schemas.microsoft.com/office/drawing/2014/main" id="{01FB572B-C822-7D55-BD5D-03C25074D0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796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C65B8673-A661-4753-0DC4-85F930F513EA}"/>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9798257-DBA2-BA7C-8DC7-E8D8DF961C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Despite these challenges, we still see opportunities</a:t>
            </a:r>
          </a:p>
          <a:p>
            <a:pPr marL="0" lvl="0" indent="0" algn="l" rtl="0">
              <a:spcBef>
                <a:spcPts val="0"/>
              </a:spcBef>
              <a:spcAft>
                <a:spcPts val="0"/>
              </a:spcAft>
              <a:buFontTx/>
              <a:buNone/>
            </a:pPr>
            <a:r>
              <a:rPr lang="en-AU" b="0" u="none" dirty="0"/>
              <a:t>Australia has the history of driving down entry price: from unbundling of risk and investment products, to the introduction of stepped premium, and now the use of upfront discount</a:t>
            </a:r>
          </a:p>
          <a:p>
            <a:pPr marL="0" lvl="0" indent="0" algn="l" rtl="0">
              <a:spcBef>
                <a:spcPts val="0"/>
              </a:spcBef>
              <a:spcAft>
                <a:spcPts val="0"/>
              </a:spcAft>
              <a:buFontTx/>
              <a:buNone/>
            </a:pPr>
            <a:r>
              <a:rPr lang="en-AU" b="0" u="none" dirty="0"/>
              <a:t>We think it’s more feasible to adopt a gradual approach in this market</a:t>
            </a:r>
            <a:endParaRPr b="0" u="none" dirty="0"/>
          </a:p>
        </p:txBody>
      </p:sp>
      <p:sp>
        <p:nvSpPr>
          <p:cNvPr id="265" name="Google Shape;265;p9:notes">
            <a:extLst>
              <a:ext uri="{FF2B5EF4-FFF2-40B4-BE49-F238E27FC236}">
                <a16:creationId xmlns:a16="http://schemas.microsoft.com/office/drawing/2014/main" id="{68E692E6-454D-0A75-605F-BC0AFA2870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698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080DEA1B-9379-D7B1-3E72-919BB8EE4832}"/>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18002E4A-2135-B4F6-5B7F-6C4647BB656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One option is to promote flatter stepped premium, which is already seen in the market. This means spreading increases more evenly towards level structure to reduce shocks.</a:t>
            </a:r>
            <a:endParaRPr b="0" u="none" dirty="0"/>
          </a:p>
        </p:txBody>
      </p:sp>
      <p:sp>
        <p:nvSpPr>
          <p:cNvPr id="265" name="Google Shape;265;p9:notes">
            <a:extLst>
              <a:ext uri="{FF2B5EF4-FFF2-40B4-BE49-F238E27FC236}">
                <a16:creationId xmlns:a16="http://schemas.microsoft.com/office/drawing/2014/main" id="{FD900FB6-3CD9-8818-E116-BEE19F3E95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761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138BA173-0968-1427-E5AE-6335CFA74F9A}"/>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120124B6-8A01-7DC3-F6AB-6E5743E35A7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Another option is to adopt US-style guaranteed level premium, with different term options. The Australian market can start with a shorter term.</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We think the premium should be guaranteed for a fixed term, and at the end of the term, the policy should expire instead of automatically renewed to another level term. This it to promote transparency and simplicity, and to avoid the shock lapse situation we’ve seen in the Canadian market.</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It’s also important to provide the full projection so customers can see the cross over of the two premiums.</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Also cumulative price needs to be disclosed.</a:t>
            </a:r>
            <a:endParaRPr b="0" u="none" dirty="0"/>
          </a:p>
        </p:txBody>
      </p:sp>
      <p:sp>
        <p:nvSpPr>
          <p:cNvPr id="265" name="Google Shape;265;p9:notes">
            <a:extLst>
              <a:ext uri="{FF2B5EF4-FFF2-40B4-BE49-F238E27FC236}">
                <a16:creationId xmlns:a16="http://schemas.microsoft.com/office/drawing/2014/main" id="{C02CF157-3032-5020-4BCA-CB09815FB7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989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2F1BD8BE-0202-E437-5268-14F0513F3E18}"/>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78BA6F8E-E381-D904-7E21-E148A6CC87E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truly offer level, LPS360 needs to be reviewed for min SV calculation</a:t>
            </a:r>
          </a:p>
          <a:p>
            <a:pPr marL="0" lvl="0" indent="0" algn="l" rtl="0">
              <a:spcBef>
                <a:spcPts val="0"/>
              </a:spcBef>
              <a:spcAft>
                <a:spcPts val="0"/>
              </a:spcAft>
              <a:buFontTx/>
              <a:buNone/>
            </a:pPr>
            <a:r>
              <a:rPr lang="en-AU" b="0" u="none" dirty="0"/>
              <a:t>Once the market is ready to offer surrender value, opens up potential opportunity to introduce investment product, such as UL, popular and profitable in US and Canada</a:t>
            </a:r>
          </a:p>
          <a:p>
            <a:pPr marL="0" lvl="0" indent="0" algn="l" rtl="0">
              <a:spcBef>
                <a:spcPts val="0"/>
              </a:spcBef>
              <a:spcAft>
                <a:spcPts val="0"/>
              </a:spcAft>
              <a:buFontTx/>
              <a:buNone/>
            </a:pPr>
            <a:r>
              <a:rPr lang="en-AU" b="0" u="none" dirty="0"/>
              <a:t>UL has flexible premium structure, and premium can be structure in a way that investment returns can be used to offset increasing incidence cost, as both are exponential increase. This can result in overall cheaper cumulative price.</a:t>
            </a:r>
            <a:endParaRPr b="0" u="none" dirty="0"/>
          </a:p>
        </p:txBody>
      </p:sp>
      <p:sp>
        <p:nvSpPr>
          <p:cNvPr id="265" name="Google Shape;265;p9:notes">
            <a:extLst>
              <a:ext uri="{FF2B5EF4-FFF2-40B4-BE49-F238E27FC236}">
                <a16:creationId xmlns:a16="http://schemas.microsoft.com/office/drawing/2014/main" id="{C26A9D17-ADEB-1B75-011B-33152801DE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253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8077F7BE-D9FD-3DC9-888D-B9C7A5503BA0}"/>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D2C9DBF4-C68C-8665-7DAB-323D84DDD60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In the meantime, Canada’s approach, but only renewing to another 15 years, can be adopted, but this does come with shock lapse risks</a:t>
            </a:r>
            <a:endParaRPr b="0" u="none" dirty="0"/>
          </a:p>
        </p:txBody>
      </p:sp>
      <p:sp>
        <p:nvSpPr>
          <p:cNvPr id="265" name="Google Shape;265;p9:notes">
            <a:extLst>
              <a:ext uri="{FF2B5EF4-FFF2-40B4-BE49-F238E27FC236}">
                <a16:creationId xmlns:a16="http://schemas.microsoft.com/office/drawing/2014/main" id="{3024A2E2-7498-4538-CC5B-F016366D9F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3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254B2-53E6-FEBE-86FA-5882D9413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61C30-A258-49E5-1C71-B615A2F35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EB6E5-CC82-E4E2-D565-E35DFD8141D8}"/>
              </a:ext>
            </a:extLst>
          </p:cNvPr>
          <p:cNvSpPr>
            <a:spLocks noGrp="1"/>
          </p:cNvSpPr>
          <p:nvPr>
            <p:ph type="body" idx="1"/>
          </p:nvPr>
        </p:nvSpPr>
        <p:spPr/>
        <p:txBody>
          <a:bodyPr/>
          <a:lstStyle/>
          <a:p>
            <a:pPr>
              <a:buNone/>
            </a:pPr>
            <a:r>
              <a:rPr lang="en-AU" b="1" dirty="0"/>
              <a:t>So leets start off with measuring trust in organisations.  Unsurprisingly, there is a lot of science behind this, there are organisations that specialise in measuring this and they have built commercial models around it. </a:t>
            </a:r>
          </a:p>
          <a:p>
            <a:pPr>
              <a:buNone/>
            </a:pPr>
            <a:endParaRPr lang="en-AU" b="1" dirty="0"/>
          </a:p>
          <a:p>
            <a:pPr>
              <a:buNone/>
            </a:pPr>
            <a:r>
              <a:rPr lang="en-AU" b="1" dirty="0"/>
              <a:t>Examples include the Net Promoter Score.  This is a very common measure and essentially measures whether customers would recommend an organisation to their friends and family or look to use the organisation further.  It’s a very common measure in operational environments and I have seen how tracking it can have a </a:t>
            </a:r>
            <a:r>
              <a:rPr lang="en-AU" b="1" dirty="0" err="1"/>
              <a:t>realy</a:t>
            </a:r>
            <a:r>
              <a:rPr lang="en-AU" b="1" dirty="0"/>
              <a:t> positive impact on the experience consumers have on the phone.   </a:t>
            </a:r>
          </a:p>
          <a:p>
            <a:pPr>
              <a:buNone/>
            </a:pPr>
            <a:endParaRPr lang="en-AU" b="1" dirty="0"/>
          </a:p>
          <a:p>
            <a:pPr>
              <a:buNone/>
            </a:pPr>
            <a:r>
              <a:rPr lang="en-AU" b="1" dirty="0"/>
              <a:t>The Trust Index, or </a:t>
            </a:r>
            <a:r>
              <a:rPr lang="en-AU" b="1" dirty="0" err="1"/>
              <a:t>edelmans</a:t>
            </a:r>
            <a:r>
              <a:rPr lang="en-AU" b="1" dirty="0"/>
              <a:t> Trust Barometer, is one of the most recognised </a:t>
            </a:r>
            <a:r>
              <a:rPr lang="en-AU" b="1" dirty="0" err="1"/>
              <a:t>frameworksf</a:t>
            </a:r>
            <a:r>
              <a:rPr lang="en-AU" b="1" dirty="0"/>
              <a:t> or measuring trust across industries.  It </a:t>
            </a:r>
            <a:r>
              <a:rPr lang="en-AU" b="1" dirty="0" err="1"/>
              <a:t>asseses</a:t>
            </a:r>
            <a:r>
              <a:rPr lang="en-AU" b="1" dirty="0"/>
              <a:t> in institutions across </a:t>
            </a:r>
            <a:r>
              <a:rPr lang="en-AU" b="1" dirty="0" err="1"/>
              <a:t>competetence</a:t>
            </a:r>
            <a:r>
              <a:rPr lang="en-AU" b="1" dirty="0"/>
              <a:t>, ethical </a:t>
            </a:r>
            <a:r>
              <a:rPr lang="en-AU" b="1" dirty="0" err="1"/>
              <a:t>behviour</a:t>
            </a:r>
            <a:r>
              <a:rPr lang="en-AU" b="1" dirty="0"/>
              <a:t>, transparency and reliability.  There is lots of ability to tailor to different business models, </a:t>
            </a:r>
            <a:r>
              <a:rPr lang="en-AU" b="1" dirty="0" err="1"/>
              <a:t>eg</a:t>
            </a:r>
            <a:r>
              <a:rPr lang="en-AU" b="1" dirty="0"/>
              <a:t> B2B2C…, vs B2B vs B2C…</a:t>
            </a:r>
          </a:p>
          <a:p>
            <a:pPr>
              <a:buNone/>
            </a:pPr>
            <a:endParaRPr lang="en-AU" b="1" dirty="0"/>
          </a:p>
          <a:p>
            <a:pPr>
              <a:buNone/>
            </a:pPr>
            <a:r>
              <a:rPr lang="en-AU" b="1" dirty="0"/>
              <a:t>Another model is </a:t>
            </a:r>
            <a:r>
              <a:rPr lang="en-AU" b="1" dirty="0" err="1"/>
              <a:t>Gartners</a:t>
            </a:r>
            <a:r>
              <a:rPr lang="en-AU" b="1" dirty="0"/>
              <a:t> Five Dimensions of Trust.  This also builds on accountability, competency, consistency, integrity and transparency.</a:t>
            </a:r>
          </a:p>
          <a:p>
            <a:pPr>
              <a:buNone/>
            </a:pPr>
            <a:endParaRPr lang="en-AU" b="1" dirty="0"/>
          </a:p>
          <a:p>
            <a:pPr>
              <a:buNone/>
            </a:pPr>
            <a:r>
              <a:rPr lang="en-AU" b="1" dirty="0"/>
              <a:t>With all of these models and other ones out there, there is common themes….., </a:t>
            </a:r>
          </a:p>
          <a:p>
            <a:pPr>
              <a:buNone/>
            </a:pPr>
            <a:endParaRPr lang="en-AU" b="1" dirty="0"/>
          </a:p>
          <a:p>
            <a:pPr>
              <a:buNone/>
            </a:pPr>
            <a:endParaRPr lang="en-AU" b="1" dirty="0"/>
          </a:p>
          <a:p>
            <a:pPr>
              <a:buNone/>
            </a:pPr>
            <a:endParaRPr lang="en-AU" b="1"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44C00207-ADB8-557A-64D6-E02D79578F77}"/>
              </a:ext>
            </a:extLst>
          </p:cNvPr>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42577271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E525E75-1F7F-22C0-4512-787C7CBB4A15}"/>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08827601-1BC5-EC67-49DB-C0D62A4A23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If the AU market can adopt this gradual shift, with flatter stepped premium and more guaranteed level term options, it will build stronger credibility with customers. They will feel pricing more honest and predictable.</a:t>
            </a:r>
          </a:p>
          <a:p>
            <a:pPr marL="0" lvl="0" indent="0" algn="l" rtl="0">
              <a:spcBef>
                <a:spcPts val="0"/>
              </a:spcBef>
              <a:spcAft>
                <a:spcPts val="0"/>
              </a:spcAft>
              <a:buFontTx/>
              <a:buNone/>
            </a:pPr>
            <a:r>
              <a:rPr lang="en-AU" b="0" u="none" dirty="0"/>
              <a:t>This will increase trust and ultimately drives down lapses.</a:t>
            </a:r>
            <a:endParaRPr b="0" u="none" dirty="0"/>
          </a:p>
        </p:txBody>
      </p:sp>
      <p:sp>
        <p:nvSpPr>
          <p:cNvPr id="265" name="Google Shape;265;p9:notes">
            <a:extLst>
              <a:ext uri="{FF2B5EF4-FFF2-40B4-BE49-F238E27FC236}">
                <a16:creationId xmlns:a16="http://schemas.microsoft.com/office/drawing/2014/main" id="{7A864248-C6F4-794B-1B60-BEB3CA2156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198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7FB0D985-C3EE-4D9F-474E-D66589EB5625}"/>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15A465BD-63F0-1006-3DB8-05CE4713648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What does this mean for insurer/reinsurer?</a:t>
            </a:r>
          </a:p>
          <a:p>
            <a:pPr marL="0" lvl="0" indent="0" algn="l" rtl="0">
              <a:spcBef>
                <a:spcPts val="0"/>
              </a:spcBef>
              <a:spcAft>
                <a:spcPts val="0"/>
              </a:spcAft>
              <a:buFontTx/>
              <a:buNone/>
            </a:pPr>
            <a:r>
              <a:rPr lang="en-AU" b="0" u="none" dirty="0"/>
              <a:t>If we look at recent APRA stat, # of lives insured reduced since 2018. In fact, there is a 20% drop in last 5 years, despite the need for life insurance remain unchanged, if not increasing over that period.</a:t>
            </a:r>
            <a:endParaRPr b="0" u="none" dirty="0"/>
          </a:p>
        </p:txBody>
      </p:sp>
      <p:sp>
        <p:nvSpPr>
          <p:cNvPr id="265" name="Google Shape;265;p9:notes">
            <a:extLst>
              <a:ext uri="{FF2B5EF4-FFF2-40B4-BE49-F238E27FC236}">
                <a16:creationId xmlns:a16="http://schemas.microsoft.com/office/drawing/2014/main" id="{D621BC45-F887-EC46-DAFD-D276CCE31D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777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2F3B47A-62F6-EE97-DB8A-3A1E3EE2D19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9D7CF2F2-F402-1CBA-88AD-52009DDA1F2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What does this mean for insurer/reinsurer?</a:t>
            </a:r>
          </a:p>
          <a:p>
            <a:pPr marL="0" lvl="0" indent="0" algn="l" rtl="0">
              <a:spcBef>
                <a:spcPts val="0"/>
              </a:spcBef>
              <a:spcAft>
                <a:spcPts val="0"/>
              </a:spcAft>
              <a:buFontTx/>
              <a:buNone/>
            </a:pPr>
            <a:r>
              <a:rPr lang="en-AU" b="0" u="none" dirty="0"/>
              <a:t>If we look at recent APRA stat, # of lives insured reduced since 2018. In fact, there is a 20% drop in last 5 years, despite the need for life insurance remain unchanged, if not increasing over that period.</a:t>
            </a:r>
            <a:endParaRPr b="0" u="none" dirty="0"/>
          </a:p>
        </p:txBody>
      </p:sp>
      <p:sp>
        <p:nvSpPr>
          <p:cNvPr id="265" name="Google Shape;265;p9:notes">
            <a:extLst>
              <a:ext uri="{FF2B5EF4-FFF2-40B4-BE49-F238E27FC236}">
                <a16:creationId xmlns:a16="http://schemas.microsoft.com/office/drawing/2014/main" id="{62560869-06F8-C28E-0553-98371799346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98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1D0D05CE-B468-2945-6622-B4D11A45D2D6}"/>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A79D0F53-B10E-D844-D5AA-8218179AD33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What if we can manage lapse to an internationally comparable level, for example 5%, as what we have seen in the Canadian market</a:t>
            </a:r>
          </a:p>
          <a:p>
            <a:pPr marL="0" lvl="0" indent="0" algn="l" rtl="0">
              <a:spcBef>
                <a:spcPts val="0"/>
              </a:spcBef>
              <a:spcAft>
                <a:spcPts val="0"/>
              </a:spcAft>
              <a:buFontTx/>
              <a:buNone/>
            </a:pPr>
            <a:r>
              <a:rPr lang="en-AU" b="0" u="none" dirty="0"/>
              <a:t>Then instead of a 20% drop, we will see 20% increase over the last 5 years.</a:t>
            </a:r>
          </a:p>
          <a:p>
            <a:pPr marL="0" lvl="0" indent="0" algn="l" rtl="0">
              <a:spcBef>
                <a:spcPts val="0"/>
              </a:spcBef>
              <a:spcAft>
                <a:spcPts val="0"/>
              </a:spcAft>
              <a:buFontTx/>
              <a:buNone/>
            </a:pPr>
            <a:r>
              <a:rPr lang="en-AU" b="0" u="none" dirty="0"/>
              <a:t>This is 40% swing, and a big shift. It really changes the market outlook.</a:t>
            </a:r>
            <a:endParaRPr b="0" u="none" dirty="0"/>
          </a:p>
        </p:txBody>
      </p:sp>
      <p:sp>
        <p:nvSpPr>
          <p:cNvPr id="265" name="Google Shape;265;p9:notes">
            <a:extLst>
              <a:ext uri="{FF2B5EF4-FFF2-40B4-BE49-F238E27FC236}">
                <a16:creationId xmlns:a16="http://schemas.microsoft.com/office/drawing/2014/main" id="{352A2B66-7C82-3F3C-E625-E6514C7BCD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5222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0A47DBF9-EF35-847F-78AC-C6B00B13CBB8}"/>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6C05A3EC-69EE-ABD8-3C85-9380C6EB48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Transition</a:t>
            </a:r>
          </a:p>
          <a:p>
            <a:pPr marL="171450" lvl="0" indent="-171450" algn="l" rtl="0">
              <a:spcBef>
                <a:spcPts val="0"/>
              </a:spcBef>
              <a:spcAft>
                <a:spcPts val="0"/>
              </a:spcAft>
              <a:buFontTx/>
              <a:buChar char="-"/>
            </a:pPr>
            <a:r>
              <a:rPr lang="en-AU" b="0" u="none" dirty="0"/>
              <a:t>International market -&gt; trust</a:t>
            </a:r>
          </a:p>
          <a:p>
            <a:pPr marL="171450" lvl="0" indent="-171450" algn="l" rtl="0">
              <a:spcBef>
                <a:spcPts val="0"/>
              </a:spcBef>
              <a:spcAft>
                <a:spcPts val="0"/>
              </a:spcAft>
              <a:buFontTx/>
              <a:buChar char="-"/>
            </a:pPr>
            <a:r>
              <a:rPr lang="en-AU" b="0" u="none" dirty="0"/>
              <a:t>Now shift focus back to AU, what to do here considering the challenges</a:t>
            </a:r>
          </a:p>
          <a:p>
            <a:pPr marL="171450" lvl="0" indent="-171450" algn="l" rtl="0">
              <a:spcBef>
                <a:spcPts val="0"/>
              </a:spcBef>
              <a:spcAft>
                <a:spcPts val="0"/>
              </a:spcAft>
              <a:buFontTx/>
              <a:buChar char="-"/>
            </a:pPr>
            <a:endParaRPr b="0" u="none" dirty="0"/>
          </a:p>
        </p:txBody>
      </p:sp>
      <p:sp>
        <p:nvSpPr>
          <p:cNvPr id="225" name="Google Shape;225;p5:notes">
            <a:extLst>
              <a:ext uri="{FF2B5EF4-FFF2-40B4-BE49-F238E27FC236}">
                <a16:creationId xmlns:a16="http://schemas.microsoft.com/office/drawing/2014/main" id="{15D80071-E59A-F19B-3208-8B6D11813A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518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909D7187-155B-7FA0-C3FE-41D9BAF9DD1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C1F3F61C-2074-A232-582E-A489C6F794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rebuild trust in the long-term, we must first address the key issue, unsustainable premium structure</a:t>
            </a:r>
          </a:p>
          <a:p>
            <a:pPr marL="0" lvl="0" indent="0" algn="l" rtl="0">
              <a:spcBef>
                <a:spcPts val="0"/>
              </a:spcBef>
              <a:spcAft>
                <a:spcPts val="0"/>
              </a:spcAft>
              <a:buFontTx/>
              <a:buNone/>
            </a:pPr>
            <a:r>
              <a:rPr lang="en-AU" b="0" u="none" dirty="0"/>
              <a:t>This means moving towards more certain, stable, and transparent pricing</a:t>
            </a:r>
          </a:p>
          <a:p>
            <a:pPr marL="0" lvl="0" indent="0" algn="l" rtl="0">
              <a:spcBef>
                <a:spcPts val="0"/>
              </a:spcBef>
              <a:spcAft>
                <a:spcPts val="0"/>
              </a:spcAft>
              <a:buFontTx/>
              <a:buNone/>
            </a:pPr>
            <a:r>
              <a:rPr lang="en-AU" b="0" u="none" dirty="0"/>
              <a:t>So customers know what to expect, and feel confident in what they buy</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Trust also depends on offering meaningful and clear products that meet modern needs, and making insurance more assessable</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This isn’t something that one party fix, but requires discipline and collaborations across insurers, reinsurers, advisers and regulator</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And if we succeed, it’s not just for restoring trust for the current products, but we are also layering the foundation for future opportunities such as retirement planning, and increasing demand for certainty.</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Because without trust, this industry won’t be in the position of seizing these opportunities.</a:t>
            </a:r>
          </a:p>
        </p:txBody>
      </p:sp>
      <p:sp>
        <p:nvSpPr>
          <p:cNvPr id="265" name="Google Shape;265;p9:notes">
            <a:extLst>
              <a:ext uri="{FF2B5EF4-FFF2-40B4-BE49-F238E27FC236}">
                <a16:creationId xmlns:a16="http://schemas.microsoft.com/office/drawing/2014/main" id="{A0EEF210-1DFB-809D-6A01-AFECC88746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705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68E30AB9-AA64-55CA-96EE-B871A08E92BE}"/>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FD1774E9-8263-DAFB-7622-4C3AA38A1E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Transition</a:t>
            </a:r>
          </a:p>
          <a:p>
            <a:pPr marL="171450" lvl="0" indent="-171450" algn="l" rtl="0">
              <a:spcBef>
                <a:spcPts val="0"/>
              </a:spcBef>
              <a:spcAft>
                <a:spcPts val="0"/>
              </a:spcAft>
              <a:buFontTx/>
              <a:buChar char="-"/>
            </a:pPr>
            <a:r>
              <a:rPr lang="en-AU" b="0" u="none" dirty="0"/>
              <a:t>International market -&gt; trust</a:t>
            </a:r>
          </a:p>
          <a:p>
            <a:pPr marL="171450" lvl="0" indent="-171450" algn="l" rtl="0">
              <a:spcBef>
                <a:spcPts val="0"/>
              </a:spcBef>
              <a:spcAft>
                <a:spcPts val="0"/>
              </a:spcAft>
              <a:buFontTx/>
              <a:buChar char="-"/>
            </a:pPr>
            <a:r>
              <a:rPr lang="en-AU" b="0" u="none" dirty="0"/>
              <a:t>Now shift focus back to AU, what to do here considering the challenges</a:t>
            </a:r>
          </a:p>
          <a:p>
            <a:pPr marL="171450" lvl="0" indent="-171450" algn="l" rtl="0">
              <a:spcBef>
                <a:spcPts val="0"/>
              </a:spcBef>
              <a:spcAft>
                <a:spcPts val="0"/>
              </a:spcAft>
              <a:buFontTx/>
              <a:buChar char="-"/>
            </a:pPr>
            <a:endParaRPr b="0" u="none" dirty="0"/>
          </a:p>
        </p:txBody>
      </p:sp>
      <p:sp>
        <p:nvSpPr>
          <p:cNvPr id="225" name="Google Shape;225;p5:notes">
            <a:extLst>
              <a:ext uri="{FF2B5EF4-FFF2-40B4-BE49-F238E27FC236}">
                <a16:creationId xmlns:a16="http://schemas.microsoft.com/office/drawing/2014/main" id="{3614BC47-9030-2D7A-A9F6-787340D99A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703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FF5ECE69-2A9C-F132-0F65-DE19D8F8CF47}"/>
            </a:ext>
          </a:extLst>
        </p:cNvPr>
        <p:cNvGrpSpPr/>
        <p:nvPr/>
      </p:nvGrpSpPr>
      <p:grpSpPr>
        <a:xfrm>
          <a:off x="0" y="0"/>
          <a:ext cx="0" cy="0"/>
          <a:chOff x="0" y="0"/>
          <a:chExt cx="0" cy="0"/>
        </a:xfrm>
      </p:grpSpPr>
      <p:sp>
        <p:nvSpPr>
          <p:cNvPr id="224" name="Google Shape;224;p5:notes">
            <a:extLst>
              <a:ext uri="{FF2B5EF4-FFF2-40B4-BE49-F238E27FC236}">
                <a16:creationId xmlns:a16="http://schemas.microsoft.com/office/drawing/2014/main" id="{ED972671-5933-E2EC-F79E-18538DC6FF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u="none" dirty="0"/>
              <a:t>Transition</a:t>
            </a:r>
          </a:p>
          <a:p>
            <a:pPr marL="171450" lvl="0" indent="-171450" algn="l" rtl="0">
              <a:spcBef>
                <a:spcPts val="0"/>
              </a:spcBef>
              <a:spcAft>
                <a:spcPts val="0"/>
              </a:spcAft>
              <a:buFontTx/>
              <a:buChar char="-"/>
            </a:pPr>
            <a:r>
              <a:rPr lang="en-AU" b="0" u="none" dirty="0"/>
              <a:t>International market -&gt; trust</a:t>
            </a:r>
          </a:p>
          <a:p>
            <a:pPr marL="171450" lvl="0" indent="-171450" algn="l" rtl="0">
              <a:spcBef>
                <a:spcPts val="0"/>
              </a:spcBef>
              <a:spcAft>
                <a:spcPts val="0"/>
              </a:spcAft>
              <a:buFontTx/>
              <a:buChar char="-"/>
            </a:pPr>
            <a:r>
              <a:rPr lang="en-AU" b="0" u="none" dirty="0"/>
              <a:t>Now shift focus back to AU, what to do here considering the challenges</a:t>
            </a:r>
          </a:p>
          <a:p>
            <a:pPr marL="171450" lvl="0" indent="-171450" algn="l" rtl="0">
              <a:spcBef>
                <a:spcPts val="0"/>
              </a:spcBef>
              <a:spcAft>
                <a:spcPts val="0"/>
              </a:spcAft>
              <a:buFontTx/>
              <a:buChar char="-"/>
            </a:pPr>
            <a:endParaRPr b="0" u="none" dirty="0"/>
          </a:p>
        </p:txBody>
      </p:sp>
      <p:sp>
        <p:nvSpPr>
          <p:cNvPr id="225" name="Google Shape;225;p5:notes">
            <a:extLst>
              <a:ext uri="{FF2B5EF4-FFF2-40B4-BE49-F238E27FC236}">
                <a16:creationId xmlns:a16="http://schemas.microsoft.com/office/drawing/2014/main" id="{DE0412C1-DA34-D254-DF1D-C3972AD5C7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646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F99372F-0F31-C746-BFE0-1D872D1E4296}"/>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05389376-99BA-8AF5-890B-BC0DDB58C6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See two main challenges:</a:t>
            </a:r>
          </a:p>
          <a:p>
            <a:pPr marL="171450" lvl="0" indent="-171450" algn="l" rtl="0">
              <a:spcBef>
                <a:spcPts val="0"/>
              </a:spcBef>
              <a:spcAft>
                <a:spcPts val="0"/>
              </a:spcAft>
              <a:buFontTx/>
              <a:buChar char="-"/>
            </a:pPr>
            <a:r>
              <a:rPr lang="en-AU" b="0" u="none" dirty="0"/>
              <a:t>Increase in mispricing risk, especially in AU where we have complex living benefits</a:t>
            </a:r>
          </a:p>
          <a:p>
            <a:pPr marL="628650" lvl="1" indent="-171450" algn="l" rtl="0">
              <a:spcBef>
                <a:spcPts val="0"/>
              </a:spcBef>
              <a:spcAft>
                <a:spcPts val="0"/>
              </a:spcAft>
              <a:buFontTx/>
              <a:buChar char="-"/>
            </a:pPr>
            <a:r>
              <a:rPr lang="en-AU" b="0" u="none" dirty="0"/>
              <a:t>This is because offering guaranteed features means limiting our ability to reprice, which is a cost to us</a:t>
            </a:r>
          </a:p>
          <a:p>
            <a:pPr marL="171450" lvl="0" indent="-171450" algn="l" rtl="0">
              <a:spcBef>
                <a:spcPts val="0"/>
              </a:spcBef>
              <a:spcAft>
                <a:spcPts val="0"/>
              </a:spcAft>
              <a:buFontTx/>
              <a:buChar char="-"/>
            </a:pPr>
            <a:r>
              <a:rPr lang="en-AU" b="0" u="none" dirty="0"/>
              <a:t>Because of increasing in mispricing risk, it also means we need to hold more capital</a:t>
            </a:r>
          </a:p>
          <a:p>
            <a:pPr marL="628650" lvl="1" indent="-171450" algn="l" rtl="0">
              <a:spcBef>
                <a:spcPts val="0"/>
              </a:spcBef>
              <a:spcAft>
                <a:spcPts val="0"/>
              </a:spcAft>
              <a:buFontTx/>
              <a:buChar char="-"/>
            </a:pPr>
            <a:r>
              <a:rPr lang="en-AU" b="0" u="none" dirty="0"/>
              <a:t>Higher capital means higher costs</a:t>
            </a:r>
            <a:endParaRPr b="0" u="none" dirty="0"/>
          </a:p>
        </p:txBody>
      </p:sp>
      <p:sp>
        <p:nvSpPr>
          <p:cNvPr id="265" name="Google Shape;265;p9:notes">
            <a:extLst>
              <a:ext uri="{FF2B5EF4-FFF2-40B4-BE49-F238E27FC236}">
                <a16:creationId xmlns:a16="http://schemas.microsoft.com/office/drawing/2014/main" id="{754EB6B1-DA48-A34C-B7E0-C2A96D9448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819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D734E658-1007-C14C-3087-06C1978303C0}"/>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25C4F084-7668-86A0-0A39-61525F027DD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manage mispricing risk -&gt; we think the level of guarantees need to be tailored by different products</a:t>
            </a:r>
          </a:p>
          <a:p>
            <a:pPr marL="171450" lvl="0" indent="-171450" algn="l" rtl="0">
              <a:spcBef>
                <a:spcPts val="0"/>
              </a:spcBef>
              <a:spcAft>
                <a:spcPts val="0"/>
              </a:spcAft>
              <a:buFontTx/>
              <a:buChar char="-"/>
            </a:pPr>
            <a:r>
              <a:rPr lang="en-AU" b="0" u="none" dirty="0"/>
              <a:t>For simple products, like death benefits (clear product definition and good understanding of claim experience), full guarantees are reasonable</a:t>
            </a:r>
          </a:p>
          <a:p>
            <a:pPr marL="171450" lvl="0" indent="-171450" algn="l" rtl="0">
              <a:spcBef>
                <a:spcPts val="0"/>
              </a:spcBef>
              <a:spcAft>
                <a:spcPts val="0"/>
              </a:spcAft>
              <a:buFontTx/>
              <a:buChar char="-"/>
            </a:pPr>
            <a:r>
              <a:rPr lang="en-AU" b="0" u="none" dirty="0"/>
              <a:t>For complex living benefits, semi-guarantees are more feasible -&gt; take the form of limiting repricing amounts and frequency</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Mispricing risk can’t be fully addressed by tailoring guarantees, we really need to have better and clearer product designs, and a better understanding of claim experience</a:t>
            </a:r>
          </a:p>
          <a:p>
            <a:pPr marL="0" lvl="0" indent="0" algn="l" rtl="0">
              <a:spcBef>
                <a:spcPts val="0"/>
              </a:spcBef>
              <a:spcAft>
                <a:spcPts val="0"/>
              </a:spcAft>
              <a:buFontTx/>
              <a:buNone/>
            </a:pPr>
            <a:endParaRPr b="0" u="none" dirty="0"/>
          </a:p>
        </p:txBody>
      </p:sp>
      <p:sp>
        <p:nvSpPr>
          <p:cNvPr id="265" name="Google Shape;265;p9:notes">
            <a:extLst>
              <a:ext uri="{FF2B5EF4-FFF2-40B4-BE49-F238E27FC236}">
                <a16:creationId xmlns:a16="http://schemas.microsoft.com/office/drawing/2014/main" id="{930394F0-4ED6-CF72-AB83-300E3F4989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90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94DF-EA54-3C0D-B36B-2C3F3BF97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FF997-24B1-E909-782A-18C6EA6AE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AD658-7A0D-2A48-9447-6560C425F28E}"/>
              </a:ext>
            </a:extLst>
          </p:cNvPr>
          <p:cNvSpPr>
            <a:spLocks noGrp="1"/>
          </p:cNvSpPr>
          <p:nvPr>
            <p:ph type="body" idx="1"/>
          </p:nvPr>
        </p:nvSpPr>
        <p:spPr/>
        <p:txBody>
          <a:bodyPr/>
          <a:lstStyle/>
          <a:p>
            <a:r>
              <a:rPr lang="en-US" dirty="0"/>
              <a:t>For the purposes of our work, we have chosen the Trust Equation.  </a:t>
            </a:r>
          </a:p>
          <a:p>
            <a:endParaRPr lang="en-US" dirty="0"/>
          </a:p>
          <a:p>
            <a:r>
              <a:rPr lang="en-US" dirty="0"/>
              <a:t>This one is a simple model that </a:t>
            </a:r>
            <a:r>
              <a:rPr lang="en-US" dirty="0" err="1"/>
              <a:t>measrues</a:t>
            </a:r>
            <a:r>
              <a:rPr lang="en-US" dirty="0"/>
              <a:t> trust as the sum </a:t>
            </a:r>
            <a:r>
              <a:rPr lang="en-US" dirty="0" err="1"/>
              <a:t>fo</a:t>
            </a:r>
            <a:r>
              <a:rPr lang="en-US" dirty="0"/>
              <a:t> credibility(are you able to do what you say), reliability(do you consistently fulfill promises), and intimacy(how comfortable are customers interacting with your organization) divided by self-</a:t>
            </a:r>
            <a:r>
              <a:rPr lang="en-US" dirty="0" err="1"/>
              <a:t>oreientation</a:t>
            </a:r>
            <a:r>
              <a:rPr lang="en-US" dirty="0"/>
              <a:t>, </a:t>
            </a:r>
            <a:r>
              <a:rPr lang="en-US" dirty="0" err="1"/>
              <a:t>ie</a:t>
            </a:r>
            <a:r>
              <a:rPr lang="en-US" dirty="0"/>
              <a:t> is the </a:t>
            </a:r>
            <a:r>
              <a:rPr lang="en-US" dirty="0" err="1"/>
              <a:t>orgnasiation</a:t>
            </a:r>
            <a:r>
              <a:rPr lang="en-US" dirty="0"/>
              <a:t> perceived as putting its interests over the consumers.  </a:t>
            </a:r>
          </a:p>
          <a:p>
            <a:endParaRPr lang="en-US" dirty="0"/>
          </a:p>
          <a:p>
            <a:r>
              <a:rPr lang="en-US" dirty="0"/>
              <a:t>This is a great model, that I personally use all the time, I have seen others in the industry using it and some </a:t>
            </a:r>
            <a:r>
              <a:rPr lang="en-US" dirty="0" err="1"/>
              <a:t>organisations</a:t>
            </a:r>
            <a:r>
              <a:rPr lang="en-US" dirty="0"/>
              <a:t> have adapted their own versions…., </a:t>
            </a:r>
            <a:endParaRPr lang="en-AU" dirty="0"/>
          </a:p>
        </p:txBody>
      </p:sp>
      <p:sp>
        <p:nvSpPr>
          <p:cNvPr id="4" name="Slide Number Placeholder 3">
            <a:extLst>
              <a:ext uri="{FF2B5EF4-FFF2-40B4-BE49-F238E27FC236}">
                <a16:creationId xmlns:a16="http://schemas.microsoft.com/office/drawing/2014/main" id="{FF321E1D-3AF9-4C63-5918-DCBC3B26DC92}"/>
              </a:ext>
            </a:extLst>
          </p:cNvPr>
          <p:cNvSpPr>
            <a:spLocks noGrp="1"/>
          </p:cNvSpPr>
          <p:nvPr>
            <p:ph type="sldNum" sz="quarter" idx="5"/>
          </p:nvPr>
        </p:nvSpPr>
        <p:spPr/>
        <p:txBody>
          <a:bodyPr/>
          <a:lstStyle/>
          <a:p>
            <a:fld id="{1BEA80CD-AE39-0C4B-A880-515F813E088A}" type="slidenum">
              <a:rPr lang="en-US" smtClean="0"/>
              <a:t>6</a:t>
            </a:fld>
            <a:endParaRPr lang="en-US"/>
          </a:p>
        </p:txBody>
      </p:sp>
    </p:spTree>
    <p:extLst>
      <p:ext uri="{BB962C8B-B14F-4D97-AF65-F5344CB8AC3E}">
        <p14:creationId xmlns:p14="http://schemas.microsoft.com/office/powerpoint/2010/main" val="1028757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D563AA6-6634-78F4-2D7F-F365DCD93D92}"/>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338B8FE0-FDC4-82C9-3253-D55350FC59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For capital concerns, we think the Australian market should offer guarantees for a fixed term, instead of to certain age, and we can start with short term such as 10 years to gain experience first.</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And given guaranteed feature is a critical feature to build trust, it is crucial for actuaries to understand cost of guarantee, so this is a learning opportunity.</a:t>
            </a:r>
          </a:p>
          <a:p>
            <a:pPr marL="0" lvl="0" indent="0" algn="l" rtl="0">
              <a:spcBef>
                <a:spcPts val="0"/>
              </a:spcBef>
              <a:spcAft>
                <a:spcPts val="0"/>
              </a:spcAft>
              <a:buFontTx/>
              <a:buNone/>
            </a:pPr>
            <a:r>
              <a:rPr lang="en-AU" b="0" u="none" dirty="0"/>
              <a:t>Note that none of the actuaries working in the 5 global markets suggest guaranteed feature being a concern to their capital requirement. This is also the case for Canada which is believed to have very strong capital regime.</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Guaranteed features also come with lower lapse, which actually reduces capital requirements. So the total impact of introducing guaranteed features on capital may not be as significant as it seems.</a:t>
            </a:r>
          </a:p>
          <a:p>
            <a:pPr marL="0" lvl="0" indent="0" algn="l" rtl="0">
              <a:spcBef>
                <a:spcPts val="0"/>
              </a:spcBef>
              <a:spcAft>
                <a:spcPts val="0"/>
              </a:spcAft>
              <a:buFontTx/>
              <a:buNone/>
            </a:pPr>
            <a:endParaRPr b="0" u="none" dirty="0"/>
          </a:p>
        </p:txBody>
      </p:sp>
      <p:sp>
        <p:nvSpPr>
          <p:cNvPr id="265" name="Google Shape;265;p9:notes">
            <a:extLst>
              <a:ext uri="{FF2B5EF4-FFF2-40B4-BE49-F238E27FC236}">
                <a16:creationId xmlns:a16="http://schemas.microsoft.com/office/drawing/2014/main" id="{8083F38D-5427-D329-FA70-174ED9E108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957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0FE6FDB3-C770-C3D5-474C-B7A364204152}"/>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9937D8C-3DC1-8F2F-0E2C-4718119609A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If we can adopt some guaranteed features in the AU market and make it standard market offering -&gt; send a strong message to customers:</a:t>
            </a:r>
          </a:p>
          <a:p>
            <a:pPr marL="171450" lvl="0" indent="-171450" algn="l" rtl="0">
              <a:spcBef>
                <a:spcPts val="0"/>
              </a:spcBef>
              <a:spcAft>
                <a:spcPts val="0"/>
              </a:spcAft>
              <a:buFontTx/>
              <a:buChar char="-"/>
            </a:pPr>
            <a:r>
              <a:rPr lang="en-AU" b="0" u="none" dirty="0"/>
              <a:t>Improves credibility by showing pricing </a:t>
            </a:r>
            <a:r>
              <a:rPr lang="en-AU" b="0" u="none" dirty="0" err="1"/>
              <a:t>deciplines</a:t>
            </a:r>
            <a:endParaRPr lang="en-AU" b="0" u="none" dirty="0"/>
          </a:p>
          <a:p>
            <a:pPr marL="171450" lvl="0" indent="-171450" algn="l" rtl="0">
              <a:spcBef>
                <a:spcPts val="0"/>
              </a:spcBef>
              <a:spcAft>
                <a:spcPts val="0"/>
              </a:spcAft>
              <a:buFontTx/>
              <a:buChar char="-"/>
            </a:pPr>
            <a:r>
              <a:rPr lang="en-AU" b="0" u="none" dirty="0"/>
              <a:t>Improves reliability, by showing we stand by our promises</a:t>
            </a:r>
          </a:p>
          <a:p>
            <a:pPr marL="171450" lvl="0" indent="-171450" algn="l" rtl="0">
              <a:spcBef>
                <a:spcPts val="0"/>
              </a:spcBef>
              <a:spcAft>
                <a:spcPts val="0"/>
              </a:spcAft>
              <a:buFontTx/>
              <a:buChar char="-"/>
            </a:pPr>
            <a:r>
              <a:rPr lang="en-AU" b="0" u="none" dirty="0"/>
              <a:t>Reduce self-orientation, as we are putting customers’ interests first, and we are limiting our ability to reprice </a:t>
            </a:r>
            <a:endParaRPr b="0" u="none" dirty="0"/>
          </a:p>
        </p:txBody>
      </p:sp>
      <p:sp>
        <p:nvSpPr>
          <p:cNvPr id="265" name="Google Shape;265;p9:notes">
            <a:extLst>
              <a:ext uri="{FF2B5EF4-FFF2-40B4-BE49-F238E27FC236}">
                <a16:creationId xmlns:a16="http://schemas.microsoft.com/office/drawing/2014/main" id="{FD167A09-F8FB-7B56-0FB8-19A8EB9B0A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831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0DB11C3D-2732-82E3-D59A-6979EF7BF49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913FD051-0A44-1A23-DE2C-1E864164183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limit upfront discount, clear challenges:</a:t>
            </a:r>
          </a:p>
          <a:p>
            <a:pPr marL="171450" lvl="0" indent="-171450" algn="l" rtl="0">
              <a:spcBef>
                <a:spcPts val="0"/>
              </a:spcBef>
              <a:spcAft>
                <a:spcPts val="0"/>
              </a:spcAft>
              <a:buFontTx/>
              <a:buChar char="-"/>
            </a:pPr>
            <a:r>
              <a:rPr lang="en-AU" b="0" u="none" dirty="0"/>
              <a:t>It means lower sales, especially if all your competitors are offering large upfront discounts</a:t>
            </a:r>
          </a:p>
          <a:p>
            <a:pPr marL="171450" lvl="0" indent="-171450" algn="l" rtl="0">
              <a:spcBef>
                <a:spcPts val="0"/>
              </a:spcBef>
              <a:spcAft>
                <a:spcPts val="0"/>
              </a:spcAft>
              <a:buFontTx/>
              <a:buChar char="-"/>
            </a:pPr>
            <a:r>
              <a:rPr lang="en-AU" b="0" u="none" dirty="0"/>
              <a:t>It might result in lower product scores, which financial advisers rely on to recommend products</a:t>
            </a:r>
            <a:endParaRPr b="0" u="none" dirty="0"/>
          </a:p>
        </p:txBody>
      </p:sp>
      <p:sp>
        <p:nvSpPr>
          <p:cNvPr id="265" name="Google Shape;265;p9:notes">
            <a:extLst>
              <a:ext uri="{FF2B5EF4-FFF2-40B4-BE49-F238E27FC236}">
                <a16:creationId xmlns:a16="http://schemas.microsoft.com/office/drawing/2014/main" id="{13438CAF-ADCC-8061-1D86-FFEC9F13EB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216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E458CDA-51EA-5866-79F6-A19D5F617F98}"/>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E293812E-B0D3-710B-4ECC-40D1C77B79D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manage lower sales issues:</a:t>
            </a:r>
          </a:p>
          <a:p>
            <a:pPr marL="171450" lvl="0" indent="-171450" algn="l" rtl="0">
              <a:spcBef>
                <a:spcPts val="0"/>
              </a:spcBef>
              <a:spcAft>
                <a:spcPts val="0"/>
              </a:spcAft>
              <a:buFontTx/>
              <a:buChar char="-"/>
            </a:pPr>
            <a:r>
              <a:rPr lang="en-AU" b="0" u="none" dirty="0"/>
              <a:t>Really a joint effort between insurer and reinsurer – work together to limit, as we all know it has unintentional long-term hard</a:t>
            </a:r>
          </a:p>
          <a:p>
            <a:pPr marL="171450" lvl="0" indent="-171450" algn="l" rtl="0">
              <a:spcBef>
                <a:spcPts val="0"/>
              </a:spcBef>
              <a:spcAft>
                <a:spcPts val="0"/>
              </a:spcAft>
              <a:buFontTx/>
              <a:buChar char="-"/>
            </a:pPr>
            <a:r>
              <a:rPr lang="en-AU" b="0" u="none" dirty="0"/>
              <a:t>We also need to promote better alternatives, like wellness-linked discount, which requires long term engagement and creates a positive cycle</a:t>
            </a:r>
          </a:p>
          <a:p>
            <a:pPr marL="171450" lvl="0" indent="-171450" algn="l" rtl="0">
              <a:spcBef>
                <a:spcPts val="0"/>
              </a:spcBef>
              <a:spcAft>
                <a:spcPts val="0"/>
              </a:spcAft>
              <a:buFontTx/>
              <a:buChar char="-"/>
            </a:pPr>
            <a:r>
              <a:rPr lang="en-AU" b="0" u="none" dirty="0"/>
              <a:t>An alternative path, simply have better and smarter product design, to meet customer needs, not just rely on discounts</a:t>
            </a:r>
          </a:p>
          <a:p>
            <a:pPr marL="171450" lvl="0" indent="-171450" algn="l" rtl="0">
              <a:spcBef>
                <a:spcPts val="0"/>
              </a:spcBef>
              <a:spcAft>
                <a:spcPts val="0"/>
              </a:spcAft>
              <a:buFontTx/>
              <a:buChar char="-"/>
            </a:pPr>
            <a:r>
              <a:rPr lang="en-AU" b="0" u="none" dirty="0"/>
              <a:t>It’s also important to be transparent to customers, as unwinding discounts also mean sharp increases, also more frequent repricing in the long-term =&gt; trade-off needs to be clearly communicated</a:t>
            </a:r>
            <a:endParaRPr b="0" u="none" dirty="0"/>
          </a:p>
        </p:txBody>
      </p:sp>
      <p:sp>
        <p:nvSpPr>
          <p:cNvPr id="265" name="Google Shape;265;p9:notes">
            <a:extLst>
              <a:ext uri="{FF2B5EF4-FFF2-40B4-BE49-F238E27FC236}">
                <a16:creationId xmlns:a16="http://schemas.microsoft.com/office/drawing/2014/main" id="{34DC44AC-D68D-EE8A-1EB9-EDF2565B61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489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D8E6B9D9-A427-C4C4-4620-B2335F4495F5}"/>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1F58BF30-DB6D-43C4-4E6A-B509E5F35EC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To address product score issues, we believe product ranking should take into consideration pricing sustainability.</a:t>
            </a:r>
          </a:p>
          <a:p>
            <a:pPr marL="171450" lvl="0" indent="-171450" algn="l" rtl="0">
              <a:spcBef>
                <a:spcPts val="0"/>
              </a:spcBef>
              <a:spcAft>
                <a:spcPts val="0"/>
              </a:spcAft>
              <a:buFontTx/>
              <a:buChar char="-"/>
            </a:pPr>
            <a:r>
              <a:rPr lang="en-AU" b="0" u="none" dirty="0"/>
              <a:t>For example, for upfront discount, only promotes short term growth, it actually has long term harm</a:t>
            </a:r>
          </a:p>
          <a:p>
            <a:pPr marL="171450" lvl="0" indent="-171450" algn="l" rtl="0">
              <a:spcBef>
                <a:spcPts val="0"/>
              </a:spcBef>
              <a:spcAft>
                <a:spcPts val="0"/>
              </a:spcAft>
              <a:buFontTx/>
              <a:buChar char="-"/>
            </a:pPr>
            <a:r>
              <a:rPr lang="en-AU" b="0" u="none" dirty="0"/>
              <a:t>Whereas more certain and stable premium should be recognised and rewarded =&gt; which is missing in the current scoring system</a:t>
            </a:r>
          </a:p>
          <a:p>
            <a:pPr marL="0" lvl="0" indent="0" algn="l" rtl="0">
              <a:spcBef>
                <a:spcPts val="0"/>
              </a:spcBef>
              <a:spcAft>
                <a:spcPts val="0"/>
              </a:spcAft>
              <a:buFontTx/>
              <a:buNone/>
            </a:pPr>
            <a:endParaRPr lang="en-AU" b="0" u="none" dirty="0"/>
          </a:p>
        </p:txBody>
      </p:sp>
      <p:sp>
        <p:nvSpPr>
          <p:cNvPr id="265" name="Google Shape;265;p9:notes">
            <a:extLst>
              <a:ext uri="{FF2B5EF4-FFF2-40B4-BE49-F238E27FC236}">
                <a16:creationId xmlns:a16="http://schemas.microsoft.com/office/drawing/2014/main" id="{23EB3CD1-8550-1820-9438-F8C0E8214E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588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202A51A6-1A4C-B8EE-3486-FF0FD9A050B8}"/>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9FBBF853-DC4E-C311-C901-715856FB3F9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If we succeed in limiting upfront discount, it means we will achieve more stable premium, which improves insurers’ credibility.</a:t>
            </a:r>
          </a:p>
          <a:p>
            <a:pPr marL="0" lvl="0" indent="0" algn="l" rtl="0">
              <a:spcBef>
                <a:spcPts val="0"/>
              </a:spcBef>
              <a:spcAft>
                <a:spcPts val="0"/>
              </a:spcAft>
              <a:buFontTx/>
              <a:buNone/>
            </a:pPr>
            <a:r>
              <a:rPr lang="en-AU" b="0" u="none" dirty="0"/>
              <a:t>Also replacing upfront discount with more sustainable wellness-linked pricing also improve intimacy, as it requires customers’ long-term engagement</a:t>
            </a:r>
          </a:p>
          <a:p>
            <a:pPr marL="0" lvl="0" indent="0" algn="l" rtl="0">
              <a:spcBef>
                <a:spcPts val="0"/>
              </a:spcBef>
              <a:spcAft>
                <a:spcPts val="0"/>
              </a:spcAft>
              <a:buFontTx/>
              <a:buNone/>
            </a:pPr>
            <a:r>
              <a:rPr lang="en-AU" b="0" u="none" dirty="0"/>
              <a:t>Both elements will help improve trust</a:t>
            </a:r>
            <a:endParaRPr b="0" u="none" dirty="0"/>
          </a:p>
        </p:txBody>
      </p:sp>
      <p:sp>
        <p:nvSpPr>
          <p:cNvPr id="265" name="Google Shape;265;p9:notes">
            <a:extLst>
              <a:ext uri="{FF2B5EF4-FFF2-40B4-BE49-F238E27FC236}">
                <a16:creationId xmlns:a16="http://schemas.microsoft.com/office/drawing/2014/main" id="{F4929795-8131-F78D-4E30-41232122D5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2536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66C120B5-D6D5-11BB-AC2D-E3FAC73E0387}"/>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A640769F-814A-FE1F-53A9-B0F1EE5AE6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It is also important to improve premium transparency, however, there are also some challenges:</a:t>
            </a:r>
          </a:p>
          <a:p>
            <a:pPr marL="171450" lvl="0" indent="-171450" algn="l" rtl="0">
              <a:spcBef>
                <a:spcPts val="0"/>
              </a:spcBef>
              <a:spcAft>
                <a:spcPts val="0"/>
              </a:spcAft>
              <a:buFontTx/>
              <a:buChar char="-"/>
            </a:pPr>
            <a:r>
              <a:rPr lang="en-AU" b="0" u="none" dirty="0"/>
              <a:t>first, it requires additional efforts from insurers at the point of sales</a:t>
            </a:r>
          </a:p>
          <a:p>
            <a:pPr marL="171450" lvl="0" indent="-171450" algn="l" rtl="0">
              <a:spcBef>
                <a:spcPts val="0"/>
              </a:spcBef>
              <a:spcAft>
                <a:spcPts val="0"/>
              </a:spcAft>
              <a:buFontTx/>
              <a:buChar char="-"/>
            </a:pPr>
            <a:r>
              <a:rPr lang="en-AU" b="0" u="none" dirty="0"/>
              <a:t>Second, it might reduce sales for stepped and non-guaranteed premium =&gt; because after the customers fully understand how price increases over time, some of them may not purchase life insurance</a:t>
            </a:r>
            <a:endParaRPr b="0" u="none" dirty="0"/>
          </a:p>
        </p:txBody>
      </p:sp>
      <p:sp>
        <p:nvSpPr>
          <p:cNvPr id="265" name="Google Shape;265;p9:notes">
            <a:extLst>
              <a:ext uri="{FF2B5EF4-FFF2-40B4-BE49-F238E27FC236}">
                <a16:creationId xmlns:a16="http://schemas.microsoft.com/office/drawing/2014/main" id="{E677AFD6-79F5-5098-DCD8-25CAEF7BA0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076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4E884886-D295-3E1E-A868-746F43CFCFE4}"/>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7C73AB48-C14D-214E-FED4-C6B44FBFD17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Despite these challenges, setting clear expectation is crucial for building trust, thus:</a:t>
            </a:r>
          </a:p>
          <a:p>
            <a:pPr marL="171450" lvl="0" indent="-171450" algn="l" rtl="0">
              <a:spcBef>
                <a:spcPts val="0"/>
              </a:spcBef>
              <a:spcAft>
                <a:spcPts val="0"/>
              </a:spcAft>
              <a:buFontTx/>
              <a:buChar char="-"/>
            </a:pPr>
            <a:r>
              <a:rPr lang="en-AU" b="0" u="none" dirty="0"/>
              <a:t>This is a joint responsibility between insurers and regulators, and we should really make this a standard market practice</a:t>
            </a:r>
          </a:p>
          <a:p>
            <a:pPr marL="171450" lvl="0" indent="-171450" algn="l" rtl="0">
              <a:spcBef>
                <a:spcPts val="0"/>
              </a:spcBef>
              <a:spcAft>
                <a:spcPts val="0"/>
              </a:spcAft>
              <a:buFontTx/>
              <a:buChar char="-"/>
            </a:pPr>
            <a:r>
              <a:rPr lang="en-AU" b="0" u="none" dirty="0"/>
              <a:t>Improving transparency also promote more sustainable premium structure: guaranteed level with wellness-linked discount</a:t>
            </a:r>
          </a:p>
          <a:p>
            <a:pPr marL="0" lvl="0" indent="0" algn="l" rtl="0">
              <a:spcBef>
                <a:spcPts val="0"/>
              </a:spcBef>
              <a:spcAft>
                <a:spcPts val="0"/>
              </a:spcAft>
              <a:buFontTx/>
              <a:buNone/>
            </a:pPr>
            <a:endParaRPr lang="en-AU" b="0" u="none" dirty="0"/>
          </a:p>
          <a:p>
            <a:pPr marL="0" lvl="0" indent="0" algn="l" rtl="0">
              <a:spcBef>
                <a:spcPts val="0"/>
              </a:spcBef>
              <a:spcAft>
                <a:spcPts val="0"/>
              </a:spcAft>
              <a:buFontTx/>
              <a:buNone/>
            </a:pPr>
            <a:r>
              <a:rPr lang="en-AU" b="0" u="none" dirty="0"/>
              <a:t>We think there are a few actions that insurers can take, for example:</a:t>
            </a:r>
          </a:p>
          <a:p>
            <a:pPr marL="171450" lvl="0" indent="-171450" algn="l" rtl="0">
              <a:spcBef>
                <a:spcPts val="0"/>
              </a:spcBef>
              <a:spcAft>
                <a:spcPts val="0"/>
              </a:spcAft>
              <a:buFontTx/>
              <a:buChar char="-"/>
            </a:pPr>
            <a:r>
              <a:rPr lang="en-AU" b="0" u="none" dirty="0"/>
              <a:t>To provide full premium projections and clearly show the cross over points between level and stepped premium</a:t>
            </a:r>
          </a:p>
          <a:p>
            <a:pPr marL="171450" lvl="0" indent="-171450" algn="l" rtl="0">
              <a:spcBef>
                <a:spcPts val="0"/>
              </a:spcBef>
              <a:spcAft>
                <a:spcPts val="0"/>
              </a:spcAft>
              <a:buFontTx/>
              <a:buChar char="-"/>
            </a:pPr>
            <a:r>
              <a:rPr lang="en-AU" b="0" u="none" dirty="0"/>
              <a:t>And also to disclose cumulative price, so customers know exactly the total price they are paying</a:t>
            </a:r>
          </a:p>
          <a:p>
            <a:pPr marL="171450" lvl="0" indent="-171450" algn="l" rtl="0">
              <a:spcBef>
                <a:spcPts val="0"/>
              </a:spcBef>
              <a:spcAft>
                <a:spcPts val="0"/>
              </a:spcAft>
              <a:buFontTx/>
              <a:buChar char="-"/>
            </a:pPr>
            <a:r>
              <a:rPr lang="en-AU" b="0" u="none" dirty="0"/>
              <a:t>It is also important to be clear whether premiums are guaranteed or non-guaranteed</a:t>
            </a:r>
          </a:p>
          <a:p>
            <a:pPr marL="171450" lvl="0" indent="-171450" algn="l" rtl="0">
              <a:spcBef>
                <a:spcPts val="0"/>
              </a:spcBef>
              <a:spcAft>
                <a:spcPts val="0"/>
              </a:spcAft>
              <a:buFontTx/>
              <a:buChar char="-"/>
            </a:pPr>
            <a:r>
              <a:rPr lang="en-AU" b="0" u="none" dirty="0"/>
              <a:t>And if it’s non-guaranteed, to disclose recent repricing activities, including repricing amounts and reasons</a:t>
            </a:r>
          </a:p>
          <a:p>
            <a:pPr marL="171450" lvl="0" indent="-171450" algn="l" rtl="0">
              <a:spcBef>
                <a:spcPts val="0"/>
              </a:spcBef>
              <a:spcAft>
                <a:spcPts val="0"/>
              </a:spcAft>
              <a:buFontTx/>
              <a:buChar char="-"/>
            </a:pPr>
            <a:r>
              <a:rPr lang="en-AU" b="0" u="none" dirty="0"/>
              <a:t>It’s also important to explain any discount mechanism, especially if discounts will be unwind over time</a:t>
            </a:r>
            <a:endParaRPr b="0" u="none" dirty="0"/>
          </a:p>
        </p:txBody>
      </p:sp>
      <p:sp>
        <p:nvSpPr>
          <p:cNvPr id="265" name="Google Shape;265;p9:notes">
            <a:extLst>
              <a:ext uri="{FF2B5EF4-FFF2-40B4-BE49-F238E27FC236}">
                <a16:creationId xmlns:a16="http://schemas.microsoft.com/office/drawing/2014/main" id="{0FCB2E3E-C186-04B2-7513-BEAAA2BDDD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577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EBE65592-ABA5-5077-4B1B-764B139CCD0E}"/>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FFAE3BE2-ECB5-7438-ACD3-0EF658E71A5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r>
              <a:rPr lang="en-AU" b="0" u="none" dirty="0"/>
              <a:t>By improving premium transparency, customers will view pricing as more open and honest, which is important to rebuild trust</a:t>
            </a:r>
            <a:endParaRPr b="0" u="none" dirty="0"/>
          </a:p>
        </p:txBody>
      </p:sp>
      <p:sp>
        <p:nvSpPr>
          <p:cNvPr id="265" name="Google Shape;265;p9:notes">
            <a:extLst>
              <a:ext uri="{FF2B5EF4-FFF2-40B4-BE49-F238E27FC236}">
                <a16:creationId xmlns:a16="http://schemas.microsoft.com/office/drawing/2014/main" id="{3C6A4FD3-744A-8DDA-AFDE-FC82AC37AD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394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970A0679-12C5-0F07-B7DE-F7F3C8413BE3}"/>
            </a:ext>
          </a:extLst>
        </p:cNvPr>
        <p:cNvGrpSpPr/>
        <p:nvPr/>
      </p:nvGrpSpPr>
      <p:grpSpPr>
        <a:xfrm>
          <a:off x="0" y="0"/>
          <a:ext cx="0" cy="0"/>
          <a:chOff x="0" y="0"/>
          <a:chExt cx="0" cy="0"/>
        </a:xfrm>
      </p:grpSpPr>
      <p:sp>
        <p:nvSpPr>
          <p:cNvPr id="264" name="Google Shape;264;p9:notes">
            <a:extLst>
              <a:ext uri="{FF2B5EF4-FFF2-40B4-BE49-F238E27FC236}">
                <a16:creationId xmlns:a16="http://schemas.microsoft.com/office/drawing/2014/main" id="{079C415C-9AC0-46C2-D5D2-57945255F1F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dirty="0"/>
          </a:p>
        </p:txBody>
      </p:sp>
      <p:sp>
        <p:nvSpPr>
          <p:cNvPr id="265" name="Google Shape;265;p9:notes">
            <a:extLst>
              <a:ext uri="{FF2B5EF4-FFF2-40B4-BE49-F238E27FC236}">
                <a16:creationId xmlns:a16="http://schemas.microsoft.com/office/drawing/2014/main" id="{87ADF14A-799B-6963-5AB4-E4F4AF5771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94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E1275-156A-E362-D7F6-2CB504998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B5177-B62E-9D70-FFA6-9CE46520C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13C41-677D-A223-D27B-DA7AAA8C110F}"/>
              </a:ext>
            </a:extLst>
          </p:cNvPr>
          <p:cNvSpPr>
            <a:spLocks noGrp="1"/>
          </p:cNvSpPr>
          <p:nvPr>
            <p:ph type="body" idx="1"/>
          </p:nvPr>
        </p:nvSpPr>
        <p:spPr/>
        <p:txBody>
          <a:bodyPr/>
          <a:lstStyle/>
          <a:p>
            <a:r>
              <a:rPr lang="en-US" dirty="0"/>
              <a:t>So, what might this look like in practice for the life insurance industry. </a:t>
            </a:r>
          </a:p>
          <a:p>
            <a:endParaRPr lang="en-US" dirty="0"/>
          </a:p>
          <a:p>
            <a:r>
              <a:rPr lang="en-US" dirty="0"/>
              <a:t>Well, at point of sale, where a sale happens, trust will need to be very high.  Why is this?  The Purchase process is highly involved, involves </a:t>
            </a:r>
            <a:r>
              <a:rPr lang="en-US" dirty="0" err="1"/>
              <a:t>insruers</a:t>
            </a:r>
            <a:r>
              <a:rPr lang="en-US" dirty="0"/>
              <a:t> and customers getting to know each other, a customer has to believe that we will be able to fulfill the long term promise and they also have to believe that at the point of claim we will put their interests above ours.  </a:t>
            </a:r>
          </a:p>
          <a:p>
            <a:endParaRPr lang="en-US" dirty="0"/>
          </a:p>
          <a:p>
            <a:r>
              <a:rPr lang="en-US" dirty="0"/>
              <a:t>Achieving this level of trust is one of the reasons why life insurance sales processes are so complicated and largely involve an individual(phone or face to face) vs digital.  </a:t>
            </a:r>
          </a:p>
          <a:p>
            <a:endParaRPr lang="en-US" dirty="0"/>
          </a:p>
          <a:p>
            <a:r>
              <a:rPr lang="en-US" dirty="0"/>
              <a:t>Thinking about this over the life of the contract, we think that trust will fall.  Even if a company does a great job on all fronts, the intimacy will fall as the interactions are so limited.  Layer on top any bad coverage of the industry, potentially poor customer service, royal </a:t>
            </a:r>
            <a:r>
              <a:rPr lang="en-US" dirty="0" err="1"/>
              <a:t>commisisons</a:t>
            </a:r>
            <a:r>
              <a:rPr lang="en-US" dirty="0"/>
              <a:t>….., the view of self-orientation will probably erode.</a:t>
            </a:r>
          </a:p>
          <a:p>
            <a:endParaRPr lang="en-AU" dirty="0"/>
          </a:p>
          <a:p>
            <a:r>
              <a:rPr lang="en-AU" dirty="0"/>
              <a:t>So, we have our work cut out for us longer term. </a:t>
            </a:r>
            <a:endParaRPr lang="en-US" dirty="0"/>
          </a:p>
        </p:txBody>
      </p:sp>
      <p:sp>
        <p:nvSpPr>
          <p:cNvPr id="4" name="Slide Number Placeholder 3">
            <a:extLst>
              <a:ext uri="{FF2B5EF4-FFF2-40B4-BE49-F238E27FC236}">
                <a16:creationId xmlns:a16="http://schemas.microsoft.com/office/drawing/2014/main" id="{9688A91E-4AD3-F33F-953B-51EA20D8EF5A}"/>
              </a:ext>
            </a:extLst>
          </p:cNvPr>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255380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Just very quickly thinking about the industry, we can’t easily measure trust, but we can make a qualitative assessment.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I’m not sure that things look great:</a:t>
            </a:r>
          </a:p>
          <a:p>
            <a:pPr marL="171450" indent="-171450">
              <a:buFontTx/>
              <a:buChar char="-"/>
            </a:pPr>
            <a:r>
              <a:rPr lang="en-AU" dirty="0"/>
              <a:t>How many customers opt to use our products and services is failing, </a:t>
            </a:r>
            <a:r>
              <a:rPr lang="en-AU" dirty="0" err="1"/>
              <a:t>particaurlly</a:t>
            </a:r>
            <a:r>
              <a:rPr lang="en-AU" dirty="0"/>
              <a:t> in the individual space.  </a:t>
            </a:r>
          </a:p>
          <a:p>
            <a:pPr marL="171450" indent="-171450">
              <a:buFontTx/>
              <a:buChar char="-"/>
            </a:pPr>
            <a:r>
              <a:rPr lang="en-AU" dirty="0"/>
              <a:t>The customers we do have aren’t hanging around.  Lapse rates are high.  Its actually quite an interesting observation that direct life has lower lapse rates than retail advice. </a:t>
            </a:r>
          </a:p>
          <a:p>
            <a:pPr marL="171450" indent="-171450">
              <a:buFontTx/>
              <a:buChar char="-"/>
            </a:pPr>
            <a:r>
              <a:rPr lang="en-AU" dirty="0"/>
              <a:t>If you search the web for customer feedback, you will get some interesting comments.  </a:t>
            </a:r>
          </a:p>
          <a:p>
            <a:pPr marL="171450" indent="-171450">
              <a:buFontTx/>
              <a:buChar char="-"/>
            </a:pPr>
            <a:endParaRPr lang="en-AU" dirty="0"/>
          </a:p>
          <a:p>
            <a:pPr marL="0" indent="0">
              <a:buFontTx/>
              <a:buNone/>
            </a:pPr>
            <a:r>
              <a:rPr lang="en-AU" dirty="0"/>
              <a:t>So, have </a:t>
            </a:r>
            <a:r>
              <a:rPr lang="en-AU" dirty="0" err="1"/>
              <a:t>consuemrs</a:t>
            </a:r>
            <a:r>
              <a:rPr lang="en-AU" dirty="0"/>
              <a:t> lost trust in the industry??</a:t>
            </a:r>
          </a:p>
        </p:txBody>
      </p:sp>
      <p:sp>
        <p:nvSpPr>
          <p:cNvPr id="4" name="Slide Number Placeholder 3"/>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203940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3112-20DF-B199-72DB-AA06A877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9FC1C-14E1-FFEF-7E4F-54A1F13B6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9CAB7-717E-64B9-3BD5-1FD834299246}"/>
              </a:ext>
            </a:extLst>
          </p:cNvPr>
          <p:cNvSpPr>
            <a:spLocks noGrp="1"/>
          </p:cNvSpPr>
          <p:nvPr>
            <p:ph type="body" idx="1"/>
          </p:nvPr>
        </p:nvSpPr>
        <p:spPr/>
        <p:txBody>
          <a:bodyPr/>
          <a:lstStyle/>
          <a:p>
            <a:r>
              <a:rPr lang="en-US" dirty="0"/>
              <a:t>Well, we thought about this across 3 dimensions:</a:t>
            </a:r>
          </a:p>
          <a:p>
            <a:endParaRPr lang="en-US" dirty="0"/>
          </a:p>
          <a:p>
            <a:r>
              <a:rPr lang="en-US" dirty="0"/>
              <a:t>We think that the industry is doing a good job on service.  The life code, investment in process and systems is paying off and its evidenced through industry stats such as complaints.  </a:t>
            </a:r>
          </a:p>
          <a:p>
            <a:endParaRPr lang="en-US" dirty="0"/>
          </a:p>
          <a:p>
            <a:r>
              <a:rPr lang="en-US" dirty="0"/>
              <a:t>Claims, we also think we are doing a good job.  Despite this being such a challenging space, where inevitably some </a:t>
            </a:r>
            <a:r>
              <a:rPr lang="en-US" dirty="0" err="1"/>
              <a:t>consuemrs</a:t>
            </a:r>
            <a:r>
              <a:rPr lang="en-US" dirty="0"/>
              <a:t> will see claims declined, the industry is paying most claims and there is actually a lot of positive reviews online. </a:t>
            </a:r>
          </a:p>
          <a:p>
            <a:endParaRPr lang="en-US" dirty="0"/>
          </a:p>
          <a:p>
            <a:r>
              <a:rPr lang="en-US" dirty="0"/>
              <a:t>Premiums…, well we aren’t so sure on this one.  Some of the stats I just showed indicate a problem.  If you talk to advisors, they struggle with rerates, they struggle with being confident about the future direction.  And they don’t like some of the features in market today such as large upfront selection discounts…., despite most recommendations driving towards the cheapest initial price.  </a:t>
            </a:r>
          </a:p>
          <a:p>
            <a:endParaRPr lang="en-US" dirty="0"/>
          </a:p>
          <a:p>
            <a:r>
              <a:rPr lang="en-US" dirty="0"/>
              <a:t>So, I’ll hand over to Ludi no and she will explore this in more detail. </a:t>
            </a:r>
            <a:endParaRPr lang="en-AU" dirty="0"/>
          </a:p>
        </p:txBody>
      </p:sp>
      <p:sp>
        <p:nvSpPr>
          <p:cNvPr id="4" name="Slide Number Placeholder 3">
            <a:extLst>
              <a:ext uri="{FF2B5EF4-FFF2-40B4-BE49-F238E27FC236}">
                <a16:creationId xmlns:a16="http://schemas.microsoft.com/office/drawing/2014/main" id="{E7CC77BA-DF7D-1FA5-7A7E-990B096B2483}"/>
              </a:ext>
            </a:extLst>
          </p:cNvPr>
          <p:cNvSpPr>
            <a:spLocks noGrp="1"/>
          </p:cNvSpPr>
          <p:nvPr>
            <p:ph type="sldNum" sz="quarter" idx="5"/>
          </p:nvPr>
        </p:nvSpPr>
        <p:spPr/>
        <p:txBody>
          <a:bodyPr/>
          <a:lstStyle/>
          <a:p>
            <a:fld id="{1BEA80CD-AE39-0C4B-A880-515F813E088A}" type="slidenum">
              <a:rPr lang="en-US" smtClean="0"/>
              <a:t>9</a:t>
            </a:fld>
            <a:endParaRPr lang="en-US"/>
          </a:p>
        </p:txBody>
      </p:sp>
    </p:spTree>
    <p:extLst>
      <p:ext uri="{BB962C8B-B14F-4D97-AF65-F5344CB8AC3E}">
        <p14:creationId xmlns:p14="http://schemas.microsoft.com/office/powerpoint/2010/main" val="300186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Section Title">
  <p:cSld name="3_Section Title">
    <p:bg>
      <p:bgPr>
        <a:solidFill>
          <a:schemeClr val="lt1"/>
        </a:solidFill>
        <a:effectLst/>
      </p:bgPr>
    </p:bg>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25"/>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25"/>
          <p:cNvSpPr txBox="1">
            <a:spLocks noGrp="1"/>
          </p:cNvSpPr>
          <p:nvPr>
            <p:ph type="subTitle" idx="1"/>
          </p:nvPr>
        </p:nvSpPr>
        <p:spPr>
          <a:xfrm>
            <a:off x="338464" y="1122801"/>
            <a:ext cx="5802764"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accent6"/>
        </a:solidFill>
        <a:effectLst/>
      </p:bgPr>
    </p:bg>
    <p:spTree>
      <p:nvGrpSpPr>
        <p:cNvPr id="1" name="Shape 70"/>
        <p:cNvGrpSpPr/>
        <p:nvPr/>
      </p:nvGrpSpPr>
      <p:grpSpPr>
        <a:xfrm>
          <a:off x="0" y="0"/>
          <a:ext cx="0" cy="0"/>
          <a:chOff x="0" y="0"/>
          <a:chExt cx="0" cy="0"/>
        </a:xfrm>
      </p:grpSpPr>
      <p:sp>
        <p:nvSpPr>
          <p:cNvPr id="71" name="Google Shape;71;p34"/>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4"/>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1"/>
                </a:solidFill>
                <a:latin typeface="Arial"/>
                <a:ea typeface="Arial"/>
                <a:cs typeface="Arial"/>
                <a:sym typeface="Arial"/>
              </a:defRPr>
            </a:lvl1pPr>
            <a:lvl2pPr marL="0" lvl="1" indent="0" algn="r">
              <a:spcBef>
                <a:spcPts val="0"/>
              </a:spcBef>
              <a:buNone/>
              <a:defRPr sz="1000" b="0" i="0">
                <a:solidFill>
                  <a:schemeClr val="accent1"/>
                </a:solidFill>
                <a:latin typeface="Arial"/>
                <a:ea typeface="Arial"/>
                <a:cs typeface="Arial"/>
                <a:sym typeface="Arial"/>
              </a:defRPr>
            </a:lvl2pPr>
            <a:lvl3pPr marL="0" lvl="2" indent="0" algn="r">
              <a:spcBef>
                <a:spcPts val="0"/>
              </a:spcBef>
              <a:buNone/>
              <a:defRPr sz="1000" b="0" i="0">
                <a:solidFill>
                  <a:schemeClr val="accent1"/>
                </a:solidFill>
                <a:latin typeface="Arial"/>
                <a:ea typeface="Arial"/>
                <a:cs typeface="Arial"/>
                <a:sym typeface="Arial"/>
              </a:defRPr>
            </a:lvl3pPr>
            <a:lvl4pPr marL="0" lvl="3" indent="0" algn="r">
              <a:spcBef>
                <a:spcPts val="0"/>
              </a:spcBef>
              <a:buNone/>
              <a:defRPr sz="1000" b="0" i="0">
                <a:solidFill>
                  <a:schemeClr val="accent1"/>
                </a:solidFill>
                <a:latin typeface="Arial"/>
                <a:ea typeface="Arial"/>
                <a:cs typeface="Arial"/>
                <a:sym typeface="Arial"/>
              </a:defRPr>
            </a:lvl4pPr>
            <a:lvl5pPr marL="0" lvl="4" indent="0" algn="r">
              <a:spcBef>
                <a:spcPts val="0"/>
              </a:spcBef>
              <a:buNone/>
              <a:defRPr sz="1000" b="0" i="0">
                <a:solidFill>
                  <a:schemeClr val="accent1"/>
                </a:solidFill>
                <a:latin typeface="Arial"/>
                <a:ea typeface="Arial"/>
                <a:cs typeface="Arial"/>
                <a:sym typeface="Arial"/>
              </a:defRPr>
            </a:lvl5pPr>
            <a:lvl6pPr marL="0" lvl="5" indent="0" algn="r">
              <a:spcBef>
                <a:spcPts val="0"/>
              </a:spcBef>
              <a:buNone/>
              <a:defRPr sz="1000" b="0" i="0">
                <a:solidFill>
                  <a:schemeClr val="accent1"/>
                </a:solidFill>
                <a:latin typeface="Arial"/>
                <a:ea typeface="Arial"/>
                <a:cs typeface="Arial"/>
                <a:sym typeface="Arial"/>
              </a:defRPr>
            </a:lvl6pPr>
            <a:lvl7pPr marL="0" lvl="6" indent="0" algn="r">
              <a:spcBef>
                <a:spcPts val="0"/>
              </a:spcBef>
              <a:buNone/>
              <a:defRPr sz="1000" b="0" i="0">
                <a:solidFill>
                  <a:schemeClr val="accent1"/>
                </a:solidFill>
                <a:latin typeface="Arial"/>
                <a:ea typeface="Arial"/>
                <a:cs typeface="Arial"/>
                <a:sym typeface="Arial"/>
              </a:defRPr>
            </a:lvl7pPr>
            <a:lvl8pPr marL="0" lvl="7" indent="0" algn="r">
              <a:spcBef>
                <a:spcPts val="0"/>
              </a:spcBef>
              <a:buNone/>
              <a:defRPr sz="1000" b="0" i="0">
                <a:solidFill>
                  <a:schemeClr val="accent1"/>
                </a:solidFill>
                <a:latin typeface="Arial"/>
                <a:ea typeface="Arial"/>
                <a:cs typeface="Arial"/>
                <a:sym typeface="Arial"/>
              </a:defRPr>
            </a:lvl8pPr>
            <a:lvl9pPr marL="0" lvl="8" indent="0" algn="r">
              <a:spcBef>
                <a:spcPts val="0"/>
              </a:spcBef>
              <a:buNone/>
              <a:defRPr sz="1000" b="0" i="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34"/>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75" name="Google Shape;75;p34"/>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1"/>
              </a:buClr>
              <a:buSzPts val="1400"/>
              <a:buNone/>
              <a:defRPr>
                <a:solidFill>
                  <a:schemeClr val="accent1"/>
                </a:solidFill>
              </a:defRPr>
            </a:lvl1pPr>
            <a:lvl2pPr marL="914400" lvl="1" indent="-228600" algn="l">
              <a:lnSpc>
                <a:spcPct val="100000"/>
              </a:lnSpc>
              <a:spcBef>
                <a:spcPts val="600"/>
              </a:spcBef>
              <a:spcAft>
                <a:spcPts val="0"/>
              </a:spcAft>
              <a:buClr>
                <a:schemeClr val="accent1"/>
              </a:buClr>
              <a:buSzPts val="1400"/>
              <a:buNone/>
              <a:defRPr>
                <a:solidFill>
                  <a:schemeClr val="accent1"/>
                </a:solidFill>
              </a:defRPr>
            </a:lvl2pPr>
            <a:lvl3pPr marL="1371600" lvl="2" indent="-317500" algn="l">
              <a:lnSpc>
                <a:spcPct val="100000"/>
              </a:lnSpc>
              <a:spcBef>
                <a:spcPts val="0"/>
              </a:spcBef>
              <a:spcAft>
                <a:spcPts val="0"/>
              </a:spcAft>
              <a:buClr>
                <a:schemeClr val="accent1"/>
              </a:buClr>
              <a:buSzPts val="1400"/>
              <a:buChar char="•"/>
              <a:defRPr>
                <a:solidFill>
                  <a:schemeClr val="accent1"/>
                </a:solidFill>
              </a:defRPr>
            </a:lvl3pPr>
            <a:lvl4pPr marL="1828800" lvl="3" indent="-317500" algn="l">
              <a:lnSpc>
                <a:spcPct val="100000"/>
              </a:lnSpc>
              <a:spcBef>
                <a:spcPts val="0"/>
              </a:spcBef>
              <a:spcAft>
                <a:spcPts val="0"/>
              </a:spcAft>
              <a:buClr>
                <a:schemeClr val="accent1"/>
              </a:buClr>
              <a:buSzPts val="1400"/>
              <a:buChar char="•"/>
              <a:defRPr>
                <a:solidFill>
                  <a:schemeClr val="accent1"/>
                </a:solidFill>
              </a:defRPr>
            </a:lvl4pPr>
            <a:lvl5pPr marL="2286000" lvl="4" indent="-317500" algn="l">
              <a:lnSpc>
                <a:spcPct val="100000"/>
              </a:lnSpc>
              <a:spcBef>
                <a:spcPts val="0"/>
              </a:spcBef>
              <a:spcAft>
                <a:spcPts val="0"/>
              </a:spcAft>
              <a:buClr>
                <a:schemeClr val="accent1"/>
              </a:buClr>
              <a:buSzPts val="1400"/>
              <a:buChar char="•"/>
              <a:defRPr>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accent1"/>
        </a:solidFill>
        <a:effectLst/>
      </p:bgPr>
    </p:bg>
    <p:spTree>
      <p:nvGrpSpPr>
        <p:cNvPr id="1" name="Shape 77"/>
        <p:cNvGrpSpPr/>
        <p:nvPr/>
      </p:nvGrpSpPr>
      <p:grpSpPr>
        <a:xfrm>
          <a:off x="0" y="0"/>
          <a:ext cx="0" cy="0"/>
          <a:chOff x="0" y="0"/>
          <a:chExt cx="0" cy="0"/>
        </a:xfrm>
      </p:grpSpPr>
      <p:sp>
        <p:nvSpPr>
          <p:cNvPr id="78" name="Google Shape;78;p35"/>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5"/>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None/>
              <a:defRPr sz="900">
                <a:solidFill>
                  <a:schemeClr val="lt1"/>
                </a:solidFill>
              </a:defRPr>
            </a:lvl1pPr>
            <a:lvl2pPr marL="914400" lvl="1" indent="-228600" algn="l">
              <a:lnSpc>
                <a:spcPct val="100000"/>
              </a:lnSpc>
              <a:spcBef>
                <a:spcPts val="0"/>
              </a:spcBef>
              <a:spcAft>
                <a:spcPts val="0"/>
              </a:spcAft>
              <a:buClr>
                <a:schemeClr val="lt1"/>
              </a:buClr>
              <a:buSzPts val="900"/>
              <a:buNone/>
              <a:defRPr sz="900">
                <a:solidFill>
                  <a:schemeClr val="lt1"/>
                </a:solidFill>
              </a:defRPr>
            </a:lvl2pPr>
            <a:lvl3pPr marL="1371600" lvl="2" indent="-285750" algn="l">
              <a:lnSpc>
                <a:spcPct val="100000"/>
              </a:lnSpc>
              <a:spcBef>
                <a:spcPts val="0"/>
              </a:spcBef>
              <a:spcAft>
                <a:spcPts val="0"/>
              </a:spcAft>
              <a:buClr>
                <a:schemeClr val="lt1"/>
              </a:buClr>
              <a:buSzPts val="900"/>
              <a:buChar char="•"/>
              <a:defRPr sz="900">
                <a:solidFill>
                  <a:schemeClr val="lt1"/>
                </a:solidFill>
              </a:defRPr>
            </a:lvl3pPr>
            <a:lvl4pPr marL="1828800" lvl="3" indent="-285750" algn="l">
              <a:lnSpc>
                <a:spcPct val="100000"/>
              </a:lnSpc>
              <a:spcBef>
                <a:spcPts val="0"/>
              </a:spcBef>
              <a:spcAft>
                <a:spcPts val="0"/>
              </a:spcAft>
              <a:buClr>
                <a:schemeClr val="lt1"/>
              </a:buClr>
              <a:buSzPts val="900"/>
              <a:buChar char="•"/>
              <a:defRPr sz="900">
                <a:solidFill>
                  <a:schemeClr val="lt1"/>
                </a:solidFill>
              </a:defRPr>
            </a:lvl4pPr>
            <a:lvl5pPr marL="2286000" lvl="4" indent="-285750" algn="l">
              <a:lnSpc>
                <a:spcPct val="100000"/>
              </a:lnSpc>
              <a:spcBef>
                <a:spcPts val="0"/>
              </a:spcBef>
              <a:spcAft>
                <a:spcPts val="0"/>
              </a:spcAft>
              <a:buClr>
                <a:schemeClr val="lt1"/>
              </a:buClr>
              <a:buSzPts val="900"/>
              <a:buChar char="•"/>
              <a:defRPr sz="9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5"/>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5"/>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82" name="Google Shape;82;p35"/>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1"/>
              </a:buClr>
              <a:buSzPts val="1400"/>
              <a:buNone/>
              <a:defRPr>
                <a:solidFill>
                  <a:schemeClr val="lt1"/>
                </a:solidFill>
              </a:defRPr>
            </a:lvl1pPr>
            <a:lvl2pPr marL="914400" lvl="1" indent="-228600" algn="l">
              <a:lnSpc>
                <a:spcPct val="100000"/>
              </a:lnSpc>
              <a:spcBef>
                <a:spcPts val="600"/>
              </a:spcBef>
              <a:spcAft>
                <a:spcPts val="0"/>
              </a:spcAft>
              <a:buClr>
                <a:schemeClr val="lt1"/>
              </a:buClr>
              <a:buSzPts val="1400"/>
              <a:buNone/>
              <a:defRPr>
                <a:solidFill>
                  <a:schemeClr val="lt1"/>
                </a:solidFill>
              </a:defRPr>
            </a:lvl2pPr>
            <a:lvl3pPr marL="1371600" lvl="2" indent="-317500" algn="l">
              <a:lnSpc>
                <a:spcPct val="100000"/>
              </a:lnSpc>
              <a:spcBef>
                <a:spcPts val="0"/>
              </a:spcBef>
              <a:spcAft>
                <a:spcPts val="0"/>
              </a:spcAft>
              <a:buClr>
                <a:schemeClr val="lt1"/>
              </a:buClr>
              <a:buSzPts val="1400"/>
              <a:buChar char="•"/>
              <a:defRPr>
                <a:solidFill>
                  <a:schemeClr val="lt1"/>
                </a:solidFill>
              </a:defRPr>
            </a:lvl3pPr>
            <a:lvl4pPr marL="1828800" lvl="3" indent="-317500" algn="l">
              <a:lnSpc>
                <a:spcPct val="100000"/>
              </a:lnSpc>
              <a:spcBef>
                <a:spcPts val="0"/>
              </a:spcBef>
              <a:spcAft>
                <a:spcPts val="0"/>
              </a:spcAft>
              <a:buClr>
                <a:schemeClr val="lt1"/>
              </a:buClr>
              <a:buSzPts val="1400"/>
              <a:buChar char="•"/>
              <a:defRPr>
                <a:solidFill>
                  <a:schemeClr val="lt1"/>
                </a:solidFill>
              </a:defRPr>
            </a:lvl4pPr>
            <a:lvl5pPr marL="2286000" lvl="4" indent="-317500" algn="l">
              <a:lnSpc>
                <a:spcPct val="100000"/>
              </a:lnSpc>
              <a:spcBef>
                <a:spcPts val="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5"/>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1"/>
        </a:solidFill>
        <a:effectLst/>
      </p:bgPr>
    </p:bg>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6"/>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6"/>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dk1"/>
                </a:solidFill>
                <a:latin typeface="Arial"/>
                <a:ea typeface="Arial"/>
                <a:cs typeface="Arial"/>
                <a:sym typeface="Arial"/>
              </a:defRPr>
            </a:lvl1pPr>
            <a:lvl2pPr marL="0" lvl="1" indent="0" algn="r">
              <a:spcBef>
                <a:spcPts val="0"/>
              </a:spcBef>
              <a:buNone/>
              <a:defRPr sz="1000" b="0" i="0">
                <a:solidFill>
                  <a:schemeClr val="dk1"/>
                </a:solidFill>
                <a:latin typeface="Arial"/>
                <a:ea typeface="Arial"/>
                <a:cs typeface="Arial"/>
                <a:sym typeface="Arial"/>
              </a:defRPr>
            </a:lvl2pPr>
            <a:lvl3pPr marL="0" lvl="2" indent="0" algn="r">
              <a:spcBef>
                <a:spcPts val="0"/>
              </a:spcBef>
              <a:buNone/>
              <a:defRPr sz="1000" b="0" i="0">
                <a:solidFill>
                  <a:schemeClr val="dk1"/>
                </a:solidFill>
                <a:latin typeface="Arial"/>
                <a:ea typeface="Arial"/>
                <a:cs typeface="Arial"/>
                <a:sym typeface="Arial"/>
              </a:defRPr>
            </a:lvl3pPr>
            <a:lvl4pPr marL="0" lvl="3" indent="0" algn="r">
              <a:spcBef>
                <a:spcPts val="0"/>
              </a:spcBef>
              <a:buNone/>
              <a:defRPr sz="1000" b="0" i="0">
                <a:solidFill>
                  <a:schemeClr val="dk1"/>
                </a:solidFill>
                <a:latin typeface="Arial"/>
                <a:ea typeface="Arial"/>
                <a:cs typeface="Arial"/>
                <a:sym typeface="Arial"/>
              </a:defRPr>
            </a:lvl4pPr>
            <a:lvl5pPr marL="0" lvl="4" indent="0" algn="r">
              <a:spcBef>
                <a:spcPts val="0"/>
              </a:spcBef>
              <a:buNone/>
              <a:defRPr sz="1000" b="0" i="0">
                <a:solidFill>
                  <a:schemeClr val="dk1"/>
                </a:solidFill>
                <a:latin typeface="Arial"/>
                <a:ea typeface="Arial"/>
                <a:cs typeface="Arial"/>
                <a:sym typeface="Arial"/>
              </a:defRPr>
            </a:lvl5pPr>
            <a:lvl6pPr marL="0" lvl="5" indent="0" algn="r">
              <a:spcBef>
                <a:spcPts val="0"/>
              </a:spcBef>
              <a:buNone/>
              <a:defRPr sz="1000" b="0" i="0">
                <a:solidFill>
                  <a:schemeClr val="dk1"/>
                </a:solidFill>
                <a:latin typeface="Arial"/>
                <a:ea typeface="Arial"/>
                <a:cs typeface="Arial"/>
                <a:sym typeface="Arial"/>
              </a:defRPr>
            </a:lvl6pPr>
            <a:lvl7pPr marL="0" lvl="6" indent="0" algn="r">
              <a:spcBef>
                <a:spcPts val="0"/>
              </a:spcBef>
              <a:buNone/>
              <a:defRPr sz="1000" b="0" i="0">
                <a:solidFill>
                  <a:schemeClr val="dk1"/>
                </a:solidFill>
                <a:latin typeface="Arial"/>
                <a:ea typeface="Arial"/>
                <a:cs typeface="Arial"/>
                <a:sym typeface="Arial"/>
              </a:defRPr>
            </a:lvl7pPr>
            <a:lvl8pPr marL="0" lvl="7" indent="0" algn="r">
              <a:spcBef>
                <a:spcPts val="0"/>
              </a:spcBef>
              <a:buNone/>
              <a:defRPr sz="1000" b="0" i="0">
                <a:solidFill>
                  <a:schemeClr val="dk1"/>
                </a:solidFill>
                <a:latin typeface="Arial"/>
                <a:ea typeface="Arial"/>
                <a:cs typeface="Arial"/>
                <a:sym typeface="Arial"/>
              </a:defRPr>
            </a:lvl8pPr>
            <a:lvl9pPr marL="0" lvl="8" indent="0" algn="r">
              <a:spcBef>
                <a:spcPts val="0"/>
              </a:spcBef>
              <a:buNone/>
              <a:defRPr sz="100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36"/>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89" name="Google Shape;89;p36"/>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1400"/>
              <a:buNone/>
              <a:defRPr>
                <a:solidFill>
                  <a:schemeClr val="dk1"/>
                </a:solidFill>
              </a:defRPr>
            </a:lvl1pPr>
            <a:lvl2pPr marL="914400" lvl="1" indent="-228600" algn="l">
              <a:lnSpc>
                <a:spcPct val="100000"/>
              </a:lnSpc>
              <a:spcBef>
                <a:spcPts val="600"/>
              </a:spcBef>
              <a:spcAft>
                <a:spcPts val="0"/>
              </a:spcAft>
              <a:buClr>
                <a:schemeClr val="dk1"/>
              </a:buClr>
              <a:buSzPts val="1400"/>
              <a:buNone/>
              <a:defRPr>
                <a:solidFill>
                  <a:schemeClr val="dk1"/>
                </a:solidFill>
              </a:defRPr>
            </a:lvl2pPr>
            <a:lvl3pPr marL="1371600" lvl="2" indent="-317500" algn="l">
              <a:lnSpc>
                <a:spcPct val="100000"/>
              </a:lnSpc>
              <a:spcBef>
                <a:spcPts val="0"/>
              </a:spcBef>
              <a:spcAft>
                <a:spcPts val="0"/>
              </a:spcAft>
              <a:buClr>
                <a:schemeClr val="dk1"/>
              </a:buClr>
              <a:buSzPts val="1400"/>
              <a:buChar char="•"/>
              <a:defRPr>
                <a:solidFill>
                  <a:schemeClr val="dk1"/>
                </a:solidFill>
              </a:defRPr>
            </a:lvl3pPr>
            <a:lvl4pPr marL="1828800" lvl="3" indent="-317500" algn="l">
              <a:lnSpc>
                <a:spcPct val="100000"/>
              </a:lnSpc>
              <a:spcBef>
                <a:spcPts val="0"/>
              </a:spcBef>
              <a:spcAft>
                <a:spcPts val="0"/>
              </a:spcAft>
              <a:buClr>
                <a:schemeClr val="dk1"/>
              </a:buClr>
              <a:buSzPts val="1400"/>
              <a:buChar char="•"/>
              <a:defRPr>
                <a:solidFill>
                  <a:schemeClr val="dk1"/>
                </a:solidFill>
              </a:defRPr>
            </a:lvl4pPr>
            <a:lvl5pPr marL="2286000" lvl="4" indent="-317500" algn="l">
              <a:lnSpc>
                <a:spcPct val="100000"/>
              </a:lnSpc>
              <a:spcBef>
                <a:spcPts val="0"/>
              </a:spcBef>
              <a:spcAft>
                <a:spcPts val="0"/>
              </a:spcAft>
              <a:buClr>
                <a:schemeClr val="dk1"/>
              </a:buClr>
              <a:buSzPts val="14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6"/>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1"/>
        </a:solidFill>
        <a:effectLst/>
      </p:bgPr>
    </p:bg>
    <p:spTree>
      <p:nvGrpSpPr>
        <p:cNvPr id="1" name="Shape 91"/>
        <p:cNvGrpSpPr/>
        <p:nvPr/>
      </p:nvGrpSpPr>
      <p:grpSpPr>
        <a:xfrm>
          <a:off x="0" y="0"/>
          <a:ext cx="0" cy="0"/>
          <a:chOff x="0" y="0"/>
          <a:chExt cx="0" cy="0"/>
        </a:xfrm>
      </p:grpSpPr>
      <p:grpSp>
        <p:nvGrpSpPr>
          <p:cNvPr id="92" name="Google Shape;92;p37"/>
          <p:cNvGrpSpPr/>
          <p:nvPr/>
        </p:nvGrpSpPr>
        <p:grpSpPr>
          <a:xfrm>
            <a:off x="417526" y="387280"/>
            <a:ext cx="11340345" cy="6075045"/>
            <a:chOff x="417526" y="387280"/>
            <a:chExt cx="11340345" cy="6075045"/>
          </a:xfrm>
        </p:grpSpPr>
        <p:sp>
          <p:nvSpPr>
            <p:cNvPr id="93" name="Google Shape;93;p37"/>
            <p:cNvSpPr/>
            <p:nvPr/>
          </p:nvSpPr>
          <p:spPr>
            <a:xfrm>
              <a:off x="3627164" y="1507599"/>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4" name="Google Shape;94;p37"/>
            <p:cNvSpPr/>
            <p:nvPr/>
          </p:nvSpPr>
          <p:spPr>
            <a:xfrm>
              <a:off x="3627164" y="387280"/>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37"/>
            <p:cNvSpPr/>
            <p:nvPr/>
          </p:nvSpPr>
          <p:spPr>
            <a:xfrm>
              <a:off x="5405447" y="387280"/>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6" name="Google Shape;96;p37"/>
            <p:cNvSpPr/>
            <p:nvPr/>
          </p:nvSpPr>
          <p:spPr>
            <a:xfrm>
              <a:off x="5405447" y="78697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37"/>
            <p:cNvSpPr/>
            <p:nvPr/>
          </p:nvSpPr>
          <p:spPr>
            <a:xfrm>
              <a:off x="5405447" y="2255371"/>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 name="Google Shape;98;p37"/>
            <p:cNvSpPr/>
            <p:nvPr/>
          </p:nvSpPr>
          <p:spPr>
            <a:xfrm>
              <a:off x="5761121" y="2255371"/>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37"/>
            <p:cNvSpPr/>
            <p:nvPr/>
          </p:nvSpPr>
          <p:spPr>
            <a:xfrm>
              <a:off x="5761121" y="1894969"/>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 name="Google Shape;100;p37"/>
            <p:cNvSpPr/>
            <p:nvPr/>
          </p:nvSpPr>
          <p:spPr>
            <a:xfrm>
              <a:off x="5761121" y="262791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37"/>
            <p:cNvSpPr/>
            <p:nvPr/>
          </p:nvSpPr>
          <p:spPr>
            <a:xfrm>
              <a:off x="5761121"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 name="Google Shape;102;p37"/>
            <p:cNvSpPr/>
            <p:nvPr/>
          </p:nvSpPr>
          <p:spPr>
            <a:xfrm>
              <a:off x="6828145"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103;p37"/>
            <p:cNvSpPr/>
            <p:nvPr/>
          </p:nvSpPr>
          <p:spPr>
            <a:xfrm>
              <a:off x="7539493" y="3291304"/>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37"/>
            <p:cNvSpPr/>
            <p:nvPr/>
          </p:nvSpPr>
          <p:spPr>
            <a:xfrm>
              <a:off x="4338513" y="4821852"/>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37"/>
            <p:cNvSpPr/>
            <p:nvPr/>
          </p:nvSpPr>
          <p:spPr>
            <a:xfrm>
              <a:off x="4338513" y="518314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 name="Google Shape;106;p37"/>
            <p:cNvSpPr/>
            <p:nvPr/>
          </p:nvSpPr>
          <p:spPr>
            <a:xfrm>
              <a:off x="6828145" y="445341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37"/>
            <p:cNvSpPr/>
            <p:nvPr/>
          </p:nvSpPr>
          <p:spPr>
            <a:xfrm>
              <a:off x="6472470" y="5903773"/>
              <a:ext cx="180113" cy="180201"/>
            </a:xfrm>
            <a:custGeom>
              <a:avLst/>
              <a:gdLst/>
              <a:ahLst/>
              <a:cxnLst/>
              <a:rect l="l" t="t" r="r" b="b"/>
              <a:pathLst>
                <a:path w="180113" h="180201" extrusionOk="0">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37"/>
            <p:cNvSpPr/>
            <p:nvPr/>
          </p:nvSpPr>
          <p:spPr>
            <a:xfrm>
              <a:off x="6472470" y="6282124"/>
              <a:ext cx="180113" cy="180201"/>
            </a:xfrm>
            <a:custGeom>
              <a:avLst/>
              <a:gdLst/>
              <a:ahLst/>
              <a:cxnLst/>
              <a:rect l="l" t="t" r="r" b="b"/>
              <a:pathLst>
                <a:path w="180113" h="180201" extrusionOk="0">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37"/>
            <p:cNvSpPr/>
            <p:nvPr/>
          </p:nvSpPr>
          <p:spPr>
            <a:xfrm>
              <a:off x="7183819" y="4453413"/>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7"/>
            <p:cNvSpPr/>
            <p:nvPr/>
          </p:nvSpPr>
          <p:spPr>
            <a:xfrm>
              <a:off x="5049773"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37"/>
            <p:cNvSpPr/>
            <p:nvPr/>
          </p:nvSpPr>
          <p:spPr>
            <a:xfrm>
              <a:off x="4694187" y="408854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 name="Google Shape;112;p37"/>
            <p:cNvSpPr/>
            <p:nvPr/>
          </p:nvSpPr>
          <p:spPr>
            <a:xfrm>
              <a:off x="3627164" y="408854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 name="Google Shape;113;p37"/>
            <p:cNvSpPr/>
            <p:nvPr/>
          </p:nvSpPr>
          <p:spPr>
            <a:xfrm>
              <a:off x="3982838"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37"/>
            <p:cNvSpPr/>
            <p:nvPr/>
          </p:nvSpPr>
          <p:spPr>
            <a:xfrm>
              <a:off x="3982838" y="370153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 name="Google Shape;115;p37"/>
            <p:cNvSpPr/>
            <p:nvPr/>
          </p:nvSpPr>
          <p:spPr>
            <a:xfrm>
              <a:off x="3627164" y="1186576"/>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 name="Google Shape;116;p37"/>
            <p:cNvSpPr/>
            <p:nvPr/>
          </p:nvSpPr>
          <p:spPr>
            <a:xfrm>
              <a:off x="3627164" y="786973"/>
              <a:ext cx="180113" cy="180201"/>
            </a:xfrm>
            <a:custGeom>
              <a:avLst/>
              <a:gdLst/>
              <a:ahLst/>
              <a:cxnLst/>
              <a:rect l="l" t="t" r="r" b="b"/>
              <a:pathLst>
                <a:path w="180113" h="180201" extrusionOk="0">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 name="Google Shape;117;p37"/>
            <p:cNvSpPr/>
            <p:nvPr/>
          </p:nvSpPr>
          <p:spPr>
            <a:xfrm>
              <a:off x="4338513"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 name="Google Shape;118;p37"/>
            <p:cNvSpPr/>
            <p:nvPr/>
          </p:nvSpPr>
          <p:spPr>
            <a:xfrm>
              <a:off x="5405447"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 name="Google Shape;119;p37"/>
            <p:cNvSpPr/>
            <p:nvPr/>
          </p:nvSpPr>
          <p:spPr>
            <a:xfrm>
              <a:off x="5405447" y="2627917"/>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 name="Google Shape;120;p37"/>
            <p:cNvSpPr/>
            <p:nvPr/>
          </p:nvSpPr>
          <p:spPr>
            <a:xfrm>
              <a:off x="5405447" y="1894969"/>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37"/>
            <p:cNvSpPr/>
            <p:nvPr/>
          </p:nvSpPr>
          <p:spPr>
            <a:xfrm>
              <a:off x="5405447" y="1507599"/>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37"/>
            <p:cNvSpPr/>
            <p:nvPr/>
          </p:nvSpPr>
          <p:spPr>
            <a:xfrm>
              <a:off x="5405447" y="118657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37"/>
            <p:cNvSpPr/>
            <p:nvPr/>
          </p:nvSpPr>
          <p:spPr>
            <a:xfrm>
              <a:off x="773201" y="51831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37"/>
            <p:cNvSpPr/>
            <p:nvPr/>
          </p:nvSpPr>
          <p:spPr>
            <a:xfrm>
              <a:off x="773201" y="4783544"/>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37"/>
            <p:cNvSpPr/>
            <p:nvPr/>
          </p:nvSpPr>
          <p:spPr>
            <a:xfrm>
              <a:off x="773201" y="3315146"/>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37"/>
            <p:cNvSpPr/>
            <p:nvPr/>
          </p:nvSpPr>
          <p:spPr>
            <a:xfrm>
              <a:off x="417526" y="3315146"/>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37"/>
            <p:cNvSpPr/>
            <p:nvPr/>
          </p:nvSpPr>
          <p:spPr>
            <a:xfrm>
              <a:off x="417526" y="3675459"/>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37"/>
            <p:cNvSpPr/>
            <p:nvPr/>
          </p:nvSpPr>
          <p:spPr>
            <a:xfrm>
              <a:off x="417526" y="2942510"/>
              <a:ext cx="180113" cy="180201"/>
            </a:xfrm>
            <a:custGeom>
              <a:avLst/>
              <a:gdLst/>
              <a:ahLst/>
              <a:cxnLst/>
              <a:rect l="l" t="t" r="r" b="b"/>
              <a:pathLst>
                <a:path w="180113" h="180201" extrusionOk="0">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37"/>
            <p:cNvSpPr/>
            <p:nvPr/>
          </p:nvSpPr>
          <p:spPr>
            <a:xfrm>
              <a:off x="773201" y="294251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37"/>
            <p:cNvSpPr/>
            <p:nvPr/>
          </p:nvSpPr>
          <p:spPr>
            <a:xfrm>
              <a:off x="773201" y="367545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37"/>
            <p:cNvSpPr/>
            <p:nvPr/>
          </p:nvSpPr>
          <p:spPr>
            <a:xfrm>
              <a:off x="773201" y="406282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37"/>
            <p:cNvSpPr/>
            <p:nvPr/>
          </p:nvSpPr>
          <p:spPr>
            <a:xfrm>
              <a:off x="773201" y="4383851"/>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37"/>
            <p:cNvSpPr/>
            <p:nvPr/>
          </p:nvSpPr>
          <p:spPr>
            <a:xfrm>
              <a:off x="6116796" y="4088546"/>
              <a:ext cx="180113" cy="180201"/>
            </a:xfrm>
            <a:custGeom>
              <a:avLst/>
              <a:gdLst/>
              <a:ahLst/>
              <a:cxnLst/>
              <a:rect l="l" t="t" r="r" b="b"/>
              <a:pathLst>
                <a:path w="180113" h="180201" extrusionOk="0">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37"/>
            <p:cNvSpPr/>
            <p:nvPr/>
          </p:nvSpPr>
          <p:spPr>
            <a:xfrm>
              <a:off x="6472470" y="4088546"/>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37"/>
            <p:cNvSpPr/>
            <p:nvPr/>
          </p:nvSpPr>
          <p:spPr>
            <a:xfrm>
              <a:off x="6472470" y="445341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37"/>
            <p:cNvSpPr/>
            <p:nvPr/>
          </p:nvSpPr>
          <p:spPr>
            <a:xfrm>
              <a:off x="7183819" y="5903773"/>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37"/>
            <p:cNvSpPr/>
            <p:nvPr/>
          </p:nvSpPr>
          <p:spPr>
            <a:xfrm>
              <a:off x="7183819" y="6282124"/>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37"/>
            <p:cNvSpPr/>
            <p:nvPr/>
          </p:nvSpPr>
          <p:spPr>
            <a:xfrm>
              <a:off x="6828145" y="6282124"/>
              <a:ext cx="180113" cy="180201"/>
            </a:xfrm>
            <a:custGeom>
              <a:avLst/>
              <a:gdLst/>
              <a:ahLst/>
              <a:cxnLst/>
              <a:rect l="l" t="t" r="r" b="b"/>
              <a:pathLst>
                <a:path w="180113" h="180201" extrusionOk="0">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37"/>
            <p:cNvSpPr/>
            <p:nvPr/>
          </p:nvSpPr>
          <p:spPr>
            <a:xfrm>
              <a:off x="4338513" y="4417337"/>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0" name="Google Shape;140;p37"/>
            <p:cNvSpPr/>
            <p:nvPr/>
          </p:nvSpPr>
          <p:spPr>
            <a:xfrm>
              <a:off x="4338513" y="3701533"/>
              <a:ext cx="180113" cy="180201"/>
            </a:xfrm>
            <a:custGeom>
              <a:avLst/>
              <a:gdLst/>
              <a:ahLst/>
              <a:cxnLst/>
              <a:rect l="l" t="t" r="r" b="b"/>
              <a:pathLst>
                <a:path w="180113" h="180201" extrusionOk="0">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37"/>
            <p:cNvSpPr/>
            <p:nvPr/>
          </p:nvSpPr>
          <p:spPr>
            <a:xfrm>
              <a:off x="9443712"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37"/>
            <p:cNvSpPr/>
            <p:nvPr/>
          </p:nvSpPr>
          <p:spPr>
            <a:xfrm>
              <a:off x="8376778"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3" name="Google Shape;143;p37"/>
            <p:cNvSpPr/>
            <p:nvPr/>
          </p:nvSpPr>
          <p:spPr>
            <a:xfrm>
              <a:off x="10866409" y="1847641"/>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37"/>
            <p:cNvSpPr/>
            <p:nvPr/>
          </p:nvSpPr>
          <p:spPr>
            <a:xfrm>
              <a:off x="10866409" y="1486346"/>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37"/>
            <p:cNvSpPr/>
            <p:nvPr/>
          </p:nvSpPr>
          <p:spPr>
            <a:xfrm>
              <a:off x="8376778" y="221608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37"/>
            <p:cNvSpPr/>
            <p:nvPr/>
          </p:nvSpPr>
          <p:spPr>
            <a:xfrm>
              <a:off x="8732453" y="765720"/>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37"/>
            <p:cNvSpPr/>
            <p:nvPr/>
          </p:nvSpPr>
          <p:spPr>
            <a:xfrm>
              <a:off x="8732453" y="387369"/>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37"/>
            <p:cNvSpPr/>
            <p:nvPr/>
          </p:nvSpPr>
          <p:spPr>
            <a:xfrm>
              <a:off x="8021104" y="221608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37"/>
            <p:cNvSpPr/>
            <p:nvPr/>
          </p:nvSpPr>
          <p:spPr>
            <a:xfrm>
              <a:off x="10155061" y="2580947"/>
              <a:ext cx="180112" cy="180201"/>
            </a:xfrm>
            <a:custGeom>
              <a:avLst/>
              <a:gdLst/>
              <a:ahLst/>
              <a:cxnLst/>
              <a:rect l="l" t="t" r="r" b="b"/>
              <a:pathLst>
                <a:path w="180112" h="180201" extrusionOk="0">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37"/>
            <p:cNvSpPr/>
            <p:nvPr/>
          </p:nvSpPr>
          <p:spPr>
            <a:xfrm>
              <a:off x="10510735"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37"/>
            <p:cNvSpPr/>
            <p:nvPr/>
          </p:nvSpPr>
          <p:spPr>
            <a:xfrm>
              <a:off x="11577759" y="2580947"/>
              <a:ext cx="180112" cy="180201"/>
            </a:xfrm>
            <a:custGeom>
              <a:avLst/>
              <a:gdLst/>
              <a:ahLst/>
              <a:cxnLst/>
              <a:rect l="l" t="t" r="r" b="b"/>
              <a:pathLst>
                <a:path w="180112"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2" name="Google Shape;152;p37"/>
            <p:cNvSpPr/>
            <p:nvPr/>
          </p:nvSpPr>
          <p:spPr>
            <a:xfrm>
              <a:off x="11222084" y="2580947"/>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37"/>
            <p:cNvSpPr/>
            <p:nvPr/>
          </p:nvSpPr>
          <p:spPr>
            <a:xfrm>
              <a:off x="11222084" y="296796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Google Shape;154;p37"/>
            <p:cNvSpPr/>
            <p:nvPr/>
          </p:nvSpPr>
          <p:spPr>
            <a:xfrm>
              <a:off x="10866409"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5" name="Google Shape;155;p37"/>
            <p:cNvSpPr/>
            <p:nvPr/>
          </p:nvSpPr>
          <p:spPr>
            <a:xfrm>
              <a:off x="9799387" y="2580947"/>
              <a:ext cx="180112" cy="180201"/>
            </a:xfrm>
            <a:custGeom>
              <a:avLst/>
              <a:gdLst/>
              <a:ahLst/>
              <a:cxnLst/>
              <a:rect l="l" t="t" r="r" b="b"/>
              <a:pathLst>
                <a:path w="180112"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37"/>
            <p:cNvSpPr/>
            <p:nvPr/>
          </p:nvSpPr>
          <p:spPr>
            <a:xfrm>
              <a:off x="9088038" y="2580947"/>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37"/>
            <p:cNvSpPr/>
            <p:nvPr/>
          </p:nvSpPr>
          <p:spPr>
            <a:xfrm>
              <a:off x="8732453" y="2580947"/>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37"/>
            <p:cNvSpPr/>
            <p:nvPr/>
          </p:nvSpPr>
          <p:spPr>
            <a:xfrm>
              <a:off x="8732453" y="2216080"/>
              <a:ext cx="180113" cy="180201"/>
            </a:xfrm>
            <a:custGeom>
              <a:avLst/>
              <a:gdLst/>
              <a:ahLst/>
              <a:cxnLst/>
              <a:rect l="l" t="t" r="r" b="b"/>
              <a:pathLst>
                <a:path w="180113" h="180201" extrusionOk="0">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37"/>
            <p:cNvSpPr/>
            <p:nvPr/>
          </p:nvSpPr>
          <p:spPr>
            <a:xfrm>
              <a:off x="8021104" y="765720"/>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37"/>
            <p:cNvSpPr/>
            <p:nvPr/>
          </p:nvSpPr>
          <p:spPr>
            <a:xfrm>
              <a:off x="8021104" y="38736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37"/>
            <p:cNvSpPr/>
            <p:nvPr/>
          </p:nvSpPr>
          <p:spPr>
            <a:xfrm>
              <a:off x="8376778" y="387369"/>
              <a:ext cx="180113" cy="180201"/>
            </a:xfrm>
            <a:custGeom>
              <a:avLst/>
              <a:gdLst/>
              <a:ahLst/>
              <a:cxnLst/>
              <a:rect l="l" t="t" r="r" b="b"/>
              <a:pathLst>
                <a:path w="180113" h="180201" extrusionOk="0">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2" name="Google Shape;162;p37"/>
            <p:cNvSpPr/>
            <p:nvPr/>
          </p:nvSpPr>
          <p:spPr>
            <a:xfrm>
              <a:off x="10866409" y="2252156"/>
              <a:ext cx="180113" cy="180201"/>
            </a:xfrm>
            <a:custGeom>
              <a:avLst/>
              <a:gdLst/>
              <a:ahLst/>
              <a:cxnLst/>
              <a:rect l="l" t="t" r="r" b="b"/>
              <a:pathLst>
                <a:path w="180113" h="180201" extrusionOk="0">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37"/>
            <p:cNvSpPr/>
            <p:nvPr/>
          </p:nvSpPr>
          <p:spPr>
            <a:xfrm>
              <a:off x="10866409" y="2967960"/>
              <a:ext cx="180113" cy="180201"/>
            </a:xfrm>
            <a:custGeom>
              <a:avLst/>
              <a:gdLst/>
              <a:ahLst/>
              <a:cxnLst/>
              <a:rect l="l" t="t" r="r" b="b"/>
              <a:pathLst>
                <a:path w="180113" h="180201" extrusionOk="0">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64" name="Google Shape;164;p37"/>
          <p:cNvSpPr txBox="1">
            <a:spLocks noGrp="1"/>
          </p:cNvSpPr>
          <p:nvPr>
            <p:ph type="title"/>
          </p:nvPr>
        </p:nvSpPr>
        <p:spPr>
          <a:xfrm>
            <a:off x="964504" y="1684751"/>
            <a:ext cx="4465529" cy="2022953"/>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3000"/>
              <a:buFont typeface="Arial"/>
              <a:buNone/>
              <a:defRPr sz="3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37"/>
          <p:cNvSpPr txBox="1">
            <a:spLocks noGrp="1"/>
          </p:cNvSpPr>
          <p:nvPr>
            <p:ph type="body" idx="1"/>
          </p:nvPr>
        </p:nvSpPr>
        <p:spPr>
          <a:xfrm>
            <a:off x="352425"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None/>
              <a:defRPr sz="900" b="0" i="0">
                <a:solidFill>
                  <a:schemeClr val="lt1"/>
                </a:solidFill>
                <a:latin typeface="Arial"/>
                <a:ea typeface="Arial"/>
                <a:cs typeface="Arial"/>
                <a:sym typeface="Arial"/>
              </a:defRPr>
            </a:lvl1pPr>
            <a:lvl2pPr marL="914400" lvl="1" indent="-228600" algn="l">
              <a:lnSpc>
                <a:spcPct val="100000"/>
              </a:lnSpc>
              <a:spcBef>
                <a:spcPts val="0"/>
              </a:spcBef>
              <a:spcAft>
                <a:spcPts val="0"/>
              </a:spcAft>
              <a:buClr>
                <a:schemeClr val="lt1"/>
              </a:buClr>
              <a:buSzPts val="900"/>
              <a:buNone/>
              <a:defRPr sz="900" b="0" i="0">
                <a:solidFill>
                  <a:schemeClr val="lt1"/>
                </a:solidFill>
                <a:latin typeface="Arial"/>
                <a:ea typeface="Arial"/>
                <a:cs typeface="Arial"/>
                <a:sym typeface="Arial"/>
              </a:defRPr>
            </a:lvl2pPr>
            <a:lvl3pPr marL="1371600" lvl="2"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3pPr>
            <a:lvl4pPr marL="1828800" lvl="3"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4pPr>
            <a:lvl5pPr marL="2286000" lvl="4" indent="-285750" algn="l">
              <a:lnSpc>
                <a:spcPct val="100000"/>
              </a:lnSpc>
              <a:spcBef>
                <a:spcPts val="0"/>
              </a:spcBef>
              <a:spcAft>
                <a:spcPts val="0"/>
              </a:spcAft>
              <a:buClr>
                <a:schemeClr val="lt1"/>
              </a:buClr>
              <a:buSzPts val="900"/>
              <a:buChar char="•"/>
              <a:defRPr sz="900" b="0" i="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7"/>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7"/>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168" name="Google Shape;168;p37"/>
          <p:cNvSpPr txBox="1">
            <a:spLocks noGrp="1"/>
          </p:cNvSpPr>
          <p:nvPr>
            <p:ph type="ftr" idx="11"/>
          </p:nvPr>
        </p:nvSpPr>
        <p:spPr>
          <a:xfrm>
            <a:off x="4037117" y="6587284"/>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6"/>
        </a:solidFill>
        <a:effectLst/>
      </p:bgPr>
    </p:bg>
    <p:spTree>
      <p:nvGrpSpPr>
        <p:cNvPr id="1" name="Shape 169"/>
        <p:cNvGrpSpPr/>
        <p:nvPr/>
      </p:nvGrpSpPr>
      <p:grpSpPr>
        <a:xfrm>
          <a:off x="0" y="0"/>
          <a:ext cx="0" cy="0"/>
          <a:chOff x="0" y="0"/>
          <a:chExt cx="0" cy="0"/>
        </a:xfrm>
      </p:grpSpPr>
      <p:sp>
        <p:nvSpPr>
          <p:cNvPr id="170" name="Google Shape;170;p38"/>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1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38"/>
          <p:cNvSpPr txBox="1">
            <a:spLocks noGrp="1"/>
          </p:cNvSpPr>
          <p:nvPr>
            <p:ph type="body" idx="1"/>
          </p:nvPr>
        </p:nvSpPr>
        <p:spPr>
          <a:xfrm>
            <a:off x="347083" y="1481509"/>
            <a:ext cx="5748917" cy="506692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solidFill>
                  <a:schemeClr val="dk2"/>
                </a:solidFill>
              </a:defRPr>
            </a:lvl1pPr>
            <a:lvl2pPr marL="914400" lvl="1" indent="-228600" algn="l">
              <a:lnSpc>
                <a:spcPct val="100000"/>
              </a:lnSpc>
              <a:spcBef>
                <a:spcPts val="0"/>
              </a:spcBef>
              <a:spcAft>
                <a:spcPts val="0"/>
              </a:spcAft>
              <a:buClr>
                <a:schemeClr val="dk2"/>
              </a:buClr>
              <a:buSzPts val="1400"/>
              <a:buNone/>
              <a:defRPr sz="1400">
                <a:solidFill>
                  <a:schemeClr val="dk2"/>
                </a:solidFill>
              </a:defRPr>
            </a:lvl2pPr>
            <a:lvl3pPr marL="1371600" lvl="2" indent="-317500" algn="l">
              <a:lnSpc>
                <a:spcPct val="100000"/>
              </a:lnSpc>
              <a:spcBef>
                <a:spcPts val="0"/>
              </a:spcBef>
              <a:spcAft>
                <a:spcPts val="0"/>
              </a:spcAft>
              <a:buClr>
                <a:schemeClr val="dk2"/>
              </a:buClr>
              <a:buSzPts val="1400"/>
              <a:buChar char="•"/>
              <a:defRPr sz="1400">
                <a:solidFill>
                  <a:schemeClr val="dk2"/>
                </a:solidFill>
              </a:defRPr>
            </a:lvl3pPr>
            <a:lvl4pPr marL="1828800" lvl="3" indent="-317500" algn="l">
              <a:lnSpc>
                <a:spcPct val="100000"/>
              </a:lnSpc>
              <a:spcBef>
                <a:spcPts val="0"/>
              </a:spcBef>
              <a:spcAft>
                <a:spcPts val="0"/>
              </a:spcAft>
              <a:buClr>
                <a:schemeClr val="dk2"/>
              </a:buClr>
              <a:buSzPts val="1400"/>
              <a:buChar char="•"/>
              <a:defRPr sz="1400">
                <a:solidFill>
                  <a:schemeClr val="dk2"/>
                </a:solidFill>
              </a:defRPr>
            </a:lvl4pPr>
            <a:lvl5pPr marL="2286000" lvl="4" indent="-317500" algn="l">
              <a:lnSpc>
                <a:spcPct val="100000"/>
              </a:lnSpc>
              <a:spcBef>
                <a:spcPts val="0"/>
              </a:spcBef>
              <a:spcAft>
                <a:spcPts val="0"/>
              </a:spcAft>
              <a:buClr>
                <a:schemeClr val="dk2"/>
              </a:buClr>
              <a:buSzPts val="1400"/>
              <a:buChar char="•"/>
              <a:defRPr sz="14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1"/>
                </a:solidFill>
                <a:latin typeface="Arial"/>
                <a:ea typeface="Arial"/>
                <a:cs typeface="Arial"/>
                <a:sym typeface="Arial"/>
              </a:defRPr>
            </a:lvl1pPr>
            <a:lvl2pPr marL="0" lvl="1" indent="0" algn="r">
              <a:spcBef>
                <a:spcPts val="0"/>
              </a:spcBef>
              <a:buNone/>
              <a:defRPr sz="1000" b="0" i="0">
                <a:solidFill>
                  <a:schemeClr val="accent1"/>
                </a:solidFill>
                <a:latin typeface="Arial"/>
                <a:ea typeface="Arial"/>
                <a:cs typeface="Arial"/>
                <a:sym typeface="Arial"/>
              </a:defRPr>
            </a:lvl2pPr>
            <a:lvl3pPr marL="0" lvl="2" indent="0" algn="r">
              <a:spcBef>
                <a:spcPts val="0"/>
              </a:spcBef>
              <a:buNone/>
              <a:defRPr sz="1000" b="0" i="0">
                <a:solidFill>
                  <a:schemeClr val="accent1"/>
                </a:solidFill>
                <a:latin typeface="Arial"/>
                <a:ea typeface="Arial"/>
                <a:cs typeface="Arial"/>
                <a:sym typeface="Arial"/>
              </a:defRPr>
            </a:lvl3pPr>
            <a:lvl4pPr marL="0" lvl="3" indent="0" algn="r">
              <a:spcBef>
                <a:spcPts val="0"/>
              </a:spcBef>
              <a:buNone/>
              <a:defRPr sz="1000" b="0" i="0">
                <a:solidFill>
                  <a:schemeClr val="accent1"/>
                </a:solidFill>
                <a:latin typeface="Arial"/>
                <a:ea typeface="Arial"/>
                <a:cs typeface="Arial"/>
                <a:sym typeface="Arial"/>
              </a:defRPr>
            </a:lvl4pPr>
            <a:lvl5pPr marL="0" lvl="4" indent="0" algn="r">
              <a:spcBef>
                <a:spcPts val="0"/>
              </a:spcBef>
              <a:buNone/>
              <a:defRPr sz="1000" b="0" i="0">
                <a:solidFill>
                  <a:schemeClr val="accent1"/>
                </a:solidFill>
                <a:latin typeface="Arial"/>
                <a:ea typeface="Arial"/>
                <a:cs typeface="Arial"/>
                <a:sym typeface="Arial"/>
              </a:defRPr>
            </a:lvl5pPr>
            <a:lvl6pPr marL="0" lvl="5" indent="0" algn="r">
              <a:spcBef>
                <a:spcPts val="0"/>
              </a:spcBef>
              <a:buNone/>
              <a:defRPr sz="1000" b="0" i="0">
                <a:solidFill>
                  <a:schemeClr val="accent1"/>
                </a:solidFill>
                <a:latin typeface="Arial"/>
                <a:ea typeface="Arial"/>
                <a:cs typeface="Arial"/>
                <a:sym typeface="Arial"/>
              </a:defRPr>
            </a:lvl6pPr>
            <a:lvl7pPr marL="0" lvl="6" indent="0" algn="r">
              <a:spcBef>
                <a:spcPts val="0"/>
              </a:spcBef>
              <a:buNone/>
              <a:defRPr sz="1000" b="0" i="0">
                <a:solidFill>
                  <a:schemeClr val="accent1"/>
                </a:solidFill>
                <a:latin typeface="Arial"/>
                <a:ea typeface="Arial"/>
                <a:cs typeface="Arial"/>
                <a:sym typeface="Arial"/>
              </a:defRPr>
            </a:lvl7pPr>
            <a:lvl8pPr marL="0" lvl="7" indent="0" algn="r">
              <a:spcBef>
                <a:spcPts val="0"/>
              </a:spcBef>
              <a:buNone/>
              <a:defRPr sz="1000" b="0" i="0">
                <a:solidFill>
                  <a:schemeClr val="accent1"/>
                </a:solidFill>
                <a:latin typeface="Arial"/>
                <a:ea typeface="Arial"/>
                <a:cs typeface="Arial"/>
                <a:sym typeface="Arial"/>
              </a:defRPr>
            </a:lvl8pPr>
            <a:lvl9pPr marL="0" lvl="8" indent="0" algn="r">
              <a:spcBef>
                <a:spcPts val="0"/>
              </a:spcBef>
              <a:buNone/>
              <a:defRPr sz="1000" b="0" i="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3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accent1"/>
        </a:solidFill>
        <a:effectLst/>
      </p:bgPr>
    </p:bg>
    <p:spTree>
      <p:nvGrpSpPr>
        <p:cNvPr id="1" name="Shape 174"/>
        <p:cNvGrpSpPr/>
        <p:nvPr/>
      </p:nvGrpSpPr>
      <p:grpSpPr>
        <a:xfrm>
          <a:off x="0" y="0"/>
          <a:ext cx="0" cy="0"/>
          <a:chOff x="0" y="0"/>
          <a:chExt cx="0" cy="0"/>
        </a:xfrm>
      </p:grpSpPr>
      <p:sp>
        <p:nvSpPr>
          <p:cNvPr id="175" name="Google Shape;175;p39"/>
          <p:cNvSpPr txBox="1">
            <a:spLocks noGrp="1"/>
          </p:cNvSpPr>
          <p:nvPr>
            <p:ph type="ctrTitle"/>
          </p:nvPr>
        </p:nvSpPr>
        <p:spPr>
          <a:xfrm>
            <a:off x="1169811" y="2819273"/>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100"/>
              <a:buFont typeface="Arial"/>
              <a:buNone/>
              <a:defRPr sz="3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39"/>
          <p:cNvSpPr txBox="1">
            <a:spLocks noGrp="1"/>
          </p:cNvSpPr>
          <p:nvPr>
            <p:ph type="subTitle" idx="1"/>
          </p:nvPr>
        </p:nvSpPr>
        <p:spPr>
          <a:xfrm>
            <a:off x="1187165" y="3624574"/>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7" name="Google Shape;177;p39"/>
          <p:cNvSpPr/>
          <p:nvPr/>
        </p:nvSpPr>
        <p:spPr>
          <a:xfrm>
            <a:off x="333637" y="298711"/>
            <a:ext cx="2237988" cy="1392303"/>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3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Section Title">
  <p:cSld name="4_Section Title">
    <p:bg>
      <p:bgPr>
        <a:solidFill>
          <a:schemeClr val="accent1"/>
        </a:solidFill>
        <a:effectLst/>
      </p:bgPr>
    </p:bg>
    <p:spTree>
      <p:nvGrpSpPr>
        <p:cNvPr id="1" name="Shape 179"/>
        <p:cNvGrpSpPr/>
        <p:nvPr/>
      </p:nvGrpSpPr>
      <p:grpSpPr>
        <a:xfrm>
          <a:off x="0" y="0"/>
          <a:ext cx="0" cy="0"/>
          <a:chOff x="0" y="0"/>
          <a:chExt cx="0" cy="0"/>
        </a:xfrm>
      </p:grpSpPr>
      <p:sp>
        <p:nvSpPr>
          <p:cNvPr id="180" name="Google Shape;180;p40"/>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0"/>
          <p:cNvSpPr/>
          <p:nvPr/>
        </p:nvSpPr>
        <p:spPr>
          <a:xfrm>
            <a:off x="6603805" y="1271393"/>
            <a:ext cx="5277046" cy="5277046"/>
          </a:xfrm>
          <a:custGeom>
            <a:avLst/>
            <a:gdLst/>
            <a:ahLst/>
            <a:cxnLst/>
            <a:rect l="l" t="t" r="r" b="b"/>
            <a:pathLst>
              <a:path w="2055875" h="2055875" extrusionOk="0">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40"/>
          <p:cNvSpPr>
            <a:spLocks noGrp="1"/>
          </p:cNvSpPr>
          <p:nvPr>
            <p:ph type="pic" idx="2"/>
          </p:nvPr>
        </p:nvSpPr>
        <p:spPr>
          <a:xfrm>
            <a:off x="7389936" y="2057498"/>
            <a:ext cx="3704784" cy="3705082"/>
          </a:xfrm>
          <a:prstGeom prst="rect">
            <a:avLst/>
          </a:prstGeom>
          <a:solidFill>
            <a:schemeClr val="accent1"/>
          </a:solidFill>
          <a:ln>
            <a:noFill/>
          </a:ln>
        </p:spPr>
      </p:sp>
      <p:sp>
        <p:nvSpPr>
          <p:cNvPr id="183" name="Google Shape;183;p40"/>
          <p:cNvSpPr/>
          <p:nvPr/>
        </p:nvSpPr>
        <p:spPr>
          <a:xfrm>
            <a:off x="352426" y="6216963"/>
            <a:ext cx="862600" cy="331475"/>
          </a:xfrm>
          <a:custGeom>
            <a:avLst/>
            <a:gdLst/>
            <a:ahLst/>
            <a:cxnLst/>
            <a:rect l="l" t="t" r="r" b="b"/>
            <a:pathLst>
              <a:path w="3469189" h="1333121" extrusionOk="0">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4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Title">
  <p:cSld name="2_Section Title">
    <p:bg>
      <p:bgPr>
        <a:solidFill>
          <a:schemeClr val="accent1"/>
        </a:solidFill>
        <a:effectLst/>
      </p:bgPr>
    </p:bg>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314323" y="269601"/>
            <a:ext cx="5781678" cy="88667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1"/>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41"/>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41"/>
          <p:cNvSpPr txBox="1">
            <a:spLocks noGrp="1"/>
          </p:cNvSpPr>
          <p:nvPr>
            <p:ph type="subTitle" idx="1"/>
          </p:nvPr>
        </p:nvSpPr>
        <p:spPr>
          <a:xfrm>
            <a:off x="338464" y="1122801"/>
            <a:ext cx="5802764"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0" name="Google Shape;190;p4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191"/>
        <p:cNvGrpSpPr/>
        <p:nvPr/>
      </p:nvGrpSpPr>
      <p:grpSpPr>
        <a:xfrm>
          <a:off x="0" y="0"/>
          <a:ext cx="0" cy="0"/>
          <a:chOff x="0" y="0"/>
          <a:chExt cx="0" cy="0"/>
        </a:xfrm>
      </p:grpSpPr>
      <p:sp>
        <p:nvSpPr>
          <p:cNvPr id="192" name="Google Shape;192;p42"/>
          <p:cNvSpPr/>
          <p:nvPr/>
        </p:nvSpPr>
        <p:spPr>
          <a:xfrm>
            <a:off x="6603805" y="1271393"/>
            <a:ext cx="5277046" cy="5277046"/>
          </a:xfrm>
          <a:custGeom>
            <a:avLst/>
            <a:gdLst/>
            <a:ahLst/>
            <a:cxnLst/>
            <a:rect l="l" t="t" r="r" b="b"/>
            <a:pathLst>
              <a:path w="2055875" h="2055875" extrusionOk="0">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42"/>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42"/>
          <p:cNvSpPr/>
          <p:nvPr/>
        </p:nvSpPr>
        <p:spPr>
          <a:xfrm>
            <a:off x="352426" y="6216963"/>
            <a:ext cx="862600" cy="331475"/>
          </a:xfrm>
          <a:custGeom>
            <a:avLst/>
            <a:gdLst/>
            <a:ahLst/>
            <a:cxnLst/>
            <a:rect l="l" t="t" r="r" b="b"/>
            <a:pathLst>
              <a:path w="3469189" h="1333121" extrusionOk="0">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42"/>
          <p:cNvSpPr>
            <a:spLocks noGrp="1"/>
          </p:cNvSpPr>
          <p:nvPr>
            <p:ph type="pic" idx="2"/>
          </p:nvPr>
        </p:nvSpPr>
        <p:spPr>
          <a:xfrm>
            <a:off x="7389936" y="2057498"/>
            <a:ext cx="3704784" cy="3705082"/>
          </a:xfrm>
          <a:prstGeom prst="rect">
            <a:avLst/>
          </a:prstGeom>
          <a:solidFill>
            <a:schemeClr val="accent1"/>
          </a:solidFill>
          <a:ln>
            <a:noFill/>
          </a:ln>
        </p:spPr>
      </p:sp>
      <p:sp>
        <p:nvSpPr>
          <p:cNvPr id="196" name="Google Shape;196;p4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eature Copy">
  <p:cSld name="Feature Copy">
    <p:bg>
      <p:bgPr>
        <a:solidFill>
          <a:srgbClr val="D8D8D8"/>
        </a:solidFill>
        <a:effectLst/>
      </p:bgPr>
    </p:bg>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a:off x="314322" y="269600"/>
            <a:ext cx="7132401" cy="31593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43"/>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4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4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D8D8D8"/>
        </a:solidFill>
        <a:effectLst/>
      </p:bgPr>
    </p:bg>
    <p:spTree>
      <p:nvGrpSpPr>
        <p:cNvPr id="1" name="Shape 21"/>
        <p:cNvGrpSpPr/>
        <p:nvPr/>
      </p:nvGrpSpPr>
      <p:grpSpPr>
        <a:xfrm>
          <a:off x="0" y="0"/>
          <a:ext cx="0" cy="0"/>
          <a:chOff x="0" y="0"/>
          <a:chExt cx="0" cy="0"/>
        </a:xfrm>
      </p:grpSpPr>
      <p:sp>
        <p:nvSpPr>
          <p:cNvPr id="22" name="Google Shape;22;p26"/>
          <p:cNvSpPr txBox="1">
            <a:spLocks noGrp="1"/>
          </p:cNvSpPr>
          <p:nvPr>
            <p:ph type="ctrTitle"/>
          </p:nvPr>
        </p:nvSpPr>
        <p:spPr>
          <a:xfrm>
            <a:off x="321110" y="286185"/>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500"/>
              <a:buFont typeface="Arial"/>
              <a:buNone/>
              <a:defRPr sz="35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subTitle" idx="1"/>
          </p:nvPr>
        </p:nvSpPr>
        <p:spPr>
          <a:xfrm>
            <a:off x="338464" y="1122801"/>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6"/>
          <p:cNvSpPr/>
          <p:nvPr/>
        </p:nvSpPr>
        <p:spPr>
          <a:xfrm>
            <a:off x="8188346" y="2855934"/>
            <a:ext cx="3692504" cy="3692504"/>
          </a:xfrm>
          <a:custGeom>
            <a:avLst/>
            <a:gdLst/>
            <a:ahLst/>
            <a:cxnLst/>
            <a:rect l="l" t="t" r="r" b="b"/>
            <a:pathLst>
              <a:path w="2055876" h="2055876" extrusionOk="0">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25;p26"/>
          <p:cNvSpPr/>
          <p:nvPr/>
        </p:nvSpPr>
        <p:spPr>
          <a:xfrm>
            <a:off x="9244208" y="317500"/>
            <a:ext cx="2636642" cy="1008569"/>
          </a:xfrm>
          <a:custGeom>
            <a:avLst/>
            <a:gdLst/>
            <a:ahLst/>
            <a:cxnLst/>
            <a:rect l="l" t="t" r="r" b="b"/>
            <a:pathLst>
              <a:path w="4188999" h="1602377" extrusionOk="0">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26"/>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2"/>
        </a:solidFill>
        <a:effectLst/>
      </p:bgPr>
    </p:bg>
    <p:spTree>
      <p:nvGrpSpPr>
        <p:cNvPr id="1" name="Shape 202"/>
        <p:cNvGrpSpPr/>
        <p:nvPr/>
      </p:nvGrpSpPr>
      <p:grpSpPr>
        <a:xfrm>
          <a:off x="0" y="0"/>
          <a:ext cx="0" cy="0"/>
          <a:chOff x="0" y="0"/>
          <a:chExt cx="0" cy="0"/>
        </a:xfrm>
      </p:grpSpPr>
      <p:sp>
        <p:nvSpPr>
          <p:cNvPr id="203" name="Google Shape;203;p44"/>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1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44"/>
          <p:cNvSpPr txBox="1">
            <a:spLocks noGrp="1"/>
          </p:cNvSpPr>
          <p:nvPr>
            <p:ph type="body" idx="1"/>
          </p:nvPr>
        </p:nvSpPr>
        <p:spPr>
          <a:xfrm>
            <a:off x="333635" y="1468061"/>
            <a:ext cx="7545236" cy="42511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1"/>
              </a:buClr>
              <a:buSzPts val="2400"/>
              <a:buNone/>
              <a:defRPr sz="2400">
                <a:solidFill>
                  <a:schemeClr val="lt1"/>
                </a:solidFill>
              </a:defRPr>
            </a:lvl1pPr>
            <a:lvl2pPr marL="914400" lvl="1" indent="-228600" algn="l">
              <a:lnSpc>
                <a:spcPct val="100000"/>
              </a:lnSpc>
              <a:spcBef>
                <a:spcPts val="600"/>
              </a:spcBef>
              <a:spcAft>
                <a:spcPts val="0"/>
              </a:spcAft>
              <a:buClr>
                <a:schemeClr val="lt1"/>
              </a:buClr>
              <a:buSzPts val="2400"/>
              <a:buNone/>
              <a:defRPr sz="2400">
                <a:solidFill>
                  <a:schemeClr val="lt1"/>
                </a:solidFill>
              </a:defRPr>
            </a:lvl2pPr>
            <a:lvl3pPr marL="1371600" lvl="2" indent="-381000" algn="l">
              <a:lnSpc>
                <a:spcPct val="100000"/>
              </a:lnSpc>
              <a:spcBef>
                <a:spcPts val="0"/>
              </a:spcBef>
              <a:spcAft>
                <a:spcPts val="0"/>
              </a:spcAft>
              <a:buClr>
                <a:schemeClr val="lt1"/>
              </a:buClr>
              <a:buSzPts val="2400"/>
              <a:buChar char="•"/>
              <a:defRPr sz="2400">
                <a:solidFill>
                  <a:schemeClr val="lt1"/>
                </a:solidFill>
              </a:defRPr>
            </a:lvl3pPr>
            <a:lvl4pPr marL="1828800" lvl="3" indent="-381000" algn="l">
              <a:lnSpc>
                <a:spcPct val="100000"/>
              </a:lnSpc>
              <a:spcBef>
                <a:spcPts val="0"/>
              </a:spcBef>
              <a:spcAft>
                <a:spcPts val="0"/>
              </a:spcAft>
              <a:buClr>
                <a:schemeClr val="lt1"/>
              </a:buClr>
              <a:buSzPts val="2400"/>
              <a:buChar char="•"/>
              <a:defRPr sz="2400">
                <a:solidFill>
                  <a:schemeClr val="lt1"/>
                </a:solidFill>
              </a:defRPr>
            </a:lvl4pPr>
            <a:lvl5pPr marL="2286000" lvl="4" indent="-381000" algn="l">
              <a:lnSpc>
                <a:spcPct val="100000"/>
              </a:lnSpc>
              <a:spcBef>
                <a:spcPts val="0"/>
              </a:spcBef>
              <a:spcAft>
                <a:spcPts val="0"/>
              </a:spcAft>
              <a:buClr>
                <a:schemeClr val="lt1"/>
              </a:buClr>
              <a:buSzPts val="2400"/>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4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44"/>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4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8062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D8D8D8"/>
        </a:solidFill>
        <a:effectLst/>
      </p:bgPr>
    </p:bg>
    <p:spTree>
      <p:nvGrpSpPr>
        <p:cNvPr id="1" name="Shape 27"/>
        <p:cNvGrpSpPr/>
        <p:nvPr/>
      </p:nvGrpSpPr>
      <p:grpSpPr>
        <a:xfrm>
          <a:off x="0" y="0"/>
          <a:ext cx="0" cy="0"/>
          <a:chOff x="0" y="0"/>
          <a:chExt cx="0" cy="0"/>
        </a:xfrm>
      </p:grpSpPr>
      <p:sp>
        <p:nvSpPr>
          <p:cNvPr id="28" name="Google Shape;28;p27"/>
          <p:cNvSpPr txBox="1">
            <a:spLocks noGrp="1"/>
          </p:cNvSpPr>
          <p:nvPr>
            <p:ph type="ctrTitle"/>
          </p:nvPr>
        </p:nvSpPr>
        <p:spPr>
          <a:xfrm>
            <a:off x="1984003" y="3702358"/>
            <a:ext cx="6571317" cy="78012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500"/>
              <a:buFont typeface="Arial"/>
              <a:buNone/>
              <a:defRPr sz="35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subTitle" idx="1"/>
          </p:nvPr>
        </p:nvSpPr>
        <p:spPr>
          <a:xfrm>
            <a:off x="2001357" y="4488870"/>
            <a:ext cx="6566752" cy="15986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accent3"/>
              </a:buClr>
              <a:buSzPts val="2000"/>
              <a:buNone/>
              <a:defRPr sz="2000"/>
            </a:lvl2pPr>
            <a:lvl3pPr lvl="2" algn="ctr">
              <a:lnSpc>
                <a:spcPct val="100000"/>
              </a:lnSpc>
              <a:spcBef>
                <a:spcPts val="0"/>
              </a:spcBef>
              <a:spcAft>
                <a:spcPts val="0"/>
              </a:spcAft>
              <a:buClr>
                <a:schemeClr val="accent3"/>
              </a:buClr>
              <a:buSzPts val="1800"/>
              <a:buNone/>
              <a:defRPr sz="1800"/>
            </a:lvl3pPr>
            <a:lvl4pPr lvl="3" algn="ctr">
              <a:lnSpc>
                <a:spcPct val="100000"/>
              </a:lnSpc>
              <a:spcBef>
                <a:spcPts val="0"/>
              </a:spcBef>
              <a:spcAft>
                <a:spcPts val="0"/>
              </a:spcAft>
              <a:buClr>
                <a:schemeClr val="accent3"/>
              </a:buClr>
              <a:buSzPts val="1600"/>
              <a:buNone/>
              <a:defRPr sz="1600"/>
            </a:lvl4pPr>
            <a:lvl5pPr lvl="4" algn="ctr">
              <a:lnSpc>
                <a:spcPct val="100000"/>
              </a:lnSpc>
              <a:spcBef>
                <a:spcPts val="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27"/>
          <p:cNvSpPr/>
          <p:nvPr/>
        </p:nvSpPr>
        <p:spPr>
          <a:xfrm>
            <a:off x="333637" y="298711"/>
            <a:ext cx="4232364" cy="2633050"/>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31;p27"/>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6181595" y="273659"/>
            <a:ext cx="5699254" cy="55269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300"/>
              <a:buNone/>
              <a:defRPr sz="2300">
                <a:solidFill>
                  <a:schemeClr val="dk1"/>
                </a:solidFill>
              </a:defRPr>
            </a:lvl1pPr>
            <a:lvl2pPr marL="914400" lvl="1" indent="-228600" algn="l">
              <a:lnSpc>
                <a:spcPct val="100000"/>
              </a:lnSpc>
              <a:spcBef>
                <a:spcPts val="0"/>
              </a:spcBef>
              <a:spcAft>
                <a:spcPts val="0"/>
              </a:spcAft>
              <a:buClr>
                <a:schemeClr val="dk1"/>
              </a:buClr>
              <a:buSzPts val="2300"/>
              <a:buNone/>
              <a:defRPr sz="2300">
                <a:solidFill>
                  <a:schemeClr val="dk1"/>
                </a:solidFill>
              </a:defRPr>
            </a:lvl2pPr>
            <a:lvl3pPr marL="1371600" lvl="2" indent="-374650" algn="l">
              <a:lnSpc>
                <a:spcPct val="100000"/>
              </a:lnSpc>
              <a:spcBef>
                <a:spcPts val="0"/>
              </a:spcBef>
              <a:spcAft>
                <a:spcPts val="0"/>
              </a:spcAft>
              <a:buClr>
                <a:schemeClr val="dk1"/>
              </a:buClr>
              <a:buSzPts val="2300"/>
              <a:buChar char="•"/>
              <a:defRPr sz="2300">
                <a:solidFill>
                  <a:schemeClr val="dk1"/>
                </a:solidFill>
              </a:defRPr>
            </a:lvl3pPr>
            <a:lvl4pPr marL="1828800" lvl="3" indent="-374650" algn="l">
              <a:lnSpc>
                <a:spcPct val="100000"/>
              </a:lnSpc>
              <a:spcBef>
                <a:spcPts val="0"/>
              </a:spcBef>
              <a:spcAft>
                <a:spcPts val="0"/>
              </a:spcAft>
              <a:buClr>
                <a:schemeClr val="dk1"/>
              </a:buClr>
              <a:buSzPts val="2300"/>
              <a:buChar char="•"/>
              <a:defRPr sz="2300">
                <a:solidFill>
                  <a:schemeClr val="dk1"/>
                </a:solidFill>
              </a:defRPr>
            </a:lvl4pPr>
            <a:lvl5pPr marL="2286000" lvl="4" indent="-374650" algn="l">
              <a:lnSpc>
                <a:spcPct val="100000"/>
              </a:lnSpc>
              <a:spcBef>
                <a:spcPts val="0"/>
              </a:spcBef>
              <a:spcAft>
                <a:spcPts val="0"/>
              </a:spcAft>
              <a:buClr>
                <a:schemeClr val="dk1"/>
              </a:buClr>
              <a:buSzPts val="2300"/>
              <a:buChar char="•"/>
              <a:defRPr sz="23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8"/>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28"/>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 name="Google Shape;37;p28"/>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Title">
  <p:cSld name="1_Section Title">
    <p:bg>
      <p:bgPr>
        <a:solidFill>
          <a:schemeClr val="accent2"/>
        </a:solidFill>
        <a:effectLst/>
      </p:bgPr>
    </p:bg>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200"/>
              <a:buFont typeface="Arial"/>
              <a:buNone/>
              <a:defRPr sz="42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29"/>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1800"/>
              </a:spcBef>
              <a:spcAft>
                <a:spcPts val="0"/>
              </a:spcAft>
              <a:buClr>
                <a:schemeClr val="lt1"/>
              </a:buClr>
              <a:buSzPts val="23000"/>
              <a:buNone/>
              <a:defRPr sz="23000">
                <a:solidFill>
                  <a:schemeClr val="lt1"/>
                </a:solidFill>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1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352424" y="1493113"/>
            <a:ext cx="4300995" cy="42563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400"/>
              <a:buNone/>
              <a:defRPr>
                <a:solidFill>
                  <a:schemeClr val="accent3"/>
                </a:solidFill>
              </a:defRPr>
            </a:lvl1pPr>
            <a:lvl2pPr marL="914400" lvl="1" indent="-228600" algn="l">
              <a:lnSpc>
                <a:spcPct val="100000"/>
              </a:lnSpc>
              <a:spcBef>
                <a:spcPts val="600"/>
              </a:spcBef>
              <a:spcAft>
                <a:spcPts val="0"/>
              </a:spcAft>
              <a:buClr>
                <a:schemeClr val="accent3"/>
              </a:buClr>
              <a:buSzPts val="1400"/>
              <a:buNone/>
              <a:defRPr>
                <a:solidFill>
                  <a:schemeClr val="accent3"/>
                </a:solidFill>
              </a:defRPr>
            </a:lvl2pPr>
            <a:lvl3pPr marL="1371600" lvl="2" indent="-317500" algn="l">
              <a:lnSpc>
                <a:spcPct val="100000"/>
              </a:lnSpc>
              <a:spcBef>
                <a:spcPts val="0"/>
              </a:spcBef>
              <a:spcAft>
                <a:spcPts val="0"/>
              </a:spcAft>
              <a:buClr>
                <a:schemeClr val="accent3"/>
              </a:buClr>
              <a:buSzPts val="1400"/>
              <a:buChar char="•"/>
              <a:defRPr>
                <a:solidFill>
                  <a:schemeClr val="accent3"/>
                </a:solidFill>
              </a:defRPr>
            </a:lvl3pPr>
            <a:lvl4pPr marL="1828800" lvl="3" indent="-317500" algn="l">
              <a:lnSpc>
                <a:spcPct val="100000"/>
              </a:lnSpc>
              <a:spcBef>
                <a:spcPts val="0"/>
              </a:spcBef>
              <a:spcAft>
                <a:spcPts val="0"/>
              </a:spcAft>
              <a:buClr>
                <a:schemeClr val="accent3"/>
              </a:buClr>
              <a:buSzPts val="1400"/>
              <a:buChar char="•"/>
              <a:defRPr>
                <a:solidFill>
                  <a:schemeClr val="accent3"/>
                </a:solidFill>
              </a:defRPr>
            </a:lvl4pPr>
            <a:lvl5pPr marL="2286000" lvl="4" indent="-317500" algn="l">
              <a:lnSpc>
                <a:spcPct val="100000"/>
              </a:lnSpc>
              <a:spcBef>
                <a:spcPts val="0"/>
              </a:spcBef>
              <a:spcAft>
                <a:spcPts val="0"/>
              </a:spcAft>
              <a:buClr>
                <a:schemeClr val="accent3"/>
              </a:buClr>
              <a:buSzPts val="14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3"/>
                </a:solidFill>
                <a:latin typeface="Arial"/>
                <a:ea typeface="Arial"/>
                <a:cs typeface="Arial"/>
                <a:sym typeface="Arial"/>
              </a:defRPr>
            </a:lvl1pPr>
            <a:lvl2pPr marL="0" lvl="1" indent="0" algn="r">
              <a:spcBef>
                <a:spcPts val="0"/>
              </a:spcBef>
              <a:buNone/>
              <a:defRPr sz="1000" b="0" i="0">
                <a:solidFill>
                  <a:schemeClr val="accent3"/>
                </a:solidFill>
                <a:latin typeface="Arial"/>
                <a:ea typeface="Arial"/>
                <a:cs typeface="Arial"/>
                <a:sym typeface="Arial"/>
              </a:defRPr>
            </a:lvl2pPr>
            <a:lvl3pPr marL="0" lvl="2" indent="0" algn="r">
              <a:spcBef>
                <a:spcPts val="0"/>
              </a:spcBef>
              <a:buNone/>
              <a:defRPr sz="1000" b="0" i="0">
                <a:solidFill>
                  <a:schemeClr val="accent3"/>
                </a:solidFill>
                <a:latin typeface="Arial"/>
                <a:ea typeface="Arial"/>
                <a:cs typeface="Arial"/>
                <a:sym typeface="Arial"/>
              </a:defRPr>
            </a:lvl3pPr>
            <a:lvl4pPr marL="0" lvl="3" indent="0" algn="r">
              <a:spcBef>
                <a:spcPts val="0"/>
              </a:spcBef>
              <a:buNone/>
              <a:defRPr sz="1000" b="0" i="0">
                <a:solidFill>
                  <a:schemeClr val="accent3"/>
                </a:solidFill>
                <a:latin typeface="Arial"/>
                <a:ea typeface="Arial"/>
                <a:cs typeface="Arial"/>
                <a:sym typeface="Arial"/>
              </a:defRPr>
            </a:lvl4pPr>
            <a:lvl5pPr marL="0" lvl="4" indent="0" algn="r">
              <a:spcBef>
                <a:spcPts val="0"/>
              </a:spcBef>
              <a:buNone/>
              <a:defRPr sz="1000" b="0" i="0">
                <a:solidFill>
                  <a:schemeClr val="accent3"/>
                </a:solidFill>
                <a:latin typeface="Arial"/>
                <a:ea typeface="Arial"/>
                <a:cs typeface="Arial"/>
                <a:sym typeface="Arial"/>
              </a:defRPr>
            </a:lvl5pPr>
            <a:lvl6pPr marL="0" lvl="5" indent="0" algn="r">
              <a:spcBef>
                <a:spcPts val="0"/>
              </a:spcBef>
              <a:buNone/>
              <a:defRPr sz="1000" b="0" i="0">
                <a:solidFill>
                  <a:schemeClr val="accent3"/>
                </a:solidFill>
                <a:latin typeface="Arial"/>
                <a:ea typeface="Arial"/>
                <a:cs typeface="Arial"/>
                <a:sym typeface="Arial"/>
              </a:defRPr>
            </a:lvl6pPr>
            <a:lvl7pPr marL="0" lvl="6" indent="0" algn="r">
              <a:spcBef>
                <a:spcPts val="0"/>
              </a:spcBef>
              <a:buNone/>
              <a:defRPr sz="1000" b="0" i="0">
                <a:solidFill>
                  <a:schemeClr val="accent3"/>
                </a:solidFill>
                <a:latin typeface="Arial"/>
                <a:ea typeface="Arial"/>
                <a:cs typeface="Arial"/>
                <a:sym typeface="Arial"/>
              </a:defRPr>
            </a:lvl7pPr>
            <a:lvl8pPr marL="0" lvl="7" indent="0" algn="r">
              <a:spcBef>
                <a:spcPts val="0"/>
              </a:spcBef>
              <a:buNone/>
              <a:defRPr sz="1000" b="0" i="0">
                <a:solidFill>
                  <a:schemeClr val="accent3"/>
                </a:solidFill>
                <a:latin typeface="Arial"/>
                <a:ea typeface="Arial"/>
                <a:cs typeface="Arial"/>
                <a:sym typeface="Arial"/>
              </a:defRPr>
            </a:lvl8pPr>
            <a:lvl9pPr marL="0" lvl="8" indent="0" algn="r">
              <a:spcBef>
                <a:spcPts val="0"/>
              </a:spcBef>
              <a:buNone/>
              <a:defRPr sz="1000" b="0" i="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0"/>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48;p30"/>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49" name="Google Shape;49;p30"/>
          <p:cNvSpPr txBox="1">
            <a:spLocks noGrp="1"/>
          </p:cNvSpPr>
          <p:nvPr>
            <p:ph type="body" idx="2"/>
          </p:nvPr>
        </p:nvSpPr>
        <p:spPr>
          <a:xfrm>
            <a:off x="5231904" y="1493113"/>
            <a:ext cx="4300995" cy="42563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400"/>
              <a:buNone/>
              <a:defRPr>
                <a:solidFill>
                  <a:schemeClr val="accent3"/>
                </a:solidFill>
              </a:defRPr>
            </a:lvl1pPr>
            <a:lvl2pPr marL="914400" lvl="1" indent="-228600" algn="l">
              <a:lnSpc>
                <a:spcPct val="100000"/>
              </a:lnSpc>
              <a:spcBef>
                <a:spcPts val="600"/>
              </a:spcBef>
              <a:spcAft>
                <a:spcPts val="0"/>
              </a:spcAft>
              <a:buClr>
                <a:schemeClr val="accent3"/>
              </a:buClr>
              <a:buSzPts val="1400"/>
              <a:buNone/>
              <a:defRPr>
                <a:solidFill>
                  <a:schemeClr val="accent3"/>
                </a:solidFill>
              </a:defRPr>
            </a:lvl2pPr>
            <a:lvl3pPr marL="1371600" lvl="2" indent="-317500" algn="l">
              <a:lnSpc>
                <a:spcPct val="100000"/>
              </a:lnSpc>
              <a:spcBef>
                <a:spcPts val="0"/>
              </a:spcBef>
              <a:spcAft>
                <a:spcPts val="0"/>
              </a:spcAft>
              <a:buClr>
                <a:schemeClr val="accent3"/>
              </a:buClr>
              <a:buSzPts val="1400"/>
              <a:buChar char="•"/>
              <a:defRPr>
                <a:solidFill>
                  <a:schemeClr val="accent3"/>
                </a:solidFill>
              </a:defRPr>
            </a:lvl3pPr>
            <a:lvl4pPr marL="1828800" lvl="3" indent="-317500" algn="l">
              <a:lnSpc>
                <a:spcPct val="100000"/>
              </a:lnSpc>
              <a:spcBef>
                <a:spcPts val="0"/>
              </a:spcBef>
              <a:spcAft>
                <a:spcPts val="0"/>
              </a:spcAft>
              <a:buClr>
                <a:schemeClr val="accent3"/>
              </a:buClr>
              <a:buSzPts val="1400"/>
              <a:buChar char="•"/>
              <a:defRPr>
                <a:solidFill>
                  <a:schemeClr val="accent3"/>
                </a:solidFill>
              </a:defRPr>
            </a:lvl4pPr>
            <a:lvl5pPr marL="2286000" lvl="4" indent="-317500" algn="l">
              <a:lnSpc>
                <a:spcPct val="100000"/>
              </a:lnSpc>
              <a:spcBef>
                <a:spcPts val="0"/>
              </a:spcBef>
              <a:spcAft>
                <a:spcPts val="0"/>
              </a:spcAft>
              <a:buClr>
                <a:schemeClr val="accent3"/>
              </a:buClr>
              <a:buSzPts val="14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
        <p:cNvGrpSpPr/>
        <p:nvPr/>
      </p:nvGrpSpPr>
      <p:grpSpPr>
        <a:xfrm>
          <a:off x="0" y="0"/>
          <a:ext cx="0" cy="0"/>
          <a:chOff x="0" y="0"/>
          <a:chExt cx="0" cy="0"/>
        </a:xfrm>
      </p:grpSpPr>
      <p:sp>
        <p:nvSpPr>
          <p:cNvPr id="52" name="Google Shape;52;p31"/>
          <p:cNvSpPr>
            <a:spLocks noGrp="1"/>
          </p:cNvSpPr>
          <p:nvPr>
            <p:ph type="pic" idx="2"/>
          </p:nvPr>
        </p:nvSpPr>
        <p:spPr>
          <a:xfrm>
            <a:off x="6096000" y="0"/>
            <a:ext cx="6096000" cy="6858000"/>
          </a:xfrm>
          <a:prstGeom prst="rect">
            <a:avLst/>
          </a:prstGeom>
          <a:solidFill>
            <a:srgbClr val="D8D8D8"/>
          </a:solidFill>
          <a:ln>
            <a:noFill/>
          </a:ln>
        </p:spPr>
      </p:sp>
      <p:sp>
        <p:nvSpPr>
          <p:cNvPr id="53" name="Google Shape;53;p31"/>
          <p:cNvSpPr txBox="1">
            <a:spLocks noGrp="1"/>
          </p:cNvSpPr>
          <p:nvPr>
            <p:ph type="title"/>
          </p:nvPr>
        </p:nvSpPr>
        <p:spPr>
          <a:xfrm>
            <a:off x="326849" y="288389"/>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1"/>
          <p:cNvSpPr txBox="1">
            <a:spLocks noGrp="1"/>
          </p:cNvSpPr>
          <p:nvPr>
            <p:ph type="body" idx="1"/>
          </p:nvPr>
        </p:nvSpPr>
        <p:spPr>
          <a:xfrm>
            <a:off x="352424" y="1493113"/>
            <a:ext cx="4300995" cy="43513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800"/>
              <a:buNone/>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1"/>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lt1"/>
                </a:solidFill>
                <a:latin typeface="Arial"/>
                <a:ea typeface="Arial"/>
                <a:cs typeface="Arial"/>
                <a:sym typeface="Arial"/>
              </a:defRPr>
            </a:lvl1pPr>
            <a:lvl2pPr marL="0" lvl="1" indent="0" algn="r">
              <a:spcBef>
                <a:spcPts val="0"/>
              </a:spcBef>
              <a:buNone/>
              <a:defRPr sz="1000" b="0" i="0">
                <a:solidFill>
                  <a:schemeClr val="lt1"/>
                </a:solidFill>
                <a:latin typeface="Arial"/>
                <a:ea typeface="Arial"/>
                <a:cs typeface="Arial"/>
                <a:sym typeface="Arial"/>
              </a:defRPr>
            </a:lvl2pPr>
            <a:lvl3pPr marL="0" lvl="2" indent="0" algn="r">
              <a:spcBef>
                <a:spcPts val="0"/>
              </a:spcBef>
              <a:buNone/>
              <a:defRPr sz="1000" b="0" i="0">
                <a:solidFill>
                  <a:schemeClr val="lt1"/>
                </a:solidFill>
                <a:latin typeface="Arial"/>
                <a:ea typeface="Arial"/>
                <a:cs typeface="Arial"/>
                <a:sym typeface="Arial"/>
              </a:defRPr>
            </a:lvl3pPr>
            <a:lvl4pPr marL="0" lvl="3" indent="0" algn="r">
              <a:spcBef>
                <a:spcPts val="0"/>
              </a:spcBef>
              <a:buNone/>
              <a:defRPr sz="1000" b="0" i="0">
                <a:solidFill>
                  <a:schemeClr val="lt1"/>
                </a:solidFill>
                <a:latin typeface="Arial"/>
                <a:ea typeface="Arial"/>
                <a:cs typeface="Arial"/>
                <a:sym typeface="Arial"/>
              </a:defRPr>
            </a:lvl4pPr>
            <a:lvl5pPr marL="0" lvl="4" indent="0" algn="r">
              <a:spcBef>
                <a:spcPts val="0"/>
              </a:spcBef>
              <a:buNone/>
              <a:defRPr sz="1000" b="0" i="0">
                <a:solidFill>
                  <a:schemeClr val="lt1"/>
                </a:solidFill>
                <a:latin typeface="Arial"/>
                <a:ea typeface="Arial"/>
                <a:cs typeface="Arial"/>
                <a:sym typeface="Arial"/>
              </a:defRPr>
            </a:lvl5pPr>
            <a:lvl6pPr marL="0" lvl="5" indent="0" algn="r">
              <a:spcBef>
                <a:spcPts val="0"/>
              </a:spcBef>
              <a:buNone/>
              <a:defRPr sz="1000" b="0" i="0">
                <a:solidFill>
                  <a:schemeClr val="lt1"/>
                </a:solidFill>
                <a:latin typeface="Arial"/>
                <a:ea typeface="Arial"/>
                <a:cs typeface="Arial"/>
                <a:sym typeface="Arial"/>
              </a:defRPr>
            </a:lvl6pPr>
            <a:lvl7pPr marL="0" lvl="6" indent="0" algn="r">
              <a:spcBef>
                <a:spcPts val="0"/>
              </a:spcBef>
              <a:buNone/>
              <a:defRPr sz="1000" b="0" i="0">
                <a:solidFill>
                  <a:schemeClr val="lt1"/>
                </a:solidFill>
                <a:latin typeface="Arial"/>
                <a:ea typeface="Arial"/>
                <a:cs typeface="Arial"/>
                <a:sym typeface="Arial"/>
              </a:defRPr>
            </a:lvl7pPr>
            <a:lvl8pPr marL="0" lvl="7" indent="0" algn="r">
              <a:spcBef>
                <a:spcPts val="0"/>
              </a:spcBef>
              <a:buNone/>
              <a:defRPr sz="1000" b="0" i="0">
                <a:solidFill>
                  <a:schemeClr val="lt1"/>
                </a:solidFill>
                <a:latin typeface="Arial"/>
                <a:ea typeface="Arial"/>
                <a:cs typeface="Arial"/>
                <a:sym typeface="Arial"/>
              </a:defRPr>
            </a:lvl8pPr>
            <a:lvl9pPr marL="0" lvl="8" indent="0" algn="r">
              <a:spcBef>
                <a:spcPts val="0"/>
              </a:spcBef>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31"/>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 name="Google Shape;57;p31"/>
          <p:cNvSpPr txBox="1">
            <a:spLocks noGrp="1"/>
          </p:cNvSpPr>
          <p:nvPr>
            <p:ph type="ftr" idx="11"/>
          </p:nvPr>
        </p:nvSpPr>
        <p:spPr>
          <a:xfrm>
            <a:off x="1798530" y="6417425"/>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Feature Copy">
  <p:cSld name="1_Feature Copy">
    <p:bg>
      <p:bgPr>
        <a:solidFill>
          <a:schemeClr val="accent5"/>
        </a:solidFill>
        <a:effectLst/>
      </p:bgPr>
    </p:bg>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314322" y="235980"/>
            <a:ext cx="9804590" cy="444359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500"/>
              <a:buFont typeface="Arial"/>
              <a:buNone/>
              <a:defRPr sz="35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p:nvPr/>
        </p:nvSpPr>
        <p:spPr>
          <a:xfrm>
            <a:off x="352425" y="5770222"/>
            <a:ext cx="1250905" cy="778216"/>
          </a:xfrm>
          <a:custGeom>
            <a:avLst/>
            <a:gdLst/>
            <a:ahLst/>
            <a:cxnLst/>
            <a:rect l="l" t="t" r="r" b="b"/>
            <a:pathLst>
              <a:path w="5680133" h="3533740" extrusionOk="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 name="Google Shape;61;p32"/>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dk1"/>
                </a:solidFill>
                <a:latin typeface="Arial"/>
                <a:ea typeface="Arial"/>
                <a:cs typeface="Arial"/>
                <a:sym typeface="Arial"/>
              </a:defRPr>
            </a:lvl1pPr>
            <a:lvl2pPr marL="0" lvl="1" indent="0" algn="r">
              <a:spcBef>
                <a:spcPts val="0"/>
              </a:spcBef>
              <a:buNone/>
              <a:defRPr sz="1000" b="0" i="0">
                <a:solidFill>
                  <a:schemeClr val="dk1"/>
                </a:solidFill>
                <a:latin typeface="Arial"/>
                <a:ea typeface="Arial"/>
                <a:cs typeface="Arial"/>
                <a:sym typeface="Arial"/>
              </a:defRPr>
            </a:lvl2pPr>
            <a:lvl3pPr marL="0" lvl="2" indent="0" algn="r">
              <a:spcBef>
                <a:spcPts val="0"/>
              </a:spcBef>
              <a:buNone/>
              <a:defRPr sz="1000" b="0" i="0">
                <a:solidFill>
                  <a:schemeClr val="dk1"/>
                </a:solidFill>
                <a:latin typeface="Arial"/>
                <a:ea typeface="Arial"/>
                <a:cs typeface="Arial"/>
                <a:sym typeface="Arial"/>
              </a:defRPr>
            </a:lvl3pPr>
            <a:lvl4pPr marL="0" lvl="3" indent="0" algn="r">
              <a:spcBef>
                <a:spcPts val="0"/>
              </a:spcBef>
              <a:buNone/>
              <a:defRPr sz="1000" b="0" i="0">
                <a:solidFill>
                  <a:schemeClr val="dk1"/>
                </a:solidFill>
                <a:latin typeface="Arial"/>
                <a:ea typeface="Arial"/>
                <a:cs typeface="Arial"/>
                <a:sym typeface="Arial"/>
              </a:defRPr>
            </a:lvl4pPr>
            <a:lvl5pPr marL="0" lvl="4" indent="0" algn="r">
              <a:spcBef>
                <a:spcPts val="0"/>
              </a:spcBef>
              <a:buNone/>
              <a:defRPr sz="1000" b="0" i="0">
                <a:solidFill>
                  <a:schemeClr val="dk1"/>
                </a:solidFill>
                <a:latin typeface="Arial"/>
                <a:ea typeface="Arial"/>
                <a:cs typeface="Arial"/>
                <a:sym typeface="Arial"/>
              </a:defRPr>
            </a:lvl5pPr>
            <a:lvl6pPr marL="0" lvl="5" indent="0" algn="r">
              <a:spcBef>
                <a:spcPts val="0"/>
              </a:spcBef>
              <a:buNone/>
              <a:defRPr sz="1000" b="0" i="0">
                <a:solidFill>
                  <a:schemeClr val="dk1"/>
                </a:solidFill>
                <a:latin typeface="Arial"/>
                <a:ea typeface="Arial"/>
                <a:cs typeface="Arial"/>
                <a:sym typeface="Arial"/>
              </a:defRPr>
            </a:lvl6pPr>
            <a:lvl7pPr marL="0" lvl="6" indent="0" algn="r">
              <a:spcBef>
                <a:spcPts val="0"/>
              </a:spcBef>
              <a:buNone/>
              <a:defRPr sz="1000" b="0" i="0">
                <a:solidFill>
                  <a:schemeClr val="dk1"/>
                </a:solidFill>
                <a:latin typeface="Arial"/>
                <a:ea typeface="Arial"/>
                <a:cs typeface="Arial"/>
                <a:sym typeface="Arial"/>
              </a:defRPr>
            </a:lvl7pPr>
            <a:lvl8pPr marL="0" lvl="7" indent="0" algn="r">
              <a:spcBef>
                <a:spcPts val="0"/>
              </a:spcBef>
              <a:buNone/>
              <a:defRPr sz="1000" b="0" i="0">
                <a:solidFill>
                  <a:schemeClr val="dk1"/>
                </a:solidFill>
                <a:latin typeface="Arial"/>
                <a:ea typeface="Arial"/>
                <a:cs typeface="Arial"/>
                <a:sym typeface="Arial"/>
              </a:defRPr>
            </a:lvl8pPr>
            <a:lvl9pPr marL="0" lvl="8" indent="0" algn="r">
              <a:spcBef>
                <a:spcPts val="0"/>
              </a:spcBef>
              <a:buNone/>
              <a:defRPr sz="100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2"/>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326849" y="300915"/>
            <a:ext cx="5403810" cy="12324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000"/>
              <a:buFont typeface="Arial"/>
              <a:buNone/>
              <a:defRPr sz="20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3"/>
          <p:cNvSpPr txBox="1">
            <a:spLocks noGrp="1"/>
          </p:cNvSpPr>
          <p:nvPr>
            <p:ph type="body" idx="1"/>
          </p:nvPr>
        </p:nvSpPr>
        <p:spPr>
          <a:xfrm>
            <a:off x="8755693" y="304974"/>
            <a:ext cx="3125157" cy="12033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a:solidFill>
                  <a:schemeClr val="dk1"/>
                </a:solidFill>
              </a:defRPr>
            </a:lvl1pPr>
            <a:lvl2pPr marL="914400" lvl="1" indent="-228600" algn="l">
              <a:lnSpc>
                <a:spcPct val="100000"/>
              </a:lnSpc>
              <a:spcBef>
                <a:spcPts val="0"/>
              </a:spcBef>
              <a:spcAft>
                <a:spcPts val="0"/>
              </a:spcAft>
              <a:buClr>
                <a:schemeClr val="dk1"/>
              </a:buClr>
              <a:buSzPts val="900"/>
              <a:buNone/>
              <a:defRPr sz="900">
                <a:solidFill>
                  <a:schemeClr val="dk1"/>
                </a:solidFill>
              </a:defRPr>
            </a:lvl2pPr>
            <a:lvl3pPr marL="1371600" lvl="2" indent="-285750" algn="l">
              <a:lnSpc>
                <a:spcPct val="100000"/>
              </a:lnSpc>
              <a:spcBef>
                <a:spcPts val="0"/>
              </a:spcBef>
              <a:spcAft>
                <a:spcPts val="0"/>
              </a:spcAft>
              <a:buClr>
                <a:schemeClr val="dk1"/>
              </a:buClr>
              <a:buSzPts val="900"/>
              <a:buChar char="•"/>
              <a:defRPr sz="900">
                <a:solidFill>
                  <a:schemeClr val="dk1"/>
                </a:solidFill>
              </a:defRPr>
            </a:lvl3pPr>
            <a:lvl4pPr marL="1828800" lvl="3" indent="-285750" algn="l">
              <a:lnSpc>
                <a:spcPct val="100000"/>
              </a:lnSpc>
              <a:spcBef>
                <a:spcPts val="0"/>
              </a:spcBef>
              <a:spcAft>
                <a:spcPts val="0"/>
              </a:spcAft>
              <a:buClr>
                <a:schemeClr val="dk1"/>
              </a:buClr>
              <a:buSzPts val="900"/>
              <a:buChar char="•"/>
              <a:defRPr sz="900">
                <a:solidFill>
                  <a:schemeClr val="dk1"/>
                </a:solidFill>
              </a:defRPr>
            </a:lvl4pPr>
            <a:lvl5pPr marL="2286000" lvl="4" indent="-285750" algn="l">
              <a:lnSpc>
                <a:spcPct val="100000"/>
              </a:lnSpc>
              <a:spcBef>
                <a:spcPts val="0"/>
              </a:spcBef>
              <a:spcAft>
                <a:spcPts val="0"/>
              </a:spcAft>
              <a:buClr>
                <a:schemeClr val="dk1"/>
              </a:buClr>
              <a:buSzPts val="900"/>
              <a:buChar char="•"/>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3"/>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lvl="0" indent="0" algn="r">
              <a:spcBef>
                <a:spcPts val="0"/>
              </a:spcBef>
              <a:buNone/>
              <a:defRPr sz="1000" b="0" i="0">
                <a:solidFill>
                  <a:schemeClr val="accent3"/>
                </a:solidFill>
                <a:latin typeface="Arial"/>
                <a:ea typeface="Arial"/>
                <a:cs typeface="Arial"/>
                <a:sym typeface="Arial"/>
              </a:defRPr>
            </a:lvl1pPr>
            <a:lvl2pPr marL="0" lvl="1" indent="0" algn="r">
              <a:spcBef>
                <a:spcPts val="0"/>
              </a:spcBef>
              <a:buNone/>
              <a:defRPr sz="1000" b="0" i="0">
                <a:solidFill>
                  <a:schemeClr val="accent3"/>
                </a:solidFill>
                <a:latin typeface="Arial"/>
                <a:ea typeface="Arial"/>
                <a:cs typeface="Arial"/>
                <a:sym typeface="Arial"/>
              </a:defRPr>
            </a:lvl2pPr>
            <a:lvl3pPr marL="0" lvl="2" indent="0" algn="r">
              <a:spcBef>
                <a:spcPts val="0"/>
              </a:spcBef>
              <a:buNone/>
              <a:defRPr sz="1000" b="0" i="0">
                <a:solidFill>
                  <a:schemeClr val="accent3"/>
                </a:solidFill>
                <a:latin typeface="Arial"/>
                <a:ea typeface="Arial"/>
                <a:cs typeface="Arial"/>
                <a:sym typeface="Arial"/>
              </a:defRPr>
            </a:lvl3pPr>
            <a:lvl4pPr marL="0" lvl="3" indent="0" algn="r">
              <a:spcBef>
                <a:spcPts val="0"/>
              </a:spcBef>
              <a:buNone/>
              <a:defRPr sz="1000" b="0" i="0">
                <a:solidFill>
                  <a:schemeClr val="accent3"/>
                </a:solidFill>
                <a:latin typeface="Arial"/>
                <a:ea typeface="Arial"/>
                <a:cs typeface="Arial"/>
                <a:sym typeface="Arial"/>
              </a:defRPr>
            </a:lvl4pPr>
            <a:lvl5pPr marL="0" lvl="4" indent="0" algn="r">
              <a:spcBef>
                <a:spcPts val="0"/>
              </a:spcBef>
              <a:buNone/>
              <a:defRPr sz="1000" b="0" i="0">
                <a:solidFill>
                  <a:schemeClr val="accent3"/>
                </a:solidFill>
                <a:latin typeface="Arial"/>
                <a:ea typeface="Arial"/>
                <a:cs typeface="Arial"/>
                <a:sym typeface="Arial"/>
              </a:defRPr>
            </a:lvl5pPr>
            <a:lvl6pPr marL="0" lvl="5" indent="0" algn="r">
              <a:spcBef>
                <a:spcPts val="0"/>
              </a:spcBef>
              <a:buNone/>
              <a:defRPr sz="1000" b="0" i="0">
                <a:solidFill>
                  <a:schemeClr val="accent3"/>
                </a:solidFill>
                <a:latin typeface="Arial"/>
                <a:ea typeface="Arial"/>
                <a:cs typeface="Arial"/>
                <a:sym typeface="Arial"/>
              </a:defRPr>
            </a:lvl6pPr>
            <a:lvl7pPr marL="0" lvl="6" indent="0" algn="r">
              <a:spcBef>
                <a:spcPts val="0"/>
              </a:spcBef>
              <a:buNone/>
              <a:defRPr sz="1000" b="0" i="0">
                <a:solidFill>
                  <a:schemeClr val="accent3"/>
                </a:solidFill>
                <a:latin typeface="Arial"/>
                <a:ea typeface="Arial"/>
                <a:cs typeface="Arial"/>
                <a:sym typeface="Arial"/>
              </a:defRPr>
            </a:lvl7pPr>
            <a:lvl8pPr marL="0" lvl="7" indent="0" algn="r">
              <a:spcBef>
                <a:spcPts val="0"/>
              </a:spcBef>
              <a:buNone/>
              <a:defRPr sz="1000" b="0" i="0">
                <a:solidFill>
                  <a:schemeClr val="accent3"/>
                </a:solidFill>
                <a:latin typeface="Arial"/>
                <a:ea typeface="Arial"/>
                <a:cs typeface="Arial"/>
                <a:sym typeface="Arial"/>
              </a:defRPr>
            </a:lvl8pPr>
            <a:lvl9pPr marL="0" lvl="8" indent="0" algn="r">
              <a:spcBef>
                <a:spcPts val="0"/>
              </a:spcBef>
              <a:buNone/>
              <a:defRPr sz="1000" b="0" i="0">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33"/>
          <p:cNvSpPr txBox="1"/>
          <p:nvPr/>
        </p:nvSpPr>
        <p:spPr>
          <a:xfrm>
            <a:off x="13995253" y="6222159"/>
            <a:ext cx="27432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000" b="0" i="0">
                <a:solidFill>
                  <a:schemeClr val="accent3"/>
                </a:solidFill>
                <a:latin typeface="Arial"/>
                <a:ea typeface="Arial"/>
                <a:cs typeface="Arial"/>
                <a:sym typeface="Arial"/>
              </a:rPr>
              <a:t>‹#›</a:t>
            </a:fld>
            <a:endParaRPr sz="1000" b="0" i="0">
              <a:solidFill>
                <a:schemeClr val="accent3"/>
              </a:solidFill>
              <a:latin typeface="Arial"/>
              <a:ea typeface="Arial"/>
              <a:cs typeface="Arial"/>
              <a:sym typeface="Arial"/>
            </a:endParaRPr>
          </a:p>
        </p:txBody>
      </p:sp>
      <p:sp>
        <p:nvSpPr>
          <p:cNvPr id="68" name="Google Shape;68;p33"/>
          <p:cNvSpPr txBox="1">
            <a:spLocks noGrp="1"/>
          </p:cNvSpPr>
          <p:nvPr>
            <p:ph type="body" idx="2"/>
          </p:nvPr>
        </p:nvSpPr>
        <p:spPr>
          <a:xfrm>
            <a:off x="352425" y="1520824"/>
            <a:ext cx="11528425" cy="502761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accent3"/>
              </a:buClr>
              <a:buSzPts val="1800"/>
              <a:buNone/>
              <a:defRPr/>
            </a:lvl1pPr>
            <a:lvl2pPr marL="914400" lvl="1" indent="-228600" algn="l">
              <a:lnSpc>
                <a:spcPct val="100000"/>
              </a:lnSpc>
              <a:spcBef>
                <a:spcPts val="600"/>
              </a:spcBef>
              <a:spcAft>
                <a:spcPts val="0"/>
              </a:spcAft>
              <a:buClr>
                <a:schemeClr val="accent3"/>
              </a:buClr>
              <a:buSzPts val="1800"/>
              <a:buNone/>
              <a:defRPr/>
            </a:lvl2pPr>
            <a:lvl3pPr marL="1371600" lvl="2" indent="-342900" algn="l">
              <a:lnSpc>
                <a:spcPct val="100000"/>
              </a:lnSpc>
              <a:spcBef>
                <a:spcPts val="0"/>
              </a:spcBef>
              <a:spcAft>
                <a:spcPts val="0"/>
              </a:spcAft>
              <a:buClr>
                <a:schemeClr val="accent3"/>
              </a:buClr>
              <a:buSzPts val="1800"/>
              <a:buChar char="•"/>
              <a:defRPr/>
            </a:lvl3pPr>
            <a:lvl4pPr marL="1828800" lvl="3" indent="-342900" algn="l">
              <a:lnSpc>
                <a:spcPct val="100000"/>
              </a:lnSpc>
              <a:spcBef>
                <a:spcPts val="0"/>
              </a:spcBef>
              <a:spcAft>
                <a:spcPts val="0"/>
              </a:spcAft>
              <a:buClr>
                <a:schemeClr val="accent3"/>
              </a:buClr>
              <a:buSzPts val="1800"/>
              <a:buChar char="•"/>
              <a:defRPr/>
            </a:lvl4pPr>
            <a:lvl5pPr marL="2286000" lvl="4" indent="-342900" algn="l">
              <a:lnSpc>
                <a:spcPct val="100000"/>
              </a:lnSpc>
              <a:spcBef>
                <a:spcPts val="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3"/>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10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100"/>
              <a:buFont typeface="Arial"/>
              <a:buNone/>
              <a:defRPr sz="31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352424" y="1493113"/>
            <a:ext cx="11528425" cy="435133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8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60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2pPr>
            <a:lvl3pPr marL="1371600" marR="0" lvl="2"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3pPr>
            <a:lvl4pPr marL="1828800" marR="0" lvl="3"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4pPr>
            <a:lvl5pPr marL="2286000" marR="0" lvl="4" indent="-317500" algn="l" rtl="0">
              <a:lnSpc>
                <a:spcPct val="100000"/>
              </a:lnSpc>
              <a:spcBef>
                <a:spcPts val="0"/>
              </a:spcBef>
              <a:spcAft>
                <a:spcPts val="0"/>
              </a:spcAft>
              <a:buClr>
                <a:schemeClr val="accent3"/>
              </a:buClr>
              <a:buSzPts val="1400"/>
              <a:buFont typeface="Arial"/>
              <a:buChar char="•"/>
              <a:defRPr sz="14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9150438" y="298318"/>
            <a:ext cx="2743200" cy="36512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chemeClr val="dk2"/>
                </a:solidFill>
                <a:latin typeface="Arial"/>
                <a:ea typeface="Arial"/>
                <a:cs typeface="Arial"/>
                <a:sym typeface="Arial"/>
              </a:defRPr>
            </a:lvl1pPr>
            <a:lvl2pPr marL="0" marR="0" lvl="1" indent="0" algn="r" rtl="0">
              <a:spcBef>
                <a:spcPts val="0"/>
              </a:spcBef>
              <a:buNone/>
              <a:defRPr sz="1000" b="0" i="0" u="none" strike="noStrike" cap="none">
                <a:solidFill>
                  <a:schemeClr val="dk2"/>
                </a:solidFill>
                <a:latin typeface="Arial"/>
                <a:ea typeface="Arial"/>
                <a:cs typeface="Arial"/>
                <a:sym typeface="Arial"/>
              </a:defRPr>
            </a:lvl2pPr>
            <a:lvl3pPr marL="0" marR="0" lvl="2" indent="0" algn="r" rtl="0">
              <a:spcBef>
                <a:spcPts val="0"/>
              </a:spcBef>
              <a:buNone/>
              <a:defRPr sz="1000" b="0" i="0" u="none" strike="noStrike" cap="none">
                <a:solidFill>
                  <a:schemeClr val="dk2"/>
                </a:solidFill>
                <a:latin typeface="Arial"/>
                <a:ea typeface="Arial"/>
                <a:cs typeface="Arial"/>
                <a:sym typeface="Arial"/>
              </a:defRPr>
            </a:lvl3pPr>
            <a:lvl4pPr marL="0" marR="0" lvl="3" indent="0" algn="r" rtl="0">
              <a:spcBef>
                <a:spcPts val="0"/>
              </a:spcBef>
              <a:buNone/>
              <a:defRPr sz="1000" b="0" i="0" u="none" strike="noStrike" cap="none">
                <a:solidFill>
                  <a:schemeClr val="dk2"/>
                </a:solidFill>
                <a:latin typeface="Arial"/>
                <a:ea typeface="Arial"/>
                <a:cs typeface="Arial"/>
                <a:sym typeface="Arial"/>
              </a:defRPr>
            </a:lvl4pPr>
            <a:lvl5pPr marL="0" marR="0" lvl="4" indent="0" algn="r" rtl="0">
              <a:spcBef>
                <a:spcPts val="0"/>
              </a:spcBef>
              <a:buNone/>
              <a:defRPr sz="1000" b="0" i="0" u="none" strike="noStrike" cap="none">
                <a:solidFill>
                  <a:schemeClr val="dk2"/>
                </a:solidFill>
                <a:latin typeface="Arial"/>
                <a:ea typeface="Arial"/>
                <a:cs typeface="Arial"/>
                <a:sym typeface="Arial"/>
              </a:defRPr>
            </a:lvl5pPr>
            <a:lvl6pPr marL="0" marR="0" lvl="5" indent="0" algn="r" rtl="0">
              <a:spcBef>
                <a:spcPts val="0"/>
              </a:spcBef>
              <a:buNone/>
              <a:defRPr sz="1000" b="0" i="0" u="none" strike="noStrike" cap="none">
                <a:solidFill>
                  <a:schemeClr val="dk2"/>
                </a:solidFill>
                <a:latin typeface="Arial"/>
                <a:ea typeface="Arial"/>
                <a:cs typeface="Arial"/>
                <a:sym typeface="Arial"/>
              </a:defRPr>
            </a:lvl6pPr>
            <a:lvl7pPr marL="0" marR="0" lvl="6" indent="0" algn="r" rtl="0">
              <a:spcBef>
                <a:spcPts val="0"/>
              </a:spcBef>
              <a:buNone/>
              <a:defRPr sz="1000" b="0" i="0" u="none" strike="noStrike" cap="none">
                <a:solidFill>
                  <a:schemeClr val="dk2"/>
                </a:solidFill>
                <a:latin typeface="Arial"/>
                <a:ea typeface="Arial"/>
                <a:cs typeface="Arial"/>
                <a:sym typeface="Arial"/>
              </a:defRPr>
            </a:lvl7pPr>
            <a:lvl8pPr marL="0" marR="0" lvl="7" indent="0" algn="r" rtl="0">
              <a:spcBef>
                <a:spcPts val="0"/>
              </a:spcBef>
              <a:buNone/>
              <a:defRPr sz="1000" b="0" i="0" u="none" strike="noStrike" cap="none">
                <a:solidFill>
                  <a:schemeClr val="dk2"/>
                </a:solidFill>
                <a:latin typeface="Arial"/>
                <a:ea typeface="Arial"/>
                <a:cs typeface="Arial"/>
                <a:sym typeface="Arial"/>
              </a:defRPr>
            </a:lvl8pPr>
            <a:lvl9pPr marL="0" marR="0" lvl="8" indent="0" algn="r" rtl="0">
              <a:spcBef>
                <a:spcPts val="0"/>
              </a:spcBef>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00">
          <p15:clr>
            <a:srgbClr val="F26B43"/>
          </p15:clr>
        </p15:guide>
        <p15:guide id="4" pos="222">
          <p15:clr>
            <a:srgbClr val="F26B43"/>
          </p15:clr>
        </p15:guide>
        <p15:guide id="5" orient="horz" pos="4125">
          <p15:clr>
            <a:srgbClr val="F26B43"/>
          </p15:clr>
        </p15:guide>
        <p15:guide id="6" pos="7484">
          <p15:clr>
            <a:srgbClr val="F26B43"/>
          </p15:clr>
        </p15:guide>
        <p15:guide id="7" orient="horz" pos="958">
          <p15:clr>
            <a:srgbClr val="F26B43"/>
          </p15:clr>
        </p15:guide>
        <p15:guide id="8" pos="1269">
          <p15:clr>
            <a:srgbClr val="F26B43"/>
          </p15:clr>
        </p15:guide>
        <p15:guide id="9" pos="3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title"/>
          </p:nvPr>
        </p:nvSpPr>
        <p:spPr>
          <a:xfrm>
            <a:off x="838200" y="619079"/>
            <a:ext cx="7097112" cy="88667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200"/>
              <a:buFont typeface="Arial"/>
              <a:buNone/>
            </a:pPr>
            <a:r>
              <a:rPr lang="en-US" dirty="0"/>
              <a:t>From Fixed to Flexible, Rethinking Life Insurance Premium Structures to Rebuild Trust and Consumer Affordability</a:t>
            </a:r>
            <a:endParaRPr dirty="0"/>
          </a:p>
        </p:txBody>
      </p:sp>
      <p:sp>
        <p:nvSpPr>
          <p:cNvPr id="213" name="Google Shape;213;p1"/>
          <p:cNvSpPr txBox="1">
            <a:spLocks noGrp="1"/>
          </p:cNvSpPr>
          <p:nvPr>
            <p:ph type="subTitle" idx="1"/>
          </p:nvPr>
        </p:nvSpPr>
        <p:spPr>
          <a:xfrm>
            <a:off x="838200" y="4291305"/>
            <a:ext cx="5802764" cy="159860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400"/>
              <a:buNone/>
            </a:pPr>
            <a:r>
              <a:rPr lang="en-US" dirty="0"/>
              <a:t>Adrian Kerins, Ludi Han</a:t>
            </a:r>
            <a:endParaRPr dirty="0"/>
          </a:p>
          <a:p>
            <a:pPr marL="0" lvl="0" indent="0" algn="l" rtl="0">
              <a:lnSpc>
                <a:spcPct val="100000"/>
              </a:lnSpc>
              <a:spcBef>
                <a:spcPts val="0"/>
              </a:spcBef>
              <a:spcAft>
                <a:spcPts val="0"/>
              </a:spcAft>
              <a:buClr>
                <a:schemeClr val="accent1"/>
              </a:buClr>
              <a:buSzPts val="2400"/>
              <a:buNone/>
            </a:pPr>
            <a:r>
              <a:rPr lang="en-US" dirty="0"/>
              <a:t>13 June 2025</a:t>
            </a:r>
            <a:endParaRPr dirty="0"/>
          </a:p>
        </p:txBody>
      </p:sp>
      <p:sp>
        <p:nvSpPr>
          <p:cNvPr id="214" name="Google Shape;214;p1"/>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accent1"/>
                </a:solidFill>
                <a:latin typeface="Arial"/>
                <a:ea typeface="Arial"/>
                <a:cs typeface="Arial"/>
                <a:sym typeface="Arial"/>
              </a:rPr>
              <a:t>Presented at the 2025 All Actuaries Summit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5176A6B-22C8-07B9-098D-416EC64C04D0}"/>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FCF93E62-8F9D-D8AF-DEE6-AA2C9A7E83CE}"/>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International Learnings</a:t>
            </a:r>
            <a:br>
              <a:rPr lang="en-US" dirty="0"/>
            </a:br>
            <a:endParaRPr lang="en-US" dirty="0"/>
          </a:p>
        </p:txBody>
      </p:sp>
      <p:sp>
        <p:nvSpPr>
          <p:cNvPr id="228" name="Google Shape;228;p5">
            <a:extLst>
              <a:ext uri="{FF2B5EF4-FFF2-40B4-BE49-F238E27FC236}">
                <a16:creationId xmlns:a16="http://schemas.microsoft.com/office/drawing/2014/main" id="{F5C4AF62-6CDF-C0E5-C703-2B480F727D41}"/>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02</a:t>
            </a:r>
            <a:endParaRPr dirty="0"/>
          </a:p>
        </p:txBody>
      </p:sp>
      <p:sp>
        <p:nvSpPr>
          <p:cNvPr id="229" name="Google Shape;229;p5">
            <a:extLst>
              <a:ext uri="{FF2B5EF4-FFF2-40B4-BE49-F238E27FC236}">
                <a16:creationId xmlns:a16="http://schemas.microsoft.com/office/drawing/2014/main" id="{1F3925BB-CA38-373C-1E03-84D8945DE275}"/>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226832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A6EE7FFB-9D35-74DB-2330-1E496184649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7D183D3-763E-4263-FEE1-C1306C409A0A}"/>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 – Overview</a:t>
            </a:r>
            <a:endParaRPr dirty="0"/>
          </a:p>
        </p:txBody>
      </p:sp>
      <p:sp>
        <p:nvSpPr>
          <p:cNvPr id="269" name="Google Shape;269;p9">
            <a:extLst>
              <a:ext uri="{FF2B5EF4-FFF2-40B4-BE49-F238E27FC236}">
                <a16:creationId xmlns:a16="http://schemas.microsoft.com/office/drawing/2014/main" id="{33496C9E-F670-F7D3-A039-8DE325CF961F}"/>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270" name="Google Shape;270;p9">
            <a:extLst>
              <a:ext uri="{FF2B5EF4-FFF2-40B4-BE49-F238E27FC236}">
                <a16:creationId xmlns:a16="http://schemas.microsoft.com/office/drawing/2014/main" id="{E9359E22-E7EE-864C-F522-577B11C2C47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4" name="TextBox 3">
            <a:extLst>
              <a:ext uri="{FF2B5EF4-FFF2-40B4-BE49-F238E27FC236}">
                <a16:creationId xmlns:a16="http://schemas.microsoft.com/office/drawing/2014/main" id="{11CE3D6C-3AA8-CB77-849D-D82B932F85F7}"/>
              </a:ext>
            </a:extLst>
          </p:cNvPr>
          <p:cNvSpPr txBox="1"/>
          <p:nvPr/>
        </p:nvSpPr>
        <p:spPr>
          <a:xfrm>
            <a:off x="326849" y="1245182"/>
            <a:ext cx="6910292" cy="3739485"/>
          </a:xfrm>
          <a:prstGeom prst="rect">
            <a:avLst/>
          </a:prstGeom>
          <a:noFill/>
        </p:spPr>
        <p:txBody>
          <a:bodyPr wrap="square" rtlCol="0">
            <a:spAutoFit/>
          </a:bodyPr>
          <a:lstStyle/>
          <a:p>
            <a:r>
              <a:rPr lang="en-AU" sz="2000" u="sng" dirty="0"/>
              <a:t>5 Countries: Canada, US, UK, South Africa &amp; China</a:t>
            </a:r>
          </a:p>
          <a:p>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Premium structures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Market initiatives to manage lapse</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Products and Distribution</a:t>
            </a:r>
          </a:p>
          <a:p>
            <a:pPr marL="285750" indent="-285750">
              <a:buFont typeface="Arial" panose="020B0604020202020204" pitchFamily="34" charset="0"/>
              <a:buChar char="•"/>
            </a:pPr>
            <a:endParaRPr lang="en-AU" sz="1850" dirty="0"/>
          </a:p>
          <a:p>
            <a:endParaRPr lang="en-AU" sz="1850" dirty="0"/>
          </a:p>
        </p:txBody>
      </p:sp>
      <p:sp>
        <p:nvSpPr>
          <p:cNvPr id="5" name="Right Brace 4">
            <a:extLst>
              <a:ext uri="{FF2B5EF4-FFF2-40B4-BE49-F238E27FC236}">
                <a16:creationId xmlns:a16="http://schemas.microsoft.com/office/drawing/2014/main" id="{68F7B315-5C11-512F-D105-CD4BDF2C9E02}"/>
              </a:ext>
            </a:extLst>
          </p:cNvPr>
          <p:cNvSpPr/>
          <p:nvPr/>
        </p:nvSpPr>
        <p:spPr>
          <a:xfrm>
            <a:off x="6078654" y="2012388"/>
            <a:ext cx="433658" cy="2459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TextBox 6">
            <a:extLst>
              <a:ext uri="{FF2B5EF4-FFF2-40B4-BE49-F238E27FC236}">
                <a16:creationId xmlns:a16="http://schemas.microsoft.com/office/drawing/2014/main" id="{25E79586-EE40-7484-9D2A-74A08D41B579}"/>
              </a:ext>
            </a:extLst>
          </p:cNvPr>
          <p:cNvSpPr txBox="1"/>
          <p:nvPr/>
        </p:nvSpPr>
        <p:spPr>
          <a:xfrm>
            <a:off x="7603349" y="3028890"/>
            <a:ext cx="2711529" cy="400110"/>
          </a:xfrm>
          <a:prstGeom prst="rect">
            <a:avLst/>
          </a:prstGeom>
          <a:noFill/>
        </p:spPr>
        <p:txBody>
          <a:bodyPr wrap="square" rtlCol="0">
            <a:spAutoFit/>
          </a:bodyPr>
          <a:lstStyle/>
          <a:p>
            <a:r>
              <a:rPr lang="en-AU" sz="2000" dirty="0"/>
              <a:t>Lapse Rate (Trust)</a:t>
            </a:r>
          </a:p>
        </p:txBody>
      </p:sp>
    </p:spTree>
    <p:extLst>
      <p:ext uri="{BB962C8B-B14F-4D97-AF65-F5344CB8AC3E}">
        <p14:creationId xmlns:p14="http://schemas.microsoft.com/office/powerpoint/2010/main" val="44600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22F54C6C-33C7-671B-9857-709A1DDBA9C9}"/>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276665B-AE13-B743-7C83-775DC8F6EF98}"/>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BB910269-D178-76B0-1458-49CA968DC166}"/>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270" name="Google Shape;270;p9">
            <a:extLst>
              <a:ext uri="{FF2B5EF4-FFF2-40B4-BE49-F238E27FC236}">
                <a16:creationId xmlns:a16="http://schemas.microsoft.com/office/drawing/2014/main" id="{DD0FBCE7-409D-249C-15D5-ECFC55491E74}"/>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109934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7A095B3B-284E-1890-095A-083596EC12C3}"/>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8BB27414-03A7-2511-FBD6-25D758BC998E}"/>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6B033417-3B90-3D8B-08AF-8FFF827C0363}"/>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270" name="Google Shape;270;p9">
            <a:extLst>
              <a:ext uri="{FF2B5EF4-FFF2-40B4-BE49-F238E27FC236}">
                <a16:creationId xmlns:a16="http://schemas.microsoft.com/office/drawing/2014/main" id="{898BA0E3-AA62-82DE-580E-D1B80F75DF9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ED499042-E603-39C5-D290-097C6B2D45F8}"/>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A368331F-F6F0-0C80-A255-2B063C33CB0F}"/>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E3156BD1-D916-0037-87B9-49D2D0803E93}"/>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4" name="Text 3">
            <a:extLst>
              <a:ext uri="{FF2B5EF4-FFF2-40B4-BE49-F238E27FC236}">
                <a16:creationId xmlns:a16="http://schemas.microsoft.com/office/drawing/2014/main" id="{49CA104B-2CDD-3B60-DF5E-5621D7280191}"/>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370539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E5A5D705-3EA1-B8CC-F651-318805B0BA1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A57DA2C0-72B0-1104-3149-3121FA2EF4D7}"/>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E89921DF-5001-DEF7-2840-A773C6BBC93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70" name="Google Shape;270;p9">
            <a:extLst>
              <a:ext uri="{FF2B5EF4-FFF2-40B4-BE49-F238E27FC236}">
                <a16:creationId xmlns:a16="http://schemas.microsoft.com/office/drawing/2014/main" id="{3B05A349-ADF2-A7DB-8286-757072AA16F6}"/>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A2F4D6FF-481F-7119-2CED-5AF4C7704882}"/>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94B68BD1-C674-9459-90BF-42A0B1BD56E3}"/>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75EBC04A-A3D6-ABD8-CC53-0A2774674A5F}"/>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pic>
        <p:nvPicPr>
          <p:cNvPr id="4" name="Picture 3">
            <a:extLst>
              <a:ext uri="{FF2B5EF4-FFF2-40B4-BE49-F238E27FC236}">
                <a16:creationId xmlns:a16="http://schemas.microsoft.com/office/drawing/2014/main" id="{38A6BCCC-8A4C-3664-12FC-FA683029A291}"/>
              </a:ext>
            </a:extLst>
          </p:cNvPr>
          <p:cNvPicPr>
            <a:picLocks noChangeAspect="1"/>
          </p:cNvPicPr>
          <p:nvPr/>
        </p:nvPicPr>
        <p:blipFill>
          <a:blip r:embed="rId4"/>
          <a:stretch>
            <a:fillRect/>
          </a:stretch>
        </p:blipFill>
        <p:spPr>
          <a:xfrm>
            <a:off x="120131" y="2985550"/>
            <a:ext cx="4009872" cy="2463512"/>
          </a:xfrm>
          <a:prstGeom prst="rect">
            <a:avLst/>
          </a:prstGeom>
        </p:spPr>
      </p:pic>
      <p:sp>
        <p:nvSpPr>
          <p:cNvPr id="5" name="Text 3">
            <a:extLst>
              <a:ext uri="{FF2B5EF4-FFF2-40B4-BE49-F238E27FC236}">
                <a16:creationId xmlns:a16="http://schemas.microsoft.com/office/drawing/2014/main" id="{60862CC5-ACDA-FC36-8527-719110ECA207}"/>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391052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1C216811-1D70-80AB-59F6-E883A5B8DC01}"/>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38090525-D6A8-1536-7E58-23F7419205FD}"/>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B2626253-1EE6-3A80-0EFC-68503DF9F06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270" name="Google Shape;270;p9">
            <a:extLst>
              <a:ext uri="{FF2B5EF4-FFF2-40B4-BE49-F238E27FC236}">
                <a16:creationId xmlns:a16="http://schemas.microsoft.com/office/drawing/2014/main" id="{C1CEFFE2-65DE-A4C9-030C-82E854EE2F1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8DEA7290-10A2-923D-31F4-26B0112A1A4E}"/>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F4428C23-1FF4-BABC-A1FE-5B44B7C621A7}"/>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23DAA02D-6B3B-DA1D-244E-687F9A39C007}"/>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pic>
        <p:nvPicPr>
          <p:cNvPr id="4" name="Picture 3">
            <a:extLst>
              <a:ext uri="{FF2B5EF4-FFF2-40B4-BE49-F238E27FC236}">
                <a16:creationId xmlns:a16="http://schemas.microsoft.com/office/drawing/2014/main" id="{43510AEE-043B-8C74-9A21-7AFF7427C1D7}"/>
              </a:ext>
            </a:extLst>
          </p:cNvPr>
          <p:cNvPicPr>
            <a:picLocks noChangeAspect="1"/>
          </p:cNvPicPr>
          <p:nvPr/>
        </p:nvPicPr>
        <p:blipFill>
          <a:blip r:embed="rId4"/>
          <a:stretch>
            <a:fillRect/>
          </a:stretch>
        </p:blipFill>
        <p:spPr>
          <a:xfrm>
            <a:off x="120131" y="2985550"/>
            <a:ext cx="4009872" cy="2463512"/>
          </a:xfrm>
          <a:prstGeom prst="rect">
            <a:avLst/>
          </a:prstGeom>
        </p:spPr>
      </p:pic>
      <p:pic>
        <p:nvPicPr>
          <p:cNvPr id="17" name="Picture 16">
            <a:extLst>
              <a:ext uri="{FF2B5EF4-FFF2-40B4-BE49-F238E27FC236}">
                <a16:creationId xmlns:a16="http://schemas.microsoft.com/office/drawing/2014/main" id="{39E6BD94-438B-0ED4-C0A2-2AC7C871EEFB}"/>
              </a:ext>
            </a:extLst>
          </p:cNvPr>
          <p:cNvPicPr>
            <a:picLocks noChangeAspect="1"/>
          </p:cNvPicPr>
          <p:nvPr/>
        </p:nvPicPr>
        <p:blipFill>
          <a:blip r:embed="rId5"/>
          <a:stretch>
            <a:fillRect/>
          </a:stretch>
        </p:blipFill>
        <p:spPr>
          <a:xfrm>
            <a:off x="4151170" y="2985551"/>
            <a:ext cx="4009873" cy="2468804"/>
          </a:xfrm>
          <a:prstGeom prst="rect">
            <a:avLst/>
          </a:prstGeom>
        </p:spPr>
      </p:pic>
      <p:sp>
        <p:nvSpPr>
          <p:cNvPr id="6" name="Text 3">
            <a:extLst>
              <a:ext uri="{FF2B5EF4-FFF2-40B4-BE49-F238E27FC236}">
                <a16:creationId xmlns:a16="http://schemas.microsoft.com/office/drawing/2014/main" id="{1E5279EE-07EA-BDED-7C79-FC7F5F1B326E}"/>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7527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05C152A5-1CC0-074F-D575-104D639FEA78}"/>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53CAD52E-8BC6-F5B3-2291-0C7DB98F6D92}"/>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4CF681F3-C319-B9AA-FA16-2BFAD595566D}"/>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70" name="Google Shape;270;p9">
            <a:extLst>
              <a:ext uri="{FF2B5EF4-FFF2-40B4-BE49-F238E27FC236}">
                <a16:creationId xmlns:a16="http://schemas.microsoft.com/office/drawing/2014/main" id="{F97BBAEA-4F69-8C3E-D814-15BE61EACD1E}"/>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431075AD-B7AA-2FEC-0C46-20F89BA21BB1}"/>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E925A345-26C9-B41E-6197-F821D7BFA9D6}"/>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F263601B-249F-0F76-6461-52C396CE7E33}"/>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pic>
        <p:nvPicPr>
          <p:cNvPr id="4" name="Picture 3">
            <a:extLst>
              <a:ext uri="{FF2B5EF4-FFF2-40B4-BE49-F238E27FC236}">
                <a16:creationId xmlns:a16="http://schemas.microsoft.com/office/drawing/2014/main" id="{11CB5A0E-0C77-A787-3446-D59515E8CD70}"/>
              </a:ext>
            </a:extLst>
          </p:cNvPr>
          <p:cNvPicPr>
            <a:picLocks noChangeAspect="1"/>
          </p:cNvPicPr>
          <p:nvPr/>
        </p:nvPicPr>
        <p:blipFill>
          <a:blip r:embed="rId4"/>
          <a:stretch>
            <a:fillRect/>
          </a:stretch>
        </p:blipFill>
        <p:spPr>
          <a:xfrm>
            <a:off x="120131" y="2985550"/>
            <a:ext cx="4009872" cy="2463512"/>
          </a:xfrm>
          <a:prstGeom prst="rect">
            <a:avLst/>
          </a:prstGeom>
        </p:spPr>
      </p:pic>
      <p:pic>
        <p:nvPicPr>
          <p:cNvPr id="17" name="Picture 16">
            <a:extLst>
              <a:ext uri="{FF2B5EF4-FFF2-40B4-BE49-F238E27FC236}">
                <a16:creationId xmlns:a16="http://schemas.microsoft.com/office/drawing/2014/main" id="{E91933BA-1A1F-3A16-42DE-833BE2BFD3DD}"/>
              </a:ext>
            </a:extLst>
          </p:cNvPr>
          <p:cNvPicPr>
            <a:picLocks noChangeAspect="1"/>
          </p:cNvPicPr>
          <p:nvPr/>
        </p:nvPicPr>
        <p:blipFill>
          <a:blip r:embed="rId5"/>
          <a:stretch>
            <a:fillRect/>
          </a:stretch>
        </p:blipFill>
        <p:spPr>
          <a:xfrm>
            <a:off x="4151170" y="2985551"/>
            <a:ext cx="4009873" cy="2468804"/>
          </a:xfrm>
          <a:prstGeom prst="rect">
            <a:avLst/>
          </a:prstGeom>
        </p:spPr>
      </p:pic>
      <p:pic>
        <p:nvPicPr>
          <p:cNvPr id="21" name="Picture 20">
            <a:extLst>
              <a:ext uri="{FF2B5EF4-FFF2-40B4-BE49-F238E27FC236}">
                <a16:creationId xmlns:a16="http://schemas.microsoft.com/office/drawing/2014/main" id="{E9EB7906-BE8A-FE7B-6488-D5C8BC3262B5}"/>
              </a:ext>
            </a:extLst>
          </p:cNvPr>
          <p:cNvPicPr>
            <a:picLocks noChangeAspect="1"/>
          </p:cNvPicPr>
          <p:nvPr/>
        </p:nvPicPr>
        <p:blipFill>
          <a:blip r:embed="rId6"/>
          <a:stretch>
            <a:fillRect/>
          </a:stretch>
        </p:blipFill>
        <p:spPr>
          <a:xfrm>
            <a:off x="8182210" y="2985550"/>
            <a:ext cx="4009872" cy="2376030"/>
          </a:xfrm>
          <a:prstGeom prst="rect">
            <a:avLst/>
          </a:prstGeom>
        </p:spPr>
      </p:pic>
      <p:sp>
        <p:nvSpPr>
          <p:cNvPr id="23" name="Text 3">
            <a:extLst>
              <a:ext uri="{FF2B5EF4-FFF2-40B4-BE49-F238E27FC236}">
                <a16:creationId xmlns:a16="http://schemas.microsoft.com/office/drawing/2014/main" id="{BFF73DB3-3D7B-883E-FC66-A704385EFA67}"/>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174499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B0BF2D62-C245-2F23-A670-3899095B4EFE}"/>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EFCC24ED-AA75-A2AF-972A-5EEFB1BB0B8A}"/>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74B84B14-1EAC-4146-2B57-1984CFA3B127}"/>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270" name="Google Shape;270;p9">
            <a:extLst>
              <a:ext uri="{FF2B5EF4-FFF2-40B4-BE49-F238E27FC236}">
                <a16:creationId xmlns:a16="http://schemas.microsoft.com/office/drawing/2014/main" id="{78BBDA2F-BD49-25A2-691D-0202A92E2B96}"/>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06EEEE45-9621-0F48-D36A-54A5C150E076}"/>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6ED55BE7-FA25-809C-DFB6-D46970A8F46E}"/>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322E682E-56B1-7498-99BC-F8889210A678}"/>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5" name="Shape 4">
            <a:extLst>
              <a:ext uri="{FF2B5EF4-FFF2-40B4-BE49-F238E27FC236}">
                <a16:creationId xmlns:a16="http://schemas.microsoft.com/office/drawing/2014/main" id="{070E547C-7CC1-8087-1234-7D0899939D20}"/>
              </a:ext>
            </a:extLst>
          </p:cNvPr>
          <p:cNvSpPr/>
          <p:nvPr/>
        </p:nvSpPr>
        <p:spPr>
          <a:xfrm>
            <a:off x="333648" y="289610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6" name="Image 2" descr="preencoded.png">
            <a:extLst>
              <a:ext uri="{FF2B5EF4-FFF2-40B4-BE49-F238E27FC236}">
                <a16:creationId xmlns:a16="http://schemas.microsoft.com/office/drawing/2014/main" id="{937A940C-407A-E962-54C4-15745C564D10}"/>
              </a:ext>
            </a:extLst>
          </p:cNvPr>
          <p:cNvPicPr>
            <a:picLocks noChangeAspect="1"/>
          </p:cNvPicPr>
          <p:nvPr/>
        </p:nvPicPr>
        <p:blipFill>
          <a:blip r:embed="rId4"/>
          <a:stretch>
            <a:fillRect/>
          </a:stretch>
        </p:blipFill>
        <p:spPr>
          <a:xfrm>
            <a:off x="405085" y="2931817"/>
            <a:ext cx="284355" cy="362803"/>
          </a:xfrm>
          <a:prstGeom prst="rect">
            <a:avLst/>
          </a:prstGeom>
        </p:spPr>
      </p:pic>
      <p:sp>
        <p:nvSpPr>
          <p:cNvPr id="7" name="Text 5">
            <a:extLst>
              <a:ext uri="{FF2B5EF4-FFF2-40B4-BE49-F238E27FC236}">
                <a16:creationId xmlns:a16="http://schemas.microsoft.com/office/drawing/2014/main" id="{D73E14DF-375C-0B27-6144-C05A798BEFD2}"/>
              </a:ext>
            </a:extLst>
          </p:cNvPr>
          <p:cNvSpPr/>
          <p:nvPr/>
        </p:nvSpPr>
        <p:spPr>
          <a:xfrm>
            <a:off x="953248" y="2896101"/>
            <a:ext cx="2932222"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Guaranteed Premium is the Norm</a:t>
            </a:r>
            <a:endParaRPr lang="en-US" sz="1850" dirty="0">
              <a:latin typeface="+mj-lt"/>
            </a:endParaRPr>
          </a:p>
        </p:txBody>
      </p:sp>
      <p:sp>
        <p:nvSpPr>
          <p:cNvPr id="10" name="Text 6">
            <a:extLst>
              <a:ext uri="{FF2B5EF4-FFF2-40B4-BE49-F238E27FC236}">
                <a16:creationId xmlns:a16="http://schemas.microsoft.com/office/drawing/2014/main" id="{F9E32909-9669-0799-61F6-348BF37BAB90}"/>
              </a:ext>
            </a:extLst>
          </p:cNvPr>
          <p:cNvSpPr/>
          <p:nvPr/>
        </p:nvSpPr>
        <p:spPr>
          <a:xfrm>
            <a:off x="953248" y="3232094"/>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Premium guarantees are standard in all markets. Guarantee terms exceed 10 years.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Guaranteed: South Africa stepped premium, Canada &amp; US renewed premiums</a:t>
            </a:r>
          </a:p>
        </p:txBody>
      </p:sp>
      <p:pic>
        <p:nvPicPr>
          <p:cNvPr id="11" name="Picture 10">
            <a:extLst>
              <a:ext uri="{FF2B5EF4-FFF2-40B4-BE49-F238E27FC236}">
                <a16:creationId xmlns:a16="http://schemas.microsoft.com/office/drawing/2014/main" id="{D5395CE7-801C-FA95-B5CD-80B7EFF94E29}"/>
              </a:ext>
            </a:extLst>
          </p:cNvPr>
          <p:cNvPicPr>
            <a:picLocks noChangeAspect="1"/>
          </p:cNvPicPr>
          <p:nvPr/>
        </p:nvPicPr>
        <p:blipFill>
          <a:blip r:embed="rId5"/>
          <a:stretch>
            <a:fillRect/>
          </a:stretch>
        </p:blipFill>
        <p:spPr>
          <a:xfrm>
            <a:off x="8923794" y="1383022"/>
            <a:ext cx="2721537" cy="1672008"/>
          </a:xfrm>
          <a:prstGeom prst="rect">
            <a:avLst/>
          </a:prstGeom>
        </p:spPr>
      </p:pic>
      <p:sp>
        <p:nvSpPr>
          <p:cNvPr id="13" name="Oval 12">
            <a:extLst>
              <a:ext uri="{FF2B5EF4-FFF2-40B4-BE49-F238E27FC236}">
                <a16:creationId xmlns:a16="http://schemas.microsoft.com/office/drawing/2014/main" id="{6FC10581-95A8-285B-F70B-18EC7D45D929}"/>
              </a:ext>
            </a:extLst>
          </p:cNvPr>
          <p:cNvSpPr/>
          <p:nvPr/>
        </p:nvSpPr>
        <p:spPr>
          <a:xfrm>
            <a:off x="9726296" y="2333853"/>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DB669F55-370F-BB5C-B738-CFF9C2A5CE0E}"/>
              </a:ext>
            </a:extLst>
          </p:cNvPr>
          <p:cNvSpPr/>
          <p:nvPr/>
        </p:nvSpPr>
        <p:spPr>
          <a:xfrm>
            <a:off x="10551232" y="1653465"/>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E9221612-35F0-46B8-57F6-732C7603A624}"/>
              </a:ext>
            </a:extLst>
          </p:cNvPr>
          <p:cNvSpPr txBox="1"/>
          <p:nvPr/>
        </p:nvSpPr>
        <p:spPr>
          <a:xfrm>
            <a:off x="10724447" y="2160391"/>
            <a:ext cx="852616" cy="246221"/>
          </a:xfrm>
          <a:prstGeom prst="rect">
            <a:avLst/>
          </a:prstGeom>
          <a:noFill/>
        </p:spPr>
        <p:txBody>
          <a:bodyPr wrap="square" rtlCol="0">
            <a:spAutoFit/>
          </a:bodyPr>
          <a:lstStyle/>
          <a:p>
            <a:r>
              <a:rPr lang="en-AU" sz="1000" dirty="0">
                <a:solidFill>
                  <a:srgbClr val="FF0000"/>
                </a:solidFill>
              </a:rPr>
              <a:t>Guaranteed</a:t>
            </a:r>
          </a:p>
        </p:txBody>
      </p:sp>
      <p:pic>
        <p:nvPicPr>
          <p:cNvPr id="19" name="Picture 18">
            <a:extLst>
              <a:ext uri="{FF2B5EF4-FFF2-40B4-BE49-F238E27FC236}">
                <a16:creationId xmlns:a16="http://schemas.microsoft.com/office/drawing/2014/main" id="{3F7CE94A-826B-A1CA-F6C6-D973FC10E073}"/>
              </a:ext>
            </a:extLst>
          </p:cNvPr>
          <p:cNvPicPr>
            <a:picLocks noChangeAspect="1"/>
          </p:cNvPicPr>
          <p:nvPr/>
        </p:nvPicPr>
        <p:blipFill>
          <a:blip r:embed="rId6"/>
          <a:stretch>
            <a:fillRect/>
          </a:stretch>
        </p:blipFill>
        <p:spPr>
          <a:xfrm>
            <a:off x="8923794" y="3083901"/>
            <a:ext cx="2743969" cy="1689411"/>
          </a:xfrm>
          <a:prstGeom prst="rect">
            <a:avLst/>
          </a:prstGeom>
        </p:spPr>
      </p:pic>
      <p:sp>
        <p:nvSpPr>
          <p:cNvPr id="20" name="Oval 19">
            <a:extLst>
              <a:ext uri="{FF2B5EF4-FFF2-40B4-BE49-F238E27FC236}">
                <a16:creationId xmlns:a16="http://schemas.microsoft.com/office/drawing/2014/main" id="{380798CB-657F-9174-1ACD-764463BD24AD}"/>
              </a:ext>
            </a:extLst>
          </p:cNvPr>
          <p:cNvSpPr/>
          <p:nvPr/>
        </p:nvSpPr>
        <p:spPr>
          <a:xfrm rot="19882852">
            <a:off x="9731787" y="3569294"/>
            <a:ext cx="1826929" cy="72641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CD5F0E24-CFB7-967B-E927-93E17AB36787}"/>
              </a:ext>
            </a:extLst>
          </p:cNvPr>
          <p:cNvSpPr txBox="1"/>
          <p:nvPr/>
        </p:nvSpPr>
        <p:spPr>
          <a:xfrm>
            <a:off x="10792716" y="4411625"/>
            <a:ext cx="852616" cy="246221"/>
          </a:xfrm>
          <a:prstGeom prst="rect">
            <a:avLst/>
          </a:prstGeom>
          <a:noFill/>
        </p:spPr>
        <p:txBody>
          <a:bodyPr wrap="square" rtlCol="0">
            <a:spAutoFit/>
          </a:bodyPr>
          <a:lstStyle/>
          <a:p>
            <a:r>
              <a:rPr lang="en-AU" sz="1000" dirty="0">
                <a:solidFill>
                  <a:srgbClr val="FF0000"/>
                </a:solidFill>
              </a:rPr>
              <a:t>Guaranteed</a:t>
            </a:r>
          </a:p>
        </p:txBody>
      </p:sp>
      <p:sp>
        <p:nvSpPr>
          <p:cNvPr id="4" name="Text 3">
            <a:extLst>
              <a:ext uri="{FF2B5EF4-FFF2-40B4-BE49-F238E27FC236}">
                <a16:creationId xmlns:a16="http://schemas.microsoft.com/office/drawing/2014/main" id="{02BB2F2D-3B7B-DDFD-F63E-AFB51D2F87CB}"/>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7992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748F78DF-78AA-26FA-96D1-CD24E02AA240}"/>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1431CF6D-7EF0-179F-28A7-424F16BDEF1B}"/>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93F7A3D1-6398-5DB1-4182-4C247255DEA7}"/>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70" name="Google Shape;270;p9">
            <a:extLst>
              <a:ext uri="{FF2B5EF4-FFF2-40B4-BE49-F238E27FC236}">
                <a16:creationId xmlns:a16="http://schemas.microsoft.com/office/drawing/2014/main" id="{8CF67B1B-4C57-EC08-4097-58B0FC40A8EA}"/>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01F6549C-B8A5-9634-D684-19B805F6862E}"/>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DF47CCBD-C7F8-BC11-330E-8D7D80CD53E2}"/>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3FCF5FFA-E454-B6C9-3F0E-D7BF9EC8B114}"/>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5" name="Shape 4">
            <a:extLst>
              <a:ext uri="{FF2B5EF4-FFF2-40B4-BE49-F238E27FC236}">
                <a16:creationId xmlns:a16="http://schemas.microsoft.com/office/drawing/2014/main" id="{6E49C1A1-63E3-0C3B-276D-4C810A460AAD}"/>
              </a:ext>
            </a:extLst>
          </p:cNvPr>
          <p:cNvSpPr/>
          <p:nvPr/>
        </p:nvSpPr>
        <p:spPr>
          <a:xfrm>
            <a:off x="333648" y="289610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6" name="Image 2" descr="preencoded.png">
            <a:extLst>
              <a:ext uri="{FF2B5EF4-FFF2-40B4-BE49-F238E27FC236}">
                <a16:creationId xmlns:a16="http://schemas.microsoft.com/office/drawing/2014/main" id="{E9ABF6C3-F716-CC9C-EA6E-CC75FF7C0E4F}"/>
              </a:ext>
            </a:extLst>
          </p:cNvPr>
          <p:cNvPicPr>
            <a:picLocks noChangeAspect="1"/>
          </p:cNvPicPr>
          <p:nvPr/>
        </p:nvPicPr>
        <p:blipFill>
          <a:blip r:embed="rId4"/>
          <a:stretch>
            <a:fillRect/>
          </a:stretch>
        </p:blipFill>
        <p:spPr>
          <a:xfrm>
            <a:off x="405085" y="2931817"/>
            <a:ext cx="284355" cy="362803"/>
          </a:xfrm>
          <a:prstGeom prst="rect">
            <a:avLst/>
          </a:prstGeom>
        </p:spPr>
      </p:pic>
      <p:sp>
        <p:nvSpPr>
          <p:cNvPr id="7" name="Text 5">
            <a:extLst>
              <a:ext uri="{FF2B5EF4-FFF2-40B4-BE49-F238E27FC236}">
                <a16:creationId xmlns:a16="http://schemas.microsoft.com/office/drawing/2014/main" id="{882B1566-A90A-BFDB-5EB7-B713D83F2067}"/>
              </a:ext>
            </a:extLst>
          </p:cNvPr>
          <p:cNvSpPr/>
          <p:nvPr/>
        </p:nvSpPr>
        <p:spPr>
          <a:xfrm>
            <a:off x="953248" y="2896101"/>
            <a:ext cx="2932222"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Guaranteed Premium is the Norm</a:t>
            </a:r>
            <a:endParaRPr lang="en-US" sz="1850" dirty="0">
              <a:latin typeface="+mj-lt"/>
            </a:endParaRPr>
          </a:p>
        </p:txBody>
      </p:sp>
      <p:pic>
        <p:nvPicPr>
          <p:cNvPr id="11" name="Picture 10">
            <a:extLst>
              <a:ext uri="{FF2B5EF4-FFF2-40B4-BE49-F238E27FC236}">
                <a16:creationId xmlns:a16="http://schemas.microsoft.com/office/drawing/2014/main" id="{9263873C-A840-2C35-483E-153522D7AD63}"/>
              </a:ext>
            </a:extLst>
          </p:cNvPr>
          <p:cNvPicPr>
            <a:picLocks noChangeAspect="1"/>
          </p:cNvPicPr>
          <p:nvPr/>
        </p:nvPicPr>
        <p:blipFill>
          <a:blip r:embed="rId5"/>
          <a:stretch>
            <a:fillRect/>
          </a:stretch>
        </p:blipFill>
        <p:spPr>
          <a:xfrm>
            <a:off x="8923794" y="1383022"/>
            <a:ext cx="2721537" cy="1672008"/>
          </a:xfrm>
          <a:prstGeom prst="rect">
            <a:avLst/>
          </a:prstGeom>
        </p:spPr>
      </p:pic>
      <p:sp>
        <p:nvSpPr>
          <p:cNvPr id="13" name="Oval 12">
            <a:extLst>
              <a:ext uri="{FF2B5EF4-FFF2-40B4-BE49-F238E27FC236}">
                <a16:creationId xmlns:a16="http://schemas.microsoft.com/office/drawing/2014/main" id="{2F4785A1-D04E-2A1B-1C87-D64B2143C719}"/>
              </a:ext>
            </a:extLst>
          </p:cNvPr>
          <p:cNvSpPr/>
          <p:nvPr/>
        </p:nvSpPr>
        <p:spPr>
          <a:xfrm>
            <a:off x="9726296" y="2333853"/>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5BA25A83-CA06-CEA9-3BD3-539DF23B00D8}"/>
              </a:ext>
            </a:extLst>
          </p:cNvPr>
          <p:cNvSpPr/>
          <p:nvPr/>
        </p:nvSpPr>
        <p:spPr>
          <a:xfrm>
            <a:off x="10551232" y="1653465"/>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1B3D316-1BCE-6C1A-46DE-CC7C87BFB0B6}"/>
              </a:ext>
            </a:extLst>
          </p:cNvPr>
          <p:cNvSpPr txBox="1"/>
          <p:nvPr/>
        </p:nvSpPr>
        <p:spPr>
          <a:xfrm>
            <a:off x="10724447" y="2160391"/>
            <a:ext cx="852616" cy="246221"/>
          </a:xfrm>
          <a:prstGeom prst="rect">
            <a:avLst/>
          </a:prstGeom>
          <a:noFill/>
        </p:spPr>
        <p:txBody>
          <a:bodyPr wrap="square" rtlCol="0">
            <a:spAutoFit/>
          </a:bodyPr>
          <a:lstStyle/>
          <a:p>
            <a:r>
              <a:rPr lang="en-AU" sz="1000" dirty="0">
                <a:solidFill>
                  <a:srgbClr val="FF0000"/>
                </a:solidFill>
              </a:rPr>
              <a:t>Guaranteed</a:t>
            </a:r>
          </a:p>
        </p:txBody>
      </p:sp>
      <p:pic>
        <p:nvPicPr>
          <p:cNvPr id="19" name="Picture 18">
            <a:extLst>
              <a:ext uri="{FF2B5EF4-FFF2-40B4-BE49-F238E27FC236}">
                <a16:creationId xmlns:a16="http://schemas.microsoft.com/office/drawing/2014/main" id="{5AA0C7DF-C393-6533-ECC6-34AE78551488}"/>
              </a:ext>
            </a:extLst>
          </p:cNvPr>
          <p:cNvPicPr>
            <a:picLocks noChangeAspect="1"/>
          </p:cNvPicPr>
          <p:nvPr/>
        </p:nvPicPr>
        <p:blipFill>
          <a:blip r:embed="rId6"/>
          <a:stretch>
            <a:fillRect/>
          </a:stretch>
        </p:blipFill>
        <p:spPr>
          <a:xfrm>
            <a:off x="8923794" y="3083901"/>
            <a:ext cx="2743969" cy="1689411"/>
          </a:xfrm>
          <a:prstGeom prst="rect">
            <a:avLst/>
          </a:prstGeom>
        </p:spPr>
      </p:pic>
      <p:sp>
        <p:nvSpPr>
          <p:cNvPr id="20" name="Oval 19">
            <a:extLst>
              <a:ext uri="{FF2B5EF4-FFF2-40B4-BE49-F238E27FC236}">
                <a16:creationId xmlns:a16="http://schemas.microsoft.com/office/drawing/2014/main" id="{52592195-DD30-E21E-A20C-14AE0699C23E}"/>
              </a:ext>
            </a:extLst>
          </p:cNvPr>
          <p:cNvSpPr/>
          <p:nvPr/>
        </p:nvSpPr>
        <p:spPr>
          <a:xfrm rot="19882852">
            <a:off x="9731787" y="3569294"/>
            <a:ext cx="1826929" cy="72641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272B58C8-19E8-549E-A82F-9E834C2EF7D0}"/>
              </a:ext>
            </a:extLst>
          </p:cNvPr>
          <p:cNvSpPr txBox="1"/>
          <p:nvPr/>
        </p:nvSpPr>
        <p:spPr>
          <a:xfrm>
            <a:off x="10792716" y="4411625"/>
            <a:ext cx="852616" cy="246221"/>
          </a:xfrm>
          <a:prstGeom prst="rect">
            <a:avLst/>
          </a:prstGeom>
          <a:noFill/>
        </p:spPr>
        <p:txBody>
          <a:bodyPr wrap="square" rtlCol="0">
            <a:spAutoFit/>
          </a:bodyPr>
          <a:lstStyle/>
          <a:p>
            <a:r>
              <a:rPr lang="en-AU" sz="1000" dirty="0">
                <a:solidFill>
                  <a:srgbClr val="FF0000"/>
                </a:solidFill>
              </a:rPr>
              <a:t>Guaranteed</a:t>
            </a:r>
          </a:p>
        </p:txBody>
      </p:sp>
      <p:sp>
        <p:nvSpPr>
          <p:cNvPr id="23" name="Shape 10">
            <a:extLst>
              <a:ext uri="{FF2B5EF4-FFF2-40B4-BE49-F238E27FC236}">
                <a16:creationId xmlns:a16="http://schemas.microsoft.com/office/drawing/2014/main" id="{E56BC745-1D35-0B1B-3F95-86715CDD0F6F}"/>
              </a:ext>
            </a:extLst>
          </p:cNvPr>
          <p:cNvSpPr/>
          <p:nvPr/>
        </p:nvSpPr>
        <p:spPr>
          <a:xfrm>
            <a:off x="333648" y="4180649"/>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4" name="Image 4" descr="preencoded.png">
            <a:extLst>
              <a:ext uri="{FF2B5EF4-FFF2-40B4-BE49-F238E27FC236}">
                <a16:creationId xmlns:a16="http://schemas.microsoft.com/office/drawing/2014/main" id="{DD4636A7-C663-683A-47C7-6434836A106C}"/>
              </a:ext>
            </a:extLst>
          </p:cNvPr>
          <p:cNvPicPr>
            <a:picLocks noChangeAspect="1"/>
          </p:cNvPicPr>
          <p:nvPr/>
        </p:nvPicPr>
        <p:blipFill>
          <a:blip r:embed="rId7"/>
          <a:stretch>
            <a:fillRect/>
          </a:stretch>
        </p:blipFill>
        <p:spPr>
          <a:xfrm>
            <a:off x="405085" y="4216367"/>
            <a:ext cx="284355" cy="362803"/>
          </a:xfrm>
          <a:prstGeom prst="rect">
            <a:avLst/>
          </a:prstGeom>
        </p:spPr>
      </p:pic>
      <p:sp>
        <p:nvSpPr>
          <p:cNvPr id="25" name="Text 11">
            <a:extLst>
              <a:ext uri="{FF2B5EF4-FFF2-40B4-BE49-F238E27FC236}">
                <a16:creationId xmlns:a16="http://schemas.microsoft.com/office/drawing/2014/main" id="{048A2A04-DD08-FCEF-6CE1-4CBBECEC7997}"/>
              </a:ext>
            </a:extLst>
          </p:cNvPr>
          <p:cNvSpPr/>
          <p:nvPr/>
        </p:nvSpPr>
        <p:spPr>
          <a:xfrm>
            <a:off x="953247" y="4180650"/>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Limited Payments are Popular</a:t>
            </a:r>
            <a:endParaRPr lang="en-US" sz="1850" dirty="0">
              <a:latin typeface="+mj-lt"/>
            </a:endParaRPr>
          </a:p>
        </p:txBody>
      </p:sp>
      <p:sp>
        <p:nvSpPr>
          <p:cNvPr id="26" name="Text 12">
            <a:extLst>
              <a:ext uri="{FF2B5EF4-FFF2-40B4-BE49-F238E27FC236}">
                <a16:creationId xmlns:a16="http://schemas.microsoft.com/office/drawing/2014/main" id="{3AE83687-E261-67BA-6A3B-EA4AD88DB8A7}"/>
              </a:ext>
            </a:extLst>
          </p:cNvPr>
          <p:cNvSpPr/>
          <p:nvPr/>
        </p:nvSpPr>
        <p:spPr>
          <a:xfrm>
            <a:off x="953248" y="4529344"/>
            <a:ext cx="10930776" cy="577929"/>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mj-lt"/>
                <a:ea typeface="Inter" pitchFamily="34" charset="-122"/>
                <a:cs typeface="Inter" pitchFamily="34" charset="-120"/>
              </a:rPr>
              <a:t>Limited payment terms are popular for savings products across multiple markets.</a:t>
            </a:r>
          </a:p>
          <a:p>
            <a:pPr>
              <a:lnSpc>
                <a:spcPts val="2400"/>
              </a:lnSpc>
            </a:pPr>
            <a:r>
              <a:rPr lang="en-US" sz="1500" dirty="0">
                <a:latin typeface="+mj-lt"/>
                <a:ea typeface="Inter" pitchFamily="34" charset="-122"/>
              </a:rPr>
              <a:t>(e.g. 1, 3, 5, 7, 10 premium payments)</a:t>
            </a:r>
            <a:endParaRPr lang="en-US" sz="1500" dirty="0">
              <a:latin typeface="+mj-lt"/>
            </a:endParaRPr>
          </a:p>
          <a:p>
            <a:pPr marL="0" indent="0" algn="l">
              <a:lnSpc>
                <a:spcPts val="2400"/>
              </a:lnSpc>
              <a:buNone/>
            </a:pPr>
            <a:endParaRPr lang="en-US" sz="1500" dirty="0">
              <a:latin typeface="+mj-lt"/>
            </a:endParaRPr>
          </a:p>
        </p:txBody>
      </p:sp>
      <p:sp>
        <p:nvSpPr>
          <p:cNvPr id="12" name="Text 6">
            <a:extLst>
              <a:ext uri="{FF2B5EF4-FFF2-40B4-BE49-F238E27FC236}">
                <a16:creationId xmlns:a16="http://schemas.microsoft.com/office/drawing/2014/main" id="{3FC63AB9-6395-CA9F-4D76-AEF88B4CF54E}"/>
              </a:ext>
            </a:extLst>
          </p:cNvPr>
          <p:cNvSpPr/>
          <p:nvPr/>
        </p:nvSpPr>
        <p:spPr>
          <a:xfrm>
            <a:off x="953248" y="3232094"/>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Premium guarantees are standard in all markets. Guarantee terms exceed 10 years.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Guaranteed: South Africa stepped premium, Canada &amp; US renewed premiums</a:t>
            </a:r>
          </a:p>
        </p:txBody>
      </p:sp>
      <p:sp>
        <p:nvSpPr>
          <p:cNvPr id="15" name="Text 3">
            <a:extLst>
              <a:ext uri="{FF2B5EF4-FFF2-40B4-BE49-F238E27FC236}">
                <a16:creationId xmlns:a16="http://schemas.microsoft.com/office/drawing/2014/main" id="{C8790B56-C288-0F50-ED63-54132C5AC871}"/>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201163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D1C6F09F-B515-44E4-2449-AEEF54970291}"/>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475BE479-1D1E-6882-B7E4-B0C47A5458DD}"/>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E2FF87F1-A30D-CDA1-EEA6-0F3D315E50BF}"/>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270" name="Google Shape;270;p9">
            <a:extLst>
              <a:ext uri="{FF2B5EF4-FFF2-40B4-BE49-F238E27FC236}">
                <a16:creationId xmlns:a16="http://schemas.microsoft.com/office/drawing/2014/main" id="{3E00ADDD-3F34-0D43-A0ED-9DDE29F5E770}"/>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98FC796B-BAB1-4BAE-2B5E-F95D93B0FAED}"/>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A4FC932C-15FF-AB30-0E01-B81F3671E472}"/>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46C3DF43-277E-447D-13E9-B2D91E2BCE94}"/>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5" name="Shape 4">
            <a:extLst>
              <a:ext uri="{FF2B5EF4-FFF2-40B4-BE49-F238E27FC236}">
                <a16:creationId xmlns:a16="http://schemas.microsoft.com/office/drawing/2014/main" id="{5263C1D3-1182-B40E-9CEB-3E58749A9688}"/>
              </a:ext>
            </a:extLst>
          </p:cNvPr>
          <p:cNvSpPr/>
          <p:nvPr/>
        </p:nvSpPr>
        <p:spPr>
          <a:xfrm>
            <a:off x="333648" y="289610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6" name="Image 2" descr="preencoded.png">
            <a:extLst>
              <a:ext uri="{FF2B5EF4-FFF2-40B4-BE49-F238E27FC236}">
                <a16:creationId xmlns:a16="http://schemas.microsoft.com/office/drawing/2014/main" id="{94B9153E-976F-D91D-4BF6-16865200F7F6}"/>
              </a:ext>
            </a:extLst>
          </p:cNvPr>
          <p:cNvPicPr>
            <a:picLocks noChangeAspect="1"/>
          </p:cNvPicPr>
          <p:nvPr/>
        </p:nvPicPr>
        <p:blipFill>
          <a:blip r:embed="rId4"/>
          <a:stretch>
            <a:fillRect/>
          </a:stretch>
        </p:blipFill>
        <p:spPr>
          <a:xfrm>
            <a:off x="405085" y="2931817"/>
            <a:ext cx="284355" cy="362803"/>
          </a:xfrm>
          <a:prstGeom prst="rect">
            <a:avLst/>
          </a:prstGeom>
        </p:spPr>
      </p:pic>
      <p:sp>
        <p:nvSpPr>
          <p:cNvPr id="7" name="Text 5">
            <a:extLst>
              <a:ext uri="{FF2B5EF4-FFF2-40B4-BE49-F238E27FC236}">
                <a16:creationId xmlns:a16="http://schemas.microsoft.com/office/drawing/2014/main" id="{523BF637-C723-6D65-76F6-47B6C36AED8B}"/>
              </a:ext>
            </a:extLst>
          </p:cNvPr>
          <p:cNvSpPr/>
          <p:nvPr/>
        </p:nvSpPr>
        <p:spPr>
          <a:xfrm>
            <a:off x="953248" y="2896101"/>
            <a:ext cx="2932222"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Guaranteed Premium is the Norm</a:t>
            </a:r>
            <a:endParaRPr lang="en-US" sz="1850" dirty="0">
              <a:latin typeface="+mj-lt"/>
            </a:endParaRPr>
          </a:p>
        </p:txBody>
      </p:sp>
      <p:pic>
        <p:nvPicPr>
          <p:cNvPr id="11" name="Picture 10">
            <a:extLst>
              <a:ext uri="{FF2B5EF4-FFF2-40B4-BE49-F238E27FC236}">
                <a16:creationId xmlns:a16="http://schemas.microsoft.com/office/drawing/2014/main" id="{E185C397-041F-64F5-9C49-43B4DDE457B8}"/>
              </a:ext>
            </a:extLst>
          </p:cNvPr>
          <p:cNvPicPr>
            <a:picLocks noChangeAspect="1"/>
          </p:cNvPicPr>
          <p:nvPr/>
        </p:nvPicPr>
        <p:blipFill>
          <a:blip r:embed="rId5"/>
          <a:stretch>
            <a:fillRect/>
          </a:stretch>
        </p:blipFill>
        <p:spPr>
          <a:xfrm>
            <a:off x="8923794" y="1383022"/>
            <a:ext cx="2721537" cy="1672008"/>
          </a:xfrm>
          <a:prstGeom prst="rect">
            <a:avLst/>
          </a:prstGeom>
        </p:spPr>
      </p:pic>
      <p:sp>
        <p:nvSpPr>
          <p:cNvPr id="13" name="Oval 12">
            <a:extLst>
              <a:ext uri="{FF2B5EF4-FFF2-40B4-BE49-F238E27FC236}">
                <a16:creationId xmlns:a16="http://schemas.microsoft.com/office/drawing/2014/main" id="{038ADCF0-59B3-F7AE-A59A-C54BB8540A27}"/>
              </a:ext>
            </a:extLst>
          </p:cNvPr>
          <p:cNvSpPr/>
          <p:nvPr/>
        </p:nvSpPr>
        <p:spPr>
          <a:xfrm>
            <a:off x="9726296" y="2333853"/>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DB016371-971A-0BA4-6C2E-8586BD404CDD}"/>
              </a:ext>
            </a:extLst>
          </p:cNvPr>
          <p:cNvSpPr/>
          <p:nvPr/>
        </p:nvSpPr>
        <p:spPr>
          <a:xfrm>
            <a:off x="10551232" y="1653465"/>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E7C93ECE-2544-639C-66FB-955C3B1357AC}"/>
              </a:ext>
            </a:extLst>
          </p:cNvPr>
          <p:cNvSpPr txBox="1"/>
          <p:nvPr/>
        </p:nvSpPr>
        <p:spPr>
          <a:xfrm>
            <a:off x="10724447" y="2160391"/>
            <a:ext cx="852616" cy="246221"/>
          </a:xfrm>
          <a:prstGeom prst="rect">
            <a:avLst/>
          </a:prstGeom>
          <a:noFill/>
        </p:spPr>
        <p:txBody>
          <a:bodyPr wrap="square" rtlCol="0">
            <a:spAutoFit/>
          </a:bodyPr>
          <a:lstStyle/>
          <a:p>
            <a:r>
              <a:rPr lang="en-AU" sz="1000" dirty="0">
                <a:solidFill>
                  <a:srgbClr val="FF0000"/>
                </a:solidFill>
              </a:rPr>
              <a:t>Guaranteed</a:t>
            </a:r>
          </a:p>
        </p:txBody>
      </p:sp>
      <p:pic>
        <p:nvPicPr>
          <p:cNvPr id="19" name="Picture 18">
            <a:extLst>
              <a:ext uri="{FF2B5EF4-FFF2-40B4-BE49-F238E27FC236}">
                <a16:creationId xmlns:a16="http://schemas.microsoft.com/office/drawing/2014/main" id="{66D1126C-E70B-4441-BEE0-D85421BDDB41}"/>
              </a:ext>
            </a:extLst>
          </p:cNvPr>
          <p:cNvPicPr>
            <a:picLocks noChangeAspect="1"/>
          </p:cNvPicPr>
          <p:nvPr/>
        </p:nvPicPr>
        <p:blipFill>
          <a:blip r:embed="rId6"/>
          <a:stretch>
            <a:fillRect/>
          </a:stretch>
        </p:blipFill>
        <p:spPr>
          <a:xfrm>
            <a:off x="8923794" y="3083901"/>
            <a:ext cx="2743969" cy="1689411"/>
          </a:xfrm>
          <a:prstGeom prst="rect">
            <a:avLst/>
          </a:prstGeom>
        </p:spPr>
      </p:pic>
      <p:sp>
        <p:nvSpPr>
          <p:cNvPr id="20" name="Oval 19">
            <a:extLst>
              <a:ext uri="{FF2B5EF4-FFF2-40B4-BE49-F238E27FC236}">
                <a16:creationId xmlns:a16="http://schemas.microsoft.com/office/drawing/2014/main" id="{03A8A907-E072-42DD-525D-B996E323DC37}"/>
              </a:ext>
            </a:extLst>
          </p:cNvPr>
          <p:cNvSpPr/>
          <p:nvPr/>
        </p:nvSpPr>
        <p:spPr>
          <a:xfrm rot="19882852">
            <a:off x="9731787" y="3569294"/>
            <a:ext cx="1826929" cy="72641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A977C0D1-655F-9241-7AD2-51D7A6D68A03}"/>
              </a:ext>
            </a:extLst>
          </p:cNvPr>
          <p:cNvSpPr txBox="1"/>
          <p:nvPr/>
        </p:nvSpPr>
        <p:spPr>
          <a:xfrm>
            <a:off x="10792716" y="4411625"/>
            <a:ext cx="852616" cy="246221"/>
          </a:xfrm>
          <a:prstGeom prst="rect">
            <a:avLst/>
          </a:prstGeom>
          <a:noFill/>
        </p:spPr>
        <p:txBody>
          <a:bodyPr wrap="square" rtlCol="0">
            <a:spAutoFit/>
          </a:bodyPr>
          <a:lstStyle/>
          <a:p>
            <a:r>
              <a:rPr lang="en-AU" sz="1000" dirty="0">
                <a:solidFill>
                  <a:srgbClr val="FF0000"/>
                </a:solidFill>
              </a:rPr>
              <a:t>Guaranteed</a:t>
            </a:r>
          </a:p>
        </p:txBody>
      </p:sp>
      <p:sp>
        <p:nvSpPr>
          <p:cNvPr id="23" name="Shape 10">
            <a:extLst>
              <a:ext uri="{FF2B5EF4-FFF2-40B4-BE49-F238E27FC236}">
                <a16:creationId xmlns:a16="http://schemas.microsoft.com/office/drawing/2014/main" id="{DE504E24-1334-F797-B519-FD4B67EAA82F}"/>
              </a:ext>
            </a:extLst>
          </p:cNvPr>
          <p:cNvSpPr/>
          <p:nvPr/>
        </p:nvSpPr>
        <p:spPr>
          <a:xfrm>
            <a:off x="333648" y="4180649"/>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4" name="Image 4" descr="preencoded.png">
            <a:extLst>
              <a:ext uri="{FF2B5EF4-FFF2-40B4-BE49-F238E27FC236}">
                <a16:creationId xmlns:a16="http://schemas.microsoft.com/office/drawing/2014/main" id="{913218A3-41E3-385B-2763-A744309E1304}"/>
              </a:ext>
            </a:extLst>
          </p:cNvPr>
          <p:cNvPicPr>
            <a:picLocks noChangeAspect="1"/>
          </p:cNvPicPr>
          <p:nvPr/>
        </p:nvPicPr>
        <p:blipFill>
          <a:blip r:embed="rId7"/>
          <a:stretch>
            <a:fillRect/>
          </a:stretch>
        </p:blipFill>
        <p:spPr>
          <a:xfrm>
            <a:off x="405085" y="4216367"/>
            <a:ext cx="284355" cy="362803"/>
          </a:xfrm>
          <a:prstGeom prst="rect">
            <a:avLst/>
          </a:prstGeom>
        </p:spPr>
      </p:pic>
      <p:sp>
        <p:nvSpPr>
          <p:cNvPr id="25" name="Text 11">
            <a:extLst>
              <a:ext uri="{FF2B5EF4-FFF2-40B4-BE49-F238E27FC236}">
                <a16:creationId xmlns:a16="http://schemas.microsoft.com/office/drawing/2014/main" id="{BD151F04-B407-231C-2987-7ED7CE5DFF0D}"/>
              </a:ext>
            </a:extLst>
          </p:cNvPr>
          <p:cNvSpPr/>
          <p:nvPr/>
        </p:nvSpPr>
        <p:spPr>
          <a:xfrm>
            <a:off x="953247" y="4180650"/>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Limited Payments are Popular</a:t>
            </a:r>
            <a:endParaRPr lang="en-US" sz="1850" dirty="0">
              <a:latin typeface="+mj-lt"/>
            </a:endParaRPr>
          </a:p>
        </p:txBody>
      </p:sp>
      <p:sp>
        <p:nvSpPr>
          <p:cNvPr id="26" name="Text 12">
            <a:extLst>
              <a:ext uri="{FF2B5EF4-FFF2-40B4-BE49-F238E27FC236}">
                <a16:creationId xmlns:a16="http://schemas.microsoft.com/office/drawing/2014/main" id="{F01AC618-1D22-8E5A-2E8E-77B1DFA776EE}"/>
              </a:ext>
            </a:extLst>
          </p:cNvPr>
          <p:cNvSpPr/>
          <p:nvPr/>
        </p:nvSpPr>
        <p:spPr>
          <a:xfrm>
            <a:off x="953248" y="4529344"/>
            <a:ext cx="10930776" cy="577929"/>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mj-lt"/>
                <a:ea typeface="Inter" pitchFamily="34" charset="-122"/>
                <a:cs typeface="Inter" pitchFamily="34" charset="-120"/>
              </a:rPr>
              <a:t>Limited payment terms are popular for savings products across multiple markets.</a:t>
            </a:r>
          </a:p>
          <a:p>
            <a:pPr>
              <a:lnSpc>
                <a:spcPts val="2400"/>
              </a:lnSpc>
            </a:pPr>
            <a:r>
              <a:rPr lang="en-US" sz="1500" dirty="0">
                <a:latin typeface="+mj-lt"/>
                <a:ea typeface="Inter" pitchFamily="34" charset="-122"/>
              </a:rPr>
              <a:t>(e.g. 1, 3, 5, 7, 10 premium payments)</a:t>
            </a:r>
            <a:endParaRPr lang="en-US" sz="1500" dirty="0">
              <a:latin typeface="+mj-lt"/>
            </a:endParaRPr>
          </a:p>
          <a:p>
            <a:pPr marL="0" indent="0" algn="l">
              <a:lnSpc>
                <a:spcPts val="2400"/>
              </a:lnSpc>
              <a:buNone/>
            </a:pPr>
            <a:endParaRPr lang="en-US" sz="1500" dirty="0">
              <a:latin typeface="+mj-lt"/>
            </a:endParaRPr>
          </a:p>
        </p:txBody>
      </p:sp>
      <p:sp>
        <p:nvSpPr>
          <p:cNvPr id="27" name="Shape 7">
            <a:extLst>
              <a:ext uri="{FF2B5EF4-FFF2-40B4-BE49-F238E27FC236}">
                <a16:creationId xmlns:a16="http://schemas.microsoft.com/office/drawing/2014/main" id="{6EE7FC5B-A694-D6B1-62C7-1BD8F4C61630}"/>
              </a:ext>
            </a:extLst>
          </p:cNvPr>
          <p:cNvSpPr/>
          <p:nvPr/>
        </p:nvSpPr>
        <p:spPr>
          <a:xfrm>
            <a:off x="346348" y="535659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8" name="Image 3" descr="preencoded.png">
            <a:extLst>
              <a:ext uri="{FF2B5EF4-FFF2-40B4-BE49-F238E27FC236}">
                <a16:creationId xmlns:a16="http://schemas.microsoft.com/office/drawing/2014/main" id="{614ED75C-2405-342C-6D33-FB4EF90297BC}"/>
              </a:ext>
            </a:extLst>
          </p:cNvPr>
          <p:cNvPicPr>
            <a:picLocks noChangeAspect="1"/>
          </p:cNvPicPr>
          <p:nvPr/>
        </p:nvPicPr>
        <p:blipFill>
          <a:blip r:embed="rId8"/>
          <a:stretch>
            <a:fillRect/>
          </a:stretch>
        </p:blipFill>
        <p:spPr>
          <a:xfrm>
            <a:off x="417785" y="5392308"/>
            <a:ext cx="284355" cy="362803"/>
          </a:xfrm>
          <a:prstGeom prst="rect">
            <a:avLst/>
          </a:prstGeom>
        </p:spPr>
      </p:pic>
      <p:sp>
        <p:nvSpPr>
          <p:cNvPr id="29" name="Text 8">
            <a:extLst>
              <a:ext uri="{FF2B5EF4-FFF2-40B4-BE49-F238E27FC236}">
                <a16:creationId xmlns:a16="http://schemas.microsoft.com/office/drawing/2014/main" id="{0223A607-4228-28DB-ECB2-A421F28BA8ED}"/>
              </a:ext>
            </a:extLst>
          </p:cNvPr>
          <p:cNvSpPr/>
          <p:nvPr/>
        </p:nvSpPr>
        <p:spPr>
          <a:xfrm>
            <a:off x="965947" y="5356591"/>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No Large Discounts</a:t>
            </a:r>
            <a:endParaRPr lang="en-US" sz="1850" dirty="0">
              <a:latin typeface="+mj-lt"/>
            </a:endParaRPr>
          </a:p>
        </p:txBody>
      </p:sp>
      <p:sp>
        <p:nvSpPr>
          <p:cNvPr id="30" name="Text 9">
            <a:extLst>
              <a:ext uri="{FF2B5EF4-FFF2-40B4-BE49-F238E27FC236}">
                <a16:creationId xmlns:a16="http://schemas.microsoft.com/office/drawing/2014/main" id="{C1164CF4-65F0-33E1-E4C3-4248FEAF5A9F}"/>
              </a:ext>
            </a:extLst>
          </p:cNvPr>
          <p:cNvSpPr/>
          <p:nvPr/>
        </p:nvSpPr>
        <p:spPr>
          <a:xfrm>
            <a:off x="965948" y="5616384"/>
            <a:ext cx="10930776" cy="577929"/>
          </a:xfrm>
          <a:prstGeom prst="rect">
            <a:avLst/>
          </a:prstGeom>
          <a:noFill/>
          <a:ln/>
        </p:spPr>
        <p:txBody>
          <a:bodyPr wrap="square" lIns="0" tIns="0" rIns="0" bIns="0" rtlCol="0" anchor="t"/>
          <a:lstStyle/>
          <a:p>
            <a:pPr marL="0" indent="0" algn="l">
              <a:lnSpc>
                <a:spcPts val="2400"/>
              </a:lnSpc>
              <a:buNone/>
            </a:pPr>
            <a:r>
              <a:rPr lang="en-US" sz="1500" dirty="0">
                <a:latin typeface="+mj-lt"/>
                <a:ea typeface="Inter" pitchFamily="34" charset="-122"/>
                <a:cs typeface="Inter" pitchFamily="34" charset="-120"/>
              </a:rPr>
              <a:t>No</a:t>
            </a:r>
            <a:r>
              <a:rPr lang="en-US" sz="1500" dirty="0">
                <a:solidFill>
                  <a:srgbClr val="000000"/>
                </a:solidFill>
                <a:latin typeface="+mj-lt"/>
                <a:ea typeface="Inter" pitchFamily="34" charset="-122"/>
                <a:cs typeface="Inter" pitchFamily="34" charset="-120"/>
              </a:rPr>
              <a:t> large upfront discounts</a:t>
            </a:r>
            <a:r>
              <a:rPr lang="en-US" sz="1500" dirty="0">
                <a:latin typeface="+mj-lt"/>
                <a:ea typeface="Inter" pitchFamily="34" charset="-122"/>
                <a:cs typeface="Inter" pitchFamily="34" charset="-120"/>
              </a:rPr>
              <a:t>, w</a:t>
            </a:r>
            <a:r>
              <a:rPr lang="en-US" sz="1500" dirty="0">
                <a:solidFill>
                  <a:srgbClr val="000000"/>
                </a:solidFill>
                <a:latin typeface="+mj-lt"/>
                <a:ea typeface="Inter" pitchFamily="34" charset="-122"/>
                <a:cs typeface="Inter" pitchFamily="34" charset="-120"/>
              </a:rPr>
              <a:t>ellness-linked discounts are more common.</a:t>
            </a:r>
            <a:endParaRPr lang="en-US" sz="1500" dirty="0">
              <a:latin typeface="+mj-lt"/>
            </a:endParaRPr>
          </a:p>
        </p:txBody>
      </p:sp>
      <p:sp>
        <p:nvSpPr>
          <p:cNvPr id="12" name="Text 6">
            <a:extLst>
              <a:ext uri="{FF2B5EF4-FFF2-40B4-BE49-F238E27FC236}">
                <a16:creationId xmlns:a16="http://schemas.microsoft.com/office/drawing/2014/main" id="{03439BEA-9267-4DC1-E365-B96BD50F7B18}"/>
              </a:ext>
            </a:extLst>
          </p:cNvPr>
          <p:cNvSpPr/>
          <p:nvPr/>
        </p:nvSpPr>
        <p:spPr>
          <a:xfrm>
            <a:off x="953248" y="3232094"/>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Premium guarantees are standard in all markets. Guarantee terms exceed 10 years.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Guaranteed: South Africa stepped premium, Canada &amp; US renewed premiums</a:t>
            </a:r>
          </a:p>
        </p:txBody>
      </p:sp>
      <p:sp>
        <p:nvSpPr>
          <p:cNvPr id="15" name="Text 3">
            <a:extLst>
              <a:ext uri="{FF2B5EF4-FFF2-40B4-BE49-F238E27FC236}">
                <a16:creationId xmlns:a16="http://schemas.microsoft.com/office/drawing/2014/main" id="{A38761B8-F84A-4C4F-8193-96722D1FFFFC}"/>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Tree>
    <p:extLst>
      <p:ext uri="{BB962C8B-B14F-4D97-AF65-F5344CB8AC3E}">
        <p14:creationId xmlns:p14="http://schemas.microsoft.com/office/powerpoint/2010/main" val="296735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a:xfrm>
            <a:off x="1779639" y="2369575"/>
            <a:ext cx="8331404" cy="1767348"/>
          </a:xfrm>
        </p:spPr>
        <p:txBody>
          <a:bodyPr/>
          <a:lstStyle/>
          <a:p>
            <a:pPr algn="ctr"/>
            <a:r>
              <a:rPr lang="en-AU" dirty="0"/>
              <a:t>"Trust is the glue of life. It's the most essential ingredient in effective communication. It's the foundational principle that holds all relationships.“</a:t>
            </a:r>
            <a:br>
              <a:rPr lang="en-AU" dirty="0"/>
            </a:br>
            <a:br>
              <a:rPr lang="en-AU" dirty="0"/>
            </a:br>
            <a:r>
              <a:rPr lang="en-AU" dirty="0"/>
              <a:t>									</a:t>
            </a:r>
            <a:r>
              <a:rPr lang="en-AU" sz="1600" dirty="0"/>
              <a:t>Stephen R. Covey, Author “The 7 habits of Highly Effective People”</a:t>
            </a:r>
            <a:endParaRPr lang="en-US" sz="1600" dirty="0"/>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2</a:t>
            </a:fld>
            <a:endParaRPr lang="en-GB" dirty="0"/>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tx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Presented at the 2025 All Actuaries Summit</a:t>
            </a:r>
            <a:endParaRPr lang="en-GB" dirty="0">
              <a:solidFill>
                <a:schemeClr val="tx1"/>
              </a:solidFill>
            </a:endParaRPr>
          </a:p>
        </p:txBody>
      </p:sp>
    </p:spTree>
    <p:extLst>
      <p:ext uri="{BB962C8B-B14F-4D97-AF65-F5344CB8AC3E}">
        <p14:creationId xmlns:p14="http://schemas.microsoft.com/office/powerpoint/2010/main" val="363290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29D7925A-94E5-E1BE-5964-C1E7223ED090}"/>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3A31DC35-A44E-34C8-219B-9EFF6998CE1E}"/>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925A2527-E065-4953-3968-0B6D74F847D5}"/>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270" name="Google Shape;270;p9">
            <a:extLst>
              <a:ext uri="{FF2B5EF4-FFF2-40B4-BE49-F238E27FC236}">
                <a16:creationId xmlns:a16="http://schemas.microsoft.com/office/drawing/2014/main" id="{189486CE-74F5-F43E-1924-268274FB1053}"/>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90B7E252-5D4E-0AC8-2596-5538D87FA2B7}"/>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8944D169-D62A-E01B-5D73-417E1C39DE70}"/>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2541F0E4-5126-A8E8-F3C2-532EA38337FF}"/>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5" name="Shape 4">
            <a:extLst>
              <a:ext uri="{FF2B5EF4-FFF2-40B4-BE49-F238E27FC236}">
                <a16:creationId xmlns:a16="http://schemas.microsoft.com/office/drawing/2014/main" id="{CB0BF9CC-D201-6C4F-D027-63ACCF7EDF36}"/>
              </a:ext>
            </a:extLst>
          </p:cNvPr>
          <p:cNvSpPr/>
          <p:nvPr/>
        </p:nvSpPr>
        <p:spPr>
          <a:xfrm>
            <a:off x="333648" y="289610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6" name="Image 2" descr="preencoded.png">
            <a:extLst>
              <a:ext uri="{FF2B5EF4-FFF2-40B4-BE49-F238E27FC236}">
                <a16:creationId xmlns:a16="http://schemas.microsoft.com/office/drawing/2014/main" id="{93B3DB43-DD2E-8FE1-F041-17B48B5E0C60}"/>
              </a:ext>
            </a:extLst>
          </p:cNvPr>
          <p:cNvPicPr>
            <a:picLocks noChangeAspect="1"/>
          </p:cNvPicPr>
          <p:nvPr/>
        </p:nvPicPr>
        <p:blipFill>
          <a:blip r:embed="rId4"/>
          <a:stretch>
            <a:fillRect/>
          </a:stretch>
        </p:blipFill>
        <p:spPr>
          <a:xfrm>
            <a:off x="405085" y="2931817"/>
            <a:ext cx="284355" cy="362803"/>
          </a:xfrm>
          <a:prstGeom prst="rect">
            <a:avLst/>
          </a:prstGeom>
        </p:spPr>
      </p:pic>
      <p:sp>
        <p:nvSpPr>
          <p:cNvPr id="7" name="Text 5">
            <a:extLst>
              <a:ext uri="{FF2B5EF4-FFF2-40B4-BE49-F238E27FC236}">
                <a16:creationId xmlns:a16="http://schemas.microsoft.com/office/drawing/2014/main" id="{CF3B0412-0672-4650-8512-FDF68B79842D}"/>
              </a:ext>
            </a:extLst>
          </p:cNvPr>
          <p:cNvSpPr/>
          <p:nvPr/>
        </p:nvSpPr>
        <p:spPr>
          <a:xfrm>
            <a:off x="953248" y="2896101"/>
            <a:ext cx="2932222"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Guaranteed Premium is the Norm</a:t>
            </a:r>
            <a:endParaRPr lang="en-US" sz="1850" dirty="0">
              <a:latin typeface="+mj-lt"/>
            </a:endParaRPr>
          </a:p>
        </p:txBody>
      </p:sp>
      <p:pic>
        <p:nvPicPr>
          <p:cNvPr id="11" name="Picture 10">
            <a:extLst>
              <a:ext uri="{FF2B5EF4-FFF2-40B4-BE49-F238E27FC236}">
                <a16:creationId xmlns:a16="http://schemas.microsoft.com/office/drawing/2014/main" id="{D6FAD611-FC5D-8AAD-5FFF-193C626F12DA}"/>
              </a:ext>
            </a:extLst>
          </p:cNvPr>
          <p:cNvPicPr>
            <a:picLocks noChangeAspect="1"/>
          </p:cNvPicPr>
          <p:nvPr/>
        </p:nvPicPr>
        <p:blipFill>
          <a:blip r:embed="rId5"/>
          <a:stretch>
            <a:fillRect/>
          </a:stretch>
        </p:blipFill>
        <p:spPr>
          <a:xfrm>
            <a:off x="8923794" y="1383022"/>
            <a:ext cx="2721537" cy="1672008"/>
          </a:xfrm>
          <a:prstGeom prst="rect">
            <a:avLst/>
          </a:prstGeom>
        </p:spPr>
      </p:pic>
      <p:sp>
        <p:nvSpPr>
          <p:cNvPr id="13" name="Oval 12">
            <a:extLst>
              <a:ext uri="{FF2B5EF4-FFF2-40B4-BE49-F238E27FC236}">
                <a16:creationId xmlns:a16="http://schemas.microsoft.com/office/drawing/2014/main" id="{F6EF6E4E-8489-24DA-BCC3-383FECE588C5}"/>
              </a:ext>
            </a:extLst>
          </p:cNvPr>
          <p:cNvSpPr/>
          <p:nvPr/>
        </p:nvSpPr>
        <p:spPr>
          <a:xfrm>
            <a:off x="9726296" y="2333853"/>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73DDF4BC-67F8-4757-6743-A67FCB26738D}"/>
              </a:ext>
            </a:extLst>
          </p:cNvPr>
          <p:cNvSpPr/>
          <p:nvPr/>
        </p:nvSpPr>
        <p:spPr>
          <a:xfrm>
            <a:off x="10551232" y="1653465"/>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B9B2FD46-F296-2034-952C-D7EE782D5809}"/>
              </a:ext>
            </a:extLst>
          </p:cNvPr>
          <p:cNvSpPr txBox="1"/>
          <p:nvPr/>
        </p:nvSpPr>
        <p:spPr>
          <a:xfrm>
            <a:off x="10724447" y="2160391"/>
            <a:ext cx="852616" cy="246221"/>
          </a:xfrm>
          <a:prstGeom prst="rect">
            <a:avLst/>
          </a:prstGeom>
          <a:noFill/>
        </p:spPr>
        <p:txBody>
          <a:bodyPr wrap="square" rtlCol="0">
            <a:spAutoFit/>
          </a:bodyPr>
          <a:lstStyle/>
          <a:p>
            <a:r>
              <a:rPr lang="en-AU" sz="1000" dirty="0">
                <a:solidFill>
                  <a:srgbClr val="FF0000"/>
                </a:solidFill>
              </a:rPr>
              <a:t>Guaranteed</a:t>
            </a:r>
          </a:p>
        </p:txBody>
      </p:sp>
      <p:pic>
        <p:nvPicPr>
          <p:cNvPr id="19" name="Picture 18">
            <a:extLst>
              <a:ext uri="{FF2B5EF4-FFF2-40B4-BE49-F238E27FC236}">
                <a16:creationId xmlns:a16="http://schemas.microsoft.com/office/drawing/2014/main" id="{F2344ED9-B68F-B4B7-804A-9EFA932C5BAF}"/>
              </a:ext>
            </a:extLst>
          </p:cNvPr>
          <p:cNvPicPr>
            <a:picLocks noChangeAspect="1"/>
          </p:cNvPicPr>
          <p:nvPr/>
        </p:nvPicPr>
        <p:blipFill>
          <a:blip r:embed="rId6"/>
          <a:stretch>
            <a:fillRect/>
          </a:stretch>
        </p:blipFill>
        <p:spPr>
          <a:xfrm>
            <a:off x="8923794" y="3083901"/>
            <a:ext cx="2743969" cy="1689411"/>
          </a:xfrm>
          <a:prstGeom prst="rect">
            <a:avLst/>
          </a:prstGeom>
        </p:spPr>
      </p:pic>
      <p:sp>
        <p:nvSpPr>
          <p:cNvPr id="20" name="Oval 19">
            <a:extLst>
              <a:ext uri="{FF2B5EF4-FFF2-40B4-BE49-F238E27FC236}">
                <a16:creationId xmlns:a16="http://schemas.microsoft.com/office/drawing/2014/main" id="{3F0167AF-D8D9-1DAA-1334-90064BCC07FA}"/>
              </a:ext>
            </a:extLst>
          </p:cNvPr>
          <p:cNvSpPr/>
          <p:nvPr/>
        </p:nvSpPr>
        <p:spPr>
          <a:xfrm rot="19882852">
            <a:off x="9731787" y="3569294"/>
            <a:ext cx="1826929" cy="72641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7BF504C-5BA8-CE83-732B-188C831C22FA}"/>
              </a:ext>
            </a:extLst>
          </p:cNvPr>
          <p:cNvSpPr txBox="1"/>
          <p:nvPr/>
        </p:nvSpPr>
        <p:spPr>
          <a:xfrm>
            <a:off x="10792716" y="4411625"/>
            <a:ext cx="852616" cy="246221"/>
          </a:xfrm>
          <a:prstGeom prst="rect">
            <a:avLst/>
          </a:prstGeom>
          <a:noFill/>
        </p:spPr>
        <p:txBody>
          <a:bodyPr wrap="square" rtlCol="0">
            <a:spAutoFit/>
          </a:bodyPr>
          <a:lstStyle/>
          <a:p>
            <a:r>
              <a:rPr lang="en-AU" sz="1000" dirty="0">
                <a:solidFill>
                  <a:srgbClr val="FF0000"/>
                </a:solidFill>
              </a:rPr>
              <a:t>Guaranteed</a:t>
            </a:r>
          </a:p>
        </p:txBody>
      </p:sp>
      <p:sp>
        <p:nvSpPr>
          <p:cNvPr id="23" name="Shape 10">
            <a:extLst>
              <a:ext uri="{FF2B5EF4-FFF2-40B4-BE49-F238E27FC236}">
                <a16:creationId xmlns:a16="http://schemas.microsoft.com/office/drawing/2014/main" id="{9D38CF70-DB74-E659-F775-FF82AAAAC560}"/>
              </a:ext>
            </a:extLst>
          </p:cNvPr>
          <p:cNvSpPr/>
          <p:nvPr/>
        </p:nvSpPr>
        <p:spPr>
          <a:xfrm>
            <a:off x="333648" y="4180649"/>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4" name="Image 4" descr="preencoded.png">
            <a:extLst>
              <a:ext uri="{FF2B5EF4-FFF2-40B4-BE49-F238E27FC236}">
                <a16:creationId xmlns:a16="http://schemas.microsoft.com/office/drawing/2014/main" id="{80D99B89-5200-9228-43D2-3D8FE3965763}"/>
              </a:ext>
            </a:extLst>
          </p:cNvPr>
          <p:cNvPicPr>
            <a:picLocks noChangeAspect="1"/>
          </p:cNvPicPr>
          <p:nvPr/>
        </p:nvPicPr>
        <p:blipFill>
          <a:blip r:embed="rId7"/>
          <a:stretch>
            <a:fillRect/>
          </a:stretch>
        </p:blipFill>
        <p:spPr>
          <a:xfrm>
            <a:off x="405085" y="4216367"/>
            <a:ext cx="284355" cy="362803"/>
          </a:xfrm>
          <a:prstGeom prst="rect">
            <a:avLst/>
          </a:prstGeom>
        </p:spPr>
      </p:pic>
      <p:sp>
        <p:nvSpPr>
          <p:cNvPr id="25" name="Text 11">
            <a:extLst>
              <a:ext uri="{FF2B5EF4-FFF2-40B4-BE49-F238E27FC236}">
                <a16:creationId xmlns:a16="http://schemas.microsoft.com/office/drawing/2014/main" id="{6A84D7C4-D519-832F-97F3-6DC5D2C057C0}"/>
              </a:ext>
            </a:extLst>
          </p:cNvPr>
          <p:cNvSpPr/>
          <p:nvPr/>
        </p:nvSpPr>
        <p:spPr>
          <a:xfrm>
            <a:off x="953247" y="4180650"/>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Limited Payments are Popular</a:t>
            </a:r>
            <a:endParaRPr lang="en-US" sz="1850" dirty="0">
              <a:latin typeface="+mj-lt"/>
            </a:endParaRPr>
          </a:p>
        </p:txBody>
      </p:sp>
      <p:sp>
        <p:nvSpPr>
          <p:cNvPr id="26" name="Text 12">
            <a:extLst>
              <a:ext uri="{FF2B5EF4-FFF2-40B4-BE49-F238E27FC236}">
                <a16:creationId xmlns:a16="http://schemas.microsoft.com/office/drawing/2014/main" id="{EFA48F15-A073-A27B-40B1-D6BA75F6A61F}"/>
              </a:ext>
            </a:extLst>
          </p:cNvPr>
          <p:cNvSpPr/>
          <p:nvPr/>
        </p:nvSpPr>
        <p:spPr>
          <a:xfrm>
            <a:off x="953248" y="4529344"/>
            <a:ext cx="10930776" cy="577929"/>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mj-lt"/>
                <a:ea typeface="Inter" pitchFamily="34" charset="-122"/>
                <a:cs typeface="Inter" pitchFamily="34" charset="-120"/>
              </a:rPr>
              <a:t>Limited payment terms are popular for savings products across multiple markets.</a:t>
            </a:r>
          </a:p>
          <a:p>
            <a:pPr>
              <a:lnSpc>
                <a:spcPts val="2400"/>
              </a:lnSpc>
            </a:pPr>
            <a:r>
              <a:rPr lang="en-US" sz="1500" dirty="0">
                <a:latin typeface="+mj-lt"/>
                <a:ea typeface="Inter" pitchFamily="34" charset="-122"/>
              </a:rPr>
              <a:t>(e.g. 1, 3, 5, 7, 10 premium payments)</a:t>
            </a:r>
            <a:endParaRPr lang="en-US" sz="1500" dirty="0">
              <a:latin typeface="+mj-lt"/>
            </a:endParaRPr>
          </a:p>
          <a:p>
            <a:pPr marL="0" indent="0" algn="l">
              <a:lnSpc>
                <a:spcPts val="2400"/>
              </a:lnSpc>
              <a:buNone/>
            </a:pPr>
            <a:endParaRPr lang="en-US" sz="1500" dirty="0">
              <a:latin typeface="+mj-lt"/>
            </a:endParaRPr>
          </a:p>
        </p:txBody>
      </p:sp>
      <p:sp>
        <p:nvSpPr>
          <p:cNvPr id="27" name="Shape 7">
            <a:extLst>
              <a:ext uri="{FF2B5EF4-FFF2-40B4-BE49-F238E27FC236}">
                <a16:creationId xmlns:a16="http://schemas.microsoft.com/office/drawing/2014/main" id="{57E69F1A-1789-C9BF-672A-E804248ECBC9}"/>
              </a:ext>
            </a:extLst>
          </p:cNvPr>
          <p:cNvSpPr/>
          <p:nvPr/>
        </p:nvSpPr>
        <p:spPr>
          <a:xfrm>
            <a:off x="346348" y="535659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8" name="Image 3" descr="preencoded.png">
            <a:extLst>
              <a:ext uri="{FF2B5EF4-FFF2-40B4-BE49-F238E27FC236}">
                <a16:creationId xmlns:a16="http://schemas.microsoft.com/office/drawing/2014/main" id="{6ABE6335-142D-7E69-C85A-941E44E07B9A}"/>
              </a:ext>
            </a:extLst>
          </p:cNvPr>
          <p:cNvPicPr>
            <a:picLocks noChangeAspect="1"/>
          </p:cNvPicPr>
          <p:nvPr/>
        </p:nvPicPr>
        <p:blipFill>
          <a:blip r:embed="rId8"/>
          <a:stretch>
            <a:fillRect/>
          </a:stretch>
        </p:blipFill>
        <p:spPr>
          <a:xfrm>
            <a:off x="417785" y="5392308"/>
            <a:ext cx="284355" cy="362803"/>
          </a:xfrm>
          <a:prstGeom prst="rect">
            <a:avLst/>
          </a:prstGeom>
        </p:spPr>
      </p:pic>
      <p:sp>
        <p:nvSpPr>
          <p:cNvPr id="29" name="Text 8">
            <a:extLst>
              <a:ext uri="{FF2B5EF4-FFF2-40B4-BE49-F238E27FC236}">
                <a16:creationId xmlns:a16="http://schemas.microsoft.com/office/drawing/2014/main" id="{28234AE1-AA49-E3C8-9565-E012B655D5B1}"/>
              </a:ext>
            </a:extLst>
          </p:cNvPr>
          <p:cNvSpPr/>
          <p:nvPr/>
        </p:nvSpPr>
        <p:spPr>
          <a:xfrm>
            <a:off x="965947" y="5356591"/>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No Large Discounts</a:t>
            </a:r>
            <a:endParaRPr lang="en-US" sz="1850" dirty="0">
              <a:latin typeface="+mj-lt"/>
            </a:endParaRPr>
          </a:p>
        </p:txBody>
      </p:sp>
      <p:sp>
        <p:nvSpPr>
          <p:cNvPr id="30" name="Text 9">
            <a:extLst>
              <a:ext uri="{FF2B5EF4-FFF2-40B4-BE49-F238E27FC236}">
                <a16:creationId xmlns:a16="http://schemas.microsoft.com/office/drawing/2014/main" id="{8D345C6D-0D91-27D5-44CE-35978B42891C}"/>
              </a:ext>
            </a:extLst>
          </p:cNvPr>
          <p:cNvSpPr/>
          <p:nvPr/>
        </p:nvSpPr>
        <p:spPr>
          <a:xfrm>
            <a:off x="965948" y="5616384"/>
            <a:ext cx="10930776" cy="577929"/>
          </a:xfrm>
          <a:prstGeom prst="rect">
            <a:avLst/>
          </a:prstGeom>
          <a:noFill/>
          <a:ln/>
        </p:spPr>
        <p:txBody>
          <a:bodyPr wrap="square" lIns="0" tIns="0" rIns="0" bIns="0" rtlCol="0" anchor="t"/>
          <a:lstStyle/>
          <a:p>
            <a:pPr marL="0" indent="0" algn="l">
              <a:lnSpc>
                <a:spcPts val="2400"/>
              </a:lnSpc>
              <a:buNone/>
            </a:pPr>
            <a:r>
              <a:rPr lang="en-US" sz="1500" dirty="0">
                <a:latin typeface="+mj-lt"/>
                <a:ea typeface="Inter" pitchFamily="34" charset="-122"/>
                <a:cs typeface="Inter" pitchFamily="34" charset="-120"/>
              </a:rPr>
              <a:t>No</a:t>
            </a:r>
            <a:r>
              <a:rPr lang="en-US" sz="1500" dirty="0">
                <a:solidFill>
                  <a:srgbClr val="000000"/>
                </a:solidFill>
                <a:latin typeface="+mj-lt"/>
                <a:ea typeface="Inter" pitchFamily="34" charset="-122"/>
                <a:cs typeface="Inter" pitchFamily="34" charset="-120"/>
              </a:rPr>
              <a:t> large upfront discounts</a:t>
            </a:r>
            <a:r>
              <a:rPr lang="en-US" sz="1500" dirty="0">
                <a:latin typeface="+mj-lt"/>
                <a:ea typeface="Inter" pitchFamily="34" charset="-122"/>
                <a:cs typeface="Inter" pitchFamily="34" charset="-120"/>
              </a:rPr>
              <a:t>, w</a:t>
            </a:r>
            <a:r>
              <a:rPr lang="en-US" sz="1500" dirty="0">
                <a:solidFill>
                  <a:srgbClr val="000000"/>
                </a:solidFill>
                <a:latin typeface="+mj-lt"/>
                <a:ea typeface="Inter" pitchFamily="34" charset="-122"/>
                <a:cs typeface="Inter" pitchFamily="34" charset="-120"/>
              </a:rPr>
              <a:t>ellness-linked discounts are more common.</a:t>
            </a:r>
            <a:endParaRPr lang="en-US" sz="1500" dirty="0">
              <a:latin typeface="+mj-lt"/>
            </a:endParaRPr>
          </a:p>
        </p:txBody>
      </p:sp>
      <p:pic>
        <p:nvPicPr>
          <p:cNvPr id="31" name="Picture 30">
            <a:extLst>
              <a:ext uri="{FF2B5EF4-FFF2-40B4-BE49-F238E27FC236}">
                <a16:creationId xmlns:a16="http://schemas.microsoft.com/office/drawing/2014/main" id="{15EE210D-B1CC-BB67-5E05-CE82857EC2CE}"/>
              </a:ext>
            </a:extLst>
          </p:cNvPr>
          <p:cNvPicPr>
            <a:picLocks noChangeAspect="1"/>
          </p:cNvPicPr>
          <p:nvPr/>
        </p:nvPicPr>
        <p:blipFill>
          <a:blip r:embed="rId9"/>
          <a:stretch>
            <a:fillRect/>
          </a:stretch>
        </p:blipFill>
        <p:spPr>
          <a:xfrm>
            <a:off x="8467589" y="4747532"/>
            <a:ext cx="3208211" cy="2033011"/>
          </a:xfrm>
          <a:prstGeom prst="rect">
            <a:avLst/>
          </a:prstGeom>
        </p:spPr>
      </p:pic>
      <p:sp>
        <p:nvSpPr>
          <p:cNvPr id="32" name="Rectangle: Rounded Corners 31">
            <a:extLst>
              <a:ext uri="{FF2B5EF4-FFF2-40B4-BE49-F238E27FC236}">
                <a16:creationId xmlns:a16="http://schemas.microsoft.com/office/drawing/2014/main" id="{B09DF5CB-0B64-DB66-CD6F-C12C35461E1E}"/>
              </a:ext>
            </a:extLst>
          </p:cNvPr>
          <p:cNvSpPr/>
          <p:nvPr/>
        </p:nvSpPr>
        <p:spPr>
          <a:xfrm>
            <a:off x="8481574" y="5081122"/>
            <a:ext cx="2427725" cy="84149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u="sng" dirty="0">
                <a:solidFill>
                  <a:srgbClr val="FF0000"/>
                </a:solidFill>
              </a:rPr>
              <a:t>Australia:</a:t>
            </a:r>
          </a:p>
          <a:p>
            <a:pPr marL="171450" indent="-171450">
              <a:buFont typeface="Arial" panose="020B0604020202020204" pitchFamily="34" charset="0"/>
              <a:buChar char="•"/>
            </a:pPr>
            <a:r>
              <a:rPr lang="en-AU" sz="1200" dirty="0">
                <a:solidFill>
                  <a:srgbClr val="FF0000"/>
                </a:solidFill>
              </a:rPr>
              <a:t>Non-guaranteed Stepped</a:t>
            </a:r>
          </a:p>
          <a:p>
            <a:pPr marL="171450" indent="-171450">
              <a:buFont typeface="Arial" panose="020B0604020202020204" pitchFamily="34" charset="0"/>
              <a:buChar char="•"/>
            </a:pPr>
            <a:r>
              <a:rPr lang="en-AU" sz="1200" dirty="0">
                <a:solidFill>
                  <a:srgbClr val="FF0000"/>
                </a:solidFill>
              </a:rPr>
              <a:t>Frequent Reprice</a:t>
            </a:r>
          </a:p>
          <a:p>
            <a:pPr marL="171450" indent="-171450">
              <a:buFont typeface="Arial" panose="020B0604020202020204" pitchFamily="34" charset="0"/>
              <a:buChar char="•"/>
            </a:pPr>
            <a:r>
              <a:rPr lang="en-AU" sz="1200" dirty="0">
                <a:solidFill>
                  <a:srgbClr val="FF0000"/>
                </a:solidFill>
              </a:rPr>
              <a:t>Unwind of Upfront Discount</a:t>
            </a:r>
          </a:p>
        </p:txBody>
      </p:sp>
      <p:sp>
        <p:nvSpPr>
          <p:cNvPr id="33" name="Rectangle 32">
            <a:extLst>
              <a:ext uri="{FF2B5EF4-FFF2-40B4-BE49-F238E27FC236}">
                <a16:creationId xmlns:a16="http://schemas.microsoft.com/office/drawing/2014/main" id="{CF26A2AD-2831-EEF4-B5FB-30BAA58B7CF9}"/>
              </a:ext>
            </a:extLst>
          </p:cNvPr>
          <p:cNvSpPr/>
          <p:nvPr/>
        </p:nvSpPr>
        <p:spPr>
          <a:xfrm>
            <a:off x="7152683" y="5443683"/>
            <a:ext cx="110799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VS</a:t>
            </a:r>
          </a:p>
        </p:txBody>
      </p:sp>
      <p:sp>
        <p:nvSpPr>
          <p:cNvPr id="12" name="Text 6">
            <a:extLst>
              <a:ext uri="{FF2B5EF4-FFF2-40B4-BE49-F238E27FC236}">
                <a16:creationId xmlns:a16="http://schemas.microsoft.com/office/drawing/2014/main" id="{3E99B6E9-0F1F-032C-C6E1-25923DE2CE94}"/>
              </a:ext>
            </a:extLst>
          </p:cNvPr>
          <p:cNvSpPr/>
          <p:nvPr/>
        </p:nvSpPr>
        <p:spPr>
          <a:xfrm>
            <a:off x="953248" y="3232094"/>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Premium guarantees are standard in all markets. Guarantee terms exceed 10 years.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Guaranteed: South Africa stepped premium, Canada &amp; US renewed premiums</a:t>
            </a:r>
          </a:p>
        </p:txBody>
      </p:sp>
      <p:sp>
        <p:nvSpPr>
          <p:cNvPr id="15" name="Text 3">
            <a:extLst>
              <a:ext uri="{FF2B5EF4-FFF2-40B4-BE49-F238E27FC236}">
                <a16:creationId xmlns:a16="http://schemas.microsoft.com/office/drawing/2014/main" id="{6A3A527A-9494-A993-2DB0-8DF8AA9E1642}"/>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
        <p:nvSpPr>
          <p:cNvPr id="4" name="TextBox 3">
            <a:extLst>
              <a:ext uri="{FF2B5EF4-FFF2-40B4-BE49-F238E27FC236}">
                <a16:creationId xmlns:a16="http://schemas.microsoft.com/office/drawing/2014/main" id="{00A5A8B6-7E7F-DAFF-39DE-C87425BFE610}"/>
              </a:ext>
            </a:extLst>
          </p:cNvPr>
          <p:cNvSpPr txBox="1"/>
          <p:nvPr/>
        </p:nvSpPr>
        <p:spPr>
          <a:xfrm>
            <a:off x="10715393" y="6289390"/>
            <a:ext cx="852616" cy="400110"/>
          </a:xfrm>
          <a:prstGeom prst="rect">
            <a:avLst/>
          </a:prstGeom>
          <a:noFill/>
        </p:spPr>
        <p:txBody>
          <a:bodyPr wrap="square" rtlCol="0">
            <a:spAutoFit/>
          </a:bodyPr>
          <a:lstStyle/>
          <a:p>
            <a:r>
              <a:rPr lang="en-AU" sz="1000" b="1" u="sng" dirty="0">
                <a:solidFill>
                  <a:srgbClr val="FF0000"/>
                </a:solidFill>
              </a:rPr>
              <a:t>Not</a:t>
            </a:r>
          </a:p>
          <a:p>
            <a:r>
              <a:rPr lang="en-AU" sz="1000" dirty="0">
                <a:solidFill>
                  <a:srgbClr val="FF0000"/>
                </a:solidFill>
              </a:rPr>
              <a:t>Guaranteed</a:t>
            </a:r>
          </a:p>
        </p:txBody>
      </p:sp>
    </p:spTree>
    <p:extLst>
      <p:ext uri="{BB962C8B-B14F-4D97-AF65-F5344CB8AC3E}">
        <p14:creationId xmlns:p14="http://schemas.microsoft.com/office/powerpoint/2010/main" val="3764851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E0EE7D35-3D8D-EAC4-439C-5E246128C1E5}"/>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7FD6F1C1-2D2C-B28D-6F58-C81E9725979A}"/>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are the premium structures?</a:t>
            </a:r>
            <a:endParaRPr dirty="0"/>
          </a:p>
        </p:txBody>
      </p:sp>
      <p:sp>
        <p:nvSpPr>
          <p:cNvPr id="269" name="Google Shape;269;p9">
            <a:extLst>
              <a:ext uri="{FF2B5EF4-FFF2-40B4-BE49-F238E27FC236}">
                <a16:creationId xmlns:a16="http://schemas.microsoft.com/office/drawing/2014/main" id="{822CF79A-E80E-67CF-531C-C6E40E5F72DA}"/>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270" name="Google Shape;270;p9">
            <a:extLst>
              <a:ext uri="{FF2B5EF4-FFF2-40B4-BE49-F238E27FC236}">
                <a16:creationId xmlns:a16="http://schemas.microsoft.com/office/drawing/2014/main" id="{718AAEEF-9B3D-EE95-090E-E46C393861D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Shape 1">
            <a:extLst>
              <a:ext uri="{FF2B5EF4-FFF2-40B4-BE49-F238E27FC236}">
                <a16:creationId xmlns:a16="http://schemas.microsoft.com/office/drawing/2014/main" id="{C0D95438-8438-E6A8-90E0-77928758F4F1}"/>
              </a:ext>
            </a:extLst>
          </p:cNvPr>
          <p:cNvSpPr/>
          <p:nvPr/>
        </p:nvSpPr>
        <p:spPr>
          <a:xfrm>
            <a:off x="333648" y="1256871"/>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3" name="Image 1" descr="preencoded.png">
            <a:extLst>
              <a:ext uri="{FF2B5EF4-FFF2-40B4-BE49-F238E27FC236}">
                <a16:creationId xmlns:a16="http://schemas.microsoft.com/office/drawing/2014/main" id="{5C80B590-751E-3351-EA66-5B674FA8FADA}"/>
              </a:ext>
            </a:extLst>
          </p:cNvPr>
          <p:cNvPicPr>
            <a:picLocks noChangeAspect="1"/>
          </p:cNvPicPr>
          <p:nvPr/>
        </p:nvPicPr>
        <p:blipFill>
          <a:blip r:embed="rId3"/>
          <a:stretch>
            <a:fillRect/>
          </a:stretch>
        </p:blipFill>
        <p:spPr>
          <a:xfrm>
            <a:off x="405085" y="1292589"/>
            <a:ext cx="284355" cy="362803"/>
          </a:xfrm>
          <a:prstGeom prst="rect">
            <a:avLst/>
          </a:prstGeom>
        </p:spPr>
      </p:pic>
      <p:sp>
        <p:nvSpPr>
          <p:cNvPr id="8" name="Text 2">
            <a:extLst>
              <a:ext uri="{FF2B5EF4-FFF2-40B4-BE49-F238E27FC236}">
                <a16:creationId xmlns:a16="http://schemas.microsoft.com/office/drawing/2014/main" id="{79D4CF24-2650-1441-D704-792321D2F928}"/>
              </a:ext>
            </a:extLst>
          </p:cNvPr>
          <p:cNvSpPr/>
          <p:nvPr/>
        </p:nvSpPr>
        <p:spPr>
          <a:xfrm>
            <a:off x="953247" y="1256872"/>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Level as Market Dominance</a:t>
            </a:r>
            <a:endParaRPr lang="en-US" sz="1850" dirty="0">
              <a:latin typeface="+mj-lt"/>
            </a:endParaRPr>
          </a:p>
        </p:txBody>
      </p:sp>
      <p:sp>
        <p:nvSpPr>
          <p:cNvPr id="5" name="Shape 4">
            <a:extLst>
              <a:ext uri="{FF2B5EF4-FFF2-40B4-BE49-F238E27FC236}">
                <a16:creationId xmlns:a16="http://schemas.microsoft.com/office/drawing/2014/main" id="{698BBE6E-BC26-A6A1-AC0B-BFE9B8D8051E}"/>
              </a:ext>
            </a:extLst>
          </p:cNvPr>
          <p:cNvSpPr/>
          <p:nvPr/>
        </p:nvSpPr>
        <p:spPr>
          <a:xfrm>
            <a:off x="333648" y="289610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6" name="Image 2" descr="preencoded.png">
            <a:extLst>
              <a:ext uri="{FF2B5EF4-FFF2-40B4-BE49-F238E27FC236}">
                <a16:creationId xmlns:a16="http://schemas.microsoft.com/office/drawing/2014/main" id="{2DF8407B-A5D4-F5CF-82B6-B717D73BD176}"/>
              </a:ext>
            </a:extLst>
          </p:cNvPr>
          <p:cNvPicPr>
            <a:picLocks noChangeAspect="1"/>
          </p:cNvPicPr>
          <p:nvPr/>
        </p:nvPicPr>
        <p:blipFill>
          <a:blip r:embed="rId4"/>
          <a:stretch>
            <a:fillRect/>
          </a:stretch>
        </p:blipFill>
        <p:spPr>
          <a:xfrm>
            <a:off x="405085" y="2931817"/>
            <a:ext cx="284355" cy="362803"/>
          </a:xfrm>
          <a:prstGeom prst="rect">
            <a:avLst/>
          </a:prstGeom>
        </p:spPr>
      </p:pic>
      <p:sp>
        <p:nvSpPr>
          <p:cNvPr id="7" name="Text 5">
            <a:extLst>
              <a:ext uri="{FF2B5EF4-FFF2-40B4-BE49-F238E27FC236}">
                <a16:creationId xmlns:a16="http://schemas.microsoft.com/office/drawing/2014/main" id="{C4EBC162-7AF6-D793-F58D-BEFC6766E0AC}"/>
              </a:ext>
            </a:extLst>
          </p:cNvPr>
          <p:cNvSpPr/>
          <p:nvPr/>
        </p:nvSpPr>
        <p:spPr>
          <a:xfrm>
            <a:off x="953248" y="2896101"/>
            <a:ext cx="2932222"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Guaranteed Premium is the Norm</a:t>
            </a:r>
            <a:endParaRPr lang="en-US" sz="1850" dirty="0">
              <a:latin typeface="+mj-lt"/>
            </a:endParaRPr>
          </a:p>
        </p:txBody>
      </p:sp>
      <p:pic>
        <p:nvPicPr>
          <p:cNvPr id="11" name="Picture 10">
            <a:extLst>
              <a:ext uri="{FF2B5EF4-FFF2-40B4-BE49-F238E27FC236}">
                <a16:creationId xmlns:a16="http://schemas.microsoft.com/office/drawing/2014/main" id="{71E65D1E-F3EF-CDE0-0ECB-2B9881E5388B}"/>
              </a:ext>
            </a:extLst>
          </p:cNvPr>
          <p:cNvPicPr>
            <a:picLocks noChangeAspect="1"/>
          </p:cNvPicPr>
          <p:nvPr/>
        </p:nvPicPr>
        <p:blipFill>
          <a:blip r:embed="rId5"/>
          <a:stretch>
            <a:fillRect/>
          </a:stretch>
        </p:blipFill>
        <p:spPr>
          <a:xfrm>
            <a:off x="8923794" y="1383022"/>
            <a:ext cx="2721537" cy="1672008"/>
          </a:xfrm>
          <a:prstGeom prst="rect">
            <a:avLst/>
          </a:prstGeom>
        </p:spPr>
      </p:pic>
      <p:sp>
        <p:nvSpPr>
          <p:cNvPr id="13" name="Oval 12">
            <a:extLst>
              <a:ext uri="{FF2B5EF4-FFF2-40B4-BE49-F238E27FC236}">
                <a16:creationId xmlns:a16="http://schemas.microsoft.com/office/drawing/2014/main" id="{69DCE83C-F337-7AE4-8363-0F94CD0098EC}"/>
              </a:ext>
            </a:extLst>
          </p:cNvPr>
          <p:cNvSpPr/>
          <p:nvPr/>
        </p:nvSpPr>
        <p:spPr>
          <a:xfrm>
            <a:off x="9726296" y="2333853"/>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AD109361-C316-4D72-1F66-0781180D282B}"/>
              </a:ext>
            </a:extLst>
          </p:cNvPr>
          <p:cNvSpPr/>
          <p:nvPr/>
        </p:nvSpPr>
        <p:spPr>
          <a:xfrm>
            <a:off x="10551232" y="1653465"/>
            <a:ext cx="1116531" cy="25747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78811315-9CEC-95CE-CA83-4D2E5E512110}"/>
              </a:ext>
            </a:extLst>
          </p:cNvPr>
          <p:cNvSpPr txBox="1"/>
          <p:nvPr/>
        </p:nvSpPr>
        <p:spPr>
          <a:xfrm>
            <a:off x="10724447" y="2160391"/>
            <a:ext cx="852616" cy="246221"/>
          </a:xfrm>
          <a:prstGeom prst="rect">
            <a:avLst/>
          </a:prstGeom>
          <a:noFill/>
        </p:spPr>
        <p:txBody>
          <a:bodyPr wrap="square" rtlCol="0">
            <a:spAutoFit/>
          </a:bodyPr>
          <a:lstStyle/>
          <a:p>
            <a:r>
              <a:rPr lang="en-AU" sz="1000" dirty="0">
                <a:solidFill>
                  <a:srgbClr val="FF0000"/>
                </a:solidFill>
              </a:rPr>
              <a:t>Guaranteed</a:t>
            </a:r>
          </a:p>
        </p:txBody>
      </p:sp>
      <p:pic>
        <p:nvPicPr>
          <p:cNvPr id="19" name="Picture 18">
            <a:extLst>
              <a:ext uri="{FF2B5EF4-FFF2-40B4-BE49-F238E27FC236}">
                <a16:creationId xmlns:a16="http://schemas.microsoft.com/office/drawing/2014/main" id="{683EDFD8-ADB5-D474-50B4-D960DB15B1B1}"/>
              </a:ext>
            </a:extLst>
          </p:cNvPr>
          <p:cNvPicPr>
            <a:picLocks noChangeAspect="1"/>
          </p:cNvPicPr>
          <p:nvPr/>
        </p:nvPicPr>
        <p:blipFill>
          <a:blip r:embed="rId6"/>
          <a:stretch>
            <a:fillRect/>
          </a:stretch>
        </p:blipFill>
        <p:spPr>
          <a:xfrm>
            <a:off x="8923794" y="3083901"/>
            <a:ext cx="2743969" cy="1689411"/>
          </a:xfrm>
          <a:prstGeom prst="rect">
            <a:avLst/>
          </a:prstGeom>
        </p:spPr>
      </p:pic>
      <p:sp>
        <p:nvSpPr>
          <p:cNvPr id="20" name="Oval 19">
            <a:extLst>
              <a:ext uri="{FF2B5EF4-FFF2-40B4-BE49-F238E27FC236}">
                <a16:creationId xmlns:a16="http://schemas.microsoft.com/office/drawing/2014/main" id="{95A8C0C5-F8E0-7D18-39BC-0C743CEBEC5A}"/>
              </a:ext>
            </a:extLst>
          </p:cNvPr>
          <p:cNvSpPr/>
          <p:nvPr/>
        </p:nvSpPr>
        <p:spPr>
          <a:xfrm rot="19882852">
            <a:off x="9731787" y="3569294"/>
            <a:ext cx="1826929" cy="72641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27445BC0-9606-388F-04A5-A4B85581103E}"/>
              </a:ext>
            </a:extLst>
          </p:cNvPr>
          <p:cNvSpPr txBox="1"/>
          <p:nvPr/>
        </p:nvSpPr>
        <p:spPr>
          <a:xfrm>
            <a:off x="10792716" y="4411625"/>
            <a:ext cx="852616" cy="246221"/>
          </a:xfrm>
          <a:prstGeom prst="rect">
            <a:avLst/>
          </a:prstGeom>
          <a:noFill/>
        </p:spPr>
        <p:txBody>
          <a:bodyPr wrap="square" rtlCol="0">
            <a:spAutoFit/>
          </a:bodyPr>
          <a:lstStyle/>
          <a:p>
            <a:r>
              <a:rPr lang="en-AU" sz="1000" dirty="0">
                <a:solidFill>
                  <a:srgbClr val="FF0000"/>
                </a:solidFill>
              </a:rPr>
              <a:t>Guaranteed</a:t>
            </a:r>
          </a:p>
        </p:txBody>
      </p:sp>
      <p:sp>
        <p:nvSpPr>
          <p:cNvPr id="23" name="Shape 10">
            <a:extLst>
              <a:ext uri="{FF2B5EF4-FFF2-40B4-BE49-F238E27FC236}">
                <a16:creationId xmlns:a16="http://schemas.microsoft.com/office/drawing/2014/main" id="{520C2151-1E81-6A00-5405-B21E8CC664BF}"/>
              </a:ext>
            </a:extLst>
          </p:cNvPr>
          <p:cNvSpPr/>
          <p:nvPr/>
        </p:nvSpPr>
        <p:spPr>
          <a:xfrm>
            <a:off x="333648" y="4180649"/>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4" name="Image 4" descr="preencoded.png">
            <a:extLst>
              <a:ext uri="{FF2B5EF4-FFF2-40B4-BE49-F238E27FC236}">
                <a16:creationId xmlns:a16="http://schemas.microsoft.com/office/drawing/2014/main" id="{2C535F3B-CE0E-678C-05E7-F9C3147BFD97}"/>
              </a:ext>
            </a:extLst>
          </p:cNvPr>
          <p:cNvPicPr>
            <a:picLocks noChangeAspect="1"/>
          </p:cNvPicPr>
          <p:nvPr/>
        </p:nvPicPr>
        <p:blipFill>
          <a:blip r:embed="rId7"/>
          <a:stretch>
            <a:fillRect/>
          </a:stretch>
        </p:blipFill>
        <p:spPr>
          <a:xfrm>
            <a:off x="405085" y="4216367"/>
            <a:ext cx="284355" cy="362803"/>
          </a:xfrm>
          <a:prstGeom prst="rect">
            <a:avLst/>
          </a:prstGeom>
        </p:spPr>
      </p:pic>
      <p:sp>
        <p:nvSpPr>
          <p:cNvPr id="25" name="Text 11">
            <a:extLst>
              <a:ext uri="{FF2B5EF4-FFF2-40B4-BE49-F238E27FC236}">
                <a16:creationId xmlns:a16="http://schemas.microsoft.com/office/drawing/2014/main" id="{2C0BFC44-9FB5-0078-2405-C3BF3CA1AD9F}"/>
              </a:ext>
            </a:extLst>
          </p:cNvPr>
          <p:cNvSpPr/>
          <p:nvPr/>
        </p:nvSpPr>
        <p:spPr>
          <a:xfrm>
            <a:off x="953247" y="4180650"/>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Limited Payments are Popular</a:t>
            </a:r>
            <a:endParaRPr lang="en-US" sz="1850" dirty="0">
              <a:latin typeface="+mj-lt"/>
            </a:endParaRPr>
          </a:p>
        </p:txBody>
      </p:sp>
      <p:sp>
        <p:nvSpPr>
          <p:cNvPr id="26" name="Text 12">
            <a:extLst>
              <a:ext uri="{FF2B5EF4-FFF2-40B4-BE49-F238E27FC236}">
                <a16:creationId xmlns:a16="http://schemas.microsoft.com/office/drawing/2014/main" id="{7AAD3034-654C-E471-59B9-5AC321BE9EFA}"/>
              </a:ext>
            </a:extLst>
          </p:cNvPr>
          <p:cNvSpPr/>
          <p:nvPr/>
        </p:nvSpPr>
        <p:spPr>
          <a:xfrm>
            <a:off x="953248" y="4529344"/>
            <a:ext cx="10930776" cy="577929"/>
          </a:xfrm>
          <a:prstGeom prst="rect">
            <a:avLst/>
          </a:prstGeom>
          <a:noFill/>
          <a:ln/>
        </p:spPr>
        <p:txBody>
          <a:bodyPr wrap="square" lIns="0" tIns="0" rIns="0" bIns="0" rtlCol="0" anchor="t"/>
          <a:lstStyle/>
          <a:p>
            <a:pPr marL="0" indent="0" algn="l">
              <a:lnSpc>
                <a:spcPts val="2400"/>
              </a:lnSpc>
              <a:buNone/>
            </a:pPr>
            <a:r>
              <a:rPr lang="en-US" sz="1500" dirty="0">
                <a:solidFill>
                  <a:srgbClr val="000000"/>
                </a:solidFill>
                <a:latin typeface="+mj-lt"/>
                <a:ea typeface="Inter" pitchFamily="34" charset="-122"/>
                <a:cs typeface="Inter" pitchFamily="34" charset="-120"/>
              </a:rPr>
              <a:t>Limited payment terms are popular for savings products across multiple markets.</a:t>
            </a:r>
          </a:p>
          <a:p>
            <a:pPr>
              <a:lnSpc>
                <a:spcPts val="2400"/>
              </a:lnSpc>
            </a:pPr>
            <a:r>
              <a:rPr lang="en-US" sz="1500" dirty="0">
                <a:latin typeface="+mj-lt"/>
                <a:ea typeface="Inter" pitchFamily="34" charset="-122"/>
              </a:rPr>
              <a:t>(e.g. 1, 3, 5, 7, 10 premium payments)</a:t>
            </a:r>
            <a:endParaRPr lang="en-US" sz="1500" dirty="0">
              <a:latin typeface="+mj-lt"/>
            </a:endParaRPr>
          </a:p>
          <a:p>
            <a:pPr marL="0" indent="0" algn="l">
              <a:lnSpc>
                <a:spcPts val="2400"/>
              </a:lnSpc>
              <a:buNone/>
            </a:pPr>
            <a:endParaRPr lang="en-US" sz="1500" dirty="0">
              <a:latin typeface="+mj-lt"/>
            </a:endParaRPr>
          </a:p>
        </p:txBody>
      </p:sp>
      <p:sp>
        <p:nvSpPr>
          <p:cNvPr id="27" name="Shape 7">
            <a:extLst>
              <a:ext uri="{FF2B5EF4-FFF2-40B4-BE49-F238E27FC236}">
                <a16:creationId xmlns:a16="http://schemas.microsoft.com/office/drawing/2014/main" id="{CDD5AC3D-FCEE-8E43-83CE-118263BBA442}"/>
              </a:ext>
            </a:extLst>
          </p:cNvPr>
          <p:cNvSpPr/>
          <p:nvPr/>
        </p:nvSpPr>
        <p:spPr>
          <a:xfrm>
            <a:off x="346348" y="5356590"/>
            <a:ext cx="326448" cy="406219"/>
          </a:xfrm>
          <a:prstGeom prst="roundRect">
            <a:avLst>
              <a:gd name="adj" fmla="val 18669"/>
            </a:avLst>
          </a:prstGeom>
          <a:solidFill>
            <a:srgbClr val="CCD8FF"/>
          </a:solidFill>
          <a:ln w="7620">
            <a:solidFill>
              <a:srgbClr val="B2BEE5"/>
            </a:solidFill>
            <a:prstDash val="solid"/>
          </a:ln>
        </p:spPr>
        <p:txBody>
          <a:bodyPr/>
          <a:lstStyle/>
          <a:p>
            <a:endParaRPr lang="en-AU">
              <a:latin typeface="+mj-lt"/>
            </a:endParaRPr>
          </a:p>
        </p:txBody>
      </p:sp>
      <p:pic>
        <p:nvPicPr>
          <p:cNvPr id="28" name="Image 3" descr="preencoded.png">
            <a:extLst>
              <a:ext uri="{FF2B5EF4-FFF2-40B4-BE49-F238E27FC236}">
                <a16:creationId xmlns:a16="http://schemas.microsoft.com/office/drawing/2014/main" id="{E0EB4E25-7094-3904-1C19-A58674726FB4}"/>
              </a:ext>
            </a:extLst>
          </p:cNvPr>
          <p:cNvPicPr>
            <a:picLocks noChangeAspect="1"/>
          </p:cNvPicPr>
          <p:nvPr/>
        </p:nvPicPr>
        <p:blipFill>
          <a:blip r:embed="rId8"/>
          <a:stretch>
            <a:fillRect/>
          </a:stretch>
        </p:blipFill>
        <p:spPr>
          <a:xfrm>
            <a:off x="417785" y="5392308"/>
            <a:ext cx="284355" cy="362803"/>
          </a:xfrm>
          <a:prstGeom prst="rect">
            <a:avLst/>
          </a:prstGeom>
        </p:spPr>
      </p:pic>
      <p:sp>
        <p:nvSpPr>
          <p:cNvPr id="29" name="Text 8">
            <a:extLst>
              <a:ext uri="{FF2B5EF4-FFF2-40B4-BE49-F238E27FC236}">
                <a16:creationId xmlns:a16="http://schemas.microsoft.com/office/drawing/2014/main" id="{6CF3B8FB-7015-33A8-900C-D53A023BF9B3}"/>
              </a:ext>
            </a:extLst>
          </p:cNvPr>
          <p:cNvSpPr/>
          <p:nvPr/>
        </p:nvSpPr>
        <p:spPr>
          <a:xfrm>
            <a:off x="965947" y="5356591"/>
            <a:ext cx="2758466" cy="282086"/>
          </a:xfrm>
          <a:prstGeom prst="rect">
            <a:avLst/>
          </a:prstGeom>
          <a:noFill/>
          <a:ln/>
        </p:spPr>
        <p:txBody>
          <a:bodyPr wrap="none" lIns="0" tIns="0" rIns="0" bIns="0" rtlCol="0" anchor="t"/>
          <a:lstStyle/>
          <a:p>
            <a:pPr marL="0" indent="0" algn="l">
              <a:lnSpc>
                <a:spcPts val="2300"/>
              </a:lnSpc>
              <a:buNone/>
            </a:pPr>
            <a:r>
              <a:rPr lang="en-US" sz="1850" dirty="0">
                <a:solidFill>
                  <a:srgbClr val="000000"/>
                </a:solidFill>
                <a:latin typeface="+mj-lt"/>
                <a:ea typeface="Inter" pitchFamily="34" charset="-122"/>
                <a:cs typeface="Inter" pitchFamily="34" charset="-120"/>
              </a:rPr>
              <a:t>No Large Discounts</a:t>
            </a:r>
            <a:endParaRPr lang="en-US" sz="1850" dirty="0">
              <a:latin typeface="+mj-lt"/>
            </a:endParaRPr>
          </a:p>
        </p:txBody>
      </p:sp>
      <p:pic>
        <p:nvPicPr>
          <p:cNvPr id="31" name="Picture 30">
            <a:extLst>
              <a:ext uri="{FF2B5EF4-FFF2-40B4-BE49-F238E27FC236}">
                <a16:creationId xmlns:a16="http://schemas.microsoft.com/office/drawing/2014/main" id="{6ACD9C5D-302B-8EDA-B7A7-9CCB74F431F6}"/>
              </a:ext>
            </a:extLst>
          </p:cNvPr>
          <p:cNvPicPr>
            <a:picLocks noChangeAspect="1"/>
          </p:cNvPicPr>
          <p:nvPr/>
        </p:nvPicPr>
        <p:blipFill>
          <a:blip r:embed="rId9"/>
          <a:stretch>
            <a:fillRect/>
          </a:stretch>
        </p:blipFill>
        <p:spPr>
          <a:xfrm>
            <a:off x="8467589" y="4747532"/>
            <a:ext cx="3208211" cy="2033011"/>
          </a:xfrm>
          <a:prstGeom prst="rect">
            <a:avLst/>
          </a:prstGeom>
        </p:spPr>
      </p:pic>
      <p:sp>
        <p:nvSpPr>
          <p:cNvPr id="32" name="Rectangle: Rounded Corners 31">
            <a:extLst>
              <a:ext uri="{FF2B5EF4-FFF2-40B4-BE49-F238E27FC236}">
                <a16:creationId xmlns:a16="http://schemas.microsoft.com/office/drawing/2014/main" id="{C9D5A0B7-35EB-D87B-38A7-79796EB9BBD5}"/>
              </a:ext>
            </a:extLst>
          </p:cNvPr>
          <p:cNvSpPr/>
          <p:nvPr/>
        </p:nvSpPr>
        <p:spPr>
          <a:xfrm>
            <a:off x="8481574" y="5081122"/>
            <a:ext cx="2427725" cy="84149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u="sng" dirty="0">
                <a:solidFill>
                  <a:srgbClr val="FF0000"/>
                </a:solidFill>
              </a:rPr>
              <a:t>Australia:</a:t>
            </a:r>
          </a:p>
          <a:p>
            <a:pPr marL="171450" indent="-171450">
              <a:buFont typeface="Arial" panose="020B0604020202020204" pitchFamily="34" charset="0"/>
              <a:buChar char="•"/>
            </a:pPr>
            <a:r>
              <a:rPr lang="en-AU" sz="1200" dirty="0">
                <a:solidFill>
                  <a:srgbClr val="FF0000"/>
                </a:solidFill>
              </a:rPr>
              <a:t>Non-guaranteed Stepped</a:t>
            </a:r>
          </a:p>
          <a:p>
            <a:pPr marL="171450" indent="-171450">
              <a:buFont typeface="Arial" panose="020B0604020202020204" pitchFamily="34" charset="0"/>
              <a:buChar char="•"/>
            </a:pPr>
            <a:r>
              <a:rPr lang="en-AU" sz="1200" dirty="0">
                <a:solidFill>
                  <a:srgbClr val="FF0000"/>
                </a:solidFill>
              </a:rPr>
              <a:t>Frequent Reprice</a:t>
            </a:r>
          </a:p>
          <a:p>
            <a:pPr marL="171450" indent="-171450">
              <a:buFont typeface="Arial" panose="020B0604020202020204" pitchFamily="34" charset="0"/>
              <a:buChar char="•"/>
            </a:pPr>
            <a:r>
              <a:rPr lang="en-AU" sz="1200" dirty="0">
                <a:solidFill>
                  <a:srgbClr val="FF0000"/>
                </a:solidFill>
              </a:rPr>
              <a:t>Unwind of Upfront Discount</a:t>
            </a:r>
          </a:p>
        </p:txBody>
      </p:sp>
      <p:sp>
        <p:nvSpPr>
          <p:cNvPr id="33" name="Rectangle 32">
            <a:extLst>
              <a:ext uri="{FF2B5EF4-FFF2-40B4-BE49-F238E27FC236}">
                <a16:creationId xmlns:a16="http://schemas.microsoft.com/office/drawing/2014/main" id="{177124FF-B883-DF10-707D-68C3C2D4B2FA}"/>
              </a:ext>
            </a:extLst>
          </p:cNvPr>
          <p:cNvSpPr/>
          <p:nvPr/>
        </p:nvSpPr>
        <p:spPr>
          <a:xfrm>
            <a:off x="7152683" y="5443683"/>
            <a:ext cx="110799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VS</a:t>
            </a:r>
          </a:p>
        </p:txBody>
      </p:sp>
      <p:sp>
        <p:nvSpPr>
          <p:cNvPr id="34" name="Rectangle 33">
            <a:extLst>
              <a:ext uri="{FF2B5EF4-FFF2-40B4-BE49-F238E27FC236}">
                <a16:creationId xmlns:a16="http://schemas.microsoft.com/office/drawing/2014/main" id="{CDB8F037-7261-F6D2-8325-81AD81846F66}"/>
              </a:ext>
            </a:extLst>
          </p:cNvPr>
          <p:cNvSpPr/>
          <p:nvPr/>
        </p:nvSpPr>
        <p:spPr>
          <a:xfrm>
            <a:off x="5489653" y="43197"/>
            <a:ext cx="6569125" cy="132343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Certain &amp; Stable Premium</a:t>
            </a:r>
          </a:p>
          <a:p>
            <a:pPr algn="ctr"/>
            <a:r>
              <a:rPr lang="en-US" sz="4000" dirty="0">
                <a:ln w="0"/>
                <a:solidFill>
                  <a:schemeClr val="accent1"/>
                </a:solidFill>
                <a:effectLst>
                  <a:outerShdw blurRad="38100" dist="25400" dir="5400000" algn="ctr" rotWithShape="0">
                    <a:srgbClr val="6E747A">
                      <a:alpha val="43000"/>
                    </a:srgbClr>
                  </a:outerShdw>
                </a:effectLst>
              </a:rPr>
              <a:t>Lapse       Trust </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35" name="Arrow: Down 34">
            <a:extLst>
              <a:ext uri="{FF2B5EF4-FFF2-40B4-BE49-F238E27FC236}">
                <a16:creationId xmlns:a16="http://schemas.microsoft.com/office/drawing/2014/main" id="{B7653216-2BFC-CCB6-8F92-3FBD6CBE2BD7}"/>
              </a:ext>
            </a:extLst>
          </p:cNvPr>
          <p:cNvSpPr/>
          <p:nvPr/>
        </p:nvSpPr>
        <p:spPr>
          <a:xfrm>
            <a:off x="8480289" y="742482"/>
            <a:ext cx="462013" cy="6394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Arrow: Down 35">
            <a:extLst>
              <a:ext uri="{FF2B5EF4-FFF2-40B4-BE49-F238E27FC236}">
                <a16:creationId xmlns:a16="http://schemas.microsoft.com/office/drawing/2014/main" id="{1BF4D9FA-CD27-6D42-645B-3956CC049503}"/>
              </a:ext>
            </a:extLst>
          </p:cNvPr>
          <p:cNvSpPr/>
          <p:nvPr/>
        </p:nvSpPr>
        <p:spPr>
          <a:xfrm rot="10800000">
            <a:off x="10645251" y="729117"/>
            <a:ext cx="462013" cy="6394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6">
            <a:extLst>
              <a:ext uri="{FF2B5EF4-FFF2-40B4-BE49-F238E27FC236}">
                <a16:creationId xmlns:a16="http://schemas.microsoft.com/office/drawing/2014/main" id="{BF8D4B72-A973-77D5-D164-133987099E28}"/>
              </a:ext>
            </a:extLst>
          </p:cNvPr>
          <p:cNvSpPr/>
          <p:nvPr/>
        </p:nvSpPr>
        <p:spPr>
          <a:xfrm>
            <a:off x="953248" y="3232094"/>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Premium guarantees are standard in all markets. Guarantee terms exceed 10 years.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Guaranteed: South Africa stepped premium, Canada &amp; US renewed premiums</a:t>
            </a:r>
          </a:p>
        </p:txBody>
      </p:sp>
      <p:sp>
        <p:nvSpPr>
          <p:cNvPr id="39" name="Text 9">
            <a:extLst>
              <a:ext uri="{FF2B5EF4-FFF2-40B4-BE49-F238E27FC236}">
                <a16:creationId xmlns:a16="http://schemas.microsoft.com/office/drawing/2014/main" id="{FB68EC43-85B2-A051-713A-3B2A20A852C5}"/>
              </a:ext>
            </a:extLst>
          </p:cNvPr>
          <p:cNvSpPr/>
          <p:nvPr/>
        </p:nvSpPr>
        <p:spPr>
          <a:xfrm>
            <a:off x="965948" y="5616384"/>
            <a:ext cx="10930776" cy="577929"/>
          </a:xfrm>
          <a:prstGeom prst="rect">
            <a:avLst/>
          </a:prstGeom>
          <a:noFill/>
          <a:ln/>
        </p:spPr>
        <p:txBody>
          <a:bodyPr wrap="square" lIns="0" tIns="0" rIns="0" bIns="0" rtlCol="0" anchor="t"/>
          <a:lstStyle/>
          <a:p>
            <a:pPr marL="0" indent="0" algn="l">
              <a:lnSpc>
                <a:spcPts val="2400"/>
              </a:lnSpc>
              <a:buNone/>
            </a:pPr>
            <a:r>
              <a:rPr lang="en-US" sz="1500" dirty="0">
                <a:latin typeface="+mj-lt"/>
                <a:ea typeface="Inter" pitchFamily="34" charset="-122"/>
                <a:cs typeface="Inter" pitchFamily="34" charset="-120"/>
              </a:rPr>
              <a:t>No</a:t>
            </a:r>
            <a:r>
              <a:rPr lang="en-US" sz="1500" dirty="0">
                <a:solidFill>
                  <a:srgbClr val="000000"/>
                </a:solidFill>
                <a:latin typeface="+mj-lt"/>
                <a:ea typeface="Inter" pitchFamily="34" charset="-122"/>
                <a:cs typeface="Inter" pitchFamily="34" charset="-120"/>
              </a:rPr>
              <a:t> large upfront discounts</a:t>
            </a:r>
            <a:r>
              <a:rPr lang="en-US" sz="1500" dirty="0">
                <a:latin typeface="+mj-lt"/>
                <a:ea typeface="Inter" pitchFamily="34" charset="-122"/>
                <a:cs typeface="Inter" pitchFamily="34" charset="-120"/>
              </a:rPr>
              <a:t>, w</a:t>
            </a:r>
            <a:r>
              <a:rPr lang="en-US" sz="1500" dirty="0">
                <a:solidFill>
                  <a:srgbClr val="000000"/>
                </a:solidFill>
                <a:latin typeface="+mj-lt"/>
                <a:ea typeface="Inter" pitchFamily="34" charset="-122"/>
                <a:cs typeface="Inter" pitchFamily="34" charset="-120"/>
              </a:rPr>
              <a:t>ellness-linked discounts are more common.</a:t>
            </a:r>
            <a:endParaRPr lang="en-US" sz="1500" dirty="0">
              <a:latin typeface="+mj-lt"/>
            </a:endParaRPr>
          </a:p>
        </p:txBody>
      </p:sp>
      <p:sp>
        <p:nvSpPr>
          <p:cNvPr id="40" name="Text 3">
            <a:extLst>
              <a:ext uri="{FF2B5EF4-FFF2-40B4-BE49-F238E27FC236}">
                <a16:creationId xmlns:a16="http://schemas.microsoft.com/office/drawing/2014/main" id="{F69DD354-E02B-36BB-BC27-B618C50ED983}"/>
              </a:ext>
            </a:extLst>
          </p:cNvPr>
          <p:cNvSpPr/>
          <p:nvPr/>
        </p:nvSpPr>
        <p:spPr>
          <a:xfrm>
            <a:off x="953248" y="1592866"/>
            <a:ext cx="10930776" cy="577929"/>
          </a:xfrm>
          <a:prstGeom prst="rect">
            <a:avLst/>
          </a:prstGeom>
          <a:noFill/>
          <a:ln/>
        </p:spPr>
        <p:txBody>
          <a:bodyPr wrap="square" lIns="0" tIns="0" rIns="0" bIns="0" rtlCol="0" anchor="t"/>
          <a:lstStyle/>
          <a:p>
            <a:pPr marL="0" indent="0" algn="l">
              <a:lnSpc>
                <a:spcPts val="2400"/>
              </a:lnSpc>
              <a:buNone/>
            </a:pPr>
            <a:r>
              <a:rPr lang="en-US" sz="1500" dirty="0">
                <a:solidFill>
                  <a:schemeClr val="tx1"/>
                </a:solidFill>
                <a:latin typeface="+mj-lt"/>
                <a:ea typeface="Inter" pitchFamily="34" charset="-122"/>
                <a:cs typeface="Inter" pitchFamily="34" charset="-120"/>
              </a:rPr>
              <a:t>Level premium structures prevail in Canada, UK, US and China with various term designs.</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South Africa (stepped for short-term focus) and other 4 markets (stepped as an option)</a:t>
            </a:r>
          </a:p>
          <a:p>
            <a:pPr marL="285750" indent="-285750" algn="l">
              <a:lnSpc>
                <a:spcPts val="2400"/>
              </a:lnSpc>
              <a:buFont typeface="Arial" panose="020B0604020202020204" pitchFamily="34" charset="0"/>
              <a:buChar char="•"/>
            </a:pPr>
            <a:r>
              <a:rPr lang="en-US" sz="1500" dirty="0">
                <a:solidFill>
                  <a:schemeClr val="tx1"/>
                </a:solidFill>
                <a:latin typeface="+mj-lt"/>
                <a:ea typeface="Inter" pitchFamily="34" charset="-122"/>
              </a:rPr>
              <a:t>Various level structures</a:t>
            </a:r>
            <a:endParaRPr lang="en-US" sz="1500" dirty="0">
              <a:solidFill>
                <a:schemeClr val="tx1"/>
              </a:solidFill>
              <a:latin typeface="+mj-lt"/>
            </a:endParaRPr>
          </a:p>
        </p:txBody>
      </p:sp>
      <p:sp>
        <p:nvSpPr>
          <p:cNvPr id="4" name="TextBox 3">
            <a:extLst>
              <a:ext uri="{FF2B5EF4-FFF2-40B4-BE49-F238E27FC236}">
                <a16:creationId xmlns:a16="http://schemas.microsoft.com/office/drawing/2014/main" id="{8A79DA5C-34D0-F364-02A8-B0CC9B2905DC}"/>
              </a:ext>
            </a:extLst>
          </p:cNvPr>
          <p:cNvSpPr txBox="1"/>
          <p:nvPr/>
        </p:nvSpPr>
        <p:spPr>
          <a:xfrm>
            <a:off x="10715393" y="6289390"/>
            <a:ext cx="852616" cy="400110"/>
          </a:xfrm>
          <a:prstGeom prst="rect">
            <a:avLst/>
          </a:prstGeom>
          <a:noFill/>
        </p:spPr>
        <p:txBody>
          <a:bodyPr wrap="square" rtlCol="0">
            <a:spAutoFit/>
          </a:bodyPr>
          <a:lstStyle/>
          <a:p>
            <a:r>
              <a:rPr lang="en-AU" sz="1000" b="1" u="sng" dirty="0">
                <a:solidFill>
                  <a:srgbClr val="FF0000"/>
                </a:solidFill>
              </a:rPr>
              <a:t>Not</a:t>
            </a:r>
          </a:p>
          <a:p>
            <a:r>
              <a:rPr lang="en-AU" sz="1000" dirty="0">
                <a:solidFill>
                  <a:srgbClr val="FF0000"/>
                </a:solidFill>
              </a:rPr>
              <a:t>Guaranteed</a:t>
            </a:r>
          </a:p>
        </p:txBody>
      </p:sp>
    </p:spTree>
    <p:extLst>
      <p:ext uri="{BB962C8B-B14F-4D97-AF65-F5344CB8AC3E}">
        <p14:creationId xmlns:p14="http://schemas.microsoft.com/office/powerpoint/2010/main" val="175980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AB6D996E-5949-CCD0-826E-AE1EB9CAF6A8}"/>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67BBB0AB-C617-78D1-AA27-8CEBED9704A3}"/>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about any initiatives to manage lapse?</a:t>
            </a:r>
            <a:endParaRPr dirty="0"/>
          </a:p>
        </p:txBody>
      </p:sp>
      <p:sp>
        <p:nvSpPr>
          <p:cNvPr id="269" name="Google Shape;269;p9">
            <a:extLst>
              <a:ext uri="{FF2B5EF4-FFF2-40B4-BE49-F238E27FC236}">
                <a16:creationId xmlns:a16="http://schemas.microsoft.com/office/drawing/2014/main" id="{1C4C5780-1613-D592-53E9-CD1705204D60}"/>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270" name="Google Shape;270;p9">
            <a:extLst>
              <a:ext uri="{FF2B5EF4-FFF2-40B4-BE49-F238E27FC236}">
                <a16:creationId xmlns:a16="http://schemas.microsoft.com/office/drawing/2014/main" id="{A31E96FE-D8AC-725B-115E-46A703B4DFA1}"/>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356122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F6D8AF8-EB01-2F52-C718-536DB5E3BC89}"/>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AB1249CB-547B-2350-2A59-29AC66F24D75}"/>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about any initiatives to manage lapse?</a:t>
            </a:r>
            <a:endParaRPr dirty="0"/>
          </a:p>
        </p:txBody>
      </p:sp>
      <p:sp>
        <p:nvSpPr>
          <p:cNvPr id="269" name="Google Shape;269;p9">
            <a:extLst>
              <a:ext uri="{FF2B5EF4-FFF2-40B4-BE49-F238E27FC236}">
                <a16:creationId xmlns:a16="http://schemas.microsoft.com/office/drawing/2014/main" id="{58D2F209-F2D3-F63C-F4DB-34185A011055}"/>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270" name="Google Shape;270;p9">
            <a:extLst>
              <a:ext uri="{FF2B5EF4-FFF2-40B4-BE49-F238E27FC236}">
                <a16:creationId xmlns:a16="http://schemas.microsoft.com/office/drawing/2014/main" id="{F1A2C51C-35B5-885B-BD4C-368CADA05E54}"/>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Rectangle 1">
            <a:extLst>
              <a:ext uri="{FF2B5EF4-FFF2-40B4-BE49-F238E27FC236}">
                <a16:creationId xmlns:a16="http://schemas.microsoft.com/office/drawing/2014/main" id="{135C88AE-8119-47DC-1CC7-983B6B5AAFD5}"/>
              </a:ext>
            </a:extLst>
          </p:cNvPr>
          <p:cNvSpPr/>
          <p:nvPr/>
        </p:nvSpPr>
        <p:spPr>
          <a:xfrm>
            <a:off x="141168"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55126AC-AC05-3F00-6342-163404E796A6}"/>
              </a:ext>
            </a:extLst>
          </p:cNvPr>
          <p:cNvSpPr txBox="1"/>
          <p:nvPr/>
        </p:nvSpPr>
        <p:spPr>
          <a:xfrm>
            <a:off x="204668" y="1344335"/>
            <a:ext cx="3821639" cy="3275064"/>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South Africa: Wellness Programs</a:t>
            </a:r>
            <a:endParaRPr lang="en-US" sz="1800" u="sng" dirty="0">
              <a:latin typeface="+mj-lt"/>
              <a:ea typeface="Inter" pitchFamily="34" charset="-122"/>
              <a:cs typeface="Inter" pitchFamily="34" charset="-120"/>
            </a:endParaRPr>
          </a:p>
          <a:p>
            <a:pPr marL="0" indent="0" algn="l">
              <a:lnSpc>
                <a:spcPts val="2750"/>
              </a:lnSpc>
              <a:buNone/>
            </a:pPr>
            <a:endParaRPr lang="en-US" sz="2000" dirty="0">
              <a:latin typeface="+mj-lt"/>
              <a:ea typeface="Inter" pitchFamily="34" charset="-122"/>
              <a:cs typeface="Inter" pitchFamily="34" charset="-120"/>
            </a:endParaRPr>
          </a:p>
          <a:p>
            <a:pPr marL="0" indent="0" algn="l">
              <a:lnSpc>
                <a:spcPts val="2750"/>
              </a:lnSpc>
              <a:buNone/>
            </a:pPr>
            <a:r>
              <a:rPr lang="en-US" sz="1400" dirty="0">
                <a:latin typeface="+mj-lt"/>
                <a:ea typeface="Inter" pitchFamily="34" charset="-122"/>
                <a:cs typeface="Inter" pitchFamily="34" charset="-120"/>
              </a:rPr>
              <a:t>S</a:t>
            </a:r>
            <a:r>
              <a:rPr lang="en-US" sz="1400" dirty="0">
                <a:solidFill>
                  <a:srgbClr val="000000"/>
                </a:solidFill>
                <a:latin typeface="+mj-lt"/>
                <a:ea typeface="Inter" pitchFamily="34" charset="-122"/>
                <a:cs typeface="Inter" pitchFamily="34" charset="-120"/>
              </a:rPr>
              <a:t>hared-value ecosystem benefiting healthy lives.</a:t>
            </a:r>
          </a:p>
          <a:p>
            <a:pPr marL="0" indent="0" algn="l">
              <a:lnSpc>
                <a:spcPts val="2750"/>
              </a:lnSpc>
              <a:buNone/>
            </a:pPr>
            <a:endParaRPr lang="en-US" sz="1400" dirty="0">
              <a:latin typeface="+mj-lt"/>
              <a:ea typeface="Inter" pitchFamily="34" charset="-122"/>
            </a:endParaRP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Encourages positive selection</a:t>
            </a: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Improves long-term lapse &amp; claim experience</a:t>
            </a:r>
          </a:p>
          <a:p>
            <a:pPr marL="285750" indent="-285750">
              <a:lnSpc>
                <a:spcPts val="2750"/>
              </a:lnSpc>
              <a:buFont typeface="Arial" panose="020B0604020202020204" pitchFamily="34" charset="0"/>
              <a:buChar char="•"/>
            </a:pPr>
            <a:r>
              <a:rPr lang="en-US" u="sng" dirty="0">
                <a:latin typeface="+mj-lt"/>
                <a:ea typeface="Inter" pitchFamily="34" charset="-122"/>
              </a:rPr>
              <a:t>Positive cycle</a:t>
            </a:r>
          </a:p>
        </p:txBody>
      </p:sp>
      <p:sp>
        <p:nvSpPr>
          <p:cNvPr id="4" name="TextBox 3">
            <a:extLst>
              <a:ext uri="{FF2B5EF4-FFF2-40B4-BE49-F238E27FC236}">
                <a16:creationId xmlns:a16="http://schemas.microsoft.com/office/drawing/2014/main" id="{9F260907-7DD2-D97E-5255-17CC9902069F}"/>
              </a:ext>
            </a:extLst>
          </p:cNvPr>
          <p:cNvSpPr txBox="1"/>
          <p:nvPr/>
        </p:nvSpPr>
        <p:spPr>
          <a:xfrm>
            <a:off x="141168" y="4951512"/>
            <a:ext cx="3821639"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1) upfront </a:t>
            </a:r>
            <a:r>
              <a:rPr lang="en-US" dirty="0">
                <a:solidFill>
                  <a:schemeClr val="accent1"/>
                </a:solidFill>
                <a:latin typeface="+mj-lt"/>
                <a:ea typeface="Inter" pitchFamily="34" charset="-122"/>
              </a:rPr>
              <a:t>discount -&gt; </a:t>
            </a:r>
            <a:r>
              <a:rPr lang="en-US" u="sng" dirty="0">
                <a:solidFill>
                  <a:schemeClr val="accent1"/>
                </a:solidFill>
                <a:latin typeface="+mj-lt"/>
                <a:ea typeface="Inter" pitchFamily="34" charset="-122"/>
              </a:rPr>
              <a:t>vicious cycle</a:t>
            </a:r>
          </a:p>
          <a:p>
            <a:pPr>
              <a:lnSpc>
                <a:spcPts val="2750"/>
              </a:lnSpc>
            </a:pPr>
            <a:r>
              <a:rPr lang="en-US" dirty="0">
                <a:solidFill>
                  <a:schemeClr val="accent1"/>
                </a:solidFill>
                <a:latin typeface="+mj-lt"/>
                <a:ea typeface="Inter" pitchFamily="34" charset="-122"/>
              </a:rPr>
              <a:t>       2) wellness program needs refinements</a:t>
            </a:r>
            <a:endParaRPr lang="en-US" sz="1400" dirty="0">
              <a:solidFill>
                <a:schemeClr val="accent1"/>
              </a:solidFill>
              <a:latin typeface="+mj-lt"/>
            </a:endParaRPr>
          </a:p>
          <a:p>
            <a:endParaRPr lang="en-AU" dirty="0"/>
          </a:p>
        </p:txBody>
      </p:sp>
    </p:spTree>
    <p:extLst>
      <p:ext uri="{BB962C8B-B14F-4D97-AF65-F5344CB8AC3E}">
        <p14:creationId xmlns:p14="http://schemas.microsoft.com/office/powerpoint/2010/main" val="175368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FC36713-BBBF-2CD5-ABFE-7CF38C68DD8D}"/>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82E66EA1-EEB3-4F05-C4C2-EE40FA6AA502}"/>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about any initiatives to manage lapse?</a:t>
            </a:r>
            <a:endParaRPr dirty="0"/>
          </a:p>
        </p:txBody>
      </p:sp>
      <p:sp>
        <p:nvSpPr>
          <p:cNvPr id="269" name="Google Shape;269;p9">
            <a:extLst>
              <a:ext uri="{FF2B5EF4-FFF2-40B4-BE49-F238E27FC236}">
                <a16:creationId xmlns:a16="http://schemas.microsoft.com/office/drawing/2014/main" id="{21DA4303-7B9B-DF1D-02F5-346B59673C06}"/>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270" name="Google Shape;270;p9">
            <a:extLst>
              <a:ext uri="{FF2B5EF4-FFF2-40B4-BE49-F238E27FC236}">
                <a16:creationId xmlns:a16="http://schemas.microsoft.com/office/drawing/2014/main" id="{709FF2A0-3689-749E-6684-AC10ABE79F37}"/>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Rectangle 1">
            <a:extLst>
              <a:ext uri="{FF2B5EF4-FFF2-40B4-BE49-F238E27FC236}">
                <a16:creationId xmlns:a16="http://schemas.microsoft.com/office/drawing/2014/main" id="{FBB8A2DF-5857-2848-87CD-AD4ED90AD352}"/>
              </a:ext>
            </a:extLst>
          </p:cNvPr>
          <p:cNvSpPr/>
          <p:nvPr/>
        </p:nvSpPr>
        <p:spPr>
          <a:xfrm>
            <a:off x="141168"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00037AF-D3E3-8E54-1798-6E0016001892}"/>
              </a:ext>
            </a:extLst>
          </p:cNvPr>
          <p:cNvSpPr txBox="1"/>
          <p:nvPr/>
        </p:nvSpPr>
        <p:spPr>
          <a:xfrm>
            <a:off x="204668" y="1344335"/>
            <a:ext cx="3821639" cy="3275064"/>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South Africa: Wellness Programs</a:t>
            </a:r>
            <a:endParaRPr lang="en-US" sz="1800" u="sng" dirty="0">
              <a:latin typeface="+mj-lt"/>
              <a:ea typeface="Inter" pitchFamily="34" charset="-122"/>
              <a:cs typeface="Inter" pitchFamily="34" charset="-120"/>
            </a:endParaRPr>
          </a:p>
          <a:p>
            <a:pPr marL="0" indent="0" algn="l">
              <a:lnSpc>
                <a:spcPts val="2750"/>
              </a:lnSpc>
              <a:buNone/>
            </a:pPr>
            <a:endParaRPr lang="en-US" sz="2000" dirty="0">
              <a:latin typeface="+mj-lt"/>
              <a:ea typeface="Inter" pitchFamily="34" charset="-122"/>
              <a:cs typeface="Inter" pitchFamily="34" charset="-120"/>
            </a:endParaRPr>
          </a:p>
          <a:p>
            <a:pPr marL="0" indent="0" algn="l">
              <a:lnSpc>
                <a:spcPts val="2750"/>
              </a:lnSpc>
              <a:buNone/>
            </a:pPr>
            <a:r>
              <a:rPr lang="en-US" sz="1400" dirty="0">
                <a:latin typeface="+mj-lt"/>
                <a:ea typeface="Inter" pitchFamily="34" charset="-122"/>
                <a:cs typeface="Inter" pitchFamily="34" charset="-120"/>
              </a:rPr>
              <a:t>S</a:t>
            </a:r>
            <a:r>
              <a:rPr lang="en-US" sz="1400" dirty="0">
                <a:solidFill>
                  <a:srgbClr val="000000"/>
                </a:solidFill>
                <a:latin typeface="+mj-lt"/>
                <a:ea typeface="Inter" pitchFamily="34" charset="-122"/>
                <a:cs typeface="Inter" pitchFamily="34" charset="-120"/>
              </a:rPr>
              <a:t>hared-value ecosystem benefiting healthy lives.</a:t>
            </a:r>
          </a:p>
          <a:p>
            <a:pPr marL="0" indent="0" algn="l">
              <a:lnSpc>
                <a:spcPts val="2750"/>
              </a:lnSpc>
              <a:buNone/>
            </a:pPr>
            <a:endParaRPr lang="en-US" sz="1400" dirty="0">
              <a:latin typeface="+mj-lt"/>
              <a:ea typeface="Inter" pitchFamily="34" charset="-122"/>
            </a:endParaRP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Encourages positive selection</a:t>
            </a: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Improves long-term lapse &amp; claim experience</a:t>
            </a:r>
          </a:p>
          <a:p>
            <a:pPr marL="285750" indent="-285750">
              <a:lnSpc>
                <a:spcPts val="2750"/>
              </a:lnSpc>
              <a:buFont typeface="Arial" panose="020B0604020202020204" pitchFamily="34" charset="0"/>
              <a:buChar char="•"/>
            </a:pPr>
            <a:r>
              <a:rPr lang="en-US" u="sng" dirty="0">
                <a:latin typeface="+mj-lt"/>
                <a:ea typeface="Inter" pitchFamily="34" charset="-122"/>
              </a:rPr>
              <a:t>Positive cycle</a:t>
            </a:r>
          </a:p>
        </p:txBody>
      </p:sp>
      <p:sp>
        <p:nvSpPr>
          <p:cNvPr id="4" name="TextBox 3">
            <a:extLst>
              <a:ext uri="{FF2B5EF4-FFF2-40B4-BE49-F238E27FC236}">
                <a16:creationId xmlns:a16="http://schemas.microsoft.com/office/drawing/2014/main" id="{A0F5F290-B4A2-C425-317B-033C6F3DB04D}"/>
              </a:ext>
            </a:extLst>
          </p:cNvPr>
          <p:cNvSpPr txBox="1"/>
          <p:nvPr/>
        </p:nvSpPr>
        <p:spPr>
          <a:xfrm>
            <a:off x="141168" y="4951512"/>
            <a:ext cx="3821639"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1) upfront </a:t>
            </a:r>
            <a:r>
              <a:rPr lang="en-US" dirty="0">
                <a:solidFill>
                  <a:schemeClr val="accent1"/>
                </a:solidFill>
                <a:latin typeface="+mj-lt"/>
                <a:ea typeface="Inter" pitchFamily="34" charset="-122"/>
              </a:rPr>
              <a:t>discount -&gt; </a:t>
            </a:r>
            <a:r>
              <a:rPr lang="en-US" u="sng" dirty="0">
                <a:solidFill>
                  <a:schemeClr val="accent1"/>
                </a:solidFill>
                <a:latin typeface="+mj-lt"/>
                <a:ea typeface="Inter" pitchFamily="34" charset="-122"/>
              </a:rPr>
              <a:t>vicious cycle</a:t>
            </a:r>
          </a:p>
          <a:p>
            <a:pPr>
              <a:lnSpc>
                <a:spcPts val="2750"/>
              </a:lnSpc>
            </a:pPr>
            <a:r>
              <a:rPr lang="en-US" dirty="0">
                <a:solidFill>
                  <a:schemeClr val="accent1"/>
                </a:solidFill>
                <a:latin typeface="+mj-lt"/>
                <a:ea typeface="Inter" pitchFamily="34" charset="-122"/>
              </a:rPr>
              <a:t>       2) wellness program needs refinements</a:t>
            </a:r>
            <a:endParaRPr lang="en-US" sz="1400" dirty="0">
              <a:solidFill>
                <a:schemeClr val="accent1"/>
              </a:solidFill>
              <a:latin typeface="+mj-lt"/>
            </a:endParaRPr>
          </a:p>
          <a:p>
            <a:endParaRPr lang="en-AU" dirty="0"/>
          </a:p>
        </p:txBody>
      </p:sp>
      <p:sp>
        <p:nvSpPr>
          <p:cNvPr id="5" name="Rectangle 4">
            <a:extLst>
              <a:ext uri="{FF2B5EF4-FFF2-40B4-BE49-F238E27FC236}">
                <a16:creationId xmlns:a16="http://schemas.microsoft.com/office/drawing/2014/main" id="{7D8AC75B-551F-7F4A-9A9B-E948A4DC9A87}"/>
              </a:ext>
            </a:extLst>
          </p:cNvPr>
          <p:cNvSpPr/>
          <p:nvPr/>
        </p:nvSpPr>
        <p:spPr>
          <a:xfrm>
            <a:off x="4098480"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320AE1A-FE42-8782-4180-3149617E3374}"/>
              </a:ext>
            </a:extLst>
          </p:cNvPr>
          <p:cNvSpPr txBox="1"/>
          <p:nvPr/>
        </p:nvSpPr>
        <p:spPr>
          <a:xfrm>
            <a:off x="4049751" y="1336450"/>
            <a:ext cx="3950763" cy="3348802"/>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UK: Distribution Quality Management</a:t>
            </a:r>
            <a:endParaRPr lang="en-US" sz="2000" u="sng" dirty="0">
              <a:latin typeface="+mj-lt"/>
              <a:ea typeface="Inter" pitchFamily="34" charset="-122"/>
              <a:cs typeface="Inter" pitchFamily="34" charset="-120"/>
            </a:endParaRPr>
          </a:p>
          <a:p>
            <a:pPr marL="0" indent="0" algn="l">
              <a:lnSpc>
                <a:spcPts val="2750"/>
              </a:lnSpc>
              <a:buNone/>
            </a:pPr>
            <a:endParaRPr lang="en-US" sz="1400" dirty="0">
              <a:latin typeface="+mj-lt"/>
              <a:ea typeface="Inter" pitchFamily="34" charset="-122"/>
              <a:cs typeface="Inter" pitchFamily="34" charset="-120"/>
            </a:endParaRPr>
          </a:p>
          <a:p>
            <a:pPr marL="0" indent="0" algn="l">
              <a:lnSpc>
                <a:spcPts val="2850"/>
              </a:lnSpc>
              <a:buNone/>
            </a:pPr>
            <a:r>
              <a:rPr lang="en-US" sz="1400" dirty="0">
                <a:solidFill>
                  <a:srgbClr val="000000"/>
                </a:solidFill>
                <a:latin typeface="+mj-lt"/>
                <a:ea typeface="Inter" pitchFamily="34" charset="-122"/>
                <a:cs typeface="Inter" pitchFamily="34" charset="-120"/>
              </a:rPr>
              <a:t>Systematic approach to improve advisor behavior.</a:t>
            </a:r>
            <a:endParaRPr lang="en-US" sz="1400" dirty="0">
              <a:latin typeface="+mj-lt"/>
            </a:endParaRPr>
          </a:p>
          <a:p>
            <a:pPr marL="0" indent="0" algn="l">
              <a:lnSpc>
                <a:spcPts val="2750"/>
              </a:lnSpc>
              <a:buNone/>
            </a:pPr>
            <a:endParaRPr lang="en-US" sz="1400"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Initiated by a large </a:t>
            </a:r>
            <a:r>
              <a:rPr lang="en-US" sz="1400" dirty="0">
                <a:latin typeface="+mj-lt"/>
                <a:ea typeface="Inter" pitchFamily="34" charset="-122"/>
                <a:cs typeface="Inter" pitchFamily="34" charset="-120"/>
              </a:rPr>
              <a:t>life insurer in UK</a:t>
            </a:r>
            <a:endParaRPr lang="en-US"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Monitors lapse rates, early claims and non-disclosures by advisor groups</a:t>
            </a:r>
            <a:endParaRPr lang="en-US"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Restricts high-lapse IFAs</a:t>
            </a:r>
          </a:p>
        </p:txBody>
      </p:sp>
      <p:sp>
        <p:nvSpPr>
          <p:cNvPr id="7" name="TextBox 6">
            <a:extLst>
              <a:ext uri="{FF2B5EF4-FFF2-40B4-BE49-F238E27FC236}">
                <a16:creationId xmlns:a16="http://schemas.microsoft.com/office/drawing/2014/main" id="{8262F465-00A1-1697-6A1F-21F479E12D0D}"/>
              </a:ext>
            </a:extLst>
          </p:cNvPr>
          <p:cNvSpPr txBox="1"/>
          <p:nvPr/>
        </p:nvSpPr>
        <p:spPr>
          <a:xfrm>
            <a:off x="4080025" y="4951512"/>
            <a:ext cx="3950763"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similar analysis exists, but needs formalization and rewarding mechanism</a:t>
            </a:r>
            <a:endParaRPr lang="en-US" sz="1400" dirty="0">
              <a:solidFill>
                <a:schemeClr val="accent1"/>
              </a:solidFill>
              <a:latin typeface="+mj-lt"/>
            </a:endParaRPr>
          </a:p>
          <a:p>
            <a:endParaRPr lang="en-AU" dirty="0"/>
          </a:p>
        </p:txBody>
      </p:sp>
    </p:spTree>
    <p:extLst>
      <p:ext uri="{BB962C8B-B14F-4D97-AF65-F5344CB8AC3E}">
        <p14:creationId xmlns:p14="http://schemas.microsoft.com/office/powerpoint/2010/main" val="87330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6C788388-5F15-933F-A43C-F66427EF3E92}"/>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978DB474-AE7B-AA4D-9F0A-7F9003C4A8EF}"/>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What about any initiatives to manage lapse?</a:t>
            </a:r>
            <a:endParaRPr dirty="0"/>
          </a:p>
        </p:txBody>
      </p:sp>
      <p:sp>
        <p:nvSpPr>
          <p:cNvPr id="269" name="Google Shape;269;p9">
            <a:extLst>
              <a:ext uri="{FF2B5EF4-FFF2-40B4-BE49-F238E27FC236}">
                <a16:creationId xmlns:a16="http://schemas.microsoft.com/office/drawing/2014/main" id="{E7B623BB-B55C-115A-9BA3-D68C42ADF540}"/>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270" name="Google Shape;270;p9">
            <a:extLst>
              <a:ext uri="{FF2B5EF4-FFF2-40B4-BE49-F238E27FC236}">
                <a16:creationId xmlns:a16="http://schemas.microsoft.com/office/drawing/2014/main" id="{75BE8A47-F981-B6B3-A29D-673D232BFEA4}"/>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Rectangle 1">
            <a:extLst>
              <a:ext uri="{FF2B5EF4-FFF2-40B4-BE49-F238E27FC236}">
                <a16:creationId xmlns:a16="http://schemas.microsoft.com/office/drawing/2014/main" id="{6748CB2E-3C1E-CD98-DD64-11370EB3AFDD}"/>
              </a:ext>
            </a:extLst>
          </p:cNvPr>
          <p:cNvSpPr/>
          <p:nvPr/>
        </p:nvSpPr>
        <p:spPr>
          <a:xfrm>
            <a:off x="141168"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18F16F8-8574-500A-6620-04FF6223FB51}"/>
              </a:ext>
            </a:extLst>
          </p:cNvPr>
          <p:cNvSpPr txBox="1"/>
          <p:nvPr/>
        </p:nvSpPr>
        <p:spPr>
          <a:xfrm>
            <a:off x="204668" y="1344335"/>
            <a:ext cx="3821639" cy="3275064"/>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South Africa: Wellness Programs</a:t>
            </a:r>
            <a:endParaRPr lang="en-US" sz="1800" u="sng" dirty="0">
              <a:latin typeface="+mj-lt"/>
              <a:ea typeface="Inter" pitchFamily="34" charset="-122"/>
              <a:cs typeface="Inter" pitchFamily="34" charset="-120"/>
            </a:endParaRPr>
          </a:p>
          <a:p>
            <a:pPr marL="0" indent="0" algn="l">
              <a:lnSpc>
                <a:spcPts val="2750"/>
              </a:lnSpc>
              <a:buNone/>
            </a:pPr>
            <a:endParaRPr lang="en-US" sz="2000" dirty="0">
              <a:latin typeface="+mj-lt"/>
              <a:ea typeface="Inter" pitchFamily="34" charset="-122"/>
              <a:cs typeface="Inter" pitchFamily="34" charset="-120"/>
            </a:endParaRPr>
          </a:p>
          <a:p>
            <a:pPr marL="0" indent="0" algn="l">
              <a:lnSpc>
                <a:spcPts val="2750"/>
              </a:lnSpc>
              <a:buNone/>
            </a:pPr>
            <a:r>
              <a:rPr lang="en-US" sz="1400" dirty="0">
                <a:latin typeface="+mj-lt"/>
                <a:ea typeface="Inter" pitchFamily="34" charset="-122"/>
                <a:cs typeface="Inter" pitchFamily="34" charset="-120"/>
              </a:rPr>
              <a:t>S</a:t>
            </a:r>
            <a:r>
              <a:rPr lang="en-US" sz="1400" dirty="0">
                <a:solidFill>
                  <a:srgbClr val="000000"/>
                </a:solidFill>
                <a:latin typeface="+mj-lt"/>
                <a:ea typeface="Inter" pitchFamily="34" charset="-122"/>
                <a:cs typeface="Inter" pitchFamily="34" charset="-120"/>
              </a:rPr>
              <a:t>hared-value ecosystem benefiting healthy lives.</a:t>
            </a:r>
          </a:p>
          <a:p>
            <a:pPr marL="0" indent="0" algn="l">
              <a:lnSpc>
                <a:spcPts val="2750"/>
              </a:lnSpc>
              <a:buNone/>
            </a:pPr>
            <a:endParaRPr lang="en-US" sz="1400" dirty="0">
              <a:latin typeface="+mj-lt"/>
              <a:ea typeface="Inter" pitchFamily="34" charset="-122"/>
            </a:endParaRP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Encourages positive selection</a:t>
            </a: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Improves long-term lapse &amp; claim experience</a:t>
            </a:r>
          </a:p>
          <a:p>
            <a:pPr marL="285750" indent="-285750">
              <a:lnSpc>
                <a:spcPts val="2750"/>
              </a:lnSpc>
              <a:buFont typeface="Arial" panose="020B0604020202020204" pitchFamily="34" charset="0"/>
              <a:buChar char="•"/>
            </a:pPr>
            <a:r>
              <a:rPr lang="en-US" u="sng" dirty="0">
                <a:latin typeface="+mj-lt"/>
                <a:ea typeface="Inter" pitchFamily="34" charset="-122"/>
              </a:rPr>
              <a:t>Positive cycle</a:t>
            </a:r>
          </a:p>
        </p:txBody>
      </p:sp>
      <p:sp>
        <p:nvSpPr>
          <p:cNvPr id="4" name="TextBox 3">
            <a:extLst>
              <a:ext uri="{FF2B5EF4-FFF2-40B4-BE49-F238E27FC236}">
                <a16:creationId xmlns:a16="http://schemas.microsoft.com/office/drawing/2014/main" id="{24D61085-CCDD-4857-9309-99E247E5C5D6}"/>
              </a:ext>
            </a:extLst>
          </p:cNvPr>
          <p:cNvSpPr txBox="1"/>
          <p:nvPr/>
        </p:nvSpPr>
        <p:spPr>
          <a:xfrm>
            <a:off x="141168" y="4951512"/>
            <a:ext cx="3821639"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1) upfront </a:t>
            </a:r>
            <a:r>
              <a:rPr lang="en-US" dirty="0">
                <a:solidFill>
                  <a:schemeClr val="accent1"/>
                </a:solidFill>
                <a:latin typeface="+mj-lt"/>
                <a:ea typeface="Inter" pitchFamily="34" charset="-122"/>
              </a:rPr>
              <a:t>discount -&gt; </a:t>
            </a:r>
            <a:r>
              <a:rPr lang="en-US" u="sng" dirty="0">
                <a:solidFill>
                  <a:schemeClr val="accent1"/>
                </a:solidFill>
                <a:latin typeface="+mj-lt"/>
                <a:ea typeface="Inter" pitchFamily="34" charset="-122"/>
              </a:rPr>
              <a:t>vicious cycle</a:t>
            </a:r>
          </a:p>
          <a:p>
            <a:pPr>
              <a:lnSpc>
                <a:spcPts val="2750"/>
              </a:lnSpc>
            </a:pPr>
            <a:r>
              <a:rPr lang="en-US" dirty="0">
                <a:solidFill>
                  <a:schemeClr val="accent1"/>
                </a:solidFill>
                <a:latin typeface="+mj-lt"/>
                <a:ea typeface="Inter" pitchFamily="34" charset="-122"/>
              </a:rPr>
              <a:t>       2) wellness program needs refinements</a:t>
            </a:r>
            <a:endParaRPr lang="en-US" sz="1400" dirty="0">
              <a:solidFill>
                <a:schemeClr val="accent1"/>
              </a:solidFill>
              <a:latin typeface="+mj-lt"/>
            </a:endParaRPr>
          </a:p>
          <a:p>
            <a:endParaRPr lang="en-AU" dirty="0"/>
          </a:p>
        </p:txBody>
      </p:sp>
      <p:sp>
        <p:nvSpPr>
          <p:cNvPr id="5" name="Rectangle 4">
            <a:extLst>
              <a:ext uri="{FF2B5EF4-FFF2-40B4-BE49-F238E27FC236}">
                <a16:creationId xmlns:a16="http://schemas.microsoft.com/office/drawing/2014/main" id="{C689DE7F-FAB6-99F5-AED9-528075CD8515}"/>
              </a:ext>
            </a:extLst>
          </p:cNvPr>
          <p:cNvSpPr/>
          <p:nvPr/>
        </p:nvSpPr>
        <p:spPr>
          <a:xfrm>
            <a:off x="4098480"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A99F340-A906-8A14-0AA3-DD7C3E139522}"/>
              </a:ext>
            </a:extLst>
          </p:cNvPr>
          <p:cNvSpPr txBox="1"/>
          <p:nvPr/>
        </p:nvSpPr>
        <p:spPr>
          <a:xfrm>
            <a:off x="4049751" y="1336450"/>
            <a:ext cx="3950763" cy="3348802"/>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UK: Distribution Quality Management</a:t>
            </a:r>
            <a:endParaRPr lang="en-US" sz="2000" u="sng" dirty="0">
              <a:latin typeface="+mj-lt"/>
              <a:ea typeface="Inter" pitchFamily="34" charset="-122"/>
              <a:cs typeface="Inter" pitchFamily="34" charset="-120"/>
            </a:endParaRPr>
          </a:p>
          <a:p>
            <a:pPr marL="0" indent="0" algn="l">
              <a:lnSpc>
                <a:spcPts val="2750"/>
              </a:lnSpc>
              <a:buNone/>
            </a:pPr>
            <a:endParaRPr lang="en-US" sz="1400" dirty="0">
              <a:latin typeface="+mj-lt"/>
              <a:ea typeface="Inter" pitchFamily="34" charset="-122"/>
              <a:cs typeface="Inter" pitchFamily="34" charset="-120"/>
            </a:endParaRPr>
          </a:p>
          <a:p>
            <a:pPr marL="0" indent="0" algn="l">
              <a:lnSpc>
                <a:spcPts val="2850"/>
              </a:lnSpc>
              <a:buNone/>
            </a:pPr>
            <a:r>
              <a:rPr lang="en-US" sz="1400" dirty="0">
                <a:solidFill>
                  <a:srgbClr val="000000"/>
                </a:solidFill>
                <a:latin typeface="+mj-lt"/>
                <a:ea typeface="Inter" pitchFamily="34" charset="-122"/>
                <a:cs typeface="Inter" pitchFamily="34" charset="-120"/>
              </a:rPr>
              <a:t>Systematic approach to improve advisor behavior.</a:t>
            </a:r>
            <a:endParaRPr lang="en-US" sz="1400" dirty="0">
              <a:latin typeface="+mj-lt"/>
            </a:endParaRPr>
          </a:p>
          <a:p>
            <a:pPr marL="0" indent="0" algn="l">
              <a:lnSpc>
                <a:spcPts val="2750"/>
              </a:lnSpc>
              <a:buNone/>
            </a:pPr>
            <a:endParaRPr lang="en-US" sz="1400"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Initiated by a large </a:t>
            </a:r>
            <a:r>
              <a:rPr lang="en-US" sz="1400" dirty="0">
                <a:latin typeface="+mj-lt"/>
                <a:ea typeface="Inter" pitchFamily="34" charset="-122"/>
                <a:cs typeface="Inter" pitchFamily="34" charset="-120"/>
              </a:rPr>
              <a:t>life insurer in UK</a:t>
            </a:r>
            <a:endParaRPr lang="en-US"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Monitors lapse rates, early claims and non-disclosures by advisor groups</a:t>
            </a:r>
            <a:endParaRPr lang="en-US" dirty="0">
              <a:latin typeface="+mj-lt"/>
              <a:ea typeface="Inter" pitchFamily="34" charset="-122"/>
            </a:endParaRPr>
          </a:p>
          <a:p>
            <a:pPr marL="285750" indent="-285750" algn="l">
              <a:lnSpc>
                <a:spcPts val="2850"/>
              </a:lnSpc>
              <a:buSzPct val="100000"/>
              <a:buFont typeface="Arial" panose="020B0604020202020204" pitchFamily="34" charset="0"/>
              <a:buChar char="•"/>
            </a:pPr>
            <a:r>
              <a:rPr lang="en-US" sz="1400" dirty="0">
                <a:solidFill>
                  <a:srgbClr val="000000"/>
                </a:solidFill>
                <a:latin typeface="+mj-lt"/>
                <a:ea typeface="Inter" pitchFamily="34" charset="-122"/>
                <a:cs typeface="Inter" pitchFamily="34" charset="-120"/>
              </a:rPr>
              <a:t>Restricts high-lapse IFAs</a:t>
            </a:r>
          </a:p>
        </p:txBody>
      </p:sp>
      <p:sp>
        <p:nvSpPr>
          <p:cNvPr id="7" name="TextBox 6">
            <a:extLst>
              <a:ext uri="{FF2B5EF4-FFF2-40B4-BE49-F238E27FC236}">
                <a16:creationId xmlns:a16="http://schemas.microsoft.com/office/drawing/2014/main" id="{5DE3533B-3C9F-34AA-D95A-CC81379E44D3}"/>
              </a:ext>
            </a:extLst>
          </p:cNvPr>
          <p:cNvSpPr txBox="1"/>
          <p:nvPr/>
        </p:nvSpPr>
        <p:spPr>
          <a:xfrm>
            <a:off x="4080025" y="4951512"/>
            <a:ext cx="3950763"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similar analysis exists, but needs formalization and rewarding mechanism</a:t>
            </a:r>
            <a:endParaRPr lang="en-US" sz="1400" dirty="0">
              <a:solidFill>
                <a:schemeClr val="accent1"/>
              </a:solidFill>
              <a:latin typeface="+mj-lt"/>
            </a:endParaRPr>
          </a:p>
          <a:p>
            <a:endParaRPr lang="en-AU" dirty="0"/>
          </a:p>
        </p:txBody>
      </p:sp>
      <p:sp>
        <p:nvSpPr>
          <p:cNvPr id="8" name="Rectangle 7">
            <a:extLst>
              <a:ext uri="{FF2B5EF4-FFF2-40B4-BE49-F238E27FC236}">
                <a16:creationId xmlns:a16="http://schemas.microsoft.com/office/drawing/2014/main" id="{73887759-8DE0-D7D7-8473-25DEDD3D5297}"/>
              </a:ext>
            </a:extLst>
          </p:cNvPr>
          <p:cNvSpPr/>
          <p:nvPr/>
        </p:nvSpPr>
        <p:spPr>
          <a:xfrm>
            <a:off x="8087458" y="1344335"/>
            <a:ext cx="3821639" cy="4409694"/>
          </a:xfrm>
          <a:prstGeom prst="rect">
            <a:avLst/>
          </a:prstGeom>
          <a:solidFill>
            <a:schemeClr val="accent1">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72436BF5-4F4E-2C71-7EA4-37C10D9F2D85}"/>
              </a:ext>
            </a:extLst>
          </p:cNvPr>
          <p:cNvSpPr txBox="1"/>
          <p:nvPr/>
        </p:nvSpPr>
        <p:spPr>
          <a:xfrm>
            <a:off x="8165693" y="1344335"/>
            <a:ext cx="3821639" cy="2915991"/>
          </a:xfrm>
          <a:prstGeom prst="rect">
            <a:avLst/>
          </a:prstGeom>
          <a:noFill/>
        </p:spPr>
        <p:txBody>
          <a:bodyPr wrap="square" rtlCol="0">
            <a:spAutoFit/>
          </a:bodyPr>
          <a:lstStyle/>
          <a:p>
            <a:pPr marL="0" indent="0" algn="l">
              <a:lnSpc>
                <a:spcPts val="2750"/>
              </a:lnSpc>
              <a:buNone/>
            </a:pPr>
            <a:r>
              <a:rPr lang="en-US" sz="1800" u="sng" dirty="0">
                <a:solidFill>
                  <a:srgbClr val="000000"/>
                </a:solidFill>
                <a:latin typeface="+mj-lt"/>
                <a:ea typeface="Inter" pitchFamily="34" charset="-122"/>
                <a:cs typeface="Inter" pitchFamily="34" charset="-120"/>
              </a:rPr>
              <a:t>Canada &amp; US: Surrender Charges</a:t>
            </a:r>
            <a:endParaRPr lang="en-US" sz="1800" u="sng" dirty="0">
              <a:latin typeface="+mj-lt"/>
              <a:ea typeface="Inter" pitchFamily="34" charset="-122"/>
              <a:cs typeface="Inter" pitchFamily="34" charset="-120"/>
            </a:endParaRPr>
          </a:p>
          <a:p>
            <a:pPr marL="0" indent="0" algn="l">
              <a:lnSpc>
                <a:spcPts val="2750"/>
              </a:lnSpc>
              <a:buNone/>
            </a:pPr>
            <a:endParaRPr lang="en-US" sz="2000" dirty="0">
              <a:latin typeface="+mj-lt"/>
              <a:ea typeface="Inter" pitchFamily="34" charset="-122"/>
              <a:cs typeface="Inter" pitchFamily="34" charset="-120"/>
            </a:endParaRPr>
          </a:p>
          <a:p>
            <a:pPr marL="0" indent="0" algn="l">
              <a:lnSpc>
                <a:spcPts val="2750"/>
              </a:lnSpc>
              <a:buNone/>
            </a:pPr>
            <a:r>
              <a:rPr lang="en-US" dirty="0">
                <a:latin typeface="+mj-lt"/>
                <a:ea typeface="Inter" pitchFamily="34" charset="-122"/>
                <a:cs typeface="Inter" pitchFamily="34" charset="-120"/>
              </a:rPr>
              <a:t>Features provided</a:t>
            </a:r>
            <a:r>
              <a:rPr lang="en-US" sz="1400" dirty="0">
                <a:latin typeface="+mj-lt"/>
                <a:ea typeface="Inter" pitchFamily="34" charset="-122"/>
                <a:cs typeface="Inter" pitchFamily="34" charset="-120"/>
              </a:rPr>
              <a:t> with permanent life insurance to manage early lapse.</a:t>
            </a:r>
            <a:endParaRPr lang="en-US" sz="1400" dirty="0">
              <a:solidFill>
                <a:srgbClr val="000000"/>
              </a:solidFill>
              <a:latin typeface="+mj-lt"/>
              <a:ea typeface="Inter" pitchFamily="34" charset="-122"/>
              <a:cs typeface="Inter" pitchFamily="34" charset="-120"/>
            </a:endParaRPr>
          </a:p>
          <a:p>
            <a:pPr marL="0" indent="0" algn="l">
              <a:lnSpc>
                <a:spcPts val="2750"/>
              </a:lnSpc>
              <a:buNone/>
            </a:pPr>
            <a:endParaRPr lang="en-US" sz="1400" dirty="0">
              <a:latin typeface="+mj-lt"/>
              <a:ea typeface="Inter" pitchFamily="34" charset="-122"/>
            </a:endParaRPr>
          </a:p>
          <a:p>
            <a:pPr marL="285750" indent="-285750">
              <a:lnSpc>
                <a:spcPts val="2750"/>
              </a:lnSpc>
              <a:buFont typeface="Arial" panose="020B0604020202020204" pitchFamily="34" charset="0"/>
              <a:buChar char="•"/>
            </a:pPr>
            <a:r>
              <a:rPr lang="en-US" dirty="0">
                <a:latin typeface="+mj-lt"/>
                <a:ea typeface="Inter" pitchFamily="34" charset="-122"/>
                <a:cs typeface="Inter" pitchFamily="34" charset="-120"/>
              </a:rPr>
              <a:t>R</a:t>
            </a:r>
            <a:r>
              <a:rPr lang="en-US" sz="1400" dirty="0">
                <a:solidFill>
                  <a:srgbClr val="000000"/>
                </a:solidFill>
                <a:latin typeface="+mj-lt"/>
                <a:ea typeface="Inter" pitchFamily="34" charset="-122"/>
                <a:cs typeface="Inter" pitchFamily="34" charset="-120"/>
              </a:rPr>
              <a:t>educed cash value for early lapsed policies</a:t>
            </a:r>
          </a:p>
          <a:p>
            <a:pPr marL="285750" indent="-285750">
              <a:lnSpc>
                <a:spcPts val="2750"/>
              </a:lnSpc>
              <a:buFont typeface="Arial" panose="020B0604020202020204" pitchFamily="34" charset="0"/>
              <a:buChar char="•"/>
            </a:pPr>
            <a:r>
              <a:rPr lang="en-US" sz="1400" dirty="0">
                <a:solidFill>
                  <a:srgbClr val="000000"/>
                </a:solidFill>
                <a:latin typeface="+mj-lt"/>
                <a:ea typeface="Inter" pitchFamily="34" charset="-122"/>
                <a:cs typeface="Inter" pitchFamily="34" charset="-120"/>
              </a:rPr>
              <a:t>Discourages early lapse</a:t>
            </a:r>
          </a:p>
        </p:txBody>
      </p:sp>
      <p:sp>
        <p:nvSpPr>
          <p:cNvPr id="10" name="TextBox 9">
            <a:extLst>
              <a:ext uri="{FF2B5EF4-FFF2-40B4-BE49-F238E27FC236}">
                <a16:creationId xmlns:a16="http://schemas.microsoft.com/office/drawing/2014/main" id="{5F623915-6D0F-4652-A985-7FD7641A59C1}"/>
              </a:ext>
            </a:extLst>
          </p:cNvPr>
          <p:cNvSpPr txBox="1"/>
          <p:nvPr/>
        </p:nvSpPr>
        <p:spPr>
          <a:xfrm>
            <a:off x="8090961" y="4951512"/>
            <a:ext cx="3821639" cy="1025922"/>
          </a:xfrm>
          <a:prstGeom prst="rect">
            <a:avLst/>
          </a:prstGeom>
          <a:noFill/>
        </p:spPr>
        <p:txBody>
          <a:bodyPr wrap="square" rtlCol="0">
            <a:spAutoFit/>
          </a:bodyPr>
          <a:lstStyle/>
          <a:p>
            <a:pPr>
              <a:lnSpc>
                <a:spcPts val="2750"/>
              </a:lnSpc>
            </a:pPr>
            <a:r>
              <a:rPr lang="en-US" sz="1400" dirty="0">
                <a:solidFill>
                  <a:schemeClr val="accent1"/>
                </a:solidFill>
                <a:latin typeface="+mj-lt"/>
                <a:ea typeface="Inter" pitchFamily="34" charset="-122"/>
              </a:rPr>
              <a:t>AU: surrender value not a financially viable feature due to strict regulatory requirements</a:t>
            </a:r>
            <a:endParaRPr lang="en-US" sz="1400" dirty="0">
              <a:solidFill>
                <a:schemeClr val="accent1"/>
              </a:solidFill>
              <a:latin typeface="+mj-lt"/>
            </a:endParaRPr>
          </a:p>
          <a:p>
            <a:endParaRPr lang="en-AU" dirty="0"/>
          </a:p>
        </p:txBody>
      </p:sp>
    </p:spTree>
    <p:extLst>
      <p:ext uri="{BB962C8B-B14F-4D97-AF65-F5344CB8AC3E}">
        <p14:creationId xmlns:p14="http://schemas.microsoft.com/office/powerpoint/2010/main" val="400842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D17FEA41-124A-F9CE-9C45-F8D20FA0212D}"/>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4DB03CC8-0EC0-F44E-21E1-088248B71C36}"/>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solidFill>
                  <a:schemeClr val="tx1"/>
                </a:solidFill>
              </a:rPr>
              <a:t>2. International Learnings</a:t>
            </a:r>
            <a:br>
              <a:rPr lang="en-US" dirty="0">
                <a:solidFill>
                  <a:schemeClr val="tx1"/>
                </a:solidFill>
              </a:rPr>
            </a:br>
            <a:r>
              <a:rPr lang="en-US" dirty="0">
                <a:solidFill>
                  <a:schemeClr val="tx1"/>
                </a:solidFill>
              </a:rPr>
              <a:t>What are the products and distribution channels?</a:t>
            </a:r>
            <a:endParaRPr dirty="0">
              <a:solidFill>
                <a:schemeClr val="tx1"/>
              </a:solidFill>
            </a:endParaRPr>
          </a:p>
        </p:txBody>
      </p:sp>
      <p:sp>
        <p:nvSpPr>
          <p:cNvPr id="269" name="Google Shape;269;p9">
            <a:extLst>
              <a:ext uri="{FF2B5EF4-FFF2-40B4-BE49-F238E27FC236}">
                <a16:creationId xmlns:a16="http://schemas.microsoft.com/office/drawing/2014/main" id="{B54A10D5-238C-9B1D-5216-7DC2D24AE725}"/>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chemeClr val="tx1"/>
                </a:solidFill>
              </a:rPr>
              <a:t>26</a:t>
            </a:fld>
            <a:endParaRPr>
              <a:solidFill>
                <a:schemeClr val="tx1"/>
              </a:solidFill>
            </a:endParaRPr>
          </a:p>
        </p:txBody>
      </p:sp>
      <p:sp>
        <p:nvSpPr>
          <p:cNvPr id="270" name="Google Shape;270;p9">
            <a:extLst>
              <a:ext uri="{FF2B5EF4-FFF2-40B4-BE49-F238E27FC236}">
                <a16:creationId xmlns:a16="http://schemas.microsoft.com/office/drawing/2014/main" id="{0CF19474-74EF-76BD-3B69-1ED9A6093677}"/>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tx1"/>
                </a:solidFill>
                <a:latin typeface="Arial"/>
                <a:ea typeface="Arial"/>
                <a:cs typeface="Arial"/>
                <a:sym typeface="Arial"/>
              </a:rPr>
              <a:t>Presented at the 2025 All Actuaries Summit</a:t>
            </a:r>
            <a:endParaRPr>
              <a:solidFill>
                <a:schemeClr val="tx1"/>
              </a:solidFill>
            </a:endParaRPr>
          </a:p>
        </p:txBody>
      </p:sp>
    </p:spTree>
    <p:extLst>
      <p:ext uri="{BB962C8B-B14F-4D97-AF65-F5344CB8AC3E}">
        <p14:creationId xmlns:p14="http://schemas.microsoft.com/office/powerpoint/2010/main" val="3822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38F1C0E8-2239-F139-6860-381FCBD34F6F}"/>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08E5C8DD-5E3D-D86C-F943-D47A2AB2AF28}"/>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solidFill>
                  <a:schemeClr val="tx1"/>
                </a:solidFill>
              </a:rPr>
              <a:t>2. International Learnings</a:t>
            </a:r>
            <a:br>
              <a:rPr lang="en-US" dirty="0">
                <a:solidFill>
                  <a:schemeClr val="tx1"/>
                </a:solidFill>
              </a:rPr>
            </a:br>
            <a:r>
              <a:rPr lang="en-US" dirty="0">
                <a:solidFill>
                  <a:schemeClr val="tx1"/>
                </a:solidFill>
              </a:rPr>
              <a:t>What are the products and distribution channels?</a:t>
            </a:r>
            <a:endParaRPr dirty="0">
              <a:solidFill>
                <a:schemeClr val="tx1"/>
              </a:solidFill>
            </a:endParaRPr>
          </a:p>
        </p:txBody>
      </p:sp>
      <p:sp>
        <p:nvSpPr>
          <p:cNvPr id="269" name="Google Shape;269;p9">
            <a:extLst>
              <a:ext uri="{FF2B5EF4-FFF2-40B4-BE49-F238E27FC236}">
                <a16:creationId xmlns:a16="http://schemas.microsoft.com/office/drawing/2014/main" id="{0BF6CD71-9C7A-2E85-13AD-88C8244908E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chemeClr val="tx1"/>
                </a:solidFill>
              </a:rPr>
              <a:t>27</a:t>
            </a:fld>
            <a:endParaRPr>
              <a:solidFill>
                <a:schemeClr val="tx1"/>
              </a:solidFill>
            </a:endParaRPr>
          </a:p>
        </p:txBody>
      </p:sp>
      <p:sp>
        <p:nvSpPr>
          <p:cNvPr id="270" name="Google Shape;270;p9">
            <a:extLst>
              <a:ext uri="{FF2B5EF4-FFF2-40B4-BE49-F238E27FC236}">
                <a16:creationId xmlns:a16="http://schemas.microsoft.com/office/drawing/2014/main" id="{8594E628-B971-6C1B-B54C-06D7912D182C}"/>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tx1"/>
                </a:solidFill>
                <a:latin typeface="Arial"/>
                <a:ea typeface="Arial"/>
                <a:cs typeface="Arial"/>
                <a:sym typeface="Arial"/>
              </a:rPr>
              <a:t>Presented at the 2025 All Actuaries Summit</a:t>
            </a:r>
            <a:endParaRPr>
              <a:solidFill>
                <a:schemeClr val="tx1"/>
              </a:solidFill>
            </a:endParaRPr>
          </a:p>
        </p:txBody>
      </p:sp>
      <p:sp>
        <p:nvSpPr>
          <p:cNvPr id="2" name="Text 1">
            <a:extLst>
              <a:ext uri="{FF2B5EF4-FFF2-40B4-BE49-F238E27FC236}">
                <a16:creationId xmlns:a16="http://schemas.microsoft.com/office/drawing/2014/main" id="{D2A1996D-1A23-F416-4379-C1F6CB935ADA}"/>
              </a:ext>
            </a:extLst>
          </p:cNvPr>
          <p:cNvSpPr/>
          <p:nvPr/>
        </p:nvSpPr>
        <p:spPr>
          <a:xfrm>
            <a:off x="1222257" y="1424623"/>
            <a:ext cx="2738374" cy="354330"/>
          </a:xfrm>
          <a:prstGeom prst="rect">
            <a:avLst/>
          </a:prstGeom>
          <a:noFill/>
          <a:ln/>
        </p:spPr>
        <p:txBody>
          <a:bodyPr wrap="none" lIns="0" tIns="0" rIns="0" bIns="0" rtlCol="0" anchor="t"/>
          <a:lstStyle/>
          <a:p>
            <a:pPr marL="0" indent="0" algn="r">
              <a:lnSpc>
                <a:spcPts val="2750"/>
              </a:lnSpc>
              <a:buNone/>
            </a:pPr>
            <a:r>
              <a:rPr lang="en-US" sz="2000" dirty="0">
                <a:solidFill>
                  <a:schemeClr val="tx1"/>
                </a:solidFill>
                <a:latin typeface="+mj-lt"/>
                <a:ea typeface="Inter" pitchFamily="34" charset="-122"/>
                <a:cs typeface="Inter" pitchFamily="34" charset="-120"/>
              </a:rPr>
              <a:t>Whole Life Insurance</a:t>
            </a:r>
            <a:endParaRPr lang="en-US" sz="2000" dirty="0">
              <a:solidFill>
                <a:schemeClr val="tx1"/>
              </a:solidFill>
              <a:latin typeface="+mj-lt"/>
            </a:endParaRPr>
          </a:p>
        </p:txBody>
      </p:sp>
      <p:sp>
        <p:nvSpPr>
          <p:cNvPr id="3" name="Text 2">
            <a:extLst>
              <a:ext uri="{FF2B5EF4-FFF2-40B4-BE49-F238E27FC236}">
                <a16:creationId xmlns:a16="http://schemas.microsoft.com/office/drawing/2014/main" id="{BD914483-203C-78B0-545E-0DA9A60728C8}"/>
              </a:ext>
            </a:extLst>
          </p:cNvPr>
          <p:cNvSpPr/>
          <p:nvPr/>
        </p:nvSpPr>
        <p:spPr>
          <a:xfrm>
            <a:off x="450888" y="1915041"/>
            <a:ext cx="3587711" cy="1088708"/>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Strong in all markets (apart from AU)</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Saving + protection</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Features: 1) guarantee acceptance (UK, SA); 2) limited pay options and 3) surrender values (US, Canada, China).</a:t>
            </a:r>
            <a:endParaRPr lang="en-US" sz="1500" dirty="0">
              <a:solidFill>
                <a:schemeClr val="tx1"/>
              </a:solidFill>
              <a:latin typeface="+mj-lt"/>
            </a:endParaRPr>
          </a:p>
        </p:txBody>
      </p:sp>
      <p:pic>
        <p:nvPicPr>
          <p:cNvPr id="24" name="Picture 23">
            <a:extLst>
              <a:ext uri="{FF2B5EF4-FFF2-40B4-BE49-F238E27FC236}">
                <a16:creationId xmlns:a16="http://schemas.microsoft.com/office/drawing/2014/main" id="{7A5FAF94-E60B-4850-B80E-7564687BE6F8}"/>
              </a:ext>
            </a:extLst>
          </p:cNvPr>
          <p:cNvPicPr>
            <a:picLocks noChangeAspect="1"/>
          </p:cNvPicPr>
          <p:nvPr/>
        </p:nvPicPr>
        <p:blipFill>
          <a:blip r:embed="rId3"/>
          <a:stretch>
            <a:fillRect/>
          </a:stretch>
        </p:blipFill>
        <p:spPr>
          <a:xfrm>
            <a:off x="4533900" y="1717619"/>
            <a:ext cx="3292936" cy="3208742"/>
          </a:xfrm>
          <a:prstGeom prst="rect">
            <a:avLst/>
          </a:prstGeom>
        </p:spPr>
      </p:pic>
      <p:sp>
        <p:nvSpPr>
          <p:cNvPr id="4" name="Rectangle: Rounded Corners 3">
            <a:extLst>
              <a:ext uri="{FF2B5EF4-FFF2-40B4-BE49-F238E27FC236}">
                <a16:creationId xmlns:a16="http://schemas.microsoft.com/office/drawing/2014/main" id="{A4AAAF16-41FA-DCD1-2377-6C8DB254192E}"/>
              </a:ext>
            </a:extLst>
          </p:cNvPr>
          <p:cNvSpPr/>
          <p:nvPr/>
        </p:nvSpPr>
        <p:spPr>
          <a:xfrm>
            <a:off x="326849" y="1282700"/>
            <a:ext cx="4080051" cy="257810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9994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058B6E52-C597-5052-7AFB-9E990F034014}"/>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5C3A1B32-D39C-BB59-ACC1-08EE21EC64A6}"/>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solidFill>
                  <a:schemeClr val="tx1"/>
                </a:solidFill>
              </a:rPr>
              <a:t>2. International Learnings</a:t>
            </a:r>
            <a:br>
              <a:rPr lang="en-US" dirty="0">
                <a:solidFill>
                  <a:schemeClr val="tx1"/>
                </a:solidFill>
              </a:rPr>
            </a:br>
            <a:r>
              <a:rPr lang="en-US" dirty="0">
                <a:solidFill>
                  <a:schemeClr val="tx1"/>
                </a:solidFill>
              </a:rPr>
              <a:t>What are the products and distribution channels?</a:t>
            </a:r>
            <a:endParaRPr dirty="0">
              <a:solidFill>
                <a:schemeClr val="tx1"/>
              </a:solidFill>
            </a:endParaRPr>
          </a:p>
        </p:txBody>
      </p:sp>
      <p:sp>
        <p:nvSpPr>
          <p:cNvPr id="269" name="Google Shape;269;p9">
            <a:extLst>
              <a:ext uri="{FF2B5EF4-FFF2-40B4-BE49-F238E27FC236}">
                <a16:creationId xmlns:a16="http://schemas.microsoft.com/office/drawing/2014/main" id="{2B4915E2-A417-8E50-9D96-3055E6B6F2F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chemeClr val="tx1"/>
                </a:solidFill>
              </a:rPr>
              <a:t>28</a:t>
            </a:fld>
            <a:endParaRPr>
              <a:solidFill>
                <a:schemeClr val="tx1"/>
              </a:solidFill>
            </a:endParaRPr>
          </a:p>
        </p:txBody>
      </p:sp>
      <p:sp>
        <p:nvSpPr>
          <p:cNvPr id="270" name="Google Shape;270;p9">
            <a:extLst>
              <a:ext uri="{FF2B5EF4-FFF2-40B4-BE49-F238E27FC236}">
                <a16:creationId xmlns:a16="http://schemas.microsoft.com/office/drawing/2014/main" id="{4F254D53-606C-9564-B197-4FA4EED34301}"/>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tx1"/>
                </a:solidFill>
                <a:latin typeface="Arial"/>
                <a:ea typeface="Arial"/>
                <a:cs typeface="Arial"/>
                <a:sym typeface="Arial"/>
              </a:rPr>
              <a:t>Presented at the 2025 All Actuaries Summit</a:t>
            </a:r>
            <a:endParaRPr>
              <a:solidFill>
                <a:schemeClr val="tx1"/>
              </a:solidFill>
            </a:endParaRPr>
          </a:p>
        </p:txBody>
      </p:sp>
      <p:sp>
        <p:nvSpPr>
          <p:cNvPr id="2" name="Text 1">
            <a:extLst>
              <a:ext uri="{FF2B5EF4-FFF2-40B4-BE49-F238E27FC236}">
                <a16:creationId xmlns:a16="http://schemas.microsoft.com/office/drawing/2014/main" id="{15707660-0425-5E78-7CCA-211B15CEBE05}"/>
              </a:ext>
            </a:extLst>
          </p:cNvPr>
          <p:cNvSpPr/>
          <p:nvPr/>
        </p:nvSpPr>
        <p:spPr>
          <a:xfrm>
            <a:off x="1222257" y="1424623"/>
            <a:ext cx="2738374" cy="354330"/>
          </a:xfrm>
          <a:prstGeom prst="rect">
            <a:avLst/>
          </a:prstGeom>
          <a:noFill/>
          <a:ln/>
        </p:spPr>
        <p:txBody>
          <a:bodyPr wrap="none" lIns="0" tIns="0" rIns="0" bIns="0" rtlCol="0" anchor="t"/>
          <a:lstStyle/>
          <a:p>
            <a:pPr marL="0" indent="0" algn="r">
              <a:lnSpc>
                <a:spcPts val="2750"/>
              </a:lnSpc>
              <a:buNone/>
            </a:pPr>
            <a:r>
              <a:rPr lang="en-US" sz="2000" dirty="0">
                <a:solidFill>
                  <a:schemeClr val="tx1"/>
                </a:solidFill>
                <a:latin typeface="+mj-lt"/>
                <a:ea typeface="Inter" pitchFamily="34" charset="-122"/>
                <a:cs typeface="Inter" pitchFamily="34" charset="-120"/>
              </a:rPr>
              <a:t>Whole Life Insurance</a:t>
            </a:r>
            <a:endParaRPr lang="en-US" sz="2000" dirty="0">
              <a:solidFill>
                <a:schemeClr val="tx1"/>
              </a:solidFill>
              <a:latin typeface="+mj-lt"/>
            </a:endParaRPr>
          </a:p>
        </p:txBody>
      </p:sp>
      <p:sp>
        <p:nvSpPr>
          <p:cNvPr id="3" name="Text 2">
            <a:extLst>
              <a:ext uri="{FF2B5EF4-FFF2-40B4-BE49-F238E27FC236}">
                <a16:creationId xmlns:a16="http://schemas.microsoft.com/office/drawing/2014/main" id="{7B4EFD76-AFA7-0F7F-EDB7-1D13D2104FE5}"/>
              </a:ext>
            </a:extLst>
          </p:cNvPr>
          <p:cNvSpPr/>
          <p:nvPr/>
        </p:nvSpPr>
        <p:spPr>
          <a:xfrm>
            <a:off x="450888" y="1915041"/>
            <a:ext cx="3587711" cy="1088708"/>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Strong in all markets (apart from AU)</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Saving + protection</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Features: 1) guarantee acceptance (UK, SA); 2) limited pay options and 3) surrender values (US, Canada, China).</a:t>
            </a:r>
            <a:endParaRPr lang="en-US" sz="1500" dirty="0">
              <a:solidFill>
                <a:schemeClr val="tx1"/>
              </a:solidFill>
              <a:latin typeface="+mj-lt"/>
            </a:endParaRPr>
          </a:p>
        </p:txBody>
      </p:sp>
      <p:sp>
        <p:nvSpPr>
          <p:cNvPr id="10" name="Text 3">
            <a:extLst>
              <a:ext uri="{FF2B5EF4-FFF2-40B4-BE49-F238E27FC236}">
                <a16:creationId xmlns:a16="http://schemas.microsoft.com/office/drawing/2014/main" id="{57584527-4092-7B0B-7FAA-6695B6211393}"/>
              </a:ext>
            </a:extLst>
          </p:cNvPr>
          <p:cNvSpPr/>
          <p:nvPr/>
        </p:nvSpPr>
        <p:spPr>
          <a:xfrm>
            <a:off x="8451890" y="1411923"/>
            <a:ext cx="2590523" cy="354330"/>
          </a:xfrm>
          <a:prstGeom prst="rect">
            <a:avLst/>
          </a:prstGeom>
          <a:noFill/>
          <a:ln/>
        </p:spPr>
        <p:txBody>
          <a:bodyPr wrap="none" lIns="0" tIns="0" rIns="0" bIns="0" rtlCol="0" anchor="t"/>
          <a:lstStyle/>
          <a:p>
            <a:pPr marL="0" indent="0" algn="l">
              <a:lnSpc>
                <a:spcPts val="2750"/>
              </a:lnSpc>
              <a:buNone/>
            </a:pPr>
            <a:r>
              <a:rPr lang="en-US" sz="2000" dirty="0">
                <a:solidFill>
                  <a:schemeClr val="tx1"/>
                </a:solidFill>
                <a:latin typeface="+mj-lt"/>
                <a:ea typeface="Inter" pitchFamily="34" charset="-122"/>
                <a:cs typeface="Inter" pitchFamily="34" charset="-120"/>
              </a:rPr>
              <a:t>Investment Products</a:t>
            </a:r>
            <a:endParaRPr lang="en-US" sz="2000" dirty="0">
              <a:solidFill>
                <a:schemeClr val="tx1"/>
              </a:solidFill>
              <a:latin typeface="+mj-lt"/>
            </a:endParaRPr>
          </a:p>
        </p:txBody>
      </p:sp>
      <p:sp>
        <p:nvSpPr>
          <p:cNvPr id="11" name="Text 4">
            <a:extLst>
              <a:ext uri="{FF2B5EF4-FFF2-40B4-BE49-F238E27FC236}">
                <a16:creationId xmlns:a16="http://schemas.microsoft.com/office/drawing/2014/main" id="{5BAA33EF-B6F0-178F-AEE3-8581D44E78FE}"/>
              </a:ext>
            </a:extLst>
          </p:cNvPr>
          <p:cNvSpPr/>
          <p:nvPr/>
        </p:nvSpPr>
        <p:spPr>
          <a:xfrm>
            <a:off x="8064500" y="1902341"/>
            <a:ext cx="4080051" cy="1088708"/>
          </a:xfrm>
          <a:prstGeom prst="rect">
            <a:avLst/>
          </a:prstGeom>
          <a:noFill/>
          <a:ln/>
        </p:spPr>
        <p:txBody>
          <a:bodyPr wrap="square" lIns="0" tIns="0" rIns="0" bIns="0" rtlCol="0" anchor="t"/>
          <a:lstStyle/>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Popular in Canada, US, and Asia (e.g. Indexed Universal Life, Par, Increasing SA)</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Good profits</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Promote growth</a:t>
            </a:r>
          </a:p>
        </p:txBody>
      </p:sp>
      <p:pic>
        <p:nvPicPr>
          <p:cNvPr id="24" name="Picture 23">
            <a:extLst>
              <a:ext uri="{FF2B5EF4-FFF2-40B4-BE49-F238E27FC236}">
                <a16:creationId xmlns:a16="http://schemas.microsoft.com/office/drawing/2014/main" id="{0638AFCD-60A2-9478-28BB-24E0913B6E12}"/>
              </a:ext>
            </a:extLst>
          </p:cNvPr>
          <p:cNvPicPr>
            <a:picLocks noChangeAspect="1"/>
          </p:cNvPicPr>
          <p:nvPr/>
        </p:nvPicPr>
        <p:blipFill>
          <a:blip r:embed="rId3"/>
          <a:stretch>
            <a:fillRect/>
          </a:stretch>
        </p:blipFill>
        <p:spPr>
          <a:xfrm>
            <a:off x="4533900" y="1717619"/>
            <a:ext cx="3292936" cy="3208742"/>
          </a:xfrm>
          <a:prstGeom prst="rect">
            <a:avLst/>
          </a:prstGeom>
        </p:spPr>
      </p:pic>
      <p:sp>
        <p:nvSpPr>
          <p:cNvPr id="4" name="Rectangle: Rounded Corners 3">
            <a:extLst>
              <a:ext uri="{FF2B5EF4-FFF2-40B4-BE49-F238E27FC236}">
                <a16:creationId xmlns:a16="http://schemas.microsoft.com/office/drawing/2014/main" id="{923181FB-B888-9444-F1BB-E3D636F6E400}"/>
              </a:ext>
            </a:extLst>
          </p:cNvPr>
          <p:cNvSpPr/>
          <p:nvPr/>
        </p:nvSpPr>
        <p:spPr>
          <a:xfrm>
            <a:off x="7960795" y="1157645"/>
            <a:ext cx="4080051" cy="257810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156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E927E3EA-DFD4-ABED-07D3-5CE0E5345709}"/>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6BF93F1D-38AC-55BF-EAC0-4A2418BFEA17}"/>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solidFill>
                  <a:schemeClr val="tx1"/>
                </a:solidFill>
              </a:rPr>
              <a:t>2. International Learnings</a:t>
            </a:r>
            <a:br>
              <a:rPr lang="en-US" dirty="0">
                <a:solidFill>
                  <a:schemeClr val="tx1"/>
                </a:solidFill>
              </a:rPr>
            </a:br>
            <a:r>
              <a:rPr lang="en-US" dirty="0">
                <a:solidFill>
                  <a:schemeClr val="tx1"/>
                </a:solidFill>
              </a:rPr>
              <a:t>What are the products and distribution channels?</a:t>
            </a:r>
            <a:endParaRPr dirty="0">
              <a:solidFill>
                <a:schemeClr val="tx1"/>
              </a:solidFill>
            </a:endParaRPr>
          </a:p>
        </p:txBody>
      </p:sp>
      <p:sp>
        <p:nvSpPr>
          <p:cNvPr id="269" name="Google Shape;269;p9">
            <a:extLst>
              <a:ext uri="{FF2B5EF4-FFF2-40B4-BE49-F238E27FC236}">
                <a16:creationId xmlns:a16="http://schemas.microsoft.com/office/drawing/2014/main" id="{FF2A80EF-279F-B1A6-B1ED-EE062283FB6C}"/>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chemeClr val="tx1"/>
                </a:solidFill>
              </a:rPr>
              <a:t>29</a:t>
            </a:fld>
            <a:endParaRPr>
              <a:solidFill>
                <a:schemeClr val="tx1"/>
              </a:solidFill>
            </a:endParaRPr>
          </a:p>
        </p:txBody>
      </p:sp>
      <p:sp>
        <p:nvSpPr>
          <p:cNvPr id="270" name="Google Shape;270;p9">
            <a:extLst>
              <a:ext uri="{FF2B5EF4-FFF2-40B4-BE49-F238E27FC236}">
                <a16:creationId xmlns:a16="http://schemas.microsoft.com/office/drawing/2014/main" id="{5CCBCD1F-E498-D7B4-9FC9-DE97FA9AE928}"/>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tx1"/>
                </a:solidFill>
                <a:latin typeface="Arial"/>
                <a:ea typeface="Arial"/>
                <a:cs typeface="Arial"/>
                <a:sym typeface="Arial"/>
              </a:rPr>
              <a:t>Presented at the 2025 All Actuaries Summit</a:t>
            </a:r>
            <a:endParaRPr>
              <a:solidFill>
                <a:schemeClr val="tx1"/>
              </a:solidFill>
            </a:endParaRPr>
          </a:p>
        </p:txBody>
      </p:sp>
      <p:sp>
        <p:nvSpPr>
          <p:cNvPr id="2" name="Text 1">
            <a:extLst>
              <a:ext uri="{FF2B5EF4-FFF2-40B4-BE49-F238E27FC236}">
                <a16:creationId xmlns:a16="http://schemas.microsoft.com/office/drawing/2014/main" id="{F5FFCB85-7F81-D8CD-EE50-56C380B8CD62}"/>
              </a:ext>
            </a:extLst>
          </p:cNvPr>
          <p:cNvSpPr/>
          <p:nvPr/>
        </p:nvSpPr>
        <p:spPr>
          <a:xfrm>
            <a:off x="1222257" y="1424623"/>
            <a:ext cx="2738374" cy="354330"/>
          </a:xfrm>
          <a:prstGeom prst="rect">
            <a:avLst/>
          </a:prstGeom>
          <a:noFill/>
          <a:ln/>
        </p:spPr>
        <p:txBody>
          <a:bodyPr wrap="none" lIns="0" tIns="0" rIns="0" bIns="0" rtlCol="0" anchor="t"/>
          <a:lstStyle/>
          <a:p>
            <a:pPr marL="0" indent="0" algn="r">
              <a:lnSpc>
                <a:spcPts val="2750"/>
              </a:lnSpc>
              <a:buNone/>
            </a:pPr>
            <a:r>
              <a:rPr lang="en-US" sz="2000" dirty="0">
                <a:solidFill>
                  <a:schemeClr val="tx1"/>
                </a:solidFill>
                <a:latin typeface="+mj-lt"/>
                <a:ea typeface="Inter" pitchFamily="34" charset="-122"/>
                <a:cs typeface="Inter" pitchFamily="34" charset="-120"/>
              </a:rPr>
              <a:t>Whole Life Insurance</a:t>
            </a:r>
            <a:endParaRPr lang="en-US" sz="2000" dirty="0">
              <a:solidFill>
                <a:schemeClr val="tx1"/>
              </a:solidFill>
              <a:latin typeface="+mj-lt"/>
            </a:endParaRPr>
          </a:p>
        </p:txBody>
      </p:sp>
      <p:sp>
        <p:nvSpPr>
          <p:cNvPr id="3" name="Text 2">
            <a:extLst>
              <a:ext uri="{FF2B5EF4-FFF2-40B4-BE49-F238E27FC236}">
                <a16:creationId xmlns:a16="http://schemas.microsoft.com/office/drawing/2014/main" id="{035E47E6-F861-9A02-797F-CFA5681BBEA4}"/>
              </a:ext>
            </a:extLst>
          </p:cNvPr>
          <p:cNvSpPr/>
          <p:nvPr/>
        </p:nvSpPr>
        <p:spPr>
          <a:xfrm>
            <a:off x="450888" y="1915041"/>
            <a:ext cx="3587711" cy="1088708"/>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Strong in all markets (apart from AU)</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Saving + protection</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Features: 1) guarantee acceptance (UK, SA); 2) limited pay options and 3) surrender values (US, Canada, China).</a:t>
            </a:r>
            <a:endParaRPr lang="en-US" sz="1500" dirty="0">
              <a:solidFill>
                <a:schemeClr val="tx1"/>
              </a:solidFill>
              <a:latin typeface="+mj-lt"/>
            </a:endParaRPr>
          </a:p>
        </p:txBody>
      </p:sp>
      <p:sp>
        <p:nvSpPr>
          <p:cNvPr id="10" name="Text 3">
            <a:extLst>
              <a:ext uri="{FF2B5EF4-FFF2-40B4-BE49-F238E27FC236}">
                <a16:creationId xmlns:a16="http://schemas.microsoft.com/office/drawing/2014/main" id="{2BD6C215-6BBF-334A-5B83-B9F9DBD1D8AA}"/>
              </a:ext>
            </a:extLst>
          </p:cNvPr>
          <p:cNvSpPr/>
          <p:nvPr/>
        </p:nvSpPr>
        <p:spPr>
          <a:xfrm>
            <a:off x="8451890" y="1411923"/>
            <a:ext cx="2590523" cy="354330"/>
          </a:xfrm>
          <a:prstGeom prst="rect">
            <a:avLst/>
          </a:prstGeom>
          <a:noFill/>
          <a:ln/>
        </p:spPr>
        <p:txBody>
          <a:bodyPr wrap="none" lIns="0" tIns="0" rIns="0" bIns="0" rtlCol="0" anchor="t"/>
          <a:lstStyle/>
          <a:p>
            <a:pPr marL="0" indent="0" algn="l">
              <a:lnSpc>
                <a:spcPts val="2750"/>
              </a:lnSpc>
              <a:buNone/>
            </a:pPr>
            <a:r>
              <a:rPr lang="en-US" sz="2000" dirty="0">
                <a:solidFill>
                  <a:schemeClr val="tx1"/>
                </a:solidFill>
                <a:latin typeface="+mj-lt"/>
                <a:ea typeface="Inter" pitchFamily="34" charset="-122"/>
                <a:cs typeface="Inter" pitchFamily="34" charset="-120"/>
              </a:rPr>
              <a:t>Investment Products</a:t>
            </a:r>
            <a:endParaRPr lang="en-US" sz="2000" dirty="0">
              <a:solidFill>
                <a:schemeClr val="tx1"/>
              </a:solidFill>
              <a:latin typeface="+mj-lt"/>
            </a:endParaRPr>
          </a:p>
        </p:txBody>
      </p:sp>
      <p:sp>
        <p:nvSpPr>
          <p:cNvPr id="14" name="Text 5">
            <a:extLst>
              <a:ext uri="{FF2B5EF4-FFF2-40B4-BE49-F238E27FC236}">
                <a16:creationId xmlns:a16="http://schemas.microsoft.com/office/drawing/2014/main" id="{5BBFA7BA-958D-5D8A-934B-318C72740E87}"/>
              </a:ext>
            </a:extLst>
          </p:cNvPr>
          <p:cNvSpPr/>
          <p:nvPr/>
        </p:nvSpPr>
        <p:spPr>
          <a:xfrm>
            <a:off x="8350290" y="4007842"/>
            <a:ext cx="2608995" cy="354330"/>
          </a:xfrm>
          <a:prstGeom prst="rect">
            <a:avLst/>
          </a:prstGeom>
          <a:noFill/>
          <a:ln/>
        </p:spPr>
        <p:txBody>
          <a:bodyPr wrap="none" lIns="0" tIns="0" rIns="0" bIns="0" rtlCol="0" anchor="t"/>
          <a:lstStyle/>
          <a:p>
            <a:pPr marL="0" indent="0" algn="l">
              <a:lnSpc>
                <a:spcPts val="2750"/>
              </a:lnSpc>
              <a:buNone/>
            </a:pPr>
            <a:r>
              <a:rPr lang="en-US" sz="2000" dirty="0">
                <a:solidFill>
                  <a:schemeClr val="tx1"/>
                </a:solidFill>
                <a:latin typeface="+mj-lt"/>
                <a:ea typeface="Inter" pitchFamily="34" charset="-122"/>
              </a:rPr>
              <a:t>Living Benefits</a:t>
            </a:r>
            <a:endParaRPr lang="en-US" sz="2000" dirty="0">
              <a:solidFill>
                <a:schemeClr val="tx1"/>
              </a:solidFill>
              <a:latin typeface="+mj-lt"/>
            </a:endParaRPr>
          </a:p>
        </p:txBody>
      </p:sp>
      <p:sp>
        <p:nvSpPr>
          <p:cNvPr id="15" name="Text 6">
            <a:extLst>
              <a:ext uri="{FF2B5EF4-FFF2-40B4-BE49-F238E27FC236}">
                <a16:creationId xmlns:a16="http://schemas.microsoft.com/office/drawing/2014/main" id="{A063408C-AE97-516D-20E7-6C85B3EE8BE8}"/>
              </a:ext>
            </a:extLst>
          </p:cNvPr>
          <p:cNvSpPr/>
          <p:nvPr/>
        </p:nvSpPr>
        <p:spPr>
          <a:xfrm>
            <a:off x="7823202" y="4498261"/>
            <a:ext cx="4292598" cy="725805"/>
          </a:xfrm>
          <a:prstGeom prst="rect">
            <a:avLst/>
          </a:prstGeom>
          <a:noFill/>
          <a:ln/>
        </p:spPr>
        <p:txBody>
          <a:bodyPr wrap="square" lIns="0" tIns="0" rIns="0" bIns="0" rtlCol="0" anchor="t"/>
          <a:lstStyle/>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Simplified trauma is popular (SA, China)</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LTC rider for </a:t>
            </a:r>
            <a:r>
              <a:rPr lang="en-US" sz="1500" dirty="0" err="1">
                <a:solidFill>
                  <a:schemeClr val="tx1"/>
                </a:solidFill>
                <a:latin typeface="+mj-lt"/>
                <a:ea typeface="Inter" pitchFamily="34" charset="-122"/>
                <a:cs typeface="Inter" pitchFamily="34" charset="-120"/>
              </a:rPr>
              <a:t>WoL</a:t>
            </a:r>
            <a:r>
              <a:rPr lang="en-US" sz="1500" dirty="0">
                <a:solidFill>
                  <a:schemeClr val="tx1"/>
                </a:solidFill>
                <a:latin typeface="+mj-lt"/>
                <a:ea typeface="Inter" pitchFamily="34" charset="-122"/>
                <a:cs typeface="Inter" pitchFamily="34" charset="-120"/>
              </a:rPr>
              <a:t> as main living benefit in US</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TPD only common as an acceleration of Death.</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DI remain small.</a:t>
            </a:r>
          </a:p>
        </p:txBody>
      </p:sp>
      <p:pic>
        <p:nvPicPr>
          <p:cNvPr id="24" name="Picture 23">
            <a:extLst>
              <a:ext uri="{FF2B5EF4-FFF2-40B4-BE49-F238E27FC236}">
                <a16:creationId xmlns:a16="http://schemas.microsoft.com/office/drawing/2014/main" id="{BE6DD871-58F9-57FD-CAB9-E9CBF5B3E292}"/>
              </a:ext>
            </a:extLst>
          </p:cNvPr>
          <p:cNvPicPr>
            <a:picLocks noChangeAspect="1"/>
          </p:cNvPicPr>
          <p:nvPr/>
        </p:nvPicPr>
        <p:blipFill>
          <a:blip r:embed="rId3"/>
          <a:stretch>
            <a:fillRect/>
          </a:stretch>
        </p:blipFill>
        <p:spPr>
          <a:xfrm>
            <a:off x="4533900" y="1717619"/>
            <a:ext cx="3292936" cy="3208742"/>
          </a:xfrm>
          <a:prstGeom prst="rect">
            <a:avLst/>
          </a:prstGeom>
        </p:spPr>
      </p:pic>
      <p:sp>
        <p:nvSpPr>
          <p:cNvPr id="4" name="Rectangle: Rounded Corners 3">
            <a:extLst>
              <a:ext uri="{FF2B5EF4-FFF2-40B4-BE49-F238E27FC236}">
                <a16:creationId xmlns:a16="http://schemas.microsoft.com/office/drawing/2014/main" id="{1D262182-26B3-BE86-5AC2-C0A0A397D8A6}"/>
              </a:ext>
            </a:extLst>
          </p:cNvPr>
          <p:cNvSpPr/>
          <p:nvPr/>
        </p:nvSpPr>
        <p:spPr>
          <a:xfrm>
            <a:off x="7774646" y="3836766"/>
            <a:ext cx="4341154" cy="241218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 4">
            <a:extLst>
              <a:ext uri="{FF2B5EF4-FFF2-40B4-BE49-F238E27FC236}">
                <a16:creationId xmlns:a16="http://schemas.microsoft.com/office/drawing/2014/main" id="{CF6B3865-17DD-C3A3-A4D7-4A62EC949F8B}"/>
              </a:ext>
            </a:extLst>
          </p:cNvPr>
          <p:cNvSpPr/>
          <p:nvPr/>
        </p:nvSpPr>
        <p:spPr>
          <a:xfrm>
            <a:off x="8064500" y="1902341"/>
            <a:ext cx="4080051" cy="1088708"/>
          </a:xfrm>
          <a:prstGeom prst="rect">
            <a:avLst/>
          </a:prstGeom>
          <a:noFill/>
          <a:ln/>
        </p:spPr>
        <p:txBody>
          <a:bodyPr wrap="square" lIns="0" tIns="0" rIns="0" bIns="0" rtlCol="0" anchor="t"/>
          <a:lstStyle/>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Popular in Canada, US, and Asia (e.g. Indexed Universal Life, Par, Increasing SA)</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Good profits</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Promote growth</a:t>
            </a:r>
          </a:p>
        </p:txBody>
      </p:sp>
    </p:spTree>
    <p:extLst>
      <p:ext uri="{BB962C8B-B14F-4D97-AF65-F5344CB8AC3E}">
        <p14:creationId xmlns:p14="http://schemas.microsoft.com/office/powerpoint/2010/main" val="194788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a:spLocks noGrp="1"/>
          </p:cNvSpPr>
          <p:nvPr>
            <p:ph type="title"/>
          </p:nvPr>
        </p:nvSpPr>
        <p:spPr>
          <a:xfrm>
            <a:off x="326848" y="288390"/>
            <a:ext cx="11554001" cy="101607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a:t>Contents</a:t>
            </a:r>
            <a:endParaRPr/>
          </a:p>
        </p:txBody>
      </p:sp>
      <p:sp>
        <p:nvSpPr>
          <p:cNvPr id="220" name="Google Shape;220;p4"/>
          <p:cNvSpPr txBox="1">
            <a:spLocks noGrp="1"/>
          </p:cNvSpPr>
          <p:nvPr>
            <p:ph type="body" idx="1"/>
          </p:nvPr>
        </p:nvSpPr>
        <p:spPr>
          <a:xfrm>
            <a:off x="327000" y="1185575"/>
            <a:ext cx="11553900" cy="4614900"/>
          </a:xfrm>
          <a:prstGeom prst="rect">
            <a:avLst/>
          </a:prstGeom>
          <a:noFill/>
          <a:ln>
            <a:noFill/>
          </a:ln>
        </p:spPr>
        <p:txBody>
          <a:bodyPr spcFirstLastPara="1" wrap="square" lIns="0" tIns="0" rIns="0" bIns="0" anchor="t" anchorCtr="0">
            <a:noAutofit/>
          </a:bodyPr>
          <a:lstStyle/>
          <a:p>
            <a:pPr marL="539750" lvl="0" indent="-457200" algn="l" rtl="0">
              <a:lnSpc>
                <a:spcPct val="100000"/>
              </a:lnSpc>
              <a:spcBef>
                <a:spcPts val="0"/>
              </a:spcBef>
              <a:spcAft>
                <a:spcPts val="0"/>
              </a:spcAft>
              <a:buSzPts val="2300"/>
              <a:buFont typeface="+mj-lt"/>
              <a:buAutoNum type="arabicPeriod"/>
            </a:pPr>
            <a:r>
              <a:rPr lang="en-AU" b="1" dirty="0"/>
              <a:t>Measuring Trust</a:t>
            </a:r>
          </a:p>
          <a:p>
            <a:pPr marL="539750" lvl="1" indent="0"/>
            <a:endParaRPr lang="en-AU" b="1" dirty="0"/>
          </a:p>
          <a:p>
            <a:pPr marL="539750" indent="-457200">
              <a:buFont typeface="+mj-lt"/>
              <a:buAutoNum type="arabicPeriod"/>
            </a:pPr>
            <a:r>
              <a:rPr lang="en-US" b="1" dirty="0"/>
              <a:t>International Learnings</a:t>
            </a:r>
          </a:p>
          <a:p>
            <a:pPr marL="539750" indent="-457200">
              <a:buFont typeface="+mj-lt"/>
              <a:buAutoNum type="arabicPeriod"/>
            </a:pPr>
            <a:endParaRPr lang="en-US" b="1" dirty="0"/>
          </a:p>
          <a:p>
            <a:pPr marL="539750" indent="-457200">
              <a:buFont typeface="+mj-lt"/>
              <a:buAutoNum type="arabicPeriod"/>
            </a:pPr>
            <a:r>
              <a:rPr lang="en-US" b="1" dirty="0"/>
              <a:t>Australian Opportunities</a:t>
            </a:r>
          </a:p>
          <a:p>
            <a:pPr marL="539750" indent="-457200">
              <a:buFont typeface="+mj-lt"/>
              <a:buAutoNum type="arabicPeriod"/>
            </a:pPr>
            <a:endParaRPr lang="en-US" b="1" dirty="0"/>
          </a:p>
          <a:p>
            <a:pPr marL="539750" indent="-457200">
              <a:buFont typeface="+mj-lt"/>
              <a:buAutoNum type="arabicPeriod"/>
            </a:pPr>
            <a:r>
              <a:rPr lang="en-US" b="1" dirty="0"/>
              <a:t>Recap</a:t>
            </a:r>
          </a:p>
          <a:p>
            <a:pPr marL="539750" indent="-457200">
              <a:buFont typeface="+mj-lt"/>
              <a:buAutoNum type="arabicPeriod"/>
            </a:pPr>
            <a:endParaRPr lang="en-US" b="1" dirty="0"/>
          </a:p>
          <a:p>
            <a:pPr marL="539750" indent="-457200">
              <a:buFont typeface="+mj-lt"/>
              <a:buAutoNum type="arabicPeriod"/>
            </a:pPr>
            <a:r>
              <a:rPr lang="en-US" b="1" dirty="0"/>
              <a:t>Q&amp;A</a:t>
            </a:r>
            <a:endParaRPr b="1" dirty="0"/>
          </a:p>
          <a:p>
            <a:pPr marL="457200" lvl="0" indent="-374650" algn="l" rtl="0">
              <a:lnSpc>
                <a:spcPct val="100000"/>
              </a:lnSpc>
              <a:spcBef>
                <a:spcPts val="0"/>
              </a:spcBef>
              <a:spcAft>
                <a:spcPts val="0"/>
              </a:spcAft>
              <a:buSzPts val="2300"/>
              <a:buAutoNum type="alphaLcParenR"/>
            </a:pPr>
            <a:endParaRPr lang="en-US" b="1" dirty="0"/>
          </a:p>
          <a:p>
            <a:pPr marL="0" lvl="0" indent="0" algn="l" rtl="0">
              <a:lnSpc>
                <a:spcPct val="100000"/>
              </a:lnSpc>
              <a:spcBef>
                <a:spcPts val="0"/>
              </a:spcBef>
              <a:spcAft>
                <a:spcPts val="0"/>
              </a:spcAft>
              <a:buClr>
                <a:schemeClr val="dk1"/>
              </a:buClr>
              <a:buSzPts val="2300"/>
              <a:buNone/>
            </a:pPr>
            <a:endParaRPr dirty="0"/>
          </a:p>
          <a:p>
            <a:pPr marL="0" lvl="0" indent="0" algn="l" rtl="0">
              <a:lnSpc>
                <a:spcPct val="100000"/>
              </a:lnSpc>
              <a:spcBef>
                <a:spcPts val="0"/>
              </a:spcBef>
              <a:spcAft>
                <a:spcPts val="0"/>
              </a:spcAft>
              <a:buClr>
                <a:schemeClr val="dk1"/>
              </a:buClr>
              <a:buSzPts val="2300"/>
              <a:buNone/>
            </a:pPr>
            <a:endParaRPr dirty="0"/>
          </a:p>
        </p:txBody>
      </p:sp>
      <p:sp>
        <p:nvSpPr>
          <p:cNvPr id="221" name="Google Shape;221;p4"/>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222" name="Google Shape;222;p4"/>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6FE76924-BAE3-C3F8-4C41-F4E0A5A3488B}"/>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F2E2B309-B3B4-2165-177F-C490AD2C6B37}"/>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solidFill>
                  <a:schemeClr val="tx1"/>
                </a:solidFill>
              </a:rPr>
              <a:t>2. International Learnings</a:t>
            </a:r>
            <a:br>
              <a:rPr lang="en-US" dirty="0">
                <a:solidFill>
                  <a:schemeClr val="tx1"/>
                </a:solidFill>
              </a:rPr>
            </a:br>
            <a:r>
              <a:rPr lang="en-US" dirty="0">
                <a:solidFill>
                  <a:schemeClr val="tx1"/>
                </a:solidFill>
              </a:rPr>
              <a:t>What are the products and distribution channels?</a:t>
            </a:r>
            <a:endParaRPr dirty="0">
              <a:solidFill>
                <a:schemeClr val="tx1"/>
              </a:solidFill>
            </a:endParaRPr>
          </a:p>
        </p:txBody>
      </p:sp>
      <p:sp>
        <p:nvSpPr>
          <p:cNvPr id="269" name="Google Shape;269;p9">
            <a:extLst>
              <a:ext uri="{FF2B5EF4-FFF2-40B4-BE49-F238E27FC236}">
                <a16:creationId xmlns:a16="http://schemas.microsoft.com/office/drawing/2014/main" id="{BA0ED5B3-10B6-CFE0-19B7-19D7C9040B97}"/>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solidFill>
                  <a:schemeClr val="tx1"/>
                </a:solidFill>
              </a:rPr>
              <a:t>30</a:t>
            </a:fld>
            <a:endParaRPr>
              <a:solidFill>
                <a:schemeClr val="tx1"/>
              </a:solidFill>
            </a:endParaRPr>
          </a:p>
        </p:txBody>
      </p:sp>
      <p:sp>
        <p:nvSpPr>
          <p:cNvPr id="270" name="Google Shape;270;p9">
            <a:extLst>
              <a:ext uri="{FF2B5EF4-FFF2-40B4-BE49-F238E27FC236}">
                <a16:creationId xmlns:a16="http://schemas.microsoft.com/office/drawing/2014/main" id="{D2851C6C-1B1B-B3E7-0010-016FBA466143}"/>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tx1"/>
                </a:solidFill>
                <a:latin typeface="Arial"/>
                <a:ea typeface="Arial"/>
                <a:cs typeface="Arial"/>
                <a:sym typeface="Arial"/>
              </a:rPr>
              <a:t>Presented at the 2025 All Actuaries Summit</a:t>
            </a:r>
            <a:endParaRPr>
              <a:solidFill>
                <a:schemeClr val="tx1"/>
              </a:solidFill>
            </a:endParaRPr>
          </a:p>
        </p:txBody>
      </p:sp>
      <p:sp>
        <p:nvSpPr>
          <p:cNvPr id="2" name="Text 1">
            <a:extLst>
              <a:ext uri="{FF2B5EF4-FFF2-40B4-BE49-F238E27FC236}">
                <a16:creationId xmlns:a16="http://schemas.microsoft.com/office/drawing/2014/main" id="{4D155E89-1185-A37A-6D43-B21142749338}"/>
              </a:ext>
            </a:extLst>
          </p:cNvPr>
          <p:cNvSpPr/>
          <p:nvPr/>
        </p:nvSpPr>
        <p:spPr>
          <a:xfrm>
            <a:off x="1222257" y="1424623"/>
            <a:ext cx="2738374" cy="354330"/>
          </a:xfrm>
          <a:prstGeom prst="rect">
            <a:avLst/>
          </a:prstGeom>
          <a:noFill/>
          <a:ln/>
        </p:spPr>
        <p:txBody>
          <a:bodyPr wrap="none" lIns="0" tIns="0" rIns="0" bIns="0" rtlCol="0" anchor="t"/>
          <a:lstStyle/>
          <a:p>
            <a:pPr marL="0" indent="0" algn="r">
              <a:lnSpc>
                <a:spcPts val="2750"/>
              </a:lnSpc>
              <a:buNone/>
            </a:pPr>
            <a:r>
              <a:rPr lang="en-US" sz="2000" dirty="0">
                <a:solidFill>
                  <a:schemeClr val="tx1"/>
                </a:solidFill>
                <a:latin typeface="+mj-lt"/>
                <a:ea typeface="Inter" pitchFamily="34" charset="-122"/>
                <a:cs typeface="Inter" pitchFamily="34" charset="-120"/>
              </a:rPr>
              <a:t>Whole Life Insurance</a:t>
            </a:r>
            <a:endParaRPr lang="en-US" sz="2000" dirty="0">
              <a:solidFill>
                <a:schemeClr val="tx1"/>
              </a:solidFill>
              <a:latin typeface="+mj-lt"/>
            </a:endParaRPr>
          </a:p>
        </p:txBody>
      </p:sp>
      <p:sp>
        <p:nvSpPr>
          <p:cNvPr id="3" name="Text 2">
            <a:extLst>
              <a:ext uri="{FF2B5EF4-FFF2-40B4-BE49-F238E27FC236}">
                <a16:creationId xmlns:a16="http://schemas.microsoft.com/office/drawing/2014/main" id="{71F23DE6-D77C-1597-A1C1-5A9712D32DA2}"/>
              </a:ext>
            </a:extLst>
          </p:cNvPr>
          <p:cNvSpPr/>
          <p:nvPr/>
        </p:nvSpPr>
        <p:spPr>
          <a:xfrm>
            <a:off x="450888" y="1915041"/>
            <a:ext cx="3587711" cy="1088708"/>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Strong in all markets (apart from AU)</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Saving + protection</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Features: 1) guarantee acceptance (UK, SA); 2) limited pay options and 3) surrender values (US, Canada, China).</a:t>
            </a:r>
            <a:endParaRPr lang="en-US" sz="1500" dirty="0">
              <a:solidFill>
                <a:schemeClr val="tx1"/>
              </a:solidFill>
              <a:latin typeface="+mj-lt"/>
            </a:endParaRPr>
          </a:p>
        </p:txBody>
      </p:sp>
      <p:sp>
        <p:nvSpPr>
          <p:cNvPr id="10" name="Text 3">
            <a:extLst>
              <a:ext uri="{FF2B5EF4-FFF2-40B4-BE49-F238E27FC236}">
                <a16:creationId xmlns:a16="http://schemas.microsoft.com/office/drawing/2014/main" id="{E3112040-A4D4-6930-602A-8C685F64A17F}"/>
              </a:ext>
            </a:extLst>
          </p:cNvPr>
          <p:cNvSpPr/>
          <p:nvPr/>
        </p:nvSpPr>
        <p:spPr>
          <a:xfrm>
            <a:off x="8451890" y="1411923"/>
            <a:ext cx="2590523" cy="354330"/>
          </a:xfrm>
          <a:prstGeom prst="rect">
            <a:avLst/>
          </a:prstGeom>
          <a:noFill/>
          <a:ln/>
        </p:spPr>
        <p:txBody>
          <a:bodyPr wrap="none" lIns="0" tIns="0" rIns="0" bIns="0" rtlCol="0" anchor="t"/>
          <a:lstStyle/>
          <a:p>
            <a:pPr marL="0" indent="0" algn="l">
              <a:lnSpc>
                <a:spcPts val="2750"/>
              </a:lnSpc>
              <a:buNone/>
            </a:pPr>
            <a:r>
              <a:rPr lang="en-US" sz="2000" dirty="0">
                <a:solidFill>
                  <a:schemeClr val="tx1"/>
                </a:solidFill>
                <a:latin typeface="+mj-lt"/>
                <a:ea typeface="Inter" pitchFamily="34" charset="-122"/>
                <a:cs typeface="Inter" pitchFamily="34" charset="-120"/>
              </a:rPr>
              <a:t>Investment Products</a:t>
            </a:r>
            <a:endParaRPr lang="en-US" sz="2000" dirty="0">
              <a:solidFill>
                <a:schemeClr val="tx1"/>
              </a:solidFill>
              <a:latin typeface="+mj-lt"/>
            </a:endParaRPr>
          </a:p>
        </p:txBody>
      </p:sp>
      <p:sp>
        <p:nvSpPr>
          <p:cNvPr id="14" name="Text 5">
            <a:extLst>
              <a:ext uri="{FF2B5EF4-FFF2-40B4-BE49-F238E27FC236}">
                <a16:creationId xmlns:a16="http://schemas.microsoft.com/office/drawing/2014/main" id="{1C0504D6-DE00-C04C-2FD4-5B8BB5D9E20C}"/>
              </a:ext>
            </a:extLst>
          </p:cNvPr>
          <p:cNvSpPr/>
          <p:nvPr/>
        </p:nvSpPr>
        <p:spPr>
          <a:xfrm>
            <a:off x="8350290" y="4007842"/>
            <a:ext cx="2608995" cy="354330"/>
          </a:xfrm>
          <a:prstGeom prst="rect">
            <a:avLst/>
          </a:prstGeom>
          <a:noFill/>
          <a:ln/>
        </p:spPr>
        <p:txBody>
          <a:bodyPr wrap="none" lIns="0" tIns="0" rIns="0" bIns="0" rtlCol="0" anchor="t"/>
          <a:lstStyle/>
          <a:p>
            <a:pPr marL="0" indent="0" algn="l">
              <a:lnSpc>
                <a:spcPts val="2750"/>
              </a:lnSpc>
              <a:buNone/>
            </a:pPr>
            <a:r>
              <a:rPr lang="en-US" sz="2000" dirty="0">
                <a:solidFill>
                  <a:schemeClr val="tx1"/>
                </a:solidFill>
                <a:latin typeface="+mj-lt"/>
                <a:ea typeface="Inter" pitchFamily="34" charset="-122"/>
              </a:rPr>
              <a:t>Living Benefits</a:t>
            </a:r>
            <a:endParaRPr lang="en-US" sz="2000" dirty="0">
              <a:solidFill>
                <a:schemeClr val="tx1"/>
              </a:solidFill>
              <a:latin typeface="+mj-lt"/>
            </a:endParaRPr>
          </a:p>
        </p:txBody>
      </p:sp>
      <p:sp>
        <p:nvSpPr>
          <p:cNvPr id="15" name="Text 6">
            <a:extLst>
              <a:ext uri="{FF2B5EF4-FFF2-40B4-BE49-F238E27FC236}">
                <a16:creationId xmlns:a16="http://schemas.microsoft.com/office/drawing/2014/main" id="{7C1F9F75-A5C6-7B9E-C8BF-510D19B8496C}"/>
              </a:ext>
            </a:extLst>
          </p:cNvPr>
          <p:cNvSpPr/>
          <p:nvPr/>
        </p:nvSpPr>
        <p:spPr>
          <a:xfrm>
            <a:off x="7823202" y="4498261"/>
            <a:ext cx="4292598" cy="725805"/>
          </a:xfrm>
          <a:prstGeom prst="rect">
            <a:avLst/>
          </a:prstGeom>
          <a:noFill/>
          <a:ln/>
        </p:spPr>
        <p:txBody>
          <a:bodyPr wrap="square" lIns="0" tIns="0" rIns="0" bIns="0" rtlCol="0" anchor="t"/>
          <a:lstStyle/>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Simplified trauma is popular (SA, China)</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LTC rider for </a:t>
            </a:r>
            <a:r>
              <a:rPr lang="en-US" sz="1500" dirty="0" err="1">
                <a:solidFill>
                  <a:schemeClr val="tx1"/>
                </a:solidFill>
                <a:latin typeface="+mj-lt"/>
                <a:ea typeface="Inter" pitchFamily="34" charset="-122"/>
                <a:cs typeface="Inter" pitchFamily="34" charset="-120"/>
              </a:rPr>
              <a:t>WoL</a:t>
            </a:r>
            <a:r>
              <a:rPr lang="en-US" sz="1500" dirty="0">
                <a:solidFill>
                  <a:schemeClr val="tx1"/>
                </a:solidFill>
                <a:latin typeface="+mj-lt"/>
                <a:ea typeface="Inter" pitchFamily="34" charset="-122"/>
                <a:cs typeface="Inter" pitchFamily="34" charset="-120"/>
              </a:rPr>
              <a:t> as main living benefit in US</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TPD only common as an acceleration of Death.</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DI remain small.</a:t>
            </a:r>
          </a:p>
        </p:txBody>
      </p:sp>
      <p:sp>
        <p:nvSpPr>
          <p:cNvPr id="18" name="Text 7">
            <a:extLst>
              <a:ext uri="{FF2B5EF4-FFF2-40B4-BE49-F238E27FC236}">
                <a16:creationId xmlns:a16="http://schemas.microsoft.com/office/drawing/2014/main" id="{DE9FDD20-B608-E94B-39B1-9422DC04D056}"/>
              </a:ext>
            </a:extLst>
          </p:cNvPr>
          <p:cNvSpPr/>
          <p:nvPr/>
        </p:nvSpPr>
        <p:spPr>
          <a:xfrm>
            <a:off x="1361957" y="4033242"/>
            <a:ext cx="2609074" cy="354330"/>
          </a:xfrm>
          <a:prstGeom prst="rect">
            <a:avLst/>
          </a:prstGeom>
          <a:noFill/>
          <a:ln/>
        </p:spPr>
        <p:txBody>
          <a:bodyPr wrap="none" lIns="0" tIns="0" rIns="0" bIns="0" rtlCol="0" anchor="t"/>
          <a:lstStyle/>
          <a:p>
            <a:pPr marL="0" indent="0" algn="r">
              <a:lnSpc>
                <a:spcPts val="2750"/>
              </a:lnSpc>
              <a:buNone/>
            </a:pPr>
            <a:r>
              <a:rPr lang="en-US" sz="2000" dirty="0">
                <a:solidFill>
                  <a:schemeClr val="tx1"/>
                </a:solidFill>
                <a:latin typeface="+mj-lt"/>
                <a:ea typeface="Inter" pitchFamily="34" charset="-122"/>
                <a:cs typeface="Inter" pitchFamily="34" charset="-120"/>
              </a:rPr>
              <a:t>Distribution Models</a:t>
            </a:r>
            <a:endParaRPr lang="en-US" sz="2000" dirty="0">
              <a:solidFill>
                <a:schemeClr val="tx1"/>
              </a:solidFill>
              <a:latin typeface="+mj-lt"/>
            </a:endParaRPr>
          </a:p>
        </p:txBody>
      </p:sp>
      <p:sp>
        <p:nvSpPr>
          <p:cNvPr id="19" name="Text 8">
            <a:extLst>
              <a:ext uri="{FF2B5EF4-FFF2-40B4-BE49-F238E27FC236}">
                <a16:creationId xmlns:a16="http://schemas.microsoft.com/office/drawing/2014/main" id="{548C658D-06EB-5115-D783-EC8A63A3C26B}"/>
              </a:ext>
            </a:extLst>
          </p:cNvPr>
          <p:cNvSpPr/>
          <p:nvPr/>
        </p:nvSpPr>
        <p:spPr>
          <a:xfrm>
            <a:off x="730285" y="4434761"/>
            <a:ext cx="3838081" cy="725805"/>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Mix of direct and IFA models, with tied agents in China. No out-of-pocket fee from p/h (apart from AU).</a:t>
            </a:r>
          </a:p>
          <a:p>
            <a:pPr marL="285750" indent="-285750">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Sees demand and potential growth in direct (Canada, UK, SA).</a:t>
            </a:r>
            <a:endParaRPr lang="en-US" sz="1500" dirty="0">
              <a:solidFill>
                <a:schemeClr val="tx1"/>
              </a:solidFill>
              <a:latin typeface="+mj-lt"/>
            </a:endParaRPr>
          </a:p>
        </p:txBody>
      </p:sp>
      <p:pic>
        <p:nvPicPr>
          <p:cNvPr id="24" name="Picture 23">
            <a:extLst>
              <a:ext uri="{FF2B5EF4-FFF2-40B4-BE49-F238E27FC236}">
                <a16:creationId xmlns:a16="http://schemas.microsoft.com/office/drawing/2014/main" id="{0D4B7CFD-40A2-FB26-9753-5AE3A70AAAD8}"/>
              </a:ext>
            </a:extLst>
          </p:cNvPr>
          <p:cNvPicPr>
            <a:picLocks noChangeAspect="1"/>
          </p:cNvPicPr>
          <p:nvPr/>
        </p:nvPicPr>
        <p:blipFill>
          <a:blip r:embed="rId3"/>
          <a:stretch>
            <a:fillRect/>
          </a:stretch>
        </p:blipFill>
        <p:spPr>
          <a:xfrm>
            <a:off x="4533900" y="1717619"/>
            <a:ext cx="3292936" cy="3208742"/>
          </a:xfrm>
          <a:prstGeom prst="rect">
            <a:avLst/>
          </a:prstGeom>
        </p:spPr>
      </p:pic>
      <p:sp>
        <p:nvSpPr>
          <p:cNvPr id="4" name="Rectangle: Rounded Corners 3">
            <a:extLst>
              <a:ext uri="{FF2B5EF4-FFF2-40B4-BE49-F238E27FC236}">
                <a16:creationId xmlns:a16="http://schemas.microsoft.com/office/drawing/2014/main" id="{CC7A96B4-34D5-6B8D-0562-355ABFAC0F5C}"/>
              </a:ext>
            </a:extLst>
          </p:cNvPr>
          <p:cNvSpPr/>
          <p:nvPr/>
        </p:nvSpPr>
        <p:spPr>
          <a:xfrm>
            <a:off x="488315" y="3786164"/>
            <a:ext cx="4080051" cy="257810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 4">
            <a:extLst>
              <a:ext uri="{FF2B5EF4-FFF2-40B4-BE49-F238E27FC236}">
                <a16:creationId xmlns:a16="http://schemas.microsoft.com/office/drawing/2014/main" id="{07F17E2D-B4F5-0EBE-8FD5-B198B384185C}"/>
              </a:ext>
            </a:extLst>
          </p:cNvPr>
          <p:cNvSpPr/>
          <p:nvPr/>
        </p:nvSpPr>
        <p:spPr>
          <a:xfrm>
            <a:off x="8064500" y="1902341"/>
            <a:ext cx="4080051" cy="1088708"/>
          </a:xfrm>
          <a:prstGeom prst="rect">
            <a:avLst/>
          </a:prstGeom>
          <a:noFill/>
          <a:ln/>
        </p:spPr>
        <p:txBody>
          <a:bodyPr wrap="square" lIns="0" tIns="0" rIns="0" bIns="0" rtlCol="0" anchor="t"/>
          <a:lstStyle/>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Popular in Canada, US, and Asia (e.g. Indexed Universal Life, Par, Increasing SA)</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Good profits</a:t>
            </a:r>
          </a:p>
          <a:p>
            <a:pPr marL="285750" indent="-285750" algn="l">
              <a:lnSpc>
                <a:spcPts val="2850"/>
              </a:lnSpc>
              <a:buFont typeface="Arial" panose="020B0604020202020204" pitchFamily="34" charset="0"/>
              <a:buChar char="•"/>
            </a:pPr>
            <a:r>
              <a:rPr lang="en-US" sz="1500" dirty="0">
                <a:solidFill>
                  <a:schemeClr val="tx1"/>
                </a:solidFill>
                <a:latin typeface="+mj-lt"/>
                <a:ea typeface="Inter" pitchFamily="34" charset="-122"/>
                <a:cs typeface="Inter" pitchFamily="34" charset="-120"/>
              </a:rPr>
              <a:t>Promote growth</a:t>
            </a:r>
          </a:p>
        </p:txBody>
      </p:sp>
    </p:spTree>
    <p:extLst>
      <p:ext uri="{BB962C8B-B14F-4D97-AF65-F5344CB8AC3E}">
        <p14:creationId xmlns:p14="http://schemas.microsoft.com/office/powerpoint/2010/main" val="4014272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139CA597-0834-4414-3EEC-D2D1429C0680}"/>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2C47B7A3-0E9B-5DB3-CFD9-FED5B56D12FF}"/>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Lapse Rates Comparison: A Reflection of Trust Level</a:t>
            </a:r>
            <a:endParaRPr dirty="0"/>
          </a:p>
        </p:txBody>
      </p:sp>
      <p:sp>
        <p:nvSpPr>
          <p:cNvPr id="269" name="Google Shape;269;p9">
            <a:extLst>
              <a:ext uri="{FF2B5EF4-FFF2-40B4-BE49-F238E27FC236}">
                <a16:creationId xmlns:a16="http://schemas.microsoft.com/office/drawing/2014/main" id="{F316A8F2-C968-EB9C-CD5F-A2DD4648BF4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270" name="Google Shape;270;p9">
            <a:extLst>
              <a:ext uri="{FF2B5EF4-FFF2-40B4-BE49-F238E27FC236}">
                <a16:creationId xmlns:a16="http://schemas.microsoft.com/office/drawing/2014/main" id="{B1293371-F291-D88D-FD7F-47706190C1DA}"/>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1731231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487A8342-334E-78CD-8EDE-16B7FB5D087B}"/>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AA39BD60-A925-E3C6-DF14-FA50B4B7ECEB}"/>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Lapse Rates Comparison: A Reflection of Trust Level</a:t>
            </a:r>
            <a:endParaRPr dirty="0"/>
          </a:p>
        </p:txBody>
      </p:sp>
      <p:sp>
        <p:nvSpPr>
          <p:cNvPr id="269" name="Google Shape;269;p9">
            <a:extLst>
              <a:ext uri="{FF2B5EF4-FFF2-40B4-BE49-F238E27FC236}">
                <a16:creationId xmlns:a16="http://schemas.microsoft.com/office/drawing/2014/main" id="{3FAFCB29-F519-2BCA-150E-E0F8CCB66BF6}"/>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270" name="Google Shape;270;p9">
            <a:extLst>
              <a:ext uri="{FF2B5EF4-FFF2-40B4-BE49-F238E27FC236}">
                <a16:creationId xmlns:a16="http://schemas.microsoft.com/office/drawing/2014/main" id="{E4F62281-DA41-B4A8-F80B-7045B724A75B}"/>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pic>
        <p:nvPicPr>
          <p:cNvPr id="7" name="Picture 6">
            <a:extLst>
              <a:ext uri="{FF2B5EF4-FFF2-40B4-BE49-F238E27FC236}">
                <a16:creationId xmlns:a16="http://schemas.microsoft.com/office/drawing/2014/main" id="{BAC715EC-3BD9-0BE8-5E39-5B0BCE08DA32}"/>
              </a:ext>
            </a:extLst>
          </p:cNvPr>
          <p:cNvPicPr>
            <a:picLocks noChangeAspect="1"/>
          </p:cNvPicPr>
          <p:nvPr/>
        </p:nvPicPr>
        <p:blipFill>
          <a:blip r:embed="rId3"/>
          <a:stretch>
            <a:fillRect/>
          </a:stretch>
        </p:blipFill>
        <p:spPr>
          <a:xfrm>
            <a:off x="933450" y="1282700"/>
            <a:ext cx="4330700" cy="4686300"/>
          </a:xfrm>
          <a:prstGeom prst="rect">
            <a:avLst/>
          </a:prstGeom>
        </p:spPr>
      </p:pic>
      <p:sp>
        <p:nvSpPr>
          <p:cNvPr id="8" name="Rectangle: Rounded Corners 7">
            <a:extLst>
              <a:ext uri="{FF2B5EF4-FFF2-40B4-BE49-F238E27FC236}">
                <a16:creationId xmlns:a16="http://schemas.microsoft.com/office/drawing/2014/main" id="{ABF92FD2-426E-81D3-4681-C5BE9AD47641}"/>
              </a:ext>
            </a:extLst>
          </p:cNvPr>
          <p:cNvSpPr/>
          <p:nvPr/>
        </p:nvSpPr>
        <p:spPr>
          <a:xfrm>
            <a:off x="1799925" y="2752824"/>
            <a:ext cx="808522" cy="7285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ADCAAE82-F19B-E3C5-4DDD-FF686B4A96CA}"/>
              </a:ext>
            </a:extLst>
          </p:cNvPr>
          <p:cNvSpPr/>
          <p:nvPr/>
        </p:nvSpPr>
        <p:spPr>
          <a:xfrm>
            <a:off x="1799925" y="3829252"/>
            <a:ext cx="808522" cy="139726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F9EB3E1A-5041-A9F0-6F78-4837D819B55E}"/>
              </a:ext>
            </a:extLst>
          </p:cNvPr>
          <p:cNvSpPr/>
          <p:nvPr/>
        </p:nvSpPr>
        <p:spPr>
          <a:xfrm>
            <a:off x="1799925" y="5574365"/>
            <a:ext cx="808522" cy="3946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7ED2DC5D-2412-17EF-D178-86F8E12F9128}"/>
              </a:ext>
            </a:extLst>
          </p:cNvPr>
          <p:cNvSpPr/>
          <p:nvPr/>
        </p:nvSpPr>
        <p:spPr>
          <a:xfrm>
            <a:off x="3031424" y="4320140"/>
            <a:ext cx="808522" cy="9063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9C1A28AC-CC4C-7EA2-9E87-3D972135A954}"/>
              </a:ext>
            </a:extLst>
          </p:cNvPr>
          <p:cNvSpPr/>
          <p:nvPr/>
        </p:nvSpPr>
        <p:spPr>
          <a:xfrm>
            <a:off x="3031424" y="5574364"/>
            <a:ext cx="808522" cy="3946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DCF6BB21-E367-6C2C-3119-7179B9A3F1C2}"/>
              </a:ext>
            </a:extLst>
          </p:cNvPr>
          <p:cNvSpPr/>
          <p:nvPr/>
        </p:nvSpPr>
        <p:spPr>
          <a:xfrm>
            <a:off x="4204636" y="1857342"/>
            <a:ext cx="808522" cy="411165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82B3C67C-26F3-6080-5FE1-E33F40DACD99}"/>
              </a:ext>
            </a:extLst>
          </p:cNvPr>
          <p:cNvSpPr txBox="1"/>
          <p:nvPr/>
        </p:nvSpPr>
        <p:spPr>
          <a:xfrm>
            <a:off x="933450" y="5968999"/>
            <a:ext cx="4639577" cy="276999"/>
          </a:xfrm>
          <a:prstGeom prst="rect">
            <a:avLst/>
          </a:prstGeom>
          <a:noFill/>
        </p:spPr>
        <p:txBody>
          <a:bodyPr wrap="square" rtlCol="0">
            <a:spAutoFit/>
          </a:bodyPr>
          <a:lstStyle/>
          <a:p>
            <a:r>
              <a:rPr lang="en-AU" sz="1200" i="1" dirty="0"/>
              <a:t>(Source: Canadian Institute of Actuaries)</a:t>
            </a:r>
          </a:p>
        </p:txBody>
      </p:sp>
    </p:spTree>
    <p:extLst>
      <p:ext uri="{BB962C8B-B14F-4D97-AF65-F5344CB8AC3E}">
        <p14:creationId xmlns:p14="http://schemas.microsoft.com/office/powerpoint/2010/main" val="151685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5FA9A6B-4EAD-36FA-1127-9339303A1EF3}"/>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22257A1E-6B66-CDCB-532C-5FF4CAC0BF0F}"/>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Lapse Rates Comparison: A Reflection of Trust Level</a:t>
            </a:r>
            <a:endParaRPr dirty="0"/>
          </a:p>
        </p:txBody>
      </p:sp>
      <p:sp>
        <p:nvSpPr>
          <p:cNvPr id="269" name="Google Shape;269;p9">
            <a:extLst>
              <a:ext uri="{FF2B5EF4-FFF2-40B4-BE49-F238E27FC236}">
                <a16:creationId xmlns:a16="http://schemas.microsoft.com/office/drawing/2014/main" id="{4DC67F31-FA7D-A656-426D-B1D2DEFEBB1F}"/>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270" name="Google Shape;270;p9">
            <a:extLst>
              <a:ext uri="{FF2B5EF4-FFF2-40B4-BE49-F238E27FC236}">
                <a16:creationId xmlns:a16="http://schemas.microsoft.com/office/drawing/2014/main" id="{7A6680FB-1DF0-8FCA-C353-ABDEC225F1D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pic>
        <p:nvPicPr>
          <p:cNvPr id="7" name="Picture 6">
            <a:extLst>
              <a:ext uri="{FF2B5EF4-FFF2-40B4-BE49-F238E27FC236}">
                <a16:creationId xmlns:a16="http://schemas.microsoft.com/office/drawing/2014/main" id="{663D0868-B287-0ADC-6CE1-952EBFF309A4}"/>
              </a:ext>
            </a:extLst>
          </p:cNvPr>
          <p:cNvPicPr>
            <a:picLocks noChangeAspect="1"/>
          </p:cNvPicPr>
          <p:nvPr/>
        </p:nvPicPr>
        <p:blipFill>
          <a:blip r:embed="rId3"/>
          <a:stretch>
            <a:fillRect/>
          </a:stretch>
        </p:blipFill>
        <p:spPr>
          <a:xfrm>
            <a:off x="933450" y="1282700"/>
            <a:ext cx="4330700" cy="4686300"/>
          </a:xfrm>
          <a:prstGeom prst="rect">
            <a:avLst/>
          </a:prstGeom>
        </p:spPr>
      </p:pic>
      <p:sp>
        <p:nvSpPr>
          <p:cNvPr id="8" name="Rectangle: Rounded Corners 7">
            <a:extLst>
              <a:ext uri="{FF2B5EF4-FFF2-40B4-BE49-F238E27FC236}">
                <a16:creationId xmlns:a16="http://schemas.microsoft.com/office/drawing/2014/main" id="{E9B9643A-1E39-3ECB-A697-69E5A9A76A03}"/>
              </a:ext>
            </a:extLst>
          </p:cNvPr>
          <p:cNvSpPr/>
          <p:nvPr/>
        </p:nvSpPr>
        <p:spPr>
          <a:xfrm>
            <a:off x="1799925" y="2752824"/>
            <a:ext cx="808522" cy="7285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165BE1FC-51A6-97BD-A231-5365AC28CFE3}"/>
              </a:ext>
            </a:extLst>
          </p:cNvPr>
          <p:cNvSpPr/>
          <p:nvPr/>
        </p:nvSpPr>
        <p:spPr>
          <a:xfrm>
            <a:off x="1799925" y="3829252"/>
            <a:ext cx="808522" cy="139726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D97AF30B-4828-AD74-F72B-20AAFE4B6390}"/>
              </a:ext>
            </a:extLst>
          </p:cNvPr>
          <p:cNvSpPr/>
          <p:nvPr/>
        </p:nvSpPr>
        <p:spPr>
          <a:xfrm>
            <a:off x="1799925" y="5574365"/>
            <a:ext cx="808522" cy="3946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D3B37705-D598-4EA1-1C29-F00C6886D3E4}"/>
              </a:ext>
            </a:extLst>
          </p:cNvPr>
          <p:cNvSpPr/>
          <p:nvPr/>
        </p:nvSpPr>
        <p:spPr>
          <a:xfrm>
            <a:off x="3031424" y="4320140"/>
            <a:ext cx="808522" cy="9063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02F1C12D-385C-FDFE-E9FE-E665759D0507}"/>
              </a:ext>
            </a:extLst>
          </p:cNvPr>
          <p:cNvSpPr/>
          <p:nvPr/>
        </p:nvSpPr>
        <p:spPr>
          <a:xfrm>
            <a:off x="3031424" y="5574364"/>
            <a:ext cx="808522" cy="3946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76DB06BD-F23C-3708-3DBE-FF76F32B73BF}"/>
              </a:ext>
            </a:extLst>
          </p:cNvPr>
          <p:cNvSpPr/>
          <p:nvPr/>
        </p:nvSpPr>
        <p:spPr>
          <a:xfrm>
            <a:off x="4204636" y="1857342"/>
            <a:ext cx="808522" cy="411165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12CF5C2D-ADE3-E532-6A0A-6ED810A7E0EA}"/>
              </a:ext>
            </a:extLst>
          </p:cNvPr>
          <p:cNvSpPr txBox="1"/>
          <p:nvPr/>
        </p:nvSpPr>
        <p:spPr>
          <a:xfrm>
            <a:off x="933450" y="5968999"/>
            <a:ext cx="4639577" cy="276999"/>
          </a:xfrm>
          <a:prstGeom prst="rect">
            <a:avLst/>
          </a:prstGeom>
          <a:noFill/>
        </p:spPr>
        <p:txBody>
          <a:bodyPr wrap="square" rtlCol="0">
            <a:spAutoFit/>
          </a:bodyPr>
          <a:lstStyle/>
          <a:p>
            <a:r>
              <a:rPr lang="en-AU" sz="1200" i="1" dirty="0"/>
              <a:t>(Source: Canadian Institute of Actuaries)</a:t>
            </a:r>
          </a:p>
        </p:txBody>
      </p:sp>
      <p:sp>
        <p:nvSpPr>
          <p:cNvPr id="17" name="TextBox 16">
            <a:extLst>
              <a:ext uri="{FF2B5EF4-FFF2-40B4-BE49-F238E27FC236}">
                <a16:creationId xmlns:a16="http://schemas.microsoft.com/office/drawing/2014/main" id="{5A513049-0D70-5777-064A-55F8334A2EE1}"/>
              </a:ext>
            </a:extLst>
          </p:cNvPr>
          <p:cNvSpPr txBox="1"/>
          <p:nvPr/>
        </p:nvSpPr>
        <p:spPr>
          <a:xfrm>
            <a:off x="5886973" y="1282700"/>
            <a:ext cx="5978178" cy="2862322"/>
          </a:xfrm>
          <a:prstGeom prst="rect">
            <a:avLst/>
          </a:prstGeom>
          <a:noFill/>
        </p:spPr>
        <p:txBody>
          <a:bodyPr wrap="square" rtlCol="0">
            <a:spAutoFit/>
          </a:bodyPr>
          <a:lstStyle/>
          <a:p>
            <a:r>
              <a:rPr lang="en-AU" sz="1800" i="1" u="sng" dirty="0"/>
              <a:t>Other markets</a:t>
            </a:r>
          </a:p>
          <a:p>
            <a:endParaRPr lang="en-AU" sz="1800" i="1" dirty="0"/>
          </a:p>
          <a:p>
            <a:r>
              <a:rPr lang="en-AU" sz="1800" i="1" dirty="0"/>
              <a:t>From Life Actuaries practicing in </a:t>
            </a:r>
            <a:r>
              <a:rPr lang="en-AU" sz="1800" b="1" i="1" dirty="0"/>
              <a:t>UK, US and China</a:t>
            </a:r>
            <a:r>
              <a:rPr lang="en-AU" sz="1800" i="1" dirty="0"/>
              <a:t>:</a:t>
            </a:r>
          </a:p>
          <a:p>
            <a:r>
              <a:rPr lang="en-AU" sz="1800" i="1" dirty="0"/>
              <a:t>Long term lapse rates are generally at </a:t>
            </a:r>
            <a:r>
              <a:rPr lang="en-AU" sz="1800" b="1" i="1" u="sng" dirty="0"/>
              <a:t>single digit level</a:t>
            </a:r>
          </a:p>
          <a:p>
            <a:endParaRPr lang="en-AU" sz="1800" i="1" dirty="0"/>
          </a:p>
          <a:p>
            <a:endParaRPr lang="en-AU" sz="1800" i="1" dirty="0"/>
          </a:p>
          <a:p>
            <a:endParaRPr lang="en-AU" sz="1800" i="1" dirty="0"/>
          </a:p>
          <a:p>
            <a:r>
              <a:rPr lang="en-AU" sz="1800" i="1" dirty="0"/>
              <a:t>From Life Actuaries practicing in </a:t>
            </a:r>
            <a:r>
              <a:rPr lang="en-AU" sz="1800" b="1" i="1" dirty="0"/>
              <a:t>South Africa</a:t>
            </a:r>
            <a:r>
              <a:rPr lang="en-AU" sz="1800" i="1" dirty="0"/>
              <a:t>:</a:t>
            </a:r>
          </a:p>
          <a:p>
            <a:r>
              <a:rPr lang="en-AU" sz="1800" i="1" dirty="0"/>
              <a:t>Lapse rates are high and mainly due to economic volatility and its impacts on level business</a:t>
            </a:r>
          </a:p>
        </p:txBody>
      </p:sp>
    </p:spTree>
    <p:extLst>
      <p:ext uri="{BB962C8B-B14F-4D97-AF65-F5344CB8AC3E}">
        <p14:creationId xmlns:p14="http://schemas.microsoft.com/office/powerpoint/2010/main" val="350813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0E3604F-3145-7BBB-64E5-2177A5B5414F}"/>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93A7B5A5-DEA3-6716-8568-1295D77A441D}"/>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Lapse Rates Comparison: A Reflection of Trust Level</a:t>
            </a:r>
            <a:endParaRPr dirty="0"/>
          </a:p>
        </p:txBody>
      </p:sp>
      <p:sp>
        <p:nvSpPr>
          <p:cNvPr id="269" name="Google Shape;269;p9">
            <a:extLst>
              <a:ext uri="{FF2B5EF4-FFF2-40B4-BE49-F238E27FC236}">
                <a16:creationId xmlns:a16="http://schemas.microsoft.com/office/drawing/2014/main" id="{03B1A6AC-1571-0F6B-A06D-9DF642AF7AED}"/>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270" name="Google Shape;270;p9">
            <a:extLst>
              <a:ext uri="{FF2B5EF4-FFF2-40B4-BE49-F238E27FC236}">
                <a16:creationId xmlns:a16="http://schemas.microsoft.com/office/drawing/2014/main" id="{77702038-7027-9742-37D8-DBB192E8D6D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TextBox 1">
            <a:extLst>
              <a:ext uri="{FF2B5EF4-FFF2-40B4-BE49-F238E27FC236}">
                <a16:creationId xmlns:a16="http://schemas.microsoft.com/office/drawing/2014/main" id="{11B2A291-E442-F0BD-F7E3-0BB5C91B5881}"/>
              </a:ext>
            </a:extLst>
          </p:cNvPr>
          <p:cNvSpPr txBox="1"/>
          <p:nvPr/>
        </p:nvSpPr>
        <p:spPr>
          <a:xfrm>
            <a:off x="354732" y="5495787"/>
            <a:ext cx="4639577" cy="276999"/>
          </a:xfrm>
          <a:prstGeom prst="rect">
            <a:avLst/>
          </a:prstGeom>
          <a:noFill/>
        </p:spPr>
        <p:txBody>
          <a:bodyPr wrap="square" rtlCol="0">
            <a:spAutoFit/>
          </a:bodyPr>
          <a:lstStyle/>
          <a:p>
            <a:r>
              <a:rPr lang="en-AU" sz="1200" i="1" dirty="0"/>
              <a:t>(Source: APRA stats)</a:t>
            </a:r>
          </a:p>
        </p:txBody>
      </p:sp>
      <p:pic>
        <p:nvPicPr>
          <p:cNvPr id="6" name="Picture 5">
            <a:extLst>
              <a:ext uri="{FF2B5EF4-FFF2-40B4-BE49-F238E27FC236}">
                <a16:creationId xmlns:a16="http://schemas.microsoft.com/office/drawing/2014/main" id="{79CCB07C-B581-6B77-1356-A5ED7A4D0A2B}"/>
              </a:ext>
            </a:extLst>
          </p:cNvPr>
          <p:cNvPicPr>
            <a:picLocks noChangeAspect="1"/>
          </p:cNvPicPr>
          <p:nvPr/>
        </p:nvPicPr>
        <p:blipFill>
          <a:blip r:embed="rId3"/>
          <a:stretch>
            <a:fillRect/>
          </a:stretch>
        </p:blipFill>
        <p:spPr>
          <a:xfrm>
            <a:off x="329332" y="1709770"/>
            <a:ext cx="6290903" cy="3636929"/>
          </a:xfrm>
          <a:prstGeom prst="rect">
            <a:avLst/>
          </a:prstGeom>
        </p:spPr>
      </p:pic>
    </p:spTree>
    <p:extLst>
      <p:ext uri="{BB962C8B-B14F-4D97-AF65-F5344CB8AC3E}">
        <p14:creationId xmlns:p14="http://schemas.microsoft.com/office/powerpoint/2010/main" val="137538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D77AD926-82CA-D6F3-A72B-477E977C8834}"/>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43DE1B71-2AFB-9B48-B65A-64030BCC3274}"/>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Lapse Rates Comparison: A Reflection of Trust Level</a:t>
            </a:r>
            <a:endParaRPr dirty="0"/>
          </a:p>
        </p:txBody>
      </p:sp>
      <p:sp>
        <p:nvSpPr>
          <p:cNvPr id="269" name="Google Shape;269;p9">
            <a:extLst>
              <a:ext uri="{FF2B5EF4-FFF2-40B4-BE49-F238E27FC236}">
                <a16:creationId xmlns:a16="http://schemas.microsoft.com/office/drawing/2014/main" id="{1AC4F628-04FF-C248-C0BF-52E45859A39E}"/>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270" name="Google Shape;270;p9">
            <a:extLst>
              <a:ext uri="{FF2B5EF4-FFF2-40B4-BE49-F238E27FC236}">
                <a16:creationId xmlns:a16="http://schemas.microsoft.com/office/drawing/2014/main" id="{E0FB4527-3296-068E-7054-9129512352C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TextBox 1">
            <a:extLst>
              <a:ext uri="{FF2B5EF4-FFF2-40B4-BE49-F238E27FC236}">
                <a16:creationId xmlns:a16="http://schemas.microsoft.com/office/drawing/2014/main" id="{F884FA02-9807-5FC7-62AC-78D8824E15AE}"/>
              </a:ext>
            </a:extLst>
          </p:cNvPr>
          <p:cNvSpPr txBox="1"/>
          <p:nvPr/>
        </p:nvSpPr>
        <p:spPr>
          <a:xfrm>
            <a:off x="354732" y="5495787"/>
            <a:ext cx="4639577" cy="276999"/>
          </a:xfrm>
          <a:prstGeom prst="rect">
            <a:avLst/>
          </a:prstGeom>
          <a:noFill/>
        </p:spPr>
        <p:txBody>
          <a:bodyPr wrap="square" rtlCol="0">
            <a:spAutoFit/>
          </a:bodyPr>
          <a:lstStyle/>
          <a:p>
            <a:r>
              <a:rPr lang="en-AU" sz="1200" i="1" dirty="0"/>
              <a:t>(Source: APRA stats)</a:t>
            </a:r>
          </a:p>
        </p:txBody>
      </p:sp>
      <p:pic>
        <p:nvPicPr>
          <p:cNvPr id="6" name="Picture 5">
            <a:extLst>
              <a:ext uri="{FF2B5EF4-FFF2-40B4-BE49-F238E27FC236}">
                <a16:creationId xmlns:a16="http://schemas.microsoft.com/office/drawing/2014/main" id="{98D24C2B-7609-467C-8DF3-C56AAD29102A}"/>
              </a:ext>
            </a:extLst>
          </p:cNvPr>
          <p:cNvPicPr>
            <a:picLocks noChangeAspect="1"/>
          </p:cNvPicPr>
          <p:nvPr/>
        </p:nvPicPr>
        <p:blipFill>
          <a:blip r:embed="rId3"/>
          <a:stretch>
            <a:fillRect/>
          </a:stretch>
        </p:blipFill>
        <p:spPr>
          <a:xfrm>
            <a:off x="329332" y="1709770"/>
            <a:ext cx="6290903" cy="3636929"/>
          </a:xfrm>
          <a:prstGeom prst="rect">
            <a:avLst/>
          </a:prstGeom>
        </p:spPr>
      </p:pic>
      <p:sp>
        <p:nvSpPr>
          <p:cNvPr id="9" name="Rectangle 8">
            <a:extLst>
              <a:ext uri="{FF2B5EF4-FFF2-40B4-BE49-F238E27FC236}">
                <a16:creationId xmlns:a16="http://schemas.microsoft.com/office/drawing/2014/main" id="{F1F2FA06-EC4F-EF67-A7B2-C06C94879C23}"/>
              </a:ext>
            </a:extLst>
          </p:cNvPr>
          <p:cNvSpPr/>
          <p:nvPr/>
        </p:nvSpPr>
        <p:spPr>
          <a:xfrm>
            <a:off x="6620235" y="1709770"/>
            <a:ext cx="5427697" cy="3323987"/>
          </a:xfrm>
          <a:prstGeom prst="rect">
            <a:avLst/>
          </a:prstGeom>
          <a:noFill/>
        </p:spPr>
        <p:txBody>
          <a:bodyPr wrap="square" lIns="91440" tIns="45720" rIns="91440" bIns="45720">
            <a:spAutoFit/>
          </a:bodyPr>
          <a:lstStyle/>
          <a:p>
            <a:pPr algn="ctr"/>
            <a:r>
              <a:rPr lang="en-US" sz="3500" b="0" cap="none" spc="0" dirty="0">
                <a:ln w="0"/>
                <a:solidFill>
                  <a:schemeClr val="accent1"/>
                </a:solidFill>
                <a:effectLst>
                  <a:outerShdw blurRad="38100" dist="25400" dir="5400000" algn="ctr" rotWithShape="0">
                    <a:srgbClr val="6E747A">
                      <a:alpha val="43000"/>
                    </a:srgbClr>
                  </a:outerShdw>
                </a:effectLst>
              </a:rPr>
              <a:t>International (except SA): </a:t>
            </a:r>
          </a:p>
          <a:p>
            <a:pPr algn="ctr"/>
            <a:r>
              <a:rPr lang="en-US" sz="3500" b="0" u="sng" cap="none" spc="0" dirty="0">
                <a:ln w="0"/>
                <a:solidFill>
                  <a:schemeClr val="accent1"/>
                </a:solidFill>
                <a:effectLst>
                  <a:outerShdw blurRad="38100" dist="25400" dir="5400000" algn="ctr" rotWithShape="0">
                    <a:srgbClr val="6E747A">
                      <a:alpha val="43000"/>
                    </a:srgbClr>
                  </a:outerShdw>
                </a:effectLst>
              </a:rPr>
              <a:t>single digit </a:t>
            </a:r>
            <a:r>
              <a:rPr lang="en-US" sz="3500" b="0" cap="none" spc="0" dirty="0">
                <a:ln w="0"/>
                <a:solidFill>
                  <a:schemeClr val="accent1"/>
                </a:solidFill>
                <a:effectLst>
                  <a:outerShdw blurRad="38100" dist="25400" dir="5400000" algn="ctr" rotWithShape="0">
                    <a:srgbClr val="6E747A">
                      <a:alpha val="43000"/>
                    </a:srgbClr>
                  </a:outerShdw>
                </a:effectLst>
              </a:rPr>
              <a:t>lapse</a:t>
            </a:r>
            <a:endParaRPr lang="en-US" sz="3500" dirty="0">
              <a:ln w="0"/>
              <a:solidFill>
                <a:schemeClr val="accent1"/>
              </a:solidFill>
              <a:effectLst>
                <a:outerShdw blurRad="38100" dist="25400" dir="5400000" algn="ctr" rotWithShape="0">
                  <a:srgbClr val="6E747A">
                    <a:alpha val="43000"/>
                  </a:srgbClr>
                </a:outerShdw>
              </a:effectLst>
            </a:endParaRPr>
          </a:p>
          <a:p>
            <a:pPr algn="ctr"/>
            <a:r>
              <a:rPr lang="en-US" sz="3500" b="0" cap="none" spc="0" dirty="0">
                <a:ln w="0"/>
                <a:solidFill>
                  <a:schemeClr val="accent1"/>
                </a:solidFill>
                <a:effectLst>
                  <a:outerShdw blurRad="38100" dist="25400" dir="5400000" algn="ctr" rotWithShape="0">
                    <a:srgbClr val="6E747A">
                      <a:alpha val="43000"/>
                    </a:srgbClr>
                  </a:outerShdw>
                </a:effectLst>
              </a:rPr>
              <a:t>Higher Trust</a:t>
            </a:r>
          </a:p>
          <a:p>
            <a:pPr algn="ctr"/>
            <a:endParaRPr lang="en-US" sz="3500" b="0" cap="none" spc="0" dirty="0">
              <a:ln w="0"/>
              <a:solidFill>
                <a:schemeClr val="accent1"/>
              </a:solidFill>
              <a:effectLst>
                <a:outerShdw blurRad="38100" dist="25400" dir="5400000" algn="ctr" rotWithShape="0">
                  <a:srgbClr val="6E747A">
                    <a:alpha val="43000"/>
                  </a:srgbClr>
                </a:outerShdw>
              </a:effectLst>
            </a:endParaRPr>
          </a:p>
          <a:p>
            <a:pPr algn="ctr"/>
            <a:r>
              <a:rPr lang="en-US" sz="3500" b="0" cap="none" spc="0" dirty="0">
                <a:ln w="0"/>
                <a:solidFill>
                  <a:schemeClr val="accent1"/>
                </a:solidFill>
                <a:effectLst>
                  <a:outerShdw blurRad="38100" dist="25400" dir="5400000" algn="ctr" rotWithShape="0">
                    <a:srgbClr val="6E747A">
                      <a:alpha val="43000"/>
                    </a:srgbClr>
                  </a:outerShdw>
                </a:effectLst>
              </a:rPr>
              <a:t>Australia: ~15% lapse</a:t>
            </a:r>
          </a:p>
          <a:p>
            <a:pPr algn="ctr"/>
            <a:r>
              <a:rPr lang="en-US" sz="3500" dirty="0">
                <a:ln w="0"/>
                <a:solidFill>
                  <a:schemeClr val="accent1"/>
                </a:solidFill>
                <a:effectLst>
                  <a:outerShdw blurRad="38100" dist="25400" dir="5400000" algn="ctr" rotWithShape="0">
                    <a:srgbClr val="6E747A">
                      <a:alpha val="43000"/>
                    </a:srgbClr>
                  </a:outerShdw>
                </a:effectLst>
              </a:rPr>
              <a:t>Lower Trust</a:t>
            </a:r>
            <a:endParaRPr lang="en-US" sz="3500" b="0" cap="none" spc="0" dirty="0">
              <a:ln w="0"/>
              <a:solidFill>
                <a:schemeClr val="accent1"/>
              </a:solidFill>
              <a:effectLst>
                <a:outerShdw blurRad="38100" dist="25400" dir="5400000" algn="ctr" rotWithShape="0">
                  <a:srgbClr val="6E747A">
                    <a:alpha val="43000"/>
                  </a:srgbClr>
                </a:outerShdw>
              </a:effectLst>
            </a:endParaRPr>
          </a:p>
        </p:txBody>
      </p:sp>
      <p:sp>
        <p:nvSpPr>
          <p:cNvPr id="21" name="Arrow: Right 20">
            <a:extLst>
              <a:ext uri="{FF2B5EF4-FFF2-40B4-BE49-F238E27FC236}">
                <a16:creationId xmlns:a16="http://schemas.microsoft.com/office/drawing/2014/main" id="{6DCE4125-6F66-D40A-B2FC-3276EF6D44F7}"/>
              </a:ext>
            </a:extLst>
          </p:cNvPr>
          <p:cNvSpPr/>
          <p:nvPr/>
        </p:nvSpPr>
        <p:spPr>
          <a:xfrm>
            <a:off x="7150100" y="3048000"/>
            <a:ext cx="825500" cy="186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9DE0F34A-B427-75DF-8D3D-EB4A94C6380C}"/>
              </a:ext>
            </a:extLst>
          </p:cNvPr>
          <p:cNvSpPr/>
          <p:nvPr/>
        </p:nvSpPr>
        <p:spPr>
          <a:xfrm>
            <a:off x="7175500" y="4601527"/>
            <a:ext cx="825500" cy="186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5344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E051D7D6-CC7B-4F4D-31BA-C7C48945FA72}"/>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58352A9A-7AE9-F753-2010-07EFCE00F30A}"/>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2. International Learnings</a:t>
            </a:r>
            <a:br>
              <a:rPr lang="en-US" dirty="0"/>
            </a:br>
            <a:r>
              <a:rPr lang="en-US" dirty="0"/>
              <a:t>Key Lessons</a:t>
            </a:r>
            <a:endParaRPr dirty="0"/>
          </a:p>
        </p:txBody>
      </p:sp>
      <p:sp>
        <p:nvSpPr>
          <p:cNvPr id="269" name="Google Shape;269;p9">
            <a:extLst>
              <a:ext uri="{FF2B5EF4-FFF2-40B4-BE49-F238E27FC236}">
                <a16:creationId xmlns:a16="http://schemas.microsoft.com/office/drawing/2014/main" id="{9779D8B9-66DF-0CBF-6810-21CA07B1608B}"/>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36</a:t>
            </a:fld>
            <a:endParaRPr/>
          </a:p>
        </p:txBody>
      </p:sp>
      <p:sp>
        <p:nvSpPr>
          <p:cNvPr id="270" name="Google Shape;270;p9">
            <a:extLst>
              <a:ext uri="{FF2B5EF4-FFF2-40B4-BE49-F238E27FC236}">
                <a16:creationId xmlns:a16="http://schemas.microsoft.com/office/drawing/2014/main" id="{65044932-7F34-C445-BAEE-223ACB09FC4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14" name="TextBox 13">
            <a:extLst>
              <a:ext uri="{FF2B5EF4-FFF2-40B4-BE49-F238E27FC236}">
                <a16:creationId xmlns:a16="http://schemas.microsoft.com/office/drawing/2014/main" id="{3E76AEB5-4D2F-1A5F-7114-ED32A21B35FE}"/>
              </a:ext>
            </a:extLst>
          </p:cNvPr>
          <p:cNvSpPr txBox="1"/>
          <p:nvPr/>
        </p:nvSpPr>
        <p:spPr>
          <a:xfrm>
            <a:off x="177800" y="1533426"/>
            <a:ext cx="7522843" cy="4185761"/>
          </a:xfrm>
          <a:prstGeom prst="rect">
            <a:avLst/>
          </a:prstGeom>
          <a:noFill/>
        </p:spPr>
        <p:txBody>
          <a:bodyPr wrap="square" rtlCol="0">
            <a:spAutoFit/>
          </a:bodyPr>
          <a:lstStyle/>
          <a:p>
            <a:r>
              <a:rPr lang="en-US" sz="1800" b="1" u="sng" dirty="0">
                <a:solidFill>
                  <a:schemeClr val="accent1"/>
                </a:solidFill>
              </a:rPr>
              <a:t>International Markets have:</a:t>
            </a:r>
          </a:p>
          <a:p>
            <a:endParaRPr lang="en-US" sz="1800" b="1" dirty="0">
              <a:solidFill>
                <a:schemeClr val="accent1"/>
              </a:solidFill>
            </a:endParaRPr>
          </a:p>
          <a:p>
            <a:r>
              <a:rPr lang="en-US" sz="1800" b="1" dirty="0">
                <a:solidFill>
                  <a:schemeClr val="accent1"/>
                </a:solidFill>
              </a:rPr>
              <a:t>Certain and stable premium structure</a:t>
            </a:r>
          </a:p>
          <a:p>
            <a:pPr marL="285750" lvl="1" indent="-285750">
              <a:buFont typeface="Arial" panose="020B0604020202020204" pitchFamily="34" charset="0"/>
              <a:buChar char="•"/>
            </a:pPr>
            <a:r>
              <a:rPr lang="en-US" sz="1600" dirty="0">
                <a:solidFill>
                  <a:schemeClr val="bg2"/>
                </a:solidFill>
              </a:rPr>
              <a:t>Guaranteed level, limited payments, wellness-linked pricing</a:t>
            </a:r>
          </a:p>
          <a:p>
            <a:pPr marL="285750" lvl="1" indent="-285750">
              <a:buFont typeface="Arial" panose="020B0604020202020204" pitchFamily="34" charset="0"/>
              <a:buChar char="•"/>
            </a:pPr>
            <a:r>
              <a:rPr lang="en-US" sz="1600" dirty="0">
                <a:solidFill>
                  <a:schemeClr val="bg2"/>
                </a:solidFill>
              </a:rPr>
              <a:t>(Australia: non-guaranteed stepped, frequent reprice, unwind upfront discount)</a:t>
            </a:r>
          </a:p>
          <a:p>
            <a:pPr marL="285750" indent="-285750">
              <a:buFont typeface="Arial" panose="020B0604020202020204" pitchFamily="34" charset="0"/>
              <a:buChar char="•"/>
            </a:pPr>
            <a:endParaRPr lang="en-US" sz="1600" b="1" dirty="0">
              <a:solidFill>
                <a:schemeClr val="accent1"/>
              </a:solidFill>
            </a:endParaRPr>
          </a:p>
          <a:p>
            <a:endParaRPr lang="en-US" sz="1600" b="1" dirty="0">
              <a:solidFill>
                <a:schemeClr val="accent1"/>
              </a:solidFill>
            </a:endParaRPr>
          </a:p>
          <a:p>
            <a:r>
              <a:rPr lang="en-US" sz="1800" b="1" dirty="0">
                <a:solidFill>
                  <a:schemeClr val="accent1"/>
                </a:solidFill>
              </a:rPr>
              <a:t>Active lapse management strategies</a:t>
            </a:r>
          </a:p>
          <a:p>
            <a:pPr marL="285750" indent="-285750">
              <a:buFont typeface="Arial" panose="020B0604020202020204" pitchFamily="34" charset="0"/>
              <a:buChar char="•"/>
            </a:pPr>
            <a:r>
              <a:rPr lang="en-US" sz="1600" dirty="0">
                <a:solidFill>
                  <a:schemeClr val="bg2"/>
                </a:solidFill>
              </a:rPr>
              <a:t>Wellness program, DQM, surrender charges</a:t>
            </a:r>
          </a:p>
          <a:p>
            <a:pPr marL="285750" indent="-285750">
              <a:buFont typeface="Arial" panose="020B0604020202020204" pitchFamily="34" charset="0"/>
              <a:buChar char="•"/>
            </a:pPr>
            <a:r>
              <a:rPr lang="en-US" sz="1600" dirty="0">
                <a:solidFill>
                  <a:schemeClr val="bg2"/>
                </a:solidFill>
              </a:rPr>
              <a:t>(Australia: need refinements and wider adoptions)</a:t>
            </a:r>
          </a:p>
          <a:p>
            <a:pPr marL="285750" indent="-285750">
              <a:buFont typeface="Arial" panose="020B0604020202020204" pitchFamily="34" charset="0"/>
              <a:buChar char="•"/>
            </a:pPr>
            <a:endParaRPr lang="en-US" sz="1600" b="1" dirty="0">
              <a:solidFill>
                <a:schemeClr val="accent1"/>
              </a:solidFill>
            </a:endParaRPr>
          </a:p>
          <a:p>
            <a:endParaRPr lang="en-US" sz="1600" b="1" dirty="0">
              <a:solidFill>
                <a:schemeClr val="accent1"/>
              </a:solidFill>
            </a:endParaRPr>
          </a:p>
          <a:p>
            <a:r>
              <a:rPr lang="en-US" sz="1800" b="1" dirty="0">
                <a:solidFill>
                  <a:schemeClr val="accent1"/>
                </a:solidFill>
              </a:rPr>
              <a:t>Working products and distribution</a:t>
            </a:r>
          </a:p>
          <a:p>
            <a:pPr marL="285750" indent="-285750">
              <a:buFont typeface="Arial" panose="020B0604020202020204" pitchFamily="34" charset="0"/>
              <a:buChar char="•"/>
            </a:pPr>
            <a:r>
              <a:rPr lang="en-US" sz="1600" dirty="0">
                <a:solidFill>
                  <a:schemeClr val="bg2"/>
                </a:solidFill>
              </a:rPr>
              <a:t>Traditional </a:t>
            </a:r>
            <a:r>
              <a:rPr lang="en-US" sz="1600" dirty="0" err="1">
                <a:solidFill>
                  <a:schemeClr val="bg2"/>
                </a:solidFill>
              </a:rPr>
              <a:t>WoL</a:t>
            </a:r>
            <a:r>
              <a:rPr lang="en-US" sz="1600" dirty="0">
                <a:solidFill>
                  <a:schemeClr val="bg2"/>
                </a:solidFill>
              </a:rPr>
              <a:t>, investment products (e.g. Universal Life)</a:t>
            </a:r>
          </a:p>
          <a:p>
            <a:pPr marL="285750" indent="-285750">
              <a:buFont typeface="Arial" panose="020B0604020202020204" pitchFamily="34" charset="0"/>
              <a:buChar char="•"/>
            </a:pPr>
            <a:r>
              <a:rPr lang="en-US" sz="1600" dirty="0">
                <a:solidFill>
                  <a:schemeClr val="bg2"/>
                </a:solidFill>
              </a:rPr>
              <a:t>(Australia: complex living benefits)</a:t>
            </a:r>
          </a:p>
          <a:p>
            <a:endParaRPr lang="en-US" sz="1600" b="1" dirty="0">
              <a:solidFill>
                <a:schemeClr val="accent1"/>
              </a:solidFill>
            </a:endParaRPr>
          </a:p>
        </p:txBody>
      </p:sp>
      <p:sp>
        <p:nvSpPr>
          <p:cNvPr id="15" name="TextBox 14">
            <a:extLst>
              <a:ext uri="{FF2B5EF4-FFF2-40B4-BE49-F238E27FC236}">
                <a16:creationId xmlns:a16="http://schemas.microsoft.com/office/drawing/2014/main" id="{ACABADFB-024A-7E60-D2BB-2952175FAB28}"/>
              </a:ext>
            </a:extLst>
          </p:cNvPr>
          <p:cNvSpPr txBox="1"/>
          <p:nvPr/>
        </p:nvSpPr>
        <p:spPr>
          <a:xfrm>
            <a:off x="8812367" y="3531737"/>
            <a:ext cx="961163" cy="369332"/>
          </a:xfrm>
          <a:prstGeom prst="rect">
            <a:avLst/>
          </a:prstGeom>
          <a:noFill/>
        </p:spPr>
        <p:txBody>
          <a:bodyPr wrap="square" rtlCol="0">
            <a:spAutoFit/>
          </a:bodyPr>
          <a:lstStyle/>
          <a:p>
            <a:r>
              <a:rPr lang="en-AU" sz="1800" b="1" dirty="0">
                <a:solidFill>
                  <a:schemeClr val="accent1"/>
                </a:solidFill>
              </a:rPr>
              <a:t>Lapse</a:t>
            </a:r>
          </a:p>
        </p:txBody>
      </p:sp>
      <p:sp>
        <p:nvSpPr>
          <p:cNvPr id="16" name="Arrow: Down 15">
            <a:extLst>
              <a:ext uri="{FF2B5EF4-FFF2-40B4-BE49-F238E27FC236}">
                <a16:creationId xmlns:a16="http://schemas.microsoft.com/office/drawing/2014/main" id="{A3CD04DF-F3BE-E544-4F31-E7238F9E8DA7}"/>
              </a:ext>
            </a:extLst>
          </p:cNvPr>
          <p:cNvSpPr/>
          <p:nvPr/>
        </p:nvSpPr>
        <p:spPr>
          <a:xfrm>
            <a:off x="9728926" y="360181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17" name="Straight Arrow Connector 16">
            <a:extLst>
              <a:ext uri="{FF2B5EF4-FFF2-40B4-BE49-F238E27FC236}">
                <a16:creationId xmlns:a16="http://schemas.microsoft.com/office/drawing/2014/main" id="{D828B553-7A90-F00C-79CE-99DFAAFDF89F}"/>
              </a:ext>
            </a:extLst>
          </p:cNvPr>
          <p:cNvCxnSpPr/>
          <p:nvPr/>
        </p:nvCxnSpPr>
        <p:spPr>
          <a:xfrm>
            <a:off x="8153400" y="3706818"/>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9259CD-F0B4-C1D1-A814-249FB26E06FF}"/>
              </a:ext>
            </a:extLst>
          </p:cNvPr>
          <p:cNvCxnSpPr/>
          <p:nvPr/>
        </p:nvCxnSpPr>
        <p:spPr>
          <a:xfrm>
            <a:off x="10212390" y="3706818"/>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723222E8-C60A-F217-827E-0B128D95F6CF}"/>
              </a:ext>
            </a:extLst>
          </p:cNvPr>
          <p:cNvSpPr/>
          <p:nvPr/>
        </p:nvSpPr>
        <p:spPr>
          <a:xfrm rot="10800000">
            <a:off x="11829193" y="35672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20" name="TextBox 19">
            <a:extLst>
              <a:ext uri="{FF2B5EF4-FFF2-40B4-BE49-F238E27FC236}">
                <a16:creationId xmlns:a16="http://schemas.microsoft.com/office/drawing/2014/main" id="{064EABC0-D930-94CF-D623-04A3E1BF080F}"/>
              </a:ext>
            </a:extLst>
          </p:cNvPr>
          <p:cNvSpPr txBox="1"/>
          <p:nvPr/>
        </p:nvSpPr>
        <p:spPr>
          <a:xfrm>
            <a:off x="11005180" y="3515239"/>
            <a:ext cx="835164" cy="369332"/>
          </a:xfrm>
          <a:prstGeom prst="rect">
            <a:avLst/>
          </a:prstGeom>
          <a:noFill/>
        </p:spPr>
        <p:txBody>
          <a:bodyPr wrap="square" rtlCol="0">
            <a:spAutoFit/>
          </a:bodyPr>
          <a:lstStyle/>
          <a:p>
            <a:r>
              <a:rPr lang="en-AU" sz="1800" b="1" dirty="0">
                <a:solidFill>
                  <a:schemeClr val="accent1"/>
                </a:solidFill>
              </a:rPr>
              <a:t>Trust</a:t>
            </a:r>
          </a:p>
        </p:txBody>
      </p:sp>
      <p:sp>
        <p:nvSpPr>
          <p:cNvPr id="2" name="Right Brace 1">
            <a:extLst>
              <a:ext uri="{FF2B5EF4-FFF2-40B4-BE49-F238E27FC236}">
                <a16:creationId xmlns:a16="http://schemas.microsoft.com/office/drawing/2014/main" id="{09DCD607-F5F9-8D68-569E-4576D8B54E00}"/>
              </a:ext>
            </a:extLst>
          </p:cNvPr>
          <p:cNvSpPr/>
          <p:nvPr/>
        </p:nvSpPr>
        <p:spPr>
          <a:xfrm>
            <a:off x="7628659" y="1873405"/>
            <a:ext cx="372568" cy="36687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774617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464DC7A-04E7-B1CA-EE00-4A6123E85756}"/>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FBBC5EC5-C7F3-ADBE-83C6-6C9C319452F8}"/>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Australian Opportunities</a:t>
            </a:r>
            <a:br>
              <a:rPr lang="en-US" dirty="0"/>
            </a:br>
            <a:endParaRPr lang="en-US" dirty="0"/>
          </a:p>
        </p:txBody>
      </p:sp>
      <p:sp>
        <p:nvSpPr>
          <p:cNvPr id="228" name="Google Shape;228;p5">
            <a:extLst>
              <a:ext uri="{FF2B5EF4-FFF2-40B4-BE49-F238E27FC236}">
                <a16:creationId xmlns:a16="http://schemas.microsoft.com/office/drawing/2014/main" id="{4D0B24E8-EC34-1763-2CEC-DAF059D84E54}"/>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03</a:t>
            </a:r>
            <a:endParaRPr dirty="0"/>
          </a:p>
        </p:txBody>
      </p:sp>
      <p:sp>
        <p:nvSpPr>
          <p:cNvPr id="229" name="Google Shape;229;p5">
            <a:extLst>
              <a:ext uri="{FF2B5EF4-FFF2-40B4-BE49-F238E27FC236}">
                <a16:creationId xmlns:a16="http://schemas.microsoft.com/office/drawing/2014/main" id="{48749D3D-0F67-42AE-A28F-722BE894AC57}"/>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2653162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8302FFA7-4ACB-ADE1-06C5-E1D0D9A6A821}"/>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30253A60-1207-7A0D-4346-4FA4BA3374E9}"/>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 Roadmap</a:t>
            </a:r>
            <a:endParaRPr dirty="0"/>
          </a:p>
        </p:txBody>
      </p:sp>
      <p:sp>
        <p:nvSpPr>
          <p:cNvPr id="269" name="Google Shape;269;p9">
            <a:extLst>
              <a:ext uri="{FF2B5EF4-FFF2-40B4-BE49-F238E27FC236}">
                <a16:creationId xmlns:a16="http://schemas.microsoft.com/office/drawing/2014/main" id="{272C4D4E-BC69-3417-216F-2CA4FA59E4A6}"/>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38</a:t>
            </a:fld>
            <a:endParaRPr/>
          </a:p>
        </p:txBody>
      </p:sp>
      <p:sp>
        <p:nvSpPr>
          <p:cNvPr id="270" name="Google Shape;270;p9">
            <a:extLst>
              <a:ext uri="{FF2B5EF4-FFF2-40B4-BE49-F238E27FC236}">
                <a16:creationId xmlns:a16="http://schemas.microsoft.com/office/drawing/2014/main" id="{C95383C2-B82E-3CEC-36CE-4933ED5C7C14}"/>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3" name="Shape 1">
            <a:extLst>
              <a:ext uri="{FF2B5EF4-FFF2-40B4-BE49-F238E27FC236}">
                <a16:creationId xmlns:a16="http://schemas.microsoft.com/office/drawing/2014/main" id="{838651D6-2F20-9964-380E-F1C318349B9B}"/>
              </a:ext>
            </a:extLst>
          </p:cNvPr>
          <p:cNvSpPr/>
          <p:nvPr/>
        </p:nvSpPr>
        <p:spPr>
          <a:xfrm>
            <a:off x="5970270" y="1655524"/>
            <a:ext cx="22860" cy="3742253"/>
          </a:xfrm>
          <a:prstGeom prst="roundRect">
            <a:avLst>
              <a:gd name="adj" fmla="val 312558"/>
            </a:avLst>
          </a:prstGeom>
          <a:solidFill>
            <a:srgbClr val="B2BEE5"/>
          </a:solidFill>
          <a:ln/>
        </p:spPr>
        <p:txBody>
          <a:bodyPr/>
          <a:lstStyle/>
          <a:p>
            <a:endParaRPr lang="en-AU">
              <a:latin typeface="+mj-lt"/>
            </a:endParaRPr>
          </a:p>
        </p:txBody>
      </p:sp>
      <p:sp>
        <p:nvSpPr>
          <p:cNvPr id="4" name="Shape 2">
            <a:extLst>
              <a:ext uri="{FF2B5EF4-FFF2-40B4-BE49-F238E27FC236}">
                <a16:creationId xmlns:a16="http://schemas.microsoft.com/office/drawing/2014/main" id="{3C97AB19-D8DB-62DA-B081-907F74119CCB}"/>
              </a:ext>
            </a:extLst>
          </p:cNvPr>
          <p:cNvSpPr/>
          <p:nvPr/>
        </p:nvSpPr>
        <p:spPr>
          <a:xfrm>
            <a:off x="5302925" y="2026761"/>
            <a:ext cx="510302" cy="22860"/>
          </a:xfrm>
          <a:prstGeom prst="roundRect">
            <a:avLst>
              <a:gd name="adj" fmla="val 312558"/>
            </a:avLst>
          </a:prstGeom>
          <a:solidFill>
            <a:srgbClr val="B2BEE5"/>
          </a:solidFill>
          <a:ln/>
        </p:spPr>
        <p:txBody>
          <a:bodyPr/>
          <a:lstStyle/>
          <a:p>
            <a:endParaRPr lang="en-AU">
              <a:latin typeface="+mj-lt"/>
            </a:endParaRPr>
          </a:p>
        </p:txBody>
      </p:sp>
      <p:sp>
        <p:nvSpPr>
          <p:cNvPr id="5" name="Shape 3">
            <a:extLst>
              <a:ext uri="{FF2B5EF4-FFF2-40B4-BE49-F238E27FC236}">
                <a16:creationId xmlns:a16="http://schemas.microsoft.com/office/drawing/2014/main" id="{651C9C36-DE8E-A30D-D1C9-DF6A658F4B63}"/>
              </a:ext>
            </a:extLst>
          </p:cNvPr>
          <p:cNvSpPr/>
          <p:nvPr/>
        </p:nvSpPr>
        <p:spPr>
          <a:xfrm>
            <a:off x="5790367" y="1846858"/>
            <a:ext cx="382667" cy="382667"/>
          </a:xfrm>
          <a:prstGeom prst="roundRect">
            <a:avLst>
              <a:gd name="adj" fmla="val 18672"/>
            </a:avLst>
          </a:prstGeom>
          <a:solidFill>
            <a:srgbClr val="CCD8FF"/>
          </a:solidFill>
          <a:ln w="7620">
            <a:solidFill>
              <a:srgbClr val="B2BEE5"/>
            </a:solidFill>
            <a:prstDash val="solid"/>
          </a:ln>
        </p:spPr>
        <p:txBody>
          <a:bodyPr/>
          <a:lstStyle/>
          <a:p>
            <a:endParaRPr lang="en-AU">
              <a:latin typeface="+mj-lt"/>
            </a:endParaRPr>
          </a:p>
        </p:txBody>
      </p:sp>
      <p:sp>
        <p:nvSpPr>
          <p:cNvPr id="6" name="Text 4">
            <a:extLst>
              <a:ext uri="{FF2B5EF4-FFF2-40B4-BE49-F238E27FC236}">
                <a16:creationId xmlns:a16="http://schemas.microsoft.com/office/drawing/2014/main" id="{5972B01C-E194-8482-934A-031BE714D47E}"/>
              </a:ext>
            </a:extLst>
          </p:cNvPr>
          <p:cNvSpPr/>
          <p:nvPr/>
        </p:nvSpPr>
        <p:spPr>
          <a:xfrm>
            <a:off x="5854125" y="1878707"/>
            <a:ext cx="255151" cy="318968"/>
          </a:xfrm>
          <a:prstGeom prst="rect">
            <a:avLst/>
          </a:prstGeom>
          <a:noFill/>
          <a:ln/>
        </p:spPr>
        <p:txBody>
          <a:bodyPr wrap="none" lIns="0" tIns="0" rIns="0" bIns="0" rtlCol="0" anchor="t"/>
          <a:lstStyle/>
          <a:p>
            <a:pPr marL="0" indent="0" algn="ctr">
              <a:lnSpc>
                <a:spcPts val="2000"/>
              </a:lnSpc>
              <a:buNone/>
            </a:pPr>
            <a:r>
              <a:rPr lang="en-US" sz="2000" dirty="0">
                <a:solidFill>
                  <a:srgbClr val="000000"/>
                </a:solidFill>
                <a:latin typeface="+mj-lt"/>
                <a:ea typeface="Inter" pitchFamily="34" charset="-122"/>
                <a:cs typeface="Inter" pitchFamily="34" charset="-120"/>
              </a:rPr>
              <a:t>1</a:t>
            </a:r>
            <a:endParaRPr lang="en-US" sz="2000" dirty="0">
              <a:latin typeface="+mj-lt"/>
            </a:endParaRPr>
          </a:p>
        </p:txBody>
      </p:sp>
      <p:sp>
        <p:nvSpPr>
          <p:cNvPr id="7" name="Text 5">
            <a:extLst>
              <a:ext uri="{FF2B5EF4-FFF2-40B4-BE49-F238E27FC236}">
                <a16:creationId xmlns:a16="http://schemas.microsoft.com/office/drawing/2014/main" id="{B97A27CB-95D4-0D2E-612A-C8817810FD45}"/>
              </a:ext>
            </a:extLst>
          </p:cNvPr>
          <p:cNvSpPr/>
          <p:nvPr/>
        </p:nvSpPr>
        <p:spPr>
          <a:xfrm>
            <a:off x="2358271" y="1825546"/>
            <a:ext cx="2772847" cy="265747"/>
          </a:xfrm>
          <a:prstGeom prst="rect">
            <a:avLst/>
          </a:prstGeom>
          <a:noFill/>
          <a:ln/>
        </p:spPr>
        <p:txBody>
          <a:bodyPr wrap="none" lIns="0" tIns="0" rIns="0" bIns="0" rtlCol="0" anchor="t"/>
          <a:lstStyle/>
          <a:p>
            <a:pPr marL="0" indent="0" algn="r">
              <a:lnSpc>
                <a:spcPts val="2050"/>
              </a:lnSpc>
              <a:buNone/>
            </a:pPr>
            <a:r>
              <a:rPr lang="en-US" sz="2000" dirty="0">
                <a:solidFill>
                  <a:srgbClr val="000000"/>
                </a:solidFill>
                <a:latin typeface="+mj-lt"/>
                <a:ea typeface="Inter" pitchFamily="34" charset="-122"/>
                <a:cs typeface="Inter" pitchFamily="34" charset="-120"/>
              </a:rPr>
              <a:t>Premium Structure Reforms</a:t>
            </a:r>
          </a:p>
          <a:p>
            <a:pPr marL="0" indent="0" algn="r">
              <a:lnSpc>
                <a:spcPts val="2050"/>
              </a:lnSpc>
              <a:buNone/>
            </a:pPr>
            <a:r>
              <a:rPr lang="en-US" sz="1800" dirty="0">
                <a:latin typeface="+mj-lt"/>
                <a:ea typeface="Inter" pitchFamily="34" charset="-122"/>
              </a:rPr>
              <a:t>(Immediate Priority)       </a:t>
            </a:r>
            <a:endParaRPr lang="en-US" sz="1800" dirty="0">
              <a:latin typeface="+mj-lt"/>
            </a:endParaRPr>
          </a:p>
        </p:txBody>
      </p:sp>
      <p:sp>
        <p:nvSpPr>
          <p:cNvPr id="9" name="Shape 7">
            <a:extLst>
              <a:ext uri="{FF2B5EF4-FFF2-40B4-BE49-F238E27FC236}">
                <a16:creationId xmlns:a16="http://schemas.microsoft.com/office/drawing/2014/main" id="{46962311-65FE-0587-40D9-0439FC3D5E14}"/>
              </a:ext>
            </a:extLst>
          </p:cNvPr>
          <p:cNvSpPr/>
          <p:nvPr/>
        </p:nvSpPr>
        <p:spPr>
          <a:xfrm>
            <a:off x="6150173" y="2877225"/>
            <a:ext cx="510302" cy="22860"/>
          </a:xfrm>
          <a:prstGeom prst="roundRect">
            <a:avLst>
              <a:gd name="adj" fmla="val 312558"/>
            </a:avLst>
          </a:prstGeom>
          <a:solidFill>
            <a:srgbClr val="B2BEE5"/>
          </a:solidFill>
          <a:ln/>
        </p:spPr>
        <p:txBody>
          <a:bodyPr/>
          <a:lstStyle/>
          <a:p>
            <a:endParaRPr lang="en-AU">
              <a:latin typeface="+mj-lt"/>
            </a:endParaRPr>
          </a:p>
        </p:txBody>
      </p:sp>
      <p:sp>
        <p:nvSpPr>
          <p:cNvPr id="10" name="Shape 8">
            <a:extLst>
              <a:ext uri="{FF2B5EF4-FFF2-40B4-BE49-F238E27FC236}">
                <a16:creationId xmlns:a16="http://schemas.microsoft.com/office/drawing/2014/main" id="{C75379B9-0D19-1E48-94C8-CBD59105D298}"/>
              </a:ext>
            </a:extLst>
          </p:cNvPr>
          <p:cNvSpPr/>
          <p:nvPr/>
        </p:nvSpPr>
        <p:spPr>
          <a:xfrm>
            <a:off x="5790367" y="2697321"/>
            <a:ext cx="382667" cy="382667"/>
          </a:xfrm>
          <a:prstGeom prst="roundRect">
            <a:avLst>
              <a:gd name="adj" fmla="val 18672"/>
            </a:avLst>
          </a:prstGeom>
          <a:solidFill>
            <a:srgbClr val="CCD8FF"/>
          </a:solidFill>
          <a:ln w="7620">
            <a:solidFill>
              <a:srgbClr val="B2BEE5"/>
            </a:solidFill>
            <a:prstDash val="solid"/>
          </a:ln>
        </p:spPr>
        <p:txBody>
          <a:bodyPr/>
          <a:lstStyle/>
          <a:p>
            <a:endParaRPr lang="en-AU">
              <a:latin typeface="+mj-lt"/>
            </a:endParaRPr>
          </a:p>
        </p:txBody>
      </p:sp>
      <p:sp>
        <p:nvSpPr>
          <p:cNvPr id="11" name="Text 9">
            <a:extLst>
              <a:ext uri="{FF2B5EF4-FFF2-40B4-BE49-F238E27FC236}">
                <a16:creationId xmlns:a16="http://schemas.microsoft.com/office/drawing/2014/main" id="{F074F15A-62E1-78ED-1A95-33548E094860}"/>
              </a:ext>
            </a:extLst>
          </p:cNvPr>
          <p:cNvSpPr/>
          <p:nvPr/>
        </p:nvSpPr>
        <p:spPr>
          <a:xfrm>
            <a:off x="5854125" y="2729170"/>
            <a:ext cx="255151" cy="318968"/>
          </a:xfrm>
          <a:prstGeom prst="rect">
            <a:avLst/>
          </a:prstGeom>
          <a:noFill/>
          <a:ln/>
        </p:spPr>
        <p:txBody>
          <a:bodyPr wrap="none" lIns="0" tIns="0" rIns="0" bIns="0" rtlCol="0" anchor="t"/>
          <a:lstStyle/>
          <a:p>
            <a:pPr marL="0" indent="0" algn="ctr">
              <a:lnSpc>
                <a:spcPts val="2000"/>
              </a:lnSpc>
              <a:buNone/>
            </a:pPr>
            <a:r>
              <a:rPr lang="en-US" sz="2000" dirty="0">
                <a:solidFill>
                  <a:srgbClr val="000000"/>
                </a:solidFill>
                <a:latin typeface="+mj-lt"/>
                <a:ea typeface="Inter" pitchFamily="34" charset="-122"/>
                <a:cs typeface="Inter" pitchFamily="34" charset="-120"/>
              </a:rPr>
              <a:t>2</a:t>
            </a:r>
            <a:endParaRPr lang="en-US" sz="2000" dirty="0">
              <a:latin typeface="+mj-lt"/>
            </a:endParaRPr>
          </a:p>
        </p:txBody>
      </p:sp>
      <p:sp>
        <p:nvSpPr>
          <p:cNvPr id="12" name="Text 10">
            <a:extLst>
              <a:ext uri="{FF2B5EF4-FFF2-40B4-BE49-F238E27FC236}">
                <a16:creationId xmlns:a16="http://schemas.microsoft.com/office/drawing/2014/main" id="{752B7487-1D2F-3941-4381-FD5A0547A4F1}"/>
              </a:ext>
            </a:extLst>
          </p:cNvPr>
          <p:cNvSpPr/>
          <p:nvPr/>
        </p:nvSpPr>
        <p:spPr>
          <a:xfrm>
            <a:off x="6832283" y="2676009"/>
            <a:ext cx="2126456" cy="265747"/>
          </a:xfrm>
          <a:prstGeom prst="rect">
            <a:avLst/>
          </a:prstGeom>
          <a:noFill/>
          <a:ln/>
        </p:spPr>
        <p:txBody>
          <a:bodyPr wrap="none" lIns="0" tIns="0" rIns="0" bIns="0" rtlCol="0" anchor="t"/>
          <a:lstStyle/>
          <a:p>
            <a:pPr>
              <a:lnSpc>
                <a:spcPts val="2050"/>
              </a:lnSpc>
            </a:pPr>
            <a:r>
              <a:rPr lang="en-US" sz="2000" dirty="0">
                <a:solidFill>
                  <a:srgbClr val="000000"/>
                </a:solidFill>
                <a:latin typeface="+mj-lt"/>
                <a:ea typeface="Inter" pitchFamily="34" charset="-122"/>
                <a:cs typeface="Inter" pitchFamily="34" charset="-120"/>
              </a:rPr>
              <a:t>Distribution Enhancement</a:t>
            </a:r>
          </a:p>
          <a:p>
            <a:pPr marL="0" indent="0" algn="ctr">
              <a:lnSpc>
                <a:spcPts val="2050"/>
              </a:lnSpc>
              <a:buNone/>
            </a:pPr>
            <a:r>
              <a:rPr lang="en-US" sz="1800" dirty="0">
                <a:latin typeface="+mj-lt"/>
                <a:ea typeface="Inter" pitchFamily="34" charset="-122"/>
              </a:rPr>
              <a:t>          (Mid-Term Focus)</a:t>
            </a:r>
            <a:endParaRPr lang="en-US" sz="1800" dirty="0">
              <a:latin typeface="+mj-lt"/>
            </a:endParaRPr>
          </a:p>
        </p:txBody>
      </p:sp>
      <p:sp>
        <p:nvSpPr>
          <p:cNvPr id="14" name="Shape 12">
            <a:extLst>
              <a:ext uri="{FF2B5EF4-FFF2-40B4-BE49-F238E27FC236}">
                <a16:creationId xmlns:a16="http://schemas.microsoft.com/office/drawing/2014/main" id="{1880BDE0-D0CE-AC8D-DBC8-82DF20F6FC33}"/>
              </a:ext>
            </a:extLst>
          </p:cNvPr>
          <p:cNvSpPr/>
          <p:nvPr/>
        </p:nvSpPr>
        <p:spPr>
          <a:xfrm>
            <a:off x="5302925" y="3642678"/>
            <a:ext cx="510302" cy="22860"/>
          </a:xfrm>
          <a:prstGeom prst="roundRect">
            <a:avLst>
              <a:gd name="adj" fmla="val 312558"/>
            </a:avLst>
          </a:prstGeom>
          <a:solidFill>
            <a:srgbClr val="B2BEE5"/>
          </a:solidFill>
          <a:ln/>
        </p:spPr>
        <p:txBody>
          <a:bodyPr/>
          <a:lstStyle/>
          <a:p>
            <a:endParaRPr lang="en-AU">
              <a:latin typeface="+mj-lt"/>
            </a:endParaRPr>
          </a:p>
        </p:txBody>
      </p:sp>
      <p:sp>
        <p:nvSpPr>
          <p:cNvPr id="15" name="Shape 13">
            <a:extLst>
              <a:ext uri="{FF2B5EF4-FFF2-40B4-BE49-F238E27FC236}">
                <a16:creationId xmlns:a16="http://schemas.microsoft.com/office/drawing/2014/main" id="{B4C12141-A7D1-35A3-4785-5457126262DF}"/>
              </a:ext>
            </a:extLst>
          </p:cNvPr>
          <p:cNvSpPr/>
          <p:nvPr/>
        </p:nvSpPr>
        <p:spPr>
          <a:xfrm>
            <a:off x="5790367" y="3462774"/>
            <a:ext cx="382667" cy="382667"/>
          </a:xfrm>
          <a:prstGeom prst="roundRect">
            <a:avLst>
              <a:gd name="adj" fmla="val 18672"/>
            </a:avLst>
          </a:prstGeom>
          <a:solidFill>
            <a:srgbClr val="CCD8FF"/>
          </a:solidFill>
          <a:ln w="7620">
            <a:solidFill>
              <a:srgbClr val="B2BEE5"/>
            </a:solidFill>
            <a:prstDash val="solid"/>
          </a:ln>
        </p:spPr>
        <p:txBody>
          <a:bodyPr/>
          <a:lstStyle/>
          <a:p>
            <a:endParaRPr lang="en-AU">
              <a:latin typeface="+mj-lt"/>
            </a:endParaRPr>
          </a:p>
        </p:txBody>
      </p:sp>
      <p:sp>
        <p:nvSpPr>
          <p:cNvPr id="16" name="Text 14">
            <a:extLst>
              <a:ext uri="{FF2B5EF4-FFF2-40B4-BE49-F238E27FC236}">
                <a16:creationId xmlns:a16="http://schemas.microsoft.com/office/drawing/2014/main" id="{643C77D5-DC83-67FC-4541-71C3E14808F4}"/>
              </a:ext>
            </a:extLst>
          </p:cNvPr>
          <p:cNvSpPr/>
          <p:nvPr/>
        </p:nvSpPr>
        <p:spPr>
          <a:xfrm>
            <a:off x="5854125" y="3494623"/>
            <a:ext cx="255151" cy="318968"/>
          </a:xfrm>
          <a:prstGeom prst="rect">
            <a:avLst/>
          </a:prstGeom>
          <a:noFill/>
          <a:ln/>
        </p:spPr>
        <p:txBody>
          <a:bodyPr wrap="none" lIns="0" tIns="0" rIns="0" bIns="0" rtlCol="0" anchor="t"/>
          <a:lstStyle/>
          <a:p>
            <a:pPr marL="0" indent="0" algn="ctr">
              <a:lnSpc>
                <a:spcPts val="2000"/>
              </a:lnSpc>
              <a:buNone/>
            </a:pPr>
            <a:r>
              <a:rPr lang="en-US" sz="2000" dirty="0">
                <a:solidFill>
                  <a:srgbClr val="000000"/>
                </a:solidFill>
                <a:latin typeface="+mj-lt"/>
                <a:ea typeface="Inter" pitchFamily="34" charset="-122"/>
                <a:cs typeface="Inter" pitchFamily="34" charset="-120"/>
              </a:rPr>
              <a:t>3</a:t>
            </a:r>
            <a:endParaRPr lang="en-US" sz="2000" dirty="0">
              <a:latin typeface="+mj-lt"/>
            </a:endParaRPr>
          </a:p>
        </p:txBody>
      </p:sp>
      <p:sp>
        <p:nvSpPr>
          <p:cNvPr id="17" name="Text 15">
            <a:extLst>
              <a:ext uri="{FF2B5EF4-FFF2-40B4-BE49-F238E27FC236}">
                <a16:creationId xmlns:a16="http://schemas.microsoft.com/office/drawing/2014/main" id="{B896E871-C324-DDEB-6604-D0D689CE19F2}"/>
              </a:ext>
            </a:extLst>
          </p:cNvPr>
          <p:cNvSpPr/>
          <p:nvPr/>
        </p:nvSpPr>
        <p:spPr>
          <a:xfrm>
            <a:off x="2546985" y="3441462"/>
            <a:ext cx="2584133" cy="265747"/>
          </a:xfrm>
          <a:prstGeom prst="rect">
            <a:avLst/>
          </a:prstGeom>
          <a:noFill/>
          <a:ln/>
        </p:spPr>
        <p:txBody>
          <a:bodyPr wrap="none" lIns="0" tIns="0" rIns="0" bIns="0" rtlCol="0" anchor="t"/>
          <a:lstStyle/>
          <a:p>
            <a:pPr marL="0" indent="0" algn="r">
              <a:lnSpc>
                <a:spcPts val="2050"/>
              </a:lnSpc>
              <a:buNone/>
            </a:pPr>
            <a:r>
              <a:rPr lang="en-US" sz="2000" dirty="0">
                <a:solidFill>
                  <a:srgbClr val="000000"/>
                </a:solidFill>
                <a:latin typeface="+mj-lt"/>
                <a:ea typeface="Inter" pitchFamily="34" charset="-122"/>
                <a:cs typeface="Inter" pitchFamily="34" charset="-120"/>
              </a:rPr>
              <a:t>Product Innovation</a:t>
            </a:r>
          </a:p>
          <a:p>
            <a:pPr marL="0" indent="0" algn="r">
              <a:lnSpc>
                <a:spcPts val="2050"/>
              </a:lnSpc>
              <a:buNone/>
            </a:pPr>
            <a:r>
              <a:rPr lang="en-US" sz="1800" dirty="0">
                <a:latin typeface="+mj-lt"/>
                <a:ea typeface="Inter" pitchFamily="34" charset="-122"/>
              </a:rPr>
              <a:t>(Mid-Term Focus)   </a:t>
            </a:r>
            <a:endParaRPr lang="en-US" sz="1800" dirty="0">
              <a:latin typeface="+mj-lt"/>
            </a:endParaRPr>
          </a:p>
        </p:txBody>
      </p:sp>
      <p:sp>
        <p:nvSpPr>
          <p:cNvPr id="19" name="Shape 17">
            <a:extLst>
              <a:ext uri="{FF2B5EF4-FFF2-40B4-BE49-F238E27FC236}">
                <a16:creationId xmlns:a16="http://schemas.microsoft.com/office/drawing/2014/main" id="{FE12EB03-4DF5-5148-4116-8D9DF8A50ABA}"/>
              </a:ext>
            </a:extLst>
          </p:cNvPr>
          <p:cNvSpPr/>
          <p:nvPr/>
        </p:nvSpPr>
        <p:spPr>
          <a:xfrm>
            <a:off x="6150173" y="4408130"/>
            <a:ext cx="510302" cy="22860"/>
          </a:xfrm>
          <a:prstGeom prst="roundRect">
            <a:avLst>
              <a:gd name="adj" fmla="val 312558"/>
            </a:avLst>
          </a:prstGeom>
          <a:solidFill>
            <a:srgbClr val="B2BEE5"/>
          </a:solidFill>
          <a:ln/>
        </p:spPr>
        <p:txBody>
          <a:bodyPr/>
          <a:lstStyle/>
          <a:p>
            <a:endParaRPr lang="en-AU">
              <a:latin typeface="+mj-lt"/>
            </a:endParaRPr>
          </a:p>
        </p:txBody>
      </p:sp>
      <p:sp>
        <p:nvSpPr>
          <p:cNvPr id="20" name="Shape 18">
            <a:extLst>
              <a:ext uri="{FF2B5EF4-FFF2-40B4-BE49-F238E27FC236}">
                <a16:creationId xmlns:a16="http://schemas.microsoft.com/office/drawing/2014/main" id="{BECEF294-FAAB-4E54-EE36-89D6591823D8}"/>
              </a:ext>
            </a:extLst>
          </p:cNvPr>
          <p:cNvSpPr/>
          <p:nvPr/>
        </p:nvSpPr>
        <p:spPr>
          <a:xfrm>
            <a:off x="5790367" y="4228227"/>
            <a:ext cx="382667" cy="382667"/>
          </a:xfrm>
          <a:prstGeom prst="roundRect">
            <a:avLst>
              <a:gd name="adj" fmla="val 18672"/>
            </a:avLst>
          </a:prstGeom>
          <a:solidFill>
            <a:srgbClr val="CCD8FF"/>
          </a:solidFill>
          <a:ln w="7620">
            <a:solidFill>
              <a:srgbClr val="B2BEE5"/>
            </a:solidFill>
            <a:prstDash val="solid"/>
          </a:ln>
        </p:spPr>
        <p:txBody>
          <a:bodyPr/>
          <a:lstStyle/>
          <a:p>
            <a:endParaRPr lang="en-AU">
              <a:latin typeface="+mj-lt"/>
            </a:endParaRPr>
          </a:p>
        </p:txBody>
      </p:sp>
      <p:sp>
        <p:nvSpPr>
          <p:cNvPr id="22" name="Text 20">
            <a:extLst>
              <a:ext uri="{FF2B5EF4-FFF2-40B4-BE49-F238E27FC236}">
                <a16:creationId xmlns:a16="http://schemas.microsoft.com/office/drawing/2014/main" id="{3A46E264-4C6B-743E-7E3F-60170A7ED27A}"/>
              </a:ext>
            </a:extLst>
          </p:cNvPr>
          <p:cNvSpPr/>
          <p:nvPr/>
        </p:nvSpPr>
        <p:spPr>
          <a:xfrm>
            <a:off x="6832283" y="4206915"/>
            <a:ext cx="2126456" cy="265747"/>
          </a:xfrm>
          <a:prstGeom prst="rect">
            <a:avLst/>
          </a:prstGeom>
          <a:noFill/>
          <a:ln/>
        </p:spPr>
        <p:txBody>
          <a:bodyPr wrap="none" lIns="0" tIns="0" rIns="0" bIns="0" rtlCol="0" anchor="t"/>
          <a:lstStyle/>
          <a:p>
            <a:pPr marL="0" indent="0" algn="l">
              <a:lnSpc>
                <a:spcPts val="2050"/>
              </a:lnSpc>
              <a:buNone/>
            </a:pPr>
            <a:r>
              <a:rPr lang="en-US" sz="2000" dirty="0">
                <a:solidFill>
                  <a:srgbClr val="000000"/>
                </a:solidFill>
                <a:latin typeface="+mj-lt"/>
                <a:ea typeface="Inter" pitchFamily="34" charset="-122"/>
                <a:cs typeface="Inter" pitchFamily="34" charset="-120"/>
              </a:rPr>
              <a:t> Trust Building</a:t>
            </a:r>
          </a:p>
          <a:p>
            <a:pPr marL="0" indent="0">
              <a:lnSpc>
                <a:spcPts val="2050"/>
              </a:lnSpc>
              <a:buNone/>
            </a:pPr>
            <a:r>
              <a:rPr lang="en-US" sz="1800" dirty="0">
                <a:latin typeface="+mj-lt"/>
                <a:ea typeface="Inter" pitchFamily="34" charset="-122"/>
              </a:rPr>
              <a:t>(Long-Term Aim)</a:t>
            </a:r>
            <a:endParaRPr lang="en-US" sz="1800" dirty="0">
              <a:latin typeface="+mj-lt"/>
            </a:endParaRPr>
          </a:p>
        </p:txBody>
      </p:sp>
      <p:sp>
        <p:nvSpPr>
          <p:cNvPr id="24" name="Rectangle: Rounded Corners 23">
            <a:extLst>
              <a:ext uri="{FF2B5EF4-FFF2-40B4-BE49-F238E27FC236}">
                <a16:creationId xmlns:a16="http://schemas.microsoft.com/office/drawing/2014/main" id="{FB44A1BD-D901-348F-6E34-E7B70E90485F}"/>
              </a:ext>
            </a:extLst>
          </p:cNvPr>
          <p:cNvSpPr/>
          <p:nvPr/>
        </p:nvSpPr>
        <p:spPr>
          <a:xfrm>
            <a:off x="914400" y="1549667"/>
            <a:ext cx="4396621" cy="123329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tar: 5 Points 1">
            <a:extLst>
              <a:ext uri="{FF2B5EF4-FFF2-40B4-BE49-F238E27FC236}">
                <a16:creationId xmlns:a16="http://schemas.microsoft.com/office/drawing/2014/main" id="{A43CB6B9-8512-2EBF-D17E-A588CF1499B4}"/>
              </a:ext>
            </a:extLst>
          </p:cNvPr>
          <p:cNvSpPr/>
          <p:nvPr/>
        </p:nvSpPr>
        <p:spPr>
          <a:xfrm>
            <a:off x="5841425" y="4271427"/>
            <a:ext cx="296048" cy="26574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3019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4851A1BF-FA4C-FBFB-4E8F-CB5DB56DF3EF}"/>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3F2ECC69-8A6A-373A-27EA-8996E633FC75}"/>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8FBB314-B891-5C74-24B5-18DF52D0A8B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39</a:t>
            </a:fld>
            <a:endParaRPr/>
          </a:p>
        </p:txBody>
      </p:sp>
      <p:sp>
        <p:nvSpPr>
          <p:cNvPr id="270" name="Google Shape;270;p9">
            <a:extLst>
              <a:ext uri="{FF2B5EF4-FFF2-40B4-BE49-F238E27FC236}">
                <a16:creationId xmlns:a16="http://schemas.microsoft.com/office/drawing/2014/main" id="{1FCDC7D9-04E7-2943-AADC-DFBE8AE8E0D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4" name="TextBox 3">
            <a:extLst>
              <a:ext uri="{FF2B5EF4-FFF2-40B4-BE49-F238E27FC236}">
                <a16:creationId xmlns:a16="http://schemas.microsoft.com/office/drawing/2014/main" id="{EEE469EC-B4F0-0C6E-A347-E14C8E71B0A9}"/>
              </a:ext>
            </a:extLst>
          </p:cNvPr>
          <p:cNvSpPr txBox="1"/>
          <p:nvPr/>
        </p:nvSpPr>
        <p:spPr>
          <a:xfrm>
            <a:off x="426862" y="1770378"/>
            <a:ext cx="4516613" cy="3170099"/>
          </a:xfrm>
          <a:prstGeom prst="rect">
            <a:avLst/>
          </a:prstGeom>
          <a:noFill/>
        </p:spPr>
        <p:txBody>
          <a:bodyPr wrap="square" rtlCol="0">
            <a:spAutoFit/>
          </a:bodyPr>
          <a:lstStyle/>
          <a:p>
            <a:r>
              <a:rPr lang="en-AU" sz="2000" u="sng" dirty="0"/>
              <a:t>4 areas of improvements</a:t>
            </a:r>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Level Premium</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Guaranteed Features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Limiting Upfront Discount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Improving Premium Transparency</a:t>
            </a:r>
          </a:p>
          <a:p>
            <a:endParaRPr lang="en-AU" sz="2000" dirty="0"/>
          </a:p>
        </p:txBody>
      </p:sp>
      <p:cxnSp>
        <p:nvCxnSpPr>
          <p:cNvPr id="2" name="Straight Arrow Connector 1">
            <a:extLst>
              <a:ext uri="{FF2B5EF4-FFF2-40B4-BE49-F238E27FC236}">
                <a16:creationId xmlns:a16="http://schemas.microsoft.com/office/drawing/2014/main" id="{EA38CD00-9091-FD90-2DE0-8CE306D08EFA}"/>
              </a:ext>
            </a:extLst>
          </p:cNvPr>
          <p:cNvCxnSpPr/>
          <p:nvPr/>
        </p:nvCxnSpPr>
        <p:spPr>
          <a:xfrm>
            <a:off x="4802331" y="3371857"/>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63C26F4-B348-7D3A-D927-7A2A0C33196B}"/>
              </a:ext>
            </a:extLst>
          </p:cNvPr>
          <p:cNvSpPr/>
          <p:nvPr/>
        </p:nvSpPr>
        <p:spPr>
          <a:xfrm>
            <a:off x="5774943" y="2618102"/>
            <a:ext cx="1851789" cy="1631216"/>
          </a:xfrm>
          <a:prstGeom prst="rect">
            <a:avLst/>
          </a:prstGeom>
          <a:noFill/>
        </p:spPr>
        <p:txBody>
          <a:bodyPr wrap="none" lIns="91440" tIns="45720" rIns="91440" bIns="45720">
            <a:spAutoFit/>
          </a:bodyPr>
          <a:lstStyle/>
          <a:p>
            <a:r>
              <a:rPr lang="en-US" sz="2000" b="0" cap="none" spc="0" dirty="0">
                <a:ln w="0"/>
                <a:solidFill>
                  <a:srgbClr val="FF0000"/>
                </a:solidFill>
                <a:effectLst>
                  <a:outerShdw blurRad="38100" dist="25400" dir="5400000" algn="ctr" rotWithShape="0">
                    <a:srgbClr val="6E747A">
                      <a:alpha val="43000"/>
                    </a:srgbClr>
                  </a:outerShdw>
                </a:effectLst>
              </a:rPr>
              <a:t>Challenges?</a:t>
            </a:r>
          </a:p>
          <a:p>
            <a:endParaRPr lang="en-US" sz="2000" dirty="0">
              <a:ln w="0"/>
              <a:solidFill>
                <a:schemeClr val="accent1"/>
              </a:solidFill>
              <a:effectLst>
                <a:outerShdw blurRad="38100" dist="25400" dir="5400000" algn="ctr" rotWithShape="0">
                  <a:srgbClr val="6E747A">
                    <a:alpha val="43000"/>
                  </a:srgbClr>
                </a:outerShdw>
              </a:effectLst>
            </a:endParaRPr>
          </a:p>
          <a:p>
            <a:r>
              <a:rPr lang="en-US" sz="2000" b="0" cap="none" spc="0" dirty="0">
                <a:ln w="0"/>
                <a:solidFill>
                  <a:srgbClr val="00B050"/>
                </a:solidFill>
                <a:effectLst>
                  <a:outerShdw blurRad="38100" dist="25400" dir="5400000" algn="ctr" rotWithShape="0">
                    <a:srgbClr val="6E747A">
                      <a:alpha val="43000"/>
                    </a:srgbClr>
                  </a:outerShdw>
                </a:effectLst>
              </a:rPr>
              <a:t>Opportunities?</a:t>
            </a:r>
          </a:p>
          <a:p>
            <a:endParaRPr lang="en-US" sz="2000" dirty="0">
              <a:ln w="0"/>
              <a:solidFill>
                <a:schemeClr val="accent1"/>
              </a:solidFill>
              <a:effectLst>
                <a:outerShdw blurRad="38100" dist="25400" dir="5400000" algn="ctr" rotWithShape="0">
                  <a:srgbClr val="6E747A">
                    <a:alpha val="43000"/>
                  </a:srgbClr>
                </a:outerShdw>
              </a:effectLst>
            </a:endParaRPr>
          </a:p>
          <a:p>
            <a:r>
              <a:rPr lang="en-US" sz="2000" b="0" cap="none" spc="0" dirty="0">
                <a:ln w="0"/>
                <a:solidFill>
                  <a:schemeClr val="accent1"/>
                </a:solidFill>
                <a:effectLst>
                  <a:outerShdw blurRad="38100" dist="25400" dir="5400000" algn="ctr" rotWithShape="0">
                    <a:srgbClr val="6E747A">
                      <a:alpha val="43000"/>
                    </a:srgbClr>
                  </a:outerShdw>
                </a:effectLst>
              </a:rPr>
              <a:t>Outcomes?</a:t>
            </a:r>
          </a:p>
        </p:txBody>
      </p:sp>
      <p:cxnSp>
        <p:nvCxnSpPr>
          <p:cNvPr id="8" name="Straight Arrow Connector 7">
            <a:extLst>
              <a:ext uri="{FF2B5EF4-FFF2-40B4-BE49-F238E27FC236}">
                <a16:creationId xmlns:a16="http://schemas.microsoft.com/office/drawing/2014/main" id="{ACE591E0-BB04-B382-37AD-077987630DF6}"/>
              </a:ext>
            </a:extLst>
          </p:cNvPr>
          <p:cNvCxnSpPr/>
          <p:nvPr/>
        </p:nvCxnSpPr>
        <p:spPr>
          <a:xfrm>
            <a:off x="7796211" y="3367090"/>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69CFFB0-71C0-754F-57BD-684BFB54D684}"/>
              </a:ext>
            </a:extLst>
          </p:cNvPr>
          <p:cNvSpPr/>
          <p:nvPr/>
        </p:nvSpPr>
        <p:spPr>
          <a:xfrm>
            <a:off x="8709131" y="3075057"/>
            <a:ext cx="3046027" cy="707886"/>
          </a:xfrm>
          <a:prstGeom prst="rect">
            <a:avLst/>
          </a:prstGeom>
          <a:noFill/>
        </p:spPr>
        <p:txBody>
          <a:bodyPr wrap="none" lIns="91440" tIns="45720" rIns="91440" bIns="45720">
            <a:spAutoFit/>
          </a:bodyPr>
          <a:lstStyle/>
          <a:p>
            <a:r>
              <a:rPr lang="en-US" sz="2000" dirty="0">
                <a:ln w="0"/>
                <a:solidFill>
                  <a:schemeClr val="accent1"/>
                </a:solidFill>
                <a:effectLst>
                  <a:outerShdw blurRad="38100" dist="25400" dir="5400000" algn="ctr" rotWithShape="0">
                    <a:srgbClr val="6E747A">
                      <a:alpha val="43000"/>
                    </a:srgbClr>
                  </a:outerShdw>
                </a:effectLst>
              </a:rPr>
              <a:t>Implications to </a:t>
            </a:r>
          </a:p>
          <a:p>
            <a:r>
              <a:rPr lang="en-US" sz="2000" dirty="0">
                <a:ln w="0"/>
                <a:solidFill>
                  <a:schemeClr val="accent1"/>
                </a:solidFill>
                <a:effectLst>
                  <a:outerShdw blurRad="38100" dist="25400" dir="5400000" algn="ctr" rotWithShape="0">
                    <a:srgbClr val="6E747A">
                      <a:alpha val="43000"/>
                    </a:srgbClr>
                  </a:outerShdw>
                </a:effectLst>
              </a:rPr>
              <a:t>Life Insurers / Reinsurers</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2277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9D962E1-8B61-4659-61A3-37553373BE3C}"/>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1C691DC0-363F-9DA2-DA15-FF36FF2DD41E}"/>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Measuring Trust</a:t>
            </a:r>
            <a:br>
              <a:rPr lang="en-US" dirty="0"/>
            </a:br>
            <a:endParaRPr lang="en-US" dirty="0"/>
          </a:p>
        </p:txBody>
      </p:sp>
      <p:sp>
        <p:nvSpPr>
          <p:cNvPr id="228" name="Google Shape;228;p5">
            <a:extLst>
              <a:ext uri="{FF2B5EF4-FFF2-40B4-BE49-F238E27FC236}">
                <a16:creationId xmlns:a16="http://schemas.microsoft.com/office/drawing/2014/main" id="{2CE7EE9E-529A-34D3-D425-6ABA16058D40}"/>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01</a:t>
            </a:r>
            <a:endParaRPr dirty="0"/>
          </a:p>
        </p:txBody>
      </p:sp>
      <p:sp>
        <p:nvSpPr>
          <p:cNvPr id="229" name="Google Shape;229;p5">
            <a:extLst>
              <a:ext uri="{FF2B5EF4-FFF2-40B4-BE49-F238E27FC236}">
                <a16:creationId xmlns:a16="http://schemas.microsoft.com/office/drawing/2014/main" id="{DDE231B5-3D00-895A-C04D-CF963E680CF1}"/>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82693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A0ED7FC9-95B7-94B2-B65B-C2BAB4D59ED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5F7D3E01-4EA8-79E0-BC64-AA3B0EC6DAE2}"/>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81BA5A6-BD3D-E270-4001-FEBF495B7BCD}"/>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40</a:t>
            </a:fld>
            <a:endParaRPr/>
          </a:p>
        </p:txBody>
      </p:sp>
      <p:sp>
        <p:nvSpPr>
          <p:cNvPr id="270" name="Google Shape;270;p9">
            <a:extLst>
              <a:ext uri="{FF2B5EF4-FFF2-40B4-BE49-F238E27FC236}">
                <a16:creationId xmlns:a16="http://schemas.microsoft.com/office/drawing/2014/main" id="{E1ABE440-86D7-B3CC-BD8C-80723A45EB5A}"/>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4" name="TextBox 3">
            <a:extLst>
              <a:ext uri="{FF2B5EF4-FFF2-40B4-BE49-F238E27FC236}">
                <a16:creationId xmlns:a16="http://schemas.microsoft.com/office/drawing/2014/main" id="{B60C6AC6-6852-32CC-AD74-CC7E5098E071}"/>
              </a:ext>
            </a:extLst>
          </p:cNvPr>
          <p:cNvSpPr txBox="1"/>
          <p:nvPr/>
        </p:nvSpPr>
        <p:spPr>
          <a:xfrm>
            <a:off x="426862" y="1770378"/>
            <a:ext cx="4516613" cy="3170099"/>
          </a:xfrm>
          <a:prstGeom prst="rect">
            <a:avLst/>
          </a:prstGeom>
          <a:noFill/>
        </p:spPr>
        <p:txBody>
          <a:bodyPr wrap="square" rtlCol="0">
            <a:spAutoFit/>
          </a:bodyPr>
          <a:lstStyle/>
          <a:p>
            <a:r>
              <a:rPr lang="en-AU" sz="2000" u="sng" dirty="0"/>
              <a:t>4 areas of improvements</a:t>
            </a:r>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Level Premium</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Guaranteed Features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Limiting Upfront Discount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Improving Premium Transparency</a:t>
            </a:r>
          </a:p>
          <a:p>
            <a:endParaRPr lang="en-AU" sz="2000" dirty="0"/>
          </a:p>
        </p:txBody>
      </p:sp>
      <p:cxnSp>
        <p:nvCxnSpPr>
          <p:cNvPr id="2" name="Straight Arrow Connector 1">
            <a:extLst>
              <a:ext uri="{FF2B5EF4-FFF2-40B4-BE49-F238E27FC236}">
                <a16:creationId xmlns:a16="http://schemas.microsoft.com/office/drawing/2014/main" id="{0E409E0C-B659-F8D9-DE8B-1F7150DB77B3}"/>
              </a:ext>
            </a:extLst>
          </p:cNvPr>
          <p:cNvCxnSpPr/>
          <p:nvPr/>
        </p:nvCxnSpPr>
        <p:spPr>
          <a:xfrm>
            <a:off x="4802331" y="3371857"/>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A856C2F-7449-72D7-D980-281910A43784}"/>
              </a:ext>
            </a:extLst>
          </p:cNvPr>
          <p:cNvSpPr/>
          <p:nvPr/>
        </p:nvSpPr>
        <p:spPr>
          <a:xfrm>
            <a:off x="5774943" y="2618102"/>
            <a:ext cx="1851789" cy="1631216"/>
          </a:xfrm>
          <a:prstGeom prst="rect">
            <a:avLst/>
          </a:prstGeom>
          <a:noFill/>
        </p:spPr>
        <p:txBody>
          <a:bodyPr wrap="none" lIns="91440" tIns="45720" rIns="91440" bIns="45720">
            <a:spAutoFit/>
          </a:bodyPr>
          <a:lstStyle/>
          <a:p>
            <a:r>
              <a:rPr lang="en-US" sz="2000" b="0" cap="none" spc="0" dirty="0">
                <a:ln w="0"/>
                <a:solidFill>
                  <a:srgbClr val="FF0000"/>
                </a:solidFill>
                <a:effectLst>
                  <a:outerShdw blurRad="38100" dist="25400" dir="5400000" algn="ctr" rotWithShape="0">
                    <a:srgbClr val="6E747A">
                      <a:alpha val="43000"/>
                    </a:srgbClr>
                  </a:outerShdw>
                </a:effectLst>
              </a:rPr>
              <a:t>Challenges?</a:t>
            </a:r>
          </a:p>
          <a:p>
            <a:endParaRPr lang="en-US" sz="2000" dirty="0">
              <a:ln w="0"/>
              <a:solidFill>
                <a:schemeClr val="accent1"/>
              </a:solidFill>
              <a:effectLst>
                <a:outerShdw blurRad="38100" dist="25400" dir="5400000" algn="ctr" rotWithShape="0">
                  <a:srgbClr val="6E747A">
                    <a:alpha val="43000"/>
                  </a:srgbClr>
                </a:outerShdw>
              </a:effectLst>
            </a:endParaRPr>
          </a:p>
          <a:p>
            <a:r>
              <a:rPr lang="en-US" sz="2000" b="0" cap="none" spc="0" dirty="0">
                <a:ln w="0"/>
                <a:solidFill>
                  <a:srgbClr val="00B050"/>
                </a:solidFill>
                <a:effectLst>
                  <a:outerShdw blurRad="38100" dist="25400" dir="5400000" algn="ctr" rotWithShape="0">
                    <a:srgbClr val="6E747A">
                      <a:alpha val="43000"/>
                    </a:srgbClr>
                  </a:outerShdw>
                </a:effectLst>
              </a:rPr>
              <a:t>Opportunities?</a:t>
            </a:r>
          </a:p>
          <a:p>
            <a:endParaRPr lang="en-US" sz="2000" dirty="0">
              <a:ln w="0"/>
              <a:solidFill>
                <a:schemeClr val="accent1"/>
              </a:solidFill>
              <a:effectLst>
                <a:outerShdw blurRad="38100" dist="25400" dir="5400000" algn="ctr" rotWithShape="0">
                  <a:srgbClr val="6E747A">
                    <a:alpha val="43000"/>
                  </a:srgbClr>
                </a:outerShdw>
              </a:effectLst>
            </a:endParaRPr>
          </a:p>
          <a:p>
            <a:r>
              <a:rPr lang="en-US" sz="2000" b="0" cap="none" spc="0" dirty="0">
                <a:ln w="0"/>
                <a:solidFill>
                  <a:schemeClr val="accent1"/>
                </a:solidFill>
                <a:effectLst>
                  <a:outerShdw blurRad="38100" dist="25400" dir="5400000" algn="ctr" rotWithShape="0">
                    <a:srgbClr val="6E747A">
                      <a:alpha val="43000"/>
                    </a:srgbClr>
                  </a:outerShdw>
                </a:effectLst>
              </a:rPr>
              <a:t>Outcomes?</a:t>
            </a:r>
          </a:p>
        </p:txBody>
      </p:sp>
      <p:cxnSp>
        <p:nvCxnSpPr>
          <p:cNvPr id="8" name="Straight Arrow Connector 7">
            <a:extLst>
              <a:ext uri="{FF2B5EF4-FFF2-40B4-BE49-F238E27FC236}">
                <a16:creationId xmlns:a16="http://schemas.microsoft.com/office/drawing/2014/main" id="{C18E4963-27BC-C86E-FAC2-45D26163876D}"/>
              </a:ext>
            </a:extLst>
          </p:cNvPr>
          <p:cNvCxnSpPr/>
          <p:nvPr/>
        </p:nvCxnSpPr>
        <p:spPr>
          <a:xfrm>
            <a:off x="7796211" y="3367090"/>
            <a:ext cx="614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33C8725-8375-8B56-CAA9-EECCD233BB10}"/>
              </a:ext>
            </a:extLst>
          </p:cNvPr>
          <p:cNvSpPr/>
          <p:nvPr/>
        </p:nvSpPr>
        <p:spPr>
          <a:xfrm>
            <a:off x="8709131" y="3075057"/>
            <a:ext cx="3046027" cy="707886"/>
          </a:xfrm>
          <a:prstGeom prst="rect">
            <a:avLst/>
          </a:prstGeom>
          <a:noFill/>
        </p:spPr>
        <p:txBody>
          <a:bodyPr wrap="none" lIns="91440" tIns="45720" rIns="91440" bIns="45720">
            <a:spAutoFit/>
          </a:bodyPr>
          <a:lstStyle/>
          <a:p>
            <a:r>
              <a:rPr lang="en-US" sz="2000" dirty="0">
                <a:ln w="0"/>
                <a:solidFill>
                  <a:schemeClr val="accent1"/>
                </a:solidFill>
                <a:effectLst>
                  <a:outerShdw blurRad="38100" dist="25400" dir="5400000" algn="ctr" rotWithShape="0">
                    <a:srgbClr val="6E747A">
                      <a:alpha val="43000"/>
                    </a:srgbClr>
                  </a:outerShdw>
                </a:effectLst>
              </a:rPr>
              <a:t>Implications to </a:t>
            </a:r>
          </a:p>
          <a:p>
            <a:r>
              <a:rPr lang="en-US" sz="2000" dirty="0">
                <a:ln w="0"/>
                <a:solidFill>
                  <a:schemeClr val="accent1"/>
                </a:solidFill>
                <a:effectLst>
                  <a:outerShdw blurRad="38100" dist="25400" dir="5400000" algn="ctr" rotWithShape="0">
                    <a:srgbClr val="6E747A">
                      <a:alpha val="43000"/>
                    </a:srgbClr>
                  </a:outerShdw>
                </a:effectLst>
              </a:rPr>
              <a:t>Life Insurers / Reinsurers</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Rounded Corners 4">
            <a:extLst>
              <a:ext uri="{FF2B5EF4-FFF2-40B4-BE49-F238E27FC236}">
                <a16:creationId xmlns:a16="http://schemas.microsoft.com/office/drawing/2014/main" id="{F6306CF9-4666-FC18-7B3F-6D9D87346DD3}"/>
              </a:ext>
            </a:extLst>
          </p:cNvPr>
          <p:cNvSpPr/>
          <p:nvPr/>
        </p:nvSpPr>
        <p:spPr>
          <a:xfrm>
            <a:off x="8695245" y="2906240"/>
            <a:ext cx="3069893" cy="99431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0AFFB714-128E-9360-F473-2B89465EAB8A}"/>
              </a:ext>
            </a:extLst>
          </p:cNvPr>
          <p:cNvSpPr/>
          <p:nvPr/>
        </p:nvSpPr>
        <p:spPr>
          <a:xfrm>
            <a:off x="441149" y="2288972"/>
            <a:ext cx="2980555" cy="5252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6656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276DB8E1-E446-D6AC-662B-1BDC73C466B6}"/>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0CD716A3-48FC-2B9D-7103-E4F41C1C569C}"/>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4CB0CDA3-387D-192E-FB02-2F16A7F8EE23}"/>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41</a:t>
            </a:fld>
            <a:endParaRPr/>
          </a:p>
        </p:txBody>
      </p:sp>
      <p:sp>
        <p:nvSpPr>
          <p:cNvPr id="270" name="Google Shape;270;p9">
            <a:extLst>
              <a:ext uri="{FF2B5EF4-FFF2-40B4-BE49-F238E27FC236}">
                <a16:creationId xmlns:a16="http://schemas.microsoft.com/office/drawing/2014/main" id="{FE155255-B79F-15B8-981A-F3AD940EB74B}"/>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F2199F06-414E-D307-B1CD-AE245E4456E2}"/>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4D3624D0-FD94-9D1B-5BE4-40FA701E3F8D}"/>
              </a:ext>
            </a:extLst>
          </p:cNvPr>
          <p:cNvSpPr txBox="1"/>
          <p:nvPr/>
        </p:nvSpPr>
        <p:spPr>
          <a:xfrm>
            <a:off x="433448" y="1918204"/>
            <a:ext cx="6145149" cy="615553"/>
          </a:xfrm>
          <a:prstGeom prst="rect">
            <a:avLst/>
          </a:prstGeom>
          <a:noFill/>
        </p:spPr>
        <p:txBody>
          <a:bodyPr wrap="square" rtlCol="0">
            <a:spAutoFit/>
          </a:bodyPr>
          <a:lstStyle/>
          <a:p>
            <a:r>
              <a:rPr lang="en-AU" sz="2000" b="1" dirty="0">
                <a:solidFill>
                  <a:srgbClr val="FF0000"/>
                </a:solidFill>
              </a:rPr>
              <a:t>Challenges?</a:t>
            </a:r>
            <a:r>
              <a:rPr lang="en-AU" sz="2000" b="1" dirty="0"/>
              <a:t>           </a:t>
            </a:r>
            <a:r>
              <a:rPr lang="en-AU" sz="2000" dirty="0"/>
              <a:t>Unpopular (customer &amp; adviser)</a:t>
            </a:r>
            <a:endParaRPr lang="en-AU" dirty="0"/>
          </a:p>
          <a:p>
            <a:endParaRPr lang="en-AU" dirty="0"/>
          </a:p>
        </p:txBody>
      </p:sp>
      <p:cxnSp>
        <p:nvCxnSpPr>
          <p:cNvPr id="14" name="Straight Arrow Connector 13">
            <a:extLst>
              <a:ext uri="{FF2B5EF4-FFF2-40B4-BE49-F238E27FC236}">
                <a16:creationId xmlns:a16="http://schemas.microsoft.com/office/drawing/2014/main" id="{BBEC6D19-BB87-E799-C64D-CAB0CB0080CB}"/>
              </a:ext>
            </a:extLst>
          </p:cNvPr>
          <p:cNvCxnSpPr>
            <a:cxnSpLocks/>
          </p:cNvCxnSpPr>
          <p:nvPr/>
        </p:nvCxnSpPr>
        <p:spPr>
          <a:xfrm>
            <a:off x="2260797" y="21379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195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0F108DE5-B6F5-A4A0-74CC-36B23C8A5615}"/>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13DB84F-716A-EAA0-DE9A-D9F44F23445B}"/>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98436B38-497C-32B6-4483-9BF02FEDD2F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42</a:t>
            </a:fld>
            <a:endParaRPr/>
          </a:p>
        </p:txBody>
      </p:sp>
      <p:sp>
        <p:nvSpPr>
          <p:cNvPr id="270" name="Google Shape;270;p9">
            <a:extLst>
              <a:ext uri="{FF2B5EF4-FFF2-40B4-BE49-F238E27FC236}">
                <a16:creationId xmlns:a16="http://schemas.microsoft.com/office/drawing/2014/main" id="{19A4A6BB-739A-49DF-566E-4643EB6B7EC8}"/>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FF47BBE8-6976-8358-AAEA-9C590FD67063}"/>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5D4CAF96-54B4-52E3-5359-A5F3483E7A4B}"/>
              </a:ext>
            </a:extLst>
          </p:cNvPr>
          <p:cNvSpPr txBox="1"/>
          <p:nvPr/>
        </p:nvSpPr>
        <p:spPr>
          <a:xfrm>
            <a:off x="433448" y="1918204"/>
            <a:ext cx="6145149" cy="830997"/>
          </a:xfrm>
          <a:prstGeom prst="rect">
            <a:avLst/>
          </a:prstGeom>
          <a:noFill/>
        </p:spPr>
        <p:txBody>
          <a:bodyPr wrap="square" rtlCol="0">
            <a:spAutoFit/>
          </a:bodyPr>
          <a:lstStyle/>
          <a:p>
            <a:r>
              <a:rPr lang="en-AU" sz="2000" b="1" dirty="0">
                <a:solidFill>
                  <a:srgbClr val="FF0000"/>
                </a:solidFill>
              </a:rPr>
              <a:t>Challenges?</a:t>
            </a:r>
            <a:r>
              <a:rPr lang="en-AU" sz="2000" b="1" dirty="0"/>
              <a:t>           </a:t>
            </a:r>
            <a:r>
              <a:rPr lang="en-AU" sz="2000" dirty="0"/>
              <a:t>Unpopular (customer &amp; adviser)</a:t>
            </a:r>
            <a:endParaRPr lang="en-AU" dirty="0"/>
          </a:p>
          <a:p>
            <a:pPr marL="285750" indent="-285750">
              <a:buFont typeface="Arial" panose="020B0604020202020204" pitchFamily="34" charset="0"/>
              <a:buChar char="•"/>
            </a:pPr>
            <a:r>
              <a:rPr lang="en-AU" dirty="0"/>
              <a:t>Customer: expensive</a:t>
            </a:r>
          </a:p>
          <a:p>
            <a:endParaRPr lang="en-AU" dirty="0"/>
          </a:p>
        </p:txBody>
      </p:sp>
      <p:cxnSp>
        <p:nvCxnSpPr>
          <p:cNvPr id="14" name="Straight Arrow Connector 13">
            <a:extLst>
              <a:ext uri="{FF2B5EF4-FFF2-40B4-BE49-F238E27FC236}">
                <a16:creationId xmlns:a16="http://schemas.microsoft.com/office/drawing/2014/main" id="{1351E842-E197-7B96-5F9D-2A07871E0C02}"/>
              </a:ext>
            </a:extLst>
          </p:cNvPr>
          <p:cNvCxnSpPr>
            <a:cxnSpLocks/>
          </p:cNvCxnSpPr>
          <p:nvPr/>
        </p:nvCxnSpPr>
        <p:spPr>
          <a:xfrm>
            <a:off x="2260797" y="21379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7AE5D49-D62C-481A-69B3-A46CE7C19611}"/>
              </a:ext>
            </a:extLst>
          </p:cNvPr>
          <p:cNvPicPr>
            <a:picLocks noChangeAspect="1"/>
          </p:cNvPicPr>
          <p:nvPr/>
        </p:nvPicPr>
        <p:blipFill>
          <a:blip r:embed="rId3"/>
          <a:stretch>
            <a:fillRect/>
          </a:stretch>
        </p:blipFill>
        <p:spPr>
          <a:xfrm>
            <a:off x="821232" y="2846966"/>
            <a:ext cx="5563641" cy="3274434"/>
          </a:xfrm>
          <a:prstGeom prst="rect">
            <a:avLst/>
          </a:prstGeom>
        </p:spPr>
      </p:pic>
    </p:spTree>
    <p:extLst>
      <p:ext uri="{BB962C8B-B14F-4D97-AF65-F5344CB8AC3E}">
        <p14:creationId xmlns:p14="http://schemas.microsoft.com/office/powerpoint/2010/main" val="2318197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A1FBDD54-2F21-2F07-BAC8-1E243602CD61}"/>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1CF13A39-F02D-06E3-906A-119D7BFC31E7}"/>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4896C628-9380-EC4E-395B-F6E947E245D5}"/>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43</a:t>
            </a:fld>
            <a:endParaRPr/>
          </a:p>
        </p:txBody>
      </p:sp>
      <p:sp>
        <p:nvSpPr>
          <p:cNvPr id="270" name="Google Shape;270;p9">
            <a:extLst>
              <a:ext uri="{FF2B5EF4-FFF2-40B4-BE49-F238E27FC236}">
                <a16:creationId xmlns:a16="http://schemas.microsoft.com/office/drawing/2014/main" id="{BC070ABB-E6F4-C07D-3074-0B366AC8119C}"/>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CD434A43-DEF8-7507-4810-6DA87FC04F88}"/>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E56F1EBB-35B1-1068-05EC-51EB22F5AAD7}"/>
              </a:ext>
            </a:extLst>
          </p:cNvPr>
          <p:cNvSpPr txBox="1"/>
          <p:nvPr/>
        </p:nvSpPr>
        <p:spPr>
          <a:xfrm>
            <a:off x="433448" y="1918204"/>
            <a:ext cx="6145149" cy="830997"/>
          </a:xfrm>
          <a:prstGeom prst="rect">
            <a:avLst/>
          </a:prstGeom>
          <a:noFill/>
        </p:spPr>
        <p:txBody>
          <a:bodyPr wrap="square" rtlCol="0">
            <a:spAutoFit/>
          </a:bodyPr>
          <a:lstStyle/>
          <a:p>
            <a:r>
              <a:rPr lang="en-AU" sz="2000" b="1" dirty="0">
                <a:solidFill>
                  <a:srgbClr val="FF0000"/>
                </a:solidFill>
              </a:rPr>
              <a:t>Challenges?</a:t>
            </a:r>
            <a:r>
              <a:rPr lang="en-AU" sz="2000" b="1" dirty="0"/>
              <a:t>           </a:t>
            </a:r>
            <a:r>
              <a:rPr lang="en-AU" sz="2000" dirty="0"/>
              <a:t>Unpopular (customer &amp; adviser)</a:t>
            </a:r>
            <a:endParaRPr lang="en-AU" dirty="0"/>
          </a:p>
          <a:p>
            <a:pPr marL="285750" indent="-285750">
              <a:buFont typeface="Arial" panose="020B0604020202020204" pitchFamily="34" charset="0"/>
              <a:buChar char="•"/>
            </a:pPr>
            <a:r>
              <a:rPr lang="en-AU" dirty="0"/>
              <a:t>Customer: expensive</a:t>
            </a:r>
          </a:p>
          <a:p>
            <a:endParaRPr lang="en-AU" dirty="0"/>
          </a:p>
        </p:txBody>
      </p:sp>
      <p:cxnSp>
        <p:nvCxnSpPr>
          <p:cNvPr id="14" name="Straight Arrow Connector 13">
            <a:extLst>
              <a:ext uri="{FF2B5EF4-FFF2-40B4-BE49-F238E27FC236}">
                <a16:creationId xmlns:a16="http://schemas.microsoft.com/office/drawing/2014/main" id="{EC973D5E-2C98-C639-16D5-B9F69F457C36}"/>
              </a:ext>
            </a:extLst>
          </p:cNvPr>
          <p:cNvCxnSpPr>
            <a:cxnSpLocks/>
          </p:cNvCxnSpPr>
          <p:nvPr/>
        </p:nvCxnSpPr>
        <p:spPr>
          <a:xfrm>
            <a:off x="2260797" y="21379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FA9B11-0CA0-DB56-5A45-353D10FACC08}"/>
              </a:ext>
            </a:extLst>
          </p:cNvPr>
          <p:cNvPicPr>
            <a:picLocks noChangeAspect="1"/>
          </p:cNvPicPr>
          <p:nvPr/>
        </p:nvPicPr>
        <p:blipFill>
          <a:blip r:embed="rId3"/>
          <a:stretch>
            <a:fillRect/>
          </a:stretch>
        </p:blipFill>
        <p:spPr>
          <a:xfrm>
            <a:off x="6527797" y="2830707"/>
            <a:ext cx="5474781" cy="3290693"/>
          </a:xfrm>
          <a:prstGeom prst="rect">
            <a:avLst/>
          </a:prstGeom>
        </p:spPr>
      </p:pic>
      <p:pic>
        <p:nvPicPr>
          <p:cNvPr id="6" name="Picture 5">
            <a:extLst>
              <a:ext uri="{FF2B5EF4-FFF2-40B4-BE49-F238E27FC236}">
                <a16:creationId xmlns:a16="http://schemas.microsoft.com/office/drawing/2014/main" id="{1E274CBA-2BD0-6E4B-13F0-9894C758531B}"/>
              </a:ext>
            </a:extLst>
          </p:cNvPr>
          <p:cNvPicPr>
            <a:picLocks noChangeAspect="1"/>
          </p:cNvPicPr>
          <p:nvPr/>
        </p:nvPicPr>
        <p:blipFill>
          <a:blip r:embed="rId4"/>
          <a:stretch>
            <a:fillRect/>
          </a:stretch>
        </p:blipFill>
        <p:spPr>
          <a:xfrm>
            <a:off x="821232" y="2846966"/>
            <a:ext cx="5563641" cy="3274434"/>
          </a:xfrm>
          <a:prstGeom prst="rect">
            <a:avLst/>
          </a:prstGeom>
        </p:spPr>
      </p:pic>
      <p:sp>
        <p:nvSpPr>
          <p:cNvPr id="7" name="TextBox 6">
            <a:extLst>
              <a:ext uri="{FF2B5EF4-FFF2-40B4-BE49-F238E27FC236}">
                <a16:creationId xmlns:a16="http://schemas.microsoft.com/office/drawing/2014/main" id="{25382FC6-000A-D991-549E-1D8BAE12F3E6}"/>
              </a:ext>
            </a:extLst>
          </p:cNvPr>
          <p:cNvSpPr txBox="1"/>
          <p:nvPr/>
        </p:nvSpPr>
        <p:spPr>
          <a:xfrm>
            <a:off x="6527797" y="1559699"/>
            <a:ext cx="5474781" cy="1169551"/>
          </a:xfrm>
          <a:prstGeom prst="rect">
            <a:avLst/>
          </a:prstGeom>
          <a:noFill/>
          <a:ln>
            <a:solidFill>
              <a:schemeClr val="accent1"/>
            </a:solidFill>
          </a:ln>
        </p:spPr>
        <p:txBody>
          <a:bodyPr wrap="square" rtlCol="0">
            <a:spAutoFit/>
          </a:bodyPr>
          <a:lstStyle/>
          <a:p>
            <a:r>
              <a:rPr lang="en-AU" dirty="0"/>
              <a:t>CPS001 &amp; LPS360:</a:t>
            </a:r>
          </a:p>
          <a:p>
            <a:r>
              <a:rPr lang="en-AU" dirty="0"/>
              <a:t>Minimum surrender value applies to Long-Term Risk Business</a:t>
            </a:r>
          </a:p>
          <a:p>
            <a:pPr marL="285750" indent="-285750">
              <a:buFont typeface="Arial" panose="020B0604020202020204" pitchFamily="34" charset="0"/>
              <a:buChar char="•"/>
            </a:pPr>
            <a:r>
              <a:rPr lang="en-AU" dirty="0"/>
              <a:t>Level premium throughout the term</a:t>
            </a:r>
          </a:p>
          <a:p>
            <a:pPr marL="285750" indent="-285750">
              <a:buFont typeface="Arial" panose="020B0604020202020204" pitchFamily="34" charset="0"/>
              <a:buChar char="•"/>
            </a:pPr>
            <a:r>
              <a:rPr lang="en-AU" dirty="0"/>
              <a:t>Term &gt; 15 years and age at expiry &gt; 70</a:t>
            </a:r>
          </a:p>
          <a:p>
            <a:pPr marL="285750" indent="-285750">
              <a:buFont typeface="Arial" panose="020B0604020202020204" pitchFamily="34" charset="0"/>
              <a:buChar char="•"/>
            </a:pPr>
            <a:r>
              <a:rPr lang="en-AU" dirty="0"/>
              <a:t>SI &gt; $15k</a:t>
            </a:r>
          </a:p>
        </p:txBody>
      </p:sp>
    </p:spTree>
    <p:extLst>
      <p:ext uri="{BB962C8B-B14F-4D97-AF65-F5344CB8AC3E}">
        <p14:creationId xmlns:p14="http://schemas.microsoft.com/office/powerpoint/2010/main" val="3816735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17ED3CC-671A-15CF-E2E2-1D35D10E7BCE}"/>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80B93463-D993-2549-6B89-5FE8D4B02D67}"/>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99226891-2F05-707E-3FD5-DAB8065C18AC}"/>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44</a:t>
            </a:fld>
            <a:endParaRPr/>
          </a:p>
        </p:txBody>
      </p:sp>
      <p:sp>
        <p:nvSpPr>
          <p:cNvPr id="270" name="Google Shape;270;p9">
            <a:extLst>
              <a:ext uri="{FF2B5EF4-FFF2-40B4-BE49-F238E27FC236}">
                <a16:creationId xmlns:a16="http://schemas.microsoft.com/office/drawing/2014/main" id="{D662E676-8525-D791-DE63-C9D20468EDEE}"/>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C5400DAC-EE0F-9163-DA6C-040540CBD897}"/>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A188FA59-34D0-EB7C-9421-0F3D1FA18B56}"/>
              </a:ext>
            </a:extLst>
          </p:cNvPr>
          <p:cNvSpPr txBox="1"/>
          <p:nvPr/>
        </p:nvSpPr>
        <p:spPr>
          <a:xfrm>
            <a:off x="433448" y="1918204"/>
            <a:ext cx="6145149" cy="830997"/>
          </a:xfrm>
          <a:prstGeom prst="rect">
            <a:avLst/>
          </a:prstGeom>
          <a:noFill/>
        </p:spPr>
        <p:txBody>
          <a:bodyPr wrap="square" rtlCol="0">
            <a:spAutoFit/>
          </a:bodyPr>
          <a:lstStyle/>
          <a:p>
            <a:r>
              <a:rPr lang="en-AU" sz="2000" b="1" dirty="0">
                <a:solidFill>
                  <a:srgbClr val="FF0000"/>
                </a:solidFill>
              </a:rPr>
              <a:t>Challenges?</a:t>
            </a:r>
            <a:r>
              <a:rPr lang="en-AU" sz="2000" b="1" dirty="0"/>
              <a:t>           </a:t>
            </a:r>
            <a:r>
              <a:rPr lang="en-AU" sz="2000" dirty="0"/>
              <a:t>Unpopular (customer &amp; adviser)</a:t>
            </a:r>
            <a:endParaRPr lang="en-AU" dirty="0"/>
          </a:p>
          <a:p>
            <a:pPr marL="285750" indent="-285750">
              <a:buFont typeface="Arial" panose="020B0604020202020204" pitchFamily="34" charset="0"/>
              <a:buChar char="•"/>
            </a:pPr>
            <a:r>
              <a:rPr lang="en-AU" dirty="0"/>
              <a:t>Customer: expensive</a:t>
            </a:r>
          </a:p>
          <a:p>
            <a:pPr marL="285750" indent="-285750">
              <a:buFont typeface="Arial" panose="020B0604020202020204" pitchFamily="34" charset="0"/>
              <a:buChar char="•"/>
            </a:pPr>
            <a:r>
              <a:rPr lang="en-AU" dirty="0"/>
              <a:t>Adviser: hard to justify Best Interest Obligation (non-guaranteed)</a:t>
            </a:r>
          </a:p>
        </p:txBody>
      </p:sp>
      <p:cxnSp>
        <p:nvCxnSpPr>
          <p:cNvPr id="14" name="Straight Arrow Connector 13">
            <a:extLst>
              <a:ext uri="{FF2B5EF4-FFF2-40B4-BE49-F238E27FC236}">
                <a16:creationId xmlns:a16="http://schemas.microsoft.com/office/drawing/2014/main" id="{F22ABD3A-D973-7D64-A7E2-C43AF32F903C}"/>
              </a:ext>
            </a:extLst>
          </p:cNvPr>
          <p:cNvCxnSpPr>
            <a:cxnSpLocks/>
          </p:cNvCxnSpPr>
          <p:nvPr/>
        </p:nvCxnSpPr>
        <p:spPr>
          <a:xfrm>
            <a:off x="2260797" y="21379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4F6ABC4-80E2-21B4-1C0B-B2CDD2D93FA3}"/>
              </a:ext>
            </a:extLst>
          </p:cNvPr>
          <p:cNvPicPr>
            <a:picLocks noChangeAspect="1"/>
          </p:cNvPicPr>
          <p:nvPr/>
        </p:nvPicPr>
        <p:blipFill>
          <a:blip r:embed="rId3"/>
          <a:stretch>
            <a:fillRect/>
          </a:stretch>
        </p:blipFill>
        <p:spPr>
          <a:xfrm>
            <a:off x="6527797" y="2830707"/>
            <a:ext cx="5474781" cy="3290693"/>
          </a:xfrm>
          <a:prstGeom prst="rect">
            <a:avLst/>
          </a:prstGeom>
        </p:spPr>
      </p:pic>
      <p:pic>
        <p:nvPicPr>
          <p:cNvPr id="24" name="Picture 23">
            <a:extLst>
              <a:ext uri="{FF2B5EF4-FFF2-40B4-BE49-F238E27FC236}">
                <a16:creationId xmlns:a16="http://schemas.microsoft.com/office/drawing/2014/main" id="{548EC84C-5A54-AB02-E574-53F798E0FD87}"/>
              </a:ext>
            </a:extLst>
          </p:cNvPr>
          <p:cNvPicPr>
            <a:picLocks noChangeAspect="1"/>
          </p:cNvPicPr>
          <p:nvPr/>
        </p:nvPicPr>
        <p:blipFill>
          <a:blip r:embed="rId4"/>
          <a:stretch>
            <a:fillRect/>
          </a:stretch>
        </p:blipFill>
        <p:spPr>
          <a:xfrm>
            <a:off x="821231" y="2830707"/>
            <a:ext cx="5563641" cy="3274435"/>
          </a:xfrm>
          <a:prstGeom prst="rect">
            <a:avLst/>
          </a:prstGeom>
        </p:spPr>
      </p:pic>
    </p:spTree>
    <p:extLst>
      <p:ext uri="{BB962C8B-B14F-4D97-AF65-F5344CB8AC3E}">
        <p14:creationId xmlns:p14="http://schemas.microsoft.com/office/powerpoint/2010/main" val="239504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5914FF55-9871-09C2-1A76-EA993E53B6EE}"/>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EE96C620-779E-8C61-72B3-423B3F54F071}"/>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2600D30B-1D64-729A-DE91-A1F6A87D378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45</a:t>
            </a:fld>
            <a:endParaRPr/>
          </a:p>
        </p:txBody>
      </p:sp>
      <p:sp>
        <p:nvSpPr>
          <p:cNvPr id="270" name="Google Shape;270;p9">
            <a:extLst>
              <a:ext uri="{FF2B5EF4-FFF2-40B4-BE49-F238E27FC236}">
                <a16:creationId xmlns:a16="http://schemas.microsoft.com/office/drawing/2014/main" id="{1AC2C488-04D4-B578-3C9A-377A1105D168}"/>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AD5BF627-CC6E-A353-2D6E-91112FFD93F4}"/>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C781C2B2-A1E7-C3AC-2D9F-F8EA887A3F54}"/>
              </a:ext>
            </a:extLst>
          </p:cNvPr>
          <p:cNvSpPr txBox="1"/>
          <p:nvPr/>
        </p:nvSpPr>
        <p:spPr>
          <a:xfrm>
            <a:off x="433448" y="1918204"/>
            <a:ext cx="5941951" cy="1477328"/>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endParaRPr lang="en-AU" dirty="0"/>
          </a:p>
          <a:p>
            <a:endParaRPr lang="en-AU" dirty="0"/>
          </a:p>
          <a:p>
            <a:pPr marL="342900" indent="-342900">
              <a:buFont typeface="+mj-lt"/>
              <a:buAutoNum type="arabicPeriod"/>
            </a:pPr>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CE3CB8B2-0CB0-8037-0F64-31BF56C59DEF}"/>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614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ECE6751C-C169-F16D-DEC1-E643EE2654F0}"/>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B454F401-5ED4-0194-54A9-BC3CC1D24DF0}"/>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85AF5DE7-CC32-4BD6-3474-6B53DAACD01E}"/>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46</a:t>
            </a:fld>
            <a:endParaRPr/>
          </a:p>
        </p:txBody>
      </p:sp>
      <p:sp>
        <p:nvSpPr>
          <p:cNvPr id="270" name="Google Shape;270;p9">
            <a:extLst>
              <a:ext uri="{FF2B5EF4-FFF2-40B4-BE49-F238E27FC236}">
                <a16:creationId xmlns:a16="http://schemas.microsoft.com/office/drawing/2014/main" id="{41D6899C-0726-9842-78E6-5103FD910784}"/>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AB5CC2A5-AB21-7697-BDC7-8D7680F9503A}"/>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B71C6665-413C-258F-C8D6-D64851CF590C}"/>
              </a:ext>
            </a:extLst>
          </p:cNvPr>
          <p:cNvSpPr txBox="1"/>
          <p:nvPr/>
        </p:nvSpPr>
        <p:spPr>
          <a:xfrm>
            <a:off x="433448" y="1918204"/>
            <a:ext cx="5941951" cy="1692771"/>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r>
              <a:rPr lang="en-AU" dirty="0"/>
              <a:t>Flatter stepped premiums</a:t>
            </a:r>
          </a:p>
          <a:p>
            <a:pPr marL="342900" indent="-342900">
              <a:buFont typeface="+mj-lt"/>
              <a:buAutoNum type="arabicPeriod"/>
            </a:pPr>
            <a:endParaRPr lang="en-AU" dirty="0"/>
          </a:p>
          <a:p>
            <a:endParaRPr lang="en-AU" dirty="0"/>
          </a:p>
          <a:p>
            <a:pPr marL="342900" indent="-342900">
              <a:buFont typeface="+mj-lt"/>
              <a:buAutoNum type="arabicPeriod"/>
            </a:pPr>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07A663AB-F019-17BD-5D33-1AB5A9175EA0}"/>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DBC4321-1E67-C9B6-2B2D-9000410616C8}"/>
              </a:ext>
            </a:extLst>
          </p:cNvPr>
          <p:cNvPicPr>
            <a:picLocks noChangeAspect="1"/>
          </p:cNvPicPr>
          <p:nvPr/>
        </p:nvPicPr>
        <p:blipFill>
          <a:blip r:embed="rId3"/>
          <a:stretch>
            <a:fillRect/>
          </a:stretch>
        </p:blipFill>
        <p:spPr>
          <a:xfrm>
            <a:off x="6255127" y="2955072"/>
            <a:ext cx="5638899" cy="3318727"/>
          </a:xfrm>
          <a:prstGeom prst="rect">
            <a:avLst/>
          </a:prstGeom>
        </p:spPr>
      </p:pic>
    </p:spTree>
    <p:extLst>
      <p:ext uri="{BB962C8B-B14F-4D97-AF65-F5344CB8AC3E}">
        <p14:creationId xmlns:p14="http://schemas.microsoft.com/office/powerpoint/2010/main" val="190178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6E29F798-C0E3-6CA4-FCF3-AB2BB9C63446}"/>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E39F081-5F38-14E9-256F-2C5602DD9778}"/>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5A45E7C0-1D8D-7DF7-127E-51746A8731E0}"/>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47</a:t>
            </a:fld>
            <a:endParaRPr/>
          </a:p>
        </p:txBody>
      </p:sp>
      <p:sp>
        <p:nvSpPr>
          <p:cNvPr id="270" name="Google Shape;270;p9">
            <a:extLst>
              <a:ext uri="{FF2B5EF4-FFF2-40B4-BE49-F238E27FC236}">
                <a16:creationId xmlns:a16="http://schemas.microsoft.com/office/drawing/2014/main" id="{D622D867-2A71-7C97-4B49-00721B5DF249}"/>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AA84B2E6-9FBF-F05B-5941-5117CD06FCDC}"/>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CA21CBDC-2612-5643-4738-F769790CAACE}"/>
              </a:ext>
            </a:extLst>
          </p:cNvPr>
          <p:cNvSpPr txBox="1"/>
          <p:nvPr/>
        </p:nvSpPr>
        <p:spPr>
          <a:xfrm>
            <a:off x="433448" y="1918204"/>
            <a:ext cx="5941951" cy="2554545"/>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r>
              <a:rPr lang="en-AU" dirty="0"/>
              <a:t>Flatter stepped premiums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UK-like </a:t>
            </a:r>
            <a:r>
              <a:rPr lang="en-AU" b="1" u="sng" dirty="0"/>
              <a:t>guaranteed</a:t>
            </a:r>
            <a:r>
              <a:rPr lang="en-AU" dirty="0"/>
              <a:t> level term options (10, 20, 30 years)</a:t>
            </a:r>
          </a:p>
          <a:p>
            <a:pPr marL="285750" lvl="4" indent="-285750">
              <a:buFont typeface="Arial" panose="020B0604020202020204" pitchFamily="34" charset="0"/>
              <a:buChar char="•"/>
            </a:pPr>
            <a:r>
              <a:rPr lang="en-AU" dirty="0"/>
              <a:t>End of the term: expire instead of renewing</a:t>
            </a:r>
          </a:p>
          <a:p>
            <a:pPr marL="285750" lvl="3" indent="-285750">
              <a:buFont typeface="Arial" panose="020B0604020202020204" pitchFamily="34" charset="0"/>
              <a:buChar char="•"/>
            </a:pPr>
            <a:r>
              <a:rPr lang="en-AU" dirty="0"/>
              <a:t>Provide full projections to show cross-over</a:t>
            </a:r>
          </a:p>
          <a:p>
            <a:pPr marL="285750" lvl="3" indent="-285750">
              <a:buFont typeface="Arial" panose="020B0604020202020204" pitchFamily="34" charset="0"/>
              <a:buChar char="•"/>
            </a:pPr>
            <a:r>
              <a:rPr lang="en-AU" dirty="0"/>
              <a:t>Disclose cumulative price</a:t>
            </a:r>
          </a:p>
          <a:p>
            <a:pPr marL="342900" indent="-342900">
              <a:buFont typeface="+mj-lt"/>
              <a:buAutoNum type="arabicPeriod"/>
            </a:pPr>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70C7976A-569C-6202-4E63-DB2EF223A40C}"/>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854B1C5-A603-1398-2211-A67597ABA4B7}"/>
              </a:ext>
            </a:extLst>
          </p:cNvPr>
          <p:cNvPicPr>
            <a:picLocks noChangeAspect="1"/>
          </p:cNvPicPr>
          <p:nvPr/>
        </p:nvPicPr>
        <p:blipFill>
          <a:blip r:embed="rId3"/>
          <a:stretch>
            <a:fillRect/>
          </a:stretch>
        </p:blipFill>
        <p:spPr>
          <a:xfrm>
            <a:off x="6256605" y="3031027"/>
            <a:ext cx="5627419" cy="3311971"/>
          </a:xfrm>
          <a:prstGeom prst="rect">
            <a:avLst/>
          </a:prstGeom>
        </p:spPr>
      </p:pic>
      <p:pic>
        <p:nvPicPr>
          <p:cNvPr id="2" name="Picture 1">
            <a:extLst>
              <a:ext uri="{FF2B5EF4-FFF2-40B4-BE49-F238E27FC236}">
                <a16:creationId xmlns:a16="http://schemas.microsoft.com/office/drawing/2014/main" id="{B95DA82B-DF94-C8F0-4216-78EB16D2F2D3}"/>
              </a:ext>
            </a:extLst>
          </p:cNvPr>
          <p:cNvPicPr>
            <a:picLocks noChangeAspect="1"/>
          </p:cNvPicPr>
          <p:nvPr/>
        </p:nvPicPr>
        <p:blipFill>
          <a:blip r:embed="rId4"/>
          <a:stretch>
            <a:fillRect/>
          </a:stretch>
        </p:blipFill>
        <p:spPr>
          <a:xfrm>
            <a:off x="6256605" y="1279707"/>
            <a:ext cx="2761420" cy="1625211"/>
          </a:xfrm>
          <a:prstGeom prst="rect">
            <a:avLst/>
          </a:prstGeom>
        </p:spPr>
      </p:pic>
    </p:spTree>
    <p:extLst>
      <p:ext uri="{BB962C8B-B14F-4D97-AF65-F5344CB8AC3E}">
        <p14:creationId xmlns:p14="http://schemas.microsoft.com/office/powerpoint/2010/main" val="3092322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FA2DD9F3-69BB-4016-39FD-32FE957F2FE3}"/>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F8F89BA-8964-E67D-F761-F840D74B9FA6}"/>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6AB8A4CE-2E5A-F8F3-5AE0-B0733CEAFDEB}"/>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48</a:t>
            </a:fld>
            <a:endParaRPr/>
          </a:p>
        </p:txBody>
      </p:sp>
      <p:sp>
        <p:nvSpPr>
          <p:cNvPr id="270" name="Google Shape;270;p9">
            <a:extLst>
              <a:ext uri="{FF2B5EF4-FFF2-40B4-BE49-F238E27FC236}">
                <a16:creationId xmlns:a16="http://schemas.microsoft.com/office/drawing/2014/main" id="{77B6E559-D17F-4E2B-64E2-C7EE361212BB}"/>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97A7293B-9285-D37F-3E18-4BABA2C8F12B}"/>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90681E74-25D6-B654-2765-8CB86A9D9FC6}"/>
              </a:ext>
            </a:extLst>
          </p:cNvPr>
          <p:cNvSpPr txBox="1"/>
          <p:nvPr/>
        </p:nvSpPr>
        <p:spPr>
          <a:xfrm>
            <a:off x="433448" y="1918204"/>
            <a:ext cx="5941951" cy="3631763"/>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r>
              <a:rPr lang="en-AU" dirty="0"/>
              <a:t>Flatter stepped premiums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UK-like </a:t>
            </a:r>
            <a:r>
              <a:rPr lang="en-AU" b="1" u="sng" dirty="0"/>
              <a:t>guaranteed</a:t>
            </a:r>
            <a:r>
              <a:rPr lang="en-AU" dirty="0"/>
              <a:t> level term options (10, 20, 30 years)</a:t>
            </a:r>
          </a:p>
          <a:p>
            <a:pPr marL="285750" lvl="4" indent="-285750">
              <a:buFont typeface="Arial" panose="020B0604020202020204" pitchFamily="34" charset="0"/>
              <a:buChar char="•"/>
            </a:pPr>
            <a:r>
              <a:rPr lang="en-AU" dirty="0"/>
              <a:t>End of the term: expire instead of renewing</a:t>
            </a:r>
          </a:p>
          <a:p>
            <a:pPr marL="285750" lvl="3" indent="-285750">
              <a:buFont typeface="Arial" panose="020B0604020202020204" pitchFamily="34" charset="0"/>
              <a:buChar char="•"/>
            </a:pPr>
            <a:r>
              <a:rPr lang="en-AU" dirty="0"/>
              <a:t>Provide full projections to show cross-over</a:t>
            </a:r>
          </a:p>
          <a:p>
            <a:pPr marL="285750" lvl="3" indent="-285750">
              <a:buFont typeface="Arial" panose="020B0604020202020204" pitchFamily="34" charset="0"/>
              <a:buChar char="•"/>
            </a:pPr>
            <a:r>
              <a:rPr lang="en-AU" dirty="0"/>
              <a:t>Disclose cumulative price</a:t>
            </a:r>
          </a:p>
          <a:p>
            <a:pPr marL="342900" indent="-342900">
              <a:buFont typeface="+mj-lt"/>
              <a:buAutoNum type="arabicPeriod"/>
            </a:pPr>
            <a:endParaRPr lang="en-AU" dirty="0"/>
          </a:p>
          <a:p>
            <a:pPr marL="342900" indent="-342900">
              <a:buFont typeface="+mj-lt"/>
              <a:buAutoNum type="arabicPeriod"/>
            </a:pPr>
            <a:r>
              <a:rPr lang="en-AU" dirty="0"/>
              <a:t>Review LPS360 for minimum surrender value calculation</a:t>
            </a:r>
          </a:p>
          <a:p>
            <a:endParaRPr lang="en-AU" dirty="0"/>
          </a:p>
          <a:p>
            <a:r>
              <a:rPr lang="en-AU" dirty="0"/>
              <a:t>Potential opportunity: introduce Universal Life with flexible premium structure to reduce cumulative price</a:t>
            </a:r>
          </a:p>
          <a:p>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031EDBDD-3830-2F19-6F3D-BF6DAE0664E0}"/>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6444258-87AF-E914-2989-788E186AF07E}"/>
              </a:ext>
            </a:extLst>
          </p:cNvPr>
          <p:cNvPicPr>
            <a:picLocks noChangeAspect="1"/>
          </p:cNvPicPr>
          <p:nvPr/>
        </p:nvPicPr>
        <p:blipFill>
          <a:blip r:embed="rId3"/>
          <a:stretch>
            <a:fillRect/>
          </a:stretch>
        </p:blipFill>
        <p:spPr>
          <a:xfrm>
            <a:off x="6256708" y="3066586"/>
            <a:ext cx="5627317" cy="3311912"/>
          </a:xfrm>
          <a:prstGeom prst="rect">
            <a:avLst/>
          </a:prstGeom>
        </p:spPr>
      </p:pic>
      <p:cxnSp>
        <p:nvCxnSpPr>
          <p:cNvPr id="4" name="Straight Connector 3">
            <a:extLst>
              <a:ext uri="{FF2B5EF4-FFF2-40B4-BE49-F238E27FC236}">
                <a16:creationId xmlns:a16="http://schemas.microsoft.com/office/drawing/2014/main" id="{3A913473-AFCC-E976-523A-7B7281FE3CDA}"/>
              </a:ext>
            </a:extLst>
          </p:cNvPr>
          <p:cNvCxnSpPr/>
          <p:nvPr/>
        </p:nvCxnSpPr>
        <p:spPr>
          <a:xfrm>
            <a:off x="9971776" y="4012541"/>
            <a:ext cx="1597793" cy="130903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C094FB4-35BA-898F-8CB0-C30C9649BA15}"/>
              </a:ext>
            </a:extLst>
          </p:cNvPr>
          <p:cNvCxnSpPr/>
          <p:nvPr/>
        </p:nvCxnSpPr>
        <p:spPr>
          <a:xfrm flipH="1">
            <a:off x="10077653" y="3945772"/>
            <a:ext cx="1386038" cy="1414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5B7FAC3-C45C-4C34-E344-33215155BB9B}"/>
              </a:ext>
            </a:extLst>
          </p:cNvPr>
          <p:cNvPicPr>
            <a:picLocks noChangeAspect="1"/>
          </p:cNvPicPr>
          <p:nvPr/>
        </p:nvPicPr>
        <p:blipFill>
          <a:blip r:embed="rId4"/>
          <a:stretch>
            <a:fillRect/>
          </a:stretch>
        </p:blipFill>
        <p:spPr>
          <a:xfrm>
            <a:off x="9122604" y="1279707"/>
            <a:ext cx="2761420" cy="1625211"/>
          </a:xfrm>
          <a:prstGeom prst="rect">
            <a:avLst/>
          </a:prstGeom>
        </p:spPr>
      </p:pic>
      <p:pic>
        <p:nvPicPr>
          <p:cNvPr id="8" name="Picture 7">
            <a:extLst>
              <a:ext uri="{FF2B5EF4-FFF2-40B4-BE49-F238E27FC236}">
                <a16:creationId xmlns:a16="http://schemas.microsoft.com/office/drawing/2014/main" id="{6C31954D-92D8-3053-DBEB-17EF2E1BE979}"/>
              </a:ext>
            </a:extLst>
          </p:cNvPr>
          <p:cNvPicPr>
            <a:picLocks noChangeAspect="1"/>
          </p:cNvPicPr>
          <p:nvPr/>
        </p:nvPicPr>
        <p:blipFill>
          <a:blip r:embed="rId5"/>
          <a:stretch>
            <a:fillRect/>
          </a:stretch>
        </p:blipFill>
        <p:spPr>
          <a:xfrm>
            <a:off x="6256605" y="1279707"/>
            <a:ext cx="2761420" cy="1625211"/>
          </a:xfrm>
          <a:prstGeom prst="rect">
            <a:avLst/>
          </a:prstGeom>
        </p:spPr>
      </p:pic>
    </p:spTree>
    <p:extLst>
      <p:ext uri="{BB962C8B-B14F-4D97-AF65-F5344CB8AC3E}">
        <p14:creationId xmlns:p14="http://schemas.microsoft.com/office/powerpoint/2010/main" val="404004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0B29059D-EC55-0349-874B-0B95121EE2CA}"/>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BC5E3275-0026-2632-803A-5A2327CC39D0}"/>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D67FC49-C000-C012-47A2-B42E6A1B4CF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49</a:t>
            </a:fld>
            <a:endParaRPr/>
          </a:p>
        </p:txBody>
      </p:sp>
      <p:sp>
        <p:nvSpPr>
          <p:cNvPr id="270" name="Google Shape;270;p9">
            <a:extLst>
              <a:ext uri="{FF2B5EF4-FFF2-40B4-BE49-F238E27FC236}">
                <a16:creationId xmlns:a16="http://schemas.microsoft.com/office/drawing/2014/main" id="{3C343441-5CF1-F908-02A2-E9B53949479A}"/>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F79473C6-8839-3EB9-0E21-8FB8AF2E78AA}"/>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9515E408-B21F-1C94-76ED-73FF748635D1}"/>
              </a:ext>
            </a:extLst>
          </p:cNvPr>
          <p:cNvSpPr txBox="1"/>
          <p:nvPr/>
        </p:nvSpPr>
        <p:spPr>
          <a:xfrm>
            <a:off x="433448" y="1918204"/>
            <a:ext cx="5941951" cy="4278094"/>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r>
              <a:rPr lang="en-AU" dirty="0"/>
              <a:t>Flatter stepped premiums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UK-like </a:t>
            </a:r>
            <a:r>
              <a:rPr lang="en-AU" b="1" u="sng" dirty="0"/>
              <a:t>guaranteed</a:t>
            </a:r>
            <a:r>
              <a:rPr lang="en-AU" dirty="0"/>
              <a:t> level term options (10, 20, 30 years)</a:t>
            </a:r>
          </a:p>
          <a:p>
            <a:pPr marL="285750" lvl="4" indent="-285750">
              <a:buFont typeface="Arial" panose="020B0604020202020204" pitchFamily="34" charset="0"/>
              <a:buChar char="•"/>
            </a:pPr>
            <a:r>
              <a:rPr lang="en-AU" dirty="0"/>
              <a:t>End of the term: expire instead of renewing</a:t>
            </a:r>
          </a:p>
          <a:p>
            <a:pPr marL="285750" lvl="3" indent="-285750">
              <a:buFont typeface="Arial" panose="020B0604020202020204" pitchFamily="34" charset="0"/>
              <a:buChar char="•"/>
            </a:pPr>
            <a:r>
              <a:rPr lang="en-AU" dirty="0"/>
              <a:t>Provide full projections to show cross-over</a:t>
            </a:r>
          </a:p>
          <a:p>
            <a:pPr marL="285750" lvl="3" indent="-285750">
              <a:buFont typeface="Arial" panose="020B0604020202020204" pitchFamily="34" charset="0"/>
              <a:buChar char="•"/>
            </a:pPr>
            <a:r>
              <a:rPr lang="en-AU" dirty="0"/>
              <a:t>Disclose cumulative price</a:t>
            </a:r>
          </a:p>
          <a:p>
            <a:pPr marL="342900" indent="-342900">
              <a:buFont typeface="+mj-lt"/>
              <a:buAutoNum type="arabicPeriod"/>
            </a:pPr>
            <a:endParaRPr lang="en-AU" dirty="0"/>
          </a:p>
          <a:p>
            <a:pPr marL="342900" indent="-342900">
              <a:buFont typeface="+mj-lt"/>
              <a:buAutoNum type="arabicPeriod"/>
            </a:pPr>
            <a:r>
              <a:rPr lang="en-AU" dirty="0"/>
              <a:t>Review LPS360 for minimum surrender value calculation</a:t>
            </a:r>
          </a:p>
          <a:p>
            <a:endParaRPr lang="en-AU" dirty="0"/>
          </a:p>
          <a:p>
            <a:r>
              <a:rPr lang="en-AU" dirty="0"/>
              <a:t>Potential opportunity: introduce Universal Life with flexible premium structure to reduce cumulative price</a:t>
            </a:r>
          </a:p>
          <a:p>
            <a:endParaRPr lang="en-AU" dirty="0"/>
          </a:p>
          <a:p>
            <a:pPr marL="342900" indent="-342900">
              <a:buFont typeface="+mj-lt"/>
              <a:buAutoNum type="arabicPeriod" startAt="4"/>
            </a:pPr>
            <a:r>
              <a:rPr lang="en-AU" dirty="0"/>
              <a:t>For post age 70, renew or re-issue another level with term &lt; 15 years</a:t>
            </a:r>
          </a:p>
          <a:p>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559CB24F-68D7-E32B-4083-5774EBFFD56F}"/>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A204503-DD8D-0028-AEB3-555879BF900D}"/>
              </a:ext>
            </a:extLst>
          </p:cNvPr>
          <p:cNvPicPr>
            <a:picLocks noChangeAspect="1"/>
          </p:cNvPicPr>
          <p:nvPr/>
        </p:nvPicPr>
        <p:blipFill>
          <a:blip r:embed="rId3"/>
          <a:stretch>
            <a:fillRect/>
          </a:stretch>
        </p:blipFill>
        <p:spPr>
          <a:xfrm>
            <a:off x="6256605" y="3050729"/>
            <a:ext cx="5627420" cy="3311971"/>
          </a:xfrm>
          <a:prstGeom prst="rect">
            <a:avLst/>
          </a:prstGeom>
        </p:spPr>
      </p:pic>
      <p:pic>
        <p:nvPicPr>
          <p:cNvPr id="4" name="Picture 3">
            <a:extLst>
              <a:ext uri="{FF2B5EF4-FFF2-40B4-BE49-F238E27FC236}">
                <a16:creationId xmlns:a16="http://schemas.microsoft.com/office/drawing/2014/main" id="{4729921E-D053-B79B-AF03-AD2555C469D0}"/>
              </a:ext>
            </a:extLst>
          </p:cNvPr>
          <p:cNvPicPr>
            <a:picLocks noChangeAspect="1"/>
          </p:cNvPicPr>
          <p:nvPr/>
        </p:nvPicPr>
        <p:blipFill>
          <a:blip r:embed="rId4"/>
          <a:stretch>
            <a:fillRect/>
          </a:stretch>
        </p:blipFill>
        <p:spPr>
          <a:xfrm>
            <a:off x="9122604" y="1279707"/>
            <a:ext cx="2761420" cy="1625211"/>
          </a:xfrm>
          <a:prstGeom prst="rect">
            <a:avLst/>
          </a:prstGeom>
        </p:spPr>
      </p:pic>
      <p:pic>
        <p:nvPicPr>
          <p:cNvPr id="7" name="Picture 6">
            <a:extLst>
              <a:ext uri="{FF2B5EF4-FFF2-40B4-BE49-F238E27FC236}">
                <a16:creationId xmlns:a16="http://schemas.microsoft.com/office/drawing/2014/main" id="{CB871DB1-386C-9A8E-2BB6-873BB7B76BD9}"/>
              </a:ext>
            </a:extLst>
          </p:cNvPr>
          <p:cNvPicPr>
            <a:picLocks noChangeAspect="1"/>
          </p:cNvPicPr>
          <p:nvPr/>
        </p:nvPicPr>
        <p:blipFill>
          <a:blip r:embed="rId5"/>
          <a:stretch>
            <a:fillRect/>
          </a:stretch>
        </p:blipFill>
        <p:spPr>
          <a:xfrm>
            <a:off x="6256605" y="1279707"/>
            <a:ext cx="2761420" cy="1625211"/>
          </a:xfrm>
          <a:prstGeom prst="rect">
            <a:avLst/>
          </a:prstGeom>
        </p:spPr>
      </p:pic>
    </p:spTree>
    <p:extLst>
      <p:ext uri="{BB962C8B-B14F-4D97-AF65-F5344CB8AC3E}">
        <p14:creationId xmlns:p14="http://schemas.microsoft.com/office/powerpoint/2010/main" val="42219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381E-2A9B-7A99-3641-E7634DE3E60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12DA45D-E8C8-4F28-4169-ABECEFFB5C3D}"/>
              </a:ext>
            </a:extLst>
          </p:cNvPr>
          <p:cNvSpPr>
            <a:spLocks noGrp="1"/>
          </p:cNvSpPr>
          <p:nvPr>
            <p:ph type="title"/>
          </p:nvPr>
        </p:nvSpPr>
        <p:spPr>
          <a:xfrm>
            <a:off x="326848" y="288389"/>
            <a:ext cx="8857792" cy="553371"/>
          </a:xfrm>
        </p:spPr>
        <p:txBody>
          <a:bodyPr/>
          <a:lstStyle/>
          <a:p>
            <a:r>
              <a:rPr lang="en-US" dirty="0"/>
              <a:t>1. How to Measure Trust in </a:t>
            </a:r>
            <a:r>
              <a:rPr lang="en-US" dirty="0" err="1"/>
              <a:t>Organisations</a:t>
            </a:r>
            <a:r>
              <a:rPr lang="en-US" dirty="0"/>
              <a:t> </a:t>
            </a:r>
          </a:p>
        </p:txBody>
      </p:sp>
      <p:sp>
        <p:nvSpPr>
          <p:cNvPr id="4" name="Slide Number Placeholder 3">
            <a:extLst>
              <a:ext uri="{FF2B5EF4-FFF2-40B4-BE49-F238E27FC236}">
                <a16:creationId xmlns:a16="http://schemas.microsoft.com/office/drawing/2014/main" id="{27AD0F49-C56D-B686-DC60-D4ACFF89778F}"/>
              </a:ext>
            </a:extLst>
          </p:cNvPr>
          <p:cNvSpPr>
            <a:spLocks noGrp="1"/>
          </p:cNvSpPr>
          <p:nvPr>
            <p:ph type="sldNum" sz="quarter" idx="12"/>
          </p:nvPr>
        </p:nvSpPr>
        <p:spPr/>
        <p:txBody>
          <a:bodyPr/>
          <a:lstStyle/>
          <a:p>
            <a:fld id="{741AFF56-1126-4107-9C02-BC0EFBF16431}" type="slidenum">
              <a:rPr lang="en-GB" smtClean="0"/>
              <a:pPr/>
              <a:t>5</a:t>
            </a:fld>
            <a:endParaRPr lang="en-GB"/>
          </a:p>
        </p:txBody>
      </p:sp>
      <p:sp>
        <p:nvSpPr>
          <p:cNvPr id="2" name="Footer Placeholder 4">
            <a:extLst>
              <a:ext uri="{FF2B5EF4-FFF2-40B4-BE49-F238E27FC236}">
                <a16:creationId xmlns:a16="http://schemas.microsoft.com/office/drawing/2014/main" id="{CE42CCCD-EC5E-C8A9-5DB4-BB1C1FAB06A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7" name="Picture 6">
            <a:extLst>
              <a:ext uri="{FF2B5EF4-FFF2-40B4-BE49-F238E27FC236}">
                <a16:creationId xmlns:a16="http://schemas.microsoft.com/office/drawing/2014/main" id="{92C9E986-D545-023C-BC36-5CF50701998D}"/>
              </a:ext>
            </a:extLst>
          </p:cNvPr>
          <p:cNvPicPr>
            <a:picLocks noChangeAspect="1"/>
          </p:cNvPicPr>
          <p:nvPr/>
        </p:nvPicPr>
        <p:blipFill>
          <a:blip r:embed="rId3"/>
          <a:stretch>
            <a:fillRect/>
          </a:stretch>
        </p:blipFill>
        <p:spPr>
          <a:xfrm>
            <a:off x="898425" y="1719049"/>
            <a:ext cx="2893636" cy="2452234"/>
          </a:xfrm>
          <a:prstGeom prst="rect">
            <a:avLst/>
          </a:prstGeom>
        </p:spPr>
      </p:pic>
      <p:sp>
        <p:nvSpPr>
          <p:cNvPr id="9" name="Text 2">
            <a:extLst>
              <a:ext uri="{FF2B5EF4-FFF2-40B4-BE49-F238E27FC236}">
                <a16:creationId xmlns:a16="http://schemas.microsoft.com/office/drawing/2014/main" id="{A862DABC-F4A1-D9EE-6008-EB8ABCCD3D9B}"/>
              </a:ext>
            </a:extLst>
          </p:cNvPr>
          <p:cNvSpPr/>
          <p:nvPr/>
        </p:nvSpPr>
        <p:spPr>
          <a:xfrm>
            <a:off x="1280134" y="1163088"/>
            <a:ext cx="2758466" cy="282086"/>
          </a:xfrm>
          <a:prstGeom prst="rect">
            <a:avLst/>
          </a:prstGeom>
          <a:noFill/>
          <a:ln/>
        </p:spPr>
        <p:txBody>
          <a:bodyPr wrap="none" lIns="0" tIns="0" rIns="0" bIns="0" rtlCol="0" anchor="t"/>
          <a:lstStyle/>
          <a:p>
            <a:pPr marL="0" indent="0" algn="l">
              <a:lnSpc>
                <a:spcPts val="2300"/>
              </a:lnSpc>
              <a:buNone/>
            </a:pPr>
            <a:r>
              <a:rPr lang="en-US" sz="1850" b="1" dirty="0">
                <a:latin typeface="+mj-lt"/>
              </a:rPr>
              <a:t>Net Promoter Score</a:t>
            </a:r>
          </a:p>
        </p:txBody>
      </p:sp>
      <p:pic>
        <p:nvPicPr>
          <p:cNvPr id="11" name="Picture 10" descr="A cartoon character on a thermometer&#10;&#10;AI-generated content may be incorrect.">
            <a:extLst>
              <a:ext uri="{FF2B5EF4-FFF2-40B4-BE49-F238E27FC236}">
                <a16:creationId xmlns:a16="http://schemas.microsoft.com/office/drawing/2014/main" id="{D8AB99E7-F81A-A60E-36D4-A8157357A6CD}"/>
              </a:ext>
            </a:extLst>
          </p:cNvPr>
          <p:cNvPicPr>
            <a:picLocks noChangeAspect="1"/>
          </p:cNvPicPr>
          <p:nvPr/>
        </p:nvPicPr>
        <p:blipFill>
          <a:blip r:embed="rId4"/>
          <a:stretch>
            <a:fillRect/>
          </a:stretch>
        </p:blipFill>
        <p:spPr>
          <a:xfrm>
            <a:off x="4613032" y="1719049"/>
            <a:ext cx="2203938" cy="2203938"/>
          </a:xfrm>
          <a:prstGeom prst="rect">
            <a:avLst/>
          </a:prstGeom>
        </p:spPr>
      </p:pic>
      <p:sp>
        <p:nvSpPr>
          <p:cNvPr id="12" name="Text 2">
            <a:extLst>
              <a:ext uri="{FF2B5EF4-FFF2-40B4-BE49-F238E27FC236}">
                <a16:creationId xmlns:a16="http://schemas.microsoft.com/office/drawing/2014/main" id="{96053B2E-B563-5BE0-68DD-1E59D801578B}"/>
              </a:ext>
            </a:extLst>
          </p:cNvPr>
          <p:cNvSpPr/>
          <p:nvPr/>
        </p:nvSpPr>
        <p:spPr>
          <a:xfrm>
            <a:off x="4203883" y="1163088"/>
            <a:ext cx="3022236" cy="282086"/>
          </a:xfrm>
          <a:prstGeom prst="rect">
            <a:avLst/>
          </a:prstGeom>
          <a:noFill/>
          <a:ln/>
        </p:spPr>
        <p:txBody>
          <a:bodyPr wrap="none" lIns="0" tIns="0" rIns="0" bIns="0" rtlCol="0" anchor="t"/>
          <a:lstStyle/>
          <a:p>
            <a:pPr marL="0" indent="0" algn="l">
              <a:lnSpc>
                <a:spcPts val="2300"/>
              </a:lnSpc>
              <a:buNone/>
            </a:pPr>
            <a:r>
              <a:rPr lang="en-US" sz="1850" b="1" dirty="0" err="1">
                <a:latin typeface="+mj-lt"/>
              </a:rPr>
              <a:t>Edelmans</a:t>
            </a:r>
            <a:r>
              <a:rPr lang="en-US" sz="1850" b="1" dirty="0">
                <a:latin typeface="+mj-lt"/>
              </a:rPr>
              <a:t> Trust Barometer</a:t>
            </a:r>
          </a:p>
        </p:txBody>
      </p:sp>
      <p:pic>
        <p:nvPicPr>
          <p:cNvPr id="14" name="Picture 13" descr="A group of kids holding a circle with text&#10;&#10;AI-generated content may be incorrect.">
            <a:extLst>
              <a:ext uri="{FF2B5EF4-FFF2-40B4-BE49-F238E27FC236}">
                <a16:creationId xmlns:a16="http://schemas.microsoft.com/office/drawing/2014/main" id="{36C31019-E981-6BC4-9BA3-1E5F8CDD390F}"/>
              </a:ext>
            </a:extLst>
          </p:cNvPr>
          <p:cNvPicPr>
            <a:picLocks noChangeAspect="1"/>
          </p:cNvPicPr>
          <p:nvPr/>
        </p:nvPicPr>
        <p:blipFill>
          <a:blip r:embed="rId5"/>
          <a:stretch>
            <a:fillRect/>
          </a:stretch>
        </p:blipFill>
        <p:spPr>
          <a:xfrm>
            <a:off x="8399584" y="1719049"/>
            <a:ext cx="2203938" cy="2203938"/>
          </a:xfrm>
          <a:prstGeom prst="rect">
            <a:avLst/>
          </a:prstGeom>
        </p:spPr>
      </p:pic>
      <p:sp>
        <p:nvSpPr>
          <p:cNvPr id="15" name="Text 2">
            <a:extLst>
              <a:ext uri="{FF2B5EF4-FFF2-40B4-BE49-F238E27FC236}">
                <a16:creationId xmlns:a16="http://schemas.microsoft.com/office/drawing/2014/main" id="{BDA90629-6C2B-AF04-4762-2B085AF7416A}"/>
              </a:ext>
            </a:extLst>
          </p:cNvPr>
          <p:cNvSpPr/>
          <p:nvPr/>
        </p:nvSpPr>
        <p:spPr>
          <a:xfrm>
            <a:off x="8153400" y="1160786"/>
            <a:ext cx="2009350" cy="282086"/>
          </a:xfrm>
          <a:prstGeom prst="rect">
            <a:avLst/>
          </a:prstGeom>
          <a:noFill/>
          <a:ln/>
        </p:spPr>
        <p:txBody>
          <a:bodyPr wrap="none" lIns="0" tIns="0" rIns="0" bIns="0" rtlCol="0" anchor="t"/>
          <a:lstStyle/>
          <a:p>
            <a:pPr marL="0" indent="0" algn="l">
              <a:lnSpc>
                <a:spcPts val="2300"/>
              </a:lnSpc>
              <a:buNone/>
            </a:pPr>
            <a:r>
              <a:rPr lang="en-US" sz="1850" b="1" dirty="0">
                <a:latin typeface="+mj-lt"/>
              </a:rPr>
              <a:t>Five Dimensions of Trust</a:t>
            </a:r>
          </a:p>
        </p:txBody>
      </p:sp>
      <p:sp>
        <p:nvSpPr>
          <p:cNvPr id="16" name="Text 1">
            <a:extLst>
              <a:ext uri="{FF2B5EF4-FFF2-40B4-BE49-F238E27FC236}">
                <a16:creationId xmlns:a16="http://schemas.microsoft.com/office/drawing/2014/main" id="{E8F1801F-640E-D767-C051-6344FDE47A85}"/>
              </a:ext>
            </a:extLst>
          </p:cNvPr>
          <p:cNvSpPr/>
          <p:nvPr/>
        </p:nvSpPr>
        <p:spPr>
          <a:xfrm>
            <a:off x="1360424" y="4467443"/>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ea typeface="Inter" pitchFamily="34" charset="-122"/>
                <a:cs typeface="Inter" pitchFamily="34" charset="-120"/>
              </a:rPr>
              <a:t>Competence</a:t>
            </a:r>
            <a:endParaRPr lang="en-US" sz="2000" b="1" dirty="0">
              <a:solidFill>
                <a:schemeClr val="accent1">
                  <a:lumMod val="75000"/>
                </a:schemeClr>
              </a:solidFill>
              <a:latin typeface="+mj-lt"/>
            </a:endParaRPr>
          </a:p>
        </p:txBody>
      </p:sp>
      <p:sp>
        <p:nvSpPr>
          <p:cNvPr id="17" name="Text 1">
            <a:extLst>
              <a:ext uri="{FF2B5EF4-FFF2-40B4-BE49-F238E27FC236}">
                <a16:creationId xmlns:a16="http://schemas.microsoft.com/office/drawing/2014/main" id="{2CBAF4AD-2608-690A-315A-57937316399F}"/>
              </a:ext>
            </a:extLst>
          </p:cNvPr>
          <p:cNvSpPr/>
          <p:nvPr/>
        </p:nvSpPr>
        <p:spPr>
          <a:xfrm>
            <a:off x="5318184" y="4467443"/>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ea typeface="Inter" pitchFamily="34" charset="-122"/>
                <a:cs typeface="Inter" pitchFamily="34" charset="-120"/>
              </a:rPr>
              <a:t>Ethical </a:t>
            </a:r>
            <a:r>
              <a:rPr lang="en-US" sz="2000" b="1" dirty="0" err="1">
                <a:solidFill>
                  <a:schemeClr val="accent1">
                    <a:lumMod val="75000"/>
                  </a:schemeClr>
                </a:solidFill>
                <a:latin typeface="+mj-lt"/>
                <a:ea typeface="Inter" pitchFamily="34" charset="-122"/>
                <a:cs typeface="Inter" pitchFamily="34" charset="-120"/>
              </a:rPr>
              <a:t>Behaviour</a:t>
            </a:r>
            <a:endParaRPr lang="en-US" sz="2000" b="1" dirty="0">
              <a:solidFill>
                <a:schemeClr val="accent1">
                  <a:lumMod val="75000"/>
                </a:schemeClr>
              </a:solidFill>
              <a:latin typeface="+mj-lt"/>
            </a:endParaRPr>
          </a:p>
        </p:txBody>
      </p:sp>
      <p:sp>
        <p:nvSpPr>
          <p:cNvPr id="19" name="Text 1">
            <a:extLst>
              <a:ext uri="{FF2B5EF4-FFF2-40B4-BE49-F238E27FC236}">
                <a16:creationId xmlns:a16="http://schemas.microsoft.com/office/drawing/2014/main" id="{4D9C676F-48B8-0A7B-CC10-D6BB9677C99D}"/>
              </a:ext>
            </a:extLst>
          </p:cNvPr>
          <p:cNvSpPr/>
          <p:nvPr/>
        </p:nvSpPr>
        <p:spPr>
          <a:xfrm>
            <a:off x="8752160" y="4428172"/>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rPr>
              <a:t>Transparency</a:t>
            </a:r>
          </a:p>
        </p:txBody>
      </p:sp>
      <p:sp>
        <p:nvSpPr>
          <p:cNvPr id="20" name="Text 1">
            <a:extLst>
              <a:ext uri="{FF2B5EF4-FFF2-40B4-BE49-F238E27FC236}">
                <a16:creationId xmlns:a16="http://schemas.microsoft.com/office/drawing/2014/main" id="{6069929C-C3B4-626C-0BA6-92E277C64AD4}"/>
              </a:ext>
            </a:extLst>
          </p:cNvPr>
          <p:cNvSpPr/>
          <p:nvPr/>
        </p:nvSpPr>
        <p:spPr>
          <a:xfrm>
            <a:off x="5117114" y="5546411"/>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rPr>
              <a:t>Reliability</a:t>
            </a:r>
          </a:p>
        </p:txBody>
      </p:sp>
      <p:sp>
        <p:nvSpPr>
          <p:cNvPr id="21" name="Text 1">
            <a:extLst>
              <a:ext uri="{FF2B5EF4-FFF2-40B4-BE49-F238E27FC236}">
                <a16:creationId xmlns:a16="http://schemas.microsoft.com/office/drawing/2014/main" id="{68416183-7DB3-417F-5C6C-1B68D4B1E66B}"/>
              </a:ext>
            </a:extLst>
          </p:cNvPr>
          <p:cNvSpPr/>
          <p:nvPr/>
        </p:nvSpPr>
        <p:spPr>
          <a:xfrm>
            <a:off x="1370072" y="5546411"/>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rPr>
              <a:t>Integrity</a:t>
            </a:r>
          </a:p>
        </p:txBody>
      </p:sp>
      <p:sp>
        <p:nvSpPr>
          <p:cNvPr id="22" name="Text 1">
            <a:extLst>
              <a:ext uri="{FF2B5EF4-FFF2-40B4-BE49-F238E27FC236}">
                <a16:creationId xmlns:a16="http://schemas.microsoft.com/office/drawing/2014/main" id="{8776F63F-5033-96AD-9F24-976CA16FD11F}"/>
              </a:ext>
            </a:extLst>
          </p:cNvPr>
          <p:cNvSpPr/>
          <p:nvPr/>
        </p:nvSpPr>
        <p:spPr>
          <a:xfrm>
            <a:off x="8752160" y="5546411"/>
            <a:ext cx="1498786" cy="354330"/>
          </a:xfrm>
          <a:prstGeom prst="rect">
            <a:avLst/>
          </a:prstGeom>
          <a:noFill/>
          <a:ln/>
        </p:spPr>
        <p:txBody>
          <a:bodyPr wrap="none" lIns="0" tIns="0" rIns="0" bIns="0" rtlCol="0" anchor="t"/>
          <a:lstStyle/>
          <a:p>
            <a:pPr marL="0" indent="0" algn="ctr">
              <a:lnSpc>
                <a:spcPts val="2750"/>
              </a:lnSpc>
              <a:buNone/>
            </a:pPr>
            <a:r>
              <a:rPr lang="en-US" sz="2000" b="1" dirty="0">
                <a:solidFill>
                  <a:schemeClr val="accent1">
                    <a:lumMod val="75000"/>
                  </a:schemeClr>
                </a:solidFill>
                <a:latin typeface="+mj-lt"/>
              </a:rPr>
              <a:t>Benevolence</a:t>
            </a:r>
          </a:p>
        </p:txBody>
      </p:sp>
    </p:spTree>
    <p:extLst>
      <p:ext uri="{BB962C8B-B14F-4D97-AF65-F5344CB8AC3E}">
        <p14:creationId xmlns:p14="http://schemas.microsoft.com/office/powerpoint/2010/main" val="8893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P spid="17" grpId="0" animBg="1"/>
      <p:bldP spid="19" grpId="0" animBg="1"/>
      <p:bldP spid="20"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B390ACFE-52B1-AE42-3200-42B9D8BD004D}"/>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6095A437-B9BE-4F06-8FD9-ADB96E726533}"/>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5F9451D-F0A7-0803-636B-11AE01BF0DB6}"/>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50</a:t>
            </a:fld>
            <a:endParaRPr/>
          </a:p>
        </p:txBody>
      </p:sp>
      <p:sp>
        <p:nvSpPr>
          <p:cNvPr id="270" name="Google Shape;270;p9">
            <a:extLst>
              <a:ext uri="{FF2B5EF4-FFF2-40B4-BE49-F238E27FC236}">
                <a16:creationId xmlns:a16="http://schemas.microsoft.com/office/drawing/2014/main" id="{5DCC0AE6-A764-C14D-4073-7F4D0FC52F09}"/>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7EF26C1C-CCB3-B0F8-BB66-33FA5D141A23}"/>
              </a:ext>
            </a:extLst>
          </p:cNvPr>
          <p:cNvSpPr/>
          <p:nvPr/>
        </p:nvSpPr>
        <p:spPr>
          <a:xfrm>
            <a:off x="433449" y="1282700"/>
            <a:ext cx="2919389" cy="553998"/>
          </a:xfrm>
          <a:prstGeom prst="rect">
            <a:avLst/>
          </a:prstGeom>
          <a:noFill/>
        </p:spPr>
        <p:txBody>
          <a:bodyPr wrap="none" lIns="91440" tIns="45720" rIns="91440" bIns="45720">
            <a:spAutoFit/>
          </a:bodyPr>
          <a:lstStyle/>
          <a:p>
            <a:r>
              <a:rPr lang="en-US" sz="3000" b="1" u="sng" cap="none" spc="0" dirty="0">
                <a:ln w="0"/>
                <a:solidFill>
                  <a:schemeClr val="accent1"/>
                </a:solidFill>
                <a:effectLst>
                  <a:outerShdw blurRad="38100" dist="25400" dir="5400000" algn="ctr" rotWithShape="0">
                    <a:srgbClr val="6E747A">
                      <a:alpha val="43000"/>
                    </a:srgbClr>
                  </a:outerShdw>
                </a:effectLst>
              </a:rPr>
              <a:t>Level Premium</a:t>
            </a:r>
          </a:p>
        </p:txBody>
      </p:sp>
      <p:sp>
        <p:nvSpPr>
          <p:cNvPr id="13" name="TextBox 12">
            <a:extLst>
              <a:ext uri="{FF2B5EF4-FFF2-40B4-BE49-F238E27FC236}">
                <a16:creationId xmlns:a16="http://schemas.microsoft.com/office/drawing/2014/main" id="{9A551D74-EBC4-3712-5326-6EA52F57275E}"/>
              </a:ext>
            </a:extLst>
          </p:cNvPr>
          <p:cNvSpPr txBox="1"/>
          <p:nvPr/>
        </p:nvSpPr>
        <p:spPr>
          <a:xfrm>
            <a:off x="433448" y="1918204"/>
            <a:ext cx="5941951" cy="4278094"/>
          </a:xfrm>
          <a:prstGeom prst="rect">
            <a:avLst/>
          </a:prstGeom>
          <a:noFill/>
        </p:spPr>
        <p:txBody>
          <a:bodyPr wrap="square" rtlCol="0">
            <a:spAutoFit/>
          </a:bodyPr>
          <a:lstStyle/>
          <a:p>
            <a:r>
              <a:rPr lang="en-AU" sz="2000" b="1" dirty="0">
                <a:solidFill>
                  <a:srgbClr val="00B050"/>
                </a:solidFill>
              </a:rPr>
              <a:t>Opportunities?           </a:t>
            </a:r>
            <a:r>
              <a:rPr lang="en-AU" sz="2000" dirty="0"/>
              <a:t>Gradual Approach</a:t>
            </a:r>
            <a:endParaRPr lang="en-AU" dirty="0"/>
          </a:p>
          <a:p>
            <a:endParaRPr lang="en-AU" dirty="0"/>
          </a:p>
          <a:p>
            <a:pPr marL="342900" indent="-342900">
              <a:buFont typeface="+mj-lt"/>
              <a:buAutoNum type="arabicPeriod"/>
            </a:pPr>
            <a:r>
              <a:rPr lang="en-AU" dirty="0"/>
              <a:t>Flatter stepped premiums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UK-like </a:t>
            </a:r>
            <a:r>
              <a:rPr lang="en-AU" b="1" u="sng" dirty="0"/>
              <a:t>guaranteed</a:t>
            </a:r>
            <a:r>
              <a:rPr lang="en-AU" dirty="0"/>
              <a:t> level term options (10, 20, 30 years)</a:t>
            </a:r>
          </a:p>
          <a:p>
            <a:pPr marL="285750" lvl="4" indent="-285750">
              <a:buFont typeface="Arial" panose="020B0604020202020204" pitchFamily="34" charset="0"/>
              <a:buChar char="•"/>
            </a:pPr>
            <a:r>
              <a:rPr lang="en-AU" dirty="0"/>
              <a:t>End of the term: expire instead of renewing</a:t>
            </a:r>
          </a:p>
          <a:p>
            <a:pPr marL="285750" lvl="3" indent="-285750">
              <a:buFont typeface="Arial" panose="020B0604020202020204" pitchFamily="34" charset="0"/>
              <a:buChar char="•"/>
            </a:pPr>
            <a:r>
              <a:rPr lang="en-AU" dirty="0"/>
              <a:t>Provide full projections to show cross-over</a:t>
            </a:r>
          </a:p>
          <a:p>
            <a:pPr marL="285750" lvl="3" indent="-285750">
              <a:buFont typeface="Arial" panose="020B0604020202020204" pitchFamily="34" charset="0"/>
              <a:buChar char="•"/>
            </a:pPr>
            <a:r>
              <a:rPr lang="en-AU" dirty="0"/>
              <a:t>Disclose cumulative price</a:t>
            </a:r>
          </a:p>
          <a:p>
            <a:pPr marL="342900" indent="-342900">
              <a:buFont typeface="+mj-lt"/>
              <a:buAutoNum type="arabicPeriod"/>
            </a:pPr>
            <a:endParaRPr lang="en-AU" dirty="0"/>
          </a:p>
          <a:p>
            <a:pPr marL="342900" indent="-342900">
              <a:buFont typeface="+mj-lt"/>
              <a:buAutoNum type="arabicPeriod"/>
            </a:pPr>
            <a:r>
              <a:rPr lang="en-AU" dirty="0"/>
              <a:t>Review LPS360 for minimum surrender value calculation</a:t>
            </a:r>
          </a:p>
          <a:p>
            <a:endParaRPr lang="en-AU" dirty="0"/>
          </a:p>
          <a:p>
            <a:r>
              <a:rPr lang="en-AU" dirty="0"/>
              <a:t>Potential opportunity: introduce Universal Life with flexible premium structure to reduce cumulative price</a:t>
            </a:r>
          </a:p>
          <a:p>
            <a:endParaRPr lang="en-AU" dirty="0"/>
          </a:p>
          <a:p>
            <a:pPr marL="342900" indent="-342900">
              <a:buFont typeface="+mj-lt"/>
              <a:buAutoNum type="arabicPeriod" startAt="4"/>
            </a:pPr>
            <a:r>
              <a:rPr lang="en-AU" dirty="0"/>
              <a:t>For post age 70, renew or re-issue another level with term &lt; 15 years</a:t>
            </a:r>
          </a:p>
          <a:p>
            <a:endParaRPr lang="en-AU" dirty="0"/>
          </a:p>
          <a:p>
            <a:pPr marL="342900" indent="-342900">
              <a:buFont typeface="+mj-lt"/>
              <a:buAutoNum type="arabicPeriod"/>
            </a:pPr>
            <a:endParaRPr lang="en-AU" dirty="0"/>
          </a:p>
        </p:txBody>
      </p:sp>
      <p:cxnSp>
        <p:nvCxnSpPr>
          <p:cNvPr id="14" name="Straight Arrow Connector 13">
            <a:extLst>
              <a:ext uri="{FF2B5EF4-FFF2-40B4-BE49-F238E27FC236}">
                <a16:creationId xmlns:a16="http://schemas.microsoft.com/office/drawing/2014/main" id="{EBD36B55-A63E-BB7B-9C28-8C2B8EA09FD7}"/>
              </a:ext>
            </a:extLst>
          </p:cNvPr>
          <p:cNvCxnSpPr>
            <a:cxnSpLocks/>
          </p:cNvCxnSpPr>
          <p:nvPr/>
        </p:nvCxnSpPr>
        <p:spPr>
          <a:xfrm>
            <a:off x="2463997" y="2150652"/>
            <a:ext cx="473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EB4CDD9-A799-AACF-207E-22BAD7B86824}"/>
              </a:ext>
            </a:extLst>
          </p:cNvPr>
          <p:cNvSpPr txBox="1"/>
          <p:nvPr/>
        </p:nvSpPr>
        <p:spPr>
          <a:xfrm>
            <a:off x="6636574" y="1992730"/>
            <a:ext cx="2043051" cy="400110"/>
          </a:xfrm>
          <a:prstGeom prst="rect">
            <a:avLst/>
          </a:prstGeom>
          <a:noFill/>
        </p:spPr>
        <p:txBody>
          <a:bodyPr wrap="square" rtlCol="0">
            <a:spAutoFit/>
          </a:bodyPr>
          <a:lstStyle/>
          <a:p>
            <a:r>
              <a:rPr lang="en-AU" sz="2000" b="1" u="sng" dirty="0">
                <a:solidFill>
                  <a:schemeClr val="accent1"/>
                </a:solidFill>
              </a:rPr>
              <a:t>Outcomes</a:t>
            </a:r>
            <a:r>
              <a:rPr lang="en-AU" sz="2000" b="1" dirty="0">
                <a:solidFill>
                  <a:schemeClr val="accent1"/>
                </a:solidFill>
              </a:rPr>
              <a:t> </a:t>
            </a:r>
            <a:endParaRPr lang="en-AU" dirty="0"/>
          </a:p>
        </p:txBody>
      </p:sp>
      <p:sp>
        <p:nvSpPr>
          <p:cNvPr id="3" name="Arrow: Down 2">
            <a:extLst>
              <a:ext uri="{FF2B5EF4-FFF2-40B4-BE49-F238E27FC236}">
                <a16:creationId xmlns:a16="http://schemas.microsoft.com/office/drawing/2014/main" id="{7DCF2CE2-C344-6D5E-B3EE-765A70521DD5}"/>
              </a:ext>
            </a:extLst>
          </p:cNvPr>
          <p:cNvSpPr/>
          <p:nvPr/>
        </p:nvSpPr>
        <p:spPr>
          <a:xfrm rot="10800000">
            <a:off x="9212993" y="27417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4" name="TextBox 3">
            <a:extLst>
              <a:ext uri="{FF2B5EF4-FFF2-40B4-BE49-F238E27FC236}">
                <a16:creationId xmlns:a16="http://schemas.microsoft.com/office/drawing/2014/main" id="{CE9783E0-2AAC-204B-117B-639582ACF7B1}"/>
              </a:ext>
            </a:extLst>
          </p:cNvPr>
          <p:cNvSpPr txBox="1"/>
          <p:nvPr/>
        </p:nvSpPr>
        <p:spPr>
          <a:xfrm>
            <a:off x="6663329" y="2712041"/>
            <a:ext cx="2016296" cy="338554"/>
          </a:xfrm>
          <a:prstGeom prst="rect">
            <a:avLst/>
          </a:prstGeom>
          <a:noFill/>
        </p:spPr>
        <p:txBody>
          <a:bodyPr wrap="square" rtlCol="0">
            <a:spAutoFit/>
          </a:bodyPr>
          <a:lstStyle/>
          <a:p>
            <a:r>
              <a:rPr lang="en-AU" sz="1600" b="1" dirty="0">
                <a:solidFill>
                  <a:schemeClr val="accent1"/>
                </a:solidFill>
              </a:rPr>
              <a:t>Trust (Credibility)</a:t>
            </a:r>
          </a:p>
        </p:txBody>
      </p:sp>
      <p:sp>
        <p:nvSpPr>
          <p:cNvPr id="7" name="TextBox 6">
            <a:extLst>
              <a:ext uri="{FF2B5EF4-FFF2-40B4-BE49-F238E27FC236}">
                <a16:creationId xmlns:a16="http://schemas.microsoft.com/office/drawing/2014/main" id="{62A02F21-78AB-AC13-97F5-17BA699E764B}"/>
              </a:ext>
            </a:extLst>
          </p:cNvPr>
          <p:cNvSpPr txBox="1"/>
          <p:nvPr/>
        </p:nvSpPr>
        <p:spPr>
          <a:xfrm>
            <a:off x="6683962" y="3580988"/>
            <a:ext cx="835164" cy="338554"/>
          </a:xfrm>
          <a:prstGeom prst="rect">
            <a:avLst/>
          </a:prstGeom>
          <a:noFill/>
        </p:spPr>
        <p:txBody>
          <a:bodyPr wrap="square" rtlCol="0">
            <a:spAutoFit/>
          </a:bodyPr>
          <a:lstStyle/>
          <a:p>
            <a:r>
              <a:rPr lang="en-AU" sz="1600" b="1">
                <a:solidFill>
                  <a:schemeClr val="accent1"/>
                </a:solidFill>
              </a:rPr>
              <a:t>Lapse</a:t>
            </a:r>
            <a:endParaRPr lang="en-AU" sz="1600" b="1" dirty="0">
              <a:solidFill>
                <a:schemeClr val="accent1"/>
              </a:solidFill>
            </a:endParaRPr>
          </a:p>
        </p:txBody>
      </p:sp>
      <p:sp>
        <p:nvSpPr>
          <p:cNvPr id="8" name="Arrow: Down 7">
            <a:extLst>
              <a:ext uri="{FF2B5EF4-FFF2-40B4-BE49-F238E27FC236}">
                <a16:creationId xmlns:a16="http://schemas.microsoft.com/office/drawing/2014/main" id="{D5E89D71-EE2A-0511-7BE1-FE7EDD3719CD}"/>
              </a:ext>
            </a:extLst>
          </p:cNvPr>
          <p:cNvSpPr/>
          <p:nvPr/>
        </p:nvSpPr>
        <p:spPr>
          <a:xfrm>
            <a:off x="7519126" y="363991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1" name="Rectangle: Rounded Corners 10">
            <a:extLst>
              <a:ext uri="{FF2B5EF4-FFF2-40B4-BE49-F238E27FC236}">
                <a16:creationId xmlns:a16="http://schemas.microsoft.com/office/drawing/2014/main" id="{930F27DA-F1BB-706C-D6B2-F352ABB4CC55}"/>
              </a:ext>
            </a:extLst>
          </p:cNvPr>
          <p:cNvSpPr/>
          <p:nvPr/>
        </p:nvSpPr>
        <p:spPr>
          <a:xfrm>
            <a:off x="6692900" y="4465162"/>
            <a:ext cx="5453000" cy="172879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2" indent="0">
              <a:buNone/>
            </a:pPr>
            <a:r>
              <a:rPr lang="en-AU" sz="1200" b="1" dirty="0">
                <a:solidFill>
                  <a:schemeClr val="tx1">
                    <a:lumMod val="65000"/>
                    <a:lumOff val="35000"/>
                  </a:schemeClr>
                </a:solidFill>
              </a:rPr>
              <a:t>The Trust Formula:</a:t>
            </a:r>
            <a:br>
              <a:rPr lang="en-AU" sz="1200" dirty="0">
                <a:solidFill>
                  <a:schemeClr val="tx1">
                    <a:lumMod val="65000"/>
                    <a:lumOff val="35000"/>
                  </a:schemeClr>
                </a:solidFill>
              </a:rPr>
            </a:br>
            <a:r>
              <a:rPr lang="en-AU" sz="1200" dirty="0">
                <a:solidFill>
                  <a:schemeClr val="tx1">
                    <a:lumMod val="65000"/>
                    <a:lumOff val="35000"/>
                  </a:schemeClr>
                </a:solidFill>
              </a:rPr>
              <a:t>	</a:t>
            </a:r>
            <a:r>
              <a:rPr lang="en-AU" sz="1200" b="1" dirty="0">
                <a:solidFill>
                  <a:schemeClr val="tx1">
                    <a:lumMod val="65000"/>
                    <a:lumOff val="35000"/>
                  </a:schemeClr>
                </a:solidFill>
              </a:rPr>
              <a:t>TRUST = 	</a:t>
            </a:r>
            <a:r>
              <a:rPr lang="en-AU" sz="1200" b="1" u="sng" dirty="0">
                <a:solidFill>
                  <a:schemeClr val="tx1">
                    <a:lumMod val="65000"/>
                    <a:lumOff val="35000"/>
                  </a:schemeClr>
                </a:solidFill>
              </a:rPr>
              <a:t>Credibility + Reliability +  Intimacy</a:t>
            </a:r>
            <a:br>
              <a:rPr lang="en-AU" sz="1200" b="1" u="sng" dirty="0">
                <a:solidFill>
                  <a:schemeClr val="tx1">
                    <a:lumMod val="65000"/>
                    <a:lumOff val="35000"/>
                  </a:schemeClr>
                </a:solidFill>
              </a:rPr>
            </a:br>
            <a:r>
              <a:rPr lang="en-AU" sz="1200" b="1" dirty="0">
                <a:solidFill>
                  <a:schemeClr val="tx1">
                    <a:lumMod val="65000"/>
                    <a:lumOff val="35000"/>
                  </a:schemeClr>
                </a:solidFill>
              </a:rPr>
              <a:t>		              Self-Orientation</a:t>
            </a:r>
            <a:endParaRPr lang="en-AU" sz="1200" dirty="0">
              <a:solidFill>
                <a:schemeClr val="tx1">
                  <a:lumMod val="65000"/>
                  <a:lumOff val="35000"/>
                </a:schemeClr>
              </a:solidFill>
            </a:endParaRPr>
          </a:p>
          <a:p>
            <a:pPr lvl="2"/>
            <a:r>
              <a:rPr lang="en-AU" sz="1200" b="1" dirty="0">
                <a:solidFill>
                  <a:schemeClr val="tx1">
                    <a:lumMod val="65000"/>
                    <a:lumOff val="35000"/>
                  </a:schemeClr>
                </a:solidFill>
              </a:rPr>
              <a:t>Credibility – </a:t>
            </a:r>
            <a:r>
              <a:rPr lang="en-AU" sz="1200" dirty="0">
                <a:solidFill>
                  <a:schemeClr val="tx1">
                    <a:lumMod val="65000"/>
                    <a:lumOff val="35000"/>
                  </a:schemeClr>
                </a:solidFill>
              </a:rPr>
              <a:t>Perception of expertise and honesty</a:t>
            </a:r>
            <a:endParaRPr lang="en-AU" sz="1200" b="1" dirty="0">
              <a:solidFill>
                <a:schemeClr val="tx1">
                  <a:lumMod val="65000"/>
                  <a:lumOff val="35000"/>
                </a:schemeClr>
              </a:solidFill>
            </a:endParaRPr>
          </a:p>
          <a:p>
            <a:pPr lvl="2"/>
            <a:r>
              <a:rPr lang="en-AU" sz="1200" b="1" dirty="0">
                <a:solidFill>
                  <a:schemeClr val="tx1">
                    <a:lumMod val="65000"/>
                    <a:lumOff val="35000"/>
                  </a:schemeClr>
                </a:solidFill>
              </a:rPr>
              <a:t>Reliability</a:t>
            </a:r>
            <a:r>
              <a:rPr lang="en-AU" sz="1200" dirty="0">
                <a:solidFill>
                  <a:schemeClr val="tx1">
                    <a:lumMod val="65000"/>
                    <a:lumOff val="35000"/>
                  </a:schemeClr>
                </a:solidFill>
              </a:rPr>
              <a:t> – Consistency in fulfilling promises</a:t>
            </a:r>
          </a:p>
          <a:p>
            <a:pPr lvl="2"/>
            <a:r>
              <a:rPr lang="en-AU" sz="1200" b="1" dirty="0">
                <a:solidFill>
                  <a:schemeClr val="tx1">
                    <a:lumMod val="65000"/>
                    <a:lumOff val="35000"/>
                  </a:schemeClr>
                </a:solidFill>
              </a:rPr>
              <a:t>Intimacy</a:t>
            </a:r>
            <a:r>
              <a:rPr lang="en-AU" sz="1200" dirty="0">
                <a:solidFill>
                  <a:schemeClr val="tx1">
                    <a:lumMod val="65000"/>
                    <a:lumOff val="35000"/>
                  </a:schemeClr>
                </a:solidFill>
              </a:rPr>
              <a:t> – How comfortable customers feel interacting with the organization</a:t>
            </a:r>
          </a:p>
          <a:p>
            <a:pPr lvl="2"/>
            <a:r>
              <a:rPr lang="en-AU" sz="1200" b="1" dirty="0">
                <a:solidFill>
                  <a:schemeClr val="tx1">
                    <a:lumMod val="65000"/>
                    <a:lumOff val="35000"/>
                  </a:schemeClr>
                </a:solidFill>
              </a:rPr>
              <a:t>Self-Orientation</a:t>
            </a:r>
            <a:r>
              <a:rPr lang="en-AU" sz="1200" dirty="0">
                <a:solidFill>
                  <a:schemeClr val="tx1">
                    <a:lumMod val="65000"/>
                    <a:lumOff val="35000"/>
                  </a:schemeClr>
                </a:solidFill>
              </a:rPr>
              <a:t> – Whether the company is perceived to put its interests above customers’ needs</a:t>
            </a:r>
          </a:p>
        </p:txBody>
      </p:sp>
    </p:spTree>
    <p:extLst>
      <p:ext uri="{BB962C8B-B14F-4D97-AF65-F5344CB8AC3E}">
        <p14:creationId xmlns:p14="http://schemas.microsoft.com/office/powerpoint/2010/main" val="166031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83D89CC1-AA2C-7CF9-D783-86193F65B9B9}"/>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EC75D675-602F-6BEC-A6A2-6E8C1CF6E0D0}"/>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D8676450-0218-4487-F54F-F00C2399DB0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51</a:t>
            </a:fld>
            <a:endParaRPr/>
          </a:p>
        </p:txBody>
      </p:sp>
      <p:sp>
        <p:nvSpPr>
          <p:cNvPr id="270" name="Google Shape;270;p9">
            <a:extLst>
              <a:ext uri="{FF2B5EF4-FFF2-40B4-BE49-F238E27FC236}">
                <a16:creationId xmlns:a16="http://schemas.microsoft.com/office/drawing/2014/main" id="{8B574A1D-2D1F-45A8-7381-F591752360E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TextBox 1">
            <a:extLst>
              <a:ext uri="{FF2B5EF4-FFF2-40B4-BE49-F238E27FC236}">
                <a16:creationId xmlns:a16="http://schemas.microsoft.com/office/drawing/2014/main" id="{2C019CC8-56B5-F612-9022-32B7ACA752B2}"/>
              </a:ext>
            </a:extLst>
          </p:cNvPr>
          <p:cNvSpPr txBox="1"/>
          <p:nvPr/>
        </p:nvSpPr>
        <p:spPr>
          <a:xfrm>
            <a:off x="612307" y="1379928"/>
            <a:ext cx="5483693" cy="307777"/>
          </a:xfrm>
          <a:prstGeom prst="rect">
            <a:avLst/>
          </a:prstGeom>
          <a:noFill/>
        </p:spPr>
        <p:txBody>
          <a:bodyPr wrap="square" rtlCol="0">
            <a:spAutoFit/>
          </a:bodyPr>
          <a:lstStyle/>
          <a:p>
            <a:pPr>
              <a:buNone/>
            </a:pPr>
            <a:r>
              <a:rPr lang="en-US" dirty="0"/>
              <a:t>→ </a:t>
            </a:r>
            <a:r>
              <a:rPr lang="en-US" i="1" dirty="0"/>
              <a:t>What does it mean for Australian Life Insurers / Reinsurers?</a:t>
            </a:r>
          </a:p>
        </p:txBody>
      </p:sp>
    </p:spTree>
    <p:extLst>
      <p:ext uri="{BB962C8B-B14F-4D97-AF65-F5344CB8AC3E}">
        <p14:creationId xmlns:p14="http://schemas.microsoft.com/office/powerpoint/2010/main" val="3400147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BBA94590-8C2B-56F2-6A4C-136E4407576F}"/>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BE4FFCA7-FE14-184E-D2C6-C48C760C2CAF}"/>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DCC80387-7235-FA7F-A730-28C5E6062EB7}"/>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52</a:t>
            </a:fld>
            <a:endParaRPr/>
          </a:p>
        </p:txBody>
      </p:sp>
      <p:sp>
        <p:nvSpPr>
          <p:cNvPr id="270" name="Google Shape;270;p9">
            <a:extLst>
              <a:ext uri="{FF2B5EF4-FFF2-40B4-BE49-F238E27FC236}">
                <a16:creationId xmlns:a16="http://schemas.microsoft.com/office/drawing/2014/main" id="{FBB1C73E-9D06-9F73-49BE-A48DB460BCA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TextBox 1">
            <a:extLst>
              <a:ext uri="{FF2B5EF4-FFF2-40B4-BE49-F238E27FC236}">
                <a16:creationId xmlns:a16="http://schemas.microsoft.com/office/drawing/2014/main" id="{5D1262DF-95A0-31C4-CA34-96B115DD52F2}"/>
              </a:ext>
            </a:extLst>
          </p:cNvPr>
          <p:cNvSpPr txBox="1"/>
          <p:nvPr/>
        </p:nvSpPr>
        <p:spPr>
          <a:xfrm>
            <a:off x="612307" y="1379928"/>
            <a:ext cx="5483693" cy="307777"/>
          </a:xfrm>
          <a:prstGeom prst="rect">
            <a:avLst/>
          </a:prstGeom>
          <a:noFill/>
        </p:spPr>
        <p:txBody>
          <a:bodyPr wrap="square" rtlCol="0">
            <a:spAutoFit/>
          </a:bodyPr>
          <a:lstStyle/>
          <a:p>
            <a:pPr>
              <a:buNone/>
            </a:pPr>
            <a:r>
              <a:rPr lang="en-US" dirty="0"/>
              <a:t>→ </a:t>
            </a:r>
            <a:r>
              <a:rPr lang="en-US" i="1" dirty="0"/>
              <a:t>What does it mean for Australian Life Insurers / Reinsurers?</a:t>
            </a:r>
          </a:p>
        </p:txBody>
      </p:sp>
      <p:sp>
        <p:nvSpPr>
          <p:cNvPr id="6" name="TextBox 5">
            <a:extLst>
              <a:ext uri="{FF2B5EF4-FFF2-40B4-BE49-F238E27FC236}">
                <a16:creationId xmlns:a16="http://schemas.microsoft.com/office/drawing/2014/main" id="{DD311586-FD35-04A3-A4D8-20335851448C}"/>
              </a:ext>
            </a:extLst>
          </p:cNvPr>
          <p:cNvSpPr txBox="1"/>
          <p:nvPr/>
        </p:nvSpPr>
        <p:spPr>
          <a:xfrm>
            <a:off x="1988462" y="5854700"/>
            <a:ext cx="5352138" cy="307777"/>
          </a:xfrm>
          <a:prstGeom prst="rect">
            <a:avLst/>
          </a:prstGeom>
          <a:noFill/>
        </p:spPr>
        <p:txBody>
          <a:bodyPr wrap="square" rtlCol="0">
            <a:spAutoFit/>
          </a:bodyPr>
          <a:lstStyle/>
          <a:p>
            <a:r>
              <a:rPr lang="en-AU" i="1" dirty="0"/>
              <a:t>Source: APRA life insurance claims and disputes statistics</a:t>
            </a:r>
          </a:p>
        </p:txBody>
      </p:sp>
      <p:sp>
        <p:nvSpPr>
          <p:cNvPr id="7" name="Rectangle 6">
            <a:extLst>
              <a:ext uri="{FF2B5EF4-FFF2-40B4-BE49-F238E27FC236}">
                <a16:creationId xmlns:a16="http://schemas.microsoft.com/office/drawing/2014/main" id="{311001ED-E2A0-A706-32DE-969803D8AD70}"/>
              </a:ext>
            </a:extLst>
          </p:cNvPr>
          <p:cNvSpPr/>
          <p:nvPr/>
        </p:nvSpPr>
        <p:spPr>
          <a:xfrm>
            <a:off x="8775701" y="1828800"/>
            <a:ext cx="3175530" cy="1477328"/>
          </a:xfrm>
          <a:prstGeom prst="rect">
            <a:avLst/>
          </a:prstGeom>
          <a:noFill/>
        </p:spPr>
        <p:txBody>
          <a:bodyPr wrap="square" lIns="91440" tIns="45720" rIns="91440" bIns="45720">
            <a:spAutoFit/>
          </a:bodyPr>
          <a:lstStyle/>
          <a:p>
            <a:pPr algn="ctr"/>
            <a:r>
              <a:rPr lang="en-US" sz="4500" b="0" cap="none" spc="0" dirty="0">
                <a:ln w="0"/>
                <a:solidFill>
                  <a:schemeClr val="accent1"/>
                </a:solidFill>
                <a:effectLst>
                  <a:outerShdw blurRad="38100" dist="25400" dir="5400000" algn="ctr" rotWithShape="0">
                    <a:srgbClr val="6E747A">
                      <a:alpha val="43000"/>
                    </a:srgbClr>
                  </a:outerShdw>
                </a:effectLst>
              </a:rPr>
              <a:t>~20% drop in 5 years</a:t>
            </a:r>
          </a:p>
        </p:txBody>
      </p:sp>
      <p:pic>
        <p:nvPicPr>
          <p:cNvPr id="9" name="Picture 8">
            <a:extLst>
              <a:ext uri="{FF2B5EF4-FFF2-40B4-BE49-F238E27FC236}">
                <a16:creationId xmlns:a16="http://schemas.microsoft.com/office/drawing/2014/main" id="{A9F0ABE4-B37A-72FE-4B4E-84C6973EDF61}"/>
              </a:ext>
            </a:extLst>
          </p:cNvPr>
          <p:cNvPicPr>
            <a:picLocks noChangeAspect="1"/>
          </p:cNvPicPr>
          <p:nvPr/>
        </p:nvPicPr>
        <p:blipFill>
          <a:blip r:embed="rId3"/>
          <a:stretch>
            <a:fillRect/>
          </a:stretch>
        </p:blipFill>
        <p:spPr>
          <a:xfrm>
            <a:off x="1988461" y="1946602"/>
            <a:ext cx="6335475" cy="3772526"/>
          </a:xfrm>
          <a:prstGeom prst="rect">
            <a:avLst/>
          </a:prstGeom>
        </p:spPr>
      </p:pic>
      <p:sp>
        <p:nvSpPr>
          <p:cNvPr id="3" name="TextBox 2">
            <a:extLst>
              <a:ext uri="{FF2B5EF4-FFF2-40B4-BE49-F238E27FC236}">
                <a16:creationId xmlns:a16="http://schemas.microsoft.com/office/drawing/2014/main" id="{24D34FA9-528E-5006-71BE-9956795AFFD5}"/>
              </a:ext>
            </a:extLst>
          </p:cNvPr>
          <p:cNvSpPr txBox="1"/>
          <p:nvPr/>
        </p:nvSpPr>
        <p:spPr>
          <a:xfrm>
            <a:off x="2709746" y="2029522"/>
            <a:ext cx="5246789" cy="400110"/>
          </a:xfrm>
          <a:prstGeom prst="rect">
            <a:avLst/>
          </a:prstGeom>
          <a:solidFill>
            <a:schemeClr val="bg1"/>
          </a:solidFill>
        </p:spPr>
        <p:txBody>
          <a:bodyPr wrap="square" rtlCol="0">
            <a:spAutoFit/>
          </a:bodyPr>
          <a:lstStyle/>
          <a:p>
            <a:r>
              <a:rPr lang="en-AU" sz="2000" dirty="0">
                <a:solidFill>
                  <a:schemeClr val="bg2">
                    <a:lumMod val="75000"/>
                    <a:lumOff val="25000"/>
                  </a:schemeClr>
                </a:solidFill>
              </a:rPr>
              <a:t>Number of Insured Policies (Total Individual)</a:t>
            </a:r>
          </a:p>
        </p:txBody>
      </p:sp>
    </p:spTree>
    <p:extLst>
      <p:ext uri="{BB962C8B-B14F-4D97-AF65-F5344CB8AC3E}">
        <p14:creationId xmlns:p14="http://schemas.microsoft.com/office/powerpoint/2010/main" val="1655250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AFC92EC3-8AE8-8709-010B-AF2FC9DA2B0E}"/>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26782A31-288B-6447-9392-F315275BD4C1}"/>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36432FAB-B78E-BA41-4A68-420673A7CFE3}"/>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53</a:t>
            </a:fld>
            <a:endParaRPr/>
          </a:p>
        </p:txBody>
      </p:sp>
      <p:sp>
        <p:nvSpPr>
          <p:cNvPr id="270" name="Google Shape;270;p9">
            <a:extLst>
              <a:ext uri="{FF2B5EF4-FFF2-40B4-BE49-F238E27FC236}">
                <a16:creationId xmlns:a16="http://schemas.microsoft.com/office/drawing/2014/main" id="{11867993-5776-068C-53F7-110796CE45A9}"/>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2" name="TextBox 1">
            <a:extLst>
              <a:ext uri="{FF2B5EF4-FFF2-40B4-BE49-F238E27FC236}">
                <a16:creationId xmlns:a16="http://schemas.microsoft.com/office/drawing/2014/main" id="{48A0B88F-EF20-A331-2C39-5A85288C1DE2}"/>
              </a:ext>
            </a:extLst>
          </p:cNvPr>
          <p:cNvSpPr txBox="1"/>
          <p:nvPr/>
        </p:nvSpPr>
        <p:spPr>
          <a:xfrm>
            <a:off x="612307" y="1379928"/>
            <a:ext cx="5483693" cy="307777"/>
          </a:xfrm>
          <a:prstGeom prst="rect">
            <a:avLst/>
          </a:prstGeom>
          <a:noFill/>
        </p:spPr>
        <p:txBody>
          <a:bodyPr wrap="square" rtlCol="0">
            <a:spAutoFit/>
          </a:bodyPr>
          <a:lstStyle/>
          <a:p>
            <a:pPr>
              <a:buNone/>
            </a:pPr>
            <a:r>
              <a:rPr lang="en-US" dirty="0"/>
              <a:t>→ </a:t>
            </a:r>
            <a:r>
              <a:rPr lang="en-US" i="1" dirty="0"/>
              <a:t>What does it mean for Australian Life Insurers / Reinsurers?</a:t>
            </a:r>
          </a:p>
        </p:txBody>
      </p:sp>
      <p:sp>
        <p:nvSpPr>
          <p:cNvPr id="6" name="TextBox 5">
            <a:extLst>
              <a:ext uri="{FF2B5EF4-FFF2-40B4-BE49-F238E27FC236}">
                <a16:creationId xmlns:a16="http://schemas.microsoft.com/office/drawing/2014/main" id="{0757BCB4-271D-D2BC-B8D9-1F71B8AE2E62}"/>
              </a:ext>
            </a:extLst>
          </p:cNvPr>
          <p:cNvSpPr txBox="1"/>
          <p:nvPr/>
        </p:nvSpPr>
        <p:spPr>
          <a:xfrm>
            <a:off x="1988462" y="5854700"/>
            <a:ext cx="5352138" cy="307777"/>
          </a:xfrm>
          <a:prstGeom prst="rect">
            <a:avLst/>
          </a:prstGeom>
          <a:noFill/>
        </p:spPr>
        <p:txBody>
          <a:bodyPr wrap="square" rtlCol="0">
            <a:spAutoFit/>
          </a:bodyPr>
          <a:lstStyle/>
          <a:p>
            <a:r>
              <a:rPr lang="en-AU" i="1" dirty="0"/>
              <a:t>Source: APRA life insurance claims and disputes statistics</a:t>
            </a:r>
          </a:p>
        </p:txBody>
      </p:sp>
      <p:sp>
        <p:nvSpPr>
          <p:cNvPr id="7" name="Rectangle 6">
            <a:extLst>
              <a:ext uri="{FF2B5EF4-FFF2-40B4-BE49-F238E27FC236}">
                <a16:creationId xmlns:a16="http://schemas.microsoft.com/office/drawing/2014/main" id="{CE2C1044-AD68-8C1A-C546-113AE302CD43}"/>
              </a:ext>
            </a:extLst>
          </p:cNvPr>
          <p:cNvSpPr/>
          <p:nvPr/>
        </p:nvSpPr>
        <p:spPr>
          <a:xfrm>
            <a:off x="8775701" y="1828800"/>
            <a:ext cx="3175530" cy="2862322"/>
          </a:xfrm>
          <a:prstGeom prst="rect">
            <a:avLst/>
          </a:prstGeom>
          <a:noFill/>
        </p:spPr>
        <p:txBody>
          <a:bodyPr wrap="square" lIns="91440" tIns="45720" rIns="91440" bIns="45720">
            <a:spAutoFit/>
          </a:bodyPr>
          <a:lstStyle/>
          <a:p>
            <a:pPr algn="ctr"/>
            <a:r>
              <a:rPr lang="en-US" sz="4500" b="0" cap="none" spc="0" dirty="0">
                <a:ln w="0"/>
                <a:solidFill>
                  <a:schemeClr val="accent1"/>
                </a:solidFill>
                <a:effectLst>
                  <a:outerShdw blurRad="38100" dist="25400" dir="5400000" algn="ctr" rotWithShape="0">
                    <a:srgbClr val="6E747A">
                      <a:alpha val="43000"/>
                    </a:srgbClr>
                  </a:outerShdw>
                </a:effectLst>
              </a:rPr>
              <a:t>With 5% lapse rate:</a:t>
            </a:r>
          </a:p>
          <a:p>
            <a:pPr algn="ctr"/>
            <a:r>
              <a:rPr lang="en-US" sz="4500" b="0" cap="none" spc="0" dirty="0">
                <a:ln w="0"/>
                <a:solidFill>
                  <a:schemeClr val="accent1"/>
                </a:solidFill>
                <a:effectLst>
                  <a:outerShdw blurRad="38100" dist="25400" dir="5400000" algn="ctr" rotWithShape="0">
                    <a:srgbClr val="6E747A">
                      <a:alpha val="43000"/>
                    </a:srgbClr>
                  </a:outerShdw>
                </a:effectLst>
              </a:rPr>
              <a:t>~20% growth</a:t>
            </a:r>
          </a:p>
        </p:txBody>
      </p:sp>
      <p:pic>
        <p:nvPicPr>
          <p:cNvPr id="10" name="Picture 9">
            <a:extLst>
              <a:ext uri="{FF2B5EF4-FFF2-40B4-BE49-F238E27FC236}">
                <a16:creationId xmlns:a16="http://schemas.microsoft.com/office/drawing/2014/main" id="{0C1A96A7-F9B9-3286-5FCC-BBD86071AE35}"/>
              </a:ext>
            </a:extLst>
          </p:cNvPr>
          <p:cNvPicPr>
            <a:picLocks noChangeAspect="1"/>
          </p:cNvPicPr>
          <p:nvPr/>
        </p:nvPicPr>
        <p:blipFill>
          <a:blip r:embed="rId3"/>
          <a:stretch>
            <a:fillRect/>
          </a:stretch>
        </p:blipFill>
        <p:spPr>
          <a:xfrm>
            <a:off x="1988460" y="1946602"/>
            <a:ext cx="6335475" cy="3772526"/>
          </a:xfrm>
          <a:prstGeom prst="rect">
            <a:avLst/>
          </a:prstGeom>
        </p:spPr>
      </p:pic>
      <p:sp>
        <p:nvSpPr>
          <p:cNvPr id="3" name="TextBox 2">
            <a:extLst>
              <a:ext uri="{FF2B5EF4-FFF2-40B4-BE49-F238E27FC236}">
                <a16:creationId xmlns:a16="http://schemas.microsoft.com/office/drawing/2014/main" id="{CEC2041F-9027-F0B0-831B-D33BCCFF68A6}"/>
              </a:ext>
            </a:extLst>
          </p:cNvPr>
          <p:cNvSpPr txBox="1"/>
          <p:nvPr/>
        </p:nvSpPr>
        <p:spPr>
          <a:xfrm>
            <a:off x="9063028" y="4821723"/>
            <a:ext cx="2747169" cy="830997"/>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AU" sz="1200" dirty="0"/>
              <a:t>Level terms</a:t>
            </a:r>
          </a:p>
          <a:p>
            <a:pPr marL="171450" indent="-171450">
              <a:buFont typeface="Arial" panose="020B0604020202020204" pitchFamily="34" charset="0"/>
              <a:buChar char="•"/>
            </a:pPr>
            <a:r>
              <a:rPr lang="en-AU" sz="1200" dirty="0"/>
              <a:t>Guaranteed premium</a:t>
            </a:r>
          </a:p>
          <a:p>
            <a:pPr marL="171450" indent="-171450">
              <a:buFont typeface="Arial" panose="020B0604020202020204" pitchFamily="34" charset="0"/>
              <a:buChar char="•"/>
            </a:pPr>
            <a:r>
              <a:rPr lang="en-AU" sz="1200" dirty="0"/>
              <a:t>Limiting upfront discount</a:t>
            </a:r>
          </a:p>
          <a:p>
            <a:pPr marL="171450" indent="-171450">
              <a:buFont typeface="Arial" panose="020B0604020202020204" pitchFamily="34" charset="0"/>
              <a:buChar char="•"/>
            </a:pPr>
            <a:r>
              <a:rPr lang="en-AU" sz="1200" dirty="0"/>
              <a:t>Improving premium transparency</a:t>
            </a:r>
          </a:p>
        </p:txBody>
      </p:sp>
      <p:sp>
        <p:nvSpPr>
          <p:cNvPr id="4" name="TextBox 3">
            <a:extLst>
              <a:ext uri="{FF2B5EF4-FFF2-40B4-BE49-F238E27FC236}">
                <a16:creationId xmlns:a16="http://schemas.microsoft.com/office/drawing/2014/main" id="{3B786D42-EDE0-DCF7-A07F-3670833B4E19}"/>
              </a:ext>
            </a:extLst>
          </p:cNvPr>
          <p:cNvSpPr txBox="1"/>
          <p:nvPr/>
        </p:nvSpPr>
        <p:spPr>
          <a:xfrm>
            <a:off x="2709746" y="2029522"/>
            <a:ext cx="5246789" cy="400110"/>
          </a:xfrm>
          <a:prstGeom prst="rect">
            <a:avLst/>
          </a:prstGeom>
          <a:solidFill>
            <a:schemeClr val="bg1"/>
          </a:solidFill>
        </p:spPr>
        <p:txBody>
          <a:bodyPr wrap="square" rtlCol="0">
            <a:spAutoFit/>
          </a:bodyPr>
          <a:lstStyle/>
          <a:p>
            <a:r>
              <a:rPr lang="en-AU" sz="2000" dirty="0">
                <a:solidFill>
                  <a:schemeClr val="bg2">
                    <a:lumMod val="75000"/>
                    <a:lumOff val="25000"/>
                  </a:schemeClr>
                </a:solidFill>
              </a:rPr>
              <a:t>Number of Insured Policies (Total Individual)</a:t>
            </a:r>
          </a:p>
        </p:txBody>
      </p:sp>
    </p:spTree>
    <p:extLst>
      <p:ext uri="{BB962C8B-B14F-4D97-AF65-F5344CB8AC3E}">
        <p14:creationId xmlns:p14="http://schemas.microsoft.com/office/powerpoint/2010/main" val="3978559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8FF7CEF-2A22-2F4E-5D46-EC24DEF98FF5}"/>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DD5FF1C6-32B0-0C15-CBDC-EF1BF75D8C2A}"/>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Recap</a:t>
            </a:r>
            <a:br>
              <a:rPr lang="en-US" dirty="0"/>
            </a:br>
            <a:endParaRPr lang="en-US" dirty="0"/>
          </a:p>
        </p:txBody>
      </p:sp>
      <p:sp>
        <p:nvSpPr>
          <p:cNvPr id="228" name="Google Shape;228;p5">
            <a:extLst>
              <a:ext uri="{FF2B5EF4-FFF2-40B4-BE49-F238E27FC236}">
                <a16:creationId xmlns:a16="http://schemas.microsoft.com/office/drawing/2014/main" id="{DF546512-7B06-4790-B676-A3AA0E190495}"/>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04</a:t>
            </a:r>
            <a:endParaRPr dirty="0"/>
          </a:p>
        </p:txBody>
      </p:sp>
      <p:sp>
        <p:nvSpPr>
          <p:cNvPr id="229" name="Google Shape;229;p5">
            <a:extLst>
              <a:ext uri="{FF2B5EF4-FFF2-40B4-BE49-F238E27FC236}">
                <a16:creationId xmlns:a16="http://schemas.microsoft.com/office/drawing/2014/main" id="{3BEF1591-4F2E-B50F-F717-1025F744DA75}"/>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1856571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6">
          <a:extLst>
            <a:ext uri="{FF2B5EF4-FFF2-40B4-BE49-F238E27FC236}">
              <a16:creationId xmlns:a16="http://schemas.microsoft.com/office/drawing/2014/main" id="{8CD8F1F2-3149-8DBA-C8B7-41FB2C50B785}"/>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843F50BC-76DD-3554-BCB0-2430AE0ECE32}"/>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4. Australian Opportunities</a:t>
            </a:r>
            <a:br>
              <a:rPr lang="en-US" dirty="0"/>
            </a:br>
            <a:r>
              <a:rPr lang="en-US" dirty="0"/>
              <a:t>Trust Building (Long-Term Aim)</a:t>
            </a:r>
            <a:endParaRPr dirty="0"/>
          </a:p>
        </p:txBody>
      </p:sp>
      <p:sp>
        <p:nvSpPr>
          <p:cNvPr id="269" name="Google Shape;269;p9">
            <a:extLst>
              <a:ext uri="{FF2B5EF4-FFF2-40B4-BE49-F238E27FC236}">
                <a16:creationId xmlns:a16="http://schemas.microsoft.com/office/drawing/2014/main" id="{C4DE2662-F54C-69AC-0A9B-AC85C4369D1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55</a:t>
            </a:fld>
            <a:endParaRPr/>
          </a:p>
        </p:txBody>
      </p:sp>
      <p:sp>
        <p:nvSpPr>
          <p:cNvPr id="270" name="Google Shape;270;p9">
            <a:extLst>
              <a:ext uri="{FF2B5EF4-FFF2-40B4-BE49-F238E27FC236}">
                <a16:creationId xmlns:a16="http://schemas.microsoft.com/office/drawing/2014/main" id="{6C9C8296-17BE-9C8C-6C8A-95D3A9FE33E8}"/>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3" name="Shape 1">
            <a:extLst>
              <a:ext uri="{FF2B5EF4-FFF2-40B4-BE49-F238E27FC236}">
                <a16:creationId xmlns:a16="http://schemas.microsoft.com/office/drawing/2014/main" id="{9A1122DF-A85B-5032-A419-1D0BF35F67D7}"/>
              </a:ext>
            </a:extLst>
          </p:cNvPr>
          <p:cNvSpPr/>
          <p:nvPr/>
        </p:nvSpPr>
        <p:spPr>
          <a:xfrm>
            <a:off x="128270" y="2773203"/>
            <a:ext cx="2782381" cy="247603"/>
          </a:xfrm>
          <a:prstGeom prst="roundRect">
            <a:avLst>
              <a:gd name="adj" fmla="val 42005"/>
            </a:avLst>
          </a:prstGeom>
          <a:solidFill>
            <a:srgbClr val="CCD8FF"/>
          </a:solidFill>
          <a:ln w="7620">
            <a:solidFill>
              <a:srgbClr val="B2BEE5"/>
            </a:solidFill>
            <a:prstDash val="solid"/>
          </a:ln>
        </p:spPr>
        <p:txBody>
          <a:bodyPr/>
          <a:lstStyle/>
          <a:p>
            <a:endParaRPr lang="en-AU">
              <a:latin typeface="+mj-lt"/>
            </a:endParaRPr>
          </a:p>
        </p:txBody>
      </p:sp>
      <p:sp>
        <p:nvSpPr>
          <p:cNvPr id="4" name="Text 2">
            <a:extLst>
              <a:ext uri="{FF2B5EF4-FFF2-40B4-BE49-F238E27FC236}">
                <a16:creationId xmlns:a16="http://schemas.microsoft.com/office/drawing/2014/main" id="{4F3F76E1-1775-79AD-116F-9354BD1A3E5B}"/>
              </a:ext>
            </a:extLst>
          </p:cNvPr>
          <p:cNvSpPr/>
          <p:nvPr/>
        </p:nvSpPr>
        <p:spPr>
          <a:xfrm>
            <a:off x="128270" y="3308390"/>
            <a:ext cx="2782381" cy="773931"/>
          </a:xfrm>
          <a:prstGeom prst="rect">
            <a:avLst/>
          </a:prstGeom>
          <a:noFill/>
          <a:ln/>
        </p:spPr>
        <p:txBody>
          <a:bodyPr wrap="square" lIns="0" tIns="0" rIns="0" bIns="0" rtlCol="0" anchor="t"/>
          <a:lstStyle/>
          <a:p>
            <a:pPr marL="0" indent="0" algn="l">
              <a:lnSpc>
                <a:spcPts val="2600"/>
              </a:lnSpc>
              <a:buNone/>
            </a:pPr>
            <a:r>
              <a:rPr lang="en-US" sz="2100" dirty="0">
                <a:solidFill>
                  <a:srgbClr val="000000"/>
                </a:solidFill>
                <a:latin typeface="+mj-lt"/>
                <a:ea typeface="Inter" pitchFamily="34" charset="-122"/>
                <a:cs typeface="Inter" pitchFamily="34" charset="-120"/>
              </a:rPr>
              <a:t>Fair &amp; Sustainable Premiums</a:t>
            </a:r>
            <a:endParaRPr lang="en-US" sz="2100" dirty="0">
              <a:latin typeface="+mj-lt"/>
            </a:endParaRPr>
          </a:p>
        </p:txBody>
      </p:sp>
      <p:sp>
        <p:nvSpPr>
          <p:cNvPr id="5" name="Text 3">
            <a:extLst>
              <a:ext uri="{FF2B5EF4-FFF2-40B4-BE49-F238E27FC236}">
                <a16:creationId xmlns:a16="http://schemas.microsoft.com/office/drawing/2014/main" id="{F244255C-B86B-D3C8-9AB2-4B3255153A9D}"/>
              </a:ext>
            </a:extLst>
          </p:cNvPr>
          <p:cNvSpPr/>
          <p:nvPr/>
        </p:nvSpPr>
        <p:spPr>
          <a:xfrm>
            <a:off x="128270" y="4105870"/>
            <a:ext cx="2782381" cy="1188164"/>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mj-lt"/>
                <a:ea typeface="Inter" pitchFamily="34" charset="-122"/>
                <a:cs typeface="Inter" pitchFamily="34" charset="-120"/>
              </a:rPr>
              <a:t>Implement transparent, long-term premium structures that customers can trust.</a:t>
            </a:r>
            <a:endParaRPr lang="en-US" sz="1650" dirty="0">
              <a:latin typeface="+mj-lt"/>
            </a:endParaRPr>
          </a:p>
        </p:txBody>
      </p:sp>
      <p:sp>
        <p:nvSpPr>
          <p:cNvPr id="6" name="Shape 4">
            <a:extLst>
              <a:ext uri="{FF2B5EF4-FFF2-40B4-BE49-F238E27FC236}">
                <a16:creationId xmlns:a16="http://schemas.microsoft.com/office/drawing/2014/main" id="{A47144DE-7D0A-F229-1B0D-346E0542B6DD}"/>
              </a:ext>
            </a:extLst>
          </p:cNvPr>
          <p:cNvSpPr/>
          <p:nvPr/>
        </p:nvSpPr>
        <p:spPr>
          <a:xfrm>
            <a:off x="3128883" y="2452091"/>
            <a:ext cx="2782381" cy="247603"/>
          </a:xfrm>
          <a:prstGeom prst="roundRect">
            <a:avLst>
              <a:gd name="adj" fmla="val 42005"/>
            </a:avLst>
          </a:prstGeom>
          <a:solidFill>
            <a:srgbClr val="CCD8FF"/>
          </a:solidFill>
          <a:ln w="7620">
            <a:solidFill>
              <a:srgbClr val="B2BEE5"/>
            </a:solidFill>
            <a:prstDash val="solid"/>
          </a:ln>
        </p:spPr>
        <p:txBody>
          <a:bodyPr/>
          <a:lstStyle/>
          <a:p>
            <a:endParaRPr lang="en-AU">
              <a:latin typeface="+mj-lt"/>
            </a:endParaRPr>
          </a:p>
        </p:txBody>
      </p:sp>
      <p:sp>
        <p:nvSpPr>
          <p:cNvPr id="7" name="Text 5">
            <a:extLst>
              <a:ext uri="{FF2B5EF4-FFF2-40B4-BE49-F238E27FC236}">
                <a16:creationId xmlns:a16="http://schemas.microsoft.com/office/drawing/2014/main" id="{6CA2B224-12FF-50BD-553E-7FFF56548B82}"/>
              </a:ext>
            </a:extLst>
          </p:cNvPr>
          <p:cNvSpPr/>
          <p:nvPr/>
        </p:nvSpPr>
        <p:spPr>
          <a:xfrm>
            <a:off x="3128883" y="2987278"/>
            <a:ext cx="2463643" cy="386966"/>
          </a:xfrm>
          <a:prstGeom prst="rect">
            <a:avLst/>
          </a:prstGeom>
          <a:noFill/>
          <a:ln/>
        </p:spPr>
        <p:txBody>
          <a:bodyPr wrap="none" lIns="0" tIns="0" rIns="0" bIns="0" rtlCol="0" anchor="t"/>
          <a:lstStyle/>
          <a:p>
            <a:pPr marL="0" indent="0" algn="l">
              <a:lnSpc>
                <a:spcPts val="2600"/>
              </a:lnSpc>
              <a:buNone/>
            </a:pPr>
            <a:r>
              <a:rPr lang="en-US" sz="2100" dirty="0">
                <a:solidFill>
                  <a:srgbClr val="000000"/>
                </a:solidFill>
                <a:latin typeface="+mj-lt"/>
                <a:ea typeface="Inter" pitchFamily="34" charset="-122"/>
                <a:cs typeface="Inter" pitchFamily="34" charset="-120"/>
              </a:rPr>
              <a:t>Meaningful Products</a:t>
            </a:r>
            <a:endParaRPr lang="en-US" sz="2100" dirty="0">
              <a:latin typeface="+mj-lt"/>
            </a:endParaRPr>
          </a:p>
        </p:txBody>
      </p:sp>
      <p:sp>
        <p:nvSpPr>
          <p:cNvPr id="8" name="Text 6">
            <a:extLst>
              <a:ext uri="{FF2B5EF4-FFF2-40B4-BE49-F238E27FC236}">
                <a16:creationId xmlns:a16="http://schemas.microsoft.com/office/drawing/2014/main" id="{402274C6-5170-53D1-AFEC-1E8CD7581405}"/>
              </a:ext>
            </a:extLst>
          </p:cNvPr>
          <p:cNvSpPr/>
          <p:nvPr/>
        </p:nvSpPr>
        <p:spPr>
          <a:xfrm>
            <a:off x="3128883" y="3450193"/>
            <a:ext cx="2782381" cy="1188164"/>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mj-lt"/>
                <a:ea typeface="Inter" pitchFamily="34" charset="-122"/>
                <a:cs typeface="Inter" pitchFamily="34" charset="-120"/>
              </a:rPr>
              <a:t>Develop solutions that address real customer needs and improve insurance accessibility.</a:t>
            </a:r>
            <a:endParaRPr lang="en-US" sz="1650" dirty="0">
              <a:latin typeface="+mj-lt"/>
            </a:endParaRPr>
          </a:p>
        </p:txBody>
      </p:sp>
      <p:sp>
        <p:nvSpPr>
          <p:cNvPr id="9" name="Shape 7">
            <a:extLst>
              <a:ext uri="{FF2B5EF4-FFF2-40B4-BE49-F238E27FC236}">
                <a16:creationId xmlns:a16="http://schemas.microsoft.com/office/drawing/2014/main" id="{F9C206D6-A2FC-08E2-2C02-4471F5BE7E85}"/>
              </a:ext>
            </a:extLst>
          </p:cNvPr>
          <p:cNvSpPr/>
          <p:nvPr/>
        </p:nvSpPr>
        <p:spPr>
          <a:xfrm>
            <a:off x="6192996" y="2130980"/>
            <a:ext cx="2782381" cy="247603"/>
          </a:xfrm>
          <a:prstGeom prst="roundRect">
            <a:avLst>
              <a:gd name="adj" fmla="val 42005"/>
            </a:avLst>
          </a:prstGeom>
          <a:solidFill>
            <a:srgbClr val="CCD8FF"/>
          </a:solidFill>
          <a:ln w="7620">
            <a:solidFill>
              <a:srgbClr val="B2BEE5"/>
            </a:solidFill>
            <a:prstDash val="solid"/>
          </a:ln>
        </p:spPr>
        <p:txBody>
          <a:bodyPr/>
          <a:lstStyle/>
          <a:p>
            <a:endParaRPr lang="en-AU">
              <a:latin typeface="+mj-lt"/>
            </a:endParaRPr>
          </a:p>
        </p:txBody>
      </p:sp>
      <p:sp>
        <p:nvSpPr>
          <p:cNvPr id="10" name="Text 8">
            <a:extLst>
              <a:ext uri="{FF2B5EF4-FFF2-40B4-BE49-F238E27FC236}">
                <a16:creationId xmlns:a16="http://schemas.microsoft.com/office/drawing/2014/main" id="{732D058D-049E-B0CE-21DB-8A2819503D6E}"/>
              </a:ext>
            </a:extLst>
          </p:cNvPr>
          <p:cNvSpPr/>
          <p:nvPr/>
        </p:nvSpPr>
        <p:spPr>
          <a:xfrm>
            <a:off x="6192997" y="2666167"/>
            <a:ext cx="2571058" cy="386966"/>
          </a:xfrm>
          <a:prstGeom prst="rect">
            <a:avLst/>
          </a:prstGeom>
          <a:noFill/>
          <a:ln/>
        </p:spPr>
        <p:txBody>
          <a:bodyPr wrap="none" lIns="0" tIns="0" rIns="0" bIns="0" rtlCol="0" anchor="t"/>
          <a:lstStyle/>
          <a:p>
            <a:pPr marL="0" indent="0" algn="l">
              <a:lnSpc>
                <a:spcPts val="2600"/>
              </a:lnSpc>
              <a:buNone/>
            </a:pPr>
            <a:r>
              <a:rPr lang="en-US" sz="2100" dirty="0">
                <a:solidFill>
                  <a:srgbClr val="000000"/>
                </a:solidFill>
                <a:latin typeface="+mj-lt"/>
                <a:ea typeface="Inter" pitchFamily="34" charset="-122"/>
                <a:cs typeface="Inter" pitchFamily="34" charset="-120"/>
              </a:rPr>
              <a:t>Industry Collaboration</a:t>
            </a:r>
            <a:endParaRPr lang="en-US" sz="2100" dirty="0">
              <a:latin typeface="+mj-lt"/>
            </a:endParaRPr>
          </a:p>
        </p:txBody>
      </p:sp>
      <p:sp>
        <p:nvSpPr>
          <p:cNvPr id="11" name="Text 9">
            <a:extLst>
              <a:ext uri="{FF2B5EF4-FFF2-40B4-BE49-F238E27FC236}">
                <a16:creationId xmlns:a16="http://schemas.microsoft.com/office/drawing/2014/main" id="{C75383FF-B261-D165-C6C9-19D376609F41}"/>
              </a:ext>
            </a:extLst>
          </p:cNvPr>
          <p:cNvSpPr/>
          <p:nvPr/>
        </p:nvSpPr>
        <p:spPr>
          <a:xfrm>
            <a:off x="6192996" y="3129082"/>
            <a:ext cx="2782381" cy="1188164"/>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mj-lt"/>
                <a:ea typeface="Inter" pitchFamily="34" charset="-122"/>
                <a:cs typeface="Inter" pitchFamily="34" charset="-120"/>
              </a:rPr>
              <a:t>Unite insurers, reinsurers, regulators, and advisers to strengthen the industry.</a:t>
            </a:r>
            <a:endParaRPr lang="en-US" sz="1650" dirty="0">
              <a:latin typeface="+mj-lt"/>
            </a:endParaRPr>
          </a:p>
        </p:txBody>
      </p:sp>
      <p:sp>
        <p:nvSpPr>
          <p:cNvPr id="12" name="Shape 10">
            <a:extLst>
              <a:ext uri="{FF2B5EF4-FFF2-40B4-BE49-F238E27FC236}">
                <a16:creationId xmlns:a16="http://schemas.microsoft.com/office/drawing/2014/main" id="{F30F52C1-74BC-F7DD-C032-22734E7C5383}"/>
              </a:ext>
            </a:extLst>
          </p:cNvPr>
          <p:cNvSpPr/>
          <p:nvPr/>
        </p:nvSpPr>
        <p:spPr>
          <a:xfrm>
            <a:off x="9244409" y="1809868"/>
            <a:ext cx="2782491" cy="247603"/>
          </a:xfrm>
          <a:prstGeom prst="roundRect">
            <a:avLst>
              <a:gd name="adj" fmla="val 42005"/>
            </a:avLst>
          </a:prstGeom>
          <a:solidFill>
            <a:srgbClr val="CCD8FF"/>
          </a:solidFill>
          <a:ln w="7620">
            <a:solidFill>
              <a:srgbClr val="B2BEE5"/>
            </a:solidFill>
            <a:prstDash val="solid"/>
          </a:ln>
        </p:spPr>
        <p:txBody>
          <a:bodyPr/>
          <a:lstStyle/>
          <a:p>
            <a:endParaRPr lang="en-AU">
              <a:latin typeface="+mj-lt"/>
            </a:endParaRPr>
          </a:p>
        </p:txBody>
      </p:sp>
      <p:sp>
        <p:nvSpPr>
          <p:cNvPr id="13" name="Text 11">
            <a:extLst>
              <a:ext uri="{FF2B5EF4-FFF2-40B4-BE49-F238E27FC236}">
                <a16:creationId xmlns:a16="http://schemas.microsoft.com/office/drawing/2014/main" id="{5660A0C2-11DC-AB41-594B-D79797FA633E}"/>
              </a:ext>
            </a:extLst>
          </p:cNvPr>
          <p:cNvSpPr/>
          <p:nvPr/>
        </p:nvSpPr>
        <p:spPr>
          <a:xfrm>
            <a:off x="9244409" y="2345055"/>
            <a:ext cx="2782491" cy="773931"/>
          </a:xfrm>
          <a:prstGeom prst="rect">
            <a:avLst/>
          </a:prstGeom>
          <a:noFill/>
          <a:ln/>
        </p:spPr>
        <p:txBody>
          <a:bodyPr wrap="square" lIns="0" tIns="0" rIns="0" bIns="0" rtlCol="0" anchor="t"/>
          <a:lstStyle/>
          <a:p>
            <a:pPr marL="0" indent="0" algn="l">
              <a:lnSpc>
                <a:spcPts val="2600"/>
              </a:lnSpc>
              <a:buNone/>
            </a:pPr>
            <a:r>
              <a:rPr lang="en-US" sz="2100" dirty="0">
                <a:solidFill>
                  <a:srgbClr val="000000"/>
                </a:solidFill>
                <a:latin typeface="+mj-lt"/>
                <a:ea typeface="Inter" pitchFamily="34" charset="-122"/>
                <a:cs typeface="Inter" pitchFamily="34" charset="-120"/>
              </a:rPr>
              <a:t>Supporting A Caring Society</a:t>
            </a:r>
            <a:endParaRPr lang="en-US" sz="2100" dirty="0">
              <a:latin typeface="+mj-lt"/>
            </a:endParaRPr>
          </a:p>
        </p:txBody>
      </p:sp>
      <p:sp>
        <p:nvSpPr>
          <p:cNvPr id="14" name="Text 12">
            <a:extLst>
              <a:ext uri="{FF2B5EF4-FFF2-40B4-BE49-F238E27FC236}">
                <a16:creationId xmlns:a16="http://schemas.microsoft.com/office/drawing/2014/main" id="{2197B1DB-2D9B-CFA0-D467-F01EC83F76BD}"/>
              </a:ext>
            </a:extLst>
          </p:cNvPr>
          <p:cNvSpPr/>
          <p:nvPr/>
        </p:nvSpPr>
        <p:spPr>
          <a:xfrm>
            <a:off x="9244409" y="3142536"/>
            <a:ext cx="2782491" cy="1188164"/>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mj-lt"/>
                <a:ea typeface="Inter" pitchFamily="34" charset="-122"/>
                <a:cs typeface="Inter" pitchFamily="34" charset="-120"/>
              </a:rPr>
              <a:t>Reinforce insurance's core purpose of providing security when needed most and seize future opportunities.</a:t>
            </a:r>
            <a:endParaRPr lang="en-US" sz="1650" dirty="0">
              <a:latin typeface="+mj-lt"/>
            </a:endParaRPr>
          </a:p>
        </p:txBody>
      </p:sp>
    </p:spTree>
    <p:extLst>
      <p:ext uri="{BB962C8B-B14F-4D97-AF65-F5344CB8AC3E}">
        <p14:creationId xmlns:p14="http://schemas.microsoft.com/office/powerpoint/2010/main" val="1358481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9F24BDF-37F0-B9A9-E943-32BD8F1D6C53}"/>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F6987B64-7C51-0A96-B683-C52710F2B0D6}"/>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Q&amp;A</a:t>
            </a:r>
            <a:br>
              <a:rPr lang="en-US" dirty="0"/>
            </a:br>
            <a:endParaRPr lang="en-US" dirty="0"/>
          </a:p>
        </p:txBody>
      </p:sp>
      <p:sp>
        <p:nvSpPr>
          <p:cNvPr id="228" name="Google Shape;228;p5">
            <a:extLst>
              <a:ext uri="{FF2B5EF4-FFF2-40B4-BE49-F238E27FC236}">
                <a16:creationId xmlns:a16="http://schemas.microsoft.com/office/drawing/2014/main" id="{08419665-673B-E35D-21B1-BA2B9D333F62}"/>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05</a:t>
            </a:r>
            <a:endParaRPr dirty="0"/>
          </a:p>
        </p:txBody>
      </p:sp>
      <p:sp>
        <p:nvSpPr>
          <p:cNvPr id="229" name="Google Shape;229;p5">
            <a:extLst>
              <a:ext uri="{FF2B5EF4-FFF2-40B4-BE49-F238E27FC236}">
                <a16:creationId xmlns:a16="http://schemas.microsoft.com/office/drawing/2014/main" id="{35680B89-0C52-EAE2-0613-BFB9BD8A1119}"/>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1690261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226">
          <a:extLst>
            <a:ext uri="{FF2B5EF4-FFF2-40B4-BE49-F238E27FC236}">
              <a16:creationId xmlns:a16="http://schemas.microsoft.com/office/drawing/2014/main" id="{59AB6233-D6EA-649F-A534-E4913655E192}"/>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8D95B860-6B08-B953-554C-2773F9762003}"/>
              </a:ext>
            </a:extLst>
          </p:cNvPr>
          <p:cNvSpPr txBox="1">
            <a:spLocks noGrp="1"/>
          </p:cNvSpPr>
          <p:nvPr>
            <p:ph type="title"/>
          </p:nvPr>
        </p:nvSpPr>
        <p:spPr>
          <a:xfrm>
            <a:off x="314322" y="269601"/>
            <a:ext cx="11554001" cy="12209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300"/>
              <a:buFont typeface="Arial"/>
              <a:buNone/>
            </a:pPr>
            <a:r>
              <a:rPr lang="en-US" dirty="0"/>
              <a:t>Additional Contents</a:t>
            </a:r>
            <a:br>
              <a:rPr lang="en-US" dirty="0"/>
            </a:br>
            <a:endParaRPr lang="en-US" dirty="0"/>
          </a:p>
        </p:txBody>
      </p:sp>
      <p:sp>
        <p:nvSpPr>
          <p:cNvPr id="228" name="Google Shape;228;p5">
            <a:extLst>
              <a:ext uri="{FF2B5EF4-FFF2-40B4-BE49-F238E27FC236}">
                <a16:creationId xmlns:a16="http://schemas.microsoft.com/office/drawing/2014/main" id="{8CBF0B22-0EAA-36E3-950C-5BCA8C6FFA07}"/>
              </a:ext>
            </a:extLst>
          </p:cNvPr>
          <p:cNvSpPr txBox="1">
            <a:spLocks noGrp="1"/>
          </p:cNvSpPr>
          <p:nvPr>
            <p:ph type="body" idx="1"/>
          </p:nvPr>
        </p:nvSpPr>
        <p:spPr>
          <a:xfrm>
            <a:off x="6096000" y="3429000"/>
            <a:ext cx="6048267" cy="4010982"/>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lt1"/>
              </a:buClr>
              <a:buSzPts val="23000"/>
              <a:buNone/>
            </a:pPr>
            <a:r>
              <a:rPr lang="en-US" dirty="0"/>
              <a:t>06</a:t>
            </a:r>
            <a:endParaRPr dirty="0"/>
          </a:p>
        </p:txBody>
      </p:sp>
      <p:sp>
        <p:nvSpPr>
          <p:cNvPr id="229" name="Google Shape;229;p5">
            <a:extLst>
              <a:ext uri="{FF2B5EF4-FFF2-40B4-BE49-F238E27FC236}">
                <a16:creationId xmlns:a16="http://schemas.microsoft.com/office/drawing/2014/main" id="{9CB1A710-6F98-8143-3014-1D91ED61E627}"/>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lt1"/>
                </a:solidFill>
                <a:latin typeface="Arial"/>
                <a:ea typeface="Arial"/>
                <a:cs typeface="Arial"/>
                <a:sym typeface="Arial"/>
              </a:rPr>
              <a:t>Presented at the 2025 All Actuaries Summit</a:t>
            </a:r>
            <a:endParaRPr/>
          </a:p>
        </p:txBody>
      </p:sp>
    </p:spTree>
    <p:extLst>
      <p:ext uri="{BB962C8B-B14F-4D97-AF65-F5344CB8AC3E}">
        <p14:creationId xmlns:p14="http://schemas.microsoft.com/office/powerpoint/2010/main" val="393403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DFD5AFEA-A8C4-C9F5-8728-10B5E6E2CCF5}"/>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34C2F390-CAB5-2F87-EE6C-1FDD586B1F90}"/>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C0308896-C082-772A-FD70-55319CCDBA37}"/>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58</a:t>
            </a:fld>
            <a:endParaRPr/>
          </a:p>
        </p:txBody>
      </p:sp>
      <p:sp>
        <p:nvSpPr>
          <p:cNvPr id="270" name="Google Shape;270;p9">
            <a:extLst>
              <a:ext uri="{FF2B5EF4-FFF2-40B4-BE49-F238E27FC236}">
                <a16:creationId xmlns:a16="http://schemas.microsoft.com/office/drawing/2014/main" id="{0BAB38D1-31E7-DAC5-F194-EE0FC333A00B}"/>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27DE7873-A1E5-6351-C4A2-570A7803E79B}"/>
              </a:ext>
            </a:extLst>
          </p:cNvPr>
          <p:cNvSpPr/>
          <p:nvPr/>
        </p:nvSpPr>
        <p:spPr>
          <a:xfrm>
            <a:off x="433449" y="1282700"/>
            <a:ext cx="4073551"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Guaranteed</a:t>
            </a:r>
            <a:r>
              <a:rPr lang="en-US" sz="3000" b="1" u="sng" cap="none" spc="0" dirty="0">
                <a:ln w="0"/>
                <a:solidFill>
                  <a:schemeClr val="accent1"/>
                </a:solidFill>
                <a:effectLst>
                  <a:outerShdw blurRad="38100" dist="25400" dir="5400000" algn="ctr" rotWithShape="0">
                    <a:srgbClr val="6E747A">
                      <a:alpha val="43000"/>
                    </a:srgbClr>
                  </a:outerShdw>
                </a:effectLst>
              </a:rPr>
              <a:t> Premium</a:t>
            </a:r>
          </a:p>
        </p:txBody>
      </p:sp>
      <p:sp>
        <p:nvSpPr>
          <p:cNvPr id="13" name="TextBox 12">
            <a:extLst>
              <a:ext uri="{FF2B5EF4-FFF2-40B4-BE49-F238E27FC236}">
                <a16:creationId xmlns:a16="http://schemas.microsoft.com/office/drawing/2014/main" id="{303AF8DC-824F-AF62-8927-F56B8ED6CF14}"/>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Mis-price risk (e.g. living benefits)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Higher capital</a:t>
            </a:r>
          </a:p>
          <a:p>
            <a:endParaRPr lang="en-AU" dirty="0"/>
          </a:p>
          <a:p>
            <a:pPr marL="342900" indent="-342900">
              <a:buFont typeface="+mj-lt"/>
              <a:buAutoNum type="arabicPeriod"/>
            </a:pPr>
            <a:endParaRPr lang="en-AU" dirty="0"/>
          </a:p>
        </p:txBody>
      </p:sp>
    </p:spTree>
    <p:extLst>
      <p:ext uri="{BB962C8B-B14F-4D97-AF65-F5344CB8AC3E}">
        <p14:creationId xmlns:p14="http://schemas.microsoft.com/office/powerpoint/2010/main" val="3291201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6AD68CA1-2C26-9595-43A0-C6C9FDEA9954}"/>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B4ED911F-CC9E-1652-3E11-C198B4E97F4B}"/>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DB3AD81-B86D-6CAD-CA7F-49EB4C79A924}"/>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59</a:t>
            </a:fld>
            <a:endParaRPr/>
          </a:p>
        </p:txBody>
      </p:sp>
      <p:sp>
        <p:nvSpPr>
          <p:cNvPr id="270" name="Google Shape;270;p9">
            <a:extLst>
              <a:ext uri="{FF2B5EF4-FFF2-40B4-BE49-F238E27FC236}">
                <a16:creationId xmlns:a16="http://schemas.microsoft.com/office/drawing/2014/main" id="{FBDA42D9-2856-5843-BFAA-CFDF509923EE}"/>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78236169-97E8-3570-F2EA-CF281F3E7D5C}"/>
              </a:ext>
            </a:extLst>
          </p:cNvPr>
          <p:cNvSpPr/>
          <p:nvPr/>
        </p:nvSpPr>
        <p:spPr>
          <a:xfrm>
            <a:off x="433449" y="1282700"/>
            <a:ext cx="4073551"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Guaranteed</a:t>
            </a:r>
            <a:r>
              <a:rPr lang="en-US" sz="3000" b="1" u="sng" cap="none" spc="0" dirty="0">
                <a:ln w="0"/>
                <a:solidFill>
                  <a:schemeClr val="accent1"/>
                </a:solidFill>
                <a:effectLst>
                  <a:outerShdw blurRad="38100" dist="25400" dir="5400000" algn="ctr" rotWithShape="0">
                    <a:srgbClr val="6E747A">
                      <a:alpha val="43000"/>
                    </a:srgbClr>
                  </a:outerShdw>
                </a:effectLst>
              </a:rPr>
              <a:t> Premium</a:t>
            </a:r>
          </a:p>
        </p:txBody>
      </p:sp>
      <p:sp>
        <p:nvSpPr>
          <p:cNvPr id="13" name="TextBox 12">
            <a:extLst>
              <a:ext uri="{FF2B5EF4-FFF2-40B4-BE49-F238E27FC236}">
                <a16:creationId xmlns:a16="http://schemas.microsoft.com/office/drawing/2014/main" id="{FE00CAB8-75E3-8529-1302-E9794CB7643B}"/>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Mis-price risk (e.g. living benefits)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Higher capital</a:t>
            </a:r>
          </a:p>
          <a:p>
            <a:endParaRPr lang="en-AU" dirty="0"/>
          </a:p>
          <a:p>
            <a:pPr marL="342900" indent="-342900">
              <a:buFont typeface="+mj-lt"/>
              <a:buAutoNum type="arabicPeriod"/>
            </a:pPr>
            <a:endParaRPr lang="en-AU" dirty="0"/>
          </a:p>
        </p:txBody>
      </p:sp>
      <p:sp>
        <p:nvSpPr>
          <p:cNvPr id="3" name="TextBox 2">
            <a:extLst>
              <a:ext uri="{FF2B5EF4-FFF2-40B4-BE49-F238E27FC236}">
                <a16:creationId xmlns:a16="http://schemas.microsoft.com/office/drawing/2014/main" id="{7F8ED577-2252-CF8D-83DA-1642F37E7D04}"/>
              </a:ext>
            </a:extLst>
          </p:cNvPr>
          <p:cNvSpPr txBox="1"/>
          <p:nvPr/>
        </p:nvSpPr>
        <p:spPr>
          <a:xfrm>
            <a:off x="4751449" y="1918204"/>
            <a:ext cx="4316352" cy="2554545"/>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Full guarantees for simple products (death, simple trauma, short-term DI)</a:t>
            </a:r>
          </a:p>
          <a:p>
            <a:pPr marL="342900" indent="-342900">
              <a:buFont typeface="+mj-lt"/>
              <a:buAutoNum type="arabicPeriod"/>
            </a:pPr>
            <a:endParaRPr lang="en-AU" dirty="0"/>
          </a:p>
          <a:p>
            <a:pPr marL="342900" indent="-342900">
              <a:buFont typeface="+mj-lt"/>
              <a:buAutoNum type="arabicPeriod"/>
            </a:pPr>
            <a:r>
              <a:rPr lang="en-AU" dirty="0"/>
              <a:t>Semi guarantees for complex products (e.g. set limits for repricing amount and frequency)</a:t>
            </a:r>
          </a:p>
          <a:p>
            <a:pPr marL="342900" indent="-342900">
              <a:buFont typeface="+mj-lt"/>
              <a:buAutoNum type="arabicPeriod"/>
            </a:pPr>
            <a:endParaRPr lang="en-AU" dirty="0"/>
          </a:p>
          <a:p>
            <a:pPr marL="342900" indent="-342900">
              <a:buFont typeface="+mj-lt"/>
              <a:buAutoNum type="arabicPeriod"/>
            </a:pPr>
            <a:r>
              <a:rPr lang="en-AU" dirty="0"/>
              <a:t>Clearer product definitions + better understanding on claim experience / risk</a:t>
            </a:r>
          </a:p>
          <a:p>
            <a:pPr marL="342900" indent="-342900">
              <a:buFont typeface="+mj-lt"/>
              <a:buAutoNum type="arabicPeriod"/>
            </a:pPr>
            <a:endParaRPr lang="en-AU" dirty="0"/>
          </a:p>
        </p:txBody>
      </p:sp>
      <p:sp>
        <p:nvSpPr>
          <p:cNvPr id="4" name="Left Brace 3">
            <a:extLst>
              <a:ext uri="{FF2B5EF4-FFF2-40B4-BE49-F238E27FC236}">
                <a16:creationId xmlns:a16="http://schemas.microsoft.com/office/drawing/2014/main" id="{86B58395-2460-4AE1-DA8B-3AB22CF4A2D6}"/>
              </a:ext>
            </a:extLst>
          </p:cNvPr>
          <p:cNvSpPr/>
          <p:nvPr/>
        </p:nvSpPr>
        <p:spPr>
          <a:xfrm>
            <a:off x="4038600" y="2489200"/>
            <a:ext cx="468400" cy="165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63183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B78D-90B5-858D-DAAA-93B1F02B523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716188-3964-08C8-8FFB-329F3CFF3C4A}"/>
              </a:ext>
            </a:extLst>
          </p:cNvPr>
          <p:cNvSpPr>
            <a:spLocks noGrp="1"/>
          </p:cNvSpPr>
          <p:nvPr>
            <p:ph type="title"/>
          </p:nvPr>
        </p:nvSpPr>
        <p:spPr>
          <a:xfrm>
            <a:off x="326849" y="288389"/>
            <a:ext cx="5403810" cy="1232435"/>
          </a:xfrm>
        </p:spPr>
        <p:txBody>
          <a:bodyPr wrap="square" anchor="t">
            <a:normAutofit/>
          </a:bodyPr>
          <a:lstStyle/>
          <a:p>
            <a:r>
              <a:rPr lang="en-US" dirty="0"/>
              <a:t>1.  The Trust Equation</a:t>
            </a:r>
          </a:p>
        </p:txBody>
      </p:sp>
      <p:pic>
        <p:nvPicPr>
          <p:cNvPr id="5" name="Picture 4" descr="A diagram of a trust equation&#10;&#10;AI-generated content may be incorrect.">
            <a:extLst>
              <a:ext uri="{FF2B5EF4-FFF2-40B4-BE49-F238E27FC236}">
                <a16:creationId xmlns:a16="http://schemas.microsoft.com/office/drawing/2014/main" id="{FE28EDDE-53DD-2EE8-6FA4-9CCF2BE85181}"/>
              </a:ext>
            </a:extLst>
          </p:cNvPr>
          <p:cNvPicPr>
            <a:picLocks noChangeAspect="1"/>
          </p:cNvPicPr>
          <p:nvPr/>
        </p:nvPicPr>
        <p:blipFill>
          <a:blip r:embed="rId3"/>
          <a:stretch>
            <a:fillRect/>
          </a:stretch>
        </p:blipFill>
        <p:spPr>
          <a:xfrm>
            <a:off x="622798" y="1520824"/>
            <a:ext cx="5638068" cy="3932552"/>
          </a:xfrm>
          <a:prstGeom prst="rect">
            <a:avLst/>
          </a:prstGeom>
          <a:noFill/>
        </p:spPr>
      </p:pic>
      <p:sp>
        <p:nvSpPr>
          <p:cNvPr id="4" name="Slide Number Placeholder 3">
            <a:extLst>
              <a:ext uri="{FF2B5EF4-FFF2-40B4-BE49-F238E27FC236}">
                <a16:creationId xmlns:a16="http://schemas.microsoft.com/office/drawing/2014/main" id="{012D0788-4DA2-CF9A-7ABD-2B91A607FA63}"/>
              </a:ext>
            </a:extLst>
          </p:cNvPr>
          <p:cNvSpPr>
            <a:spLocks noGrp="1"/>
          </p:cNvSpPr>
          <p:nvPr>
            <p:ph type="sldNum" sz="quarter" idx="12"/>
          </p:nvPr>
        </p:nvSpPr>
        <p:spPr>
          <a:xfrm>
            <a:off x="11467577" y="6400800"/>
            <a:ext cx="416447" cy="186484"/>
          </a:xfrm>
        </p:spPr>
        <p:txBody>
          <a:bodyPr wrap="square" anchor="b">
            <a:normAutofit/>
          </a:bodyPr>
          <a:lstStyle/>
          <a:p>
            <a:pPr>
              <a:lnSpc>
                <a:spcPct val="90000"/>
              </a:lnSpc>
              <a:spcAft>
                <a:spcPts val="600"/>
              </a:spcAft>
            </a:pPr>
            <a:fld id="{741AFF56-1126-4107-9C02-BC0EFBF16431}" type="slidenum">
              <a:rPr lang="en-GB" sz="800" smtClean="0"/>
              <a:pPr>
                <a:lnSpc>
                  <a:spcPct val="90000"/>
                </a:lnSpc>
                <a:spcAft>
                  <a:spcPts val="600"/>
                </a:spcAft>
              </a:pPr>
              <a:t>6</a:t>
            </a:fld>
            <a:endParaRPr lang="en-GB" sz="800"/>
          </a:p>
        </p:txBody>
      </p:sp>
      <p:sp>
        <p:nvSpPr>
          <p:cNvPr id="18" name="Content Placeholder 3">
            <a:extLst>
              <a:ext uri="{FF2B5EF4-FFF2-40B4-BE49-F238E27FC236}">
                <a16:creationId xmlns:a16="http://schemas.microsoft.com/office/drawing/2014/main" id="{37DAF330-0D88-A031-C321-743C4E54DE09}"/>
              </a:ext>
            </a:extLst>
          </p:cNvPr>
          <p:cNvSpPr>
            <a:spLocks noGrp="1"/>
          </p:cNvSpPr>
          <p:nvPr>
            <p:ph idx="13"/>
          </p:nvPr>
        </p:nvSpPr>
        <p:spPr>
          <a:xfrm>
            <a:off x="7166582" y="758824"/>
            <a:ext cx="4300995" cy="4256334"/>
          </a:xfrm>
        </p:spPr>
        <p:txBody>
          <a:bodyPr wrap="square" anchor="t">
            <a:normAutofit/>
          </a:bodyPr>
          <a:lstStyle/>
          <a:p>
            <a:pPr marL="0" lvl="2" indent="0">
              <a:lnSpc>
                <a:spcPct val="90000"/>
              </a:lnSpc>
              <a:spcAft>
                <a:spcPts val="600"/>
              </a:spcAft>
              <a:buNone/>
            </a:pPr>
            <a:br>
              <a:rPr lang="en-AU" sz="1300" dirty="0"/>
            </a:br>
            <a:endParaRPr lang="en-AU" sz="1300" dirty="0"/>
          </a:p>
          <a:p>
            <a:pPr lvl="2">
              <a:lnSpc>
                <a:spcPct val="90000"/>
              </a:lnSpc>
              <a:spcAft>
                <a:spcPts val="600"/>
              </a:spcAft>
            </a:pPr>
            <a:r>
              <a:rPr lang="en-AU" sz="1300" b="1" dirty="0"/>
              <a:t>Credibility</a:t>
            </a:r>
            <a:br>
              <a:rPr lang="en-AU" sz="1300" b="1" dirty="0"/>
            </a:br>
            <a:br>
              <a:rPr lang="en-AU" sz="1300" b="1" dirty="0"/>
            </a:br>
            <a:r>
              <a:rPr lang="en-AU" sz="1300" dirty="0"/>
              <a:t>Perception of expertise and honesty</a:t>
            </a:r>
            <a:endParaRPr lang="en-AU" sz="1300" b="1" dirty="0"/>
          </a:p>
          <a:p>
            <a:pPr lvl="2">
              <a:lnSpc>
                <a:spcPct val="90000"/>
              </a:lnSpc>
              <a:spcAft>
                <a:spcPts val="600"/>
              </a:spcAft>
            </a:pPr>
            <a:endParaRPr lang="en-AU" sz="1300" b="1" dirty="0"/>
          </a:p>
          <a:p>
            <a:pPr lvl="2">
              <a:lnSpc>
                <a:spcPct val="90000"/>
              </a:lnSpc>
              <a:spcAft>
                <a:spcPts val="600"/>
              </a:spcAft>
            </a:pPr>
            <a:r>
              <a:rPr lang="en-AU" sz="1300" b="1" dirty="0"/>
              <a:t>Reliability</a:t>
            </a:r>
            <a:br>
              <a:rPr lang="en-AU" sz="1300" b="1" dirty="0"/>
            </a:br>
            <a:br>
              <a:rPr lang="en-AU" sz="1300" b="1" dirty="0"/>
            </a:br>
            <a:r>
              <a:rPr lang="en-AU" sz="1300" dirty="0"/>
              <a:t>Consistency in fulfilling promises</a:t>
            </a:r>
          </a:p>
          <a:p>
            <a:pPr lvl="2">
              <a:lnSpc>
                <a:spcPct val="90000"/>
              </a:lnSpc>
              <a:spcAft>
                <a:spcPts val="600"/>
              </a:spcAft>
            </a:pPr>
            <a:endParaRPr lang="en-AU" sz="1300" b="1" dirty="0"/>
          </a:p>
          <a:p>
            <a:pPr lvl="2">
              <a:lnSpc>
                <a:spcPct val="90000"/>
              </a:lnSpc>
              <a:spcAft>
                <a:spcPts val="600"/>
              </a:spcAft>
            </a:pPr>
            <a:r>
              <a:rPr lang="en-AU" sz="1300" b="1" dirty="0"/>
              <a:t>Intimacy</a:t>
            </a:r>
            <a:br>
              <a:rPr lang="en-AU" sz="1300" b="1" dirty="0"/>
            </a:br>
            <a:br>
              <a:rPr lang="en-AU" sz="1300" b="1" dirty="0"/>
            </a:br>
            <a:r>
              <a:rPr lang="en-AU" sz="1300" dirty="0"/>
              <a:t>How comfortable customers feel interacting with the organization (e.g., customer service)</a:t>
            </a:r>
          </a:p>
          <a:p>
            <a:pPr lvl="2">
              <a:lnSpc>
                <a:spcPct val="90000"/>
              </a:lnSpc>
              <a:spcAft>
                <a:spcPts val="600"/>
              </a:spcAft>
            </a:pPr>
            <a:endParaRPr lang="en-AU" sz="1300" b="1" dirty="0"/>
          </a:p>
          <a:p>
            <a:pPr lvl="2">
              <a:lnSpc>
                <a:spcPct val="90000"/>
              </a:lnSpc>
              <a:spcAft>
                <a:spcPts val="600"/>
              </a:spcAft>
            </a:pPr>
            <a:r>
              <a:rPr lang="en-AU" sz="1300" b="1" dirty="0"/>
              <a:t>Self-Orientation</a:t>
            </a:r>
            <a:r>
              <a:rPr lang="en-AU" sz="1300" dirty="0"/>
              <a:t> </a:t>
            </a:r>
            <a:br>
              <a:rPr lang="en-AU" sz="1300" dirty="0"/>
            </a:br>
            <a:br>
              <a:rPr lang="en-AU" sz="1300" dirty="0"/>
            </a:br>
            <a:r>
              <a:rPr lang="en-AU" sz="1300" dirty="0"/>
              <a:t>Whether the company is perceived to put its interests above customers’ needs (lower self-orientation = higher trust)</a:t>
            </a:r>
          </a:p>
          <a:p>
            <a:pPr lvl="2">
              <a:lnSpc>
                <a:spcPct val="90000"/>
              </a:lnSpc>
              <a:spcAft>
                <a:spcPts val="600"/>
              </a:spcAft>
            </a:pPr>
            <a:endParaRPr lang="en-AU" sz="1300" dirty="0"/>
          </a:p>
          <a:p>
            <a:pPr lvl="2">
              <a:lnSpc>
                <a:spcPct val="90000"/>
              </a:lnSpc>
              <a:spcAft>
                <a:spcPts val="600"/>
              </a:spcAft>
            </a:pPr>
            <a:endParaRPr lang="en-AU" sz="1300" dirty="0"/>
          </a:p>
          <a:p>
            <a:pPr marL="0" lvl="2" indent="0">
              <a:lnSpc>
                <a:spcPct val="90000"/>
              </a:lnSpc>
              <a:spcAft>
                <a:spcPts val="600"/>
              </a:spcAft>
              <a:buNone/>
            </a:pPr>
            <a:endParaRPr lang="en-AU" sz="1300" dirty="0"/>
          </a:p>
        </p:txBody>
      </p:sp>
      <p:sp>
        <p:nvSpPr>
          <p:cNvPr id="2" name="Footer Placeholder 4">
            <a:extLst>
              <a:ext uri="{FF2B5EF4-FFF2-40B4-BE49-F238E27FC236}">
                <a16:creationId xmlns:a16="http://schemas.microsoft.com/office/drawing/2014/main" id="{C388DDE6-F776-DB6A-5AA5-EC31663984F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a:spcAft>
                <a:spcPts val="600"/>
              </a:spcAft>
            </a:pPr>
            <a:r>
              <a:rPr lang="en-GB">
                <a:solidFill>
                  <a:schemeClr val="tx1"/>
                </a:solidFill>
              </a:rPr>
              <a:t>Presented at the 2025 All Actuaries Summit</a:t>
            </a:r>
          </a:p>
        </p:txBody>
      </p:sp>
    </p:spTree>
    <p:extLst>
      <p:ext uri="{BB962C8B-B14F-4D97-AF65-F5344CB8AC3E}">
        <p14:creationId xmlns:p14="http://schemas.microsoft.com/office/powerpoint/2010/main" val="30516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13CE12FD-B32B-E71D-543A-33BD332EC348}"/>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79329EB5-2480-0687-17BF-6E40FB6FE74D}"/>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C7397CC2-2D0B-34A7-F65B-17FE0038B77C}"/>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60</a:t>
            </a:fld>
            <a:endParaRPr/>
          </a:p>
        </p:txBody>
      </p:sp>
      <p:sp>
        <p:nvSpPr>
          <p:cNvPr id="270" name="Google Shape;270;p9">
            <a:extLst>
              <a:ext uri="{FF2B5EF4-FFF2-40B4-BE49-F238E27FC236}">
                <a16:creationId xmlns:a16="http://schemas.microsoft.com/office/drawing/2014/main" id="{1484E3F8-A8CC-1ACB-25BF-8930EAAD5761}"/>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1D775199-3E38-B450-1F17-3D90B663080B}"/>
              </a:ext>
            </a:extLst>
          </p:cNvPr>
          <p:cNvSpPr/>
          <p:nvPr/>
        </p:nvSpPr>
        <p:spPr>
          <a:xfrm>
            <a:off x="433449" y="1282700"/>
            <a:ext cx="4073551"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Guaranteed</a:t>
            </a:r>
            <a:r>
              <a:rPr lang="en-US" sz="3000" b="1" u="sng" cap="none" spc="0" dirty="0">
                <a:ln w="0"/>
                <a:solidFill>
                  <a:schemeClr val="accent1"/>
                </a:solidFill>
                <a:effectLst>
                  <a:outerShdw blurRad="38100" dist="25400" dir="5400000" algn="ctr" rotWithShape="0">
                    <a:srgbClr val="6E747A">
                      <a:alpha val="43000"/>
                    </a:srgbClr>
                  </a:outerShdw>
                </a:effectLst>
              </a:rPr>
              <a:t> Premium</a:t>
            </a:r>
          </a:p>
        </p:txBody>
      </p:sp>
      <p:sp>
        <p:nvSpPr>
          <p:cNvPr id="13" name="TextBox 12">
            <a:extLst>
              <a:ext uri="{FF2B5EF4-FFF2-40B4-BE49-F238E27FC236}">
                <a16:creationId xmlns:a16="http://schemas.microsoft.com/office/drawing/2014/main" id="{46517F40-0E7E-283E-0A93-7FF69B3BDDCB}"/>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Mis-price risk (e.g. living benefits)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Higher capital</a:t>
            </a:r>
          </a:p>
          <a:p>
            <a:endParaRPr lang="en-AU" dirty="0"/>
          </a:p>
          <a:p>
            <a:pPr marL="342900" indent="-342900">
              <a:buFont typeface="+mj-lt"/>
              <a:buAutoNum type="arabicPeriod"/>
            </a:pPr>
            <a:endParaRPr lang="en-AU" dirty="0"/>
          </a:p>
        </p:txBody>
      </p:sp>
      <p:sp>
        <p:nvSpPr>
          <p:cNvPr id="3" name="TextBox 2">
            <a:extLst>
              <a:ext uri="{FF2B5EF4-FFF2-40B4-BE49-F238E27FC236}">
                <a16:creationId xmlns:a16="http://schemas.microsoft.com/office/drawing/2014/main" id="{864BD988-00CA-55AE-50A3-21142903AD66}"/>
              </a:ext>
            </a:extLst>
          </p:cNvPr>
          <p:cNvSpPr txBox="1"/>
          <p:nvPr/>
        </p:nvSpPr>
        <p:spPr>
          <a:xfrm>
            <a:off x="4751449" y="1918204"/>
            <a:ext cx="4316352" cy="4062651"/>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Full guarantees for simple products (death, simple trauma, short-term DI)</a:t>
            </a:r>
          </a:p>
          <a:p>
            <a:pPr marL="342900" indent="-342900">
              <a:buFont typeface="+mj-lt"/>
              <a:buAutoNum type="arabicPeriod"/>
            </a:pPr>
            <a:endParaRPr lang="en-AU" dirty="0"/>
          </a:p>
          <a:p>
            <a:pPr marL="342900" indent="-342900">
              <a:buFont typeface="+mj-lt"/>
              <a:buAutoNum type="arabicPeriod"/>
            </a:pPr>
            <a:r>
              <a:rPr lang="en-AU" dirty="0"/>
              <a:t>Semi guarantees for complex products (e.g. set limits for repricing amount and frequency)</a:t>
            </a:r>
          </a:p>
          <a:p>
            <a:pPr marL="342900" indent="-342900">
              <a:buFont typeface="+mj-lt"/>
              <a:buAutoNum type="arabicPeriod"/>
            </a:pPr>
            <a:endParaRPr lang="en-AU" dirty="0"/>
          </a:p>
          <a:p>
            <a:pPr marL="342900" indent="-342900">
              <a:buFont typeface="+mj-lt"/>
              <a:buAutoNum type="arabicPeriod"/>
            </a:pPr>
            <a:r>
              <a:rPr lang="en-AU" dirty="0"/>
              <a:t>Clearer product definitions + better understanding on claim experience / risk</a:t>
            </a:r>
          </a:p>
          <a:p>
            <a:pPr marL="342900" indent="-342900">
              <a:buFont typeface="+mj-lt"/>
              <a:buAutoNum type="arabicPeriod"/>
            </a:pPr>
            <a:endParaRPr lang="en-AU" dirty="0"/>
          </a:p>
          <a:p>
            <a:pPr marL="342900" indent="-342900">
              <a:buFont typeface="+mj-lt"/>
              <a:buAutoNum type="arabicPeriod"/>
            </a:pPr>
            <a:r>
              <a:rPr lang="en-AU" dirty="0"/>
              <a:t>Limit the guarantees to a fixed term instead of to age X (i.e. Canada and US style) and start with shorter term (e.g. 10, 15 years)</a:t>
            </a:r>
          </a:p>
          <a:p>
            <a:pPr marL="342900" indent="-342900">
              <a:buFont typeface="+mj-lt"/>
              <a:buAutoNum type="arabicPeriod"/>
            </a:pPr>
            <a:endParaRPr lang="en-AU" dirty="0"/>
          </a:p>
          <a:p>
            <a:pPr marL="342900" indent="-342900">
              <a:buFont typeface="+mj-lt"/>
              <a:buAutoNum type="arabicPeriod"/>
            </a:pPr>
            <a:r>
              <a:rPr lang="en-AU" dirty="0"/>
              <a:t>Learning opportunity for insurers/reinsurers to understand the guaranteed costs; lower lapse will help</a:t>
            </a:r>
          </a:p>
        </p:txBody>
      </p:sp>
      <p:sp>
        <p:nvSpPr>
          <p:cNvPr id="4" name="Left Brace 3">
            <a:extLst>
              <a:ext uri="{FF2B5EF4-FFF2-40B4-BE49-F238E27FC236}">
                <a16:creationId xmlns:a16="http://schemas.microsoft.com/office/drawing/2014/main" id="{C072C9DD-76DC-93F6-CD6A-7C611CC99882}"/>
              </a:ext>
            </a:extLst>
          </p:cNvPr>
          <p:cNvSpPr/>
          <p:nvPr/>
        </p:nvSpPr>
        <p:spPr>
          <a:xfrm>
            <a:off x="4038600" y="2489200"/>
            <a:ext cx="468400" cy="165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Left Brace 5">
            <a:extLst>
              <a:ext uri="{FF2B5EF4-FFF2-40B4-BE49-F238E27FC236}">
                <a16:creationId xmlns:a16="http://schemas.microsoft.com/office/drawing/2014/main" id="{7846FBB6-969D-5E65-2668-0BCA342E4CF6}"/>
              </a:ext>
            </a:extLst>
          </p:cNvPr>
          <p:cNvSpPr/>
          <p:nvPr/>
        </p:nvSpPr>
        <p:spPr>
          <a:xfrm>
            <a:off x="4038600" y="4293580"/>
            <a:ext cx="468400" cy="165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137224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C77C211E-81E6-3994-6C04-2D5294E348BF}"/>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4713A592-1B33-09F9-74C7-D0A215918591}"/>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8BC7FCDD-B3C2-A565-2595-98CD8F0FDEE0}"/>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61</a:t>
            </a:fld>
            <a:endParaRPr/>
          </a:p>
        </p:txBody>
      </p:sp>
      <p:sp>
        <p:nvSpPr>
          <p:cNvPr id="270" name="Google Shape;270;p9">
            <a:extLst>
              <a:ext uri="{FF2B5EF4-FFF2-40B4-BE49-F238E27FC236}">
                <a16:creationId xmlns:a16="http://schemas.microsoft.com/office/drawing/2014/main" id="{8A0C39A7-11CA-147C-EC71-3DF4709C1CE6}"/>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4C49B4C4-BDA4-138D-FF2A-22976B3A14B5}"/>
              </a:ext>
            </a:extLst>
          </p:cNvPr>
          <p:cNvSpPr/>
          <p:nvPr/>
        </p:nvSpPr>
        <p:spPr>
          <a:xfrm>
            <a:off x="433449" y="1282700"/>
            <a:ext cx="4073551"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Guaranteed</a:t>
            </a:r>
            <a:r>
              <a:rPr lang="en-US" sz="3000" b="1" u="sng" cap="none" spc="0" dirty="0">
                <a:ln w="0"/>
                <a:solidFill>
                  <a:schemeClr val="accent1"/>
                </a:solidFill>
                <a:effectLst>
                  <a:outerShdw blurRad="38100" dist="25400" dir="5400000" algn="ctr" rotWithShape="0">
                    <a:srgbClr val="6E747A">
                      <a:alpha val="43000"/>
                    </a:srgbClr>
                  </a:outerShdw>
                </a:effectLst>
              </a:rPr>
              <a:t> Premium</a:t>
            </a:r>
          </a:p>
        </p:txBody>
      </p:sp>
      <p:sp>
        <p:nvSpPr>
          <p:cNvPr id="13" name="TextBox 12">
            <a:extLst>
              <a:ext uri="{FF2B5EF4-FFF2-40B4-BE49-F238E27FC236}">
                <a16:creationId xmlns:a16="http://schemas.microsoft.com/office/drawing/2014/main" id="{FA7B3719-4B41-0819-581F-36B155731C0D}"/>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Mis-price risk (e.g. living benefits)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Higher capital</a:t>
            </a:r>
          </a:p>
          <a:p>
            <a:endParaRPr lang="en-AU" dirty="0"/>
          </a:p>
          <a:p>
            <a:pPr marL="342900" indent="-342900">
              <a:buFont typeface="+mj-lt"/>
              <a:buAutoNum type="arabicPeriod"/>
            </a:pPr>
            <a:endParaRPr lang="en-AU" dirty="0"/>
          </a:p>
        </p:txBody>
      </p:sp>
      <p:sp>
        <p:nvSpPr>
          <p:cNvPr id="2" name="TextBox 1">
            <a:extLst>
              <a:ext uri="{FF2B5EF4-FFF2-40B4-BE49-F238E27FC236}">
                <a16:creationId xmlns:a16="http://schemas.microsoft.com/office/drawing/2014/main" id="{8044F95D-ABCD-8CCE-06CA-B6C1F4C61293}"/>
              </a:ext>
            </a:extLst>
          </p:cNvPr>
          <p:cNvSpPr txBox="1"/>
          <p:nvPr/>
        </p:nvSpPr>
        <p:spPr>
          <a:xfrm>
            <a:off x="9176574" y="1992730"/>
            <a:ext cx="2043051" cy="400110"/>
          </a:xfrm>
          <a:prstGeom prst="rect">
            <a:avLst/>
          </a:prstGeom>
          <a:noFill/>
        </p:spPr>
        <p:txBody>
          <a:bodyPr wrap="square" rtlCol="0">
            <a:spAutoFit/>
          </a:bodyPr>
          <a:lstStyle/>
          <a:p>
            <a:r>
              <a:rPr lang="en-AU" sz="2000" b="1" u="sng" dirty="0">
                <a:solidFill>
                  <a:schemeClr val="accent1"/>
                </a:solidFill>
              </a:rPr>
              <a:t>Outcomes</a:t>
            </a:r>
            <a:r>
              <a:rPr lang="en-AU" sz="2000" b="1" dirty="0">
                <a:solidFill>
                  <a:schemeClr val="accent1"/>
                </a:solidFill>
              </a:rPr>
              <a:t> </a:t>
            </a:r>
            <a:endParaRPr lang="en-AU" dirty="0"/>
          </a:p>
        </p:txBody>
      </p:sp>
      <p:sp>
        <p:nvSpPr>
          <p:cNvPr id="7" name="Arrow: Down 6">
            <a:extLst>
              <a:ext uri="{FF2B5EF4-FFF2-40B4-BE49-F238E27FC236}">
                <a16:creationId xmlns:a16="http://schemas.microsoft.com/office/drawing/2014/main" id="{E9D9827C-375E-4725-DE13-EB2CE36C08EE}"/>
              </a:ext>
            </a:extLst>
          </p:cNvPr>
          <p:cNvSpPr/>
          <p:nvPr/>
        </p:nvSpPr>
        <p:spPr>
          <a:xfrm rot="10800000">
            <a:off x="11752993" y="27417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8" name="TextBox 7">
            <a:extLst>
              <a:ext uri="{FF2B5EF4-FFF2-40B4-BE49-F238E27FC236}">
                <a16:creationId xmlns:a16="http://schemas.microsoft.com/office/drawing/2014/main" id="{2514A718-1A2F-BD6E-822D-91C96E35A764}"/>
              </a:ext>
            </a:extLst>
          </p:cNvPr>
          <p:cNvSpPr txBox="1"/>
          <p:nvPr/>
        </p:nvSpPr>
        <p:spPr>
          <a:xfrm>
            <a:off x="9203329" y="2712041"/>
            <a:ext cx="2016296" cy="338554"/>
          </a:xfrm>
          <a:prstGeom prst="rect">
            <a:avLst/>
          </a:prstGeom>
          <a:noFill/>
        </p:spPr>
        <p:txBody>
          <a:bodyPr wrap="square" rtlCol="0">
            <a:spAutoFit/>
          </a:bodyPr>
          <a:lstStyle/>
          <a:p>
            <a:r>
              <a:rPr lang="en-AU" sz="1600" b="1" dirty="0">
                <a:solidFill>
                  <a:schemeClr val="accent1"/>
                </a:solidFill>
              </a:rPr>
              <a:t>Trust (Credibility)</a:t>
            </a:r>
          </a:p>
        </p:txBody>
      </p:sp>
      <p:sp>
        <p:nvSpPr>
          <p:cNvPr id="9" name="TextBox 8">
            <a:extLst>
              <a:ext uri="{FF2B5EF4-FFF2-40B4-BE49-F238E27FC236}">
                <a16:creationId xmlns:a16="http://schemas.microsoft.com/office/drawing/2014/main" id="{66789906-03E5-CA1B-B8BA-16F9CC9B8E2B}"/>
              </a:ext>
            </a:extLst>
          </p:cNvPr>
          <p:cNvSpPr txBox="1"/>
          <p:nvPr/>
        </p:nvSpPr>
        <p:spPr>
          <a:xfrm>
            <a:off x="9223962" y="4139788"/>
            <a:ext cx="835164" cy="338554"/>
          </a:xfrm>
          <a:prstGeom prst="rect">
            <a:avLst/>
          </a:prstGeom>
          <a:noFill/>
        </p:spPr>
        <p:txBody>
          <a:bodyPr wrap="square" rtlCol="0">
            <a:spAutoFit/>
          </a:bodyPr>
          <a:lstStyle/>
          <a:p>
            <a:r>
              <a:rPr lang="en-AU" sz="1600" b="1">
                <a:solidFill>
                  <a:schemeClr val="accent1"/>
                </a:solidFill>
              </a:rPr>
              <a:t>Lapse</a:t>
            </a:r>
            <a:endParaRPr lang="en-AU" sz="1600" b="1" dirty="0">
              <a:solidFill>
                <a:schemeClr val="accent1"/>
              </a:solidFill>
            </a:endParaRPr>
          </a:p>
        </p:txBody>
      </p:sp>
      <p:sp>
        <p:nvSpPr>
          <p:cNvPr id="10" name="Arrow: Down 9">
            <a:extLst>
              <a:ext uri="{FF2B5EF4-FFF2-40B4-BE49-F238E27FC236}">
                <a16:creationId xmlns:a16="http://schemas.microsoft.com/office/drawing/2014/main" id="{EF6ADF52-D54E-FAE8-9215-429396160B7B}"/>
              </a:ext>
            </a:extLst>
          </p:cNvPr>
          <p:cNvSpPr/>
          <p:nvPr/>
        </p:nvSpPr>
        <p:spPr>
          <a:xfrm>
            <a:off x="10059126" y="419871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5" name="Arrow: Down 14">
            <a:extLst>
              <a:ext uri="{FF2B5EF4-FFF2-40B4-BE49-F238E27FC236}">
                <a16:creationId xmlns:a16="http://schemas.microsoft.com/office/drawing/2014/main" id="{56955127-37D3-9F69-CD22-5C6D1D9DCDCE}"/>
              </a:ext>
            </a:extLst>
          </p:cNvPr>
          <p:cNvSpPr/>
          <p:nvPr/>
        </p:nvSpPr>
        <p:spPr>
          <a:xfrm rot="10800000">
            <a:off x="11752993" y="37323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6" name="TextBox 15">
            <a:extLst>
              <a:ext uri="{FF2B5EF4-FFF2-40B4-BE49-F238E27FC236}">
                <a16:creationId xmlns:a16="http://schemas.microsoft.com/office/drawing/2014/main" id="{94B68CB0-EB1D-15F0-A079-FF5043F153FD}"/>
              </a:ext>
            </a:extLst>
          </p:cNvPr>
          <p:cNvSpPr txBox="1"/>
          <p:nvPr/>
        </p:nvSpPr>
        <p:spPr>
          <a:xfrm>
            <a:off x="9203328" y="3702641"/>
            <a:ext cx="2516645" cy="338554"/>
          </a:xfrm>
          <a:prstGeom prst="rect">
            <a:avLst/>
          </a:prstGeom>
          <a:noFill/>
        </p:spPr>
        <p:txBody>
          <a:bodyPr wrap="square" rtlCol="0">
            <a:spAutoFit/>
          </a:bodyPr>
          <a:lstStyle/>
          <a:p>
            <a:r>
              <a:rPr lang="en-AU" sz="1600" b="1" dirty="0">
                <a:solidFill>
                  <a:schemeClr val="accent1"/>
                </a:solidFill>
              </a:rPr>
              <a:t>Trust (Self-Orientation)</a:t>
            </a:r>
          </a:p>
        </p:txBody>
      </p:sp>
      <p:sp>
        <p:nvSpPr>
          <p:cNvPr id="3" name="TextBox 2">
            <a:extLst>
              <a:ext uri="{FF2B5EF4-FFF2-40B4-BE49-F238E27FC236}">
                <a16:creationId xmlns:a16="http://schemas.microsoft.com/office/drawing/2014/main" id="{08981A9B-B38B-98C7-A336-B20DC62467EF}"/>
              </a:ext>
            </a:extLst>
          </p:cNvPr>
          <p:cNvSpPr txBox="1"/>
          <p:nvPr/>
        </p:nvSpPr>
        <p:spPr>
          <a:xfrm>
            <a:off x="4751449" y="1918204"/>
            <a:ext cx="4316352" cy="4062651"/>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Full guarantees for simple products (death, simple trauma, short-term DI)</a:t>
            </a:r>
          </a:p>
          <a:p>
            <a:pPr marL="342900" indent="-342900">
              <a:buFont typeface="+mj-lt"/>
              <a:buAutoNum type="arabicPeriod"/>
            </a:pPr>
            <a:endParaRPr lang="en-AU" dirty="0"/>
          </a:p>
          <a:p>
            <a:pPr marL="342900" indent="-342900">
              <a:buFont typeface="+mj-lt"/>
              <a:buAutoNum type="arabicPeriod"/>
            </a:pPr>
            <a:r>
              <a:rPr lang="en-AU" dirty="0"/>
              <a:t>Semi guarantees for complex products (e.g. set limits for repricing amount and frequency)</a:t>
            </a:r>
          </a:p>
          <a:p>
            <a:pPr marL="342900" indent="-342900">
              <a:buFont typeface="+mj-lt"/>
              <a:buAutoNum type="arabicPeriod"/>
            </a:pPr>
            <a:endParaRPr lang="en-AU" dirty="0"/>
          </a:p>
          <a:p>
            <a:pPr marL="342900" indent="-342900">
              <a:buFont typeface="+mj-lt"/>
              <a:buAutoNum type="arabicPeriod"/>
            </a:pPr>
            <a:r>
              <a:rPr lang="en-AU" dirty="0"/>
              <a:t>Clearer product definitions + better understanding on claim experience / risk</a:t>
            </a:r>
          </a:p>
          <a:p>
            <a:pPr marL="342900" indent="-342900">
              <a:buFont typeface="+mj-lt"/>
              <a:buAutoNum type="arabicPeriod"/>
            </a:pPr>
            <a:endParaRPr lang="en-AU" dirty="0"/>
          </a:p>
          <a:p>
            <a:pPr marL="342900" indent="-342900">
              <a:buFont typeface="+mj-lt"/>
              <a:buAutoNum type="arabicPeriod"/>
            </a:pPr>
            <a:r>
              <a:rPr lang="en-AU" dirty="0"/>
              <a:t>Limit the guarantees to a fixed term instead of to age X (i.e. Canada and US style) and start with shorter term (e.g. 10, 15 years)</a:t>
            </a:r>
          </a:p>
          <a:p>
            <a:pPr marL="342900" indent="-342900">
              <a:buFont typeface="+mj-lt"/>
              <a:buAutoNum type="arabicPeriod"/>
            </a:pPr>
            <a:endParaRPr lang="en-AU" dirty="0"/>
          </a:p>
          <a:p>
            <a:pPr marL="342900" indent="-342900">
              <a:buFont typeface="+mj-lt"/>
              <a:buAutoNum type="arabicPeriod"/>
            </a:pPr>
            <a:r>
              <a:rPr lang="en-AU" dirty="0"/>
              <a:t>Learning opportunity for insurers/reinsurers to understand the guaranteed costs; lower lapse will help</a:t>
            </a:r>
          </a:p>
        </p:txBody>
      </p:sp>
      <p:sp>
        <p:nvSpPr>
          <p:cNvPr id="4" name="Left Brace 3">
            <a:extLst>
              <a:ext uri="{FF2B5EF4-FFF2-40B4-BE49-F238E27FC236}">
                <a16:creationId xmlns:a16="http://schemas.microsoft.com/office/drawing/2014/main" id="{C4C49E7C-0400-A285-807C-07457A75C172}"/>
              </a:ext>
            </a:extLst>
          </p:cNvPr>
          <p:cNvSpPr/>
          <p:nvPr/>
        </p:nvSpPr>
        <p:spPr>
          <a:xfrm>
            <a:off x="4038600" y="2489200"/>
            <a:ext cx="468400" cy="165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Left Brace 5">
            <a:extLst>
              <a:ext uri="{FF2B5EF4-FFF2-40B4-BE49-F238E27FC236}">
                <a16:creationId xmlns:a16="http://schemas.microsoft.com/office/drawing/2014/main" id="{2875C664-BA46-45CD-11A8-9690EA38A660}"/>
              </a:ext>
            </a:extLst>
          </p:cNvPr>
          <p:cNvSpPr/>
          <p:nvPr/>
        </p:nvSpPr>
        <p:spPr>
          <a:xfrm>
            <a:off x="4038600" y="4293580"/>
            <a:ext cx="468400" cy="165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Arrow: Down 10">
            <a:extLst>
              <a:ext uri="{FF2B5EF4-FFF2-40B4-BE49-F238E27FC236}">
                <a16:creationId xmlns:a16="http://schemas.microsoft.com/office/drawing/2014/main" id="{A0E701E1-16A6-BD52-882A-161BE2176C01}"/>
              </a:ext>
            </a:extLst>
          </p:cNvPr>
          <p:cNvSpPr/>
          <p:nvPr/>
        </p:nvSpPr>
        <p:spPr>
          <a:xfrm rot="10800000">
            <a:off x="11752993" y="32497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2" name="TextBox 11">
            <a:extLst>
              <a:ext uri="{FF2B5EF4-FFF2-40B4-BE49-F238E27FC236}">
                <a16:creationId xmlns:a16="http://schemas.microsoft.com/office/drawing/2014/main" id="{499EB14C-AE00-AAEB-3F70-78E0AA2FCC83}"/>
              </a:ext>
            </a:extLst>
          </p:cNvPr>
          <p:cNvSpPr txBox="1"/>
          <p:nvPr/>
        </p:nvSpPr>
        <p:spPr>
          <a:xfrm>
            <a:off x="9203329" y="3220041"/>
            <a:ext cx="2016296" cy="338554"/>
          </a:xfrm>
          <a:prstGeom prst="rect">
            <a:avLst/>
          </a:prstGeom>
          <a:noFill/>
        </p:spPr>
        <p:txBody>
          <a:bodyPr wrap="square" rtlCol="0">
            <a:spAutoFit/>
          </a:bodyPr>
          <a:lstStyle/>
          <a:p>
            <a:r>
              <a:rPr lang="en-AU" sz="1600" b="1" dirty="0">
                <a:solidFill>
                  <a:schemeClr val="accent1"/>
                </a:solidFill>
              </a:rPr>
              <a:t>Trust (Reliability)</a:t>
            </a:r>
          </a:p>
        </p:txBody>
      </p:sp>
      <p:sp>
        <p:nvSpPr>
          <p:cNvPr id="14" name="Rectangle: Rounded Corners 13">
            <a:extLst>
              <a:ext uri="{FF2B5EF4-FFF2-40B4-BE49-F238E27FC236}">
                <a16:creationId xmlns:a16="http://schemas.microsoft.com/office/drawing/2014/main" id="{A9CB1CDC-D9D5-C5DE-8CF8-5A4B32EBCDF3}"/>
              </a:ext>
            </a:extLst>
          </p:cNvPr>
          <p:cNvSpPr/>
          <p:nvPr/>
        </p:nvSpPr>
        <p:spPr>
          <a:xfrm>
            <a:off x="9203328" y="4635376"/>
            <a:ext cx="2942571" cy="155857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AU" sz="1100" b="1" dirty="0">
                <a:solidFill>
                  <a:schemeClr val="tx1">
                    <a:lumMod val="65000"/>
                    <a:lumOff val="35000"/>
                  </a:schemeClr>
                </a:solidFill>
              </a:rPr>
              <a:t>Credibility – </a:t>
            </a:r>
            <a:r>
              <a:rPr lang="en-AU" sz="1100" dirty="0">
                <a:solidFill>
                  <a:schemeClr val="tx1">
                    <a:lumMod val="65000"/>
                    <a:lumOff val="35000"/>
                  </a:schemeClr>
                </a:solidFill>
              </a:rPr>
              <a:t>Perception of expertise and honesty</a:t>
            </a:r>
            <a:endParaRPr lang="en-AU" sz="1100" b="1" dirty="0">
              <a:solidFill>
                <a:schemeClr val="tx1">
                  <a:lumMod val="65000"/>
                  <a:lumOff val="35000"/>
                </a:schemeClr>
              </a:solidFill>
            </a:endParaRPr>
          </a:p>
          <a:p>
            <a:pPr lvl="2"/>
            <a:r>
              <a:rPr lang="en-AU" sz="1100" b="1" dirty="0">
                <a:solidFill>
                  <a:schemeClr val="tx1">
                    <a:lumMod val="65000"/>
                    <a:lumOff val="35000"/>
                  </a:schemeClr>
                </a:solidFill>
              </a:rPr>
              <a:t>Reliability</a:t>
            </a:r>
            <a:r>
              <a:rPr lang="en-AU" sz="1100" dirty="0">
                <a:solidFill>
                  <a:schemeClr val="tx1">
                    <a:lumMod val="65000"/>
                    <a:lumOff val="35000"/>
                  </a:schemeClr>
                </a:solidFill>
              </a:rPr>
              <a:t> – Consistency in fulfilling promises</a:t>
            </a:r>
          </a:p>
          <a:p>
            <a:pPr lvl="2"/>
            <a:r>
              <a:rPr lang="en-AU" sz="1100" b="1" dirty="0">
                <a:solidFill>
                  <a:schemeClr val="tx1">
                    <a:lumMod val="65000"/>
                    <a:lumOff val="35000"/>
                  </a:schemeClr>
                </a:solidFill>
              </a:rPr>
              <a:t>Intimacy</a:t>
            </a:r>
            <a:r>
              <a:rPr lang="en-AU" sz="1100" dirty="0">
                <a:solidFill>
                  <a:schemeClr val="tx1">
                    <a:lumMod val="65000"/>
                    <a:lumOff val="35000"/>
                  </a:schemeClr>
                </a:solidFill>
              </a:rPr>
              <a:t> – How comfortable customers feel interacting with the organization</a:t>
            </a:r>
          </a:p>
          <a:p>
            <a:pPr lvl="2"/>
            <a:r>
              <a:rPr lang="en-AU" sz="1100" b="1" dirty="0">
                <a:solidFill>
                  <a:schemeClr val="tx1">
                    <a:lumMod val="65000"/>
                    <a:lumOff val="35000"/>
                  </a:schemeClr>
                </a:solidFill>
              </a:rPr>
              <a:t>Self-Orientation</a:t>
            </a:r>
            <a:r>
              <a:rPr lang="en-AU" sz="1100" dirty="0">
                <a:solidFill>
                  <a:schemeClr val="tx1">
                    <a:lumMod val="65000"/>
                    <a:lumOff val="35000"/>
                  </a:schemeClr>
                </a:solidFill>
              </a:rPr>
              <a:t> – Whether the company is perceived to put its interests above customers’ needs</a:t>
            </a:r>
          </a:p>
        </p:txBody>
      </p:sp>
    </p:spTree>
    <p:extLst>
      <p:ext uri="{BB962C8B-B14F-4D97-AF65-F5344CB8AC3E}">
        <p14:creationId xmlns:p14="http://schemas.microsoft.com/office/powerpoint/2010/main" val="1289725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45A13774-2B44-8E4F-50BC-919FDB2A0B57}"/>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4F9DBDBF-46D8-DFF3-DFA8-3C57795D75D0}"/>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D4919F6A-C4B3-E131-7D84-E9826AE56E6A}"/>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62</a:t>
            </a:fld>
            <a:endParaRPr/>
          </a:p>
        </p:txBody>
      </p:sp>
      <p:sp>
        <p:nvSpPr>
          <p:cNvPr id="270" name="Google Shape;270;p9">
            <a:extLst>
              <a:ext uri="{FF2B5EF4-FFF2-40B4-BE49-F238E27FC236}">
                <a16:creationId xmlns:a16="http://schemas.microsoft.com/office/drawing/2014/main" id="{79BC4738-7786-AAE5-4E60-8D44E53C35DA}"/>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0379BB72-6706-8D6D-3489-519082D2D324}"/>
              </a:ext>
            </a:extLst>
          </p:cNvPr>
          <p:cNvSpPr/>
          <p:nvPr/>
        </p:nvSpPr>
        <p:spPr>
          <a:xfrm>
            <a:off x="433449" y="1282700"/>
            <a:ext cx="4934364"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Limiting Upfront Discount</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4D2A4569-CF09-0B88-68A8-5644CFC36E29}"/>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Lower sales if other insurers all offer large discounts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Low product scores and not favoured by advisers</a:t>
            </a:r>
          </a:p>
          <a:p>
            <a:endParaRPr lang="en-AU" dirty="0"/>
          </a:p>
          <a:p>
            <a:pPr marL="342900" indent="-342900">
              <a:buFont typeface="+mj-lt"/>
              <a:buAutoNum type="arabicPeriod"/>
            </a:pPr>
            <a:endParaRPr lang="en-AU" dirty="0"/>
          </a:p>
        </p:txBody>
      </p:sp>
    </p:spTree>
    <p:extLst>
      <p:ext uri="{BB962C8B-B14F-4D97-AF65-F5344CB8AC3E}">
        <p14:creationId xmlns:p14="http://schemas.microsoft.com/office/powerpoint/2010/main" val="1785231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58E4C567-A098-834E-3191-EE282AA3573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A4044B80-A5D9-4C09-8DA9-B0BBA088C29E}"/>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F4F71B1F-932B-5EF3-2955-1BC00E40EF31}"/>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63</a:t>
            </a:fld>
            <a:endParaRPr/>
          </a:p>
        </p:txBody>
      </p:sp>
      <p:sp>
        <p:nvSpPr>
          <p:cNvPr id="270" name="Google Shape;270;p9">
            <a:extLst>
              <a:ext uri="{FF2B5EF4-FFF2-40B4-BE49-F238E27FC236}">
                <a16:creationId xmlns:a16="http://schemas.microsoft.com/office/drawing/2014/main" id="{689D874C-432D-9139-05CA-8684EBCBEC31}"/>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B202DB6D-82F3-AF6B-2814-F823E754399F}"/>
              </a:ext>
            </a:extLst>
          </p:cNvPr>
          <p:cNvSpPr/>
          <p:nvPr/>
        </p:nvSpPr>
        <p:spPr>
          <a:xfrm>
            <a:off x="433449" y="1282700"/>
            <a:ext cx="4934364"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Limiting Upfront Discount</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76BB8504-159C-910A-62B0-C502C67B2EEA}"/>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Lower sales if other insurers all offer large discounts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Low product scores and not favoured by advisers</a:t>
            </a:r>
          </a:p>
          <a:p>
            <a:endParaRPr lang="en-AU" dirty="0"/>
          </a:p>
          <a:p>
            <a:pPr marL="342900" indent="-342900">
              <a:buFont typeface="+mj-lt"/>
              <a:buAutoNum type="arabicPeriod"/>
            </a:pPr>
            <a:endParaRPr lang="en-AU" dirty="0"/>
          </a:p>
        </p:txBody>
      </p:sp>
      <p:sp>
        <p:nvSpPr>
          <p:cNvPr id="3" name="TextBox 2">
            <a:extLst>
              <a:ext uri="{FF2B5EF4-FFF2-40B4-BE49-F238E27FC236}">
                <a16:creationId xmlns:a16="http://schemas.microsoft.com/office/drawing/2014/main" id="{BFD41326-C07B-4D6C-9CF4-9E9E8DC6CE4C}"/>
              </a:ext>
            </a:extLst>
          </p:cNvPr>
          <p:cNvSpPr txBox="1"/>
          <p:nvPr/>
        </p:nvSpPr>
        <p:spPr>
          <a:xfrm>
            <a:off x="4751449" y="1918204"/>
            <a:ext cx="4316352" cy="3200876"/>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Limit the upfront discount =&gt; insurer and regulator</a:t>
            </a:r>
          </a:p>
          <a:p>
            <a:pPr marL="342900" indent="-342900">
              <a:buFont typeface="+mj-lt"/>
              <a:buAutoNum type="arabicPeriod"/>
            </a:pPr>
            <a:endParaRPr lang="en-AU" dirty="0"/>
          </a:p>
          <a:p>
            <a:pPr marL="342900" indent="-342900">
              <a:buFont typeface="+mj-lt"/>
              <a:buAutoNum type="arabicPeriod"/>
            </a:pPr>
            <a:r>
              <a:rPr lang="en-AU" dirty="0"/>
              <a:t>Find replacement (e.g. wellness-linked discount, better product designs)</a:t>
            </a:r>
          </a:p>
          <a:p>
            <a:pPr marL="342900" indent="-342900">
              <a:buFont typeface="+mj-lt"/>
              <a:buAutoNum type="arabicPeriod"/>
            </a:pPr>
            <a:endParaRPr lang="en-AU" dirty="0"/>
          </a:p>
          <a:p>
            <a:pPr marL="342900" indent="-342900">
              <a:buFont typeface="+mj-lt"/>
              <a:buAutoNum type="arabicPeriod"/>
            </a:pPr>
            <a:r>
              <a:rPr lang="en-AU" dirty="0"/>
              <a:t>Transparency with customer: unwinding discounts means large increases; paying more upfront is better for the long term</a:t>
            </a:r>
          </a:p>
          <a:p>
            <a:pPr marL="342900" indent="-342900">
              <a:buFont typeface="+mj-lt"/>
              <a:buAutoNum type="arabicPeriod"/>
            </a:pPr>
            <a:endParaRPr lang="en-AU" dirty="0"/>
          </a:p>
          <a:p>
            <a:pPr marL="342900" indent="-342900">
              <a:buFont typeface="+mj-lt"/>
              <a:buAutoNum type="arabicPeriod"/>
            </a:pPr>
            <a:endParaRPr lang="en-AU" dirty="0"/>
          </a:p>
          <a:p>
            <a:endParaRPr lang="en-AU" dirty="0"/>
          </a:p>
        </p:txBody>
      </p:sp>
      <p:sp>
        <p:nvSpPr>
          <p:cNvPr id="4" name="Left Brace 3">
            <a:extLst>
              <a:ext uri="{FF2B5EF4-FFF2-40B4-BE49-F238E27FC236}">
                <a16:creationId xmlns:a16="http://schemas.microsoft.com/office/drawing/2014/main" id="{875C5CD9-B1DA-E8E5-5F41-130D0E3209E0}"/>
              </a:ext>
            </a:extLst>
          </p:cNvPr>
          <p:cNvSpPr/>
          <p:nvPr/>
        </p:nvSpPr>
        <p:spPr>
          <a:xfrm>
            <a:off x="4267200" y="2489199"/>
            <a:ext cx="451229" cy="1890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072644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C639C8AB-1317-1E31-1881-C6A075840E7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D2EBB379-3999-4E02-6A33-60D4D7FAAF11}"/>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60A09BE-9FC1-81D5-E4C6-908FD00CA65C}"/>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64</a:t>
            </a:fld>
            <a:endParaRPr/>
          </a:p>
        </p:txBody>
      </p:sp>
      <p:sp>
        <p:nvSpPr>
          <p:cNvPr id="270" name="Google Shape;270;p9">
            <a:extLst>
              <a:ext uri="{FF2B5EF4-FFF2-40B4-BE49-F238E27FC236}">
                <a16:creationId xmlns:a16="http://schemas.microsoft.com/office/drawing/2014/main" id="{8A22D5C0-583B-9926-C8B8-A3250E135978}"/>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16EC36DE-B4D0-138D-587D-36641A58DF70}"/>
              </a:ext>
            </a:extLst>
          </p:cNvPr>
          <p:cNvSpPr/>
          <p:nvPr/>
        </p:nvSpPr>
        <p:spPr>
          <a:xfrm>
            <a:off x="433449" y="1282700"/>
            <a:ext cx="4934364"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Limiting Upfront Discount</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19033A48-3AD6-9135-2C28-730B24AE16F5}"/>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Lower sales if other insurers all offer large discounts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Low product scores and not favoured by advisers</a:t>
            </a:r>
          </a:p>
          <a:p>
            <a:endParaRPr lang="en-AU" dirty="0"/>
          </a:p>
          <a:p>
            <a:pPr marL="342900" indent="-342900">
              <a:buFont typeface="+mj-lt"/>
              <a:buAutoNum type="arabicPeriod"/>
            </a:pPr>
            <a:endParaRPr lang="en-AU" dirty="0"/>
          </a:p>
        </p:txBody>
      </p:sp>
      <p:sp>
        <p:nvSpPr>
          <p:cNvPr id="3" name="TextBox 2">
            <a:extLst>
              <a:ext uri="{FF2B5EF4-FFF2-40B4-BE49-F238E27FC236}">
                <a16:creationId xmlns:a16="http://schemas.microsoft.com/office/drawing/2014/main" id="{FD778C80-77A6-B595-0683-C778598CBFB0}"/>
              </a:ext>
            </a:extLst>
          </p:cNvPr>
          <p:cNvSpPr txBox="1"/>
          <p:nvPr/>
        </p:nvSpPr>
        <p:spPr>
          <a:xfrm>
            <a:off x="4751449" y="1918204"/>
            <a:ext cx="4316352" cy="3631763"/>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Limit the upfront discount =&gt; insurer and regulator</a:t>
            </a:r>
          </a:p>
          <a:p>
            <a:pPr marL="342900" indent="-342900">
              <a:buFont typeface="+mj-lt"/>
              <a:buAutoNum type="arabicPeriod"/>
            </a:pPr>
            <a:endParaRPr lang="en-AU" dirty="0"/>
          </a:p>
          <a:p>
            <a:pPr marL="342900" indent="-342900">
              <a:buFont typeface="+mj-lt"/>
              <a:buAutoNum type="arabicPeriod"/>
            </a:pPr>
            <a:r>
              <a:rPr lang="en-AU" dirty="0"/>
              <a:t>Find replacement (e.g. wellness-linked discount, better product designs)</a:t>
            </a:r>
          </a:p>
          <a:p>
            <a:pPr marL="342900" indent="-342900">
              <a:buFont typeface="+mj-lt"/>
              <a:buAutoNum type="arabicPeriod"/>
            </a:pPr>
            <a:endParaRPr lang="en-AU" dirty="0"/>
          </a:p>
          <a:p>
            <a:pPr marL="342900" indent="-342900">
              <a:buFont typeface="+mj-lt"/>
              <a:buAutoNum type="arabicPeriod"/>
            </a:pPr>
            <a:r>
              <a:rPr lang="en-AU" dirty="0"/>
              <a:t>Transparency with customer: unwinding discounts means large increases; paying more upfront is better for the long term</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Include price sustainability as part of product scoring (customer centric for the long term)</a:t>
            </a:r>
          </a:p>
          <a:p>
            <a:endParaRPr lang="en-AU" dirty="0"/>
          </a:p>
        </p:txBody>
      </p:sp>
      <p:sp>
        <p:nvSpPr>
          <p:cNvPr id="4" name="Left Brace 3">
            <a:extLst>
              <a:ext uri="{FF2B5EF4-FFF2-40B4-BE49-F238E27FC236}">
                <a16:creationId xmlns:a16="http://schemas.microsoft.com/office/drawing/2014/main" id="{78DCA419-4489-4373-8DBE-9A1FABD0DC8A}"/>
              </a:ext>
            </a:extLst>
          </p:cNvPr>
          <p:cNvSpPr/>
          <p:nvPr/>
        </p:nvSpPr>
        <p:spPr>
          <a:xfrm>
            <a:off x="4267200" y="2489199"/>
            <a:ext cx="451229" cy="1890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961C2873-1983-9B16-7551-76E43AAFBC8F}"/>
              </a:ext>
            </a:extLst>
          </p:cNvPr>
          <p:cNvCxnSpPr/>
          <p:nvPr/>
        </p:nvCxnSpPr>
        <p:spPr>
          <a:xfrm>
            <a:off x="4264214" y="4927600"/>
            <a:ext cx="451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7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47939ACA-9C5D-9157-6A24-DEC50402FA39}"/>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871816FA-2FF3-265C-B85D-F7BC3E2617A4}"/>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BC678C39-FD6C-A32F-DF75-CC550932F9AD}"/>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65</a:t>
            </a:fld>
            <a:endParaRPr/>
          </a:p>
        </p:txBody>
      </p:sp>
      <p:sp>
        <p:nvSpPr>
          <p:cNvPr id="270" name="Google Shape;270;p9">
            <a:extLst>
              <a:ext uri="{FF2B5EF4-FFF2-40B4-BE49-F238E27FC236}">
                <a16:creationId xmlns:a16="http://schemas.microsoft.com/office/drawing/2014/main" id="{A59034F7-28C4-CD7D-5313-A0FB215E15B5}"/>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AAD850AE-36BA-FEDB-B234-17887F8C325F}"/>
              </a:ext>
            </a:extLst>
          </p:cNvPr>
          <p:cNvSpPr/>
          <p:nvPr/>
        </p:nvSpPr>
        <p:spPr>
          <a:xfrm>
            <a:off x="433449" y="1282700"/>
            <a:ext cx="4934364"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Limiting Upfront Discount</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C36ACB8F-2EBF-F481-B7FC-F770B574DF25}"/>
              </a:ext>
            </a:extLst>
          </p:cNvPr>
          <p:cNvSpPr txBox="1"/>
          <p:nvPr/>
        </p:nvSpPr>
        <p:spPr>
          <a:xfrm>
            <a:off x="433449" y="1918204"/>
            <a:ext cx="4316352" cy="3847207"/>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pPr marL="342900" indent="-342900">
              <a:buFont typeface="+mj-lt"/>
              <a:buAutoNum type="arabicPeriod"/>
            </a:pPr>
            <a:endParaRPr lang="en-AU" dirty="0"/>
          </a:p>
          <a:p>
            <a:pPr marL="342900" indent="-342900">
              <a:buFont typeface="+mj-lt"/>
              <a:buAutoNum type="arabicPeriod"/>
            </a:pPr>
            <a:endParaRPr lang="en-AU" dirty="0"/>
          </a:p>
          <a:p>
            <a:endParaRPr lang="en-AU" dirty="0"/>
          </a:p>
          <a:p>
            <a:pPr marL="342900" indent="-342900">
              <a:buFont typeface="+mj-lt"/>
              <a:buAutoNum type="arabicPeriod"/>
            </a:pPr>
            <a:r>
              <a:rPr lang="en-AU" dirty="0"/>
              <a:t>Lower sales if other insurers all offer large discounts</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Low product scores and not favoured by advisers</a:t>
            </a:r>
          </a:p>
          <a:p>
            <a:endParaRPr lang="en-AU" dirty="0"/>
          </a:p>
          <a:p>
            <a:pPr marL="342900" indent="-342900">
              <a:buFont typeface="+mj-lt"/>
              <a:buAutoNum type="arabicPeriod"/>
            </a:pPr>
            <a:endParaRPr lang="en-AU" dirty="0"/>
          </a:p>
        </p:txBody>
      </p:sp>
      <p:sp>
        <p:nvSpPr>
          <p:cNvPr id="2" name="TextBox 1">
            <a:extLst>
              <a:ext uri="{FF2B5EF4-FFF2-40B4-BE49-F238E27FC236}">
                <a16:creationId xmlns:a16="http://schemas.microsoft.com/office/drawing/2014/main" id="{32A2F1CB-E105-1BA1-7205-65EDFC8BBD06}"/>
              </a:ext>
            </a:extLst>
          </p:cNvPr>
          <p:cNvSpPr txBox="1"/>
          <p:nvPr/>
        </p:nvSpPr>
        <p:spPr>
          <a:xfrm>
            <a:off x="9176574" y="1992730"/>
            <a:ext cx="2043051" cy="400110"/>
          </a:xfrm>
          <a:prstGeom prst="rect">
            <a:avLst/>
          </a:prstGeom>
          <a:noFill/>
        </p:spPr>
        <p:txBody>
          <a:bodyPr wrap="square" rtlCol="0">
            <a:spAutoFit/>
          </a:bodyPr>
          <a:lstStyle/>
          <a:p>
            <a:r>
              <a:rPr lang="en-AU" sz="2000" b="1" u="sng" dirty="0">
                <a:solidFill>
                  <a:schemeClr val="accent1"/>
                </a:solidFill>
              </a:rPr>
              <a:t>Outcomes</a:t>
            </a:r>
            <a:r>
              <a:rPr lang="en-AU" sz="2000" b="1" dirty="0">
                <a:solidFill>
                  <a:schemeClr val="accent1"/>
                </a:solidFill>
              </a:rPr>
              <a:t> </a:t>
            </a:r>
            <a:endParaRPr lang="en-AU" dirty="0"/>
          </a:p>
        </p:txBody>
      </p:sp>
      <p:sp>
        <p:nvSpPr>
          <p:cNvPr id="7" name="Arrow: Down 6">
            <a:extLst>
              <a:ext uri="{FF2B5EF4-FFF2-40B4-BE49-F238E27FC236}">
                <a16:creationId xmlns:a16="http://schemas.microsoft.com/office/drawing/2014/main" id="{AB9EC024-6A24-967D-C5C9-1AD7EA3B0502}"/>
              </a:ext>
            </a:extLst>
          </p:cNvPr>
          <p:cNvSpPr/>
          <p:nvPr/>
        </p:nvSpPr>
        <p:spPr>
          <a:xfrm rot="10800000">
            <a:off x="11752993" y="27417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8" name="TextBox 7">
            <a:extLst>
              <a:ext uri="{FF2B5EF4-FFF2-40B4-BE49-F238E27FC236}">
                <a16:creationId xmlns:a16="http://schemas.microsoft.com/office/drawing/2014/main" id="{997AC8F0-E35C-1ED3-A0D6-1CF075A293BE}"/>
              </a:ext>
            </a:extLst>
          </p:cNvPr>
          <p:cNvSpPr txBox="1"/>
          <p:nvPr/>
        </p:nvSpPr>
        <p:spPr>
          <a:xfrm>
            <a:off x="9203329" y="2712041"/>
            <a:ext cx="2016296" cy="338554"/>
          </a:xfrm>
          <a:prstGeom prst="rect">
            <a:avLst/>
          </a:prstGeom>
          <a:noFill/>
        </p:spPr>
        <p:txBody>
          <a:bodyPr wrap="square" rtlCol="0">
            <a:spAutoFit/>
          </a:bodyPr>
          <a:lstStyle/>
          <a:p>
            <a:r>
              <a:rPr lang="en-AU" sz="1600" b="1" dirty="0">
                <a:solidFill>
                  <a:schemeClr val="accent1"/>
                </a:solidFill>
              </a:rPr>
              <a:t>Trust (Credibility)</a:t>
            </a:r>
          </a:p>
        </p:txBody>
      </p:sp>
      <p:sp>
        <p:nvSpPr>
          <p:cNvPr id="9" name="TextBox 8">
            <a:extLst>
              <a:ext uri="{FF2B5EF4-FFF2-40B4-BE49-F238E27FC236}">
                <a16:creationId xmlns:a16="http://schemas.microsoft.com/office/drawing/2014/main" id="{575F1FF2-64CE-81AE-7D6B-A181261D05CE}"/>
              </a:ext>
            </a:extLst>
          </p:cNvPr>
          <p:cNvSpPr txBox="1"/>
          <p:nvPr/>
        </p:nvSpPr>
        <p:spPr>
          <a:xfrm>
            <a:off x="9223962" y="3580988"/>
            <a:ext cx="835164" cy="338554"/>
          </a:xfrm>
          <a:prstGeom prst="rect">
            <a:avLst/>
          </a:prstGeom>
          <a:noFill/>
        </p:spPr>
        <p:txBody>
          <a:bodyPr wrap="square" rtlCol="0">
            <a:spAutoFit/>
          </a:bodyPr>
          <a:lstStyle/>
          <a:p>
            <a:r>
              <a:rPr lang="en-AU" sz="1600" b="1">
                <a:solidFill>
                  <a:schemeClr val="accent1"/>
                </a:solidFill>
              </a:rPr>
              <a:t>Lapse</a:t>
            </a:r>
            <a:endParaRPr lang="en-AU" sz="1600" b="1" dirty="0">
              <a:solidFill>
                <a:schemeClr val="accent1"/>
              </a:solidFill>
            </a:endParaRPr>
          </a:p>
        </p:txBody>
      </p:sp>
      <p:sp>
        <p:nvSpPr>
          <p:cNvPr id="10" name="Arrow: Down 9">
            <a:extLst>
              <a:ext uri="{FF2B5EF4-FFF2-40B4-BE49-F238E27FC236}">
                <a16:creationId xmlns:a16="http://schemas.microsoft.com/office/drawing/2014/main" id="{84ED398A-3315-B682-5902-514D0F6A4CCE}"/>
              </a:ext>
            </a:extLst>
          </p:cNvPr>
          <p:cNvSpPr/>
          <p:nvPr/>
        </p:nvSpPr>
        <p:spPr>
          <a:xfrm>
            <a:off x="10059126" y="363991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5" name="Arrow: Down 14">
            <a:extLst>
              <a:ext uri="{FF2B5EF4-FFF2-40B4-BE49-F238E27FC236}">
                <a16:creationId xmlns:a16="http://schemas.microsoft.com/office/drawing/2014/main" id="{5F330DE9-E219-0FCE-9372-DF5768E5E54A}"/>
              </a:ext>
            </a:extLst>
          </p:cNvPr>
          <p:cNvSpPr/>
          <p:nvPr/>
        </p:nvSpPr>
        <p:spPr>
          <a:xfrm rot="10800000">
            <a:off x="11752993" y="31735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6" name="TextBox 15">
            <a:extLst>
              <a:ext uri="{FF2B5EF4-FFF2-40B4-BE49-F238E27FC236}">
                <a16:creationId xmlns:a16="http://schemas.microsoft.com/office/drawing/2014/main" id="{F043E1B9-6B60-607E-425D-FEAE2C22DDF3}"/>
              </a:ext>
            </a:extLst>
          </p:cNvPr>
          <p:cNvSpPr txBox="1"/>
          <p:nvPr/>
        </p:nvSpPr>
        <p:spPr>
          <a:xfrm>
            <a:off x="9203328" y="3143841"/>
            <a:ext cx="2516645" cy="338554"/>
          </a:xfrm>
          <a:prstGeom prst="rect">
            <a:avLst/>
          </a:prstGeom>
          <a:noFill/>
        </p:spPr>
        <p:txBody>
          <a:bodyPr wrap="square" rtlCol="0">
            <a:spAutoFit/>
          </a:bodyPr>
          <a:lstStyle/>
          <a:p>
            <a:r>
              <a:rPr lang="en-AU" sz="1600" b="1" dirty="0">
                <a:solidFill>
                  <a:schemeClr val="accent1"/>
                </a:solidFill>
              </a:rPr>
              <a:t>Trust (Intimacy)</a:t>
            </a:r>
          </a:p>
        </p:txBody>
      </p:sp>
      <p:sp>
        <p:nvSpPr>
          <p:cNvPr id="3" name="TextBox 2">
            <a:extLst>
              <a:ext uri="{FF2B5EF4-FFF2-40B4-BE49-F238E27FC236}">
                <a16:creationId xmlns:a16="http://schemas.microsoft.com/office/drawing/2014/main" id="{96080A73-BDDB-8C73-D2EB-C8B9ADD89E98}"/>
              </a:ext>
            </a:extLst>
          </p:cNvPr>
          <p:cNvSpPr txBox="1"/>
          <p:nvPr/>
        </p:nvSpPr>
        <p:spPr>
          <a:xfrm>
            <a:off x="4751449" y="1918204"/>
            <a:ext cx="4316352" cy="3631763"/>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pPr marL="342900" indent="-342900">
              <a:buFont typeface="+mj-lt"/>
              <a:buAutoNum type="arabicPeriod"/>
            </a:pPr>
            <a:r>
              <a:rPr lang="en-AU" dirty="0"/>
              <a:t>Limit the upfront discount =&gt; insurer and regulator</a:t>
            </a:r>
          </a:p>
          <a:p>
            <a:pPr marL="342900" indent="-342900">
              <a:buFont typeface="+mj-lt"/>
              <a:buAutoNum type="arabicPeriod"/>
            </a:pPr>
            <a:endParaRPr lang="en-AU" dirty="0"/>
          </a:p>
          <a:p>
            <a:pPr marL="342900" indent="-342900">
              <a:buFont typeface="+mj-lt"/>
              <a:buAutoNum type="arabicPeriod"/>
            </a:pPr>
            <a:r>
              <a:rPr lang="en-AU" dirty="0"/>
              <a:t>Find replacement (e.g. wellness-linked discount, better product designs)</a:t>
            </a:r>
          </a:p>
          <a:p>
            <a:pPr marL="342900" indent="-342900">
              <a:buFont typeface="+mj-lt"/>
              <a:buAutoNum type="arabicPeriod"/>
            </a:pPr>
            <a:endParaRPr lang="en-AU" dirty="0"/>
          </a:p>
          <a:p>
            <a:pPr marL="342900" indent="-342900">
              <a:buFont typeface="+mj-lt"/>
              <a:buAutoNum type="arabicPeriod"/>
            </a:pPr>
            <a:r>
              <a:rPr lang="en-AU" dirty="0"/>
              <a:t>Transparency with customer: unwinding discounts means large increases; paying more upfront is better for the long term</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Include price sustainability as part of product scoring (customer centric for the long term)</a:t>
            </a:r>
          </a:p>
          <a:p>
            <a:endParaRPr lang="en-AU" dirty="0"/>
          </a:p>
        </p:txBody>
      </p:sp>
      <p:sp>
        <p:nvSpPr>
          <p:cNvPr id="4" name="Left Brace 3">
            <a:extLst>
              <a:ext uri="{FF2B5EF4-FFF2-40B4-BE49-F238E27FC236}">
                <a16:creationId xmlns:a16="http://schemas.microsoft.com/office/drawing/2014/main" id="{72C8248E-2240-FFB2-664E-2B22F924BAB1}"/>
              </a:ext>
            </a:extLst>
          </p:cNvPr>
          <p:cNvSpPr/>
          <p:nvPr/>
        </p:nvSpPr>
        <p:spPr>
          <a:xfrm>
            <a:off x="4267200" y="2489199"/>
            <a:ext cx="451229" cy="1890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BE060B21-4191-9664-2FEA-7B89433420D7}"/>
              </a:ext>
            </a:extLst>
          </p:cNvPr>
          <p:cNvCxnSpPr/>
          <p:nvPr/>
        </p:nvCxnSpPr>
        <p:spPr>
          <a:xfrm>
            <a:off x="4264214" y="4927600"/>
            <a:ext cx="451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3C40E26-9A65-E972-5FDD-2273705A9815}"/>
              </a:ext>
            </a:extLst>
          </p:cNvPr>
          <p:cNvSpPr/>
          <p:nvPr/>
        </p:nvSpPr>
        <p:spPr>
          <a:xfrm>
            <a:off x="9203328" y="4635376"/>
            <a:ext cx="2942571" cy="155857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AU" sz="1100" b="1" dirty="0">
                <a:solidFill>
                  <a:schemeClr val="tx1">
                    <a:lumMod val="65000"/>
                    <a:lumOff val="35000"/>
                  </a:schemeClr>
                </a:solidFill>
              </a:rPr>
              <a:t>Credibility – </a:t>
            </a:r>
            <a:r>
              <a:rPr lang="en-AU" sz="1100" dirty="0">
                <a:solidFill>
                  <a:schemeClr val="tx1">
                    <a:lumMod val="65000"/>
                    <a:lumOff val="35000"/>
                  </a:schemeClr>
                </a:solidFill>
              </a:rPr>
              <a:t>Perception of expertise and honesty</a:t>
            </a:r>
            <a:endParaRPr lang="en-AU" sz="1100" b="1" dirty="0">
              <a:solidFill>
                <a:schemeClr val="tx1">
                  <a:lumMod val="65000"/>
                  <a:lumOff val="35000"/>
                </a:schemeClr>
              </a:solidFill>
            </a:endParaRPr>
          </a:p>
          <a:p>
            <a:pPr lvl="2"/>
            <a:r>
              <a:rPr lang="en-AU" sz="1100" b="1" dirty="0">
                <a:solidFill>
                  <a:schemeClr val="tx1">
                    <a:lumMod val="65000"/>
                    <a:lumOff val="35000"/>
                  </a:schemeClr>
                </a:solidFill>
              </a:rPr>
              <a:t>Reliability</a:t>
            </a:r>
            <a:r>
              <a:rPr lang="en-AU" sz="1100" dirty="0">
                <a:solidFill>
                  <a:schemeClr val="tx1">
                    <a:lumMod val="65000"/>
                    <a:lumOff val="35000"/>
                  </a:schemeClr>
                </a:solidFill>
              </a:rPr>
              <a:t> – Consistency in fulfilling promises</a:t>
            </a:r>
          </a:p>
          <a:p>
            <a:pPr lvl="2"/>
            <a:r>
              <a:rPr lang="en-AU" sz="1100" b="1" dirty="0">
                <a:solidFill>
                  <a:schemeClr val="tx1">
                    <a:lumMod val="65000"/>
                    <a:lumOff val="35000"/>
                  </a:schemeClr>
                </a:solidFill>
              </a:rPr>
              <a:t>Intimacy</a:t>
            </a:r>
            <a:r>
              <a:rPr lang="en-AU" sz="1100" dirty="0">
                <a:solidFill>
                  <a:schemeClr val="tx1">
                    <a:lumMod val="65000"/>
                    <a:lumOff val="35000"/>
                  </a:schemeClr>
                </a:solidFill>
              </a:rPr>
              <a:t> – How comfortable customers feel interacting with the organization</a:t>
            </a:r>
          </a:p>
          <a:p>
            <a:pPr lvl="2"/>
            <a:r>
              <a:rPr lang="en-AU" sz="1100" b="1" dirty="0">
                <a:solidFill>
                  <a:schemeClr val="tx1">
                    <a:lumMod val="65000"/>
                    <a:lumOff val="35000"/>
                  </a:schemeClr>
                </a:solidFill>
              </a:rPr>
              <a:t>Self-Orientation</a:t>
            </a:r>
            <a:r>
              <a:rPr lang="en-AU" sz="1100" dirty="0">
                <a:solidFill>
                  <a:schemeClr val="tx1">
                    <a:lumMod val="65000"/>
                    <a:lumOff val="35000"/>
                  </a:schemeClr>
                </a:solidFill>
              </a:rPr>
              <a:t> – Whether the company is perceived to put its interests above customers’ needs</a:t>
            </a:r>
          </a:p>
        </p:txBody>
      </p:sp>
    </p:spTree>
    <p:extLst>
      <p:ext uri="{BB962C8B-B14F-4D97-AF65-F5344CB8AC3E}">
        <p14:creationId xmlns:p14="http://schemas.microsoft.com/office/powerpoint/2010/main" val="3141280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718B833A-5380-EFA3-4EC6-743AD58EB835}"/>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F399F718-717D-3980-28CD-6B9BCA8308DD}"/>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31CCE0DC-CBA9-FB72-73C5-892A6D31497F}"/>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66</a:t>
            </a:fld>
            <a:endParaRPr/>
          </a:p>
        </p:txBody>
      </p:sp>
      <p:sp>
        <p:nvSpPr>
          <p:cNvPr id="270" name="Google Shape;270;p9">
            <a:extLst>
              <a:ext uri="{FF2B5EF4-FFF2-40B4-BE49-F238E27FC236}">
                <a16:creationId xmlns:a16="http://schemas.microsoft.com/office/drawing/2014/main" id="{B4F608A9-D5DD-6511-EC47-32F1578EB3D3}"/>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F6EB1103-B5A4-28C4-5244-3B04D4A39ACB}"/>
              </a:ext>
            </a:extLst>
          </p:cNvPr>
          <p:cNvSpPr/>
          <p:nvPr/>
        </p:nvSpPr>
        <p:spPr>
          <a:xfrm>
            <a:off x="433449" y="1282700"/>
            <a:ext cx="6425157"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Improving Premium Transparency</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C1E25A95-A5F0-DEA4-48B4-36454DBC2989}"/>
              </a:ext>
            </a:extLst>
          </p:cNvPr>
          <p:cNvSpPr txBox="1"/>
          <p:nvPr/>
        </p:nvSpPr>
        <p:spPr>
          <a:xfrm>
            <a:off x="433449" y="1918204"/>
            <a:ext cx="4316352" cy="2769989"/>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endParaRPr lang="en-AU" dirty="0"/>
          </a:p>
          <a:p>
            <a:pPr marL="342900" indent="-342900">
              <a:buFont typeface="+mj-lt"/>
              <a:buAutoNum type="arabicPeriod"/>
            </a:pPr>
            <a:r>
              <a:rPr lang="en-AU" dirty="0"/>
              <a:t>Additional efforts upfront</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Reduce sales for stepped premium due to exponential increase in price</a:t>
            </a:r>
          </a:p>
          <a:p>
            <a:pPr marL="342900" indent="-342900">
              <a:buFont typeface="+mj-lt"/>
              <a:buAutoNum type="arabicPeriod"/>
            </a:pPr>
            <a:endParaRPr lang="en-AU" dirty="0"/>
          </a:p>
          <a:p>
            <a:pPr marL="342900" indent="-342900">
              <a:buFont typeface="+mj-lt"/>
              <a:buAutoNum type="arabicPeriod"/>
            </a:pPr>
            <a:r>
              <a:rPr lang="en-AU" dirty="0"/>
              <a:t>Reduce sales for non-guaranteed premium</a:t>
            </a:r>
          </a:p>
          <a:p>
            <a:endParaRPr lang="en-AU" dirty="0"/>
          </a:p>
          <a:p>
            <a:pPr marL="342900" indent="-342900">
              <a:buFont typeface="+mj-lt"/>
              <a:buAutoNum type="arabicPeriod"/>
            </a:pPr>
            <a:endParaRPr lang="en-AU" dirty="0"/>
          </a:p>
        </p:txBody>
      </p:sp>
    </p:spTree>
    <p:extLst>
      <p:ext uri="{BB962C8B-B14F-4D97-AF65-F5344CB8AC3E}">
        <p14:creationId xmlns:p14="http://schemas.microsoft.com/office/powerpoint/2010/main" val="2255807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C9E9BABE-DF8E-E222-5F8F-3EEC8587C102}"/>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162E1C30-2EA4-F600-EF44-4B241EBE528C}"/>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2B66E245-F2B0-9361-F84E-AA069118EB02}"/>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67</a:t>
            </a:fld>
            <a:endParaRPr/>
          </a:p>
        </p:txBody>
      </p:sp>
      <p:sp>
        <p:nvSpPr>
          <p:cNvPr id="270" name="Google Shape;270;p9">
            <a:extLst>
              <a:ext uri="{FF2B5EF4-FFF2-40B4-BE49-F238E27FC236}">
                <a16:creationId xmlns:a16="http://schemas.microsoft.com/office/drawing/2014/main" id="{8A247D5A-F320-1D04-2F3D-1166ADF2B8CD}"/>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84B262B7-A227-E7F9-1DB6-E298587070F2}"/>
              </a:ext>
            </a:extLst>
          </p:cNvPr>
          <p:cNvSpPr/>
          <p:nvPr/>
        </p:nvSpPr>
        <p:spPr>
          <a:xfrm>
            <a:off x="433449" y="1282700"/>
            <a:ext cx="6425157"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Improving Premium Transparency</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BF92EBF5-9497-1DCB-34C8-735BBDA6790E}"/>
              </a:ext>
            </a:extLst>
          </p:cNvPr>
          <p:cNvSpPr txBox="1"/>
          <p:nvPr/>
        </p:nvSpPr>
        <p:spPr>
          <a:xfrm>
            <a:off x="433449" y="1918204"/>
            <a:ext cx="4316352" cy="2769989"/>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endParaRPr lang="en-AU" dirty="0"/>
          </a:p>
          <a:p>
            <a:pPr marL="342900" indent="-342900">
              <a:buFont typeface="+mj-lt"/>
              <a:buAutoNum type="arabicPeriod"/>
            </a:pPr>
            <a:r>
              <a:rPr lang="en-AU" dirty="0"/>
              <a:t>Additional efforts upfront</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Reduce sales for stepped premium due to exponential increase in price</a:t>
            </a:r>
          </a:p>
          <a:p>
            <a:pPr marL="342900" indent="-342900">
              <a:buFont typeface="+mj-lt"/>
              <a:buAutoNum type="arabicPeriod"/>
            </a:pPr>
            <a:endParaRPr lang="en-AU" dirty="0"/>
          </a:p>
          <a:p>
            <a:pPr marL="342900" indent="-342900">
              <a:buFont typeface="+mj-lt"/>
              <a:buAutoNum type="arabicPeriod"/>
            </a:pPr>
            <a:r>
              <a:rPr lang="en-AU" dirty="0"/>
              <a:t>Reduce sales for non-guaranteed premium</a:t>
            </a:r>
          </a:p>
          <a:p>
            <a:endParaRPr lang="en-AU" dirty="0"/>
          </a:p>
          <a:p>
            <a:pPr marL="342900" indent="-342900">
              <a:buFont typeface="+mj-lt"/>
              <a:buAutoNum type="arabicPeriod"/>
            </a:pPr>
            <a:endParaRPr lang="en-AU" dirty="0"/>
          </a:p>
        </p:txBody>
      </p:sp>
      <p:sp>
        <p:nvSpPr>
          <p:cNvPr id="3" name="TextBox 2">
            <a:extLst>
              <a:ext uri="{FF2B5EF4-FFF2-40B4-BE49-F238E27FC236}">
                <a16:creationId xmlns:a16="http://schemas.microsoft.com/office/drawing/2014/main" id="{EE3A5840-E422-5E43-3C02-2DD9E1E53C5E}"/>
              </a:ext>
            </a:extLst>
          </p:cNvPr>
          <p:cNvSpPr txBox="1"/>
          <p:nvPr/>
        </p:nvSpPr>
        <p:spPr>
          <a:xfrm>
            <a:off x="4751449" y="1918204"/>
            <a:ext cx="4316352" cy="3847207"/>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endParaRPr lang="en-AU" dirty="0"/>
          </a:p>
          <a:p>
            <a:pPr marL="342900" indent="-342900">
              <a:buFont typeface="+mj-lt"/>
              <a:buAutoNum type="arabicPeriod"/>
            </a:pPr>
            <a:r>
              <a:rPr lang="en-AU" dirty="0"/>
              <a:t>Make it the market practice =&gt; insurer and regulator</a:t>
            </a:r>
          </a:p>
          <a:p>
            <a:pPr marL="342900" indent="-342900">
              <a:buFont typeface="+mj-lt"/>
              <a:buAutoNum type="arabicPeriod"/>
            </a:pPr>
            <a:endParaRPr lang="en-AU" dirty="0"/>
          </a:p>
          <a:p>
            <a:pPr marL="342900" indent="-342900">
              <a:buFont typeface="+mj-lt"/>
              <a:buAutoNum type="arabicPeriod"/>
            </a:pPr>
            <a:r>
              <a:rPr lang="en-AU" dirty="0"/>
              <a:t>Promote guaranteed level premium by disclosing:</a:t>
            </a:r>
          </a:p>
          <a:p>
            <a:endParaRPr lang="en-AU" dirty="0"/>
          </a:p>
          <a:p>
            <a:pPr marL="342900" indent="-342900">
              <a:buFont typeface="+mj-lt"/>
              <a:buAutoNum type="alphaLcPeriod"/>
            </a:pPr>
            <a:r>
              <a:rPr lang="en-AU" dirty="0"/>
              <a:t>Full term projection</a:t>
            </a:r>
          </a:p>
          <a:p>
            <a:pPr marL="342900" indent="-342900">
              <a:buFont typeface="+mj-lt"/>
              <a:buAutoNum type="alphaLcPeriod"/>
            </a:pPr>
            <a:r>
              <a:rPr lang="en-AU" dirty="0"/>
              <a:t>Cumulative price</a:t>
            </a:r>
          </a:p>
          <a:p>
            <a:pPr marL="342900" indent="-342900">
              <a:buFont typeface="+mj-lt"/>
              <a:buAutoNum type="alphaLcPeriod"/>
            </a:pPr>
            <a:r>
              <a:rPr lang="en-AU" dirty="0"/>
              <a:t>Guaranteed vs non-guaranteed features</a:t>
            </a:r>
          </a:p>
          <a:p>
            <a:pPr marL="342900" indent="-342900">
              <a:buFont typeface="+mj-lt"/>
              <a:buAutoNum type="alphaLcPeriod"/>
            </a:pPr>
            <a:r>
              <a:rPr lang="en-AU" dirty="0"/>
              <a:t>Discounts</a:t>
            </a:r>
          </a:p>
          <a:p>
            <a:pPr marL="342900" indent="-342900">
              <a:buFont typeface="+mj-lt"/>
              <a:buAutoNum type="alphaLcPeriod"/>
            </a:pPr>
            <a:r>
              <a:rPr lang="en-AU" dirty="0"/>
              <a:t>Recent repricing activities: magnitude and reason</a:t>
            </a:r>
          </a:p>
          <a:p>
            <a:pPr marL="342900" indent="-342900">
              <a:buFont typeface="+mj-lt"/>
              <a:buAutoNum type="alphaLcPeriod"/>
            </a:pPr>
            <a:endParaRPr lang="en-AU" dirty="0"/>
          </a:p>
          <a:p>
            <a:pPr marL="342900" indent="-342900">
              <a:buFont typeface="+mj-lt"/>
              <a:buAutoNum type="arabicPeriod"/>
            </a:pPr>
            <a:endParaRPr lang="en-AU" dirty="0"/>
          </a:p>
        </p:txBody>
      </p:sp>
    </p:spTree>
    <p:extLst>
      <p:ext uri="{BB962C8B-B14F-4D97-AF65-F5344CB8AC3E}">
        <p14:creationId xmlns:p14="http://schemas.microsoft.com/office/powerpoint/2010/main" val="1395824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7F882369-193B-765E-AA3C-A76105A06AFA}"/>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91104238-5C34-3E61-F430-139B77941E0B}"/>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Premium Structure Reform (Immediate Priority)</a:t>
            </a:r>
            <a:endParaRPr dirty="0"/>
          </a:p>
        </p:txBody>
      </p:sp>
      <p:sp>
        <p:nvSpPr>
          <p:cNvPr id="269" name="Google Shape;269;p9">
            <a:extLst>
              <a:ext uri="{FF2B5EF4-FFF2-40B4-BE49-F238E27FC236}">
                <a16:creationId xmlns:a16="http://schemas.microsoft.com/office/drawing/2014/main" id="{DC2B65D4-59CA-B7C8-1F4B-E404DAC1F9A5}"/>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68</a:t>
            </a:fld>
            <a:endParaRPr/>
          </a:p>
        </p:txBody>
      </p:sp>
      <p:sp>
        <p:nvSpPr>
          <p:cNvPr id="270" name="Google Shape;270;p9">
            <a:extLst>
              <a:ext uri="{FF2B5EF4-FFF2-40B4-BE49-F238E27FC236}">
                <a16:creationId xmlns:a16="http://schemas.microsoft.com/office/drawing/2014/main" id="{1DA33EB6-5A67-6DC2-6466-FBEF29E1161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5" name="Rectangle 4">
            <a:extLst>
              <a:ext uri="{FF2B5EF4-FFF2-40B4-BE49-F238E27FC236}">
                <a16:creationId xmlns:a16="http://schemas.microsoft.com/office/drawing/2014/main" id="{3786D824-4599-3834-2F37-3AD4E84E0D50}"/>
              </a:ext>
            </a:extLst>
          </p:cNvPr>
          <p:cNvSpPr/>
          <p:nvPr/>
        </p:nvSpPr>
        <p:spPr>
          <a:xfrm>
            <a:off x="433449" y="1282700"/>
            <a:ext cx="6425157" cy="553998"/>
          </a:xfrm>
          <a:prstGeom prst="rect">
            <a:avLst/>
          </a:prstGeom>
          <a:noFill/>
        </p:spPr>
        <p:txBody>
          <a:bodyPr wrap="none" lIns="91440" tIns="45720" rIns="91440" bIns="45720">
            <a:spAutoFit/>
          </a:bodyPr>
          <a:lstStyle/>
          <a:p>
            <a:r>
              <a:rPr lang="en-US" sz="3000" b="1" u="sng" dirty="0">
                <a:ln w="0"/>
                <a:solidFill>
                  <a:schemeClr val="accent1"/>
                </a:solidFill>
                <a:effectLst>
                  <a:outerShdw blurRad="38100" dist="25400" dir="5400000" algn="ctr" rotWithShape="0">
                    <a:srgbClr val="6E747A">
                      <a:alpha val="43000"/>
                    </a:srgbClr>
                  </a:outerShdw>
                </a:effectLst>
              </a:rPr>
              <a:t>Improving Premium Transparency</a:t>
            </a:r>
            <a:endParaRPr lang="en-US" sz="3000" b="1" u="sng" cap="none" spc="0" dirty="0">
              <a:ln w="0"/>
              <a:solidFill>
                <a:schemeClr val="accent1"/>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AE14031F-DE02-4078-599D-86B21ADD53EB}"/>
              </a:ext>
            </a:extLst>
          </p:cNvPr>
          <p:cNvSpPr txBox="1"/>
          <p:nvPr/>
        </p:nvSpPr>
        <p:spPr>
          <a:xfrm>
            <a:off x="433449" y="1918204"/>
            <a:ext cx="4316352" cy="2769989"/>
          </a:xfrm>
          <a:prstGeom prst="rect">
            <a:avLst/>
          </a:prstGeom>
          <a:noFill/>
        </p:spPr>
        <p:txBody>
          <a:bodyPr wrap="square" rtlCol="0">
            <a:spAutoFit/>
          </a:bodyPr>
          <a:lstStyle/>
          <a:p>
            <a:r>
              <a:rPr lang="en-AU" sz="2000" b="1" dirty="0">
                <a:solidFill>
                  <a:srgbClr val="FF0000"/>
                </a:solidFill>
              </a:rPr>
              <a:t>Challenges?</a:t>
            </a:r>
            <a:endParaRPr lang="en-AU" dirty="0">
              <a:solidFill>
                <a:srgbClr val="FF0000"/>
              </a:solidFill>
            </a:endParaRPr>
          </a:p>
          <a:p>
            <a:endParaRPr lang="en-AU" dirty="0"/>
          </a:p>
          <a:p>
            <a:endParaRPr lang="en-AU" dirty="0"/>
          </a:p>
          <a:p>
            <a:pPr marL="342900" indent="-342900">
              <a:buFont typeface="+mj-lt"/>
              <a:buAutoNum type="arabicPeriod"/>
            </a:pPr>
            <a:r>
              <a:rPr lang="en-AU" dirty="0"/>
              <a:t>Additional efforts upfront</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r>
              <a:rPr lang="en-AU" dirty="0"/>
              <a:t>Reduce sales for stepped premium due to exponential increase in price</a:t>
            </a:r>
          </a:p>
          <a:p>
            <a:pPr marL="342900" indent="-342900">
              <a:buFont typeface="+mj-lt"/>
              <a:buAutoNum type="arabicPeriod"/>
            </a:pPr>
            <a:endParaRPr lang="en-AU" dirty="0"/>
          </a:p>
          <a:p>
            <a:pPr marL="342900" indent="-342900">
              <a:buFont typeface="+mj-lt"/>
              <a:buAutoNum type="arabicPeriod"/>
            </a:pPr>
            <a:r>
              <a:rPr lang="en-AU" dirty="0"/>
              <a:t>Reduce sales for non-guaranteed premium</a:t>
            </a:r>
          </a:p>
          <a:p>
            <a:endParaRPr lang="en-AU" dirty="0"/>
          </a:p>
          <a:p>
            <a:pPr marL="342900" indent="-342900">
              <a:buFont typeface="+mj-lt"/>
              <a:buAutoNum type="arabicPeriod"/>
            </a:pPr>
            <a:endParaRPr lang="en-AU" dirty="0"/>
          </a:p>
        </p:txBody>
      </p:sp>
      <p:sp>
        <p:nvSpPr>
          <p:cNvPr id="2" name="TextBox 1">
            <a:extLst>
              <a:ext uri="{FF2B5EF4-FFF2-40B4-BE49-F238E27FC236}">
                <a16:creationId xmlns:a16="http://schemas.microsoft.com/office/drawing/2014/main" id="{29FB8C70-7E4C-FFB1-A48D-87DD27C7F673}"/>
              </a:ext>
            </a:extLst>
          </p:cNvPr>
          <p:cNvSpPr txBox="1"/>
          <p:nvPr/>
        </p:nvSpPr>
        <p:spPr>
          <a:xfrm>
            <a:off x="9176574" y="1992730"/>
            <a:ext cx="2043051" cy="400110"/>
          </a:xfrm>
          <a:prstGeom prst="rect">
            <a:avLst/>
          </a:prstGeom>
          <a:noFill/>
        </p:spPr>
        <p:txBody>
          <a:bodyPr wrap="square" rtlCol="0">
            <a:spAutoFit/>
          </a:bodyPr>
          <a:lstStyle/>
          <a:p>
            <a:r>
              <a:rPr lang="en-AU" sz="2000" b="1" u="sng" dirty="0">
                <a:solidFill>
                  <a:schemeClr val="accent1"/>
                </a:solidFill>
              </a:rPr>
              <a:t>Outcomes</a:t>
            </a:r>
            <a:r>
              <a:rPr lang="en-AU" sz="2000" b="1" dirty="0">
                <a:solidFill>
                  <a:schemeClr val="accent1"/>
                </a:solidFill>
              </a:rPr>
              <a:t> </a:t>
            </a:r>
            <a:endParaRPr lang="en-AU" dirty="0"/>
          </a:p>
        </p:txBody>
      </p:sp>
      <p:sp>
        <p:nvSpPr>
          <p:cNvPr id="7" name="Arrow: Down 6">
            <a:extLst>
              <a:ext uri="{FF2B5EF4-FFF2-40B4-BE49-F238E27FC236}">
                <a16:creationId xmlns:a16="http://schemas.microsoft.com/office/drawing/2014/main" id="{9F1025CE-943D-9756-1F57-6B5D37BA12A3}"/>
              </a:ext>
            </a:extLst>
          </p:cNvPr>
          <p:cNvSpPr/>
          <p:nvPr/>
        </p:nvSpPr>
        <p:spPr>
          <a:xfrm rot="10800000">
            <a:off x="11752993" y="2741750"/>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8" name="TextBox 7">
            <a:extLst>
              <a:ext uri="{FF2B5EF4-FFF2-40B4-BE49-F238E27FC236}">
                <a16:creationId xmlns:a16="http://schemas.microsoft.com/office/drawing/2014/main" id="{2CC758FA-5B07-63B7-B22F-2FBD67B5919F}"/>
              </a:ext>
            </a:extLst>
          </p:cNvPr>
          <p:cNvSpPr txBox="1"/>
          <p:nvPr/>
        </p:nvSpPr>
        <p:spPr>
          <a:xfrm>
            <a:off x="9203329" y="2712041"/>
            <a:ext cx="2016296" cy="338554"/>
          </a:xfrm>
          <a:prstGeom prst="rect">
            <a:avLst/>
          </a:prstGeom>
          <a:noFill/>
        </p:spPr>
        <p:txBody>
          <a:bodyPr wrap="square" rtlCol="0">
            <a:spAutoFit/>
          </a:bodyPr>
          <a:lstStyle/>
          <a:p>
            <a:r>
              <a:rPr lang="en-AU" sz="1600" b="1" dirty="0">
                <a:solidFill>
                  <a:schemeClr val="accent1"/>
                </a:solidFill>
              </a:rPr>
              <a:t>Trust (Credibility)</a:t>
            </a:r>
          </a:p>
        </p:txBody>
      </p:sp>
      <p:sp>
        <p:nvSpPr>
          <p:cNvPr id="9" name="TextBox 8">
            <a:extLst>
              <a:ext uri="{FF2B5EF4-FFF2-40B4-BE49-F238E27FC236}">
                <a16:creationId xmlns:a16="http://schemas.microsoft.com/office/drawing/2014/main" id="{62E49EA2-90C4-762C-73E9-81A620BD6659}"/>
              </a:ext>
            </a:extLst>
          </p:cNvPr>
          <p:cNvSpPr txBox="1"/>
          <p:nvPr/>
        </p:nvSpPr>
        <p:spPr>
          <a:xfrm>
            <a:off x="9223962" y="3580988"/>
            <a:ext cx="835164" cy="338554"/>
          </a:xfrm>
          <a:prstGeom prst="rect">
            <a:avLst/>
          </a:prstGeom>
          <a:noFill/>
        </p:spPr>
        <p:txBody>
          <a:bodyPr wrap="square" rtlCol="0">
            <a:spAutoFit/>
          </a:bodyPr>
          <a:lstStyle/>
          <a:p>
            <a:r>
              <a:rPr lang="en-AU" sz="1600" b="1">
                <a:solidFill>
                  <a:schemeClr val="accent1"/>
                </a:solidFill>
              </a:rPr>
              <a:t>Lapse</a:t>
            </a:r>
            <a:endParaRPr lang="en-AU" sz="1600" b="1" dirty="0">
              <a:solidFill>
                <a:schemeClr val="accent1"/>
              </a:solidFill>
            </a:endParaRPr>
          </a:p>
        </p:txBody>
      </p:sp>
      <p:sp>
        <p:nvSpPr>
          <p:cNvPr id="10" name="Arrow: Down 9">
            <a:extLst>
              <a:ext uri="{FF2B5EF4-FFF2-40B4-BE49-F238E27FC236}">
                <a16:creationId xmlns:a16="http://schemas.microsoft.com/office/drawing/2014/main" id="{6D698591-BDEA-FA5F-C4E9-B9DC9E0CF62A}"/>
              </a:ext>
            </a:extLst>
          </p:cNvPr>
          <p:cNvSpPr/>
          <p:nvPr/>
        </p:nvSpPr>
        <p:spPr>
          <a:xfrm>
            <a:off x="10059126" y="363991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3" name="TextBox 2">
            <a:extLst>
              <a:ext uri="{FF2B5EF4-FFF2-40B4-BE49-F238E27FC236}">
                <a16:creationId xmlns:a16="http://schemas.microsoft.com/office/drawing/2014/main" id="{5B10AAFA-78E8-5F2D-22BD-432129586365}"/>
              </a:ext>
            </a:extLst>
          </p:cNvPr>
          <p:cNvSpPr txBox="1"/>
          <p:nvPr/>
        </p:nvSpPr>
        <p:spPr>
          <a:xfrm>
            <a:off x="4751449" y="1918204"/>
            <a:ext cx="4316352" cy="3847207"/>
          </a:xfrm>
          <a:prstGeom prst="rect">
            <a:avLst/>
          </a:prstGeom>
          <a:noFill/>
        </p:spPr>
        <p:txBody>
          <a:bodyPr wrap="square" rtlCol="0">
            <a:spAutoFit/>
          </a:bodyPr>
          <a:lstStyle/>
          <a:p>
            <a:r>
              <a:rPr lang="en-AU" sz="2000" b="1" dirty="0">
                <a:solidFill>
                  <a:srgbClr val="00B050"/>
                </a:solidFill>
              </a:rPr>
              <a:t>Opportunities?</a:t>
            </a:r>
            <a:endParaRPr lang="en-AU" dirty="0"/>
          </a:p>
          <a:p>
            <a:endParaRPr lang="en-AU" dirty="0"/>
          </a:p>
          <a:p>
            <a:endParaRPr lang="en-AU" dirty="0"/>
          </a:p>
          <a:p>
            <a:pPr marL="342900" indent="-342900">
              <a:buFont typeface="+mj-lt"/>
              <a:buAutoNum type="arabicPeriod"/>
            </a:pPr>
            <a:r>
              <a:rPr lang="en-AU" dirty="0"/>
              <a:t>Make it the market practice =&gt; insurer and regulator</a:t>
            </a:r>
          </a:p>
          <a:p>
            <a:pPr marL="342900" indent="-342900">
              <a:buFont typeface="+mj-lt"/>
              <a:buAutoNum type="arabicPeriod"/>
            </a:pPr>
            <a:endParaRPr lang="en-AU" dirty="0"/>
          </a:p>
          <a:p>
            <a:pPr marL="342900" indent="-342900">
              <a:buFont typeface="+mj-lt"/>
              <a:buAutoNum type="arabicPeriod"/>
            </a:pPr>
            <a:r>
              <a:rPr lang="en-AU" dirty="0"/>
              <a:t>Promote guaranteed level premium by disclosing:</a:t>
            </a:r>
          </a:p>
          <a:p>
            <a:endParaRPr lang="en-AU" dirty="0"/>
          </a:p>
          <a:p>
            <a:pPr marL="342900" indent="-342900">
              <a:buFont typeface="+mj-lt"/>
              <a:buAutoNum type="alphaLcPeriod"/>
            </a:pPr>
            <a:r>
              <a:rPr lang="en-AU" dirty="0"/>
              <a:t>Full term projection</a:t>
            </a:r>
          </a:p>
          <a:p>
            <a:pPr marL="342900" indent="-342900">
              <a:buFont typeface="+mj-lt"/>
              <a:buAutoNum type="alphaLcPeriod"/>
            </a:pPr>
            <a:r>
              <a:rPr lang="en-AU" dirty="0"/>
              <a:t>Cumulative price</a:t>
            </a:r>
          </a:p>
          <a:p>
            <a:pPr marL="342900" indent="-342900">
              <a:buFont typeface="+mj-lt"/>
              <a:buAutoNum type="alphaLcPeriod"/>
            </a:pPr>
            <a:r>
              <a:rPr lang="en-AU" dirty="0"/>
              <a:t>Guaranteed vs non-guaranteed features</a:t>
            </a:r>
          </a:p>
          <a:p>
            <a:pPr marL="342900" indent="-342900">
              <a:buFont typeface="+mj-lt"/>
              <a:buAutoNum type="alphaLcPeriod"/>
            </a:pPr>
            <a:r>
              <a:rPr lang="en-AU" dirty="0"/>
              <a:t>Discounts</a:t>
            </a:r>
          </a:p>
          <a:p>
            <a:pPr marL="342900" indent="-342900">
              <a:buFont typeface="+mj-lt"/>
              <a:buAutoNum type="alphaLcPeriod"/>
            </a:pPr>
            <a:r>
              <a:rPr lang="en-AU" dirty="0"/>
              <a:t>Recent repricing activities: magnitude and reason</a:t>
            </a:r>
          </a:p>
          <a:p>
            <a:pPr marL="342900" indent="-342900">
              <a:buFont typeface="+mj-lt"/>
              <a:buAutoNum type="alphaLcPeriod"/>
            </a:pPr>
            <a:endParaRPr lang="en-AU" dirty="0"/>
          </a:p>
          <a:p>
            <a:pPr marL="342900" indent="-342900">
              <a:buFont typeface="+mj-lt"/>
              <a:buAutoNum type="arabicPeriod"/>
            </a:pPr>
            <a:endParaRPr lang="en-AU" dirty="0"/>
          </a:p>
        </p:txBody>
      </p:sp>
      <p:sp>
        <p:nvSpPr>
          <p:cNvPr id="4" name="Rectangle: Rounded Corners 3">
            <a:extLst>
              <a:ext uri="{FF2B5EF4-FFF2-40B4-BE49-F238E27FC236}">
                <a16:creationId xmlns:a16="http://schemas.microsoft.com/office/drawing/2014/main" id="{074D85A3-44B8-9280-E4BA-DD2769A7BCE3}"/>
              </a:ext>
            </a:extLst>
          </p:cNvPr>
          <p:cNvSpPr/>
          <p:nvPr/>
        </p:nvSpPr>
        <p:spPr>
          <a:xfrm>
            <a:off x="9203328" y="4635376"/>
            <a:ext cx="2942571" cy="155857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AU" sz="1100" b="1" dirty="0">
                <a:solidFill>
                  <a:schemeClr val="tx1">
                    <a:lumMod val="65000"/>
                    <a:lumOff val="35000"/>
                  </a:schemeClr>
                </a:solidFill>
              </a:rPr>
              <a:t>Credibility – </a:t>
            </a:r>
            <a:r>
              <a:rPr lang="en-AU" sz="1100" dirty="0">
                <a:solidFill>
                  <a:schemeClr val="tx1">
                    <a:lumMod val="65000"/>
                    <a:lumOff val="35000"/>
                  </a:schemeClr>
                </a:solidFill>
              </a:rPr>
              <a:t>Perception of expertise and honesty</a:t>
            </a:r>
            <a:endParaRPr lang="en-AU" sz="1100" b="1" dirty="0">
              <a:solidFill>
                <a:schemeClr val="tx1">
                  <a:lumMod val="65000"/>
                  <a:lumOff val="35000"/>
                </a:schemeClr>
              </a:solidFill>
            </a:endParaRPr>
          </a:p>
          <a:p>
            <a:pPr lvl="2"/>
            <a:r>
              <a:rPr lang="en-AU" sz="1100" b="1" dirty="0">
                <a:solidFill>
                  <a:schemeClr val="tx1">
                    <a:lumMod val="65000"/>
                    <a:lumOff val="35000"/>
                  </a:schemeClr>
                </a:solidFill>
              </a:rPr>
              <a:t>Reliability</a:t>
            </a:r>
            <a:r>
              <a:rPr lang="en-AU" sz="1100" dirty="0">
                <a:solidFill>
                  <a:schemeClr val="tx1">
                    <a:lumMod val="65000"/>
                    <a:lumOff val="35000"/>
                  </a:schemeClr>
                </a:solidFill>
              </a:rPr>
              <a:t> – Consistency in fulfilling promises</a:t>
            </a:r>
          </a:p>
          <a:p>
            <a:pPr lvl="2"/>
            <a:r>
              <a:rPr lang="en-AU" sz="1100" b="1" dirty="0">
                <a:solidFill>
                  <a:schemeClr val="tx1">
                    <a:lumMod val="65000"/>
                    <a:lumOff val="35000"/>
                  </a:schemeClr>
                </a:solidFill>
              </a:rPr>
              <a:t>Intimacy</a:t>
            </a:r>
            <a:r>
              <a:rPr lang="en-AU" sz="1100" dirty="0">
                <a:solidFill>
                  <a:schemeClr val="tx1">
                    <a:lumMod val="65000"/>
                    <a:lumOff val="35000"/>
                  </a:schemeClr>
                </a:solidFill>
              </a:rPr>
              <a:t> – How comfortable customers feel interacting with the organization</a:t>
            </a:r>
          </a:p>
          <a:p>
            <a:pPr lvl="2"/>
            <a:r>
              <a:rPr lang="en-AU" sz="1100" b="1" dirty="0">
                <a:solidFill>
                  <a:schemeClr val="tx1">
                    <a:lumMod val="65000"/>
                    <a:lumOff val="35000"/>
                  </a:schemeClr>
                </a:solidFill>
              </a:rPr>
              <a:t>Self-Orientation</a:t>
            </a:r>
            <a:r>
              <a:rPr lang="en-AU" sz="1100" dirty="0">
                <a:solidFill>
                  <a:schemeClr val="tx1">
                    <a:lumMod val="65000"/>
                    <a:lumOff val="35000"/>
                  </a:schemeClr>
                </a:solidFill>
              </a:rPr>
              <a:t> – Whether the company is perceived to put its interests above customers’ needs</a:t>
            </a:r>
          </a:p>
        </p:txBody>
      </p:sp>
    </p:spTree>
    <p:extLst>
      <p:ext uri="{BB962C8B-B14F-4D97-AF65-F5344CB8AC3E}">
        <p14:creationId xmlns:p14="http://schemas.microsoft.com/office/powerpoint/2010/main" val="1004258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266">
          <a:extLst>
            <a:ext uri="{FF2B5EF4-FFF2-40B4-BE49-F238E27FC236}">
              <a16:creationId xmlns:a16="http://schemas.microsoft.com/office/drawing/2014/main" id="{A1841071-AD37-BA74-9D30-3BE50995C71C}"/>
            </a:ext>
          </a:extLst>
        </p:cNvPr>
        <p:cNvGrpSpPr/>
        <p:nvPr/>
      </p:nvGrpSpPr>
      <p:grpSpPr>
        <a:xfrm>
          <a:off x="0" y="0"/>
          <a:ext cx="0" cy="0"/>
          <a:chOff x="0" y="0"/>
          <a:chExt cx="0" cy="0"/>
        </a:xfrm>
      </p:grpSpPr>
      <p:sp>
        <p:nvSpPr>
          <p:cNvPr id="267" name="Google Shape;267;p9">
            <a:extLst>
              <a:ext uri="{FF2B5EF4-FFF2-40B4-BE49-F238E27FC236}">
                <a16:creationId xmlns:a16="http://schemas.microsoft.com/office/drawing/2014/main" id="{BCD0AA00-7C4A-D2C6-16FE-6BA089A4956F}"/>
              </a:ext>
            </a:extLst>
          </p:cNvPr>
          <p:cNvSpPr txBox="1">
            <a:spLocks noGrp="1"/>
          </p:cNvSpPr>
          <p:nvPr>
            <p:ph type="title"/>
          </p:nvPr>
        </p:nvSpPr>
        <p:spPr>
          <a:xfrm>
            <a:off x="326849" y="288390"/>
            <a:ext cx="11140728" cy="99431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100"/>
              <a:buFont typeface="Arial"/>
              <a:buNone/>
            </a:pPr>
            <a:r>
              <a:rPr lang="en-US" dirty="0"/>
              <a:t>3. Australian Opportunities</a:t>
            </a:r>
            <a:br>
              <a:rPr lang="en-US" dirty="0"/>
            </a:br>
            <a:r>
              <a:rPr lang="en-US" dirty="0"/>
              <a:t>Distribution Enhancement &amp; Product Innovation (Mid-Term)</a:t>
            </a:r>
            <a:endParaRPr dirty="0"/>
          </a:p>
        </p:txBody>
      </p:sp>
      <p:sp>
        <p:nvSpPr>
          <p:cNvPr id="269" name="Google Shape;269;p9">
            <a:extLst>
              <a:ext uri="{FF2B5EF4-FFF2-40B4-BE49-F238E27FC236}">
                <a16:creationId xmlns:a16="http://schemas.microsoft.com/office/drawing/2014/main" id="{02B748D9-142D-FBD6-439F-EB01F373959A}"/>
              </a:ext>
            </a:extLst>
          </p:cNvPr>
          <p:cNvSpPr txBox="1">
            <a:spLocks noGrp="1"/>
          </p:cNvSpPr>
          <p:nvPr>
            <p:ph type="sldNum" idx="12"/>
          </p:nvPr>
        </p:nvSpPr>
        <p:spPr>
          <a:xfrm>
            <a:off x="11467577" y="6400800"/>
            <a:ext cx="416447" cy="18648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69</a:t>
            </a:fld>
            <a:endParaRPr/>
          </a:p>
        </p:txBody>
      </p:sp>
      <p:sp>
        <p:nvSpPr>
          <p:cNvPr id="270" name="Google Shape;270;p9">
            <a:extLst>
              <a:ext uri="{FF2B5EF4-FFF2-40B4-BE49-F238E27FC236}">
                <a16:creationId xmlns:a16="http://schemas.microsoft.com/office/drawing/2014/main" id="{764451BC-3E4D-9D86-0E1A-592693FDE6E2}"/>
              </a:ext>
            </a:extLst>
          </p:cNvPr>
          <p:cNvSpPr txBox="1">
            <a:spLocks noGrp="1"/>
          </p:cNvSpPr>
          <p:nvPr>
            <p:ph type="ftr" idx="11"/>
          </p:nvPr>
        </p:nvSpPr>
        <p:spPr>
          <a:xfrm>
            <a:off x="4038600" y="6400800"/>
            <a:ext cx="4114800" cy="1864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1000" b="0" i="0">
                <a:solidFill>
                  <a:schemeClr val="dk1"/>
                </a:solidFill>
                <a:latin typeface="Arial"/>
                <a:ea typeface="Arial"/>
                <a:cs typeface="Arial"/>
                <a:sym typeface="Arial"/>
              </a:rPr>
              <a:t>Presented at the 2025 All Actuaries Summit</a:t>
            </a:r>
            <a:endParaRPr/>
          </a:p>
        </p:txBody>
      </p:sp>
      <p:sp>
        <p:nvSpPr>
          <p:cNvPr id="12" name="Rectangle: Rounded Corners 11">
            <a:extLst>
              <a:ext uri="{FF2B5EF4-FFF2-40B4-BE49-F238E27FC236}">
                <a16:creationId xmlns:a16="http://schemas.microsoft.com/office/drawing/2014/main" id="{CBFF21AF-0B53-FE88-7482-873F3A7C001F}"/>
              </a:ext>
            </a:extLst>
          </p:cNvPr>
          <p:cNvSpPr/>
          <p:nvPr/>
        </p:nvSpPr>
        <p:spPr>
          <a:xfrm>
            <a:off x="2028649" y="2847440"/>
            <a:ext cx="2159000" cy="994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t>Distribution Enhancements</a:t>
            </a:r>
          </a:p>
        </p:txBody>
      </p:sp>
      <p:sp>
        <p:nvSpPr>
          <p:cNvPr id="13" name="Oval 12">
            <a:extLst>
              <a:ext uri="{FF2B5EF4-FFF2-40B4-BE49-F238E27FC236}">
                <a16:creationId xmlns:a16="http://schemas.microsoft.com/office/drawing/2014/main" id="{F1E551A0-F7E7-A72D-F3B5-23238EBC32F5}"/>
              </a:ext>
            </a:extLst>
          </p:cNvPr>
          <p:cNvSpPr/>
          <p:nvPr/>
        </p:nvSpPr>
        <p:spPr>
          <a:xfrm>
            <a:off x="326849" y="1384300"/>
            <a:ext cx="2159000" cy="12954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DQM framework </a:t>
            </a:r>
          </a:p>
          <a:p>
            <a:pPr algn="ctr"/>
            <a:r>
              <a:rPr lang="en-AU" dirty="0">
                <a:solidFill>
                  <a:schemeClr val="tx1"/>
                </a:solidFill>
              </a:rPr>
              <a:t>w rewarding mechanism</a:t>
            </a:r>
          </a:p>
        </p:txBody>
      </p:sp>
      <p:sp>
        <p:nvSpPr>
          <p:cNvPr id="14" name="Oval 13">
            <a:extLst>
              <a:ext uri="{FF2B5EF4-FFF2-40B4-BE49-F238E27FC236}">
                <a16:creationId xmlns:a16="http://schemas.microsoft.com/office/drawing/2014/main" id="{CFCFCD8C-2F39-243F-B8A3-D3F7C0D0FCAF}"/>
              </a:ext>
            </a:extLst>
          </p:cNvPr>
          <p:cNvSpPr/>
          <p:nvPr/>
        </p:nvSpPr>
        <p:spPr>
          <a:xfrm>
            <a:off x="4244363" y="1677363"/>
            <a:ext cx="2159000" cy="12954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Direct to Customer </a:t>
            </a:r>
          </a:p>
          <a:p>
            <a:pPr algn="ctr"/>
            <a:r>
              <a:rPr lang="en-AU" dirty="0">
                <a:solidFill>
                  <a:schemeClr val="tx1"/>
                </a:solidFill>
              </a:rPr>
              <a:t>w digital platform &amp; streamlined U/W</a:t>
            </a:r>
          </a:p>
        </p:txBody>
      </p:sp>
      <p:sp>
        <p:nvSpPr>
          <p:cNvPr id="15" name="Oval 14">
            <a:extLst>
              <a:ext uri="{FF2B5EF4-FFF2-40B4-BE49-F238E27FC236}">
                <a16:creationId xmlns:a16="http://schemas.microsoft.com/office/drawing/2014/main" id="{0869B9C8-59C2-09F4-7359-B56CFF8A0D46}"/>
              </a:ext>
            </a:extLst>
          </p:cNvPr>
          <p:cNvSpPr/>
          <p:nvPr/>
        </p:nvSpPr>
        <p:spPr>
          <a:xfrm>
            <a:off x="2768600" y="4386958"/>
            <a:ext cx="2159000" cy="12954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Hybrid Advise Model</a:t>
            </a:r>
          </a:p>
          <a:p>
            <a:pPr algn="ctr"/>
            <a:r>
              <a:rPr lang="en-AU" dirty="0">
                <a:solidFill>
                  <a:schemeClr val="tx1"/>
                </a:solidFill>
              </a:rPr>
              <a:t>w combined AI &amp; human guidance</a:t>
            </a:r>
          </a:p>
        </p:txBody>
      </p:sp>
      <p:sp>
        <p:nvSpPr>
          <p:cNvPr id="16" name="Rectangle: Rounded Corners 15">
            <a:extLst>
              <a:ext uri="{FF2B5EF4-FFF2-40B4-BE49-F238E27FC236}">
                <a16:creationId xmlns:a16="http://schemas.microsoft.com/office/drawing/2014/main" id="{5C600288-CEF6-7A15-6BE2-B4AC6ED3323C}"/>
              </a:ext>
            </a:extLst>
          </p:cNvPr>
          <p:cNvSpPr/>
          <p:nvPr/>
        </p:nvSpPr>
        <p:spPr>
          <a:xfrm>
            <a:off x="9516800" y="2847440"/>
            <a:ext cx="2159000" cy="994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b="1" dirty="0"/>
              <a:t>Diversified Products</a:t>
            </a:r>
          </a:p>
        </p:txBody>
      </p:sp>
      <p:sp>
        <p:nvSpPr>
          <p:cNvPr id="17" name="Oval 16">
            <a:extLst>
              <a:ext uri="{FF2B5EF4-FFF2-40B4-BE49-F238E27FC236}">
                <a16:creationId xmlns:a16="http://schemas.microsoft.com/office/drawing/2014/main" id="{51EB2D7C-51FA-4511-A1AC-1D9F2EAF796E}"/>
              </a:ext>
            </a:extLst>
          </p:cNvPr>
          <p:cNvSpPr/>
          <p:nvPr/>
        </p:nvSpPr>
        <p:spPr>
          <a:xfrm>
            <a:off x="6911363" y="1417370"/>
            <a:ext cx="3051874" cy="143007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Simplified Products</a:t>
            </a:r>
          </a:p>
          <a:p>
            <a:pPr algn="ctr"/>
            <a:r>
              <a:rPr lang="en-AU" dirty="0">
                <a:solidFill>
                  <a:schemeClr val="tx1"/>
                </a:solidFill>
              </a:rPr>
              <a:t>w clear definition addressing direct needs</a:t>
            </a:r>
          </a:p>
          <a:p>
            <a:pPr algn="ctr"/>
            <a:r>
              <a:rPr lang="en-AU" dirty="0">
                <a:solidFill>
                  <a:schemeClr val="accent1"/>
                </a:solidFill>
              </a:rPr>
              <a:t>(outcome-based trauma, short-term DI)</a:t>
            </a:r>
          </a:p>
        </p:txBody>
      </p:sp>
      <p:sp>
        <p:nvSpPr>
          <p:cNvPr id="18" name="Oval 17">
            <a:extLst>
              <a:ext uri="{FF2B5EF4-FFF2-40B4-BE49-F238E27FC236}">
                <a16:creationId xmlns:a16="http://schemas.microsoft.com/office/drawing/2014/main" id="{A5E891C9-8E9C-C30B-A302-B9483CF67F66}"/>
              </a:ext>
            </a:extLst>
          </p:cNvPr>
          <p:cNvSpPr/>
          <p:nvPr/>
        </p:nvSpPr>
        <p:spPr>
          <a:xfrm>
            <a:off x="6986416" y="4051179"/>
            <a:ext cx="3051874" cy="143007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Investment Products</a:t>
            </a:r>
          </a:p>
          <a:p>
            <a:pPr algn="ctr"/>
            <a:r>
              <a:rPr lang="en-AU" dirty="0">
                <a:solidFill>
                  <a:schemeClr val="tx1"/>
                </a:solidFill>
              </a:rPr>
              <a:t>w limited payments &amp; surrender value offering</a:t>
            </a:r>
          </a:p>
          <a:p>
            <a:pPr algn="ctr"/>
            <a:r>
              <a:rPr lang="en-AU" dirty="0">
                <a:solidFill>
                  <a:schemeClr val="accent1"/>
                </a:solidFill>
              </a:rPr>
              <a:t>(par </a:t>
            </a:r>
            <a:r>
              <a:rPr lang="en-AU" dirty="0" err="1">
                <a:solidFill>
                  <a:schemeClr val="accent1"/>
                </a:solidFill>
              </a:rPr>
              <a:t>WoL</a:t>
            </a:r>
            <a:r>
              <a:rPr lang="en-AU" dirty="0">
                <a:solidFill>
                  <a:schemeClr val="accent1"/>
                </a:solidFill>
              </a:rPr>
              <a:t>, UL)</a:t>
            </a:r>
          </a:p>
        </p:txBody>
      </p:sp>
      <p:cxnSp>
        <p:nvCxnSpPr>
          <p:cNvPr id="20" name="Straight Connector 19">
            <a:extLst>
              <a:ext uri="{FF2B5EF4-FFF2-40B4-BE49-F238E27FC236}">
                <a16:creationId xmlns:a16="http://schemas.microsoft.com/office/drawing/2014/main" id="{2C725AB2-7C45-23EC-1059-BC6A90CDAB24}"/>
              </a:ext>
            </a:extLst>
          </p:cNvPr>
          <p:cNvCxnSpPr>
            <a:stCxn id="13" idx="5"/>
            <a:endCxn id="12" idx="0"/>
          </p:cNvCxnSpPr>
          <p:nvPr/>
        </p:nvCxnSpPr>
        <p:spPr>
          <a:xfrm>
            <a:off x="2169671" y="2489993"/>
            <a:ext cx="938478" cy="357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7DB81-15B9-D7C6-0A2E-CC9FD40AA8F8}"/>
              </a:ext>
            </a:extLst>
          </p:cNvPr>
          <p:cNvCxnSpPr>
            <a:stCxn id="14" idx="4"/>
            <a:endCxn id="12" idx="3"/>
          </p:cNvCxnSpPr>
          <p:nvPr/>
        </p:nvCxnSpPr>
        <p:spPr>
          <a:xfrm flipH="1">
            <a:off x="4187649" y="2972763"/>
            <a:ext cx="1136214" cy="371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988C19-567A-D38E-27D5-079E600342EC}"/>
              </a:ext>
            </a:extLst>
          </p:cNvPr>
          <p:cNvCxnSpPr>
            <a:stCxn id="12" idx="2"/>
            <a:endCxn id="15" idx="0"/>
          </p:cNvCxnSpPr>
          <p:nvPr/>
        </p:nvCxnSpPr>
        <p:spPr>
          <a:xfrm>
            <a:off x="3108149" y="3841750"/>
            <a:ext cx="739951" cy="54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02BC8B-F618-A103-BB6D-67782F807A65}"/>
              </a:ext>
            </a:extLst>
          </p:cNvPr>
          <p:cNvCxnSpPr>
            <a:cxnSpLocks/>
            <a:stCxn id="16" idx="0"/>
            <a:endCxn id="17" idx="5"/>
          </p:cNvCxnSpPr>
          <p:nvPr/>
        </p:nvCxnSpPr>
        <p:spPr>
          <a:xfrm flipH="1" flipV="1">
            <a:off x="9516300" y="2638011"/>
            <a:ext cx="1080000" cy="209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3807FE-BA24-387C-19F7-317266A4A90A}"/>
              </a:ext>
            </a:extLst>
          </p:cNvPr>
          <p:cNvCxnSpPr>
            <a:cxnSpLocks/>
            <a:stCxn id="16" idx="2"/>
            <a:endCxn id="18" idx="7"/>
          </p:cNvCxnSpPr>
          <p:nvPr/>
        </p:nvCxnSpPr>
        <p:spPr>
          <a:xfrm flipH="1">
            <a:off x="9591353" y="3841750"/>
            <a:ext cx="1004947" cy="41885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26EE24-65A7-56E3-4B52-14A7571A46EA}"/>
              </a:ext>
            </a:extLst>
          </p:cNvPr>
          <p:cNvSpPr txBox="1"/>
          <p:nvPr/>
        </p:nvSpPr>
        <p:spPr>
          <a:xfrm>
            <a:off x="2623505" y="1768718"/>
            <a:ext cx="835164" cy="338554"/>
          </a:xfrm>
          <a:prstGeom prst="rect">
            <a:avLst/>
          </a:prstGeom>
          <a:noFill/>
        </p:spPr>
        <p:txBody>
          <a:bodyPr wrap="square" rtlCol="0">
            <a:spAutoFit/>
          </a:bodyPr>
          <a:lstStyle/>
          <a:p>
            <a:r>
              <a:rPr lang="en-AU" sz="1600" b="1">
                <a:solidFill>
                  <a:schemeClr val="accent1"/>
                </a:solidFill>
              </a:rPr>
              <a:t>Lapse</a:t>
            </a:r>
            <a:endParaRPr lang="en-AU" sz="1600" b="1" dirty="0">
              <a:solidFill>
                <a:schemeClr val="accent1"/>
              </a:solidFill>
            </a:endParaRPr>
          </a:p>
        </p:txBody>
      </p:sp>
      <p:sp>
        <p:nvSpPr>
          <p:cNvPr id="30" name="Arrow: Down 29">
            <a:extLst>
              <a:ext uri="{FF2B5EF4-FFF2-40B4-BE49-F238E27FC236}">
                <a16:creationId xmlns:a16="http://schemas.microsoft.com/office/drawing/2014/main" id="{D9BC2C9A-8313-5A5E-6839-E232F76F58FC}"/>
              </a:ext>
            </a:extLst>
          </p:cNvPr>
          <p:cNvSpPr/>
          <p:nvPr/>
        </p:nvSpPr>
        <p:spPr>
          <a:xfrm>
            <a:off x="3458669" y="1827648"/>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40" name="TextBox 39">
            <a:extLst>
              <a:ext uri="{FF2B5EF4-FFF2-40B4-BE49-F238E27FC236}">
                <a16:creationId xmlns:a16="http://schemas.microsoft.com/office/drawing/2014/main" id="{E7CC1041-DB17-C9D4-1528-446ECB1D82E3}"/>
              </a:ext>
            </a:extLst>
          </p:cNvPr>
          <p:cNvSpPr txBox="1"/>
          <p:nvPr/>
        </p:nvSpPr>
        <p:spPr>
          <a:xfrm>
            <a:off x="5504096" y="3527629"/>
            <a:ext cx="1609320" cy="338554"/>
          </a:xfrm>
          <a:prstGeom prst="rect">
            <a:avLst/>
          </a:prstGeom>
          <a:noFill/>
        </p:spPr>
        <p:txBody>
          <a:bodyPr wrap="square" rtlCol="0">
            <a:spAutoFit/>
          </a:bodyPr>
          <a:lstStyle/>
          <a:p>
            <a:r>
              <a:rPr lang="en-AU" sz="1600" b="1" dirty="0">
                <a:solidFill>
                  <a:schemeClr val="accent1"/>
                </a:solidFill>
              </a:rPr>
              <a:t>New Business</a:t>
            </a:r>
          </a:p>
        </p:txBody>
      </p:sp>
      <p:sp>
        <p:nvSpPr>
          <p:cNvPr id="41" name="Arrow: Down 40">
            <a:extLst>
              <a:ext uri="{FF2B5EF4-FFF2-40B4-BE49-F238E27FC236}">
                <a16:creationId xmlns:a16="http://schemas.microsoft.com/office/drawing/2014/main" id="{C1E4B044-3DD9-30CE-C8E3-920704E8ADFE}"/>
              </a:ext>
            </a:extLst>
          </p:cNvPr>
          <p:cNvSpPr/>
          <p:nvPr/>
        </p:nvSpPr>
        <p:spPr>
          <a:xfrm rot="10800000">
            <a:off x="7199786" y="3533572"/>
            <a:ext cx="182880" cy="27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Tree>
    <p:extLst>
      <p:ext uri="{BB962C8B-B14F-4D97-AF65-F5344CB8AC3E}">
        <p14:creationId xmlns:p14="http://schemas.microsoft.com/office/powerpoint/2010/main" val="85970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915CB-4B33-58C5-27DC-4EEE0B5BCB1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17F10EA-A04E-CDDF-A8FF-BE7509517187}"/>
              </a:ext>
            </a:extLst>
          </p:cNvPr>
          <p:cNvSpPr>
            <a:spLocks noGrp="1"/>
          </p:cNvSpPr>
          <p:nvPr>
            <p:ph type="title"/>
          </p:nvPr>
        </p:nvSpPr>
        <p:spPr>
          <a:xfrm>
            <a:off x="360716" y="253305"/>
            <a:ext cx="6898040" cy="551527"/>
          </a:xfrm>
        </p:spPr>
        <p:txBody>
          <a:bodyPr wrap="square" anchor="t">
            <a:normAutofit/>
          </a:bodyPr>
          <a:lstStyle/>
          <a:p>
            <a:r>
              <a:rPr lang="en-US" dirty="0"/>
              <a:t>1.  The Trust Equation in Practice</a:t>
            </a:r>
          </a:p>
        </p:txBody>
      </p:sp>
      <p:pic>
        <p:nvPicPr>
          <p:cNvPr id="5" name="Picture 4" descr="A diagram of a trust equation&#10;&#10;AI-generated content may be incorrect.">
            <a:extLst>
              <a:ext uri="{FF2B5EF4-FFF2-40B4-BE49-F238E27FC236}">
                <a16:creationId xmlns:a16="http://schemas.microsoft.com/office/drawing/2014/main" id="{D3F4462F-5B80-77EF-1E4B-2D045410AF26}"/>
              </a:ext>
            </a:extLst>
          </p:cNvPr>
          <p:cNvPicPr>
            <a:picLocks noChangeAspect="1"/>
          </p:cNvPicPr>
          <p:nvPr/>
        </p:nvPicPr>
        <p:blipFill>
          <a:blip r:embed="rId3"/>
          <a:stretch>
            <a:fillRect/>
          </a:stretch>
        </p:blipFill>
        <p:spPr>
          <a:xfrm>
            <a:off x="621562" y="1096031"/>
            <a:ext cx="2124760" cy="1482020"/>
          </a:xfrm>
          <a:prstGeom prst="rect">
            <a:avLst/>
          </a:prstGeom>
          <a:noFill/>
        </p:spPr>
      </p:pic>
      <p:sp>
        <p:nvSpPr>
          <p:cNvPr id="4" name="Slide Number Placeholder 3">
            <a:extLst>
              <a:ext uri="{FF2B5EF4-FFF2-40B4-BE49-F238E27FC236}">
                <a16:creationId xmlns:a16="http://schemas.microsoft.com/office/drawing/2014/main" id="{74DE411C-1DB1-D619-AF93-793059D0A452}"/>
              </a:ext>
            </a:extLst>
          </p:cNvPr>
          <p:cNvSpPr>
            <a:spLocks noGrp="1"/>
          </p:cNvSpPr>
          <p:nvPr>
            <p:ph type="sldNum" sz="quarter" idx="12"/>
          </p:nvPr>
        </p:nvSpPr>
        <p:spPr>
          <a:xfrm>
            <a:off x="11467577" y="6400800"/>
            <a:ext cx="416447" cy="186484"/>
          </a:xfrm>
        </p:spPr>
        <p:txBody>
          <a:bodyPr wrap="square" anchor="b">
            <a:normAutofit/>
          </a:bodyPr>
          <a:lstStyle/>
          <a:p>
            <a:pPr>
              <a:lnSpc>
                <a:spcPct val="90000"/>
              </a:lnSpc>
              <a:spcAft>
                <a:spcPts val="600"/>
              </a:spcAft>
            </a:pPr>
            <a:fld id="{741AFF56-1126-4107-9C02-BC0EFBF16431}" type="slidenum">
              <a:rPr lang="en-GB" sz="800" smtClean="0"/>
              <a:pPr>
                <a:lnSpc>
                  <a:spcPct val="90000"/>
                </a:lnSpc>
                <a:spcAft>
                  <a:spcPts val="600"/>
                </a:spcAft>
              </a:pPr>
              <a:t>7</a:t>
            </a:fld>
            <a:endParaRPr lang="en-GB" sz="800"/>
          </a:p>
        </p:txBody>
      </p:sp>
      <p:sp>
        <p:nvSpPr>
          <p:cNvPr id="2" name="Footer Placeholder 4">
            <a:extLst>
              <a:ext uri="{FF2B5EF4-FFF2-40B4-BE49-F238E27FC236}">
                <a16:creationId xmlns:a16="http://schemas.microsoft.com/office/drawing/2014/main" id="{76C1D98D-E3EF-49F6-51FA-168CDF1F0BF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a:spcAft>
                <a:spcPts val="600"/>
              </a:spcAft>
            </a:pPr>
            <a:r>
              <a:rPr lang="en-GB">
                <a:solidFill>
                  <a:schemeClr val="tx1"/>
                </a:solidFill>
              </a:rPr>
              <a:t>Presented at the 2025 All Actuaries Summit</a:t>
            </a:r>
          </a:p>
        </p:txBody>
      </p:sp>
      <p:grpSp>
        <p:nvGrpSpPr>
          <p:cNvPr id="10" name="Group 9">
            <a:extLst>
              <a:ext uri="{FF2B5EF4-FFF2-40B4-BE49-F238E27FC236}">
                <a16:creationId xmlns:a16="http://schemas.microsoft.com/office/drawing/2014/main" id="{1C24AB19-EC09-B5C5-BA4F-B9291B3BFC24}"/>
              </a:ext>
            </a:extLst>
          </p:cNvPr>
          <p:cNvGrpSpPr/>
          <p:nvPr/>
        </p:nvGrpSpPr>
        <p:grpSpPr>
          <a:xfrm>
            <a:off x="3535376" y="1286410"/>
            <a:ext cx="6116961" cy="4125278"/>
            <a:chOff x="6991496" y="215522"/>
            <a:chExt cx="5703501" cy="3839755"/>
          </a:xfrm>
        </p:grpSpPr>
        <p:pic>
          <p:nvPicPr>
            <p:cNvPr id="3" name="Picture 2">
              <a:extLst>
                <a:ext uri="{FF2B5EF4-FFF2-40B4-BE49-F238E27FC236}">
                  <a16:creationId xmlns:a16="http://schemas.microsoft.com/office/drawing/2014/main" id="{B7C7E4B4-0EAC-E323-BF93-B6DFA18AA5FF}"/>
                </a:ext>
              </a:extLst>
            </p:cNvPr>
            <p:cNvPicPr>
              <a:picLocks noChangeAspect="1"/>
            </p:cNvPicPr>
            <p:nvPr/>
          </p:nvPicPr>
          <p:blipFill>
            <a:blip r:embed="rId4"/>
            <a:stretch>
              <a:fillRect/>
            </a:stretch>
          </p:blipFill>
          <p:spPr>
            <a:xfrm>
              <a:off x="6991496" y="1056270"/>
              <a:ext cx="2955504" cy="2999007"/>
            </a:xfrm>
            <a:prstGeom prst="rect">
              <a:avLst/>
            </a:prstGeom>
          </p:spPr>
        </p:pic>
        <p:sp>
          <p:nvSpPr>
            <p:cNvPr id="6" name="TextBox 5">
              <a:extLst>
                <a:ext uri="{FF2B5EF4-FFF2-40B4-BE49-F238E27FC236}">
                  <a16:creationId xmlns:a16="http://schemas.microsoft.com/office/drawing/2014/main" id="{03BB62C1-109E-5465-02DF-BBB12B7CA62E}"/>
                </a:ext>
              </a:extLst>
            </p:cNvPr>
            <p:cNvSpPr txBox="1"/>
            <p:nvPr/>
          </p:nvSpPr>
          <p:spPr>
            <a:xfrm>
              <a:off x="9516191" y="215522"/>
              <a:ext cx="3178806" cy="307777"/>
            </a:xfrm>
            <a:prstGeom prst="rect">
              <a:avLst/>
            </a:prstGeom>
            <a:noFill/>
          </p:spPr>
          <p:txBody>
            <a:bodyPr wrap="square" rtlCol="0">
              <a:spAutoFit/>
            </a:bodyPr>
            <a:lstStyle/>
            <a:p>
              <a:r>
                <a:rPr lang="en-AU" b="1" i="1" dirty="0">
                  <a:solidFill>
                    <a:schemeClr val="accent1"/>
                  </a:solidFill>
                </a:rPr>
                <a:t>Consumer Trust over time</a:t>
              </a:r>
            </a:p>
          </p:txBody>
        </p:sp>
      </p:grpSp>
      <p:sp>
        <p:nvSpPr>
          <p:cNvPr id="11" name="TextBox 10">
            <a:extLst>
              <a:ext uri="{FF2B5EF4-FFF2-40B4-BE49-F238E27FC236}">
                <a16:creationId xmlns:a16="http://schemas.microsoft.com/office/drawing/2014/main" id="{D0ED7CCA-CDD4-C365-AC05-487508E43176}"/>
              </a:ext>
            </a:extLst>
          </p:cNvPr>
          <p:cNvSpPr txBox="1"/>
          <p:nvPr/>
        </p:nvSpPr>
        <p:spPr>
          <a:xfrm>
            <a:off x="3698658" y="1575431"/>
            <a:ext cx="3409245" cy="523220"/>
          </a:xfrm>
          <a:prstGeom prst="rect">
            <a:avLst/>
          </a:prstGeom>
          <a:noFill/>
        </p:spPr>
        <p:txBody>
          <a:bodyPr wrap="square" rtlCol="0">
            <a:spAutoFit/>
          </a:bodyPr>
          <a:lstStyle/>
          <a:p>
            <a:pPr algn="ctr"/>
            <a:r>
              <a:rPr lang="en-AU" b="1" i="1" dirty="0">
                <a:solidFill>
                  <a:schemeClr val="accent1"/>
                </a:solidFill>
              </a:rPr>
              <a:t>Trust is High immediately after Purchase</a:t>
            </a:r>
          </a:p>
        </p:txBody>
      </p:sp>
      <p:pic>
        <p:nvPicPr>
          <p:cNvPr id="12" name="Picture 11">
            <a:extLst>
              <a:ext uri="{FF2B5EF4-FFF2-40B4-BE49-F238E27FC236}">
                <a16:creationId xmlns:a16="http://schemas.microsoft.com/office/drawing/2014/main" id="{9F98FA09-1468-DC2E-6127-AF1A4457E258}"/>
              </a:ext>
            </a:extLst>
          </p:cNvPr>
          <p:cNvPicPr>
            <a:picLocks noChangeAspect="1"/>
          </p:cNvPicPr>
          <p:nvPr/>
        </p:nvPicPr>
        <p:blipFill>
          <a:blip r:embed="rId5"/>
          <a:stretch>
            <a:fillRect/>
          </a:stretch>
        </p:blipFill>
        <p:spPr>
          <a:xfrm>
            <a:off x="8455378" y="2098651"/>
            <a:ext cx="2807757" cy="3940082"/>
          </a:xfrm>
          <a:prstGeom prst="rect">
            <a:avLst/>
          </a:prstGeom>
        </p:spPr>
      </p:pic>
      <p:sp>
        <p:nvSpPr>
          <p:cNvPr id="13" name="Arrow: Down 12">
            <a:extLst>
              <a:ext uri="{FF2B5EF4-FFF2-40B4-BE49-F238E27FC236}">
                <a16:creationId xmlns:a16="http://schemas.microsoft.com/office/drawing/2014/main" id="{B984CCBD-04A6-C39C-5088-F8BA1AEC281D}"/>
              </a:ext>
            </a:extLst>
          </p:cNvPr>
          <p:cNvSpPr/>
          <p:nvPr/>
        </p:nvSpPr>
        <p:spPr>
          <a:xfrm rot="18911731">
            <a:off x="7199067" y="3413150"/>
            <a:ext cx="539034" cy="11342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Content Placeholder 2">
            <a:extLst>
              <a:ext uri="{FF2B5EF4-FFF2-40B4-BE49-F238E27FC236}">
                <a16:creationId xmlns:a16="http://schemas.microsoft.com/office/drawing/2014/main" id="{3D352256-71D0-B83F-BD91-E80EAF08270D}"/>
              </a:ext>
            </a:extLst>
          </p:cNvPr>
          <p:cNvSpPr txBox="1">
            <a:spLocks/>
          </p:cNvSpPr>
          <p:nvPr/>
        </p:nvSpPr>
        <p:spPr>
          <a:xfrm>
            <a:off x="8848024" y="1593779"/>
            <a:ext cx="1707132" cy="6514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a:pPr>
            <a:r>
              <a:rPr lang="en-US" sz="1400" b="1" i="1" dirty="0">
                <a:solidFill>
                  <a:schemeClr val="accent1"/>
                </a:solidFill>
                <a:latin typeface="Arial"/>
                <a:cs typeface="Arial"/>
              </a:rPr>
              <a:t>Trust in Insurer will decrease over time</a:t>
            </a:r>
          </a:p>
        </p:txBody>
      </p:sp>
    </p:spTree>
    <p:extLst>
      <p:ext uri="{BB962C8B-B14F-4D97-AF65-F5344CB8AC3E}">
        <p14:creationId xmlns:p14="http://schemas.microsoft.com/office/powerpoint/2010/main" val="55606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a:xfrm>
            <a:off x="326848" y="288389"/>
            <a:ext cx="8628466" cy="553371"/>
          </a:xfrm>
        </p:spPr>
        <p:txBody>
          <a:bodyPr/>
          <a:lstStyle/>
          <a:p>
            <a:r>
              <a:rPr lang="en-US" dirty="0"/>
              <a:t>1. Trust in Australian Life Insurance</a:t>
            </a:r>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aphicFrame>
        <p:nvGraphicFramePr>
          <p:cNvPr id="17" name="Chart 16">
            <a:extLst>
              <a:ext uri="{FF2B5EF4-FFF2-40B4-BE49-F238E27FC236}">
                <a16:creationId xmlns:a16="http://schemas.microsoft.com/office/drawing/2014/main" id="{8869F4AF-23E5-52ED-3140-424878AA445A}"/>
              </a:ext>
            </a:extLst>
          </p:cNvPr>
          <p:cNvGraphicFramePr>
            <a:graphicFrameLocks/>
          </p:cNvGraphicFramePr>
          <p:nvPr/>
        </p:nvGraphicFramePr>
        <p:xfrm>
          <a:off x="624594" y="1174714"/>
          <a:ext cx="6295751" cy="4737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44ACBBF-5C72-6F3D-FACD-347AA646A367}"/>
              </a:ext>
            </a:extLst>
          </p:cNvPr>
          <p:cNvGraphicFramePr>
            <a:graphicFrameLocks/>
          </p:cNvGraphicFramePr>
          <p:nvPr/>
        </p:nvGraphicFramePr>
        <p:xfrm>
          <a:off x="7471875" y="1174714"/>
          <a:ext cx="4412149" cy="26517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992E77B-3A9B-D434-665C-F41204841A85}"/>
              </a:ext>
            </a:extLst>
          </p:cNvPr>
          <p:cNvSpPr txBox="1"/>
          <p:nvPr/>
        </p:nvSpPr>
        <p:spPr>
          <a:xfrm>
            <a:off x="1684140" y="791683"/>
            <a:ext cx="3178806" cy="307777"/>
          </a:xfrm>
          <a:prstGeom prst="rect">
            <a:avLst/>
          </a:prstGeom>
          <a:noFill/>
        </p:spPr>
        <p:txBody>
          <a:bodyPr wrap="square" rtlCol="0">
            <a:spAutoFit/>
          </a:bodyPr>
          <a:lstStyle/>
          <a:p>
            <a:r>
              <a:rPr lang="en-AU" b="1" i="1" dirty="0">
                <a:solidFill>
                  <a:schemeClr val="accent1"/>
                </a:solidFill>
              </a:rPr>
              <a:t>Industry Shrinking in Real Terms</a:t>
            </a:r>
          </a:p>
        </p:txBody>
      </p:sp>
      <p:sp>
        <p:nvSpPr>
          <p:cNvPr id="9" name="TextBox 8">
            <a:extLst>
              <a:ext uri="{FF2B5EF4-FFF2-40B4-BE49-F238E27FC236}">
                <a16:creationId xmlns:a16="http://schemas.microsoft.com/office/drawing/2014/main" id="{C67FCC63-68D0-9AF9-9330-D2599E252C9C}"/>
              </a:ext>
            </a:extLst>
          </p:cNvPr>
          <p:cNvSpPr txBox="1"/>
          <p:nvPr/>
        </p:nvSpPr>
        <p:spPr>
          <a:xfrm>
            <a:off x="7580269" y="854348"/>
            <a:ext cx="4095531" cy="307777"/>
          </a:xfrm>
          <a:prstGeom prst="rect">
            <a:avLst/>
          </a:prstGeom>
          <a:noFill/>
        </p:spPr>
        <p:txBody>
          <a:bodyPr wrap="square" rtlCol="0">
            <a:spAutoFit/>
          </a:bodyPr>
          <a:lstStyle/>
          <a:p>
            <a:r>
              <a:rPr lang="en-AU" b="1" i="1" dirty="0">
                <a:solidFill>
                  <a:schemeClr val="accent1"/>
                </a:solidFill>
              </a:rPr>
              <a:t>Customers exiting at increasing rates!</a:t>
            </a:r>
          </a:p>
        </p:txBody>
      </p:sp>
      <p:sp>
        <p:nvSpPr>
          <p:cNvPr id="10" name="TextBox 9">
            <a:extLst>
              <a:ext uri="{FF2B5EF4-FFF2-40B4-BE49-F238E27FC236}">
                <a16:creationId xmlns:a16="http://schemas.microsoft.com/office/drawing/2014/main" id="{955E06B5-108A-FCFB-2CFE-5293A7AFFE96}"/>
              </a:ext>
            </a:extLst>
          </p:cNvPr>
          <p:cNvSpPr txBox="1"/>
          <p:nvPr/>
        </p:nvSpPr>
        <p:spPr>
          <a:xfrm>
            <a:off x="7653211" y="4402288"/>
            <a:ext cx="3693662" cy="954107"/>
          </a:xfrm>
          <a:prstGeom prst="rect">
            <a:avLst/>
          </a:prstGeom>
          <a:noFill/>
        </p:spPr>
        <p:txBody>
          <a:bodyPr wrap="square" rtlCol="0">
            <a:spAutoFit/>
          </a:bodyPr>
          <a:lstStyle/>
          <a:p>
            <a:r>
              <a:rPr lang="en-AU" sz="1400" b="1" i="1" dirty="0"/>
              <a:t>“…is untrustworthy. I have had insurance for over 10 years, and the premiums have been going up with monotonous regularity ever since I bought the policy.”</a:t>
            </a:r>
          </a:p>
        </p:txBody>
      </p:sp>
      <p:sp>
        <p:nvSpPr>
          <p:cNvPr id="11" name="TextBox 10">
            <a:extLst>
              <a:ext uri="{FF2B5EF4-FFF2-40B4-BE49-F238E27FC236}">
                <a16:creationId xmlns:a16="http://schemas.microsoft.com/office/drawing/2014/main" id="{84C03491-AC71-3EF1-1E46-FFB4D35FEAC9}"/>
              </a:ext>
            </a:extLst>
          </p:cNvPr>
          <p:cNvSpPr txBox="1"/>
          <p:nvPr/>
        </p:nvSpPr>
        <p:spPr>
          <a:xfrm>
            <a:off x="7471875" y="4037026"/>
            <a:ext cx="4095531" cy="307777"/>
          </a:xfrm>
          <a:prstGeom prst="rect">
            <a:avLst/>
          </a:prstGeom>
          <a:noFill/>
        </p:spPr>
        <p:txBody>
          <a:bodyPr wrap="square" rtlCol="0">
            <a:spAutoFit/>
          </a:bodyPr>
          <a:lstStyle/>
          <a:p>
            <a:r>
              <a:rPr lang="en-AU" b="1" i="1" dirty="0">
                <a:solidFill>
                  <a:schemeClr val="accent1"/>
                </a:solidFill>
              </a:rPr>
              <a:t>Mixed Customer Feedback!</a:t>
            </a:r>
          </a:p>
        </p:txBody>
      </p:sp>
      <p:sp>
        <p:nvSpPr>
          <p:cNvPr id="12" name="TextBox 11">
            <a:extLst>
              <a:ext uri="{FF2B5EF4-FFF2-40B4-BE49-F238E27FC236}">
                <a16:creationId xmlns:a16="http://schemas.microsoft.com/office/drawing/2014/main" id="{DC8B29CA-0C52-07E2-44E7-AA6C47E21760}"/>
              </a:ext>
            </a:extLst>
          </p:cNvPr>
          <p:cNvSpPr txBox="1"/>
          <p:nvPr/>
        </p:nvSpPr>
        <p:spPr>
          <a:xfrm>
            <a:off x="7036478" y="5569609"/>
            <a:ext cx="4431099" cy="646331"/>
          </a:xfrm>
          <a:prstGeom prst="rect">
            <a:avLst/>
          </a:prstGeom>
          <a:solidFill>
            <a:schemeClr val="accent1">
              <a:lumMod val="20000"/>
              <a:lumOff val="80000"/>
            </a:schemeClr>
          </a:solidFill>
        </p:spPr>
        <p:txBody>
          <a:bodyPr wrap="square" rtlCol="0">
            <a:spAutoFit/>
          </a:bodyPr>
          <a:lstStyle/>
          <a:p>
            <a:r>
              <a:rPr lang="en-AU" sz="1800" b="1" i="1" dirty="0">
                <a:solidFill>
                  <a:schemeClr val="accent1"/>
                </a:solidFill>
              </a:rPr>
              <a:t>Have consumers lost trust in the industry?????</a:t>
            </a:r>
            <a:endParaRPr lang="en-AU" b="1" i="1" dirty="0">
              <a:solidFill>
                <a:schemeClr val="accent1"/>
              </a:solidFill>
            </a:endParaRPr>
          </a:p>
        </p:txBody>
      </p:sp>
      <p:sp>
        <p:nvSpPr>
          <p:cNvPr id="3" name="TextBox 2">
            <a:extLst>
              <a:ext uri="{FF2B5EF4-FFF2-40B4-BE49-F238E27FC236}">
                <a16:creationId xmlns:a16="http://schemas.microsoft.com/office/drawing/2014/main" id="{2EA2EFC9-F3E0-66BA-4EB6-4D339F7CA5A1}"/>
              </a:ext>
            </a:extLst>
          </p:cNvPr>
          <p:cNvSpPr txBox="1"/>
          <p:nvPr/>
        </p:nvSpPr>
        <p:spPr>
          <a:xfrm>
            <a:off x="1405054" y="5440704"/>
            <a:ext cx="512956" cy="230832"/>
          </a:xfrm>
          <a:prstGeom prst="rect">
            <a:avLst/>
          </a:prstGeom>
          <a:solidFill>
            <a:schemeClr val="bg1"/>
          </a:solidFill>
        </p:spPr>
        <p:txBody>
          <a:bodyPr wrap="square" rtlCol="0">
            <a:spAutoFit/>
          </a:bodyPr>
          <a:lstStyle/>
          <a:p>
            <a:pPr algn="dist"/>
            <a:r>
              <a:rPr lang="en-AU" sz="900" dirty="0">
                <a:solidFill>
                  <a:schemeClr val="bg2">
                    <a:lumMod val="75000"/>
                    <a:lumOff val="25000"/>
                  </a:schemeClr>
                </a:solidFill>
              </a:rPr>
              <a:t>Direct</a:t>
            </a:r>
          </a:p>
        </p:txBody>
      </p:sp>
    </p:spTree>
    <p:extLst>
      <p:ext uri="{BB962C8B-B14F-4D97-AF65-F5344CB8AC3E}">
        <p14:creationId xmlns:p14="http://schemas.microsoft.com/office/powerpoint/2010/main" val="38199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6" grpId="0">
        <p:bldAsOne/>
      </p:bldGraphic>
      <p:bldP spid="7" grpId="0"/>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8196-E687-B99C-93BE-C2D7155FE33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D075FEF-F3E2-23D4-DB8A-D6FBB1ECBE57}"/>
              </a:ext>
            </a:extLst>
          </p:cNvPr>
          <p:cNvSpPr>
            <a:spLocks noGrp="1"/>
          </p:cNvSpPr>
          <p:nvPr>
            <p:ph type="title"/>
          </p:nvPr>
        </p:nvSpPr>
        <p:spPr>
          <a:xfrm>
            <a:off x="326848" y="288389"/>
            <a:ext cx="8857792" cy="553371"/>
          </a:xfrm>
        </p:spPr>
        <p:txBody>
          <a:bodyPr/>
          <a:lstStyle/>
          <a:p>
            <a:r>
              <a:rPr lang="en-US" dirty="0"/>
              <a:t>1. Qualitative Assessment of Life Industry Trust</a:t>
            </a:r>
          </a:p>
        </p:txBody>
      </p:sp>
      <p:sp>
        <p:nvSpPr>
          <p:cNvPr id="4" name="Slide Number Placeholder 3">
            <a:extLst>
              <a:ext uri="{FF2B5EF4-FFF2-40B4-BE49-F238E27FC236}">
                <a16:creationId xmlns:a16="http://schemas.microsoft.com/office/drawing/2014/main" id="{40426641-1058-960C-7D10-8953F7289602}"/>
              </a:ext>
            </a:extLst>
          </p:cNvPr>
          <p:cNvSpPr>
            <a:spLocks noGrp="1"/>
          </p:cNvSpPr>
          <p:nvPr>
            <p:ph type="sldNum" sz="quarter" idx="12"/>
          </p:nvPr>
        </p:nvSpPr>
        <p:spPr/>
        <p:txBody>
          <a:bodyPr/>
          <a:lstStyle/>
          <a:p>
            <a:fld id="{741AFF56-1126-4107-9C02-BC0EFBF16431}" type="slidenum">
              <a:rPr lang="en-GB" smtClean="0"/>
              <a:pPr/>
              <a:t>9</a:t>
            </a:fld>
            <a:endParaRPr lang="en-GB"/>
          </a:p>
        </p:txBody>
      </p:sp>
      <p:sp>
        <p:nvSpPr>
          <p:cNvPr id="2" name="Footer Placeholder 4">
            <a:extLst>
              <a:ext uri="{FF2B5EF4-FFF2-40B4-BE49-F238E27FC236}">
                <a16:creationId xmlns:a16="http://schemas.microsoft.com/office/drawing/2014/main" id="{FD0A7920-D5FB-7136-25D5-A3168546503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9" name="Text 2">
            <a:extLst>
              <a:ext uri="{FF2B5EF4-FFF2-40B4-BE49-F238E27FC236}">
                <a16:creationId xmlns:a16="http://schemas.microsoft.com/office/drawing/2014/main" id="{14467784-F505-A29D-F807-7EFD0A8514C7}"/>
              </a:ext>
            </a:extLst>
          </p:cNvPr>
          <p:cNvSpPr/>
          <p:nvPr/>
        </p:nvSpPr>
        <p:spPr>
          <a:xfrm>
            <a:off x="816820" y="1263750"/>
            <a:ext cx="2758466" cy="282086"/>
          </a:xfrm>
          <a:prstGeom prst="rect">
            <a:avLst/>
          </a:prstGeom>
          <a:noFill/>
          <a:ln/>
        </p:spPr>
        <p:txBody>
          <a:bodyPr wrap="none" lIns="0" tIns="0" rIns="0" bIns="0" rtlCol="0" anchor="t"/>
          <a:lstStyle/>
          <a:p>
            <a:pPr marL="0" indent="0" algn="ctr">
              <a:lnSpc>
                <a:spcPts val="2300"/>
              </a:lnSpc>
              <a:buNone/>
            </a:pPr>
            <a:r>
              <a:rPr lang="en-US" sz="3000" b="1" dirty="0">
                <a:solidFill>
                  <a:schemeClr val="accent1">
                    <a:lumMod val="75000"/>
                  </a:schemeClr>
                </a:solidFill>
                <a:latin typeface="+mj-lt"/>
              </a:rPr>
              <a:t>Service</a:t>
            </a:r>
          </a:p>
        </p:txBody>
      </p:sp>
      <p:sp>
        <p:nvSpPr>
          <p:cNvPr id="12" name="Text 2">
            <a:extLst>
              <a:ext uri="{FF2B5EF4-FFF2-40B4-BE49-F238E27FC236}">
                <a16:creationId xmlns:a16="http://schemas.microsoft.com/office/drawing/2014/main" id="{D62A35B0-FA76-7739-CDDA-512BE8C2F7EE}"/>
              </a:ext>
            </a:extLst>
          </p:cNvPr>
          <p:cNvSpPr/>
          <p:nvPr/>
        </p:nvSpPr>
        <p:spPr>
          <a:xfrm>
            <a:off x="5267246" y="1251856"/>
            <a:ext cx="921273" cy="282086"/>
          </a:xfrm>
          <a:prstGeom prst="rect">
            <a:avLst/>
          </a:prstGeom>
          <a:noFill/>
          <a:ln/>
        </p:spPr>
        <p:txBody>
          <a:bodyPr wrap="none" lIns="0" tIns="0" rIns="0" bIns="0" rtlCol="0" anchor="t"/>
          <a:lstStyle/>
          <a:p>
            <a:pPr marL="0" indent="0" algn="ctr">
              <a:lnSpc>
                <a:spcPts val="2300"/>
              </a:lnSpc>
              <a:buNone/>
            </a:pPr>
            <a:r>
              <a:rPr lang="en-US" sz="3000" b="1" dirty="0">
                <a:solidFill>
                  <a:schemeClr val="accent1">
                    <a:lumMod val="75000"/>
                  </a:schemeClr>
                </a:solidFill>
                <a:latin typeface="+mj-lt"/>
              </a:rPr>
              <a:t>Claims</a:t>
            </a:r>
          </a:p>
        </p:txBody>
      </p:sp>
      <p:sp>
        <p:nvSpPr>
          <p:cNvPr id="15" name="Text 2">
            <a:extLst>
              <a:ext uri="{FF2B5EF4-FFF2-40B4-BE49-F238E27FC236}">
                <a16:creationId xmlns:a16="http://schemas.microsoft.com/office/drawing/2014/main" id="{C988433D-6BEC-7305-1E52-872D82AA796F}"/>
              </a:ext>
            </a:extLst>
          </p:cNvPr>
          <p:cNvSpPr/>
          <p:nvPr/>
        </p:nvSpPr>
        <p:spPr>
          <a:xfrm>
            <a:off x="8356600" y="1222218"/>
            <a:ext cx="2009350" cy="282086"/>
          </a:xfrm>
          <a:prstGeom prst="rect">
            <a:avLst/>
          </a:prstGeom>
          <a:noFill/>
          <a:ln/>
        </p:spPr>
        <p:txBody>
          <a:bodyPr wrap="none" lIns="0" tIns="0" rIns="0" bIns="0" rtlCol="0" anchor="t"/>
          <a:lstStyle/>
          <a:p>
            <a:pPr marL="0" indent="0" algn="ctr">
              <a:lnSpc>
                <a:spcPts val="2300"/>
              </a:lnSpc>
              <a:buNone/>
            </a:pPr>
            <a:r>
              <a:rPr lang="en-US" sz="3000" b="1" dirty="0">
                <a:solidFill>
                  <a:schemeClr val="accent1">
                    <a:lumMod val="75000"/>
                  </a:schemeClr>
                </a:solidFill>
                <a:latin typeface="+mj-lt"/>
              </a:rPr>
              <a:t>Premiums</a:t>
            </a:r>
          </a:p>
        </p:txBody>
      </p:sp>
      <p:pic>
        <p:nvPicPr>
          <p:cNvPr id="10" name="Graphic 9" descr="Checkmark with solid fill">
            <a:extLst>
              <a:ext uri="{FF2B5EF4-FFF2-40B4-BE49-F238E27FC236}">
                <a16:creationId xmlns:a16="http://schemas.microsoft.com/office/drawing/2014/main" id="{B8C61D13-65A4-A1C6-47E6-7CB266C04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8183" y="2298755"/>
            <a:ext cx="1843018" cy="2393244"/>
          </a:xfrm>
          <a:prstGeom prst="rect">
            <a:avLst/>
          </a:prstGeom>
        </p:spPr>
      </p:pic>
      <p:pic>
        <p:nvPicPr>
          <p:cNvPr id="13" name="Graphic 12" descr="Checkmark with solid fill">
            <a:extLst>
              <a:ext uri="{FF2B5EF4-FFF2-40B4-BE49-F238E27FC236}">
                <a16:creationId xmlns:a16="http://schemas.microsoft.com/office/drawing/2014/main" id="{68DD38FB-288E-B3FF-BDF8-69B9925376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5557" y="2298755"/>
            <a:ext cx="1843018" cy="2393244"/>
          </a:xfrm>
          <a:prstGeom prst="rect">
            <a:avLst/>
          </a:prstGeom>
        </p:spPr>
      </p:pic>
      <p:pic>
        <p:nvPicPr>
          <p:cNvPr id="23" name="Graphic 22" descr="Question Mark with solid fill">
            <a:extLst>
              <a:ext uri="{FF2B5EF4-FFF2-40B4-BE49-F238E27FC236}">
                <a16:creationId xmlns:a16="http://schemas.microsoft.com/office/drawing/2014/main" id="{69DBAF66-1D72-2B86-CDA0-BCF11A268E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6600" y="2298755"/>
            <a:ext cx="2009350" cy="2393244"/>
          </a:xfrm>
          <a:prstGeom prst="rect">
            <a:avLst/>
          </a:prstGeom>
        </p:spPr>
      </p:pic>
    </p:spTree>
    <p:extLst>
      <p:ext uri="{BB962C8B-B14F-4D97-AF65-F5344CB8AC3E}">
        <p14:creationId xmlns:p14="http://schemas.microsoft.com/office/powerpoint/2010/main" val="1520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97</Value>
      <Value>77</Value>
      <Value>24</Value>
      <Value>40</Value>
      <Value>38</Value>
      <Value>138</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Modern life insurance has deep roots dating back to the 17th Century, with the development of life tables by Edmund Halley marking the start of individual life insurance policies. Today, life insurance plays a unique role in society, offering financial protection and stability for families and communicates in times of loss. The long term nature of life insurance creates enduring obligations for insurers, requiring careful management of risk to ensure that over the many decades a consumer may hold a product that claims obligations can be paid. Australias life insurance sector is mature and thankfully has maintained high levels of solvency over many decades. What about other obligations of insurers, to not only meet long terms claims promises, but also the responsibility to provide products at a reasonable price that align with policy holder expectations from the outset. The performance of Australian Life Insurers in this regard has been less exemplary in recent years. Premium rate changes, typically increases, have gone from a relative rarity to an almost annual occurrence for many consumers. Pricing strategies have evolved and more dynamic pricing mechanisms have been introduced that are intended to reward more engaged customers and regulators have expressed concerns about whether consumers understand what is driving the cost of their cover. Consumers themselves are unhappy with high levels of complaints associated with premium rate changes but consumers protections such as AFCA are excluded from considering the cost of insurance. This presentation will explore whether alternative business models and pricing practices exist in other global markets or historically in Australia that might offer a different or even better balance between the need to meet longer term financial commitments, meet policy holder expectations with regard to the cost of cover and still offer a dynamic and fluid competitive environment. Feedback will also be presented from key market participants including consumers, financial planners, insurers, reinsurers. Finally, the presentation will consider whether these insights and learnings could be adopted in the Australian market and what a potential roadmap could look like.</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Video</TermName>
          <TermId xmlns="http://schemas.microsoft.com/office/infopath/2007/PartnerControls">9278c93e-708d-4e7e-bf2d-b951a629bd42</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Video</TermName>
          <TermId xmlns="http://schemas.microsoft.com/office/infopath/2007/PartnerControls">fc7c4714-2558-46c3-885e-370ede8273f8</TermId>
        </TermInfo>
      </Terms>
    </a1da6ed942364e6aa931c032ae078b9a>
    <CPD xmlns="b9043e53-a078-4fe1-9a97-1dc890974721">2</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CE6YYQN64SX3-786882053-16295</_dlc_DocId>
    <_dlc_DocIdUrl xmlns="7c09f450-3099-4ab0-9797-308ed8a26daf">
      <Url>https://actuaries.sharepoint.com/sites/DMS/_layouts/15/DocIdRedir.aspx?ID=CE6YYQN64SX3-786882053-16295</Url>
      <Description>CE6YYQN64SX3-786882053-16295</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E6EA77-A29F-4A26-A4A1-1E5EA4F82FF0}"/>
</file>

<file path=customXml/itemProps2.xml><?xml version="1.0" encoding="utf-8"?>
<ds:datastoreItem xmlns:ds="http://schemas.openxmlformats.org/officeDocument/2006/customXml" ds:itemID="{DDB0B864-0F2C-4154-9C79-B981B63C91DB}"/>
</file>

<file path=customXml/itemProps3.xml><?xml version="1.0" encoding="utf-8"?>
<ds:datastoreItem xmlns:ds="http://schemas.openxmlformats.org/officeDocument/2006/customXml" ds:itemID="{83FE564E-BD0D-4381-B7A2-D831052DD8B9}"/>
</file>

<file path=customXml/itemProps4.xml><?xml version="1.0" encoding="utf-8"?>
<ds:datastoreItem xmlns:ds="http://schemas.openxmlformats.org/officeDocument/2006/customXml" ds:itemID="{7C3BADFB-B193-493D-8DD9-D7EB61CABA03}"/>
</file>

<file path=customXml/itemProps5.xml><?xml version="1.0" encoding="utf-8"?>
<ds:datastoreItem xmlns:ds="http://schemas.openxmlformats.org/officeDocument/2006/customXml" ds:itemID="{55DE926D-1A33-45CA-8BB3-E24B7AF7409F}"/>
</file>

<file path=docMetadata/LabelInfo.xml><?xml version="1.0" encoding="utf-8"?>
<clbl:labelList xmlns:clbl="http://schemas.microsoft.com/office/2020/mipLabelMetadata">
  <clbl:label id="{5a47d63b-1b7e-4d2d-9333-750184dcbc99}" enabled="0" method="" siteId="{5a47d63b-1b7e-4d2d-9333-750184dcbc99}" removed="1"/>
</clbl:labelList>
</file>

<file path=docProps/app.xml><?xml version="1.0" encoding="utf-8"?>
<Properties xmlns="http://schemas.openxmlformats.org/officeDocument/2006/extended-properties" xmlns:vt="http://schemas.openxmlformats.org/officeDocument/2006/docPropsVTypes">
  <TotalTime>0</TotalTime>
  <Words>8842</Words>
  <Application>Microsoft Office PowerPoint</Application>
  <PresentationFormat>Widescreen</PresentationFormat>
  <Paragraphs>1189</Paragraphs>
  <Slides>69</Slides>
  <Notes>69</Notes>
  <HiddenSlides>13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ABC Oracle Medium</vt:lpstr>
      <vt:lpstr>Arial</vt:lpstr>
      <vt:lpstr>Calibri</vt:lpstr>
      <vt:lpstr>Office Theme</vt:lpstr>
      <vt:lpstr>From Fixed to Flexible, Rethinking Life Insurance Premium Structures to Rebuild Trust and Consumer Affordability</vt:lpstr>
      <vt:lpstr>"Trust is the glue of life. It's the most essential ingredient in effective communication. It's the foundational principle that holds all relationships.“           Stephen R. Covey, Author “The 7 habits of Highly Effective People”</vt:lpstr>
      <vt:lpstr>Contents</vt:lpstr>
      <vt:lpstr>Measuring Trust </vt:lpstr>
      <vt:lpstr>1. How to Measure Trust in Organisations </vt:lpstr>
      <vt:lpstr>1.  The Trust Equation</vt:lpstr>
      <vt:lpstr>1.  The Trust Equation in Practice</vt:lpstr>
      <vt:lpstr>1. Trust in Australian Life Insurance</vt:lpstr>
      <vt:lpstr>1. Qualitative Assessment of Life Industry Trust</vt:lpstr>
      <vt:lpstr>International Learnings </vt:lpstr>
      <vt:lpstr>2. International Learnings – Overview</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are the premium structures?</vt:lpstr>
      <vt:lpstr>2. International Learnings What about any initiatives to manage lapse?</vt:lpstr>
      <vt:lpstr>2. International Learnings What about any initiatives to manage lapse?</vt:lpstr>
      <vt:lpstr>2. International Learnings What about any initiatives to manage lapse?</vt:lpstr>
      <vt:lpstr>2. International Learnings What about any initiatives to manage lapse?</vt:lpstr>
      <vt:lpstr>2. International Learnings What are the products and distribution channels?</vt:lpstr>
      <vt:lpstr>2. International Learnings What are the products and distribution channels?</vt:lpstr>
      <vt:lpstr>2. International Learnings What are the products and distribution channels?</vt:lpstr>
      <vt:lpstr>2. International Learnings What are the products and distribution channels?</vt:lpstr>
      <vt:lpstr>2. International Learnings What are the products and distribution channels?</vt:lpstr>
      <vt:lpstr>2. International Learnings Lapse Rates Comparison: A Reflection of Trust Level</vt:lpstr>
      <vt:lpstr>2. International Learnings Lapse Rates Comparison: A Reflection of Trust Level</vt:lpstr>
      <vt:lpstr>2. International Learnings Lapse Rates Comparison: A Reflection of Trust Level</vt:lpstr>
      <vt:lpstr>2. International Learnings Lapse Rates Comparison: A Reflection of Trust Level</vt:lpstr>
      <vt:lpstr>2. International Learnings Lapse Rates Comparison: A Reflection of Trust Level</vt:lpstr>
      <vt:lpstr>2. International Learnings Key Lessons</vt:lpstr>
      <vt:lpstr>Australian Opportunities </vt:lpstr>
      <vt:lpstr>3. Australian Opportunities: Roadmap</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Recap </vt:lpstr>
      <vt:lpstr>4. Australian Opportunities Trust Building (Long-Term Aim)</vt:lpstr>
      <vt:lpstr>Q&amp;A </vt:lpstr>
      <vt:lpstr>Additional Contents </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Premium Structure Reform (Immediate Priority)</vt:lpstr>
      <vt:lpstr>3. Australian Opportunities Distribution Enhancement &amp; Product Innovation (Mid-Term)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From Fixed to Flexible, Rethinking Life Insurance Premium Structures to Rebuild Trust and Consumer Affordability</dc:title>
  <dc:creator>Ludi Han and Adrian Kerins</dc:creator>
  <cp:lastModifiedBy>Han Ludi - Sydney-MHA</cp:lastModifiedBy>
  <cp:revision>23</cp:revision>
  <dcterms:created xsi:type="dcterms:W3CDTF">2023-05-24T00:01:03Z</dcterms:created>
  <dcterms:modified xsi:type="dcterms:W3CDTF">2025-06-06T04:19:52Z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f45d0447-72b7-4595-8ee5-b32b4892557e_Enabled">
    <vt:lpwstr>true</vt:lpwstr>
  </property>
  <property fmtid="{D5CDD505-2E9C-101B-9397-08002B2CF9AE}" pid="5" name="MSIP_Label_f45d0447-72b7-4595-8ee5-b32b4892557e_SetDate">
    <vt:lpwstr>2025-03-03T00:35:24Z</vt:lpwstr>
  </property>
  <property fmtid="{D5CDD505-2E9C-101B-9397-08002B2CF9AE}" pid="6" name="MSIP_Label_f45d0447-72b7-4595-8ee5-b32b4892557e_Method">
    <vt:lpwstr>Privileged</vt:lpwstr>
  </property>
  <property fmtid="{D5CDD505-2E9C-101B-9397-08002B2CF9AE}" pid="7" name="MSIP_Label_f45d0447-72b7-4595-8ee5-b32b4892557e_Name">
    <vt:lpwstr>f45d0447-72b7-4595-8ee5-b32b4892557e</vt:lpwstr>
  </property>
  <property fmtid="{D5CDD505-2E9C-101B-9397-08002B2CF9AE}" pid="8" name="MSIP_Label_f45d0447-72b7-4595-8ee5-b32b4892557e_SiteId">
    <vt:lpwstr>582259a1-dcaa-4cca-b1cf-e60d3f045ecd</vt:lpwstr>
  </property>
  <property fmtid="{D5CDD505-2E9C-101B-9397-08002B2CF9AE}" pid="9" name="MSIP_Label_f45d0447-72b7-4595-8ee5-b32b4892557e_ActionId">
    <vt:lpwstr>d4cc34f7-b3a8-4ddc-960f-78f005855660</vt:lpwstr>
  </property>
  <property fmtid="{D5CDD505-2E9C-101B-9397-08002B2CF9AE}" pid="10" name="MSIP_Label_f45d0447-72b7-4595-8ee5-b32b4892557e_ContentBits">
    <vt:lpwstr>0</vt:lpwstr>
  </property>
  <property fmtid="{D5CDD505-2E9C-101B-9397-08002B2CF9AE}" pid="11" name="MSIP_Label_f45d0447-72b7-4595-8ee5-b32b4892557e_Tag">
    <vt:lpwstr>10, 0, 1, 1</vt:lpwstr>
  </property>
  <property fmtid="{D5CDD505-2E9C-101B-9397-08002B2CF9AE}" pid="12" name="_dlc_DocIdItemGuid">
    <vt:lpwstr>83d06d32-846d-474d-9cb2-82154cdf1101</vt:lpwstr>
  </property>
  <property fmtid="{D5CDD505-2E9C-101B-9397-08002B2CF9AE}" pid="13" name="Prototype_Education_Programs">
    <vt:lpwstr/>
  </property>
  <property fmtid="{D5CDD505-2E9C-101B-9397-08002B2CF9AE}" pid="14" name="Prototype_CPD_Activity_Format">
    <vt:lpwstr>138;#Video|fc7c4714-2558-46c3-885e-370ede8273f8</vt:lpwstr>
  </property>
  <property fmtid="{D5CDD505-2E9C-101B-9397-08002B2CF9AE}" pid="15" name="Prototype_Practice_Area">
    <vt:lpwstr>24;#Life Insurance|2f4b7b7b-e853-4c23-b89a-c367646d2d02</vt:lpwstr>
  </property>
  <property fmtid="{D5CDD505-2E9C-101B-9397-08002B2CF9AE}" pid="16" name="Prototype_Content_Types">
    <vt:lpwstr>77;#Video|9278c93e-708d-4e7e-bf2d-b951a629bd42</vt:lpwstr>
  </property>
  <property fmtid="{D5CDD505-2E9C-101B-9397-08002B2CF9AE}" pid="17" name="Prototype_Tags">
    <vt:lpwstr>40;#Past Event|81820cd3-45f0-44e5-97c3-ef5505ffe26e;#97;#All Actuaries Summit|57ed7ee8-003a-406d-a47c-605a474390f3</vt:lpwstr>
  </property>
  <property fmtid="{D5CDD505-2E9C-101B-9397-08002B2CF9AE}" pid="18" name="lcf76f155ced4ddcb4097134ff3c332f">
    <vt:lpwstr/>
  </property>
  <property fmtid="{D5CDD505-2E9C-101B-9397-08002B2CF9AE}" pid="19" name="Prototype_Event_Types">
    <vt:lpwstr>38;#Major Events|741f9fd0-c1f0-4e98-ad79-70afc16eedf5</vt:lpwstr>
  </property>
</Properties>
</file>